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10058400" cy="7772400"/>
  <p:notesSz cx="10058400" cy="77724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41068" y="2459227"/>
            <a:ext cx="7176262" cy="6946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4633" y="2465313"/>
            <a:ext cx="8371205" cy="16078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1068" y="2459227"/>
            <a:ext cx="7176262" cy="69215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2701290" marR="30480" indent="-2662555">
              <a:lnSpc>
                <a:spcPts val="2500"/>
              </a:lnSpc>
              <a:spcBef>
                <a:spcPts val="410"/>
              </a:spcBef>
            </a:pPr>
            <a:r>
              <a:rPr dirty="0"/>
              <a:t>PPT</a:t>
            </a:r>
            <a:r>
              <a:rPr spc="-5" dirty="0"/>
              <a:t> </a:t>
            </a:r>
            <a:r>
              <a:rPr dirty="0"/>
              <a:t>ON</a:t>
            </a:r>
            <a:r>
              <a:rPr spc="5" dirty="0"/>
              <a:t> DEDUCTIONS</a:t>
            </a:r>
            <a:r>
              <a:rPr spc="-10" dirty="0"/>
              <a:t> </a:t>
            </a:r>
            <a:r>
              <a:rPr spc="5" dirty="0"/>
              <a:t>UNDER</a:t>
            </a:r>
            <a:r>
              <a:rPr spc="-20" dirty="0"/>
              <a:t> </a:t>
            </a:r>
            <a:r>
              <a:rPr dirty="0"/>
              <a:t>SECTION</a:t>
            </a:r>
            <a:r>
              <a:rPr spc="5" dirty="0"/>
              <a:t> </a:t>
            </a:r>
            <a:r>
              <a:rPr dirty="0"/>
              <a:t>80C</a:t>
            </a:r>
            <a:r>
              <a:rPr spc="15" dirty="0"/>
              <a:t> </a:t>
            </a:r>
            <a:r>
              <a:rPr spc="-30" dirty="0"/>
              <a:t>TO</a:t>
            </a:r>
            <a:r>
              <a:rPr spc="-5" dirty="0"/>
              <a:t> </a:t>
            </a:r>
            <a:r>
              <a:rPr dirty="0"/>
              <a:t>80U</a:t>
            </a:r>
            <a:endParaRPr sz="23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4380" y="1559560"/>
            <a:ext cx="8734425" cy="57023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600" spc="10" dirty="0"/>
              <a:t>Deduction </a:t>
            </a:r>
            <a:r>
              <a:rPr sz="3600" spc="-35" dirty="0"/>
              <a:t>80RRB,QQB,TTA</a:t>
            </a:r>
            <a:r>
              <a:rPr sz="3600" spc="-30" dirty="0"/>
              <a:t> </a:t>
            </a:r>
            <a:r>
              <a:rPr sz="3600" spc="10" dirty="0"/>
              <a:t>AND</a:t>
            </a:r>
            <a:r>
              <a:rPr sz="3600" spc="5" dirty="0"/>
              <a:t> </a:t>
            </a:r>
            <a:r>
              <a:rPr sz="3600" spc="15" dirty="0"/>
              <a:t>U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54633" y="2534665"/>
            <a:ext cx="8370570" cy="447230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201295" marR="5080" indent="-189230">
              <a:lnSpc>
                <a:spcPts val="2500"/>
              </a:lnSpc>
              <a:spcBef>
                <a:spcPts val="410"/>
              </a:spcBef>
              <a:buFont typeface="Arial MT"/>
              <a:buChar char="•"/>
              <a:tabLst>
                <a:tab pos="201930" algn="l"/>
              </a:tabLst>
            </a:pPr>
            <a:r>
              <a:rPr sz="2300" dirty="0">
                <a:latin typeface="Calibri"/>
                <a:cs typeface="Calibri"/>
              </a:rPr>
              <a:t>Deduction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in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respect </a:t>
            </a:r>
            <a:r>
              <a:rPr sz="2300" dirty="0">
                <a:latin typeface="Calibri"/>
                <a:cs typeface="Calibri"/>
              </a:rPr>
              <a:t>of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spc="-15" dirty="0">
                <a:solidFill>
                  <a:srgbClr val="FF0000"/>
                </a:solidFill>
                <a:latin typeface="Calibri"/>
                <a:cs typeface="Calibri"/>
              </a:rPr>
              <a:t>royalty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on</a:t>
            </a:r>
            <a:r>
              <a:rPr sz="23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FF0000"/>
                </a:solidFill>
                <a:latin typeface="Calibri"/>
                <a:cs typeface="Calibri"/>
              </a:rPr>
              <a:t>patents</a:t>
            </a:r>
            <a:r>
              <a:rPr sz="2300" spc="-10" dirty="0">
                <a:latin typeface="Calibri"/>
                <a:cs typeface="Calibri"/>
              </a:rPr>
              <a:t>.</a:t>
            </a:r>
            <a:r>
              <a:rPr sz="2300" spc="2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(Maximum</a:t>
            </a:r>
            <a:r>
              <a:rPr sz="2300" spc="2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Deduction</a:t>
            </a:r>
            <a:r>
              <a:rPr sz="2300" spc="2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Rs. </a:t>
            </a:r>
            <a:r>
              <a:rPr sz="2300" spc="-50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3,00,000/‐)</a:t>
            </a:r>
            <a:endParaRPr sz="2300" dirty="0">
              <a:latin typeface="Calibri"/>
              <a:cs typeface="Calibri"/>
            </a:endParaRPr>
          </a:p>
          <a:p>
            <a:pPr marL="201295" marR="5080" indent="-189230">
              <a:lnSpc>
                <a:spcPts val="2500"/>
              </a:lnSpc>
              <a:spcBef>
                <a:spcPts val="410"/>
              </a:spcBef>
              <a:buFont typeface="Arial MT"/>
              <a:buChar char="•"/>
              <a:tabLst>
                <a:tab pos="201930" algn="l"/>
              </a:tabLst>
            </a:pPr>
            <a:endParaRPr sz="2300">
              <a:latin typeface="Calibri"/>
              <a:cs typeface="Calibri"/>
            </a:endParaRPr>
          </a:p>
          <a:p>
            <a:pPr marL="201295" marR="187325" indent="-189230">
              <a:lnSpc>
                <a:spcPts val="2500"/>
              </a:lnSpc>
              <a:spcBef>
                <a:spcPts val="815"/>
              </a:spcBef>
              <a:buFont typeface="Arial MT"/>
              <a:buChar char="•"/>
              <a:tabLst>
                <a:tab pos="201930" algn="l"/>
              </a:tabLst>
            </a:pPr>
            <a:r>
              <a:rPr sz="2300" dirty="0">
                <a:latin typeface="Calibri"/>
                <a:cs typeface="Calibri"/>
              </a:rPr>
              <a:t>Deduction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in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respect </a:t>
            </a:r>
            <a:r>
              <a:rPr sz="2300" dirty="0">
                <a:latin typeface="Calibri"/>
                <a:cs typeface="Calibri"/>
              </a:rPr>
              <a:t>of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15" dirty="0">
                <a:solidFill>
                  <a:srgbClr val="FF0000"/>
                </a:solidFill>
                <a:latin typeface="Calibri"/>
                <a:cs typeface="Calibri"/>
              </a:rPr>
              <a:t>royalty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on</a:t>
            </a:r>
            <a:r>
              <a:rPr sz="23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Books</a:t>
            </a:r>
            <a:r>
              <a:rPr sz="2300" spc="-5" dirty="0">
                <a:latin typeface="Calibri"/>
                <a:cs typeface="Calibri"/>
              </a:rPr>
              <a:t>.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(Maximum</a:t>
            </a:r>
            <a:r>
              <a:rPr sz="2300" spc="2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Deduction</a:t>
            </a:r>
            <a:r>
              <a:rPr sz="2300" spc="2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Rs. </a:t>
            </a:r>
            <a:r>
              <a:rPr sz="2300" spc="-50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3,00,000/‐</a:t>
            </a:r>
            <a:r>
              <a:rPr sz="2300" spc="3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)</a:t>
            </a:r>
            <a:endParaRPr sz="2300" dirty="0">
              <a:latin typeface="Calibri"/>
              <a:cs typeface="Calibri"/>
            </a:endParaRPr>
          </a:p>
          <a:p>
            <a:pPr marL="201295" marR="187325" indent="-189230">
              <a:lnSpc>
                <a:spcPts val="2500"/>
              </a:lnSpc>
              <a:spcBef>
                <a:spcPts val="815"/>
              </a:spcBef>
              <a:buFont typeface="Arial MT"/>
              <a:buChar char="•"/>
              <a:tabLst>
                <a:tab pos="201930" algn="l"/>
              </a:tabLst>
            </a:pPr>
            <a:endParaRPr sz="2300">
              <a:latin typeface="Calibri"/>
              <a:cs typeface="Calibri"/>
            </a:endParaRPr>
          </a:p>
          <a:p>
            <a:pPr marL="201295" marR="80010" indent="-189230">
              <a:lnSpc>
                <a:spcPts val="2500"/>
              </a:lnSpc>
              <a:spcBef>
                <a:spcPts val="810"/>
              </a:spcBef>
              <a:buFont typeface="Arial MT"/>
              <a:buChar char="•"/>
              <a:tabLst>
                <a:tab pos="201930" algn="l"/>
                <a:tab pos="2275205" algn="l"/>
                <a:tab pos="3784600" algn="l"/>
                <a:tab pos="5293360" algn="l"/>
                <a:tab pos="6047740" algn="l"/>
              </a:tabLst>
            </a:pPr>
            <a:r>
              <a:rPr sz="2300" dirty="0">
                <a:latin typeface="Calibri"/>
                <a:cs typeface="Calibri"/>
              </a:rPr>
              <a:t>Deduction</a:t>
            </a:r>
            <a:r>
              <a:rPr sz="2300" spc="16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in	</a:t>
            </a:r>
            <a:r>
              <a:rPr sz="2300" spc="-5" dirty="0">
                <a:latin typeface="Calibri"/>
                <a:cs typeface="Calibri"/>
              </a:rPr>
              <a:t>respect	</a:t>
            </a:r>
            <a:r>
              <a:rPr sz="2300" spc="-15" dirty="0">
                <a:solidFill>
                  <a:srgbClr val="FF0000"/>
                </a:solidFill>
                <a:latin typeface="Calibri"/>
                <a:cs typeface="Calibri"/>
              </a:rPr>
              <a:t>interest	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on	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Savings accounts</a:t>
            </a:r>
            <a:r>
              <a:rPr sz="2300" spc="-5" dirty="0">
                <a:latin typeface="Calibri"/>
                <a:cs typeface="Calibri"/>
              </a:rPr>
              <a:t>. </a:t>
            </a:r>
            <a:r>
              <a:rPr sz="2300" dirty="0">
                <a:latin typeface="Calibri"/>
                <a:cs typeface="Calibri"/>
              </a:rPr>
              <a:t>( </a:t>
            </a:r>
            <a:r>
              <a:rPr sz="2300" spc="-50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Maximum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Deduction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Rs.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10,000/‐)</a:t>
            </a:r>
            <a:endParaRPr sz="2300" dirty="0">
              <a:latin typeface="Calibri"/>
              <a:cs typeface="Calibri"/>
            </a:endParaRPr>
          </a:p>
          <a:p>
            <a:pPr marL="201295" marR="80010" indent="-189230">
              <a:lnSpc>
                <a:spcPts val="2500"/>
              </a:lnSpc>
              <a:spcBef>
                <a:spcPts val="810"/>
              </a:spcBef>
              <a:buFont typeface="Arial MT"/>
              <a:buChar char="•"/>
              <a:tabLst>
                <a:tab pos="201930" algn="l"/>
                <a:tab pos="2275205" algn="l"/>
                <a:tab pos="3784600" algn="l"/>
                <a:tab pos="5293360" algn="l"/>
                <a:tab pos="6047740" algn="l"/>
              </a:tabLst>
            </a:pPr>
            <a:endParaRPr sz="2300">
              <a:latin typeface="Calibri"/>
              <a:cs typeface="Calibri"/>
            </a:endParaRPr>
          </a:p>
          <a:p>
            <a:pPr marL="201295" marR="57150" indent="-189230">
              <a:lnSpc>
                <a:spcPts val="2500"/>
              </a:lnSpc>
              <a:spcBef>
                <a:spcPts val="815"/>
              </a:spcBef>
              <a:buFont typeface="Arial MT"/>
              <a:buChar char="•"/>
              <a:tabLst>
                <a:tab pos="201930" algn="l"/>
              </a:tabLst>
            </a:pPr>
            <a:r>
              <a:rPr sz="2300" dirty="0">
                <a:latin typeface="Calibri"/>
                <a:cs typeface="Calibri"/>
              </a:rPr>
              <a:t>Deduction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in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case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of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a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FF0000"/>
                </a:solidFill>
                <a:latin typeface="Calibri"/>
                <a:cs typeface="Calibri"/>
              </a:rPr>
              <a:t>person</a:t>
            </a:r>
            <a:r>
              <a:rPr sz="2300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with</a:t>
            </a:r>
            <a:r>
              <a:rPr sz="23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15" dirty="0">
                <a:solidFill>
                  <a:srgbClr val="FF0000"/>
                </a:solidFill>
                <a:latin typeface="Calibri"/>
                <a:cs typeface="Calibri"/>
              </a:rPr>
              <a:t>disability</a:t>
            </a:r>
            <a:r>
              <a:rPr sz="2300" spc="-15" dirty="0">
                <a:latin typeface="Calibri"/>
                <a:cs typeface="Calibri"/>
              </a:rPr>
              <a:t>.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(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Maximum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Deduction: </a:t>
            </a:r>
            <a:r>
              <a:rPr sz="2300" spc="-50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General</a:t>
            </a:r>
            <a:r>
              <a:rPr sz="2300" spc="-1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disability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‐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Rs.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50,000/‐,</a:t>
            </a:r>
            <a:r>
              <a:rPr sz="2300" spc="3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Severe </a:t>
            </a:r>
            <a:r>
              <a:rPr sz="2300" spc="-5" dirty="0">
                <a:latin typeface="Calibri"/>
                <a:cs typeface="Calibri"/>
              </a:rPr>
              <a:t>disability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‐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Rs.</a:t>
            </a:r>
            <a:r>
              <a:rPr sz="2300" spc="20" dirty="0">
                <a:latin typeface="Calibri"/>
                <a:cs typeface="Calibri"/>
              </a:rPr>
              <a:t> </a:t>
            </a:r>
            <a:r>
              <a:rPr sz="2300" spc="5" dirty="0">
                <a:latin typeface="Calibri"/>
                <a:cs typeface="Calibri"/>
              </a:rPr>
              <a:t>1,00,000/‐.</a:t>
            </a:r>
            <a:r>
              <a:rPr sz="2300" spc="4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)</a:t>
            </a:r>
            <a:endParaRPr sz="2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4633" y="1559305"/>
            <a:ext cx="7627620" cy="5791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600" spc="10" dirty="0"/>
              <a:t>Deduction</a:t>
            </a:r>
            <a:r>
              <a:rPr sz="3600" spc="20" dirty="0"/>
              <a:t> </a:t>
            </a:r>
            <a:r>
              <a:rPr sz="3600" spc="-10" dirty="0"/>
              <a:t>covered</a:t>
            </a:r>
            <a:r>
              <a:rPr sz="3600" spc="15" dirty="0"/>
              <a:t> </a:t>
            </a:r>
            <a:r>
              <a:rPr sz="3600" spc="10" dirty="0"/>
              <a:t>under</a:t>
            </a:r>
            <a:r>
              <a:rPr sz="3600" spc="15" dirty="0"/>
              <a:t> </a:t>
            </a:r>
            <a:r>
              <a:rPr sz="3600" spc="10" dirty="0"/>
              <a:t>sec.80C</a:t>
            </a:r>
            <a:r>
              <a:rPr sz="3600" spc="-20" dirty="0"/>
              <a:t> </a:t>
            </a:r>
            <a:r>
              <a:rPr sz="3600" spc="-5" dirty="0"/>
              <a:t>to</a:t>
            </a:r>
            <a:r>
              <a:rPr sz="3600" spc="20" dirty="0"/>
              <a:t> </a:t>
            </a:r>
            <a:r>
              <a:rPr sz="3600" spc="15" dirty="0"/>
              <a:t>80U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54633" y="2534665"/>
            <a:ext cx="8392795" cy="227647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201295" marR="5080" indent="-189230">
              <a:lnSpc>
                <a:spcPts val="2500"/>
              </a:lnSpc>
              <a:spcBef>
                <a:spcPts val="410"/>
              </a:spcBef>
              <a:buFont typeface="Arial MT"/>
              <a:buChar char="•"/>
              <a:tabLst>
                <a:tab pos="201930" algn="l"/>
              </a:tabLst>
            </a:pPr>
            <a:r>
              <a:rPr sz="2300" dirty="0">
                <a:latin typeface="Calibri"/>
                <a:cs typeface="Calibri"/>
              </a:rPr>
              <a:t>Deduction</a:t>
            </a:r>
            <a:r>
              <a:rPr sz="2300" spc="20" dirty="0">
                <a:latin typeface="Calibri"/>
                <a:cs typeface="Calibri"/>
              </a:rPr>
              <a:t> </a:t>
            </a:r>
            <a:r>
              <a:rPr sz="2300" spc="-25" dirty="0">
                <a:latin typeface="Calibri"/>
                <a:cs typeface="Calibri"/>
              </a:rPr>
              <a:t>refers</a:t>
            </a:r>
            <a:r>
              <a:rPr sz="2300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to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one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must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account</a:t>
            </a:r>
            <a:r>
              <a:rPr sz="2300" spc="2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their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income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then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through</a:t>
            </a:r>
            <a:r>
              <a:rPr sz="2300" spc="2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the </a:t>
            </a:r>
            <a:r>
              <a:rPr sz="2300" spc="-50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income</a:t>
            </a:r>
            <a:r>
              <a:rPr sz="2300" dirty="0">
                <a:latin typeface="Calibri"/>
                <a:cs typeface="Calibri"/>
              </a:rPr>
              <a:t> he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do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get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the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benefit by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allowing </a:t>
            </a:r>
            <a:r>
              <a:rPr sz="2300" dirty="0">
                <a:latin typeface="Calibri"/>
                <a:cs typeface="Calibri"/>
              </a:rPr>
              <a:t>deduction</a:t>
            </a:r>
            <a:r>
              <a:rPr sz="2300" spc="2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,which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are 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covered </a:t>
            </a:r>
            <a:r>
              <a:rPr sz="2300" dirty="0">
                <a:latin typeface="Calibri"/>
                <a:cs typeface="Calibri"/>
              </a:rPr>
              <a:t>under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deduction</a:t>
            </a:r>
            <a:r>
              <a:rPr sz="2300" spc="2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chapter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VI‐ </a:t>
            </a:r>
            <a:r>
              <a:rPr sz="2300" spc="5" dirty="0">
                <a:latin typeface="Calibri"/>
                <a:cs typeface="Calibri"/>
              </a:rPr>
              <a:t>A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under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section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80C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to</a:t>
            </a:r>
            <a:r>
              <a:rPr sz="2300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80U.</a:t>
            </a:r>
            <a:endParaRPr sz="2300">
              <a:latin typeface="Calibri"/>
              <a:cs typeface="Calibri"/>
            </a:endParaRPr>
          </a:p>
          <a:p>
            <a:pPr marL="201930" indent="-189865">
              <a:lnSpc>
                <a:spcPct val="100000"/>
              </a:lnSpc>
              <a:spcBef>
                <a:spcPts val="510"/>
              </a:spcBef>
              <a:buFont typeface="Arial MT"/>
              <a:buChar char="•"/>
              <a:tabLst>
                <a:tab pos="202565" algn="l"/>
              </a:tabLst>
            </a:pPr>
            <a:r>
              <a:rPr sz="2300" dirty="0">
                <a:latin typeface="Calibri"/>
                <a:cs typeface="Calibri"/>
              </a:rPr>
              <a:t>Deductions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are </a:t>
            </a:r>
            <a:r>
              <a:rPr sz="2300" dirty="0">
                <a:latin typeface="Calibri"/>
                <a:cs typeface="Calibri"/>
              </a:rPr>
              <a:t>also </a:t>
            </a:r>
            <a:r>
              <a:rPr sz="2300" spc="-5" dirty="0">
                <a:latin typeface="Calibri"/>
                <a:cs typeface="Calibri"/>
              </a:rPr>
              <a:t>benefits</a:t>
            </a:r>
            <a:r>
              <a:rPr sz="2300" spc="-1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in </a:t>
            </a:r>
            <a:r>
              <a:rPr sz="2300" spc="5" dirty="0">
                <a:latin typeface="Calibri"/>
                <a:cs typeface="Calibri"/>
              </a:rPr>
              <a:t>2</a:t>
            </a:r>
            <a:r>
              <a:rPr sz="2300" dirty="0">
                <a:latin typeface="Calibri"/>
                <a:cs typeface="Calibri"/>
              </a:rPr>
              <a:t> </a:t>
            </a:r>
            <a:r>
              <a:rPr sz="2300" spc="-20" dirty="0">
                <a:latin typeface="Calibri"/>
                <a:cs typeface="Calibri"/>
              </a:rPr>
              <a:t>way</a:t>
            </a:r>
            <a:endParaRPr sz="2300">
              <a:latin typeface="Calibri"/>
              <a:cs typeface="Calibri"/>
            </a:endParaRPr>
          </a:p>
          <a:p>
            <a:pPr marL="201930" indent="-189865">
              <a:lnSpc>
                <a:spcPct val="100000"/>
              </a:lnSpc>
              <a:spcBef>
                <a:spcPts val="555"/>
              </a:spcBef>
              <a:buFont typeface="Arial MT"/>
              <a:buChar char="•"/>
              <a:tabLst>
                <a:tab pos="202565" algn="l"/>
              </a:tabLst>
            </a:pPr>
            <a:r>
              <a:rPr sz="2300" spc="-15" dirty="0">
                <a:latin typeface="Calibri"/>
                <a:cs typeface="Calibri"/>
              </a:rPr>
              <a:t>First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one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on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Expenditure</a:t>
            </a:r>
            <a:endParaRPr sz="2300">
              <a:latin typeface="Calibri"/>
              <a:cs typeface="Calibri"/>
            </a:endParaRPr>
          </a:p>
          <a:p>
            <a:pPr marL="201930" indent="-189865">
              <a:lnSpc>
                <a:spcPct val="100000"/>
              </a:lnSpc>
              <a:spcBef>
                <a:spcPts val="565"/>
              </a:spcBef>
              <a:buFont typeface="Arial MT"/>
              <a:buChar char="•"/>
              <a:tabLst>
                <a:tab pos="202565" algn="l"/>
              </a:tabLst>
            </a:pPr>
            <a:r>
              <a:rPr sz="2300" spc="-5" dirty="0">
                <a:latin typeface="Calibri"/>
                <a:cs typeface="Calibri"/>
              </a:rPr>
              <a:t>Second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one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on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Income </a:t>
            </a:r>
            <a:r>
              <a:rPr sz="2300" dirty="0">
                <a:latin typeface="Calibri"/>
                <a:cs typeface="Calibri"/>
              </a:rPr>
              <a:t>eg. 80I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series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(I </a:t>
            </a:r>
            <a:r>
              <a:rPr sz="2300" spc="-20" dirty="0">
                <a:latin typeface="Calibri"/>
                <a:cs typeface="Calibri"/>
              </a:rPr>
              <a:t>–refers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to</a:t>
            </a:r>
            <a:r>
              <a:rPr sz="2300" dirty="0">
                <a:latin typeface="Calibri"/>
                <a:cs typeface="Calibri"/>
              </a:rPr>
              <a:t> Income)</a:t>
            </a:r>
            <a:endParaRPr sz="2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4380" y="1559560"/>
            <a:ext cx="8257540" cy="57023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600" spc="10" dirty="0"/>
              <a:t>Deduction</a:t>
            </a:r>
            <a:r>
              <a:rPr sz="3600" spc="-35" dirty="0"/>
              <a:t> </a:t>
            </a:r>
            <a:r>
              <a:rPr sz="3600" spc="15" dirty="0"/>
              <a:t>80C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54633" y="2534665"/>
            <a:ext cx="8474075" cy="3956685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201295" marR="5080" indent="-189230">
              <a:lnSpc>
                <a:spcPct val="91000"/>
              </a:lnSpc>
              <a:spcBef>
                <a:spcPts val="370"/>
              </a:spcBef>
              <a:buFont typeface="Arial MT"/>
              <a:buChar char="•"/>
              <a:tabLst>
                <a:tab pos="201930" algn="l"/>
              </a:tabLst>
            </a:pPr>
            <a:r>
              <a:rPr sz="2300" dirty="0">
                <a:latin typeface="Calibri"/>
                <a:cs typeface="Calibri"/>
              </a:rPr>
              <a:t>Amount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paid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or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deposited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towards</a:t>
            </a:r>
            <a:r>
              <a:rPr sz="2300" spc="25" dirty="0">
                <a:latin typeface="Calibri"/>
                <a:cs typeface="Calibri"/>
              </a:rPr>
              <a:t> </a:t>
            </a:r>
            <a:r>
              <a:rPr sz="2300" spc="-15" dirty="0">
                <a:solidFill>
                  <a:srgbClr val="FF0000"/>
                </a:solidFill>
                <a:latin typeface="Calibri"/>
                <a:cs typeface="Calibri"/>
              </a:rPr>
              <a:t>life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FF0000"/>
                </a:solidFill>
                <a:latin typeface="Calibri"/>
                <a:cs typeface="Calibri"/>
              </a:rPr>
              <a:t>insurance,</a:t>
            </a:r>
            <a:r>
              <a:rPr sz="2300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contribution</a:t>
            </a:r>
            <a:r>
              <a:rPr sz="2300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25" dirty="0">
                <a:solidFill>
                  <a:srgbClr val="FF0000"/>
                </a:solidFill>
                <a:latin typeface="Calibri"/>
                <a:cs typeface="Calibri"/>
              </a:rPr>
              <a:t>to </a:t>
            </a:r>
            <a:r>
              <a:rPr sz="23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FF0000"/>
                </a:solidFill>
                <a:latin typeface="Calibri"/>
                <a:cs typeface="Calibri"/>
              </a:rPr>
              <a:t>Provident</a:t>
            </a:r>
            <a:r>
              <a:rPr sz="23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Fund</a:t>
            </a:r>
            <a:r>
              <a:rPr sz="2300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set</a:t>
            </a:r>
            <a:r>
              <a:rPr sz="23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up</a:t>
            </a:r>
            <a:r>
              <a:rPr sz="23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by</a:t>
            </a:r>
            <a:r>
              <a:rPr sz="23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the 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Government, </a:t>
            </a:r>
            <a:r>
              <a:rPr sz="2300" spc="-10" dirty="0">
                <a:solidFill>
                  <a:srgbClr val="FF0000"/>
                </a:solidFill>
                <a:latin typeface="Calibri"/>
                <a:cs typeface="Calibri"/>
              </a:rPr>
              <a:t>recognized</a:t>
            </a:r>
            <a:r>
              <a:rPr sz="23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FF0000"/>
                </a:solidFill>
                <a:latin typeface="Calibri"/>
                <a:cs typeface="Calibri"/>
              </a:rPr>
              <a:t>Provident 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Fund,</a:t>
            </a:r>
            <a:r>
              <a:rPr sz="2300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contribution</a:t>
            </a:r>
            <a:r>
              <a:rPr sz="2300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by</a:t>
            </a:r>
            <a:r>
              <a:rPr sz="23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the</a:t>
            </a:r>
            <a:r>
              <a:rPr sz="23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assessee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FF0000"/>
                </a:solidFill>
                <a:latin typeface="Calibri"/>
                <a:cs typeface="Calibri"/>
              </a:rPr>
              <a:t>to</a:t>
            </a:r>
            <a:r>
              <a:rPr sz="23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an</a:t>
            </a:r>
            <a:r>
              <a:rPr sz="23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FF0000"/>
                </a:solidFill>
                <a:latin typeface="Calibri"/>
                <a:cs typeface="Calibri"/>
              </a:rPr>
              <a:t>approved</a:t>
            </a:r>
            <a:r>
              <a:rPr sz="23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FF0000"/>
                </a:solidFill>
                <a:latin typeface="Calibri"/>
                <a:cs typeface="Calibri"/>
              </a:rPr>
              <a:t>superannuation 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fund,</a:t>
            </a:r>
            <a:r>
              <a:rPr sz="2300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subscription</a:t>
            </a:r>
            <a:r>
              <a:rPr sz="2300" spc="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FF0000"/>
                </a:solidFill>
                <a:latin typeface="Calibri"/>
                <a:cs typeface="Calibri"/>
              </a:rPr>
              <a:t>to</a:t>
            </a:r>
            <a:r>
              <a:rPr sz="23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National</a:t>
            </a:r>
            <a:r>
              <a:rPr sz="23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Savings</a:t>
            </a:r>
            <a:r>
              <a:rPr sz="23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FF0000"/>
                </a:solidFill>
                <a:latin typeface="Calibri"/>
                <a:cs typeface="Calibri"/>
              </a:rPr>
              <a:t>Certificates,</a:t>
            </a:r>
            <a:r>
              <a:rPr sz="23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tuition</a:t>
            </a:r>
            <a:r>
              <a:rPr sz="23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FF0000"/>
                </a:solidFill>
                <a:latin typeface="Calibri"/>
                <a:cs typeface="Calibri"/>
              </a:rPr>
              <a:t>fees, 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 payment/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FF0000"/>
                </a:solidFill>
                <a:latin typeface="Calibri"/>
                <a:cs typeface="Calibri"/>
              </a:rPr>
              <a:t>repayment </a:t>
            </a:r>
            <a:r>
              <a:rPr sz="2300" spc="-15" dirty="0">
                <a:solidFill>
                  <a:srgbClr val="FF0000"/>
                </a:solidFill>
                <a:latin typeface="Calibri"/>
                <a:cs typeface="Calibri"/>
              </a:rPr>
              <a:t>for</a:t>
            </a:r>
            <a:r>
              <a:rPr sz="23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purposes</a:t>
            </a:r>
            <a:r>
              <a:rPr sz="2300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of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 purchase</a:t>
            </a:r>
            <a:r>
              <a:rPr sz="2300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or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 construction</a:t>
            </a:r>
            <a:r>
              <a:rPr sz="2300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of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a </a:t>
            </a:r>
            <a:r>
              <a:rPr sz="23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residential</a:t>
            </a:r>
            <a:r>
              <a:rPr sz="23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house</a:t>
            </a:r>
            <a:r>
              <a:rPr sz="2300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and</a:t>
            </a:r>
            <a:r>
              <a:rPr sz="2300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FF0000"/>
                </a:solidFill>
                <a:latin typeface="Calibri"/>
                <a:cs typeface="Calibri"/>
              </a:rPr>
              <a:t>many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 other</a:t>
            </a:r>
            <a:r>
              <a:rPr sz="23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FF0000"/>
                </a:solidFill>
                <a:latin typeface="Calibri"/>
                <a:cs typeface="Calibri"/>
              </a:rPr>
              <a:t>investments</a:t>
            </a:r>
            <a:r>
              <a:rPr sz="2300" spc="-10" dirty="0">
                <a:latin typeface="Calibri"/>
                <a:cs typeface="Calibri"/>
              </a:rPr>
              <a:t>.</a:t>
            </a:r>
            <a:r>
              <a:rPr sz="2300" dirty="0">
                <a:latin typeface="Calibri"/>
                <a:cs typeface="Calibri"/>
              </a:rPr>
              <a:t> </a:t>
            </a:r>
            <a:endParaRPr sz="2300" dirty="0">
              <a:latin typeface="Calibri"/>
              <a:cs typeface="Calibri"/>
            </a:endParaRPr>
          </a:p>
          <a:p>
            <a:pPr marL="201295" marR="5080" indent="-189230">
              <a:lnSpc>
                <a:spcPct val="91000"/>
              </a:lnSpc>
              <a:spcBef>
                <a:spcPts val="370"/>
              </a:spcBef>
              <a:buFont typeface="Arial MT"/>
              <a:buChar char="•"/>
              <a:tabLst>
                <a:tab pos="201930" algn="l"/>
              </a:tabLst>
            </a:pPr>
            <a:r>
              <a:rPr sz="2300" spc="-10" dirty="0">
                <a:latin typeface="Calibri"/>
                <a:cs typeface="Calibri"/>
              </a:rPr>
              <a:t>For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full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list,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please </a:t>
            </a:r>
            <a:r>
              <a:rPr sz="2300" dirty="0">
                <a:latin typeface="Calibri"/>
                <a:cs typeface="Calibri"/>
              </a:rPr>
              <a:t> </a:t>
            </a:r>
            <a:r>
              <a:rPr sz="2300" spc="-20" dirty="0">
                <a:latin typeface="Calibri"/>
                <a:cs typeface="Calibri"/>
              </a:rPr>
              <a:t>refer</a:t>
            </a:r>
            <a:r>
              <a:rPr sz="2300" spc="-1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to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section 80C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of the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Income‐tax </a:t>
            </a:r>
            <a:r>
              <a:rPr sz="2300" dirty="0">
                <a:latin typeface="Calibri"/>
                <a:cs typeface="Calibri"/>
              </a:rPr>
              <a:t>Act.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( The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aggregate</a:t>
            </a:r>
            <a:r>
              <a:rPr sz="2300" spc="-5" dirty="0">
                <a:latin typeface="Calibri"/>
                <a:cs typeface="Calibri"/>
              </a:rPr>
              <a:t> amount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of </a:t>
            </a:r>
            <a:r>
              <a:rPr sz="2300" spc="-50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deduction</a:t>
            </a:r>
            <a:r>
              <a:rPr sz="2300" spc="2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under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section </a:t>
            </a:r>
            <a:r>
              <a:rPr sz="2300" spc="-5" dirty="0">
                <a:latin typeface="Calibri"/>
                <a:cs typeface="Calibri"/>
              </a:rPr>
              <a:t>80C,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80CCC and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80CCD(1)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shall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notexceed 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Rs.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1,50,000/‐</a:t>
            </a:r>
            <a:r>
              <a:rPr sz="2300" spc="3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)</a:t>
            </a:r>
            <a:endParaRPr sz="2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4380" y="1559560"/>
            <a:ext cx="8375650" cy="57023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600" spc="10" dirty="0"/>
              <a:t>Deduction</a:t>
            </a:r>
            <a:r>
              <a:rPr sz="3600" spc="-30" dirty="0"/>
              <a:t> </a:t>
            </a:r>
            <a:r>
              <a:rPr sz="3600" spc="15" dirty="0"/>
              <a:t>80CCC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54633" y="2534665"/>
            <a:ext cx="8529955" cy="282321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201295" marR="276860" indent="-189230">
              <a:lnSpc>
                <a:spcPts val="2500"/>
              </a:lnSpc>
              <a:spcBef>
                <a:spcPts val="410"/>
              </a:spcBef>
              <a:buFont typeface="Arial MT"/>
              <a:buChar char="•"/>
              <a:tabLst>
                <a:tab pos="201930" algn="l"/>
              </a:tabLst>
            </a:pPr>
            <a:r>
              <a:rPr sz="2300" dirty="0">
                <a:latin typeface="Calibri"/>
                <a:cs typeface="Calibri"/>
              </a:rPr>
              <a:t>Deduction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in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respect</a:t>
            </a:r>
            <a:r>
              <a:rPr sz="2300" spc="-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of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Payment</a:t>
            </a:r>
            <a:r>
              <a:rPr sz="2300" spc="-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of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premium</a:t>
            </a:r>
            <a:r>
              <a:rPr sz="2300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for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annuity</a:t>
            </a:r>
            <a:r>
              <a:rPr sz="23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plan</a:t>
            </a:r>
            <a:r>
              <a:rPr sz="2300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of</a:t>
            </a:r>
            <a:r>
              <a:rPr sz="23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LIC </a:t>
            </a:r>
            <a:r>
              <a:rPr sz="2300" spc="-50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or</a:t>
            </a:r>
            <a:r>
              <a:rPr sz="23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15" dirty="0">
                <a:solidFill>
                  <a:srgbClr val="FF0000"/>
                </a:solidFill>
                <a:latin typeface="Calibri"/>
                <a:cs typeface="Calibri"/>
              </a:rPr>
              <a:t>any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 other </a:t>
            </a:r>
            <a:r>
              <a:rPr sz="2300" spc="-35" dirty="0">
                <a:solidFill>
                  <a:srgbClr val="FF0000"/>
                </a:solidFill>
                <a:latin typeface="Calibri"/>
                <a:cs typeface="Calibri"/>
              </a:rPr>
              <a:t>insurer</a:t>
            </a:r>
            <a:r>
              <a:rPr sz="2300" spc="-35" dirty="0">
                <a:latin typeface="Calibri"/>
                <a:cs typeface="Calibri"/>
              </a:rPr>
              <a:t>.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Deduction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is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available upto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a maximum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of Rs. </a:t>
            </a:r>
            <a:r>
              <a:rPr sz="2300" spc="5" dirty="0">
                <a:latin typeface="Calibri"/>
                <a:cs typeface="Calibri"/>
              </a:rPr>
              <a:t> 150,000/‐.</a:t>
            </a:r>
            <a:endParaRPr sz="2300" spc="5" dirty="0">
              <a:latin typeface="Calibri"/>
              <a:cs typeface="Calibri"/>
            </a:endParaRPr>
          </a:p>
          <a:p>
            <a:pPr marL="201295" marR="276860" indent="-189230">
              <a:lnSpc>
                <a:spcPts val="2500"/>
              </a:lnSpc>
              <a:spcBef>
                <a:spcPts val="410"/>
              </a:spcBef>
              <a:buFont typeface="Arial MT"/>
              <a:buChar char="•"/>
              <a:tabLst>
                <a:tab pos="201930" algn="l"/>
              </a:tabLst>
            </a:pPr>
            <a:endParaRPr sz="2300" spc="5" dirty="0">
              <a:latin typeface="Calibri"/>
              <a:cs typeface="Calibri"/>
            </a:endParaRPr>
          </a:p>
          <a:p>
            <a:pPr marL="201295" marR="276860" indent="-189230">
              <a:lnSpc>
                <a:spcPts val="2500"/>
              </a:lnSpc>
              <a:spcBef>
                <a:spcPts val="410"/>
              </a:spcBef>
              <a:buFont typeface="Arial MT"/>
              <a:buChar char="•"/>
              <a:tabLst>
                <a:tab pos="201930" algn="l"/>
              </a:tabLst>
            </a:pPr>
            <a:endParaRPr sz="2300">
              <a:latin typeface="Calibri"/>
              <a:cs typeface="Calibri"/>
            </a:endParaRPr>
          </a:p>
          <a:p>
            <a:pPr marL="201295" marR="5080" indent="-189230">
              <a:lnSpc>
                <a:spcPct val="91000"/>
              </a:lnSpc>
              <a:spcBef>
                <a:spcPts val="765"/>
              </a:spcBef>
              <a:buFont typeface="Arial MT"/>
              <a:buChar char="•"/>
              <a:tabLst>
                <a:tab pos="201930" algn="l"/>
              </a:tabLst>
            </a:pPr>
            <a:r>
              <a:rPr sz="2300" dirty="0">
                <a:latin typeface="Calibri"/>
                <a:cs typeface="Calibri"/>
              </a:rPr>
              <a:t>The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premium</a:t>
            </a:r>
            <a:r>
              <a:rPr sz="230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must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be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deposited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to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keep</a:t>
            </a:r>
            <a:r>
              <a:rPr sz="2300" spc="-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in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force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a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contract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for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an 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annuity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plan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of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the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LIC</a:t>
            </a:r>
            <a:r>
              <a:rPr sz="2300" spc="-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or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any</a:t>
            </a:r>
            <a:r>
              <a:rPr sz="2300" dirty="0">
                <a:latin typeface="Calibri"/>
                <a:cs typeface="Calibri"/>
              </a:rPr>
              <a:t> other</a:t>
            </a:r>
            <a:r>
              <a:rPr sz="2300" spc="-5" dirty="0">
                <a:latin typeface="Calibri"/>
                <a:cs typeface="Calibri"/>
              </a:rPr>
              <a:t> insurer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for</a:t>
            </a:r>
            <a:r>
              <a:rPr sz="2300" spc="-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receiving</a:t>
            </a:r>
            <a:r>
              <a:rPr sz="2300" spc="-2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pension </a:t>
            </a:r>
            <a:r>
              <a:rPr sz="2300" spc="-5" dirty="0">
                <a:latin typeface="Calibri"/>
                <a:cs typeface="Calibri"/>
              </a:rPr>
              <a:t>from </a:t>
            </a:r>
            <a:r>
              <a:rPr sz="2300" spc="-50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the</a:t>
            </a:r>
            <a:r>
              <a:rPr sz="2300" spc="-5" dirty="0">
                <a:latin typeface="Calibri"/>
                <a:cs typeface="Calibri"/>
              </a:rPr>
              <a:t> fund.</a:t>
            </a:r>
            <a:endParaRPr sz="2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4380" y="1559560"/>
            <a:ext cx="6010910" cy="57023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600" spc="10" dirty="0"/>
              <a:t>Deductions</a:t>
            </a:r>
            <a:r>
              <a:rPr sz="3600" spc="-30" dirty="0"/>
              <a:t> </a:t>
            </a:r>
            <a:r>
              <a:rPr sz="3600" spc="10" dirty="0"/>
              <a:t>80CCD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54633" y="2549905"/>
            <a:ext cx="8300084" cy="302450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201295" marR="5080" indent="-189230">
              <a:lnSpc>
                <a:spcPct val="91000"/>
              </a:lnSpc>
              <a:spcBef>
                <a:spcPts val="330"/>
              </a:spcBef>
              <a:buFont typeface="Arial MT"/>
              <a:buChar char="•"/>
              <a:tabLst>
                <a:tab pos="201930" algn="l"/>
              </a:tabLst>
            </a:pPr>
            <a:r>
              <a:rPr sz="1950" spc="5" dirty="0">
                <a:latin typeface="Times New Roman"/>
                <a:cs typeface="Times New Roman"/>
              </a:rPr>
              <a:t>Deduction for </a:t>
            </a:r>
            <a:r>
              <a:rPr sz="1950" spc="10" dirty="0">
                <a:latin typeface="Times New Roman"/>
                <a:cs typeface="Times New Roman"/>
              </a:rPr>
              <a:t>contribution in </a:t>
            </a:r>
            <a:r>
              <a:rPr sz="1950" spc="5" dirty="0">
                <a:latin typeface="Times New Roman"/>
                <a:cs typeface="Times New Roman"/>
              </a:rPr>
              <a:t>pension </a:t>
            </a:r>
            <a:r>
              <a:rPr sz="1950" spc="10" dirty="0">
                <a:latin typeface="Times New Roman"/>
                <a:cs typeface="Times New Roman"/>
              </a:rPr>
              <a:t>scheme </a:t>
            </a:r>
            <a:r>
              <a:rPr sz="1950" spc="5" dirty="0">
                <a:latin typeface="Times New Roman"/>
                <a:cs typeface="Times New Roman"/>
              </a:rPr>
              <a:t>notified </a:t>
            </a:r>
            <a:r>
              <a:rPr sz="1950" spc="10" dirty="0">
                <a:latin typeface="Times New Roman"/>
                <a:cs typeface="Times New Roman"/>
              </a:rPr>
              <a:t>by the Government to the </a:t>
            </a:r>
            <a:r>
              <a:rPr sz="1950" spc="-475" dirty="0">
                <a:latin typeface="Times New Roman"/>
                <a:cs typeface="Times New Roman"/>
              </a:rPr>
              <a:t> </a:t>
            </a:r>
            <a:r>
              <a:rPr sz="1950" spc="5" dirty="0">
                <a:latin typeface="Times New Roman"/>
                <a:cs typeface="Times New Roman"/>
              </a:rPr>
              <a:t>extent </a:t>
            </a:r>
            <a:r>
              <a:rPr sz="1950" spc="10" dirty="0">
                <a:latin typeface="Times New Roman"/>
                <a:cs typeface="Times New Roman"/>
              </a:rPr>
              <a:t>of </a:t>
            </a:r>
            <a:r>
              <a:rPr sz="1950" spc="15" dirty="0">
                <a:solidFill>
                  <a:srgbClr val="FF0000"/>
                </a:solidFill>
                <a:latin typeface="Times New Roman"/>
                <a:cs typeface="Times New Roman"/>
              </a:rPr>
              <a:t>10% </a:t>
            </a:r>
            <a:r>
              <a:rPr sz="1950" spc="10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1950" spc="5" dirty="0">
                <a:solidFill>
                  <a:srgbClr val="FF0000"/>
                </a:solidFill>
                <a:latin typeface="Times New Roman"/>
                <a:cs typeface="Times New Roman"/>
              </a:rPr>
              <a:t>salary in case </a:t>
            </a:r>
            <a:r>
              <a:rPr sz="1950" spc="10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1950" spc="5" dirty="0">
                <a:solidFill>
                  <a:srgbClr val="FF0000"/>
                </a:solidFill>
                <a:latin typeface="Times New Roman"/>
                <a:cs typeface="Times New Roman"/>
              </a:rPr>
              <a:t>employees </a:t>
            </a:r>
            <a:r>
              <a:rPr sz="1950" spc="10" dirty="0">
                <a:solidFill>
                  <a:srgbClr val="FF0000"/>
                </a:solidFill>
                <a:latin typeface="Times New Roman"/>
                <a:cs typeface="Times New Roman"/>
              </a:rPr>
              <a:t>and 10%of </a:t>
            </a:r>
            <a:r>
              <a:rPr sz="1950" spc="5" dirty="0">
                <a:solidFill>
                  <a:srgbClr val="FF0000"/>
                </a:solidFill>
                <a:latin typeface="Times New Roman"/>
                <a:cs typeface="Times New Roman"/>
              </a:rPr>
              <a:t>total </a:t>
            </a:r>
            <a:r>
              <a:rPr sz="1950" spc="10" dirty="0">
                <a:solidFill>
                  <a:srgbClr val="FF0000"/>
                </a:solidFill>
                <a:latin typeface="Times New Roman"/>
                <a:cs typeface="Times New Roman"/>
              </a:rPr>
              <a:t>income </a:t>
            </a:r>
            <a:r>
              <a:rPr sz="1950" spc="5" dirty="0">
                <a:solidFill>
                  <a:srgbClr val="FF0000"/>
                </a:solidFill>
                <a:latin typeface="Times New Roman"/>
                <a:cs typeface="Times New Roman"/>
              </a:rPr>
              <a:t>in case of </a:t>
            </a:r>
            <a:r>
              <a:rPr sz="1950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950" spc="5" dirty="0">
                <a:solidFill>
                  <a:srgbClr val="FF0000"/>
                </a:solidFill>
                <a:latin typeface="Times New Roman"/>
                <a:cs typeface="Times New Roman"/>
              </a:rPr>
              <a:t>others.</a:t>
            </a:r>
            <a:endParaRPr sz="1950">
              <a:latin typeface="Times New Roman"/>
              <a:cs typeface="Times New Roman"/>
            </a:endParaRPr>
          </a:p>
          <a:p>
            <a:pPr marL="201295" marR="168910" indent="-189230">
              <a:lnSpc>
                <a:spcPts val="2140"/>
              </a:lnSpc>
              <a:spcBef>
                <a:spcPts val="860"/>
              </a:spcBef>
              <a:buFont typeface="Arial MT"/>
              <a:buChar char="•"/>
              <a:tabLst>
                <a:tab pos="201930" algn="l"/>
                <a:tab pos="1437005" algn="l"/>
                <a:tab pos="2672715" algn="l"/>
                <a:tab pos="3070225" algn="l"/>
                <a:tab pos="3587115" algn="l"/>
              </a:tabLst>
            </a:pPr>
            <a:r>
              <a:rPr sz="1950" spc="15" dirty="0">
                <a:latin typeface="Times New Roman"/>
                <a:cs typeface="Times New Roman"/>
              </a:rPr>
              <a:t>Maximum	</a:t>
            </a:r>
            <a:r>
              <a:rPr sz="1950" spc="10" dirty="0">
                <a:latin typeface="Times New Roman"/>
                <a:cs typeface="Times New Roman"/>
              </a:rPr>
              <a:t>Deduction	of	Rs.	50,000/-</a:t>
            </a:r>
            <a:r>
              <a:rPr sz="1950" spc="-5" dirty="0">
                <a:latin typeface="Times New Roman"/>
                <a:cs typeface="Times New Roman"/>
              </a:rPr>
              <a:t> </a:t>
            </a:r>
            <a:r>
              <a:rPr sz="1950" spc="10" dirty="0">
                <a:latin typeface="Times New Roman"/>
                <a:cs typeface="Times New Roman"/>
              </a:rPr>
              <a:t>for contribution</a:t>
            </a:r>
            <a:r>
              <a:rPr sz="1950" spc="-5" dirty="0">
                <a:latin typeface="Times New Roman"/>
                <a:cs typeface="Times New Roman"/>
              </a:rPr>
              <a:t> </a:t>
            </a:r>
            <a:r>
              <a:rPr sz="1950" spc="10" dirty="0">
                <a:latin typeface="Times New Roman"/>
                <a:cs typeface="Times New Roman"/>
              </a:rPr>
              <a:t>in</a:t>
            </a:r>
            <a:r>
              <a:rPr sz="1950" spc="-5" dirty="0">
                <a:latin typeface="Times New Roman"/>
                <a:cs typeface="Times New Roman"/>
              </a:rPr>
              <a:t> </a:t>
            </a:r>
            <a:r>
              <a:rPr sz="1950" spc="10" dirty="0">
                <a:latin typeface="Times New Roman"/>
                <a:cs typeface="Times New Roman"/>
              </a:rPr>
              <a:t>National</a:t>
            </a:r>
            <a:r>
              <a:rPr sz="1950" spc="-5" dirty="0">
                <a:latin typeface="Times New Roman"/>
                <a:cs typeface="Times New Roman"/>
              </a:rPr>
              <a:t> </a:t>
            </a:r>
            <a:r>
              <a:rPr sz="1950" spc="10" dirty="0">
                <a:latin typeface="Times New Roman"/>
                <a:cs typeface="Times New Roman"/>
              </a:rPr>
              <a:t>Pension </a:t>
            </a:r>
            <a:r>
              <a:rPr sz="1950" spc="-470" dirty="0">
                <a:latin typeface="Times New Roman"/>
                <a:cs typeface="Times New Roman"/>
              </a:rPr>
              <a:t> </a:t>
            </a:r>
            <a:r>
              <a:rPr sz="1950" spc="10" dirty="0">
                <a:latin typeface="Times New Roman"/>
                <a:cs typeface="Times New Roman"/>
              </a:rPr>
              <a:t>Scheme.</a:t>
            </a:r>
            <a:r>
              <a:rPr sz="1950" spc="-40" dirty="0">
                <a:latin typeface="Times New Roman"/>
                <a:cs typeface="Times New Roman"/>
              </a:rPr>
              <a:t> </a:t>
            </a:r>
            <a:r>
              <a:rPr sz="1950" spc="15" dirty="0">
                <a:latin typeface="Times New Roman"/>
                <a:cs typeface="Times New Roman"/>
              </a:rPr>
              <a:t>The</a:t>
            </a:r>
            <a:r>
              <a:rPr sz="1950" dirty="0">
                <a:latin typeface="Times New Roman"/>
                <a:cs typeface="Times New Roman"/>
              </a:rPr>
              <a:t> </a:t>
            </a:r>
            <a:r>
              <a:rPr sz="1950" spc="10" dirty="0">
                <a:latin typeface="Times New Roman"/>
                <a:cs typeface="Times New Roman"/>
              </a:rPr>
              <a:t>deduction</a:t>
            </a:r>
            <a:r>
              <a:rPr sz="1950" dirty="0">
                <a:latin typeface="Times New Roman"/>
                <a:cs typeface="Times New Roman"/>
              </a:rPr>
              <a:t> </a:t>
            </a:r>
            <a:r>
              <a:rPr sz="1950" spc="5" dirty="0">
                <a:latin typeface="Times New Roman"/>
                <a:cs typeface="Times New Roman"/>
              </a:rPr>
              <a:t>is</a:t>
            </a:r>
            <a:r>
              <a:rPr sz="1950" dirty="0">
                <a:latin typeface="Times New Roman"/>
                <a:cs typeface="Times New Roman"/>
              </a:rPr>
              <a:t> </a:t>
            </a:r>
            <a:r>
              <a:rPr sz="1950" spc="10" dirty="0">
                <a:latin typeface="Times New Roman"/>
                <a:cs typeface="Times New Roman"/>
              </a:rPr>
              <a:t>in</a:t>
            </a:r>
            <a:r>
              <a:rPr sz="1950" dirty="0">
                <a:latin typeface="Times New Roman"/>
                <a:cs typeface="Times New Roman"/>
              </a:rPr>
              <a:t> </a:t>
            </a:r>
            <a:r>
              <a:rPr sz="1950" spc="10" dirty="0">
                <a:latin typeface="Times New Roman"/>
                <a:cs typeface="Times New Roman"/>
              </a:rPr>
              <a:t>addition</a:t>
            </a:r>
            <a:r>
              <a:rPr sz="1950" spc="-10" dirty="0">
                <a:latin typeface="Times New Roman"/>
                <a:cs typeface="Times New Roman"/>
              </a:rPr>
              <a:t> </a:t>
            </a:r>
            <a:r>
              <a:rPr sz="1950" spc="10" dirty="0">
                <a:latin typeface="Times New Roman"/>
                <a:cs typeface="Times New Roman"/>
              </a:rPr>
              <a:t>to</a:t>
            </a:r>
            <a:r>
              <a:rPr sz="1950" dirty="0">
                <a:latin typeface="Times New Roman"/>
                <a:cs typeface="Times New Roman"/>
              </a:rPr>
              <a:t> </a:t>
            </a:r>
            <a:r>
              <a:rPr sz="1950" spc="10" dirty="0">
                <a:latin typeface="Times New Roman"/>
                <a:cs typeface="Times New Roman"/>
              </a:rPr>
              <a:t>the</a:t>
            </a:r>
            <a:r>
              <a:rPr sz="1950" spc="495" dirty="0">
                <a:latin typeface="Times New Roman"/>
                <a:cs typeface="Times New Roman"/>
              </a:rPr>
              <a:t> </a:t>
            </a:r>
            <a:r>
              <a:rPr sz="1950" spc="15" dirty="0">
                <a:latin typeface="Times New Roman"/>
                <a:cs typeface="Times New Roman"/>
              </a:rPr>
              <a:t>maximum</a:t>
            </a:r>
            <a:endParaRPr sz="1950">
              <a:latin typeface="Times New Roman"/>
              <a:cs typeface="Times New Roman"/>
            </a:endParaRPr>
          </a:p>
          <a:p>
            <a:pPr marL="201295" indent="-189230">
              <a:lnSpc>
                <a:spcPct val="100000"/>
              </a:lnSpc>
              <a:spcBef>
                <a:spcPts val="585"/>
              </a:spcBef>
              <a:buFont typeface="Arial MT"/>
              <a:buChar char="•"/>
              <a:tabLst>
                <a:tab pos="201930" algn="l"/>
              </a:tabLst>
            </a:pPr>
            <a:r>
              <a:rPr sz="1950" spc="10" dirty="0">
                <a:latin typeface="Times New Roman"/>
                <a:cs typeface="Times New Roman"/>
              </a:rPr>
              <a:t>deduction</a:t>
            </a:r>
            <a:r>
              <a:rPr sz="1950" spc="-10" dirty="0">
                <a:latin typeface="Times New Roman"/>
                <a:cs typeface="Times New Roman"/>
              </a:rPr>
              <a:t> </a:t>
            </a:r>
            <a:r>
              <a:rPr sz="1950" spc="10" dirty="0">
                <a:latin typeface="Times New Roman"/>
                <a:cs typeface="Times New Roman"/>
              </a:rPr>
              <a:t>of</a:t>
            </a:r>
            <a:r>
              <a:rPr sz="1950" spc="-5" dirty="0">
                <a:latin typeface="Times New Roman"/>
                <a:cs typeface="Times New Roman"/>
              </a:rPr>
              <a:t> </a:t>
            </a:r>
            <a:r>
              <a:rPr sz="1950" spc="10" dirty="0">
                <a:latin typeface="Times New Roman"/>
                <a:cs typeface="Times New Roman"/>
              </a:rPr>
              <a:t>Rs. 1,50,000/-</a:t>
            </a:r>
            <a:r>
              <a:rPr sz="1950" spc="-5" dirty="0">
                <a:latin typeface="Times New Roman"/>
                <a:cs typeface="Times New Roman"/>
              </a:rPr>
              <a:t> </a:t>
            </a:r>
            <a:r>
              <a:rPr sz="1950" spc="10" dirty="0">
                <a:latin typeface="Times New Roman"/>
                <a:cs typeface="Times New Roman"/>
              </a:rPr>
              <a:t>available</a:t>
            </a:r>
            <a:r>
              <a:rPr sz="1950" spc="-5" dirty="0">
                <a:latin typeface="Times New Roman"/>
                <a:cs typeface="Times New Roman"/>
              </a:rPr>
              <a:t> </a:t>
            </a:r>
            <a:r>
              <a:rPr sz="1950" spc="10" dirty="0">
                <a:latin typeface="Times New Roman"/>
                <a:cs typeface="Times New Roman"/>
              </a:rPr>
              <a:t>under</a:t>
            </a:r>
            <a:endParaRPr sz="1950">
              <a:latin typeface="Times New Roman"/>
              <a:cs typeface="Times New Roman"/>
            </a:endParaRPr>
          </a:p>
          <a:p>
            <a:pPr marL="201295" indent="-189230">
              <a:lnSpc>
                <a:spcPct val="100000"/>
              </a:lnSpc>
              <a:spcBef>
                <a:spcPts val="625"/>
              </a:spcBef>
              <a:buFont typeface="Arial MT"/>
              <a:buChar char="•"/>
              <a:tabLst>
                <a:tab pos="201930" algn="l"/>
              </a:tabLst>
            </a:pPr>
            <a:r>
              <a:rPr sz="1950" spc="10" dirty="0">
                <a:latin typeface="Times New Roman"/>
                <a:cs typeface="Times New Roman"/>
              </a:rPr>
              <a:t>80C,</a:t>
            </a:r>
            <a:r>
              <a:rPr sz="1950" spc="-10" dirty="0">
                <a:latin typeface="Times New Roman"/>
                <a:cs typeface="Times New Roman"/>
              </a:rPr>
              <a:t> </a:t>
            </a:r>
            <a:r>
              <a:rPr sz="1950" spc="10" dirty="0">
                <a:latin typeface="Times New Roman"/>
                <a:cs typeface="Times New Roman"/>
              </a:rPr>
              <a:t>80CCC</a:t>
            </a:r>
            <a:r>
              <a:rPr sz="1950" spc="-10" dirty="0">
                <a:latin typeface="Times New Roman"/>
                <a:cs typeface="Times New Roman"/>
              </a:rPr>
              <a:t> </a:t>
            </a:r>
            <a:r>
              <a:rPr sz="1950" spc="10" dirty="0">
                <a:latin typeface="Times New Roman"/>
                <a:cs typeface="Times New Roman"/>
              </a:rPr>
              <a:t>and</a:t>
            </a:r>
            <a:r>
              <a:rPr sz="1950" spc="-10" dirty="0">
                <a:latin typeface="Times New Roman"/>
                <a:cs typeface="Times New Roman"/>
              </a:rPr>
              <a:t> </a:t>
            </a:r>
            <a:r>
              <a:rPr sz="1950" spc="10" dirty="0">
                <a:latin typeface="Times New Roman"/>
                <a:cs typeface="Times New Roman"/>
              </a:rPr>
              <a:t>80CCD(1)</a:t>
            </a:r>
            <a:endParaRPr sz="1950">
              <a:latin typeface="Times New Roman"/>
              <a:cs typeface="Times New Roman"/>
            </a:endParaRPr>
          </a:p>
          <a:p>
            <a:pPr marL="201295" indent="-189230">
              <a:lnSpc>
                <a:spcPct val="100000"/>
              </a:lnSpc>
              <a:spcBef>
                <a:spcPts val="620"/>
              </a:spcBef>
              <a:buFont typeface="Arial MT"/>
              <a:buChar char="•"/>
              <a:tabLst>
                <a:tab pos="201930" algn="l"/>
              </a:tabLst>
            </a:pPr>
            <a:r>
              <a:rPr sz="1950" spc="5" dirty="0">
                <a:latin typeface="Times New Roman"/>
                <a:cs typeface="Times New Roman"/>
              </a:rPr>
              <a:t>Contribution</a:t>
            </a:r>
            <a:r>
              <a:rPr sz="1950" spc="-5" dirty="0">
                <a:latin typeface="Times New Roman"/>
                <a:cs typeface="Times New Roman"/>
              </a:rPr>
              <a:t> </a:t>
            </a:r>
            <a:r>
              <a:rPr sz="1950" spc="10" dirty="0">
                <a:latin typeface="Times New Roman"/>
                <a:cs typeface="Times New Roman"/>
              </a:rPr>
              <a:t>by</a:t>
            </a:r>
            <a:r>
              <a:rPr sz="1950" spc="5" dirty="0">
                <a:latin typeface="Times New Roman"/>
                <a:cs typeface="Times New Roman"/>
              </a:rPr>
              <a:t> </a:t>
            </a:r>
            <a:r>
              <a:rPr sz="1950" spc="10" dirty="0">
                <a:latin typeface="Times New Roman"/>
                <a:cs typeface="Times New Roman"/>
              </a:rPr>
              <a:t>employer</a:t>
            </a:r>
            <a:r>
              <a:rPr sz="1950" spc="5" dirty="0">
                <a:latin typeface="Times New Roman"/>
                <a:cs typeface="Times New Roman"/>
              </a:rPr>
              <a:t> </a:t>
            </a:r>
            <a:r>
              <a:rPr sz="1950" spc="10" dirty="0">
                <a:latin typeface="Times New Roman"/>
                <a:cs typeface="Times New Roman"/>
              </a:rPr>
              <a:t>in</a:t>
            </a:r>
            <a:r>
              <a:rPr sz="1950" spc="5" dirty="0">
                <a:latin typeface="Times New Roman"/>
                <a:cs typeface="Times New Roman"/>
              </a:rPr>
              <a:t> pension scheme</a:t>
            </a:r>
            <a:endParaRPr sz="1950">
              <a:latin typeface="Times New Roman"/>
              <a:cs typeface="Times New Roman"/>
            </a:endParaRPr>
          </a:p>
          <a:p>
            <a:pPr marL="201295" indent="-189230">
              <a:lnSpc>
                <a:spcPct val="100000"/>
              </a:lnSpc>
              <a:spcBef>
                <a:spcPts val="625"/>
              </a:spcBef>
              <a:buFont typeface="Arial MT"/>
              <a:buChar char="•"/>
              <a:tabLst>
                <a:tab pos="201930" algn="l"/>
              </a:tabLst>
            </a:pPr>
            <a:r>
              <a:rPr sz="1950" spc="5" dirty="0">
                <a:latin typeface="Times New Roman"/>
                <a:cs typeface="Times New Roman"/>
              </a:rPr>
              <a:t>notified</a:t>
            </a:r>
            <a:r>
              <a:rPr sz="1950" spc="-15" dirty="0">
                <a:latin typeface="Times New Roman"/>
                <a:cs typeface="Times New Roman"/>
              </a:rPr>
              <a:t> </a:t>
            </a:r>
            <a:r>
              <a:rPr sz="1950" spc="10" dirty="0">
                <a:latin typeface="Times New Roman"/>
                <a:cs typeface="Times New Roman"/>
              </a:rPr>
              <a:t>by</a:t>
            </a:r>
            <a:r>
              <a:rPr sz="1950" dirty="0">
                <a:latin typeface="Times New Roman"/>
                <a:cs typeface="Times New Roman"/>
              </a:rPr>
              <a:t> </a:t>
            </a:r>
            <a:r>
              <a:rPr sz="1950" spc="5" dirty="0">
                <a:latin typeface="Times New Roman"/>
                <a:cs typeface="Times New Roman"/>
              </a:rPr>
              <a:t>the</a:t>
            </a:r>
            <a:r>
              <a:rPr sz="1950" dirty="0">
                <a:latin typeface="Times New Roman"/>
                <a:cs typeface="Times New Roman"/>
              </a:rPr>
              <a:t> </a:t>
            </a:r>
            <a:r>
              <a:rPr sz="1950" spc="10" dirty="0">
                <a:latin typeface="Times New Roman"/>
                <a:cs typeface="Times New Roman"/>
              </a:rPr>
              <a:t>Government</a:t>
            </a:r>
            <a:r>
              <a:rPr sz="1950" dirty="0">
                <a:latin typeface="Times New Roman"/>
                <a:cs typeface="Times New Roman"/>
              </a:rPr>
              <a:t> </a:t>
            </a:r>
            <a:r>
              <a:rPr sz="1950" spc="5" dirty="0">
                <a:latin typeface="Times New Roman"/>
                <a:cs typeface="Times New Roman"/>
              </a:rPr>
              <a:t>to</a:t>
            </a:r>
            <a:r>
              <a:rPr sz="1950" dirty="0">
                <a:latin typeface="Times New Roman"/>
                <a:cs typeface="Times New Roman"/>
              </a:rPr>
              <a:t> </a:t>
            </a:r>
            <a:r>
              <a:rPr sz="1950" spc="5" dirty="0">
                <a:latin typeface="Times New Roman"/>
                <a:cs typeface="Times New Roman"/>
              </a:rPr>
              <a:t>the</a:t>
            </a:r>
            <a:r>
              <a:rPr sz="1950" spc="-5" dirty="0">
                <a:latin typeface="Times New Roman"/>
                <a:cs typeface="Times New Roman"/>
              </a:rPr>
              <a:t> </a:t>
            </a:r>
            <a:r>
              <a:rPr sz="1950" spc="5" dirty="0">
                <a:latin typeface="Times New Roman"/>
                <a:cs typeface="Times New Roman"/>
              </a:rPr>
              <a:t>extent</a:t>
            </a:r>
            <a:r>
              <a:rPr sz="1950" dirty="0">
                <a:latin typeface="Times New Roman"/>
                <a:cs typeface="Times New Roman"/>
              </a:rPr>
              <a:t> </a:t>
            </a:r>
            <a:r>
              <a:rPr sz="1950" spc="10" dirty="0">
                <a:latin typeface="Times New Roman"/>
                <a:cs typeface="Times New Roman"/>
              </a:rPr>
              <a:t>of</a:t>
            </a:r>
            <a:r>
              <a:rPr sz="1950" dirty="0">
                <a:latin typeface="Times New Roman"/>
                <a:cs typeface="Times New Roman"/>
              </a:rPr>
              <a:t> </a:t>
            </a:r>
            <a:r>
              <a:rPr sz="1950" spc="15" dirty="0">
                <a:latin typeface="Times New Roman"/>
                <a:cs typeface="Times New Roman"/>
              </a:rPr>
              <a:t>10%</a:t>
            </a:r>
            <a:r>
              <a:rPr sz="1950" dirty="0">
                <a:latin typeface="Times New Roman"/>
                <a:cs typeface="Times New Roman"/>
              </a:rPr>
              <a:t> </a:t>
            </a:r>
            <a:r>
              <a:rPr sz="1950" spc="10" dirty="0">
                <a:latin typeface="Times New Roman"/>
                <a:cs typeface="Times New Roman"/>
              </a:rPr>
              <a:t>of</a:t>
            </a:r>
            <a:r>
              <a:rPr sz="1950" dirty="0">
                <a:latin typeface="Times New Roman"/>
                <a:cs typeface="Times New Roman"/>
              </a:rPr>
              <a:t> </a:t>
            </a:r>
            <a:r>
              <a:rPr sz="1950" spc="5" dirty="0">
                <a:latin typeface="Times New Roman"/>
                <a:cs typeface="Times New Roman"/>
              </a:rPr>
              <a:t>salary</a:t>
            </a:r>
            <a:endParaRPr sz="19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4380" y="1559560"/>
            <a:ext cx="6838950" cy="57023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600" spc="10" dirty="0"/>
              <a:t>Deduction</a:t>
            </a:r>
            <a:r>
              <a:rPr sz="3600" spc="-30" dirty="0"/>
              <a:t> </a:t>
            </a:r>
            <a:r>
              <a:rPr sz="3600" spc="15" dirty="0"/>
              <a:t>80D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54633" y="2534665"/>
            <a:ext cx="8145145" cy="449516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201295" marR="5080" indent="-189230" algn="just">
              <a:lnSpc>
                <a:spcPts val="2500"/>
              </a:lnSpc>
              <a:spcBef>
                <a:spcPts val="410"/>
              </a:spcBef>
              <a:buFont typeface="Arial MT"/>
              <a:buChar char="•"/>
              <a:tabLst>
                <a:tab pos="201930" algn="l"/>
              </a:tabLst>
            </a:pPr>
            <a:r>
              <a:rPr sz="2300" dirty="0">
                <a:latin typeface="Calibri"/>
                <a:cs typeface="Calibri"/>
              </a:rPr>
              <a:t>Deduction in </a:t>
            </a:r>
            <a:r>
              <a:rPr sz="2300" spc="-5" dirty="0">
                <a:latin typeface="Calibri"/>
                <a:cs typeface="Calibri"/>
              </a:rPr>
              <a:t>respect </a:t>
            </a:r>
            <a:r>
              <a:rPr sz="2300" dirty="0">
                <a:latin typeface="Calibri"/>
                <a:cs typeface="Calibri"/>
              </a:rPr>
              <a:t>of 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Medical Insurance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Premium</a:t>
            </a:r>
            <a:r>
              <a:rPr sz="23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15" dirty="0">
                <a:solidFill>
                  <a:srgbClr val="FF0000"/>
                </a:solidFill>
                <a:latin typeface="Calibri"/>
                <a:cs typeface="Calibri"/>
              </a:rPr>
              <a:t>for</a:t>
            </a:r>
            <a:r>
              <a:rPr sz="23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Self</a:t>
            </a:r>
            <a:r>
              <a:rPr sz="23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and </a:t>
            </a:r>
            <a:r>
              <a:rPr sz="2300" spc="-50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FF0000"/>
                </a:solidFill>
                <a:latin typeface="Calibri"/>
                <a:cs typeface="Calibri"/>
              </a:rPr>
              <a:t>family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 members. </a:t>
            </a:r>
            <a:r>
              <a:rPr sz="2300" dirty="0">
                <a:latin typeface="Calibri"/>
                <a:cs typeface="Calibri"/>
              </a:rPr>
              <a:t>( </a:t>
            </a:r>
            <a:r>
              <a:rPr sz="2300" spc="-5" dirty="0">
                <a:latin typeface="Calibri"/>
                <a:cs typeface="Calibri"/>
              </a:rPr>
              <a:t>Maximum </a:t>
            </a:r>
            <a:r>
              <a:rPr sz="2300" dirty="0">
                <a:latin typeface="Calibri"/>
                <a:cs typeface="Calibri"/>
              </a:rPr>
              <a:t>Deduction </a:t>
            </a:r>
            <a:r>
              <a:rPr sz="2300" spc="-10" dirty="0">
                <a:latin typeface="Calibri"/>
                <a:cs typeface="Calibri"/>
              </a:rPr>
              <a:t>available </a:t>
            </a:r>
            <a:r>
              <a:rPr sz="2300" dirty="0">
                <a:latin typeface="Calibri"/>
                <a:cs typeface="Calibri"/>
              </a:rPr>
              <a:t>Rs. 30,000/‐ </a:t>
            </a:r>
            <a:r>
              <a:rPr sz="2300" spc="-15" dirty="0">
                <a:latin typeface="Calibri"/>
                <a:cs typeface="Calibri"/>
              </a:rPr>
              <a:t>for </a:t>
            </a:r>
            <a:r>
              <a:rPr sz="2300" spc="-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Senior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Citizens</a:t>
            </a:r>
            <a:r>
              <a:rPr sz="2300" dirty="0">
                <a:latin typeface="Calibri"/>
                <a:cs typeface="Calibri"/>
              </a:rPr>
              <a:t> and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Rs.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25,000/‐</a:t>
            </a:r>
            <a:r>
              <a:rPr sz="2300" spc="3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for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others.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)</a:t>
            </a:r>
            <a:endParaRPr sz="2300" dirty="0">
              <a:latin typeface="Calibri"/>
              <a:cs typeface="Calibri"/>
            </a:endParaRPr>
          </a:p>
          <a:p>
            <a:pPr marL="201295" marR="5080" indent="-189230" algn="just">
              <a:lnSpc>
                <a:spcPts val="2500"/>
              </a:lnSpc>
              <a:spcBef>
                <a:spcPts val="410"/>
              </a:spcBef>
              <a:buFont typeface="Arial MT"/>
              <a:buChar char="•"/>
              <a:tabLst>
                <a:tab pos="201930" algn="l"/>
              </a:tabLst>
            </a:pPr>
            <a:endParaRPr sz="2300">
              <a:latin typeface="Calibri"/>
              <a:cs typeface="Calibri"/>
            </a:endParaRPr>
          </a:p>
          <a:p>
            <a:pPr marL="201295" marR="394970" indent="-189230">
              <a:lnSpc>
                <a:spcPts val="2500"/>
              </a:lnSpc>
              <a:spcBef>
                <a:spcPts val="810"/>
              </a:spcBef>
              <a:buFont typeface="Arial MT"/>
              <a:buChar char="•"/>
              <a:tabLst>
                <a:tab pos="201930" algn="l"/>
              </a:tabLst>
            </a:pPr>
            <a:r>
              <a:rPr sz="2300" dirty="0">
                <a:latin typeface="Calibri"/>
                <a:cs typeface="Calibri"/>
              </a:rPr>
              <a:t>Deduction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in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respect</a:t>
            </a:r>
            <a:r>
              <a:rPr sz="2300" spc="-1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of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Medical</a:t>
            </a:r>
            <a:r>
              <a:rPr sz="2300" spc="-1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Insurance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Premium</a:t>
            </a:r>
            <a:r>
              <a:rPr sz="2300" spc="-10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for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Parents </a:t>
            </a:r>
            <a:r>
              <a:rPr sz="2300" spc="-50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(Father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or</a:t>
            </a:r>
            <a:r>
              <a:rPr sz="2300" spc="5" dirty="0">
                <a:latin typeface="Calibri"/>
                <a:cs typeface="Calibri"/>
              </a:rPr>
              <a:t> mother</a:t>
            </a:r>
            <a:r>
              <a:rPr sz="2300" spc="-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or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both).</a:t>
            </a:r>
            <a:endParaRPr sz="2300" spc="-5" dirty="0">
              <a:latin typeface="Calibri"/>
              <a:cs typeface="Calibri"/>
            </a:endParaRPr>
          </a:p>
          <a:p>
            <a:pPr marL="201295" marR="394970" indent="-189230">
              <a:lnSpc>
                <a:spcPts val="2500"/>
              </a:lnSpc>
              <a:spcBef>
                <a:spcPts val="810"/>
              </a:spcBef>
              <a:buFont typeface="Arial MT"/>
              <a:buChar char="•"/>
              <a:tabLst>
                <a:tab pos="201930" algn="l"/>
              </a:tabLst>
            </a:pPr>
            <a:endParaRPr sz="2300">
              <a:latin typeface="Calibri"/>
              <a:cs typeface="Calibri"/>
            </a:endParaRPr>
          </a:p>
          <a:p>
            <a:pPr marL="201930" indent="-189230">
              <a:lnSpc>
                <a:spcPct val="100000"/>
              </a:lnSpc>
              <a:spcBef>
                <a:spcPts val="515"/>
              </a:spcBef>
              <a:buFont typeface="Arial MT"/>
              <a:buChar char="•"/>
              <a:tabLst>
                <a:tab pos="201930" algn="l"/>
              </a:tabLst>
            </a:pPr>
            <a:r>
              <a:rPr sz="2300" dirty="0">
                <a:latin typeface="Calibri"/>
                <a:cs typeface="Calibri"/>
              </a:rPr>
              <a:t>( </a:t>
            </a:r>
            <a:r>
              <a:rPr sz="2300" spc="-5" dirty="0">
                <a:latin typeface="Calibri"/>
                <a:cs typeface="Calibri"/>
              </a:rPr>
              <a:t>Maximum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Deduction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available</a:t>
            </a:r>
            <a:r>
              <a:rPr sz="2300" spc="-1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Rs.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30,000</a:t>
            </a:r>
            <a:r>
              <a:rPr sz="2300" dirty="0">
                <a:latin typeface="Calibri"/>
                <a:cs typeface="Calibri"/>
              </a:rPr>
              <a:t>/‐</a:t>
            </a:r>
            <a:endParaRPr sz="2300" dirty="0">
              <a:latin typeface="Calibri"/>
              <a:cs typeface="Calibri"/>
            </a:endParaRPr>
          </a:p>
          <a:p>
            <a:pPr marL="201930" indent="-189230">
              <a:lnSpc>
                <a:spcPct val="100000"/>
              </a:lnSpc>
              <a:spcBef>
                <a:spcPts val="515"/>
              </a:spcBef>
              <a:buFont typeface="Arial MT"/>
              <a:buChar char="•"/>
              <a:tabLst>
                <a:tab pos="201930" algn="l"/>
              </a:tabLst>
            </a:pPr>
            <a:endParaRPr sz="2300">
              <a:latin typeface="Calibri"/>
              <a:cs typeface="Calibri"/>
            </a:endParaRPr>
          </a:p>
          <a:p>
            <a:pPr marL="201930" indent="-189865">
              <a:lnSpc>
                <a:spcPct val="100000"/>
              </a:lnSpc>
              <a:spcBef>
                <a:spcPts val="555"/>
              </a:spcBef>
              <a:buFont typeface="Arial MT"/>
              <a:buChar char="•"/>
              <a:tabLst>
                <a:tab pos="202565" algn="l"/>
              </a:tabLst>
            </a:pPr>
            <a:r>
              <a:rPr sz="2300" spc="-15" dirty="0">
                <a:latin typeface="Calibri"/>
                <a:cs typeface="Calibri"/>
              </a:rPr>
              <a:t>for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Senior</a:t>
            </a:r>
            <a:r>
              <a:rPr sz="23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FF0000"/>
                </a:solidFill>
                <a:latin typeface="Calibri"/>
                <a:cs typeface="Calibri"/>
              </a:rPr>
              <a:t>Citizens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parents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and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Rs.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25,000/‐</a:t>
            </a:r>
            <a:r>
              <a:rPr sz="2300" spc="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in</a:t>
            </a:r>
            <a:r>
              <a:rPr sz="23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other 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cases</a:t>
            </a:r>
            <a:r>
              <a:rPr sz="2300" spc="-5" dirty="0">
                <a:latin typeface="Calibri"/>
                <a:cs typeface="Calibri"/>
              </a:rPr>
              <a:t>.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)</a:t>
            </a:r>
            <a:endParaRPr sz="2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4380" y="1559560"/>
            <a:ext cx="8015605" cy="57023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600" spc="10" dirty="0"/>
              <a:t>Deduction </a:t>
            </a:r>
            <a:r>
              <a:rPr sz="3600" spc="15" dirty="0"/>
              <a:t>80DD</a:t>
            </a:r>
            <a:r>
              <a:rPr sz="3600" spc="-10" dirty="0"/>
              <a:t> </a:t>
            </a:r>
            <a:r>
              <a:rPr sz="3600" spc="10" dirty="0"/>
              <a:t>AND </a:t>
            </a:r>
            <a:r>
              <a:rPr sz="3600" spc="15" dirty="0"/>
              <a:t>80DDB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54633" y="2534665"/>
            <a:ext cx="8439150" cy="450723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201295" marR="5080" indent="-189230">
              <a:lnSpc>
                <a:spcPts val="2500"/>
              </a:lnSpc>
              <a:spcBef>
                <a:spcPts val="410"/>
              </a:spcBef>
              <a:buFont typeface="Arial MT"/>
              <a:buChar char="•"/>
              <a:tabLst>
                <a:tab pos="201930" algn="l"/>
                <a:tab pos="3942715" algn="l"/>
                <a:tab pos="4458970" algn="l"/>
                <a:tab pos="4933315" algn="l"/>
                <a:tab pos="6088380" algn="l"/>
                <a:tab pos="6951345" algn="l"/>
                <a:tab pos="8336280" algn="l"/>
              </a:tabLst>
            </a:pPr>
            <a:r>
              <a:rPr sz="2300" dirty="0">
                <a:latin typeface="Calibri"/>
                <a:cs typeface="Calibri"/>
              </a:rPr>
              <a:t>80DD‐Deduction</a:t>
            </a:r>
            <a:r>
              <a:rPr sz="2300" spc="3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in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respect</a:t>
            </a:r>
            <a:r>
              <a:rPr sz="2300" spc="-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of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maintenance</a:t>
            </a:r>
            <a:r>
              <a:rPr sz="23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including</a:t>
            </a:r>
            <a:r>
              <a:rPr sz="2300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medical </a:t>
            </a:r>
            <a:r>
              <a:rPr sz="23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300" spc="-35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300" spc="5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300" spc="-3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300" spc="5" dirty="0">
                <a:solidFill>
                  <a:srgbClr val="FF0000"/>
                </a:solidFill>
                <a:latin typeface="Calibri"/>
                <a:cs typeface="Calibri"/>
              </a:rPr>
              <a:t>tme</a:t>
            </a:r>
            <a:r>
              <a:rPr sz="2300" spc="-25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3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of depende</a:t>
            </a:r>
            <a:r>
              <a:rPr sz="2300" spc="-25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300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wh</a:t>
            </a:r>
            <a:r>
              <a:rPr sz="2300" spc="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	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s	a	pe</a:t>
            </a:r>
            <a:r>
              <a:rPr sz="2300" spc="-45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so</a:t>
            </a:r>
            <a:r>
              <a:rPr sz="2300" spc="5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	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wit</a:t>
            </a:r>
            <a:r>
              <a:rPr sz="2300" spc="5" dirty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	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disabilit</a:t>
            </a:r>
            <a:r>
              <a:rPr sz="2300" spc="-145" dirty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sz="2300" dirty="0">
                <a:latin typeface="Calibri"/>
                <a:cs typeface="Calibri"/>
              </a:rPr>
              <a:t>.	(  </a:t>
            </a:r>
            <a:r>
              <a:rPr sz="2300" spc="-5" dirty="0">
                <a:latin typeface="Calibri"/>
                <a:cs typeface="Calibri"/>
              </a:rPr>
              <a:t>Maximum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deduction</a:t>
            </a:r>
            <a:r>
              <a:rPr sz="2300" spc="3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Rs.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1</a:t>
            </a:r>
            <a:r>
              <a:rPr lang="" sz="2300" dirty="0">
                <a:latin typeface="Calibri"/>
                <a:cs typeface="Calibri"/>
              </a:rPr>
              <a:t>25</a:t>
            </a:r>
            <a:r>
              <a:rPr sz="2300" dirty="0">
                <a:latin typeface="Calibri"/>
                <a:cs typeface="Calibri"/>
              </a:rPr>
              <a:t>,000/‐</a:t>
            </a:r>
            <a:r>
              <a:rPr sz="2300" spc="4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in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case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of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FF0000"/>
                </a:solidFill>
                <a:latin typeface="Calibri"/>
                <a:cs typeface="Calibri"/>
              </a:rPr>
              <a:t>severe</a:t>
            </a:r>
            <a:r>
              <a:rPr sz="23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disability</a:t>
            </a:r>
            <a:r>
              <a:rPr sz="2300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(more </a:t>
            </a:r>
            <a:r>
              <a:rPr sz="2300" dirty="0">
                <a:latin typeface="Calibri"/>
                <a:cs typeface="Calibri"/>
              </a:rPr>
              <a:t> than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80%)</a:t>
            </a:r>
            <a:r>
              <a:rPr sz="2300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and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Rs.</a:t>
            </a:r>
            <a:r>
              <a:rPr lang="" sz="2300" dirty="0">
                <a:latin typeface="Calibri"/>
                <a:cs typeface="Calibri"/>
              </a:rPr>
              <a:t>75</a:t>
            </a:r>
            <a:r>
              <a:rPr sz="2300" dirty="0">
                <a:latin typeface="Calibri"/>
                <a:cs typeface="Calibri"/>
              </a:rPr>
              <a:t>,000/‐</a:t>
            </a:r>
            <a:r>
              <a:rPr sz="2300" spc="3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in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other </a:t>
            </a:r>
            <a:r>
              <a:rPr sz="2300" spc="-5" dirty="0">
                <a:latin typeface="Calibri"/>
                <a:cs typeface="Calibri"/>
              </a:rPr>
              <a:t>cases.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)</a:t>
            </a:r>
            <a:endParaRPr sz="2300">
              <a:latin typeface="Calibri"/>
              <a:cs typeface="Calibri"/>
            </a:endParaRPr>
          </a:p>
          <a:p>
            <a:pPr marL="201295" marR="97155" indent="-189230">
              <a:lnSpc>
                <a:spcPct val="90000"/>
              </a:lnSpc>
              <a:spcBef>
                <a:spcPts val="770"/>
              </a:spcBef>
              <a:buFont typeface="Arial MT"/>
              <a:buChar char="•"/>
              <a:tabLst>
                <a:tab pos="202565" algn="l"/>
              </a:tabLst>
            </a:pPr>
            <a:r>
              <a:rPr sz="2300" dirty="0">
                <a:latin typeface="Calibri"/>
                <a:cs typeface="Calibri"/>
              </a:rPr>
              <a:t>80DDB‐Deduction</a:t>
            </a:r>
            <a:r>
              <a:rPr sz="2300" spc="30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to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the </a:t>
            </a:r>
            <a:r>
              <a:rPr sz="2300" spc="-10" dirty="0">
                <a:latin typeface="Calibri"/>
                <a:cs typeface="Calibri"/>
              </a:rPr>
              <a:t>extent </a:t>
            </a:r>
            <a:r>
              <a:rPr sz="2300" dirty="0">
                <a:latin typeface="Calibri"/>
                <a:cs typeface="Calibri"/>
              </a:rPr>
              <a:t>of Rs.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lang="" sz="2300" spc="10" dirty="0">
                <a:latin typeface="Calibri"/>
                <a:cs typeface="Calibri"/>
              </a:rPr>
              <a:t>75</a:t>
            </a:r>
            <a:r>
              <a:rPr sz="2300" dirty="0">
                <a:latin typeface="Calibri"/>
                <a:cs typeface="Calibri"/>
              </a:rPr>
              <a:t>000/‐</a:t>
            </a:r>
            <a:r>
              <a:rPr sz="2300" spc="3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or the </a:t>
            </a:r>
            <a:r>
              <a:rPr sz="2300" spc="-5" dirty="0">
                <a:latin typeface="Calibri"/>
                <a:cs typeface="Calibri"/>
              </a:rPr>
              <a:t>amount </a:t>
            </a:r>
            <a:r>
              <a:rPr sz="230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actually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paid,</a:t>
            </a:r>
            <a:r>
              <a:rPr sz="2300" spc="2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whichever </a:t>
            </a:r>
            <a:r>
              <a:rPr sz="2300" dirty="0">
                <a:latin typeface="Calibri"/>
                <a:cs typeface="Calibri"/>
              </a:rPr>
              <a:t>is</a:t>
            </a:r>
            <a:r>
              <a:rPr sz="2300" spc="2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less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for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expenditure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actually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incurred</a:t>
            </a:r>
            <a:r>
              <a:rPr sz="2300" spc="2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on 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self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or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dependent</a:t>
            </a:r>
            <a:r>
              <a:rPr sz="2300" spc="2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relative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for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medical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treatment</a:t>
            </a:r>
            <a:r>
              <a:rPr sz="2300" dirty="0">
                <a:latin typeface="Calibri"/>
                <a:cs typeface="Calibri"/>
              </a:rPr>
              <a:t> of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specified 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disease </a:t>
            </a:r>
            <a:r>
              <a:rPr sz="2300" spc="-50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or ailment.</a:t>
            </a:r>
            <a:endParaRPr sz="23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201295" marR="97155" indent="-189230">
              <a:lnSpc>
                <a:spcPct val="90000"/>
              </a:lnSpc>
              <a:spcBef>
                <a:spcPts val="770"/>
              </a:spcBef>
              <a:buFont typeface="Arial MT"/>
              <a:buChar char="•"/>
              <a:tabLst>
                <a:tab pos="202565" algn="l"/>
              </a:tabLst>
            </a:pPr>
            <a:endParaRPr sz="23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spcBef>
                <a:spcPts val="565"/>
              </a:spcBef>
              <a:buFont typeface="Arial MT"/>
              <a:buChar char="•"/>
              <a:tabLst>
                <a:tab pos="201930" algn="l"/>
                <a:tab pos="4840605" algn="l"/>
              </a:tabLst>
            </a:pPr>
            <a:r>
              <a:rPr sz="2300" spc="-10" dirty="0">
                <a:solidFill>
                  <a:srgbClr val="FF0000"/>
                </a:solidFill>
                <a:latin typeface="Calibri"/>
                <a:cs typeface="Calibri"/>
              </a:rPr>
              <a:t>List</a:t>
            </a:r>
            <a:r>
              <a:rPr sz="23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of</a:t>
            </a:r>
            <a:r>
              <a:rPr sz="23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ailment </a:t>
            </a:r>
            <a:r>
              <a:rPr sz="2300" spc="-10" dirty="0">
                <a:solidFill>
                  <a:srgbClr val="FF0000"/>
                </a:solidFill>
                <a:latin typeface="Calibri"/>
                <a:cs typeface="Calibri"/>
              </a:rPr>
              <a:t>covered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 under</a:t>
            </a:r>
            <a:r>
              <a:rPr sz="2300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IT</a:t>
            </a:r>
            <a:r>
              <a:rPr sz="2300" spc="5" dirty="0">
                <a:solidFill>
                  <a:srgbClr val="FF0000"/>
                </a:solidFill>
                <a:latin typeface="Calibri"/>
                <a:cs typeface="Calibri"/>
              </a:rPr>
              <a:t> –</a:t>
            </a:r>
            <a:r>
              <a:rPr sz="23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ACT	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only</a:t>
            </a:r>
            <a:endParaRPr sz="2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4380" y="1559560"/>
            <a:ext cx="6050915" cy="57023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600" spc="10" dirty="0"/>
              <a:t>Deduction</a:t>
            </a:r>
            <a:r>
              <a:rPr sz="3600" spc="-35" dirty="0"/>
              <a:t> </a:t>
            </a:r>
            <a:r>
              <a:rPr sz="3600" spc="15" dirty="0"/>
              <a:t>80E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54633" y="2534665"/>
            <a:ext cx="7995284" cy="33248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201295" marR="5080" indent="-189230">
              <a:lnSpc>
                <a:spcPts val="2500"/>
              </a:lnSpc>
              <a:spcBef>
                <a:spcPts val="410"/>
              </a:spcBef>
              <a:buFont typeface="Arial MT"/>
              <a:buChar char="•"/>
              <a:tabLst>
                <a:tab pos="201930" algn="l"/>
                <a:tab pos="3630295" algn="l"/>
                <a:tab pos="4240530" algn="l"/>
                <a:tab pos="5417820" algn="l"/>
                <a:tab pos="5890895" algn="l"/>
                <a:tab pos="6423025" algn="l"/>
                <a:tab pos="7536815" algn="l"/>
              </a:tabLst>
            </a:pPr>
            <a:r>
              <a:rPr sz="2300" dirty="0">
                <a:latin typeface="Calibri"/>
                <a:cs typeface="Calibri"/>
              </a:rPr>
              <a:t>Deduction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in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respect </a:t>
            </a:r>
            <a:r>
              <a:rPr sz="2300" dirty="0">
                <a:latin typeface="Calibri"/>
                <a:cs typeface="Calibri"/>
              </a:rPr>
              <a:t>of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interest</a:t>
            </a:r>
            <a:r>
              <a:rPr sz="2300" spc="-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on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loan </a:t>
            </a:r>
            <a:r>
              <a:rPr sz="2300" spc="-20" dirty="0">
                <a:solidFill>
                  <a:srgbClr val="FF0000"/>
                </a:solidFill>
                <a:latin typeface="Calibri"/>
                <a:cs typeface="Calibri"/>
              </a:rPr>
              <a:t>taken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15" dirty="0">
                <a:solidFill>
                  <a:srgbClr val="FF0000"/>
                </a:solidFill>
                <a:latin typeface="Calibri"/>
                <a:cs typeface="Calibri"/>
              </a:rPr>
              <a:t>for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pursuing</a:t>
            </a:r>
            <a:r>
              <a:rPr sz="2300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higher </a:t>
            </a:r>
            <a:r>
              <a:rPr sz="2300" spc="-50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education</a:t>
            </a:r>
            <a:r>
              <a:rPr sz="2300" spc="-5" dirty="0">
                <a:latin typeface="Calibri"/>
                <a:cs typeface="Calibri"/>
              </a:rPr>
              <a:t>.</a:t>
            </a:r>
            <a:r>
              <a:rPr sz="2300" spc="2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The deduction</a:t>
            </a:r>
            <a:r>
              <a:rPr sz="2300" spc="2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is	also	</a:t>
            </a:r>
            <a:r>
              <a:rPr sz="2300" spc="-10" dirty="0">
                <a:latin typeface="Calibri"/>
                <a:cs typeface="Calibri"/>
              </a:rPr>
              <a:t>available	</a:t>
            </a:r>
            <a:r>
              <a:rPr sz="2300" spc="-15" dirty="0">
                <a:latin typeface="Calibri"/>
                <a:cs typeface="Calibri"/>
              </a:rPr>
              <a:t>for	</a:t>
            </a:r>
            <a:r>
              <a:rPr sz="2300" dirty="0">
                <a:latin typeface="Calibri"/>
                <a:cs typeface="Calibri"/>
              </a:rPr>
              <a:t>the	purpose	</a:t>
            </a:r>
            <a:r>
              <a:rPr sz="2300" spc="-5" dirty="0">
                <a:latin typeface="Calibri"/>
                <a:cs typeface="Calibri"/>
              </a:rPr>
              <a:t>of </a:t>
            </a:r>
            <a:r>
              <a:rPr sz="2300" dirty="0">
                <a:latin typeface="Calibri"/>
                <a:cs typeface="Calibri"/>
              </a:rPr>
              <a:t> higher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education</a:t>
            </a:r>
            <a:r>
              <a:rPr sz="23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of a</a:t>
            </a:r>
            <a:r>
              <a:rPr sz="23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FF0000"/>
                </a:solidFill>
                <a:latin typeface="Calibri"/>
                <a:cs typeface="Calibri"/>
              </a:rPr>
              <a:t>relative.</a:t>
            </a:r>
            <a:endParaRPr sz="2300" spc="-1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201295" marR="5080" indent="-189230">
              <a:lnSpc>
                <a:spcPts val="2500"/>
              </a:lnSpc>
              <a:spcBef>
                <a:spcPts val="410"/>
              </a:spcBef>
              <a:buFont typeface="Arial MT"/>
              <a:buChar char="•"/>
              <a:tabLst>
                <a:tab pos="201930" algn="l"/>
                <a:tab pos="3630295" algn="l"/>
                <a:tab pos="4240530" algn="l"/>
                <a:tab pos="5417820" algn="l"/>
                <a:tab pos="5890895" algn="l"/>
                <a:tab pos="6423025" algn="l"/>
                <a:tab pos="7536815" algn="l"/>
              </a:tabLst>
            </a:pPr>
            <a:endParaRPr sz="23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spcBef>
                <a:spcPts val="510"/>
              </a:spcBef>
              <a:buFont typeface="Arial MT"/>
              <a:buChar char="•"/>
              <a:tabLst>
                <a:tab pos="201930" algn="l"/>
              </a:tabLst>
            </a:pPr>
            <a:r>
              <a:rPr sz="2300" dirty="0">
                <a:latin typeface="Calibri"/>
                <a:cs typeface="Calibri"/>
              </a:rPr>
              <a:t>Only </a:t>
            </a:r>
            <a:r>
              <a:rPr sz="2300" spc="-15" dirty="0">
                <a:latin typeface="Calibri"/>
                <a:cs typeface="Calibri"/>
              </a:rPr>
              <a:t>interest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on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Loan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but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spc="5" dirty="0">
                <a:solidFill>
                  <a:srgbClr val="FF0000"/>
                </a:solidFill>
                <a:latin typeface="Calibri"/>
                <a:cs typeface="Calibri"/>
              </a:rPr>
              <a:t>Not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the 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principal</a:t>
            </a:r>
            <a:r>
              <a:rPr sz="2300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Amount</a:t>
            </a:r>
            <a:r>
              <a:rPr sz="2300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.</a:t>
            </a:r>
            <a:endParaRPr sz="2300" dirty="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spcBef>
                <a:spcPts val="510"/>
              </a:spcBef>
              <a:buFont typeface="Arial MT"/>
              <a:buChar char="•"/>
              <a:tabLst>
                <a:tab pos="201930" algn="l"/>
              </a:tabLst>
            </a:pPr>
            <a:endParaRPr sz="23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spcBef>
                <a:spcPts val="555"/>
              </a:spcBef>
              <a:buFont typeface="Arial MT"/>
              <a:buChar char="•"/>
              <a:tabLst>
                <a:tab pos="201930" algn="l"/>
              </a:tabLst>
            </a:pPr>
            <a:r>
              <a:rPr sz="2300" dirty="0">
                <a:latin typeface="Calibri"/>
                <a:cs typeface="Calibri"/>
              </a:rPr>
              <a:t>Deduction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allowed</a:t>
            </a:r>
            <a:r>
              <a:rPr sz="2300" spc="-10" dirty="0">
                <a:latin typeface="Calibri"/>
                <a:cs typeface="Calibri"/>
              </a:rPr>
              <a:t> upto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spc="5" dirty="0">
                <a:latin typeface="Calibri"/>
                <a:cs typeface="Calibri"/>
              </a:rPr>
              <a:t>8 </a:t>
            </a:r>
            <a:r>
              <a:rPr sz="2300" spc="-15" dirty="0">
                <a:latin typeface="Calibri"/>
                <a:cs typeface="Calibri"/>
              </a:rPr>
              <a:t>years</a:t>
            </a:r>
            <a:r>
              <a:rPr sz="230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from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date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of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repayment.</a:t>
            </a:r>
            <a:endParaRPr sz="2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4380" y="1559560"/>
            <a:ext cx="8933815" cy="57023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600" spc="10" dirty="0"/>
              <a:t>Deduction</a:t>
            </a:r>
            <a:r>
              <a:rPr sz="3600" spc="-25" dirty="0"/>
              <a:t> </a:t>
            </a:r>
            <a:r>
              <a:rPr sz="3600" spc="15" dirty="0"/>
              <a:t>80G,GG,GGA,GGC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54380" y="2534920"/>
            <a:ext cx="9060815" cy="511238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201295" marR="617855" indent="-189230">
              <a:lnSpc>
                <a:spcPts val="2500"/>
              </a:lnSpc>
              <a:spcBef>
                <a:spcPts val="410"/>
              </a:spcBef>
              <a:buFont typeface="Arial MT"/>
              <a:buChar char="•"/>
              <a:tabLst>
                <a:tab pos="201930" algn="l"/>
              </a:tabLst>
            </a:pPr>
            <a:r>
              <a:rPr sz="2300" dirty="0">
                <a:latin typeface="Calibri"/>
                <a:cs typeface="Calibri"/>
              </a:rPr>
              <a:t>Deduction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in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respect</a:t>
            </a:r>
            <a:r>
              <a:rPr sz="2300" spc="-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of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donations</a:t>
            </a:r>
            <a:r>
              <a:rPr sz="2300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to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certain</a:t>
            </a:r>
            <a:r>
              <a:rPr sz="2300" dirty="0">
                <a:latin typeface="Calibri"/>
                <a:cs typeface="Calibri"/>
              </a:rPr>
              <a:t> funds,</a:t>
            </a:r>
            <a:r>
              <a:rPr sz="2300" spc="2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charitable </a:t>
            </a:r>
            <a:r>
              <a:rPr sz="230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institutions,</a:t>
            </a:r>
            <a:r>
              <a:rPr sz="2300" spc="30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etc.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The </a:t>
            </a:r>
            <a:r>
              <a:rPr sz="2300" spc="-5" dirty="0">
                <a:latin typeface="Calibri"/>
                <a:cs typeface="Calibri"/>
              </a:rPr>
              <a:t>various</a:t>
            </a:r>
            <a:r>
              <a:rPr sz="2300" spc="2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donations</a:t>
            </a:r>
            <a:r>
              <a:rPr sz="2300" spc="2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specified in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Sec.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80G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are </a:t>
            </a:r>
            <a:r>
              <a:rPr sz="2300" spc="-50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eligible</a:t>
            </a:r>
            <a:r>
              <a:rPr sz="2300" spc="-10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for</a:t>
            </a:r>
            <a:r>
              <a:rPr sz="2300" spc="-2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deduction</a:t>
            </a:r>
            <a:r>
              <a:rPr sz="2300" spc="30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upto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either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100%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or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50%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withor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without </a:t>
            </a:r>
            <a:r>
              <a:rPr sz="230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restriction</a:t>
            </a:r>
            <a:r>
              <a:rPr sz="2300" spc="-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as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provided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in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Sec.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80G</a:t>
            </a:r>
            <a:endParaRPr sz="2300" dirty="0">
              <a:latin typeface="Calibri"/>
              <a:cs typeface="Calibri"/>
            </a:endParaRPr>
          </a:p>
          <a:p>
            <a:pPr marL="201295" marR="617855" indent="-189230">
              <a:lnSpc>
                <a:spcPts val="2500"/>
              </a:lnSpc>
              <a:spcBef>
                <a:spcPts val="410"/>
              </a:spcBef>
              <a:buFont typeface="Arial MT"/>
              <a:buChar char="•"/>
              <a:tabLst>
                <a:tab pos="201930" algn="l"/>
              </a:tabLst>
            </a:pPr>
            <a:endParaRPr sz="2300">
              <a:latin typeface="Calibri"/>
              <a:cs typeface="Calibri"/>
            </a:endParaRPr>
          </a:p>
          <a:p>
            <a:pPr marL="201930" marR="252095" indent="-189230">
              <a:lnSpc>
                <a:spcPts val="2500"/>
              </a:lnSpc>
              <a:spcBef>
                <a:spcPts val="805"/>
              </a:spcBef>
              <a:buFont typeface="Arial MT"/>
              <a:buChar char="•"/>
              <a:tabLst>
                <a:tab pos="201930" algn="l"/>
              </a:tabLst>
            </a:pPr>
            <a:r>
              <a:rPr sz="2300" dirty="0">
                <a:latin typeface="Calibri"/>
                <a:cs typeface="Calibri"/>
              </a:rPr>
              <a:t>Deduction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in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respect</a:t>
            </a:r>
            <a:r>
              <a:rPr sz="2300" spc="-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of</a:t>
            </a:r>
            <a:r>
              <a:rPr sz="2300" spc="5" dirty="0">
                <a:latin typeface="Calibri"/>
                <a:cs typeface="Calibri"/>
              </a:rPr>
              <a:t> House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Rent</a:t>
            </a:r>
            <a:r>
              <a:rPr sz="2300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Paid.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(Maximum</a:t>
            </a:r>
            <a:r>
              <a:rPr sz="2300" spc="2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Deduction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Rs. </a:t>
            </a:r>
            <a:r>
              <a:rPr sz="2300" spc="-50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24000/‐</a:t>
            </a:r>
            <a:r>
              <a:rPr sz="2300" spc="2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)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in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sec.80GG</a:t>
            </a:r>
            <a:endParaRPr sz="2300" dirty="0">
              <a:latin typeface="Calibri"/>
              <a:cs typeface="Calibri"/>
            </a:endParaRPr>
          </a:p>
          <a:p>
            <a:pPr marL="201930" marR="252095" indent="-189230">
              <a:lnSpc>
                <a:spcPts val="2500"/>
              </a:lnSpc>
              <a:spcBef>
                <a:spcPts val="805"/>
              </a:spcBef>
              <a:buFont typeface="Arial MT"/>
              <a:buChar char="•"/>
              <a:tabLst>
                <a:tab pos="201930" algn="l"/>
              </a:tabLst>
            </a:pPr>
            <a:endParaRPr sz="2300">
              <a:latin typeface="Calibri"/>
              <a:cs typeface="Calibri"/>
            </a:endParaRPr>
          </a:p>
          <a:p>
            <a:pPr marL="201295" marR="329565" indent="-189230">
              <a:lnSpc>
                <a:spcPts val="2500"/>
              </a:lnSpc>
              <a:spcBef>
                <a:spcPts val="815"/>
              </a:spcBef>
              <a:buFont typeface="Arial MT"/>
              <a:buChar char="•"/>
              <a:tabLst>
                <a:tab pos="202565" algn="l"/>
              </a:tabLst>
            </a:pPr>
            <a:r>
              <a:rPr sz="2300" dirty="0">
                <a:latin typeface="Calibri"/>
                <a:cs typeface="Calibri"/>
              </a:rPr>
              <a:t>Deduction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in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respect</a:t>
            </a:r>
            <a:r>
              <a:rPr sz="2300" spc="-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of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certain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donations</a:t>
            </a:r>
            <a:r>
              <a:rPr sz="2300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15" dirty="0">
                <a:solidFill>
                  <a:srgbClr val="FF0000"/>
                </a:solidFill>
                <a:latin typeface="Calibri"/>
                <a:cs typeface="Calibri"/>
              </a:rPr>
              <a:t>for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 scientific</a:t>
            </a:r>
            <a:r>
              <a:rPr sz="23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research</a:t>
            </a:r>
            <a:r>
              <a:rPr sz="23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or </a:t>
            </a:r>
            <a:r>
              <a:rPr sz="2300" spc="-50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FF0000"/>
                </a:solidFill>
                <a:latin typeface="Calibri"/>
                <a:cs typeface="Calibri"/>
              </a:rPr>
              <a:t>rural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 development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in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sec.80GGA</a:t>
            </a:r>
            <a:endParaRPr sz="2300" dirty="0">
              <a:latin typeface="Calibri"/>
              <a:cs typeface="Calibri"/>
            </a:endParaRPr>
          </a:p>
          <a:p>
            <a:pPr marL="201295" marR="329565" indent="-189230">
              <a:lnSpc>
                <a:spcPts val="2500"/>
              </a:lnSpc>
              <a:spcBef>
                <a:spcPts val="815"/>
              </a:spcBef>
              <a:buFont typeface="Arial MT"/>
              <a:buChar char="•"/>
              <a:tabLst>
                <a:tab pos="202565" algn="l"/>
              </a:tabLst>
            </a:pPr>
            <a:endParaRPr sz="2300" dirty="0">
              <a:latin typeface="Calibri"/>
              <a:cs typeface="Calibri"/>
            </a:endParaRPr>
          </a:p>
          <a:p>
            <a:pPr marL="201295" marR="329565" indent="-189230">
              <a:lnSpc>
                <a:spcPts val="2500"/>
              </a:lnSpc>
              <a:spcBef>
                <a:spcPts val="815"/>
              </a:spcBef>
              <a:buFont typeface="Arial MT"/>
              <a:buChar char="•"/>
              <a:tabLst>
                <a:tab pos="202565" algn="l"/>
              </a:tabLst>
            </a:pPr>
            <a:r>
              <a:rPr sz="2300" dirty="0">
                <a:latin typeface="Calibri"/>
                <a:cs typeface="Calibri"/>
              </a:rPr>
              <a:t>Deduction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in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respect </a:t>
            </a:r>
            <a:r>
              <a:rPr sz="2300" dirty="0">
                <a:latin typeface="Calibri"/>
                <a:cs typeface="Calibri"/>
              </a:rPr>
              <a:t>of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contributions</a:t>
            </a:r>
            <a:r>
              <a:rPr sz="2300" spc="2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given by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spc="-15" dirty="0">
                <a:solidFill>
                  <a:srgbClr val="FF0000"/>
                </a:solidFill>
                <a:latin typeface="Calibri"/>
                <a:cs typeface="Calibri"/>
              </a:rPr>
              <a:t>any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FF0000"/>
                </a:solidFill>
                <a:latin typeface="Calibri"/>
                <a:cs typeface="Calibri"/>
              </a:rPr>
              <a:t>person</a:t>
            </a:r>
            <a:r>
              <a:rPr sz="2300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FF0000"/>
                </a:solidFill>
                <a:latin typeface="Calibri"/>
                <a:cs typeface="Calibri"/>
              </a:rPr>
              <a:t>to</a:t>
            </a:r>
            <a:r>
              <a:rPr sz="23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political </a:t>
            </a:r>
            <a:r>
              <a:rPr sz="2300" spc="-50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parties</a:t>
            </a:r>
            <a:r>
              <a:rPr sz="23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in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sec </a:t>
            </a:r>
            <a:r>
              <a:rPr sz="2300" spc="5" dirty="0">
                <a:latin typeface="Calibri"/>
                <a:cs typeface="Calibri"/>
              </a:rPr>
              <a:t>80GGC</a:t>
            </a:r>
            <a:endParaRPr sz="2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3851</Words>
  <Application>WPS Presentation</Application>
  <PresentationFormat>On-screen Show (4:3)</PresentationFormat>
  <Paragraphs>75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4" baseType="lpstr">
      <vt:lpstr>Arial</vt:lpstr>
      <vt:lpstr>SimSun</vt:lpstr>
      <vt:lpstr>Wingdings</vt:lpstr>
      <vt:lpstr>Calibri Light</vt:lpstr>
      <vt:lpstr>DejaVu Sans</vt:lpstr>
      <vt:lpstr>Calibri</vt:lpstr>
      <vt:lpstr>Arial MT</vt:lpstr>
      <vt:lpstr>Times New Roman</vt:lpstr>
      <vt:lpstr>微软雅黑</vt:lpstr>
      <vt:lpstr>Droid Sans Fallback</vt:lpstr>
      <vt:lpstr>Arial Unicode MS</vt:lpstr>
      <vt:lpstr>Abyssinica SIL</vt:lpstr>
      <vt:lpstr>MT Extra</vt:lpstr>
      <vt:lpstr>Office Theme</vt:lpstr>
      <vt:lpstr>PPT ON DEDUCTIONS UNDER SECTION 80C TO 80U(Unit – 4)  BCOM 6TH SEM</vt:lpstr>
      <vt:lpstr>Deduction covered under sec.80C to 80U</vt:lpstr>
      <vt:lpstr>Deduction 80C</vt:lpstr>
      <vt:lpstr>Deduction 80CCC</vt:lpstr>
      <vt:lpstr>Deductions 80CCD</vt:lpstr>
      <vt:lpstr>Deduction 80D</vt:lpstr>
      <vt:lpstr>Deduction 80DD AND 80DDB</vt:lpstr>
      <vt:lpstr>Deduction 80E</vt:lpstr>
      <vt:lpstr>Deduction 80G,GG,GGA,GGC</vt:lpstr>
      <vt:lpstr>Deduction 80RRB,QQB,TTA AND 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ON DEDUCTIONS UNDER SECTION 80C TO 80U</dc:title>
  <dc:creator>jgisc08</dc:creator>
  <cp:lastModifiedBy>faculty</cp:lastModifiedBy>
  <cp:revision>2</cp:revision>
  <dcterms:created xsi:type="dcterms:W3CDTF">2022-11-08T04:24:40Z</dcterms:created>
  <dcterms:modified xsi:type="dcterms:W3CDTF">2022-11-08T04:24:40Z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1900-01-00T00:00:00Z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1900-01-00T00:00:00Z</vt:filetime>
  </property>
  <property fmtid="{D5CDD505-2E9C-101B-9397-08002B2CF9AE}" pid="5" name="KSOProductBuildVer">
    <vt:lpwstr>1033-11.1.0.9080</vt:lpwstr>
  </property>
</Properties>
</file>