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256" r:id="rId3"/>
    <p:sldId id="287" r:id="rId5"/>
    <p:sldId id="288" r:id="rId6"/>
    <p:sldId id="292" r:id="rId7"/>
    <p:sldId id="276" r:id="rId8"/>
    <p:sldId id="294" r:id="rId9"/>
    <p:sldId id="295" r:id="rId10"/>
    <p:sldId id="296" r:id="rId11"/>
    <p:sldId id="297" r:id="rId12"/>
    <p:sldId id="298" r:id="rId13"/>
    <p:sldId id="299" r:id="rId14"/>
    <p:sldId id="300" r:id="rId15"/>
    <p:sldId id="302" r:id="rId16"/>
    <p:sldId id="358" r:id="rId17"/>
    <p:sldId id="359" r:id="rId18"/>
    <p:sldId id="360" r:id="rId19"/>
    <p:sldId id="361" r:id="rId20"/>
    <p:sldId id="362" r:id="rId21"/>
    <p:sldId id="363" r:id="rId22"/>
    <p:sldId id="367" r:id="rId23"/>
    <p:sldId id="368" r:id="rId24"/>
    <p:sldId id="369" r:id="rId25"/>
    <p:sldId id="370" r:id="rId26"/>
    <p:sldId id="371" r:id="rId27"/>
    <p:sldId id="372" r:id="rId28"/>
    <p:sldId id="364" r:id="rId29"/>
    <p:sldId id="336" r:id="rId30"/>
    <p:sldId id="304" r:id="rId31"/>
    <p:sldId id="305" r:id="rId32"/>
    <p:sldId id="306" r:id="rId33"/>
    <p:sldId id="307" r:id="rId34"/>
    <p:sldId id="308" r:id="rId35"/>
    <p:sldId id="33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CC00"/>
    <a:srgbClr val="66FF33"/>
    <a:srgbClr val="9687CB"/>
    <a:srgbClr val="E0FC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33" autoAdjust="0"/>
    <p:restoredTop sz="94660"/>
  </p:normalViewPr>
  <p:slideViewPr>
    <p:cSldViewPr snapToGrid="0">
      <p:cViewPr varScale="1">
        <p:scale>
          <a:sx n="68" d="100"/>
          <a:sy n="68" d="100"/>
        </p:scale>
        <p:origin x="-852" y="-96"/>
      </p:cViewPr>
      <p:guideLst>
        <p:guide orient="horz" pos="214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99CFF-A19C-4A46-A4D1-A1508A4D3EA7}"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B6656-8809-46E5-A716-527604DBA500}"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6D75C89-43AC-47B5-9B8F-8DC782EC2F92}"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1.emf"/><Relationship Id="rId2" Type="http://schemas.openxmlformats.org/officeDocument/2006/relationships/oleObject" Target="../embeddings/oleObject1.bin"/><Relationship Id="rId13" Type="http://schemas.openxmlformats.org/officeDocument/2006/relationships/vmlDrawing" Target="../drawings/vmlDrawing1.vml"/><Relationship Id="rId12" Type="http://schemas.openxmlformats.org/officeDocument/2006/relationships/image" Target="../media/image10.png"/><Relationship Id="rId11" Type="http://schemas.openxmlformats.org/officeDocument/2006/relationships/image" Target="../media/image9.png"/><Relationship Id="rId10"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1" name="Group 41"/>
          <p:cNvGrpSpPr/>
          <p:nvPr userDrawn="1"/>
        </p:nvGrpSpPr>
        <p:grpSpPr>
          <a:xfrm>
            <a:off x="0" y="37010"/>
            <a:ext cx="12192000" cy="6773242"/>
            <a:chOff x="0" y="37010"/>
            <a:chExt cx="9144000" cy="6773242"/>
          </a:xfrm>
        </p:grpSpPr>
        <p:graphicFrame>
          <p:nvGraphicFramePr>
            <p:cNvPr id="22" name="Object 2"/>
            <p:cNvGraphicFramePr>
              <a:graphicFrameLocks noChangeAspect="1"/>
            </p:cNvGraphicFramePr>
            <p:nvPr/>
          </p:nvGraphicFramePr>
          <p:xfrm>
            <a:off x="7256410" y="50074"/>
            <a:ext cx="1752599" cy="443559"/>
          </p:xfrm>
          <a:graphic>
            <a:graphicData uri="http://schemas.openxmlformats.org/presentationml/2006/ole">
              <mc:AlternateContent xmlns:mc="http://schemas.openxmlformats.org/markup-compatibility/2006">
                <mc:Choice xmlns:v="urn:schemas-microsoft-com:vml" Requires="v">
                  <p:oleObj spid="_x0000_s1025" name="" r:id="rId2" imgW="4482465" imgH="1021715" progId="">
                    <p:embed/>
                  </p:oleObj>
                </mc:Choice>
                <mc:Fallback>
                  <p:oleObj name="" r:id="rId2" imgW="4482465" imgH="1021715" progId="">
                    <p:embed/>
                    <p:pic>
                      <p:nvPicPr>
                        <p:cNvPr id="0" name="Picture 1024"/>
                        <p:cNvPicPr>
                          <a:picLocks noChangeAspect="1"/>
                        </p:cNvPicPr>
                        <p:nvPr/>
                      </p:nvPicPr>
                      <p:blipFill>
                        <a:blip r:embed="rId3"/>
                        <a:stretch>
                          <a:fillRect/>
                        </a:stretch>
                      </p:blipFill>
                      <p:spPr>
                        <a:xfrm>
                          <a:off x="7256410" y="50074"/>
                          <a:ext cx="1752599" cy="443559"/>
                        </a:xfrm>
                        <a:prstGeom prst="rect">
                          <a:avLst/>
                        </a:prstGeom>
                        <a:noFill/>
                        <a:ln w="9525">
                          <a:noFill/>
                        </a:ln>
                      </p:spPr>
                    </p:pic>
                  </p:oleObj>
                </mc:Fallback>
              </mc:AlternateContent>
            </a:graphicData>
          </a:graphic>
        </p:graphicFrame>
        <p:grpSp>
          <p:nvGrpSpPr>
            <p:cNvPr id="23" name="Group 16"/>
            <p:cNvGrpSpPr/>
            <p:nvPr/>
          </p:nvGrpSpPr>
          <p:grpSpPr>
            <a:xfrm>
              <a:off x="122581" y="37010"/>
              <a:ext cx="1779767" cy="457199"/>
              <a:chOff x="3314869" y="1418203"/>
              <a:chExt cx="1779767" cy="491433"/>
            </a:xfrm>
          </p:grpSpPr>
          <p:pic>
            <p:nvPicPr>
              <p:cNvPr id="36" name="Picture 3"/>
              <p:cNvPicPr>
                <a:picLocks noChangeAspect="1" noChangeArrowheads="1"/>
              </p:cNvPicPr>
              <p:nvPr/>
            </p:nvPicPr>
            <p:blipFill>
              <a:blip r:embed="rId4" cstate="print"/>
              <a:srcRect/>
              <a:stretch>
                <a:fillRect/>
              </a:stretch>
            </p:blipFill>
            <p:spPr bwMode="auto">
              <a:xfrm>
                <a:off x="3886199" y="1418203"/>
                <a:ext cx="457201" cy="368415"/>
              </a:xfrm>
              <a:prstGeom prst="rect">
                <a:avLst/>
              </a:prstGeom>
              <a:noFill/>
              <a:ln w="9525">
                <a:noFill/>
                <a:miter lim="800000"/>
                <a:headEnd/>
                <a:tailEnd/>
              </a:ln>
            </p:spPr>
          </p:pic>
          <p:pic>
            <p:nvPicPr>
              <p:cNvPr id="37" name="Picture 5"/>
              <p:cNvPicPr>
                <a:picLocks noChangeAspect="1" noChangeArrowheads="1"/>
              </p:cNvPicPr>
              <p:nvPr/>
            </p:nvPicPr>
            <p:blipFill>
              <a:blip r:embed="rId5" cstate="print">
                <a:lum bright="5000"/>
              </a:blip>
              <a:srcRect/>
              <a:stretch>
                <a:fillRect/>
              </a:stretch>
            </p:blipFill>
            <p:spPr bwMode="auto">
              <a:xfrm>
                <a:off x="4262544" y="1574074"/>
                <a:ext cx="411781" cy="335562"/>
              </a:xfrm>
              <a:prstGeom prst="rect">
                <a:avLst/>
              </a:prstGeom>
              <a:noFill/>
              <a:ln w="9525">
                <a:noFill/>
                <a:miter lim="800000"/>
                <a:headEnd/>
                <a:tailEnd/>
              </a:ln>
            </p:spPr>
          </p:pic>
          <p:sp>
            <p:nvSpPr>
              <p:cNvPr id="38" name="Rectangle 37"/>
              <p:cNvSpPr/>
              <p:nvPr/>
            </p:nvSpPr>
            <p:spPr>
              <a:xfrm>
                <a:off x="3314869" y="1567190"/>
                <a:ext cx="1779767" cy="297740"/>
              </a:xfrm>
              <a:prstGeom prst="rect">
                <a:avLst/>
              </a:prstGeom>
            </p:spPr>
            <p:txBody>
              <a:bodyPr wrap="none">
                <a:spAutoFit/>
              </a:bodyPr>
              <a:lstStyle/>
              <a:p>
                <a:r>
                  <a:rPr lang="en-US" sz="1200" b="1" dirty="0">
                    <a:solidFill>
                      <a:srgbClr val="002060"/>
                    </a:solidFill>
                  </a:rPr>
                  <a:t>KOMATSU INDIA PRIVATE LIMITED</a:t>
                </a:r>
                <a:endParaRPr lang="en-US" sz="1200" b="1" dirty="0"/>
              </a:p>
            </p:txBody>
          </p:sp>
        </p:grpSp>
        <p:sp>
          <p:nvSpPr>
            <p:cNvPr id="24" name="Rectangle 23"/>
            <p:cNvSpPr/>
            <p:nvPr/>
          </p:nvSpPr>
          <p:spPr>
            <a:xfrm>
              <a:off x="34834" y="6450874"/>
              <a:ext cx="2416629" cy="32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002060"/>
                  </a:solidFill>
                  <a:latin typeface="Playbill" pitchFamily="82" charset="0"/>
                </a:rPr>
                <a:t> </a:t>
              </a:r>
              <a:r>
                <a:rPr lang="en-US" sz="2400" dirty="0">
                  <a:solidFill>
                    <a:srgbClr val="002060"/>
                  </a:solidFill>
                  <a:latin typeface="Playbill" pitchFamily="82" charset="0"/>
                </a:rPr>
                <a:t>ACCOUNTS DEPARTMENT  </a:t>
              </a:r>
              <a:endParaRPr lang="en-US" sz="2400" dirty="0">
                <a:solidFill>
                  <a:srgbClr val="002060"/>
                </a:solidFill>
              </a:endParaRPr>
            </a:p>
          </p:txBody>
        </p:sp>
        <p:grpSp>
          <p:nvGrpSpPr>
            <p:cNvPr id="25" name="Group 39"/>
            <p:cNvGrpSpPr/>
            <p:nvPr/>
          </p:nvGrpSpPr>
          <p:grpSpPr>
            <a:xfrm>
              <a:off x="2488529" y="6500463"/>
              <a:ext cx="3631419" cy="309789"/>
              <a:chOff x="2488529" y="6461274"/>
              <a:chExt cx="3631419" cy="309789"/>
            </a:xfrm>
          </p:grpSpPr>
          <p:pic>
            <p:nvPicPr>
              <p:cNvPr id="29" name="Picture 3"/>
              <p:cNvPicPr>
                <a:picLocks noChangeAspect="1" noChangeArrowheads="1"/>
              </p:cNvPicPr>
              <p:nvPr/>
            </p:nvPicPr>
            <p:blipFill>
              <a:blip r:embed="rId6" cstate="print"/>
              <a:srcRect/>
              <a:stretch>
                <a:fillRect/>
              </a:stretch>
            </p:blipFill>
            <p:spPr bwMode="auto">
              <a:xfrm>
                <a:off x="2488529" y="6477000"/>
                <a:ext cx="468995" cy="274484"/>
              </a:xfrm>
              <a:prstGeom prst="rect">
                <a:avLst/>
              </a:prstGeom>
              <a:noFill/>
              <a:ln w="9525">
                <a:noFill/>
                <a:miter lim="800000"/>
                <a:headEnd/>
                <a:tailEnd/>
              </a:ln>
            </p:spPr>
          </p:pic>
          <p:pic>
            <p:nvPicPr>
              <p:cNvPr id="30" name="Picture 4"/>
              <p:cNvPicPr>
                <a:picLocks noChangeAspect="1" noChangeArrowheads="1"/>
              </p:cNvPicPr>
              <p:nvPr/>
            </p:nvPicPr>
            <p:blipFill>
              <a:blip r:embed="rId7" cstate="print"/>
              <a:srcRect/>
              <a:stretch>
                <a:fillRect/>
              </a:stretch>
            </p:blipFill>
            <p:spPr bwMode="auto">
              <a:xfrm>
                <a:off x="3470362" y="6492419"/>
                <a:ext cx="416882" cy="248953"/>
              </a:xfrm>
              <a:prstGeom prst="rect">
                <a:avLst/>
              </a:prstGeom>
              <a:noFill/>
              <a:ln w="9525">
                <a:noFill/>
                <a:miter lim="800000"/>
                <a:headEnd/>
                <a:tailEnd/>
              </a:ln>
            </p:spPr>
          </p:pic>
          <p:pic>
            <p:nvPicPr>
              <p:cNvPr id="31" name="Picture 5"/>
              <p:cNvPicPr>
                <a:picLocks noChangeAspect="1" noChangeArrowheads="1"/>
              </p:cNvPicPr>
              <p:nvPr/>
            </p:nvPicPr>
            <p:blipFill>
              <a:blip r:embed="rId8" cstate="print"/>
              <a:srcRect/>
              <a:stretch>
                <a:fillRect/>
              </a:stretch>
            </p:blipFill>
            <p:spPr bwMode="auto">
              <a:xfrm>
                <a:off x="3962400" y="6490063"/>
                <a:ext cx="460438" cy="257490"/>
              </a:xfrm>
              <a:prstGeom prst="rect">
                <a:avLst/>
              </a:prstGeom>
              <a:noFill/>
              <a:ln w="9525">
                <a:noFill/>
                <a:miter lim="800000"/>
                <a:headEnd/>
                <a:tailEnd/>
              </a:ln>
            </p:spPr>
          </p:pic>
          <p:pic>
            <p:nvPicPr>
              <p:cNvPr id="32" name="Picture 6"/>
              <p:cNvPicPr>
                <a:picLocks noChangeAspect="1" noChangeArrowheads="1"/>
              </p:cNvPicPr>
              <p:nvPr/>
            </p:nvPicPr>
            <p:blipFill>
              <a:blip r:embed="rId9" cstate="print"/>
              <a:srcRect/>
              <a:stretch>
                <a:fillRect/>
              </a:stretch>
            </p:blipFill>
            <p:spPr bwMode="auto">
              <a:xfrm>
                <a:off x="5071409" y="6490063"/>
                <a:ext cx="452002" cy="251937"/>
              </a:xfrm>
              <a:prstGeom prst="rect">
                <a:avLst/>
              </a:prstGeom>
              <a:noFill/>
              <a:ln w="9525">
                <a:noFill/>
                <a:miter lim="800000"/>
                <a:headEnd/>
                <a:tailEnd/>
              </a:ln>
            </p:spPr>
          </p:pic>
          <p:pic>
            <p:nvPicPr>
              <p:cNvPr id="33" name="Picture 7"/>
              <p:cNvPicPr>
                <a:picLocks noChangeAspect="1" noChangeArrowheads="1"/>
              </p:cNvPicPr>
              <p:nvPr/>
            </p:nvPicPr>
            <p:blipFill>
              <a:blip r:embed="rId10" cstate="print"/>
              <a:srcRect/>
              <a:stretch>
                <a:fillRect/>
              </a:stretch>
            </p:blipFill>
            <p:spPr bwMode="auto">
              <a:xfrm>
                <a:off x="5594886" y="6463937"/>
                <a:ext cx="525062" cy="307126"/>
              </a:xfrm>
              <a:prstGeom prst="rect">
                <a:avLst/>
              </a:prstGeom>
              <a:noFill/>
              <a:ln w="9525">
                <a:noFill/>
                <a:miter lim="800000"/>
                <a:headEnd/>
                <a:tailEnd/>
              </a:ln>
            </p:spPr>
          </p:pic>
          <p:pic>
            <p:nvPicPr>
              <p:cNvPr id="34" name="Picture 8"/>
              <p:cNvPicPr>
                <a:picLocks noChangeAspect="1" noChangeArrowheads="1"/>
              </p:cNvPicPr>
              <p:nvPr/>
            </p:nvPicPr>
            <p:blipFill>
              <a:blip r:embed="rId11" cstate="print"/>
              <a:srcRect/>
              <a:stretch>
                <a:fillRect/>
              </a:stretch>
            </p:blipFill>
            <p:spPr bwMode="auto">
              <a:xfrm>
                <a:off x="4456611" y="6461274"/>
                <a:ext cx="544079" cy="279398"/>
              </a:xfrm>
              <a:prstGeom prst="rect">
                <a:avLst/>
              </a:prstGeom>
              <a:noFill/>
              <a:ln w="9525">
                <a:noFill/>
                <a:miter lim="800000"/>
                <a:headEnd/>
                <a:tailEnd/>
              </a:ln>
            </p:spPr>
          </p:pic>
          <p:pic>
            <p:nvPicPr>
              <p:cNvPr id="35" name="Picture 3"/>
              <p:cNvPicPr>
                <a:picLocks noChangeAspect="1" noChangeArrowheads="1"/>
              </p:cNvPicPr>
              <p:nvPr/>
            </p:nvPicPr>
            <p:blipFill>
              <a:blip r:embed="rId12" cstate="print"/>
              <a:srcRect/>
              <a:stretch>
                <a:fillRect/>
              </a:stretch>
            </p:blipFill>
            <p:spPr bwMode="auto">
              <a:xfrm>
                <a:off x="3015340" y="6487615"/>
                <a:ext cx="384235" cy="265881"/>
              </a:xfrm>
              <a:prstGeom prst="rect">
                <a:avLst/>
              </a:prstGeom>
              <a:noFill/>
              <a:ln w="9525">
                <a:noFill/>
                <a:miter lim="800000"/>
                <a:headEnd/>
                <a:tailEnd/>
              </a:ln>
            </p:spPr>
          </p:pic>
        </p:grpSp>
        <p:cxnSp>
          <p:nvCxnSpPr>
            <p:cNvPr id="26" name="Straight Connector 25"/>
            <p:cNvCxnSpPr/>
            <p:nvPr/>
          </p:nvCxnSpPr>
          <p:spPr>
            <a:xfrm>
              <a:off x="0" y="466549"/>
              <a:ext cx="9144000" cy="0"/>
            </a:xfrm>
            <a:prstGeom prst="line">
              <a:avLst/>
            </a:prstGeom>
            <a:ln w="31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516239"/>
              <a:ext cx="9144000" cy="0"/>
            </a:xfrm>
            <a:prstGeom prst="line">
              <a:avLst/>
            </a:prstGeom>
            <a:ln w="285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6463937"/>
              <a:ext cx="9144000" cy="0"/>
            </a:xfrm>
            <a:prstGeom prst="line">
              <a:avLst/>
            </a:prstGeom>
            <a:ln w="19050" cmpd="thickThin">
              <a:solidFill>
                <a:srgbClr val="00206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endParaRPr lang="en-US"/>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013DF8-6EF8-4A98-8821-E6468C17C0C3}"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013DF8-6EF8-4A98-8821-E6468C17C0C3}"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013DF8-6EF8-4A98-8821-E6468C17C0C3}"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4013DF8-6EF8-4A98-8821-E6468C17C0C3}" type="slidenum">
              <a:rPr lang="en-IN" smtClean="0"/>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www.indiafilings.com/llp-registration"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www.indiafilings.com/learn/income-tax-exemptions-2016-17/"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www.indiafilings.com/learn/income-from-house-propert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www.indiafilings.com/learn/belated-and-revised-retur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909" y="746806"/>
            <a:ext cx="7924004" cy="2385014"/>
          </a:xfrm>
          <a:prstGeom prst="rect">
            <a:avLst/>
          </a:prstGeom>
          <a:solidFill>
            <a:srgbClr val="0070C0"/>
          </a:solidFill>
          <a:ln>
            <a:solidFill>
              <a:schemeClr val="accent1"/>
            </a:solidFill>
          </a:ln>
          <a:effectLst>
            <a:reflection blurRad="6350" stA="52000" endA="300" endPos="35000" dir="5400000" sy="-100000" algn="bl" rotWithShape="0"/>
          </a:effectLst>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threePt" dir="t"/>
            </a:scene3d>
            <a:sp3d extrusionH="57150">
              <a:bevelT w="38100" h="38100" prst="slope"/>
            </a:sp3d>
          </a:bodyPr>
          <a:lstStyle/>
          <a:p>
            <a:pPr algn="ctr"/>
            <a:r>
              <a:rPr lang="en-IN" sz="2800" b="1" u="sng" dirty="0">
                <a:solidFill>
                  <a:schemeClr val="bg1"/>
                </a:solidFill>
              </a:rPr>
              <a:t>TAXATION OF INDIVIDUALS (AY 20</a:t>
            </a:r>
            <a:r>
              <a:rPr lang="" altLang="en-IN" sz="2800" b="1" u="sng" dirty="0">
                <a:solidFill>
                  <a:schemeClr val="bg1"/>
                </a:solidFill>
              </a:rPr>
              <a:t>22</a:t>
            </a:r>
            <a:r>
              <a:rPr lang="en-IN" sz="2800" b="1" u="sng" dirty="0">
                <a:solidFill>
                  <a:schemeClr val="bg1"/>
                </a:solidFill>
              </a:rPr>
              <a:t>-2</a:t>
            </a:r>
            <a:r>
              <a:rPr lang="" altLang="en-IN" sz="2800" b="1" u="sng" dirty="0">
                <a:solidFill>
                  <a:schemeClr val="bg1"/>
                </a:solidFill>
              </a:rPr>
              <a:t>3</a:t>
            </a:r>
            <a:r>
              <a:rPr lang="en-IN" sz="2800" b="1" u="sng" dirty="0">
                <a:solidFill>
                  <a:schemeClr val="bg1"/>
                </a:solidFill>
              </a:rPr>
              <a:t>)</a:t>
            </a:r>
            <a:endParaRPr lang="en-IN" sz="2800" b="1" u="sng" dirty="0">
              <a:solidFill>
                <a:schemeClr val="bg1"/>
              </a:solidFill>
            </a:endParaRPr>
          </a:p>
          <a:p>
            <a:pPr algn="ctr"/>
            <a:r>
              <a:rPr lang="en-IN" sz="2800" b="1" u="sng" dirty="0">
                <a:solidFill>
                  <a:schemeClr val="bg1"/>
                </a:solidFill>
              </a:rPr>
              <a:t>&amp; Return filing</a:t>
            </a:r>
            <a:endParaRPr lang="en-IN" sz="2800" b="1" dirty="0">
              <a:solidFill>
                <a:schemeClr val="bg1"/>
              </a:solidFill>
            </a:endParaRPr>
          </a:p>
        </p:txBody>
      </p:sp>
      <p:sp>
        <p:nvSpPr>
          <p:cNvPr id="7" name="TextBox 6"/>
          <p:cNvSpPr txBox="1"/>
          <p:nvPr/>
        </p:nvSpPr>
        <p:spPr>
          <a:xfrm>
            <a:off x="7761605" y="4687570"/>
            <a:ext cx="3751580" cy="1198880"/>
          </a:xfrm>
          <a:prstGeom prst="rect">
            <a:avLst/>
          </a:prstGeom>
          <a:no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r"/>
            <a:r>
              <a:rPr lang="" altLang="en-IN" sz="3200" b="1" dirty="0">
                <a:solidFill>
                  <a:schemeClr val="tx1"/>
                </a:solidFill>
                <a:latin typeface="Cambria" panose="02040503050406030204" pitchFamily="18" charset="0"/>
              </a:rPr>
              <a:t>Lt. Parshva Shah</a:t>
            </a:r>
            <a:endParaRPr lang="en-IN" sz="3200" b="1" dirty="0">
              <a:solidFill>
                <a:schemeClr val="tx1"/>
              </a:solidFill>
              <a:latin typeface="Cambria" panose="02040503050406030204" pitchFamily="18" charset="0"/>
            </a:endParaRPr>
          </a:p>
          <a:p>
            <a:pPr algn="r"/>
            <a:r>
              <a:rPr lang="" altLang="en-IN" sz="2000" b="1" dirty="0">
                <a:solidFill>
                  <a:schemeClr val="tx1"/>
                </a:solidFill>
                <a:latin typeface="Cambria" panose="02040503050406030204" pitchFamily="18" charset="0"/>
              </a:rPr>
              <a:t>TAX CONSULTANT</a:t>
            </a:r>
            <a:endParaRPr lang="en-IN" sz="2000" b="1" dirty="0">
              <a:solidFill>
                <a:schemeClr val="tx1"/>
              </a:solidFill>
              <a:latin typeface="Cambria" panose="02040503050406030204" pitchFamily="18" charset="0"/>
            </a:endParaRPr>
          </a:p>
          <a:p>
            <a:pPr algn="r"/>
            <a:endParaRPr lang="en-IN" sz="2000" b="1" dirty="0">
              <a:solidFill>
                <a:schemeClr val="tx1"/>
              </a:solidFill>
              <a:latin typeface="Cambria" panose="02040503050406030204" pitchFamily="18" charset="0"/>
            </a:endParaRPr>
          </a:p>
        </p:txBody>
      </p:sp>
      <p:sp>
        <p:nvSpPr>
          <p:cNvPr id="8" name="AutoShape 2" descr="Image result for individual taxation"/>
          <p:cNvSpPr>
            <a:spLocks noChangeAspect="1" noChangeArrowheads="1"/>
          </p:cNvSpPr>
          <p:nvPr/>
        </p:nvSpPr>
        <p:spPr bwMode="auto">
          <a:xfrm>
            <a:off x="1693429" y="2557174"/>
            <a:ext cx="851041" cy="8510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endParaRPr lang="en-IN" sz="3600" b="1" dirty="0">
              <a:solidFill>
                <a:schemeClr val="bg1"/>
              </a:solidFill>
            </a:endParaRPr>
          </a:p>
        </p:txBody>
      </p:sp>
      <p:sp>
        <p:nvSpPr>
          <p:cNvPr id="4" name="Rectangle 3"/>
          <p:cNvSpPr/>
          <p:nvPr/>
        </p:nvSpPr>
        <p:spPr>
          <a:xfrm>
            <a:off x="4248161" y="159281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80G</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4182" y="2473954"/>
            <a:ext cx="9809018" cy="3067378"/>
          </a:xfrm>
          <a:prstGeom prst="rect">
            <a:avLst/>
          </a:prstGeom>
          <a:solidFill>
            <a:schemeClr val="accent3">
              <a:lumMod val="20000"/>
              <a:lumOff val="80000"/>
            </a:schemeClr>
          </a:solidFill>
          <a:scene3d>
            <a:camera prst="orthographicFront"/>
            <a:lightRig rig="threePt" dir="t"/>
          </a:scene3d>
          <a:sp3d>
            <a:bevelT/>
          </a:sp3d>
        </p:spPr>
        <p:txBody>
          <a:bodyPr wrap="square">
            <a:spAutoFit/>
          </a:bodyPr>
          <a:lstStyle/>
          <a:p>
            <a:pPr marL="285750" indent="-285750">
              <a:lnSpc>
                <a:spcPct val="107000"/>
              </a:lnSpc>
              <a:spcAft>
                <a:spcPts val="800"/>
              </a:spcAft>
              <a:buFont typeface="Wingdings" panose="05000000000000000000" pitchFamily="2" charset="2"/>
              <a:buChar char="q"/>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Donations to certain approved funds, trusts, charitable institutions/donations for renovation or repairs of notified temples, </a:t>
            </a:r>
            <a:r>
              <a:rPr lang="en-IN" dirty="0" err="1">
                <a:solidFill>
                  <a:srgbClr val="333333"/>
                </a:solidFill>
                <a:latin typeface="Georgia" panose="02040502050405020303" pitchFamily="18" charset="0"/>
                <a:ea typeface="Times New Roman" panose="02020603050405020304" pitchFamily="18" charset="0"/>
                <a:cs typeface="Times New Roman" panose="02020603050405020304" pitchFamily="18" charset="0"/>
              </a:rPr>
              <a:t>etc</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can be claimed as a deduction under this section. </a:t>
            </a:r>
            <a:endPar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This deduction can only be claimed when the contribution </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made by cheque or draft or in cash</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In-kind contributions like food material, clothes, medicines etc. do not qualify for deduction under this section.</a:t>
            </a:r>
            <a:endPar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en-IN" sz="1600" dirty="0">
                <a:latin typeface="Calibri" panose="020F0502020204030204" pitchFamily="34" charset="0"/>
                <a:ea typeface="Calibri" panose="020F0502020204030204" pitchFamily="34" charset="0"/>
                <a:cs typeface="Times New Roman" panose="02020603050405020304" pitchFamily="18" charset="0"/>
              </a:rPr>
              <a:t> </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The donations made to any Political party can be claimed under section 80GGC.</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From </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FY 2017-18</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the limit of deduction under section 80G / 80GGC for donations made in cash is </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reduced from current </a:t>
            </a:r>
            <a:r>
              <a:rPr lang="en-IN" dirty="0" err="1">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Rs</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 10,000 to </a:t>
            </a:r>
            <a:r>
              <a:rPr lang="en-IN" dirty="0" err="1">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Rs</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 2,000 only.</a:t>
            </a:r>
            <a:endParaRPr lang="en-IN" sz="16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endParaRPr lang="en-IN" sz="3600" b="1" dirty="0">
              <a:solidFill>
                <a:schemeClr val="bg1"/>
              </a:solidFill>
            </a:endParaRPr>
          </a:p>
        </p:txBody>
      </p:sp>
      <p:sp>
        <p:nvSpPr>
          <p:cNvPr id="4" name="Rectangle 3"/>
          <p:cNvSpPr/>
          <p:nvPr/>
        </p:nvSpPr>
        <p:spPr>
          <a:xfrm>
            <a:off x="4248161" y="159281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80GG</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0326" y="2344888"/>
            <a:ext cx="11263746" cy="3693319"/>
          </a:xfrm>
          <a:prstGeom prst="rect">
            <a:avLst/>
          </a:prstGeom>
          <a:solidFill>
            <a:schemeClr val="accent3">
              <a:lumMod val="20000"/>
              <a:lumOff val="80000"/>
            </a:schemeClr>
          </a:solidFill>
          <a:scene3d>
            <a:camera prst="orthographicFront"/>
            <a:lightRig rig="threePt" dir="t"/>
          </a:scene3d>
          <a:sp3d>
            <a:bevelT/>
          </a:sp3d>
        </p:spPr>
        <p:txBody>
          <a:bodyPr wrap="square">
            <a:spAutoFit/>
          </a:bodyPr>
          <a:lstStyle/>
          <a:p>
            <a:pPr marL="285750" indent="-285750">
              <a:buFont typeface="Wingdings" panose="05000000000000000000" pitchFamily="2" charset="2"/>
              <a:buChar char="v"/>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This section only applies to those who have not availed HRA in their salary or not claiming the deduction on their rent in any of the other sections of income </a:t>
            </a:r>
            <a:endPar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endParaRPr>
          </a:p>
          <a:p>
            <a:r>
              <a:rPr lang="en-IN" dirty="0">
                <a:solidFill>
                  <a:srgbClr val="333333"/>
                </a:solidFill>
                <a:latin typeface="Cambria" panose="02040503050406030204" pitchFamily="18" charset="0"/>
                <a:cs typeface="Times New Roman" panose="02020603050405020304" pitchFamily="18" charset="0"/>
              </a:rPr>
              <a:t>Conditions:</a:t>
            </a:r>
            <a:endParaRPr lang="en-IN" dirty="0">
              <a:solidFill>
                <a:srgbClr val="333333"/>
              </a:solidFill>
              <a:latin typeface="Cambria" panose="02040503050406030204" pitchFamily="18" charset="0"/>
              <a:cs typeface="Times New Roman" panose="02020603050405020304" pitchFamily="18" charset="0"/>
            </a:endParaRPr>
          </a:p>
          <a:p>
            <a:pPr marL="742950" lvl="1" indent="-285750">
              <a:buFont typeface="Wingdings" panose="05000000000000000000" pitchFamily="2" charset="2"/>
              <a:buChar char="Ø"/>
            </a:pPr>
            <a:r>
              <a:rPr lang="en-IN" dirty="0">
                <a:latin typeface="Cambria" panose="02040503050406030204" pitchFamily="18" charset="0"/>
              </a:rPr>
              <a:t>Applicable to Individual or HUF.</a:t>
            </a:r>
            <a:endParaRPr lang="en-IN" dirty="0">
              <a:latin typeface="Cambria" panose="02040503050406030204" pitchFamily="18" charset="0"/>
            </a:endParaRPr>
          </a:p>
          <a:p>
            <a:pPr marL="742950" lvl="1" indent="-285750">
              <a:buFont typeface="Wingdings" panose="05000000000000000000" pitchFamily="2" charset="2"/>
              <a:buChar char="Ø"/>
            </a:pPr>
            <a:r>
              <a:rPr lang="en-IN" dirty="0">
                <a:latin typeface="Cambria" panose="02040503050406030204" pitchFamily="18" charset="0"/>
              </a:rPr>
              <a:t>Tax Payer may be either salaried or a self-employed. However, must not be getting HRA.</a:t>
            </a:r>
            <a:endParaRPr lang="en-IN" dirty="0">
              <a:latin typeface="Cambria" panose="02040503050406030204" pitchFamily="18" charset="0"/>
            </a:endParaRPr>
          </a:p>
          <a:p>
            <a:pPr marL="742950" lvl="1" indent="-285750">
              <a:buFont typeface="Wingdings" panose="05000000000000000000" pitchFamily="2" charset="2"/>
              <a:buChar char="Ø"/>
            </a:pPr>
            <a:r>
              <a:rPr lang="en-IN" dirty="0">
                <a:latin typeface="Cambria" panose="02040503050406030204" pitchFamily="18" charset="0"/>
              </a:rPr>
              <a:t>Tax Payer himself or spouse/Minor Child/HUF of which he is a member should not own any accommodation at a place where he is doing a job or business</a:t>
            </a:r>
            <a:endParaRPr lang="en-IN" dirty="0">
              <a:latin typeface="Cambria" panose="02040503050406030204" pitchFamily="18" charset="0"/>
            </a:endParaRPr>
          </a:p>
          <a:p>
            <a:pPr marL="742950" lvl="1" indent="-285750">
              <a:buFont typeface="Wingdings" panose="05000000000000000000" pitchFamily="2" charset="2"/>
              <a:buChar char="Ø"/>
            </a:pPr>
            <a:r>
              <a:rPr lang="en-IN" dirty="0">
                <a:latin typeface="Cambria" panose="02040503050406030204" pitchFamily="18" charset="0"/>
              </a:rPr>
              <a:t>If Tax Payer owns a house at a place other than the place noted above, then the concession in respect of self-occupied property is not claimed by him [Under Section 23 (2) (a) or 23 (4) (a)].</a:t>
            </a:r>
            <a:endParaRPr lang="en-IN" dirty="0">
              <a:latin typeface="Cambria" panose="02040503050406030204" pitchFamily="18" charset="0"/>
            </a:endParaRPr>
          </a:p>
          <a:p>
            <a:pPr marL="742950" lvl="1" indent="-285750">
              <a:buFont typeface="Wingdings" panose="05000000000000000000" pitchFamily="2" charset="2"/>
              <a:buChar char="Ø"/>
            </a:pPr>
            <a:r>
              <a:rPr lang="en-IN" dirty="0">
                <a:latin typeface="Cambria" panose="02040503050406030204" pitchFamily="18" charset="0"/>
              </a:rPr>
              <a:t>Tax Payer has to file a declaration in </a:t>
            </a:r>
            <a:r>
              <a:rPr lang="en-IN" u="sng" dirty="0">
                <a:latin typeface="Cambria" panose="02040503050406030204" pitchFamily="18" charset="0"/>
              </a:rPr>
              <a:t>Form No.10BA</a:t>
            </a:r>
            <a:r>
              <a:rPr lang="en-IN" dirty="0">
                <a:latin typeface="Cambria" panose="02040503050406030204" pitchFamily="18" charset="0"/>
              </a:rPr>
              <a:t> regarding the expenditure incurred by him towards the payment of rent.</a:t>
            </a:r>
            <a:endParaRPr lang="en-IN" dirty="0">
              <a:latin typeface="Cambria" panose="02040503050406030204" pitchFamily="18" charset="0"/>
            </a:endParaRPr>
          </a:p>
          <a:p>
            <a:pPr marL="285750" indent="-285750">
              <a:buFont typeface="Wingdings" panose="05000000000000000000" pitchFamily="2" charset="2"/>
              <a:buChar char="Ø"/>
            </a:pPr>
            <a:endParaRPr lang="en-IN" dirty="0"/>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endParaRPr lang="en-IN" sz="3600" b="1" dirty="0">
              <a:solidFill>
                <a:schemeClr val="bg1"/>
              </a:solidFill>
            </a:endParaRPr>
          </a:p>
        </p:txBody>
      </p:sp>
      <p:sp>
        <p:nvSpPr>
          <p:cNvPr id="4" name="Rectangle 3"/>
          <p:cNvSpPr/>
          <p:nvPr/>
        </p:nvSpPr>
        <p:spPr>
          <a:xfrm>
            <a:off x="4248161" y="159281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80GG</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756935" y="2440235"/>
            <a:ext cx="8534400" cy="2280881"/>
          </a:xfrm>
          <a:prstGeom prst="rect">
            <a:avLst/>
          </a:prstGeom>
        </p:spPr>
        <p:txBody>
          <a:bodyPr wrap="square">
            <a:spAutoFit/>
          </a:bodyPr>
          <a:lstStyle/>
          <a:p>
            <a:pPr algn="ctr">
              <a:lnSpc>
                <a:spcPct val="107000"/>
              </a:lnSpc>
              <a:spcAft>
                <a:spcPts val="800"/>
              </a:spcAft>
            </a:pPr>
            <a:r>
              <a:rPr lang="en-IN" b="1" u="sng" dirty="0">
                <a:solidFill>
                  <a:srgbClr val="7030A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How much amount of deduction one can avail under Sec. 80GG?</a:t>
            </a:r>
            <a:endParaRPr lang="en-IN" sz="1600" u="sng" dirty="0">
              <a:solidFill>
                <a:srgbClr val="7030A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If the all five conditions are satisfied, the amount deductible under Section 80GG is </a:t>
            </a:r>
            <a:r>
              <a:rPr lang="en-IN" b="1"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LEAST OF THE FOLLOWING</a:t>
            </a: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a:t>
            </a:r>
            <a:endParaRPr lang="en-IN" sz="16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Rs.5, 000 per month;</a:t>
            </a:r>
            <a:endParaRPr lang="en-IN" sz="1600" dirty="0">
              <a:solidFill>
                <a:srgbClr val="333333"/>
              </a:solidFill>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25% of total income of taxpayer for the year; or</a:t>
            </a:r>
            <a:endParaRPr lang="en-IN" sz="1600" dirty="0">
              <a:solidFill>
                <a:srgbClr val="333333"/>
              </a:solidFill>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Rent Paid less 10% of total income (Rent Paid-10% of Total Income).</a:t>
            </a:r>
            <a:endParaRPr lang="en-IN" sz="16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endParaRPr lang="en-IN" sz="3600" b="1" dirty="0">
              <a:solidFill>
                <a:schemeClr val="bg1"/>
              </a:solidFill>
            </a:endParaRPr>
          </a:p>
        </p:txBody>
      </p:sp>
      <p:sp>
        <p:nvSpPr>
          <p:cNvPr id="4" name="Rectangle 3"/>
          <p:cNvSpPr/>
          <p:nvPr/>
        </p:nvSpPr>
        <p:spPr>
          <a:xfrm>
            <a:off x="4248161" y="159281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80U</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37310" y="2575576"/>
            <a:ext cx="10363199" cy="1482970"/>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marL="285750" indent="-285750">
              <a:lnSpc>
                <a:spcPct val="107000"/>
              </a:lnSpc>
              <a:spcAft>
                <a:spcPts val="800"/>
              </a:spcAft>
              <a:buFont typeface="Wingdings" panose="05000000000000000000" pitchFamily="2" charset="2"/>
              <a:buChar char="q"/>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To claim tax benefits under Sec.80U, the taxpayer should be an individual and resident of India.</a:t>
            </a:r>
            <a:endPar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If he is suffering from 40% or more than 40% of any disability, then he can claim a tax deduction.</a:t>
            </a:r>
            <a:endParaRPr lang="en-IN" sz="1600" dirty="0">
              <a:latin typeface="Cambria" panose="020405030504060302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You can claim the </a:t>
            </a:r>
            <a:r>
              <a:rPr lang="en-IN" dirty="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fixed deduction of Rs.75,000</a:t>
            </a:r>
            <a:r>
              <a:rPr lang="en-IN"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a higher deduction of </a:t>
            </a:r>
            <a:r>
              <a:rPr lang="en-IN" dirty="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Rs.1,25,000 is allowed in respect of a person with a severe disability (i.e. having a disability of 80% or above).</a:t>
            </a:r>
            <a:endParaRPr lang="en-IN" sz="1600" dirty="0">
              <a:solidFill>
                <a:srgbClr val="FF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Procedures-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837495"/>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a:lnSpc>
                <a:spcPct val="107000"/>
              </a:lnSpc>
              <a:spcAft>
                <a:spcPts val="800"/>
              </a:spcAft>
            </a:pPr>
            <a:r>
              <a:rPr lang="en-US" sz="2800" dirty="0"/>
              <a:t>Section 139 consists of various subsections which deals with different types of Income tax returns. These subsections are as follows:</a:t>
            </a:r>
            <a:endParaRPr lang="en-US" sz="2800" dirty="0"/>
          </a:p>
          <a:p>
            <a:r>
              <a:rPr lang="en-US" sz="2800" b="1" dirty="0"/>
              <a:t>Section 139(1) – Mandatory and Voluntary Returns</a:t>
            </a:r>
            <a:endParaRPr lang="en-US" sz="2800" b="1" dirty="0"/>
          </a:p>
          <a:p>
            <a:r>
              <a:rPr lang="en-US" sz="2800" dirty="0"/>
              <a:t>Section 139(1) deals with the mandatory and voluntary filing of income tax returns by the taxpayer:</a:t>
            </a:r>
            <a:endParaRPr lang="en-US" sz="2800" dirty="0"/>
          </a:p>
          <a:p>
            <a:r>
              <a:rPr lang="en-US" sz="2800" b="1" dirty="0"/>
              <a:t>Mandatory Return</a:t>
            </a:r>
            <a:endParaRPr lang="en-US" sz="2800" b="1" dirty="0"/>
          </a:p>
          <a:p>
            <a:r>
              <a:rPr lang="en-US" sz="2800" dirty="0"/>
              <a:t>The following taxpayers are required to file a mandatory income tax return are listed below:</a:t>
            </a:r>
            <a:endParaRPr lang="en-US" sz="2800" dirty="0"/>
          </a:p>
          <a:p>
            <a:r>
              <a:rPr lang="en-US" sz="2800" dirty="0"/>
              <a:t>Any private, public, foreign, domestic company.</a:t>
            </a:r>
            <a:endParaRPr lang="en-US" sz="2800" dirty="0"/>
          </a:p>
          <a:p>
            <a:r>
              <a:rPr lang="en-US" sz="2800" dirty="0"/>
              <a:t>Any </a:t>
            </a:r>
            <a:r>
              <a:rPr lang="en-US" sz="2800" b="1" dirty="0">
                <a:hlinkClick r:id="rId1"/>
              </a:rPr>
              <a:t>Limited Liability Partnership (LLP)</a:t>
            </a:r>
            <a:r>
              <a:rPr lang="en-US" sz="2800" dirty="0"/>
              <a:t> and unlimited liability partnership.</a:t>
            </a:r>
            <a:endParaRPr lang="en-US" sz="2800" dirty="0"/>
          </a:p>
          <a:p>
            <a:r>
              <a:rPr lang="en-US" sz="2800" dirty="0"/>
              <a:t>Any total individual income is exceeding the exemption limit.</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Voluntary Return</a:t>
            </a:r>
            <a:endParaRPr lang="en-US" sz="2800" dirty="0"/>
          </a:p>
          <a:p>
            <a:r>
              <a:rPr lang="en-US" sz="2800" dirty="0"/>
              <a:t>If the filing of income tax return is not mandatory for an individual, then the income tax filed by that individual will be termed as a voluntary return. Voluntary returns are also considered as valid returns of income tax.</a:t>
            </a:r>
            <a:endParaRPr lang="en-US" sz="2800" dirty="0"/>
          </a:p>
          <a:p>
            <a:r>
              <a:rPr lang="en-US" sz="2800" dirty="0"/>
              <a:t>Note: Under Section 139(1c), certain people are exempt from filing income tax. If these classes of people fulfil the prescribed conditions, the central government is empowered to grant them</a:t>
            </a:r>
            <a:r>
              <a:rPr lang="en-US" sz="2800" b="1" dirty="0">
                <a:hlinkClick r:id="rId1"/>
              </a:rPr>
              <a:t> tax exemption.</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62940" y="852437"/>
            <a:ext cx="10763249" cy="524374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139(3) – Filing Income Tax Return in Case of Loss</a:t>
            </a:r>
            <a:endParaRPr lang="en-US" sz="2800" b="1" dirty="0"/>
          </a:p>
          <a:p>
            <a:r>
              <a:rPr lang="en-US" sz="2800" dirty="0"/>
              <a:t>Section 139(3) deal with tax returns in case of loss incurred in a company or firm.</a:t>
            </a:r>
            <a:endParaRPr lang="en-US" sz="2800" dirty="0"/>
          </a:p>
          <a:p>
            <a:r>
              <a:rPr lang="en-US" sz="2800" dirty="0"/>
              <a:t>If losses are incurred in any income under the head “Profits and Gains of Business and Profession” or the head “Capital Gains”, then income tax return must be filed before the due date mentioned under section 139(1).</a:t>
            </a:r>
            <a:endParaRPr lang="en-US" sz="2800" dirty="0"/>
          </a:p>
          <a:p>
            <a:r>
              <a:rPr lang="en-US" sz="2800" dirty="0"/>
              <a:t>The following heads mentioned below will not be affected by the delayed filing of income tax return:</a:t>
            </a:r>
            <a:endParaRPr lang="en-US" sz="2800" dirty="0"/>
          </a:p>
          <a:p>
            <a:r>
              <a:rPr lang="en-US" sz="2800" dirty="0"/>
              <a:t>Any loss occurred under the heads of “</a:t>
            </a:r>
            <a:r>
              <a:rPr lang="en-US" sz="2800" b="1" dirty="0">
                <a:hlinkClick r:id="rId1"/>
              </a:rPr>
              <a:t>House and residential property”.</a:t>
            </a:r>
            <a:endParaRPr lang="en-US" sz="2800" dirty="0"/>
          </a:p>
          <a:p>
            <a:r>
              <a:rPr lang="en-US" sz="2800" dirty="0"/>
              <a:t>Any loss occurred by the unabsorbed property as mentioned under section 139(3).</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4812856"/>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 – Late Filing Income Tax Return</a:t>
            </a:r>
            <a:endParaRPr lang="en-US" sz="2800" b="1" dirty="0"/>
          </a:p>
          <a:p>
            <a:r>
              <a:rPr lang="en-US" sz="2800" dirty="0"/>
              <a:t>Section 139(4) deals with late filing of income tax return. Its provisions have been described below:</a:t>
            </a:r>
            <a:endParaRPr lang="en-US" sz="2800" dirty="0"/>
          </a:p>
          <a:p>
            <a:r>
              <a:rPr lang="en-US" sz="2800" dirty="0"/>
              <a:t>The taxpayer can file late income tax returns before end of the Assessment year or completion of Assessment u/s144. </a:t>
            </a:r>
            <a:endParaRPr lang="en-US" sz="2800" dirty="0"/>
          </a:p>
          <a:p>
            <a:r>
              <a:rPr lang="en-US" sz="2800" dirty="0"/>
              <a:t>The tax payer with late filing of income tax returns may incur a fee of </a:t>
            </a:r>
            <a:r>
              <a:rPr lang="en-US" sz="2800" dirty="0" err="1"/>
              <a:t>Rs</a:t>
            </a:r>
            <a:r>
              <a:rPr lang="en-US" sz="2800" dirty="0"/>
              <a:t> 5,000 as specified under Section 234F </a:t>
            </a:r>
            <a:r>
              <a:rPr lang="en-US" sz="2800" dirty="0" err="1"/>
              <a:t>upto</a:t>
            </a:r>
            <a:r>
              <a:rPr lang="en-US" sz="2800" dirty="0"/>
              <a:t> Dec and Rs10000 after Dec’19 ( maximum Rs.1000 for total Income below Rs.5.00 lakh). </a:t>
            </a:r>
            <a:endParaRPr lang="en-US" sz="2800" dirty="0"/>
          </a:p>
          <a:p>
            <a:r>
              <a:rPr lang="en-US" sz="2800" dirty="0"/>
              <a:t>However, no penalty shall be levied on returns that were not required to be mandatorily filed as per Section 139(1).</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674630"/>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139(5) – Revised Return</a:t>
            </a:r>
            <a:endParaRPr lang="en-US" sz="2800" b="1" dirty="0"/>
          </a:p>
          <a:p>
            <a:r>
              <a:rPr lang="en-US" sz="2800" dirty="0"/>
              <a:t>Section 139(5) deals with </a:t>
            </a:r>
            <a:r>
              <a:rPr lang="en-US" sz="2800" b="1" dirty="0">
                <a:hlinkClick r:id="rId1"/>
              </a:rPr>
              <a:t>revised income tax return</a:t>
            </a:r>
            <a:r>
              <a:rPr lang="en-US" sz="2800" dirty="0"/>
              <a:t> in case of any mistakes while filing the original income tax returns. The following are its provisions:</a:t>
            </a:r>
            <a:endParaRPr lang="en-US" sz="2800" dirty="0"/>
          </a:p>
          <a:p>
            <a:r>
              <a:rPr lang="en-US" sz="2800" dirty="0"/>
              <a:t>If the original or initial income tax return was filed by the </a:t>
            </a:r>
            <a:r>
              <a:rPr lang="en-US" sz="2800" dirty="0" err="1"/>
              <a:t>assessee</a:t>
            </a:r>
            <a:r>
              <a:rPr lang="en-US" sz="2800" dirty="0"/>
              <a:t> or entity as per Section 139(1) , he/she can file a revised income tax return before end of </a:t>
            </a:r>
            <a:r>
              <a:rPr lang="en-US" sz="2800"/>
              <a:t>the Assessment </a:t>
            </a:r>
            <a:r>
              <a:rPr lang="en-US" sz="2800" dirty="0"/>
              <a:t>year of relevance or prior to the completion or conclusion of assessment, depending on which takes place sooner.</a:t>
            </a:r>
            <a:endParaRPr lang="en-US" sz="2800" dirty="0"/>
          </a:p>
          <a:p>
            <a:r>
              <a:rPr lang="en-US" sz="2800" dirty="0"/>
              <a:t>A late income tax return cannot be revised. However, any loss return that was filed within the prescribed due date as mentioned in Section 139(1) can be revised.</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139(4a) – Income Tax Return of Charitable and Religious Trust</a:t>
            </a:r>
            <a:endParaRPr lang="en-US" sz="2800" b="1" dirty="0"/>
          </a:p>
          <a:p>
            <a:r>
              <a:rPr lang="en-US" sz="2800" dirty="0"/>
              <a:t>Any individual whose income received from the property occupied by a public charity or religious trust  and claims tax exemptions under Section 11 and Section 12 of the Income Tax Act are compulsorily required to file their tax returns, provided that the sum of the income collected prior to the provisions under section 11 and Section 12 is beyond the basic limit allowed for exemption.</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endParaRPr lang="en-IN" sz="3600" b="1" dirty="0">
              <a:solidFill>
                <a:schemeClr val="bg1"/>
              </a:solidFill>
            </a:endParaRPr>
          </a:p>
        </p:txBody>
      </p:sp>
      <p:pic>
        <p:nvPicPr>
          <p:cNvPr id="4" name="Picture 3"/>
          <p:cNvPicPr>
            <a:picLocks noChangeAspect="1"/>
          </p:cNvPicPr>
          <p:nvPr/>
        </p:nvPicPr>
        <p:blipFill>
          <a:blip r:embed="rId1"/>
          <a:stretch>
            <a:fillRect/>
          </a:stretch>
        </p:blipFill>
        <p:spPr>
          <a:xfrm>
            <a:off x="0" y="489095"/>
            <a:ext cx="2743200" cy="1516064"/>
          </a:xfrm>
          <a:prstGeom prst="rect">
            <a:avLst/>
          </a:prstGeom>
          <a:ln>
            <a:noFill/>
          </a:ln>
          <a:effectLst>
            <a:softEdge rad="112500"/>
          </a:effectLst>
        </p:spPr>
      </p:pic>
      <p:sp>
        <p:nvSpPr>
          <p:cNvPr id="2" name="Rectangle 1"/>
          <p:cNvSpPr/>
          <p:nvPr/>
        </p:nvSpPr>
        <p:spPr>
          <a:xfrm>
            <a:off x="4455979" y="1358415"/>
            <a:ext cx="2858547"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80C</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89922" y="1888817"/>
            <a:ext cx="11709785" cy="4524315"/>
          </a:xfrm>
          <a:prstGeom prst="rect">
            <a:avLst/>
          </a:prstGeom>
          <a:solidFill>
            <a:srgbClr val="DDDDDD"/>
          </a:solidFill>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buFont typeface="Wingdings" panose="05000000000000000000" pitchFamily="2" charset="2"/>
              <a:buChar char="q"/>
            </a:pPr>
            <a:r>
              <a:rPr lang="en-IN" dirty="0">
                <a:latin typeface="Cambria" panose="02040503050406030204" pitchFamily="18" charset="0"/>
              </a:rPr>
              <a:t>Maximum Limit- Rs.1,50,000/-</a:t>
            </a:r>
            <a:endParaRPr lang="en-IN" dirty="0">
              <a:latin typeface="Cambria" panose="02040503050406030204" pitchFamily="18" charset="0"/>
            </a:endParaRPr>
          </a:p>
          <a:p>
            <a:pPr marL="342900" indent="-342900">
              <a:buFont typeface="Wingdings" panose="05000000000000000000" pitchFamily="2" charset="2"/>
              <a:buChar char="q"/>
            </a:pPr>
            <a:r>
              <a:rPr lang="en-IN" dirty="0">
                <a:latin typeface="Cambria" panose="02040503050406030204" pitchFamily="18" charset="0"/>
              </a:rPr>
              <a:t>You can save tax on salary income from this section alone</a:t>
            </a:r>
            <a:endParaRPr lang="en-IN" dirty="0">
              <a:latin typeface="Cambria" panose="02040503050406030204" pitchFamily="18" charset="0"/>
            </a:endParaRPr>
          </a:p>
          <a:p>
            <a:pPr marL="342900" indent="-342900">
              <a:buFont typeface="Wingdings" panose="05000000000000000000" pitchFamily="2" charset="2"/>
              <a:buChar char="q"/>
            </a:pPr>
            <a:r>
              <a:rPr lang="en-IN" dirty="0">
                <a:latin typeface="Cambria" panose="02040503050406030204" pitchFamily="18" charset="0"/>
              </a:rPr>
              <a:t>Different Investment in this section includes</a:t>
            </a:r>
            <a:endParaRPr lang="en-IN"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	Life Insurance premium (Paid by an individual, spouse, and child. In the case of HUF, on the life of any member of HUF).</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EPF-Employee contribution can be claimed for deduction.</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Public Provident Fund (Paid by an individual, spouse, and child. In the case of HUF, on the life of any member of HUF).</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National Savings Certificate (NSC). </a:t>
            </a:r>
            <a:endParaRPr lang="en-IN" dirty="0">
              <a:latin typeface="Cambria" panose="02040503050406030204" pitchFamily="18" charset="0"/>
            </a:endParaRPr>
          </a:p>
          <a:p>
            <a:pPr marL="800100" lvl="1" indent="-342900">
              <a:buFont typeface="Wingdings" panose="05000000000000000000" pitchFamily="2" charset="2"/>
              <a:buChar char="ü"/>
            </a:pPr>
            <a:r>
              <a:rPr lang="en-IN" dirty="0" err="1">
                <a:latin typeface="Cambria" panose="02040503050406030204" pitchFamily="18" charset="0"/>
              </a:rPr>
              <a:t>Sukanya</a:t>
            </a:r>
            <a:r>
              <a:rPr lang="en-IN" dirty="0">
                <a:latin typeface="Cambria" panose="02040503050406030204" pitchFamily="18" charset="0"/>
              </a:rPr>
              <a:t> </a:t>
            </a:r>
            <a:r>
              <a:rPr lang="en-IN" dirty="0" err="1">
                <a:latin typeface="Cambria" panose="02040503050406030204" pitchFamily="18" charset="0"/>
              </a:rPr>
              <a:t>Samriddhi</a:t>
            </a:r>
            <a:r>
              <a:rPr lang="en-IN" dirty="0">
                <a:latin typeface="Cambria" panose="02040503050406030204" pitchFamily="18" charset="0"/>
              </a:rPr>
              <a:t> Account</a:t>
            </a:r>
            <a:endParaRPr lang="en-IN" dirty="0">
              <a:latin typeface="Cambria" panose="02040503050406030204" pitchFamily="18" charset="0"/>
            </a:endParaRPr>
          </a:p>
          <a:p>
            <a:pPr marL="800100" lvl="1" indent="-342900">
              <a:buFont typeface="Wingdings" panose="05000000000000000000" pitchFamily="2" charset="2"/>
              <a:buChar char="ü"/>
            </a:pPr>
            <a:r>
              <a:rPr lang="en-IN" dirty="0">
                <a:latin typeface="Cambria" panose="02040503050406030204" pitchFamily="18" charset="0"/>
              </a:rPr>
              <a:t>ELSS or Tax Saving Mutual Funds </a:t>
            </a:r>
            <a:endParaRPr lang="en-IN" dirty="0">
              <a:latin typeface="Cambria" panose="02040503050406030204" pitchFamily="18" charset="0"/>
            </a:endParaRPr>
          </a:p>
          <a:p>
            <a:pPr marL="800100" lvl="1" indent="-342900">
              <a:buFont typeface="Wingdings" panose="05000000000000000000" pitchFamily="2" charset="2"/>
              <a:buChar char="ü"/>
            </a:pPr>
            <a:r>
              <a:rPr lang="en-IN" dirty="0">
                <a:latin typeface="Cambria" panose="02040503050406030204" pitchFamily="18" charset="0"/>
              </a:rPr>
              <a:t>Senior Citizen Savings Scheme</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5-Years Post Office or Bank Deposits.</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Tuition fee of kids.</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Principal payment towards home loan.</a:t>
            </a:r>
            <a:endParaRPr lang="en-IN" sz="1600" dirty="0">
              <a:latin typeface="Cambria" panose="02040503050406030204" pitchFamily="18" charset="0"/>
            </a:endParaRPr>
          </a:p>
          <a:p>
            <a:pPr marL="742950" lvl="1" indent="-285750">
              <a:buFont typeface="Wingdings" panose="05000000000000000000" pitchFamily="2" charset="2"/>
              <a:buChar char="ü"/>
            </a:pPr>
            <a:r>
              <a:rPr lang="en-IN" dirty="0">
                <a:latin typeface="Cambria" panose="02040503050406030204" pitchFamily="18" charset="0"/>
              </a:rPr>
              <a:t>Stamp duty and registration cost of the house.</a:t>
            </a:r>
            <a:endParaRPr lang="en-IN" dirty="0">
              <a:latin typeface="Cambria" panose="0204050305040603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2658420"/>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139(4B) – Return of Income of a Political Party</a:t>
            </a:r>
            <a:endParaRPr lang="en-US" sz="2800" b="1" dirty="0"/>
          </a:p>
          <a:p>
            <a:r>
              <a:rPr lang="en-US" sz="2800" dirty="0"/>
              <a:t>Any political party will be required to mandatory file its tax returns provided that the sum of the income collected by the party is beyond the basic limit allowed for exemption without taking into consideration any benefits mentioned under section 13A.</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4381969"/>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139(4C) and (4D)- Claiming Exemption under Section 10</a:t>
            </a:r>
            <a:endParaRPr lang="en-US" sz="2800" b="1" dirty="0"/>
          </a:p>
          <a:p>
            <a:endParaRPr lang="en-US" sz="2800" dirty="0"/>
          </a:p>
          <a:p>
            <a:r>
              <a:rPr lang="en-US" sz="2800" dirty="0"/>
              <a:t>Section 139(4C) and Section 139(4D) deals with specific institutions who claim privileges as per the provision of Section 10 of the Income Tax Act 1961. </a:t>
            </a:r>
            <a:endParaRPr lang="en-US" sz="2800" dirty="0"/>
          </a:p>
          <a:p>
            <a:r>
              <a:rPr lang="en-US" sz="2800" dirty="0"/>
              <a:t>These sections state that an institution is mandatorily required to file its income tax returns provided that the sum of the income collected by the institution in question is beyond the basic limit allowed for exemption, without taking into consideration any other exemption benefits.</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24374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139(9) – Defective Returns</a:t>
            </a:r>
            <a:endParaRPr lang="en-US" sz="2800" b="1" dirty="0"/>
          </a:p>
          <a:p>
            <a:endParaRPr lang="en-US" sz="2800" dirty="0"/>
          </a:p>
          <a:p>
            <a:r>
              <a:rPr lang="en-US" sz="2800" dirty="0"/>
              <a:t>As per the provisions under section 139(9), income tax return is defective when specific documents are not attached with the income tax return. In case the return is considered defective by the tax officer, then the concerned tax payer will be informed by him and be allowed to rectify the defect within 15 days starting from the day of intimation.</a:t>
            </a:r>
            <a:endParaRPr lang="en-US" sz="2800" dirty="0"/>
          </a:p>
          <a:p>
            <a:endParaRPr lang="en-US" sz="2800" dirty="0"/>
          </a:p>
          <a:p>
            <a:r>
              <a:rPr lang="en-US" sz="2800" dirty="0"/>
              <a:t>In the request from tax payer through an application, the allowable period could be extended. The assessing officer intimates the tax payer about the defect through a simple letter.</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693866"/>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Due Dates for Filing Return</a:t>
            </a:r>
            <a:endParaRPr lang="en-US" sz="2800" b="1" dirty="0"/>
          </a:p>
          <a:p>
            <a:r>
              <a:rPr lang="en-US" sz="2800" dirty="0"/>
              <a:t>Section 139 contains various sub-sections that deal with different kinds of returns filed by different individuals related to late payments and mistakes. Hence, the due dates for filing their income tax returns are prescribed below:</a:t>
            </a:r>
            <a:endParaRPr lang="en-US" sz="2800" dirty="0"/>
          </a:p>
          <a:p>
            <a:r>
              <a:rPr lang="en-US" sz="2800" b="1" dirty="0"/>
              <a:t>July 31st    </a:t>
            </a:r>
            <a:endParaRPr lang="en-US" sz="2800" dirty="0"/>
          </a:p>
          <a:p>
            <a:r>
              <a:rPr lang="en-US" sz="2800" dirty="0"/>
              <a:t>Any individuals who do not need an audit to be conducted for their books of account are required to file income tax returns by July 31, of every assessment year. This includes the following individuals are specified below:</a:t>
            </a:r>
            <a:endParaRPr lang="en-US" sz="2800" dirty="0"/>
          </a:p>
          <a:p>
            <a:r>
              <a:rPr lang="en-US" sz="2800" dirty="0"/>
              <a:t>A person or employee who is paid with a wage.</a:t>
            </a:r>
            <a:endParaRPr lang="en-US" sz="2800" dirty="0"/>
          </a:p>
          <a:p>
            <a:r>
              <a:rPr lang="en-US" sz="2800" dirty="0"/>
              <a:t>Any self-employed individual.</a:t>
            </a:r>
            <a:endParaRPr lang="en-US" sz="2800" dirty="0"/>
          </a:p>
          <a:p>
            <a:r>
              <a:rPr lang="en-US" sz="2800" dirty="0"/>
              <a:t>Any consultant or freelancer.</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September 30th</a:t>
            </a:r>
            <a:endParaRPr lang="en-US" sz="2800" dirty="0"/>
          </a:p>
          <a:p>
            <a:r>
              <a:rPr lang="en-US" sz="2800" dirty="0"/>
              <a:t>All individuals who require an audit for their books of account must file their tax returns on September 30th of each assessment year.</a:t>
            </a:r>
            <a:br>
              <a:rPr lang="en-US" sz="2800" dirty="0"/>
            </a:br>
            <a:r>
              <a:rPr lang="en-US" sz="2800" dirty="0"/>
              <a:t>The following individuals might come under this category:</a:t>
            </a:r>
            <a:endParaRPr lang="en-US" sz="2800" dirty="0"/>
          </a:p>
          <a:p>
            <a:r>
              <a:rPr lang="en-US" sz="2800" dirty="0"/>
              <a:t>A business entity.</a:t>
            </a:r>
            <a:endParaRPr lang="en-US" sz="2800" dirty="0"/>
          </a:p>
          <a:p>
            <a:r>
              <a:rPr lang="en-US" sz="2800" dirty="0"/>
              <a:t>A self-employed person or professional.</a:t>
            </a:r>
            <a:endParaRPr lang="en-US" sz="2800" dirty="0"/>
          </a:p>
          <a:p>
            <a:r>
              <a:rPr lang="en-US" sz="2800" dirty="0"/>
              <a:t>A working partner employed with a firm or a consultant who requires to have an audit performed on his accounting book.</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693866"/>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Form ITR 7</a:t>
            </a:r>
            <a:endParaRPr lang="en-US" sz="2800" b="1" dirty="0"/>
          </a:p>
          <a:p>
            <a:r>
              <a:rPr lang="en-US" sz="2800" dirty="0"/>
              <a:t>Income Tax Department made Form ITR 7 is applicable for all individuals, institutions and entities who require to file a return under Sections 139(4a), 139(4b), 139(4c) and 139(4d).</a:t>
            </a:r>
            <a:br>
              <a:rPr lang="en-US" sz="2800" dirty="0"/>
            </a:br>
            <a:r>
              <a:rPr lang="en-US" sz="2800" dirty="0"/>
              <a:t>Taxpayers are suggested to match the tax values as collected, paid or deducted amounts with Form 26AS, the Tax Credit Statement.</a:t>
            </a:r>
            <a:br>
              <a:rPr lang="en-US" sz="2800" dirty="0"/>
            </a:br>
            <a:r>
              <a:rPr lang="en-US" sz="2800" dirty="0"/>
              <a:t>ITR-7 could be filed with IT Department by any of the following manners:</a:t>
            </a:r>
            <a:endParaRPr lang="en-US" sz="2800" dirty="0"/>
          </a:p>
          <a:p>
            <a:r>
              <a:rPr lang="en-US" sz="2800" dirty="0"/>
              <a:t>Filing in a paper form.</a:t>
            </a:r>
            <a:endParaRPr lang="en-US" sz="2800" dirty="0"/>
          </a:p>
          <a:p>
            <a:r>
              <a:rPr lang="en-US" sz="2800" dirty="0"/>
              <a:t>Filing electronically using a digital signature.</a:t>
            </a:r>
            <a:endParaRPr lang="en-US" sz="2800" dirty="0"/>
          </a:p>
          <a:p>
            <a:r>
              <a:rPr lang="en-US" sz="2800" dirty="0"/>
              <a:t>Electronically transmitting data followed by Submission of Verification of return in the Form ITR-V.</a:t>
            </a:r>
            <a:endParaRPr lang="en-US" sz="2800" dirty="0"/>
          </a:p>
          <a:p>
            <a:r>
              <a:rPr lang="en-US" sz="2800" dirty="0"/>
              <a:t>Furnishing return that is bar-coded.</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3062377"/>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139(4e)</a:t>
            </a:r>
            <a:endParaRPr lang="en-US" sz="2800" b="1" dirty="0"/>
          </a:p>
          <a:p>
            <a:endParaRPr lang="en-US" sz="2800" dirty="0"/>
          </a:p>
          <a:p>
            <a:r>
              <a:rPr lang="en-US" sz="2800" dirty="0"/>
              <a:t>This section is for furnishing return for income by business trusts which are not needed to furnish the return for profit or loss following some other provision under section 139(4e).</a:t>
            </a:r>
            <a:endParaRPr lang="en-US" sz="2800" dirty="0"/>
          </a:p>
          <a:p>
            <a:br>
              <a:rPr lang="en-US" sz="2800" dirty="0"/>
            </a:b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62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ITR FORMS</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182880" y="717672"/>
            <a:ext cx="11727180" cy="61403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588385"/>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1474413" y="1246909"/>
            <a:ext cx="9539952" cy="509688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2276642" y="1343891"/>
            <a:ext cx="8841256" cy="49707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endParaRPr lang="en-IN" sz="3600" b="1" dirty="0">
              <a:solidFill>
                <a:schemeClr val="bg1"/>
              </a:solidFill>
            </a:endParaRPr>
          </a:p>
        </p:txBody>
      </p:sp>
      <p:sp>
        <p:nvSpPr>
          <p:cNvPr id="3" name="Rectangle 2"/>
          <p:cNvSpPr/>
          <p:nvPr/>
        </p:nvSpPr>
        <p:spPr>
          <a:xfrm>
            <a:off x="4455979" y="1358415"/>
            <a:ext cx="35519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80CCC</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763760" y="2222077"/>
            <a:ext cx="9199419" cy="1676741"/>
          </a:xfrm>
          <a:prstGeom prst="rect">
            <a:avLst/>
          </a:prstGeom>
        </p:spPr>
        <p:txBody>
          <a:bodyPr wrap="square">
            <a:spAutoFit/>
          </a:bodyPr>
          <a:lstStyle/>
          <a:p>
            <a:pPr>
              <a:lnSpc>
                <a:spcPct val="107000"/>
              </a:lnSpc>
              <a:spcAft>
                <a:spcPts val="800"/>
              </a:spcAf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Deduction under Sec.80CCC is available only for individuals. Contribution to an annuity plan of the LIC of India or any other insurer for receiving the pension. Do remember that the amount should be paid or deposited out of income chargeable to tax.</a:t>
            </a:r>
            <a:endPar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b="1" dirty="0">
                <a:effectLst>
                  <a:outerShdw blurRad="38100" dist="38100" dir="2700000" algn="tl">
                    <a:srgbClr val="000000">
                      <a:alpha val="43137"/>
                    </a:srgbClr>
                  </a:outerShdw>
                </a:effectLst>
              </a:rPr>
              <a:t>Note:</a:t>
            </a:r>
            <a:r>
              <a:rPr lang="en-IN" dirty="0"/>
              <a:t>- </a:t>
            </a:r>
            <a:r>
              <a:rPr lang="en-IN" b="1" dirty="0">
                <a:solidFill>
                  <a:srgbClr val="C00000"/>
                </a:solidFill>
              </a:rPr>
              <a:t>this is also the part of the combined limit of Rs.1.5 lakh available under Sec.80C Sec.80CCC, and </a:t>
            </a:r>
            <a:r>
              <a:rPr lang="en-IN" b="1" u="sng" dirty="0">
                <a:solidFill>
                  <a:srgbClr val="C00000"/>
                </a:solidFill>
              </a:rPr>
              <a:t>Sec.80CCD(1)</a:t>
            </a:r>
            <a:endParaRPr lang="en-IN"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597026"/>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88126" y="1244555"/>
            <a:ext cx="9693284" cy="51918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14802" y="1314091"/>
            <a:ext cx="9735188" cy="514421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144" y="643803"/>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Income Tax E-Filing ( ITR-1)</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4248" y="1174205"/>
            <a:ext cx="9697803" cy="514421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Image result for thank you so much everyon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682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endParaRPr lang="en-IN" sz="3600" b="1" dirty="0">
              <a:solidFill>
                <a:schemeClr val="bg1"/>
              </a:solidFill>
            </a:endParaRPr>
          </a:p>
        </p:txBody>
      </p:sp>
      <p:sp>
        <p:nvSpPr>
          <p:cNvPr id="3" name="Rectangle 2"/>
          <p:cNvSpPr/>
          <p:nvPr/>
        </p:nvSpPr>
        <p:spPr>
          <a:xfrm>
            <a:off x="3306050" y="1349984"/>
            <a:ext cx="7458931"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NPS Tax Benefit-Section 80CCD(1B)</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95746" y="2647343"/>
            <a:ext cx="11166764" cy="2627707"/>
          </a:xfrm>
          <a:prstGeom prst="rect">
            <a:avLst/>
          </a:prstGeom>
        </p:spPr>
        <p:txBody>
          <a:bodyPr wrap="square">
            <a:spAutoFit/>
          </a:bodyPr>
          <a:lstStyle/>
          <a:p>
            <a:pPr marL="342900" indent="-342900">
              <a:lnSpc>
                <a:spcPct val="107000"/>
              </a:lnSpc>
              <a:spcAft>
                <a:spcPts val="800"/>
              </a:spcAft>
              <a:buSzPts val="1000"/>
              <a:buFont typeface="Wingdings" panose="05000000000000000000" pitchFamily="2" charset="2"/>
              <a:buChar char="q"/>
              <a:tabLst>
                <a:tab pos="457200" algn="l"/>
              </a:tabLst>
            </a:pPr>
            <a:r>
              <a:rPr lang="en-IN" sz="24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This is the additional tax benefit of up to Rs.50,000 eligible for income tax deduction and was introduced in the Budget 2015, </a:t>
            </a:r>
            <a:r>
              <a:rPr lang="en-IN" sz="2400" dirty="0">
                <a:latin typeface="Cambria" panose="02040503050406030204" pitchFamily="18" charset="0"/>
              </a:rPr>
              <a:t>One can avail the benefit of this Sect.80CCD (1B) from FY 2015-16.</a:t>
            </a:r>
            <a:endParaRPr lang="en-IN" sz="2400" dirty="0">
              <a:latin typeface="Cambria" panose="02040503050406030204" pitchFamily="18" charset="0"/>
            </a:endParaRPr>
          </a:p>
          <a:p>
            <a:pPr marL="342900" lvl="0" indent="-342900">
              <a:lnSpc>
                <a:spcPct val="107000"/>
              </a:lnSpc>
              <a:spcAft>
                <a:spcPts val="800"/>
              </a:spcAft>
              <a:buSzPts val="1000"/>
              <a:buFont typeface="Wingdings" panose="05000000000000000000" pitchFamily="2" charset="2"/>
              <a:buChar char="q"/>
              <a:tabLst>
                <a:tab pos="457200" algn="l"/>
              </a:tabLst>
            </a:pPr>
            <a:r>
              <a:rPr lang="en-IN" sz="24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Both self-employed and employees are eligible for availing this deduction.</a:t>
            </a:r>
            <a:endParaRPr lang="en-IN" sz="24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q"/>
              <a:tabLst>
                <a:tab pos="457200" algn="l"/>
              </a:tabLst>
            </a:pPr>
            <a:r>
              <a:rPr lang="en-IN" sz="24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This is over and above </a:t>
            </a:r>
            <a:r>
              <a:rPr lang="en-IN" sz="2400" dirty="0">
                <a:latin typeface="Cambria" panose="02040503050406030204" pitchFamily="18" charset="0"/>
              </a:rPr>
              <a:t>Sec.80CCD (1).</a:t>
            </a:r>
            <a:endParaRPr lang="en-IN" sz="2400" dirty="0">
              <a:latin typeface="Cambria" panose="020405030504060302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IN"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endParaRPr lang="en-IN" sz="3600" b="1" dirty="0">
              <a:solidFill>
                <a:schemeClr val="bg1"/>
              </a:solidFill>
            </a:endParaRPr>
          </a:p>
        </p:txBody>
      </p:sp>
      <p:sp>
        <p:nvSpPr>
          <p:cNvPr id="4" name="Rectangle 3"/>
          <p:cNvSpPr/>
          <p:nvPr/>
        </p:nvSpPr>
        <p:spPr>
          <a:xfrm>
            <a:off x="4054197" y="143253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80D</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6226" y="2124345"/>
            <a:ext cx="10487890" cy="2098523"/>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IN" sz="2000"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rPr>
              <a:t>Deduction under this section is available if you satisfy the following conditions.</a:t>
            </a:r>
            <a:endParaRPr lang="en-IN" sz="2000"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endParaRPr>
          </a:p>
          <a:p>
            <a:endParaRPr lang="en-IN"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The taxpayer should be an individual (resident, NRI or Foreign Citizen) or HUF.</a:t>
            </a:r>
            <a:endParaRPr lang="en-IN"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Payment should be made out of income chargeable to tax.</a:t>
            </a:r>
            <a:endParaRPr lang="en-IN"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Payment should be in NON-CASH mode (for </a:t>
            </a:r>
            <a:r>
              <a:rPr lang="en-IN" u="sng" dirty="0">
                <a:solidFill>
                  <a:srgbClr val="2AA4CF"/>
                </a:solidFill>
                <a:latin typeface="Georgia" panose="02040502050405020303" pitchFamily="18" charset="0"/>
                <a:ea typeface="Calibri" panose="020F0502020204030204" pitchFamily="34" charset="0"/>
                <a:cs typeface="Times New Roman" panose="02020603050405020304" pitchFamily="18" charset="0"/>
              </a:rPr>
              <a:t>preventive health check up</a:t>
            </a: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 you can pay either through cash or non-cash mode).</a:t>
            </a:r>
            <a:endParaRPr lang="en-IN"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86226" y="4222868"/>
            <a:ext cx="10030691" cy="1982470"/>
          </a:xfrm>
          <a:prstGeom prst="rect">
            <a:avLst/>
          </a:prstGeom>
        </p:spPr>
        <p:txBody>
          <a:bodyPr wrap="square">
            <a:spAutoFit/>
          </a:bodyPr>
          <a:lstStyle/>
          <a:p>
            <a:r>
              <a:rPr lang="en-IN" sz="2000" b="1" dirty="0">
                <a:solidFill>
                  <a:srgbClr val="00B050"/>
                </a:solidFill>
                <a:latin typeface="Georgia" panose="02040502050405020303" pitchFamily="18" charset="0"/>
                <a:ea typeface="Times New Roman" panose="02020603050405020304" pitchFamily="18" charset="0"/>
              </a:rPr>
              <a:t>Changes from Budget 2018-</a:t>
            </a:r>
            <a:endParaRPr lang="en-IN" sz="2000" b="1" dirty="0">
              <a:solidFill>
                <a:srgbClr val="00B050"/>
              </a:solidFill>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In Budget 2018, the maximum tax deduction limit for senior citizens under Sec.80D is raised to Rs.50,000. .</a:t>
            </a:r>
            <a:endParaRPr lang="en-IN"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In case of single premium health insurance policies having a cover of </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more than one year</a:t>
            </a: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 it is proposed that the deduction shall be allowed </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on a proportionate basis for the number of years </a:t>
            </a:r>
            <a:r>
              <a:rPr lang="en-IN" dirty="0">
                <a:solidFill>
                  <a:srgbClr val="333333"/>
                </a:solidFill>
                <a:latin typeface="Georgia" panose="02040502050405020303" pitchFamily="18" charset="0"/>
                <a:ea typeface="Calibri" panose="020F0502020204030204" pitchFamily="34" charset="0"/>
                <a:cs typeface="Times New Roman" panose="02020603050405020304" pitchFamily="18" charset="0"/>
              </a:rPr>
              <a:t>for which health insurance cover is provided, subject to the specified monetary limit.</a:t>
            </a:r>
            <a:endParaRPr lang="en-IN"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endParaRPr lang="en-IN" sz="3600" b="1" dirty="0">
              <a:solidFill>
                <a:schemeClr val="bg1"/>
              </a:solidFill>
            </a:endParaRPr>
          </a:p>
        </p:txBody>
      </p:sp>
      <p:sp>
        <p:nvSpPr>
          <p:cNvPr id="5" name="Rectangle 4"/>
          <p:cNvSpPr/>
          <p:nvPr/>
        </p:nvSpPr>
        <p:spPr>
          <a:xfrm>
            <a:off x="4054197" y="143253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80DD</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721247" y="2413107"/>
            <a:ext cx="8950036" cy="4062651"/>
          </a:xfrm>
          <a:prstGeom prst="rect">
            <a:avLst/>
          </a:prstGeom>
          <a:solidFill>
            <a:schemeClr val="accent4">
              <a:lumMod val="20000"/>
              <a:lumOff val="80000"/>
            </a:schemeClr>
          </a:solidFill>
          <a:scene3d>
            <a:camera prst="orthographicFront"/>
            <a:lightRig rig="threePt" dir="t"/>
          </a:scene3d>
          <a:sp3d>
            <a:bevelT/>
          </a:sp3d>
        </p:spPr>
        <p:txBody>
          <a:bodyPr wrap="square">
            <a:spAutoFit/>
          </a:bodyPr>
          <a:lstStyle/>
          <a:p>
            <a:pPr marL="285750" indent="-285750">
              <a:buFont typeface="Wingdings" panose="05000000000000000000" pitchFamily="2" charset="2"/>
              <a:buChar char="v"/>
            </a:pPr>
            <a:r>
              <a:rPr lang="en-IN" sz="20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A resident individual or HUF is allowed to claim the deduction</a:t>
            </a:r>
            <a:endParaRPr lang="en-IN" sz="20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IN" sz="2000" dirty="0">
                <a:latin typeface="Cambria" panose="02040503050406030204" pitchFamily="18" charset="0"/>
              </a:rPr>
              <a:t>If incurred an expenditure for medical treatment, training, and rehabilitation of dependent relative (being a person with a disability).</a:t>
            </a:r>
            <a:endParaRPr lang="en-IN" sz="2000" dirty="0">
              <a:latin typeface="Cambria" panose="02040503050406030204" pitchFamily="18" charset="0"/>
            </a:endParaRPr>
          </a:p>
          <a:p>
            <a:pPr marL="285750" indent="-285750">
              <a:buFont typeface="Wingdings" panose="05000000000000000000" pitchFamily="2" charset="2"/>
              <a:buChar char="v"/>
            </a:pPr>
            <a:r>
              <a:rPr lang="en-IN" sz="2000" dirty="0">
                <a:latin typeface="Cambria" panose="02040503050406030204" pitchFamily="18" charset="0"/>
              </a:rPr>
              <a:t>Can be claimed only when deposited or paid for any approved scheme of LIC (or any other insurance) or UTI for the maintenance of such dependent relative.</a:t>
            </a:r>
            <a:endParaRPr lang="en-IN" sz="2000" dirty="0">
              <a:latin typeface="Cambria" panose="02040503050406030204" pitchFamily="18" charset="0"/>
            </a:endParaRPr>
          </a:p>
          <a:p>
            <a:pPr marL="742950" lvl="1" indent="-285750">
              <a:buFont typeface="Wingdings" panose="05000000000000000000" pitchFamily="2" charset="2"/>
              <a:buChar char="§"/>
            </a:pPr>
            <a:r>
              <a:rPr lang="en-IN" sz="2000" dirty="0">
                <a:latin typeface="Cambria" panose="02040503050406030204" pitchFamily="18" charset="0"/>
              </a:rPr>
              <a:t>Fixed deduction of Rs.75,000</a:t>
            </a:r>
            <a:endParaRPr lang="en-IN" sz="2000" dirty="0">
              <a:latin typeface="Cambria" panose="02040503050406030204" pitchFamily="18" charset="0"/>
            </a:endParaRPr>
          </a:p>
          <a:p>
            <a:pPr marL="742950" lvl="1" indent="-285750">
              <a:buFont typeface="Wingdings" panose="05000000000000000000" pitchFamily="2" charset="2"/>
              <a:buChar char="§"/>
            </a:pPr>
            <a:r>
              <a:rPr lang="en-IN" sz="2000" dirty="0">
                <a:latin typeface="Cambria" panose="02040503050406030204" pitchFamily="18" charset="0"/>
              </a:rPr>
              <a:t>Higher deduction of Rs.1,25,000 is available if such dependent relative is suffering from severe disability</a:t>
            </a:r>
            <a:endParaRPr lang="en-IN" sz="2000" dirty="0">
              <a:latin typeface="Cambria" panose="02040503050406030204" pitchFamily="18" charset="0"/>
            </a:endParaRPr>
          </a:p>
          <a:p>
            <a:endParaRPr lang="en-IN" sz="2000" dirty="0">
              <a:latin typeface="Cambria" panose="02040503050406030204" pitchFamily="18" charset="0"/>
            </a:endParaRPr>
          </a:p>
          <a:p>
            <a:r>
              <a:rPr lang="en-IN" sz="20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 </a:t>
            </a:r>
            <a:r>
              <a:rPr lang="en-IN" sz="2000" b="1" dirty="0">
                <a:solidFill>
                  <a:srgbClr val="FF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NOTE</a:t>
            </a:r>
            <a:r>
              <a:rPr lang="en-IN" sz="2000" b="1" dirty="0">
                <a:solidFill>
                  <a:srgbClr val="FF0000"/>
                </a:solidFill>
                <a:latin typeface="Cambria" panose="02040503050406030204" pitchFamily="18" charset="0"/>
                <a:ea typeface="Times New Roman" panose="02020603050405020304" pitchFamily="18" charset="0"/>
                <a:cs typeface="Times New Roman" panose="02020603050405020304" pitchFamily="18" charset="0"/>
              </a:rPr>
              <a:t>:-</a:t>
            </a:r>
            <a:r>
              <a:rPr lang="en-IN" sz="2000" b="1" dirty="0">
                <a:solidFill>
                  <a:srgbClr val="FF0000"/>
                </a:solidFill>
                <a:latin typeface="Cambria" panose="02040503050406030204" pitchFamily="18" charset="0"/>
              </a:rPr>
              <a:t>dependent means spouse, children, parents, brothers, and sisters, who is wholly and mainly dependent upon the individual</a:t>
            </a:r>
            <a:r>
              <a:rPr lang="en-IN" sz="2000" dirty="0">
                <a:latin typeface="Cambria" panose="02040503050406030204" pitchFamily="18" charset="0"/>
              </a:rPr>
              <a:t>.</a:t>
            </a:r>
            <a:endParaRPr lang="en-IN" sz="2000" dirty="0">
              <a:latin typeface="Cambria" panose="02040503050406030204" pitchFamily="18" charset="0"/>
            </a:endParaRPr>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endParaRPr lang="en-IN" sz="3600" b="1" dirty="0">
              <a:solidFill>
                <a:schemeClr val="bg1"/>
              </a:solidFill>
            </a:endParaRPr>
          </a:p>
        </p:txBody>
      </p:sp>
      <p:sp>
        <p:nvSpPr>
          <p:cNvPr id="4" name="Rectangle 3"/>
          <p:cNvSpPr/>
          <p:nvPr/>
        </p:nvSpPr>
        <p:spPr>
          <a:xfrm>
            <a:off x="526473" y="2124345"/>
            <a:ext cx="11222182" cy="3363741"/>
          </a:xfrm>
          <a:prstGeom prst="rect">
            <a:avLst/>
          </a:prstGeom>
        </p:spPr>
        <p:txBody>
          <a:bodyPr wrap="square">
            <a:spAutoFit/>
          </a:bodyPr>
          <a:lstStyle/>
          <a:p>
            <a:pPr>
              <a:lnSpc>
                <a:spcPct val="107000"/>
              </a:lnSpc>
              <a:spcAft>
                <a:spcPts val="800"/>
              </a:spcAf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An Individual’s of HUFs expenses </a:t>
            </a:r>
            <a:r>
              <a:rPr lang="en-IN" dirty="0">
                <a:solidFill>
                  <a:srgbClr val="FF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actually paid </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for medical treatment of specified diseases and ailments subject to certain conditions can be claimed under this section.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The </a:t>
            </a:r>
            <a:r>
              <a:rPr lang="en-IN"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maximum deduction is </a:t>
            </a:r>
            <a:r>
              <a:rPr lang="en-IN" dirty="0" err="1">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Rs</a:t>
            </a:r>
            <a:r>
              <a:rPr lang="en-IN"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 40,000</a:t>
            </a: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This can also be claimed on behalf of the dependents. The tax deduction limit under this section for </a:t>
            </a:r>
            <a:r>
              <a:rPr lang="en-IN"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Senior Citizens and very Senior Citizens </a:t>
            </a:r>
            <a:r>
              <a:rPr lang="en-IN" i="1"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(above 80 years)</a:t>
            </a:r>
            <a:r>
              <a:rPr lang="en-IN"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 is now revised to </a:t>
            </a:r>
            <a:r>
              <a:rPr lang="en-IN" dirty="0" err="1">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to</a:t>
            </a:r>
            <a:r>
              <a:rPr lang="en-IN"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 </a:t>
            </a:r>
            <a:r>
              <a:rPr lang="en-IN" dirty="0" err="1">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Rs</a:t>
            </a:r>
            <a:r>
              <a:rPr lang="en-IN" dirty="0">
                <a:solidFill>
                  <a:srgbClr val="333333"/>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 1,00,000.</a:t>
            </a:r>
            <a:endParaRPr lang="en-IN"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With effect from the assessment year 2016-17, the taxpayer shall be required to obtain a prescription from a specialist doctor (not necessarily from a doctor working in a Government hospital) for availing this deduction.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Can claim the deduction for the medical treatment of self, spouse, children, parents brothers, and sisters of the individual.</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054197" y="143253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80DDB</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endParaRPr lang="en-IN" sz="3600" b="1" dirty="0">
              <a:solidFill>
                <a:schemeClr val="bg1"/>
              </a:solidFill>
            </a:endParaRPr>
          </a:p>
        </p:txBody>
      </p:sp>
      <p:sp>
        <p:nvSpPr>
          <p:cNvPr id="4" name="Rectangle 3"/>
          <p:cNvSpPr/>
          <p:nvPr/>
        </p:nvSpPr>
        <p:spPr>
          <a:xfrm>
            <a:off x="8030452" y="157659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80DDB</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04681" y="2153394"/>
            <a:ext cx="11693356" cy="4247317"/>
          </a:xfrm>
          <a:prstGeom prst="rect">
            <a:avLst/>
          </a:prstGeom>
        </p:spPr>
        <p:txBody>
          <a:bodyPr wrap="square">
            <a:spAutoFit/>
          </a:bodyPr>
          <a:lstStyle/>
          <a:p>
            <a:r>
              <a:rPr lang="en-IN" dirty="0">
                <a:solidFill>
                  <a:srgbClr val="FF0000"/>
                </a:solidFill>
                <a:latin typeface="Cambria" panose="02040503050406030204" pitchFamily="18" charset="0"/>
              </a:rPr>
              <a:t># Neurological Diseases where the disability level has been certified to be of 40% and above</a:t>
            </a:r>
            <a:r>
              <a:rPr lang="en-IN" dirty="0">
                <a:latin typeface="Cambria" panose="02040503050406030204" pitchFamily="18" charset="0"/>
              </a:rPr>
              <a:t>;</a:t>
            </a:r>
            <a:endParaRPr lang="en-IN" dirty="0">
              <a:latin typeface="Cambria" panose="02040503050406030204" pitchFamily="18" charset="0"/>
            </a:endParaRPr>
          </a:p>
          <a:p>
            <a:pPr lvl="1"/>
            <a:r>
              <a:rPr lang="en-IN" dirty="0">
                <a:latin typeface="Cambria" panose="02040503050406030204" pitchFamily="18" charset="0"/>
              </a:rPr>
              <a:t>(a) Dementia</a:t>
            </a:r>
            <a:br>
              <a:rPr lang="en-IN" dirty="0">
                <a:latin typeface="Cambria" panose="02040503050406030204" pitchFamily="18" charset="0"/>
              </a:rPr>
            </a:br>
            <a:r>
              <a:rPr lang="en-IN" dirty="0">
                <a:latin typeface="Cambria" panose="02040503050406030204" pitchFamily="18" charset="0"/>
              </a:rPr>
              <a:t>(b) Dystonia </a:t>
            </a:r>
            <a:r>
              <a:rPr lang="en-IN" dirty="0" err="1">
                <a:latin typeface="Cambria" panose="02040503050406030204" pitchFamily="18" charset="0"/>
              </a:rPr>
              <a:t>Musculorum</a:t>
            </a:r>
            <a:r>
              <a:rPr lang="en-IN" dirty="0">
                <a:latin typeface="Cambria" panose="02040503050406030204" pitchFamily="18" charset="0"/>
              </a:rPr>
              <a:t> </a:t>
            </a:r>
            <a:r>
              <a:rPr lang="en-IN" dirty="0" err="1">
                <a:latin typeface="Cambria" panose="02040503050406030204" pitchFamily="18" charset="0"/>
              </a:rPr>
              <a:t>Deformans</a:t>
            </a:r>
            <a:br>
              <a:rPr lang="en-IN" dirty="0">
                <a:latin typeface="Cambria" panose="02040503050406030204" pitchFamily="18" charset="0"/>
              </a:rPr>
            </a:br>
            <a:r>
              <a:rPr lang="en-IN" dirty="0">
                <a:latin typeface="Cambria" panose="02040503050406030204" pitchFamily="18" charset="0"/>
              </a:rPr>
              <a:t>(c) Motor Neuron Disease</a:t>
            </a:r>
            <a:br>
              <a:rPr lang="en-IN" dirty="0">
                <a:latin typeface="Cambria" panose="02040503050406030204" pitchFamily="18" charset="0"/>
              </a:rPr>
            </a:br>
            <a:r>
              <a:rPr lang="en-IN" dirty="0">
                <a:latin typeface="Cambria" panose="02040503050406030204" pitchFamily="18" charset="0"/>
              </a:rPr>
              <a:t>(d) Ataxia</a:t>
            </a:r>
            <a:br>
              <a:rPr lang="en-IN" dirty="0">
                <a:latin typeface="Cambria" panose="02040503050406030204" pitchFamily="18" charset="0"/>
              </a:rPr>
            </a:br>
            <a:r>
              <a:rPr lang="en-IN" dirty="0">
                <a:latin typeface="Cambria" panose="02040503050406030204" pitchFamily="18" charset="0"/>
              </a:rPr>
              <a:t>(e) Chorea</a:t>
            </a:r>
            <a:br>
              <a:rPr lang="en-IN" dirty="0">
                <a:latin typeface="Cambria" panose="02040503050406030204" pitchFamily="18" charset="0"/>
              </a:rPr>
            </a:br>
            <a:r>
              <a:rPr lang="en-IN" dirty="0">
                <a:latin typeface="Cambria" panose="02040503050406030204" pitchFamily="18" charset="0"/>
              </a:rPr>
              <a:t>(f) </a:t>
            </a:r>
            <a:r>
              <a:rPr lang="en-IN" dirty="0" err="1">
                <a:latin typeface="Cambria" panose="02040503050406030204" pitchFamily="18" charset="0"/>
              </a:rPr>
              <a:t>Hemiballismus</a:t>
            </a:r>
            <a:br>
              <a:rPr lang="en-IN" dirty="0">
                <a:latin typeface="Cambria" panose="02040503050406030204" pitchFamily="18" charset="0"/>
              </a:rPr>
            </a:br>
            <a:r>
              <a:rPr lang="en-IN" dirty="0">
                <a:latin typeface="Cambria" panose="02040503050406030204" pitchFamily="18" charset="0"/>
              </a:rPr>
              <a:t>(g) Aphasia</a:t>
            </a:r>
            <a:br>
              <a:rPr lang="en-IN" dirty="0">
                <a:latin typeface="Cambria" panose="02040503050406030204" pitchFamily="18" charset="0"/>
              </a:rPr>
            </a:br>
            <a:r>
              <a:rPr lang="en-IN" dirty="0">
                <a:latin typeface="Cambria" panose="02040503050406030204" pitchFamily="18" charset="0"/>
              </a:rPr>
              <a:t>(h) Parkinson’s Disease</a:t>
            </a:r>
            <a:endParaRPr lang="en-IN" dirty="0">
              <a:latin typeface="Cambria" panose="02040503050406030204" pitchFamily="18" charset="0"/>
            </a:endParaRPr>
          </a:p>
          <a:p>
            <a:r>
              <a:rPr lang="en-IN" dirty="0">
                <a:solidFill>
                  <a:srgbClr val="FF0000"/>
                </a:solidFill>
                <a:latin typeface="Cambria" panose="02040503050406030204" pitchFamily="18" charset="0"/>
              </a:rPr>
              <a:t>#</a:t>
            </a:r>
            <a:r>
              <a:rPr lang="en-IN" dirty="0">
                <a:latin typeface="Cambria" panose="02040503050406030204" pitchFamily="18" charset="0"/>
              </a:rPr>
              <a:t> </a:t>
            </a:r>
            <a:r>
              <a:rPr lang="en-IN" dirty="0">
                <a:solidFill>
                  <a:srgbClr val="FF0000"/>
                </a:solidFill>
                <a:latin typeface="Cambria" panose="02040503050406030204" pitchFamily="18" charset="0"/>
              </a:rPr>
              <a:t>Malignant Cancers</a:t>
            </a:r>
            <a:endParaRPr lang="en-IN" dirty="0">
              <a:solidFill>
                <a:srgbClr val="FF0000"/>
              </a:solidFill>
              <a:latin typeface="Cambria" panose="02040503050406030204" pitchFamily="18" charset="0"/>
            </a:endParaRPr>
          </a:p>
          <a:p>
            <a:r>
              <a:rPr lang="en-IN" dirty="0">
                <a:solidFill>
                  <a:srgbClr val="FF0000"/>
                </a:solidFill>
                <a:latin typeface="Cambria" panose="02040503050406030204" pitchFamily="18" charset="0"/>
              </a:rPr>
              <a:t>#</a:t>
            </a:r>
            <a:r>
              <a:rPr lang="en-IN" dirty="0">
                <a:latin typeface="Cambria" panose="02040503050406030204" pitchFamily="18" charset="0"/>
              </a:rPr>
              <a:t> </a:t>
            </a:r>
            <a:r>
              <a:rPr lang="en-IN" dirty="0">
                <a:solidFill>
                  <a:srgbClr val="FF0000"/>
                </a:solidFill>
                <a:latin typeface="Cambria" panose="02040503050406030204" pitchFamily="18" charset="0"/>
              </a:rPr>
              <a:t>Full Blown Acquired Immuno-Deficiency Syndrome (AIDS) ;</a:t>
            </a:r>
            <a:endParaRPr lang="en-IN" dirty="0">
              <a:solidFill>
                <a:srgbClr val="FF0000"/>
              </a:solidFill>
              <a:latin typeface="Cambria" panose="02040503050406030204" pitchFamily="18" charset="0"/>
            </a:endParaRPr>
          </a:p>
          <a:p>
            <a:r>
              <a:rPr lang="en-IN" dirty="0">
                <a:solidFill>
                  <a:srgbClr val="FF0000"/>
                </a:solidFill>
                <a:latin typeface="Cambria" panose="02040503050406030204" pitchFamily="18" charset="0"/>
              </a:rPr>
              <a:t># Chronic Renal Failure</a:t>
            </a:r>
            <a:endParaRPr lang="en-IN" dirty="0">
              <a:solidFill>
                <a:srgbClr val="FF0000"/>
              </a:solidFill>
              <a:latin typeface="Cambria" panose="02040503050406030204" pitchFamily="18" charset="0"/>
            </a:endParaRPr>
          </a:p>
          <a:p>
            <a:r>
              <a:rPr lang="en-IN" dirty="0">
                <a:solidFill>
                  <a:srgbClr val="FF0000"/>
                </a:solidFill>
                <a:latin typeface="Cambria" panose="02040503050406030204" pitchFamily="18" charset="0"/>
              </a:rPr>
              <a:t># </a:t>
            </a:r>
            <a:r>
              <a:rPr lang="en-IN" dirty="0" err="1">
                <a:solidFill>
                  <a:srgbClr val="FF0000"/>
                </a:solidFill>
                <a:latin typeface="Cambria" panose="02040503050406030204" pitchFamily="18" charset="0"/>
              </a:rPr>
              <a:t>Hematological</a:t>
            </a:r>
            <a:r>
              <a:rPr lang="en-IN" dirty="0">
                <a:solidFill>
                  <a:srgbClr val="FF0000"/>
                </a:solidFill>
                <a:latin typeface="Cambria" panose="02040503050406030204" pitchFamily="18" charset="0"/>
              </a:rPr>
              <a:t> disorders</a:t>
            </a:r>
            <a:endParaRPr lang="en-IN" dirty="0">
              <a:solidFill>
                <a:srgbClr val="FF0000"/>
              </a:solidFill>
              <a:latin typeface="Cambria" panose="02040503050406030204" pitchFamily="18" charset="0"/>
            </a:endParaRPr>
          </a:p>
          <a:p>
            <a:pPr lvl="1"/>
            <a:r>
              <a:rPr lang="en-IN" dirty="0">
                <a:latin typeface="Cambria" panose="02040503050406030204" pitchFamily="18" charset="0"/>
              </a:rPr>
              <a:t>a) </a:t>
            </a:r>
            <a:r>
              <a:rPr lang="en-IN" dirty="0" err="1">
                <a:latin typeface="Cambria" panose="02040503050406030204" pitchFamily="18" charset="0"/>
              </a:rPr>
              <a:t>Hemophilia</a:t>
            </a:r>
            <a:endParaRPr lang="en-IN" dirty="0">
              <a:latin typeface="Cambria" panose="02040503050406030204" pitchFamily="18" charset="0"/>
            </a:endParaRPr>
          </a:p>
          <a:p>
            <a:pPr lvl="1"/>
            <a:r>
              <a:rPr lang="en-IN" dirty="0">
                <a:latin typeface="Cambria" panose="02040503050406030204" pitchFamily="18" charset="0"/>
              </a:rPr>
              <a:t>b) Thalassaemia</a:t>
            </a:r>
            <a:endParaRPr lang="en-IN" dirty="0">
              <a:latin typeface="Cambria" panose="02040503050406030204" pitchFamily="18" charset="0"/>
            </a:endParaRPr>
          </a:p>
        </p:txBody>
      </p:sp>
      <p:sp>
        <p:nvSpPr>
          <p:cNvPr id="6" name="Rectangle 5"/>
          <p:cNvSpPr/>
          <p:nvPr/>
        </p:nvSpPr>
        <p:spPr>
          <a:xfrm>
            <a:off x="2881864" y="1499264"/>
            <a:ext cx="5027754" cy="685059"/>
          </a:xfrm>
          <a:prstGeom prst="rect">
            <a:avLst/>
          </a:prstGeom>
        </p:spPr>
        <p:txBody>
          <a:bodyPr wrap="square">
            <a:spAutoFit/>
          </a:bodyPr>
          <a:lstStyle/>
          <a:p>
            <a:pPr>
              <a:lnSpc>
                <a:spcPct val="107000"/>
              </a:lnSpc>
              <a:spcAft>
                <a:spcPts val="800"/>
              </a:spcAft>
            </a:pPr>
            <a:r>
              <a:rPr lang="en-IN" b="1" dirty="0">
                <a:solidFill>
                  <a:srgbClr val="00206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The ailments covered under this section are as below:</a:t>
            </a:r>
            <a:endParaRPr lang="en-IN" sz="16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8161" y="1592813"/>
            <a:ext cx="35519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Times New Roman" panose="02020603050405020304" pitchFamily="18" charset="0"/>
                <a:cs typeface="Times New Roman" panose="02020603050405020304" pitchFamily="18" charset="0"/>
              </a:rPr>
              <a:t>Section 80E</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111886" y="595743"/>
            <a:ext cx="6503168" cy="64633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IN" sz="3600" b="1" dirty="0">
                <a:solidFill>
                  <a:schemeClr val="bg1"/>
                </a:solidFill>
              </a:rPr>
              <a:t>Deductions under Chapter VI-A</a:t>
            </a:r>
            <a:endParaRPr lang="en-IN" sz="3600" b="1" dirty="0">
              <a:solidFill>
                <a:schemeClr val="bg1"/>
              </a:solidFill>
            </a:endParaRPr>
          </a:p>
        </p:txBody>
      </p:sp>
      <p:sp>
        <p:nvSpPr>
          <p:cNvPr id="5" name="Rectangle 4"/>
          <p:cNvSpPr/>
          <p:nvPr/>
        </p:nvSpPr>
        <p:spPr>
          <a:xfrm>
            <a:off x="442625" y="2256740"/>
            <a:ext cx="11323040" cy="4216539"/>
          </a:xfrm>
          <a:prstGeom prst="rect">
            <a:avLst/>
          </a:prstGeom>
          <a:solidFill>
            <a:schemeClr val="accent4">
              <a:lumMod val="20000"/>
              <a:lumOff val="80000"/>
            </a:schemeClr>
          </a:solidFill>
          <a:scene3d>
            <a:camera prst="orthographicFront"/>
            <a:lightRig rig="threePt" dir="t"/>
          </a:scene3d>
          <a:sp3d>
            <a:bevelT/>
          </a:sp3d>
        </p:spPr>
        <p:txBody>
          <a:bodyPr wrap="square">
            <a:spAutoFit/>
          </a:bodyPr>
          <a:lstStyle/>
          <a:p>
            <a:pPr marL="285750" indent="-285750">
              <a:buFont typeface="Wingdings" panose="05000000000000000000" pitchFamily="2" charset="2"/>
              <a:buChar char="q"/>
            </a:pPr>
            <a:r>
              <a:rPr lang="en-IN" sz="25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rPr>
              <a:t>If the loan is </a:t>
            </a:r>
            <a:r>
              <a:rPr lang="en-IN" sz="2500" dirty="0">
                <a:latin typeface="Cambria" panose="02040503050406030204" pitchFamily="18" charset="0"/>
              </a:rPr>
              <a:t>taken by an individual for any study in India or outside India, then they can claim the deduction. </a:t>
            </a:r>
            <a:endParaRPr lang="en-IN" sz="2500" dirty="0">
              <a:latin typeface="Cambria" panose="02040503050406030204" pitchFamily="18" charset="0"/>
            </a:endParaRPr>
          </a:p>
          <a:p>
            <a:pPr marL="285750" indent="-285750">
              <a:buFont typeface="Wingdings" panose="05000000000000000000" pitchFamily="2" charset="2"/>
              <a:buChar char="q"/>
            </a:pPr>
            <a:r>
              <a:rPr lang="en-IN" sz="2500" dirty="0">
                <a:latin typeface="Cambria" panose="02040503050406030204" pitchFamily="18" charset="0"/>
              </a:rPr>
              <a:t>The interest part of the loan on such education loan can be claimed for deduction for pursuing individual’s own education or for the education of his relatives (Spouse, children or any student for whom the individual is legal guardian).</a:t>
            </a:r>
            <a:endParaRPr lang="en-IN" sz="2500" dirty="0">
              <a:latin typeface="Cambria" panose="02040503050406030204" pitchFamily="18" charset="0"/>
            </a:endParaRPr>
          </a:p>
          <a:p>
            <a:pPr marL="285750" indent="-285750">
              <a:buFont typeface="Wingdings" panose="05000000000000000000" pitchFamily="2" charset="2"/>
              <a:buChar char="q"/>
            </a:pPr>
            <a:r>
              <a:rPr lang="en-IN" sz="2500" dirty="0">
                <a:latin typeface="Cambria" panose="02040503050406030204" pitchFamily="18" charset="0"/>
              </a:rPr>
              <a:t>The entire interest is deductible in the year in which the individual starts to pay interest on the loan and subsequent 7 years or until interest is paid in full (</a:t>
            </a:r>
            <a:r>
              <a:rPr lang="en-IN" sz="2500" dirty="0" err="1">
                <a:latin typeface="Cambria" panose="02040503050406030204" pitchFamily="18" charset="0"/>
              </a:rPr>
              <a:t>i.e</a:t>
            </a:r>
            <a:r>
              <a:rPr lang="en-IN" sz="2500" dirty="0">
                <a:latin typeface="Cambria" panose="02040503050406030204" pitchFamily="18" charset="0"/>
              </a:rPr>
              <a:t> for total 8 years). </a:t>
            </a:r>
            <a:endParaRPr lang="en-IN" sz="2500" dirty="0">
              <a:latin typeface="Cambria" panose="02040503050406030204" pitchFamily="18" charset="0"/>
            </a:endParaRPr>
          </a:p>
          <a:p>
            <a:r>
              <a:rPr lang="en-IN" sz="2500" dirty="0">
                <a:latin typeface="Cambria" panose="02040503050406030204" pitchFamily="18" charset="0"/>
              </a:rPr>
              <a:t>	</a:t>
            </a:r>
            <a:r>
              <a:rPr lang="en-IN" sz="2500" b="1" dirty="0">
                <a:solidFill>
                  <a:srgbClr val="C00000"/>
                </a:solidFill>
                <a:effectLst>
                  <a:outerShdw blurRad="38100" dist="38100" dir="2700000" algn="tl">
                    <a:srgbClr val="000000">
                      <a:alpha val="43137"/>
                    </a:srgbClr>
                  </a:outerShdw>
                </a:effectLst>
                <a:latin typeface="Cambria" panose="02040503050406030204" pitchFamily="18" charset="0"/>
              </a:rPr>
              <a:t>NOTE:-</a:t>
            </a:r>
            <a:r>
              <a:rPr lang="en-IN" sz="2500" dirty="0">
                <a:effectLst>
                  <a:outerShdw blurRad="38100" dist="38100" dir="2700000" algn="tl">
                    <a:srgbClr val="000000">
                      <a:alpha val="43137"/>
                    </a:srgbClr>
                  </a:outerShdw>
                </a:effectLst>
                <a:latin typeface="Cambria" panose="02040503050406030204" pitchFamily="18" charset="0"/>
              </a:rPr>
              <a:t>Interest should be paid out of the income of chargeable to tax</a:t>
            </a:r>
            <a:r>
              <a:rPr lang="en-IN" sz="2500" dirty="0">
                <a:latin typeface="Cambria" panose="02040503050406030204" pitchFamily="18" charset="0"/>
              </a:rPr>
              <a:t>.</a:t>
            </a:r>
            <a:endParaRPr lang="en-IN" sz="2500" dirty="0">
              <a:latin typeface="Cambria" panose="02040503050406030204" pitchFamily="18" charset="0"/>
            </a:endParaRPr>
          </a:p>
          <a:p>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13987</Words>
  <Application>WPS Presentation</Application>
  <PresentationFormat>Custom</PresentationFormat>
  <Paragraphs>266</Paragraphs>
  <Slides>33</Slides>
  <Notes>3</Notes>
  <HiddenSlides>0</HiddenSlides>
  <MMClips>0</MMClips>
  <ScaleCrop>false</ScaleCrop>
  <HeadingPairs>
    <vt:vector size="8" baseType="variant">
      <vt:variant>
        <vt:lpstr>已用的字体</vt:lpstr>
      </vt:variant>
      <vt:variant>
        <vt:i4>26</vt:i4>
      </vt:variant>
      <vt:variant>
        <vt:lpstr>主题</vt:lpstr>
      </vt:variant>
      <vt:variant>
        <vt:i4>1</vt:i4>
      </vt:variant>
      <vt:variant>
        <vt:lpstr>嵌入 OLE 服务器</vt:lpstr>
      </vt:variant>
      <vt:variant>
        <vt:i4>0</vt:i4>
      </vt:variant>
      <vt:variant>
        <vt:lpstr>幻灯片标题</vt:lpstr>
      </vt:variant>
      <vt:variant>
        <vt:i4>33</vt:i4>
      </vt:variant>
    </vt:vector>
  </HeadingPairs>
  <TitlesOfParts>
    <vt:vector size="60" baseType="lpstr">
      <vt:lpstr>Arial</vt:lpstr>
      <vt:lpstr>SimSun</vt:lpstr>
      <vt:lpstr>Wingdings</vt:lpstr>
      <vt:lpstr>Tw Cen MT</vt:lpstr>
      <vt:lpstr>Garuda</vt:lpstr>
      <vt:lpstr>Wingdings 3</vt:lpstr>
      <vt:lpstr>Gubbi</vt:lpstr>
      <vt:lpstr>Playbill</vt:lpstr>
      <vt:lpstr>Cambria</vt:lpstr>
      <vt:lpstr>FreeSerif</vt:lpstr>
      <vt:lpstr>Algerian</vt:lpstr>
      <vt:lpstr>aakar</vt:lpstr>
      <vt:lpstr>MT Extra</vt:lpstr>
      <vt:lpstr>Calibri</vt:lpstr>
      <vt:lpstr>DejaVu Sans</vt:lpstr>
      <vt:lpstr>Times New Roman</vt:lpstr>
      <vt:lpstr>Roboto</vt:lpstr>
      <vt:lpstr>Georgia</vt:lpstr>
      <vt:lpstr>Symbol</vt:lpstr>
      <vt:lpstr>Source Sans Pro</vt:lpstr>
      <vt:lpstr>Segoe</vt:lpstr>
      <vt:lpstr>微软雅黑</vt:lpstr>
      <vt:lpstr>Droid Sans Fallback</vt:lpstr>
      <vt:lpstr>Arial Unicode MS</vt:lpstr>
      <vt:lpstr>Tw Cen MT Condensed</vt:lpstr>
      <vt:lpstr>Abyssinica SIL</vt:lpstr>
      <vt:lpstr>Integral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Sharda_S</dc:creator>
  <cp:lastModifiedBy>faculty</cp:lastModifiedBy>
  <cp:revision>194</cp:revision>
  <dcterms:created xsi:type="dcterms:W3CDTF">2022-11-08T04:27:32Z</dcterms:created>
  <dcterms:modified xsi:type="dcterms:W3CDTF">2022-11-08T04:27:32Z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1033-11.1.0.9080</vt:lpwstr>
  </property>
</Properties>
</file>