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67" r:id="rId3"/>
    <p:sldId id="258" r:id="rId4"/>
    <p:sldId id="257" r:id="rId5"/>
    <p:sldId id="282" r:id="rId6"/>
    <p:sldId id="261" r:id="rId7"/>
    <p:sldId id="263" r:id="rId8"/>
    <p:sldId id="278" r:id="rId9"/>
    <p:sldId id="265" r:id="rId10"/>
    <p:sldId id="280" r:id="rId11"/>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60"/>
        <p:guide pos="3827"/>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sym typeface="+mn-ea"/>
              </a:rPr>
              <a:t>Click to edit Master title style</a:t>
            </a:r>
            <a:endParaRPr lang="zh-CN" altLang="en-US"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Click to edit Master subtitle style</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0945"/>
            <a:ext cx="9848088" cy="811530"/>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sym typeface="+mn-ea"/>
              </a:rPr>
              <a:t>Click to edit Master text styles</a:t>
            </a:r>
            <a:endParaRPr lang="zh-CN" altLang="en-US"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Click to edit Master title style</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endParaRPr lang="zh-CN" altLang="en-US" dirty="0">
              <a:sym typeface="+mn-ea"/>
            </a:endParaRPr>
          </a:p>
        </p:txBody>
      </p:sp>
      <p:sp>
        <p:nvSpPr>
          <p:cNvPr id="4" name="内容占位符 3"/>
          <p:cNvSpPr>
            <a:spLocks noGrp="1"/>
          </p:cNvSpPr>
          <p:nvPr>
            <p:ph sz="half" idx="2"/>
          </p:nvPr>
        </p:nvSpPr>
        <p:spPr>
          <a:xfrm>
            <a:off x="839788" y="2615609"/>
            <a:ext cx="5157787" cy="3574054"/>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endParaRPr lang="zh-CN" altLang="en-US" dirty="0">
              <a:sym typeface="+mn-ea"/>
            </a:endParaRP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标题 1"/>
          <p:cNvSpPr>
            <a:spLocks noGrp="1"/>
          </p:cNvSpPr>
          <p:nvPr>
            <p:ph type="title"/>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sym typeface="+mn-ea"/>
              </a:rPr>
              <a:t>Click to edit Master title style</a:t>
            </a:r>
            <a:endParaRPr lang="zh-CN" altLang="en-US" dirty="0">
              <a:sym typeface="+mn-ea"/>
            </a:endParaRPr>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Click to edit Master text styles</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Click to edit Master title style</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Click to edit Master title style</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 altLang="en-US" u="sng"/>
              <a:t>Unit-4 </a:t>
            </a:r>
            <a:br>
              <a:rPr lang="" altLang="en-US" u="sng"/>
            </a:br>
            <a:br>
              <a:rPr lang="" altLang="en-US" u="sng"/>
            </a:br>
            <a:r>
              <a:rPr lang="" altLang="en-US" u="sng"/>
              <a:t>EWP</a:t>
            </a:r>
            <a:endParaRPr lang="" altLang="en-US" u="sng"/>
          </a:p>
        </p:txBody>
      </p:sp>
      <p:sp>
        <p:nvSpPr>
          <p:cNvPr id="3" name="Content Placeholder 2"/>
          <p:cNvSpPr>
            <a:spLocks noGrp="1"/>
          </p:cNvSpPr>
          <p:nvPr>
            <p:ph idx="1"/>
          </p:nvPr>
        </p:nvSpPr>
        <p:spPr>
          <a:xfrm>
            <a:off x="334645" y="1825625"/>
            <a:ext cx="11765915" cy="4439285"/>
          </a:xfrm>
        </p:spPr>
        <p:txBody>
          <a:bodyPr/>
          <a:p>
            <a:pPr marL="457200" indent="-457200">
              <a:buAutoNum type="arabicPeriod"/>
            </a:pPr>
            <a:r>
              <a:rPr lang="en-US"/>
              <a:t>Design  NAND gates in diode  logic.</a:t>
            </a:r>
            <a:endParaRPr lang="en-US"/>
          </a:p>
          <a:p>
            <a:pPr marL="457200" indent="-457200">
              <a:buAutoNum type="arabicPeriod"/>
            </a:pPr>
            <a:r>
              <a:rPr lang="en-US"/>
              <a:t>Design AND  gates in diode  logic.</a:t>
            </a:r>
            <a:endParaRPr lang="en-US"/>
          </a:p>
          <a:p>
            <a:pPr marL="457200" indent="-457200">
              <a:buAutoNum type="arabicPeriod"/>
            </a:pPr>
            <a:r>
              <a:rPr lang="en-US"/>
              <a:t>Design LED blinking circuit using a stable multi-vibrator with transistor BC 107.</a:t>
            </a:r>
            <a:endParaRPr lang="en-US"/>
          </a:p>
          <a:p>
            <a:pPr marL="457200" indent="-457200">
              <a:buAutoNum type="arabicPeriod"/>
            </a:pPr>
            <a:r>
              <a:rPr lang="en-US" altLang="en-US"/>
              <a:t>D</a:t>
            </a:r>
            <a:r>
              <a:rPr lang="en-US"/>
              <a:t>raw &amp; Explain Circuit Diagram of Square wave generator circuit  using IC </a:t>
            </a:r>
            <a:r>
              <a:rPr lang="en-US">
                <a:sym typeface="+mn-ea"/>
              </a:rPr>
              <a:t>741OP-AMP</a:t>
            </a:r>
            <a:endParaRPr lang="en-US"/>
          </a:p>
          <a:p>
            <a:pPr marL="457200" indent="-457200">
              <a:buNone/>
            </a:pPr>
            <a:endParaRPr 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AND Gate </a:t>
            </a:r>
            <a:r>
              <a:rPr lang="en-US" altLang="en-US">
                <a:solidFill>
                  <a:srgbClr val="FF0000"/>
                </a:solidFill>
              </a:rPr>
              <a:t>using diode logic</a:t>
            </a:r>
            <a:endParaRPr lang="en-US" altLang="en-US">
              <a:solidFill>
                <a:srgbClr val="FF0000"/>
              </a:solidFill>
            </a:endParaRPr>
          </a:p>
        </p:txBody>
      </p:sp>
      <p:pic>
        <p:nvPicPr>
          <p:cNvPr id="4" name="Content Placeholder 3"/>
          <p:cNvPicPr>
            <a:picLocks noChangeAspect="1"/>
          </p:cNvPicPr>
          <p:nvPr>
            <p:ph idx="1"/>
          </p:nvPr>
        </p:nvPicPr>
        <p:blipFill>
          <a:blip r:embed="rId1"/>
          <a:stretch>
            <a:fillRect/>
          </a:stretch>
        </p:blipFill>
        <p:spPr>
          <a:xfrm>
            <a:off x="1186180" y="1883410"/>
            <a:ext cx="2486025" cy="2400300"/>
          </a:xfrm>
          <a:prstGeom prst="rect">
            <a:avLst/>
          </a:prstGeom>
        </p:spPr>
      </p:pic>
      <p:pic>
        <p:nvPicPr>
          <p:cNvPr id="5" name="Picture 4"/>
          <p:cNvPicPr>
            <a:picLocks noChangeAspect="1"/>
          </p:cNvPicPr>
          <p:nvPr/>
        </p:nvPicPr>
        <p:blipFill>
          <a:blip r:embed="rId2"/>
          <a:stretch>
            <a:fillRect/>
          </a:stretch>
        </p:blipFill>
        <p:spPr>
          <a:xfrm>
            <a:off x="5295900" y="2804795"/>
            <a:ext cx="1600200" cy="1247775"/>
          </a:xfrm>
          <a:prstGeom prst="rect">
            <a:avLst/>
          </a:prstGeom>
        </p:spPr>
      </p:pic>
      <p:pic>
        <p:nvPicPr>
          <p:cNvPr id="6" name="Picture 5"/>
          <p:cNvPicPr>
            <a:picLocks noChangeAspect="1"/>
          </p:cNvPicPr>
          <p:nvPr/>
        </p:nvPicPr>
        <p:blipFill>
          <a:blip r:embed="rId3"/>
          <a:stretch>
            <a:fillRect/>
          </a:stretch>
        </p:blipFill>
        <p:spPr>
          <a:xfrm>
            <a:off x="8019415" y="2471420"/>
            <a:ext cx="2857500" cy="19145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AND Gate </a:t>
            </a:r>
            <a:r>
              <a:rPr lang="en-US" altLang="en-US">
                <a:sym typeface="+mn-ea"/>
              </a:rPr>
              <a:t>using diode logic</a:t>
            </a:r>
            <a:br>
              <a:rPr lang="en-US" altLang="en-US"/>
            </a:br>
            <a:endParaRPr lang="en-US"/>
          </a:p>
        </p:txBody>
      </p:sp>
      <p:sp>
        <p:nvSpPr>
          <p:cNvPr id="3" name="Content Placeholder 2"/>
          <p:cNvSpPr>
            <a:spLocks noGrp="1"/>
          </p:cNvSpPr>
          <p:nvPr>
            <p:ph idx="1"/>
          </p:nvPr>
        </p:nvSpPr>
        <p:spPr>
          <a:xfrm>
            <a:off x="572770" y="1350645"/>
            <a:ext cx="10590530" cy="4826635"/>
          </a:xfrm>
        </p:spPr>
        <p:txBody>
          <a:bodyPr/>
          <a:p>
            <a:r>
              <a:rPr lang="" altLang="en-US"/>
              <a:t>When X = +5 V and Y= + 5 V, both diodes D1 and D2 are reverse biased (O.C.).</a:t>
            </a:r>
            <a:endParaRPr lang="" altLang="en-US"/>
          </a:p>
          <a:p>
            <a:r>
              <a:rPr lang="" altLang="en-US"/>
              <a:t>No current will flow through resistor R and no voltage drop across resistor R.</a:t>
            </a:r>
            <a:endParaRPr lang="" altLang="en-US"/>
          </a:p>
          <a:p>
            <a:r>
              <a:rPr lang="" altLang="en-US"/>
              <a:t>Hence output across O.C. is maximum so Z=+5 V.</a:t>
            </a:r>
            <a:endParaRPr lang="" altLang="en-US"/>
          </a:p>
          <a:p>
            <a:endParaRPr lang="en-US"/>
          </a:p>
          <a:p>
            <a:r>
              <a:rPr lang="" altLang="en-US"/>
              <a:t>When X=0 or Y=0 or both X=Y=0 volt, either diode D1 or D2 or both D1 and D2 are forward biased (S.C.). </a:t>
            </a:r>
            <a:endParaRPr lang="" altLang="en-US"/>
          </a:p>
          <a:p>
            <a:r>
              <a:rPr lang="" altLang="en-US"/>
              <a:t>Entire current will flow through resistor R. </a:t>
            </a:r>
            <a:endParaRPr lang="" altLang="en-US"/>
          </a:p>
          <a:p>
            <a:r>
              <a:rPr lang="" altLang="en-US"/>
              <a:t>So output across S.C. is zero and hence Z = 0 V.</a:t>
            </a:r>
            <a:endParaRPr lang=""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olidFill>
                  <a:srgbClr val="FF0000"/>
                </a:solidFill>
                <a:sym typeface="+mn-ea"/>
              </a:rPr>
              <a:t>N</a:t>
            </a:r>
            <a:r>
              <a:rPr lang="en-US">
                <a:solidFill>
                  <a:srgbClr val="FF0000"/>
                </a:solidFill>
                <a:sym typeface="+mn-ea"/>
              </a:rPr>
              <a:t>AND Gate </a:t>
            </a:r>
            <a:r>
              <a:rPr lang="en-US" altLang="en-US">
                <a:solidFill>
                  <a:srgbClr val="FF0000"/>
                </a:solidFill>
                <a:sym typeface="+mn-ea"/>
              </a:rPr>
              <a:t>using diode &amp; Transistor logic</a:t>
            </a:r>
            <a:br>
              <a:rPr lang="en-US" altLang="en-US">
                <a:solidFill>
                  <a:srgbClr val="FF0000"/>
                </a:solidFill>
              </a:rPr>
            </a:br>
            <a:endParaRPr lang="en-US" altLang="en-US">
              <a:solidFill>
                <a:srgbClr val="FF0000"/>
              </a:solidFill>
            </a:endParaRPr>
          </a:p>
        </p:txBody>
      </p:sp>
      <p:sp>
        <p:nvSpPr>
          <p:cNvPr id="3" name="Content Placeholder 2"/>
          <p:cNvSpPr>
            <a:spLocks noGrp="1"/>
          </p:cNvSpPr>
          <p:nvPr>
            <p:ph idx="1"/>
          </p:nvPr>
        </p:nvSpPr>
        <p:spPr>
          <a:xfrm>
            <a:off x="647700" y="1414145"/>
            <a:ext cx="5144770" cy="4763135"/>
          </a:xfrm>
        </p:spPr>
        <p:txBody>
          <a:bodyPr>
            <a:noAutofit/>
          </a:bodyPr>
          <a:p>
            <a:pPr algn="just">
              <a:lnSpc>
                <a:spcPct val="150000"/>
              </a:lnSpc>
            </a:pPr>
            <a:r>
              <a:rPr lang="" altLang="en-US" sz="1900">
                <a:latin typeface="FreeSans" panose="020B0504020202020204" charset="0"/>
                <a:cs typeface="FreeSans" panose="020B0504020202020204" charset="0"/>
              </a:rPr>
              <a:t>When A=+5 V and B=+5 V, both diodes are reverse baised (O.C.). So current will flow through resistor R2 and transistor Q1 gets enough base deive from suppy thorugh R2 and hence Q1 switch is ON and output X=Vce= 0 V.</a:t>
            </a:r>
            <a:endParaRPr lang="" altLang="en-US" sz="1900">
              <a:latin typeface="FreeSans" panose="020B0504020202020204" charset="0"/>
              <a:cs typeface="FreeSans" panose="020B0504020202020204" charset="0"/>
            </a:endParaRPr>
          </a:p>
          <a:p>
            <a:pPr algn="just">
              <a:lnSpc>
                <a:spcPct val="150000"/>
              </a:lnSpc>
            </a:pPr>
            <a:r>
              <a:rPr lang="" altLang="en-US" sz="1900">
                <a:latin typeface="FreeSans" panose="020B0504020202020204" charset="0"/>
                <a:cs typeface="FreeSans" panose="020B0504020202020204" charset="0"/>
              </a:rPr>
              <a:t>When A=0 V or B=0 V or both A=B=0 v, transistor Q1 is OFF and output X= +5 V.</a:t>
            </a:r>
            <a:br>
              <a:rPr lang="" altLang="en-US" sz="1900">
                <a:latin typeface="FreeSans" panose="020B0504020202020204" charset="0"/>
                <a:cs typeface="FreeSans" panose="020B0504020202020204" charset="0"/>
              </a:rPr>
            </a:br>
            <a:endParaRPr lang="" altLang="en-US" sz="1900">
              <a:latin typeface="FreeSans" panose="020B0504020202020204" charset="0"/>
              <a:cs typeface="FreeSans" panose="020B0504020202020204" charset="0"/>
            </a:endParaRPr>
          </a:p>
        </p:txBody>
      </p:sp>
      <p:pic>
        <p:nvPicPr>
          <p:cNvPr id="4" name="Picture 3"/>
          <p:cNvPicPr>
            <a:picLocks noChangeAspect="1"/>
          </p:cNvPicPr>
          <p:nvPr/>
        </p:nvPicPr>
        <p:blipFill>
          <a:blip r:embed="rId1"/>
          <a:stretch>
            <a:fillRect/>
          </a:stretch>
        </p:blipFill>
        <p:spPr>
          <a:xfrm>
            <a:off x="6042025" y="1505585"/>
            <a:ext cx="5962650" cy="4580255"/>
          </a:xfrm>
          <a:prstGeom prst="rect">
            <a:avLst/>
          </a:prstGeom>
        </p:spPr>
      </p:pic>
      <p:pic>
        <p:nvPicPr>
          <p:cNvPr id="6" name="Picture 5"/>
          <p:cNvPicPr>
            <a:picLocks noChangeAspect="1"/>
          </p:cNvPicPr>
          <p:nvPr/>
        </p:nvPicPr>
        <p:blipFill>
          <a:blip r:embed="rId2"/>
          <a:stretch>
            <a:fillRect/>
          </a:stretch>
        </p:blipFill>
        <p:spPr>
          <a:xfrm>
            <a:off x="1762125" y="5133340"/>
            <a:ext cx="2765425" cy="17443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Design LED blinking circuit using a stable multi-vibrator with transistor BC 107.</a:t>
            </a:r>
            <a:endParaRPr lang="en-US">
              <a:solidFill>
                <a:srgbClr val="FF0000"/>
              </a:solidFill>
            </a:endParaRPr>
          </a:p>
        </p:txBody>
      </p:sp>
      <p:pic>
        <p:nvPicPr>
          <p:cNvPr id="4" name="Content Placeholder 3"/>
          <p:cNvPicPr>
            <a:picLocks noChangeAspect="1"/>
          </p:cNvPicPr>
          <p:nvPr>
            <p:ph idx="1"/>
          </p:nvPr>
        </p:nvPicPr>
        <p:blipFill>
          <a:blip r:embed="rId1"/>
          <a:stretch>
            <a:fillRect/>
          </a:stretch>
        </p:blipFill>
        <p:spPr>
          <a:xfrm>
            <a:off x="2665095" y="1925955"/>
            <a:ext cx="6692265" cy="3197860"/>
          </a:xfrm>
          <a:prstGeom prst="rect">
            <a:avLst/>
          </a:prstGeom>
        </p:spPr>
      </p:pic>
      <p:sp>
        <p:nvSpPr>
          <p:cNvPr id="3" name="Text Box 2"/>
          <p:cNvSpPr txBox="1"/>
          <p:nvPr/>
        </p:nvSpPr>
        <p:spPr>
          <a:xfrm>
            <a:off x="812165" y="5123815"/>
            <a:ext cx="9291955" cy="1476375"/>
          </a:xfrm>
          <a:prstGeom prst="rect">
            <a:avLst/>
          </a:prstGeom>
          <a:noFill/>
        </p:spPr>
        <p:txBody>
          <a:bodyPr wrap="square" rtlCol="0" anchor="t">
            <a:spAutoFit/>
          </a:bodyPr>
          <a:p>
            <a:r>
              <a:rPr lang="en-US" b="1">
                <a:sym typeface="+mn-ea"/>
              </a:rPr>
              <a:t>Real time application</a:t>
            </a:r>
            <a:br>
              <a:rPr lang="en-US">
                <a:sym typeface="+mn-ea"/>
              </a:rPr>
            </a:br>
            <a:endParaRPr lang="en-US"/>
          </a:p>
          <a:p>
            <a:pPr marL="285750" indent="-285750">
              <a:buFont typeface="Arial" panose="02080604020202020204" pitchFamily="34" charset="0"/>
              <a:buChar char="•"/>
            </a:pPr>
            <a:r>
              <a:rPr lang="en-US">
                <a:sym typeface="+mn-ea"/>
              </a:rPr>
              <a:t>Timer Module</a:t>
            </a:r>
            <a:endParaRPr lang="en-US"/>
          </a:p>
          <a:p>
            <a:pPr marL="285750" indent="-285750">
              <a:buFont typeface="Arial" panose="02080604020202020204" pitchFamily="34" charset="0"/>
              <a:buChar char="•"/>
            </a:pPr>
            <a:r>
              <a:rPr lang="en-US">
                <a:sym typeface="+mn-ea"/>
              </a:rPr>
              <a:t>Police Light</a:t>
            </a:r>
            <a:endParaRPr lang="en-US"/>
          </a:p>
          <a:p>
            <a:pPr marL="285750" indent="-285750">
              <a:buFont typeface="Arial" panose="02080604020202020204" pitchFamily="34" charset="0"/>
              <a:buChar char="•"/>
            </a:pPr>
            <a:r>
              <a:rPr lang="en-US">
                <a:sym typeface="+mn-ea"/>
              </a:rPr>
              <a:t>Emergency vehicle Light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Design LED blinking circuit using a stable multi-vibrator with transistor BC 107.</a:t>
            </a:r>
            <a:br>
              <a:rPr lang="en-US"/>
            </a:br>
            <a:endParaRPr lang="en-US"/>
          </a:p>
        </p:txBody>
      </p:sp>
      <p:sp>
        <p:nvSpPr>
          <p:cNvPr id="3" name="Content Placeholder 2"/>
          <p:cNvSpPr>
            <a:spLocks noGrp="1"/>
          </p:cNvSpPr>
          <p:nvPr>
            <p:ph idx="1"/>
          </p:nvPr>
        </p:nvSpPr>
        <p:spPr>
          <a:xfrm>
            <a:off x="647700" y="1584960"/>
            <a:ext cx="10515600" cy="4592320"/>
          </a:xfrm>
        </p:spPr>
        <p:txBody>
          <a:bodyPr>
            <a:normAutofit lnSpcReduction="10000"/>
          </a:bodyPr>
          <a:p>
            <a:r>
              <a:rPr lang="en-US">
                <a:sym typeface="+mn-ea"/>
              </a:rPr>
              <a:t>This circuit generate two different not stabled state outputs pulses. We can connect the LED in the two output pulse point and our LED blink easily. </a:t>
            </a:r>
            <a:endParaRPr lang="en-US"/>
          </a:p>
          <a:p>
            <a:r>
              <a:rPr lang="en-US"/>
              <a:t>When the </a:t>
            </a:r>
            <a:r>
              <a:rPr lang="" altLang="en-US"/>
              <a:t>supply is swithced </a:t>
            </a:r>
            <a:r>
              <a:rPr lang="en-US"/>
              <a:t>ON</a:t>
            </a:r>
            <a:r>
              <a:rPr lang="" altLang="en-US"/>
              <a:t>, capacitors</a:t>
            </a:r>
            <a:r>
              <a:rPr lang="en-US"/>
              <a:t> C1 and C2 charge </a:t>
            </a:r>
            <a:r>
              <a:rPr lang="" altLang="en-US"/>
              <a:t>at the</a:t>
            </a:r>
            <a:r>
              <a:rPr lang="en-US"/>
              <a:t> same time. That time LED1 </a:t>
            </a:r>
            <a:r>
              <a:rPr lang="" altLang="en-US"/>
              <a:t>and LED2 are in</a:t>
            </a:r>
            <a:r>
              <a:rPr lang="en-US"/>
              <a:t> OFF condition.</a:t>
            </a:r>
            <a:endParaRPr lang="en-US"/>
          </a:p>
          <a:p>
            <a:r>
              <a:rPr lang="en-US"/>
              <a:t>When C1 or C2 </a:t>
            </a:r>
            <a:r>
              <a:rPr lang="" altLang="en-US"/>
              <a:t>gets </a:t>
            </a:r>
            <a:r>
              <a:rPr lang="en-US"/>
              <a:t>charged full</a:t>
            </a:r>
            <a:r>
              <a:rPr lang="" altLang="en-US"/>
              <a:t>y,</a:t>
            </a:r>
            <a:r>
              <a:rPr lang="en-US"/>
              <a:t> any of the capacitor discharge</a:t>
            </a:r>
            <a:r>
              <a:rPr lang="" altLang="en-US"/>
              <a:t>s</a:t>
            </a:r>
            <a:r>
              <a:rPr lang="en-US"/>
              <a:t> the charged power.</a:t>
            </a:r>
            <a:endParaRPr lang="en-US"/>
          </a:p>
          <a:p>
            <a:r>
              <a:rPr lang="en-US"/>
              <a:t>That time cross coupled transistor get active and </a:t>
            </a:r>
            <a:r>
              <a:rPr lang="" altLang="en-US"/>
              <a:t>acts</a:t>
            </a:r>
            <a:r>
              <a:rPr lang="en-US"/>
              <a:t> like a switch </a:t>
            </a:r>
            <a:r>
              <a:rPr lang="" altLang="en-US"/>
              <a:t>(ON mode)</a:t>
            </a:r>
            <a:r>
              <a:rPr lang="en-US"/>
              <a:t>, and connect the ground line to LED cathode side </a:t>
            </a:r>
            <a:r>
              <a:rPr lang="" altLang="en-US"/>
              <a:t>and hence</a:t>
            </a:r>
            <a:r>
              <a:rPr lang="en-US"/>
              <a:t> the corresponding LED </a:t>
            </a:r>
            <a:r>
              <a:rPr lang="" altLang="en-US"/>
              <a:t>turns </a:t>
            </a:r>
            <a:r>
              <a:rPr lang="en-US"/>
              <a:t>ON.</a:t>
            </a:r>
            <a:endParaRPr lang="en-US"/>
          </a:p>
          <a:p>
            <a:r>
              <a:rPr lang="en-US"/>
              <a:t>Once discharged completely, that capacitor goes to charge. </a:t>
            </a:r>
            <a:r>
              <a:rPr lang="" altLang="en-US"/>
              <a:t>At that time</a:t>
            </a:r>
            <a:r>
              <a:rPr lang="en-US"/>
              <a:t> parallel capacitor discharge</a:t>
            </a:r>
            <a:r>
              <a:rPr lang="" altLang="en-US"/>
              <a:t>s</a:t>
            </a:r>
            <a:r>
              <a:rPr lang="en-US"/>
              <a:t>. </a:t>
            </a:r>
            <a:r>
              <a:rPr lang="" altLang="en-US"/>
              <a:t>So</a:t>
            </a:r>
            <a:r>
              <a:rPr lang="en-US"/>
              <a:t> another LED will be </a:t>
            </a:r>
            <a:r>
              <a:rPr lang="" altLang="en-US"/>
              <a:t>turned </a:t>
            </a:r>
            <a:r>
              <a:rPr lang="en-US"/>
              <a:t>ON.</a:t>
            </a:r>
            <a:endParaRPr lang="en-US"/>
          </a:p>
          <a:p>
            <a:r>
              <a:rPr lang="en-US"/>
              <a:t>This process continuously doing so LED will be blink.</a:t>
            </a:r>
            <a:endParaRPr lang="en-US"/>
          </a:p>
          <a:p>
            <a:r>
              <a:rPr lang="en-US"/>
              <a:t>You can change the blink time  by change the capacitor </a:t>
            </a:r>
            <a:r>
              <a:rPr lang="" altLang="en-US"/>
              <a:t>C</a:t>
            </a:r>
            <a:r>
              <a:rPr lang="en-US"/>
              <a:t>1, </a:t>
            </a:r>
            <a:r>
              <a:rPr lang="" altLang="en-US"/>
              <a:t>C</a:t>
            </a:r>
            <a:r>
              <a:rPr lang="en-US"/>
              <a:t>2 values.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sym typeface="+mn-ea"/>
              </a:rPr>
              <a:t>Circuit Diagram of Square wave generator circuit  using IC   741 OP-AMP</a:t>
            </a:r>
            <a:br>
              <a:rPr lang="en-US">
                <a:sym typeface="+mn-ea"/>
              </a:rPr>
            </a:br>
            <a:endParaRPr lang="en-US" altLang="en-US"/>
          </a:p>
        </p:txBody>
      </p:sp>
      <p:pic>
        <p:nvPicPr>
          <p:cNvPr id="4" name="Content Placeholder 3"/>
          <p:cNvPicPr>
            <a:picLocks noChangeAspect="1"/>
          </p:cNvPicPr>
          <p:nvPr>
            <p:ph idx="1"/>
          </p:nvPr>
        </p:nvPicPr>
        <p:blipFill>
          <a:blip r:embed="rId1"/>
          <a:stretch>
            <a:fillRect/>
          </a:stretch>
        </p:blipFill>
        <p:spPr>
          <a:xfrm>
            <a:off x="1765300" y="1978025"/>
            <a:ext cx="8619490" cy="4064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 altLang="en-US">
                <a:sym typeface="+mn-ea"/>
              </a:rPr>
              <a:t>M</a:t>
            </a:r>
            <a:r>
              <a:rPr lang="en-US">
                <a:sym typeface="+mn-ea"/>
              </a:rPr>
              <a:t>ultivibrator circuit</a:t>
            </a:r>
            <a:endParaRPr lang="en-US"/>
          </a:p>
        </p:txBody>
      </p:sp>
      <p:sp>
        <p:nvSpPr>
          <p:cNvPr id="3" name="Content Placeholder 2"/>
          <p:cNvSpPr>
            <a:spLocks noGrp="1"/>
          </p:cNvSpPr>
          <p:nvPr>
            <p:ph idx="1"/>
          </p:nvPr>
        </p:nvSpPr>
        <p:spPr>
          <a:xfrm>
            <a:off x="647700" y="1584960"/>
            <a:ext cx="10515600" cy="4592320"/>
          </a:xfrm>
        </p:spPr>
        <p:txBody>
          <a:bodyPr>
            <a:normAutofit lnSpcReduction="10000"/>
          </a:bodyPr>
          <a:p>
            <a:r>
              <a:rPr lang="en-US"/>
              <a:t>A multivibrator circuit oscillates between a “HIGH” state and a “LOW” state producing a continuous output</a:t>
            </a:r>
            <a:r>
              <a:rPr lang="" altLang="en-US"/>
              <a:t>.</a:t>
            </a:r>
            <a:endParaRPr lang="en-US"/>
          </a:p>
          <a:p>
            <a:r>
              <a:rPr lang="en-US"/>
              <a:t>Astable – A free-running multivibrator that has NO stable states but switches continuously between two states this action produces a train of square wave pulses at a fixed known frequency.</a:t>
            </a:r>
            <a:endParaRPr lang="en-US"/>
          </a:p>
          <a:p>
            <a:r>
              <a:rPr lang="en-US"/>
              <a:t>Monostable – A one-shot multivibrator that has only ONE stable state as once externally triggered it returns back to its first stable state.</a:t>
            </a:r>
            <a:endParaRPr lang="en-US"/>
          </a:p>
          <a:p>
            <a:r>
              <a:rPr lang="en-US"/>
              <a:t>Bistable – A flip-flop that has TWO stable states producing a single pulse either HIGH or LOW in value.</a:t>
            </a:r>
            <a:endParaRPr lang="en-US"/>
          </a:p>
          <a:p>
            <a:endParaRPr lang="en-US"/>
          </a:p>
          <a:p>
            <a:r>
              <a:rPr lang="en-US">
                <a:sym typeface="+mn-ea"/>
              </a:rPr>
              <a:t>In the circuit diagram capacitor C1 and potentiometer R1 forms the timing part. Resistors R2 and R3 forms a voltage divider network which supplies a fixed fraction of the output voltage into the non-inverting pin of the </a:t>
            </a:r>
            <a:r>
              <a:rPr lang="" altLang="en-US">
                <a:sym typeface="+mn-ea"/>
              </a:rPr>
              <a:t>OP-AMP</a:t>
            </a:r>
            <a:r>
              <a:rPr lang="en-US">
                <a:sym typeface="+mn-ea"/>
              </a:rPr>
              <a:t> as a reference voltage.</a:t>
            </a:r>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73735" y="-15875"/>
            <a:ext cx="10515600" cy="1325563"/>
          </a:xfrm>
        </p:spPr>
        <p:txBody>
          <a:bodyPr/>
          <a:p>
            <a:r>
              <a:rPr lang="en-US" altLang="en-US"/>
              <a:t>Working </a:t>
            </a:r>
            <a:endParaRPr lang="en-US" altLang="en-US"/>
          </a:p>
        </p:txBody>
      </p:sp>
      <p:sp>
        <p:nvSpPr>
          <p:cNvPr id="3" name="Content Placeholder 2"/>
          <p:cNvSpPr>
            <a:spLocks noGrp="1"/>
          </p:cNvSpPr>
          <p:nvPr>
            <p:ph idx="1"/>
          </p:nvPr>
        </p:nvSpPr>
        <p:spPr>
          <a:xfrm>
            <a:off x="560705" y="1188085"/>
            <a:ext cx="10741025" cy="5525135"/>
          </a:xfrm>
        </p:spPr>
        <p:txBody>
          <a:bodyPr>
            <a:noAutofit/>
          </a:bodyPr>
          <a:p>
            <a:pPr algn="just">
              <a:buClrTx/>
              <a:buSzTx/>
            </a:pPr>
            <a:r>
              <a:rPr lang="en-US" sz="2000"/>
              <a:t>Initially the voltage across the capacitor C1 will be zero and the output of the opamp will be high. </a:t>
            </a:r>
            <a:endParaRPr lang="en-US" sz="2000"/>
          </a:p>
          <a:p>
            <a:pPr algn="just">
              <a:buClrTx/>
              <a:buSzTx/>
            </a:pPr>
            <a:r>
              <a:rPr lang="en-US" sz="2000"/>
              <a:t>As a result the capacitor C1 starts charging to positive voltage through potentiometer R1. </a:t>
            </a:r>
            <a:endParaRPr lang="en-US" sz="2000"/>
          </a:p>
          <a:p>
            <a:pPr algn="just">
              <a:buClrTx/>
              <a:buSzTx/>
            </a:pPr>
            <a:r>
              <a:rPr lang="en-US" sz="2000"/>
              <a:t>When the C1 is charged to a level so that the voltage at the inverting terminal of the opamp is above the voltage at the non-inverting terminal, the output of the opamp swings to negative. </a:t>
            </a:r>
            <a:endParaRPr lang="en-US" sz="2000"/>
          </a:p>
          <a:p>
            <a:pPr algn="just">
              <a:buClrTx/>
              <a:buSzTx/>
            </a:pPr>
            <a:r>
              <a:rPr lang="en-US" sz="2000"/>
              <a:t>The capacitor quickly discharges through R1 and then starts charging to negative voltage. When the C1 is charged to a negative voltage so that the voltage at the inverting input more negative than that of the non-inverting pin, the output of the opamp swings back to positive voltage. </a:t>
            </a:r>
            <a:endParaRPr lang="en-US" sz="2000"/>
          </a:p>
          <a:p>
            <a:pPr algn="just">
              <a:buClrTx/>
              <a:buSzTx/>
            </a:pPr>
            <a:r>
              <a:rPr lang="en-US" sz="2000"/>
              <a:t>Now the capacitor quickly discharges the negative voltage through R1 and starts charging to positive voltage. </a:t>
            </a:r>
            <a:endParaRPr lang="en-US" sz="2000"/>
          </a:p>
          <a:p>
            <a:pPr algn="just">
              <a:buClrTx/>
              <a:buSzTx/>
            </a:pPr>
            <a:r>
              <a:rPr lang="en-US" sz="2000"/>
              <a:t>This cycle is repeated endlessly and the result will a continuous square wave swinging between +Vcc and -Vcc at the output.</a:t>
            </a:r>
            <a:endParaRPr lang="en-US" sz="2000"/>
          </a:p>
          <a:p>
            <a:pPr algn="just">
              <a:buClrTx/>
              <a:buSzTx/>
            </a:pPr>
            <a:r>
              <a:rPr lang="en-US" sz="2000">
                <a:sym typeface="+mn-ea"/>
              </a:rPr>
              <a:t>The common practice is to make the R3 equal to R2.  Then the equation for the time period can be simplified as:  T=2.1976R1C1</a:t>
            </a:r>
            <a:endParaRPr lang="en-US" sz="2000">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3955</Words>
  <Application>WPS Presentation</Application>
  <PresentationFormat>宽屏</PresentationFormat>
  <Paragraphs>65</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DejaVu Sans</vt:lpstr>
      <vt:lpstr>FreeSans</vt:lpstr>
      <vt:lpstr>Arial Black</vt:lpstr>
      <vt:lpstr>微软雅黑</vt:lpstr>
      <vt:lpstr>Droid Sans Fallback</vt:lpstr>
      <vt:lpstr>Arial Unicode MS</vt:lpstr>
      <vt:lpstr>SimSun</vt:lpstr>
      <vt:lpstr>MT Extra</vt:lpstr>
      <vt:lpstr>Office Theme</vt:lpstr>
      <vt:lpstr>PowerPoint 演示文稿</vt:lpstr>
      <vt:lpstr>AND Gate using diode logic</vt:lpstr>
      <vt:lpstr>AND Gate using diode logic </vt:lpstr>
      <vt:lpstr>NAND Gate using diode &amp; Transistor logic </vt:lpstr>
      <vt:lpstr>Design LED blinking circuit using a stable multi-vibrator with transistor BC 107.</vt:lpstr>
      <vt:lpstr>Design LED blinking circuit using a stable multi-vibrator with transistor BC 107. </vt:lpstr>
      <vt:lpstr>Circuit Diagram of Square wave generator circuit  using IC   741 OP-AMP </vt:lpstr>
      <vt:lpstr>multivibrator circuit</vt:lpstr>
      <vt:lpstr>Working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faculty</dc:creator>
  <cp:lastModifiedBy>faculty</cp:lastModifiedBy>
  <cp:revision>47</cp:revision>
  <dcterms:created xsi:type="dcterms:W3CDTF">2023-05-03T11:24:30Z</dcterms:created>
  <dcterms:modified xsi:type="dcterms:W3CDTF">2023-05-03T11:24:30Z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1033-11.1.0.9080</vt:lpwstr>
  </property>
</Properties>
</file>