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59" r:id="rId7"/>
    <p:sldId id="262" r:id="rId8"/>
    <p:sldId id="263" r:id="rId9"/>
    <p:sldId id="267" r:id="rId10"/>
    <p:sldId id="268" r:id="rId11"/>
    <p:sldId id="260" r:id="rId12"/>
    <p:sldId id="269" r:id="rId13"/>
    <p:sldId id="261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4497AE-2FD9-4B3A-A38F-6D8222769F0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Filters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Bandstop filter</a:t>
            </a:r>
            <a:endParaRPr lang="en-US" alt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30605" y="2253615"/>
            <a:ext cx="3832225" cy="23818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125" y="4382770"/>
            <a:ext cx="3914775" cy="15716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80645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b="1" dirty="0"/>
              <a:t>Band-Stop Filter Response </a:t>
            </a:r>
            <a:endParaRPr dirty="0"/>
          </a:p>
        </p:txBody>
      </p:sp>
      <p:pic>
        <p:nvPicPr>
          <p:cNvPr id="7171" name="Picture 2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254635" y="3294380"/>
            <a:ext cx="5360035" cy="3258820"/>
          </a:xfrm>
        </p:spPr>
      </p:pic>
      <p:sp>
        <p:nvSpPr>
          <p:cNvPr id="7172" name="TextBox 4"/>
          <p:cNvSpPr txBox="1"/>
          <p:nvPr/>
        </p:nvSpPr>
        <p:spPr>
          <a:xfrm>
            <a:off x="6629400" y="1752600"/>
            <a:ext cx="2209800" cy="45231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dirty="0">
              <a:latin typeface="Calibri" pitchFamily="34" charset="0"/>
            </a:endParaRPr>
          </a:p>
          <a:p>
            <a:pPr marL="285750" indent="-285750" algn="l">
              <a:buFont typeface="Arial" panose="02080604020202020204" pitchFamily="34" charset="0"/>
              <a:buChar char="•"/>
            </a:pPr>
            <a:r>
              <a:rPr dirty="0">
                <a:latin typeface="Calibri" pitchFamily="34" charset="0"/>
              </a:rPr>
              <a:t>operation as opposite to that of the band-pass filter because frequencies within a certain bandwidth are rejected, and frequencies outside the bandwidth are passed. </a:t>
            </a:r>
            <a:endParaRPr dirty="0">
              <a:latin typeface="Calibri" pitchFamily="34" charset="0"/>
            </a:endParaRPr>
          </a:p>
          <a:p>
            <a:endParaRPr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>
                <a:sym typeface="+mn-ea"/>
              </a:rPr>
              <a:t>Band-Stop Filter Response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en-US" sz="2000"/>
              <a:t>A band Stop Filter known also as a Notch Filter, blocks and rejects frequencies that lie between its two cut-off frequency points </a:t>
            </a:r>
            <a:r>
              <a:rPr lang="" altLang="en-US" sz="2000"/>
              <a:t>&amp; </a:t>
            </a:r>
            <a:r>
              <a:rPr lang="en-US" sz="2000"/>
              <a:t>passes all those frequencies either side of this range</a:t>
            </a:r>
            <a:r>
              <a:rPr lang="en-US" altLang="en-US" sz="2000"/>
              <a:t>.</a:t>
            </a:r>
            <a:endParaRPr lang="en-US" altLang="en-US" sz="2000"/>
          </a:p>
          <a:p>
            <a:pPr algn="just"/>
            <a:endParaRPr lang="en-US" altLang="en-US" sz="2000"/>
          </a:p>
          <a:p>
            <a:pPr algn="just"/>
            <a:r>
              <a:rPr lang="en-US" altLang="en-US" sz="2000"/>
              <a:t>By combining a basic RC low-pass filter with a RC high-pass filter we can form a simple band-pass filter that will pass a range or band of frequencies either side of two cut-off frequency points</a:t>
            </a:r>
            <a:r>
              <a:rPr lang="" altLang="en-US" sz="2000"/>
              <a:t>.</a:t>
            </a:r>
            <a:endParaRPr lang="" alt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>
                <a:sym typeface="+mn-ea"/>
              </a:rPr>
              <a:t>Band-Stop Filter Response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1800"/>
              <a:t>For example, suppose we have a first-order low-pass filter with a cut-off frequency, ƒL of 200Hz connected in parallel with a first-order high-pass filter with a cut-off frequency, ƒH of 800Hz. As the two filters are effectively connected in parallel, the input signal is applied to both filters simultaneously as shown above.</a:t>
            </a:r>
            <a:endParaRPr lang="en-US" sz="1800"/>
          </a:p>
          <a:p>
            <a:endParaRPr lang="en-US" sz="1800"/>
          </a:p>
          <a:p>
            <a:r>
              <a:rPr lang="en-US" sz="1800"/>
              <a:t>All of the input frequencies below 200Hz would be passed unattenuated to the output by the low-pass filter. Likewise, all input frequencies above 800Hz would be passed unattenuated to the output by the high-pass filter. However, and input signal frequencies in-between these two frequency cut-off points of 200Hz and 800Hz, that is ƒL to ƒH would be rejected by either filter forming a notch in the filters output response.</a:t>
            </a:r>
            <a:endParaRPr lang="en-US" sz="1800"/>
          </a:p>
          <a:p>
            <a:endParaRPr lang="en-US" sz="1800"/>
          </a:p>
          <a:p>
            <a:r>
              <a:rPr lang="en-US" sz="1800"/>
              <a:t>In other words a signal with a frequency of 200Hz or less and 800Hz and above would pass unaffected but a signal frequency of say 500Hz would be rejected as it is too high to be passed by the low-pass filter and too low to be passed by the high-pass filter</a:t>
            </a:r>
            <a:endParaRPr 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Why Filter ??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rtlCol="0" anchor="t" anchorCtr="0" compatLnSpc="1"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sometimes desirable to have circuits capable of selectively filtering one frequency or range of frequencies out of a mix of different frequencies in a circuit. A circuit designed to perform this frequency selection is called a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filter circuit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or simply a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filter.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filter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an AC circuit that separates some frequencies from others within mixed-frequency signals.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filter is a circuit that passes certain frequencies and attenuates or rejects all other frequencies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Char char="•"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b="1" dirty="0"/>
              <a:t>Low-Pass Filter Response </a:t>
            </a:r>
            <a:endParaRPr dirty="0"/>
          </a:p>
        </p:txBody>
      </p:sp>
      <p:pic>
        <p:nvPicPr>
          <p:cNvPr id="4099" name="Picture 2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576263" y="1752600"/>
            <a:ext cx="5367337" cy="3962400"/>
          </a:xfrm>
        </p:spPr>
      </p:pic>
      <p:sp>
        <p:nvSpPr>
          <p:cNvPr id="4100" name="TextBox 4"/>
          <p:cNvSpPr txBox="1"/>
          <p:nvPr/>
        </p:nvSpPr>
        <p:spPr>
          <a:xfrm>
            <a:off x="6858000" y="2057400"/>
            <a:ext cx="1676400" cy="3416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dirty="0">
              <a:latin typeface="Calibri" pitchFamily="34" charset="0"/>
            </a:endParaRPr>
          </a:p>
          <a:p>
            <a:pPr algn="just"/>
            <a:r>
              <a:rPr dirty="0">
                <a:latin typeface="Calibri" pitchFamily="34" charset="0"/>
              </a:rPr>
              <a:t>A </a:t>
            </a:r>
            <a:r>
              <a:rPr b="1" dirty="0">
                <a:latin typeface="Calibri" pitchFamily="34" charset="0"/>
              </a:rPr>
              <a:t>low-pass filter is one that passes frequencies from DC ( f=0hz ) to  fc and attenuates all other frequencies above fc. </a:t>
            </a:r>
            <a:endParaRPr b="1" dirty="0">
              <a:latin typeface="Calibri" pitchFamily="34" charset="0"/>
            </a:endParaRPr>
          </a:p>
          <a:p>
            <a:endParaRPr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b="1" dirty="0"/>
              <a:t>High-Pass Filter Response </a:t>
            </a:r>
            <a:endParaRPr dirty="0"/>
          </a:p>
        </p:txBody>
      </p:sp>
      <p:pic>
        <p:nvPicPr>
          <p:cNvPr id="5123" name="Picture 2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57200" y="1752600"/>
            <a:ext cx="6172200" cy="4191000"/>
          </a:xfrm>
        </p:spPr>
      </p:pic>
      <p:sp>
        <p:nvSpPr>
          <p:cNvPr id="5124" name="TextBox 4"/>
          <p:cNvSpPr txBox="1"/>
          <p:nvPr/>
        </p:nvSpPr>
        <p:spPr>
          <a:xfrm>
            <a:off x="7162800" y="1905000"/>
            <a:ext cx="1600200" cy="3694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endParaRPr dirty="0">
              <a:latin typeface="Calibri" pitchFamily="34" charset="0"/>
            </a:endParaRPr>
          </a:p>
          <a:p>
            <a:pPr algn="l"/>
            <a:r>
              <a:rPr dirty="0">
                <a:latin typeface="Calibri" pitchFamily="34" charset="0"/>
              </a:rPr>
              <a:t>A </a:t>
            </a:r>
            <a:r>
              <a:rPr b="1" dirty="0">
                <a:latin typeface="Calibri" pitchFamily="34" charset="0"/>
              </a:rPr>
              <a:t>high-pass filter is one that significantly attenuates or rejects all frequencies below fc and passes all frequencies above  fc. </a:t>
            </a:r>
            <a:endParaRPr b="1" dirty="0">
              <a:latin typeface="Calibri" pitchFamily="34" charset="0"/>
            </a:endParaRPr>
          </a:p>
          <a:p>
            <a:pPr algn="l"/>
            <a:endParaRPr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91440" anchor="b" anchorCtr="0"/>
          <a:p>
            <a:r>
              <a:rPr lang="en-US" altLang="x-none" dirty="0"/>
              <a:t>Difference between high pass filter &amp; Law pass filter</a:t>
            </a:r>
            <a:endParaRPr lang="en-US" altLang="x-none" dirty="0"/>
          </a:p>
        </p:txBody>
      </p:sp>
      <p:pic>
        <p:nvPicPr>
          <p:cNvPr id="20483" name="Picture 2"/>
          <p:cNvPicPr>
            <a:picLocks noGrp="1" noChangeAspect="1"/>
          </p:cNvPicPr>
          <p:nvPr>
            <p:ph sz="quarter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5909945" y="685800"/>
            <a:ext cx="3124200" cy="1828800"/>
          </a:xfrm>
        </p:spPr>
      </p:pic>
      <p:sp>
        <p:nvSpPr>
          <p:cNvPr id="20484" name="TextBox 4"/>
          <p:cNvSpPr txBox="1"/>
          <p:nvPr/>
        </p:nvSpPr>
        <p:spPr>
          <a:xfrm>
            <a:off x="304800" y="2514600"/>
            <a:ext cx="8229600" cy="3046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en-US" altLang="x-none" dirty="0">
                <a:latin typeface="Times New Roman" pitchFamily="18" charset="0"/>
              </a:rPr>
              <a:t>High Pass Filter</a:t>
            </a:r>
            <a:endParaRPr lang="en-US" altLang="x-none" dirty="0">
              <a:latin typeface="Times New Roman" pitchFamily="18" charset="0"/>
            </a:endParaRPr>
          </a:p>
          <a:p>
            <a:pPr algn="just"/>
            <a:r>
              <a:rPr lang="en-US" altLang="x-none" dirty="0">
                <a:latin typeface="Times New Roman" pitchFamily="18" charset="0"/>
              </a:rPr>
              <a:t>At low frequencies where X</a:t>
            </a:r>
            <a:r>
              <a:rPr lang="en-US" altLang="x-none" baseline="-25000" dirty="0">
                <a:latin typeface="Times New Roman" pitchFamily="18" charset="0"/>
              </a:rPr>
              <a:t>C</a:t>
            </a:r>
            <a:r>
              <a:rPr lang="en-US" altLang="x-none" dirty="0">
                <a:latin typeface="Times New Roman" pitchFamily="18" charset="0"/>
              </a:rPr>
              <a:t> is much greater than R, the share of the signal voltage across R will be less than that across C and so the output will be attenuated. </a:t>
            </a:r>
            <a:endParaRPr lang="en-US" altLang="x-none" dirty="0">
              <a:latin typeface="Times New Roman" pitchFamily="18" charset="0"/>
            </a:endParaRPr>
          </a:p>
          <a:p>
            <a:pPr algn="just"/>
            <a:r>
              <a:rPr lang="en-US" altLang="x-none" dirty="0">
                <a:latin typeface="Times New Roman" pitchFamily="18" charset="0"/>
              </a:rPr>
              <a:t>At higher frequencies, it is arranged, by suitable choice of component values, that the resistance of R will be much greater than the (now low) reactance X</a:t>
            </a:r>
            <a:r>
              <a:rPr lang="en-US" altLang="x-none" baseline="-25000" dirty="0">
                <a:latin typeface="Times New Roman" pitchFamily="18" charset="0"/>
              </a:rPr>
              <a:t>C</a:t>
            </a:r>
            <a:r>
              <a:rPr lang="en-US" altLang="x-none" dirty="0">
                <a:latin typeface="Times New Roman" pitchFamily="18" charset="0"/>
              </a:rPr>
              <a:t>, so the majority of the signal is developed across R, and little or no attenuation will occur. </a:t>
            </a:r>
            <a:endParaRPr lang="en-US" altLang="x-none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91440" anchor="b" anchorCtr="0"/>
          <a:p>
            <a:r>
              <a:rPr lang="en-US" altLang="x-none" dirty="0"/>
              <a:t>Difference between high pass filter &amp; Law pass filter</a:t>
            </a:r>
            <a:endParaRPr lang="en-US" altLang="x-none" dirty="0"/>
          </a:p>
        </p:txBody>
      </p:sp>
      <p:pic>
        <p:nvPicPr>
          <p:cNvPr id="21507" name="Picture 2"/>
          <p:cNvPicPr>
            <a:picLocks noGrp="1" noChangeAspect="1"/>
          </p:cNvPicPr>
          <p:nvPr>
            <p:ph sz="quarter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5541010" y="1417955"/>
            <a:ext cx="2524125" cy="1447800"/>
          </a:xfrm>
        </p:spPr>
      </p:pic>
      <p:sp>
        <p:nvSpPr>
          <p:cNvPr id="21508" name="TextBox 4"/>
          <p:cNvSpPr txBox="1"/>
          <p:nvPr/>
        </p:nvSpPr>
        <p:spPr>
          <a:xfrm>
            <a:off x="762000" y="3200400"/>
            <a:ext cx="7086600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en-US" altLang="x-none" dirty="0">
                <a:latin typeface="Times New Roman" pitchFamily="18" charset="0"/>
              </a:rPr>
              <a:t>At higher frequencies however, X</a:t>
            </a:r>
            <a:r>
              <a:rPr lang="en-US" altLang="x-none" baseline="-25000" dirty="0">
                <a:latin typeface="Times New Roman" pitchFamily="18" charset="0"/>
              </a:rPr>
              <a:t>C</a:t>
            </a:r>
            <a:r>
              <a:rPr lang="en-US" altLang="x-none" dirty="0">
                <a:latin typeface="Times New Roman" pitchFamily="18" charset="0"/>
              </a:rPr>
              <a:t> becomes much less than R and little of the input signal is now developed across X</a:t>
            </a:r>
            <a:r>
              <a:rPr lang="en-US" altLang="x-none" baseline="-25000" dirty="0">
                <a:latin typeface="Times New Roman" pitchFamily="18" charset="0"/>
              </a:rPr>
              <a:t>C</a:t>
            </a:r>
            <a:r>
              <a:rPr lang="en-US" altLang="x-none" dirty="0">
                <a:latin typeface="Times New Roman" pitchFamily="18" charset="0"/>
              </a:rPr>
              <a:t>. </a:t>
            </a:r>
            <a:endParaRPr lang="en-US" altLang="x-none" dirty="0">
              <a:latin typeface="Times New Roman" pitchFamily="18" charset="0"/>
            </a:endParaRPr>
          </a:p>
          <a:p>
            <a:pPr algn="just"/>
            <a:r>
              <a:rPr lang="en-US" altLang="x-none" dirty="0">
                <a:latin typeface="Times New Roman" pitchFamily="18" charset="0"/>
              </a:rPr>
              <a:t>The circuit therefore attenuates the higher frequencies applied to the input and acts as a LOW PASS FILTER.</a:t>
            </a:r>
            <a:endParaRPr lang="en-US" altLang="x-none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Bandpass Filter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en-US" sz="1600"/>
              <a:t>Passive Band Pass Filters can be made by connecting together a low pass filter with a high pass filter</a:t>
            </a:r>
            <a:r>
              <a:rPr lang="en-US" altLang="en-US" sz="1600"/>
              <a:t>.</a:t>
            </a:r>
            <a:endParaRPr lang="en-US" altLang="en-US" sz="1600"/>
          </a:p>
          <a:p>
            <a:pPr algn="just"/>
            <a:r>
              <a:rPr lang="en-US" altLang="en-US" sz="1600"/>
              <a:t>By connecting or “cascading” together a single Low Pass Filter circuit with a High Pass Filter circuit, we can produce another type of passive RC filter that passes a selected range or “band” of frequencies that can be either narrow or wide while attenuating all those outside of this range. This new type of passive filter arrangement produces a frequency selective filter known commonly as a Band Pass Filter or BPF for short.</a:t>
            </a:r>
            <a:endParaRPr lang="en-US" altLang="en-US" sz="16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5980" y="4056380"/>
            <a:ext cx="5389245" cy="20707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Bandpass filter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en-US" sz="1800"/>
              <a:t>One simple use for these types of passive filters is </a:t>
            </a:r>
            <a:r>
              <a:rPr lang="en-US" sz="1800" u="sng">
                <a:solidFill>
                  <a:srgbClr val="FF0000"/>
                </a:solidFill>
              </a:rPr>
              <a:t>in audio amplifier applications or circuits such as in loudspeaker crossover filters or pre-amplifier tone controls</a:t>
            </a:r>
            <a:r>
              <a:rPr lang="en-US" sz="1800"/>
              <a:t>. Sometimes it is necessary to only pass a certain range of frequencies that do not begin at 0Hz, (DC) or end at some upper high frequency point but are within a certain range or band of frequencies, either narrow or wide.</a:t>
            </a:r>
            <a:endParaRPr lang="en-US" sz="1800"/>
          </a:p>
          <a:p>
            <a:pPr algn="just"/>
            <a:endParaRPr lang="en-US" sz="1800"/>
          </a:p>
          <a:p>
            <a:pPr algn="just"/>
            <a:r>
              <a:rPr lang="en-US" sz="1800"/>
              <a:t>By connecting or “cascading” together a single Low Pass Filter circuit with a High Pass Filter circuit, we can produce another type of passive RC filter that passes a selected range or “band” of frequencies that can be either narrow or wide while attenuating all those outside of this range. This new type of passive filter arrangement produces a frequency selective filter known commonly as a Band Pass Filter or BPF for short.</a:t>
            </a:r>
            <a:endParaRPr 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b="1" dirty="0"/>
              <a:t>Band-Pass Filter Response </a:t>
            </a:r>
            <a:endParaRPr dirty="0"/>
          </a:p>
        </p:txBody>
      </p:sp>
      <p:pic>
        <p:nvPicPr>
          <p:cNvPr id="6147" name="Picture 2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044575" y="1955165"/>
            <a:ext cx="4084320" cy="3532505"/>
          </a:xfrm>
        </p:spPr>
      </p:pic>
      <p:sp>
        <p:nvSpPr>
          <p:cNvPr id="6148" name="TextBox 5"/>
          <p:cNvSpPr txBox="1"/>
          <p:nvPr/>
        </p:nvSpPr>
        <p:spPr>
          <a:xfrm>
            <a:off x="6248400" y="1828800"/>
            <a:ext cx="2362200" cy="2862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dirty="0">
              <a:latin typeface="Calibri" pitchFamily="34" charset="0"/>
            </a:endParaRPr>
          </a:p>
          <a:p>
            <a:pPr algn="just"/>
            <a:r>
              <a:rPr dirty="0">
                <a:latin typeface="Calibri" pitchFamily="34" charset="0"/>
              </a:rPr>
              <a:t>A </a:t>
            </a:r>
            <a:r>
              <a:rPr b="1" dirty="0">
                <a:latin typeface="Calibri" pitchFamily="34" charset="0"/>
              </a:rPr>
              <a:t>band-pass filter passes all signals within a lower-frequency limit and an upper-frequency limit and rejects all other frequencies that are outside this specified band. </a:t>
            </a:r>
            <a:endParaRPr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4777</Words>
  <Application>WPS Presentation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SimSun</vt:lpstr>
      <vt:lpstr>Wingdings</vt:lpstr>
      <vt:lpstr>DejaVu Sans</vt:lpstr>
      <vt:lpstr>Calibri</vt:lpstr>
      <vt:lpstr>Times New Roman</vt:lpstr>
      <vt:lpstr>微软雅黑</vt:lpstr>
      <vt:lpstr>Droid Sans Fallback</vt:lpstr>
      <vt:lpstr>Arial Unicode MS</vt:lpstr>
      <vt:lpstr>MT Extra</vt:lpstr>
      <vt:lpstr>Office Theme</vt:lpstr>
      <vt:lpstr>1_Office Theme</vt:lpstr>
      <vt:lpstr>Filters</vt:lpstr>
      <vt:lpstr>Why Filter ??</vt:lpstr>
      <vt:lpstr>Low-Pass Filter Response </vt:lpstr>
      <vt:lpstr>High-Pass Filter Response </vt:lpstr>
      <vt:lpstr>Difference between high pass filter &amp; Law pass filter</vt:lpstr>
      <vt:lpstr>Difference between high pass filter &amp; Law pass filter</vt:lpstr>
      <vt:lpstr>Bandpass Filter</vt:lpstr>
      <vt:lpstr>Bandpass filter</vt:lpstr>
      <vt:lpstr>Band-Pass Filter Response </vt:lpstr>
      <vt:lpstr>Bandstop filter</vt:lpstr>
      <vt:lpstr>Band-Stop Filter Response </vt:lpstr>
      <vt:lpstr>Band-Stop Filter Response</vt:lpstr>
      <vt:lpstr>Band-Stop Filter Response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miloniganatra</dc:creator>
  <cp:lastModifiedBy>faculty</cp:lastModifiedBy>
  <cp:revision>14</cp:revision>
  <dcterms:created xsi:type="dcterms:W3CDTF">2023-04-19T11:24:24Z</dcterms:created>
  <dcterms:modified xsi:type="dcterms:W3CDTF">2023-04-19T11:24:24Z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1033-11.1.0.9080</vt:lpwstr>
  </property>
</Properties>
</file>