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3"/>
    <p:sldId id="262" r:id="rId4"/>
    <p:sldId id="263" r:id="rId5"/>
    <p:sldId id="264" r:id="rId6"/>
    <p:sldId id="265" r:id="rId7"/>
    <p:sldId id="266" r:id="rId8"/>
    <p:sldId id="267" r:id="rId9"/>
    <p:sldId id="268" r:id="rId10"/>
    <p:sldId id="259" r:id="rId11"/>
    <p:sldId id="260" r:id="rId12"/>
    <p:sldId id="261" r:id="rId13"/>
    <p:sldId id="269" r:id="rId14"/>
    <p:sldId id="270" r:id="rId15"/>
    <p:sldId id="271" r:id="rId16"/>
    <p:sldId id="272" r:id="rId17"/>
    <p:sldId id="273" r:id="rId18"/>
    <p:sldId id="274" r:id="rId19"/>
    <p:sldId id="275" r:id="rId20"/>
    <p:sldId id="277" r:id="rId21"/>
    <p:sldId id="278"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2800" u="sng"/>
              <a:t>5V power supply using </a:t>
            </a:r>
            <a:r>
              <a:rPr lang="en-US" altLang="en-US" sz="2800" u="sng"/>
              <a:t>IC </a:t>
            </a:r>
            <a:r>
              <a:rPr lang="en-US" sz="2800" u="sng"/>
              <a:t>7805.</a:t>
            </a:r>
            <a:endParaRPr lang="en-US" sz="2800" u="sng"/>
          </a:p>
        </p:txBody>
      </p:sp>
      <p:sp>
        <p:nvSpPr>
          <p:cNvPr id="3" name="Content Placeholder 2"/>
          <p:cNvSpPr>
            <a:spLocks noGrp="1"/>
          </p:cNvSpPr>
          <p:nvPr>
            <p:ph idx="1"/>
          </p:nvPr>
        </p:nvSpPr>
        <p:spPr/>
        <p:txBody>
          <a:bodyPr/>
          <a:p>
            <a:pPr algn="just"/>
            <a:r>
              <a:rPr lang="en-US"/>
              <a:t>7805 is a 5V fixed three terminal positive voltage regulator IC. </a:t>
            </a:r>
            <a:endParaRPr lang="en-US"/>
          </a:p>
          <a:p>
            <a:pPr algn="just"/>
            <a:r>
              <a:rPr lang="en-US"/>
              <a:t>The IC has features such as safe operating area protection, thermal shut down, internal current limiting which makes the IC very rugged. Output currents up to 1A can be drawn from the IC provided that there is a proper heat sink. </a:t>
            </a:r>
            <a:endParaRPr lang="en-US"/>
          </a:p>
          <a:p>
            <a:pPr algn="just"/>
            <a:r>
              <a:rPr lang="en-US"/>
              <a:t>A 9V transformer steps down the main voltage, </a:t>
            </a:r>
            <a:endParaRPr lang="en-US"/>
          </a:p>
          <a:p>
            <a:pPr algn="just"/>
            <a:r>
              <a:rPr lang="en-US"/>
              <a:t>1A bridge rectifies it and capacitor C1 filters it and </a:t>
            </a:r>
            <a:endParaRPr lang="en-US"/>
          </a:p>
          <a:p>
            <a:pPr algn="just"/>
            <a:r>
              <a:rPr lang="en-US"/>
              <a:t>7805 regulates it to produce a steady 5Volt DC. </a:t>
            </a:r>
            <a:endParaRPr lang="en-US"/>
          </a:p>
          <a:p>
            <a:pPr algn="just"/>
            <a:r>
              <a:rPr lang="en-US"/>
              <a:t>The circuit schematic is given below.</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b="5946"/>
          <a:stretch>
            <a:fillRect/>
          </a:stretch>
        </p:blipFill>
        <p:spPr>
          <a:xfrm>
            <a:off x="363220" y="258445"/>
            <a:ext cx="11050905" cy="62884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How does the 5V Power Supply work?</a:t>
            </a:r>
            <a:endParaRPr lang="en-US"/>
          </a:p>
        </p:txBody>
      </p:sp>
      <p:sp>
        <p:nvSpPr>
          <p:cNvPr id="3" name="Content Placeholder 2"/>
          <p:cNvSpPr>
            <a:spLocks noGrp="1"/>
          </p:cNvSpPr>
          <p:nvPr>
            <p:ph idx="1"/>
          </p:nvPr>
        </p:nvSpPr>
        <p:spPr/>
        <p:txBody>
          <a:bodyPr/>
          <a:p>
            <a:r>
              <a:rPr lang="en-US"/>
              <a:t>First, we are using a step-down transformer [Secondary rating 9Volt &amp; 1 Amp] to step down 230V/ 110V AC supply to 9-Volt AC. </a:t>
            </a:r>
            <a:endParaRPr lang="en-US"/>
          </a:p>
          <a:p>
            <a:r>
              <a:rPr lang="en-US"/>
              <a:t>Then we rectify the 9V AC to 9 V DC using a diode bridge rectifier [Full wave rectifier]. </a:t>
            </a:r>
            <a:endParaRPr lang="en-US"/>
          </a:p>
          <a:p>
            <a:r>
              <a:rPr lang="en-US"/>
              <a:t>After the rectifier, we have used Capacitors to filter the ripple from the circuit and fed it to the input of the 7805 voltage regulator. </a:t>
            </a:r>
            <a:endParaRPr lang="en-US"/>
          </a:p>
          <a:p>
            <a:r>
              <a:rPr lang="en-US"/>
              <a:t>7805 regulates the 9 volt DC to 5 Volt DC and at the output of 7805 ic, we get constant 5 Volt DC output.</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7700" y="258445"/>
            <a:ext cx="10915015" cy="1325880"/>
          </a:xfrm>
        </p:spPr>
        <p:txBody>
          <a:bodyPr/>
          <a:p>
            <a:r>
              <a:rPr lang="" altLang="en-US"/>
              <a:t>MULTISIM - Schematic design of 5 V Regulated Power Supply</a:t>
            </a:r>
            <a:endParaRPr lang="" altLang="en-US"/>
          </a:p>
        </p:txBody>
      </p:sp>
      <p:pic>
        <p:nvPicPr>
          <p:cNvPr id="4" name="Content Placeholder 3"/>
          <p:cNvPicPr>
            <a:picLocks noChangeAspect="1"/>
          </p:cNvPicPr>
          <p:nvPr>
            <p:ph idx="1"/>
          </p:nvPr>
        </p:nvPicPr>
        <p:blipFill>
          <a:blip r:embed="rId1"/>
          <a:stretch>
            <a:fillRect/>
          </a:stretch>
        </p:blipFill>
        <p:spPr>
          <a:xfrm>
            <a:off x="647700" y="2240280"/>
            <a:ext cx="10515600" cy="3571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Step by step method to design 5V DC power supply</a:t>
            </a:r>
            <a:endParaRPr lang="en-US"/>
          </a:p>
        </p:txBody>
      </p:sp>
      <p:sp>
        <p:nvSpPr>
          <p:cNvPr id="3" name="Content Placeholder 2"/>
          <p:cNvSpPr>
            <a:spLocks noGrp="1"/>
          </p:cNvSpPr>
          <p:nvPr>
            <p:ph idx="1"/>
          </p:nvPr>
        </p:nvSpPr>
        <p:spPr/>
        <p:txBody>
          <a:bodyPr/>
          <a:p>
            <a:r>
              <a:rPr lang="en-US" b="1"/>
              <a:t>Step 1: The selection of regulator IC</a:t>
            </a:r>
            <a:endParaRPr lang="en-US" b="1"/>
          </a:p>
          <a:p>
            <a:endParaRPr lang="en-US"/>
          </a:p>
          <a:p>
            <a:r>
              <a:rPr lang="en-US"/>
              <a:t>The selection of a regulator IC depends on your output voltage. In our case, we are designing for the 5V output voltage, we will select the LM7805 linear regulator IC.</a:t>
            </a:r>
            <a:endParaRPr lang="en-US"/>
          </a:p>
          <a:p>
            <a:endParaRPr lang="en-US"/>
          </a:p>
          <a:p>
            <a:r>
              <a:rPr lang="en-US"/>
              <a:t>In the design process, the next thing is, we need to know the voltage, current, and power ratings of the selected regulator IC. This is done by using the datasheet of the regulator IC.</a:t>
            </a:r>
            <a:endParaRPr lang="en-US"/>
          </a:p>
          <a:p>
            <a:endParaRPr lang="en-US"/>
          </a:p>
          <a:p>
            <a:r>
              <a:rPr lang="en-US"/>
              <a:t>The following are the datasheet provided ratings and pin diagram for LM7805.</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Step 1: The selection of regulator IC</a:t>
            </a:r>
            <a:br>
              <a:rPr lang="en-US" b="1"/>
            </a:br>
            <a:endParaRPr lang="en-US"/>
          </a:p>
        </p:txBody>
      </p:sp>
      <p:pic>
        <p:nvPicPr>
          <p:cNvPr id="4" name="Content Placeholder 3"/>
          <p:cNvPicPr>
            <a:picLocks noChangeAspect="1"/>
          </p:cNvPicPr>
          <p:nvPr>
            <p:ph idx="1"/>
          </p:nvPr>
        </p:nvPicPr>
        <p:blipFill>
          <a:blip r:embed="rId1"/>
          <a:stretch>
            <a:fillRect/>
          </a:stretch>
        </p:blipFill>
        <p:spPr>
          <a:xfrm>
            <a:off x="775970" y="1584325"/>
            <a:ext cx="10210165" cy="4797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Step 2: The selection of transformer</a:t>
            </a:r>
            <a:endParaRPr lang="en-US"/>
          </a:p>
        </p:txBody>
      </p:sp>
      <p:sp>
        <p:nvSpPr>
          <p:cNvPr id="3" name="Content Placeholder 2"/>
          <p:cNvSpPr>
            <a:spLocks noGrp="1"/>
          </p:cNvSpPr>
          <p:nvPr>
            <p:ph idx="1"/>
          </p:nvPr>
        </p:nvSpPr>
        <p:spPr/>
        <p:txBody>
          <a:bodyPr/>
          <a:p>
            <a:r>
              <a:rPr lang="en-US"/>
              <a:t>The right transformer selection means saving a lot of money. We got to know, the minimum input to our selected regulator IC is 7V (See above datasheet values). So, we need a transformer to step down the main AC to at least this value.</a:t>
            </a:r>
            <a:endParaRPr lang="en-US"/>
          </a:p>
          <a:p>
            <a:endParaRPr lang="en-US"/>
          </a:p>
          <a:p>
            <a:r>
              <a:rPr lang="en-US"/>
              <a:t>But, between the regulator and secondary side of the transformer, there is a diode bridge rectifier too. The rectifier has its own voltage drop across it i.e. 1.4V. We need to compensate for this value as well.</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Step 2: The selection of transformer</a:t>
            </a:r>
            <a:br>
              <a:rPr lang="en-US"/>
            </a:br>
            <a:endParaRPr lang="en-US"/>
          </a:p>
        </p:txBody>
      </p:sp>
      <p:pic>
        <p:nvPicPr>
          <p:cNvPr id="4" name="Content Placeholder 3"/>
          <p:cNvPicPr>
            <a:picLocks noChangeAspect="1"/>
          </p:cNvPicPr>
          <p:nvPr>
            <p:ph idx="1"/>
          </p:nvPr>
        </p:nvPicPr>
        <p:blipFill>
          <a:blip r:embed="rId1"/>
          <a:stretch>
            <a:fillRect/>
          </a:stretch>
        </p:blipFill>
        <p:spPr>
          <a:xfrm>
            <a:off x="1790700" y="1905000"/>
            <a:ext cx="8229600" cy="2724150"/>
          </a:xfrm>
          <a:prstGeom prst="rect">
            <a:avLst/>
          </a:prstGeom>
        </p:spPr>
      </p:pic>
      <p:pic>
        <p:nvPicPr>
          <p:cNvPr id="5" name="Picture 4"/>
          <p:cNvPicPr>
            <a:picLocks noChangeAspect="1"/>
          </p:cNvPicPr>
          <p:nvPr/>
        </p:nvPicPr>
        <p:blipFill>
          <a:blip r:embed="rId2"/>
          <a:stretch>
            <a:fillRect/>
          </a:stretch>
        </p:blipFill>
        <p:spPr>
          <a:xfrm>
            <a:off x="2997200" y="5142230"/>
            <a:ext cx="4192270" cy="8870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Step 2: The selection of transformer</a:t>
            </a:r>
            <a:br>
              <a:rPr lang="en-US"/>
            </a:br>
            <a:endParaRPr lang="en-US"/>
          </a:p>
        </p:txBody>
      </p:sp>
      <p:sp>
        <p:nvSpPr>
          <p:cNvPr id="3" name="Content Placeholder 2"/>
          <p:cNvSpPr>
            <a:spLocks noGrp="1"/>
          </p:cNvSpPr>
          <p:nvPr>
            <p:ph idx="1"/>
          </p:nvPr>
        </p:nvSpPr>
        <p:spPr/>
        <p:txBody>
          <a:bodyPr/>
          <a:p>
            <a:pPr algn="just"/>
            <a:r>
              <a:rPr lang="en-US"/>
              <a:t>This means we should select the transformer with a secondary voltage value equal to 9V or at least 10% more than 9V.</a:t>
            </a:r>
            <a:endParaRPr lang="en-US"/>
          </a:p>
          <a:p>
            <a:pPr algn="just"/>
            <a:endParaRPr lang="en-US"/>
          </a:p>
          <a:p>
            <a:pPr algn="just"/>
            <a:r>
              <a:rPr lang="en-US"/>
              <a:t>From these points, for the 5V DC power supply design, we can select a transformer of current rating 1A and a secondary voltage of 9V. Why 1A current? Because the regulator IC has a current rating of 1A, meaning we cannot pass more current than this value. Selecting a transformer with a current rating more than this will cost extra money. And we don’t need it.</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Step 3: The selection of diodes for the bridge</a:t>
            </a:r>
            <a:endParaRPr lang="en-US"/>
          </a:p>
        </p:txBody>
      </p:sp>
      <p:pic>
        <p:nvPicPr>
          <p:cNvPr id="4" name="Content Placeholder 3"/>
          <p:cNvPicPr>
            <a:picLocks noChangeAspect="1"/>
          </p:cNvPicPr>
          <p:nvPr>
            <p:ph idx="1"/>
          </p:nvPr>
        </p:nvPicPr>
        <p:blipFill>
          <a:blip r:embed="rId1"/>
          <a:stretch>
            <a:fillRect/>
          </a:stretch>
        </p:blipFill>
        <p:spPr>
          <a:xfrm>
            <a:off x="2028190" y="2753360"/>
            <a:ext cx="7753350" cy="24955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Step 4: The Selection of smoothing capacitor and calculations</a:t>
            </a:r>
            <a:br>
              <a:rPr lang="en-US"/>
            </a:br>
            <a:endParaRPr lang="en-US"/>
          </a:p>
        </p:txBody>
      </p:sp>
      <p:sp>
        <p:nvSpPr>
          <p:cNvPr id="3" name="Content Placeholder 2"/>
          <p:cNvSpPr>
            <a:spLocks noGrp="1"/>
          </p:cNvSpPr>
          <p:nvPr>
            <p:ph idx="1"/>
          </p:nvPr>
        </p:nvSpPr>
        <p:spPr/>
        <p:txBody>
          <a:bodyPr/>
          <a:p>
            <a:r>
              <a:rPr lang="" altLang="en-US"/>
              <a:t>W</a:t>
            </a:r>
            <a:r>
              <a:rPr lang="en-US"/>
              <a:t>e need to calculate the proper capacitance value. It depends upon the output voltage and the output current. To find the proper value of capacitance, use the formula below:</a:t>
            </a:r>
            <a:endParaRPr lang="en-US"/>
          </a:p>
          <a:p>
            <a:endParaRPr lang="en-US"/>
          </a:p>
        </p:txBody>
      </p:sp>
      <p:pic>
        <p:nvPicPr>
          <p:cNvPr id="4" name="Picture 3"/>
          <p:cNvPicPr>
            <a:picLocks noChangeAspect="1"/>
          </p:cNvPicPr>
          <p:nvPr/>
        </p:nvPicPr>
        <p:blipFill>
          <a:blip r:embed="rId1"/>
          <a:stretch>
            <a:fillRect/>
          </a:stretch>
        </p:blipFill>
        <p:spPr>
          <a:xfrm>
            <a:off x="2176780" y="3495040"/>
            <a:ext cx="1428750" cy="619125"/>
          </a:xfrm>
          <a:prstGeom prst="rect">
            <a:avLst/>
          </a:prstGeom>
        </p:spPr>
      </p:pic>
      <p:sp>
        <p:nvSpPr>
          <p:cNvPr id="5" name="Text Box 4"/>
          <p:cNvSpPr txBox="1"/>
          <p:nvPr/>
        </p:nvSpPr>
        <p:spPr>
          <a:xfrm>
            <a:off x="493395" y="4114165"/>
            <a:ext cx="8627110" cy="1753235"/>
          </a:xfrm>
          <a:prstGeom prst="rect">
            <a:avLst/>
          </a:prstGeom>
          <a:noFill/>
        </p:spPr>
        <p:txBody>
          <a:bodyPr wrap="square" rtlCol="0" anchor="t">
            <a:spAutoFit/>
          </a:bodyPr>
          <a:p>
            <a:r>
              <a:rPr lang="en-US"/>
              <a:t>Where,</a:t>
            </a:r>
            <a:endParaRPr lang="en-US"/>
          </a:p>
          <a:p>
            <a:endParaRPr lang="en-US"/>
          </a:p>
          <a:p>
            <a:r>
              <a:rPr lang="en-US"/>
              <a:t>Io = Load current i.e. 500mA in our design, Vo = Output voltage i.e. in our case 5V, f = Frequency i.e 50Hz</a:t>
            </a:r>
            <a:endParaRPr lang="en-US"/>
          </a:p>
          <a:p>
            <a:endParaRPr lang="en-US"/>
          </a:p>
          <a:p>
            <a:r>
              <a:rPr lang="en-US"/>
              <a:t>In our case:</a:t>
            </a:r>
            <a:endParaRPr lang="en-US"/>
          </a:p>
        </p:txBody>
      </p:sp>
      <p:pic>
        <p:nvPicPr>
          <p:cNvPr id="6" name="Picture 5"/>
          <p:cNvPicPr>
            <a:picLocks noChangeAspect="1"/>
          </p:cNvPicPr>
          <p:nvPr/>
        </p:nvPicPr>
        <p:blipFill>
          <a:blip r:embed="rId2"/>
          <a:stretch>
            <a:fillRect/>
          </a:stretch>
        </p:blipFill>
        <p:spPr>
          <a:xfrm>
            <a:off x="4824730" y="5867400"/>
            <a:ext cx="2543175" cy="523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20000"/>
          </a:bodyPr>
          <a:p>
            <a:r>
              <a:rPr lang="en-US"/>
              <a:t>The design of 5V DC power supply</a:t>
            </a:r>
            <a:endParaRPr lang="en-US"/>
          </a:p>
          <a:p>
            <a:r>
              <a:rPr lang="en-US"/>
              <a:t>The input transformer</a:t>
            </a:r>
            <a:endParaRPr lang="en-US"/>
          </a:p>
          <a:p>
            <a:r>
              <a:rPr lang="en-US"/>
              <a:t>The rectifier circuit</a:t>
            </a:r>
            <a:endParaRPr lang="en-US"/>
          </a:p>
          <a:p>
            <a:r>
              <a:rPr lang="en-US"/>
              <a:t>The filter</a:t>
            </a:r>
            <a:endParaRPr lang="en-US"/>
          </a:p>
          <a:p>
            <a:r>
              <a:rPr lang="en-US"/>
              <a:t>The regulator</a:t>
            </a:r>
            <a:endParaRPr lang="en-US"/>
          </a:p>
          <a:p>
            <a:r>
              <a:rPr lang="en-US"/>
              <a:t>Circuit diagram of 5V DC power supply</a:t>
            </a:r>
            <a:endParaRPr lang="en-US"/>
          </a:p>
          <a:p>
            <a:r>
              <a:rPr lang="en-US"/>
              <a:t>Step by step method to design 5V DC power supply</a:t>
            </a:r>
            <a:endParaRPr lang="en-US"/>
          </a:p>
          <a:p>
            <a:r>
              <a:rPr lang="en-US"/>
              <a:t>Step 1: The selection of regulator IC</a:t>
            </a:r>
            <a:endParaRPr lang="en-US"/>
          </a:p>
          <a:p>
            <a:r>
              <a:rPr lang="en-US"/>
              <a:t>Step 2: The selection of transformer</a:t>
            </a:r>
            <a:endParaRPr lang="en-US"/>
          </a:p>
          <a:p>
            <a:r>
              <a:rPr lang="en-US"/>
              <a:t> Step 3: The selection of diodes for the bridge</a:t>
            </a:r>
            <a:endParaRPr lang="en-US"/>
          </a:p>
          <a:p>
            <a:r>
              <a:rPr lang="en-US"/>
              <a:t>Step 4: The Selection of smoothing capacitor and calculations</a:t>
            </a:r>
            <a:endParaRPr lang="en-US"/>
          </a:p>
          <a:p>
            <a:r>
              <a:rPr lang="en-US"/>
              <a:t>Step 5: Making the power supply safe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Step 5: Making the power supply safe</a:t>
            </a:r>
            <a:endParaRPr lang="en-US"/>
          </a:p>
        </p:txBody>
      </p:sp>
      <p:sp>
        <p:nvSpPr>
          <p:cNvPr id="3" name="Content Placeholder 2"/>
          <p:cNvSpPr>
            <a:spLocks noGrp="1"/>
          </p:cNvSpPr>
          <p:nvPr>
            <p:ph idx="1"/>
          </p:nvPr>
        </p:nvSpPr>
        <p:spPr/>
        <p:txBody>
          <a:bodyPr>
            <a:normAutofit fontScale="90000" lnSpcReduction="10000"/>
          </a:bodyPr>
          <a:p>
            <a:r>
              <a:rPr lang="en-US"/>
              <a:t>Every design must have a safety feature to protect it from burning. Similarly, our simple supply must have one i.e. the input fuse. The input fuse will protect our supply in case of overloading.</a:t>
            </a:r>
            <a:endParaRPr lang="en-US"/>
          </a:p>
          <a:p>
            <a:pPr marL="0" indent="0">
              <a:buNone/>
            </a:pPr>
            <a:br>
              <a:rPr lang="en-US"/>
            </a:br>
            <a:endParaRPr lang="en-US"/>
          </a:p>
          <a:p>
            <a:endParaRPr lang="en-US"/>
          </a:p>
          <a:p>
            <a:endParaRPr lang="en-US"/>
          </a:p>
          <a:p>
            <a:endParaRPr lang="en-US"/>
          </a:p>
          <a:p>
            <a:endParaRPr lang="en-US"/>
          </a:p>
          <a:p>
            <a:r>
              <a:rPr lang="en-US">
                <a:sym typeface="+mn-ea"/>
              </a:rPr>
              <a:t>For example, our desire load can handle 500mA. If in case our load starts to miss behave, there is a chance of burring of components. The fuse will protect our supply.</a:t>
            </a:r>
            <a:endParaRPr lang="en-US"/>
          </a:p>
          <a:p>
            <a:endParaRPr lang="en-US"/>
          </a:p>
          <a:p>
            <a:r>
              <a:rPr lang="en-US">
                <a:sym typeface="+mn-ea"/>
              </a:rPr>
              <a:t>A rule of thumb for selecting the fuse rating is, it must be at least 20% more than the load current.</a:t>
            </a:r>
            <a:endParaRPr lang="en-US"/>
          </a:p>
          <a:p>
            <a:endParaRPr lang="en-US"/>
          </a:p>
          <a:p>
            <a:endParaRPr lang="en-US"/>
          </a:p>
          <a:p>
            <a:endParaRPr lang="en-US"/>
          </a:p>
        </p:txBody>
      </p:sp>
      <p:pic>
        <p:nvPicPr>
          <p:cNvPr id="4" name="Picture 3"/>
          <p:cNvPicPr>
            <a:picLocks noChangeAspect="1"/>
          </p:cNvPicPr>
          <p:nvPr/>
        </p:nvPicPr>
        <p:blipFill>
          <a:blip r:embed="rId1"/>
          <a:stretch>
            <a:fillRect/>
          </a:stretch>
        </p:blipFill>
        <p:spPr>
          <a:xfrm>
            <a:off x="1584960" y="2839720"/>
            <a:ext cx="8248650" cy="1474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 design of 5V DC power supply</a:t>
            </a:r>
            <a:endParaRPr lang="en-US"/>
          </a:p>
        </p:txBody>
      </p:sp>
      <p:sp>
        <p:nvSpPr>
          <p:cNvPr id="3" name="Content Placeholder 2"/>
          <p:cNvSpPr>
            <a:spLocks noGrp="1"/>
          </p:cNvSpPr>
          <p:nvPr>
            <p:ph idx="1"/>
          </p:nvPr>
        </p:nvSpPr>
        <p:spPr/>
        <p:txBody>
          <a:bodyPr/>
          <a:p>
            <a:r>
              <a:rPr lang="en-US"/>
              <a:t>The design of any circuit begins with a well made general block diagram. It helps us to design the sections of the circuit individually and then at the end put them together to have a complete circuit, ready for use.</a:t>
            </a:r>
            <a:endParaRPr lang="en-US"/>
          </a:p>
          <a:p>
            <a:endParaRPr lang="en-US"/>
          </a:p>
          <a:p>
            <a:r>
              <a:rPr lang="en-US"/>
              <a:t>The general block diagram for this project is given below. It is very simple. It has the following four main sub-blocks.</a:t>
            </a:r>
            <a:endParaRPr lang="en-US"/>
          </a:p>
          <a:p>
            <a:endParaRPr lang="en-US"/>
          </a:p>
          <a:p>
            <a:r>
              <a:rPr lang="en-US"/>
              <a:t>The Transformer</a:t>
            </a:r>
            <a:endParaRPr lang="en-US"/>
          </a:p>
          <a:p>
            <a:r>
              <a:rPr lang="en-US"/>
              <a:t>The Rectifier Circuit</a:t>
            </a:r>
            <a:endParaRPr lang="en-US"/>
          </a:p>
          <a:p>
            <a:r>
              <a:rPr lang="en-US"/>
              <a:t>The Filter</a:t>
            </a:r>
            <a:endParaRPr lang="en-US"/>
          </a:p>
          <a:p>
            <a:r>
              <a:rPr lang="en-US"/>
              <a:t>The Regulator</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Block Diagram of Power Supply </a:t>
            </a:r>
            <a:endParaRPr lang="en-US" altLang="en-US"/>
          </a:p>
        </p:txBody>
      </p:sp>
      <p:pic>
        <p:nvPicPr>
          <p:cNvPr id="4" name="Content Placeholder 3"/>
          <p:cNvPicPr>
            <a:picLocks noChangeAspect="1"/>
          </p:cNvPicPr>
          <p:nvPr>
            <p:ph idx="1"/>
          </p:nvPr>
        </p:nvPicPr>
        <p:blipFill>
          <a:blip r:embed="rId1"/>
          <a:stretch>
            <a:fillRect/>
          </a:stretch>
        </p:blipFill>
        <p:spPr>
          <a:xfrm>
            <a:off x="1276985" y="2038985"/>
            <a:ext cx="9167495" cy="2510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 input transformer</a:t>
            </a:r>
            <a:endParaRPr lang="en-US"/>
          </a:p>
        </p:txBody>
      </p:sp>
      <p:sp>
        <p:nvSpPr>
          <p:cNvPr id="3" name="Content Placeholder 2"/>
          <p:cNvSpPr>
            <a:spLocks noGrp="1"/>
          </p:cNvSpPr>
          <p:nvPr>
            <p:ph idx="1"/>
          </p:nvPr>
        </p:nvSpPr>
        <p:spPr/>
        <p:txBody>
          <a:bodyPr/>
          <a:p>
            <a:r>
              <a:rPr lang="en-US"/>
              <a:t>A transformer is a device that can step up or step down voltage levels, following the law of conversation of energy.</a:t>
            </a:r>
            <a:endParaRPr lang="en-US"/>
          </a:p>
          <a:p>
            <a:endParaRPr lang="en-US"/>
          </a:p>
          <a:p>
            <a:r>
              <a:rPr lang="en-US"/>
              <a:t>The question is, why we need it in our supply design?</a:t>
            </a:r>
            <a:endParaRPr lang="en-US"/>
          </a:p>
          <a:p>
            <a:r>
              <a:rPr lang="en-US"/>
              <a:t>Well, depending on our country, AC coming to our home has a voltage level of 220/120 V. We need the input transformer to step down the incoming AC to our required lower-level i.e. close to 5V (AC). This lower level is further used by other blocks to get the required 5V DC.</a:t>
            </a:r>
            <a:endParaRPr lang="en-US"/>
          </a:p>
          <a:p>
            <a:r>
              <a:rPr lang="en-US"/>
              <a:t>A transformer is a device that is used to step up or step down the AC voltages level, keeping the input and out power the same.</a:t>
            </a:r>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 rectifier circuit</a:t>
            </a:r>
            <a:endParaRPr lang="en-US"/>
          </a:p>
        </p:txBody>
      </p:sp>
      <p:sp>
        <p:nvSpPr>
          <p:cNvPr id="3" name="Content Placeholder 2"/>
          <p:cNvSpPr>
            <a:spLocks noGrp="1"/>
          </p:cNvSpPr>
          <p:nvPr>
            <p:ph idx="1"/>
          </p:nvPr>
        </p:nvSpPr>
        <p:spPr/>
        <p:txBody>
          <a:bodyPr/>
          <a:p>
            <a:r>
              <a:rPr lang="en-US"/>
              <a:t>If you are thinking the transformer just stepped down the voltage to 5V DC.  The stepped-down voltage is still AC. To convert it into DC, you need a good rectifier circuit.</a:t>
            </a:r>
            <a:endParaRPr lang="en-US"/>
          </a:p>
          <a:p>
            <a:r>
              <a:rPr lang="en-US"/>
              <a:t>A rectifier circuit is the combination of diodes arranged in such a manner that converts AC into DC voltage.</a:t>
            </a:r>
            <a:endParaRPr lang="en-US"/>
          </a:p>
          <a:p>
            <a:r>
              <a:rPr lang="en-US"/>
              <a:t>Without the rectifier circuit, it is not possible to have the required output 5V DC voltage.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 filter</a:t>
            </a:r>
            <a:endParaRPr lang="en-US"/>
          </a:p>
        </p:txBody>
      </p:sp>
      <p:sp>
        <p:nvSpPr>
          <p:cNvPr id="3" name="Content Placeholder 2"/>
          <p:cNvSpPr>
            <a:spLocks noGrp="1"/>
          </p:cNvSpPr>
          <p:nvPr>
            <p:ph idx="1"/>
          </p:nvPr>
        </p:nvSpPr>
        <p:spPr/>
        <p:txBody>
          <a:bodyPr/>
          <a:p>
            <a:r>
              <a:rPr lang="en-US" altLang="en-US"/>
              <a:t>T</a:t>
            </a:r>
            <a:r>
              <a:rPr lang="en-US"/>
              <a:t>he rectifier circuit converts the incoming AC to DC but it does not make it a pure DC. The output of the rectifier is pulsating and is called pulsating DC. This pulsating DC is not considered good to power up sensitive devices.</a:t>
            </a:r>
            <a:endParaRPr lang="en-US"/>
          </a:p>
          <a:p>
            <a:endParaRPr lang="en-US"/>
          </a:p>
          <a:p>
            <a:r>
              <a:rPr lang="" altLang="en-US"/>
              <a:t>T</a:t>
            </a:r>
            <a:r>
              <a:rPr lang="en-US"/>
              <a:t>he rectified DC is not very clean and has ripples. It is the job of the filter to filter out these ripples and to make the voltage compatible for regulation.</a:t>
            </a:r>
            <a:endParaRPr lang="en-US"/>
          </a:p>
          <a:p>
            <a:r>
              <a:rPr lang="en-US"/>
              <a:t>A capacitor filter is used when we need to convert a pulsating DC into pure or to remove distortion from signal</a:t>
            </a:r>
            <a:r>
              <a:rPr lang="en-US" altLang="en-US"/>
              <a:t>.</a:t>
            </a:r>
            <a:endParaRPr lang="en-US" altLang="en-US"/>
          </a:p>
          <a:p>
            <a:r>
              <a:rPr lang="" altLang="en-US"/>
              <a:t>A</a:t>
            </a:r>
            <a:r>
              <a:rPr lang="en-US" altLang="en-US"/>
              <a:t> capacitor is a charge storing device. But actually, it can be best used as a filter. It is the most inexpensive filter for our basic 5V power supply design.</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 regulator</a:t>
            </a:r>
            <a:endParaRPr lang="en-US"/>
          </a:p>
        </p:txBody>
      </p:sp>
      <p:sp>
        <p:nvSpPr>
          <p:cNvPr id="3" name="Content Placeholder 2"/>
          <p:cNvSpPr>
            <a:spLocks noGrp="1"/>
          </p:cNvSpPr>
          <p:nvPr>
            <p:ph idx="1"/>
          </p:nvPr>
        </p:nvSpPr>
        <p:spPr/>
        <p:txBody>
          <a:bodyPr/>
          <a:p>
            <a:r>
              <a:rPr lang="en-US"/>
              <a:t>A regulator is the linear integrated circuit use to provide a regulated constant output voltage. Voltage regulation is very important because we do not need a change in output voltage when the load changes.</a:t>
            </a:r>
            <a:endParaRPr lang="en-US"/>
          </a:p>
          <a:p>
            <a:endParaRPr lang="en-US"/>
          </a:p>
          <a:p>
            <a:r>
              <a:rPr lang="en-US"/>
              <a:t>An output voltage independent of the load is always required. The Regulator IC not just makes the output voltage independent of varying loads </a:t>
            </a:r>
            <a:r>
              <a:rPr lang="" altLang="en-US"/>
              <a:t>(outputs)</a:t>
            </a:r>
            <a:r>
              <a:rPr lang="en-US"/>
              <a:t>, but also from line voltage </a:t>
            </a:r>
            <a:r>
              <a:rPr lang="" altLang="en-US"/>
              <a:t>(input)</a:t>
            </a:r>
            <a:r>
              <a:rPr lang="en-US"/>
              <a:t> changes.</a:t>
            </a:r>
            <a:endParaRPr lang="en-US"/>
          </a:p>
          <a:p>
            <a:endParaRPr lang="en-US"/>
          </a:p>
          <a:p>
            <a:r>
              <a:rPr lang="en-US"/>
              <a:t>A regulator is the integrated circuit used to give a constant output voltage regardless of input voltage changes.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1113" r="6311" b="10043"/>
          <a:stretch>
            <a:fillRect/>
          </a:stretch>
        </p:blipFill>
        <p:spPr>
          <a:xfrm>
            <a:off x="647700" y="450215"/>
            <a:ext cx="11031855" cy="59715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6579</Words>
  <Application>WPS Presentation</Application>
  <PresentationFormat>宽屏</PresentationFormat>
  <Paragraphs>129</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SimSun</vt:lpstr>
      <vt:lpstr>Wingdings</vt:lpstr>
      <vt:lpstr>DejaVu Sans</vt:lpstr>
      <vt:lpstr>Arial Black</vt:lpstr>
      <vt:lpstr>微软雅黑</vt:lpstr>
      <vt:lpstr>Droid Sans Fallback</vt:lpstr>
      <vt:lpstr>Arial Unicode MS</vt:lpstr>
      <vt:lpstr>SimSun</vt:lpstr>
      <vt:lpstr>MT Extra</vt:lpstr>
      <vt:lpstr>Office Theme</vt:lpstr>
      <vt:lpstr>5V power supply using IC 7805.</vt:lpstr>
      <vt:lpstr>PowerPoint 演示文稿</vt:lpstr>
      <vt:lpstr>The design of 5V DC power supply</vt:lpstr>
      <vt:lpstr>Block Diagram of Power Supply </vt:lpstr>
      <vt:lpstr>The input transformer</vt:lpstr>
      <vt:lpstr>The rectifier circuit</vt:lpstr>
      <vt:lpstr>The filter</vt:lpstr>
      <vt:lpstr>The regulator</vt:lpstr>
      <vt:lpstr>PowerPoint 演示文稿</vt:lpstr>
      <vt:lpstr>PowerPoint 演示文稿</vt:lpstr>
      <vt:lpstr>How does the 5V Power Supply work?</vt:lpstr>
      <vt:lpstr>PowerPoint 演示文稿</vt:lpstr>
      <vt:lpstr>Step by step method to design 5V DC power supply</vt:lpstr>
      <vt:lpstr>Step 1: The selection of regulator IC </vt:lpstr>
      <vt:lpstr>Step 2: The selection of transformer</vt:lpstr>
      <vt:lpstr>Step 2: The selection of transformer </vt:lpstr>
      <vt:lpstr>Step 2: The selection of transformer </vt:lpstr>
      <vt:lpstr>Step 3: The selection of diodes for the bridge</vt:lpstr>
      <vt:lpstr>Step 4: The Selection of smoothing capacitor and calculations </vt:lpstr>
      <vt:lpstr>Step 5: Making the power supply safe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faculty</dc:creator>
  <cp:lastModifiedBy>faculty</cp:lastModifiedBy>
  <cp:revision>19</cp:revision>
  <dcterms:created xsi:type="dcterms:W3CDTF">2023-05-03T08:43:24Z</dcterms:created>
  <dcterms:modified xsi:type="dcterms:W3CDTF">2023-05-03T08:43:24Z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