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ink/ink4.xml" ContentType="application/inkml+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6" r:id="rId3"/>
    <p:sldId id="257" r:id="rId4"/>
    <p:sldId id="258" r:id="rId5"/>
    <p:sldId id="272" r:id="rId6"/>
    <p:sldId id="273" r:id="rId7"/>
    <p:sldId id="274" r:id="rId8"/>
    <p:sldId id="275" r:id="rId9"/>
    <p:sldId id="276" r:id="rId10"/>
    <p:sldId id="277"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91" r:id="rId25"/>
    <p:sldId id="292" r:id="rId26"/>
    <p:sldId id="293" r:id="rId27"/>
    <p:sldId id="299" r:id="rId28"/>
    <p:sldId id="294" r:id="rId29"/>
    <p:sldId id="295" r:id="rId30"/>
    <p:sldId id="300" r:id="rId31"/>
    <p:sldId id="296" r:id="rId32"/>
    <p:sldId id="301" r:id="rId33"/>
    <p:sldId id="302" r:id="rId34"/>
    <p:sldId id="297" r:id="rId35"/>
    <p:sldId id="298" r:id="rId3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0"/>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7T11:41:23"/>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444 148,'0'1,"1"-1,1 1,-1-1,0 0,-1 0,2 1,-1-1,0 0,0 0,1 0,0 0,1 0,-1 0,2 0,1 0,1 0,2 0,-2 0,1 0,0 0,0 0,-2 0,-1 0,-2 0,-1 0,1 0,-1 0,0 0,0 0,0 0,1 0,-1 0,0 0,1 0,-1 0,0 0,0 0,1 0,-1 0,0 0,3 0,-2 0,1 0,-1 0,0 0,0 0,-1 0,1 0,-1 0,0 0,0 0,2-2,-2 1</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7T11:41:23"/>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523 52,'0'-1,"2"-2,-1 0,1-3,0 4,-1 0,0-1,3-1,-4 1,2 1,-2 1,0-1,2 0,-1 1</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7T11:41:23"/>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158 563,'-3'0,"0"0,-2 0,1 0,2 0,-2 0,3 0,-1 0,1 1,0 0,0 0,0 1,-1 0,2-1,-1 1,-1 0,0 0,1 0,0 1,0-2,-1 1,2 0,0-1,0 0,0 0,0 1,0 0,0 1,0-1,0 1,0 0,0 0,0-1,0 1,1-2,0 1,0-1,0 0,0-1,0 1,0 0,1 0,0 1,0 0,-1-1,1 1,-1 0,0-1,0-1,1 2,-1-2,1 0,-1 0,1 0,1 0,-2 0,2 1,-2-1,1 0,0 0,-1 0,0 0,0 0,2 0,-2 0,0 0,2-1,-2 1,2-1,-1 1,1-1,-1 0,1 1,4-2,-6 1,0 0,2 1,-2 0,1-1,0 0,-1-1,0 0,-1 0,0 1,1-1,-1 1,0 0,0 0,0 0,0-2,0 2,0 0,0 0,-1-2,1 2,-2-2,2 2,-1 0,0 0,1-1,-1 0,1 1,-2-1,2 1,0 0,0 0,0-1,0 0,0 0,0-1,0 2,0-2,0 1,0-1,0 2,0-2,0 2,-1-1,1 0,-1 1</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07T11:41:23"/>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293 553,'-3'0,"2"0,0 0,-2 0,1 0,-1 0,2 0,-2 0,1 0,1 0,-2 0,2 0,-2 0,2 0,-1 0,0 0,1 0,-1 0,0 0,2 0,-2 0,0 0,1 0,-1 1,1 0,0-1,0 0,0 1,0 0,1 0,-1 0,1 0,0 0,-2 1,2-1,0 0,0 0,0 1,0-1,0 0,0 0,0 1,0-1,1 1,-1 0,1-1,0 0,1 1,-1 0,-1-1,1 0,0 0,0 1,0-1,0 0,-1 1,1 0,-1-1,1 1,1 0,-2-1,1-1,0 0,0 0,2 0,0 1,-2 0,1-1,0 0,1 0,-1 0,-1 0,2 1,-2-1,0 0,0 0,0 0,0 0,0 0,1 0,-1-1,0 1,0-1,1 1,-1-1,0 1,0-1,0 0,0 0,2-1,-2 1,1-1,-1 0,0 0,0 0,1-1,-1 1,-1 1,1-2,-1 2,0-2,0 2,1 0,-1 0,0-1,0 1,0 0,0 0,0-1,0 1,0 0,1 0,0 0,-1 0,0 1,-1-1,0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Click to edit Master subtitle style</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0945"/>
            <a:ext cx="9848088" cy="811530"/>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sym typeface="+mn-ea"/>
              </a:rPr>
              <a:t>Click to edit Master text styles</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Click to edit Master title style</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4" name="内容占位符 3"/>
          <p:cNvSpPr>
            <a:spLocks noGrp="1"/>
          </p:cNvSpPr>
          <p:nvPr>
            <p:ph sz="half" idx="2"/>
          </p:nvPr>
        </p:nvSpPr>
        <p:spPr>
          <a:xfrm>
            <a:off x="839788" y="2615609"/>
            <a:ext cx="5157787"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标题 1"/>
          <p:cNvSpPr>
            <a:spLocks noGrp="1"/>
          </p:cNvSpPr>
          <p:nvPr>
            <p:ph type="title"/>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Click to edit Master text styles</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Click to edit Master title style</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customXml" Target="../ink/ink4.xml"/><Relationship Id="rId8" Type="http://schemas.openxmlformats.org/officeDocument/2006/relationships/image" Target="../media/image13.png"/><Relationship Id="rId7" Type="http://schemas.openxmlformats.org/officeDocument/2006/relationships/customXml" Target="../ink/ink3.xml"/><Relationship Id="rId6" Type="http://schemas.openxmlformats.org/officeDocument/2006/relationships/image" Target="../media/image12.png"/><Relationship Id="rId5" Type="http://schemas.openxmlformats.org/officeDocument/2006/relationships/customXml" Target="../ink/ink2.xml"/><Relationship Id="rId4" Type="http://schemas.openxmlformats.org/officeDocument/2006/relationships/image" Target="../media/image11.png"/><Relationship Id="rId3" Type="http://schemas.openxmlformats.org/officeDocument/2006/relationships/customXml" Target="../ink/ink1.xml"/><Relationship Id="rId2" Type="http://schemas.openxmlformats.org/officeDocument/2006/relationships/image" Target="../media/image10.png"/><Relationship Id="rId11" Type="http://schemas.openxmlformats.org/officeDocument/2006/relationships/slideLayout" Target="../slideLayouts/slideLayout2.xml"/><Relationship Id="rId10" Type="http://schemas.openxmlformats.org/officeDocument/2006/relationships/image" Target="../media/image14.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524000" y="511432"/>
            <a:ext cx="9144000" cy="2187001"/>
          </a:xfrm>
        </p:spPr>
        <p:txBody>
          <a:bodyPr>
            <a:normAutofit fontScale="90000"/>
          </a:bodyPr>
          <a:p>
            <a:r>
              <a:rPr lang="en-US" altLang="en-US"/>
              <a:t>Basic Electronics Comonents</a:t>
            </a:r>
            <a:endParaRPr lang="en-US" altLang="en-US"/>
          </a:p>
        </p:txBody>
      </p:sp>
      <p:sp>
        <p:nvSpPr>
          <p:cNvPr id="3" name="Subtitle 2"/>
          <p:cNvSpPr>
            <a:spLocks noGrp="1"/>
          </p:cNvSpPr>
          <p:nvPr>
            <p:ph type="subTitle" idx="1"/>
          </p:nvPr>
        </p:nvSpPr>
        <p:spPr>
          <a:xfrm>
            <a:off x="1524000" y="3303270"/>
            <a:ext cx="5062220" cy="2960370"/>
          </a:xfrm>
        </p:spPr>
        <p:txBody>
          <a:bodyPr/>
          <a:p>
            <a:endParaRPr lang="en-US"/>
          </a:p>
        </p:txBody>
      </p:sp>
      <p:pic>
        <p:nvPicPr>
          <p:cNvPr id="4" name="Content Placeholder 3"/>
          <p:cNvPicPr>
            <a:picLocks noChangeAspect="1"/>
          </p:cNvPicPr>
          <p:nvPr/>
        </p:nvPicPr>
        <p:blipFill>
          <a:blip r:embed="rId1"/>
          <a:stretch>
            <a:fillRect/>
          </a:stretch>
        </p:blipFill>
        <p:spPr>
          <a:xfrm>
            <a:off x="4066540" y="2698750"/>
            <a:ext cx="3648075" cy="3101975"/>
          </a:xfrm>
          <a:prstGeom prst="rect">
            <a:avLst/>
          </a:prstGeom>
        </p:spPr>
      </p:pic>
      <p:sp>
        <p:nvSpPr>
          <p:cNvPr id="5" name="Text Box 4"/>
          <p:cNvSpPr txBox="1"/>
          <p:nvPr/>
        </p:nvSpPr>
        <p:spPr>
          <a:xfrm>
            <a:off x="6641465" y="6024880"/>
            <a:ext cx="5549900" cy="368300"/>
          </a:xfrm>
          <a:prstGeom prst="rect">
            <a:avLst/>
          </a:prstGeom>
          <a:noFill/>
        </p:spPr>
        <p:txBody>
          <a:bodyPr wrap="square" rtlCol="0">
            <a:spAutoFit/>
          </a:bodyPr>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 Light Dependent Resistor (L.D.R.)</a:t>
            </a:r>
            <a:endParaRPr lang="en-US"/>
          </a:p>
        </p:txBody>
      </p:sp>
      <p:sp>
        <p:nvSpPr>
          <p:cNvPr id="3" name="Content Placeholder 2"/>
          <p:cNvSpPr>
            <a:spLocks noGrp="1"/>
          </p:cNvSpPr>
          <p:nvPr>
            <p:ph idx="1"/>
          </p:nvPr>
        </p:nvSpPr>
        <p:spPr>
          <a:xfrm>
            <a:off x="647700" y="1825625"/>
            <a:ext cx="5945505" cy="4351655"/>
          </a:xfrm>
        </p:spPr>
        <p:txBody>
          <a:bodyPr/>
          <a:p>
            <a:r>
              <a:rPr lang="en-US"/>
              <a:t>A component with 2 leads (connections)</a:t>
            </a:r>
            <a:endParaRPr lang="en-US"/>
          </a:p>
          <a:p>
            <a:r>
              <a:rPr lang="en-US"/>
              <a:t>Its function in a circuit is to control the electric current flow through the circuit</a:t>
            </a:r>
            <a:endParaRPr lang="en-US"/>
          </a:p>
          <a:p>
            <a:r>
              <a:rPr lang="en-US"/>
              <a:t>The value of the resistor varies with light applied over it</a:t>
            </a:r>
            <a:endParaRPr lang="en-US"/>
          </a:p>
          <a:p>
            <a:r>
              <a:rPr lang="en-US"/>
              <a:t>Resistance decreases as light increases</a:t>
            </a:r>
            <a:endParaRPr lang="en-US"/>
          </a:p>
          <a:p>
            <a:r>
              <a:rPr lang="en-US" b="1"/>
              <a:t>Appearance</a:t>
            </a:r>
            <a:endParaRPr lang="en-US" b="1"/>
          </a:p>
          <a:p>
            <a:r>
              <a:rPr lang="en-US" b="1"/>
              <a:t>Schematic Symbol</a:t>
            </a:r>
            <a:endParaRPr lang="en-US" b="1"/>
          </a:p>
        </p:txBody>
      </p:sp>
      <p:pic>
        <p:nvPicPr>
          <p:cNvPr id="4" name="Picture 3"/>
          <p:cNvPicPr>
            <a:picLocks noChangeAspect="1"/>
          </p:cNvPicPr>
          <p:nvPr/>
        </p:nvPicPr>
        <p:blipFill>
          <a:blip r:embed="rId1"/>
          <a:stretch>
            <a:fillRect/>
          </a:stretch>
        </p:blipFill>
        <p:spPr>
          <a:xfrm>
            <a:off x="8107045" y="2002155"/>
            <a:ext cx="2257425" cy="1219200"/>
          </a:xfrm>
          <a:prstGeom prst="rect">
            <a:avLst/>
          </a:prstGeom>
        </p:spPr>
      </p:pic>
      <p:pic>
        <p:nvPicPr>
          <p:cNvPr id="5" name="Picture 4"/>
          <p:cNvPicPr>
            <a:picLocks noChangeAspect="1"/>
          </p:cNvPicPr>
          <p:nvPr/>
        </p:nvPicPr>
        <p:blipFill>
          <a:blip r:embed="rId2"/>
          <a:stretch>
            <a:fillRect/>
          </a:stretch>
        </p:blipFill>
        <p:spPr>
          <a:xfrm>
            <a:off x="1353185" y="4979670"/>
            <a:ext cx="1581150" cy="885825"/>
          </a:xfrm>
          <a:prstGeom prst="rect">
            <a:avLst/>
          </a:prstGeom>
        </p:spPr>
      </p:pic>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965575" y="1321435"/>
              <a:ext cx="1116330" cy="26670"/>
            </p14:xfrm>
          </p:contentPart>
        </mc:Choice>
        <mc:Fallback xmlns="">
          <p:pic>
            <p:nvPicPr>
              <p:cNvPr id="6" name="Ink 5"/>
            </p:nvPicPr>
            <p:blipFill>
              <a:blip r:embed="rId4"/>
            </p:blipFill>
            <p:spPr>
              <a:xfrm>
                <a:off x="3965575" y="1321435"/>
                <a:ext cx="1116330" cy="2667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4671060" y="151765"/>
              <a:ext cx="160655" cy="312420"/>
            </p14:xfrm>
          </p:contentPart>
        </mc:Choice>
        <mc:Fallback xmlns="">
          <p:pic>
            <p:nvPicPr>
              <p:cNvPr id="7" name="Ink 6"/>
            </p:nvPicPr>
            <p:blipFill>
              <a:blip r:embed="rId6"/>
            </p:blipFill>
            <p:spPr>
              <a:xfrm>
                <a:off x="4671060" y="151765"/>
                <a:ext cx="160655" cy="31242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Ink 7"/>
              <p14:cNvContentPartPr/>
              <p14:nvPr/>
            </p14:nvContentPartPr>
            <p14:xfrm>
              <a:off x="1053465" y="4973320"/>
              <a:ext cx="750570" cy="687705"/>
            </p14:xfrm>
          </p:contentPart>
        </mc:Choice>
        <mc:Fallback xmlns="">
          <p:pic>
            <p:nvPicPr>
              <p:cNvPr id="8" name="Ink 7"/>
            </p:nvPicPr>
            <p:blipFill>
              <a:blip r:embed="rId8"/>
            </p:blipFill>
            <p:spPr>
              <a:xfrm>
                <a:off x="1053465" y="4973320"/>
                <a:ext cx="750570" cy="68770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Ink 8"/>
              <p14:cNvContentPartPr/>
              <p14:nvPr/>
            </p14:nvContentPartPr>
            <p14:xfrm>
              <a:off x="2152015" y="4937760"/>
              <a:ext cx="643255" cy="455295"/>
            </p14:xfrm>
          </p:contentPart>
        </mc:Choice>
        <mc:Fallback xmlns="">
          <p:pic>
            <p:nvPicPr>
              <p:cNvPr id="9" name="Ink 8"/>
            </p:nvPicPr>
            <p:blipFill>
              <a:blip r:embed="rId10"/>
            </p:blipFill>
            <p:spPr>
              <a:xfrm>
                <a:off x="2152015" y="4937760"/>
                <a:ext cx="643255" cy="455295"/>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Capacitor A component with 2 leads (connections)</a:t>
            </a:r>
            <a:endParaRPr lang="en-US"/>
          </a:p>
        </p:txBody>
      </p:sp>
      <p:sp>
        <p:nvSpPr>
          <p:cNvPr id="3" name="Content Placeholder 2"/>
          <p:cNvSpPr>
            <a:spLocks noGrp="1"/>
          </p:cNvSpPr>
          <p:nvPr>
            <p:ph idx="1"/>
          </p:nvPr>
        </p:nvSpPr>
        <p:spPr>
          <a:xfrm>
            <a:off x="647700" y="1825625"/>
            <a:ext cx="8011160" cy="4351655"/>
          </a:xfrm>
        </p:spPr>
        <p:txBody>
          <a:bodyPr/>
          <a:p>
            <a:r>
              <a:rPr lang="en-US"/>
              <a:t>Its function in a circuit is to charge up to a voltage, hence storing electrical charge (energy)</a:t>
            </a:r>
            <a:endParaRPr lang="en-US"/>
          </a:p>
          <a:p>
            <a:r>
              <a:rPr lang="en-US"/>
              <a:t>Capacitor value is measured in Farads (F)</a:t>
            </a:r>
            <a:endParaRPr lang="en-US"/>
          </a:p>
          <a:p>
            <a:r>
              <a:rPr lang="en-US"/>
              <a:t>Capacitors usually have a very low capacitance value:</a:t>
            </a:r>
            <a:endParaRPr lang="en-US"/>
          </a:p>
          <a:p>
            <a:r>
              <a:rPr lang="en-US"/>
              <a:t>F is given as 1 µF (µ = micro = 1 x 106)</a:t>
            </a:r>
            <a:endParaRPr lang="en-US"/>
          </a:p>
          <a:p>
            <a:r>
              <a:rPr lang="en-US"/>
              <a:t>F is given as 1 nF (n = nano = 1 x 109)</a:t>
            </a:r>
            <a:endParaRPr lang="en-US"/>
          </a:p>
          <a:p>
            <a:r>
              <a:rPr lang="en-US"/>
              <a:t>F is given as 1 pF (p = pico = 1 x 1012)</a:t>
            </a:r>
            <a:endParaRPr lang="en-US"/>
          </a:p>
          <a:p>
            <a:r>
              <a:rPr lang="en-US"/>
              <a:t>The value of the capacitor is read using a number coding scheme</a:t>
            </a:r>
            <a:endParaRPr lang="en-US"/>
          </a:p>
          <a:p>
            <a:r>
              <a:rPr lang="en-US" b="1"/>
              <a:t>Appearance</a:t>
            </a:r>
            <a:endParaRPr lang="en-US" b="1"/>
          </a:p>
          <a:p>
            <a:r>
              <a:rPr lang="en-US" b="1"/>
              <a:t>Schematic Symbol</a:t>
            </a:r>
            <a:endParaRPr lang="en-US" b="1"/>
          </a:p>
        </p:txBody>
      </p:sp>
      <p:pic>
        <p:nvPicPr>
          <p:cNvPr id="4" name="Picture 3"/>
          <p:cNvPicPr>
            <a:picLocks noChangeAspect="1"/>
          </p:cNvPicPr>
          <p:nvPr/>
        </p:nvPicPr>
        <p:blipFill>
          <a:blip r:embed="rId1"/>
          <a:stretch>
            <a:fillRect/>
          </a:stretch>
        </p:blipFill>
        <p:spPr>
          <a:xfrm>
            <a:off x="8961755" y="1825625"/>
            <a:ext cx="1114425" cy="1200150"/>
          </a:xfrm>
          <a:prstGeom prst="rect">
            <a:avLst/>
          </a:prstGeom>
        </p:spPr>
      </p:pic>
      <p:pic>
        <p:nvPicPr>
          <p:cNvPr id="5" name="Picture 4"/>
          <p:cNvPicPr>
            <a:picLocks noChangeAspect="1"/>
          </p:cNvPicPr>
          <p:nvPr/>
        </p:nvPicPr>
        <p:blipFill>
          <a:blip r:embed="rId2"/>
          <a:stretch>
            <a:fillRect/>
          </a:stretch>
        </p:blipFill>
        <p:spPr>
          <a:xfrm>
            <a:off x="10076180" y="1739900"/>
            <a:ext cx="1819275" cy="1285875"/>
          </a:xfrm>
          <a:prstGeom prst="rect">
            <a:avLst/>
          </a:prstGeom>
        </p:spPr>
      </p:pic>
      <p:pic>
        <p:nvPicPr>
          <p:cNvPr id="6" name="Picture 5"/>
          <p:cNvPicPr>
            <a:picLocks noChangeAspect="1"/>
          </p:cNvPicPr>
          <p:nvPr/>
        </p:nvPicPr>
        <p:blipFill>
          <a:blip r:embed="rId3"/>
          <a:stretch>
            <a:fillRect/>
          </a:stretch>
        </p:blipFill>
        <p:spPr>
          <a:xfrm>
            <a:off x="1219835" y="6068060"/>
            <a:ext cx="1600200" cy="542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Reading Capacitor Value:</a:t>
            </a:r>
            <a:endParaRPr lang="en-US"/>
          </a:p>
        </p:txBody>
      </p:sp>
      <p:sp>
        <p:nvSpPr>
          <p:cNvPr id="3" name="Content Placeholder 2"/>
          <p:cNvSpPr>
            <a:spLocks noGrp="1"/>
          </p:cNvSpPr>
          <p:nvPr>
            <p:ph idx="1"/>
          </p:nvPr>
        </p:nvSpPr>
        <p:spPr>
          <a:xfrm>
            <a:off x="647700" y="1825625"/>
            <a:ext cx="7181215" cy="4351655"/>
          </a:xfrm>
        </p:spPr>
        <p:txBody>
          <a:bodyPr/>
          <a:p>
            <a:r>
              <a:rPr lang="en-US"/>
              <a:t>If the code ‘103’ is printed on the capacitor:</a:t>
            </a:r>
            <a:endParaRPr lang="en-US"/>
          </a:p>
          <a:p>
            <a:r>
              <a:rPr lang="en-US"/>
              <a:t>The first digit of the code is the first digit of the value</a:t>
            </a:r>
            <a:endParaRPr lang="en-US"/>
          </a:p>
          <a:p>
            <a:r>
              <a:rPr lang="en-US"/>
              <a:t>The second digit of the code is the second digit of the value</a:t>
            </a:r>
            <a:endParaRPr lang="en-US"/>
          </a:p>
          <a:p>
            <a:r>
              <a:rPr lang="en-US"/>
              <a:t>The third digit of the code is the number of zeros following the first 2 digits of the value</a:t>
            </a:r>
            <a:endParaRPr lang="en-US"/>
          </a:p>
          <a:p>
            <a:r>
              <a:rPr lang="en-US"/>
              <a:t>The resulting value is always in pico-farads</a:t>
            </a:r>
            <a:endParaRPr lang="en-US"/>
          </a:p>
          <a:p>
            <a:r>
              <a:rPr lang="en-US"/>
              <a:t>The value of the capacitor will therefore be:</a:t>
            </a:r>
            <a:endParaRPr lang="en-US"/>
          </a:p>
          <a:p>
            <a:r>
              <a:rPr lang="en-US"/>
              <a:t>10000 pF or 10 nF</a:t>
            </a:r>
            <a:endParaRPr lang="en-US"/>
          </a:p>
          <a:p>
            <a:r>
              <a:rPr lang="en-US"/>
              <a:t>The letter code 1KV means that the capacitor can be charged up to 1000V (1kV) maximum.</a:t>
            </a:r>
            <a:endParaRPr lang="en-US"/>
          </a:p>
        </p:txBody>
      </p:sp>
      <p:pic>
        <p:nvPicPr>
          <p:cNvPr id="4" name="Picture 3"/>
          <p:cNvPicPr>
            <a:picLocks noChangeAspect="1"/>
          </p:cNvPicPr>
          <p:nvPr/>
        </p:nvPicPr>
        <p:blipFill>
          <a:blip r:embed="rId1"/>
          <a:stretch>
            <a:fillRect/>
          </a:stretch>
        </p:blipFill>
        <p:spPr>
          <a:xfrm>
            <a:off x="8281670" y="1825625"/>
            <a:ext cx="1981200" cy="18859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Polarized Capacitor</a:t>
            </a:r>
            <a:endParaRPr lang="en-US"/>
          </a:p>
        </p:txBody>
      </p:sp>
      <p:sp>
        <p:nvSpPr>
          <p:cNvPr id="3" name="Content Placeholder 2"/>
          <p:cNvSpPr>
            <a:spLocks noGrp="1"/>
          </p:cNvSpPr>
          <p:nvPr>
            <p:ph idx="1"/>
          </p:nvPr>
        </p:nvSpPr>
        <p:spPr>
          <a:xfrm>
            <a:off x="647700" y="1419860"/>
            <a:ext cx="7621905" cy="5109845"/>
          </a:xfrm>
        </p:spPr>
        <p:txBody>
          <a:bodyPr>
            <a:normAutofit lnSpcReduction="20000"/>
          </a:bodyPr>
          <a:p>
            <a:r>
              <a:rPr lang="en-US"/>
              <a:t>A capacitor whose leads are marked with (+) and (-)</a:t>
            </a:r>
            <a:endParaRPr lang="en-US"/>
          </a:p>
          <a:p>
            <a:r>
              <a:rPr lang="en-US"/>
              <a:t>They are designed for higher capacitance values (range of micro-farads)</a:t>
            </a:r>
            <a:endParaRPr lang="en-US"/>
          </a:p>
          <a:p>
            <a:r>
              <a:rPr lang="en-US"/>
              <a:t>It is important to properly connect in the circuit to avoid damage during operation</a:t>
            </a:r>
            <a:endParaRPr lang="en-US"/>
          </a:p>
          <a:p>
            <a:r>
              <a:rPr lang="en-US"/>
              <a:t>Used only on DC (values of voltage that do not change polarity)</a:t>
            </a:r>
            <a:endParaRPr lang="en-US"/>
          </a:p>
          <a:p>
            <a:r>
              <a:rPr lang="en-US"/>
              <a:t>Capacitor marking:</a:t>
            </a:r>
            <a:endParaRPr lang="en-US"/>
          </a:p>
          <a:p>
            <a:r>
              <a:rPr lang="en-US"/>
              <a:t>The longer lead is the (+)</a:t>
            </a:r>
            <a:endParaRPr lang="en-US"/>
          </a:p>
          <a:p>
            <a:r>
              <a:rPr lang="en-US"/>
              <a:t>(-) lead indicated on the capacitor body</a:t>
            </a:r>
            <a:endParaRPr lang="en-US"/>
          </a:p>
          <a:p>
            <a:r>
              <a:rPr lang="en-US"/>
              <a:t>The value and working voltage are written on the case (no number coding used)</a:t>
            </a:r>
            <a:endParaRPr lang="en-US"/>
          </a:p>
          <a:p>
            <a:r>
              <a:rPr lang="en-US"/>
              <a:t>Appearance</a:t>
            </a:r>
            <a:endParaRPr lang="en-US"/>
          </a:p>
          <a:p>
            <a:r>
              <a:rPr lang="en-US"/>
              <a:t>Schematic Symbols</a:t>
            </a:r>
            <a:endParaRPr lang="en-US"/>
          </a:p>
        </p:txBody>
      </p:sp>
      <p:pic>
        <p:nvPicPr>
          <p:cNvPr id="4" name="Picture 3"/>
          <p:cNvPicPr>
            <a:picLocks noChangeAspect="1"/>
          </p:cNvPicPr>
          <p:nvPr/>
        </p:nvPicPr>
        <p:blipFill>
          <a:blip r:embed="rId1"/>
          <a:stretch>
            <a:fillRect/>
          </a:stretch>
        </p:blipFill>
        <p:spPr>
          <a:xfrm>
            <a:off x="8840470" y="1419860"/>
            <a:ext cx="1885950" cy="1885950"/>
          </a:xfrm>
          <a:prstGeom prst="rect">
            <a:avLst/>
          </a:prstGeom>
        </p:spPr>
      </p:pic>
      <p:pic>
        <p:nvPicPr>
          <p:cNvPr id="6" name="Picture 5"/>
          <p:cNvPicPr>
            <a:picLocks noChangeAspect="1"/>
          </p:cNvPicPr>
          <p:nvPr/>
        </p:nvPicPr>
        <p:blipFill>
          <a:blip r:embed="rId2"/>
          <a:stretch>
            <a:fillRect/>
          </a:stretch>
        </p:blipFill>
        <p:spPr>
          <a:xfrm>
            <a:off x="2666365" y="5872480"/>
            <a:ext cx="1495425" cy="657225"/>
          </a:xfrm>
          <a:prstGeom prst="rect">
            <a:avLst/>
          </a:prstGeom>
        </p:spPr>
      </p:pic>
      <p:pic>
        <p:nvPicPr>
          <p:cNvPr id="7" name="Picture 6"/>
          <p:cNvPicPr>
            <a:picLocks noChangeAspect="1"/>
          </p:cNvPicPr>
          <p:nvPr/>
        </p:nvPicPr>
        <p:blipFill>
          <a:blip r:embed="rId3"/>
          <a:stretch>
            <a:fillRect/>
          </a:stretch>
        </p:blipFill>
        <p:spPr>
          <a:xfrm>
            <a:off x="5157470" y="5872480"/>
            <a:ext cx="1495425" cy="7143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Diode A component with 2 leads (connections)</a:t>
            </a:r>
            <a:endParaRPr lang="en-US"/>
          </a:p>
        </p:txBody>
      </p:sp>
      <p:sp>
        <p:nvSpPr>
          <p:cNvPr id="3" name="Content Placeholder 2"/>
          <p:cNvSpPr>
            <a:spLocks noGrp="1"/>
          </p:cNvSpPr>
          <p:nvPr>
            <p:ph idx="1"/>
          </p:nvPr>
        </p:nvSpPr>
        <p:spPr>
          <a:xfrm>
            <a:off x="647700" y="1825625"/>
            <a:ext cx="5717540" cy="4351655"/>
          </a:xfrm>
        </p:spPr>
        <p:txBody>
          <a:bodyPr>
            <a:normAutofit fontScale="80000"/>
          </a:bodyPr>
          <a:p>
            <a:r>
              <a:rPr lang="en-US"/>
              <a:t>The connections are named ANODE and CATHODE</a:t>
            </a:r>
            <a:endParaRPr lang="en-US"/>
          </a:p>
          <a:p>
            <a:r>
              <a:rPr lang="en-US"/>
              <a:t>Its function in a circuit is to control the direction of electric current flow through the circuit</a:t>
            </a:r>
            <a:endParaRPr lang="en-US"/>
          </a:p>
          <a:p>
            <a:r>
              <a:rPr lang="en-US"/>
              <a:t>When a DC voltage is applied across a diode:</a:t>
            </a:r>
            <a:endParaRPr lang="en-US"/>
          </a:p>
          <a:p>
            <a:r>
              <a:rPr lang="en-US"/>
              <a:t>current will be allowed to pass if the (+) is connected to the anode, and the (-) is connected to the Cathode (DIODE IS FORWARD BIASED)</a:t>
            </a:r>
            <a:endParaRPr lang="en-US"/>
          </a:p>
          <a:p>
            <a:r>
              <a:rPr lang="en-US"/>
              <a:t>current will not be allowed to pass if the (+) is connected to the Cathode, and the (-) is connected to the Anode (DIODE IS REVERSED BIASED)</a:t>
            </a:r>
            <a:endParaRPr lang="en-US"/>
          </a:p>
          <a:p>
            <a:r>
              <a:rPr lang="en-US"/>
              <a:t>A ring printed on one side of the diode body indicates the Cathode Lead</a:t>
            </a:r>
            <a:endParaRPr lang="en-US"/>
          </a:p>
          <a:p>
            <a:r>
              <a:rPr lang="en-US"/>
              <a:t>Appearance</a:t>
            </a:r>
            <a:endParaRPr lang="en-US"/>
          </a:p>
          <a:p>
            <a:r>
              <a:rPr lang="en-US"/>
              <a:t>Schematic Symbol</a:t>
            </a:r>
            <a:endParaRPr lang="en-US"/>
          </a:p>
        </p:txBody>
      </p:sp>
      <p:pic>
        <p:nvPicPr>
          <p:cNvPr id="4" name="Picture 3"/>
          <p:cNvPicPr>
            <a:picLocks noChangeAspect="1"/>
          </p:cNvPicPr>
          <p:nvPr/>
        </p:nvPicPr>
        <p:blipFill>
          <a:blip r:embed="rId1"/>
          <a:stretch>
            <a:fillRect/>
          </a:stretch>
        </p:blipFill>
        <p:spPr>
          <a:xfrm>
            <a:off x="7863840" y="1584325"/>
            <a:ext cx="2657475" cy="1628775"/>
          </a:xfrm>
          <a:prstGeom prst="rect">
            <a:avLst/>
          </a:prstGeom>
        </p:spPr>
      </p:pic>
      <p:pic>
        <p:nvPicPr>
          <p:cNvPr id="5" name="Picture 4"/>
          <p:cNvPicPr>
            <a:picLocks noChangeAspect="1"/>
          </p:cNvPicPr>
          <p:nvPr/>
        </p:nvPicPr>
        <p:blipFill>
          <a:blip r:embed="rId2"/>
          <a:stretch>
            <a:fillRect/>
          </a:stretch>
        </p:blipFill>
        <p:spPr>
          <a:xfrm>
            <a:off x="3893820" y="5927725"/>
            <a:ext cx="2219325" cy="838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Light Emitting Diode (L.E.D.):</a:t>
            </a:r>
            <a:endParaRPr lang="en-US"/>
          </a:p>
        </p:txBody>
      </p:sp>
      <p:sp>
        <p:nvSpPr>
          <p:cNvPr id="3" name="Content Placeholder 2"/>
          <p:cNvSpPr>
            <a:spLocks noGrp="1"/>
          </p:cNvSpPr>
          <p:nvPr>
            <p:ph idx="1"/>
          </p:nvPr>
        </p:nvSpPr>
        <p:spPr>
          <a:xfrm>
            <a:off x="647700" y="1825625"/>
            <a:ext cx="8009255" cy="4351655"/>
          </a:xfrm>
        </p:spPr>
        <p:txBody>
          <a:bodyPr>
            <a:normAutofit lnSpcReduction="20000"/>
          </a:bodyPr>
          <a:p>
            <a:r>
              <a:rPr lang="en-US"/>
              <a:t>A component with 2 leads (connections)</a:t>
            </a:r>
            <a:endParaRPr lang="en-US"/>
          </a:p>
          <a:p>
            <a:r>
              <a:rPr lang="en-US"/>
              <a:t>Its function in a circuit is to indicate the presence of voltage, or to produce light.</a:t>
            </a:r>
            <a:endParaRPr lang="en-US"/>
          </a:p>
          <a:p>
            <a:r>
              <a:rPr lang="en-US"/>
              <a:t>When the LED is connected in FORWARD BIAS MODE, it will light up</a:t>
            </a:r>
            <a:endParaRPr lang="en-US"/>
          </a:p>
          <a:p>
            <a:r>
              <a:rPr lang="en-US"/>
              <a:t>IMPORTANT :</a:t>
            </a:r>
            <a:endParaRPr lang="en-US"/>
          </a:p>
          <a:p>
            <a:r>
              <a:rPr lang="en-US"/>
              <a:t>Never connect a LED in Reverse Bias</a:t>
            </a:r>
            <a:endParaRPr lang="en-US"/>
          </a:p>
          <a:p>
            <a:r>
              <a:rPr lang="en-US"/>
              <a:t>it will not light up </a:t>
            </a:r>
            <a:endParaRPr lang="en-US"/>
          </a:p>
          <a:p>
            <a:r>
              <a:rPr lang="en-US"/>
              <a:t>It will be damaged with just 5V </a:t>
            </a:r>
            <a:endParaRPr lang="en-US"/>
          </a:p>
          <a:p>
            <a:r>
              <a:rPr lang="en-US"/>
              <a:t>The maximum voltage to be applied in Forward Bias Mode is 5V, or the LED will be easily damaged.</a:t>
            </a:r>
            <a:endParaRPr lang="en-US"/>
          </a:p>
          <a:p>
            <a:r>
              <a:rPr lang="en-US"/>
              <a:t>Appearance</a:t>
            </a:r>
            <a:endParaRPr lang="en-US"/>
          </a:p>
          <a:p>
            <a:r>
              <a:rPr lang="en-US"/>
              <a:t>Schematic Symbol</a:t>
            </a:r>
            <a:endParaRPr lang="en-US"/>
          </a:p>
        </p:txBody>
      </p:sp>
      <p:pic>
        <p:nvPicPr>
          <p:cNvPr id="4" name="Picture 3"/>
          <p:cNvPicPr>
            <a:picLocks noChangeAspect="1"/>
          </p:cNvPicPr>
          <p:nvPr/>
        </p:nvPicPr>
        <p:blipFill>
          <a:blip r:embed="rId1"/>
          <a:stretch>
            <a:fillRect/>
          </a:stretch>
        </p:blipFill>
        <p:spPr>
          <a:xfrm>
            <a:off x="8829675" y="1584325"/>
            <a:ext cx="2333625" cy="1552575"/>
          </a:xfrm>
          <a:prstGeom prst="rect">
            <a:avLst/>
          </a:prstGeom>
        </p:spPr>
      </p:pic>
      <p:pic>
        <p:nvPicPr>
          <p:cNvPr id="5" name="Picture 4"/>
          <p:cNvPicPr>
            <a:picLocks noChangeAspect="1"/>
          </p:cNvPicPr>
          <p:nvPr/>
        </p:nvPicPr>
        <p:blipFill>
          <a:blip r:embed="rId2"/>
          <a:stretch>
            <a:fillRect/>
          </a:stretch>
        </p:blipFill>
        <p:spPr>
          <a:xfrm>
            <a:off x="9082405" y="3895090"/>
            <a:ext cx="2333625" cy="1000125"/>
          </a:xfrm>
          <a:prstGeom prst="rect">
            <a:avLst/>
          </a:prstGeom>
        </p:spPr>
      </p:pic>
      <p:pic>
        <p:nvPicPr>
          <p:cNvPr id="6" name="Picture 5"/>
          <p:cNvPicPr>
            <a:picLocks noChangeAspect="1"/>
          </p:cNvPicPr>
          <p:nvPr/>
        </p:nvPicPr>
        <p:blipFill>
          <a:blip r:embed="rId3"/>
          <a:stretch>
            <a:fillRect/>
          </a:stretch>
        </p:blipFill>
        <p:spPr>
          <a:xfrm>
            <a:off x="4034790" y="5788660"/>
            <a:ext cx="2762250" cy="8667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How to identify the Leads of a LED:</a:t>
            </a:r>
            <a:endParaRPr lang="en-US"/>
          </a:p>
        </p:txBody>
      </p:sp>
      <p:pic>
        <p:nvPicPr>
          <p:cNvPr id="4" name="Content Placeholder 3"/>
          <p:cNvPicPr>
            <a:picLocks noChangeAspect="1"/>
          </p:cNvPicPr>
          <p:nvPr>
            <p:ph idx="1"/>
          </p:nvPr>
        </p:nvPicPr>
        <p:blipFill>
          <a:blip r:embed="rId1"/>
          <a:stretch>
            <a:fillRect/>
          </a:stretch>
        </p:blipFill>
        <p:spPr>
          <a:xfrm>
            <a:off x="1428750" y="1719580"/>
            <a:ext cx="4048125" cy="2628900"/>
          </a:xfrm>
          <a:prstGeom prst="rect">
            <a:avLst/>
          </a:prstGeom>
        </p:spPr>
      </p:pic>
      <p:pic>
        <p:nvPicPr>
          <p:cNvPr id="5" name="Picture 4"/>
          <p:cNvPicPr>
            <a:picLocks noChangeAspect="1"/>
          </p:cNvPicPr>
          <p:nvPr/>
        </p:nvPicPr>
        <p:blipFill>
          <a:blip r:embed="rId2"/>
          <a:stretch>
            <a:fillRect/>
          </a:stretch>
        </p:blipFill>
        <p:spPr>
          <a:xfrm>
            <a:off x="6601460" y="1719580"/>
            <a:ext cx="1352550" cy="2257425"/>
          </a:xfrm>
          <a:prstGeom prst="rect">
            <a:avLst/>
          </a:prstGeom>
        </p:spPr>
      </p:pic>
      <p:pic>
        <p:nvPicPr>
          <p:cNvPr id="6" name="Picture 5"/>
          <p:cNvPicPr>
            <a:picLocks noChangeAspect="1"/>
          </p:cNvPicPr>
          <p:nvPr/>
        </p:nvPicPr>
        <p:blipFill>
          <a:blip r:embed="rId3"/>
          <a:stretch>
            <a:fillRect/>
          </a:stretch>
        </p:blipFill>
        <p:spPr>
          <a:xfrm>
            <a:off x="6075680" y="4570730"/>
            <a:ext cx="2762250" cy="8667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Transistor A component with 3 leads (connections)</a:t>
            </a:r>
            <a:endParaRPr lang="en-US"/>
          </a:p>
        </p:txBody>
      </p:sp>
      <p:sp>
        <p:nvSpPr>
          <p:cNvPr id="3" name="Content Placeholder 2"/>
          <p:cNvSpPr>
            <a:spLocks noGrp="1"/>
          </p:cNvSpPr>
          <p:nvPr>
            <p:ph idx="1"/>
          </p:nvPr>
        </p:nvSpPr>
        <p:spPr/>
        <p:txBody>
          <a:bodyPr/>
          <a:p>
            <a:r>
              <a:rPr lang="en-US"/>
              <a:t>Its function in a circuit is as an electronic switch, or as an amplifier</a:t>
            </a:r>
            <a:endParaRPr lang="en-US"/>
          </a:p>
          <a:p>
            <a:r>
              <a:rPr lang="en-US"/>
              <a:t>Two types of transistors are available:</a:t>
            </a:r>
            <a:endParaRPr lang="en-US"/>
          </a:p>
          <a:p>
            <a:r>
              <a:rPr lang="en-US"/>
              <a:t>NPN</a:t>
            </a:r>
            <a:endParaRPr lang="en-US"/>
          </a:p>
          <a:p>
            <a:r>
              <a:rPr lang="en-US"/>
              <a:t>PNP</a:t>
            </a:r>
            <a:endParaRPr lang="en-US"/>
          </a:p>
          <a:p>
            <a:r>
              <a:rPr lang="en-US"/>
              <a:t>The connections are named:</a:t>
            </a:r>
            <a:endParaRPr lang="en-US"/>
          </a:p>
          <a:p>
            <a:r>
              <a:rPr lang="en-US"/>
              <a:t>COLLECTOR (C)</a:t>
            </a:r>
            <a:endParaRPr lang="en-US"/>
          </a:p>
          <a:p>
            <a:r>
              <a:rPr lang="en-US"/>
              <a:t>BASE (B)</a:t>
            </a:r>
            <a:endParaRPr lang="en-US"/>
          </a:p>
          <a:p>
            <a:r>
              <a:rPr lang="en-US"/>
              <a:t>EMITTER (E)</a:t>
            </a:r>
            <a:endParaRPr lang="en-US"/>
          </a:p>
          <a:p>
            <a:r>
              <a:rPr lang="en-US"/>
              <a:t>Appearance</a:t>
            </a:r>
            <a:endParaRPr lang="en-US"/>
          </a:p>
          <a:p>
            <a:r>
              <a:rPr lang="en-US"/>
              <a:t>Schematic Symbols</a:t>
            </a:r>
            <a:endParaRPr lang="en-US"/>
          </a:p>
        </p:txBody>
      </p:sp>
      <p:pic>
        <p:nvPicPr>
          <p:cNvPr id="4" name="Picture 3"/>
          <p:cNvPicPr>
            <a:picLocks noChangeAspect="1"/>
          </p:cNvPicPr>
          <p:nvPr/>
        </p:nvPicPr>
        <p:blipFill>
          <a:blip r:embed="rId1"/>
          <a:stretch>
            <a:fillRect/>
          </a:stretch>
        </p:blipFill>
        <p:spPr>
          <a:xfrm>
            <a:off x="6781165" y="2276475"/>
            <a:ext cx="3714750" cy="2305050"/>
          </a:xfrm>
          <a:prstGeom prst="rect">
            <a:avLst/>
          </a:prstGeom>
        </p:spPr>
      </p:pic>
      <p:pic>
        <p:nvPicPr>
          <p:cNvPr id="5" name="Picture 4"/>
          <p:cNvPicPr>
            <a:picLocks noChangeAspect="1"/>
          </p:cNvPicPr>
          <p:nvPr/>
        </p:nvPicPr>
        <p:blipFill>
          <a:blip r:embed="rId2"/>
          <a:stretch>
            <a:fillRect/>
          </a:stretch>
        </p:blipFill>
        <p:spPr>
          <a:xfrm>
            <a:off x="4552315" y="4469130"/>
            <a:ext cx="2228850" cy="15716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Integrated Circuits (IC)</a:t>
            </a:r>
            <a:endParaRPr lang="en-US"/>
          </a:p>
        </p:txBody>
      </p:sp>
      <p:sp>
        <p:nvSpPr>
          <p:cNvPr id="3" name="Content Placeholder 2"/>
          <p:cNvSpPr>
            <a:spLocks noGrp="1"/>
          </p:cNvSpPr>
          <p:nvPr>
            <p:ph idx="1"/>
          </p:nvPr>
        </p:nvSpPr>
        <p:spPr>
          <a:xfrm>
            <a:off x="647700" y="1825625"/>
            <a:ext cx="5269865" cy="4351655"/>
          </a:xfrm>
        </p:spPr>
        <p:txBody>
          <a:bodyPr/>
          <a:p>
            <a:r>
              <a:rPr lang="en-US"/>
              <a:t>A component with a number of pins ranging from 8 to 40 (and more)</a:t>
            </a:r>
            <a:endParaRPr lang="en-US"/>
          </a:p>
          <a:p>
            <a:r>
              <a:rPr lang="en-US"/>
              <a:t>A full electronic circuit is built inside the IC package, and connected to pins located around the IC</a:t>
            </a:r>
            <a:endParaRPr lang="en-US"/>
          </a:p>
          <a:p>
            <a:r>
              <a:rPr lang="en-US"/>
              <a:t>Each IC has its own functional circuit</a:t>
            </a:r>
            <a:endParaRPr lang="en-US"/>
          </a:p>
          <a:p>
            <a:r>
              <a:rPr lang="en-US"/>
              <a:t>Always read the data sheet of the IC in order to find out its function</a:t>
            </a:r>
            <a:endParaRPr lang="en-US"/>
          </a:p>
          <a:p>
            <a:r>
              <a:rPr lang="en-US"/>
              <a:t>Appearance</a:t>
            </a:r>
            <a:endParaRPr lang="en-US"/>
          </a:p>
          <a:p>
            <a:r>
              <a:rPr lang="en-US"/>
              <a:t>Schematic Symbol (example NE 555 timer IC)</a:t>
            </a:r>
            <a:endParaRPr lang="en-US"/>
          </a:p>
        </p:txBody>
      </p:sp>
      <p:pic>
        <p:nvPicPr>
          <p:cNvPr id="4" name="Picture 3"/>
          <p:cNvPicPr>
            <a:picLocks noChangeAspect="1"/>
          </p:cNvPicPr>
          <p:nvPr/>
        </p:nvPicPr>
        <p:blipFill>
          <a:blip r:embed="rId1"/>
          <a:stretch>
            <a:fillRect/>
          </a:stretch>
        </p:blipFill>
        <p:spPr>
          <a:xfrm>
            <a:off x="6628130" y="957580"/>
            <a:ext cx="1943100" cy="1504950"/>
          </a:xfrm>
          <a:prstGeom prst="rect">
            <a:avLst/>
          </a:prstGeom>
        </p:spPr>
      </p:pic>
      <p:pic>
        <p:nvPicPr>
          <p:cNvPr id="5" name="Picture 4"/>
          <p:cNvPicPr>
            <a:picLocks noChangeAspect="1"/>
          </p:cNvPicPr>
          <p:nvPr/>
        </p:nvPicPr>
        <p:blipFill>
          <a:blip r:embed="rId2"/>
          <a:stretch>
            <a:fillRect/>
          </a:stretch>
        </p:blipFill>
        <p:spPr>
          <a:xfrm>
            <a:off x="9701530" y="1097280"/>
            <a:ext cx="1847850" cy="1619250"/>
          </a:xfrm>
          <a:prstGeom prst="rect">
            <a:avLst/>
          </a:prstGeom>
        </p:spPr>
      </p:pic>
      <p:pic>
        <p:nvPicPr>
          <p:cNvPr id="6" name="Picture 5"/>
          <p:cNvPicPr>
            <a:picLocks noChangeAspect="1"/>
          </p:cNvPicPr>
          <p:nvPr/>
        </p:nvPicPr>
        <p:blipFill>
          <a:blip r:embed="rId3"/>
          <a:stretch>
            <a:fillRect/>
          </a:stretch>
        </p:blipFill>
        <p:spPr>
          <a:xfrm>
            <a:off x="6913880" y="2743200"/>
            <a:ext cx="1371600" cy="1371600"/>
          </a:xfrm>
          <a:prstGeom prst="rect">
            <a:avLst/>
          </a:prstGeom>
        </p:spPr>
      </p:pic>
      <p:pic>
        <p:nvPicPr>
          <p:cNvPr id="7" name="Picture 6"/>
          <p:cNvPicPr>
            <a:picLocks noChangeAspect="1"/>
          </p:cNvPicPr>
          <p:nvPr/>
        </p:nvPicPr>
        <p:blipFill>
          <a:blip r:embed="rId4"/>
          <a:stretch>
            <a:fillRect/>
          </a:stretch>
        </p:blipFill>
        <p:spPr>
          <a:xfrm>
            <a:off x="9359265" y="3261995"/>
            <a:ext cx="1457325" cy="1085850"/>
          </a:xfrm>
          <a:prstGeom prst="rect">
            <a:avLst/>
          </a:prstGeom>
        </p:spPr>
      </p:pic>
      <p:pic>
        <p:nvPicPr>
          <p:cNvPr id="8" name="Picture 7"/>
          <p:cNvPicPr>
            <a:picLocks noChangeAspect="1"/>
          </p:cNvPicPr>
          <p:nvPr/>
        </p:nvPicPr>
        <p:blipFill>
          <a:blip r:embed="rId5"/>
          <a:stretch>
            <a:fillRect/>
          </a:stretch>
        </p:blipFill>
        <p:spPr>
          <a:xfrm>
            <a:off x="6913880" y="4605020"/>
            <a:ext cx="1971675" cy="1228725"/>
          </a:xfrm>
          <a:prstGeom prst="rect">
            <a:avLst/>
          </a:prstGeom>
        </p:spPr>
      </p:pic>
      <p:pic>
        <p:nvPicPr>
          <p:cNvPr id="9" name="Picture 8"/>
          <p:cNvPicPr>
            <a:picLocks noChangeAspect="1"/>
          </p:cNvPicPr>
          <p:nvPr/>
        </p:nvPicPr>
        <p:blipFill>
          <a:blip r:embed="rId6"/>
          <a:stretch>
            <a:fillRect/>
          </a:stretch>
        </p:blipFill>
        <p:spPr>
          <a:xfrm>
            <a:off x="9701530" y="4881880"/>
            <a:ext cx="1276350" cy="1295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Identifying IC pin-outs</a:t>
            </a:r>
            <a:endParaRPr lang="en-US"/>
          </a:p>
        </p:txBody>
      </p:sp>
      <p:pic>
        <p:nvPicPr>
          <p:cNvPr id="4" name="Content Placeholder 3"/>
          <p:cNvPicPr>
            <a:picLocks noChangeAspect="1"/>
          </p:cNvPicPr>
          <p:nvPr>
            <p:ph idx="1"/>
          </p:nvPr>
        </p:nvPicPr>
        <p:blipFill>
          <a:blip r:embed="rId1"/>
          <a:stretch>
            <a:fillRect/>
          </a:stretch>
        </p:blipFill>
        <p:spPr>
          <a:xfrm>
            <a:off x="1633220" y="1866900"/>
            <a:ext cx="2133600" cy="1438275"/>
          </a:xfrm>
          <a:prstGeom prst="rect">
            <a:avLst/>
          </a:prstGeom>
        </p:spPr>
      </p:pic>
      <p:pic>
        <p:nvPicPr>
          <p:cNvPr id="6" name="Picture 5"/>
          <p:cNvPicPr>
            <a:picLocks noChangeAspect="1"/>
          </p:cNvPicPr>
          <p:nvPr/>
        </p:nvPicPr>
        <p:blipFill>
          <a:blip r:embed="rId2"/>
          <a:stretch>
            <a:fillRect/>
          </a:stretch>
        </p:blipFill>
        <p:spPr>
          <a:xfrm>
            <a:off x="5462905" y="1584325"/>
            <a:ext cx="1838325" cy="2152650"/>
          </a:xfrm>
          <a:prstGeom prst="rect">
            <a:avLst/>
          </a:prstGeom>
        </p:spPr>
      </p:pic>
      <p:pic>
        <p:nvPicPr>
          <p:cNvPr id="7" name="Picture 6"/>
          <p:cNvPicPr>
            <a:picLocks noChangeAspect="1"/>
          </p:cNvPicPr>
          <p:nvPr/>
        </p:nvPicPr>
        <p:blipFill>
          <a:blip r:embed="rId3"/>
          <a:stretch>
            <a:fillRect/>
          </a:stretch>
        </p:blipFill>
        <p:spPr>
          <a:xfrm>
            <a:off x="2039620" y="4127500"/>
            <a:ext cx="1952625" cy="1609725"/>
          </a:xfrm>
          <a:prstGeom prst="rect">
            <a:avLst/>
          </a:prstGeom>
        </p:spPr>
      </p:pic>
      <p:pic>
        <p:nvPicPr>
          <p:cNvPr id="8" name="Picture 7"/>
          <p:cNvPicPr>
            <a:picLocks noChangeAspect="1"/>
          </p:cNvPicPr>
          <p:nvPr/>
        </p:nvPicPr>
        <p:blipFill>
          <a:blip r:embed="rId4"/>
          <a:stretch>
            <a:fillRect/>
          </a:stretch>
        </p:blipFill>
        <p:spPr>
          <a:xfrm>
            <a:off x="5194300" y="3998595"/>
            <a:ext cx="3019425" cy="1866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47700" y="258445"/>
            <a:ext cx="10515600" cy="1325563"/>
          </a:xfrm>
        </p:spPr>
        <p:txBody>
          <a:bodyPr/>
          <a:p>
            <a:r>
              <a:rPr lang="en-US"/>
              <a:t>Resistor A component with 2 leads (connections)</a:t>
            </a:r>
            <a:endParaRPr lang="en-US"/>
          </a:p>
        </p:txBody>
      </p:sp>
      <p:sp>
        <p:nvSpPr>
          <p:cNvPr id="7" name="Content Placeholder 6"/>
          <p:cNvSpPr/>
          <p:nvPr>
            <p:ph idx="1"/>
          </p:nvPr>
        </p:nvSpPr>
        <p:spPr>
          <a:xfrm>
            <a:off x="647700" y="1825625"/>
            <a:ext cx="7886700" cy="4351655"/>
          </a:xfrm>
        </p:spPr>
        <p:txBody>
          <a:bodyPr/>
          <a:p>
            <a:r>
              <a:rPr lang="en-US"/>
              <a:t>Its function in a circuit is to control the electric current flow through the circuit</a:t>
            </a:r>
            <a:endParaRPr lang="en-US"/>
          </a:p>
          <a:p>
            <a:r>
              <a:rPr lang="en-US"/>
              <a:t>The greater the resistance value, the less will be the current flow</a:t>
            </a:r>
            <a:endParaRPr lang="en-US"/>
          </a:p>
          <a:p>
            <a:r>
              <a:rPr lang="en-US"/>
              <a:t>Resistor value is measured in Ohms (Ω)</a:t>
            </a:r>
            <a:endParaRPr lang="en-US"/>
          </a:p>
          <a:p>
            <a:r>
              <a:rPr lang="en-US"/>
              <a:t>Sometimes in a circuit the symbol for Ohms is not shown:</a:t>
            </a:r>
            <a:endParaRPr lang="en-US"/>
          </a:p>
          <a:p>
            <a:r>
              <a:rPr lang="en-US"/>
              <a:t>10 Ω may be written as 10R</a:t>
            </a:r>
            <a:endParaRPr lang="en-US"/>
          </a:p>
          <a:p>
            <a:r>
              <a:rPr lang="en-US"/>
              <a:t>0.1 Ω may be written as 0R1</a:t>
            </a:r>
            <a:endParaRPr lang="en-US"/>
          </a:p>
          <a:p>
            <a:r>
              <a:rPr lang="en-US"/>
              <a:t>1000 Ω may be written as 1k (1 kilo Ohms)</a:t>
            </a:r>
            <a:endParaRPr lang="en-US"/>
          </a:p>
          <a:p>
            <a:r>
              <a:rPr lang="en-US"/>
              <a:t>The value of the resistor is read using a colour coding scheme</a:t>
            </a:r>
            <a:endParaRPr lang="en-US"/>
          </a:p>
          <a:p>
            <a:endParaRPr lang="en-US"/>
          </a:p>
        </p:txBody>
      </p:sp>
      <p:pic>
        <p:nvPicPr>
          <p:cNvPr id="8" name="Content Placeholder 3"/>
          <p:cNvPicPr>
            <a:picLocks noChangeAspect="1"/>
          </p:cNvPicPr>
          <p:nvPr/>
        </p:nvPicPr>
        <p:blipFill>
          <a:blip r:embed="rId1"/>
          <a:stretch>
            <a:fillRect/>
          </a:stretch>
        </p:blipFill>
        <p:spPr>
          <a:xfrm>
            <a:off x="8534400" y="1825625"/>
            <a:ext cx="2914650" cy="19716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Variable output DC power supply</a:t>
            </a:r>
            <a:endParaRPr lang="en-US"/>
          </a:p>
        </p:txBody>
      </p:sp>
      <p:sp>
        <p:nvSpPr>
          <p:cNvPr id="3" name="Content Placeholder 2"/>
          <p:cNvSpPr>
            <a:spLocks noGrp="1"/>
          </p:cNvSpPr>
          <p:nvPr>
            <p:ph idx="1"/>
          </p:nvPr>
        </p:nvSpPr>
        <p:spPr>
          <a:xfrm>
            <a:off x="647700" y="1825625"/>
            <a:ext cx="7078345" cy="4351655"/>
          </a:xfrm>
        </p:spPr>
        <p:txBody>
          <a:bodyPr>
            <a:normAutofit fontScale="90000" lnSpcReduction="20000"/>
          </a:bodyPr>
          <a:p>
            <a:r>
              <a:rPr lang="en-US"/>
              <a:t>Battery (DC Power Supply)</a:t>
            </a:r>
            <a:endParaRPr lang="en-US"/>
          </a:p>
          <a:p>
            <a:r>
              <a:rPr lang="en-US"/>
              <a:t>A source of DC Power used to supply electronic components and circuits</a:t>
            </a:r>
            <a:endParaRPr lang="en-US"/>
          </a:p>
          <a:p>
            <a:r>
              <a:rPr lang="en-US"/>
              <a:t>Can be in the form of a battery</a:t>
            </a:r>
            <a:endParaRPr lang="en-US"/>
          </a:p>
          <a:p>
            <a:r>
              <a:rPr lang="en-US"/>
              <a:t>Can be in the form of a piece of electronic equipment which is plugged into the 230V AC mains supply</a:t>
            </a:r>
            <a:endParaRPr lang="en-US"/>
          </a:p>
          <a:p>
            <a:r>
              <a:rPr lang="en-US"/>
              <a:t>Called DC power supply</a:t>
            </a:r>
            <a:endParaRPr lang="en-US"/>
          </a:p>
          <a:p>
            <a:r>
              <a:rPr lang="en-US"/>
              <a:t>Converts AC 230V into DC</a:t>
            </a:r>
            <a:endParaRPr lang="en-US"/>
          </a:p>
          <a:p>
            <a:r>
              <a:rPr lang="en-US"/>
              <a:t>Steps down the DC into a low voltage suitable for electronics</a:t>
            </a:r>
            <a:endParaRPr lang="en-US"/>
          </a:p>
          <a:p>
            <a:r>
              <a:rPr lang="en-US"/>
              <a:t>9V DC Battery</a:t>
            </a:r>
            <a:endParaRPr lang="en-US"/>
          </a:p>
          <a:p>
            <a:r>
              <a:rPr lang="en-US"/>
              <a:t>Variable output DC power supply</a:t>
            </a:r>
            <a:endParaRPr lang="en-US"/>
          </a:p>
          <a:p>
            <a:r>
              <a:rPr lang="en-US"/>
              <a:t>Appearance</a:t>
            </a:r>
            <a:endParaRPr lang="en-US"/>
          </a:p>
          <a:p>
            <a:r>
              <a:rPr lang="en-US"/>
              <a:t>Schematic Symbols</a:t>
            </a:r>
            <a:endParaRPr lang="en-US"/>
          </a:p>
        </p:txBody>
      </p:sp>
      <p:pic>
        <p:nvPicPr>
          <p:cNvPr id="4" name="Picture 3"/>
          <p:cNvPicPr>
            <a:picLocks noChangeAspect="1"/>
          </p:cNvPicPr>
          <p:nvPr/>
        </p:nvPicPr>
        <p:blipFill>
          <a:blip r:embed="rId1"/>
          <a:stretch>
            <a:fillRect/>
          </a:stretch>
        </p:blipFill>
        <p:spPr>
          <a:xfrm>
            <a:off x="8056245" y="1375410"/>
            <a:ext cx="1485900" cy="2209800"/>
          </a:xfrm>
          <a:prstGeom prst="rect">
            <a:avLst/>
          </a:prstGeom>
        </p:spPr>
      </p:pic>
      <p:pic>
        <p:nvPicPr>
          <p:cNvPr id="5" name="Picture 4"/>
          <p:cNvPicPr>
            <a:picLocks noChangeAspect="1"/>
          </p:cNvPicPr>
          <p:nvPr/>
        </p:nvPicPr>
        <p:blipFill>
          <a:blip r:embed="rId2"/>
          <a:stretch>
            <a:fillRect/>
          </a:stretch>
        </p:blipFill>
        <p:spPr>
          <a:xfrm>
            <a:off x="9842500" y="1375410"/>
            <a:ext cx="2295525" cy="2209800"/>
          </a:xfrm>
          <a:prstGeom prst="rect">
            <a:avLst/>
          </a:prstGeom>
        </p:spPr>
      </p:pic>
      <p:pic>
        <p:nvPicPr>
          <p:cNvPr id="6" name="Picture 5"/>
          <p:cNvPicPr>
            <a:picLocks noChangeAspect="1"/>
          </p:cNvPicPr>
          <p:nvPr/>
        </p:nvPicPr>
        <p:blipFill>
          <a:blip r:embed="rId3"/>
          <a:stretch>
            <a:fillRect/>
          </a:stretch>
        </p:blipFill>
        <p:spPr>
          <a:xfrm>
            <a:off x="3906520" y="5234305"/>
            <a:ext cx="990600" cy="1543050"/>
          </a:xfrm>
          <a:prstGeom prst="rect">
            <a:avLst/>
          </a:prstGeom>
        </p:spPr>
      </p:pic>
      <p:pic>
        <p:nvPicPr>
          <p:cNvPr id="7" name="Picture 6"/>
          <p:cNvPicPr>
            <a:picLocks noChangeAspect="1"/>
          </p:cNvPicPr>
          <p:nvPr/>
        </p:nvPicPr>
        <p:blipFill>
          <a:blip r:embed="rId4"/>
          <a:stretch>
            <a:fillRect/>
          </a:stretch>
        </p:blipFill>
        <p:spPr>
          <a:xfrm>
            <a:off x="5186045" y="5234305"/>
            <a:ext cx="1438275" cy="942975"/>
          </a:xfrm>
          <a:prstGeom prst="rect">
            <a:avLst/>
          </a:prstGeom>
        </p:spPr>
      </p:pic>
      <p:pic>
        <p:nvPicPr>
          <p:cNvPr id="8" name="Picture 7"/>
          <p:cNvPicPr>
            <a:picLocks noChangeAspect="1"/>
          </p:cNvPicPr>
          <p:nvPr/>
        </p:nvPicPr>
        <p:blipFill>
          <a:blip r:embed="rId5"/>
          <a:stretch>
            <a:fillRect/>
          </a:stretch>
        </p:blipFill>
        <p:spPr>
          <a:xfrm>
            <a:off x="7388225" y="5367655"/>
            <a:ext cx="1533525" cy="6762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Wire (Conductor) Used to interconnect components to form a circuit</a:t>
            </a:r>
            <a:endParaRPr lang="en-US"/>
          </a:p>
        </p:txBody>
      </p:sp>
      <p:sp>
        <p:nvSpPr>
          <p:cNvPr id="3" name="Content Placeholder 2"/>
          <p:cNvSpPr>
            <a:spLocks noGrp="1"/>
          </p:cNvSpPr>
          <p:nvPr>
            <p:ph idx="1"/>
          </p:nvPr>
        </p:nvSpPr>
        <p:spPr>
          <a:xfrm>
            <a:off x="647700" y="1431925"/>
            <a:ext cx="7723505" cy="4745355"/>
          </a:xfrm>
        </p:spPr>
        <p:txBody>
          <a:bodyPr/>
          <a:p>
            <a:r>
              <a:rPr lang="en-US"/>
              <a:t>Must be insulated</a:t>
            </a:r>
            <a:endParaRPr lang="en-US"/>
          </a:p>
          <a:p>
            <a:r>
              <a:rPr lang="en-US"/>
              <a:t>Can be single stranded or multi-stranded</a:t>
            </a:r>
            <a:endParaRPr lang="en-US"/>
          </a:p>
          <a:p>
            <a:r>
              <a:rPr lang="en-US"/>
              <a:t>Single stranded used during experiments to insert into the prototyping (Breadboard) Board</a:t>
            </a:r>
            <a:endParaRPr lang="en-US"/>
          </a:p>
          <a:p>
            <a:r>
              <a:rPr lang="en-US"/>
              <a:t>Multi-stranded type used in practice for improved flexibility</a:t>
            </a:r>
            <a:endParaRPr lang="en-US"/>
          </a:p>
          <a:p>
            <a:r>
              <a:rPr lang="en-US"/>
              <a:t>In the circuit schematics, a wire is drawn as a LINE</a:t>
            </a:r>
            <a:endParaRPr lang="en-US"/>
          </a:p>
          <a:p>
            <a:r>
              <a:rPr lang="en-US"/>
              <a:t>Single stranded wire</a:t>
            </a:r>
            <a:endParaRPr lang="en-US"/>
          </a:p>
          <a:p>
            <a:r>
              <a:rPr lang="en-US"/>
              <a:t>Multi-stranded wire</a:t>
            </a:r>
            <a:endParaRPr lang="en-US"/>
          </a:p>
          <a:p>
            <a:r>
              <a:rPr lang="en-US"/>
              <a:t>Appearance</a:t>
            </a:r>
            <a:endParaRPr lang="en-US"/>
          </a:p>
          <a:p>
            <a:r>
              <a:rPr lang="en-US"/>
              <a:t>Schematic Symbols</a:t>
            </a:r>
            <a:endParaRPr lang="en-US"/>
          </a:p>
        </p:txBody>
      </p:sp>
      <p:pic>
        <p:nvPicPr>
          <p:cNvPr id="4" name="Picture 3"/>
          <p:cNvPicPr>
            <a:picLocks noChangeAspect="1"/>
          </p:cNvPicPr>
          <p:nvPr/>
        </p:nvPicPr>
        <p:blipFill>
          <a:blip r:embed="rId1"/>
          <a:stretch>
            <a:fillRect/>
          </a:stretch>
        </p:blipFill>
        <p:spPr>
          <a:xfrm>
            <a:off x="8181975" y="1584325"/>
            <a:ext cx="2981325" cy="1790700"/>
          </a:xfrm>
          <a:prstGeom prst="rect">
            <a:avLst/>
          </a:prstGeom>
        </p:spPr>
      </p:pic>
      <p:pic>
        <p:nvPicPr>
          <p:cNvPr id="5" name="Picture 4"/>
          <p:cNvPicPr>
            <a:picLocks noChangeAspect="1"/>
          </p:cNvPicPr>
          <p:nvPr/>
        </p:nvPicPr>
        <p:blipFill>
          <a:blip r:embed="rId2"/>
          <a:stretch>
            <a:fillRect/>
          </a:stretch>
        </p:blipFill>
        <p:spPr>
          <a:xfrm>
            <a:off x="7949565" y="4650105"/>
            <a:ext cx="2343150" cy="1352550"/>
          </a:xfrm>
          <a:prstGeom prst="rect">
            <a:avLst/>
          </a:prstGeom>
        </p:spPr>
      </p:pic>
      <p:pic>
        <p:nvPicPr>
          <p:cNvPr id="6" name="Picture 5"/>
          <p:cNvPicPr>
            <a:picLocks noChangeAspect="1"/>
          </p:cNvPicPr>
          <p:nvPr/>
        </p:nvPicPr>
        <p:blipFill>
          <a:blip r:embed="rId3"/>
          <a:stretch>
            <a:fillRect/>
          </a:stretch>
        </p:blipFill>
        <p:spPr>
          <a:xfrm>
            <a:off x="4924425" y="4659630"/>
            <a:ext cx="2343150" cy="133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Prototyping Board (Breadboard)</a:t>
            </a:r>
            <a:endParaRPr lang="en-US"/>
          </a:p>
        </p:txBody>
      </p:sp>
      <p:sp>
        <p:nvSpPr>
          <p:cNvPr id="3" name="Content Placeholder 2"/>
          <p:cNvSpPr>
            <a:spLocks noGrp="1"/>
          </p:cNvSpPr>
          <p:nvPr>
            <p:ph idx="1"/>
          </p:nvPr>
        </p:nvSpPr>
        <p:spPr>
          <a:xfrm>
            <a:off x="647700" y="1825625"/>
            <a:ext cx="7007225" cy="4351655"/>
          </a:xfrm>
        </p:spPr>
        <p:txBody>
          <a:bodyPr/>
          <a:p>
            <a:r>
              <a:rPr lang="en-US"/>
              <a:t>Used to build electronic circuits for experimental purposes</a:t>
            </a:r>
            <a:endParaRPr lang="en-US"/>
          </a:p>
          <a:p>
            <a:r>
              <a:rPr lang="en-US"/>
              <a:t>Components easily inserted and removed</a:t>
            </a:r>
            <a:endParaRPr lang="en-US"/>
          </a:p>
          <a:p>
            <a:r>
              <a:rPr lang="en-US"/>
              <a:t>Internal links help construct the circuit very easily</a:t>
            </a:r>
            <a:endParaRPr lang="en-US"/>
          </a:p>
          <a:p>
            <a:r>
              <a:rPr lang="en-US"/>
              <a:t>Breadboard connections</a:t>
            </a:r>
            <a:endParaRPr lang="en-US"/>
          </a:p>
          <a:p>
            <a:r>
              <a:rPr lang="en-US"/>
              <a:t>Constructing a circuit on a Breadboard</a:t>
            </a:r>
            <a:endParaRPr lang="en-US"/>
          </a:p>
        </p:txBody>
      </p:sp>
      <p:pic>
        <p:nvPicPr>
          <p:cNvPr id="4" name="Picture 3"/>
          <p:cNvPicPr>
            <a:picLocks noChangeAspect="1"/>
          </p:cNvPicPr>
          <p:nvPr/>
        </p:nvPicPr>
        <p:blipFill>
          <a:blip r:embed="rId1"/>
          <a:stretch>
            <a:fillRect/>
          </a:stretch>
        </p:blipFill>
        <p:spPr>
          <a:xfrm>
            <a:off x="7491730" y="827405"/>
            <a:ext cx="2114550" cy="1514475"/>
          </a:xfrm>
          <a:prstGeom prst="rect">
            <a:avLst/>
          </a:prstGeom>
        </p:spPr>
      </p:pic>
      <p:pic>
        <p:nvPicPr>
          <p:cNvPr id="5" name="Picture 4"/>
          <p:cNvPicPr>
            <a:picLocks noChangeAspect="1"/>
          </p:cNvPicPr>
          <p:nvPr/>
        </p:nvPicPr>
        <p:blipFill>
          <a:blip r:embed="rId2"/>
          <a:stretch>
            <a:fillRect/>
          </a:stretch>
        </p:blipFill>
        <p:spPr>
          <a:xfrm>
            <a:off x="7505700" y="3075305"/>
            <a:ext cx="3657600" cy="2962275"/>
          </a:xfrm>
          <a:prstGeom prst="rect">
            <a:avLst/>
          </a:prstGeom>
        </p:spPr>
      </p:pic>
      <p:pic>
        <p:nvPicPr>
          <p:cNvPr id="7" name="Picture 6"/>
          <p:cNvPicPr>
            <a:picLocks noChangeAspect="1"/>
          </p:cNvPicPr>
          <p:nvPr/>
        </p:nvPicPr>
        <p:blipFill>
          <a:blip r:embed="rId3"/>
          <a:stretch>
            <a:fillRect/>
          </a:stretch>
        </p:blipFill>
        <p:spPr>
          <a:xfrm>
            <a:off x="1974850" y="4624705"/>
            <a:ext cx="4352925" cy="15525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457200" lvl="1" indent="0" algn="ctr">
              <a:buNone/>
            </a:pPr>
            <a:r>
              <a:rPr lang="en-US" sz="6000" b="1">
                <a:solidFill>
                  <a:srgbClr val="FF0000"/>
                </a:solidFill>
              </a:rPr>
              <a:t>Active and Passive Electronic</a:t>
            </a:r>
            <a:r>
              <a:rPr lang="en-US" altLang="en-US" sz="6000" b="1">
                <a:solidFill>
                  <a:srgbClr val="FF0000"/>
                </a:solidFill>
              </a:rPr>
              <a:t>s</a:t>
            </a:r>
            <a:r>
              <a:rPr lang="en-US" sz="6000" b="1">
                <a:solidFill>
                  <a:srgbClr val="FF0000"/>
                </a:solidFill>
              </a:rPr>
              <a:t> Components</a:t>
            </a:r>
            <a:endParaRPr lang="en-US" sz="6000" b="1">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274955" y="513080"/>
            <a:ext cx="11565890" cy="605917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What are Active Electronic Components?</a:t>
            </a:r>
            <a:endParaRPr lang="en-US"/>
          </a:p>
        </p:txBody>
      </p:sp>
      <p:sp>
        <p:nvSpPr>
          <p:cNvPr id="3" name="Content Placeholder 2"/>
          <p:cNvSpPr>
            <a:spLocks noGrp="1"/>
          </p:cNvSpPr>
          <p:nvPr>
            <p:ph idx="1"/>
          </p:nvPr>
        </p:nvSpPr>
        <p:spPr/>
        <p:txBody>
          <a:bodyPr/>
          <a:p>
            <a:pPr algn="just"/>
            <a:r>
              <a:rPr lang="en-US" sz="2800"/>
              <a:t>Those devices or components which require an external source to operate in a circuit are called Active Components.</a:t>
            </a:r>
            <a:endParaRPr 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What are Active Electronic Components?</a:t>
            </a:r>
            <a:br>
              <a:rPr lang="en-US"/>
            </a:br>
            <a:endParaRPr lang="en-US"/>
          </a:p>
        </p:txBody>
      </p:sp>
      <p:sp>
        <p:nvSpPr>
          <p:cNvPr id="3" name="Content Placeholder 2"/>
          <p:cNvSpPr>
            <a:spLocks noGrp="1"/>
          </p:cNvSpPr>
          <p:nvPr>
            <p:ph idx="1"/>
          </p:nvPr>
        </p:nvSpPr>
        <p:spPr/>
        <p:txBody>
          <a:bodyPr/>
          <a:p>
            <a:r>
              <a:rPr lang="en-US"/>
              <a:t>For Example: Diode, Transistor, SCR etc…</a:t>
            </a:r>
            <a:endParaRPr lang="en-US"/>
          </a:p>
          <a:p>
            <a:endParaRPr lang="en-US"/>
          </a:p>
          <a:p>
            <a:r>
              <a:rPr lang="en-US"/>
              <a:t>Explanation: As we know that Diode is an active component. Therefore, it requires an external source to work and operate in a circuit.</a:t>
            </a:r>
            <a:endParaRPr lang="en-US"/>
          </a:p>
          <a:p>
            <a:endParaRPr lang="en-US"/>
          </a:p>
          <a:p>
            <a:r>
              <a:rPr lang="en-US"/>
              <a:t>This is because if we connect a Diode in a circuit which is further connected to the supply voltage, the diode will not conduct the current (either in forward or reverse bias) until the level of voltage reaches to 0.3V (In case of Germanium) or 0.7V (In case of Silicon).</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Complete List of Active Electronic Components</a:t>
            </a:r>
            <a:endParaRPr lang="en-US"/>
          </a:p>
        </p:txBody>
      </p:sp>
      <p:sp>
        <p:nvSpPr>
          <p:cNvPr id="3" name="Content Placeholder 2"/>
          <p:cNvSpPr>
            <a:spLocks noGrp="1"/>
          </p:cNvSpPr>
          <p:nvPr>
            <p:ph idx="1"/>
          </p:nvPr>
        </p:nvSpPr>
        <p:spPr>
          <a:xfrm>
            <a:off x="647700" y="1253490"/>
            <a:ext cx="11216640" cy="4351655"/>
          </a:xfrm>
        </p:spPr>
        <p:txBody>
          <a:bodyPr>
            <a:noAutofit/>
          </a:bodyPr>
          <a:p>
            <a:r>
              <a:rPr lang="en-US" sz="1400"/>
              <a:t>Diodes (All)</a:t>
            </a:r>
            <a:endParaRPr lang="en-US" sz="1400"/>
          </a:p>
          <a:p>
            <a:r>
              <a:rPr lang="en-US" sz="1400"/>
              <a:t>Rectifier Diode</a:t>
            </a:r>
            <a:endParaRPr lang="en-US" sz="1400"/>
          </a:p>
          <a:p>
            <a:r>
              <a:rPr lang="en-US" sz="1400"/>
              <a:t>Schottky Diode</a:t>
            </a:r>
            <a:endParaRPr lang="en-US" sz="1400"/>
          </a:p>
          <a:p>
            <a:r>
              <a:rPr lang="en-US" sz="1400"/>
              <a:t>Zener Diode</a:t>
            </a:r>
            <a:endParaRPr lang="en-US" sz="1400"/>
          </a:p>
          <a:p>
            <a:r>
              <a:rPr lang="en-US" sz="1400"/>
              <a:t>Unipolar / Bipolar Diode</a:t>
            </a:r>
            <a:endParaRPr lang="en-US" sz="1400"/>
          </a:p>
          <a:p>
            <a:r>
              <a:rPr lang="en-US" sz="1400"/>
              <a:t>Varicap</a:t>
            </a:r>
            <a:endParaRPr lang="en-US" sz="1400"/>
          </a:p>
          <a:p>
            <a:r>
              <a:rPr lang="en-US" sz="1400"/>
              <a:t>Varactor</a:t>
            </a:r>
            <a:endParaRPr lang="en-US" sz="1400"/>
          </a:p>
          <a:p>
            <a:r>
              <a:rPr lang="en-US" sz="1400"/>
              <a:t>Light-Emitting Diode (LED)</a:t>
            </a:r>
            <a:endParaRPr lang="en-US" sz="1400"/>
          </a:p>
          <a:p>
            <a:r>
              <a:rPr lang="en-US" sz="1400"/>
              <a:t>Solar PV Cell, PV Panel</a:t>
            </a:r>
            <a:endParaRPr lang="en-US" sz="1400"/>
          </a:p>
          <a:p>
            <a:r>
              <a:rPr lang="en-US" sz="1400"/>
              <a:t>Transistors (All)</a:t>
            </a:r>
            <a:endParaRPr lang="en-US" sz="1400"/>
          </a:p>
          <a:p>
            <a:r>
              <a:rPr lang="en-US" sz="1400"/>
              <a:t>Photo Transistor</a:t>
            </a:r>
            <a:endParaRPr lang="en-US" sz="1400"/>
          </a:p>
          <a:p>
            <a:r>
              <a:rPr lang="en-US" sz="1400"/>
              <a:t>Darlington Transistor</a:t>
            </a:r>
            <a:endParaRPr lang="en-US" sz="1400"/>
          </a:p>
          <a:p>
            <a:r>
              <a:rPr lang="en-US" sz="1400"/>
              <a:t>Compound Transistor</a:t>
            </a:r>
            <a:endParaRPr lang="en-US" sz="1400"/>
          </a:p>
          <a:p>
            <a:r>
              <a:rPr lang="en-US" sz="1400"/>
              <a:t>Field-Effect Transistor (FET)</a:t>
            </a:r>
            <a:endParaRPr lang="en-US" sz="1400"/>
          </a:p>
          <a:p>
            <a:r>
              <a:rPr lang="en-US" sz="1400"/>
              <a:t>JFET (Junction Field-Effect Transistor)</a:t>
            </a:r>
            <a:endParaRPr lang="en-US" sz="1400"/>
          </a:p>
          <a:p>
            <a:r>
              <a:rPr lang="en-US" sz="1400"/>
              <a:t>MOSFET (Metal Oxide Semiconductor FET)</a:t>
            </a:r>
            <a:endParaRPr lang="en-US" sz="1400"/>
          </a:p>
          <a:p>
            <a:r>
              <a:rPr lang="en-US" sz="1400"/>
              <a:t>Thyristors</a:t>
            </a:r>
            <a:endParaRPr lang="en-US" sz="1400"/>
          </a:p>
          <a:p>
            <a:r>
              <a:rPr lang="en-US" sz="1400"/>
              <a:t>Composit Transistors</a:t>
            </a:r>
            <a:endParaRPr 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What are Passive Electronic Components?</a:t>
            </a:r>
            <a:endParaRPr lang="en-US"/>
          </a:p>
        </p:txBody>
      </p:sp>
      <p:sp>
        <p:nvSpPr>
          <p:cNvPr id="3" name="Content Placeholder 2"/>
          <p:cNvSpPr>
            <a:spLocks noGrp="1"/>
          </p:cNvSpPr>
          <p:nvPr>
            <p:ph idx="1"/>
          </p:nvPr>
        </p:nvSpPr>
        <p:spPr/>
        <p:txBody>
          <a:bodyPr/>
          <a:p>
            <a:pPr algn="just"/>
            <a:r>
              <a:rPr lang="en-US">
                <a:sym typeface="+mn-ea"/>
              </a:rPr>
              <a:t>Those devices or components which do not require an external source to operate in a circuit are called Passive Components.</a:t>
            </a:r>
            <a:endParaRPr lang="en-US">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What are Passive Electronic Components?</a:t>
            </a:r>
            <a:br>
              <a:rPr lang="en-US"/>
            </a:br>
            <a:endParaRPr lang="en-US"/>
          </a:p>
        </p:txBody>
      </p:sp>
      <p:sp>
        <p:nvSpPr>
          <p:cNvPr id="3" name="Content Placeholder 2"/>
          <p:cNvSpPr>
            <a:spLocks noGrp="1"/>
          </p:cNvSpPr>
          <p:nvPr>
            <p:ph idx="1"/>
          </p:nvPr>
        </p:nvSpPr>
        <p:spPr/>
        <p:txBody>
          <a:bodyPr/>
          <a:p>
            <a:r>
              <a:rPr lang="en-US"/>
              <a:t>For Example: Resistor, Capacitor, Inductor etc…</a:t>
            </a:r>
            <a:endParaRPr lang="en-US"/>
          </a:p>
          <a:p>
            <a:endParaRPr lang="en-US"/>
          </a:p>
          <a:p>
            <a:r>
              <a:rPr lang="en-US"/>
              <a:t>Explanation: Passive Components (such as resistors. capacitors, inductors etc.) do not require an external source to their operation.</a:t>
            </a:r>
            <a:endParaRPr lang="en-US"/>
          </a:p>
          <a:p>
            <a:endParaRPr lang="en-US"/>
          </a:p>
          <a:p>
            <a:r>
              <a:rPr lang="en-US"/>
              <a:t>Like a Diode, Resistor does not require 0.3V or 0.7 V. i.e., when we connect a resistor to the supply voltage, it starts work and responds instantly in the circuit without using additional and conditional specific voltage like in case of diodes etc. Same is the case for inductors and capacitors etc.</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Appearance </a:t>
            </a:r>
            <a:r>
              <a:rPr lang="en-US" altLang="en-US">
                <a:sym typeface="+mn-ea"/>
              </a:rPr>
              <a:t>&amp; </a:t>
            </a:r>
            <a:r>
              <a:rPr lang="en-US">
                <a:sym typeface="+mn-ea"/>
              </a:rPr>
              <a:t>Schematic Symbol</a:t>
            </a:r>
            <a:br>
              <a:rPr lang="en-US"/>
            </a:br>
            <a:endParaRPr lang="en-US"/>
          </a:p>
        </p:txBody>
      </p:sp>
      <p:pic>
        <p:nvPicPr>
          <p:cNvPr id="6" name="Content Placeholder 5"/>
          <p:cNvPicPr>
            <a:picLocks noChangeAspect="1"/>
          </p:cNvPicPr>
          <p:nvPr>
            <p:ph idx="1"/>
          </p:nvPr>
        </p:nvPicPr>
        <p:blipFill>
          <a:blip r:embed="rId1"/>
          <a:stretch>
            <a:fillRect/>
          </a:stretch>
        </p:blipFill>
        <p:spPr>
          <a:xfrm>
            <a:off x="1624330" y="2077720"/>
            <a:ext cx="2914650" cy="6000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Complete List of Passive Electronic Components</a:t>
            </a:r>
            <a:endParaRPr lang="en-US"/>
          </a:p>
        </p:txBody>
      </p:sp>
      <p:sp>
        <p:nvSpPr>
          <p:cNvPr id="3" name="Content Placeholder 2"/>
          <p:cNvSpPr>
            <a:spLocks noGrp="1"/>
          </p:cNvSpPr>
          <p:nvPr>
            <p:ph idx="1"/>
          </p:nvPr>
        </p:nvSpPr>
        <p:spPr>
          <a:xfrm>
            <a:off x="838200" y="1584325"/>
            <a:ext cx="10515600" cy="4351338"/>
          </a:xfrm>
        </p:spPr>
        <p:txBody>
          <a:bodyPr>
            <a:noAutofit/>
          </a:bodyPr>
          <a:p>
            <a:r>
              <a:rPr lang="en-US" sz="1000"/>
              <a:t>Resistors (All Types)</a:t>
            </a:r>
            <a:endParaRPr lang="en-US" sz="1000"/>
          </a:p>
          <a:p>
            <a:r>
              <a:rPr lang="en-US" sz="1000"/>
              <a:t>Capacitors (All Types)</a:t>
            </a:r>
            <a:endParaRPr lang="en-US" sz="1000"/>
          </a:p>
          <a:p>
            <a:r>
              <a:rPr lang="en-US" sz="1000"/>
              <a:t>Inductors / Coil</a:t>
            </a:r>
            <a:endParaRPr lang="en-US" sz="1000"/>
          </a:p>
          <a:p>
            <a:r>
              <a:rPr lang="en-US" sz="1000"/>
              <a:t>Memristor / Network</a:t>
            </a:r>
            <a:endParaRPr lang="en-US" sz="1000"/>
          </a:p>
          <a:p>
            <a:r>
              <a:rPr lang="en-US" sz="1000"/>
              <a:t>Sensors</a:t>
            </a:r>
            <a:endParaRPr lang="en-US" sz="1000"/>
          </a:p>
          <a:p>
            <a:r>
              <a:rPr lang="en-US" sz="1000"/>
              <a:t>Detectors</a:t>
            </a:r>
            <a:endParaRPr lang="en-US" sz="1000"/>
          </a:p>
          <a:p>
            <a:r>
              <a:rPr lang="en-US" sz="1000"/>
              <a:t>Transducers</a:t>
            </a:r>
            <a:endParaRPr lang="en-US" sz="1000"/>
          </a:p>
          <a:p>
            <a:r>
              <a:rPr lang="en-US" sz="1000"/>
              <a:t>Antennas</a:t>
            </a:r>
            <a:endParaRPr lang="en-US" sz="1000"/>
          </a:p>
          <a:p>
            <a:r>
              <a:rPr lang="en-US" sz="1000"/>
              <a:t>Assembly Modules</a:t>
            </a:r>
            <a:endParaRPr lang="en-US" sz="1000"/>
          </a:p>
          <a:p>
            <a:r>
              <a:rPr lang="en-US" sz="1000"/>
              <a:t>Piezoelectric devices</a:t>
            </a:r>
            <a:endParaRPr lang="en-US" sz="1000"/>
          </a:p>
          <a:p>
            <a:r>
              <a:rPr lang="en-US" sz="1000"/>
              <a:t>Crystals</a:t>
            </a:r>
            <a:endParaRPr lang="en-US" sz="1000"/>
          </a:p>
          <a:p>
            <a:r>
              <a:rPr lang="en-US" sz="1000"/>
              <a:t>Resonators</a:t>
            </a:r>
            <a:endParaRPr lang="en-US" sz="1000"/>
          </a:p>
          <a:p>
            <a:r>
              <a:rPr lang="en-US" sz="1000"/>
              <a:t>Terminals and Connectors</a:t>
            </a:r>
            <a:endParaRPr lang="en-US" sz="1000"/>
          </a:p>
          <a:p>
            <a:r>
              <a:rPr lang="en-US" sz="1000"/>
              <a:t>Cables</a:t>
            </a:r>
            <a:endParaRPr lang="en-US" sz="1000"/>
          </a:p>
          <a:p>
            <a:r>
              <a:rPr lang="en-US" sz="1000"/>
              <a:t>Switches</a:t>
            </a:r>
            <a:endParaRPr lang="en-US" sz="1000"/>
          </a:p>
          <a:p>
            <a:r>
              <a:rPr lang="en-US" sz="1000"/>
              <a:t>Circuit Protection Devices</a:t>
            </a:r>
            <a:endParaRPr lang="en-US" sz="1000"/>
          </a:p>
          <a:p>
            <a:r>
              <a:rPr lang="en-US" sz="1000"/>
              <a:t>PCB</a:t>
            </a:r>
            <a:endParaRPr lang="en-US" sz="1000"/>
          </a:p>
          <a:p>
            <a:r>
              <a:rPr lang="en-US" sz="1000"/>
              <a:t>Mechanical Devices such as a Fan, Lamp</a:t>
            </a:r>
            <a:endParaRPr lang="en-US" sz="1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47700" y="259080"/>
            <a:ext cx="10515600" cy="5918200"/>
          </a:xfrm>
        </p:spPr>
        <p:txBody>
          <a:bodyPr>
            <a:normAutofit lnSpcReduction="10000"/>
          </a:bodyPr>
          <a:p>
            <a:r>
              <a:rPr lang="en-US" sz="1400"/>
              <a:t>In other words:</a:t>
            </a:r>
            <a:endParaRPr lang="en-US" sz="1400"/>
          </a:p>
          <a:p>
            <a:endParaRPr lang="en-US" sz="1400"/>
          </a:p>
          <a:p>
            <a:r>
              <a:rPr lang="en-US" sz="1400"/>
              <a:t>Active Components:</a:t>
            </a:r>
            <a:endParaRPr lang="en-US" sz="1400"/>
          </a:p>
          <a:p>
            <a:endParaRPr lang="en-US" sz="1400"/>
          </a:p>
          <a:p>
            <a:r>
              <a:rPr lang="en-US" sz="1400"/>
              <a:t>Those devices or components which produce energy in the form of Voltage or Current are called Active Components</a:t>
            </a:r>
            <a:endParaRPr lang="en-US" sz="1400"/>
          </a:p>
          <a:p>
            <a:endParaRPr lang="en-US" sz="1400"/>
          </a:p>
          <a:p>
            <a:r>
              <a:rPr lang="en-US" sz="1400"/>
              <a:t>Examples: Diodes, Transistors SCR etc…</a:t>
            </a:r>
            <a:endParaRPr lang="en-US" sz="1400"/>
          </a:p>
          <a:p>
            <a:endParaRPr lang="en-US" sz="1400"/>
          </a:p>
          <a:p>
            <a:r>
              <a:rPr lang="en-US" sz="1400"/>
              <a:t>Passive Components:</a:t>
            </a:r>
            <a:endParaRPr lang="en-US" sz="1400"/>
          </a:p>
          <a:p>
            <a:endParaRPr lang="en-US" sz="1400"/>
          </a:p>
          <a:p>
            <a:r>
              <a:rPr lang="en-US" sz="1400"/>
              <a:t>Those devices or components which store or maintain Energy in the form of Voltage or Current are known as Passive Component</a:t>
            </a:r>
            <a:endParaRPr lang="en-US" sz="1400"/>
          </a:p>
          <a:p>
            <a:endParaRPr lang="en-US" sz="1400"/>
          </a:p>
          <a:p>
            <a:r>
              <a:rPr lang="en-US" sz="1400"/>
              <a:t>Examples:  Resistor, Capacitor, Inductor etc…</a:t>
            </a:r>
            <a:endParaRPr lang="en-US" sz="1400"/>
          </a:p>
          <a:p>
            <a:endParaRPr lang="en-US" sz="1400"/>
          </a:p>
          <a:p>
            <a:r>
              <a:rPr lang="en-US" sz="1400"/>
              <a:t>In very Simple words;</a:t>
            </a:r>
            <a:endParaRPr lang="en-US" sz="1400"/>
          </a:p>
          <a:p>
            <a:endParaRPr lang="en-US" sz="1400"/>
          </a:p>
          <a:p>
            <a:r>
              <a:rPr lang="en-US" sz="1400"/>
              <a:t>Active Components: Energy Donor</a:t>
            </a:r>
            <a:endParaRPr lang="en-US" sz="1400"/>
          </a:p>
          <a:p>
            <a:r>
              <a:rPr lang="en-US" sz="1400"/>
              <a:t>Passive Components: Energy Acceptor</a:t>
            </a:r>
            <a:endParaRPr 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6" name="Content Placeholder 5" descr="Screenshot from 2022-03-21 12-26-09"/>
          <p:cNvPicPr>
            <a:picLocks noChangeAspect="1"/>
          </p:cNvPicPr>
          <p:nvPr>
            <p:ph idx="1"/>
          </p:nvPr>
        </p:nvPicPr>
        <p:blipFill>
          <a:blip r:embed="rId1"/>
          <a:srcRect l="8894" t="19057" r="33279" b="22297"/>
          <a:stretch>
            <a:fillRect/>
          </a:stretch>
        </p:blipFill>
        <p:spPr>
          <a:xfrm>
            <a:off x="647700" y="53340"/>
            <a:ext cx="9962515" cy="6248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157605" y="728980"/>
            <a:ext cx="10393680" cy="568261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How to identify Terminal of Transistor </a:t>
            </a:r>
            <a:endParaRPr lang="en-US" altLang="en-US"/>
          </a:p>
        </p:txBody>
      </p:sp>
      <p:pic>
        <p:nvPicPr>
          <p:cNvPr id="4" name="Content Placeholder 3"/>
          <p:cNvPicPr>
            <a:picLocks noChangeAspect="1"/>
          </p:cNvPicPr>
          <p:nvPr>
            <p:ph idx="1"/>
          </p:nvPr>
        </p:nvPicPr>
        <p:blipFill>
          <a:blip r:embed="rId1"/>
          <a:stretch>
            <a:fillRect/>
          </a:stretch>
        </p:blipFill>
        <p:spPr>
          <a:xfrm>
            <a:off x="1467485" y="2103120"/>
            <a:ext cx="2076450" cy="1781175"/>
          </a:xfrm>
          <a:prstGeom prst="rect">
            <a:avLst/>
          </a:prstGeom>
        </p:spPr>
      </p:pic>
      <p:pic>
        <p:nvPicPr>
          <p:cNvPr id="5" name="Picture 4"/>
          <p:cNvPicPr>
            <a:picLocks noChangeAspect="1"/>
          </p:cNvPicPr>
          <p:nvPr/>
        </p:nvPicPr>
        <p:blipFill>
          <a:blip r:embed="rId2"/>
          <a:stretch>
            <a:fillRect/>
          </a:stretch>
        </p:blipFill>
        <p:spPr>
          <a:xfrm>
            <a:off x="6076315" y="2045970"/>
            <a:ext cx="2305050" cy="1895475"/>
          </a:xfrm>
          <a:prstGeom prst="rect">
            <a:avLst/>
          </a:prstGeom>
        </p:spPr>
      </p:pic>
      <p:pic>
        <p:nvPicPr>
          <p:cNvPr id="6" name="Picture 5"/>
          <p:cNvPicPr>
            <a:picLocks noChangeAspect="1"/>
          </p:cNvPicPr>
          <p:nvPr/>
        </p:nvPicPr>
        <p:blipFill>
          <a:blip r:embed="rId3"/>
          <a:stretch>
            <a:fillRect/>
          </a:stretch>
        </p:blipFill>
        <p:spPr>
          <a:xfrm>
            <a:off x="4123690" y="2491105"/>
            <a:ext cx="1247775" cy="18764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Standard Resistor Values and Color</a:t>
            </a:r>
            <a:br>
              <a:rPr lang="en-US" b="1" dirty="0"/>
            </a:br>
            <a:endParaRPr lang="en-US" dirty="0"/>
          </a:p>
        </p:txBody>
      </p:sp>
      <p:sp>
        <p:nvSpPr>
          <p:cNvPr id="3" name="Content Placeholder 2"/>
          <p:cNvSpPr>
            <a:spLocks noGrp="1"/>
          </p:cNvSpPr>
          <p:nvPr>
            <p:ph idx="1"/>
          </p:nvPr>
        </p:nvSpPr>
        <p:spPr/>
        <p:txBody>
          <a:bodyPr/>
          <a:lstStyle/>
          <a:p>
            <a:pPr algn="just"/>
            <a:r>
              <a:rPr lang="en-US" b="1" dirty="0"/>
              <a:t>Resistor Color Coding</a:t>
            </a:r>
            <a:r>
              <a:rPr lang="en-US" dirty="0"/>
              <a:t> uses colored bands to quickly identify a resistors resistive value and its percentage of tolerance with the physical size of the resistor indicating its wattage rating. </a:t>
            </a:r>
            <a:endParaRPr lang="en-US" dirty="0"/>
          </a:p>
          <a:p>
            <a:pPr algn="just"/>
            <a:r>
              <a:rPr lang="en-US" dirty="0"/>
              <a:t>Generally, the resistance value, tolerance, and wattage rating are printed on the body of a resistor as numbers or letters when the resistors body is big enough to read the print, such as large power resistors.</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Standard Resistor Values and Color</a:t>
            </a:r>
            <a:br>
              <a:rPr lang="en-US" b="1" dirty="0" smtClean="0"/>
            </a:br>
            <a:endParaRPr lang="en-US" dirty="0"/>
          </a:p>
        </p:txBody>
      </p:sp>
      <p:pic>
        <p:nvPicPr>
          <p:cNvPr id="4" name="Content Placeholder 3"/>
          <p:cNvPicPr>
            <a:picLocks noGrp="1" noChangeAspect="1"/>
          </p:cNvPicPr>
          <p:nvPr>
            <p:ph idx="1"/>
          </p:nvPr>
        </p:nvPicPr>
        <p:blipFill>
          <a:blip r:embed="rId1"/>
          <a:stretch>
            <a:fillRect/>
          </a:stretch>
        </p:blipFill>
        <p:spPr>
          <a:xfrm>
            <a:off x="838200" y="1690688"/>
            <a:ext cx="6244046" cy="52021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stretch>
            <a:fillRect/>
          </a:stretch>
        </p:blipFill>
        <p:spPr>
          <a:xfrm>
            <a:off x="3784691" y="1789724"/>
            <a:ext cx="4857750" cy="39528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stretch>
            <a:fillRect/>
          </a:stretch>
        </p:blipFill>
        <p:spPr>
          <a:xfrm>
            <a:off x="2505075" y="2005806"/>
            <a:ext cx="7181850" cy="3990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stretch>
            <a:fillRect/>
          </a:stretch>
        </p:blipFill>
        <p:spPr>
          <a:xfrm>
            <a:off x="2826208" y="1825625"/>
            <a:ext cx="6539583" cy="43513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stretch>
            <a:fillRect/>
          </a:stretch>
        </p:blipFill>
        <p:spPr>
          <a:xfrm>
            <a:off x="2338387" y="1910556"/>
            <a:ext cx="7515225" cy="41814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7986</Words>
  <Application>WPS Presentation</Application>
  <PresentationFormat>宽屏</PresentationFormat>
  <Paragraphs>242</Paragraphs>
  <Slides>34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34</vt:i4>
      </vt:variant>
    </vt:vector>
  </HeadingPairs>
  <TitlesOfParts>
    <vt:vector size="44" baseType="lpstr">
      <vt:lpstr>Arial</vt:lpstr>
      <vt:lpstr>SimSun</vt:lpstr>
      <vt:lpstr>Wingdings</vt:lpstr>
      <vt:lpstr>DejaVu Sans</vt:lpstr>
      <vt:lpstr>Arial Black</vt:lpstr>
      <vt:lpstr>微软雅黑</vt:lpstr>
      <vt:lpstr>Droid Sans Fallback</vt:lpstr>
      <vt:lpstr>Arial Unicode MS</vt:lpstr>
      <vt:lpstr>SimSun</vt:lpstr>
      <vt:lpstr>Office Theme</vt:lpstr>
      <vt:lpstr>Basic Electronics Comonents</vt:lpstr>
      <vt:lpstr>Resistor A component with 2 leads (connections)</vt:lpstr>
      <vt:lpstr>Appearance &amp; Schematic Symbol </vt:lpstr>
      <vt:lpstr>Standard Resistor Values and Color </vt:lpstr>
      <vt:lpstr>Standard Resistor Values and Color </vt:lpstr>
      <vt:lpstr>PowerPoint 演示文稿</vt:lpstr>
      <vt:lpstr>PowerPoint 演示文稿</vt:lpstr>
      <vt:lpstr>PowerPoint 演示文稿</vt:lpstr>
      <vt:lpstr>PowerPoint 演示文稿</vt:lpstr>
      <vt:lpstr> Light Dependent Resistor (L.D.R.)</vt:lpstr>
      <vt:lpstr>Capacitor A component with 2 leads (connections)</vt:lpstr>
      <vt:lpstr>Reading Capacitor Value:</vt:lpstr>
      <vt:lpstr>Polarized Capacitor</vt:lpstr>
      <vt:lpstr>Diode A component with 2 leads (connections)</vt:lpstr>
      <vt:lpstr>Light Emitting Diode (L.E.D.):</vt:lpstr>
      <vt:lpstr>How to identify the Leads of a LED:</vt:lpstr>
      <vt:lpstr>Transistor A component with 3 leads (connections)</vt:lpstr>
      <vt:lpstr>Integrated Circuits (IC)</vt:lpstr>
      <vt:lpstr>Identifying IC pin-outs</vt:lpstr>
      <vt:lpstr>Variable output DC power supply</vt:lpstr>
      <vt:lpstr>Wire (Conductor) Used to interconnect components to form a circuit</vt:lpstr>
      <vt:lpstr>Prototyping Board (Breadboard)</vt:lpstr>
      <vt:lpstr>PowerPoint 演示文稿</vt:lpstr>
      <vt:lpstr>PowerPoint 演示文稿</vt:lpstr>
      <vt:lpstr>What are Active Electronic Components?</vt:lpstr>
      <vt:lpstr>What are Active Electronic Components? </vt:lpstr>
      <vt:lpstr>Complete List of Active Electronic Components</vt:lpstr>
      <vt:lpstr>What are Passive Electronic Components?</vt:lpstr>
      <vt:lpstr>What are Passive Electronic Components? </vt:lpstr>
      <vt:lpstr>Complete List of Passive Electronic Components</vt:lpstr>
      <vt:lpstr>PowerPoint 演示文稿</vt:lpstr>
      <vt:lpstr>PowerPoint 演示文稿</vt:lpstr>
      <vt:lpstr>PowerPoint 演示文稿</vt:lpstr>
      <vt:lpstr>How to identify Terminal of Transistor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faculty</dc:creator>
  <cp:lastModifiedBy>faculty</cp:lastModifiedBy>
  <cp:revision>16</cp:revision>
  <dcterms:created xsi:type="dcterms:W3CDTF">2023-02-16T09:24:51Z</dcterms:created>
  <dcterms:modified xsi:type="dcterms:W3CDTF">2023-02-16T09:24:51Z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