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966720" y="-66477"/>
            <a:ext cx="6258559" cy="1945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79777" y="192786"/>
            <a:ext cx="763244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4739" y="3420008"/>
            <a:ext cx="5673090" cy="32696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33600" y="533400"/>
            <a:ext cx="7091680" cy="739177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 marR="5080" indent="2540" algn="ctr">
              <a:lnSpc>
                <a:spcPct val="108300"/>
              </a:lnSpc>
              <a:spcBef>
                <a:spcPts val="580"/>
              </a:spcBef>
            </a:pPr>
            <a:r>
              <a:rPr sz="4000" b="1" spc="-10" dirty="0" smtClean="0">
                <a:latin typeface="Trebuchet MS"/>
                <a:cs typeface="Trebuchet MS"/>
              </a:rPr>
              <a:t>  </a:t>
            </a:r>
            <a:r>
              <a:rPr sz="3600" b="1" spc="-5" dirty="0">
                <a:solidFill>
                  <a:srgbClr val="1F487C"/>
                </a:solidFill>
                <a:latin typeface="Trebuchet MS"/>
                <a:cs typeface="Trebuchet MS"/>
              </a:rPr>
              <a:t>Mergers </a:t>
            </a:r>
            <a:r>
              <a:rPr sz="3600" b="1" dirty="0">
                <a:solidFill>
                  <a:srgbClr val="1F487C"/>
                </a:solidFill>
                <a:latin typeface="Trebuchet MS"/>
                <a:cs typeface="Trebuchet MS"/>
              </a:rPr>
              <a:t>&amp;</a:t>
            </a:r>
            <a:r>
              <a:rPr sz="3600" b="1" spc="-260" dirty="0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sz="3600" b="1" spc="-5" dirty="0">
                <a:solidFill>
                  <a:srgbClr val="1F487C"/>
                </a:solidFill>
                <a:latin typeface="Trebuchet MS"/>
                <a:cs typeface="Trebuchet MS"/>
              </a:rPr>
              <a:t>Acquisitions </a:t>
            </a:r>
            <a:endParaRPr sz="36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01467" y="1810511"/>
            <a:ext cx="6300215" cy="4189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0331" y="275850"/>
            <a:ext cx="11678153" cy="63291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2533" y="1277238"/>
            <a:ext cx="77749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35" dirty="0">
                <a:latin typeface="Arial"/>
                <a:cs typeface="Arial"/>
              </a:rPr>
              <a:t>Companies </a:t>
            </a:r>
            <a:r>
              <a:rPr sz="4400" b="1" spc="45" dirty="0">
                <a:latin typeface="Arial"/>
                <a:cs typeface="Arial"/>
              </a:rPr>
              <a:t>spend </a:t>
            </a:r>
            <a:r>
              <a:rPr sz="4400" b="1" spc="60" dirty="0">
                <a:latin typeface="Arial"/>
                <a:cs typeface="Arial"/>
              </a:rPr>
              <a:t>more</a:t>
            </a:r>
            <a:r>
              <a:rPr sz="4400" b="1" spc="-595" dirty="0">
                <a:latin typeface="Arial"/>
                <a:cs typeface="Arial"/>
              </a:rPr>
              <a:t> </a:t>
            </a:r>
            <a:r>
              <a:rPr sz="4400" b="1" spc="55" dirty="0">
                <a:latin typeface="Arial"/>
                <a:cs typeface="Arial"/>
              </a:rPr>
              <a:t>than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84884" y="1947494"/>
            <a:ext cx="9069705" cy="33801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indent="5715" algn="ctr">
              <a:lnSpc>
                <a:spcPct val="100000"/>
              </a:lnSpc>
              <a:spcBef>
                <a:spcPts val="105"/>
              </a:spcBef>
            </a:pPr>
            <a:r>
              <a:rPr sz="4400" b="1" spc="170" dirty="0">
                <a:solidFill>
                  <a:srgbClr val="FF0000"/>
                </a:solidFill>
                <a:latin typeface="Arial"/>
                <a:cs typeface="Arial"/>
              </a:rPr>
              <a:t>$2 </a:t>
            </a:r>
            <a:r>
              <a:rPr sz="4400" b="1" spc="20" dirty="0">
                <a:solidFill>
                  <a:srgbClr val="FF0000"/>
                </a:solidFill>
                <a:latin typeface="Arial"/>
                <a:cs typeface="Arial"/>
              </a:rPr>
              <a:t>trillion </a:t>
            </a:r>
            <a:r>
              <a:rPr sz="4400" b="1" spc="-25" dirty="0">
                <a:latin typeface="Arial"/>
                <a:cs typeface="Arial"/>
              </a:rPr>
              <a:t>on </a:t>
            </a:r>
            <a:r>
              <a:rPr sz="4400" b="1" spc="20" dirty="0">
                <a:latin typeface="Arial"/>
                <a:cs typeface="Arial"/>
              </a:rPr>
              <a:t>acquisitions </a:t>
            </a:r>
            <a:r>
              <a:rPr sz="4400" b="1" spc="55" dirty="0">
                <a:latin typeface="Arial"/>
                <a:cs typeface="Arial"/>
              </a:rPr>
              <a:t>every  </a:t>
            </a:r>
            <a:r>
              <a:rPr sz="4400" b="1" spc="10" dirty="0">
                <a:latin typeface="Arial"/>
                <a:cs typeface="Arial"/>
              </a:rPr>
              <a:t>year. </a:t>
            </a:r>
            <a:r>
              <a:rPr sz="4400" b="1" spc="-65" dirty="0">
                <a:latin typeface="Arial"/>
                <a:cs typeface="Arial"/>
              </a:rPr>
              <a:t>Yet </a:t>
            </a:r>
            <a:r>
              <a:rPr sz="4400" b="1" spc="5" dirty="0">
                <a:latin typeface="Arial"/>
                <a:cs typeface="Arial"/>
              </a:rPr>
              <a:t>study </a:t>
            </a:r>
            <a:r>
              <a:rPr sz="4400" b="1" spc="130" dirty="0">
                <a:latin typeface="Arial"/>
                <a:cs typeface="Arial"/>
              </a:rPr>
              <a:t>after </a:t>
            </a:r>
            <a:r>
              <a:rPr sz="4400" b="1" spc="5" dirty="0">
                <a:latin typeface="Arial"/>
                <a:cs typeface="Arial"/>
              </a:rPr>
              <a:t>study </a:t>
            </a:r>
            <a:r>
              <a:rPr sz="4400" b="1" spc="20" dirty="0">
                <a:latin typeface="Arial"/>
                <a:cs typeface="Arial"/>
              </a:rPr>
              <a:t>puts  </a:t>
            </a:r>
            <a:r>
              <a:rPr sz="4400" b="1" spc="85" dirty="0">
                <a:latin typeface="Arial"/>
                <a:cs typeface="Arial"/>
              </a:rPr>
              <a:t>the </a:t>
            </a:r>
            <a:r>
              <a:rPr sz="4400" b="1" spc="45" dirty="0">
                <a:latin typeface="Arial"/>
                <a:cs typeface="Arial"/>
              </a:rPr>
              <a:t>failure </a:t>
            </a:r>
            <a:r>
              <a:rPr sz="4400" b="1" spc="114" dirty="0">
                <a:latin typeface="Arial"/>
                <a:cs typeface="Arial"/>
              </a:rPr>
              <a:t>rate </a:t>
            </a:r>
            <a:r>
              <a:rPr sz="4400" b="1" spc="-10" dirty="0">
                <a:latin typeface="Arial"/>
                <a:cs typeface="Arial"/>
              </a:rPr>
              <a:t>of </a:t>
            </a:r>
            <a:r>
              <a:rPr sz="4400" b="1" spc="60" dirty="0">
                <a:latin typeface="Arial"/>
                <a:cs typeface="Arial"/>
              </a:rPr>
              <a:t>mergers </a:t>
            </a:r>
            <a:r>
              <a:rPr sz="4400" b="1" spc="75" dirty="0">
                <a:latin typeface="Arial"/>
                <a:cs typeface="Arial"/>
              </a:rPr>
              <a:t>and  </a:t>
            </a:r>
            <a:r>
              <a:rPr sz="4400" b="1" spc="15" dirty="0">
                <a:latin typeface="Arial"/>
                <a:cs typeface="Arial"/>
              </a:rPr>
              <a:t>acquisitions </a:t>
            </a:r>
            <a:r>
              <a:rPr sz="4400" b="1" spc="65" dirty="0">
                <a:latin typeface="Arial"/>
                <a:cs typeface="Arial"/>
              </a:rPr>
              <a:t>somewhere</a:t>
            </a:r>
            <a:r>
              <a:rPr sz="4400" b="1" spc="-375" dirty="0">
                <a:latin typeface="Arial"/>
                <a:cs typeface="Arial"/>
              </a:rPr>
              <a:t> </a:t>
            </a:r>
            <a:r>
              <a:rPr sz="4400" b="1" spc="105" dirty="0">
                <a:latin typeface="Arial"/>
                <a:cs typeface="Arial"/>
              </a:rPr>
              <a:t>between  </a:t>
            </a:r>
            <a:r>
              <a:rPr sz="4400" b="1" spc="65" dirty="0">
                <a:solidFill>
                  <a:srgbClr val="FF0000"/>
                </a:solidFill>
                <a:latin typeface="Arial"/>
                <a:cs typeface="Arial"/>
              </a:rPr>
              <a:t>70% </a:t>
            </a:r>
            <a:r>
              <a:rPr sz="4400" b="1" spc="75" dirty="0">
                <a:solidFill>
                  <a:srgbClr val="FF0000"/>
                </a:solidFill>
                <a:latin typeface="Arial"/>
                <a:cs typeface="Arial"/>
              </a:rPr>
              <a:t>and</a:t>
            </a:r>
            <a:r>
              <a:rPr sz="4400" b="1" spc="-39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4400" b="1" spc="65" dirty="0">
                <a:solidFill>
                  <a:srgbClr val="FF0000"/>
                </a:solidFill>
                <a:latin typeface="Arial"/>
                <a:cs typeface="Arial"/>
              </a:rPr>
              <a:t>90%</a:t>
            </a:r>
            <a:endParaRPr sz="4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70242" y="5871159"/>
            <a:ext cx="47929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rebuchet MS"/>
                <a:cs typeface="Trebuchet MS"/>
              </a:rPr>
              <a:t>Source: Harvard Business</a:t>
            </a:r>
            <a:r>
              <a:rPr sz="2400" b="1" i="1" spc="15" dirty="0">
                <a:latin typeface="Trebuchet MS"/>
                <a:cs typeface="Trebuchet MS"/>
              </a:rPr>
              <a:t> </a:t>
            </a:r>
            <a:r>
              <a:rPr sz="2400" b="1" i="1" spc="-5" dirty="0">
                <a:latin typeface="Trebuchet MS"/>
                <a:cs typeface="Trebuchet MS"/>
              </a:rPr>
              <a:t>Review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6626" y="54101"/>
            <a:ext cx="7160259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dirty="0">
                <a:latin typeface="Carlito"/>
                <a:cs typeface="Carlito"/>
              </a:rPr>
              <a:t>Common </a:t>
            </a:r>
            <a:r>
              <a:rPr sz="4400" b="1" spc="-15" dirty="0">
                <a:latin typeface="Carlito"/>
                <a:cs typeface="Carlito"/>
              </a:rPr>
              <a:t>Pitfalls </a:t>
            </a:r>
            <a:r>
              <a:rPr sz="4400" b="1" dirty="0">
                <a:latin typeface="Carlito"/>
                <a:cs typeface="Carlito"/>
              </a:rPr>
              <a:t>of</a:t>
            </a:r>
            <a:r>
              <a:rPr sz="4400" b="1" spc="-75" dirty="0">
                <a:latin typeface="Carlito"/>
                <a:cs typeface="Carlito"/>
              </a:rPr>
              <a:t> </a:t>
            </a:r>
            <a:r>
              <a:rPr sz="4400" b="1" dirty="0">
                <a:latin typeface="Carlito"/>
                <a:cs typeface="Carlito"/>
              </a:rPr>
              <a:t>Acquisition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3494" y="1175765"/>
            <a:ext cx="11568430" cy="1695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latin typeface="Trebuchet MS"/>
                <a:cs typeface="Trebuchet MS"/>
              </a:rPr>
              <a:t>1. </a:t>
            </a:r>
            <a:r>
              <a:rPr sz="3200" b="1" spc="-15" dirty="0">
                <a:latin typeface="Trebuchet MS"/>
                <a:cs typeface="Trebuchet MS"/>
              </a:rPr>
              <a:t>Wrong</a:t>
            </a:r>
            <a:r>
              <a:rPr sz="3200" b="1" spc="-35" dirty="0">
                <a:latin typeface="Trebuchet MS"/>
                <a:cs typeface="Trebuchet MS"/>
              </a:rPr>
              <a:t> </a:t>
            </a:r>
            <a:r>
              <a:rPr sz="3200" b="1" spc="-65" dirty="0">
                <a:latin typeface="Trebuchet MS"/>
                <a:cs typeface="Trebuchet MS"/>
              </a:rPr>
              <a:t>Target</a:t>
            </a:r>
            <a:endParaRPr sz="32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2580"/>
              </a:spcBef>
            </a:pPr>
            <a:r>
              <a:rPr sz="2800" spc="-5" dirty="0">
                <a:latin typeface="Trebuchet MS"/>
                <a:cs typeface="Trebuchet MS"/>
              </a:rPr>
              <a:t>Almost nobody </a:t>
            </a:r>
            <a:r>
              <a:rPr sz="2800" spc="-10" dirty="0">
                <a:latin typeface="Trebuchet MS"/>
                <a:cs typeface="Trebuchet MS"/>
              </a:rPr>
              <a:t>understands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how to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identify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targets </a:t>
            </a:r>
            <a:r>
              <a:rPr sz="2800" spc="-10" dirty="0">
                <a:latin typeface="Trebuchet MS"/>
                <a:cs typeface="Trebuchet MS"/>
              </a:rPr>
              <a:t>that could transform  </a:t>
            </a:r>
            <a:r>
              <a:rPr sz="2800" spc="-5" dirty="0">
                <a:latin typeface="Trebuchet MS"/>
                <a:cs typeface="Trebuchet MS"/>
              </a:rPr>
              <a:t>a </a:t>
            </a:r>
            <a:r>
              <a:rPr sz="2800" spc="-50" dirty="0">
                <a:latin typeface="Trebuchet MS"/>
                <a:cs typeface="Trebuchet MS"/>
              </a:rPr>
              <a:t>company,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how much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to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pay </a:t>
            </a:r>
            <a:r>
              <a:rPr sz="2800" spc="-5" dirty="0">
                <a:latin typeface="Trebuchet MS"/>
                <a:cs typeface="Trebuchet MS"/>
              </a:rPr>
              <a:t>for </a:t>
            </a:r>
            <a:r>
              <a:rPr sz="2800" spc="-10" dirty="0">
                <a:latin typeface="Trebuchet MS"/>
                <a:cs typeface="Trebuchet MS"/>
              </a:rPr>
              <a:t>them, and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how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to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integrate</a:t>
            </a:r>
            <a:r>
              <a:rPr sz="2800" u="heavy" spc="17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800" spc="-10" dirty="0">
                <a:latin typeface="Trebuchet MS"/>
                <a:cs typeface="Trebuchet MS"/>
              </a:rPr>
              <a:t>them.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7670" y="3928313"/>
            <a:ext cx="6172200" cy="26485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latin typeface="Trebuchet MS"/>
                <a:cs typeface="Trebuchet MS"/>
              </a:rPr>
              <a:t>Case</a:t>
            </a:r>
            <a:r>
              <a:rPr sz="3200" b="1" spc="-20" dirty="0">
                <a:latin typeface="Trebuchet MS"/>
                <a:cs typeface="Trebuchet MS"/>
              </a:rPr>
              <a:t> </a:t>
            </a:r>
            <a:r>
              <a:rPr sz="3200" b="1" dirty="0">
                <a:latin typeface="Trebuchet MS"/>
                <a:cs typeface="Trebuchet MS"/>
              </a:rPr>
              <a:t>:</a:t>
            </a:r>
            <a:endParaRPr sz="3200">
              <a:latin typeface="Trebuchet MS"/>
              <a:cs typeface="Trebuchet MS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2800" spc="-75" dirty="0">
                <a:latin typeface="Trebuchet MS"/>
                <a:cs typeface="Trebuchet MS"/>
              </a:rPr>
              <a:t>eBay, </a:t>
            </a:r>
            <a:r>
              <a:rPr sz="2800" spc="-10" dirty="0">
                <a:latin typeface="Trebuchet MS"/>
                <a:cs typeface="Trebuchet MS"/>
              </a:rPr>
              <a:t>the </a:t>
            </a:r>
            <a:r>
              <a:rPr sz="2800" spc="-5" dirty="0">
                <a:latin typeface="Trebuchet MS"/>
                <a:cs typeface="Trebuchet MS"/>
              </a:rPr>
              <a:t>online auction giant, </a:t>
            </a:r>
            <a:r>
              <a:rPr sz="2800" spc="-10" dirty="0">
                <a:latin typeface="Trebuchet MS"/>
                <a:cs typeface="Trebuchet MS"/>
              </a:rPr>
              <a:t>bought  </a:t>
            </a:r>
            <a:r>
              <a:rPr sz="2800" spc="-5" dirty="0">
                <a:latin typeface="Trebuchet MS"/>
                <a:cs typeface="Trebuchet MS"/>
              </a:rPr>
              <a:t>Skype, </a:t>
            </a:r>
            <a:r>
              <a:rPr sz="2800" spc="-10" dirty="0">
                <a:latin typeface="Trebuchet MS"/>
                <a:cs typeface="Trebuchet MS"/>
              </a:rPr>
              <a:t>the </a:t>
            </a:r>
            <a:r>
              <a:rPr sz="2800" spc="-5" dirty="0">
                <a:latin typeface="Trebuchet MS"/>
                <a:cs typeface="Trebuchet MS"/>
              </a:rPr>
              <a:t>VOIP/IM newcomer with  </a:t>
            </a:r>
            <a:r>
              <a:rPr sz="2800" spc="-10" dirty="0">
                <a:latin typeface="Trebuchet MS"/>
                <a:cs typeface="Trebuchet MS"/>
              </a:rPr>
              <a:t>around </a:t>
            </a:r>
            <a:r>
              <a:rPr sz="2800" spc="-5" dirty="0">
                <a:latin typeface="Trebuchet MS"/>
                <a:cs typeface="Trebuchet MS"/>
              </a:rPr>
              <a:t>57MM registered users </a:t>
            </a:r>
            <a:r>
              <a:rPr sz="2800" dirty="0">
                <a:latin typeface="Trebuchet MS"/>
                <a:cs typeface="Trebuchet MS"/>
              </a:rPr>
              <a:t>at </a:t>
            </a:r>
            <a:r>
              <a:rPr sz="2800" spc="-10" dirty="0">
                <a:latin typeface="Trebuchet MS"/>
                <a:cs typeface="Trebuchet MS"/>
              </a:rPr>
              <a:t>the  time, </a:t>
            </a:r>
            <a:r>
              <a:rPr sz="2800" spc="-5" dirty="0">
                <a:latin typeface="Trebuchet MS"/>
                <a:cs typeface="Trebuchet MS"/>
              </a:rPr>
              <a:t>for $2.6BN </a:t>
            </a:r>
            <a:r>
              <a:rPr sz="2800" spc="-10" dirty="0">
                <a:latin typeface="Trebuchet MS"/>
                <a:cs typeface="Trebuchet MS"/>
              </a:rPr>
              <a:t>in</a:t>
            </a:r>
            <a:r>
              <a:rPr sz="2800" spc="5" dirty="0">
                <a:latin typeface="Trebuchet MS"/>
                <a:cs typeface="Trebuchet MS"/>
              </a:rPr>
              <a:t> </a:t>
            </a:r>
            <a:r>
              <a:rPr sz="2800" spc="-10" dirty="0">
                <a:latin typeface="Trebuchet MS"/>
                <a:cs typeface="Trebuchet MS"/>
              </a:rPr>
              <a:t>2005.</a:t>
            </a:r>
            <a:endParaRPr sz="28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2800" spc="-10" dirty="0">
                <a:latin typeface="Trebuchet MS"/>
                <a:cs typeface="Trebuchet MS"/>
              </a:rPr>
              <a:t>How did the deal fair</a:t>
            </a:r>
            <a:r>
              <a:rPr sz="2800" spc="70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?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457188" y="3907535"/>
            <a:ext cx="5734811" cy="29504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6626" y="54101"/>
            <a:ext cx="7160259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dirty="0">
                <a:latin typeface="Carlito"/>
                <a:cs typeface="Carlito"/>
              </a:rPr>
              <a:t>Common </a:t>
            </a:r>
            <a:r>
              <a:rPr sz="4400" b="1" spc="-15" dirty="0">
                <a:latin typeface="Carlito"/>
                <a:cs typeface="Carlito"/>
              </a:rPr>
              <a:t>Pitfalls </a:t>
            </a:r>
            <a:r>
              <a:rPr sz="4400" b="1" dirty="0">
                <a:latin typeface="Carlito"/>
                <a:cs typeface="Carlito"/>
              </a:rPr>
              <a:t>of</a:t>
            </a:r>
            <a:r>
              <a:rPr sz="4400" b="1" spc="-75" dirty="0">
                <a:latin typeface="Carlito"/>
                <a:cs typeface="Carlito"/>
              </a:rPr>
              <a:t> </a:t>
            </a:r>
            <a:r>
              <a:rPr sz="4400" b="1" dirty="0">
                <a:latin typeface="Carlito"/>
                <a:cs typeface="Carlito"/>
              </a:rPr>
              <a:t>Acquisition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7670" y="1175765"/>
            <a:ext cx="11616690" cy="54610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Trebuchet MS"/>
                <a:cs typeface="Trebuchet MS"/>
              </a:rPr>
              <a:t>2. </a:t>
            </a:r>
            <a:r>
              <a:rPr sz="3200" b="1" spc="-35" dirty="0">
                <a:latin typeface="Trebuchet MS"/>
                <a:cs typeface="Trebuchet MS"/>
              </a:rPr>
              <a:t>Poor </a:t>
            </a:r>
            <a:r>
              <a:rPr sz="3200" b="1" spc="-5" dirty="0">
                <a:latin typeface="Trebuchet MS"/>
                <a:cs typeface="Trebuchet MS"/>
              </a:rPr>
              <a:t>Synergy</a:t>
            </a:r>
            <a:endParaRPr sz="3200">
              <a:latin typeface="Trebuchet MS"/>
              <a:cs typeface="Trebuchet MS"/>
            </a:endParaRPr>
          </a:p>
          <a:p>
            <a:pPr marL="128270" marR="5080">
              <a:lnSpc>
                <a:spcPct val="100000"/>
              </a:lnSpc>
              <a:spcBef>
                <a:spcPts val="2580"/>
              </a:spcBef>
            </a:pPr>
            <a:r>
              <a:rPr sz="2800" spc="-10" dirty="0">
                <a:latin typeface="Trebuchet MS"/>
                <a:cs typeface="Trebuchet MS"/>
              </a:rPr>
              <a:t>Many </a:t>
            </a:r>
            <a:r>
              <a:rPr sz="2800" spc="-5" dirty="0">
                <a:latin typeface="Trebuchet MS"/>
                <a:cs typeface="Trebuchet MS"/>
              </a:rPr>
              <a:t>M&amp;As fail to live up to </a:t>
            </a:r>
            <a:r>
              <a:rPr sz="2800" spc="-10" dirty="0">
                <a:latin typeface="Trebuchet MS"/>
                <a:cs typeface="Trebuchet MS"/>
              </a:rPr>
              <a:t>their </a:t>
            </a:r>
            <a:r>
              <a:rPr sz="2800" spc="-5" dirty="0">
                <a:latin typeface="Trebuchet MS"/>
                <a:cs typeface="Trebuchet MS"/>
              </a:rPr>
              <a:t>hoped </a:t>
            </a:r>
            <a:r>
              <a:rPr sz="2800" spc="-10" dirty="0">
                <a:latin typeface="Trebuchet MS"/>
                <a:cs typeface="Trebuchet MS"/>
              </a:rPr>
              <a:t>benefits because managers  have </a:t>
            </a:r>
            <a:r>
              <a:rPr sz="2800" spc="-5" dirty="0">
                <a:latin typeface="Trebuchet MS"/>
                <a:cs typeface="Trebuchet MS"/>
              </a:rPr>
              <a:t>given </a:t>
            </a:r>
            <a:r>
              <a:rPr sz="2800" spc="-10" dirty="0">
                <a:latin typeface="Trebuchet MS"/>
                <a:cs typeface="Trebuchet MS"/>
              </a:rPr>
              <a:t>inadequate thought </a:t>
            </a:r>
            <a:r>
              <a:rPr sz="2800" spc="-5" dirty="0">
                <a:latin typeface="Trebuchet MS"/>
                <a:cs typeface="Trebuchet MS"/>
              </a:rPr>
              <a:t>to </a:t>
            </a:r>
            <a:r>
              <a:rPr sz="2800" spc="-10" dirty="0">
                <a:latin typeface="Trebuchet MS"/>
                <a:cs typeface="Trebuchet MS"/>
              </a:rPr>
              <a:t>how </a:t>
            </a:r>
            <a:r>
              <a:rPr sz="2800" spc="-5" dirty="0">
                <a:latin typeface="Trebuchet MS"/>
                <a:cs typeface="Trebuchet MS"/>
              </a:rPr>
              <a:t>a </a:t>
            </a:r>
            <a:r>
              <a:rPr sz="2800" spc="-10" dirty="0">
                <a:latin typeface="Trebuchet MS"/>
                <a:cs typeface="Trebuchet MS"/>
              </a:rPr>
              <a:t>new business will </a:t>
            </a:r>
            <a:r>
              <a:rPr sz="2800" spc="-5" dirty="0">
                <a:latin typeface="Trebuchet MS"/>
                <a:cs typeface="Trebuchet MS"/>
              </a:rPr>
              <a:t>be related </a:t>
            </a:r>
            <a:r>
              <a:rPr sz="2800" spc="-10" dirty="0">
                <a:latin typeface="Trebuchet MS"/>
                <a:cs typeface="Trebuchet MS"/>
              </a:rPr>
              <a:t>to  their </a:t>
            </a:r>
            <a:r>
              <a:rPr sz="2800" spc="-35" dirty="0">
                <a:latin typeface="Trebuchet MS"/>
                <a:cs typeface="Trebuchet MS"/>
              </a:rPr>
              <a:t>firm’s </a:t>
            </a:r>
            <a:r>
              <a:rPr sz="2800" spc="-10" dirty="0">
                <a:latin typeface="Trebuchet MS"/>
                <a:cs typeface="Trebuchet MS"/>
              </a:rPr>
              <a:t>existing</a:t>
            </a:r>
            <a:r>
              <a:rPr sz="2800" spc="70" dirty="0">
                <a:latin typeface="Trebuchet MS"/>
                <a:cs typeface="Trebuchet MS"/>
              </a:rPr>
              <a:t> </a:t>
            </a:r>
            <a:r>
              <a:rPr sz="2800" spc="-10" dirty="0">
                <a:latin typeface="Trebuchet MS"/>
                <a:cs typeface="Trebuchet MS"/>
              </a:rPr>
              <a:t>business</a:t>
            </a:r>
            <a:endParaRPr sz="280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2285"/>
              </a:spcBef>
            </a:pPr>
            <a:r>
              <a:rPr sz="3200" b="1" spc="-5" dirty="0">
                <a:latin typeface="Trebuchet MS"/>
                <a:cs typeface="Trebuchet MS"/>
              </a:rPr>
              <a:t>Case</a:t>
            </a:r>
            <a:r>
              <a:rPr sz="3200" b="1" spc="-20" dirty="0">
                <a:latin typeface="Trebuchet MS"/>
                <a:cs typeface="Trebuchet MS"/>
              </a:rPr>
              <a:t> </a:t>
            </a:r>
            <a:r>
              <a:rPr sz="3200" b="1" dirty="0">
                <a:latin typeface="Trebuchet MS"/>
                <a:cs typeface="Trebuchet MS"/>
              </a:rPr>
              <a:t>:</a:t>
            </a:r>
            <a:endParaRPr sz="3200">
              <a:latin typeface="Trebuchet MS"/>
              <a:cs typeface="Trebuchet MS"/>
            </a:endParaRPr>
          </a:p>
          <a:p>
            <a:pPr marL="12700" marR="5449570" algn="just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Trebuchet MS"/>
                <a:cs typeface="Trebuchet MS"/>
              </a:rPr>
              <a:t>Hewlett </a:t>
            </a:r>
            <a:r>
              <a:rPr sz="2800" spc="-20" dirty="0">
                <a:latin typeface="Trebuchet MS"/>
                <a:cs typeface="Trebuchet MS"/>
              </a:rPr>
              <a:t>Packard </a:t>
            </a:r>
            <a:r>
              <a:rPr sz="2800" spc="-5" dirty="0">
                <a:latin typeface="Trebuchet MS"/>
                <a:cs typeface="Trebuchet MS"/>
              </a:rPr>
              <a:t>acquired PwC's  </a:t>
            </a:r>
            <a:r>
              <a:rPr sz="2800" spc="-10" dirty="0">
                <a:latin typeface="Trebuchet MS"/>
                <a:cs typeface="Trebuchet MS"/>
              </a:rPr>
              <a:t>consultancy </a:t>
            </a:r>
            <a:r>
              <a:rPr sz="2800" spc="-5" dirty="0">
                <a:latin typeface="Trebuchet MS"/>
                <a:cs typeface="Trebuchet MS"/>
              </a:rPr>
              <a:t>arm for </a:t>
            </a:r>
            <a:r>
              <a:rPr sz="2800" spc="-10" dirty="0">
                <a:latin typeface="Trebuchet MS"/>
                <a:cs typeface="Trebuchet MS"/>
              </a:rPr>
              <a:t>$18 billion in </a:t>
            </a:r>
            <a:r>
              <a:rPr sz="2800" spc="-5" dirty="0">
                <a:latin typeface="Trebuchet MS"/>
                <a:cs typeface="Trebuchet MS"/>
              </a:rPr>
              <a:t>a  </a:t>
            </a:r>
            <a:r>
              <a:rPr sz="2800" spc="-10" dirty="0">
                <a:latin typeface="Trebuchet MS"/>
                <a:cs typeface="Trebuchet MS"/>
              </a:rPr>
              <a:t>bid </a:t>
            </a:r>
            <a:r>
              <a:rPr sz="2800" spc="-5" dirty="0">
                <a:latin typeface="Trebuchet MS"/>
                <a:cs typeface="Trebuchet MS"/>
              </a:rPr>
              <a:t>to boost </a:t>
            </a:r>
            <a:r>
              <a:rPr sz="2800" spc="-10" dirty="0">
                <a:latin typeface="Trebuchet MS"/>
                <a:cs typeface="Trebuchet MS"/>
              </a:rPr>
              <a:t>HP's </a:t>
            </a:r>
            <a:r>
              <a:rPr sz="2800" spc="-5" dirty="0">
                <a:latin typeface="Trebuchet MS"/>
                <a:cs typeface="Trebuchet MS"/>
              </a:rPr>
              <a:t>technology </a:t>
            </a:r>
            <a:r>
              <a:rPr sz="2800" spc="-10" dirty="0">
                <a:latin typeface="Trebuchet MS"/>
                <a:cs typeface="Trebuchet MS"/>
              </a:rPr>
              <a:t>advisory  </a:t>
            </a:r>
            <a:r>
              <a:rPr sz="2800" spc="-5" dirty="0">
                <a:latin typeface="Trebuchet MS"/>
                <a:cs typeface="Trebuchet MS"/>
              </a:rPr>
              <a:t>services. </a:t>
            </a:r>
            <a:r>
              <a:rPr sz="2800" spc="-35" dirty="0">
                <a:latin typeface="Trebuchet MS"/>
                <a:cs typeface="Trebuchet MS"/>
              </a:rPr>
              <a:t>Incredibly, </a:t>
            </a:r>
            <a:r>
              <a:rPr sz="2800" spc="-10" dirty="0">
                <a:latin typeface="Trebuchet MS"/>
                <a:cs typeface="Trebuchet MS"/>
              </a:rPr>
              <a:t>two </a:t>
            </a:r>
            <a:r>
              <a:rPr sz="2800" spc="-5" dirty="0">
                <a:latin typeface="Trebuchet MS"/>
                <a:cs typeface="Trebuchet MS"/>
              </a:rPr>
              <a:t>years </a:t>
            </a:r>
            <a:r>
              <a:rPr sz="2800" spc="-70" dirty="0">
                <a:latin typeface="Trebuchet MS"/>
                <a:cs typeface="Trebuchet MS"/>
              </a:rPr>
              <a:t>later,  </a:t>
            </a:r>
            <a:r>
              <a:rPr sz="2800" spc="-10" dirty="0">
                <a:latin typeface="Trebuchet MS"/>
                <a:cs typeface="Trebuchet MS"/>
              </a:rPr>
              <a:t>HP </a:t>
            </a:r>
            <a:r>
              <a:rPr sz="2800" spc="-5" dirty="0">
                <a:latin typeface="Trebuchet MS"/>
                <a:cs typeface="Trebuchet MS"/>
              </a:rPr>
              <a:t>rival </a:t>
            </a:r>
            <a:r>
              <a:rPr sz="2800" spc="-10" dirty="0">
                <a:latin typeface="Trebuchet MS"/>
                <a:cs typeface="Trebuchet MS"/>
              </a:rPr>
              <a:t>IBM </a:t>
            </a:r>
            <a:r>
              <a:rPr sz="2800" spc="-5" dirty="0">
                <a:latin typeface="Trebuchet MS"/>
                <a:cs typeface="Trebuchet MS"/>
              </a:rPr>
              <a:t>scooped up </a:t>
            </a:r>
            <a:r>
              <a:rPr sz="2800" spc="-10" dirty="0">
                <a:latin typeface="Trebuchet MS"/>
                <a:cs typeface="Trebuchet MS"/>
              </a:rPr>
              <a:t>the  consultancy unit </a:t>
            </a:r>
            <a:r>
              <a:rPr sz="2800" spc="-5" dirty="0">
                <a:latin typeface="Trebuchet MS"/>
                <a:cs typeface="Trebuchet MS"/>
              </a:rPr>
              <a:t>for just $3.5</a:t>
            </a:r>
            <a:r>
              <a:rPr sz="2800" spc="30" dirty="0">
                <a:latin typeface="Trebuchet MS"/>
                <a:cs typeface="Trebuchet MS"/>
              </a:rPr>
              <a:t> </a:t>
            </a:r>
            <a:r>
              <a:rPr sz="2800" spc="-10" dirty="0">
                <a:latin typeface="Trebuchet MS"/>
                <a:cs typeface="Trebuchet MS"/>
              </a:rPr>
              <a:t>billion</a:t>
            </a:r>
            <a:endParaRPr sz="2800">
              <a:latin typeface="Trebuchet MS"/>
              <a:cs typeface="Trebuchet M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489191" y="3265932"/>
            <a:ext cx="5702935" cy="3592195"/>
            <a:chOff x="6489191" y="3265932"/>
            <a:chExt cx="5702935" cy="3592195"/>
          </a:xfrm>
        </p:grpSpPr>
        <p:sp>
          <p:nvSpPr>
            <p:cNvPr id="5" name="object 5"/>
            <p:cNvSpPr/>
            <p:nvPr/>
          </p:nvSpPr>
          <p:spPr>
            <a:xfrm>
              <a:off x="8182355" y="4562855"/>
              <a:ext cx="4009644" cy="229514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489191" y="3265932"/>
              <a:ext cx="3852671" cy="244449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6626" y="54101"/>
            <a:ext cx="8800974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dirty="0">
                <a:latin typeface="Carlito"/>
                <a:cs typeface="Carlito"/>
              </a:rPr>
              <a:t>Common </a:t>
            </a:r>
            <a:r>
              <a:rPr sz="4400" b="1" spc="-15" dirty="0">
                <a:latin typeface="Carlito"/>
                <a:cs typeface="Carlito"/>
              </a:rPr>
              <a:t>Pitfalls </a:t>
            </a:r>
            <a:r>
              <a:rPr sz="4400" b="1" dirty="0">
                <a:latin typeface="Carlito"/>
                <a:cs typeface="Carlito"/>
              </a:rPr>
              <a:t>of</a:t>
            </a:r>
            <a:r>
              <a:rPr sz="4400" b="1" spc="-75" dirty="0">
                <a:latin typeface="Carlito"/>
                <a:cs typeface="Carlito"/>
              </a:rPr>
              <a:t> </a:t>
            </a:r>
            <a:r>
              <a:rPr sz="4400" b="1" dirty="0">
                <a:latin typeface="Carlito"/>
                <a:cs typeface="Carlito"/>
              </a:rPr>
              <a:t>Acquisition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860792" y="3579875"/>
            <a:ext cx="4331207" cy="32781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8739" y="801115"/>
            <a:ext cx="11967210" cy="5982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5" dirty="0">
                <a:latin typeface="Trebuchet MS"/>
                <a:cs typeface="Trebuchet MS"/>
              </a:rPr>
              <a:t>3. </a:t>
            </a:r>
            <a:r>
              <a:rPr sz="3000" b="1" spc="-25" dirty="0">
                <a:latin typeface="Trebuchet MS"/>
                <a:cs typeface="Trebuchet MS"/>
              </a:rPr>
              <a:t>Failure </a:t>
            </a:r>
            <a:r>
              <a:rPr sz="3000" b="1" dirty="0">
                <a:latin typeface="Trebuchet MS"/>
                <a:cs typeface="Trebuchet MS"/>
              </a:rPr>
              <a:t>on Due</a:t>
            </a:r>
            <a:r>
              <a:rPr sz="3000" b="1" spc="20" dirty="0">
                <a:latin typeface="Trebuchet MS"/>
                <a:cs typeface="Trebuchet MS"/>
              </a:rPr>
              <a:t> </a:t>
            </a:r>
            <a:r>
              <a:rPr sz="3000" b="1" dirty="0">
                <a:latin typeface="Trebuchet MS"/>
                <a:cs typeface="Trebuchet MS"/>
              </a:rPr>
              <a:t>Diligence</a:t>
            </a:r>
            <a:endParaRPr sz="30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2890"/>
              </a:spcBef>
            </a:pPr>
            <a:r>
              <a:rPr sz="2800" spc="-10" dirty="0">
                <a:latin typeface="Trebuchet MS"/>
                <a:cs typeface="Trebuchet MS"/>
              </a:rPr>
              <a:t>Failing </a:t>
            </a:r>
            <a:r>
              <a:rPr sz="2800" spc="-5" dirty="0">
                <a:latin typeface="Trebuchet MS"/>
                <a:cs typeface="Trebuchet MS"/>
              </a:rPr>
              <a:t>at </a:t>
            </a:r>
            <a:r>
              <a:rPr sz="2800" b="1" spc="-5" dirty="0">
                <a:latin typeface="Trebuchet MS"/>
                <a:cs typeface="Trebuchet MS"/>
              </a:rPr>
              <a:t>due diligence </a:t>
            </a:r>
            <a:r>
              <a:rPr sz="2800" spc="-5" dirty="0">
                <a:latin typeface="Trebuchet MS"/>
                <a:cs typeface="Trebuchet MS"/>
              </a:rPr>
              <a:t>often </a:t>
            </a:r>
            <a:r>
              <a:rPr sz="2800" spc="-10" dirty="0">
                <a:latin typeface="Trebuchet MS"/>
                <a:cs typeface="Trebuchet MS"/>
              </a:rPr>
              <a:t>means failing </a:t>
            </a:r>
            <a:r>
              <a:rPr sz="2800" spc="-5" dirty="0">
                <a:latin typeface="Trebuchet MS"/>
                <a:cs typeface="Trebuchet MS"/>
              </a:rPr>
              <a:t>at </a:t>
            </a:r>
            <a:r>
              <a:rPr sz="2800" b="1" dirty="0">
                <a:latin typeface="Trebuchet MS"/>
                <a:cs typeface="Trebuchet MS"/>
              </a:rPr>
              <a:t>M&amp;A</a:t>
            </a:r>
            <a:r>
              <a:rPr sz="2800" dirty="0">
                <a:latin typeface="Trebuchet MS"/>
                <a:cs typeface="Trebuchet MS"/>
              </a:rPr>
              <a:t>. </a:t>
            </a:r>
            <a:r>
              <a:rPr sz="2800" spc="-5" dirty="0">
                <a:latin typeface="Trebuchet MS"/>
                <a:cs typeface="Trebuchet MS"/>
              </a:rPr>
              <a:t>... </a:t>
            </a:r>
            <a:r>
              <a:rPr sz="2800" spc="-80" dirty="0">
                <a:latin typeface="Trebuchet MS"/>
                <a:cs typeface="Trebuchet MS"/>
              </a:rPr>
              <a:t>Yet, </a:t>
            </a:r>
            <a:r>
              <a:rPr sz="2800" spc="-5" dirty="0">
                <a:latin typeface="Trebuchet MS"/>
                <a:cs typeface="Trebuchet MS"/>
              </a:rPr>
              <a:t>it is often </a:t>
            </a:r>
            <a:r>
              <a:rPr sz="2800" spc="-10" dirty="0">
                <a:latin typeface="Trebuchet MS"/>
                <a:cs typeface="Trebuchet MS"/>
              </a:rPr>
              <a:t>the  neglected </a:t>
            </a:r>
            <a:r>
              <a:rPr sz="2800" spc="-5" dirty="0">
                <a:latin typeface="Trebuchet MS"/>
                <a:cs typeface="Trebuchet MS"/>
              </a:rPr>
              <a:t>stepchild of </a:t>
            </a:r>
            <a:r>
              <a:rPr sz="2800" b="1" spc="-5" dirty="0">
                <a:latin typeface="Trebuchet MS"/>
                <a:cs typeface="Trebuchet MS"/>
              </a:rPr>
              <a:t>due diligence in M&amp;A </a:t>
            </a:r>
            <a:r>
              <a:rPr sz="2800" spc="-10" dirty="0">
                <a:latin typeface="Trebuchet MS"/>
                <a:cs typeface="Trebuchet MS"/>
              </a:rPr>
              <a:t>deals can expose parties to  </a:t>
            </a:r>
            <a:r>
              <a:rPr sz="2800" spc="-5" dirty="0">
                <a:latin typeface="Trebuchet MS"/>
                <a:cs typeface="Trebuchet MS"/>
              </a:rPr>
              <a:t>risks </a:t>
            </a:r>
            <a:r>
              <a:rPr sz="2800" spc="-10" dirty="0">
                <a:latin typeface="Trebuchet MS"/>
                <a:cs typeface="Trebuchet MS"/>
              </a:rPr>
              <a:t>that </a:t>
            </a:r>
            <a:r>
              <a:rPr sz="2800" spc="-5" dirty="0">
                <a:latin typeface="Trebuchet MS"/>
                <a:cs typeface="Trebuchet MS"/>
              </a:rPr>
              <a:t>lower </a:t>
            </a:r>
            <a:r>
              <a:rPr sz="2800" spc="-10" dirty="0">
                <a:latin typeface="Trebuchet MS"/>
                <a:cs typeface="Trebuchet MS"/>
              </a:rPr>
              <a:t>the value </a:t>
            </a:r>
            <a:r>
              <a:rPr sz="2800" spc="-5" dirty="0">
                <a:latin typeface="Trebuchet MS"/>
                <a:cs typeface="Trebuchet MS"/>
              </a:rPr>
              <a:t>of </a:t>
            </a:r>
            <a:r>
              <a:rPr sz="2800" spc="-10" dirty="0">
                <a:latin typeface="Trebuchet MS"/>
                <a:cs typeface="Trebuchet MS"/>
              </a:rPr>
              <a:t>the</a:t>
            </a:r>
            <a:r>
              <a:rPr sz="2800" spc="50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deal.</a:t>
            </a:r>
            <a:endParaRPr sz="28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950" dirty="0">
              <a:latin typeface="Trebuchet MS"/>
              <a:cs typeface="Trebuchet MS"/>
            </a:endParaRPr>
          </a:p>
          <a:p>
            <a:pPr marL="142240">
              <a:lnSpc>
                <a:spcPct val="100000"/>
              </a:lnSpc>
            </a:pPr>
            <a:r>
              <a:rPr sz="3200" b="1" spc="-5" dirty="0">
                <a:latin typeface="Trebuchet MS"/>
                <a:cs typeface="Trebuchet MS"/>
              </a:rPr>
              <a:t>Case </a:t>
            </a:r>
            <a:r>
              <a:rPr sz="3200" b="1" dirty="0">
                <a:latin typeface="Trebuchet MS"/>
                <a:cs typeface="Trebuchet MS"/>
              </a:rPr>
              <a:t>: BMW</a:t>
            </a:r>
            <a:r>
              <a:rPr sz="3200" b="1" spc="-40" dirty="0">
                <a:latin typeface="Trebuchet MS"/>
                <a:cs typeface="Trebuchet MS"/>
              </a:rPr>
              <a:t> </a:t>
            </a:r>
            <a:r>
              <a:rPr sz="3200" b="1" dirty="0">
                <a:latin typeface="Trebuchet MS"/>
                <a:cs typeface="Trebuchet MS"/>
              </a:rPr>
              <a:t>Rover</a:t>
            </a:r>
            <a:endParaRPr sz="3200" dirty="0">
              <a:latin typeface="Trebuchet MS"/>
              <a:cs typeface="Trebuchet MS"/>
            </a:endParaRPr>
          </a:p>
          <a:p>
            <a:pPr marL="142240" marR="4267200" algn="just">
              <a:lnSpc>
                <a:spcPct val="100000"/>
              </a:lnSpc>
              <a:spcBef>
                <a:spcPts val="15"/>
              </a:spcBef>
            </a:pPr>
            <a:r>
              <a:rPr sz="2600" dirty="0">
                <a:latin typeface="Trebuchet MS"/>
                <a:cs typeface="Trebuchet MS"/>
              </a:rPr>
              <a:t>BMW did </a:t>
            </a:r>
            <a:r>
              <a:rPr sz="2600" spc="-5" dirty="0">
                <a:latin typeface="Trebuchet MS"/>
                <a:cs typeface="Trebuchet MS"/>
              </a:rPr>
              <a:t>not </a:t>
            </a:r>
            <a:r>
              <a:rPr sz="2600" dirty="0">
                <a:latin typeface="Trebuchet MS"/>
                <a:cs typeface="Trebuchet MS"/>
              </a:rPr>
              <a:t>do </a:t>
            </a:r>
            <a:r>
              <a:rPr sz="2600" spc="-5" dirty="0">
                <a:latin typeface="Trebuchet MS"/>
                <a:cs typeface="Trebuchet MS"/>
              </a:rPr>
              <a:t>enough due </a:t>
            </a:r>
            <a:r>
              <a:rPr sz="2600" spc="-10" dirty="0">
                <a:latin typeface="Trebuchet MS"/>
                <a:cs typeface="Trebuchet MS"/>
              </a:rPr>
              <a:t>diligence, </a:t>
            </a:r>
            <a:r>
              <a:rPr sz="2600" spc="-5" dirty="0">
                <a:latin typeface="Trebuchet MS"/>
                <a:cs typeface="Trebuchet MS"/>
              </a:rPr>
              <a:t>completing  </a:t>
            </a:r>
            <a:r>
              <a:rPr sz="2600" dirty="0">
                <a:latin typeface="Trebuchet MS"/>
                <a:cs typeface="Trebuchet MS"/>
              </a:rPr>
              <a:t>a </a:t>
            </a:r>
            <a:r>
              <a:rPr sz="2600" spc="-5" dirty="0">
                <a:latin typeface="Trebuchet MS"/>
                <a:cs typeface="Trebuchet MS"/>
              </a:rPr>
              <a:t>deal </a:t>
            </a:r>
            <a:r>
              <a:rPr sz="2600" dirty="0">
                <a:latin typeface="Trebuchet MS"/>
                <a:cs typeface="Trebuchet MS"/>
              </a:rPr>
              <a:t>in only 10 </a:t>
            </a:r>
            <a:r>
              <a:rPr sz="2600" spc="-5" dirty="0">
                <a:latin typeface="Trebuchet MS"/>
                <a:cs typeface="Trebuchet MS"/>
              </a:rPr>
              <a:t>days. </a:t>
            </a:r>
            <a:r>
              <a:rPr sz="2600" dirty="0">
                <a:latin typeface="Trebuchet MS"/>
                <a:cs typeface="Trebuchet MS"/>
              </a:rPr>
              <a:t>That </a:t>
            </a:r>
            <a:r>
              <a:rPr sz="2600" spc="-10" dirty="0">
                <a:latin typeface="Trebuchet MS"/>
                <a:cs typeface="Trebuchet MS"/>
              </a:rPr>
              <a:t>is </a:t>
            </a:r>
            <a:r>
              <a:rPr sz="2600" spc="-5" dirty="0">
                <a:latin typeface="Trebuchet MS"/>
                <a:cs typeface="Trebuchet MS"/>
              </a:rPr>
              <a:t>to </a:t>
            </a:r>
            <a:r>
              <a:rPr sz="2600" spc="-80" dirty="0">
                <a:latin typeface="Trebuchet MS"/>
                <a:cs typeface="Trebuchet MS"/>
              </a:rPr>
              <a:t>say, </a:t>
            </a:r>
            <a:r>
              <a:rPr sz="2600" spc="-10" dirty="0">
                <a:latin typeface="Trebuchet MS"/>
                <a:cs typeface="Trebuchet MS"/>
              </a:rPr>
              <a:t>they </a:t>
            </a:r>
            <a:r>
              <a:rPr sz="2600" dirty="0">
                <a:latin typeface="Trebuchet MS"/>
                <a:cs typeface="Trebuchet MS"/>
              </a:rPr>
              <a:t>did </a:t>
            </a:r>
            <a:r>
              <a:rPr sz="2600" spc="-5" dirty="0">
                <a:latin typeface="Trebuchet MS"/>
                <a:cs typeface="Trebuchet MS"/>
              </a:rPr>
              <a:t>not  look closely enough at the operation of </a:t>
            </a:r>
            <a:r>
              <a:rPr sz="2600" dirty="0">
                <a:latin typeface="Trebuchet MS"/>
                <a:cs typeface="Trebuchet MS"/>
              </a:rPr>
              <a:t>the  </a:t>
            </a:r>
            <a:r>
              <a:rPr sz="2600" spc="-5" dirty="0">
                <a:latin typeface="Trebuchet MS"/>
                <a:cs typeface="Trebuchet MS"/>
              </a:rPr>
              <a:t>businesses within </a:t>
            </a:r>
            <a:r>
              <a:rPr sz="2600" spc="-80" dirty="0">
                <a:latin typeface="Trebuchet MS"/>
                <a:cs typeface="Trebuchet MS"/>
              </a:rPr>
              <a:t>Rover. </a:t>
            </a:r>
            <a:r>
              <a:rPr sz="2600" dirty="0">
                <a:latin typeface="Trebuchet MS"/>
                <a:cs typeface="Trebuchet MS"/>
              </a:rPr>
              <a:t>Had </a:t>
            </a:r>
            <a:r>
              <a:rPr sz="2600" spc="-5" dirty="0">
                <a:latin typeface="Trebuchet MS"/>
                <a:cs typeface="Trebuchet MS"/>
              </a:rPr>
              <a:t>they </a:t>
            </a:r>
            <a:r>
              <a:rPr sz="2600" dirty="0">
                <a:latin typeface="Trebuchet MS"/>
                <a:cs typeface="Trebuchet MS"/>
              </a:rPr>
              <a:t>done so, </a:t>
            </a:r>
            <a:r>
              <a:rPr sz="2600" spc="-5" dirty="0">
                <a:latin typeface="Trebuchet MS"/>
                <a:cs typeface="Trebuchet MS"/>
              </a:rPr>
              <a:t>they  may have had </a:t>
            </a:r>
            <a:r>
              <a:rPr sz="2600" dirty="0">
                <a:latin typeface="Trebuchet MS"/>
                <a:cs typeface="Trebuchet MS"/>
              </a:rPr>
              <a:t>a much </a:t>
            </a:r>
            <a:r>
              <a:rPr sz="2600" spc="-5" dirty="0">
                <a:latin typeface="Trebuchet MS"/>
                <a:cs typeface="Trebuchet MS"/>
              </a:rPr>
              <a:t>better </a:t>
            </a:r>
            <a:r>
              <a:rPr sz="2600" dirty="0">
                <a:latin typeface="Trebuchet MS"/>
                <a:cs typeface="Trebuchet MS"/>
              </a:rPr>
              <a:t>view </a:t>
            </a:r>
            <a:r>
              <a:rPr sz="2600" spc="-5" dirty="0">
                <a:latin typeface="Trebuchet MS"/>
                <a:cs typeface="Trebuchet MS"/>
              </a:rPr>
              <a:t>of </a:t>
            </a:r>
            <a:r>
              <a:rPr sz="2600" spc="-50" dirty="0">
                <a:latin typeface="Trebuchet MS"/>
                <a:cs typeface="Trebuchet MS"/>
              </a:rPr>
              <a:t>Rover’s  </a:t>
            </a:r>
            <a:r>
              <a:rPr sz="2600" spc="-5" dirty="0">
                <a:latin typeface="Trebuchet MS"/>
                <a:cs typeface="Trebuchet MS"/>
              </a:rPr>
              <a:t>problems </a:t>
            </a:r>
            <a:r>
              <a:rPr sz="2600" dirty="0">
                <a:latin typeface="Trebuchet MS"/>
                <a:cs typeface="Trebuchet MS"/>
              </a:rPr>
              <a:t>such </a:t>
            </a:r>
            <a:r>
              <a:rPr sz="2600" spc="-10" dirty="0">
                <a:latin typeface="Trebuchet MS"/>
                <a:cs typeface="Trebuchet MS"/>
              </a:rPr>
              <a:t>as </a:t>
            </a:r>
            <a:r>
              <a:rPr sz="2600" spc="-5" dirty="0">
                <a:latin typeface="Trebuchet MS"/>
                <a:cs typeface="Trebuchet MS"/>
              </a:rPr>
              <a:t>inaccurate </a:t>
            </a:r>
            <a:r>
              <a:rPr sz="2600" dirty="0">
                <a:latin typeface="Trebuchet MS"/>
                <a:cs typeface="Trebuchet MS"/>
              </a:rPr>
              <a:t>sales </a:t>
            </a:r>
            <a:r>
              <a:rPr sz="2600" spc="-10" dirty="0">
                <a:latin typeface="Trebuchet MS"/>
                <a:cs typeface="Trebuchet MS"/>
              </a:rPr>
              <a:t>data, </a:t>
            </a:r>
            <a:r>
              <a:rPr sz="2600" spc="-5" dirty="0">
                <a:latin typeface="Trebuchet MS"/>
                <a:cs typeface="Trebuchet MS"/>
              </a:rPr>
              <a:t>culture  </a:t>
            </a:r>
            <a:r>
              <a:rPr sz="2600" dirty="0">
                <a:latin typeface="Trebuchet MS"/>
                <a:cs typeface="Trebuchet MS"/>
              </a:rPr>
              <a:t>‘not invented </a:t>
            </a:r>
            <a:r>
              <a:rPr sz="2600" spc="-5" dirty="0">
                <a:latin typeface="Trebuchet MS"/>
                <a:cs typeface="Trebuchet MS"/>
              </a:rPr>
              <a:t>here’</a:t>
            </a:r>
            <a:r>
              <a:rPr sz="2600" spc="-160" dirty="0">
                <a:latin typeface="Trebuchet MS"/>
                <a:cs typeface="Trebuchet MS"/>
              </a:rPr>
              <a:t> </a:t>
            </a:r>
            <a:r>
              <a:rPr sz="2600" spc="-5" dirty="0">
                <a:latin typeface="Trebuchet MS"/>
                <a:cs typeface="Trebuchet MS"/>
              </a:rPr>
              <a:t>etc.</a:t>
            </a:r>
            <a:endParaRPr sz="26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54101"/>
            <a:ext cx="917968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dirty="0">
                <a:latin typeface="Carlito"/>
                <a:cs typeface="Carlito"/>
              </a:rPr>
              <a:t>Common </a:t>
            </a:r>
            <a:r>
              <a:rPr sz="4400" b="1" spc="-15" dirty="0">
                <a:latin typeface="Carlito"/>
                <a:cs typeface="Carlito"/>
              </a:rPr>
              <a:t>Pitfalls </a:t>
            </a:r>
            <a:r>
              <a:rPr sz="4400" b="1" dirty="0">
                <a:latin typeface="Carlito"/>
                <a:cs typeface="Carlito"/>
              </a:rPr>
              <a:t>of</a:t>
            </a:r>
            <a:r>
              <a:rPr sz="4400" b="1" spc="-75" dirty="0">
                <a:latin typeface="Carlito"/>
                <a:cs typeface="Carlito"/>
              </a:rPr>
              <a:t> </a:t>
            </a:r>
            <a:r>
              <a:rPr sz="4400" b="1" dirty="0">
                <a:latin typeface="Carlito"/>
                <a:cs typeface="Carlito"/>
              </a:rPr>
              <a:t>Acquisition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288" y="755396"/>
            <a:ext cx="8572500" cy="5779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5" dirty="0">
                <a:latin typeface="Trebuchet MS"/>
                <a:cs typeface="Trebuchet MS"/>
              </a:rPr>
              <a:t>4. </a:t>
            </a:r>
            <a:r>
              <a:rPr sz="3000" b="1" dirty="0">
                <a:latin typeface="Trebuchet MS"/>
                <a:cs typeface="Trebuchet MS"/>
              </a:rPr>
              <a:t>Culture</a:t>
            </a:r>
            <a:r>
              <a:rPr sz="3000" b="1" spc="-10" dirty="0">
                <a:latin typeface="Trebuchet MS"/>
                <a:cs typeface="Trebuchet MS"/>
              </a:rPr>
              <a:t> </a:t>
            </a:r>
            <a:r>
              <a:rPr sz="3000" b="1" spc="-15" dirty="0">
                <a:latin typeface="Trebuchet MS"/>
                <a:cs typeface="Trebuchet MS"/>
              </a:rPr>
              <a:t>Crashes</a:t>
            </a:r>
            <a:endParaRPr sz="3000" dirty="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</a:pPr>
            <a:r>
              <a:rPr sz="3000" spc="-5" dirty="0">
                <a:latin typeface="Trebuchet MS"/>
                <a:cs typeface="Trebuchet MS"/>
              </a:rPr>
              <a:t>After all </a:t>
            </a:r>
            <a:r>
              <a:rPr sz="3000" spc="-60" dirty="0">
                <a:latin typeface="Trebuchet MS"/>
                <a:cs typeface="Trebuchet MS"/>
              </a:rPr>
              <a:t>it’s </a:t>
            </a:r>
            <a:r>
              <a:rPr sz="3000" spc="-5" dirty="0">
                <a:latin typeface="Trebuchet MS"/>
                <a:cs typeface="Trebuchet MS"/>
              </a:rPr>
              <a:t>the culture </a:t>
            </a:r>
            <a:r>
              <a:rPr sz="3000" dirty="0">
                <a:latin typeface="Trebuchet MS"/>
                <a:cs typeface="Trebuchet MS"/>
              </a:rPr>
              <a:t>on </a:t>
            </a:r>
            <a:r>
              <a:rPr sz="3000" spc="-5" dirty="0">
                <a:latin typeface="Trebuchet MS"/>
                <a:cs typeface="Trebuchet MS"/>
              </a:rPr>
              <a:t>top </a:t>
            </a:r>
            <a:r>
              <a:rPr sz="3000" dirty="0">
                <a:latin typeface="Trebuchet MS"/>
                <a:cs typeface="Trebuchet MS"/>
              </a:rPr>
              <a:t>of </a:t>
            </a:r>
            <a:r>
              <a:rPr sz="3000" spc="-5" dirty="0">
                <a:latin typeface="Trebuchet MS"/>
                <a:cs typeface="Trebuchet MS"/>
              </a:rPr>
              <a:t>all that</a:t>
            </a:r>
            <a:r>
              <a:rPr sz="3000" spc="15" dirty="0">
                <a:latin typeface="Trebuchet MS"/>
                <a:cs typeface="Trebuchet MS"/>
              </a:rPr>
              <a:t> </a:t>
            </a:r>
            <a:r>
              <a:rPr sz="3000" spc="-5" dirty="0">
                <a:latin typeface="Trebuchet MS"/>
                <a:cs typeface="Trebuchet MS"/>
              </a:rPr>
              <a:t>matters</a:t>
            </a:r>
            <a:endParaRPr sz="3000" dirty="0">
              <a:latin typeface="Trebuchet MS"/>
              <a:cs typeface="Trebuchet MS"/>
            </a:endParaRPr>
          </a:p>
          <a:p>
            <a:pPr marL="12700" algn="just">
              <a:lnSpc>
                <a:spcPct val="100000"/>
              </a:lnSpc>
              <a:spcBef>
                <a:spcPts val="3035"/>
              </a:spcBef>
            </a:pPr>
            <a:r>
              <a:rPr sz="2800" b="1" spc="-5" dirty="0">
                <a:latin typeface="Trebuchet MS"/>
                <a:cs typeface="Trebuchet MS"/>
              </a:rPr>
              <a:t>Case</a:t>
            </a:r>
            <a:r>
              <a:rPr sz="2800" b="1" spc="-10" dirty="0">
                <a:latin typeface="Trebuchet MS"/>
                <a:cs typeface="Trebuchet MS"/>
              </a:rPr>
              <a:t> </a:t>
            </a:r>
            <a:r>
              <a:rPr sz="2800" b="1" spc="-5" dirty="0">
                <a:latin typeface="Trebuchet MS"/>
                <a:cs typeface="Trebuchet MS"/>
              </a:rPr>
              <a:t>:</a:t>
            </a:r>
            <a:endParaRPr sz="2800" dirty="0">
              <a:latin typeface="Trebuchet MS"/>
              <a:cs typeface="Trebuchet MS"/>
            </a:endParaRPr>
          </a:p>
          <a:p>
            <a:pPr marL="12700" marR="1464945" algn="just">
              <a:lnSpc>
                <a:spcPct val="100000"/>
              </a:lnSpc>
              <a:spcBef>
                <a:spcPts val="20"/>
              </a:spcBef>
            </a:pPr>
            <a:r>
              <a:rPr sz="2400" spc="-5" dirty="0">
                <a:latin typeface="Trebuchet MS"/>
                <a:cs typeface="Trebuchet MS"/>
              </a:rPr>
              <a:t>When German Daimler (the makers of Mercedes-  </a:t>
            </a:r>
            <a:r>
              <a:rPr sz="2400" dirty="0">
                <a:latin typeface="Trebuchet MS"/>
                <a:cs typeface="Trebuchet MS"/>
              </a:rPr>
              <a:t>Benz) merged </a:t>
            </a:r>
            <a:r>
              <a:rPr sz="2400" spc="-5" dirty="0">
                <a:latin typeface="Trebuchet MS"/>
                <a:cs typeface="Trebuchet MS"/>
              </a:rPr>
              <a:t>with American company </a:t>
            </a:r>
            <a:r>
              <a:rPr sz="2400" dirty="0">
                <a:latin typeface="Trebuchet MS"/>
                <a:cs typeface="Trebuchet MS"/>
              </a:rPr>
              <a:t>Chrysler </a:t>
            </a:r>
            <a:r>
              <a:rPr sz="2400" spc="10" dirty="0">
                <a:latin typeface="Trebuchet MS"/>
                <a:cs typeface="Trebuchet MS"/>
              </a:rPr>
              <a:t>in  </a:t>
            </a:r>
            <a:r>
              <a:rPr sz="2400" spc="-5" dirty="0">
                <a:latin typeface="Trebuchet MS"/>
                <a:cs typeface="Trebuchet MS"/>
              </a:rPr>
              <a:t>the </a:t>
            </a:r>
            <a:r>
              <a:rPr sz="2400" dirty="0">
                <a:latin typeface="Trebuchet MS"/>
                <a:cs typeface="Trebuchet MS"/>
              </a:rPr>
              <a:t>late </a:t>
            </a:r>
            <a:r>
              <a:rPr sz="2400" spc="5" dirty="0">
                <a:latin typeface="Trebuchet MS"/>
                <a:cs typeface="Trebuchet MS"/>
              </a:rPr>
              <a:t>1990s, </a:t>
            </a:r>
            <a:r>
              <a:rPr sz="2400" spc="-5" dirty="0">
                <a:latin typeface="Trebuchet MS"/>
                <a:cs typeface="Trebuchet MS"/>
              </a:rPr>
              <a:t>it </a:t>
            </a:r>
            <a:r>
              <a:rPr sz="2400" dirty="0">
                <a:latin typeface="Trebuchet MS"/>
                <a:cs typeface="Trebuchet MS"/>
              </a:rPr>
              <a:t>was </a:t>
            </a:r>
            <a:r>
              <a:rPr sz="2400" spc="-5" dirty="0">
                <a:latin typeface="Trebuchet MS"/>
                <a:cs typeface="Trebuchet MS"/>
              </a:rPr>
              <a:t>called </a:t>
            </a:r>
            <a:r>
              <a:rPr sz="2400" dirty="0">
                <a:latin typeface="Trebuchet MS"/>
                <a:cs typeface="Trebuchet MS"/>
              </a:rPr>
              <a:t>a </a:t>
            </a:r>
            <a:r>
              <a:rPr sz="2400" spc="-5" dirty="0">
                <a:latin typeface="Trebuchet MS"/>
                <a:cs typeface="Trebuchet MS"/>
              </a:rPr>
              <a:t>“merger of </a:t>
            </a:r>
            <a:r>
              <a:rPr sz="2400" dirty="0">
                <a:latin typeface="Trebuchet MS"/>
                <a:cs typeface="Trebuchet MS"/>
              </a:rPr>
              <a:t>equals”.  later was </a:t>
            </a:r>
            <a:r>
              <a:rPr sz="2400" spc="-5" dirty="0">
                <a:latin typeface="Trebuchet MS"/>
                <a:cs typeface="Trebuchet MS"/>
              </a:rPr>
              <a:t>being </a:t>
            </a:r>
            <a:r>
              <a:rPr sz="2400" dirty="0">
                <a:latin typeface="Trebuchet MS"/>
                <a:cs typeface="Trebuchet MS"/>
              </a:rPr>
              <a:t>called a “fiasco”. Differences  </a:t>
            </a:r>
            <a:r>
              <a:rPr sz="2400" spc="-5" dirty="0">
                <a:latin typeface="Trebuchet MS"/>
                <a:cs typeface="Trebuchet MS"/>
              </a:rPr>
              <a:t>between the companies, level of </a:t>
            </a:r>
            <a:r>
              <a:rPr sz="2400" spc="-30" dirty="0">
                <a:latin typeface="Trebuchet MS"/>
                <a:cs typeface="Trebuchet MS"/>
              </a:rPr>
              <a:t>formality,  </a:t>
            </a:r>
            <a:r>
              <a:rPr sz="2400" spc="-5" dirty="0">
                <a:latin typeface="Trebuchet MS"/>
                <a:cs typeface="Trebuchet MS"/>
              </a:rPr>
              <a:t>philosophy on pay </a:t>
            </a:r>
            <a:r>
              <a:rPr sz="2400" dirty="0">
                <a:latin typeface="Trebuchet MS"/>
                <a:cs typeface="Trebuchet MS"/>
              </a:rPr>
              <a:t>and </a:t>
            </a:r>
            <a:r>
              <a:rPr sz="2400" spc="-5" dirty="0">
                <a:latin typeface="Trebuchet MS"/>
                <a:cs typeface="Trebuchet MS"/>
              </a:rPr>
              <a:t>expenses, </a:t>
            </a:r>
            <a:r>
              <a:rPr sz="2400" dirty="0">
                <a:latin typeface="Trebuchet MS"/>
                <a:cs typeface="Trebuchet MS"/>
              </a:rPr>
              <a:t>and </a:t>
            </a:r>
            <a:r>
              <a:rPr sz="2400" spc="-5" dirty="0">
                <a:latin typeface="Trebuchet MS"/>
                <a:cs typeface="Trebuchet MS"/>
              </a:rPr>
              <a:t>operating  </a:t>
            </a:r>
            <a:r>
              <a:rPr sz="2400" dirty="0">
                <a:latin typeface="Trebuchet MS"/>
                <a:cs typeface="Trebuchet MS"/>
              </a:rPr>
              <a:t>styles. </a:t>
            </a:r>
            <a:r>
              <a:rPr sz="2400" spc="-5" dirty="0">
                <a:latin typeface="Trebuchet MS"/>
                <a:cs typeface="Trebuchet MS"/>
              </a:rPr>
              <a:t>The German culture became dominant and  employee </a:t>
            </a:r>
            <a:r>
              <a:rPr sz="2400" dirty="0">
                <a:latin typeface="Trebuchet MS"/>
                <a:cs typeface="Trebuchet MS"/>
              </a:rPr>
              <a:t>satisfaction </a:t>
            </a:r>
            <a:r>
              <a:rPr sz="2400" spc="-5" dirty="0">
                <a:latin typeface="Trebuchet MS"/>
                <a:cs typeface="Trebuchet MS"/>
              </a:rPr>
              <a:t>levels </a:t>
            </a:r>
            <a:r>
              <a:rPr sz="2400" spc="5" dirty="0">
                <a:latin typeface="Trebuchet MS"/>
                <a:cs typeface="Trebuchet MS"/>
              </a:rPr>
              <a:t>at </a:t>
            </a:r>
            <a:r>
              <a:rPr sz="2400" spc="-5" dirty="0">
                <a:latin typeface="Trebuchet MS"/>
                <a:cs typeface="Trebuchet MS"/>
              </a:rPr>
              <a:t>Chrysler dropped  </a:t>
            </a:r>
            <a:r>
              <a:rPr sz="2400" dirty="0">
                <a:latin typeface="Trebuchet MS"/>
                <a:cs typeface="Trebuchet MS"/>
              </a:rPr>
              <a:t>off </a:t>
            </a:r>
            <a:r>
              <a:rPr sz="2400" spc="-5" dirty="0">
                <a:latin typeface="Trebuchet MS"/>
                <a:cs typeface="Trebuchet MS"/>
              </a:rPr>
              <a:t>the </a:t>
            </a:r>
            <a:r>
              <a:rPr sz="2400" dirty="0">
                <a:latin typeface="Trebuchet MS"/>
                <a:cs typeface="Trebuchet MS"/>
              </a:rPr>
              <a:t>map. The deal </a:t>
            </a:r>
            <a:r>
              <a:rPr sz="2400" spc="-5" dirty="0">
                <a:latin typeface="Trebuchet MS"/>
                <a:cs typeface="Trebuchet MS"/>
              </a:rPr>
              <a:t>worth </a:t>
            </a:r>
            <a:r>
              <a:rPr sz="2400" dirty="0">
                <a:latin typeface="Trebuchet MS"/>
                <a:cs typeface="Trebuchet MS"/>
              </a:rPr>
              <a:t>$ 37Bn </a:t>
            </a:r>
            <a:r>
              <a:rPr sz="2400" spc="-5" dirty="0">
                <a:latin typeface="Trebuchet MS"/>
                <a:cs typeface="Trebuchet MS"/>
              </a:rPr>
              <a:t>collapsed </a:t>
            </a:r>
            <a:r>
              <a:rPr sz="2400" spc="10" dirty="0">
                <a:latin typeface="Trebuchet MS"/>
                <a:cs typeface="Trebuchet MS"/>
              </a:rPr>
              <a:t>in  </a:t>
            </a:r>
            <a:r>
              <a:rPr sz="2400" dirty="0">
                <a:latin typeface="Trebuchet MS"/>
                <a:cs typeface="Trebuchet MS"/>
              </a:rPr>
              <a:t>2007, </a:t>
            </a:r>
            <a:r>
              <a:rPr sz="2400" spc="-5" dirty="0">
                <a:latin typeface="Trebuchet MS"/>
                <a:cs typeface="Trebuchet MS"/>
              </a:rPr>
              <a:t>Daimler disposing Chrysler </a:t>
            </a:r>
            <a:r>
              <a:rPr sz="2400" dirty="0">
                <a:latin typeface="Trebuchet MS"/>
                <a:cs typeface="Trebuchet MS"/>
              </a:rPr>
              <a:t>to </a:t>
            </a:r>
            <a:r>
              <a:rPr sz="2400" spc="-5" dirty="0">
                <a:latin typeface="Trebuchet MS"/>
                <a:cs typeface="Trebuchet MS"/>
              </a:rPr>
              <a:t>Cerberus  Capital Management </a:t>
            </a:r>
            <a:r>
              <a:rPr sz="2400" dirty="0">
                <a:latin typeface="Trebuchet MS"/>
                <a:cs typeface="Trebuchet MS"/>
              </a:rPr>
              <a:t>for $6</a:t>
            </a:r>
            <a:r>
              <a:rPr sz="2400" spc="2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billion.</a:t>
            </a:r>
            <a:endParaRPr sz="24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15200" y="3009900"/>
            <a:ext cx="4876799" cy="33710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95953" y="162813"/>
            <a:ext cx="32499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55725" algn="l"/>
              </a:tabLst>
            </a:pPr>
            <a:r>
              <a:rPr b="1" spc="-40" dirty="0">
                <a:latin typeface="Trebuchet MS"/>
                <a:cs typeface="Trebuchet MS"/>
              </a:rPr>
              <a:t>Ways	</a:t>
            </a:r>
            <a:r>
              <a:rPr b="1" spc="-5" dirty="0">
                <a:latin typeface="Trebuchet MS"/>
                <a:cs typeface="Trebuchet MS"/>
              </a:rPr>
              <a:t>to</a:t>
            </a:r>
            <a:r>
              <a:rPr b="1" spc="-95" dirty="0">
                <a:latin typeface="Trebuchet MS"/>
                <a:cs typeface="Trebuchet MS"/>
              </a:rPr>
              <a:t> </a:t>
            </a:r>
            <a:r>
              <a:rPr b="1" spc="-10" dirty="0">
                <a:latin typeface="Trebuchet MS"/>
                <a:cs typeface="Trebuchet MS"/>
              </a:rPr>
              <a:t>Grow</a:t>
            </a:r>
          </a:p>
        </p:txBody>
      </p:sp>
      <p:sp>
        <p:nvSpPr>
          <p:cNvPr id="3" name="object 3"/>
          <p:cNvSpPr/>
          <p:nvPr/>
        </p:nvSpPr>
        <p:spPr>
          <a:xfrm>
            <a:off x="345947" y="2374392"/>
            <a:ext cx="4393692" cy="39544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3855" y="1699260"/>
            <a:ext cx="3360420" cy="524510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35560" rIns="0" bIns="0" rtlCol="0">
            <a:spAutoFit/>
          </a:bodyPr>
          <a:lstStyle/>
          <a:p>
            <a:pPr marL="937260">
              <a:lnSpc>
                <a:spcPct val="100000"/>
              </a:lnSpc>
              <a:spcBef>
                <a:spcPts val="280"/>
              </a:spcBef>
            </a:pPr>
            <a:r>
              <a:rPr sz="2800" b="1" spc="-10" dirty="0">
                <a:latin typeface="Trebuchet MS"/>
                <a:cs typeface="Trebuchet MS"/>
              </a:rPr>
              <a:t>ORGANIC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36664" y="1699260"/>
            <a:ext cx="3362325" cy="524510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35560" rIns="0" bIns="0" rtlCol="0">
            <a:spAutoFit/>
          </a:bodyPr>
          <a:lstStyle/>
          <a:p>
            <a:pPr marL="770255">
              <a:lnSpc>
                <a:spcPct val="100000"/>
              </a:lnSpc>
              <a:spcBef>
                <a:spcPts val="280"/>
              </a:spcBef>
            </a:pPr>
            <a:r>
              <a:rPr sz="2800" b="1" spc="-10" dirty="0">
                <a:latin typeface="Trebuchet MS"/>
                <a:cs typeface="Trebuchet MS"/>
              </a:rPr>
              <a:t>INORGANIC</a:t>
            </a:r>
            <a:endParaRPr sz="2800">
              <a:latin typeface="Trebuchet MS"/>
              <a:cs typeface="Trebuchet MS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468879" y="713231"/>
            <a:ext cx="5989320" cy="993775"/>
            <a:chOff x="2468879" y="713231"/>
            <a:chExt cx="5989320" cy="993775"/>
          </a:xfrm>
        </p:grpSpPr>
        <p:sp>
          <p:nvSpPr>
            <p:cNvPr id="7" name="object 7"/>
            <p:cNvSpPr/>
            <p:nvPr/>
          </p:nvSpPr>
          <p:spPr>
            <a:xfrm>
              <a:off x="2496311" y="1179576"/>
              <a:ext cx="5934456" cy="11887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530601" y="1209294"/>
              <a:ext cx="5865495" cy="13335"/>
            </a:xfrm>
            <a:custGeom>
              <a:avLst/>
              <a:gdLst/>
              <a:ahLst/>
              <a:cxnLst/>
              <a:rect l="l" t="t" r="r" b="b"/>
              <a:pathLst>
                <a:path w="5865495" h="13334">
                  <a:moveTo>
                    <a:pt x="0" y="12826"/>
                  </a:moveTo>
                  <a:lnTo>
                    <a:pt x="5865241" y="0"/>
                  </a:lnTo>
                </a:path>
              </a:pathLst>
            </a:custGeom>
            <a:ln w="381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468879" y="1217676"/>
              <a:ext cx="123443" cy="48920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530601" y="1236726"/>
              <a:ext cx="0" cy="386080"/>
            </a:xfrm>
            <a:custGeom>
              <a:avLst/>
              <a:gdLst/>
              <a:ahLst/>
              <a:cxnLst/>
              <a:rect l="l" t="t" r="r" b="b"/>
              <a:pathLst>
                <a:path h="386080">
                  <a:moveTo>
                    <a:pt x="0" y="0"/>
                  </a:moveTo>
                  <a:lnTo>
                    <a:pt x="0" y="385572"/>
                  </a:lnTo>
                </a:path>
              </a:pathLst>
            </a:custGeom>
            <a:ln w="381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334755" y="1203959"/>
              <a:ext cx="123444" cy="50292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396477" y="1223009"/>
              <a:ext cx="0" cy="399415"/>
            </a:xfrm>
            <a:custGeom>
              <a:avLst/>
              <a:gdLst/>
              <a:ahLst/>
              <a:cxnLst/>
              <a:rect l="l" t="t" r="r" b="b"/>
              <a:pathLst>
                <a:path h="399415">
                  <a:moveTo>
                    <a:pt x="0" y="0"/>
                  </a:moveTo>
                  <a:lnTo>
                    <a:pt x="0" y="399288"/>
                  </a:lnTo>
                </a:path>
              </a:pathLst>
            </a:custGeom>
            <a:ln w="381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638800" y="713231"/>
              <a:ext cx="123444" cy="60655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700522" y="732281"/>
              <a:ext cx="0" cy="503555"/>
            </a:xfrm>
            <a:custGeom>
              <a:avLst/>
              <a:gdLst/>
              <a:ahLst/>
              <a:cxnLst/>
              <a:rect l="l" t="t" r="r" b="b"/>
              <a:pathLst>
                <a:path h="503555">
                  <a:moveTo>
                    <a:pt x="0" y="0"/>
                  </a:moveTo>
                  <a:lnTo>
                    <a:pt x="0" y="503046"/>
                  </a:lnTo>
                </a:path>
              </a:pathLst>
            </a:custGeom>
            <a:ln w="38100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/>
          <p:nvPr/>
        </p:nvSpPr>
        <p:spPr>
          <a:xfrm>
            <a:off x="6836664" y="2392679"/>
            <a:ext cx="4471416" cy="39471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268183" y="2831182"/>
            <a:ext cx="5723815" cy="36759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7493"/>
            <a:ext cx="5949355" cy="43195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400800" y="2110739"/>
            <a:ext cx="5791199" cy="7559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0"/>
            <a:ext cx="5408676" cy="7559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4711" y="275920"/>
            <a:ext cx="89077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What are </a:t>
            </a:r>
            <a:r>
              <a:rPr spc="-10" dirty="0"/>
              <a:t>Mergers </a:t>
            </a:r>
            <a:r>
              <a:rPr spc="-5" dirty="0"/>
              <a:t>&amp; Acquisitions</a:t>
            </a:r>
            <a:r>
              <a:rPr spc="-190" dirty="0"/>
              <a:t> </a:t>
            </a:r>
            <a:r>
              <a:rPr spc="-10" dirty="0"/>
              <a:t>(M&amp;A)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0472" y="1321053"/>
            <a:ext cx="11719560" cy="46113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715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M&amp;A </a:t>
            </a:r>
            <a:r>
              <a:rPr sz="3200" spc="-35" dirty="0">
                <a:latin typeface="Carlito"/>
                <a:cs typeface="Carlito"/>
              </a:rPr>
              <a:t>refer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transactions </a:t>
            </a:r>
            <a:r>
              <a:rPr sz="3200" spc="-10" dirty="0">
                <a:latin typeface="Carlito"/>
                <a:cs typeface="Carlito"/>
              </a:rPr>
              <a:t>between two </a:t>
            </a:r>
            <a:r>
              <a:rPr sz="3200" spc="-5" dirty="0">
                <a:latin typeface="Carlito"/>
                <a:cs typeface="Carlito"/>
              </a:rPr>
              <a:t>companies combining </a:t>
            </a:r>
            <a:r>
              <a:rPr sz="3200" spc="5" dirty="0">
                <a:latin typeface="Carlito"/>
                <a:cs typeface="Carlito"/>
              </a:rPr>
              <a:t>in  </a:t>
            </a:r>
            <a:r>
              <a:rPr sz="3200" spc="-5" dirty="0">
                <a:latin typeface="Carlito"/>
                <a:cs typeface="Carlito"/>
              </a:rPr>
              <a:t>some </a:t>
            </a:r>
            <a:r>
              <a:rPr sz="3200" spc="-20" dirty="0">
                <a:latin typeface="Carlito"/>
                <a:cs typeface="Carlito"/>
              </a:rPr>
              <a:t>form. </a:t>
            </a:r>
            <a:r>
              <a:rPr sz="3200" dirty="0">
                <a:latin typeface="Carlito"/>
                <a:cs typeface="Carlito"/>
              </a:rPr>
              <a:t>Although </a:t>
            </a:r>
            <a:r>
              <a:rPr sz="3200" spc="5" dirty="0">
                <a:latin typeface="Carlito"/>
                <a:cs typeface="Carlito"/>
              </a:rPr>
              <a:t>M&amp;A </a:t>
            </a:r>
            <a:r>
              <a:rPr sz="3200" spc="-15" dirty="0">
                <a:latin typeface="Carlito"/>
                <a:cs typeface="Carlito"/>
              </a:rPr>
              <a:t>are </a:t>
            </a:r>
            <a:r>
              <a:rPr sz="3200" spc="-5" dirty="0">
                <a:latin typeface="Carlito"/>
                <a:cs typeface="Carlito"/>
              </a:rPr>
              <a:t>used </a:t>
            </a:r>
            <a:r>
              <a:rPr sz="3200" spc="-25" dirty="0">
                <a:latin typeface="Carlito"/>
                <a:cs typeface="Carlito"/>
              </a:rPr>
              <a:t>interchangeably, </a:t>
            </a:r>
            <a:r>
              <a:rPr sz="3200" spc="-10" dirty="0">
                <a:latin typeface="Carlito"/>
                <a:cs typeface="Carlito"/>
              </a:rPr>
              <a:t>they </a:t>
            </a:r>
            <a:r>
              <a:rPr sz="3200" spc="-15" dirty="0">
                <a:latin typeface="Carlito"/>
                <a:cs typeface="Carlito"/>
              </a:rPr>
              <a:t>come  </a:t>
            </a:r>
            <a:r>
              <a:rPr sz="3200" dirty="0">
                <a:latin typeface="Carlito"/>
                <a:cs typeface="Carlito"/>
              </a:rPr>
              <a:t>with </a:t>
            </a:r>
            <a:r>
              <a:rPr sz="3200" spc="-25" dirty="0">
                <a:latin typeface="Carlito"/>
                <a:cs typeface="Carlito"/>
              </a:rPr>
              <a:t>different </a:t>
            </a:r>
            <a:r>
              <a:rPr sz="3200" spc="-15" dirty="0">
                <a:latin typeface="Carlito"/>
                <a:cs typeface="Carlito"/>
              </a:rPr>
              <a:t>legal </a:t>
            </a:r>
            <a:r>
              <a:rPr sz="3200" dirty="0">
                <a:latin typeface="Carlito"/>
                <a:cs typeface="Carlito"/>
              </a:rPr>
              <a:t>meanings. In a </a:t>
            </a:r>
            <a:r>
              <a:rPr sz="3200" spc="-55" dirty="0">
                <a:latin typeface="Carlito"/>
                <a:cs typeface="Carlito"/>
              </a:rPr>
              <a:t>merger,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two companies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of similar  </a:t>
            </a:r>
            <a:r>
              <a:rPr sz="3200" u="heavy" spc="-2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size </a:t>
            </a:r>
            <a:r>
              <a:rPr sz="32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combine</a:t>
            </a:r>
            <a:r>
              <a:rPr sz="3200" spc="-10" dirty="0">
                <a:latin typeface="Carlito"/>
                <a:cs typeface="Carlito"/>
              </a:rPr>
              <a:t> </a:t>
            </a:r>
            <a:r>
              <a:rPr sz="3200" spc="-25" dirty="0">
                <a:latin typeface="Carlito"/>
                <a:cs typeface="Carlito"/>
              </a:rPr>
              <a:t>to form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5" dirty="0">
                <a:latin typeface="Carlito"/>
                <a:cs typeface="Carlito"/>
              </a:rPr>
              <a:t>new single</a:t>
            </a:r>
            <a:r>
              <a:rPr sz="3200" spc="135" dirty="0">
                <a:latin typeface="Carlito"/>
                <a:cs typeface="Carlito"/>
              </a:rPr>
              <a:t> </a:t>
            </a:r>
            <a:r>
              <a:rPr sz="3200" spc="-40" dirty="0">
                <a:latin typeface="Carlito"/>
                <a:cs typeface="Carlito"/>
              </a:rPr>
              <a:t>entity.</a:t>
            </a:r>
            <a:endParaRPr sz="320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On the </a:t>
            </a:r>
            <a:r>
              <a:rPr sz="3200" spc="-5" dirty="0">
                <a:latin typeface="Carlito"/>
                <a:cs typeface="Carlito"/>
              </a:rPr>
              <a:t>other hand, </a:t>
            </a:r>
            <a:r>
              <a:rPr sz="3200" spc="5" dirty="0">
                <a:latin typeface="Carlito"/>
                <a:cs typeface="Carlito"/>
              </a:rPr>
              <a:t>an </a:t>
            </a:r>
            <a:r>
              <a:rPr sz="3200" spc="-5" dirty="0">
                <a:latin typeface="Carlito"/>
                <a:cs typeface="Carlito"/>
              </a:rPr>
              <a:t>acquisition </a:t>
            </a:r>
            <a:r>
              <a:rPr sz="3200" dirty="0">
                <a:latin typeface="Carlito"/>
                <a:cs typeface="Carlito"/>
              </a:rPr>
              <a:t>is when a </a:t>
            </a:r>
            <a:r>
              <a:rPr sz="3200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larger company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acquires 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smaller </a:t>
            </a:r>
            <a:r>
              <a:rPr sz="3200" u="heavy" spc="-4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company</a:t>
            </a:r>
            <a:r>
              <a:rPr sz="3200" spc="-40" dirty="0">
                <a:latin typeface="Carlito"/>
                <a:cs typeface="Carlito"/>
              </a:rPr>
              <a:t>, </a:t>
            </a:r>
            <a:r>
              <a:rPr sz="3200" spc="-10" dirty="0">
                <a:latin typeface="Carlito"/>
                <a:cs typeface="Carlito"/>
              </a:rPr>
              <a:t>thereby </a:t>
            </a:r>
            <a:r>
              <a:rPr sz="3200" spc="-5" dirty="0">
                <a:latin typeface="Carlito"/>
                <a:cs typeface="Carlito"/>
              </a:rPr>
              <a:t>absorbing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business </a:t>
            </a:r>
            <a:r>
              <a:rPr sz="3200" dirty="0">
                <a:latin typeface="Carlito"/>
                <a:cs typeface="Carlito"/>
              </a:rPr>
              <a:t>of the smaller  </a:t>
            </a:r>
            <a:r>
              <a:rPr sz="3200" spc="-40" dirty="0">
                <a:latin typeface="Carlito"/>
                <a:cs typeface="Carlito"/>
              </a:rPr>
              <a:t>company.</a:t>
            </a:r>
            <a:endParaRPr sz="3200">
              <a:latin typeface="Carlito"/>
              <a:cs typeface="Carlito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M&amp;A deals </a:t>
            </a:r>
            <a:r>
              <a:rPr sz="3200" spc="-10" dirty="0">
                <a:latin typeface="Carlito"/>
                <a:cs typeface="Carlito"/>
              </a:rPr>
              <a:t>can </a:t>
            </a:r>
            <a:r>
              <a:rPr sz="3200" dirty="0">
                <a:latin typeface="Carlito"/>
                <a:cs typeface="Carlito"/>
              </a:rPr>
              <a:t>be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friendly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or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hostile</a:t>
            </a:r>
            <a:r>
              <a:rPr sz="3200" spc="-5" dirty="0">
                <a:latin typeface="Carlito"/>
                <a:cs typeface="Carlito"/>
              </a:rPr>
              <a:t>, depending </a:t>
            </a:r>
            <a:r>
              <a:rPr sz="3200" dirty="0">
                <a:latin typeface="Carlito"/>
                <a:cs typeface="Carlito"/>
              </a:rPr>
              <a:t>on the </a:t>
            </a:r>
            <a:r>
              <a:rPr sz="3200" spc="-15" dirty="0">
                <a:latin typeface="Carlito"/>
                <a:cs typeface="Carlito"/>
              </a:rPr>
              <a:t>approval </a:t>
            </a:r>
            <a:r>
              <a:rPr sz="3200" dirty="0">
                <a:latin typeface="Carlito"/>
                <a:cs typeface="Carlito"/>
              </a:rPr>
              <a:t>of  the </a:t>
            </a:r>
            <a:r>
              <a:rPr sz="3200" spc="-25" dirty="0">
                <a:latin typeface="Carlito"/>
                <a:cs typeface="Carlito"/>
              </a:rPr>
              <a:t>target company’s</a:t>
            </a:r>
            <a:r>
              <a:rPr sz="3200" spc="2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board.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5150" y="74117"/>
            <a:ext cx="59842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0" dirty="0"/>
              <a:t>Types </a:t>
            </a:r>
            <a:r>
              <a:rPr spc="-5" dirty="0"/>
              <a:t>of M&amp;A</a:t>
            </a:r>
            <a:r>
              <a:rPr spc="-254" dirty="0"/>
              <a:t> </a:t>
            </a:r>
            <a:r>
              <a:rPr spc="-40" dirty="0"/>
              <a:t>Transactions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870915"/>
            <a:ext cx="12036425" cy="5513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5155" indent="-478790" algn="just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605790" algn="l"/>
              </a:tabLst>
            </a:pPr>
            <a:r>
              <a:rPr sz="3000" b="1" spc="-5" dirty="0">
                <a:latin typeface="Trebuchet MS"/>
                <a:cs typeface="Trebuchet MS"/>
              </a:rPr>
              <a:t>Horizontal</a:t>
            </a:r>
            <a:endParaRPr sz="3000">
              <a:latin typeface="Trebuchet MS"/>
              <a:cs typeface="Trebuchet MS"/>
            </a:endParaRPr>
          </a:p>
          <a:p>
            <a:pPr marL="12700" marR="7620" algn="just">
              <a:lnSpc>
                <a:spcPts val="2880"/>
              </a:lnSpc>
              <a:spcBef>
                <a:spcPts val="700"/>
              </a:spcBef>
            </a:pPr>
            <a:r>
              <a:rPr sz="3000" dirty="0">
                <a:latin typeface="Trebuchet MS"/>
                <a:cs typeface="Trebuchet MS"/>
              </a:rPr>
              <a:t>A </a:t>
            </a:r>
            <a:r>
              <a:rPr sz="3000" spc="-5" dirty="0">
                <a:latin typeface="Trebuchet MS"/>
                <a:cs typeface="Trebuchet MS"/>
              </a:rPr>
              <a:t>horizontal </a:t>
            </a:r>
            <a:r>
              <a:rPr sz="3000" spc="-10" dirty="0">
                <a:latin typeface="Trebuchet MS"/>
                <a:cs typeface="Trebuchet MS"/>
              </a:rPr>
              <a:t>merger </a:t>
            </a:r>
            <a:r>
              <a:rPr sz="3000" spc="-5" dirty="0">
                <a:latin typeface="Trebuchet MS"/>
                <a:cs typeface="Trebuchet MS"/>
              </a:rPr>
              <a:t>happens between two companies that </a:t>
            </a:r>
            <a:r>
              <a:rPr sz="3000" dirty="0">
                <a:latin typeface="Trebuchet MS"/>
                <a:cs typeface="Trebuchet MS"/>
              </a:rPr>
              <a:t>operate </a:t>
            </a:r>
            <a:r>
              <a:rPr sz="3000" spc="-5" dirty="0">
                <a:latin typeface="Trebuchet MS"/>
                <a:cs typeface="Trebuchet MS"/>
              </a:rPr>
              <a:t>in  </a:t>
            </a:r>
            <a:r>
              <a:rPr sz="3000" dirty="0">
                <a:latin typeface="Trebuchet MS"/>
                <a:cs typeface="Trebuchet MS"/>
              </a:rPr>
              <a:t>similar </a:t>
            </a:r>
            <a:r>
              <a:rPr sz="3000" spc="-5" dirty="0">
                <a:latin typeface="Trebuchet MS"/>
                <a:cs typeface="Trebuchet MS"/>
              </a:rPr>
              <a:t>industries that may or may not be direct</a:t>
            </a:r>
            <a:r>
              <a:rPr sz="3000" spc="-80" dirty="0">
                <a:latin typeface="Trebuchet MS"/>
                <a:cs typeface="Trebuchet MS"/>
              </a:rPr>
              <a:t> </a:t>
            </a:r>
            <a:r>
              <a:rPr sz="3000" spc="-5" dirty="0">
                <a:latin typeface="Trebuchet MS"/>
                <a:cs typeface="Trebuchet MS"/>
              </a:rPr>
              <a:t>competitors.</a:t>
            </a:r>
            <a:endParaRPr sz="3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100">
              <a:latin typeface="Trebuchet MS"/>
              <a:cs typeface="Trebuchet MS"/>
            </a:endParaRPr>
          </a:p>
          <a:p>
            <a:pPr marL="490855" indent="-478790" algn="just">
              <a:lnSpc>
                <a:spcPct val="100000"/>
              </a:lnSpc>
              <a:buAutoNum type="arabicPeriod" startAt="2"/>
              <a:tabLst>
                <a:tab pos="491490" algn="l"/>
              </a:tabLst>
            </a:pPr>
            <a:r>
              <a:rPr sz="3000" b="1" spc="-25" dirty="0">
                <a:latin typeface="Trebuchet MS"/>
                <a:cs typeface="Trebuchet MS"/>
              </a:rPr>
              <a:t>Vertical</a:t>
            </a:r>
            <a:endParaRPr sz="3000">
              <a:latin typeface="Trebuchet MS"/>
              <a:cs typeface="Trebuchet MS"/>
            </a:endParaRPr>
          </a:p>
          <a:p>
            <a:pPr marL="12700" marR="5080" algn="just">
              <a:lnSpc>
                <a:spcPct val="80000"/>
              </a:lnSpc>
              <a:spcBef>
                <a:spcPts val="720"/>
              </a:spcBef>
            </a:pPr>
            <a:r>
              <a:rPr sz="3000" dirty="0">
                <a:latin typeface="Trebuchet MS"/>
                <a:cs typeface="Trebuchet MS"/>
              </a:rPr>
              <a:t>A </a:t>
            </a:r>
            <a:r>
              <a:rPr sz="3000" spc="-5" dirty="0">
                <a:latin typeface="Trebuchet MS"/>
                <a:cs typeface="Trebuchet MS"/>
              </a:rPr>
              <a:t>vertical merger takes place between </a:t>
            </a:r>
            <a:r>
              <a:rPr sz="3000" dirty="0">
                <a:latin typeface="Trebuchet MS"/>
                <a:cs typeface="Trebuchet MS"/>
              </a:rPr>
              <a:t>a </a:t>
            </a:r>
            <a:r>
              <a:rPr sz="3000" spc="-5" dirty="0">
                <a:latin typeface="Trebuchet MS"/>
                <a:cs typeface="Trebuchet MS"/>
              </a:rPr>
              <a:t>company and its </a:t>
            </a:r>
            <a:r>
              <a:rPr sz="3000" dirty="0">
                <a:latin typeface="Trebuchet MS"/>
                <a:cs typeface="Trebuchet MS"/>
              </a:rPr>
              <a:t>supplier </a:t>
            </a:r>
            <a:r>
              <a:rPr sz="3000" spc="-5" dirty="0">
                <a:latin typeface="Trebuchet MS"/>
                <a:cs typeface="Trebuchet MS"/>
              </a:rPr>
              <a:t>or  </a:t>
            </a:r>
            <a:r>
              <a:rPr sz="3000" dirty="0">
                <a:latin typeface="Trebuchet MS"/>
                <a:cs typeface="Trebuchet MS"/>
              </a:rPr>
              <a:t>a customer </a:t>
            </a:r>
            <a:r>
              <a:rPr sz="3000" spc="-10" dirty="0">
                <a:latin typeface="Trebuchet MS"/>
                <a:cs typeface="Trebuchet MS"/>
              </a:rPr>
              <a:t>along </a:t>
            </a:r>
            <a:r>
              <a:rPr sz="3000" spc="-5" dirty="0">
                <a:latin typeface="Trebuchet MS"/>
                <a:cs typeface="Trebuchet MS"/>
              </a:rPr>
              <a:t>its </a:t>
            </a:r>
            <a:r>
              <a:rPr sz="3000" spc="-10" dirty="0">
                <a:latin typeface="Trebuchet MS"/>
                <a:cs typeface="Trebuchet MS"/>
              </a:rPr>
              <a:t>supply </a:t>
            </a:r>
            <a:r>
              <a:rPr sz="3000" spc="-5" dirty="0">
                <a:latin typeface="Trebuchet MS"/>
                <a:cs typeface="Trebuchet MS"/>
              </a:rPr>
              <a:t>chain. </a:t>
            </a:r>
            <a:r>
              <a:rPr sz="3000" dirty="0">
                <a:latin typeface="Trebuchet MS"/>
                <a:cs typeface="Trebuchet MS"/>
              </a:rPr>
              <a:t>The </a:t>
            </a:r>
            <a:r>
              <a:rPr sz="3000" spc="-10" dirty="0">
                <a:latin typeface="Trebuchet MS"/>
                <a:cs typeface="Trebuchet MS"/>
              </a:rPr>
              <a:t>company </a:t>
            </a:r>
            <a:r>
              <a:rPr sz="3000" spc="-5" dirty="0">
                <a:latin typeface="Trebuchet MS"/>
                <a:cs typeface="Trebuchet MS"/>
              </a:rPr>
              <a:t>aims to move </a:t>
            </a:r>
            <a:r>
              <a:rPr sz="3000" dirty="0">
                <a:latin typeface="Trebuchet MS"/>
                <a:cs typeface="Trebuchet MS"/>
              </a:rPr>
              <a:t>up </a:t>
            </a:r>
            <a:r>
              <a:rPr sz="3000" spc="-5" dirty="0">
                <a:latin typeface="Trebuchet MS"/>
                <a:cs typeface="Trebuchet MS"/>
              </a:rPr>
              <a:t>or  down </a:t>
            </a:r>
            <a:r>
              <a:rPr sz="3000" dirty="0">
                <a:latin typeface="Trebuchet MS"/>
                <a:cs typeface="Trebuchet MS"/>
              </a:rPr>
              <a:t>along </a:t>
            </a:r>
            <a:r>
              <a:rPr sz="3000" spc="-5" dirty="0">
                <a:latin typeface="Trebuchet MS"/>
                <a:cs typeface="Trebuchet MS"/>
              </a:rPr>
              <a:t>its </a:t>
            </a:r>
            <a:r>
              <a:rPr sz="3000" dirty="0">
                <a:latin typeface="Trebuchet MS"/>
                <a:cs typeface="Trebuchet MS"/>
              </a:rPr>
              <a:t>supply </a:t>
            </a:r>
            <a:r>
              <a:rPr sz="3000" spc="-5" dirty="0">
                <a:latin typeface="Trebuchet MS"/>
                <a:cs typeface="Trebuchet MS"/>
              </a:rPr>
              <a:t>chain, </a:t>
            </a:r>
            <a:r>
              <a:rPr sz="3000" spc="-10" dirty="0">
                <a:latin typeface="Trebuchet MS"/>
                <a:cs typeface="Trebuchet MS"/>
              </a:rPr>
              <a:t>thus </a:t>
            </a:r>
            <a:r>
              <a:rPr sz="3000" spc="-5" dirty="0">
                <a:latin typeface="Trebuchet MS"/>
                <a:cs typeface="Trebuchet MS"/>
              </a:rPr>
              <a:t>consolidating its </a:t>
            </a:r>
            <a:r>
              <a:rPr sz="3000" spc="-10" dirty="0">
                <a:latin typeface="Trebuchet MS"/>
                <a:cs typeface="Trebuchet MS"/>
              </a:rPr>
              <a:t>position </a:t>
            </a:r>
            <a:r>
              <a:rPr sz="3000" spc="-5" dirty="0">
                <a:latin typeface="Trebuchet MS"/>
                <a:cs typeface="Trebuchet MS"/>
              </a:rPr>
              <a:t>in </a:t>
            </a:r>
            <a:r>
              <a:rPr sz="3000" spc="-10" dirty="0">
                <a:latin typeface="Trebuchet MS"/>
                <a:cs typeface="Trebuchet MS"/>
              </a:rPr>
              <a:t>the  </a:t>
            </a:r>
            <a:r>
              <a:rPr sz="3000" spc="-45" dirty="0">
                <a:latin typeface="Trebuchet MS"/>
                <a:cs typeface="Trebuchet MS"/>
              </a:rPr>
              <a:t>industry.</a:t>
            </a:r>
            <a:endParaRPr sz="3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3100">
              <a:latin typeface="Trebuchet MS"/>
              <a:cs typeface="Trebuchet MS"/>
            </a:endParaRPr>
          </a:p>
          <a:p>
            <a:pPr marL="605155" indent="-478790">
              <a:lnSpc>
                <a:spcPct val="100000"/>
              </a:lnSpc>
              <a:buAutoNum type="arabicPeriod" startAt="3"/>
              <a:tabLst>
                <a:tab pos="605790" algn="l"/>
              </a:tabLst>
            </a:pPr>
            <a:r>
              <a:rPr sz="3000" b="1" spc="-10" dirty="0">
                <a:latin typeface="Trebuchet MS"/>
                <a:cs typeface="Trebuchet MS"/>
              </a:rPr>
              <a:t>Conglomerate</a:t>
            </a:r>
            <a:endParaRPr sz="3000">
              <a:latin typeface="Trebuchet MS"/>
              <a:cs typeface="Trebuchet MS"/>
            </a:endParaRPr>
          </a:p>
          <a:p>
            <a:pPr marL="12700" marR="6985" algn="just">
              <a:lnSpc>
                <a:spcPct val="80000"/>
              </a:lnSpc>
              <a:spcBef>
                <a:spcPts val="725"/>
              </a:spcBef>
            </a:pPr>
            <a:r>
              <a:rPr sz="3000" dirty="0">
                <a:latin typeface="Trebuchet MS"/>
                <a:cs typeface="Trebuchet MS"/>
              </a:rPr>
              <a:t>This </a:t>
            </a:r>
            <a:r>
              <a:rPr sz="3000" spc="-10" dirty="0">
                <a:latin typeface="Trebuchet MS"/>
                <a:cs typeface="Trebuchet MS"/>
              </a:rPr>
              <a:t>type </a:t>
            </a:r>
            <a:r>
              <a:rPr sz="3000" spc="-5" dirty="0">
                <a:latin typeface="Trebuchet MS"/>
                <a:cs typeface="Trebuchet MS"/>
              </a:rPr>
              <a:t>of transaction is usually done </a:t>
            </a:r>
            <a:r>
              <a:rPr sz="3000" dirty="0">
                <a:latin typeface="Trebuchet MS"/>
                <a:cs typeface="Trebuchet MS"/>
              </a:rPr>
              <a:t>for </a:t>
            </a:r>
            <a:r>
              <a:rPr sz="3000" spc="-5" dirty="0">
                <a:latin typeface="Trebuchet MS"/>
                <a:cs typeface="Trebuchet MS"/>
              </a:rPr>
              <a:t>diversification </a:t>
            </a:r>
            <a:r>
              <a:rPr sz="3000" spc="-10" dirty="0">
                <a:latin typeface="Trebuchet MS"/>
                <a:cs typeface="Trebuchet MS"/>
              </a:rPr>
              <a:t>reasons </a:t>
            </a:r>
            <a:r>
              <a:rPr sz="3000" spc="-5" dirty="0">
                <a:latin typeface="Trebuchet MS"/>
                <a:cs typeface="Trebuchet MS"/>
              </a:rPr>
              <a:t>and  is between companies in unrelated</a:t>
            </a:r>
            <a:r>
              <a:rPr sz="3000" dirty="0">
                <a:latin typeface="Trebuchet MS"/>
                <a:cs typeface="Trebuchet MS"/>
              </a:rPr>
              <a:t> </a:t>
            </a:r>
            <a:r>
              <a:rPr sz="3000" spc="-5" dirty="0">
                <a:latin typeface="Trebuchet MS"/>
                <a:cs typeface="Trebuchet MS"/>
              </a:rPr>
              <a:t>industries.</a:t>
            </a:r>
            <a:endParaRPr sz="3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73602" y="93979"/>
            <a:ext cx="48450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45" dirty="0">
                <a:latin typeface="Trebuchet MS"/>
                <a:cs typeface="Trebuchet MS"/>
              </a:rPr>
              <a:t>Forms </a:t>
            </a:r>
            <a:r>
              <a:rPr b="1" spc="-5" dirty="0">
                <a:latin typeface="Trebuchet MS"/>
                <a:cs typeface="Trebuchet MS"/>
              </a:rPr>
              <a:t>of</a:t>
            </a:r>
            <a:r>
              <a:rPr b="1" spc="-220" dirty="0">
                <a:latin typeface="Trebuchet MS"/>
                <a:cs typeface="Trebuchet MS"/>
              </a:rPr>
              <a:t> </a:t>
            </a:r>
            <a:r>
              <a:rPr b="1" spc="-10" dirty="0">
                <a:latin typeface="Trebuchet MS"/>
                <a:cs typeface="Trebuchet MS"/>
              </a:rPr>
              <a:t>Acquisition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1892" y="727964"/>
            <a:ext cx="11887835" cy="5161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56285" algn="l"/>
              </a:tabLst>
            </a:pPr>
            <a:r>
              <a:rPr sz="3600" b="1" dirty="0">
                <a:latin typeface="Trebuchet MS"/>
                <a:cs typeface="Trebuchet MS"/>
              </a:rPr>
              <a:t>1.	</a:t>
            </a:r>
            <a:r>
              <a:rPr sz="3600" b="1" spc="-5" dirty="0">
                <a:latin typeface="Trebuchet MS"/>
                <a:cs typeface="Trebuchet MS"/>
              </a:rPr>
              <a:t>Share </a:t>
            </a:r>
            <a:r>
              <a:rPr sz="3600" b="1" dirty="0">
                <a:latin typeface="Trebuchet MS"/>
                <a:cs typeface="Trebuchet MS"/>
              </a:rPr>
              <a:t>purchase</a:t>
            </a:r>
            <a:endParaRPr sz="3600">
              <a:latin typeface="Trebuchet MS"/>
              <a:cs typeface="Trebuchet MS"/>
            </a:endParaRPr>
          </a:p>
          <a:p>
            <a:pPr marL="12700" marR="69850">
              <a:lnSpc>
                <a:spcPct val="240000"/>
              </a:lnSpc>
              <a:spcBef>
                <a:spcPts val="1170"/>
              </a:spcBef>
            </a:pPr>
            <a:r>
              <a:rPr sz="2800" spc="-5" dirty="0">
                <a:latin typeface="Trebuchet MS"/>
                <a:cs typeface="Trebuchet MS"/>
              </a:rPr>
              <a:t>In a stock </a:t>
            </a:r>
            <a:r>
              <a:rPr sz="2800" spc="-10" dirty="0">
                <a:latin typeface="Trebuchet MS"/>
                <a:cs typeface="Trebuchet MS"/>
              </a:rPr>
              <a:t>purchase, the acquirer purchases </a:t>
            </a:r>
            <a:r>
              <a:rPr sz="2800" spc="-5" dirty="0">
                <a:latin typeface="Trebuchet MS"/>
                <a:cs typeface="Trebuchet MS"/>
              </a:rPr>
              <a:t>shares of </a:t>
            </a:r>
            <a:r>
              <a:rPr sz="2800" spc="-10" dirty="0">
                <a:latin typeface="Trebuchet MS"/>
                <a:cs typeface="Trebuchet MS"/>
              </a:rPr>
              <a:t>the target </a:t>
            </a:r>
            <a:r>
              <a:rPr sz="2800" spc="-50" dirty="0">
                <a:latin typeface="Trebuchet MS"/>
                <a:cs typeface="Trebuchet MS"/>
              </a:rPr>
              <a:t>company.  </a:t>
            </a:r>
            <a:r>
              <a:rPr sz="2800" spc="-5" dirty="0">
                <a:latin typeface="Trebuchet MS"/>
                <a:cs typeface="Trebuchet MS"/>
              </a:rPr>
              <a:t>There are </a:t>
            </a:r>
            <a:r>
              <a:rPr sz="2800" spc="-10" dirty="0">
                <a:latin typeface="Trebuchet MS"/>
                <a:cs typeface="Trebuchet MS"/>
              </a:rPr>
              <a:t>certain aspects to </a:t>
            </a:r>
            <a:r>
              <a:rPr sz="2800" spc="-5" dirty="0">
                <a:latin typeface="Trebuchet MS"/>
                <a:cs typeface="Trebuchet MS"/>
              </a:rPr>
              <a:t>be </a:t>
            </a:r>
            <a:r>
              <a:rPr sz="2800" spc="-10" dirty="0">
                <a:latin typeface="Trebuchet MS"/>
                <a:cs typeface="Trebuchet MS"/>
              </a:rPr>
              <a:t>considered in </a:t>
            </a:r>
            <a:r>
              <a:rPr sz="2800" spc="-5" dirty="0">
                <a:latin typeface="Trebuchet MS"/>
                <a:cs typeface="Trebuchet MS"/>
              </a:rPr>
              <a:t>a stock</a:t>
            </a:r>
            <a:r>
              <a:rPr sz="2800" spc="150" dirty="0">
                <a:latin typeface="Trebuchet MS"/>
                <a:cs typeface="Trebuchet MS"/>
              </a:rPr>
              <a:t> </a:t>
            </a:r>
            <a:r>
              <a:rPr sz="2800" spc="-10" dirty="0">
                <a:latin typeface="Trebuchet MS"/>
                <a:cs typeface="Trebuchet MS"/>
              </a:rPr>
              <a:t>purchase:</a:t>
            </a:r>
            <a:endParaRPr sz="2800">
              <a:latin typeface="Trebuchet MS"/>
              <a:cs typeface="Trebuchet MS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rebuchet MS"/>
                <a:cs typeface="Trebuchet MS"/>
              </a:rPr>
              <a:t>The </a:t>
            </a:r>
            <a:r>
              <a:rPr sz="2800" spc="-10" dirty="0">
                <a:latin typeface="Trebuchet MS"/>
                <a:cs typeface="Trebuchet MS"/>
              </a:rPr>
              <a:t>acquirer </a:t>
            </a:r>
            <a:r>
              <a:rPr sz="2800" spc="-5" dirty="0">
                <a:latin typeface="Trebuchet MS"/>
                <a:cs typeface="Trebuchet MS"/>
              </a:rPr>
              <a:t>absorbs all </a:t>
            </a:r>
            <a:r>
              <a:rPr sz="2800" spc="-10" dirty="0">
                <a:latin typeface="Trebuchet MS"/>
                <a:cs typeface="Trebuchet MS"/>
              </a:rPr>
              <a:t>the </a:t>
            </a:r>
            <a:r>
              <a:rPr sz="2800" spc="-5" dirty="0">
                <a:latin typeface="Trebuchet MS"/>
                <a:cs typeface="Trebuchet MS"/>
              </a:rPr>
              <a:t>assets </a:t>
            </a:r>
            <a:r>
              <a:rPr sz="2800" spc="-10" dirty="0">
                <a:latin typeface="Trebuchet MS"/>
                <a:cs typeface="Trebuchet MS"/>
              </a:rPr>
              <a:t>and </a:t>
            </a:r>
            <a:r>
              <a:rPr sz="2800" spc="-5" dirty="0">
                <a:latin typeface="Trebuchet MS"/>
                <a:cs typeface="Trebuchet MS"/>
              </a:rPr>
              <a:t>liabilities of the </a:t>
            </a:r>
            <a:r>
              <a:rPr sz="2800" spc="-10" dirty="0">
                <a:latin typeface="Trebuchet MS"/>
                <a:cs typeface="Trebuchet MS"/>
              </a:rPr>
              <a:t>target </a:t>
            </a:r>
            <a:r>
              <a:rPr sz="2800" spc="-5" dirty="0">
                <a:latin typeface="Trebuchet MS"/>
                <a:cs typeface="Trebuchet MS"/>
              </a:rPr>
              <a:t>– </a:t>
            </a:r>
            <a:r>
              <a:rPr sz="2800" spc="-10" dirty="0">
                <a:latin typeface="Trebuchet MS"/>
                <a:cs typeface="Trebuchet MS"/>
              </a:rPr>
              <a:t>even  those that are not</a:t>
            </a:r>
            <a:r>
              <a:rPr sz="2800" spc="60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disclosed.</a:t>
            </a:r>
            <a:endParaRPr sz="2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4050">
              <a:latin typeface="Trebuchet MS"/>
              <a:cs typeface="Trebuchet MS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  <a:tab pos="1183005" algn="l"/>
                <a:tab pos="2649220" algn="l"/>
                <a:tab pos="4904740" algn="l"/>
                <a:tab pos="5913755" algn="l"/>
                <a:tab pos="7428865" algn="l"/>
                <a:tab pos="8192770" algn="l"/>
                <a:tab pos="10222865" algn="l"/>
                <a:tab pos="11687810" algn="l"/>
              </a:tabLst>
            </a:pPr>
            <a:r>
              <a:rPr sz="2800" spc="-5" dirty="0">
                <a:latin typeface="Trebuchet MS"/>
                <a:cs typeface="Trebuchet MS"/>
              </a:rPr>
              <a:t>The	t</a:t>
            </a:r>
            <a:r>
              <a:rPr sz="2800" spc="-10" dirty="0">
                <a:latin typeface="Trebuchet MS"/>
                <a:cs typeface="Trebuchet MS"/>
              </a:rPr>
              <a:t>ar</a:t>
            </a:r>
            <a:r>
              <a:rPr sz="2800" spc="5" dirty="0">
                <a:latin typeface="Trebuchet MS"/>
                <a:cs typeface="Trebuchet MS"/>
              </a:rPr>
              <a:t>g</a:t>
            </a:r>
            <a:r>
              <a:rPr sz="2800" spc="-10" dirty="0">
                <a:latin typeface="Trebuchet MS"/>
                <a:cs typeface="Trebuchet MS"/>
              </a:rPr>
              <a:t>et</a:t>
            </a:r>
            <a:r>
              <a:rPr sz="2800" spc="-200" dirty="0">
                <a:latin typeface="Trebuchet MS"/>
                <a:cs typeface="Trebuchet MS"/>
              </a:rPr>
              <a:t>’</a:t>
            </a:r>
            <a:r>
              <a:rPr sz="2800" spc="-5" dirty="0">
                <a:latin typeface="Trebuchet MS"/>
                <a:cs typeface="Trebuchet MS"/>
              </a:rPr>
              <a:t>s</a:t>
            </a:r>
            <a:r>
              <a:rPr sz="2800" dirty="0">
                <a:latin typeface="Trebuchet MS"/>
                <a:cs typeface="Trebuchet MS"/>
              </a:rPr>
              <a:t>	</a:t>
            </a:r>
            <a:r>
              <a:rPr sz="2800" spc="-5" dirty="0">
                <a:latin typeface="Trebuchet MS"/>
                <a:cs typeface="Trebuchet MS"/>
              </a:rPr>
              <a:t>shareholde</a:t>
            </a:r>
            <a:r>
              <a:rPr sz="2800" dirty="0">
                <a:latin typeface="Trebuchet MS"/>
                <a:cs typeface="Trebuchet MS"/>
              </a:rPr>
              <a:t>r</a:t>
            </a:r>
            <a:r>
              <a:rPr sz="2800" spc="-5" dirty="0">
                <a:latin typeface="Trebuchet MS"/>
                <a:cs typeface="Trebuchet MS"/>
              </a:rPr>
              <a:t>s</a:t>
            </a:r>
            <a:r>
              <a:rPr sz="2800" dirty="0">
                <a:latin typeface="Trebuchet MS"/>
                <a:cs typeface="Trebuchet MS"/>
              </a:rPr>
              <a:t>	</a:t>
            </a:r>
            <a:r>
              <a:rPr sz="2800" spc="-10" dirty="0">
                <a:latin typeface="Trebuchet MS"/>
                <a:cs typeface="Trebuchet MS"/>
              </a:rPr>
              <a:t>mus</a:t>
            </a:r>
            <a:r>
              <a:rPr sz="2800" spc="-5" dirty="0">
                <a:latin typeface="Trebuchet MS"/>
                <a:cs typeface="Trebuchet MS"/>
              </a:rPr>
              <a:t>t</a:t>
            </a:r>
            <a:r>
              <a:rPr sz="2800" dirty="0">
                <a:latin typeface="Trebuchet MS"/>
                <a:cs typeface="Trebuchet MS"/>
              </a:rPr>
              <a:t>	</a:t>
            </a:r>
            <a:r>
              <a:rPr sz="2800" spc="-10" dirty="0">
                <a:latin typeface="Trebuchet MS"/>
                <a:cs typeface="Trebuchet MS"/>
              </a:rPr>
              <a:t>a</a:t>
            </a:r>
            <a:r>
              <a:rPr sz="2800" dirty="0">
                <a:latin typeface="Trebuchet MS"/>
                <a:cs typeface="Trebuchet MS"/>
              </a:rPr>
              <a:t>p</a:t>
            </a:r>
            <a:r>
              <a:rPr sz="2800" spc="-10" dirty="0">
                <a:latin typeface="Trebuchet MS"/>
                <a:cs typeface="Trebuchet MS"/>
              </a:rPr>
              <a:t>prov</a:t>
            </a:r>
            <a:r>
              <a:rPr sz="2800" spc="-5" dirty="0">
                <a:latin typeface="Trebuchet MS"/>
                <a:cs typeface="Trebuchet MS"/>
              </a:rPr>
              <a:t>e</a:t>
            </a:r>
            <a:r>
              <a:rPr sz="2800" dirty="0">
                <a:latin typeface="Trebuchet MS"/>
                <a:cs typeface="Trebuchet MS"/>
              </a:rPr>
              <a:t>	</a:t>
            </a:r>
            <a:r>
              <a:rPr sz="2800" spc="-5" dirty="0">
                <a:latin typeface="Trebuchet MS"/>
                <a:cs typeface="Trebuchet MS"/>
              </a:rPr>
              <a:t>t</a:t>
            </a:r>
            <a:r>
              <a:rPr sz="2800" spc="-10" dirty="0">
                <a:latin typeface="Trebuchet MS"/>
                <a:cs typeface="Trebuchet MS"/>
              </a:rPr>
              <a:t>h</a:t>
            </a:r>
            <a:r>
              <a:rPr sz="2800" spc="-5" dirty="0">
                <a:latin typeface="Trebuchet MS"/>
                <a:cs typeface="Trebuchet MS"/>
              </a:rPr>
              <a:t>e</a:t>
            </a:r>
            <a:r>
              <a:rPr sz="2800" dirty="0">
                <a:latin typeface="Trebuchet MS"/>
                <a:cs typeface="Trebuchet MS"/>
              </a:rPr>
              <a:t>	</a:t>
            </a:r>
            <a:r>
              <a:rPr sz="2800" spc="-10" dirty="0">
                <a:latin typeface="Trebuchet MS"/>
                <a:cs typeface="Trebuchet MS"/>
              </a:rPr>
              <a:t>tr</a:t>
            </a:r>
            <a:r>
              <a:rPr sz="2800" spc="-5" dirty="0">
                <a:latin typeface="Trebuchet MS"/>
                <a:cs typeface="Trebuchet MS"/>
              </a:rPr>
              <a:t>a</a:t>
            </a:r>
            <a:r>
              <a:rPr sz="2800" spc="-10" dirty="0">
                <a:latin typeface="Trebuchet MS"/>
                <a:cs typeface="Trebuchet MS"/>
              </a:rPr>
              <a:t>ns</a:t>
            </a:r>
            <a:r>
              <a:rPr sz="2800" spc="5" dirty="0">
                <a:latin typeface="Trebuchet MS"/>
                <a:cs typeface="Trebuchet MS"/>
              </a:rPr>
              <a:t>a</a:t>
            </a:r>
            <a:r>
              <a:rPr sz="2800" spc="-10" dirty="0">
                <a:latin typeface="Trebuchet MS"/>
                <a:cs typeface="Trebuchet MS"/>
              </a:rPr>
              <a:t>ctio</a:t>
            </a:r>
            <a:r>
              <a:rPr sz="2800" spc="-5" dirty="0">
                <a:latin typeface="Trebuchet MS"/>
                <a:cs typeface="Trebuchet MS"/>
              </a:rPr>
              <a:t>n</a:t>
            </a:r>
            <a:r>
              <a:rPr sz="2800" dirty="0">
                <a:latin typeface="Trebuchet MS"/>
                <a:cs typeface="Trebuchet MS"/>
              </a:rPr>
              <a:t>	</a:t>
            </a:r>
            <a:r>
              <a:rPr sz="2800" spc="-5" dirty="0">
                <a:latin typeface="Trebuchet MS"/>
                <a:cs typeface="Trebuchet MS"/>
              </a:rPr>
              <a:t>t</a:t>
            </a:r>
            <a:r>
              <a:rPr sz="2800" spc="-10" dirty="0">
                <a:latin typeface="Trebuchet MS"/>
                <a:cs typeface="Trebuchet MS"/>
              </a:rPr>
              <a:t>hroug</a:t>
            </a:r>
            <a:r>
              <a:rPr sz="2800" spc="-5" dirty="0">
                <a:latin typeface="Trebuchet MS"/>
                <a:cs typeface="Trebuchet MS"/>
              </a:rPr>
              <a:t>h</a:t>
            </a:r>
            <a:r>
              <a:rPr sz="2800" dirty="0">
                <a:latin typeface="Trebuchet MS"/>
                <a:cs typeface="Trebuchet MS"/>
              </a:rPr>
              <a:t>	</a:t>
            </a:r>
            <a:r>
              <a:rPr sz="2800" spc="-5" dirty="0">
                <a:latin typeface="Trebuchet MS"/>
                <a:cs typeface="Trebuchet MS"/>
              </a:rPr>
              <a:t>a  </a:t>
            </a:r>
            <a:r>
              <a:rPr sz="2800" spc="-10" dirty="0">
                <a:latin typeface="Trebuchet MS"/>
                <a:cs typeface="Trebuchet MS"/>
              </a:rPr>
              <a:t>majority </a:t>
            </a:r>
            <a:r>
              <a:rPr sz="2800" spc="-5" dirty="0">
                <a:latin typeface="Trebuchet MS"/>
                <a:cs typeface="Trebuchet MS"/>
              </a:rPr>
              <a:t>vote, </a:t>
            </a:r>
            <a:r>
              <a:rPr sz="2800" spc="-10" dirty="0">
                <a:latin typeface="Trebuchet MS"/>
                <a:cs typeface="Trebuchet MS"/>
              </a:rPr>
              <a:t>which can </a:t>
            </a:r>
            <a:r>
              <a:rPr sz="2800" spc="-5" dirty="0">
                <a:latin typeface="Trebuchet MS"/>
                <a:cs typeface="Trebuchet MS"/>
              </a:rPr>
              <a:t>be a long</a:t>
            </a:r>
            <a:r>
              <a:rPr sz="2800" spc="70" dirty="0">
                <a:latin typeface="Trebuchet MS"/>
                <a:cs typeface="Trebuchet MS"/>
              </a:rPr>
              <a:t> </a:t>
            </a:r>
            <a:r>
              <a:rPr sz="2800" spc="-10" dirty="0">
                <a:latin typeface="Trebuchet MS"/>
                <a:cs typeface="Trebuchet MS"/>
              </a:rPr>
              <a:t>process.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3448" y="1087069"/>
            <a:ext cx="11674475" cy="5090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dirty="0">
                <a:latin typeface="Trebuchet MS"/>
                <a:cs typeface="Trebuchet MS"/>
              </a:rPr>
              <a:t>2. Asset</a:t>
            </a:r>
            <a:r>
              <a:rPr sz="4200" spc="-280" dirty="0">
                <a:latin typeface="Trebuchet MS"/>
                <a:cs typeface="Trebuchet MS"/>
              </a:rPr>
              <a:t> </a:t>
            </a:r>
            <a:r>
              <a:rPr sz="4200" spc="-10" dirty="0">
                <a:latin typeface="Trebuchet MS"/>
                <a:cs typeface="Trebuchet MS"/>
              </a:rPr>
              <a:t>purchase</a:t>
            </a:r>
            <a:endParaRPr sz="4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250">
              <a:latin typeface="Trebuchet MS"/>
              <a:cs typeface="Trebuchet MS"/>
            </a:endParaRPr>
          </a:p>
          <a:p>
            <a:pPr marL="355600" marR="5715" indent="-342900" algn="just">
              <a:lnSpc>
                <a:spcPts val="3030"/>
              </a:lnSpc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Trebuchet MS"/>
                <a:cs typeface="Trebuchet MS"/>
              </a:rPr>
              <a:t>In an asset </a:t>
            </a:r>
            <a:r>
              <a:rPr sz="2800" spc="-10" dirty="0">
                <a:latin typeface="Trebuchet MS"/>
                <a:cs typeface="Trebuchet MS"/>
              </a:rPr>
              <a:t>purchase, the acquirer purchases the </a:t>
            </a:r>
            <a:r>
              <a:rPr sz="2800" spc="-30" dirty="0">
                <a:latin typeface="Trebuchet MS"/>
                <a:cs typeface="Trebuchet MS"/>
              </a:rPr>
              <a:t>target’s </a:t>
            </a:r>
            <a:r>
              <a:rPr sz="2800" spc="-5" dirty="0">
                <a:latin typeface="Trebuchet MS"/>
                <a:cs typeface="Trebuchet MS"/>
              </a:rPr>
              <a:t>assets </a:t>
            </a:r>
            <a:r>
              <a:rPr sz="2800" spc="-10" dirty="0">
                <a:latin typeface="Trebuchet MS"/>
                <a:cs typeface="Trebuchet MS"/>
              </a:rPr>
              <a:t>and  </a:t>
            </a:r>
            <a:r>
              <a:rPr sz="2800" spc="-5" dirty="0">
                <a:latin typeface="Trebuchet MS"/>
                <a:cs typeface="Trebuchet MS"/>
              </a:rPr>
              <a:t>pays </a:t>
            </a:r>
            <a:r>
              <a:rPr sz="2800" spc="-10" dirty="0">
                <a:latin typeface="Trebuchet MS"/>
                <a:cs typeface="Trebuchet MS"/>
              </a:rPr>
              <a:t>the </a:t>
            </a:r>
            <a:r>
              <a:rPr sz="2800" spc="-5" dirty="0">
                <a:latin typeface="Trebuchet MS"/>
                <a:cs typeface="Trebuchet MS"/>
              </a:rPr>
              <a:t>target </a:t>
            </a:r>
            <a:r>
              <a:rPr sz="2800" spc="-45" dirty="0">
                <a:latin typeface="Trebuchet MS"/>
                <a:cs typeface="Trebuchet MS"/>
              </a:rPr>
              <a:t>directly. </a:t>
            </a:r>
            <a:r>
              <a:rPr sz="2800" spc="-5" dirty="0">
                <a:latin typeface="Trebuchet MS"/>
                <a:cs typeface="Trebuchet MS"/>
              </a:rPr>
              <a:t>There are certain aspects </a:t>
            </a:r>
            <a:r>
              <a:rPr sz="2800" spc="-10" dirty="0">
                <a:latin typeface="Trebuchet MS"/>
                <a:cs typeface="Trebuchet MS"/>
              </a:rPr>
              <a:t>to </a:t>
            </a:r>
            <a:r>
              <a:rPr sz="2800" spc="-5" dirty="0">
                <a:latin typeface="Trebuchet MS"/>
                <a:cs typeface="Trebuchet MS"/>
              </a:rPr>
              <a:t>be considered </a:t>
            </a:r>
            <a:r>
              <a:rPr sz="2800" spc="-15" dirty="0">
                <a:latin typeface="Trebuchet MS"/>
                <a:cs typeface="Trebuchet MS"/>
              </a:rPr>
              <a:t>in  </a:t>
            </a:r>
            <a:r>
              <a:rPr sz="2800" spc="-5" dirty="0">
                <a:latin typeface="Trebuchet MS"/>
                <a:cs typeface="Trebuchet MS"/>
              </a:rPr>
              <a:t>an </a:t>
            </a:r>
            <a:r>
              <a:rPr sz="2800" spc="-10" dirty="0">
                <a:latin typeface="Trebuchet MS"/>
                <a:cs typeface="Trebuchet MS"/>
              </a:rPr>
              <a:t>asset purchase, such</a:t>
            </a:r>
            <a:r>
              <a:rPr sz="2800" spc="80" dirty="0">
                <a:latin typeface="Trebuchet MS"/>
                <a:cs typeface="Trebuchet MS"/>
              </a:rPr>
              <a:t> </a:t>
            </a:r>
            <a:r>
              <a:rPr sz="2800" spc="-10" dirty="0">
                <a:latin typeface="Trebuchet MS"/>
                <a:cs typeface="Trebuchet MS"/>
              </a:rPr>
              <a:t>as:</a:t>
            </a:r>
            <a:endParaRPr sz="2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3750">
              <a:latin typeface="Trebuchet MS"/>
              <a:cs typeface="Trebuchet MS"/>
            </a:endParaRPr>
          </a:p>
          <a:p>
            <a:pPr marL="355600" marR="6985" indent="-342900" algn="just">
              <a:lnSpc>
                <a:spcPts val="3030"/>
              </a:lnSpc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Trebuchet MS"/>
                <a:cs typeface="Trebuchet MS"/>
              </a:rPr>
              <a:t>Since </a:t>
            </a:r>
            <a:r>
              <a:rPr sz="2800" spc="-10" dirty="0">
                <a:latin typeface="Trebuchet MS"/>
                <a:cs typeface="Trebuchet MS"/>
              </a:rPr>
              <a:t>the acquirer purchases </a:t>
            </a:r>
            <a:r>
              <a:rPr sz="2800" spc="-5" dirty="0">
                <a:latin typeface="Trebuchet MS"/>
                <a:cs typeface="Trebuchet MS"/>
              </a:rPr>
              <a:t>only </a:t>
            </a:r>
            <a:r>
              <a:rPr sz="2800" spc="-10" dirty="0">
                <a:latin typeface="Trebuchet MS"/>
                <a:cs typeface="Trebuchet MS"/>
              </a:rPr>
              <a:t>the </a:t>
            </a:r>
            <a:r>
              <a:rPr sz="2800" spc="-5" dirty="0">
                <a:latin typeface="Trebuchet MS"/>
                <a:cs typeface="Trebuchet MS"/>
              </a:rPr>
              <a:t>assets, </a:t>
            </a:r>
            <a:r>
              <a:rPr sz="2800" spc="-10" dirty="0">
                <a:latin typeface="Trebuchet MS"/>
                <a:cs typeface="Trebuchet MS"/>
              </a:rPr>
              <a:t>it will </a:t>
            </a:r>
            <a:r>
              <a:rPr sz="2800" spc="-5" dirty="0">
                <a:latin typeface="Trebuchet MS"/>
                <a:cs typeface="Trebuchet MS"/>
              </a:rPr>
              <a:t>avoid </a:t>
            </a:r>
            <a:r>
              <a:rPr sz="2800" spc="-10" dirty="0">
                <a:latin typeface="Trebuchet MS"/>
                <a:cs typeface="Trebuchet MS"/>
              </a:rPr>
              <a:t>assuming  any </a:t>
            </a:r>
            <a:r>
              <a:rPr sz="2800" spc="-5" dirty="0">
                <a:latin typeface="Trebuchet MS"/>
                <a:cs typeface="Trebuchet MS"/>
              </a:rPr>
              <a:t>of </a:t>
            </a:r>
            <a:r>
              <a:rPr sz="2800" spc="-10" dirty="0">
                <a:latin typeface="Trebuchet MS"/>
                <a:cs typeface="Trebuchet MS"/>
              </a:rPr>
              <a:t>the </a:t>
            </a:r>
            <a:r>
              <a:rPr sz="2800" spc="-30" dirty="0">
                <a:latin typeface="Trebuchet MS"/>
                <a:cs typeface="Trebuchet MS"/>
              </a:rPr>
              <a:t>target’s</a:t>
            </a:r>
            <a:r>
              <a:rPr sz="2800" spc="30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liabilities.</a:t>
            </a:r>
            <a:endParaRPr sz="2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3750">
              <a:latin typeface="Trebuchet MS"/>
              <a:cs typeface="Trebuchet MS"/>
            </a:endParaRPr>
          </a:p>
          <a:p>
            <a:pPr marL="355600" marR="5080" indent="-342900" algn="just">
              <a:lnSpc>
                <a:spcPts val="303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10" dirty="0">
                <a:latin typeface="Trebuchet MS"/>
                <a:cs typeface="Trebuchet MS"/>
              </a:rPr>
              <a:t>As the payment is </a:t>
            </a:r>
            <a:r>
              <a:rPr sz="2800" spc="-5" dirty="0">
                <a:latin typeface="Trebuchet MS"/>
                <a:cs typeface="Trebuchet MS"/>
              </a:rPr>
              <a:t>made directly to </a:t>
            </a:r>
            <a:r>
              <a:rPr sz="2800" spc="-10" dirty="0">
                <a:latin typeface="Trebuchet MS"/>
                <a:cs typeface="Trebuchet MS"/>
              </a:rPr>
              <a:t>the target, </a:t>
            </a:r>
            <a:r>
              <a:rPr sz="2800" spc="-40" dirty="0">
                <a:latin typeface="Trebuchet MS"/>
                <a:cs typeface="Trebuchet MS"/>
              </a:rPr>
              <a:t>generally, </a:t>
            </a:r>
            <a:r>
              <a:rPr sz="2800" spc="-10" dirty="0">
                <a:latin typeface="Trebuchet MS"/>
                <a:cs typeface="Trebuchet MS"/>
              </a:rPr>
              <a:t>no  </a:t>
            </a:r>
            <a:r>
              <a:rPr sz="2800" spc="-5" dirty="0">
                <a:latin typeface="Trebuchet MS"/>
                <a:cs typeface="Trebuchet MS"/>
              </a:rPr>
              <a:t>shareholder </a:t>
            </a:r>
            <a:r>
              <a:rPr sz="2800" spc="-10" dirty="0">
                <a:latin typeface="Trebuchet MS"/>
                <a:cs typeface="Trebuchet MS"/>
              </a:rPr>
              <a:t>approval is</a:t>
            </a:r>
            <a:r>
              <a:rPr sz="2800" spc="50" dirty="0">
                <a:latin typeface="Trebuchet MS"/>
                <a:cs typeface="Trebuchet MS"/>
              </a:rPr>
              <a:t> </a:t>
            </a:r>
            <a:r>
              <a:rPr sz="2800" spc="-5" dirty="0">
                <a:latin typeface="Trebuchet MS"/>
                <a:cs typeface="Trebuchet MS"/>
              </a:rPr>
              <a:t>required.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77792" y="169291"/>
            <a:ext cx="48450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45" dirty="0">
                <a:latin typeface="Trebuchet MS"/>
                <a:cs typeface="Trebuchet MS"/>
              </a:rPr>
              <a:t>Forms </a:t>
            </a:r>
            <a:r>
              <a:rPr b="1" spc="-5" dirty="0">
                <a:latin typeface="Trebuchet MS"/>
                <a:cs typeface="Trebuchet MS"/>
              </a:rPr>
              <a:t>of</a:t>
            </a:r>
            <a:r>
              <a:rPr b="1" spc="-220" dirty="0">
                <a:latin typeface="Trebuchet MS"/>
                <a:cs typeface="Trebuchet MS"/>
              </a:rPr>
              <a:t> </a:t>
            </a:r>
            <a:r>
              <a:rPr b="1" spc="-10" dirty="0">
                <a:latin typeface="Trebuchet MS"/>
                <a:cs typeface="Trebuchet MS"/>
              </a:rPr>
              <a:t>Acquisition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6952" y="100329"/>
            <a:ext cx="101828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10" dirty="0">
                <a:latin typeface="Trebuchet MS"/>
                <a:cs typeface="Trebuchet MS"/>
              </a:rPr>
              <a:t>Mergers </a:t>
            </a:r>
            <a:r>
              <a:rPr b="1" spc="-5" dirty="0">
                <a:latin typeface="Trebuchet MS"/>
                <a:cs typeface="Trebuchet MS"/>
              </a:rPr>
              <a:t>and </a:t>
            </a:r>
            <a:r>
              <a:rPr b="1" spc="-10" dirty="0">
                <a:latin typeface="Trebuchet MS"/>
                <a:cs typeface="Trebuchet MS"/>
              </a:rPr>
              <a:t>Acquisitions (M&amp;A) </a:t>
            </a:r>
            <a:r>
              <a:rPr b="1" spc="-5" dirty="0">
                <a:latin typeface="Trebuchet MS"/>
                <a:cs typeface="Trebuchet MS"/>
              </a:rPr>
              <a:t>–</a:t>
            </a:r>
            <a:r>
              <a:rPr b="1" spc="-100" dirty="0">
                <a:latin typeface="Trebuchet MS"/>
                <a:cs typeface="Trebuchet MS"/>
              </a:rPr>
              <a:t> </a:t>
            </a:r>
            <a:r>
              <a:rPr b="1" spc="-40" dirty="0">
                <a:latin typeface="Trebuchet MS"/>
                <a:cs typeface="Trebuchet MS"/>
              </a:rPr>
              <a:t>Valuation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6250" y="1727073"/>
            <a:ext cx="11840845" cy="4123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Trebuchet MS"/>
                <a:cs typeface="Trebuchet MS"/>
              </a:rPr>
              <a:t>In an </a:t>
            </a:r>
            <a:r>
              <a:rPr sz="3200" dirty="0">
                <a:latin typeface="Trebuchet MS"/>
                <a:cs typeface="Trebuchet MS"/>
              </a:rPr>
              <a:t>M&amp;A transaction, the valuation </a:t>
            </a:r>
            <a:r>
              <a:rPr sz="3200" spc="-5" dirty="0">
                <a:latin typeface="Trebuchet MS"/>
                <a:cs typeface="Trebuchet MS"/>
              </a:rPr>
              <a:t>process is conducted </a:t>
            </a:r>
            <a:r>
              <a:rPr sz="3200" spc="15" dirty="0">
                <a:latin typeface="Trebuchet MS"/>
                <a:cs typeface="Trebuchet MS"/>
              </a:rPr>
              <a:t>by  </a:t>
            </a:r>
            <a:r>
              <a:rPr sz="3200" dirty="0">
                <a:latin typeface="Trebuchet MS"/>
                <a:cs typeface="Trebuchet MS"/>
              </a:rPr>
              <a:t>the </a:t>
            </a:r>
            <a:r>
              <a:rPr sz="3200" spc="-55" dirty="0">
                <a:latin typeface="Trebuchet MS"/>
                <a:cs typeface="Trebuchet MS"/>
              </a:rPr>
              <a:t>acquirer, </a:t>
            </a:r>
            <a:r>
              <a:rPr sz="3200" spc="-5" dirty="0">
                <a:latin typeface="Trebuchet MS"/>
                <a:cs typeface="Trebuchet MS"/>
              </a:rPr>
              <a:t>as </a:t>
            </a:r>
            <a:r>
              <a:rPr sz="3200" dirty="0">
                <a:latin typeface="Trebuchet MS"/>
                <a:cs typeface="Trebuchet MS"/>
              </a:rPr>
              <a:t>well </a:t>
            </a:r>
            <a:r>
              <a:rPr sz="3200" spc="-5" dirty="0">
                <a:latin typeface="Trebuchet MS"/>
                <a:cs typeface="Trebuchet MS"/>
              </a:rPr>
              <a:t>as </a:t>
            </a:r>
            <a:r>
              <a:rPr sz="3200" dirty="0">
                <a:latin typeface="Trebuchet MS"/>
                <a:cs typeface="Trebuchet MS"/>
              </a:rPr>
              <a:t>the target. The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acquirer will want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to </a:t>
            </a:r>
            <a:r>
              <a:rPr sz="3200" dirty="0">
                <a:latin typeface="Trebuchet MS"/>
                <a:cs typeface="Trebuchet MS"/>
              </a:rPr>
              <a:t>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purchase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the target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at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the lowest price, while the target will </a:t>
            </a:r>
            <a:r>
              <a:rPr sz="3200" dirty="0">
                <a:latin typeface="Trebuchet MS"/>
                <a:cs typeface="Trebuchet MS"/>
              </a:rPr>
              <a:t>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want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the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highest</a:t>
            </a:r>
            <a:r>
              <a:rPr sz="3200" u="heavy" spc="3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price.</a:t>
            </a:r>
            <a:endParaRPr sz="3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600">
              <a:latin typeface="Trebuchet MS"/>
              <a:cs typeface="Trebuchet MS"/>
            </a:endParaRPr>
          </a:p>
          <a:p>
            <a:pPr marL="12700" marR="7620" algn="just">
              <a:lnSpc>
                <a:spcPct val="100000"/>
              </a:lnSpc>
            </a:pPr>
            <a:r>
              <a:rPr sz="3200" dirty="0">
                <a:latin typeface="Trebuchet MS"/>
                <a:cs typeface="Trebuchet MS"/>
              </a:rPr>
              <a:t>Thus, </a:t>
            </a:r>
            <a:r>
              <a:rPr sz="3200" spc="-5" dirty="0">
                <a:latin typeface="Trebuchet MS"/>
                <a:cs typeface="Trebuchet MS"/>
              </a:rPr>
              <a:t>valuation is </a:t>
            </a:r>
            <a:r>
              <a:rPr sz="3200" dirty="0">
                <a:latin typeface="Trebuchet MS"/>
                <a:cs typeface="Trebuchet MS"/>
              </a:rPr>
              <a:t>an </a:t>
            </a:r>
            <a:r>
              <a:rPr sz="3200" spc="-5" dirty="0">
                <a:latin typeface="Trebuchet MS"/>
                <a:cs typeface="Trebuchet MS"/>
              </a:rPr>
              <a:t>important part </a:t>
            </a:r>
            <a:r>
              <a:rPr sz="3200" spc="5" dirty="0">
                <a:latin typeface="Trebuchet MS"/>
                <a:cs typeface="Trebuchet MS"/>
              </a:rPr>
              <a:t>of </a:t>
            </a:r>
            <a:r>
              <a:rPr sz="3200" dirty="0">
                <a:latin typeface="Trebuchet MS"/>
                <a:cs typeface="Trebuchet MS"/>
              </a:rPr>
              <a:t>M&amp;A, as </a:t>
            </a:r>
            <a:r>
              <a:rPr sz="3200" spc="-5" dirty="0">
                <a:latin typeface="Trebuchet MS"/>
                <a:cs typeface="Trebuchet MS"/>
              </a:rPr>
              <a:t>it </a:t>
            </a:r>
            <a:r>
              <a:rPr sz="3200" dirty="0">
                <a:latin typeface="Trebuchet MS"/>
                <a:cs typeface="Trebuchet MS"/>
              </a:rPr>
              <a:t>guides the  buyer </a:t>
            </a:r>
            <a:r>
              <a:rPr sz="3200" spc="-5" dirty="0">
                <a:latin typeface="Trebuchet MS"/>
                <a:cs typeface="Trebuchet MS"/>
              </a:rPr>
              <a:t>and </a:t>
            </a:r>
            <a:r>
              <a:rPr sz="3200" dirty="0">
                <a:latin typeface="Trebuchet MS"/>
                <a:cs typeface="Trebuchet MS"/>
              </a:rPr>
              <a:t>seller to </a:t>
            </a:r>
            <a:r>
              <a:rPr sz="3200" spc="5" dirty="0">
                <a:latin typeface="Trebuchet MS"/>
                <a:cs typeface="Trebuchet MS"/>
              </a:rPr>
              <a:t>reach </a:t>
            </a:r>
            <a:r>
              <a:rPr sz="3200" dirty="0">
                <a:latin typeface="Trebuchet MS"/>
                <a:cs typeface="Trebuchet MS"/>
              </a:rPr>
              <a:t>the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final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transaction price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(purchase </a:t>
            </a:r>
            <a:r>
              <a:rPr sz="3200" dirty="0">
                <a:latin typeface="Trebuchet MS"/>
                <a:cs typeface="Trebuchet MS"/>
              </a:rPr>
              <a:t>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consideration)</a:t>
            </a:r>
            <a:r>
              <a:rPr sz="3200" spc="-5" dirty="0">
                <a:latin typeface="Trebuchet MS"/>
                <a:cs typeface="Trebuchet MS"/>
              </a:rPr>
              <a:t>.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4563" y="255206"/>
            <a:ext cx="9754870" cy="1343660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3736975">
              <a:lnSpc>
                <a:spcPct val="100000"/>
              </a:lnSpc>
              <a:spcBef>
                <a:spcPts val="1225"/>
              </a:spcBef>
            </a:pPr>
            <a:r>
              <a:rPr b="1" spc="-40" dirty="0">
                <a:latin typeface="Trebuchet MS"/>
                <a:cs typeface="Trebuchet MS"/>
              </a:rPr>
              <a:t>Valuation</a:t>
            </a:r>
            <a:r>
              <a:rPr b="1" spc="-20" dirty="0">
                <a:latin typeface="Trebuchet MS"/>
                <a:cs typeface="Trebuchet MS"/>
              </a:rPr>
              <a:t> </a:t>
            </a:r>
            <a:r>
              <a:rPr b="1" spc="-10" dirty="0">
                <a:latin typeface="Trebuchet MS"/>
                <a:cs typeface="Trebuchet MS"/>
              </a:rPr>
              <a:t>Methods</a:t>
            </a: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3000" spc="-5" dirty="0"/>
              <a:t>Below </a:t>
            </a:r>
            <a:r>
              <a:rPr sz="3000" spc="-10" dirty="0"/>
              <a:t>are </a:t>
            </a:r>
            <a:r>
              <a:rPr sz="3000" spc="-5" dirty="0"/>
              <a:t>three major that </a:t>
            </a:r>
            <a:r>
              <a:rPr sz="3000" spc="-10" dirty="0"/>
              <a:t>are </a:t>
            </a:r>
            <a:r>
              <a:rPr sz="3000" spc="-5" dirty="0"/>
              <a:t>used to </a:t>
            </a:r>
            <a:r>
              <a:rPr sz="3000" dirty="0"/>
              <a:t>value </a:t>
            </a:r>
            <a:r>
              <a:rPr sz="3000" spc="-5" dirty="0"/>
              <a:t>the</a:t>
            </a:r>
            <a:r>
              <a:rPr sz="3000" spc="5" dirty="0"/>
              <a:t> </a:t>
            </a:r>
            <a:r>
              <a:rPr sz="3000" spc="-5" dirty="0"/>
              <a:t>target: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194563" y="2030729"/>
            <a:ext cx="10745470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528320" algn="l"/>
              </a:tabLst>
            </a:pPr>
            <a:r>
              <a:rPr sz="3000" b="1" dirty="0">
                <a:latin typeface="Trebuchet MS"/>
                <a:cs typeface="Trebuchet MS"/>
              </a:rPr>
              <a:t>Discounted cash flow </a:t>
            </a:r>
            <a:r>
              <a:rPr sz="3000" b="1" spc="-5" dirty="0">
                <a:latin typeface="Trebuchet MS"/>
                <a:cs typeface="Trebuchet MS"/>
              </a:rPr>
              <a:t>(DCF)</a:t>
            </a:r>
            <a:r>
              <a:rPr sz="3000" b="1" spc="-65" dirty="0">
                <a:latin typeface="Trebuchet MS"/>
                <a:cs typeface="Trebuchet MS"/>
              </a:rPr>
              <a:t> </a:t>
            </a:r>
            <a:r>
              <a:rPr sz="3000" b="1" spc="-5" dirty="0">
                <a:latin typeface="Trebuchet MS"/>
                <a:cs typeface="Trebuchet MS"/>
              </a:rPr>
              <a:t>method:</a:t>
            </a:r>
            <a:endParaRPr sz="3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3000" dirty="0">
                <a:latin typeface="Trebuchet MS"/>
                <a:cs typeface="Trebuchet MS"/>
              </a:rPr>
              <a:t>The </a:t>
            </a:r>
            <a:r>
              <a:rPr sz="3000" spc="-35" dirty="0">
                <a:latin typeface="Trebuchet MS"/>
                <a:cs typeface="Trebuchet MS"/>
              </a:rPr>
              <a:t>target’s </a:t>
            </a:r>
            <a:r>
              <a:rPr sz="3000" spc="-5" dirty="0">
                <a:latin typeface="Trebuchet MS"/>
                <a:cs typeface="Trebuchet MS"/>
              </a:rPr>
              <a:t>value is calculated based on its </a:t>
            </a:r>
            <a:r>
              <a:rPr sz="3000" dirty="0">
                <a:latin typeface="Trebuchet MS"/>
                <a:cs typeface="Trebuchet MS"/>
              </a:rPr>
              <a:t>future </a:t>
            </a:r>
            <a:r>
              <a:rPr sz="3000" spc="-5" dirty="0">
                <a:latin typeface="Trebuchet MS"/>
                <a:cs typeface="Trebuchet MS"/>
              </a:rPr>
              <a:t>cash</a:t>
            </a:r>
            <a:r>
              <a:rPr sz="3000" spc="35" dirty="0">
                <a:latin typeface="Trebuchet MS"/>
                <a:cs typeface="Trebuchet MS"/>
              </a:rPr>
              <a:t> </a:t>
            </a:r>
            <a:r>
              <a:rPr sz="3000" spc="-5" dirty="0">
                <a:latin typeface="Trebuchet MS"/>
                <a:cs typeface="Trebuchet MS"/>
              </a:rPr>
              <a:t>flows.</a:t>
            </a:r>
            <a:endParaRPr sz="3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3100">
              <a:latin typeface="Trebuchet MS"/>
              <a:cs typeface="Trebuchet MS"/>
            </a:endParaRPr>
          </a:p>
          <a:p>
            <a:pPr marL="491490" indent="-479425">
              <a:lnSpc>
                <a:spcPct val="100000"/>
              </a:lnSpc>
              <a:buAutoNum type="arabicPeriod" startAt="2"/>
              <a:tabLst>
                <a:tab pos="492125" algn="l"/>
              </a:tabLst>
            </a:pPr>
            <a:r>
              <a:rPr sz="3000" b="1" spc="-15" dirty="0">
                <a:latin typeface="Trebuchet MS"/>
                <a:cs typeface="Trebuchet MS"/>
              </a:rPr>
              <a:t>Comparable </a:t>
            </a:r>
            <a:r>
              <a:rPr sz="3000" b="1" dirty="0">
                <a:latin typeface="Trebuchet MS"/>
                <a:cs typeface="Trebuchet MS"/>
              </a:rPr>
              <a:t>company</a:t>
            </a:r>
            <a:r>
              <a:rPr sz="3000" b="1" spc="25" dirty="0">
                <a:latin typeface="Trebuchet MS"/>
                <a:cs typeface="Trebuchet MS"/>
              </a:rPr>
              <a:t> </a:t>
            </a:r>
            <a:r>
              <a:rPr sz="3000" b="1" dirty="0">
                <a:latin typeface="Trebuchet MS"/>
                <a:cs typeface="Trebuchet MS"/>
              </a:rPr>
              <a:t>analysis:</a:t>
            </a:r>
            <a:endParaRPr sz="3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4563" y="3859479"/>
            <a:ext cx="7061834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10055" algn="l"/>
                <a:tab pos="3606800" algn="l"/>
                <a:tab pos="5196205" algn="l"/>
                <a:tab pos="6005830" algn="l"/>
              </a:tabLst>
            </a:pPr>
            <a:r>
              <a:rPr sz="3000" spc="-114" dirty="0">
                <a:latin typeface="Trebuchet MS"/>
                <a:cs typeface="Trebuchet MS"/>
              </a:rPr>
              <a:t>R</a:t>
            </a:r>
            <a:r>
              <a:rPr sz="3000" spc="-5" dirty="0">
                <a:latin typeface="Trebuchet MS"/>
                <a:cs typeface="Trebuchet MS"/>
              </a:rPr>
              <a:t>elat</a:t>
            </a:r>
            <a:r>
              <a:rPr sz="3000" spc="-15" dirty="0">
                <a:latin typeface="Trebuchet MS"/>
                <a:cs typeface="Trebuchet MS"/>
              </a:rPr>
              <a:t>i</a:t>
            </a:r>
            <a:r>
              <a:rPr sz="3000" dirty="0">
                <a:latin typeface="Trebuchet MS"/>
                <a:cs typeface="Trebuchet MS"/>
              </a:rPr>
              <a:t>ve	valuation	</a:t>
            </a:r>
            <a:r>
              <a:rPr sz="3000" spc="-5" dirty="0">
                <a:latin typeface="Trebuchet MS"/>
                <a:cs typeface="Trebuchet MS"/>
              </a:rPr>
              <a:t>metric</a:t>
            </a:r>
            <a:r>
              <a:rPr sz="3000" dirty="0">
                <a:latin typeface="Trebuchet MS"/>
                <a:cs typeface="Trebuchet MS"/>
              </a:rPr>
              <a:t>s	f</a:t>
            </a:r>
            <a:r>
              <a:rPr sz="3000" spc="-15" dirty="0">
                <a:latin typeface="Trebuchet MS"/>
                <a:cs typeface="Trebuchet MS"/>
              </a:rPr>
              <a:t>o</a:t>
            </a:r>
            <a:r>
              <a:rPr sz="3000" dirty="0">
                <a:latin typeface="Trebuchet MS"/>
                <a:cs typeface="Trebuchet MS"/>
              </a:rPr>
              <a:t>r	</a:t>
            </a:r>
            <a:r>
              <a:rPr sz="3000" spc="-5" dirty="0">
                <a:latin typeface="Trebuchet MS"/>
                <a:cs typeface="Trebuchet MS"/>
              </a:rPr>
              <a:t>public</a:t>
            </a:r>
            <a:endParaRPr sz="30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47609" y="3859479"/>
            <a:ext cx="446849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29155" algn="l"/>
                <a:tab pos="3001010" algn="l"/>
                <a:tab pos="4100195" algn="l"/>
              </a:tabLst>
            </a:pPr>
            <a:r>
              <a:rPr sz="3000" spc="-5" dirty="0">
                <a:latin typeface="Trebuchet MS"/>
                <a:cs typeface="Trebuchet MS"/>
              </a:rPr>
              <a:t>compa</a:t>
            </a:r>
            <a:r>
              <a:rPr sz="3000" spc="5" dirty="0">
                <a:latin typeface="Trebuchet MS"/>
                <a:cs typeface="Trebuchet MS"/>
              </a:rPr>
              <a:t>n</a:t>
            </a:r>
            <a:r>
              <a:rPr sz="3000" spc="-5" dirty="0">
                <a:latin typeface="Trebuchet MS"/>
                <a:cs typeface="Trebuchet MS"/>
              </a:rPr>
              <a:t>ie</a:t>
            </a:r>
            <a:r>
              <a:rPr sz="3000" dirty="0">
                <a:latin typeface="Trebuchet MS"/>
                <a:cs typeface="Trebuchet MS"/>
              </a:rPr>
              <a:t>s	</a:t>
            </a:r>
            <a:r>
              <a:rPr sz="3000" spc="-10" dirty="0">
                <a:latin typeface="Trebuchet MS"/>
                <a:cs typeface="Trebuchet MS"/>
              </a:rPr>
              <a:t>ar</a:t>
            </a:r>
            <a:r>
              <a:rPr sz="3000" dirty="0">
                <a:latin typeface="Trebuchet MS"/>
                <a:cs typeface="Trebuchet MS"/>
              </a:rPr>
              <a:t>e	</a:t>
            </a:r>
            <a:r>
              <a:rPr sz="3000" spc="-5" dirty="0">
                <a:latin typeface="Trebuchet MS"/>
                <a:cs typeface="Trebuchet MS"/>
              </a:rPr>
              <a:t>use</a:t>
            </a:r>
            <a:r>
              <a:rPr sz="3000" dirty="0">
                <a:latin typeface="Trebuchet MS"/>
                <a:cs typeface="Trebuchet MS"/>
              </a:rPr>
              <a:t>d	</a:t>
            </a:r>
            <a:r>
              <a:rPr sz="3000" spc="-5" dirty="0">
                <a:latin typeface="Trebuchet MS"/>
                <a:cs typeface="Trebuchet MS"/>
              </a:rPr>
              <a:t>to</a:t>
            </a:r>
            <a:endParaRPr sz="30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4563" y="4225797"/>
            <a:ext cx="1182116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latin typeface="Trebuchet MS"/>
                <a:cs typeface="Trebuchet MS"/>
              </a:rPr>
              <a:t>determine the value of the</a:t>
            </a:r>
            <a:r>
              <a:rPr sz="3000" spc="5" dirty="0">
                <a:latin typeface="Trebuchet MS"/>
                <a:cs typeface="Trebuchet MS"/>
              </a:rPr>
              <a:t> </a:t>
            </a:r>
            <a:r>
              <a:rPr sz="3000" spc="-10" dirty="0">
                <a:latin typeface="Trebuchet MS"/>
                <a:cs typeface="Trebuchet MS"/>
              </a:rPr>
              <a:t>target.</a:t>
            </a:r>
            <a:endParaRPr sz="3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3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3000" b="1" spc="-5" dirty="0">
                <a:latin typeface="Trebuchet MS"/>
                <a:cs typeface="Trebuchet MS"/>
              </a:rPr>
              <a:t>3. </a:t>
            </a:r>
            <a:r>
              <a:rPr sz="3000" b="1" spc="-15" dirty="0">
                <a:latin typeface="Trebuchet MS"/>
                <a:cs typeface="Trebuchet MS"/>
              </a:rPr>
              <a:t>Comparable </a:t>
            </a:r>
            <a:r>
              <a:rPr sz="3000" b="1" spc="-10" dirty="0">
                <a:latin typeface="Trebuchet MS"/>
                <a:cs typeface="Trebuchet MS"/>
              </a:rPr>
              <a:t>transaction</a:t>
            </a:r>
            <a:r>
              <a:rPr sz="3000" b="1" spc="45" dirty="0">
                <a:latin typeface="Trebuchet MS"/>
                <a:cs typeface="Trebuchet MS"/>
              </a:rPr>
              <a:t> </a:t>
            </a:r>
            <a:r>
              <a:rPr sz="3000" b="1" dirty="0">
                <a:latin typeface="Trebuchet MS"/>
                <a:cs typeface="Trebuchet MS"/>
              </a:rPr>
              <a:t>analysis:</a:t>
            </a:r>
            <a:endParaRPr sz="3000">
              <a:latin typeface="Trebuchet MS"/>
              <a:cs typeface="Trebuchet MS"/>
            </a:endParaRPr>
          </a:p>
          <a:p>
            <a:pPr marL="12700" marR="5080">
              <a:lnSpc>
                <a:spcPts val="2880"/>
              </a:lnSpc>
              <a:spcBef>
                <a:spcPts val="695"/>
              </a:spcBef>
              <a:tabLst>
                <a:tab pos="1771014" algn="l"/>
                <a:tab pos="3218180" algn="l"/>
                <a:tab pos="3883660" algn="l"/>
                <a:tab pos="4775835" algn="l"/>
                <a:tab pos="6950709" algn="l"/>
                <a:tab pos="9201785" algn="l"/>
                <a:tab pos="9691370" algn="l"/>
              </a:tabLst>
            </a:pPr>
            <a:r>
              <a:rPr sz="3000" spc="-35" dirty="0">
                <a:latin typeface="Trebuchet MS"/>
                <a:cs typeface="Trebuchet MS"/>
              </a:rPr>
              <a:t>Valuation	</a:t>
            </a:r>
            <a:r>
              <a:rPr sz="3000" spc="-10" dirty="0">
                <a:latin typeface="Trebuchet MS"/>
                <a:cs typeface="Trebuchet MS"/>
              </a:rPr>
              <a:t>metrics	</a:t>
            </a:r>
            <a:r>
              <a:rPr sz="3000" spc="-5" dirty="0">
                <a:latin typeface="Trebuchet MS"/>
                <a:cs typeface="Trebuchet MS"/>
              </a:rPr>
              <a:t>for	past	comparable	transactions	</a:t>
            </a:r>
            <a:r>
              <a:rPr sz="3000" spc="-10" dirty="0">
                <a:latin typeface="Trebuchet MS"/>
                <a:cs typeface="Trebuchet MS"/>
              </a:rPr>
              <a:t>in	</a:t>
            </a:r>
            <a:r>
              <a:rPr sz="3000" spc="-5" dirty="0">
                <a:latin typeface="Trebuchet MS"/>
                <a:cs typeface="Trebuchet MS"/>
              </a:rPr>
              <a:t>the industry  are used to determine the </a:t>
            </a:r>
            <a:r>
              <a:rPr sz="3000" dirty="0">
                <a:latin typeface="Trebuchet MS"/>
                <a:cs typeface="Trebuchet MS"/>
              </a:rPr>
              <a:t>value </a:t>
            </a:r>
            <a:r>
              <a:rPr sz="3000" spc="-5" dirty="0">
                <a:latin typeface="Trebuchet MS"/>
                <a:cs typeface="Trebuchet MS"/>
              </a:rPr>
              <a:t>of the</a:t>
            </a:r>
            <a:r>
              <a:rPr sz="3000" dirty="0">
                <a:latin typeface="Trebuchet MS"/>
                <a:cs typeface="Trebuchet MS"/>
              </a:rPr>
              <a:t> </a:t>
            </a:r>
            <a:r>
              <a:rPr sz="3000" spc="-5" dirty="0">
                <a:latin typeface="Trebuchet MS"/>
                <a:cs typeface="Trebuchet MS"/>
              </a:rPr>
              <a:t>target.</a:t>
            </a:r>
            <a:endParaRPr sz="3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814</Words>
  <Application>Microsoft Office PowerPoint</Application>
  <PresentationFormat>Widescreen</PresentationFormat>
  <Paragraphs>72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Carlito</vt:lpstr>
      <vt:lpstr>Trebuchet MS</vt:lpstr>
      <vt:lpstr>Office Theme</vt:lpstr>
      <vt:lpstr>PowerPoint Presentation</vt:lpstr>
      <vt:lpstr>Ways to Grow</vt:lpstr>
      <vt:lpstr>PowerPoint Presentation</vt:lpstr>
      <vt:lpstr>What are Mergers &amp; Acquisitions (M&amp;A)</vt:lpstr>
      <vt:lpstr>Types of M&amp;A Transactions</vt:lpstr>
      <vt:lpstr>Forms of Acquisition</vt:lpstr>
      <vt:lpstr>Forms of Acquisition</vt:lpstr>
      <vt:lpstr>Mergers and Acquisitions (M&amp;A) – Valuation</vt:lpstr>
      <vt:lpstr>Valuation Methods Below are three major that are used to value the target:</vt:lpstr>
      <vt:lpstr>PowerPoint Presentation</vt:lpstr>
      <vt:lpstr>Companies spend more than</vt:lpstr>
      <vt:lpstr>Common Pitfalls of Acquisition</vt:lpstr>
      <vt:lpstr>Common Pitfalls of Acquisition</vt:lpstr>
      <vt:lpstr>Common Pitfalls of Acquisition</vt:lpstr>
      <vt:lpstr>Common Pitfalls of Acquisition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kspnalin</dc:creator>
  <cp:lastModifiedBy>Dr Rajeshkumar Dalpatram Kir</cp:lastModifiedBy>
  <cp:revision>4</cp:revision>
  <dcterms:created xsi:type="dcterms:W3CDTF">2020-08-12T17:28:56Z</dcterms:created>
  <dcterms:modified xsi:type="dcterms:W3CDTF">2023-04-28T05:20:44Z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2020-06-05T00:00:00Z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2020-08-12T00:00:00Z</vt:filetime>
  </property>
</Properties>
</file>