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7AA01B-D1A1-443F-AB90-433C86A941AA}"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4D7D9-6D48-40A5-9164-739B64A5E483}" type="slidenum">
              <a:rPr lang="en-US" smtClean="0"/>
              <a:t>‹#›</a:t>
            </a:fld>
            <a:endParaRPr lang="en-US"/>
          </a:p>
        </p:txBody>
      </p:sp>
    </p:spTree>
    <p:extLst>
      <p:ext uri="{BB962C8B-B14F-4D97-AF65-F5344CB8AC3E}">
        <p14:creationId xmlns:p14="http://schemas.microsoft.com/office/powerpoint/2010/main" val="889478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AA01B-D1A1-443F-AB90-433C86A941AA}"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4D7D9-6D48-40A5-9164-739B64A5E483}" type="slidenum">
              <a:rPr lang="en-US" smtClean="0"/>
              <a:t>‹#›</a:t>
            </a:fld>
            <a:endParaRPr lang="en-US"/>
          </a:p>
        </p:txBody>
      </p:sp>
    </p:spTree>
    <p:extLst>
      <p:ext uri="{BB962C8B-B14F-4D97-AF65-F5344CB8AC3E}">
        <p14:creationId xmlns:p14="http://schemas.microsoft.com/office/powerpoint/2010/main" val="4112072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AA01B-D1A1-443F-AB90-433C86A941AA}"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4D7D9-6D48-40A5-9164-739B64A5E483}" type="slidenum">
              <a:rPr lang="en-US" smtClean="0"/>
              <a:t>‹#›</a:t>
            </a:fld>
            <a:endParaRPr lang="en-US"/>
          </a:p>
        </p:txBody>
      </p:sp>
    </p:spTree>
    <p:extLst>
      <p:ext uri="{BB962C8B-B14F-4D97-AF65-F5344CB8AC3E}">
        <p14:creationId xmlns:p14="http://schemas.microsoft.com/office/powerpoint/2010/main" val="2881052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AA01B-D1A1-443F-AB90-433C86A941AA}"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4D7D9-6D48-40A5-9164-739B64A5E483}" type="slidenum">
              <a:rPr lang="en-US" smtClean="0"/>
              <a:t>‹#›</a:t>
            </a:fld>
            <a:endParaRPr lang="en-US"/>
          </a:p>
        </p:txBody>
      </p:sp>
    </p:spTree>
    <p:extLst>
      <p:ext uri="{BB962C8B-B14F-4D97-AF65-F5344CB8AC3E}">
        <p14:creationId xmlns:p14="http://schemas.microsoft.com/office/powerpoint/2010/main" val="2277044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7AA01B-D1A1-443F-AB90-433C86A941AA}"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4D7D9-6D48-40A5-9164-739B64A5E483}" type="slidenum">
              <a:rPr lang="en-US" smtClean="0"/>
              <a:t>‹#›</a:t>
            </a:fld>
            <a:endParaRPr lang="en-US"/>
          </a:p>
        </p:txBody>
      </p:sp>
    </p:spTree>
    <p:extLst>
      <p:ext uri="{BB962C8B-B14F-4D97-AF65-F5344CB8AC3E}">
        <p14:creationId xmlns:p14="http://schemas.microsoft.com/office/powerpoint/2010/main" val="936009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7AA01B-D1A1-443F-AB90-433C86A941AA}" type="datetimeFigureOut">
              <a:rPr lang="en-US" smtClean="0"/>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24D7D9-6D48-40A5-9164-739B64A5E483}" type="slidenum">
              <a:rPr lang="en-US" smtClean="0"/>
              <a:t>‹#›</a:t>
            </a:fld>
            <a:endParaRPr lang="en-US"/>
          </a:p>
        </p:txBody>
      </p:sp>
    </p:spTree>
    <p:extLst>
      <p:ext uri="{BB962C8B-B14F-4D97-AF65-F5344CB8AC3E}">
        <p14:creationId xmlns:p14="http://schemas.microsoft.com/office/powerpoint/2010/main" val="1706366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7AA01B-D1A1-443F-AB90-433C86A941AA}" type="datetimeFigureOut">
              <a:rPr lang="en-US" smtClean="0"/>
              <a:t>4/11/2023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24D7D9-6D48-40A5-9164-739B64A5E483}" type="slidenum">
              <a:rPr lang="en-US" smtClean="0"/>
              <a:t>‹#›</a:t>
            </a:fld>
            <a:endParaRPr lang="en-US"/>
          </a:p>
        </p:txBody>
      </p:sp>
    </p:spTree>
    <p:extLst>
      <p:ext uri="{BB962C8B-B14F-4D97-AF65-F5344CB8AC3E}">
        <p14:creationId xmlns:p14="http://schemas.microsoft.com/office/powerpoint/2010/main" val="1722560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7AA01B-D1A1-443F-AB90-433C86A941AA}" type="datetimeFigureOut">
              <a:rPr lang="en-US" smtClean="0"/>
              <a:t>4/11/2023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24D7D9-6D48-40A5-9164-739B64A5E483}" type="slidenum">
              <a:rPr lang="en-US" smtClean="0"/>
              <a:t>‹#›</a:t>
            </a:fld>
            <a:endParaRPr lang="en-US"/>
          </a:p>
        </p:txBody>
      </p:sp>
    </p:spTree>
    <p:extLst>
      <p:ext uri="{BB962C8B-B14F-4D97-AF65-F5344CB8AC3E}">
        <p14:creationId xmlns:p14="http://schemas.microsoft.com/office/powerpoint/2010/main" val="3209728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7AA01B-D1A1-443F-AB90-433C86A941AA}" type="datetimeFigureOut">
              <a:rPr lang="en-US" smtClean="0"/>
              <a:t>4/11/2023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24D7D9-6D48-40A5-9164-739B64A5E483}" type="slidenum">
              <a:rPr lang="en-US" smtClean="0"/>
              <a:t>‹#›</a:t>
            </a:fld>
            <a:endParaRPr lang="en-US"/>
          </a:p>
        </p:txBody>
      </p:sp>
    </p:spTree>
    <p:extLst>
      <p:ext uri="{BB962C8B-B14F-4D97-AF65-F5344CB8AC3E}">
        <p14:creationId xmlns:p14="http://schemas.microsoft.com/office/powerpoint/2010/main" val="3913339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7AA01B-D1A1-443F-AB90-433C86A941AA}" type="datetimeFigureOut">
              <a:rPr lang="en-US" smtClean="0"/>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24D7D9-6D48-40A5-9164-739B64A5E483}" type="slidenum">
              <a:rPr lang="en-US" smtClean="0"/>
              <a:t>‹#›</a:t>
            </a:fld>
            <a:endParaRPr lang="en-US"/>
          </a:p>
        </p:txBody>
      </p:sp>
    </p:spTree>
    <p:extLst>
      <p:ext uri="{BB962C8B-B14F-4D97-AF65-F5344CB8AC3E}">
        <p14:creationId xmlns:p14="http://schemas.microsoft.com/office/powerpoint/2010/main" val="2943969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7AA01B-D1A1-443F-AB90-433C86A941AA}" type="datetimeFigureOut">
              <a:rPr lang="en-US" smtClean="0"/>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24D7D9-6D48-40A5-9164-739B64A5E483}" type="slidenum">
              <a:rPr lang="en-US" smtClean="0"/>
              <a:t>‹#›</a:t>
            </a:fld>
            <a:endParaRPr lang="en-US"/>
          </a:p>
        </p:txBody>
      </p:sp>
    </p:spTree>
    <p:extLst>
      <p:ext uri="{BB962C8B-B14F-4D97-AF65-F5344CB8AC3E}">
        <p14:creationId xmlns:p14="http://schemas.microsoft.com/office/powerpoint/2010/main" val="3785503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AA01B-D1A1-443F-AB90-433C86A941AA}" type="datetimeFigureOut">
              <a:rPr lang="en-US" smtClean="0"/>
              <a:t>4/11/2023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24D7D9-6D48-40A5-9164-739B64A5E483}" type="slidenum">
              <a:rPr lang="en-US" smtClean="0"/>
              <a:t>‹#›</a:t>
            </a:fld>
            <a:endParaRPr lang="en-US"/>
          </a:p>
        </p:txBody>
      </p:sp>
    </p:spTree>
    <p:extLst>
      <p:ext uri="{BB962C8B-B14F-4D97-AF65-F5344CB8AC3E}">
        <p14:creationId xmlns:p14="http://schemas.microsoft.com/office/powerpoint/2010/main" val="2336162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Demerger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16728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a Demerger?</a:t>
            </a:r>
            <a:br>
              <a:rPr lang="en-US" b="1" dirty="0"/>
            </a:br>
            <a:endParaRPr lang="en-US" dirty="0"/>
          </a:p>
        </p:txBody>
      </p:sp>
      <p:sp>
        <p:nvSpPr>
          <p:cNvPr id="3" name="Content Placeholder 2"/>
          <p:cNvSpPr>
            <a:spLocks noGrp="1"/>
          </p:cNvSpPr>
          <p:nvPr>
            <p:ph idx="1"/>
          </p:nvPr>
        </p:nvSpPr>
        <p:spPr/>
        <p:txBody>
          <a:bodyPr/>
          <a:lstStyle/>
          <a:p>
            <a:r>
              <a:rPr lang="en-US" dirty="0"/>
              <a:t>A demerger can be defined as the transfer of a company’s business undertakings to another company. The source company, i.e., the company whose undertakings are being transferred is called the demerged company. The other company is often known as the resulting company</a:t>
            </a:r>
            <a:r>
              <a:rPr lang="en-US" dirty="0" smtClean="0"/>
              <a:t>.</a:t>
            </a:r>
          </a:p>
          <a:p>
            <a:r>
              <a:rPr lang="en-US" dirty="0"/>
              <a:t>Demergers can be of more than one type. Some examples are given below:</a:t>
            </a:r>
          </a:p>
        </p:txBody>
      </p:sp>
    </p:spTree>
    <p:extLst>
      <p:ext uri="{BB962C8B-B14F-4D97-AF65-F5344CB8AC3E}">
        <p14:creationId xmlns:p14="http://schemas.microsoft.com/office/powerpoint/2010/main" val="1598412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a:t>
            </a:r>
            <a:r>
              <a:rPr lang="en-US" dirty="0" smtClean="0"/>
              <a:t>pinoff: In</a:t>
            </a:r>
            <a:r>
              <a:rPr lang="en-US" dirty="0" smtClean="0"/>
              <a:t> </a:t>
            </a:r>
            <a:r>
              <a:rPr lang="en-US" dirty="0"/>
              <a:t>some cases, a division or a line of business of a conglomerate company ends up becoming a separate entity. This type of demerger is called a spinoff</a:t>
            </a:r>
            <a:r>
              <a:rPr lang="en-US" dirty="0" smtClean="0"/>
              <a:t>.</a:t>
            </a:r>
          </a:p>
          <a:p>
            <a:pPr algn="just"/>
            <a:r>
              <a:rPr lang="en-US" dirty="0"/>
              <a:t>For instance, company A used to operate in two lines of business viz. logistics and hospitality. If company A decides to separate all its logistics business in a separate entity, it would be called a spinoff. It needs to be noticed that both companies would exist as separate legal entities. Hence, A would still exist, and a new company B would also come into existence. The parent company would not be dissolved as a result of this separation of concerns.</a:t>
            </a:r>
          </a:p>
        </p:txBody>
      </p:sp>
    </p:spTree>
    <p:extLst>
      <p:ext uri="{BB962C8B-B14F-4D97-AF65-F5344CB8AC3E}">
        <p14:creationId xmlns:p14="http://schemas.microsoft.com/office/powerpoint/2010/main" val="1423868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S</a:t>
            </a:r>
            <a:r>
              <a:rPr lang="en-US" smtClean="0"/>
              <a:t>plit: </a:t>
            </a:r>
            <a:r>
              <a:rPr lang="en-US" dirty="0" smtClean="0"/>
              <a:t>In </a:t>
            </a:r>
            <a:r>
              <a:rPr lang="en-US" dirty="0"/>
              <a:t>other cases, a conglomerate may want to split its businesses into separate companies. This is called a split.</a:t>
            </a:r>
          </a:p>
          <a:p>
            <a:r>
              <a:rPr lang="en-US" dirty="0"/>
              <a:t>For instance, if company A decides to create two new companies B and C to hive off its hospitality and logistics business respectively, such an arrangement would be called a split. It needs to be noticed that company A would not continue to exist in this case.</a:t>
            </a:r>
          </a:p>
          <a:p>
            <a:endParaRPr lang="en-US" dirty="0"/>
          </a:p>
        </p:txBody>
      </p:sp>
    </p:spTree>
    <p:extLst>
      <p:ext uri="{BB962C8B-B14F-4D97-AF65-F5344CB8AC3E}">
        <p14:creationId xmlns:p14="http://schemas.microsoft.com/office/powerpoint/2010/main" val="2860466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266</Words>
  <Application>Microsoft Office PowerPoint</Application>
  <PresentationFormat>Widescreen</PresentationFormat>
  <Paragraphs>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Demerger</vt:lpstr>
      <vt:lpstr>What is a Demerger?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Demerger</dc:title>
  <dc:creator>Dr Rajeshkumar Dalpatram Kir</dc:creator>
  <cp:lastModifiedBy>Dr Rajeshkumar Dalpatram Kir</cp:lastModifiedBy>
  <cp:revision>4</cp:revision>
  <dcterms:created xsi:type="dcterms:W3CDTF">2023-04-11T04:55:29Z</dcterms:created>
  <dcterms:modified xsi:type="dcterms:W3CDTF">2023-04-11T04:59:06Z</dcterms:modified>
</cp:coreProperties>
</file>