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8" r:id="rId3"/>
    <p:sldId id="257" r:id="rId4"/>
    <p:sldId id="260" r:id="rId5"/>
    <p:sldId id="261" r:id="rId6"/>
    <p:sldId id="263" r:id="rId7"/>
    <p:sldId id="262" r:id="rId8"/>
    <p:sldId id="264" r:id="rId9"/>
    <p:sldId id="265" r:id="rId10"/>
    <p:sldId id="269"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C78AF2-3E3E-4EBA-92B8-7B30A164BD41}"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A45C4-F9C9-4E84-B8D0-BA624C0310B0}" type="slidenum">
              <a:rPr lang="en-US" smtClean="0"/>
              <a:t>‹#›</a:t>
            </a:fld>
            <a:endParaRPr lang="en-US"/>
          </a:p>
        </p:txBody>
      </p:sp>
    </p:spTree>
    <p:extLst>
      <p:ext uri="{BB962C8B-B14F-4D97-AF65-F5344CB8AC3E}">
        <p14:creationId xmlns:p14="http://schemas.microsoft.com/office/powerpoint/2010/main" val="649917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C78AF2-3E3E-4EBA-92B8-7B30A164BD41}" type="datetimeFigureOut">
              <a:rPr lang="en-US" smtClean="0"/>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A45C4-F9C9-4E84-B8D0-BA624C0310B0}" type="slidenum">
              <a:rPr lang="en-US" smtClean="0"/>
              <a:t>‹#›</a:t>
            </a:fld>
            <a:endParaRPr lang="en-US"/>
          </a:p>
        </p:txBody>
      </p:sp>
    </p:spTree>
    <p:extLst>
      <p:ext uri="{BB962C8B-B14F-4D97-AF65-F5344CB8AC3E}">
        <p14:creationId xmlns:p14="http://schemas.microsoft.com/office/powerpoint/2010/main" val="4285077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C78AF2-3E3E-4EBA-92B8-7B30A164BD41}"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A45C4-F9C9-4E84-B8D0-BA624C0310B0}" type="slidenum">
              <a:rPr lang="en-US" smtClean="0"/>
              <a:t>‹#›</a:t>
            </a:fld>
            <a:endParaRPr lang="en-US"/>
          </a:p>
        </p:txBody>
      </p:sp>
    </p:spTree>
    <p:extLst>
      <p:ext uri="{BB962C8B-B14F-4D97-AF65-F5344CB8AC3E}">
        <p14:creationId xmlns:p14="http://schemas.microsoft.com/office/powerpoint/2010/main" val="1493760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C78AF2-3E3E-4EBA-92B8-7B30A164BD41}"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A45C4-F9C9-4E84-B8D0-BA624C0310B0}"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937792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C78AF2-3E3E-4EBA-92B8-7B30A164BD41}"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A45C4-F9C9-4E84-B8D0-BA624C0310B0}" type="slidenum">
              <a:rPr lang="en-US" smtClean="0"/>
              <a:t>‹#›</a:t>
            </a:fld>
            <a:endParaRPr lang="en-US"/>
          </a:p>
        </p:txBody>
      </p:sp>
    </p:spTree>
    <p:extLst>
      <p:ext uri="{BB962C8B-B14F-4D97-AF65-F5344CB8AC3E}">
        <p14:creationId xmlns:p14="http://schemas.microsoft.com/office/powerpoint/2010/main" val="2488121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FC78AF2-3E3E-4EBA-92B8-7B30A164BD41}" type="datetimeFigureOut">
              <a:rPr lang="en-US" smtClean="0"/>
              <a:t>4/28/2023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A45C4-F9C9-4E84-B8D0-BA624C0310B0}" type="slidenum">
              <a:rPr lang="en-US" smtClean="0"/>
              <a:t>‹#›</a:t>
            </a:fld>
            <a:endParaRPr lang="en-US"/>
          </a:p>
        </p:txBody>
      </p:sp>
    </p:spTree>
    <p:extLst>
      <p:ext uri="{BB962C8B-B14F-4D97-AF65-F5344CB8AC3E}">
        <p14:creationId xmlns:p14="http://schemas.microsoft.com/office/powerpoint/2010/main" val="2364288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FC78AF2-3E3E-4EBA-92B8-7B30A164BD41}" type="datetimeFigureOut">
              <a:rPr lang="en-US" smtClean="0"/>
              <a:t>4/28/2023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A45C4-F9C9-4E84-B8D0-BA624C0310B0}" type="slidenum">
              <a:rPr lang="en-US" smtClean="0"/>
              <a:t>‹#›</a:t>
            </a:fld>
            <a:endParaRPr lang="en-US"/>
          </a:p>
        </p:txBody>
      </p:sp>
    </p:spTree>
    <p:extLst>
      <p:ext uri="{BB962C8B-B14F-4D97-AF65-F5344CB8AC3E}">
        <p14:creationId xmlns:p14="http://schemas.microsoft.com/office/powerpoint/2010/main" val="3827641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C78AF2-3E3E-4EBA-92B8-7B30A164BD41}"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A45C4-F9C9-4E84-B8D0-BA624C0310B0}" type="slidenum">
              <a:rPr lang="en-US" smtClean="0"/>
              <a:t>‹#›</a:t>
            </a:fld>
            <a:endParaRPr lang="en-US"/>
          </a:p>
        </p:txBody>
      </p:sp>
    </p:spTree>
    <p:extLst>
      <p:ext uri="{BB962C8B-B14F-4D97-AF65-F5344CB8AC3E}">
        <p14:creationId xmlns:p14="http://schemas.microsoft.com/office/powerpoint/2010/main" val="1990841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C78AF2-3E3E-4EBA-92B8-7B30A164BD41}"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A45C4-F9C9-4E84-B8D0-BA624C0310B0}" type="slidenum">
              <a:rPr lang="en-US" smtClean="0"/>
              <a:t>‹#›</a:t>
            </a:fld>
            <a:endParaRPr lang="en-US"/>
          </a:p>
        </p:txBody>
      </p:sp>
    </p:spTree>
    <p:extLst>
      <p:ext uri="{BB962C8B-B14F-4D97-AF65-F5344CB8AC3E}">
        <p14:creationId xmlns:p14="http://schemas.microsoft.com/office/powerpoint/2010/main" val="657131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FC78AF2-3E3E-4EBA-92B8-7B30A164BD41}"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A45C4-F9C9-4E84-B8D0-BA624C0310B0}" type="slidenum">
              <a:rPr lang="en-US" smtClean="0"/>
              <a:t>‹#›</a:t>
            </a:fld>
            <a:endParaRPr lang="en-US"/>
          </a:p>
        </p:txBody>
      </p:sp>
    </p:spTree>
    <p:extLst>
      <p:ext uri="{BB962C8B-B14F-4D97-AF65-F5344CB8AC3E}">
        <p14:creationId xmlns:p14="http://schemas.microsoft.com/office/powerpoint/2010/main" val="2191484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C78AF2-3E3E-4EBA-92B8-7B30A164BD41}"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A45C4-F9C9-4E84-B8D0-BA624C0310B0}" type="slidenum">
              <a:rPr lang="en-US" smtClean="0"/>
              <a:t>‹#›</a:t>
            </a:fld>
            <a:endParaRPr lang="en-US"/>
          </a:p>
        </p:txBody>
      </p:sp>
    </p:spTree>
    <p:extLst>
      <p:ext uri="{BB962C8B-B14F-4D97-AF65-F5344CB8AC3E}">
        <p14:creationId xmlns:p14="http://schemas.microsoft.com/office/powerpoint/2010/main" val="870045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C78AF2-3E3E-4EBA-92B8-7B30A164BD41}" type="datetimeFigureOut">
              <a:rPr lang="en-US" smtClean="0"/>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A45C4-F9C9-4E84-B8D0-BA624C0310B0}" type="slidenum">
              <a:rPr lang="en-US" smtClean="0"/>
              <a:t>‹#›</a:t>
            </a:fld>
            <a:endParaRPr lang="en-US"/>
          </a:p>
        </p:txBody>
      </p:sp>
    </p:spTree>
    <p:extLst>
      <p:ext uri="{BB962C8B-B14F-4D97-AF65-F5344CB8AC3E}">
        <p14:creationId xmlns:p14="http://schemas.microsoft.com/office/powerpoint/2010/main" val="612527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C78AF2-3E3E-4EBA-92B8-7B30A164BD41}" type="datetimeFigureOut">
              <a:rPr lang="en-US" smtClean="0"/>
              <a:t>4/28/2023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0A45C4-F9C9-4E84-B8D0-BA624C0310B0}" type="slidenum">
              <a:rPr lang="en-US" smtClean="0"/>
              <a:t>‹#›</a:t>
            </a:fld>
            <a:endParaRPr lang="en-US"/>
          </a:p>
        </p:txBody>
      </p:sp>
    </p:spTree>
    <p:extLst>
      <p:ext uri="{BB962C8B-B14F-4D97-AF65-F5344CB8AC3E}">
        <p14:creationId xmlns:p14="http://schemas.microsoft.com/office/powerpoint/2010/main" val="484847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AFC78AF2-3E3E-4EBA-92B8-7B30A164BD41}" type="datetimeFigureOut">
              <a:rPr lang="en-US" smtClean="0"/>
              <a:t>4/28/2023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00A45C4-F9C9-4E84-B8D0-BA624C0310B0}" type="slidenum">
              <a:rPr lang="en-US" smtClean="0"/>
              <a:t>‹#›</a:t>
            </a:fld>
            <a:endParaRPr lang="en-US"/>
          </a:p>
        </p:txBody>
      </p:sp>
    </p:spTree>
    <p:extLst>
      <p:ext uri="{BB962C8B-B14F-4D97-AF65-F5344CB8AC3E}">
        <p14:creationId xmlns:p14="http://schemas.microsoft.com/office/powerpoint/2010/main" val="2768500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FC78AF2-3E3E-4EBA-92B8-7B30A164BD41}" type="datetimeFigureOut">
              <a:rPr lang="en-US" smtClean="0"/>
              <a:t>4/28/2023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00A45C4-F9C9-4E84-B8D0-BA624C0310B0}" type="slidenum">
              <a:rPr lang="en-US" smtClean="0"/>
              <a:t>‹#›</a:t>
            </a:fld>
            <a:endParaRPr lang="en-US"/>
          </a:p>
        </p:txBody>
      </p:sp>
    </p:spTree>
    <p:extLst>
      <p:ext uri="{BB962C8B-B14F-4D97-AF65-F5344CB8AC3E}">
        <p14:creationId xmlns:p14="http://schemas.microsoft.com/office/powerpoint/2010/main" val="3197723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AFC78AF2-3E3E-4EBA-92B8-7B30A164BD41}" type="datetimeFigureOut">
              <a:rPr lang="en-US" smtClean="0"/>
              <a:t>4/28/2023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00A45C4-F9C9-4E84-B8D0-BA624C0310B0}" type="slidenum">
              <a:rPr lang="en-US" smtClean="0"/>
              <a:t>‹#›</a:t>
            </a:fld>
            <a:endParaRPr lang="en-US"/>
          </a:p>
        </p:txBody>
      </p:sp>
    </p:spTree>
    <p:extLst>
      <p:ext uri="{BB962C8B-B14F-4D97-AF65-F5344CB8AC3E}">
        <p14:creationId xmlns:p14="http://schemas.microsoft.com/office/powerpoint/2010/main" val="1442391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C78AF2-3E3E-4EBA-92B8-7B30A164BD41}" type="datetimeFigureOut">
              <a:rPr lang="en-US" smtClean="0"/>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A45C4-F9C9-4E84-B8D0-BA624C0310B0}" type="slidenum">
              <a:rPr lang="en-US" smtClean="0"/>
              <a:t>‹#›</a:t>
            </a:fld>
            <a:endParaRPr lang="en-US"/>
          </a:p>
        </p:txBody>
      </p:sp>
    </p:spTree>
    <p:extLst>
      <p:ext uri="{BB962C8B-B14F-4D97-AF65-F5344CB8AC3E}">
        <p14:creationId xmlns:p14="http://schemas.microsoft.com/office/powerpoint/2010/main" val="3594840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FC78AF2-3E3E-4EBA-92B8-7B30A164BD41}" type="datetimeFigureOut">
              <a:rPr lang="en-US" smtClean="0"/>
              <a:t>4/28/2023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00A45C4-F9C9-4E84-B8D0-BA624C0310B0}" type="slidenum">
              <a:rPr lang="en-US" smtClean="0"/>
              <a:t>‹#›</a:t>
            </a:fld>
            <a:endParaRPr lang="en-US"/>
          </a:p>
        </p:txBody>
      </p:sp>
    </p:spTree>
    <p:extLst>
      <p:ext uri="{BB962C8B-B14F-4D97-AF65-F5344CB8AC3E}">
        <p14:creationId xmlns:p14="http://schemas.microsoft.com/office/powerpoint/2010/main" val="249735544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60FD6-C143-60E9-7211-4772383D9DEE}"/>
              </a:ext>
            </a:extLst>
          </p:cNvPr>
          <p:cNvSpPr>
            <a:spLocks noGrp="1"/>
          </p:cNvSpPr>
          <p:nvPr>
            <p:ph type="ctrTitle"/>
          </p:nvPr>
        </p:nvSpPr>
        <p:spPr>
          <a:xfrm>
            <a:off x="1375983" y="540774"/>
            <a:ext cx="9440034" cy="4058265"/>
          </a:xfrm>
        </p:spPr>
        <p:txBody>
          <a:bodyPr>
            <a:normAutofit/>
          </a:bodyPr>
          <a:lstStyle/>
          <a:p>
            <a:r>
              <a:rPr lang="en-US" sz="6600" dirty="0">
                <a:solidFill>
                  <a:srgbClr val="E0E1E5"/>
                </a:solidFill>
                <a:effectLst/>
                <a:latin typeface="gg sans"/>
              </a:rPr>
              <a:t>S</a:t>
            </a:r>
            <a:r>
              <a:rPr lang="en-US" sz="6600" b="0" i="0" dirty="0">
                <a:solidFill>
                  <a:srgbClr val="E0E1E5"/>
                </a:solidFill>
                <a:effectLst/>
                <a:latin typeface="gg sans"/>
              </a:rPr>
              <a:t>trategic alliance </a:t>
            </a:r>
            <a:br>
              <a:rPr lang="en-US" sz="6600" b="0" i="0" dirty="0">
                <a:solidFill>
                  <a:srgbClr val="E0E1E5"/>
                </a:solidFill>
                <a:effectLst/>
                <a:latin typeface="gg sans"/>
              </a:rPr>
            </a:br>
            <a:r>
              <a:rPr lang="en-US" sz="6600" b="0" i="0" dirty="0">
                <a:solidFill>
                  <a:srgbClr val="E0E1E5"/>
                </a:solidFill>
                <a:effectLst/>
                <a:latin typeface="gg sans"/>
              </a:rPr>
              <a:t>Joint venture </a:t>
            </a:r>
            <a:br>
              <a:rPr lang="en-US" sz="6600" b="0" i="0" dirty="0">
                <a:solidFill>
                  <a:srgbClr val="E0E1E5"/>
                </a:solidFill>
                <a:effectLst/>
                <a:latin typeface="gg sans"/>
              </a:rPr>
            </a:br>
            <a:r>
              <a:rPr lang="en-US" sz="6600" b="0" i="0" dirty="0">
                <a:solidFill>
                  <a:srgbClr val="E0E1E5"/>
                </a:solidFill>
                <a:effectLst/>
                <a:latin typeface="gg sans"/>
              </a:rPr>
              <a:t>Leverage buyout</a:t>
            </a:r>
            <a:endParaRPr lang="en-US" sz="6600" dirty="0"/>
          </a:p>
        </p:txBody>
      </p:sp>
    </p:spTree>
    <p:extLst>
      <p:ext uri="{BB962C8B-B14F-4D97-AF65-F5344CB8AC3E}">
        <p14:creationId xmlns:p14="http://schemas.microsoft.com/office/powerpoint/2010/main" val="3066453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BEFFCB-1993-BB22-10ED-30B795F4C55C}"/>
              </a:ext>
            </a:extLst>
          </p:cNvPr>
          <p:cNvPicPr>
            <a:picLocks noChangeAspect="1"/>
          </p:cNvPicPr>
          <p:nvPr/>
        </p:nvPicPr>
        <p:blipFill>
          <a:blip r:embed="rId2"/>
          <a:stretch>
            <a:fillRect/>
          </a:stretch>
        </p:blipFill>
        <p:spPr>
          <a:xfrm>
            <a:off x="133826" y="0"/>
            <a:ext cx="11924348" cy="6858000"/>
          </a:xfrm>
          <a:prstGeom prst="rect">
            <a:avLst/>
          </a:prstGeom>
        </p:spPr>
      </p:pic>
    </p:spTree>
    <p:extLst>
      <p:ext uri="{BB962C8B-B14F-4D97-AF65-F5344CB8AC3E}">
        <p14:creationId xmlns:p14="http://schemas.microsoft.com/office/powerpoint/2010/main" val="2758562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8A9AEE-6DA2-A47C-1DF7-5617191F5EAB}"/>
              </a:ext>
            </a:extLst>
          </p:cNvPr>
          <p:cNvPicPr>
            <a:picLocks noChangeAspect="1"/>
          </p:cNvPicPr>
          <p:nvPr/>
        </p:nvPicPr>
        <p:blipFill>
          <a:blip r:embed="rId2"/>
          <a:stretch>
            <a:fillRect/>
          </a:stretch>
        </p:blipFill>
        <p:spPr>
          <a:xfrm>
            <a:off x="2670464" y="3464"/>
            <a:ext cx="6854536" cy="6854536"/>
          </a:xfrm>
          <a:prstGeom prst="rect">
            <a:avLst/>
          </a:prstGeom>
        </p:spPr>
      </p:pic>
    </p:spTree>
    <p:extLst>
      <p:ext uri="{BB962C8B-B14F-4D97-AF65-F5344CB8AC3E}">
        <p14:creationId xmlns:p14="http://schemas.microsoft.com/office/powerpoint/2010/main" val="2584513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28AB3-6C25-349A-64EC-2E3C1062910D}"/>
              </a:ext>
            </a:extLst>
          </p:cNvPr>
          <p:cNvSpPr>
            <a:spLocks noGrp="1"/>
          </p:cNvSpPr>
          <p:nvPr>
            <p:ph type="title"/>
          </p:nvPr>
        </p:nvSpPr>
        <p:spPr>
          <a:xfrm>
            <a:off x="913795" y="249066"/>
            <a:ext cx="10353762" cy="970450"/>
          </a:xfrm>
        </p:spPr>
        <p:txBody>
          <a:bodyPr/>
          <a:lstStyle/>
          <a:p>
            <a:r>
              <a:rPr lang="en-US" dirty="0"/>
              <a:t>Leveraged Buyout</a:t>
            </a:r>
          </a:p>
        </p:txBody>
      </p:sp>
      <p:sp>
        <p:nvSpPr>
          <p:cNvPr id="3" name="Content Placeholder 2">
            <a:extLst>
              <a:ext uri="{FF2B5EF4-FFF2-40B4-BE49-F238E27FC236}">
                <a16:creationId xmlns:a16="http://schemas.microsoft.com/office/drawing/2014/main" id="{7D8C1E49-45E9-4CE9-6C3A-4413D623FB6E}"/>
              </a:ext>
            </a:extLst>
          </p:cNvPr>
          <p:cNvSpPr>
            <a:spLocks noGrp="1"/>
          </p:cNvSpPr>
          <p:nvPr>
            <p:ph idx="1"/>
          </p:nvPr>
        </p:nvSpPr>
        <p:spPr>
          <a:xfrm>
            <a:off x="913795" y="1732448"/>
            <a:ext cx="10353762" cy="4668351"/>
          </a:xfrm>
        </p:spPr>
        <p:txBody>
          <a:bodyPr>
            <a:normAutofit fontScale="92500" lnSpcReduction="10000"/>
          </a:bodyPr>
          <a:lstStyle/>
          <a:p>
            <a:r>
              <a:rPr lang="en-US" sz="2800" dirty="0"/>
              <a:t>A leveraged buyout (LBO) is the acquisition of another company using a significant amount of borrowed money (bonds or loans) to meet the cost of acquisition. The assets of the company being acquired are often used as collateral for the loans, along with the assets of the acquiring company. </a:t>
            </a:r>
          </a:p>
          <a:p>
            <a:r>
              <a:rPr lang="en-US" sz="2800" dirty="0"/>
              <a:t> A leveraged buyout (LBO) occurs when the acquisition of another company is completed almost entirely with borrowed funds. </a:t>
            </a:r>
          </a:p>
          <a:p>
            <a:r>
              <a:rPr lang="en-US" sz="2800" dirty="0"/>
              <a:t>Leveraged buyouts declined in popularity after the 2008 financial crisis, but they are once again on the rise. </a:t>
            </a:r>
          </a:p>
          <a:p>
            <a:r>
              <a:rPr lang="en-US" sz="2800" dirty="0"/>
              <a:t>In an LBO, there is usually a ratio of 90% debt to 10% equity.</a:t>
            </a:r>
          </a:p>
        </p:txBody>
      </p:sp>
    </p:spTree>
    <p:extLst>
      <p:ext uri="{BB962C8B-B14F-4D97-AF65-F5344CB8AC3E}">
        <p14:creationId xmlns:p14="http://schemas.microsoft.com/office/powerpoint/2010/main" val="2462475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5CC73-5403-1DF8-DD7E-261099DFDAC5}"/>
              </a:ext>
            </a:extLst>
          </p:cNvPr>
          <p:cNvSpPr>
            <a:spLocks noGrp="1"/>
          </p:cNvSpPr>
          <p:nvPr>
            <p:ph type="title"/>
          </p:nvPr>
        </p:nvSpPr>
        <p:spPr/>
        <p:txBody>
          <a:bodyPr/>
          <a:lstStyle/>
          <a:p>
            <a:r>
              <a:rPr lang="en-US" dirty="0"/>
              <a:t>Characteristics of a LBO Candidate</a:t>
            </a:r>
          </a:p>
        </p:txBody>
      </p:sp>
      <p:sp>
        <p:nvSpPr>
          <p:cNvPr id="3" name="Content Placeholder 2">
            <a:extLst>
              <a:ext uri="{FF2B5EF4-FFF2-40B4-BE49-F238E27FC236}">
                <a16:creationId xmlns:a16="http://schemas.microsoft.com/office/drawing/2014/main" id="{80939B38-05AE-C51C-E6B5-AF1CFD14D244}"/>
              </a:ext>
            </a:extLst>
          </p:cNvPr>
          <p:cNvSpPr>
            <a:spLocks noGrp="1"/>
          </p:cNvSpPr>
          <p:nvPr>
            <p:ph idx="1"/>
          </p:nvPr>
        </p:nvSpPr>
        <p:spPr>
          <a:xfrm>
            <a:off x="913794" y="1732449"/>
            <a:ext cx="10651287" cy="4668351"/>
          </a:xfrm>
        </p:spPr>
        <p:txBody>
          <a:bodyPr>
            <a:normAutofit/>
          </a:bodyPr>
          <a:lstStyle/>
          <a:p>
            <a:r>
              <a:rPr lang="en-US" sz="2400" dirty="0"/>
              <a:t>Strong, predictable operating cash flows with which the leveraged company can service and pay down acquisition debt</a:t>
            </a:r>
          </a:p>
          <a:p>
            <a:r>
              <a:rPr lang="en-US" sz="2400" dirty="0"/>
              <a:t>Mature, steady (non-cyclical), and perhaps even boring</a:t>
            </a:r>
          </a:p>
          <a:p>
            <a:r>
              <a:rPr lang="en-US" sz="2400" dirty="0"/>
              <a:t>Well-established business and products and leading industry position</a:t>
            </a:r>
          </a:p>
          <a:p>
            <a:r>
              <a:rPr lang="en-US" sz="2400" dirty="0"/>
              <a:t>Moderate Capex and product development (R&amp;D) requirements so that cash flows are not diverted from the principle goal of debt repayment</a:t>
            </a:r>
          </a:p>
          <a:p>
            <a:r>
              <a:rPr lang="en-US" sz="2400" dirty="0"/>
              <a:t>Limited working capital requirements</a:t>
            </a:r>
          </a:p>
          <a:p>
            <a:r>
              <a:rPr lang="en-US" sz="2400" dirty="0"/>
              <a:t>Strong tangible asset coverage</a:t>
            </a:r>
          </a:p>
          <a:p>
            <a:r>
              <a:rPr lang="en-US" sz="2400" dirty="0"/>
              <a:t>Undervalued or out-of-favor</a:t>
            </a:r>
          </a:p>
        </p:txBody>
      </p:sp>
    </p:spTree>
    <p:extLst>
      <p:ext uri="{BB962C8B-B14F-4D97-AF65-F5344CB8AC3E}">
        <p14:creationId xmlns:p14="http://schemas.microsoft.com/office/powerpoint/2010/main" val="2433060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D94CA1-9DF2-0E88-6FBD-257E86FCE9B0}"/>
              </a:ext>
            </a:extLst>
          </p:cNvPr>
          <p:cNvPicPr>
            <a:picLocks noChangeAspect="1"/>
          </p:cNvPicPr>
          <p:nvPr/>
        </p:nvPicPr>
        <p:blipFill>
          <a:blip r:embed="rId2"/>
          <a:stretch>
            <a:fillRect/>
          </a:stretch>
        </p:blipFill>
        <p:spPr>
          <a:xfrm>
            <a:off x="0" y="-1"/>
            <a:ext cx="12192000" cy="7224889"/>
          </a:xfrm>
          <a:prstGeom prst="rect">
            <a:avLst/>
          </a:prstGeom>
        </p:spPr>
      </p:pic>
      <p:sp>
        <p:nvSpPr>
          <p:cNvPr id="3" name="TextBox 2">
            <a:extLst>
              <a:ext uri="{FF2B5EF4-FFF2-40B4-BE49-F238E27FC236}">
                <a16:creationId xmlns:a16="http://schemas.microsoft.com/office/drawing/2014/main" id="{0D5ED06C-09A8-347D-94C8-C92B10BC7115}"/>
              </a:ext>
            </a:extLst>
          </p:cNvPr>
          <p:cNvSpPr txBox="1"/>
          <p:nvPr/>
        </p:nvSpPr>
        <p:spPr>
          <a:xfrm>
            <a:off x="4946073" y="5881254"/>
            <a:ext cx="3106882" cy="369332"/>
          </a:xfrm>
          <a:prstGeom prst="rect">
            <a:avLst/>
          </a:prstGeom>
          <a:noFill/>
        </p:spPr>
        <p:txBody>
          <a:bodyPr wrap="square" rtlCol="0">
            <a:spAutoFit/>
          </a:bodyPr>
          <a:lstStyle/>
          <a:p>
            <a:r>
              <a:rPr lang="en-US" dirty="0"/>
              <a:t>S</a:t>
            </a:r>
          </a:p>
        </p:txBody>
      </p:sp>
      <p:sp>
        <p:nvSpPr>
          <p:cNvPr id="4" name="TextBox 3">
            <a:extLst>
              <a:ext uri="{FF2B5EF4-FFF2-40B4-BE49-F238E27FC236}">
                <a16:creationId xmlns:a16="http://schemas.microsoft.com/office/drawing/2014/main" id="{9D1D76F4-C716-3885-6E25-566B08A5FD42}"/>
              </a:ext>
            </a:extLst>
          </p:cNvPr>
          <p:cNvSpPr txBox="1"/>
          <p:nvPr/>
        </p:nvSpPr>
        <p:spPr>
          <a:xfrm>
            <a:off x="3151042" y="6065920"/>
            <a:ext cx="6696943" cy="1015663"/>
          </a:xfrm>
          <a:prstGeom prst="rect">
            <a:avLst/>
          </a:prstGeom>
          <a:noFill/>
        </p:spPr>
        <p:txBody>
          <a:bodyPr wrap="square" rtlCol="0">
            <a:spAutoFit/>
          </a:bodyPr>
          <a:lstStyle/>
          <a:p>
            <a:r>
              <a:rPr lang="en-US" sz="6000" dirty="0">
                <a:solidFill>
                  <a:schemeClr val="bg1"/>
                </a:solidFill>
              </a:rPr>
              <a:t>Strategic Alliance</a:t>
            </a:r>
          </a:p>
        </p:txBody>
      </p:sp>
    </p:spTree>
    <p:extLst>
      <p:ext uri="{BB962C8B-B14F-4D97-AF65-F5344CB8AC3E}">
        <p14:creationId xmlns:p14="http://schemas.microsoft.com/office/powerpoint/2010/main" val="218242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843CB-E609-7842-FBB6-A80CDAD40C98}"/>
              </a:ext>
            </a:extLst>
          </p:cNvPr>
          <p:cNvSpPr>
            <a:spLocks noGrp="1"/>
          </p:cNvSpPr>
          <p:nvPr>
            <p:ph type="title"/>
          </p:nvPr>
        </p:nvSpPr>
        <p:spPr>
          <a:xfrm>
            <a:off x="913795" y="152400"/>
            <a:ext cx="10353762" cy="970450"/>
          </a:xfrm>
        </p:spPr>
        <p:txBody>
          <a:bodyPr>
            <a:normAutofit/>
          </a:bodyPr>
          <a:lstStyle/>
          <a:p>
            <a:r>
              <a:rPr lang="en-US" sz="4800" dirty="0">
                <a:solidFill>
                  <a:srgbClr val="E0E1E5"/>
                </a:solidFill>
                <a:effectLst/>
                <a:latin typeface="gg sans"/>
              </a:rPr>
              <a:t>S</a:t>
            </a:r>
            <a:r>
              <a:rPr lang="en-US" sz="4800" b="0" i="0" dirty="0">
                <a:solidFill>
                  <a:srgbClr val="E0E1E5"/>
                </a:solidFill>
                <a:effectLst/>
                <a:latin typeface="gg sans"/>
              </a:rPr>
              <a:t>trategic Alliance</a:t>
            </a:r>
            <a:endParaRPr lang="en-US" sz="4800" dirty="0"/>
          </a:p>
        </p:txBody>
      </p:sp>
      <p:sp>
        <p:nvSpPr>
          <p:cNvPr id="3" name="Content Placeholder 2">
            <a:extLst>
              <a:ext uri="{FF2B5EF4-FFF2-40B4-BE49-F238E27FC236}">
                <a16:creationId xmlns:a16="http://schemas.microsoft.com/office/drawing/2014/main" id="{FA644A86-9846-89F5-3A9A-2082B62C9061}"/>
              </a:ext>
            </a:extLst>
          </p:cNvPr>
          <p:cNvSpPr>
            <a:spLocks noGrp="1"/>
          </p:cNvSpPr>
          <p:nvPr>
            <p:ph idx="1"/>
          </p:nvPr>
        </p:nvSpPr>
        <p:spPr>
          <a:xfrm>
            <a:off x="924443" y="1084118"/>
            <a:ext cx="10364410" cy="5600700"/>
          </a:xfrm>
        </p:spPr>
        <p:txBody>
          <a:bodyPr>
            <a:normAutofit fontScale="92500" lnSpcReduction="20000"/>
          </a:bodyPr>
          <a:lstStyle/>
          <a:p>
            <a:r>
              <a:rPr lang="en-US" sz="2800" dirty="0"/>
              <a:t>A strategic alliance is an arrangement between two companies to undertake a mutually beneficial project while each retains its independence. </a:t>
            </a:r>
          </a:p>
          <a:p>
            <a:r>
              <a:rPr lang="en-US" sz="2800" dirty="0"/>
              <a:t>A company may enter into a strategic alliance to expand into a new market, improve its product line, or develop an edge over a competitor. </a:t>
            </a:r>
          </a:p>
          <a:p>
            <a:r>
              <a:rPr lang="en-US" sz="2800" dirty="0"/>
              <a:t>The arrangement allows two businesses to work toward a common goal that will benefit both. The relationship may be short-term or long-term.</a:t>
            </a:r>
          </a:p>
          <a:p>
            <a:r>
              <a:rPr lang="en-US" sz="2800" dirty="0"/>
              <a:t>Strategic alliances diversify revenue streams, grant access to potentially difficult-to-obtain resources, and may improve a company's public image.</a:t>
            </a:r>
          </a:p>
          <a:p>
            <a:r>
              <a:rPr lang="en-US" sz="2800" dirty="0"/>
              <a:t>Strategic alliances may also cause companies to expend resources resolving conflict, not yield results as expected, or negatively impact a company's public image.</a:t>
            </a:r>
          </a:p>
        </p:txBody>
      </p:sp>
    </p:spTree>
    <p:extLst>
      <p:ext uri="{BB962C8B-B14F-4D97-AF65-F5344CB8AC3E}">
        <p14:creationId xmlns:p14="http://schemas.microsoft.com/office/powerpoint/2010/main" val="2526422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4FFCC-A7B4-7ACE-31A7-B201B9489757}"/>
              </a:ext>
            </a:extLst>
          </p:cNvPr>
          <p:cNvSpPr>
            <a:spLocks noGrp="1"/>
          </p:cNvSpPr>
          <p:nvPr>
            <p:ph type="title"/>
          </p:nvPr>
        </p:nvSpPr>
        <p:spPr/>
        <p:txBody>
          <a:bodyPr/>
          <a:lstStyle/>
          <a:p>
            <a:r>
              <a:rPr lang="en-US" dirty="0"/>
              <a:t>Types Of Strategic Alliance</a:t>
            </a:r>
          </a:p>
        </p:txBody>
      </p:sp>
      <p:sp>
        <p:nvSpPr>
          <p:cNvPr id="3" name="Content Placeholder 2">
            <a:extLst>
              <a:ext uri="{FF2B5EF4-FFF2-40B4-BE49-F238E27FC236}">
                <a16:creationId xmlns:a16="http://schemas.microsoft.com/office/drawing/2014/main" id="{71F1F94D-3105-77F8-D134-336CE466B479}"/>
              </a:ext>
            </a:extLst>
          </p:cNvPr>
          <p:cNvSpPr>
            <a:spLocks noGrp="1"/>
          </p:cNvSpPr>
          <p:nvPr>
            <p:ph idx="1"/>
          </p:nvPr>
        </p:nvSpPr>
        <p:spPr/>
        <p:txBody>
          <a:bodyPr>
            <a:normAutofit/>
          </a:bodyPr>
          <a:lstStyle/>
          <a:p>
            <a:r>
              <a:rPr lang="en-US" sz="2400" b="1" dirty="0"/>
              <a:t>Equity Strategic Alliance </a:t>
            </a:r>
            <a:r>
              <a:rPr lang="en-US" sz="2400" dirty="0"/>
              <a:t>: An equity strategic alliance may have similar outcome goals as a joint venture; however, it is funded differently in that one company makes an equity investment into another.</a:t>
            </a:r>
          </a:p>
          <a:p>
            <a:endParaRPr lang="en-US" sz="2400" dirty="0"/>
          </a:p>
          <a:p>
            <a:r>
              <a:rPr lang="en-US" sz="2400" b="1" dirty="0"/>
              <a:t>Non-Equity Strategic Alliance: </a:t>
            </a:r>
            <a:r>
              <a:rPr lang="en-US" sz="2400" dirty="0"/>
              <a:t>A non-equity strategic alliance forms when two entities realize mutual benefit exists and no equity transfusion is necessary. A more simple contractual obligation is agreed upon for the two entities to pool resources and capabilities together.</a:t>
            </a:r>
          </a:p>
        </p:txBody>
      </p:sp>
    </p:spTree>
    <p:extLst>
      <p:ext uri="{BB962C8B-B14F-4D97-AF65-F5344CB8AC3E}">
        <p14:creationId xmlns:p14="http://schemas.microsoft.com/office/powerpoint/2010/main" val="1154727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ECB0F-A51E-AB80-A64D-D5D838ACE7AD}"/>
              </a:ext>
            </a:extLst>
          </p:cNvPr>
          <p:cNvSpPr>
            <a:spLocks noGrp="1"/>
          </p:cNvSpPr>
          <p:nvPr>
            <p:ph type="title"/>
          </p:nvPr>
        </p:nvSpPr>
        <p:spPr/>
        <p:txBody>
          <a:bodyPr/>
          <a:lstStyle/>
          <a:p>
            <a:r>
              <a:rPr lang="en-US" dirty="0"/>
              <a:t>How Do Strategic Alliances Create Value?</a:t>
            </a:r>
          </a:p>
        </p:txBody>
      </p:sp>
      <p:sp>
        <p:nvSpPr>
          <p:cNvPr id="3" name="Content Placeholder 2">
            <a:extLst>
              <a:ext uri="{FF2B5EF4-FFF2-40B4-BE49-F238E27FC236}">
                <a16:creationId xmlns:a16="http://schemas.microsoft.com/office/drawing/2014/main" id="{A600126F-CACB-ECE8-A5B0-A94524FD6FCB}"/>
              </a:ext>
            </a:extLst>
          </p:cNvPr>
          <p:cNvSpPr>
            <a:spLocks noGrp="1"/>
          </p:cNvSpPr>
          <p:nvPr>
            <p:ph idx="1"/>
          </p:nvPr>
        </p:nvSpPr>
        <p:spPr>
          <a:xfrm>
            <a:off x="1028095" y="2044176"/>
            <a:ext cx="10353762" cy="4058751"/>
          </a:xfrm>
        </p:spPr>
        <p:txBody>
          <a:bodyPr>
            <a:normAutofit/>
          </a:bodyPr>
          <a:lstStyle/>
          <a:p>
            <a:r>
              <a:rPr lang="en-US" sz="3600" dirty="0"/>
              <a:t>Improving short-term finances.  </a:t>
            </a:r>
          </a:p>
          <a:p>
            <a:r>
              <a:rPr lang="en-US" sz="3600" dirty="0"/>
              <a:t>Eliminating barriers to entry. </a:t>
            </a:r>
          </a:p>
          <a:p>
            <a:r>
              <a:rPr lang="en-US" sz="3600" dirty="0"/>
              <a:t>Gaining better business insights.</a:t>
            </a:r>
          </a:p>
          <a:p>
            <a:r>
              <a:rPr lang="en-US" sz="3600" dirty="0"/>
              <a:t>Sharing financial risk.</a:t>
            </a:r>
          </a:p>
          <a:p>
            <a:r>
              <a:rPr lang="en-US" sz="3600" dirty="0"/>
              <a:t>Innovating beyond current capabilities.</a:t>
            </a:r>
          </a:p>
        </p:txBody>
      </p:sp>
    </p:spTree>
    <p:extLst>
      <p:ext uri="{BB962C8B-B14F-4D97-AF65-F5344CB8AC3E}">
        <p14:creationId xmlns:p14="http://schemas.microsoft.com/office/powerpoint/2010/main" val="3871426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3F63EB-3289-90C2-24E8-DB79FF911AC5}"/>
              </a:ext>
            </a:extLst>
          </p:cNvPr>
          <p:cNvPicPr>
            <a:picLocks noChangeAspect="1"/>
          </p:cNvPicPr>
          <p:nvPr/>
        </p:nvPicPr>
        <p:blipFill>
          <a:blip r:embed="rId2"/>
          <a:stretch>
            <a:fillRect/>
          </a:stretch>
        </p:blipFill>
        <p:spPr>
          <a:xfrm>
            <a:off x="0" y="0"/>
            <a:ext cx="12192000" cy="8132323"/>
          </a:xfrm>
          <a:prstGeom prst="rect">
            <a:avLst/>
          </a:prstGeom>
        </p:spPr>
      </p:pic>
      <p:sp>
        <p:nvSpPr>
          <p:cNvPr id="5" name="TextBox 4">
            <a:extLst>
              <a:ext uri="{FF2B5EF4-FFF2-40B4-BE49-F238E27FC236}">
                <a16:creationId xmlns:a16="http://schemas.microsoft.com/office/drawing/2014/main" id="{8C504EF5-2CD5-7D54-51A7-6AF5C062509A}"/>
              </a:ext>
            </a:extLst>
          </p:cNvPr>
          <p:cNvSpPr txBox="1"/>
          <p:nvPr/>
        </p:nvSpPr>
        <p:spPr>
          <a:xfrm>
            <a:off x="3293919" y="240452"/>
            <a:ext cx="5981700" cy="1015663"/>
          </a:xfrm>
          <a:prstGeom prst="rect">
            <a:avLst/>
          </a:prstGeom>
          <a:noFill/>
        </p:spPr>
        <p:txBody>
          <a:bodyPr wrap="square" rtlCol="0">
            <a:spAutoFit/>
          </a:bodyPr>
          <a:lstStyle/>
          <a:p>
            <a:r>
              <a:rPr lang="en-US" sz="6000" b="1" i="0" dirty="0">
                <a:solidFill>
                  <a:srgbClr val="111111"/>
                </a:solidFill>
                <a:effectLst/>
                <a:latin typeface="Cabin-semi-bold"/>
              </a:rPr>
              <a:t>Joint Venture (JV)</a:t>
            </a:r>
          </a:p>
        </p:txBody>
      </p:sp>
    </p:spTree>
    <p:extLst>
      <p:ext uri="{BB962C8B-B14F-4D97-AF65-F5344CB8AC3E}">
        <p14:creationId xmlns:p14="http://schemas.microsoft.com/office/powerpoint/2010/main" val="539380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57380-AAFA-792D-8F59-509ACB07F24D}"/>
              </a:ext>
            </a:extLst>
          </p:cNvPr>
          <p:cNvSpPr>
            <a:spLocks noGrp="1"/>
          </p:cNvSpPr>
          <p:nvPr>
            <p:ph type="title"/>
          </p:nvPr>
        </p:nvSpPr>
        <p:spPr/>
        <p:txBody>
          <a:bodyPr/>
          <a:lstStyle/>
          <a:p>
            <a:r>
              <a:rPr lang="en-US" dirty="0"/>
              <a:t>Joint Venture (JV)</a:t>
            </a:r>
          </a:p>
        </p:txBody>
      </p:sp>
      <p:sp>
        <p:nvSpPr>
          <p:cNvPr id="3" name="Content Placeholder 2">
            <a:extLst>
              <a:ext uri="{FF2B5EF4-FFF2-40B4-BE49-F238E27FC236}">
                <a16:creationId xmlns:a16="http://schemas.microsoft.com/office/drawing/2014/main" id="{97865A7D-2376-3613-9FD0-853386E60984}"/>
              </a:ext>
            </a:extLst>
          </p:cNvPr>
          <p:cNvSpPr>
            <a:spLocks noGrp="1"/>
          </p:cNvSpPr>
          <p:nvPr>
            <p:ph idx="1"/>
          </p:nvPr>
        </p:nvSpPr>
        <p:spPr/>
        <p:txBody>
          <a:bodyPr>
            <a:normAutofit fontScale="92500"/>
          </a:bodyPr>
          <a:lstStyle/>
          <a:p>
            <a:r>
              <a:rPr lang="en-US" sz="2400" dirty="0"/>
              <a:t>A joint venture (JV) is a business arrangement in which two or more parties agree to pool their resources for the purpose of accomplishing a specific task. This task can be a new project or any other business activity.</a:t>
            </a:r>
          </a:p>
          <a:p>
            <a:r>
              <a:rPr lang="en-US" sz="2400" dirty="0"/>
              <a:t>Each of the participants in a JV is responsible for profits, losses, and costs associated with it. However, the venture is its own entity, separate from the participants’ other business interests.</a:t>
            </a:r>
          </a:p>
          <a:p>
            <a:r>
              <a:rPr lang="en-US" sz="2400" dirty="0"/>
              <a:t>They are a partnership in the colloquial sense of the word but can take on any legal structure. A common use of JVs is to partner up with a local business to enter a foreign market.</a:t>
            </a:r>
          </a:p>
        </p:txBody>
      </p:sp>
    </p:spTree>
    <p:extLst>
      <p:ext uri="{BB962C8B-B14F-4D97-AF65-F5344CB8AC3E}">
        <p14:creationId xmlns:p14="http://schemas.microsoft.com/office/powerpoint/2010/main" val="958810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E1FF3-AA22-2F7F-C7D3-DD3E45253E96}"/>
              </a:ext>
            </a:extLst>
          </p:cNvPr>
          <p:cNvSpPr>
            <a:spLocks noGrp="1"/>
          </p:cNvSpPr>
          <p:nvPr>
            <p:ph type="title"/>
          </p:nvPr>
        </p:nvSpPr>
        <p:spPr/>
        <p:txBody>
          <a:bodyPr>
            <a:normAutofit/>
          </a:bodyPr>
          <a:lstStyle/>
          <a:p>
            <a:r>
              <a:rPr lang="en-US" dirty="0"/>
              <a:t>Why companies form JV</a:t>
            </a:r>
          </a:p>
        </p:txBody>
      </p:sp>
      <p:sp>
        <p:nvSpPr>
          <p:cNvPr id="3" name="Content Placeholder 2">
            <a:extLst>
              <a:ext uri="{FF2B5EF4-FFF2-40B4-BE49-F238E27FC236}">
                <a16:creationId xmlns:a16="http://schemas.microsoft.com/office/drawing/2014/main" id="{0B9F4130-60FD-802C-52E0-9781AE2B9824}"/>
              </a:ext>
            </a:extLst>
          </p:cNvPr>
          <p:cNvSpPr>
            <a:spLocks noGrp="1"/>
          </p:cNvSpPr>
          <p:nvPr>
            <p:ph idx="1"/>
          </p:nvPr>
        </p:nvSpPr>
        <p:spPr>
          <a:xfrm>
            <a:off x="913795" y="2064958"/>
            <a:ext cx="10353762" cy="4058751"/>
          </a:xfrm>
        </p:spPr>
        <p:txBody>
          <a:bodyPr/>
          <a:lstStyle/>
          <a:p>
            <a:r>
              <a:rPr lang="en-US" sz="3600" dirty="0"/>
              <a:t>To Leverage Resources</a:t>
            </a:r>
          </a:p>
          <a:p>
            <a:r>
              <a:rPr lang="en-US" sz="3600" dirty="0"/>
              <a:t>To Reduce Costs</a:t>
            </a:r>
          </a:p>
          <a:p>
            <a:r>
              <a:rPr lang="en-US" sz="3600" dirty="0"/>
              <a:t>To Combine Expertise</a:t>
            </a:r>
          </a:p>
          <a:p>
            <a:r>
              <a:rPr lang="en-US" sz="3600" dirty="0"/>
              <a:t>To Enter Foreign Markets</a:t>
            </a:r>
          </a:p>
          <a:p>
            <a:endParaRPr lang="en-US" dirty="0"/>
          </a:p>
        </p:txBody>
      </p:sp>
    </p:spTree>
    <p:extLst>
      <p:ext uri="{BB962C8B-B14F-4D97-AF65-F5344CB8AC3E}">
        <p14:creationId xmlns:p14="http://schemas.microsoft.com/office/powerpoint/2010/main" val="3821145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8AE6E-7A84-6149-AAD5-DDCD5F539DD6}"/>
              </a:ext>
            </a:extLst>
          </p:cNvPr>
          <p:cNvSpPr>
            <a:spLocks noGrp="1"/>
          </p:cNvSpPr>
          <p:nvPr>
            <p:ph type="title"/>
          </p:nvPr>
        </p:nvSpPr>
        <p:spPr/>
        <p:txBody>
          <a:bodyPr>
            <a:normAutofit/>
          </a:bodyPr>
          <a:lstStyle/>
          <a:p>
            <a:r>
              <a:rPr lang="en-US" b="1" i="0" dirty="0">
                <a:effectLst/>
                <a:latin typeface="Arial" panose="020B0604020202020204" pitchFamily="34" charset="0"/>
              </a:rPr>
              <a:t>Examples of Joint Venture Companies</a:t>
            </a:r>
            <a:endParaRPr lang="en-US" dirty="0"/>
          </a:p>
        </p:txBody>
      </p:sp>
      <p:sp>
        <p:nvSpPr>
          <p:cNvPr id="3" name="Content Placeholder 2">
            <a:extLst>
              <a:ext uri="{FF2B5EF4-FFF2-40B4-BE49-F238E27FC236}">
                <a16:creationId xmlns:a16="http://schemas.microsoft.com/office/drawing/2014/main" id="{1FEE949F-88C0-A96E-9C6C-9D8B3E0DD1FB}"/>
              </a:ext>
            </a:extLst>
          </p:cNvPr>
          <p:cNvSpPr>
            <a:spLocks noGrp="1"/>
          </p:cNvSpPr>
          <p:nvPr>
            <p:ph idx="1"/>
          </p:nvPr>
        </p:nvSpPr>
        <p:spPr/>
        <p:txBody>
          <a:bodyPr>
            <a:normAutofit/>
          </a:bodyPr>
          <a:lstStyle/>
          <a:p>
            <a:r>
              <a:rPr lang="en-US" sz="3200" dirty="0"/>
              <a:t> Tata Starbucks</a:t>
            </a:r>
          </a:p>
          <a:p>
            <a:r>
              <a:rPr lang="en-US" sz="3200" dirty="0"/>
              <a:t>Bharti-AXA General Insurance Co Ltd</a:t>
            </a:r>
          </a:p>
          <a:p>
            <a:r>
              <a:rPr lang="en-US" sz="3200" dirty="0"/>
              <a:t>Mahindra-Renault Ltd</a:t>
            </a:r>
          </a:p>
          <a:p>
            <a:r>
              <a:rPr lang="en-US" sz="3200" dirty="0"/>
              <a:t>AirAsia India </a:t>
            </a:r>
          </a:p>
          <a:p>
            <a:r>
              <a:rPr lang="en-US" sz="3200" dirty="0"/>
              <a:t>Bayer Zydus Pharma JV with </a:t>
            </a:r>
            <a:r>
              <a:rPr lang="en-US" sz="3200" dirty="0" err="1"/>
              <a:t>Cadila</a:t>
            </a:r>
            <a:r>
              <a:rPr lang="en-US" sz="3200" dirty="0"/>
              <a:t> Healthcare</a:t>
            </a:r>
          </a:p>
        </p:txBody>
      </p:sp>
    </p:spTree>
    <p:extLst>
      <p:ext uri="{BB962C8B-B14F-4D97-AF65-F5344CB8AC3E}">
        <p14:creationId xmlns:p14="http://schemas.microsoft.com/office/powerpoint/2010/main" val="18866704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143</TotalTime>
  <Words>601</Words>
  <Application>Microsoft Office PowerPoint</Application>
  <PresentationFormat>Widescreen</PresentationFormat>
  <Paragraphs>48</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Cabin-semi-bold</vt:lpstr>
      <vt:lpstr>Century Gothic</vt:lpstr>
      <vt:lpstr>gg sans</vt:lpstr>
      <vt:lpstr>Wingdings 3</vt:lpstr>
      <vt:lpstr>Ion</vt:lpstr>
      <vt:lpstr>Strategic alliance  Joint venture  Leverage buyout</vt:lpstr>
      <vt:lpstr>PowerPoint Presentation</vt:lpstr>
      <vt:lpstr>Strategic Alliance</vt:lpstr>
      <vt:lpstr>Types Of Strategic Alliance</vt:lpstr>
      <vt:lpstr>How Do Strategic Alliances Create Value?</vt:lpstr>
      <vt:lpstr>PowerPoint Presentation</vt:lpstr>
      <vt:lpstr>Joint Venture (JV)</vt:lpstr>
      <vt:lpstr>Why companies form JV</vt:lpstr>
      <vt:lpstr>Examples of Joint Venture Companies</vt:lpstr>
      <vt:lpstr>PowerPoint Presentation</vt:lpstr>
      <vt:lpstr>PowerPoint Presentation</vt:lpstr>
      <vt:lpstr>Leveraged Buyout</vt:lpstr>
      <vt:lpstr>Characteristics of a LBO Candidate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alliance  Joint venture  Leverage buyout</dc:title>
  <dc:creator>Dhruv</dc:creator>
  <cp:lastModifiedBy>Dr Rajeshkumar Dalpatram Kir</cp:lastModifiedBy>
  <cp:revision>5</cp:revision>
  <dcterms:created xsi:type="dcterms:W3CDTF">2023-02-22T08:54:38Z</dcterms:created>
  <dcterms:modified xsi:type="dcterms:W3CDTF">2023-04-28T04:51:29Z</dcterms:modified>
</cp:coreProperties>
</file>