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6167A-9F9C-C541-81CB-2E6FD9243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46EDD3-F031-E0AE-8B90-466A3257AA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EE5ADB-4E50-F75E-1D9C-99B3AC4ED2CC}"/>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5" name="Footer Placeholder 4">
            <a:extLst>
              <a:ext uri="{FF2B5EF4-FFF2-40B4-BE49-F238E27FC236}">
                <a16:creationId xmlns:a16="http://schemas.microsoft.com/office/drawing/2014/main" id="{0874CBCD-E1AC-DBBF-0B21-432046484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4B4C4F-EBB1-5F76-B2E4-221C41F56116}"/>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361794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CF84-0AEF-C3D0-9EE6-1A6EE6776A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169139-4BF6-FC5B-197A-4909B3AB41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9E42B3-A865-3EC8-5752-B1DED701FAEB}"/>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5" name="Footer Placeholder 4">
            <a:extLst>
              <a:ext uri="{FF2B5EF4-FFF2-40B4-BE49-F238E27FC236}">
                <a16:creationId xmlns:a16="http://schemas.microsoft.com/office/drawing/2014/main" id="{C9FA9FE2-8CAD-7C79-373F-C62D5854A9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2EDB00-053E-BD7D-F00D-6D26AAB6B363}"/>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382671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3722D0-CCF2-8969-9C58-411B28338D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CDA723-CF7E-994B-6FC4-AFC5C05DD5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3D59F8-B434-3F32-8DE2-A1ABB7637786}"/>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5" name="Footer Placeholder 4">
            <a:extLst>
              <a:ext uri="{FF2B5EF4-FFF2-40B4-BE49-F238E27FC236}">
                <a16:creationId xmlns:a16="http://schemas.microsoft.com/office/drawing/2014/main" id="{5B108760-646D-C7F8-6248-76AA3E2F2E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00E7E6-01A5-7A32-F078-AE15C01563F3}"/>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536501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391CF-2F24-26B9-2672-60D22BCE08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DC94AE-55D9-D551-911A-722720099A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9DCEDF-41C2-A0CA-19D8-C616D4884F89}"/>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5" name="Footer Placeholder 4">
            <a:extLst>
              <a:ext uri="{FF2B5EF4-FFF2-40B4-BE49-F238E27FC236}">
                <a16:creationId xmlns:a16="http://schemas.microsoft.com/office/drawing/2014/main" id="{4CEB62C5-DAC4-21F8-279E-FFC4289564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D2EB64-C14B-B45A-D15D-0482CE36F959}"/>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323755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8048-0250-F8FF-C81F-6AE5F64305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57488A-7E5B-E018-34B8-7DDF0B6563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9E033-3635-B6C7-07E7-BB595A7C51B5}"/>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5" name="Footer Placeholder 4">
            <a:extLst>
              <a:ext uri="{FF2B5EF4-FFF2-40B4-BE49-F238E27FC236}">
                <a16:creationId xmlns:a16="http://schemas.microsoft.com/office/drawing/2014/main" id="{C288A6B6-E6CD-CAD9-ECF8-BBE5B4021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96541-164D-4EE0-988F-7A6C1834C327}"/>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265107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607E-8C40-008D-7C68-F5127A9138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3B507B-650D-FCFA-38BA-445E70480D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47D456-63F6-ADD7-7F2E-F8B06CE1F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466A18-ED7E-6630-B417-C1C78479E3B4}"/>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6" name="Footer Placeholder 5">
            <a:extLst>
              <a:ext uri="{FF2B5EF4-FFF2-40B4-BE49-F238E27FC236}">
                <a16:creationId xmlns:a16="http://schemas.microsoft.com/office/drawing/2014/main" id="{33D4F41B-D3D5-A1C2-5242-AB9D9BE6FE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80A79C-E158-CCA4-8E56-4DCC06234B9A}"/>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59848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1DDD5-B274-3F09-52F5-4F5D7814C1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32D484-0FBE-C11D-C816-B9A6514F6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1D047-7A41-2C99-BB1B-D6E17E3639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F5CF4A-6470-B98F-5DC1-A42F12C3C8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3DBF13-0813-54B8-5A40-8189132104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F31E74-90C1-0214-8216-9CB9B6523D58}"/>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8" name="Footer Placeholder 7">
            <a:extLst>
              <a:ext uri="{FF2B5EF4-FFF2-40B4-BE49-F238E27FC236}">
                <a16:creationId xmlns:a16="http://schemas.microsoft.com/office/drawing/2014/main" id="{52476EC3-034E-EA84-3E05-297FCB17DF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986FD5-A171-3576-0AE7-4EBED3886B1B}"/>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105478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B130-8AA7-9A00-0F8C-0347486C4F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F3D841-8552-F771-20CC-F41E7755F3EB}"/>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4" name="Footer Placeholder 3">
            <a:extLst>
              <a:ext uri="{FF2B5EF4-FFF2-40B4-BE49-F238E27FC236}">
                <a16:creationId xmlns:a16="http://schemas.microsoft.com/office/drawing/2014/main" id="{F309570E-5F19-C93C-6A6F-C4F01B37B3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E426DB-B609-6920-195E-0D288574F54C}"/>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344011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40923-C0C5-EB9F-09CB-F7F4ECEEC0C7}"/>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3" name="Footer Placeholder 2">
            <a:extLst>
              <a:ext uri="{FF2B5EF4-FFF2-40B4-BE49-F238E27FC236}">
                <a16:creationId xmlns:a16="http://schemas.microsoft.com/office/drawing/2014/main" id="{3E4637AD-2350-D9EE-B4F2-FC4936022C8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8E806B-C6EC-C6F0-C574-F6B64F89DC4C}"/>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152832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8EB0C-0E80-9B94-4611-A5A7EB6D5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D67AE6-6A72-B9A9-62AE-FBED0B40AA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03AB06-9309-1A6D-8770-CA3083C53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B4694-0699-7778-A080-725A14FF7A7B}"/>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6" name="Footer Placeholder 5">
            <a:extLst>
              <a:ext uri="{FF2B5EF4-FFF2-40B4-BE49-F238E27FC236}">
                <a16:creationId xmlns:a16="http://schemas.microsoft.com/office/drawing/2014/main" id="{2ECA9DFB-7F32-BC6F-C441-056BA9EFF5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D738AD-0D2F-B6E9-9FA0-A24BBE95474E}"/>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174408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94DA7-FDE7-E099-DA69-052D83B9B4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92B444-3238-EDBD-874C-D87FF8D94B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C93182-F66E-4080-9B2E-CCA08AB65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2830F3-A20C-F8FD-8A7F-8EB420A56659}"/>
              </a:ext>
            </a:extLst>
          </p:cNvPr>
          <p:cNvSpPr>
            <a:spLocks noGrp="1"/>
          </p:cNvSpPr>
          <p:nvPr>
            <p:ph type="dt" sz="half" idx="10"/>
          </p:nvPr>
        </p:nvSpPr>
        <p:spPr/>
        <p:txBody>
          <a:bodyPr/>
          <a:lstStyle/>
          <a:p>
            <a:fld id="{83C986F9-62AF-4D9B-9B51-5AFB671CE89F}" type="datetimeFigureOut">
              <a:rPr lang="en-GB" smtClean="0"/>
              <a:t>25/04/2023</a:t>
            </a:fld>
            <a:endParaRPr lang="en-GB"/>
          </a:p>
        </p:txBody>
      </p:sp>
      <p:sp>
        <p:nvSpPr>
          <p:cNvPr id="6" name="Footer Placeholder 5">
            <a:extLst>
              <a:ext uri="{FF2B5EF4-FFF2-40B4-BE49-F238E27FC236}">
                <a16:creationId xmlns:a16="http://schemas.microsoft.com/office/drawing/2014/main" id="{17196557-1B53-5CF9-A753-E96FF76D33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97E94D-F608-16A9-117C-D56354259299}"/>
              </a:ext>
            </a:extLst>
          </p:cNvPr>
          <p:cNvSpPr>
            <a:spLocks noGrp="1"/>
          </p:cNvSpPr>
          <p:nvPr>
            <p:ph type="sldNum" sz="quarter" idx="12"/>
          </p:nvPr>
        </p:nvSpPr>
        <p:spPr/>
        <p:txBody>
          <a:bodyPr/>
          <a:lstStyle/>
          <a:p>
            <a:fld id="{1534B23C-138C-4B83-857B-216D74FD1446}" type="slidenum">
              <a:rPr lang="en-GB" smtClean="0"/>
              <a:t>‹#›</a:t>
            </a:fld>
            <a:endParaRPr lang="en-GB"/>
          </a:p>
        </p:txBody>
      </p:sp>
    </p:spTree>
    <p:extLst>
      <p:ext uri="{BB962C8B-B14F-4D97-AF65-F5344CB8AC3E}">
        <p14:creationId xmlns:p14="http://schemas.microsoft.com/office/powerpoint/2010/main" val="4020116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968499-E318-EEFA-681C-D48CC16B5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817087-831F-92F6-3593-4A31C72066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F9A95E-8680-331A-1565-F722916F7F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986F9-62AF-4D9B-9B51-5AFB671CE89F}" type="datetimeFigureOut">
              <a:rPr lang="en-GB" smtClean="0"/>
              <a:t>25/04/2023</a:t>
            </a:fld>
            <a:endParaRPr lang="en-GB"/>
          </a:p>
        </p:txBody>
      </p:sp>
      <p:sp>
        <p:nvSpPr>
          <p:cNvPr id="5" name="Footer Placeholder 4">
            <a:extLst>
              <a:ext uri="{FF2B5EF4-FFF2-40B4-BE49-F238E27FC236}">
                <a16:creationId xmlns:a16="http://schemas.microsoft.com/office/drawing/2014/main" id="{6055F9DF-5F7C-ED2F-E44E-59F181F8C5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58F5CF-3A2C-48D8-B5CC-A64DBA12BE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4B23C-138C-4B83-857B-216D74FD1446}" type="slidenum">
              <a:rPr lang="en-GB" smtClean="0"/>
              <a:t>‹#›</a:t>
            </a:fld>
            <a:endParaRPr lang="en-GB"/>
          </a:p>
        </p:txBody>
      </p:sp>
    </p:spTree>
    <p:extLst>
      <p:ext uri="{BB962C8B-B14F-4D97-AF65-F5344CB8AC3E}">
        <p14:creationId xmlns:p14="http://schemas.microsoft.com/office/powerpoint/2010/main" val="210654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BCE2-04F3-27CC-9D04-0B967B8A5A07}"/>
              </a:ext>
            </a:extLst>
          </p:cNvPr>
          <p:cNvSpPr>
            <a:spLocks noGrp="1"/>
          </p:cNvSpPr>
          <p:nvPr>
            <p:ph type="ctrTitle"/>
          </p:nvPr>
        </p:nvSpPr>
        <p:spPr>
          <a:xfrm>
            <a:off x="2703616" y="4566024"/>
            <a:ext cx="9144000" cy="1374899"/>
          </a:xfrm>
        </p:spPr>
        <p:txBody>
          <a:bodyPr/>
          <a:lstStyle/>
          <a:p>
            <a:r>
              <a:rPr lang="en-US" dirty="0">
                <a:solidFill>
                  <a:schemeClr val="bg1"/>
                </a:solidFill>
                <a:latin typeface="Times New Roman" panose="02020603050405020304" pitchFamily="18" charset="0"/>
                <a:cs typeface="Times New Roman" panose="02020603050405020304" pitchFamily="18" charset="0"/>
              </a:rPr>
              <a:t>Shares Buyback</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AEA4201-9A20-7DA8-5D4D-CDA3133C0892}"/>
              </a:ext>
            </a:extLst>
          </p:cNvPr>
          <p:cNvSpPr>
            <a:spLocks noGrp="1"/>
          </p:cNvSpPr>
          <p:nvPr>
            <p:ph type="subTitle" idx="1"/>
          </p:nvPr>
        </p:nvSpPr>
        <p:spPr>
          <a:xfrm>
            <a:off x="344384" y="1911927"/>
            <a:ext cx="11471564" cy="4539673"/>
          </a:xfrm>
        </p:spPr>
        <p:txBody>
          <a:bodyPr/>
          <a:lstStyle/>
          <a:p>
            <a:pPr algn="l"/>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34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A0B04-D9FA-6218-715C-19F78CEE7A9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Meaning</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5A9F680-2FE5-5849-AC39-A9DA130C7707}"/>
              </a:ext>
            </a:extLst>
          </p:cNvPr>
          <p:cNvSpPr>
            <a:spLocks noGrp="1"/>
          </p:cNvSpPr>
          <p:nvPr>
            <p:ph idx="1"/>
          </p:nvPr>
        </p:nvSpPr>
        <p:spPr>
          <a:xfrm>
            <a:off x="0" y="1825625"/>
            <a:ext cx="7351059" cy="4351338"/>
          </a:xfrm>
        </p:spPr>
        <p:txBody>
          <a:bodyPr/>
          <a:lstStyle/>
          <a:p>
            <a:r>
              <a:rPr lang="en-GB" dirty="0">
                <a:latin typeface="Times New Roman" panose="02020603050405020304" pitchFamily="18" charset="0"/>
                <a:cs typeface="Times New Roman" panose="02020603050405020304" pitchFamily="18" charset="0"/>
              </a:rPr>
              <a:t>The repurchase of outstanding shares by a company in order to reduce the number of shares on the market. Companies will buyback shares either to increase the value of shares still available, or to eliminate any threats by shareholders who may be looking for a controlling stake.</a:t>
            </a:r>
          </a:p>
        </p:txBody>
      </p:sp>
      <p:pic>
        <p:nvPicPr>
          <p:cNvPr id="5" name="Picture 4">
            <a:extLst>
              <a:ext uri="{FF2B5EF4-FFF2-40B4-BE49-F238E27FC236}">
                <a16:creationId xmlns:a16="http://schemas.microsoft.com/office/drawing/2014/main" id="{C26A215B-5F8C-7B71-E577-A1A84A57071F}"/>
              </a:ext>
            </a:extLst>
          </p:cNvPr>
          <p:cNvPicPr>
            <a:picLocks noChangeAspect="1"/>
          </p:cNvPicPr>
          <p:nvPr/>
        </p:nvPicPr>
        <p:blipFill>
          <a:blip r:embed="rId2"/>
          <a:stretch>
            <a:fillRect/>
          </a:stretch>
        </p:blipFill>
        <p:spPr>
          <a:xfrm>
            <a:off x="7351059" y="1825625"/>
            <a:ext cx="4464424" cy="3419194"/>
          </a:xfrm>
          <a:prstGeom prst="rect">
            <a:avLst/>
          </a:prstGeom>
        </p:spPr>
      </p:pic>
    </p:spTree>
    <p:extLst>
      <p:ext uri="{BB962C8B-B14F-4D97-AF65-F5344CB8AC3E}">
        <p14:creationId xmlns:p14="http://schemas.microsoft.com/office/powerpoint/2010/main" val="152716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72041-4B57-F775-0E6D-FC3571A79EC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Objective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C6E21DE-79BE-5B7E-91E9-F71B0436A555}"/>
              </a:ext>
            </a:extLst>
          </p:cNvPr>
          <p:cNvSpPr>
            <a:spLocks noGrp="1"/>
          </p:cNvSpPr>
          <p:nvPr>
            <p:ph idx="1"/>
          </p:nvPr>
        </p:nvSpPr>
        <p:spPr>
          <a:xfrm>
            <a:off x="358588" y="1825625"/>
            <a:ext cx="11474824" cy="4351338"/>
          </a:xfrm>
          <a:solidFill>
            <a:schemeClr val="accent1">
              <a:lumMod val="60000"/>
              <a:lumOff val="40000"/>
            </a:schemeClr>
          </a:solidFill>
        </p:spPr>
        <p:txBody>
          <a:bodyPr>
            <a:normAutofit/>
          </a:bodyPr>
          <a:lstStyle/>
          <a:p>
            <a:r>
              <a:rPr lang="en-GB" dirty="0"/>
              <a:t>To increase promoters holding.</a:t>
            </a:r>
          </a:p>
          <a:p>
            <a:r>
              <a:rPr lang="en-GB" dirty="0"/>
              <a:t> Increase earning per share(EPS).</a:t>
            </a:r>
          </a:p>
          <a:p>
            <a:r>
              <a:rPr lang="en-GB" dirty="0"/>
              <a:t>Rationalize the capital structure by writing off capital not represented by available assets.</a:t>
            </a:r>
          </a:p>
          <a:p>
            <a:r>
              <a:rPr lang="en-GB" dirty="0"/>
              <a:t> To pay surplus cash not required by business</a:t>
            </a:r>
          </a:p>
          <a:p>
            <a:r>
              <a:rPr lang="en-GB" dirty="0"/>
              <a:t>Tax Gains: Since dividends are taxed at higher rate than capital gains, companies prefer buyback to reward their Investors instead of distributing cash dividends, as capital gains tax is generally lower. At present, short-term capital gains are taxed at 10%</a:t>
            </a:r>
          </a:p>
        </p:txBody>
      </p:sp>
    </p:spTree>
    <p:extLst>
      <p:ext uri="{BB962C8B-B14F-4D97-AF65-F5344CB8AC3E}">
        <p14:creationId xmlns:p14="http://schemas.microsoft.com/office/powerpoint/2010/main" val="82802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E814-06F8-0A0D-B779-A077806963B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Conditions (As Per Sec.77A)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8A9864D-A5F8-AE02-5F8B-DE6DFD6D1E8F}"/>
              </a:ext>
            </a:extLst>
          </p:cNvPr>
          <p:cNvSpPr>
            <a:spLocks noGrp="1"/>
          </p:cNvSpPr>
          <p:nvPr>
            <p:ph idx="1"/>
          </p:nvPr>
        </p:nvSpPr>
        <p:spPr/>
        <p:txBody>
          <a:bodyPr/>
          <a:lstStyle/>
          <a:p>
            <a:r>
              <a:rPr lang="en-GB" dirty="0"/>
              <a:t>The buy-back should be authorized by the Articles of association of the Company</a:t>
            </a:r>
          </a:p>
          <a:p>
            <a:r>
              <a:rPr lang="en-GB" dirty="0"/>
              <a:t>A Special Resolution have to be passed in the General Meeting of the company authorizing the buy-back. in the case of a listed company, this approval is required by means of a Postal Ballot.</a:t>
            </a:r>
          </a:p>
          <a:p>
            <a:r>
              <a:rPr lang="en-GB" dirty="0" err="1"/>
              <a:t>Exception:The</a:t>
            </a:r>
            <a:r>
              <a:rPr lang="en-GB" dirty="0"/>
              <a:t> buy back can be made by a Board Resolution If the quantity of buyback is or less than 10% of the Paid up Capital and Free Reserves</a:t>
            </a:r>
          </a:p>
          <a:p>
            <a:r>
              <a:rPr lang="en-GB" dirty="0" err="1"/>
              <a:t>Condition:Similar</a:t>
            </a:r>
            <a:r>
              <a:rPr lang="en-GB" dirty="0"/>
              <a:t> Buyback i.e. by passing Board Resolution shall not be made in the next 365 days.</a:t>
            </a:r>
          </a:p>
        </p:txBody>
      </p:sp>
    </p:spTree>
    <p:extLst>
      <p:ext uri="{BB962C8B-B14F-4D97-AF65-F5344CB8AC3E}">
        <p14:creationId xmlns:p14="http://schemas.microsoft.com/office/powerpoint/2010/main" val="162061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261EB-81C1-945B-5116-C86381AC866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AFAA0F2-42EB-5764-6677-7B2BC41726D9}"/>
              </a:ext>
            </a:extLst>
          </p:cNvPr>
          <p:cNvSpPr>
            <a:spLocks noGrp="1"/>
          </p:cNvSpPr>
          <p:nvPr>
            <p:ph idx="1"/>
          </p:nvPr>
        </p:nvSpPr>
        <p:spPr/>
        <p:txBody>
          <a:bodyPr/>
          <a:lstStyle/>
          <a:p>
            <a:r>
              <a:rPr lang="en-GB" dirty="0"/>
              <a:t>The buyback (by passing SR) shall not exceed 25% of aggregate of Paid-up Capital and Free Reserve</a:t>
            </a:r>
          </a:p>
          <a:p>
            <a:r>
              <a:rPr lang="en-GB" dirty="0"/>
              <a:t>Buyback shall be completed within 12 months from passing of SR or </a:t>
            </a:r>
            <a:r>
              <a:rPr lang="en-GB" dirty="0" err="1"/>
              <a:t>BoardResolution</a:t>
            </a:r>
            <a:r>
              <a:rPr lang="en-GB" dirty="0"/>
              <a:t>, as the case may be.</a:t>
            </a:r>
          </a:p>
          <a:p>
            <a:r>
              <a:rPr lang="en-GB" dirty="0"/>
              <a:t>The ratio of the debt owed by the company is not more than twice the aggregate of capital and its free reserves after such buy-back; i.e. not more than 2:1.</a:t>
            </a:r>
          </a:p>
          <a:p>
            <a:r>
              <a:rPr lang="en-GB" dirty="0"/>
              <a:t>All the shares must be fully paid up.</a:t>
            </a:r>
          </a:p>
          <a:p>
            <a:endParaRPr lang="en-GB" dirty="0"/>
          </a:p>
        </p:txBody>
      </p:sp>
    </p:spTree>
    <p:extLst>
      <p:ext uri="{BB962C8B-B14F-4D97-AF65-F5344CB8AC3E}">
        <p14:creationId xmlns:p14="http://schemas.microsoft.com/office/powerpoint/2010/main" val="3616043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96DE7-7037-95D7-F23C-A9345B7EDFA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Buyback Shares</a:t>
            </a:r>
            <a:endParaRPr lang="en-GB" dirty="0">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2F59C1B4-2BDC-5E66-8AE8-3B3865C9C6D1}"/>
              </a:ext>
            </a:extLst>
          </p:cNvPr>
          <p:cNvPicPr>
            <a:picLocks noGrp="1" noChangeAspect="1"/>
          </p:cNvPicPr>
          <p:nvPr>
            <p:ph idx="1"/>
          </p:nvPr>
        </p:nvPicPr>
        <p:blipFill>
          <a:blip r:embed="rId2"/>
          <a:stretch>
            <a:fillRect/>
          </a:stretch>
        </p:blipFill>
        <p:spPr>
          <a:xfrm>
            <a:off x="838200" y="1690688"/>
            <a:ext cx="10515600" cy="4638394"/>
          </a:xfrm>
          <a:prstGeom prst="rect">
            <a:avLst/>
          </a:prstGeom>
        </p:spPr>
      </p:pic>
    </p:spTree>
    <p:extLst>
      <p:ext uri="{BB962C8B-B14F-4D97-AF65-F5344CB8AC3E}">
        <p14:creationId xmlns:p14="http://schemas.microsoft.com/office/powerpoint/2010/main" val="231387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AB360-552C-70A4-AF6B-6EE81A86C65B}"/>
              </a:ext>
            </a:extLst>
          </p:cNvPr>
          <p:cNvSpPr>
            <a:spLocks noGrp="1"/>
          </p:cNvSpPr>
          <p:nvPr>
            <p:ph type="title"/>
          </p:nvPr>
        </p:nvSpPr>
        <p:spPr>
          <a:xfrm>
            <a:off x="340659" y="365125"/>
            <a:ext cx="11013141" cy="1325563"/>
          </a:xfrm>
        </p:spPr>
        <p:txBody>
          <a:bodyPr/>
          <a:lstStyle/>
          <a:p>
            <a:r>
              <a:rPr lang="en-US" dirty="0">
                <a:latin typeface="Times New Roman" panose="02020603050405020304" pitchFamily="18" charset="0"/>
                <a:cs typeface="Times New Roman" panose="02020603050405020304" pitchFamily="18" charset="0"/>
              </a:rPr>
              <a:t>Process:-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F929C23-E656-CD83-B017-E61B1C08EABC}"/>
              </a:ext>
            </a:extLst>
          </p:cNvPr>
          <p:cNvSpPr>
            <a:spLocks noGrp="1"/>
          </p:cNvSpPr>
          <p:nvPr>
            <p:ph idx="1"/>
          </p:nvPr>
        </p:nvSpPr>
        <p:spPr>
          <a:xfrm>
            <a:off x="340659" y="1825625"/>
            <a:ext cx="11510682" cy="4351338"/>
          </a:xfrm>
        </p:spPr>
        <p:txBody>
          <a:bodyPr>
            <a:normAutofit fontScale="92500"/>
          </a:bodyPr>
          <a:lstStyle/>
          <a:p>
            <a:pPr marL="514350" indent="-514350">
              <a:buFont typeface="+mj-lt"/>
              <a:buAutoNum type="arabicPeriod"/>
            </a:pPr>
            <a:r>
              <a:rPr lang="en-GB" dirty="0"/>
              <a:t>As a first step, a company approves the buyback proposal in a board meeting.</a:t>
            </a:r>
          </a:p>
          <a:p>
            <a:pPr marL="514350" indent="-514350">
              <a:buFont typeface="+mj-lt"/>
              <a:buAutoNum type="arabicPeriod"/>
            </a:pPr>
            <a:r>
              <a:rPr lang="en-GB" dirty="0"/>
              <a:t>Post that, the company makes a public announcement for the buyback. The buyback announcement mentions the mode of the buyback.</a:t>
            </a:r>
          </a:p>
          <a:p>
            <a:pPr marL="514350" indent="-514350">
              <a:buFont typeface="+mj-lt"/>
              <a:buAutoNum type="arabicPeriod"/>
            </a:pPr>
            <a:r>
              <a:rPr lang="en-GB" dirty="0"/>
              <a:t>The company then files a letter of offer with SEBI in case of a tender offer.</a:t>
            </a:r>
          </a:p>
          <a:p>
            <a:pPr marL="514350" indent="-514350">
              <a:buFont typeface="+mj-lt"/>
              <a:buAutoNum type="arabicPeriod"/>
            </a:pPr>
            <a:r>
              <a:rPr lang="en-GB" dirty="0"/>
              <a:t>Interested shareholders approach their stockbrokers to tender their shares for buyback or put their bid for buyback in case of an open market offer.</a:t>
            </a:r>
          </a:p>
          <a:p>
            <a:pPr marL="514350" indent="-514350">
              <a:buFont typeface="+mj-lt"/>
              <a:buAutoNum type="arabicPeriod"/>
            </a:pPr>
            <a:r>
              <a:rPr lang="en-GB" dirty="0"/>
              <a:t>The stockbrokers then submit the tender forms and other specific documents like physical share certificates to the company registrar in case of a tender offer.</a:t>
            </a:r>
          </a:p>
          <a:p>
            <a:pPr marL="514350" indent="-514350">
              <a:buFont typeface="+mj-lt"/>
              <a:buAutoNum type="arabicPeriod"/>
            </a:pPr>
            <a:r>
              <a:rPr lang="en-GB" dirty="0"/>
              <a:t>The registrar verifies the tender forms and informs the exchanges on acceptance/non-acceptance of the tendered Equity shares.</a:t>
            </a:r>
          </a:p>
        </p:txBody>
      </p:sp>
    </p:spTree>
    <p:extLst>
      <p:ext uri="{BB962C8B-B14F-4D97-AF65-F5344CB8AC3E}">
        <p14:creationId xmlns:p14="http://schemas.microsoft.com/office/powerpoint/2010/main" val="978485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022E-61A2-A0C4-A2AB-44DC520D9B5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Process:-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64508B5-F17C-3C76-9333-56DFA66F9DB9}"/>
              </a:ext>
            </a:extLst>
          </p:cNvPr>
          <p:cNvSpPr>
            <a:spLocks noGrp="1"/>
          </p:cNvSpPr>
          <p:nvPr>
            <p:ph idx="1"/>
          </p:nvPr>
        </p:nvSpPr>
        <p:spPr>
          <a:xfrm>
            <a:off x="573741" y="1825625"/>
            <a:ext cx="10780059" cy="4351338"/>
          </a:xfrm>
        </p:spPr>
        <p:txBody>
          <a:bodyPr/>
          <a:lstStyle/>
          <a:p>
            <a:pPr marL="0" indent="0">
              <a:buNone/>
            </a:pPr>
            <a:r>
              <a:rPr lang="en-GB" dirty="0"/>
              <a:t>(i) The non-accepted shares get returned to the shareholders.</a:t>
            </a:r>
          </a:p>
          <a:p>
            <a:pPr marL="0" indent="0">
              <a:buNone/>
            </a:pPr>
            <a:r>
              <a:rPr lang="en-GB" dirty="0"/>
              <a:t>(ii) The acceptance of the shares in an open market offer happens on order matching and gets executed on relevant pay-out dates.</a:t>
            </a:r>
          </a:p>
          <a:p>
            <a:r>
              <a:rPr lang="en-GB" dirty="0"/>
              <a:t>Once the shares get accepted, the shareholder receives the cash in return for the shares offered in the buyback.</a:t>
            </a:r>
          </a:p>
          <a:p>
            <a:r>
              <a:rPr lang="en-GB" dirty="0"/>
              <a:t>Lastly, the securities purchased in buyback are destroyed/extinguished by the company.</a:t>
            </a:r>
          </a:p>
        </p:txBody>
      </p:sp>
    </p:spTree>
    <p:extLst>
      <p:ext uri="{BB962C8B-B14F-4D97-AF65-F5344CB8AC3E}">
        <p14:creationId xmlns:p14="http://schemas.microsoft.com/office/powerpoint/2010/main" val="196616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EC29F5-190A-EB81-781B-CCF80E610F35}"/>
              </a:ext>
            </a:extLst>
          </p:cNvPr>
          <p:cNvSpPr>
            <a:spLocks noGrp="1"/>
          </p:cNvSpPr>
          <p:nvPr>
            <p:ph idx="1"/>
          </p:nvPr>
        </p:nvSpPr>
        <p:spPr>
          <a:xfrm>
            <a:off x="838200" y="1253331"/>
            <a:ext cx="10515600" cy="4351338"/>
          </a:xfrm>
        </p:spPr>
        <p:txBody>
          <a:bodyPr>
            <a:normAutofit/>
          </a:bodyPr>
          <a:lstStyle/>
          <a:p>
            <a:pPr marL="0" indent="0" algn="ctr">
              <a:buNone/>
            </a:pPr>
            <a:endParaRPr lang="en-US" sz="4800" dirty="0">
              <a:latin typeface="Times New Roman" panose="02020603050405020304" pitchFamily="18" charset="0"/>
              <a:cs typeface="Times New Roman" panose="02020603050405020304" pitchFamily="18" charset="0"/>
            </a:endParaRPr>
          </a:p>
          <a:p>
            <a:pPr marL="0" indent="0" algn="ctr">
              <a:buNone/>
            </a:pPr>
            <a:endParaRPr lang="en-US" sz="4800" dirty="0">
              <a:latin typeface="Times New Roman" panose="02020603050405020304" pitchFamily="18" charset="0"/>
              <a:cs typeface="Times New Roman" panose="02020603050405020304" pitchFamily="18" charset="0"/>
            </a:endParaRPr>
          </a:p>
          <a:p>
            <a:pPr marL="0" indent="0" algn="ctr">
              <a:buNone/>
            </a:pPr>
            <a:r>
              <a:rPr lang="en-US" sz="4800" dirty="0">
                <a:latin typeface="Times New Roman" panose="02020603050405020304" pitchFamily="18" charset="0"/>
                <a:cs typeface="Times New Roman" panose="02020603050405020304" pitchFamily="18" charset="0"/>
              </a:rPr>
              <a:t>Thank You.</a:t>
            </a:r>
            <a:endParaRPr lang="en-GB"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76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52</TotalTime>
  <Words>528</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Shares Buyback</vt:lpstr>
      <vt:lpstr>Meaning</vt:lpstr>
      <vt:lpstr>Objective</vt:lpstr>
      <vt:lpstr>Conditions (As Per Sec.77A)</vt:lpstr>
      <vt:lpstr>Con..</vt:lpstr>
      <vt:lpstr>Types of Buyback Shares</vt:lpstr>
      <vt:lpstr>Process:-</vt:lpstr>
      <vt:lpstr>Process:-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Shares Buyback</dc:title>
  <dc:creator>Kirit Thakkar</dc:creator>
  <cp:lastModifiedBy>Dr Rajeshkumar Dalpatram Kir</cp:lastModifiedBy>
  <cp:revision>2</cp:revision>
  <dcterms:created xsi:type="dcterms:W3CDTF">2023-02-27T01:43:30Z</dcterms:created>
  <dcterms:modified xsi:type="dcterms:W3CDTF">2023-04-25T04:10:23Z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avedOnce">
    <vt:lpwstr>true</vt:lpwstr>
  </property>
</Properties>
</file>