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B338D4-E3BD-49C0-B5B5-682DE534A8AC}"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333132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338D4-E3BD-49C0-B5B5-682DE534A8AC}"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90572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338D4-E3BD-49C0-B5B5-682DE534A8AC}"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27298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338D4-E3BD-49C0-B5B5-682DE534A8AC}"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379344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B338D4-E3BD-49C0-B5B5-682DE534A8AC}"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368648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B338D4-E3BD-49C0-B5B5-682DE534A8AC}"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71829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B338D4-E3BD-49C0-B5B5-682DE534A8AC}" type="datetimeFigureOut">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259947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B338D4-E3BD-49C0-B5B5-682DE534A8AC}" type="datetimeFigureOut">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27075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338D4-E3BD-49C0-B5B5-682DE534A8AC}" type="datetimeFigureOut">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192163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B338D4-E3BD-49C0-B5B5-682DE534A8AC}"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263031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B338D4-E3BD-49C0-B5B5-682DE534A8AC}"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0985B-15DC-4EB0-A104-B34DB89D6A65}" type="slidenum">
              <a:rPr lang="en-US" smtClean="0"/>
              <a:t>‹#›</a:t>
            </a:fld>
            <a:endParaRPr lang="en-US"/>
          </a:p>
        </p:txBody>
      </p:sp>
    </p:spTree>
    <p:extLst>
      <p:ext uri="{BB962C8B-B14F-4D97-AF65-F5344CB8AC3E}">
        <p14:creationId xmlns:p14="http://schemas.microsoft.com/office/powerpoint/2010/main" val="322883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338D4-E3BD-49C0-B5B5-682DE534A8AC}" type="datetimeFigureOut">
              <a:rPr lang="en-US" smtClean="0"/>
              <a:t>2/10/2023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0985B-15DC-4EB0-A104-B34DB89D6A65}" type="slidenum">
              <a:rPr lang="en-US" smtClean="0"/>
              <a:t>‹#›</a:t>
            </a:fld>
            <a:endParaRPr lang="en-US"/>
          </a:p>
        </p:txBody>
      </p:sp>
    </p:spTree>
    <p:extLst>
      <p:ext uri="{BB962C8B-B14F-4D97-AF65-F5344CB8AC3E}">
        <p14:creationId xmlns:p14="http://schemas.microsoft.com/office/powerpoint/2010/main" val="916081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allstreetmojo.com/hostile-takeov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nvestopedia.com/terms/b/boardofdirector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vestopedia.com/terms/e/equity.asp" TargetMode="External"/><Relationship Id="rId2" Type="http://schemas.openxmlformats.org/officeDocument/2006/relationships/hyperlink" Target="https://www.investopedia.com/terms/c/consolidation.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vestopedia.com/terms/b/bankruptcy.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nvestopedia.com/articles/markets/110915/dell-stock-doesnt-exist-here-why.asp" TargetMode="External"/><Relationship Id="rId2" Type="http://schemas.openxmlformats.org/officeDocument/2006/relationships/hyperlink" Target="https://www.investopedia.com/terms/m/mbo.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Types of Mergers and Acquisitions</a:t>
            </a:r>
            <a:br>
              <a:rPr lang="en-US" b="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6125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various forms of acquisition are as follows:</a:t>
            </a:r>
          </a:p>
        </p:txBody>
      </p:sp>
      <p:sp>
        <p:nvSpPr>
          <p:cNvPr id="3" name="Content Placeholder 2"/>
          <p:cNvSpPr>
            <a:spLocks noGrp="1"/>
          </p:cNvSpPr>
          <p:nvPr>
            <p:ph idx="1"/>
          </p:nvPr>
        </p:nvSpPr>
        <p:spPr/>
        <p:txBody>
          <a:bodyPr/>
          <a:lstStyle/>
          <a:p>
            <a:r>
              <a:rPr lang="en-US" b="1" dirty="0"/>
              <a:t>Friendly:</a:t>
            </a:r>
            <a:r>
              <a:rPr lang="en-US" dirty="0"/>
              <a:t> When the acquirer and the target mutually agree on the acquisition, the transition is friendly.</a:t>
            </a:r>
          </a:p>
          <a:p>
            <a:r>
              <a:rPr lang="en-US" b="1" dirty="0"/>
              <a:t>Hostile:</a:t>
            </a:r>
            <a:r>
              <a:rPr lang="en-US" dirty="0"/>
              <a:t> If the acquirer forcefully takes over the target without the latter’s consent, it becomes a </a:t>
            </a:r>
            <a:r>
              <a:rPr lang="en-US" b="1" u="sng" dirty="0">
                <a:hlinkClick r:id="rId2"/>
              </a:rPr>
              <a:t>hostile takeover</a:t>
            </a:r>
            <a:r>
              <a:rPr lang="en-US" dirty="0"/>
              <a:t>.</a:t>
            </a:r>
          </a:p>
          <a:p>
            <a:r>
              <a:rPr lang="en-US" b="1" dirty="0"/>
              <a:t>Buyout:</a:t>
            </a:r>
            <a:r>
              <a:rPr lang="en-US" dirty="0"/>
              <a:t> Alternatively, the acquirer purchases 51% or more stocks, i.e., a controlling share in the target.</a:t>
            </a:r>
          </a:p>
          <a:p>
            <a:endParaRPr lang="en-US" dirty="0"/>
          </a:p>
        </p:txBody>
      </p:sp>
    </p:spTree>
    <p:extLst>
      <p:ext uri="{BB962C8B-B14F-4D97-AF65-F5344CB8AC3E}">
        <p14:creationId xmlns:p14="http://schemas.microsoft.com/office/powerpoint/2010/main" val="232366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Merger and Acquisition Process: The Procedure of Merger</a:t>
            </a:r>
            <a:br>
              <a:rPr lang="en-US" b="1" dirty="0"/>
            </a:br>
            <a:endParaRPr lang="en-US" dirty="0"/>
          </a:p>
        </p:txBody>
      </p:sp>
      <p:sp>
        <p:nvSpPr>
          <p:cNvPr id="3" name="Content Placeholder 2"/>
          <p:cNvSpPr>
            <a:spLocks noGrp="1"/>
          </p:cNvSpPr>
          <p:nvPr>
            <p:ph idx="1"/>
          </p:nvPr>
        </p:nvSpPr>
        <p:spPr/>
        <p:txBody>
          <a:bodyPr/>
          <a:lstStyle/>
          <a:p>
            <a:r>
              <a:rPr lang="en-US" dirty="0"/>
              <a:t>Companies Act 2013 provides fast-track Merger and Acquisition process. The procedure is as under</a:t>
            </a:r>
            <a:r>
              <a:rPr lang="en-US" dirty="0" smtClean="0"/>
              <a:t>:</a:t>
            </a:r>
          </a:p>
          <a:p>
            <a:r>
              <a:rPr lang="en-US" dirty="0"/>
              <a:t>Both the transferor and transferee shall convene the Board meeting separately and pass the following resolutions:</a:t>
            </a:r>
          </a:p>
          <a:p>
            <a:r>
              <a:rPr lang="en-US" dirty="0"/>
              <a:t>Approving the scheme.</a:t>
            </a:r>
          </a:p>
          <a:p>
            <a:r>
              <a:rPr lang="en-US" dirty="0"/>
              <a:t>Fixing date, time and place for Shareholders Meeting.</a:t>
            </a:r>
          </a:p>
          <a:p>
            <a:r>
              <a:rPr lang="en-US" dirty="0"/>
              <a:t>Fixing date, time and place for Creditors Meeting.</a:t>
            </a:r>
          </a:p>
          <a:p>
            <a:pPr marL="0" indent="0">
              <a:buNone/>
            </a:pPr>
            <a:endParaRPr lang="en-US" dirty="0"/>
          </a:p>
        </p:txBody>
      </p:sp>
    </p:spTree>
    <p:extLst>
      <p:ext uri="{BB962C8B-B14F-4D97-AF65-F5344CB8AC3E}">
        <p14:creationId xmlns:p14="http://schemas.microsoft.com/office/powerpoint/2010/main" val="3428105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b="1" dirty="0"/>
              <a:t>2.</a:t>
            </a:r>
            <a:r>
              <a:rPr lang="en-US" dirty="0"/>
              <a:t> After holding the Board Meeting both the Transferor Company and the transferee company shall publish the notice of the proposed scheme to invite any objections or suggestions regarding the same. The copy of the notice shall be sent to the Registrar of Companies and the Official Liquidator</a:t>
            </a:r>
            <a:r>
              <a:rPr lang="en-US" dirty="0" smtClean="0"/>
              <a:t>.</a:t>
            </a:r>
          </a:p>
          <a:p>
            <a:pPr algn="just"/>
            <a:r>
              <a:rPr lang="en-US" b="1" dirty="0"/>
              <a:t>3. </a:t>
            </a:r>
            <a:r>
              <a:rPr lang="en-US" dirty="0"/>
              <a:t>Before convening the meeting of members and creditors, both the transferor and transferee company shall file, with the ROC of their state where their registered office has situated, a declaration of solvency.</a:t>
            </a:r>
          </a:p>
        </p:txBody>
      </p:sp>
    </p:spTree>
    <p:extLst>
      <p:ext uri="{BB962C8B-B14F-4D97-AF65-F5344CB8AC3E}">
        <p14:creationId xmlns:p14="http://schemas.microsoft.com/office/powerpoint/2010/main" val="118513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4. </a:t>
            </a:r>
            <a:r>
              <a:rPr lang="en-US" dirty="0"/>
              <a:t>A notice of a meeting of members should be given at least 21 clear days before the meeting by both the transferor and the transferee company. The notice of the meeting shall contain the following:</a:t>
            </a:r>
          </a:p>
          <a:p>
            <a:pPr algn="just"/>
            <a:r>
              <a:rPr lang="en-US" dirty="0"/>
              <a:t>Details of compromise and arrangement.</a:t>
            </a:r>
          </a:p>
          <a:p>
            <a:pPr algn="just"/>
            <a:r>
              <a:rPr lang="en-US" dirty="0"/>
              <a:t>Declaration of insolvency.</a:t>
            </a:r>
          </a:p>
          <a:p>
            <a:pPr algn="just"/>
            <a:r>
              <a:rPr lang="en-US" dirty="0"/>
              <a:t>Copy of scheme.</a:t>
            </a:r>
          </a:p>
          <a:p>
            <a:pPr algn="just"/>
            <a:r>
              <a:rPr lang="en-US" dirty="0"/>
              <a:t>The objections received shall be considered and discussed at the general meeting and will be approved by the members of both the companies.</a:t>
            </a:r>
          </a:p>
          <a:p>
            <a:endParaRPr lang="en-US" dirty="0"/>
          </a:p>
        </p:txBody>
      </p:sp>
    </p:spTree>
    <p:extLst>
      <p:ext uri="{BB962C8B-B14F-4D97-AF65-F5344CB8AC3E}">
        <p14:creationId xmlns:p14="http://schemas.microsoft.com/office/powerpoint/2010/main" val="423139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5. </a:t>
            </a:r>
            <a:r>
              <a:rPr lang="en-US" dirty="0"/>
              <a:t>After convening the meeting of members a notice of creditors shall be given at least 21 clear days before the meeting by both the transferor and transferee company. The scheme of the merger to be executed has to be approved by the creditors representing 9/10</a:t>
            </a:r>
            <a:r>
              <a:rPr lang="en-US" baseline="30000" dirty="0"/>
              <a:t>th</a:t>
            </a:r>
            <a:r>
              <a:rPr lang="en-US" dirty="0"/>
              <a:t> in value.</a:t>
            </a:r>
          </a:p>
          <a:p>
            <a:pPr algn="just"/>
            <a:r>
              <a:rPr lang="en-US" b="1" dirty="0"/>
              <a:t>6. </a:t>
            </a:r>
            <a:r>
              <a:rPr lang="en-US" dirty="0"/>
              <a:t>The transferee company shall within seven days of the conclusion of the meeting of members file a result of a meeting of members with the Regional Director, Registrar of Companies and Official Liquidator.</a:t>
            </a:r>
          </a:p>
          <a:p>
            <a:endParaRPr lang="en-US" dirty="0"/>
          </a:p>
        </p:txBody>
      </p:sp>
    </p:spTree>
    <p:extLst>
      <p:ext uri="{BB962C8B-B14F-4D97-AF65-F5344CB8AC3E}">
        <p14:creationId xmlns:p14="http://schemas.microsoft.com/office/powerpoint/2010/main" val="29439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7. </a:t>
            </a:r>
            <a:r>
              <a:rPr lang="en-US" dirty="0"/>
              <a:t>After the scheme is filed and the Registrar and the Official Liquidator does not have any objections the Regional Director shall register the same and will give a confirmation regarding the same.</a:t>
            </a:r>
          </a:p>
          <a:p>
            <a:r>
              <a:rPr lang="en-US" dirty="0"/>
              <a:t>If there is some kind of objection to the Registrar or Official Liquidator they shall communicate the same to the Regional Director within the period of 30 days.</a:t>
            </a:r>
          </a:p>
          <a:p>
            <a:r>
              <a:rPr lang="en-US" dirty="0"/>
              <a:t>After the RD receives the objection by the Liquidator or Registrar and is of the opinion that the scheme is not in public interest or in the interest of creditors he shall within the period of 60days communicate the same to the tribunal and request to consider the same.</a:t>
            </a:r>
          </a:p>
          <a:p>
            <a:r>
              <a:rPr lang="en-US" dirty="0"/>
              <a:t>If the Tribunal is of the opinion that the scheme is appropriate it shall pass the order that the procedure given in Section 232 shall be followed. The order of the tribunal should be given in writing.</a:t>
            </a:r>
          </a:p>
          <a:p>
            <a:endParaRPr lang="en-US" dirty="0"/>
          </a:p>
        </p:txBody>
      </p:sp>
    </p:spTree>
    <p:extLst>
      <p:ext uri="{BB962C8B-B14F-4D97-AF65-F5344CB8AC3E}">
        <p14:creationId xmlns:p14="http://schemas.microsoft.com/office/powerpoint/2010/main" val="329515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8. </a:t>
            </a:r>
            <a:r>
              <a:rPr lang="en-US" dirty="0"/>
              <a:t>If the scheme is approved by the Regional Director then both the transferor and the transferee company shall within the period of 30 days from the date of confirmation of the scheme file the confirmation order with the ROC where the registered office of the transferee Company is situated he shall register the same and give a confirmation letter regarding the same that confirmation letter is filed with the ROC of the Transferor Company.</a:t>
            </a:r>
          </a:p>
        </p:txBody>
      </p:sp>
    </p:spTree>
    <p:extLst>
      <p:ext uri="{BB962C8B-B14F-4D97-AF65-F5344CB8AC3E}">
        <p14:creationId xmlns:p14="http://schemas.microsoft.com/office/powerpoint/2010/main" val="220867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Mergers</a:t>
            </a:r>
            <a:br>
              <a:rPr lang="en-US" dirty="0"/>
            </a:br>
            <a:endParaRPr lang="en-US" dirty="0"/>
          </a:p>
        </p:txBody>
      </p:sp>
      <p:sp>
        <p:nvSpPr>
          <p:cNvPr id="3" name="Content Placeholder 2"/>
          <p:cNvSpPr>
            <a:spLocks noGrp="1"/>
          </p:cNvSpPr>
          <p:nvPr>
            <p:ph idx="1"/>
          </p:nvPr>
        </p:nvSpPr>
        <p:spPr/>
        <p:txBody>
          <a:bodyPr/>
          <a:lstStyle/>
          <a:p>
            <a:pPr algn="just"/>
            <a:r>
              <a:rPr lang="en-US" dirty="0"/>
              <a:t>In a merger, the </a:t>
            </a:r>
            <a:r>
              <a:rPr lang="en-US" u="sng" dirty="0">
                <a:hlinkClick r:id="rId2"/>
              </a:rPr>
              <a:t>boards of directors</a:t>
            </a:r>
            <a:r>
              <a:rPr lang="en-US" dirty="0"/>
              <a:t> for two companies approve the combination and seek shareholders' approval. For example, in 1998, a merger deal occurred between the Digital Equipment Corporation and Compaq, whereby Compaq absorbed the Digital Equipment Corporation</a:t>
            </a:r>
            <a:r>
              <a:rPr lang="en-US" dirty="0" smtClean="0"/>
              <a:t>.</a:t>
            </a:r>
            <a:r>
              <a:rPr lang="en-US" dirty="0"/>
              <a:t> Compaq later merged with Hewlett-Packard in 2002. Compaq's pre-merger ticker symbol was CPQ. This was combined with Hewlett-Packard's ticker symbol (HWP) to create the current ticker symbol (HPQ</a:t>
            </a:r>
            <a:r>
              <a:rPr lang="en-US" dirty="0" smtClean="0"/>
              <a:t>).</a:t>
            </a:r>
            <a:endParaRPr lang="en-US" dirty="0"/>
          </a:p>
        </p:txBody>
      </p:sp>
    </p:spTree>
    <p:extLst>
      <p:ext uri="{BB962C8B-B14F-4D97-AF65-F5344CB8AC3E}">
        <p14:creationId xmlns:p14="http://schemas.microsoft.com/office/powerpoint/2010/main" val="219643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Acquisitions</a:t>
            </a:r>
            <a:br>
              <a:rPr lang="en-US" dirty="0"/>
            </a:br>
            <a:endParaRPr lang="en-US" dirty="0"/>
          </a:p>
        </p:txBody>
      </p:sp>
      <p:sp>
        <p:nvSpPr>
          <p:cNvPr id="3" name="Content Placeholder 2"/>
          <p:cNvSpPr>
            <a:spLocks noGrp="1"/>
          </p:cNvSpPr>
          <p:nvPr>
            <p:ph idx="1"/>
          </p:nvPr>
        </p:nvSpPr>
        <p:spPr/>
        <p:txBody>
          <a:bodyPr/>
          <a:lstStyle/>
          <a:p>
            <a:r>
              <a:rPr lang="en-US" dirty="0"/>
              <a:t>In a simple acquisition, the acquiring company obtains the majority stake in the acquired firm, which does not change its name or alter its organizational structure. An example of this type of transaction is Manulife Financial Corporation's 2004 acquisition of John Hancock Financial Services, wherein both companies preserved their names and organizational structures.</a:t>
            </a:r>
          </a:p>
        </p:txBody>
      </p:sp>
    </p:spTree>
    <p:extLst>
      <p:ext uri="{BB962C8B-B14F-4D97-AF65-F5344CB8AC3E}">
        <p14:creationId xmlns:p14="http://schemas.microsoft.com/office/powerpoint/2010/main" val="1676921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Consolidations</a:t>
            </a:r>
            <a:br>
              <a:rPr lang="en-US" dirty="0" smtClean="0"/>
            </a:br>
            <a:endParaRPr lang="en-US" dirty="0"/>
          </a:p>
        </p:txBody>
      </p:sp>
      <p:sp>
        <p:nvSpPr>
          <p:cNvPr id="3" name="Content Placeholder 2"/>
          <p:cNvSpPr>
            <a:spLocks noGrp="1"/>
          </p:cNvSpPr>
          <p:nvPr>
            <p:ph idx="1"/>
          </p:nvPr>
        </p:nvSpPr>
        <p:spPr/>
        <p:txBody>
          <a:bodyPr/>
          <a:lstStyle/>
          <a:p>
            <a:r>
              <a:rPr lang="en-US" u="sng" dirty="0" smtClean="0">
                <a:hlinkClick r:id="rId2"/>
              </a:rPr>
              <a:t>Consolidation</a:t>
            </a:r>
            <a:r>
              <a:rPr lang="en-US" dirty="0"/>
              <a:t> creates a new company by combining core businesses and abandoning the old corporate structures. Stockholders of both companies must approve the consolidation, and subsequent to the approval, receive common </a:t>
            </a:r>
            <a:r>
              <a:rPr lang="en-US" u="sng" dirty="0">
                <a:hlinkClick r:id="rId3"/>
              </a:rPr>
              <a:t>equity</a:t>
            </a:r>
            <a:r>
              <a:rPr lang="en-US" dirty="0"/>
              <a:t> shares in the new firm. For example, in 1998, Citicorp and Travelers Insurance Group announced a consolidation, which resulted in Citigroup.</a:t>
            </a:r>
          </a:p>
          <a:p>
            <a:endParaRPr lang="en-US" dirty="0"/>
          </a:p>
        </p:txBody>
      </p:sp>
    </p:spTree>
    <p:extLst>
      <p:ext uri="{BB962C8B-B14F-4D97-AF65-F5344CB8AC3E}">
        <p14:creationId xmlns:p14="http://schemas.microsoft.com/office/powerpoint/2010/main" val="106784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Tender Offers</a:t>
            </a:r>
            <a:br>
              <a:rPr lang="en-US" dirty="0"/>
            </a:br>
            <a:endParaRPr lang="en-US" dirty="0"/>
          </a:p>
        </p:txBody>
      </p:sp>
      <p:sp>
        <p:nvSpPr>
          <p:cNvPr id="3" name="Content Placeholder 2"/>
          <p:cNvSpPr>
            <a:spLocks noGrp="1"/>
          </p:cNvSpPr>
          <p:nvPr>
            <p:ph idx="1"/>
          </p:nvPr>
        </p:nvSpPr>
        <p:spPr/>
        <p:txBody>
          <a:bodyPr/>
          <a:lstStyle/>
          <a:p>
            <a:pPr algn="just"/>
            <a:r>
              <a:rPr lang="en-US" dirty="0"/>
              <a:t>In a tender offer, one company offers to purchase the outstanding stock of the other firm at a specific price rather than the market price. The acquiring company communicates the offer directly to the other company's shareholders, bypassing the management and board of directors</a:t>
            </a:r>
            <a:r>
              <a:rPr lang="en-US" dirty="0" smtClean="0"/>
              <a:t>.</a:t>
            </a:r>
            <a:r>
              <a:rPr lang="en-US" dirty="0"/>
              <a:t> For example, in 2008, Johnson &amp; Johnson made a tender offer to acquire </a:t>
            </a:r>
            <a:r>
              <a:rPr lang="en-US" dirty="0" err="1"/>
              <a:t>Omrix</a:t>
            </a:r>
            <a:r>
              <a:rPr lang="en-US" dirty="0"/>
              <a:t> Biopharmaceuticals for $438 </a:t>
            </a:r>
            <a:r>
              <a:rPr lang="en-US" dirty="0" smtClean="0"/>
              <a:t>million.</a:t>
            </a:r>
            <a:r>
              <a:rPr lang="en-US" dirty="0"/>
              <a:t> The company agreed to the tender offer and the deal was settled by the end of December </a:t>
            </a:r>
            <a:r>
              <a:rPr lang="en-US" dirty="0" smtClean="0"/>
              <a:t>2008.</a:t>
            </a:r>
            <a:endParaRPr lang="en-US" dirty="0"/>
          </a:p>
        </p:txBody>
      </p:sp>
    </p:spTree>
    <p:extLst>
      <p:ext uri="{BB962C8B-B14F-4D97-AF65-F5344CB8AC3E}">
        <p14:creationId xmlns:p14="http://schemas.microsoft.com/office/powerpoint/2010/main" val="350489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of Assets</a:t>
            </a:r>
            <a:br>
              <a:rPr lang="en-US" dirty="0"/>
            </a:br>
            <a:endParaRPr lang="en-US" dirty="0"/>
          </a:p>
        </p:txBody>
      </p:sp>
      <p:sp>
        <p:nvSpPr>
          <p:cNvPr id="3" name="Content Placeholder 2"/>
          <p:cNvSpPr>
            <a:spLocks noGrp="1"/>
          </p:cNvSpPr>
          <p:nvPr>
            <p:ph idx="1"/>
          </p:nvPr>
        </p:nvSpPr>
        <p:spPr/>
        <p:txBody>
          <a:bodyPr/>
          <a:lstStyle/>
          <a:p>
            <a:pPr algn="just"/>
            <a:r>
              <a:rPr lang="en-US" dirty="0"/>
              <a:t>In an acquisition of assets, one company directly acquires the assets of another company. The company whose assets are being acquired must obtain approval from its shareholders. The purchase of assets is typical during </a:t>
            </a:r>
            <a:r>
              <a:rPr lang="en-US" u="sng" dirty="0">
                <a:hlinkClick r:id="rId2"/>
              </a:rPr>
              <a:t>bankruptcy</a:t>
            </a:r>
            <a:r>
              <a:rPr lang="en-US" dirty="0"/>
              <a:t> proceedings, wherein other companies bid for various assets of the bankrupt company, which is liquidated upon the final transfer of assets to the acquiring firms.</a:t>
            </a:r>
          </a:p>
        </p:txBody>
      </p:sp>
    </p:spTree>
    <p:extLst>
      <p:ext uri="{BB962C8B-B14F-4D97-AF65-F5344CB8AC3E}">
        <p14:creationId xmlns:p14="http://schemas.microsoft.com/office/powerpoint/2010/main" val="394909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Acquisitions</a:t>
            </a:r>
            <a:br>
              <a:rPr lang="en-US" dirty="0"/>
            </a:br>
            <a:endParaRPr lang="en-US" dirty="0"/>
          </a:p>
        </p:txBody>
      </p:sp>
      <p:sp>
        <p:nvSpPr>
          <p:cNvPr id="3" name="Content Placeholder 2"/>
          <p:cNvSpPr>
            <a:spLocks noGrp="1"/>
          </p:cNvSpPr>
          <p:nvPr>
            <p:ph idx="1"/>
          </p:nvPr>
        </p:nvSpPr>
        <p:spPr/>
        <p:txBody>
          <a:bodyPr/>
          <a:lstStyle/>
          <a:p>
            <a:pPr algn="just"/>
            <a:r>
              <a:rPr lang="en-US" dirty="0"/>
              <a:t>In a management acquisition, also known as a </a:t>
            </a:r>
            <a:r>
              <a:rPr lang="en-US" u="sng" dirty="0">
                <a:hlinkClick r:id="rId2"/>
              </a:rPr>
              <a:t>management-led buyout (MBO)</a:t>
            </a:r>
            <a:r>
              <a:rPr lang="en-US" dirty="0"/>
              <a:t>, a company's executives purchase a controlling stake in another company, taking it private. These former executives often partner with a financier or former corporate officers in an effort to help fund a transaction. Such M&amp;A transactions are typically financed disproportionately with debt, and the majority of shareholders must approve it. For example, in 2013, Dell Corporation announced that </a:t>
            </a:r>
            <a:r>
              <a:rPr lang="en-US" u="sng" dirty="0">
                <a:hlinkClick r:id="rId3"/>
              </a:rPr>
              <a:t>it was acquired by its founder, Michael Dell</a:t>
            </a:r>
            <a:r>
              <a:rPr lang="en-US" dirty="0"/>
              <a:t>.</a:t>
            </a:r>
          </a:p>
        </p:txBody>
      </p:sp>
    </p:spTree>
    <p:extLst>
      <p:ext uri="{BB962C8B-B14F-4D97-AF65-F5344CB8AC3E}">
        <p14:creationId xmlns:p14="http://schemas.microsoft.com/office/powerpoint/2010/main" val="104212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3233737" y="1862931"/>
            <a:ext cx="5724525" cy="4276725"/>
          </a:xfrm>
          <a:prstGeom prst="rect">
            <a:avLst/>
          </a:prstGeom>
        </p:spPr>
      </p:pic>
    </p:spTree>
    <p:extLst>
      <p:ext uri="{BB962C8B-B14F-4D97-AF65-F5344CB8AC3E}">
        <p14:creationId xmlns:p14="http://schemas.microsoft.com/office/powerpoint/2010/main" val="2810951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Mergers Are </a:t>
            </a:r>
            <a:r>
              <a:rPr lang="en-US" b="1" dirty="0" smtClean="0"/>
              <a:t>Structured (Types)</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Horizontal merger: Two companies that are in direct competition and share the same product lines and markets.</a:t>
            </a:r>
          </a:p>
          <a:p>
            <a:r>
              <a:rPr lang="en-US" dirty="0" smtClean="0"/>
              <a:t>Vertical merger: A customer and company or a supplier and company. Think of an ice cream maker merging with a cone supplier.</a:t>
            </a:r>
          </a:p>
          <a:p>
            <a:r>
              <a:rPr lang="en-US" dirty="0" smtClean="0"/>
              <a:t>Congeneric mergers: Two businesses that serve the same consumer base in different ways, such as a TV manufacturer and a cable company.</a:t>
            </a:r>
          </a:p>
          <a:p>
            <a:r>
              <a:rPr lang="en-US" dirty="0" smtClean="0"/>
              <a:t>Market-extension merger: Two companies that sell the same products in different markets.</a:t>
            </a:r>
          </a:p>
          <a:p>
            <a:r>
              <a:rPr lang="en-US" dirty="0" smtClean="0"/>
              <a:t>Product-extension merger: Two companies selling different but related products in the same market.</a:t>
            </a:r>
          </a:p>
          <a:p>
            <a:r>
              <a:rPr lang="en-US" dirty="0" smtClean="0"/>
              <a:t>Conglomeration: Two companies that have no common business areas.</a:t>
            </a:r>
            <a:endParaRPr lang="en-US" dirty="0"/>
          </a:p>
        </p:txBody>
      </p:sp>
    </p:spTree>
    <p:extLst>
      <p:ext uri="{BB962C8B-B14F-4D97-AF65-F5344CB8AC3E}">
        <p14:creationId xmlns:p14="http://schemas.microsoft.com/office/powerpoint/2010/main" val="739168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376</Words>
  <Application>Microsoft Office PowerPoint</Application>
  <PresentationFormat>Widescreen</PresentationFormat>
  <Paragraphs>45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Types of Mergers and Acquisitions </vt:lpstr>
      <vt:lpstr>Mergers </vt:lpstr>
      <vt:lpstr>Acquisitions </vt:lpstr>
      <vt:lpstr>Consolidations </vt:lpstr>
      <vt:lpstr>Tender Offers </vt:lpstr>
      <vt:lpstr>Acquisition of Assets </vt:lpstr>
      <vt:lpstr>Management Acquisitions </vt:lpstr>
      <vt:lpstr>PowerPoint Presentation</vt:lpstr>
      <vt:lpstr>How Mergers Are Structured (Types) </vt:lpstr>
      <vt:lpstr>The various forms of acquisition are as follows:</vt:lpstr>
      <vt:lpstr>Merger and Acquisition Process: The Procedure of Merger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Mergers and Acquisitions </dc:title>
  <dc:creator>Dr Rajeshkumar Dalpatram Kir</dc:creator>
  <cp:lastModifiedBy>Dr Rajeshkumar Dalpatram Kir</cp:lastModifiedBy>
  <cp:revision>18</cp:revision>
  <dcterms:created xsi:type="dcterms:W3CDTF">2023-02-08T05:55:44Z</dcterms:created>
  <dcterms:modified xsi:type="dcterms:W3CDTF">2023-02-10T05:20:40Z</dcterms:modified>
</cp:coreProperties>
</file>