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 name="Google Shape;3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 name="Google Shape;9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2" name="Google Shape;10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8" name="Google Shape;10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4" name="Google Shape;11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3" name="Google Shape;133;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9" name="Google Shape;13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2" name="Google Shape;15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 name="Google Shape;3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8" name="Google Shape;158;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0" name="Google Shape;17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6" name="Google Shape;176;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2" name="Google Shape;4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0" name="Google Shape;6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6" name="Google Shape;6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2" name="Google Shape;7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8" name="Google Shape;7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4" name="Google Shape;8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0" name="Google Shape;9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layout with centered title and subtitle placeholders"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Clr>
                <a:schemeClr val="dk1"/>
              </a:buClr>
              <a:buSzPts val="1800"/>
              <a:buChar char="•"/>
              <a:defRPr/>
            </a:lvl1pPr>
            <a:lvl2pPr lvl="1" algn="l">
              <a:lnSpc>
                <a:spcPct val="100000"/>
              </a:lnSpc>
              <a:spcBef>
                <a:spcPts val="360"/>
              </a:spcBef>
              <a:spcAft>
                <a:spcPts val="0"/>
              </a:spcAft>
              <a:buClr>
                <a:schemeClr val="dk1"/>
              </a:buClr>
              <a:buSzPts val="1800"/>
              <a:buChar char="–"/>
              <a:defRPr/>
            </a:lvl2pPr>
            <a:lvl3pPr lvl="2" algn="l">
              <a:lnSpc>
                <a:spcPct val="100000"/>
              </a:lnSpc>
              <a:spcBef>
                <a:spcPts val="360"/>
              </a:spcBef>
              <a:spcAft>
                <a:spcPts val="0"/>
              </a:spcAft>
              <a:buClr>
                <a:schemeClr val="dk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a:endParaRPr/>
          </a:p>
        </p:txBody>
      </p:sp>
      <p:sp>
        <p:nvSpPr>
          <p:cNvPr id="14" name="Google Shape;14;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5" name="Google Shape;25;p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7" name="Google Shape;7;p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lnSpc>
                <a:spcPct val="100000"/>
              </a:lnSpc>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ctrTitle"/>
          </p:nvPr>
        </p:nvSpPr>
        <p:spPr>
          <a:xfrm>
            <a:off x="685800" y="22860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Mergers and Acquisitions</a:t>
            </a:r>
            <a:endParaRPr/>
          </a:p>
        </p:txBody>
      </p:sp>
      <p:sp>
        <p:nvSpPr>
          <p:cNvPr id="33" name="Google Shape;33;p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The price is right, or is it?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p1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How to Value the Deal</a:t>
            </a:r>
            <a:endParaRPr/>
          </a:p>
        </p:txBody>
      </p:sp>
      <p:sp>
        <p:nvSpPr>
          <p:cNvPr id="99" name="Google Shape;99;p14"/>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Do not ignore </a:t>
            </a:r>
            <a:r>
              <a:rPr lang="en-US" sz="2000" b="0" i="1" u="none" strike="noStrike" cap="none">
                <a:solidFill>
                  <a:schemeClr val="dk1"/>
                </a:solidFill>
                <a:latin typeface="Times New Roman"/>
                <a:ea typeface="Times New Roman"/>
                <a:cs typeface="Times New Roman"/>
                <a:sym typeface="Times New Roman"/>
              </a:rPr>
              <a:t>available </a:t>
            </a:r>
            <a:r>
              <a:rPr lang="en-US" sz="2000" b="0" i="0" u="none" strike="noStrike" cap="none">
                <a:solidFill>
                  <a:schemeClr val="dk1"/>
                </a:solidFill>
                <a:latin typeface="Times New Roman"/>
                <a:ea typeface="Times New Roman"/>
                <a:cs typeface="Times New Roman"/>
                <a:sym typeface="Times New Roman"/>
              </a:rPr>
              <a:t>market values.</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Estimate only </a:t>
            </a:r>
            <a:r>
              <a:rPr lang="en-US" sz="2000" b="0" i="1" u="none" strike="noStrike" cap="none">
                <a:solidFill>
                  <a:schemeClr val="dk1"/>
                </a:solidFill>
                <a:latin typeface="Times New Roman"/>
                <a:ea typeface="Times New Roman"/>
                <a:cs typeface="Times New Roman"/>
                <a:sym typeface="Times New Roman"/>
              </a:rPr>
              <a:t>incremental </a:t>
            </a:r>
            <a:r>
              <a:rPr lang="en-US" sz="2000" b="0" i="0" u="none" strike="noStrike" cap="none">
                <a:solidFill>
                  <a:schemeClr val="dk1"/>
                </a:solidFill>
                <a:latin typeface="Times New Roman"/>
                <a:ea typeface="Times New Roman"/>
                <a:cs typeface="Times New Roman"/>
                <a:sym typeface="Times New Roman"/>
              </a:rPr>
              <a:t>cash flows.</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Use the </a:t>
            </a:r>
            <a:r>
              <a:rPr lang="en-US" sz="2000" b="0" i="1" u="none" strike="noStrike" cap="none">
                <a:solidFill>
                  <a:schemeClr val="dk1"/>
                </a:solidFill>
                <a:latin typeface="Times New Roman"/>
                <a:ea typeface="Times New Roman"/>
                <a:cs typeface="Times New Roman"/>
                <a:sym typeface="Times New Roman"/>
              </a:rPr>
              <a:t>correct </a:t>
            </a:r>
            <a:r>
              <a:rPr lang="en-US" sz="2000" b="0" i="0" u="none" strike="noStrike" cap="none">
                <a:solidFill>
                  <a:schemeClr val="dk1"/>
                </a:solidFill>
                <a:latin typeface="Times New Roman"/>
                <a:ea typeface="Times New Roman"/>
                <a:cs typeface="Times New Roman"/>
                <a:sym typeface="Times New Roman"/>
              </a:rPr>
              <a:t>discount rate.</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Be aware of transactions costs.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3"/>
        <p:cNvGrpSpPr/>
        <p:nvPr/>
      </p:nvGrpSpPr>
      <p:grpSpPr>
        <a:xfrm>
          <a:off x="0" y="0"/>
          <a:ext cx="0" cy="0"/>
          <a:chOff x="0" y="0"/>
          <a:chExt cx="0" cy="0"/>
        </a:xfrm>
      </p:grpSpPr>
      <p:sp>
        <p:nvSpPr>
          <p:cNvPr id="104" name="Google Shape;104;p1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Times New Roman"/>
              <a:buNone/>
            </a:pPr>
            <a:r>
              <a:rPr lang="en-US" sz="2400" b="1" i="0" u="sng">
                <a:solidFill>
                  <a:schemeClr val="dk2"/>
                </a:solidFill>
                <a:latin typeface="Times New Roman"/>
                <a:ea typeface="Times New Roman"/>
                <a:cs typeface="Times New Roman"/>
                <a:sym typeface="Times New Roman"/>
              </a:rPr>
              <a:t>Mergers and Acquisitions: Deterrents to Value</a:t>
            </a:r>
            <a:endParaRPr/>
          </a:p>
        </p:txBody>
      </p:sp>
      <p:sp>
        <p:nvSpPr>
          <p:cNvPr id="105" name="Google Shape;105;p15"/>
          <p:cNvSpPr txBox="1"/>
          <p:nvPr/>
        </p:nvSpPr>
        <p:spPr>
          <a:xfrm>
            <a:off x="457200" y="1524000"/>
            <a:ext cx="9255125" cy="4318000"/>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June 3, 1999</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t>
            </a:r>
            <a:r>
              <a:rPr lang="en-US" sz="1400" b="1" i="0" u="none" strike="noStrike" cap="none">
                <a:solidFill>
                  <a:schemeClr val="dk1"/>
                </a:solidFill>
                <a:latin typeface="Times New Roman"/>
                <a:ea typeface="Times New Roman"/>
                <a:cs typeface="Times New Roman"/>
                <a:sym typeface="Times New Roman"/>
              </a:rPr>
              <a:t>Wall Street Top Deal Makers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                   Aren't the Best Matchmakers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endParaRPr sz="1400" b="1"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By ROBERT MCGOUGH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Staff Reporter of THE WALL STREET JOURNAL</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Wall Street's top deal-making firms can boast about advising corporate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America on big tender offers and raking in huge merger fees.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So, they also can brag about putting together superior deals, right? Not</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quite.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The stocks of acquirers whose tender offers were handled by top-tier</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investment banks -- those doing the most merger-advisory business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actually performed worse over the next three years than the stocks of</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acquirers advised by less-active merger-advisory firms, according to</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Raghavendra Rau, a Purdue University professor who studied the subject.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Times New Roman"/>
              <a:buNone/>
            </a:pPr>
            <a:r>
              <a:rPr lang="en-US" sz="2400" b="1" i="0" u="sng">
                <a:solidFill>
                  <a:schemeClr val="dk2"/>
                </a:solidFill>
                <a:latin typeface="Times New Roman"/>
                <a:ea typeface="Times New Roman"/>
                <a:cs typeface="Times New Roman"/>
                <a:sym typeface="Times New Roman"/>
              </a:rPr>
              <a:t>Mergers and Acquisitions: Deterrents to Value</a:t>
            </a:r>
            <a:endParaRPr/>
          </a:p>
        </p:txBody>
      </p:sp>
      <p:sp>
        <p:nvSpPr>
          <p:cNvPr id="111" name="Google Shape;111;p16"/>
          <p:cNvSpPr txBox="1"/>
          <p:nvPr/>
        </p:nvSpPr>
        <p:spPr>
          <a:xfrm>
            <a:off x="152400" y="1905000"/>
            <a:ext cx="14714537" cy="455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t>
            </a:r>
            <a:r>
              <a:rPr lang="en-US" sz="1400" b="1" i="0" u="none" strike="noStrike" cap="none">
                <a:solidFill>
                  <a:schemeClr val="dk1"/>
                </a:solidFill>
                <a:latin typeface="Times New Roman"/>
                <a:ea typeface="Times New Roman"/>
                <a:cs typeface="Times New Roman"/>
                <a:sym typeface="Times New Roman"/>
              </a:rPr>
              <a:t>After the Wedding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In the three years following tender offers, acquiring firms advised by top-tier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investment banks often fared worse in the stock market than clients advised by</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lower-ranked investment banks.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t>
            </a:r>
            <a:r>
              <a:rPr lang="en-US" sz="1400" b="1" i="0" u="sng" strike="noStrike" cap="none">
                <a:solidFill>
                  <a:schemeClr val="dk1"/>
                </a:solidFill>
                <a:latin typeface="Times New Roman"/>
                <a:ea typeface="Times New Roman"/>
                <a:cs typeface="Times New Roman"/>
                <a:sym typeface="Times New Roman"/>
              </a:rPr>
              <a:t>Clients of:                                     Return in Excess of  Benchmark   (In percentage points)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First-tier banks	                                           0.63</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Second-tier banks	                                           6.19</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Third-tier banks                                                         20.16</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Note: Investment-bank rankings are based on the banks' annual dollar amount of</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advisory transactions for acquiring companies from 1980 through 1994. Returns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are measured from the deal's closing date.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Source: Raghavendra Rau, Krannert Graduate School of Management, Purdue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                   University</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7"/>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Times New Roman"/>
              <a:buNone/>
            </a:pPr>
            <a:r>
              <a:rPr lang="en-US" sz="2400" b="1" i="0" u="sng">
                <a:solidFill>
                  <a:schemeClr val="dk2"/>
                </a:solidFill>
                <a:latin typeface="Times New Roman"/>
                <a:ea typeface="Times New Roman"/>
                <a:cs typeface="Times New Roman"/>
                <a:sym typeface="Times New Roman"/>
              </a:rPr>
              <a:t>Mergers and Acquisitions: Deterrents to Value</a:t>
            </a:r>
            <a:endParaRPr/>
          </a:p>
        </p:txBody>
      </p:sp>
      <p:sp>
        <p:nvSpPr>
          <p:cNvPr id="117" name="Google Shape;117;p17"/>
          <p:cNvSpPr txBox="1"/>
          <p:nvPr/>
        </p:nvSpPr>
        <p:spPr>
          <a:xfrm>
            <a:off x="685800" y="1676400"/>
            <a:ext cx="7610475" cy="17938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Why the disparity among advisers?</a:t>
            </a:r>
            <a:r>
              <a:rPr lang="en-US" sz="1400" b="0" i="0" u="none" strike="noStrike" cap="none">
                <a:solidFill>
                  <a:schemeClr val="dk1"/>
                </a:solidFill>
                <a:latin typeface="Times New Roman"/>
                <a:ea typeface="Times New Roman"/>
                <a:cs typeface="Times New Roman"/>
                <a:sym typeface="Times New Roman"/>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A larger percentage of the fee of the top-tier investment banks was tied to completing the deal than for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lower-ranked rivals, the study found. First-tier banks got 73% of their pay in tender offers from contingency fees,  compared with 61% for second-tier banks and 64% for third-tier banks. The higher a contingency fee paid by an acquirer in a tender offer, the worse its stock generally performed over  the next 12 months.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Times New Roman"/>
              <a:ea typeface="Times New Roman"/>
              <a:cs typeface="Times New Roman"/>
              <a:sym typeface="Times New Roman"/>
            </a:endParaRPr>
          </a:p>
        </p:txBody>
      </p:sp>
      <p:sp>
        <p:nvSpPr>
          <p:cNvPr id="118" name="Google Shape;118;p17"/>
          <p:cNvSpPr txBox="1"/>
          <p:nvPr/>
        </p:nvSpPr>
        <p:spPr>
          <a:xfrm>
            <a:off x="685800" y="3276600"/>
            <a:ext cx="8897937" cy="7302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Clients of first-tier investment banks also tended to pay a high premium over the stock-market price to acquire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their targets. For instance, in tender offers, the study found that clients of first-tier investment banks paid a median premium of 56% above the market price, compared with 38% for clients of third-tier banks.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Times New Roman"/>
              <a:buNone/>
            </a:pPr>
            <a:r>
              <a:rPr lang="en-US" sz="2400" b="1" i="0" u="sng">
                <a:solidFill>
                  <a:schemeClr val="dk2"/>
                </a:solidFill>
                <a:latin typeface="Times New Roman"/>
                <a:ea typeface="Times New Roman"/>
                <a:cs typeface="Times New Roman"/>
                <a:sym typeface="Times New Roman"/>
              </a:rPr>
              <a:t>Mergers and Acquisitions: Deterrents to Value</a:t>
            </a:r>
            <a:endParaRPr/>
          </a:p>
        </p:txBody>
      </p:sp>
      <p:sp>
        <p:nvSpPr>
          <p:cNvPr id="124" name="Google Shape;124;p18"/>
          <p:cNvSpPr txBox="1"/>
          <p:nvPr/>
        </p:nvSpPr>
        <p:spPr>
          <a:xfrm>
            <a:off x="228600" y="1524000"/>
            <a:ext cx="8677275" cy="4772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Citigroup: Is This Marriage Working?  </a:t>
            </a:r>
            <a:r>
              <a:rPr lang="en-US" sz="1400" b="1" i="1" u="none" strike="noStrike" cap="none">
                <a:solidFill>
                  <a:schemeClr val="dk1"/>
                </a:solidFill>
                <a:latin typeface="Times New Roman"/>
                <a:ea typeface="Times New Roman"/>
                <a:cs typeface="Times New Roman"/>
                <a:sym typeface="Times New Roman"/>
              </a:rPr>
              <a:t>Business Week</a:t>
            </a:r>
            <a:r>
              <a:rPr lang="en-US" sz="1400" b="1" i="0" u="none" strike="noStrike" cap="none">
                <a:solidFill>
                  <a:schemeClr val="dk1"/>
                </a:solidFill>
                <a:latin typeface="Times New Roman"/>
                <a:ea typeface="Times New Roman"/>
                <a:cs typeface="Times New Roman"/>
                <a:sym typeface="Times New Roman"/>
              </a:rPr>
              <a:t>, June 7, 1999</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The Citigroup merger is going reasonably well. But there are signs of tension between Weill and Reed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Ask John S. Reed about being co-CEO of Citigroup with Sanford I. Weill, and he volunteers a revealing story. It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concerns a Spanish bank created by a merger that, like Citigroup (C), was headed by co-CEOs. At first, the Spanish</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bankers were ''good buddies,'' but they soon got into a power struggle. One CEO died, but another man replaced him</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and the fighting continued. Finally, the board settled on one boss and the bank thrived.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The lesson for Citigroup, the Spanish CEO told Reed, was simple. Have the board flip a coin in public and let the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winner be CEO. That way there's no winner and no loser, just blind luck. Reed made a point of telling Weill this story.</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Says Reed, with his characteristic candor: ''Sandy didn't like it.''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Reed is not suggesting a coin flip. But just in case anyone missed the message of the story, Reed leaves no doubt that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sharing the top job is tough. ''I don't think Sandy and I have yet created much of a problem,'' Reed says. ''But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co-CEO's are hard.''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endParaRPr sz="1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One year after the integration of Citicorp and Travelers began in earnest, there's evidence that the relationship is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fraying. Saudi Prince Alwaleed bin Talal, whose 4.8% of Citigroup stock makes him the largest single shareholder,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says he learned three weeks ago that coordination between Weill and Reed has not been as close as it was when the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merger was announced. Says the Prince: ''I will try to see them both in July during my trip to the U.S., but I hope it will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be resolved by then one way or the other.'' Citigroup's next board meeting is the third week in July.</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8"/>
        <p:cNvGrpSpPr/>
        <p:nvPr/>
      </p:nvGrpSpPr>
      <p:grpSpPr>
        <a:xfrm>
          <a:off x="0" y="0"/>
          <a:ext cx="0" cy="0"/>
          <a:chOff x="0" y="0"/>
          <a:chExt cx="0" cy="0"/>
        </a:xfrm>
      </p:grpSpPr>
      <p:sp>
        <p:nvSpPr>
          <p:cNvPr id="129" name="Google Shape;129;p19"/>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Times New Roman"/>
              <a:buNone/>
            </a:pPr>
            <a:r>
              <a:rPr lang="en-US" sz="2400" b="1" i="0" u="sng">
                <a:solidFill>
                  <a:schemeClr val="dk2"/>
                </a:solidFill>
                <a:latin typeface="Times New Roman"/>
                <a:ea typeface="Times New Roman"/>
                <a:cs typeface="Times New Roman"/>
                <a:sym typeface="Times New Roman"/>
              </a:rPr>
              <a:t>Mergers and Acquisitions: Defense Mechanisms</a:t>
            </a:r>
            <a:endParaRPr/>
          </a:p>
        </p:txBody>
      </p:sp>
      <p:sp>
        <p:nvSpPr>
          <p:cNvPr id="130" name="Google Shape;130;p19"/>
          <p:cNvSpPr txBox="1">
            <a:spLocks noGrp="1"/>
          </p:cNvSpPr>
          <p:nvPr>
            <p:ph type="body" idx="1"/>
          </p:nvPr>
        </p:nvSpPr>
        <p:spPr>
          <a:xfrm>
            <a:off x="685800" y="1600200"/>
            <a:ext cx="7772400" cy="4495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Major defense tactics against mergers include:</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The corporate charter  - super majority amendments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Standstill agreements  - greenmail and targeted repurchases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Exclusionary self-tenders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Poison pills - share rights plans - flip-over provisions</a:t>
            </a:r>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Leveraged Buyouts</a:t>
            </a:r>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Other defense tactics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Golden parachutes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Poison puts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Crown jewels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White knights - white squires - whitemail</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Lockups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Stockholders’ Abnormal  Returns</a:t>
            </a:r>
            <a:r>
              <a:rPr lang="en-US" sz="2400" b="1" i="0" u="sng">
                <a:solidFill>
                  <a:schemeClr val="dk2"/>
                </a:solidFill>
                <a:latin typeface="Times New Roman"/>
                <a:ea typeface="Times New Roman"/>
                <a:cs typeface="Times New Roman"/>
                <a:sym typeface="Times New Roman"/>
              </a:rPr>
              <a:t> </a:t>
            </a:r>
            <a:endParaRPr/>
          </a:p>
        </p:txBody>
      </p:sp>
      <p:sp>
        <p:nvSpPr>
          <p:cNvPr id="136" name="Google Shape;136;p20"/>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None/>
            </a:pPr>
            <a:r>
              <a:rPr lang="en-US" sz="2000" b="1" i="0" u="sng" strike="noStrike" cap="none">
                <a:solidFill>
                  <a:schemeClr val="dk1"/>
                </a:solidFill>
                <a:latin typeface="Times New Roman"/>
                <a:ea typeface="Times New Roman"/>
                <a:cs typeface="Times New Roman"/>
                <a:sym typeface="Times New Roman"/>
              </a:rPr>
              <a:t>Takeover Technique 		Target		Bidder</a:t>
            </a:r>
            <a:endParaRPr/>
          </a:p>
          <a:p>
            <a:pPr marL="342900" marR="0" lvl="0" indent="-342900" algn="l" rtl="0">
              <a:lnSpc>
                <a:spcPct val="100000"/>
              </a:lnSpc>
              <a:spcBef>
                <a:spcPts val="40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	Tender Offer</a:t>
            </a:r>
            <a:r>
              <a:rPr lang="en-US" sz="2000" b="1" i="0" u="sng" strike="noStrike" cap="none">
                <a:solidFill>
                  <a:schemeClr val="dk1"/>
                </a:solidFill>
                <a:latin typeface="Times New Roman"/>
                <a:ea typeface="Times New Roman"/>
                <a:cs typeface="Times New Roman"/>
                <a:sym typeface="Times New Roman"/>
              </a:rPr>
              <a:t>	</a:t>
            </a:r>
            <a:r>
              <a:rPr lang="en-US" sz="2000" b="0" i="0" u="none" strike="noStrike" cap="none">
                <a:solidFill>
                  <a:schemeClr val="dk1"/>
                </a:solidFill>
                <a:latin typeface="Times New Roman"/>
                <a:ea typeface="Times New Roman"/>
                <a:cs typeface="Times New Roman"/>
                <a:sym typeface="Times New Roman"/>
              </a:rPr>
              <a:t>		    30%		      4%</a:t>
            </a:r>
            <a:endParaRPr/>
          </a:p>
          <a:p>
            <a:pPr marL="342900" marR="0" lvl="0" indent="-342900" algn="l" rtl="0">
              <a:lnSpc>
                <a:spcPct val="100000"/>
              </a:lnSpc>
              <a:spcBef>
                <a:spcPts val="40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	Merger			    20%		      0%</a:t>
            </a:r>
            <a:endParaRPr/>
          </a:p>
          <a:p>
            <a:pPr marL="342900" marR="0" lvl="0" indent="-342900" algn="l" rtl="0">
              <a:lnSpc>
                <a:spcPct val="100000"/>
              </a:lnSpc>
              <a:spcBef>
                <a:spcPts val="400"/>
              </a:spcBef>
              <a:spcAft>
                <a:spcPts val="0"/>
              </a:spcAft>
              <a:buClr>
                <a:schemeClr val="dk1"/>
              </a:buClr>
              <a:buSzPts val="2000"/>
              <a:buFont typeface="Times New Roman"/>
              <a:buNone/>
            </a:pPr>
            <a:r>
              <a:rPr lang="en-US" sz="2000" b="0" i="0" u="none" strike="noStrike" cap="none">
                <a:solidFill>
                  <a:schemeClr val="dk1"/>
                </a:solidFill>
                <a:latin typeface="Times New Roman"/>
                <a:ea typeface="Times New Roman"/>
                <a:cs typeface="Times New Roman"/>
                <a:sym typeface="Times New Roman"/>
              </a:rPr>
              <a:t>	Proxy Contest			      8%		     NA</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1143000" marR="0" lvl="2" indent="-228600" algn="l" rtl="0">
              <a:lnSpc>
                <a:spcPct val="100000"/>
              </a:lnSpc>
              <a:spcBef>
                <a:spcPts val="32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(Source: Jensen and Ruback, </a:t>
            </a:r>
            <a:r>
              <a:rPr lang="en-US" sz="1600" b="0" i="1" u="none" strike="noStrike" cap="none">
                <a:solidFill>
                  <a:schemeClr val="dk1"/>
                </a:solidFill>
                <a:latin typeface="Times New Roman"/>
                <a:ea typeface="Times New Roman"/>
                <a:cs typeface="Times New Roman"/>
                <a:sym typeface="Times New Roman"/>
              </a:rPr>
              <a:t>JFE</a:t>
            </a:r>
            <a:r>
              <a:rPr lang="en-US" sz="1600" b="0" i="0" u="none" strike="noStrike" cap="none">
                <a:solidFill>
                  <a:schemeClr val="dk1"/>
                </a:solidFill>
                <a:latin typeface="Times New Roman"/>
                <a:ea typeface="Times New Roman"/>
                <a:cs typeface="Times New Roman"/>
                <a:sym typeface="Times New Roman"/>
              </a:rPr>
              <a:t>, 1983)</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sp>
        <p:nvSpPr>
          <p:cNvPr id="141" name="Google Shape;141;p2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What do Stockholders’ Abnormal  Returns Tell Us and How are they Measured?</a:t>
            </a:r>
            <a:endParaRPr/>
          </a:p>
        </p:txBody>
      </p:sp>
      <p:sp>
        <p:nvSpPr>
          <p:cNvPr id="142" name="Google Shape;142;p2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Stockholders’ abnormal returns around mergers measure the firm-specific effects of the merger announcement(s)  on the target and bidding firms.</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One way to measure these abnormal returns is by</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p:txBody>
      </p:sp>
      <p:pic>
        <p:nvPicPr>
          <p:cNvPr id="143" name="Google Shape;143;p21"/>
          <p:cNvPicPr preferRelativeResize="0"/>
          <p:nvPr/>
        </p:nvPicPr>
        <p:blipFill rotWithShape="1">
          <a:blip r:embed="rId3">
            <a:alphaModFix/>
          </a:blip>
          <a:srcRect/>
          <a:stretch/>
        </p:blipFill>
        <p:spPr>
          <a:xfrm>
            <a:off x="1600200" y="4324350"/>
            <a:ext cx="4953000" cy="4635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sp>
        <p:nvSpPr>
          <p:cNvPr id="148" name="Google Shape;148;p22"/>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Abnormal  Returns for Mobil and Exxon whose s are, respectively, 0.51 and 0.67</a:t>
            </a:r>
            <a:endParaRPr/>
          </a:p>
        </p:txBody>
      </p:sp>
      <p:pic>
        <p:nvPicPr>
          <p:cNvPr id="149" name="Google Shape;149;p22"/>
          <p:cNvPicPr preferRelativeResize="0">
            <a:picLocks noGrp="1"/>
          </p:cNvPicPr>
          <p:nvPr>
            <p:ph type="tbl" idx="2"/>
          </p:nvPr>
        </p:nvPicPr>
        <p:blipFill rotWithShape="1">
          <a:blip r:embed="rId3">
            <a:alphaModFix/>
          </a:blip>
          <a:srcRect/>
          <a:stretch/>
        </p:blipFill>
        <p:spPr>
          <a:xfrm>
            <a:off x="695325" y="1982787"/>
            <a:ext cx="7748587" cy="41941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p2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Abnormal  Returns for Mobil and Exxon</a:t>
            </a:r>
            <a:endParaRPr/>
          </a:p>
        </p:txBody>
      </p:sp>
      <p:sp>
        <p:nvSpPr>
          <p:cNvPr id="155" name="Google Shape;155;p2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Questions about abnormal returns: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The announcement of the merger was made on 12/01/1998, but was that the first information the market had about it?</a:t>
            </a:r>
            <a:endParaRPr/>
          </a:p>
          <a:p>
            <a:pPr marL="1143000" marR="0" lvl="2" indent="-228600" algn="l" rtl="0">
              <a:lnSpc>
                <a:spcPct val="100000"/>
              </a:lnSpc>
              <a:spcBef>
                <a:spcPts val="320"/>
              </a:spcBef>
              <a:spcAft>
                <a:spcPts val="0"/>
              </a:spcAft>
              <a:buClr>
                <a:schemeClr val="dk1"/>
              </a:buClr>
              <a:buSzPts val="1600"/>
              <a:buFont typeface="Times New Roman"/>
              <a:buChar char="•"/>
            </a:pPr>
            <a:r>
              <a:rPr lang="en-US" sz="1600" b="0" i="0" u="none" strike="noStrike" cap="none">
                <a:solidFill>
                  <a:schemeClr val="dk1"/>
                </a:solidFill>
                <a:latin typeface="Times New Roman"/>
                <a:ea typeface="Times New Roman"/>
                <a:cs typeface="Times New Roman"/>
                <a:sym typeface="Times New Roman"/>
              </a:rPr>
              <a:t>Rumors of this merger?</a:t>
            </a:r>
            <a:endParaRPr/>
          </a:p>
          <a:p>
            <a:pPr marL="1143000" marR="0" lvl="2" indent="-228600" algn="l" rtl="0">
              <a:lnSpc>
                <a:spcPct val="100000"/>
              </a:lnSpc>
              <a:spcBef>
                <a:spcPts val="320"/>
              </a:spcBef>
              <a:spcAft>
                <a:spcPts val="0"/>
              </a:spcAft>
              <a:buClr>
                <a:schemeClr val="dk1"/>
              </a:buClr>
              <a:buSzPts val="1600"/>
              <a:buFont typeface="Times New Roman"/>
              <a:buChar char="•"/>
            </a:pPr>
            <a:r>
              <a:rPr lang="en-US" sz="1600" b="0" i="0" u="none" strike="noStrike" cap="none">
                <a:solidFill>
                  <a:schemeClr val="dk1"/>
                </a:solidFill>
                <a:latin typeface="Times New Roman"/>
                <a:ea typeface="Times New Roman"/>
                <a:cs typeface="Times New Roman"/>
                <a:sym typeface="Times New Roman"/>
              </a:rPr>
              <a:t>Actual mergers or rumors of other mergers in this industry?</a:t>
            </a:r>
            <a:endParaRPr/>
          </a:p>
          <a:p>
            <a:pPr marL="1143000" marR="0" lvl="2" indent="-127000" algn="l" rtl="0">
              <a:lnSpc>
                <a:spcPct val="100000"/>
              </a:lnSpc>
              <a:spcBef>
                <a:spcPts val="320"/>
              </a:spcBef>
              <a:spcAft>
                <a:spcPts val="0"/>
              </a:spcAft>
              <a:buClr>
                <a:schemeClr val="dk1"/>
              </a:buClr>
              <a:buSzPts val="1600"/>
              <a:buFont typeface="Times New Roman"/>
              <a:buNone/>
            </a:pPr>
            <a:endParaRPr sz="16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What do abnormal returns mean about synergy?</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What do abnormal returns say about the likelihood of the success of the offer?</a:t>
            </a:r>
            <a:endParaRPr/>
          </a:p>
          <a:p>
            <a:pPr marL="1143000" marR="0" lvl="2" indent="-127000" algn="l" rtl="0">
              <a:lnSpc>
                <a:spcPct val="100000"/>
              </a:lnSpc>
              <a:spcBef>
                <a:spcPts val="320"/>
              </a:spcBef>
              <a:spcAft>
                <a:spcPts val="0"/>
              </a:spcAft>
              <a:buClr>
                <a:schemeClr val="dk1"/>
              </a:buClr>
              <a:buSzPts val="1600"/>
              <a:buFont typeface="Times New Roman"/>
              <a:buNone/>
            </a:pPr>
            <a:endParaRPr sz="1600" b="0" i="0" u="none" strike="noStrike" cap="none">
              <a:solidFill>
                <a:schemeClr val="dk1"/>
              </a:solidFill>
              <a:latin typeface="Times New Roman"/>
              <a:ea typeface="Times New Roman"/>
              <a:cs typeface="Times New Roman"/>
              <a:sym typeface="Times New Roman"/>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Times New Roman"/>
              <a:buNone/>
            </a:pPr>
            <a:r>
              <a:rPr lang="en-US" sz="2400" b="1" i="0" u="sng">
                <a:solidFill>
                  <a:schemeClr val="dk2"/>
                </a:solidFill>
                <a:latin typeface="Times New Roman"/>
                <a:ea typeface="Times New Roman"/>
                <a:cs typeface="Times New Roman"/>
                <a:sym typeface="Times New Roman"/>
              </a:rPr>
              <a:t>10 Largest Mergers &amp; Acquisitions as of 8/11/1998</a:t>
            </a:r>
            <a:r>
              <a:rPr lang="en-US" sz="2400" b="1" i="0" u="none">
                <a:solidFill>
                  <a:schemeClr val="dk2"/>
                </a:solidFill>
                <a:latin typeface="Times New Roman"/>
                <a:ea typeface="Times New Roman"/>
                <a:cs typeface="Times New Roman"/>
                <a:sym typeface="Times New Roman"/>
              </a:rPr>
              <a:t/>
            </a:r>
            <a:br>
              <a:rPr lang="en-US" sz="2400" b="1" i="0" u="none">
                <a:solidFill>
                  <a:schemeClr val="dk2"/>
                </a:solidFill>
                <a:latin typeface="Times New Roman"/>
                <a:ea typeface="Times New Roman"/>
                <a:cs typeface="Times New Roman"/>
                <a:sym typeface="Times New Roman"/>
              </a:rPr>
            </a:br>
            <a:r>
              <a:rPr lang="en-US" sz="2400" b="1" i="0" u="none">
                <a:solidFill>
                  <a:schemeClr val="dk2"/>
                </a:solidFill>
                <a:latin typeface="Times New Roman"/>
                <a:ea typeface="Times New Roman"/>
                <a:cs typeface="Times New Roman"/>
                <a:sym typeface="Times New Roman"/>
              </a:rPr>
              <a:t>(</a:t>
            </a:r>
            <a:r>
              <a:rPr lang="en-US" sz="2000" b="1" i="0" u="none">
                <a:solidFill>
                  <a:schemeClr val="dk2"/>
                </a:solidFill>
                <a:latin typeface="Times New Roman"/>
                <a:ea typeface="Times New Roman"/>
                <a:cs typeface="Times New Roman"/>
                <a:sym typeface="Times New Roman"/>
              </a:rPr>
              <a:t>Source: Dow Jones Newswire)</a:t>
            </a:r>
            <a:endParaRPr/>
          </a:p>
        </p:txBody>
      </p:sp>
      <p:pic>
        <p:nvPicPr>
          <p:cNvPr id="39" name="Google Shape;39;p6"/>
          <p:cNvPicPr preferRelativeResize="0">
            <a:picLocks noGrp="1"/>
          </p:cNvPicPr>
          <p:nvPr>
            <p:ph type="tbl" idx="2"/>
          </p:nvPr>
        </p:nvPicPr>
        <p:blipFill rotWithShape="1">
          <a:blip r:embed="rId3">
            <a:alphaModFix/>
          </a:blip>
          <a:srcRect/>
          <a:stretch/>
        </p:blipFill>
        <p:spPr>
          <a:xfrm>
            <a:off x="682625" y="2046287"/>
            <a:ext cx="7748587" cy="406558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
        <p:cNvGrpSpPr/>
        <p:nvPr/>
      </p:nvGrpSpPr>
      <p:grpSpPr>
        <a:xfrm>
          <a:off x="0" y="0"/>
          <a:ext cx="0" cy="0"/>
          <a:chOff x="0" y="0"/>
          <a:chExt cx="0" cy="0"/>
        </a:xfrm>
      </p:grpSpPr>
      <p:sp>
        <p:nvSpPr>
          <p:cNvPr id="160" name="Google Shape;160;p24"/>
          <p:cNvSpPr txBox="1">
            <a:spLocks noGrp="1"/>
          </p:cNvSpPr>
          <p:nvPr>
            <p:ph type="title"/>
          </p:nvPr>
        </p:nvSpPr>
        <p:spPr>
          <a:xfrm>
            <a:off x="685800" y="609600"/>
            <a:ext cx="7772400" cy="838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Abnormal  Returns for Mobil and Exxon</a:t>
            </a:r>
            <a:endParaRPr/>
          </a:p>
        </p:txBody>
      </p:sp>
      <p:sp>
        <p:nvSpPr>
          <p:cNvPr id="161" name="Google Shape;161;p24"/>
          <p:cNvSpPr txBox="1">
            <a:spLocks noGrp="1"/>
          </p:cNvSpPr>
          <p:nvPr>
            <p:ph type="body" idx="1"/>
          </p:nvPr>
        </p:nvSpPr>
        <p:spPr>
          <a:xfrm>
            <a:off x="685800" y="1600200"/>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Assuming rumors about the Exxon/Mobil merger surfaced on 11/25/1998, what are the abnormal returns for each company?</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What is the aggregate dollar value change in firm value for each company? (Mobil has 787 million shares outstanding; Exxon has 2,478 million)</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5"/>
        <p:cNvGrpSpPr/>
        <p:nvPr/>
      </p:nvGrpSpPr>
      <p:grpSpPr>
        <a:xfrm>
          <a:off x="0" y="0"/>
          <a:ext cx="0" cy="0"/>
          <a:chOff x="0" y="0"/>
          <a:chExt cx="0" cy="0"/>
        </a:xfrm>
      </p:grpSpPr>
      <p:sp>
        <p:nvSpPr>
          <p:cNvPr id="166" name="Google Shape;166;p2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Abnormal  Returns for Mobil and Exxon</a:t>
            </a:r>
            <a:endParaRPr/>
          </a:p>
        </p:txBody>
      </p:sp>
      <p:sp>
        <p:nvSpPr>
          <p:cNvPr id="167" name="Google Shape;167;p25"/>
          <p:cNvSpPr txBox="1">
            <a:spLocks noGrp="1"/>
          </p:cNvSpPr>
          <p:nvPr>
            <p:ph type="body" idx="1"/>
          </p:nvPr>
        </p:nvSpPr>
        <p:spPr>
          <a:xfrm>
            <a:off x="685800" y="1676400"/>
            <a:ext cx="7772400" cy="4419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What is the market’s assessment of the likelihood that this merger will be completed at the price Exxon is willing to pay? (1.32 shares of Exxon was offered for each share of  Mobil.)</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
        <p:cNvGrpSpPr/>
        <p:nvPr/>
      </p:nvGrpSpPr>
      <p:grpSpPr>
        <a:xfrm>
          <a:off x="0" y="0"/>
          <a:ext cx="0" cy="0"/>
          <a:chOff x="0" y="0"/>
          <a:chExt cx="0" cy="0"/>
        </a:xfrm>
      </p:grpSpPr>
      <p:sp>
        <p:nvSpPr>
          <p:cNvPr id="172" name="Google Shape;172;p2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Value Creation for Mobil and Exxon</a:t>
            </a:r>
            <a:endParaRPr/>
          </a:p>
        </p:txBody>
      </p:sp>
      <p:sp>
        <p:nvSpPr>
          <p:cNvPr id="173" name="Google Shape;173;p26"/>
          <p:cNvSpPr txBox="1">
            <a:spLocks noGrp="1"/>
          </p:cNvSpPr>
          <p:nvPr>
            <p:ph type="body" idx="1"/>
          </p:nvPr>
        </p:nvSpPr>
        <p:spPr>
          <a:xfrm>
            <a:off x="685800" y="1524000"/>
            <a:ext cx="7772400" cy="4572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The companies projected an annual operating cost savings of $2.8 billion from the merger. At what rate should the savings be discounted? (Exxon had $6,912 million in long-term debt, and Mobil had $3,957 million.  The rate on long-term government bonds at the time was about 5.20%)</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If the savings is realized every year for the next 10 years, can the savings justify the premium Exxon is paying?</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7"/>
        <p:cNvGrpSpPr/>
        <p:nvPr/>
      </p:nvGrpSpPr>
      <p:grpSpPr>
        <a:xfrm>
          <a:off x="0" y="0"/>
          <a:ext cx="0" cy="0"/>
          <a:chOff x="0" y="0"/>
          <a:chExt cx="0" cy="0"/>
        </a:xfrm>
      </p:grpSpPr>
      <p:sp>
        <p:nvSpPr>
          <p:cNvPr id="178" name="Google Shape;178;p27"/>
          <p:cNvSpPr txBox="1">
            <a:spLocks noGrp="1"/>
          </p:cNvSpPr>
          <p:nvPr>
            <p:ph type="title"/>
          </p:nvPr>
        </p:nvSpPr>
        <p:spPr>
          <a:xfrm>
            <a:off x="685800" y="609600"/>
            <a:ext cx="7772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Value Creation for Mobil and Exxon</a:t>
            </a:r>
            <a:endParaRPr/>
          </a:p>
        </p:txBody>
      </p:sp>
      <p:sp>
        <p:nvSpPr>
          <p:cNvPr id="179" name="Google Shape;179;p27"/>
          <p:cNvSpPr txBox="1">
            <a:spLocks noGrp="1"/>
          </p:cNvSpPr>
          <p:nvPr>
            <p:ph type="body" idx="1"/>
          </p:nvPr>
        </p:nvSpPr>
        <p:spPr>
          <a:xfrm>
            <a:off x="685800" y="1524000"/>
            <a:ext cx="7772400" cy="4572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The companies also projected that capital spending would be cut by 10%.  The projected combined capital budget for next year is $13 billion.  If that expense is expected to be the same every year for the next 10 years and the savings will accrue every year over that period, can the savings in capital spending justify the premium Exxon is offering? (Assume depreciation is straight line over 10 years.)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2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Times New Roman"/>
              <a:buNone/>
            </a:pPr>
            <a:r>
              <a:rPr lang="en-US" sz="2000" b="1" i="0" u="sng">
                <a:solidFill>
                  <a:schemeClr val="dk2"/>
                </a:solidFill>
                <a:latin typeface="Times New Roman"/>
                <a:ea typeface="Times New Roman"/>
                <a:cs typeface="Times New Roman"/>
                <a:sym typeface="Times New Roman"/>
              </a:rPr>
              <a:t>Mergers and Acquisitions: Value Creation for Mobil and Exxon</a:t>
            </a:r>
            <a:endParaRPr/>
          </a:p>
        </p:txBody>
      </p:sp>
      <p:sp>
        <p:nvSpPr>
          <p:cNvPr id="185" name="Google Shape;185;p28"/>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a:solidFill>
                  <a:schemeClr val="dk1"/>
                </a:solidFill>
                <a:latin typeface="Times New Roman"/>
                <a:ea typeface="Times New Roman"/>
                <a:cs typeface="Times New Roman"/>
                <a:sym typeface="Times New Roman"/>
              </a:rPr>
              <a:t>To what do you attribute the price that Exxon is willing to pay for Mobil?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Some Definitions</a:t>
            </a:r>
            <a:endParaRPr/>
          </a:p>
        </p:txBody>
      </p:sp>
      <p:sp>
        <p:nvSpPr>
          <p:cNvPr id="45" name="Google Shape;45;p7"/>
          <p:cNvSpPr txBox="1"/>
          <p:nvPr/>
        </p:nvSpPr>
        <p:spPr>
          <a:xfrm>
            <a:off x="5867400" y="1905000"/>
            <a:ext cx="2362200"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Merger or Consolidation</a:t>
            </a:r>
            <a:endParaRPr sz="1400" b="0" i="0" u="none" strike="noStrike" cap="none">
              <a:solidFill>
                <a:srgbClr val="000000"/>
              </a:solidFill>
              <a:latin typeface="Arial"/>
              <a:ea typeface="Arial"/>
              <a:cs typeface="Arial"/>
              <a:sym typeface="Arial"/>
            </a:endParaRPr>
          </a:p>
        </p:txBody>
      </p:sp>
      <p:sp>
        <p:nvSpPr>
          <p:cNvPr id="46" name="Google Shape;46;p7"/>
          <p:cNvSpPr txBox="1"/>
          <p:nvPr/>
        </p:nvSpPr>
        <p:spPr>
          <a:xfrm>
            <a:off x="5867400" y="2438400"/>
            <a:ext cx="1981200"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Acquisition of Stock</a:t>
            </a:r>
            <a:endParaRPr sz="1400" b="0" i="0" u="none" strike="noStrike" cap="none">
              <a:solidFill>
                <a:srgbClr val="000000"/>
              </a:solidFill>
              <a:latin typeface="Arial"/>
              <a:ea typeface="Arial"/>
              <a:cs typeface="Arial"/>
              <a:sym typeface="Arial"/>
            </a:endParaRPr>
          </a:p>
        </p:txBody>
      </p:sp>
      <p:sp>
        <p:nvSpPr>
          <p:cNvPr id="47" name="Google Shape;47;p7"/>
          <p:cNvSpPr txBox="1"/>
          <p:nvPr/>
        </p:nvSpPr>
        <p:spPr>
          <a:xfrm>
            <a:off x="5867400" y="3048000"/>
            <a:ext cx="2209800"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Acquisition of Assets</a:t>
            </a:r>
            <a:endParaRPr sz="1400" b="0" i="0" u="none" strike="noStrike" cap="none">
              <a:solidFill>
                <a:srgbClr val="000000"/>
              </a:solidFill>
              <a:latin typeface="Arial"/>
              <a:ea typeface="Arial"/>
              <a:cs typeface="Arial"/>
              <a:sym typeface="Arial"/>
            </a:endParaRPr>
          </a:p>
        </p:txBody>
      </p:sp>
      <p:cxnSp>
        <p:nvCxnSpPr>
          <p:cNvPr id="48" name="Google Shape;48;p7"/>
          <p:cNvCxnSpPr/>
          <p:nvPr/>
        </p:nvCxnSpPr>
        <p:spPr>
          <a:xfrm rot="10800000">
            <a:off x="4953000" y="2590800"/>
            <a:ext cx="914400" cy="0"/>
          </a:xfrm>
          <a:prstGeom prst="straightConnector1">
            <a:avLst/>
          </a:prstGeom>
          <a:noFill/>
          <a:ln w="9525" cap="flat" cmpd="sng">
            <a:solidFill>
              <a:schemeClr val="dk1"/>
            </a:solidFill>
            <a:prstDash val="solid"/>
            <a:miter lim="800000"/>
            <a:headEnd type="none" w="sm" len="sm"/>
            <a:tailEnd type="none" w="sm" len="sm"/>
          </a:ln>
        </p:spPr>
      </p:cxnSp>
      <p:cxnSp>
        <p:nvCxnSpPr>
          <p:cNvPr id="49" name="Google Shape;49;p7"/>
          <p:cNvCxnSpPr/>
          <p:nvPr/>
        </p:nvCxnSpPr>
        <p:spPr>
          <a:xfrm flipH="1">
            <a:off x="4953000" y="2057400"/>
            <a:ext cx="914400" cy="533400"/>
          </a:xfrm>
          <a:prstGeom prst="straightConnector1">
            <a:avLst/>
          </a:prstGeom>
          <a:noFill/>
          <a:ln w="9525" cap="flat" cmpd="sng">
            <a:solidFill>
              <a:schemeClr val="dk1"/>
            </a:solidFill>
            <a:prstDash val="solid"/>
            <a:miter lim="800000"/>
            <a:headEnd type="none" w="sm" len="sm"/>
            <a:tailEnd type="none" w="sm" len="sm"/>
          </a:ln>
        </p:spPr>
      </p:cxnSp>
      <p:cxnSp>
        <p:nvCxnSpPr>
          <p:cNvPr id="50" name="Google Shape;50;p7"/>
          <p:cNvCxnSpPr/>
          <p:nvPr/>
        </p:nvCxnSpPr>
        <p:spPr>
          <a:xfrm>
            <a:off x="4953000" y="2590800"/>
            <a:ext cx="838200" cy="533400"/>
          </a:xfrm>
          <a:prstGeom prst="straightConnector1">
            <a:avLst/>
          </a:prstGeom>
          <a:noFill/>
          <a:ln w="9525" cap="flat" cmpd="sng">
            <a:solidFill>
              <a:schemeClr val="dk1"/>
            </a:solidFill>
            <a:prstDash val="solid"/>
            <a:miter lim="800000"/>
            <a:headEnd type="none" w="sm" len="sm"/>
            <a:tailEnd type="none" w="sm" len="sm"/>
          </a:ln>
        </p:spPr>
      </p:cxnSp>
      <p:sp>
        <p:nvSpPr>
          <p:cNvPr id="51" name="Google Shape;51;p7"/>
          <p:cNvSpPr txBox="1"/>
          <p:nvPr/>
        </p:nvSpPr>
        <p:spPr>
          <a:xfrm>
            <a:off x="3733800" y="2362200"/>
            <a:ext cx="1447800"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Acquisition</a:t>
            </a:r>
            <a:endParaRPr sz="1400" b="0" i="0" u="none" strike="noStrike" cap="none">
              <a:solidFill>
                <a:srgbClr val="000000"/>
              </a:solidFill>
              <a:latin typeface="Arial"/>
              <a:ea typeface="Arial"/>
              <a:cs typeface="Arial"/>
              <a:sym typeface="Arial"/>
            </a:endParaRPr>
          </a:p>
        </p:txBody>
      </p:sp>
      <p:sp>
        <p:nvSpPr>
          <p:cNvPr id="52" name="Google Shape;52;p7"/>
          <p:cNvSpPr txBox="1"/>
          <p:nvPr/>
        </p:nvSpPr>
        <p:spPr>
          <a:xfrm>
            <a:off x="3733800" y="3124200"/>
            <a:ext cx="1600200"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Proxy Contest</a:t>
            </a:r>
            <a:endParaRPr sz="1400" b="0" i="0" u="none" strike="noStrike" cap="none">
              <a:solidFill>
                <a:srgbClr val="000000"/>
              </a:solidFill>
              <a:latin typeface="Arial"/>
              <a:ea typeface="Arial"/>
              <a:cs typeface="Arial"/>
              <a:sym typeface="Arial"/>
            </a:endParaRPr>
          </a:p>
        </p:txBody>
      </p:sp>
      <p:sp>
        <p:nvSpPr>
          <p:cNvPr id="53" name="Google Shape;53;p7"/>
          <p:cNvSpPr txBox="1"/>
          <p:nvPr/>
        </p:nvSpPr>
        <p:spPr>
          <a:xfrm>
            <a:off x="3733800" y="3810000"/>
            <a:ext cx="1600200"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Going Private</a:t>
            </a:r>
            <a:endParaRPr sz="1400" b="0" i="0" u="none" strike="noStrike" cap="none">
              <a:solidFill>
                <a:srgbClr val="000000"/>
              </a:solidFill>
              <a:latin typeface="Arial"/>
              <a:ea typeface="Arial"/>
              <a:cs typeface="Arial"/>
              <a:sym typeface="Arial"/>
            </a:endParaRPr>
          </a:p>
        </p:txBody>
      </p:sp>
      <p:cxnSp>
        <p:nvCxnSpPr>
          <p:cNvPr id="54" name="Google Shape;54;p7"/>
          <p:cNvCxnSpPr/>
          <p:nvPr/>
        </p:nvCxnSpPr>
        <p:spPr>
          <a:xfrm rot="10800000">
            <a:off x="2819400" y="3276600"/>
            <a:ext cx="838200" cy="0"/>
          </a:xfrm>
          <a:prstGeom prst="straightConnector1">
            <a:avLst/>
          </a:prstGeom>
          <a:noFill/>
          <a:ln w="9525" cap="flat" cmpd="sng">
            <a:solidFill>
              <a:schemeClr val="dk1"/>
            </a:solidFill>
            <a:prstDash val="solid"/>
            <a:miter lim="800000"/>
            <a:headEnd type="none" w="sm" len="sm"/>
            <a:tailEnd type="none" w="sm" len="sm"/>
          </a:ln>
        </p:spPr>
      </p:cxnSp>
      <p:cxnSp>
        <p:nvCxnSpPr>
          <p:cNvPr id="55" name="Google Shape;55;p7"/>
          <p:cNvCxnSpPr/>
          <p:nvPr/>
        </p:nvCxnSpPr>
        <p:spPr>
          <a:xfrm flipH="1">
            <a:off x="2819400" y="2514600"/>
            <a:ext cx="990600" cy="762000"/>
          </a:xfrm>
          <a:prstGeom prst="straightConnector1">
            <a:avLst/>
          </a:prstGeom>
          <a:noFill/>
          <a:ln w="9525" cap="flat" cmpd="sng">
            <a:solidFill>
              <a:schemeClr val="dk1"/>
            </a:solidFill>
            <a:prstDash val="solid"/>
            <a:miter lim="800000"/>
            <a:headEnd type="none" w="sm" len="sm"/>
            <a:tailEnd type="none" w="sm" len="sm"/>
          </a:ln>
        </p:spPr>
      </p:cxnSp>
      <p:cxnSp>
        <p:nvCxnSpPr>
          <p:cNvPr id="56" name="Google Shape;56;p7"/>
          <p:cNvCxnSpPr/>
          <p:nvPr/>
        </p:nvCxnSpPr>
        <p:spPr>
          <a:xfrm>
            <a:off x="2819400" y="3276600"/>
            <a:ext cx="838200" cy="685800"/>
          </a:xfrm>
          <a:prstGeom prst="straightConnector1">
            <a:avLst/>
          </a:prstGeom>
          <a:noFill/>
          <a:ln w="9525" cap="flat" cmpd="sng">
            <a:solidFill>
              <a:schemeClr val="dk1"/>
            </a:solidFill>
            <a:prstDash val="solid"/>
            <a:miter lim="800000"/>
            <a:headEnd type="none" w="sm" len="sm"/>
            <a:tailEnd type="none" w="sm" len="sm"/>
          </a:ln>
        </p:spPr>
      </p:cxnSp>
      <p:sp>
        <p:nvSpPr>
          <p:cNvPr id="57" name="Google Shape;57;p7"/>
          <p:cNvSpPr txBox="1"/>
          <p:nvPr/>
        </p:nvSpPr>
        <p:spPr>
          <a:xfrm>
            <a:off x="1676400" y="3124200"/>
            <a:ext cx="1447800" cy="33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Takeover</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
        <p:cNvGrpSpPr/>
        <p:nvPr/>
      </p:nvGrpSpPr>
      <p:grpSpPr>
        <a:xfrm>
          <a:off x="0" y="0"/>
          <a:ext cx="0" cy="0"/>
          <a:chOff x="0" y="0"/>
          <a:chExt cx="0" cy="0"/>
        </a:xfrm>
      </p:grpSpPr>
      <p:sp>
        <p:nvSpPr>
          <p:cNvPr id="62" name="Google Shape;62;p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Some Definitions</a:t>
            </a:r>
            <a:endParaRPr/>
          </a:p>
        </p:txBody>
      </p:sp>
      <p:sp>
        <p:nvSpPr>
          <p:cNvPr id="63" name="Google Shape;63;p8"/>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Horizontal Mergers</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Vertical Mergers</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Conglomerate Mergers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
        <p:cNvGrpSpPr/>
        <p:nvPr/>
      </p:nvGrpSpPr>
      <p:grpSpPr>
        <a:xfrm>
          <a:off x="0" y="0"/>
          <a:ext cx="0" cy="0"/>
          <a:chOff x="0" y="0"/>
          <a:chExt cx="0" cy="0"/>
        </a:xfrm>
      </p:grpSpPr>
      <p:sp>
        <p:nvSpPr>
          <p:cNvPr id="68" name="Google Shape;68;p9"/>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Tax Status</a:t>
            </a:r>
            <a:endParaRPr/>
          </a:p>
        </p:txBody>
      </p:sp>
      <p:sp>
        <p:nvSpPr>
          <p:cNvPr id="69" name="Google Shape;69;p9"/>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To qualify for tax-free status, the merger must </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have a valid business purpose (not just to avoid taxes), and</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continue the equity interest of the target shareholders in the bidder.</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These conditions generally imply that the merger will be tax-free if the bidder offers shares of its firm for shares of the target firm in the transaction.</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The tax implications for mergers show up in the</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capital gains, if any, paid by the target firm’s shareholders, and</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the “write-up” the bidding firm can use for depreciation purposes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Google Shape;74;p1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Synergy</a:t>
            </a:r>
            <a:endParaRPr/>
          </a:p>
        </p:txBody>
      </p:sp>
      <p:sp>
        <p:nvSpPr>
          <p:cNvPr id="75" name="Google Shape;75;p10"/>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What is synergy?</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The positive </a:t>
            </a:r>
            <a:r>
              <a:rPr lang="en-US" sz="1800" b="0" i="1" u="none" strike="noStrike" cap="none">
                <a:solidFill>
                  <a:schemeClr val="dk1"/>
                </a:solidFill>
                <a:latin typeface="Times New Roman"/>
                <a:ea typeface="Times New Roman"/>
                <a:cs typeface="Times New Roman"/>
                <a:sym typeface="Times New Roman"/>
              </a:rPr>
              <a:t>incremental </a:t>
            </a:r>
            <a:r>
              <a:rPr lang="en-US" sz="1800" b="0" i="0" u="none" strike="noStrike" cap="none">
                <a:solidFill>
                  <a:schemeClr val="dk1"/>
                </a:solidFill>
                <a:latin typeface="Times New Roman"/>
                <a:ea typeface="Times New Roman"/>
                <a:cs typeface="Times New Roman"/>
                <a:sym typeface="Times New Roman"/>
              </a:rPr>
              <a:t>net gain associated with the merger</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Cash Flows =  EBIT  - Taxes -  Capital Spending</a:t>
            </a:r>
            <a:endParaRPr sz="18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                               = </a:t>
            </a:r>
            <a:r>
              <a:rPr lang="en-US" sz="2000" b="0" i="0" u="none" strike="noStrike" cap="none">
                <a:solidFill>
                  <a:schemeClr val="dk1"/>
                </a:solidFill>
                <a:latin typeface="Times New Roman"/>
                <a:ea typeface="Times New Roman"/>
                <a:cs typeface="Times New Roman"/>
                <a:sym typeface="Times New Roman"/>
              </a:rPr>
              <a:t> Sales - Costs -  Taxes -  Capital Spending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Synergy</a:t>
            </a:r>
            <a:endParaRPr/>
          </a:p>
        </p:txBody>
      </p:sp>
      <p:sp>
        <p:nvSpPr>
          <p:cNvPr id="81" name="Google Shape;81;p1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 Sales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Marketing Gains</a:t>
            </a:r>
            <a:endParaRPr/>
          </a:p>
          <a:p>
            <a:pPr marL="1143000" marR="0" lvl="2" indent="-228600" algn="l" rtl="0">
              <a:lnSpc>
                <a:spcPct val="100000"/>
              </a:lnSpc>
              <a:spcBef>
                <a:spcPts val="320"/>
              </a:spcBef>
              <a:spcAft>
                <a:spcPts val="0"/>
              </a:spcAft>
              <a:buClr>
                <a:schemeClr val="dk1"/>
              </a:buClr>
              <a:buSzPts val="1600"/>
              <a:buFont typeface="Times New Roman"/>
              <a:buChar char="•"/>
            </a:pPr>
            <a:r>
              <a:rPr lang="en-US" sz="1600" b="0" i="0" u="none" strike="noStrike" cap="none">
                <a:solidFill>
                  <a:schemeClr val="dk1"/>
                </a:solidFill>
                <a:latin typeface="Times New Roman"/>
                <a:ea typeface="Times New Roman"/>
                <a:cs typeface="Times New Roman"/>
                <a:sym typeface="Times New Roman"/>
              </a:rPr>
              <a:t>Media Programming Enhancements -</a:t>
            </a:r>
            <a:endParaRPr/>
          </a:p>
          <a:p>
            <a:pPr marL="1143000" marR="0" lvl="2" indent="-228600" algn="l" rtl="0">
              <a:lnSpc>
                <a:spcPct val="100000"/>
              </a:lnSpc>
              <a:spcBef>
                <a:spcPts val="320"/>
              </a:spcBef>
              <a:spcAft>
                <a:spcPts val="0"/>
              </a:spcAft>
              <a:buClr>
                <a:schemeClr val="dk1"/>
              </a:buClr>
              <a:buSzPts val="1600"/>
              <a:buFont typeface="Times New Roman"/>
              <a:buChar char="•"/>
            </a:pPr>
            <a:r>
              <a:rPr lang="en-US" sz="1600" b="0" i="0" u="none" strike="noStrike" cap="none">
                <a:solidFill>
                  <a:schemeClr val="dk1"/>
                </a:solidFill>
                <a:latin typeface="Times New Roman"/>
                <a:ea typeface="Times New Roman"/>
                <a:cs typeface="Times New Roman"/>
                <a:sym typeface="Times New Roman"/>
              </a:rPr>
              <a:t>Improved distribution Networks</a:t>
            </a:r>
            <a:endParaRPr/>
          </a:p>
          <a:p>
            <a:pPr marL="1143000" marR="0" lvl="2" indent="-228600" algn="l" rtl="0">
              <a:lnSpc>
                <a:spcPct val="100000"/>
              </a:lnSpc>
              <a:spcBef>
                <a:spcPts val="320"/>
              </a:spcBef>
              <a:spcAft>
                <a:spcPts val="0"/>
              </a:spcAft>
              <a:buClr>
                <a:schemeClr val="dk1"/>
              </a:buClr>
              <a:buSzPts val="1600"/>
              <a:buFont typeface="Times New Roman"/>
              <a:buChar char="•"/>
            </a:pPr>
            <a:r>
              <a:rPr lang="en-US" sz="1600" b="0" i="0" u="none" strike="noStrike" cap="none">
                <a:solidFill>
                  <a:schemeClr val="dk1"/>
                </a:solidFill>
                <a:latin typeface="Times New Roman"/>
                <a:ea typeface="Times New Roman"/>
                <a:cs typeface="Times New Roman"/>
                <a:sym typeface="Times New Roman"/>
              </a:rPr>
              <a:t>More balanced Product Mixes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Strategic Benefits</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Market Power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Synergy</a:t>
            </a:r>
            <a:endParaRPr/>
          </a:p>
        </p:txBody>
      </p:sp>
      <p:sp>
        <p:nvSpPr>
          <p:cNvPr id="87" name="Google Shape;87;p12"/>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Costs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Economies of Scale</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Economies of Vertical Integration </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Complementary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Times New Roman"/>
              <a:buNone/>
            </a:pPr>
            <a:r>
              <a:rPr lang="en-US" sz="2800" b="1" i="0" u="sng">
                <a:solidFill>
                  <a:schemeClr val="dk2"/>
                </a:solidFill>
                <a:latin typeface="Times New Roman"/>
                <a:ea typeface="Times New Roman"/>
                <a:cs typeface="Times New Roman"/>
                <a:sym typeface="Times New Roman"/>
              </a:rPr>
              <a:t>Mergers and Acquisitions:  Synergy</a:t>
            </a:r>
            <a:endParaRPr/>
          </a:p>
        </p:txBody>
      </p:sp>
      <p:sp>
        <p:nvSpPr>
          <p:cNvPr id="93" name="Google Shape;93;p1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 Taxes</a:t>
            </a:r>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Net Operating Losses</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Unused Debt Capacity</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Surplus Funds</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360"/>
              </a:spcBef>
              <a:spcAft>
                <a:spcPts val="0"/>
              </a:spcAft>
              <a:buClr>
                <a:schemeClr val="dk1"/>
              </a:buClr>
              <a:buSzPts val="1800"/>
              <a:buFont typeface="Times New Roman"/>
              <a:buChar char="–"/>
            </a:pPr>
            <a:r>
              <a:rPr lang="en-US" sz="1800" b="0" i="0" u="none" strike="noStrike" cap="none">
                <a:solidFill>
                  <a:schemeClr val="dk1"/>
                </a:solidFill>
                <a:latin typeface="Times New Roman"/>
                <a:ea typeface="Times New Roman"/>
                <a:cs typeface="Times New Roman"/>
                <a:sym typeface="Times New Roman"/>
              </a:rPr>
              <a:t>Asset Write-Ups</a:t>
            </a:r>
            <a:endParaRPr/>
          </a:p>
          <a:p>
            <a:pPr marL="742950" marR="0" lvl="1" indent="-171450" algn="l" rtl="0">
              <a:lnSpc>
                <a:spcPct val="100000"/>
              </a:lnSpc>
              <a:spcBef>
                <a:spcPts val="360"/>
              </a:spcBef>
              <a:spcAft>
                <a:spcPts val="0"/>
              </a:spcAft>
              <a:buClr>
                <a:schemeClr val="dk1"/>
              </a:buClr>
              <a:buSzPts val="1800"/>
              <a:buFont typeface="Times New Roman"/>
              <a:buNone/>
            </a:pPr>
            <a:endParaRPr sz="18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00"/>
              </a:spcBef>
              <a:spcAft>
                <a:spcPts val="0"/>
              </a:spcAft>
              <a:buClr>
                <a:schemeClr val="dk1"/>
              </a:buClr>
              <a:buSzPts val="2000"/>
              <a:buFont typeface="Times New Roman"/>
              <a:buChar char="•"/>
            </a:pPr>
            <a:r>
              <a:rPr lang="en-US" sz="2000" b="0" i="0" u="none" strike="noStrike" cap="none">
                <a:solidFill>
                  <a:schemeClr val="dk1"/>
                </a:solidFill>
                <a:latin typeface="Times New Roman"/>
                <a:ea typeface="Times New Roman"/>
                <a:cs typeface="Times New Roman"/>
                <a:sym typeface="Times New Roman"/>
              </a:rPr>
              <a:t> Capital Spending</a:t>
            </a:r>
            <a:endParaRPr/>
          </a:p>
        </p:txBody>
      </p:sp>
    </p:spTree>
  </p:cSld>
  <p:clrMapOvr>
    <a:masterClrMapping/>
  </p:clrMapOvr>
</p:sld>
</file>

<file path=ppt/theme/theme1.xml><?xml version="1.0" encoding="utf-8"?>
<a:theme xmlns:a="http://schemas.openxmlformats.org/drawingml/2006/main" name="Blank Presentation.pot">
  <a:themeElements>
    <a:clrScheme name="Blank Presentation.pot">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1524</Words>
  <Application>Microsoft Office PowerPoint</Application>
  <PresentationFormat>On-screen Show (4:3)</PresentationFormat>
  <Paragraphs>210</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Blank Presentation.pot</vt:lpstr>
      <vt:lpstr>Mergers and Acquisitions</vt:lpstr>
      <vt:lpstr>10 Largest Mergers &amp; Acquisitions as of 8/11/1998 (Source: Dow Jones Newswire)</vt:lpstr>
      <vt:lpstr>Mergers and Acquisitions:  Some Definitions</vt:lpstr>
      <vt:lpstr>Mergers and Acquisitions:  Some Definitions</vt:lpstr>
      <vt:lpstr>Mergers and Acquisitions:  Tax Status</vt:lpstr>
      <vt:lpstr>Mergers and Acquisitions:  Synergy</vt:lpstr>
      <vt:lpstr>Mergers and Acquisitions:  Synergy</vt:lpstr>
      <vt:lpstr>Mergers and Acquisitions:  Synergy</vt:lpstr>
      <vt:lpstr>Mergers and Acquisitions:  Synergy</vt:lpstr>
      <vt:lpstr>Mergers and Acquisitions: How to Value the Deal</vt:lpstr>
      <vt:lpstr>Mergers and Acquisitions: Deterrents to Value</vt:lpstr>
      <vt:lpstr>Mergers and Acquisitions: Deterrents to Value</vt:lpstr>
      <vt:lpstr>Mergers and Acquisitions: Deterrents to Value</vt:lpstr>
      <vt:lpstr>Mergers and Acquisitions: Deterrents to Value</vt:lpstr>
      <vt:lpstr>Mergers and Acquisitions: Defense Mechanisms</vt:lpstr>
      <vt:lpstr>Mergers and Acquisitions: Stockholders’ Abnormal  Returns </vt:lpstr>
      <vt:lpstr>Mergers and Acquisitions: What do Stockholders’ Abnormal  Returns Tell Us and How are they Measured?</vt:lpstr>
      <vt:lpstr>Mergers and Acquisitions: Abnormal  Returns for Mobil and Exxon whose s are, respectively, 0.51 and 0.67</vt:lpstr>
      <vt:lpstr>Mergers and Acquisitions: Abnormal  Returns for Mobil and Exxon</vt:lpstr>
      <vt:lpstr>Mergers and Acquisitions: Abnormal  Returns for Mobil and Exxon</vt:lpstr>
      <vt:lpstr>Mergers and Acquisitions: Abnormal  Returns for Mobil and Exxon</vt:lpstr>
      <vt:lpstr>Mergers and Acquisitions: Value Creation for Mobil and Exxon</vt:lpstr>
      <vt:lpstr>Mergers and Acquisitions: Value Creation for Mobil and Exxon</vt:lpstr>
      <vt:lpstr>Mergers and Acquisitions: Value Creation for Mobil and Exxon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Mergers and Acquisitions</dc:title>
  <dc:creator>Dr Rajeshkumar Dalpatram Kir</dc:creator>
  <cp:lastModifiedBy>Dr Rajeshkumar Dalpatram Kir</cp:lastModifiedBy>
  <cp:revision>2</cp:revision>
  <dcterms:modified xsi:type="dcterms:W3CDTF">2023-02-10T04:39:51Z</dcterms:modified>
</cp:coreProperties>
</file>