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70" r:id="rId14"/>
    <p:sldId id="271" r:id="rId15"/>
    <p:sldId id="272" r:id="rId16"/>
    <p:sldId id="273" r:id="rId17"/>
    <p:sldId id="274" r:id="rId18"/>
    <p:sldId id="275"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8" name="Google Shape;228;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0" name="Google Shape;240;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Merger &amp; Acquisition</a:t>
            </a:r>
            <a:endParaRPr/>
          </a:p>
        </p:txBody>
      </p:sp>
      <p:sp>
        <p:nvSpPr>
          <p:cNvPr id="85" name="Google Shape;85;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r>
              <a:rPr lang="en-US" dirty="0" smtClean="0"/>
              <a:t>Types, Characteristics &amp; Procedure</a:t>
            </a:r>
            <a:endParaRPr dirty="0"/>
          </a:p>
          <a:p>
            <a:pPr marL="0" lvl="0" indent="0" algn="ctr" rtl="0">
              <a:spcBef>
                <a:spcPts val="640"/>
              </a:spcBef>
              <a:spcAft>
                <a:spcPts val="0"/>
              </a:spcAft>
              <a:buClr>
                <a:srgbClr val="888888"/>
              </a:buClr>
              <a:buSzPts val="32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Sources of Financial Synergy </a:t>
            </a:r>
            <a:endParaRPr/>
          </a:p>
        </p:txBody>
      </p:sp>
      <p:grpSp>
        <p:nvGrpSpPr>
          <p:cNvPr id="219" name="Google Shape;219;p23"/>
          <p:cNvGrpSpPr/>
          <p:nvPr/>
        </p:nvGrpSpPr>
        <p:grpSpPr>
          <a:xfrm>
            <a:off x="381000" y="1372514"/>
            <a:ext cx="8305800" cy="4951171"/>
            <a:chOff x="0" y="153314"/>
            <a:chExt cx="8305800" cy="4951171"/>
          </a:xfrm>
        </p:grpSpPr>
        <p:sp>
          <p:nvSpPr>
            <p:cNvPr id="220" name="Google Shape;220;p23"/>
            <p:cNvSpPr/>
            <p:nvPr/>
          </p:nvSpPr>
          <p:spPr>
            <a:xfrm>
              <a:off x="0" y="153314"/>
              <a:ext cx="8305800" cy="159471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3"/>
            <p:cNvSpPr txBox="1"/>
            <p:nvPr/>
          </p:nvSpPr>
          <p:spPr>
            <a:xfrm>
              <a:off x="0" y="153314"/>
              <a:ext cx="8305800" cy="1594710"/>
            </a:xfrm>
            <a:prstGeom prst="rect">
              <a:avLst/>
            </a:prstGeom>
            <a:noFill/>
            <a:ln>
              <a:noFill/>
            </a:ln>
          </p:spPr>
          <p:txBody>
            <a:bodyPr spcFirstLastPara="1" wrap="square" lIns="110475" tIns="110475" rIns="110475" bIns="110475" anchor="ctr" anchorCtr="0">
              <a:noAutofit/>
            </a:bodyPr>
            <a:lstStyle/>
            <a:p>
              <a:pPr marL="0" marR="0" lvl="0" indent="0" algn="l" rtl="0">
                <a:lnSpc>
                  <a:spcPct val="90000"/>
                </a:lnSpc>
                <a:spcBef>
                  <a:spcPts val="0"/>
                </a:spcBef>
                <a:spcAft>
                  <a:spcPts val="0"/>
                </a:spcAft>
                <a:buNone/>
              </a:pPr>
              <a:r>
                <a:rPr lang="en-US" sz="2900" b="0" i="0" u="none" strike="noStrike" cap="none">
                  <a:solidFill>
                    <a:schemeClr val="lt1"/>
                  </a:solidFill>
                  <a:latin typeface="Calibri"/>
                  <a:ea typeface="Calibri"/>
                  <a:cs typeface="Calibri"/>
                  <a:sym typeface="Calibri"/>
                </a:rPr>
                <a:t>The resultant feature of corporate merger or acquisition on the cost of capital of the combined or acquiring firm is called </a:t>
              </a:r>
              <a:r>
                <a:rPr lang="en-US" sz="2900" b="0" i="1" u="none" strike="noStrike" cap="none">
                  <a:solidFill>
                    <a:schemeClr val="lt1"/>
                  </a:solidFill>
                  <a:latin typeface="Calibri"/>
                  <a:ea typeface="Calibri"/>
                  <a:cs typeface="Calibri"/>
                  <a:sym typeface="Calibri"/>
                </a:rPr>
                <a:t>financial synergy</a:t>
              </a:r>
              <a:endParaRPr sz="2900" b="0" i="0" u="none" strike="noStrike" cap="none">
                <a:solidFill>
                  <a:schemeClr val="lt1"/>
                </a:solidFill>
                <a:latin typeface="Calibri"/>
                <a:ea typeface="Calibri"/>
                <a:cs typeface="Calibri"/>
                <a:sym typeface="Calibri"/>
              </a:endParaRPr>
            </a:p>
          </p:txBody>
        </p:sp>
        <p:sp>
          <p:nvSpPr>
            <p:cNvPr id="222" name="Google Shape;222;p23"/>
            <p:cNvSpPr/>
            <p:nvPr/>
          </p:nvSpPr>
          <p:spPr>
            <a:xfrm>
              <a:off x="0" y="1831545"/>
              <a:ext cx="8305800" cy="159471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3"/>
            <p:cNvSpPr txBox="1"/>
            <p:nvPr/>
          </p:nvSpPr>
          <p:spPr>
            <a:xfrm>
              <a:off x="0" y="1831545"/>
              <a:ext cx="8305800" cy="1594710"/>
            </a:xfrm>
            <a:prstGeom prst="rect">
              <a:avLst/>
            </a:prstGeom>
            <a:noFill/>
            <a:ln>
              <a:noFill/>
            </a:ln>
          </p:spPr>
          <p:txBody>
            <a:bodyPr spcFirstLastPara="1" wrap="square" lIns="110475" tIns="110475" rIns="110475" bIns="110475" anchor="ctr" anchorCtr="0">
              <a:noAutofit/>
            </a:bodyPr>
            <a:lstStyle/>
            <a:p>
              <a:pPr marL="0" marR="0" lvl="0" indent="0" algn="l" rtl="0">
                <a:lnSpc>
                  <a:spcPct val="90000"/>
                </a:lnSpc>
                <a:spcBef>
                  <a:spcPts val="0"/>
                </a:spcBef>
                <a:spcAft>
                  <a:spcPts val="0"/>
                </a:spcAft>
                <a:buNone/>
              </a:pPr>
              <a:r>
                <a:rPr lang="en-US" sz="2900" b="0" i="0" u="none" strike="noStrike" cap="none">
                  <a:solidFill>
                    <a:schemeClr val="lt1"/>
                  </a:solidFill>
                  <a:latin typeface="Calibri"/>
                  <a:ea typeface="Calibri"/>
                  <a:cs typeface="Calibri"/>
                  <a:sym typeface="Calibri"/>
                </a:rPr>
                <a:t>It is the result of the lower cost of internal financing as compared to external financing</a:t>
              </a:r>
              <a:endParaRPr sz="2900" b="0" i="0" u="none" strike="noStrike" cap="none">
                <a:solidFill>
                  <a:schemeClr val="lt1"/>
                </a:solidFill>
                <a:latin typeface="Calibri"/>
                <a:ea typeface="Calibri"/>
                <a:cs typeface="Calibri"/>
                <a:sym typeface="Calibri"/>
              </a:endParaRPr>
            </a:p>
          </p:txBody>
        </p:sp>
        <p:sp>
          <p:nvSpPr>
            <p:cNvPr id="224" name="Google Shape;224;p23"/>
            <p:cNvSpPr/>
            <p:nvPr/>
          </p:nvSpPr>
          <p:spPr>
            <a:xfrm>
              <a:off x="0" y="3509775"/>
              <a:ext cx="8305800" cy="159471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3"/>
            <p:cNvSpPr txBox="1"/>
            <p:nvPr/>
          </p:nvSpPr>
          <p:spPr>
            <a:xfrm>
              <a:off x="0" y="3509775"/>
              <a:ext cx="8305800" cy="1594710"/>
            </a:xfrm>
            <a:prstGeom prst="rect">
              <a:avLst/>
            </a:prstGeom>
            <a:noFill/>
            <a:ln>
              <a:noFill/>
            </a:ln>
          </p:spPr>
          <p:txBody>
            <a:bodyPr spcFirstLastPara="1" wrap="square" lIns="110475" tIns="110475" rIns="110475" bIns="110475" anchor="ctr" anchorCtr="0">
              <a:noAutofit/>
            </a:bodyPr>
            <a:lstStyle/>
            <a:p>
              <a:pPr marL="0" marR="0" lvl="0" indent="0" algn="l" rtl="0">
                <a:lnSpc>
                  <a:spcPct val="90000"/>
                </a:lnSpc>
                <a:spcBef>
                  <a:spcPts val="0"/>
                </a:spcBef>
                <a:spcAft>
                  <a:spcPts val="0"/>
                </a:spcAft>
                <a:buNone/>
              </a:pPr>
              <a:r>
                <a:rPr lang="en-US" sz="2900" b="0" i="0" u="none" strike="noStrike" cap="none">
                  <a:solidFill>
                    <a:schemeClr val="lt1"/>
                  </a:solidFill>
                  <a:latin typeface="Calibri"/>
                  <a:ea typeface="Calibri"/>
                  <a:cs typeface="Calibri"/>
                  <a:sym typeface="Calibri"/>
                </a:rPr>
                <a:t>A combination of firms, with different cash flow positions and investment scenarios may produce the synergic effect and achieve lower cost of capital</a:t>
              </a:r>
              <a:endParaRPr sz="2900" b="0" i="0" u="none" strike="noStrike" cap="none">
                <a:solidFill>
                  <a:schemeClr val="lt1"/>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
            </a:r>
            <a:br>
              <a:rPr lang="en-US"/>
            </a:br>
            <a:r>
              <a:rPr lang="en-US"/>
              <a:t>Value creation in Horizontal Mergers</a:t>
            </a:r>
            <a:br>
              <a:rPr lang="en-US"/>
            </a:br>
            <a:endParaRPr/>
          </a:p>
        </p:txBody>
      </p:sp>
      <p:grpSp>
        <p:nvGrpSpPr>
          <p:cNvPr id="231" name="Google Shape;231;p24"/>
          <p:cNvGrpSpPr/>
          <p:nvPr/>
        </p:nvGrpSpPr>
        <p:grpSpPr>
          <a:xfrm>
            <a:off x="457200" y="1850781"/>
            <a:ext cx="8229600" cy="4024800"/>
            <a:chOff x="0" y="250581"/>
            <a:chExt cx="8229600" cy="4024800"/>
          </a:xfrm>
        </p:grpSpPr>
        <p:sp>
          <p:nvSpPr>
            <p:cNvPr id="232" name="Google Shape;232;p24"/>
            <p:cNvSpPr/>
            <p:nvPr/>
          </p:nvSpPr>
          <p:spPr>
            <a:xfrm>
              <a:off x="0" y="250581"/>
              <a:ext cx="8229600" cy="121680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4"/>
            <p:cNvSpPr txBox="1"/>
            <p:nvPr/>
          </p:nvSpPr>
          <p:spPr>
            <a:xfrm>
              <a:off x="0" y="250581"/>
              <a:ext cx="8229600" cy="1216800"/>
            </a:xfrm>
            <a:prstGeom prst="rect">
              <a:avLst/>
            </a:prstGeom>
            <a:noFill/>
            <a:ln>
              <a:noFill/>
            </a:ln>
          </p:spPr>
          <p:txBody>
            <a:bodyPr spcFirstLastPara="1" wrap="square" lIns="137150" tIns="137150" rIns="137150" bIns="137150" anchor="ctr" anchorCtr="0">
              <a:noAutofit/>
            </a:bodyPr>
            <a:lstStyle/>
            <a:p>
              <a:pPr marL="0" marR="0" lvl="0" indent="0" algn="l" rtl="0">
                <a:lnSpc>
                  <a:spcPct val="90000"/>
                </a:lnSpc>
                <a:spcBef>
                  <a:spcPts val="0"/>
                </a:spcBef>
                <a:spcAft>
                  <a:spcPts val="0"/>
                </a:spcAft>
                <a:buNone/>
              </a:pPr>
              <a:r>
                <a:rPr lang="en-US" sz="3600" b="0" i="0" u="none" strike="noStrike" cap="none">
                  <a:solidFill>
                    <a:schemeClr val="lt1"/>
                  </a:solidFill>
                  <a:latin typeface="Calibri"/>
                  <a:ea typeface="Calibri"/>
                  <a:cs typeface="Calibri"/>
                  <a:sym typeface="Calibri"/>
                </a:rPr>
                <a:t>Revenue Enhancement </a:t>
              </a:r>
              <a:endParaRPr sz="3600" b="0" i="0" u="none" strike="noStrike" cap="none">
                <a:solidFill>
                  <a:schemeClr val="lt1"/>
                </a:solidFill>
                <a:latin typeface="Calibri"/>
                <a:ea typeface="Calibri"/>
                <a:cs typeface="Calibri"/>
                <a:sym typeface="Calibri"/>
              </a:endParaRPr>
            </a:p>
          </p:txBody>
        </p:sp>
        <p:sp>
          <p:nvSpPr>
            <p:cNvPr id="234" name="Google Shape;234;p24"/>
            <p:cNvSpPr/>
            <p:nvPr/>
          </p:nvSpPr>
          <p:spPr>
            <a:xfrm>
              <a:off x="0" y="1654581"/>
              <a:ext cx="8229600" cy="121680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4"/>
            <p:cNvSpPr txBox="1"/>
            <p:nvPr/>
          </p:nvSpPr>
          <p:spPr>
            <a:xfrm>
              <a:off x="0" y="1654581"/>
              <a:ext cx="8229600" cy="1216800"/>
            </a:xfrm>
            <a:prstGeom prst="rect">
              <a:avLst/>
            </a:prstGeom>
            <a:noFill/>
            <a:ln>
              <a:noFill/>
            </a:ln>
          </p:spPr>
          <p:txBody>
            <a:bodyPr spcFirstLastPara="1" wrap="square" lIns="137150" tIns="137150" rIns="137150" bIns="137150" anchor="ctr" anchorCtr="0">
              <a:noAutofit/>
            </a:bodyPr>
            <a:lstStyle/>
            <a:p>
              <a:pPr marL="0" marR="0" lvl="0" indent="0" algn="l" rtl="0">
                <a:lnSpc>
                  <a:spcPct val="90000"/>
                </a:lnSpc>
                <a:spcBef>
                  <a:spcPts val="0"/>
                </a:spcBef>
                <a:spcAft>
                  <a:spcPts val="0"/>
                </a:spcAft>
                <a:buNone/>
              </a:pPr>
              <a:r>
                <a:rPr lang="en-US" sz="3600" b="0" i="0" u="none" strike="noStrike" cap="none">
                  <a:solidFill>
                    <a:schemeClr val="lt1"/>
                  </a:solidFill>
                  <a:latin typeface="Calibri"/>
                  <a:ea typeface="Calibri"/>
                  <a:cs typeface="Calibri"/>
                  <a:sym typeface="Calibri"/>
                </a:rPr>
                <a:t>Cost Savings</a:t>
              </a:r>
              <a:endParaRPr sz="3600" b="0" i="0" u="none" strike="noStrike" cap="none">
                <a:solidFill>
                  <a:schemeClr val="lt1"/>
                </a:solidFill>
                <a:latin typeface="Calibri"/>
                <a:ea typeface="Calibri"/>
                <a:cs typeface="Calibri"/>
                <a:sym typeface="Calibri"/>
              </a:endParaRPr>
            </a:p>
          </p:txBody>
        </p:sp>
        <p:sp>
          <p:nvSpPr>
            <p:cNvPr id="236" name="Google Shape;236;p24"/>
            <p:cNvSpPr/>
            <p:nvPr/>
          </p:nvSpPr>
          <p:spPr>
            <a:xfrm>
              <a:off x="0" y="3058581"/>
              <a:ext cx="8229600" cy="121680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4"/>
            <p:cNvSpPr txBox="1"/>
            <p:nvPr/>
          </p:nvSpPr>
          <p:spPr>
            <a:xfrm>
              <a:off x="0" y="3058581"/>
              <a:ext cx="8229600" cy="1216800"/>
            </a:xfrm>
            <a:prstGeom prst="rect">
              <a:avLst/>
            </a:prstGeom>
            <a:noFill/>
            <a:ln>
              <a:noFill/>
            </a:ln>
          </p:spPr>
          <p:txBody>
            <a:bodyPr spcFirstLastPara="1" wrap="square" lIns="137150" tIns="137150" rIns="137150" bIns="137150" anchor="ctr" anchorCtr="0">
              <a:noAutofit/>
            </a:bodyPr>
            <a:lstStyle/>
            <a:p>
              <a:pPr marL="0" marR="0" lvl="0" indent="0" algn="l" rtl="0">
                <a:lnSpc>
                  <a:spcPct val="90000"/>
                </a:lnSpc>
                <a:spcBef>
                  <a:spcPts val="0"/>
                </a:spcBef>
                <a:spcAft>
                  <a:spcPts val="0"/>
                </a:spcAft>
                <a:buNone/>
              </a:pPr>
              <a:r>
                <a:rPr lang="en-US" sz="3600" b="0" i="0" u="none" strike="noStrike" cap="none">
                  <a:solidFill>
                    <a:schemeClr val="lt1"/>
                  </a:solidFill>
                  <a:latin typeface="Calibri"/>
                  <a:ea typeface="Calibri"/>
                  <a:cs typeface="Calibri"/>
                  <a:sym typeface="Calibri"/>
                </a:rPr>
                <a:t>New Growth Opportunities  </a:t>
              </a:r>
              <a:endParaRPr sz="3600" b="0" i="0" u="none" strike="noStrike" cap="none">
                <a:solidFill>
                  <a:schemeClr val="lt1"/>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Value creation in Vertical Mergers</a:t>
            </a:r>
            <a:endParaRPr/>
          </a:p>
        </p:txBody>
      </p:sp>
      <p:grpSp>
        <p:nvGrpSpPr>
          <p:cNvPr id="243" name="Google Shape;243;p25"/>
          <p:cNvGrpSpPr/>
          <p:nvPr/>
        </p:nvGrpSpPr>
        <p:grpSpPr>
          <a:xfrm>
            <a:off x="457200" y="2022951"/>
            <a:ext cx="8229600" cy="3680460"/>
            <a:chOff x="0" y="422751"/>
            <a:chExt cx="8229600" cy="3680460"/>
          </a:xfrm>
        </p:grpSpPr>
        <p:sp>
          <p:nvSpPr>
            <p:cNvPr id="244" name="Google Shape;244;p25"/>
            <p:cNvSpPr/>
            <p:nvPr/>
          </p:nvSpPr>
          <p:spPr>
            <a:xfrm>
              <a:off x="0" y="422751"/>
              <a:ext cx="8229600" cy="67158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5"/>
            <p:cNvSpPr txBox="1"/>
            <p:nvPr/>
          </p:nvSpPr>
          <p:spPr>
            <a:xfrm>
              <a:off x="0" y="422751"/>
              <a:ext cx="8229600" cy="671580"/>
            </a:xfrm>
            <a:prstGeom prst="rect">
              <a:avLst/>
            </a:prstGeom>
            <a:noFill/>
            <a:ln>
              <a:noFill/>
            </a:ln>
          </p:spPr>
          <p:txBody>
            <a:bodyPr spcFirstLastPara="1" wrap="square" lIns="106675" tIns="106675" rIns="106675" bIns="106675" anchor="ctr" anchorCtr="0">
              <a:noAutofit/>
            </a:bodyPr>
            <a:lstStyle/>
            <a:p>
              <a:pPr marL="0" marR="0" lvl="0" indent="0" algn="l" rtl="0">
                <a:lnSpc>
                  <a:spcPct val="90000"/>
                </a:lnSpc>
                <a:spcBef>
                  <a:spcPts val="0"/>
                </a:spcBef>
                <a:spcAft>
                  <a:spcPts val="0"/>
                </a:spcAft>
                <a:buNone/>
              </a:pPr>
              <a:r>
                <a:rPr lang="en-US" sz="2800" b="0" i="0" u="none" strike="noStrike" cap="none">
                  <a:solidFill>
                    <a:schemeClr val="lt1"/>
                  </a:solidFill>
                  <a:latin typeface="Calibri"/>
                  <a:ea typeface="Calibri"/>
                  <a:cs typeface="Calibri"/>
                  <a:sym typeface="Calibri"/>
                </a:rPr>
                <a:t>Results in Lower transaction costs </a:t>
              </a:r>
              <a:endParaRPr sz="2800" b="0" i="0" u="none" strike="noStrike" cap="none">
                <a:solidFill>
                  <a:schemeClr val="lt1"/>
                </a:solidFill>
                <a:latin typeface="Calibri"/>
                <a:ea typeface="Calibri"/>
                <a:cs typeface="Calibri"/>
                <a:sym typeface="Calibri"/>
              </a:endParaRPr>
            </a:p>
          </p:txBody>
        </p:sp>
        <p:sp>
          <p:nvSpPr>
            <p:cNvPr id="246" name="Google Shape;246;p25"/>
            <p:cNvSpPr/>
            <p:nvPr/>
          </p:nvSpPr>
          <p:spPr>
            <a:xfrm>
              <a:off x="0" y="1174971"/>
              <a:ext cx="8229600" cy="67158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5"/>
            <p:cNvSpPr txBox="1"/>
            <p:nvPr/>
          </p:nvSpPr>
          <p:spPr>
            <a:xfrm>
              <a:off x="0" y="1174971"/>
              <a:ext cx="8229600" cy="671580"/>
            </a:xfrm>
            <a:prstGeom prst="rect">
              <a:avLst/>
            </a:prstGeom>
            <a:noFill/>
            <a:ln>
              <a:noFill/>
            </a:ln>
          </p:spPr>
          <p:txBody>
            <a:bodyPr spcFirstLastPara="1" wrap="square" lIns="106675" tIns="106675" rIns="106675" bIns="106675" anchor="ctr" anchorCtr="0">
              <a:noAutofit/>
            </a:bodyPr>
            <a:lstStyle/>
            <a:p>
              <a:pPr marL="0" marR="0" lvl="0" indent="0" algn="l" rtl="0">
                <a:lnSpc>
                  <a:spcPct val="90000"/>
                </a:lnSpc>
                <a:spcBef>
                  <a:spcPts val="0"/>
                </a:spcBef>
                <a:spcAft>
                  <a:spcPts val="0"/>
                </a:spcAft>
                <a:buNone/>
              </a:pPr>
              <a:r>
                <a:rPr lang="en-US" sz="2800" b="0" i="0" u="none" strike="noStrike" cap="none">
                  <a:solidFill>
                    <a:schemeClr val="lt1"/>
                  </a:solidFill>
                  <a:latin typeface="Calibri"/>
                  <a:ea typeface="Calibri"/>
                  <a:cs typeface="Calibri"/>
                  <a:sym typeface="Calibri"/>
                </a:rPr>
                <a:t>Indirect Price Discrimination </a:t>
              </a:r>
              <a:endParaRPr sz="2800" b="0" i="0" u="none" strike="noStrike" cap="none">
                <a:solidFill>
                  <a:schemeClr val="lt1"/>
                </a:solidFill>
                <a:latin typeface="Calibri"/>
                <a:ea typeface="Calibri"/>
                <a:cs typeface="Calibri"/>
                <a:sym typeface="Calibri"/>
              </a:endParaRPr>
            </a:p>
          </p:txBody>
        </p:sp>
        <p:sp>
          <p:nvSpPr>
            <p:cNvPr id="248" name="Google Shape;248;p25"/>
            <p:cNvSpPr/>
            <p:nvPr/>
          </p:nvSpPr>
          <p:spPr>
            <a:xfrm>
              <a:off x="0" y="1927191"/>
              <a:ext cx="8229600" cy="67158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5"/>
            <p:cNvSpPr txBox="1"/>
            <p:nvPr/>
          </p:nvSpPr>
          <p:spPr>
            <a:xfrm>
              <a:off x="0" y="1927191"/>
              <a:ext cx="8229600" cy="671580"/>
            </a:xfrm>
            <a:prstGeom prst="rect">
              <a:avLst/>
            </a:prstGeom>
            <a:noFill/>
            <a:ln>
              <a:noFill/>
            </a:ln>
          </p:spPr>
          <p:txBody>
            <a:bodyPr spcFirstLastPara="1" wrap="square" lIns="106675" tIns="106675" rIns="106675" bIns="106675" anchor="ctr" anchorCtr="0">
              <a:noAutofit/>
            </a:bodyPr>
            <a:lstStyle/>
            <a:p>
              <a:pPr marL="0" marR="0" lvl="0" indent="0" algn="l" rtl="0">
                <a:lnSpc>
                  <a:spcPct val="90000"/>
                </a:lnSpc>
                <a:spcBef>
                  <a:spcPts val="0"/>
                </a:spcBef>
                <a:spcAft>
                  <a:spcPts val="0"/>
                </a:spcAft>
                <a:buNone/>
              </a:pPr>
              <a:r>
                <a:rPr lang="en-US" sz="2800" b="0" i="0" u="none" strike="noStrike" cap="none">
                  <a:solidFill>
                    <a:schemeClr val="lt1"/>
                  </a:solidFill>
                  <a:latin typeface="Calibri"/>
                  <a:ea typeface="Calibri"/>
                  <a:cs typeface="Calibri"/>
                  <a:sym typeface="Calibri"/>
                </a:rPr>
                <a:t>Revenue Enhancement </a:t>
              </a:r>
              <a:endParaRPr sz="2800" b="0" i="0" u="none" strike="noStrike" cap="none">
                <a:solidFill>
                  <a:schemeClr val="lt1"/>
                </a:solidFill>
                <a:latin typeface="Calibri"/>
                <a:ea typeface="Calibri"/>
                <a:cs typeface="Calibri"/>
                <a:sym typeface="Calibri"/>
              </a:endParaRPr>
            </a:p>
          </p:txBody>
        </p:sp>
        <p:sp>
          <p:nvSpPr>
            <p:cNvPr id="250" name="Google Shape;250;p25"/>
            <p:cNvSpPr/>
            <p:nvPr/>
          </p:nvSpPr>
          <p:spPr>
            <a:xfrm>
              <a:off x="0" y="2679411"/>
              <a:ext cx="8229600" cy="67158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5"/>
            <p:cNvSpPr txBox="1"/>
            <p:nvPr/>
          </p:nvSpPr>
          <p:spPr>
            <a:xfrm>
              <a:off x="0" y="2679411"/>
              <a:ext cx="8229600" cy="671580"/>
            </a:xfrm>
            <a:prstGeom prst="rect">
              <a:avLst/>
            </a:prstGeom>
            <a:noFill/>
            <a:ln>
              <a:noFill/>
            </a:ln>
          </p:spPr>
          <p:txBody>
            <a:bodyPr spcFirstLastPara="1" wrap="square" lIns="106675" tIns="106675" rIns="106675" bIns="106675" anchor="ctr" anchorCtr="0">
              <a:noAutofit/>
            </a:bodyPr>
            <a:lstStyle/>
            <a:p>
              <a:pPr marL="0" marR="0" lvl="0" indent="0" algn="l" rtl="0">
                <a:lnSpc>
                  <a:spcPct val="90000"/>
                </a:lnSpc>
                <a:spcBef>
                  <a:spcPts val="0"/>
                </a:spcBef>
                <a:spcAft>
                  <a:spcPts val="0"/>
                </a:spcAft>
                <a:buNone/>
              </a:pPr>
              <a:r>
                <a:rPr lang="en-US" sz="2800" b="0" i="0" u="none" strike="noStrike" cap="none">
                  <a:solidFill>
                    <a:schemeClr val="lt1"/>
                  </a:solidFill>
                  <a:latin typeface="Calibri"/>
                  <a:ea typeface="Calibri"/>
                  <a:cs typeface="Calibri"/>
                  <a:sym typeface="Calibri"/>
                </a:rPr>
                <a:t>Value creation in Conglomerate Mergers </a:t>
              </a:r>
              <a:endParaRPr sz="2800" b="0" i="0" u="none" strike="noStrike" cap="none">
                <a:solidFill>
                  <a:schemeClr val="lt1"/>
                </a:solidFill>
                <a:latin typeface="Calibri"/>
                <a:ea typeface="Calibri"/>
                <a:cs typeface="Calibri"/>
                <a:sym typeface="Calibri"/>
              </a:endParaRPr>
            </a:p>
          </p:txBody>
        </p:sp>
        <p:sp>
          <p:nvSpPr>
            <p:cNvPr id="252" name="Google Shape;252;p25"/>
            <p:cNvSpPr/>
            <p:nvPr/>
          </p:nvSpPr>
          <p:spPr>
            <a:xfrm>
              <a:off x="0" y="3431631"/>
              <a:ext cx="8229600" cy="67158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5"/>
            <p:cNvSpPr txBox="1"/>
            <p:nvPr/>
          </p:nvSpPr>
          <p:spPr>
            <a:xfrm>
              <a:off x="0" y="3431631"/>
              <a:ext cx="8229600" cy="671580"/>
            </a:xfrm>
            <a:prstGeom prst="rect">
              <a:avLst/>
            </a:prstGeom>
            <a:noFill/>
            <a:ln>
              <a:noFill/>
            </a:ln>
          </p:spPr>
          <p:txBody>
            <a:bodyPr spcFirstLastPara="1" wrap="square" lIns="106675" tIns="106675" rIns="106675" bIns="106675" anchor="ctr" anchorCtr="0">
              <a:noAutofit/>
            </a:bodyPr>
            <a:lstStyle/>
            <a:p>
              <a:pPr marL="0" marR="0" lvl="0" indent="0" algn="l" rtl="0">
                <a:lnSpc>
                  <a:spcPct val="90000"/>
                </a:lnSpc>
                <a:spcBef>
                  <a:spcPts val="0"/>
                </a:spcBef>
                <a:spcAft>
                  <a:spcPts val="0"/>
                </a:spcAft>
                <a:buNone/>
              </a:pPr>
              <a:r>
                <a:rPr lang="en-US" sz="2800" b="0" i="0" u="none" strike="noStrike" cap="none">
                  <a:solidFill>
                    <a:schemeClr val="lt1"/>
                  </a:solidFill>
                  <a:latin typeface="Calibri"/>
                  <a:ea typeface="Calibri"/>
                  <a:cs typeface="Calibri"/>
                  <a:sym typeface="Calibri"/>
                </a:rPr>
                <a:t>Specific risk reduction which lowers  the cost of capital</a:t>
              </a:r>
              <a:endParaRPr sz="2800" b="0" i="0" u="none" strike="noStrike" cap="none">
                <a:solidFill>
                  <a:schemeClr val="lt1"/>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Merger and Acquisition Process: The Procedure of Merger</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Companies Act 2013 provides fast-track Merger and Acquisition process. The procedure is as under</a:t>
            </a:r>
            <a:r>
              <a:rPr lang="en-US" dirty="0" smtClean="0"/>
              <a:t>:</a:t>
            </a:r>
          </a:p>
          <a:p>
            <a:r>
              <a:rPr lang="en-US" dirty="0"/>
              <a:t>Both the transferor and transferee shall convene the Board meeting separately and pass the following resolutions:</a:t>
            </a:r>
          </a:p>
          <a:p>
            <a:r>
              <a:rPr lang="en-US" dirty="0"/>
              <a:t>Approving the scheme.</a:t>
            </a:r>
          </a:p>
          <a:p>
            <a:r>
              <a:rPr lang="en-US" dirty="0"/>
              <a:t>Fixing date, time and place for Shareholders Meeting.</a:t>
            </a:r>
          </a:p>
          <a:p>
            <a:r>
              <a:rPr lang="en-US" dirty="0"/>
              <a:t>Fixing date, time and place for Creditors Meeting.</a:t>
            </a:r>
          </a:p>
          <a:p>
            <a:pPr marL="0" indent="0">
              <a:buNone/>
            </a:pPr>
            <a:endParaRPr lang="en-US" dirty="0"/>
          </a:p>
        </p:txBody>
      </p:sp>
    </p:spTree>
    <p:extLst>
      <p:ext uri="{BB962C8B-B14F-4D97-AF65-F5344CB8AC3E}">
        <p14:creationId xmlns:p14="http://schemas.microsoft.com/office/powerpoint/2010/main" val="42367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a:t>2.</a:t>
            </a:r>
            <a:r>
              <a:rPr lang="en-US" dirty="0"/>
              <a:t> After holding the Board Meeting both the Transferor Company and the transferee company shall publish the notice of the proposed scheme to invite any objections or suggestions regarding the same. The copy of the notice shall be sent to the Registrar of Companies and the Official Liquidator</a:t>
            </a:r>
            <a:r>
              <a:rPr lang="en-US" dirty="0" smtClean="0"/>
              <a:t>.</a:t>
            </a:r>
          </a:p>
          <a:p>
            <a:pPr algn="just"/>
            <a:r>
              <a:rPr lang="en-US" b="1" dirty="0"/>
              <a:t>3. </a:t>
            </a:r>
            <a:r>
              <a:rPr lang="en-US" dirty="0"/>
              <a:t>Before convening the meeting of members and creditors, both the transferor and transferee company shall file, with the ROC of their state where their registered office has situated, a declaration of solvency.</a:t>
            </a:r>
          </a:p>
        </p:txBody>
      </p:sp>
    </p:spTree>
    <p:extLst>
      <p:ext uri="{BB962C8B-B14F-4D97-AF65-F5344CB8AC3E}">
        <p14:creationId xmlns:p14="http://schemas.microsoft.com/office/powerpoint/2010/main" val="747592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b="1" dirty="0"/>
              <a:t>4. </a:t>
            </a:r>
            <a:r>
              <a:rPr lang="en-US" dirty="0"/>
              <a:t>A notice of a meeting of members should be given at least 21 clear days before the meeting by both the transferor and the transferee company. The notice of the meeting shall contain the following:</a:t>
            </a:r>
          </a:p>
          <a:p>
            <a:pPr algn="just"/>
            <a:r>
              <a:rPr lang="en-US" dirty="0"/>
              <a:t>Details of compromise and arrangement.</a:t>
            </a:r>
          </a:p>
          <a:p>
            <a:pPr algn="just"/>
            <a:r>
              <a:rPr lang="en-US" dirty="0"/>
              <a:t>Declaration of insolvency.</a:t>
            </a:r>
          </a:p>
          <a:p>
            <a:pPr algn="just"/>
            <a:r>
              <a:rPr lang="en-US" dirty="0"/>
              <a:t>Copy of scheme.</a:t>
            </a:r>
          </a:p>
          <a:p>
            <a:pPr algn="just"/>
            <a:r>
              <a:rPr lang="en-US" dirty="0"/>
              <a:t>The objections received shall be considered and discussed at the general meeting and will be approved by the members of both the companies.</a:t>
            </a:r>
          </a:p>
          <a:p>
            <a:endParaRPr lang="en-US" dirty="0"/>
          </a:p>
        </p:txBody>
      </p:sp>
    </p:spTree>
    <p:extLst>
      <p:ext uri="{BB962C8B-B14F-4D97-AF65-F5344CB8AC3E}">
        <p14:creationId xmlns:p14="http://schemas.microsoft.com/office/powerpoint/2010/main" val="2180273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a:t>5. </a:t>
            </a:r>
            <a:r>
              <a:rPr lang="en-US" dirty="0"/>
              <a:t>After convening the meeting of members a notice of creditors shall be given at least 21 clear days before the meeting by both the transferor and transferee company. The scheme of the merger to be executed has to be approved by the creditors representing 9/10</a:t>
            </a:r>
            <a:r>
              <a:rPr lang="en-US" baseline="30000" dirty="0"/>
              <a:t>th</a:t>
            </a:r>
            <a:r>
              <a:rPr lang="en-US" dirty="0"/>
              <a:t> in value.</a:t>
            </a:r>
          </a:p>
          <a:p>
            <a:pPr algn="just"/>
            <a:r>
              <a:rPr lang="en-US" b="1" dirty="0"/>
              <a:t>6. </a:t>
            </a:r>
            <a:r>
              <a:rPr lang="en-US" dirty="0"/>
              <a:t>The transferee company shall within seven days of the conclusion of the meeting of members file a result of a meeting of members with the Regional Director, Registrar of Companies and Official Liquidator.</a:t>
            </a:r>
          </a:p>
          <a:p>
            <a:endParaRPr lang="en-US" dirty="0"/>
          </a:p>
        </p:txBody>
      </p:sp>
    </p:spTree>
    <p:extLst>
      <p:ext uri="{BB962C8B-B14F-4D97-AF65-F5344CB8AC3E}">
        <p14:creationId xmlns:p14="http://schemas.microsoft.com/office/powerpoint/2010/main" val="2155929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7. </a:t>
            </a:r>
            <a:r>
              <a:rPr lang="en-US" dirty="0"/>
              <a:t>After the scheme is filed and the Registrar and the Official Liquidator does not have any objections the Regional Director shall register the same and will give a confirmation regarding the same.</a:t>
            </a:r>
          </a:p>
          <a:p>
            <a:r>
              <a:rPr lang="en-US" dirty="0"/>
              <a:t>If there is some kind of objection to the Registrar or Official Liquidator they shall communicate the same to the Regional Director within the period of 30 days.</a:t>
            </a:r>
          </a:p>
          <a:p>
            <a:r>
              <a:rPr lang="en-US" dirty="0"/>
              <a:t>After the RD receives the objection by the Liquidator or Registrar and is of the opinion that the scheme is not in public interest or in the interest of creditors he shall within the period of 60days communicate the same to the tribunal and request to consider the same.</a:t>
            </a:r>
          </a:p>
          <a:p>
            <a:r>
              <a:rPr lang="en-US" dirty="0"/>
              <a:t>If the Tribunal is of the opinion that the scheme is appropriate it shall pass the order that the procedure given in Section 232 shall be followed. The order of the tribunal should be given in writing.</a:t>
            </a:r>
          </a:p>
          <a:p>
            <a:endParaRPr lang="en-US" dirty="0"/>
          </a:p>
        </p:txBody>
      </p:sp>
    </p:spTree>
    <p:extLst>
      <p:ext uri="{BB962C8B-B14F-4D97-AF65-F5344CB8AC3E}">
        <p14:creationId xmlns:p14="http://schemas.microsoft.com/office/powerpoint/2010/main" val="2985297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dirty="0"/>
              <a:t>8. </a:t>
            </a:r>
            <a:r>
              <a:rPr lang="en-US" dirty="0"/>
              <a:t>If the scheme is approved by the Regional Director then both the transferor and the transferee company shall within the period of 30 days from the date of confirmation of the scheme file the confirmation order with the ROC where the registered office of the transferee Company is situated he shall register the same and give a confirmation letter regarding the same that confirmation letter is filed with the ROC of the Transferor Company.</a:t>
            </a:r>
          </a:p>
        </p:txBody>
      </p:sp>
    </p:spTree>
    <p:extLst>
      <p:ext uri="{BB962C8B-B14F-4D97-AF65-F5344CB8AC3E}">
        <p14:creationId xmlns:p14="http://schemas.microsoft.com/office/powerpoint/2010/main" val="1916154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
            </a:r>
            <a:br>
              <a:rPr lang="en-US"/>
            </a:br>
            <a:r>
              <a:rPr lang="en-US"/>
              <a:t>Merger </a:t>
            </a:r>
            <a:br>
              <a:rPr lang="en-US"/>
            </a:br>
            <a:endParaRPr/>
          </a:p>
        </p:txBody>
      </p:sp>
      <p:grpSp>
        <p:nvGrpSpPr>
          <p:cNvPr id="91" name="Google Shape;91;p14"/>
          <p:cNvGrpSpPr/>
          <p:nvPr/>
        </p:nvGrpSpPr>
        <p:grpSpPr>
          <a:xfrm>
            <a:off x="457200" y="1643691"/>
            <a:ext cx="8229600" cy="4438980"/>
            <a:chOff x="0" y="43491"/>
            <a:chExt cx="8229600" cy="4438980"/>
          </a:xfrm>
        </p:grpSpPr>
        <p:sp>
          <p:nvSpPr>
            <p:cNvPr id="92" name="Google Shape;92;p14"/>
            <p:cNvSpPr/>
            <p:nvPr/>
          </p:nvSpPr>
          <p:spPr>
            <a:xfrm>
              <a:off x="0" y="43491"/>
              <a:ext cx="8229600" cy="142974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4"/>
            <p:cNvSpPr txBox="1"/>
            <p:nvPr/>
          </p:nvSpPr>
          <p:spPr>
            <a:xfrm>
              <a:off x="0" y="43491"/>
              <a:ext cx="8229600" cy="1429740"/>
            </a:xfrm>
            <a:prstGeom prst="rect">
              <a:avLst/>
            </a:prstGeom>
            <a:noFill/>
            <a:ln>
              <a:noFill/>
            </a:ln>
          </p:spPr>
          <p:txBody>
            <a:bodyPr spcFirstLastPara="1" wrap="square" lIns="99050" tIns="99050" rIns="99050" bIns="99050" anchor="ctr" anchorCtr="0">
              <a:noAutofit/>
            </a:bodyPr>
            <a:lstStyle/>
            <a:p>
              <a:pPr marL="0" marR="0" lvl="0" indent="0" algn="l" rtl="0">
                <a:lnSpc>
                  <a:spcPct val="90000"/>
                </a:lnSpc>
                <a:spcBef>
                  <a:spcPts val="0"/>
                </a:spcBef>
                <a:spcAft>
                  <a:spcPts val="0"/>
                </a:spcAft>
                <a:buNone/>
              </a:pPr>
              <a:r>
                <a:rPr lang="en-US" sz="2600" b="0" i="0" u="none" strike="noStrike" cap="none">
                  <a:solidFill>
                    <a:schemeClr val="lt1"/>
                  </a:solidFill>
                  <a:latin typeface="Calibri"/>
                  <a:ea typeface="Calibri"/>
                  <a:cs typeface="Calibri"/>
                  <a:sym typeface="Calibri"/>
                </a:rPr>
                <a:t>A </a:t>
              </a:r>
              <a:r>
                <a:rPr lang="en-US" sz="2600" b="0" i="1" u="none" strike="noStrike" cap="none">
                  <a:solidFill>
                    <a:schemeClr val="lt1"/>
                  </a:solidFill>
                  <a:latin typeface="Calibri"/>
                  <a:ea typeface="Calibri"/>
                  <a:cs typeface="Calibri"/>
                  <a:sym typeface="Calibri"/>
                </a:rPr>
                <a:t>merger </a:t>
              </a:r>
              <a:r>
                <a:rPr lang="en-US" sz="2600" b="0" i="0" u="none" strike="noStrike" cap="none">
                  <a:solidFill>
                    <a:schemeClr val="lt1"/>
                  </a:solidFill>
                  <a:latin typeface="Calibri"/>
                  <a:ea typeface="Calibri"/>
                  <a:cs typeface="Calibri"/>
                  <a:sym typeface="Calibri"/>
                </a:rPr>
                <a:t>is a combination of two companies into one larger company. This action involves stock swap or cash payment to the target.</a:t>
              </a:r>
              <a:endParaRPr sz="2600" b="0" i="0" u="none" strike="noStrike" cap="none">
                <a:solidFill>
                  <a:schemeClr val="lt1"/>
                </a:solidFill>
                <a:latin typeface="Calibri"/>
                <a:ea typeface="Calibri"/>
                <a:cs typeface="Calibri"/>
                <a:sym typeface="Calibri"/>
              </a:endParaRPr>
            </a:p>
          </p:txBody>
        </p:sp>
        <p:sp>
          <p:nvSpPr>
            <p:cNvPr id="94" name="Google Shape;94;p14"/>
            <p:cNvSpPr/>
            <p:nvPr/>
          </p:nvSpPr>
          <p:spPr>
            <a:xfrm>
              <a:off x="0" y="1548111"/>
              <a:ext cx="8229600" cy="142974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4"/>
            <p:cNvSpPr txBox="1"/>
            <p:nvPr/>
          </p:nvSpPr>
          <p:spPr>
            <a:xfrm>
              <a:off x="0" y="1548111"/>
              <a:ext cx="8229600" cy="1429740"/>
            </a:xfrm>
            <a:prstGeom prst="rect">
              <a:avLst/>
            </a:prstGeom>
            <a:noFill/>
            <a:ln>
              <a:noFill/>
            </a:ln>
          </p:spPr>
          <p:txBody>
            <a:bodyPr spcFirstLastPara="1" wrap="square" lIns="99050" tIns="99050" rIns="99050" bIns="99050" anchor="ctr" anchorCtr="0">
              <a:noAutofit/>
            </a:bodyPr>
            <a:lstStyle/>
            <a:p>
              <a:pPr marL="0" marR="0" lvl="0" indent="0" algn="l" rtl="0">
                <a:lnSpc>
                  <a:spcPct val="90000"/>
                </a:lnSpc>
                <a:spcBef>
                  <a:spcPts val="0"/>
                </a:spcBef>
                <a:spcAft>
                  <a:spcPts val="0"/>
                </a:spcAft>
                <a:buNone/>
              </a:pPr>
              <a:r>
                <a:rPr lang="en-US" sz="2600" b="0" i="0" u="none" strike="noStrike" cap="none">
                  <a:solidFill>
                    <a:schemeClr val="lt1"/>
                  </a:solidFill>
                  <a:latin typeface="Calibri"/>
                  <a:ea typeface="Calibri"/>
                  <a:cs typeface="Calibri"/>
                  <a:sym typeface="Calibri"/>
                </a:rPr>
                <a:t>A + B = A, where company B is merged into company A (Absorption)</a:t>
              </a:r>
              <a:endParaRPr sz="2600" b="0" i="0" u="none" strike="noStrike" cap="none">
                <a:solidFill>
                  <a:schemeClr val="lt1"/>
                </a:solidFill>
                <a:latin typeface="Calibri"/>
                <a:ea typeface="Calibri"/>
                <a:cs typeface="Calibri"/>
                <a:sym typeface="Calibri"/>
              </a:endParaRPr>
            </a:p>
          </p:txBody>
        </p:sp>
        <p:sp>
          <p:nvSpPr>
            <p:cNvPr id="96" name="Google Shape;96;p14"/>
            <p:cNvSpPr/>
            <p:nvPr/>
          </p:nvSpPr>
          <p:spPr>
            <a:xfrm>
              <a:off x="0" y="3052731"/>
              <a:ext cx="8229600" cy="142974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4"/>
            <p:cNvSpPr txBox="1"/>
            <p:nvPr/>
          </p:nvSpPr>
          <p:spPr>
            <a:xfrm>
              <a:off x="0" y="3052731"/>
              <a:ext cx="8229600" cy="1429740"/>
            </a:xfrm>
            <a:prstGeom prst="rect">
              <a:avLst/>
            </a:prstGeom>
            <a:noFill/>
            <a:ln>
              <a:noFill/>
            </a:ln>
          </p:spPr>
          <p:txBody>
            <a:bodyPr spcFirstLastPara="1" wrap="square" lIns="99050" tIns="99050" rIns="99050" bIns="99050" anchor="ctr" anchorCtr="0">
              <a:noAutofit/>
            </a:bodyPr>
            <a:lstStyle/>
            <a:p>
              <a:pPr marL="0" marR="0" lvl="0" indent="0" algn="l" rtl="0">
                <a:lnSpc>
                  <a:spcPct val="90000"/>
                </a:lnSpc>
                <a:spcBef>
                  <a:spcPts val="0"/>
                </a:spcBef>
                <a:spcAft>
                  <a:spcPts val="0"/>
                </a:spcAft>
                <a:buNone/>
              </a:pPr>
              <a:r>
                <a:rPr lang="en-US" sz="2600" b="0" i="0" u="none" strike="noStrike" cap="none">
                  <a:solidFill>
                    <a:schemeClr val="lt1"/>
                  </a:solidFill>
                  <a:latin typeface="Calibri"/>
                  <a:ea typeface="Calibri"/>
                  <a:cs typeface="Calibri"/>
                  <a:sym typeface="Calibri"/>
                </a:rPr>
                <a:t>A + B = C, where C is an entirely new company (Amalgamation or Consolidation)</a:t>
              </a:r>
              <a:endParaRPr sz="2600" b="0" i="0" u="none" strike="noStrike" cap="none">
                <a:solidFill>
                  <a:schemeClr val="lt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
            </a:r>
            <a:br>
              <a:rPr lang="en-US"/>
            </a:br>
            <a:r>
              <a:rPr lang="en-US"/>
              <a:t>Acquisition </a:t>
            </a:r>
            <a:br>
              <a:rPr lang="en-US"/>
            </a:br>
            <a:endParaRPr/>
          </a:p>
        </p:txBody>
      </p:sp>
      <p:grpSp>
        <p:nvGrpSpPr>
          <p:cNvPr id="103" name="Google Shape;103;p15"/>
          <p:cNvGrpSpPr/>
          <p:nvPr/>
        </p:nvGrpSpPr>
        <p:grpSpPr>
          <a:xfrm>
            <a:off x="457200" y="1602047"/>
            <a:ext cx="8229600" cy="4522268"/>
            <a:chOff x="0" y="1847"/>
            <a:chExt cx="8229600" cy="4522268"/>
          </a:xfrm>
        </p:grpSpPr>
        <p:sp>
          <p:nvSpPr>
            <p:cNvPr id="104" name="Google Shape;104;p15"/>
            <p:cNvSpPr/>
            <p:nvPr/>
          </p:nvSpPr>
          <p:spPr>
            <a:xfrm>
              <a:off x="0" y="1847"/>
              <a:ext cx="8229600" cy="1121486"/>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5"/>
            <p:cNvSpPr txBox="1"/>
            <p:nvPr/>
          </p:nvSpPr>
          <p:spPr>
            <a:xfrm>
              <a:off x="0" y="1847"/>
              <a:ext cx="8229600" cy="1121486"/>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None/>
              </a:pPr>
              <a:r>
                <a:rPr lang="en-US" sz="2400" b="0" i="0" u="none" strike="noStrike" cap="none">
                  <a:solidFill>
                    <a:schemeClr val="lt1"/>
                  </a:solidFill>
                  <a:latin typeface="Calibri"/>
                  <a:ea typeface="Calibri"/>
                  <a:cs typeface="Calibri"/>
                  <a:sym typeface="Calibri"/>
                </a:rPr>
                <a:t>It could be acquisition of control, leading to takeover of a company. It could be acquisition of tangible assets, intangible assets, rights and other kinds of obligations</a:t>
              </a:r>
              <a:endParaRPr sz="2400" b="0" i="0" u="none" strike="noStrike" cap="none">
                <a:solidFill>
                  <a:schemeClr val="lt1"/>
                </a:solidFill>
                <a:latin typeface="Calibri"/>
                <a:ea typeface="Calibri"/>
                <a:cs typeface="Calibri"/>
                <a:sym typeface="Calibri"/>
              </a:endParaRPr>
            </a:p>
          </p:txBody>
        </p:sp>
        <p:sp>
          <p:nvSpPr>
            <p:cNvPr id="106" name="Google Shape;106;p15"/>
            <p:cNvSpPr/>
            <p:nvPr/>
          </p:nvSpPr>
          <p:spPr>
            <a:xfrm>
              <a:off x="0" y="1135441"/>
              <a:ext cx="8229600" cy="1121486"/>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5"/>
            <p:cNvSpPr txBox="1"/>
            <p:nvPr/>
          </p:nvSpPr>
          <p:spPr>
            <a:xfrm>
              <a:off x="0" y="1135441"/>
              <a:ext cx="8229600" cy="1121486"/>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None/>
              </a:pPr>
              <a:r>
                <a:rPr lang="en-US" sz="2400" b="0" i="0" u="none" strike="noStrike" cap="none">
                  <a:solidFill>
                    <a:schemeClr val="lt1"/>
                  </a:solidFill>
                  <a:latin typeface="Calibri"/>
                  <a:ea typeface="Calibri"/>
                  <a:cs typeface="Calibri"/>
                  <a:sym typeface="Calibri"/>
                </a:rPr>
                <a:t>An acquisition, also known as a </a:t>
              </a:r>
              <a:r>
                <a:rPr lang="en-US" sz="2400" b="0" i="1" u="none" strike="noStrike" cap="none">
                  <a:solidFill>
                    <a:schemeClr val="lt1"/>
                  </a:solidFill>
                  <a:latin typeface="Calibri"/>
                  <a:ea typeface="Calibri"/>
                  <a:cs typeface="Calibri"/>
                  <a:sym typeface="Calibri"/>
                </a:rPr>
                <a:t>takeover</a:t>
              </a:r>
              <a:r>
                <a:rPr lang="en-US" sz="2400" b="0" i="0" u="none" strike="noStrike" cap="none">
                  <a:solidFill>
                    <a:schemeClr val="lt1"/>
                  </a:solidFill>
                  <a:latin typeface="Calibri"/>
                  <a:ea typeface="Calibri"/>
                  <a:cs typeface="Calibri"/>
                  <a:sym typeface="Calibri"/>
                </a:rPr>
                <a:t>, is the buying of one company (the target) by another. An acquisition can be friendly or hostile</a:t>
              </a:r>
              <a:endParaRPr sz="2400" b="0" i="0" u="none" strike="noStrike" cap="none">
                <a:solidFill>
                  <a:schemeClr val="lt1"/>
                </a:solidFill>
                <a:latin typeface="Calibri"/>
                <a:ea typeface="Calibri"/>
                <a:cs typeface="Calibri"/>
                <a:sym typeface="Calibri"/>
              </a:endParaRPr>
            </a:p>
          </p:txBody>
        </p:sp>
        <p:sp>
          <p:nvSpPr>
            <p:cNvPr id="108" name="Google Shape;108;p15"/>
            <p:cNvSpPr/>
            <p:nvPr/>
          </p:nvSpPr>
          <p:spPr>
            <a:xfrm>
              <a:off x="0" y="2269035"/>
              <a:ext cx="8229600" cy="1121486"/>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5"/>
            <p:cNvSpPr txBox="1"/>
            <p:nvPr/>
          </p:nvSpPr>
          <p:spPr>
            <a:xfrm>
              <a:off x="0" y="2269035"/>
              <a:ext cx="8229600" cy="1121486"/>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None/>
              </a:pPr>
              <a:r>
                <a:rPr lang="en-US" sz="2400" b="0" i="0" u="none" strike="noStrike" cap="none">
                  <a:solidFill>
                    <a:schemeClr val="lt1"/>
                  </a:solidFill>
                  <a:latin typeface="Calibri"/>
                  <a:ea typeface="Calibri"/>
                  <a:cs typeface="Calibri"/>
                  <a:sym typeface="Calibri"/>
                </a:rPr>
                <a:t>In a friendly takeover, the companies proceed through negotiations</a:t>
              </a:r>
              <a:endParaRPr sz="2400" b="0" i="0" u="none" strike="noStrike" cap="none">
                <a:solidFill>
                  <a:schemeClr val="lt1"/>
                </a:solidFill>
                <a:latin typeface="Calibri"/>
                <a:ea typeface="Calibri"/>
                <a:cs typeface="Calibri"/>
                <a:sym typeface="Calibri"/>
              </a:endParaRPr>
            </a:p>
          </p:txBody>
        </p:sp>
        <p:sp>
          <p:nvSpPr>
            <p:cNvPr id="110" name="Google Shape;110;p15"/>
            <p:cNvSpPr/>
            <p:nvPr/>
          </p:nvSpPr>
          <p:spPr>
            <a:xfrm>
              <a:off x="0" y="3402629"/>
              <a:ext cx="8229600" cy="1121486"/>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5"/>
            <p:cNvSpPr txBox="1"/>
            <p:nvPr/>
          </p:nvSpPr>
          <p:spPr>
            <a:xfrm>
              <a:off x="0" y="3402629"/>
              <a:ext cx="8229600" cy="1121486"/>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None/>
              </a:pPr>
              <a:r>
                <a:rPr lang="en-US" sz="2400" b="0" i="0" u="none" strike="noStrike" cap="none">
                  <a:solidFill>
                    <a:schemeClr val="lt1"/>
                  </a:solidFill>
                  <a:latin typeface="Calibri"/>
                  <a:ea typeface="Calibri"/>
                  <a:cs typeface="Calibri"/>
                  <a:sym typeface="Calibri"/>
                </a:rPr>
                <a:t>In a hostile takeover, the takeover target is unwilling to be bought, or the target’s board has no prior knowledge of the offer</a:t>
              </a:r>
              <a:endParaRPr sz="2400" b="0" i="0" u="none" strike="noStrike" cap="none">
                <a:solidFill>
                  <a:schemeClr val="lt1"/>
                </a:solidFill>
                <a:latin typeface="Calibri"/>
                <a:ea typeface="Calibri"/>
                <a:cs typeface="Calibri"/>
                <a:sym typeface="Calibri"/>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
            </a:r>
            <a:br>
              <a:rPr lang="en-US"/>
            </a:br>
            <a:r>
              <a:rPr lang="en-US"/>
              <a:t/>
            </a:r>
            <a:br>
              <a:rPr lang="en-US"/>
            </a:br>
            <a:r>
              <a:rPr lang="en-US"/>
              <a:t>Types of Merger</a:t>
            </a:r>
            <a:br>
              <a:rPr lang="en-US"/>
            </a:br>
            <a:r>
              <a:rPr lang="en-US"/>
              <a:t> </a:t>
            </a:r>
            <a:br>
              <a:rPr lang="en-US"/>
            </a:br>
            <a:endParaRPr/>
          </a:p>
        </p:txBody>
      </p:sp>
      <p:grpSp>
        <p:nvGrpSpPr>
          <p:cNvPr id="117" name="Google Shape;117;p16"/>
          <p:cNvGrpSpPr/>
          <p:nvPr/>
        </p:nvGrpSpPr>
        <p:grpSpPr>
          <a:xfrm>
            <a:off x="381000" y="1340040"/>
            <a:ext cx="8458200" cy="5168520"/>
            <a:chOff x="0" y="44640"/>
            <a:chExt cx="8458200" cy="5168520"/>
          </a:xfrm>
        </p:grpSpPr>
        <p:sp>
          <p:nvSpPr>
            <p:cNvPr id="118" name="Google Shape;118;p16"/>
            <p:cNvSpPr/>
            <p:nvPr/>
          </p:nvSpPr>
          <p:spPr>
            <a:xfrm>
              <a:off x="0" y="44640"/>
              <a:ext cx="8458200" cy="67158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6"/>
            <p:cNvSpPr txBox="1"/>
            <p:nvPr/>
          </p:nvSpPr>
          <p:spPr>
            <a:xfrm>
              <a:off x="0" y="44640"/>
              <a:ext cx="8458200" cy="671580"/>
            </a:xfrm>
            <a:prstGeom prst="rect">
              <a:avLst/>
            </a:prstGeom>
            <a:noFill/>
            <a:ln>
              <a:noFill/>
            </a:ln>
          </p:spPr>
          <p:txBody>
            <a:bodyPr spcFirstLastPara="1" wrap="square" lIns="106675" tIns="106675" rIns="106675" bIns="106675" anchor="ctr" anchorCtr="0">
              <a:noAutofit/>
            </a:bodyPr>
            <a:lstStyle/>
            <a:p>
              <a:pPr marL="0" marR="0" lvl="0" indent="0" algn="l" rtl="0">
                <a:lnSpc>
                  <a:spcPct val="90000"/>
                </a:lnSpc>
                <a:spcBef>
                  <a:spcPts val="0"/>
                </a:spcBef>
                <a:spcAft>
                  <a:spcPts val="0"/>
                </a:spcAft>
                <a:buNone/>
              </a:pPr>
              <a:r>
                <a:rPr lang="en-US" sz="2800" b="0" i="0" u="none" strike="noStrike" cap="none">
                  <a:solidFill>
                    <a:schemeClr val="lt1"/>
                  </a:solidFill>
                  <a:latin typeface="Calibri"/>
                  <a:ea typeface="Calibri"/>
                  <a:cs typeface="Calibri"/>
                  <a:sym typeface="Calibri"/>
                </a:rPr>
                <a:t>Horizontal Merger </a:t>
              </a:r>
              <a:endParaRPr sz="2800" b="0" i="0" u="none" strike="noStrike" cap="none">
                <a:solidFill>
                  <a:schemeClr val="lt1"/>
                </a:solidFill>
                <a:latin typeface="Calibri"/>
                <a:ea typeface="Calibri"/>
                <a:cs typeface="Calibri"/>
                <a:sym typeface="Calibri"/>
              </a:endParaRPr>
            </a:p>
          </p:txBody>
        </p:sp>
        <p:sp>
          <p:nvSpPr>
            <p:cNvPr id="120" name="Google Shape;120;p16"/>
            <p:cNvSpPr/>
            <p:nvPr/>
          </p:nvSpPr>
          <p:spPr>
            <a:xfrm>
              <a:off x="0" y="716220"/>
              <a:ext cx="8458200" cy="139104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6"/>
            <p:cNvSpPr txBox="1"/>
            <p:nvPr/>
          </p:nvSpPr>
          <p:spPr>
            <a:xfrm>
              <a:off x="0" y="716220"/>
              <a:ext cx="8458200" cy="1391040"/>
            </a:xfrm>
            <a:prstGeom prst="rect">
              <a:avLst/>
            </a:prstGeom>
            <a:noFill/>
            <a:ln>
              <a:noFill/>
            </a:ln>
          </p:spPr>
          <p:txBody>
            <a:bodyPr spcFirstLastPara="1" wrap="square" lIns="268525" tIns="35550" rIns="199125" bIns="35550" anchor="t" anchorCtr="0">
              <a:noAutofit/>
            </a:bodyPr>
            <a:lstStyle/>
            <a:p>
              <a:pPr marL="228600" marR="0" lvl="1" indent="-228600" algn="l" rtl="0">
                <a:lnSpc>
                  <a:spcPct val="90000"/>
                </a:lnSpc>
                <a:spcBef>
                  <a:spcPts val="0"/>
                </a:spcBef>
                <a:spcAft>
                  <a:spcPts val="0"/>
                </a:spcAft>
                <a:buClr>
                  <a:schemeClr val="dk1"/>
                </a:buClr>
                <a:buSzPts val="2200"/>
                <a:buFont typeface="Calibri"/>
                <a:buChar char="•"/>
              </a:pPr>
              <a:r>
                <a:rPr lang="en-US" sz="2200" b="0" i="0" u="none" strike="noStrike" cap="none">
                  <a:solidFill>
                    <a:schemeClr val="dk1"/>
                  </a:solidFill>
                  <a:latin typeface="Calibri"/>
                  <a:ea typeface="Calibri"/>
                  <a:cs typeface="Calibri"/>
                  <a:sym typeface="Calibri"/>
                </a:rPr>
                <a:t>Horizontal mergers take place when two merging companies produce similar products in the same industry</a:t>
              </a:r>
              <a:endParaRPr sz="2200" b="0" i="0" u="none" strike="noStrike" cap="none">
                <a:solidFill>
                  <a:schemeClr val="dk1"/>
                </a:solidFill>
                <a:latin typeface="Calibri"/>
                <a:ea typeface="Calibri"/>
                <a:cs typeface="Calibri"/>
                <a:sym typeface="Calibri"/>
              </a:endParaRPr>
            </a:p>
            <a:p>
              <a:pPr marL="228600" marR="0" lvl="1" indent="-228600" algn="l" rtl="0">
                <a:lnSpc>
                  <a:spcPct val="90000"/>
                </a:lnSpc>
                <a:spcBef>
                  <a:spcPts val="440"/>
                </a:spcBef>
                <a:spcAft>
                  <a:spcPts val="0"/>
                </a:spcAft>
                <a:buClr>
                  <a:schemeClr val="dk1"/>
                </a:buClr>
                <a:buSzPts val="2200"/>
                <a:buFont typeface="Calibri"/>
                <a:buChar char="•"/>
              </a:pPr>
              <a:r>
                <a:rPr lang="en-US" sz="2200" b="0" i="0" u="none" strike="noStrike" cap="none">
                  <a:solidFill>
                    <a:schemeClr val="dk1"/>
                  </a:solidFill>
                  <a:latin typeface="Calibri"/>
                  <a:ea typeface="Calibri"/>
                  <a:cs typeface="Calibri"/>
                  <a:sym typeface="Calibri"/>
                </a:rPr>
                <a:t>For example, in 1994, two defense firms, Northrop and Grumman, combined in a $12.7 billion merger</a:t>
              </a:r>
              <a:endParaRPr sz="2200" b="0" i="0" u="none" strike="noStrike" cap="none">
                <a:solidFill>
                  <a:schemeClr val="dk1"/>
                </a:solidFill>
                <a:latin typeface="Calibri"/>
                <a:ea typeface="Calibri"/>
                <a:cs typeface="Calibri"/>
                <a:sym typeface="Calibri"/>
              </a:endParaRPr>
            </a:p>
          </p:txBody>
        </p:sp>
        <p:sp>
          <p:nvSpPr>
            <p:cNvPr id="122" name="Google Shape;122;p16"/>
            <p:cNvSpPr/>
            <p:nvPr/>
          </p:nvSpPr>
          <p:spPr>
            <a:xfrm>
              <a:off x="0" y="2107260"/>
              <a:ext cx="8458200" cy="67158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6"/>
            <p:cNvSpPr txBox="1"/>
            <p:nvPr/>
          </p:nvSpPr>
          <p:spPr>
            <a:xfrm>
              <a:off x="0" y="2107260"/>
              <a:ext cx="8458200" cy="671580"/>
            </a:xfrm>
            <a:prstGeom prst="rect">
              <a:avLst/>
            </a:prstGeom>
            <a:noFill/>
            <a:ln>
              <a:noFill/>
            </a:ln>
          </p:spPr>
          <p:txBody>
            <a:bodyPr spcFirstLastPara="1" wrap="square" lIns="106675" tIns="106675" rIns="106675" bIns="106675" anchor="ctr" anchorCtr="0">
              <a:noAutofit/>
            </a:bodyPr>
            <a:lstStyle/>
            <a:p>
              <a:pPr marL="0" marR="0" lvl="0" indent="0" algn="l" rtl="0">
                <a:lnSpc>
                  <a:spcPct val="90000"/>
                </a:lnSpc>
                <a:spcBef>
                  <a:spcPts val="0"/>
                </a:spcBef>
                <a:spcAft>
                  <a:spcPts val="0"/>
                </a:spcAft>
                <a:buNone/>
              </a:pPr>
              <a:r>
                <a:rPr lang="en-US" sz="2800" b="0" i="0" u="none" strike="noStrike" cap="none">
                  <a:solidFill>
                    <a:schemeClr val="lt1"/>
                  </a:solidFill>
                  <a:latin typeface="Calibri"/>
                  <a:ea typeface="Calibri"/>
                  <a:cs typeface="Calibri"/>
                  <a:sym typeface="Calibri"/>
                </a:rPr>
                <a:t>Vertical Merger </a:t>
              </a:r>
              <a:endParaRPr sz="2800" b="0" i="0" u="none" strike="noStrike" cap="none">
                <a:solidFill>
                  <a:schemeClr val="lt1"/>
                </a:solidFill>
                <a:latin typeface="Calibri"/>
                <a:ea typeface="Calibri"/>
                <a:cs typeface="Calibri"/>
                <a:sym typeface="Calibri"/>
              </a:endParaRPr>
            </a:p>
          </p:txBody>
        </p:sp>
        <p:sp>
          <p:nvSpPr>
            <p:cNvPr id="124" name="Google Shape;124;p16"/>
            <p:cNvSpPr/>
            <p:nvPr/>
          </p:nvSpPr>
          <p:spPr>
            <a:xfrm>
              <a:off x="0" y="2778840"/>
              <a:ext cx="8458200" cy="243432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6"/>
            <p:cNvSpPr txBox="1"/>
            <p:nvPr/>
          </p:nvSpPr>
          <p:spPr>
            <a:xfrm>
              <a:off x="0" y="2778840"/>
              <a:ext cx="8458200" cy="2434320"/>
            </a:xfrm>
            <a:prstGeom prst="rect">
              <a:avLst/>
            </a:prstGeom>
            <a:noFill/>
            <a:ln>
              <a:noFill/>
            </a:ln>
          </p:spPr>
          <p:txBody>
            <a:bodyPr spcFirstLastPara="1" wrap="square" lIns="268525" tIns="35550" rIns="199125" bIns="35550" anchor="t" anchorCtr="0">
              <a:noAutofit/>
            </a:bodyPr>
            <a:lstStyle/>
            <a:p>
              <a:pPr marL="228600" marR="0" lvl="1" indent="-228600" algn="l" rtl="0">
                <a:lnSpc>
                  <a:spcPct val="90000"/>
                </a:lnSpc>
                <a:spcBef>
                  <a:spcPts val="0"/>
                </a:spcBef>
                <a:spcAft>
                  <a:spcPts val="0"/>
                </a:spcAft>
                <a:buClr>
                  <a:schemeClr val="dk1"/>
                </a:buClr>
                <a:buSzPts val="2200"/>
                <a:buFont typeface="Calibri"/>
                <a:buChar char="•"/>
              </a:pPr>
              <a:r>
                <a:rPr lang="en-US" sz="2200" b="0" i="0" u="none" strike="noStrike" cap="none">
                  <a:solidFill>
                    <a:schemeClr val="dk1"/>
                  </a:solidFill>
                  <a:latin typeface="Calibri"/>
                  <a:ea typeface="Calibri"/>
                  <a:cs typeface="Calibri"/>
                  <a:sym typeface="Calibri"/>
                </a:rPr>
                <a:t>A vertical merger refers to a firm acquiring a supplier or distributor of one or more of its goods or services</a:t>
              </a:r>
              <a:endParaRPr sz="2200" b="0" i="0" u="none" strike="noStrike" cap="none">
                <a:solidFill>
                  <a:schemeClr val="dk1"/>
                </a:solidFill>
                <a:latin typeface="Calibri"/>
                <a:ea typeface="Calibri"/>
                <a:cs typeface="Calibri"/>
                <a:sym typeface="Calibri"/>
              </a:endParaRPr>
            </a:p>
            <a:p>
              <a:pPr marL="228600" marR="0" lvl="1" indent="-228600" algn="l" rtl="0">
                <a:lnSpc>
                  <a:spcPct val="90000"/>
                </a:lnSpc>
                <a:spcBef>
                  <a:spcPts val="440"/>
                </a:spcBef>
                <a:spcAft>
                  <a:spcPts val="0"/>
                </a:spcAft>
                <a:buClr>
                  <a:schemeClr val="dk1"/>
                </a:buClr>
                <a:buSzPts val="2200"/>
                <a:buFont typeface="Calibri"/>
                <a:buChar char="•"/>
              </a:pPr>
              <a:r>
                <a:rPr lang="en-US" sz="2200" b="0" i="0" u="none" strike="noStrike" cap="none">
                  <a:solidFill>
                    <a:schemeClr val="dk1"/>
                  </a:solidFill>
                  <a:latin typeface="Calibri"/>
                  <a:ea typeface="Calibri"/>
                  <a:cs typeface="Calibri"/>
                  <a:sym typeface="Calibri"/>
                </a:rPr>
                <a:t>These are combinations of companies that have a buyer-seller relationship</a:t>
              </a:r>
              <a:endParaRPr sz="2200" b="0" i="0" u="none" strike="noStrike" cap="none">
                <a:solidFill>
                  <a:schemeClr val="dk1"/>
                </a:solidFill>
                <a:latin typeface="Calibri"/>
                <a:ea typeface="Calibri"/>
                <a:cs typeface="Calibri"/>
                <a:sym typeface="Calibri"/>
              </a:endParaRPr>
            </a:p>
            <a:p>
              <a:pPr marL="228600" marR="0" lvl="1" indent="-228600" algn="l" rtl="0">
                <a:lnSpc>
                  <a:spcPct val="90000"/>
                </a:lnSpc>
                <a:spcBef>
                  <a:spcPts val="440"/>
                </a:spcBef>
                <a:spcAft>
                  <a:spcPts val="0"/>
                </a:spcAft>
                <a:buClr>
                  <a:schemeClr val="dk1"/>
                </a:buClr>
                <a:buSzPts val="2200"/>
                <a:buFont typeface="Calibri"/>
                <a:buChar char="•"/>
              </a:pPr>
              <a:r>
                <a:rPr lang="en-US" sz="2200" b="0" i="0" u="none" strike="noStrike" cap="none">
                  <a:solidFill>
                    <a:schemeClr val="dk1"/>
                  </a:solidFill>
                  <a:latin typeface="Calibri"/>
                  <a:ea typeface="Calibri"/>
                  <a:cs typeface="Calibri"/>
                  <a:sym typeface="Calibri"/>
                </a:rPr>
                <a:t>Example-Mega Merger-RIL RPL Merger </a:t>
              </a:r>
              <a:endParaRPr sz="2200" b="0" i="0" u="none" strike="noStrike" cap="none">
                <a:solidFill>
                  <a:schemeClr val="dk1"/>
                </a:solidFill>
                <a:latin typeface="Calibri"/>
                <a:ea typeface="Calibri"/>
                <a:cs typeface="Calibri"/>
                <a:sym typeface="Calibri"/>
              </a:endParaRPr>
            </a:p>
            <a:p>
              <a:pPr marL="228600" marR="0" lvl="1" indent="-228600" algn="l" rtl="0">
                <a:lnSpc>
                  <a:spcPct val="90000"/>
                </a:lnSpc>
                <a:spcBef>
                  <a:spcPts val="440"/>
                </a:spcBef>
                <a:spcAft>
                  <a:spcPts val="0"/>
                </a:spcAft>
                <a:buClr>
                  <a:schemeClr val="dk1"/>
                </a:buClr>
                <a:buSzPts val="2200"/>
                <a:buFont typeface="Calibri"/>
                <a:buChar char="•"/>
              </a:pPr>
              <a:r>
                <a:rPr lang="en-US" sz="2200" b="0" i="0" u="none" strike="noStrike" cap="none">
                  <a:solidFill>
                    <a:schemeClr val="dk1"/>
                  </a:solidFill>
                  <a:latin typeface="Calibri"/>
                  <a:ea typeface="Calibri"/>
                  <a:cs typeface="Calibri"/>
                  <a:sym typeface="Calibri"/>
                </a:rPr>
                <a:t>Vertical mergers take place between firms in different stages of production operation</a:t>
              </a:r>
              <a:endParaRPr sz="22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Congeneric &amp; Conglomerate Merger</a:t>
            </a:r>
            <a:endParaRPr/>
          </a:p>
        </p:txBody>
      </p:sp>
      <p:grpSp>
        <p:nvGrpSpPr>
          <p:cNvPr id="131" name="Google Shape;131;p17"/>
          <p:cNvGrpSpPr/>
          <p:nvPr/>
        </p:nvGrpSpPr>
        <p:grpSpPr>
          <a:xfrm>
            <a:off x="457200" y="1645755"/>
            <a:ext cx="8382000" cy="4861890"/>
            <a:chOff x="0" y="45555"/>
            <a:chExt cx="8382000" cy="4861890"/>
          </a:xfrm>
        </p:grpSpPr>
        <p:sp>
          <p:nvSpPr>
            <p:cNvPr id="132" name="Google Shape;132;p17"/>
            <p:cNvSpPr/>
            <p:nvPr/>
          </p:nvSpPr>
          <p:spPr>
            <a:xfrm>
              <a:off x="0" y="45555"/>
              <a:ext cx="8382000" cy="791505"/>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7"/>
            <p:cNvSpPr txBox="1"/>
            <p:nvPr/>
          </p:nvSpPr>
          <p:spPr>
            <a:xfrm>
              <a:off x="0" y="45555"/>
              <a:ext cx="8382000" cy="791505"/>
            </a:xfrm>
            <a:prstGeom prst="rect">
              <a:avLst/>
            </a:prstGeom>
            <a:noFill/>
            <a:ln>
              <a:noFill/>
            </a:ln>
          </p:spPr>
          <p:txBody>
            <a:bodyPr spcFirstLastPara="1" wrap="square" lIns="125725" tIns="125725" rIns="125725" bIns="125725" anchor="ctr" anchorCtr="0">
              <a:noAutofit/>
            </a:bodyPr>
            <a:lstStyle/>
            <a:p>
              <a:pPr marL="0" marR="0" lvl="0" indent="0" algn="l" rtl="0">
                <a:lnSpc>
                  <a:spcPct val="90000"/>
                </a:lnSpc>
                <a:spcBef>
                  <a:spcPts val="0"/>
                </a:spcBef>
                <a:spcAft>
                  <a:spcPts val="0"/>
                </a:spcAft>
                <a:buNone/>
              </a:pPr>
              <a:r>
                <a:rPr lang="en-US" sz="3300" b="0" i="0" u="none" strike="noStrike" cap="none">
                  <a:solidFill>
                    <a:schemeClr val="lt1"/>
                  </a:solidFill>
                  <a:latin typeface="Calibri"/>
                  <a:ea typeface="Calibri"/>
                  <a:cs typeface="Calibri"/>
                  <a:sym typeface="Calibri"/>
                </a:rPr>
                <a:t>Congeneric merger</a:t>
              </a:r>
              <a:endParaRPr sz="3300" b="0" i="0" u="none" strike="noStrike" cap="none">
                <a:solidFill>
                  <a:schemeClr val="lt1"/>
                </a:solidFill>
                <a:latin typeface="Calibri"/>
                <a:ea typeface="Calibri"/>
                <a:cs typeface="Calibri"/>
                <a:sym typeface="Calibri"/>
              </a:endParaRPr>
            </a:p>
          </p:txBody>
        </p:sp>
        <p:sp>
          <p:nvSpPr>
            <p:cNvPr id="134" name="Google Shape;134;p17"/>
            <p:cNvSpPr/>
            <p:nvPr/>
          </p:nvSpPr>
          <p:spPr>
            <a:xfrm>
              <a:off x="0" y="837060"/>
              <a:ext cx="8382000" cy="163944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7"/>
            <p:cNvSpPr txBox="1"/>
            <p:nvPr/>
          </p:nvSpPr>
          <p:spPr>
            <a:xfrm>
              <a:off x="0" y="837060"/>
              <a:ext cx="8382000" cy="1639440"/>
            </a:xfrm>
            <a:prstGeom prst="rect">
              <a:avLst/>
            </a:prstGeom>
            <a:noFill/>
            <a:ln>
              <a:noFill/>
            </a:ln>
          </p:spPr>
          <p:txBody>
            <a:bodyPr spcFirstLastPara="1" wrap="square" lIns="266125" tIns="41900" rIns="234675" bIns="41900" anchor="t" anchorCtr="0">
              <a:noAutofit/>
            </a:bodyPr>
            <a:lstStyle/>
            <a:p>
              <a:pPr marL="228600" marR="0" lvl="1" indent="-228600" algn="l" rtl="0">
                <a:lnSpc>
                  <a:spcPct val="90000"/>
                </a:lnSpc>
                <a:spcBef>
                  <a:spcPts val="0"/>
                </a:spcBef>
                <a:spcAft>
                  <a:spcPts val="0"/>
                </a:spcAft>
                <a:buClr>
                  <a:schemeClr val="dk1"/>
                </a:buClr>
                <a:buSzPts val="2600"/>
                <a:buFont typeface="Calibri"/>
                <a:buChar char="•"/>
              </a:pPr>
              <a:r>
                <a:rPr lang="en-US" sz="2600" b="0" i="0" u="none" strike="noStrike" cap="none" dirty="0">
                  <a:solidFill>
                    <a:schemeClr val="dk1"/>
                  </a:solidFill>
                  <a:latin typeface="Calibri"/>
                  <a:ea typeface="Calibri"/>
                  <a:cs typeface="Calibri"/>
                  <a:sym typeface="Calibri"/>
                </a:rPr>
                <a:t>These types of mergers occur when two merging firms are in the same general industry, but have no mutual buyer/customer or supplier relationship </a:t>
              </a:r>
              <a:endParaRPr sz="2600" b="0" i="0" u="none" strike="noStrike" cap="none" dirty="0">
                <a:solidFill>
                  <a:schemeClr val="dk1"/>
                </a:solidFill>
                <a:latin typeface="Calibri"/>
                <a:ea typeface="Calibri"/>
                <a:cs typeface="Calibri"/>
                <a:sym typeface="Calibri"/>
              </a:endParaRPr>
            </a:p>
            <a:p>
              <a:pPr marL="228600" lvl="1" indent="-228600">
                <a:lnSpc>
                  <a:spcPct val="90000"/>
                </a:lnSpc>
                <a:spcBef>
                  <a:spcPts val="520"/>
                </a:spcBef>
                <a:buClr>
                  <a:schemeClr val="dk1"/>
                </a:buClr>
                <a:buSzPts val="2600"/>
                <a:buFont typeface="Calibri"/>
                <a:buChar char="•"/>
              </a:pPr>
              <a:r>
                <a:rPr lang="en-US" sz="2600" b="0" i="0" u="none" strike="noStrike" cap="none" dirty="0" smtClean="0">
                  <a:solidFill>
                    <a:schemeClr val="dk1"/>
                  </a:solidFill>
                  <a:latin typeface="Calibri"/>
                  <a:ea typeface="Calibri"/>
                  <a:cs typeface="Calibri"/>
                  <a:sym typeface="Calibri"/>
                </a:rPr>
                <a:t>Example :</a:t>
              </a:r>
              <a:r>
                <a:rPr lang="en-US" sz="2800" dirty="0" smtClean="0"/>
                <a:t>TV </a:t>
              </a:r>
              <a:r>
                <a:rPr lang="en-US" sz="2800" dirty="0"/>
                <a:t>manufacturer and a cable company.</a:t>
              </a:r>
            </a:p>
            <a:p>
              <a:pPr marL="228600" marR="0" lvl="1" indent="-228600" algn="l" rtl="0">
                <a:lnSpc>
                  <a:spcPct val="90000"/>
                </a:lnSpc>
                <a:spcBef>
                  <a:spcPts val="520"/>
                </a:spcBef>
                <a:spcAft>
                  <a:spcPts val="0"/>
                </a:spcAft>
                <a:buClr>
                  <a:schemeClr val="dk1"/>
                </a:buClr>
                <a:buSzPts val="2600"/>
                <a:buFont typeface="Calibri"/>
                <a:buChar char="•"/>
              </a:pPr>
              <a:endParaRPr sz="2600" b="0" i="0" u="none" strike="noStrike" cap="none" dirty="0">
                <a:solidFill>
                  <a:schemeClr val="dk1"/>
                </a:solidFill>
                <a:latin typeface="Calibri"/>
                <a:ea typeface="Calibri"/>
                <a:cs typeface="Calibri"/>
                <a:sym typeface="Calibri"/>
              </a:endParaRPr>
            </a:p>
          </p:txBody>
        </p:sp>
        <p:sp>
          <p:nvSpPr>
            <p:cNvPr id="136" name="Google Shape;136;p17"/>
            <p:cNvSpPr/>
            <p:nvPr/>
          </p:nvSpPr>
          <p:spPr>
            <a:xfrm>
              <a:off x="0" y="2476500"/>
              <a:ext cx="8382000" cy="791505"/>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7"/>
            <p:cNvSpPr txBox="1"/>
            <p:nvPr/>
          </p:nvSpPr>
          <p:spPr>
            <a:xfrm>
              <a:off x="0" y="2476500"/>
              <a:ext cx="8382000" cy="791505"/>
            </a:xfrm>
            <a:prstGeom prst="rect">
              <a:avLst/>
            </a:prstGeom>
            <a:noFill/>
            <a:ln>
              <a:noFill/>
            </a:ln>
          </p:spPr>
          <p:txBody>
            <a:bodyPr spcFirstLastPara="1" wrap="square" lIns="125725" tIns="125725" rIns="125725" bIns="125725" anchor="ctr" anchorCtr="0">
              <a:noAutofit/>
            </a:bodyPr>
            <a:lstStyle/>
            <a:p>
              <a:pPr marL="0" marR="0" lvl="0" indent="0" algn="l" rtl="0">
                <a:lnSpc>
                  <a:spcPct val="90000"/>
                </a:lnSpc>
                <a:spcBef>
                  <a:spcPts val="0"/>
                </a:spcBef>
                <a:spcAft>
                  <a:spcPts val="0"/>
                </a:spcAft>
                <a:buNone/>
              </a:pPr>
              <a:r>
                <a:rPr lang="en-US" sz="3300" b="0" i="0" u="none" strike="noStrike" cap="none">
                  <a:solidFill>
                    <a:schemeClr val="lt1"/>
                  </a:solidFill>
                  <a:latin typeface="Calibri"/>
                  <a:ea typeface="Calibri"/>
                  <a:cs typeface="Calibri"/>
                  <a:sym typeface="Calibri"/>
                </a:rPr>
                <a:t>Conglomerate Merger </a:t>
              </a:r>
              <a:endParaRPr sz="3300" b="0" i="0" u="none" strike="noStrike" cap="none">
                <a:solidFill>
                  <a:schemeClr val="lt1"/>
                </a:solidFill>
                <a:latin typeface="Calibri"/>
                <a:ea typeface="Calibri"/>
                <a:cs typeface="Calibri"/>
                <a:sym typeface="Calibri"/>
              </a:endParaRPr>
            </a:p>
          </p:txBody>
        </p:sp>
        <p:sp>
          <p:nvSpPr>
            <p:cNvPr id="138" name="Google Shape;138;p17"/>
            <p:cNvSpPr/>
            <p:nvPr/>
          </p:nvSpPr>
          <p:spPr>
            <a:xfrm>
              <a:off x="0" y="3268005"/>
              <a:ext cx="8382000" cy="163944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7"/>
            <p:cNvSpPr txBox="1"/>
            <p:nvPr/>
          </p:nvSpPr>
          <p:spPr>
            <a:xfrm>
              <a:off x="0" y="3268005"/>
              <a:ext cx="8382000" cy="1639440"/>
            </a:xfrm>
            <a:prstGeom prst="rect">
              <a:avLst/>
            </a:prstGeom>
            <a:noFill/>
            <a:ln>
              <a:noFill/>
            </a:ln>
          </p:spPr>
          <p:txBody>
            <a:bodyPr spcFirstLastPara="1" wrap="square" lIns="266125" tIns="41900" rIns="234675" bIns="41900" anchor="t" anchorCtr="0">
              <a:noAutofit/>
            </a:bodyPr>
            <a:lstStyle/>
            <a:p>
              <a:pPr marL="228600" marR="0" lvl="1" indent="-228600" algn="l" rtl="0">
                <a:lnSpc>
                  <a:spcPct val="90000"/>
                </a:lnSpc>
                <a:spcBef>
                  <a:spcPts val="0"/>
                </a:spcBef>
                <a:spcAft>
                  <a:spcPts val="0"/>
                </a:spcAft>
                <a:buClr>
                  <a:schemeClr val="dk1"/>
                </a:buClr>
                <a:buSzPts val="2600"/>
                <a:buFont typeface="Calibri"/>
                <a:buChar char="•"/>
              </a:pPr>
              <a:r>
                <a:rPr lang="en-US" sz="2600" b="0" i="0" u="none" strike="noStrike" cap="none">
                  <a:solidFill>
                    <a:schemeClr val="dk1"/>
                  </a:solidFill>
                  <a:latin typeface="Calibri"/>
                  <a:ea typeface="Calibri"/>
                  <a:cs typeface="Calibri"/>
                  <a:sym typeface="Calibri"/>
                </a:rPr>
                <a:t>This merger occurs when the companies are in different industry sectors</a:t>
              </a:r>
              <a:endParaRPr sz="2600" b="0" i="0" u="none" strike="noStrike" cap="none">
                <a:solidFill>
                  <a:schemeClr val="dk1"/>
                </a:solidFill>
                <a:latin typeface="Calibri"/>
                <a:ea typeface="Calibri"/>
                <a:cs typeface="Calibri"/>
                <a:sym typeface="Calibri"/>
              </a:endParaRPr>
            </a:p>
            <a:p>
              <a:pPr marL="228600" marR="0" lvl="1" indent="-228600" algn="l" rtl="0">
                <a:lnSpc>
                  <a:spcPct val="90000"/>
                </a:lnSpc>
                <a:spcBef>
                  <a:spcPts val="520"/>
                </a:spcBef>
                <a:spcAft>
                  <a:spcPts val="0"/>
                </a:spcAft>
                <a:buClr>
                  <a:schemeClr val="dk1"/>
                </a:buClr>
                <a:buSzPts val="2600"/>
                <a:buFont typeface="Calibri"/>
                <a:buChar char="•"/>
              </a:pPr>
              <a:r>
                <a:rPr lang="en-US" sz="2600" b="0" i="0" u="none" strike="noStrike" cap="none">
                  <a:solidFill>
                    <a:schemeClr val="dk1"/>
                  </a:solidFill>
                  <a:latin typeface="Calibri"/>
                  <a:ea typeface="Calibri"/>
                  <a:cs typeface="Calibri"/>
                  <a:sym typeface="Calibri"/>
                </a:rPr>
                <a:t>Philip Morris, a tobacco company, acquired General Foods in 1985 for $5.6 billion</a:t>
              </a:r>
              <a:endParaRPr sz="26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Types of Conglomerate Mergers </a:t>
            </a:r>
            <a:br>
              <a:rPr lang="en-US"/>
            </a:br>
            <a:endParaRPr/>
          </a:p>
        </p:txBody>
      </p:sp>
      <p:grpSp>
        <p:nvGrpSpPr>
          <p:cNvPr id="145" name="Google Shape;145;p18"/>
          <p:cNvGrpSpPr/>
          <p:nvPr/>
        </p:nvGrpSpPr>
        <p:grpSpPr>
          <a:xfrm>
            <a:off x="304800" y="1164479"/>
            <a:ext cx="8534400" cy="5367241"/>
            <a:chOff x="0" y="21479"/>
            <a:chExt cx="8534400" cy="5367241"/>
          </a:xfrm>
        </p:grpSpPr>
        <p:sp>
          <p:nvSpPr>
            <p:cNvPr id="146" name="Google Shape;146;p18"/>
            <p:cNvSpPr/>
            <p:nvPr/>
          </p:nvSpPr>
          <p:spPr>
            <a:xfrm>
              <a:off x="0" y="21479"/>
              <a:ext cx="8534400" cy="81549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8"/>
            <p:cNvSpPr txBox="1"/>
            <p:nvPr/>
          </p:nvSpPr>
          <p:spPr>
            <a:xfrm>
              <a:off x="0" y="21479"/>
              <a:ext cx="8534400" cy="815490"/>
            </a:xfrm>
            <a:prstGeom prst="rect">
              <a:avLst/>
            </a:prstGeom>
            <a:noFill/>
            <a:ln>
              <a:noFill/>
            </a:ln>
          </p:spPr>
          <p:txBody>
            <a:bodyPr spcFirstLastPara="1" wrap="square" lIns="129525" tIns="129525" rIns="129525" bIns="129525" anchor="ctr" anchorCtr="0">
              <a:noAutofit/>
            </a:bodyPr>
            <a:lstStyle/>
            <a:p>
              <a:pPr marL="0" marR="0" lvl="0" indent="0" algn="l" rtl="0">
                <a:lnSpc>
                  <a:spcPct val="90000"/>
                </a:lnSpc>
                <a:spcBef>
                  <a:spcPts val="0"/>
                </a:spcBef>
                <a:spcAft>
                  <a:spcPts val="0"/>
                </a:spcAft>
                <a:buNone/>
              </a:pPr>
              <a:r>
                <a:rPr lang="en-US" sz="3400" b="0" i="0" u="none" strike="noStrike" cap="none">
                  <a:solidFill>
                    <a:schemeClr val="lt1"/>
                  </a:solidFill>
                  <a:latin typeface="Calibri"/>
                  <a:ea typeface="Calibri"/>
                  <a:cs typeface="Calibri"/>
                  <a:sym typeface="Calibri"/>
                </a:rPr>
                <a:t>Product Extension Mergers</a:t>
              </a:r>
              <a:endParaRPr sz="3400" b="0" i="0" u="none" strike="noStrike" cap="none">
                <a:solidFill>
                  <a:schemeClr val="lt1"/>
                </a:solidFill>
                <a:latin typeface="Calibri"/>
                <a:ea typeface="Calibri"/>
                <a:cs typeface="Calibri"/>
                <a:sym typeface="Calibri"/>
              </a:endParaRPr>
            </a:p>
          </p:txBody>
        </p:sp>
        <p:sp>
          <p:nvSpPr>
            <p:cNvPr id="148" name="Google Shape;148;p18"/>
            <p:cNvSpPr/>
            <p:nvPr/>
          </p:nvSpPr>
          <p:spPr>
            <a:xfrm>
              <a:off x="0" y="836969"/>
              <a:ext cx="8534400" cy="84456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8"/>
            <p:cNvSpPr txBox="1"/>
            <p:nvPr/>
          </p:nvSpPr>
          <p:spPr>
            <a:xfrm>
              <a:off x="0" y="836969"/>
              <a:ext cx="8534400" cy="844560"/>
            </a:xfrm>
            <a:prstGeom prst="rect">
              <a:avLst/>
            </a:prstGeom>
            <a:noFill/>
            <a:ln>
              <a:noFill/>
            </a:ln>
          </p:spPr>
          <p:txBody>
            <a:bodyPr spcFirstLastPara="1" wrap="square" lIns="270950" tIns="43175" rIns="241800" bIns="43175" anchor="t" anchorCtr="0">
              <a:noAutofit/>
            </a:bodyPr>
            <a:lstStyle/>
            <a:p>
              <a:pPr marL="228600" marR="0" lvl="1" indent="-228600" algn="l" rtl="0">
                <a:lnSpc>
                  <a:spcPct val="90000"/>
                </a:lnSpc>
                <a:spcBef>
                  <a:spcPts val="0"/>
                </a:spcBef>
                <a:spcAft>
                  <a:spcPts val="0"/>
                </a:spcAft>
                <a:buClr>
                  <a:schemeClr val="dk1"/>
                </a:buClr>
                <a:buSzPts val="2700"/>
                <a:buFont typeface="Calibri"/>
                <a:buChar char="•"/>
              </a:pPr>
              <a:r>
                <a:rPr lang="en-US" sz="2700" b="0" i="0" u="none" strike="noStrike" cap="none">
                  <a:solidFill>
                    <a:schemeClr val="dk1"/>
                  </a:solidFill>
                  <a:latin typeface="Calibri"/>
                  <a:ea typeface="Calibri"/>
                  <a:cs typeface="Calibri"/>
                  <a:sym typeface="Calibri"/>
                </a:rPr>
                <a:t>Mergers between firms in related business activities and may also be called </a:t>
              </a:r>
              <a:r>
                <a:rPr lang="en-US" sz="2700" b="0" i="1" u="none" strike="noStrike" cap="none">
                  <a:solidFill>
                    <a:schemeClr val="dk1"/>
                  </a:solidFill>
                  <a:latin typeface="Calibri"/>
                  <a:ea typeface="Calibri"/>
                  <a:cs typeface="Calibri"/>
                  <a:sym typeface="Calibri"/>
                </a:rPr>
                <a:t>concentric mergers</a:t>
              </a:r>
              <a:endParaRPr sz="2700" b="0" i="0" u="none" strike="noStrike" cap="none">
                <a:solidFill>
                  <a:schemeClr val="dk1"/>
                </a:solidFill>
                <a:latin typeface="Calibri"/>
                <a:ea typeface="Calibri"/>
                <a:cs typeface="Calibri"/>
                <a:sym typeface="Calibri"/>
              </a:endParaRPr>
            </a:p>
          </p:txBody>
        </p:sp>
        <p:sp>
          <p:nvSpPr>
            <p:cNvPr id="150" name="Google Shape;150;p18"/>
            <p:cNvSpPr/>
            <p:nvPr/>
          </p:nvSpPr>
          <p:spPr>
            <a:xfrm>
              <a:off x="0" y="1681529"/>
              <a:ext cx="8534400" cy="81549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8"/>
            <p:cNvSpPr txBox="1"/>
            <p:nvPr/>
          </p:nvSpPr>
          <p:spPr>
            <a:xfrm>
              <a:off x="0" y="1681529"/>
              <a:ext cx="8534400" cy="815490"/>
            </a:xfrm>
            <a:prstGeom prst="rect">
              <a:avLst/>
            </a:prstGeom>
            <a:noFill/>
            <a:ln>
              <a:noFill/>
            </a:ln>
          </p:spPr>
          <p:txBody>
            <a:bodyPr spcFirstLastPara="1" wrap="square" lIns="129525" tIns="129525" rIns="129525" bIns="129525" anchor="ctr" anchorCtr="0">
              <a:noAutofit/>
            </a:bodyPr>
            <a:lstStyle/>
            <a:p>
              <a:pPr marL="0" marR="0" lvl="0" indent="0" algn="l" rtl="0">
                <a:lnSpc>
                  <a:spcPct val="90000"/>
                </a:lnSpc>
                <a:spcBef>
                  <a:spcPts val="0"/>
                </a:spcBef>
                <a:spcAft>
                  <a:spcPts val="0"/>
                </a:spcAft>
                <a:buNone/>
              </a:pPr>
              <a:r>
                <a:rPr lang="en-US" sz="3400" b="0" i="0" u="none" strike="noStrike" cap="none">
                  <a:solidFill>
                    <a:schemeClr val="lt1"/>
                  </a:solidFill>
                  <a:latin typeface="Calibri"/>
                  <a:ea typeface="Calibri"/>
                  <a:cs typeface="Calibri"/>
                  <a:sym typeface="Calibri"/>
                </a:rPr>
                <a:t>Market Extension Mergers</a:t>
              </a:r>
              <a:endParaRPr sz="3400" b="0" i="0" u="none" strike="noStrike" cap="none">
                <a:solidFill>
                  <a:schemeClr val="lt1"/>
                </a:solidFill>
                <a:latin typeface="Calibri"/>
                <a:ea typeface="Calibri"/>
                <a:cs typeface="Calibri"/>
                <a:sym typeface="Calibri"/>
              </a:endParaRPr>
            </a:p>
          </p:txBody>
        </p:sp>
        <p:sp>
          <p:nvSpPr>
            <p:cNvPr id="152" name="Google Shape;152;p18"/>
            <p:cNvSpPr/>
            <p:nvPr/>
          </p:nvSpPr>
          <p:spPr>
            <a:xfrm>
              <a:off x="0" y="2497020"/>
              <a:ext cx="8534400" cy="84456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8"/>
            <p:cNvSpPr txBox="1"/>
            <p:nvPr/>
          </p:nvSpPr>
          <p:spPr>
            <a:xfrm>
              <a:off x="0" y="2497020"/>
              <a:ext cx="8534400" cy="844560"/>
            </a:xfrm>
            <a:prstGeom prst="rect">
              <a:avLst/>
            </a:prstGeom>
            <a:noFill/>
            <a:ln>
              <a:noFill/>
            </a:ln>
          </p:spPr>
          <p:txBody>
            <a:bodyPr spcFirstLastPara="1" wrap="square" lIns="270950" tIns="43175" rIns="241800" bIns="43175" anchor="t" anchorCtr="0">
              <a:noAutofit/>
            </a:bodyPr>
            <a:lstStyle/>
            <a:p>
              <a:pPr marL="228600" marR="0" lvl="1" indent="-228600" algn="l" rtl="0">
                <a:lnSpc>
                  <a:spcPct val="90000"/>
                </a:lnSpc>
                <a:spcBef>
                  <a:spcPts val="0"/>
                </a:spcBef>
                <a:spcAft>
                  <a:spcPts val="0"/>
                </a:spcAft>
                <a:buClr>
                  <a:schemeClr val="dk1"/>
                </a:buClr>
                <a:buSzPts val="2700"/>
                <a:buFont typeface="Calibri"/>
                <a:buChar char="•"/>
              </a:pPr>
              <a:r>
                <a:rPr lang="en-US" sz="2700" b="0" i="0" u="none" strike="noStrike" cap="none">
                  <a:solidFill>
                    <a:schemeClr val="dk1"/>
                  </a:solidFill>
                  <a:latin typeface="Calibri"/>
                  <a:ea typeface="Calibri"/>
                  <a:cs typeface="Calibri"/>
                  <a:sym typeface="Calibri"/>
                </a:rPr>
                <a:t>Involves two firms whose operations are conducted in non-overlapping geographic areas</a:t>
              </a:r>
              <a:endParaRPr sz="2700" b="0" i="0" u="none" strike="noStrike" cap="none">
                <a:solidFill>
                  <a:schemeClr val="dk1"/>
                </a:solidFill>
                <a:latin typeface="Calibri"/>
                <a:ea typeface="Calibri"/>
                <a:cs typeface="Calibri"/>
                <a:sym typeface="Calibri"/>
              </a:endParaRPr>
            </a:p>
          </p:txBody>
        </p:sp>
        <p:sp>
          <p:nvSpPr>
            <p:cNvPr id="154" name="Google Shape;154;p18"/>
            <p:cNvSpPr/>
            <p:nvPr/>
          </p:nvSpPr>
          <p:spPr>
            <a:xfrm>
              <a:off x="0" y="3341580"/>
              <a:ext cx="8534400" cy="81549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8"/>
            <p:cNvSpPr txBox="1"/>
            <p:nvPr/>
          </p:nvSpPr>
          <p:spPr>
            <a:xfrm>
              <a:off x="0" y="3341580"/>
              <a:ext cx="8534400" cy="815490"/>
            </a:xfrm>
            <a:prstGeom prst="rect">
              <a:avLst/>
            </a:prstGeom>
            <a:noFill/>
            <a:ln>
              <a:noFill/>
            </a:ln>
          </p:spPr>
          <p:txBody>
            <a:bodyPr spcFirstLastPara="1" wrap="square" lIns="129525" tIns="129525" rIns="129525" bIns="129525" anchor="ctr" anchorCtr="0">
              <a:noAutofit/>
            </a:bodyPr>
            <a:lstStyle/>
            <a:p>
              <a:pPr marL="0" marR="0" lvl="0" indent="0" algn="l" rtl="0">
                <a:lnSpc>
                  <a:spcPct val="90000"/>
                </a:lnSpc>
                <a:spcBef>
                  <a:spcPts val="0"/>
                </a:spcBef>
                <a:spcAft>
                  <a:spcPts val="0"/>
                </a:spcAft>
                <a:buNone/>
              </a:pPr>
              <a:r>
                <a:rPr lang="en-US" sz="3400" b="0" i="0" u="none" strike="noStrike" cap="none">
                  <a:solidFill>
                    <a:schemeClr val="lt1"/>
                  </a:solidFill>
                  <a:latin typeface="Calibri"/>
                  <a:ea typeface="Calibri"/>
                  <a:cs typeface="Calibri"/>
                  <a:sym typeface="Calibri"/>
                </a:rPr>
                <a:t>Pure Conglomerate Mergers</a:t>
              </a:r>
              <a:endParaRPr sz="3400" b="0" i="0" u="none" strike="noStrike" cap="none">
                <a:solidFill>
                  <a:schemeClr val="lt1"/>
                </a:solidFill>
                <a:latin typeface="Calibri"/>
                <a:ea typeface="Calibri"/>
                <a:cs typeface="Calibri"/>
                <a:sym typeface="Calibri"/>
              </a:endParaRPr>
            </a:p>
          </p:txBody>
        </p:sp>
        <p:sp>
          <p:nvSpPr>
            <p:cNvPr id="156" name="Google Shape;156;p18"/>
            <p:cNvSpPr/>
            <p:nvPr/>
          </p:nvSpPr>
          <p:spPr>
            <a:xfrm>
              <a:off x="0" y="4157070"/>
              <a:ext cx="8534400" cy="123165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8"/>
            <p:cNvSpPr txBox="1"/>
            <p:nvPr/>
          </p:nvSpPr>
          <p:spPr>
            <a:xfrm>
              <a:off x="0" y="4157070"/>
              <a:ext cx="8534400" cy="1231650"/>
            </a:xfrm>
            <a:prstGeom prst="rect">
              <a:avLst/>
            </a:prstGeom>
            <a:noFill/>
            <a:ln>
              <a:noFill/>
            </a:ln>
          </p:spPr>
          <p:txBody>
            <a:bodyPr spcFirstLastPara="1" wrap="square" lIns="270950" tIns="43175" rIns="241800" bIns="43175" anchor="t" anchorCtr="0">
              <a:noAutofit/>
            </a:bodyPr>
            <a:lstStyle/>
            <a:p>
              <a:pPr marL="228600" marR="0" lvl="1" indent="-228600" algn="l" rtl="0">
                <a:lnSpc>
                  <a:spcPct val="90000"/>
                </a:lnSpc>
                <a:spcBef>
                  <a:spcPts val="0"/>
                </a:spcBef>
                <a:spcAft>
                  <a:spcPts val="0"/>
                </a:spcAft>
                <a:buClr>
                  <a:schemeClr val="dk1"/>
                </a:buClr>
                <a:buSzPts val="2700"/>
                <a:buFont typeface="Calibri"/>
                <a:buChar char="•"/>
              </a:pPr>
              <a:r>
                <a:rPr lang="en-US" sz="2700" b="0" i="0" u="none" strike="noStrike" cap="none">
                  <a:solidFill>
                    <a:schemeClr val="dk1"/>
                  </a:solidFill>
                  <a:latin typeface="Calibri"/>
                  <a:ea typeface="Calibri"/>
                  <a:cs typeface="Calibri"/>
                  <a:sym typeface="Calibri"/>
                </a:rPr>
                <a:t>Involve firms in unrelated business activities and hence do not involve carry over of industry specific managerial capabilities</a:t>
              </a:r>
              <a:endParaRPr sz="27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
            </a:r>
            <a:br>
              <a:rPr lang="en-US"/>
            </a:br>
            <a:r>
              <a:rPr lang="en-US"/>
              <a:t/>
            </a:r>
            <a:br>
              <a:rPr lang="en-US"/>
            </a:br>
            <a:r>
              <a:rPr lang="en-US"/>
              <a:t>Financial Synergy and Conglomerate Merger </a:t>
            </a:r>
            <a:br>
              <a:rPr lang="en-US"/>
            </a:br>
            <a:r>
              <a:rPr lang="en-US"/>
              <a:t> </a:t>
            </a:r>
            <a:br>
              <a:rPr lang="en-US"/>
            </a:br>
            <a:endParaRPr/>
          </a:p>
        </p:txBody>
      </p:sp>
      <p:grpSp>
        <p:nvGrpSpPr>
          <p:cNvPr id="163" name="Google Shape;163;p19"/>
          <p:cNvGrpSpPr/>
          <p:nvPr/>
        </p:nvGrpSpPr>
        <p:grpSpPr>
          <a:xfrm>
            <a:off x="457200" y="1661279"/>
            <a:ext cx="8305800" cy="4830841"/>
            <a:chOff x="0" y="61079"/>
            <a:chExt cx="8305800" cy="4830841"/>
          </a:xfrm>
        </p:grpSpPr>
        <p:sp>
          <p:nvSpPr>
            <p:cNvPr id="164" name="Google Shape;164;p19"/>
            <p:cNvSpPr/>
            <p:nvPr/>
          </p:nvSpPr>
          <p:spPr>
            <a:xfrm>
              <a:off x="0" y="61079"/>
              <a:ext cx="8305800" cy="199836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9"/>
            <p:cNvSpPr txBox="1"/>
            <p:nvPr/>
          </p:nvSpPr>
          <p:spPr>
            <a:xfrm>
              <a:off x="0" y="61079"/>
              <a:ext cx="8305800" cy="1998360"/>
            </a:xfrm>
            <a:prstGeom prst="rect">
              <a:avLst/>
            </a:prstGeom>
            <a:noFill/>
            <a:ln>
              <a:noFill/>
            </a:ln>
          </p:spPr>
          <p:txBody>
            <a:bodyPr spcFirstLastPara="1" wrap="square" lIns="106675" tIns="106675" rIns="106675" bIns="106675" anchor="ctr" anchorCtr="0">
              <a:noAutofit/>
            </a:bodyPr>
            <a:lstStyle/>
            <a:p>
              <a:pPr marL="0" marR="0" lvl="0" indent="0" algn="l" rtl="0">
                <a:lnSpc>
                  <a:spcPct val="90000"/>
                </a:lnSpc>
                <a:spcBef>
                  <a:spcPts val="0"/>
                </a:spcBef>
                <a:spcAft>
                  <a:spcPts val="0"/>
                </a:spcAft>
                <a:buNone/>
              </a:pPr>
              <a:r>
                <a:rPr lang="en-US" sz="2800" b="0" i="0" u="none" strike="noStrike" cap="none">
                  <a:solidFill>
                    <a:schemeClr val="lt1"/>
                  </a:solidFill>
                  <a:latin typeface="Calibri"/>
                  <a:ea typeface="Calibri"/>
                  <a:cs typeface="Calibri"/>
                  <a:sym typeface="Calibri"/>
                </a:rPr>
                <a:t>A pure conglomerate merger occurs when a firm in an industry with low demand growth relative to the economy acquires a firm operating in an industry with high expected demand growth</a:t>
              </a:r>
              <a:endParaRPr sz="2800" b="0" i="0" u="none" strike="noStrike" cap="none">
                <a:solidFill>
                  <a:schemeClr val="lt1"/>
                </a:solidFill>
                <a:latin typeface="Calibri"/>
                <a:ea typeface="Calibri"/>
                <a:cs typeface="Calibri"/>
                <a:sym typeface="Calibri"/>
              </a:endParaRPr>
            </a:p>
          </p:txBody>
        </p:sp>
        <p:sp>
          <p:nvSpPr>
            <p:cNvPr id="166" name="Google Shape;166;p19"/>
            <p:cNvSpPr/>
            <p:nvPr/>
          </p:nvSpPr>
          <p:spPr>
            <a:xfrm>
              <a:off x="0" y="2140080"/>
              <a:ext cx="8305800" cy="1998360"/>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9"/>
            <p:cNvSpPr txBox="1"/>
            <p:nvPr/>
          </p:nvSpPr>
          <p:spPr>
            <a:xfrm>
              <a:off x="0" y="2140080"/>
              <a:ext cx="8305800" cy="1998360"/>
            </a:xfrm>
            <a:prstGeom prst="rect">
              <a:avLst/>
            </a:prstGeom>
            <a:noFill/>
            <a:ln>
              <a:noFill/>
            </a:ln>
          </p:spPr>
          <p:txBody>
            <a:bodyPr spcFirstLastPara="1" wrap="square" lIns="106675" tIns="106675" rIns="106675" bIns="106675" anchor="ctr" anchorCtr="0">
              <a:noAutofit/>
            </a:bodyPr>
            <a:lstStyle/>
            <a:p>
              <a:pPr marL="0" marR="0" lvl="0" indent="0" algn="l" rtl="0">
                <a:lnSpc>
                  <a:spcPct val="90000"/>
                </a:lnSpc>
                <a:spcBef>
                  <a:spcPts val="0"/>
                </a:spcBef>
                <a:spcAft>
                  <a:spcPts val="0"/>
                </a:spcAft>
                <a:buNone/>
              </a:pPr>
              <a:r>
                <a:rPr lang="en-US" sz="2800" b="0" i="0" u="none" strike="noStrike" cap="none">
                  <a:solidFill>
                    <a:schemeClr val="lt1"/>
                  </a:solidFill>
                  <a:latin typeface="Calibri"/>
                  <a:ea typeface="Calibri"/>
                  <a:cs typeface="Calibri"/>
                  <a:sym typeface="Calibri"/>
                </a:rPr>
                <a:t>The motive of the merger is financial synergy in the context of capturing investment opportunities available in the acquired firm’s industry by </a:t>
              </a:r>
              <a:endParaRPr sz="2800" b="0" i="0" u="none" strike="noStrike" cap="none">
                <a:solidFill>
                  <a:schemeClr val="lt1"/>
                </a:solidFill>
                <a:latin typeface="Calibri"/>
                <a:ea typeface="Calibri"/>
                <a:cs typeface="Calibri"/>
                <a:sym typeface="Calibri"/>
              </a:endParaRPr>
            </a:p>
          </p:txBody>
        </p:sp>
        <p:sp>
          <p:nvSpPr>
            <p:cNvPr id="168" name="Google Shape;168;p19"/>
            <p:cNvSpPr/>
            <p:nvPr/>
          </p:nvSpPr>
          <p:spPr>
            <a:xfrm>
              <a:off x="0" y="4138440"/>
              <a:ext cx="8305800" cy="75348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9"/>
            <p:cNvSpPr txBox="1"/>
            <p:nvPr/>
          </p:nvSpPr>
          <p:spPr>
            <a:xfrm>
              <a:off x="0" y="4138440"/>
              <a:ext cx="8305800" cy="753480"/>
            </a:xfrm>
            <a:prstGeom prst="rect">
              <a:avLst/>
            </a:prstGeom>
            <a:noFill/>
            <a:ln>
              <a:noFill/>
            </a:ln>
          </p:spPr>
          <p:txBody>
            <a:bodyPr spcFirstLastPara="1" wrap="square" lIns="263700" tIns="35550" rIns="199125" bIns="35550" anchor="t" anchorCtr="0">
              <a:noAutofit/>
            </a:bodyPr>
            <a:lstStyle/>
            <a:p>
              <a:pPr marL="228600" marR="0" lvl="1" indent="-228600" algn="l" rtl="0">
                <a:lnSpc>
                  <a:spcPct val="90000"/>
                </a:lnSpc>
                <a:spcBef>
                  <a:spcPts val="0"/>
                </a:spcBef>
                <a:spcAft>
                  <a:spcPts val="0"/>
                </a:spcAft>
                <a:buClr>
                  <a:schemeClr val="dk1"/>
                </a:buClr>
                <a:buSzPts val="2200"/>
                <a:buFont typeface="Calibri"/>
                <a:buChar char="•"/>
              </a:pPr>
              <a:r>
                <a:rPr lang="en-US" sz="2200" b="0" i="0" u="none" strike="noStrike" cap="none">
                  <a:solidFill>
                    <a:schemeClr val="dk1"/>
                  </a:solidFill>
                  <a:latin typeface="Calibri"/>
                  <a:ea typeface="Calibri"/>
                  <a:cs typeface="Calibri"/>
                  <a:sym typeface="Calibri"/>
                </a:rPr>
                <a:t>lowering the cost of capital of the combined firm</a:t>
              </a:r>
              <a:endParaRPr sz="2200" b="0" i="0" u="none" strike="noStrike" cap="none">
                <a:solidFill>
                  <a:schemeClr val="dk1"/>
                </a:solidFill>
                <a:latin typeface="Calibri"/>
                <a:ea typeface="Calibri"/>
                <a:cs typeface="Calibri"/>
                <a:sym typeface="Calibri"/>
              </a:endParaRPr>
            </a:p>
            <a:p>
              <a:pPr marL="228600" marR="0" lvl="1" indent="-228600" algn="l" rtl="0">
                <a:lnSpc>
                  <a:spcPct val="90000"/>
                </a:lnSpc>
                <a:spcBef>
                  <a:spcPts val="440"/>
                </a:spcBef>
                <a:spcAft>
                  <a:spcPts val="0"/>
                </a:spcAft>
                <a:buClr>
                  <a:schemeClr val="dk1"/>
                </a:buClr>
                <a:buSzPts val="2200"/>
                <a:buFont typeface="Calibri"/>
                <a:buChar char="•"/>
              </a:pPr>
              <a:r>
                <a:rPr lang="en-US" sz="2200" b="0" i="0" u="none" strike="noStrike" cap="none">
                  <a:solidFill>
                    <a:schemeClr val="dk1"/>
                  </a:solidFill>
                  <a:latin typeface="Calibri"/>
                  <a:ea typeface="Calibri"/>
                  <a:cs typeface="Calibri"/>
                  <a:sym typeface="Calibri"/>
                </a:rPr>
                <a:t>utilizing the acquiring firm’s internal funds available at lower cost</a:t>
              </a:r>
              <a:endParaRPr sz="22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0"/>
          <p:cNvSpPr txBox="1">
            <a:spLocks noGrp="1"/>
          </p:cNvSpPr>
          <p:nvPr>
            <p:ph type="title"/>
          </p:nvPr>
        </p:nvSpPr>
        <p:spPr>
          <a:xfrm>
            <a:off x="381000" y="274638"/>
            <a:ext cx="8305800" cy="868362"/>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
            </a:r>
            <a:br>
              <a:rPr lang="en-US"/>
            </a:br>
            <a:endParaRPr/>
          </a:p>
        </p:txBody>
      </p:sp>
      <p:grpSp>
        <p:nvGrpSpPr>
          <p:cNvPr id="175" name="Google Shape;175;p20"/>
          <p:cNvGrpSpPr/>
          <p:nvPr/>
        </p:nvGrpSpPr>
        <p:grpSpPr>
          <a:xfrm>
            <a:off x="381000" y="1222626"/>
            <a:ext cx="8305800" cy="4823909"/>
            <a:chOff x="0" y="79626"/>
            <a:chExt cx="8305800" cy="4823909"/>
          </a:xfrm>
        </p:grpSpPr>
        <p:sp>
          <p:nvSpPr>
            <p:cNvPr id="176" name="Google Shape;176;p20"/>
            <p:cNvSpPr/>
            <p:nvPr/>
          </p:nvSpPr>
          <p:spPr>
            <a:xfrm>
              <a:off x="0" y="79626"/>
              <a:ext cx="8305800" cy="743535"/>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0"/>
            <p:cNvSpPr txBox="1"/>
            <p:nvPr/>
          </p:nvSpPr>
          <p:spPr>
            <a:xfrm>
              <a:off x="0" y="79626"/>
              <a:ext cx="8305800" cy="743535"/>
            </a:xfrm>
            <a:prstGeom prst="rect">
              <a:avLst/>
            </a:prstGeom>
            <a:noFill/>
            <a:ln>
              <a:noFill/>
            </a:ln>
          </p:spPr>
          <p:txBody>
            <a:bodyPr spcFirstLastPara="1" wrap="square" lIns="118100" tIns="118100" rIns="118100" bIns="118100" anchor="ctr" anchorCtr="0">
              <a:noAutofit/>
            </a:bodyPr>
            <a:lstStyle/>
            <a:p>
              <a:pPr marL="0" marR="0" lvl="0" indent="0" algn="l" rtl="0">
                <a:lnSpc>
                  <a:spcPct val="90000"/>
                </a:lnSpc>
                <a:spcBef>
                  <a:spcPts val="0"/>
                </a:spcBef>
                <a:spcAft>
                  <a:spcPts val="0"/>
                </a:spcAft>
                <a:buNone/>
              </a:pPr>
              <a:r>
                <a:rPr lang="en-US" sz="3100" b="0" i="0" u="none" strike="noStrike" cap="none">
                  <a:solidFill>
                    <a:schemeClr val="lt1"/>
                  </a:solidFill>
                  <a:latin typeface="Calibri"/>
                  <a:ea typeface="Calibri"/>
                  <a:cs typeface="Calibri"/>
                  <a:sym typeface="Calibri"/>
                </a:rPr>
                <a:t>Reverse Merger </a:t>
              </a:r>
              <a:endParaRPr sz="3100" b="0" i="0" u="none" strike="noStrike" cap="none">
                <a:solidFill>
                  <a:schemeClr val="lt1"/>
                </a:solidFill>
                <a:latin typeface="Calibri"/>
                <a:ea typeface="Calibri"/>
                <a:cs typeface="Calibri"/>
                <a:sym typeface="Calibri"/>
              </a:endParaRPr>
            </a:p>
          </p:txBody>
        </p:sp>
        <p:sp>
          <p:nvSpPr>
            <p:cNvPr id="178" name="Google Shape;178;p20"/>
            <p:cNvSpPr/>
            <p:nvPr/>
          </p:nvSpPr>
          <p:spPr>
            <a:xfrm>
              <a:off x="0" y="823161"/>
              <a:ext cx="8305800" cy="182884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0"/>
            <p:cNvSpPr txBox="1"/>
            <p:nvPr/>
          </p:nvSpPr>
          <p:spPr>
            <a:xfrm>
              <a:off x="0" y="823161"/>
              <a:ext cx="8305800" cy="1828845"/>
            </a:xfrm>
            <a:prstGeom prst="rect">
              <a:avLst/>
            </a:prstGeom>
            <a:noFill/>
            <a:ln>
              <a:noFill/>
            </a:ln>
          </p:spPr>
          <p:txBody>
            <a:bodyPr spcFirstLastPara="1" wrap="square" lIns="263700" tIns="39350" rIns="220450" bIns="39350" anchor="t" anchorCtr="0">
              <a:noAutofit/>
            </a:bodyPr>
            <a:lstStyle/>
            <a:p>
              <a:pPr marL="228600" marR="0" lvl="1" indent="-228600" algn="l" rtl="0">
                <a:lnSpc>
                  <a:spcPct val="90000"/>
                </a:lnSpc>
                <a:spcBef>
                  <a:spcPts val="0"/>
                </a:spcBef>
                <a:spcAft>
                  <a:spcPts val="0"/>
                </a:spcAft>
                <a:buClr>
                  <a:schemeClr val="dk1"/>
                </a:buClr>
                <a:buSzPts val="2400"/>
                <a:buFont typeface="Calibri"/>
                <a:buChar char="•"/>
              </a:pPr>
              <a:r>
                <a:rPr lang="en-US" sz="2400" b="0" i="0" u="none" strike="noStrike" cap="none">
                  <a:solidFill>
                    <a:schemeClr val="dk1"/>
                  </a:solidFill>
                  <a:latin typeface="Calibri"/>
                  <a:ea typeface="Calibri"/>
                  <a:cs typeface="Calibri"/>
                  <a:sym typeface="Calibri"/>
                </a:rPr>
                <a:t>In a reverse merger, a private company may go public by merging with an already public company that is often inactive</a:t>
              </a:r>
              <a:endParaRPr sz="2400" b="0" i="0" u="none" strike="noStrike" cap="none">
                <a:solidFill>
                  <a:schemeClr val="dk1"/>
                </a:solidFill>
                <a:latin typeface="Calibri"/>
                <a:ea typeface="Calibri"/>
                <a:cs typeface="Calibri"/>
                <a:sym typeface="Calibri"/>
              </a:endParaRPr>
            </a:p>
            <a:p>
              <a:pPr marL="228600" marR="0" lvl="1" indent="-228600" algn="l" rtl="0">
                <a:lnSpc>
                  <a:spcPct val="90000"/>
                </a:lnSpc>
                <a:spcBef>
                  <a:spcPts val="480"/>
                </a:spcBef>
                <a:spcAft>
                  <a:spcPts val="0"/>
                </a:spcAft>
                <a:buClr>
                  <a:schemeClr val="dk1"/>
                </a:buClr>
                <a:buSzPts val="2400"/>
                <a:buFont typeface="Calibri"/>
                <a:buChar char="•"/>
              </a:pPr>
              <a:r>
                <a:rPr lang="en-US" sz="2400" b="0" i="0" u="none" strike="noStrike" cap="none">
                  <a:solidFill>
                    <a:schemeClr val="dk1"/>
                  </a:solidFill>
                  <a:latin typeface="Calibri"/>
                  <a:ea typeface="Calibri"/>
                  <a:cs typeface="Calibri"/>
                  <a:sym typeface="Calibri"/>
                </a:rPr>
                <a:t>Example: The $229 million Ariel Corporation and Mayan Network Corp. merger in March 2001</a:t>
              </a:r>
              <a:endParaRPr sz="2400" b="0" i="0" u="none" strike="noStrike" cap="none">
                <a:solidFill>
                  <a:schemeClr val="dk1"/>
                </a:solidFill>
                <a:latin typeface="Calibri"/>
                <a:ea typeface="Calibri"/>
                <a:cs typeface="Calibri"/>
                <a:sym typeface="Calibri"/>
              </a:endParaRPr>
            </a:p>
          </p:txBody>
        </p:sp>
        <p:sp>
          <p:nvSpPr>
            <p:cNvPr id="180" name="Google Shape;180;p20"/>
            <p:cNvSpPr/>
            <p:nvPr/>
          </p:nvSpPr>
          <p:spPr>
            <a:xfrm>
              <a:off x="0" y="2652006"/>
              <a:ext cx="8305800" cy="743535"/>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0"/>
            <p:cNvSpPr txBox="1"/>
            <p:nvPr/>
          </p:nvSpPr>
          <p:spPr>
            <a:xfrm>
              <a:off x="0" y="2652006"/>
              <a:ext cx="8305800" cy="743535"/>
            </a:xfrm>
            <a:prstGeom prst="rect">
              <a:avLst/>
            </a:prstGeom>
            <a:noFill/>
            <a:ln>
              <a:noFill/>
            </a:ln>
          </p:spPr>
          <p:txBody>
            <a:bodyPr spcFirstLastPara="1" wrap="square" lIns="118100" tIns="118100" rIns="118100" bIns="118100" anchor="ctr" anchorCtr="0">
              <a:noAutofit/>
            </a:bodyPr>
            <a:lstStyle/>
            <a:p>
              <a:pPr marL="0" marR="0" lvl="0" indent="0" algn="l" rtl="0">
                <a:lnSpc>
                  <a:spcPct val="90000"/>
                </a:lnSpc>
                <a:spcBef>
                  <a:spcPts val="0"/>
                </a:spcBef>
                <a:spcAft>
                  <a:spcPts val="0"/>
                </a:spcAft>
                <a:buNone/>
              </a:pPr>
              <a:r>
                <a:rPr lang="en-US" sz="3100" b="0" i="0" u="none" strike="noStrike" cap="none">
                  <a:solidFill>
                    <a:schemeClr val="lt1"/>
                  </a:solidFill>
                  <a:latin typeface="Calibri"/>
                  <a:ea typeface="Calibri"/>
                  <a:cs typeface="Calibri"/>
                  <a:sym typeface="Calibri"/>
                </a:rPr>
                <a:t>Holding Company </a:t>
              </a:r>
              <a:endParaRPr sz="3100" b="0" i="0" u="none" strike="noStrike" cap="none">
                <a:solidFill>
                  <a:schemeClr val="lt1"/>
                </a:solidFill>
                <a:latin typeface="Calibri"/>
                <a:ea typeface="Calibri"/>
                <a:cs typeface="Calibri"/>
                <a:sym typeface="Calibri"/>
              </a:endParaRPr>
            </a:p>
          </p:txBody>
        </p:sp>
        <p:sp>
          <p:nvSpPr>
            <p:cNvPr id="182" name="Google Shape;182;p20"/>
            <p:cNvSpPr/>
            <p:nvPr/>
          </p:nvSpPr>
          <p:spPr>
            <a:xfrm>
              <a:off x="0" y="3395541"/>
              <a:ext cx="8305800" cy="150799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0"/>
            <p:cNvSpPr txBox="1"/>
            <p:nvPr/>
          </p:nvSpPr>
          <p:spPr>
            <a:xfrm>
              <a:off x="0" y="3395541"/>
              <a:ext cx="8305800" cy="1507994"/>
            </a:xfrm>
            <a:prstGeom prst="rect">
              <a:avLst/>
            </a:prstGeom>
            <a:noFill/>
            <a:ln>
              <a:noFill/>
            </a:ln>
          </p:spPr>
          <p:txBody>
            <a:bodyPr spcFirstLastPara="1" wrap="square" lIns="263700" tIns="39350" rIns="220450" bIns="39350" anchor="t" anchorCtr="0">
              <a:noAutofit/>
            </a:bodyPr>
            <a:lstStyle/>
            <a:p>
              <a:pPr marL="228600" marR="0" lvl="1" indent="-228600" algn="l" rtl="0">
                <a:lnSpc>
                  <a:spcPct val="90000"/>
                </a:lnSpc>
                <a:spcBef>
                  <a:spcPts val="0"/>
                </a:spcBef>
                <a:spcAft>
                  <a:spcPts val="0"/>
                </a:spcAft>
                <a:buClr>
                  <a:schemeClr val="dk1"/>
                </a:buClr>
                <a:buSzPts val="2400"/>
                <a:buFont typeface="Calibri"/>
                <a:buChar char="•"/>
              </a:pPr>
              <a:r>
                <a:rPr lang="en-US" sz="2400" b="0" i="0" u="none" strike="noStrike" cap="none">
                  <a:solidFill>
                    <a:schemeClr val="dk1"/>
                  </a:solidFill>
                  <a:latin typeface="Calibri"/>
                  <a:ea typeface="Calibri"/>
                  <a:cs typeface="Calibri"/>
                  <a:sym typeface="Calibri"/>
                </a:rPr>
                <a:t>An acquiring company becomes a holding company when it chooses to purchase only a portion of the target’s stock</a:t>
              </a:r>
              <a:endParaRPr sz="2400" b="0" i="0" u="none" strike="noStrike" cap="none">
                <a:solidFill>
                  <a:schemeClr val="dk1"/>
                </a:solidFill>
                <a:latin typeface="Calibri"/>
                <a:ea typeface="Calibri"/>
                <a:cs typeface="Calibri"/>
                <a:sym typeface="Calibri"/>
              </a:endParaRPr>
            </a:p>
            <a:p>
              <a:pPr marL="228600" marR="0" lvl="1" indent="-228600" algn="l" rtl="0">
                <a:lnSpc>
                  <a:spcPct val="90000"/>
                </a:lnSpc>
                <a:spcBef>
                  <a:spcPts val="480"/>
                </a:spcBef>
                <a:spcAft>
                  <a:spcPts val="0"/>
                </a:spcAft>
                <a:buClr>
                  <a:schemeClr val="dk1"/>
                </a:buClr>
                <a:buSzPts val="2400"/>
                <a:buFont typeface="Calibri"/>
                <a:buChar char="•"/>
              </a:pPr>
              <a:r>
                <a:rPr lang="en-US" sz="2400" b="0" i="0" u="none" strike="noStrike" cap="none">
                  <a:solidFill>
                    <a:schemeClr val="dk1"/>
                  </a:solidFill>
                  <a:latin typeface="Calibri"/>
                  <a:ea typeface="Calibri"/>
                  <a:cs typeface="Calibri"/>
                  <a:sym typeface="Calibri"/>
                </a:rPr>
                <a:t>If an acquirer buys 100% of the target, the company is known as a wholly owned subsidiary</a:t>
              </a:r>
              <a:endParaRPr sz="24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a:t/>
            </a:r>
            <a:br>
              <a:rPr lang="en-US"/>
            </a:br>
            <a:r>
              <a:rPr lang="en-US"/>
              <a:t>Synergies in Merger </a:t>
            </a:r>
            <a:br>
              <a:rPr lang="en-US"/>
            </a:br>
            <a:endParaRPr/>
          </a:p>
        </p:txBody>
      </p:sp>
      <p:grpSp>
        <p:nvGrpSpPr>
          <p:cNvPr id="189" name="Google Shape;189;p21"/>
          <p:cNvGrpSpPr/>
          <p:nvPr/>
        </p:nvGrpSpPr>
        <p:grpSpPr>
          <a:xfrm>
            <a:off x="304800" y="1375150"/>
            <a:ext cx="8382000" cy="4595062"/>
            <a:chOff x="0" y="155950"/>
            <a:chExt cx="8382000" cy="4595062"/>
          </a:xfrm>
        </p:grpSpPr>
        <p:sp>
          <p:nvSpPr>
            <p:cNvPr id="190" name="Google Shape;190;p21"/>
            <p:cNvSpPr/>
            <p:nvPr/>
          </p:nvSpPr>
          <p:spPr>
            <a:xfrm>
              <a:off x="0" y="155950"/>
              <a:ext cx="8382000" cy="839474"/>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1"/>
            <p:cNvSpPr txBox="1"/>
            <p:nvPr/>
          </p:nvSpPr>
          <p:spPr>
            <a:xfrm>
              <a:off x="0" y="155950"/>
              <a:ext cx="8382000" cy="839474"/>
            </a:xfrm>
            <a:prstGeom prst="rect">
              <a:avLst/>
            </a:prstGeom>
            <a:noFill/>
            <a:ln>
              <a:noFill/>
            </a:ln>
          </p:spPr>
          <p:txBody>
            <a:bodyPr spcFirstLastPara="1" wrap="square" lIns="133350" tIns="133350" rIns="133350" bIns="133350" anchor="ctr" anchorCtr="0">
              <a:noAutofit/>
            </a:bodyPr>
            <a:lstStyle/>
            <a:p>
              <a:pPr marL="0" marR="0" lvl="0" indent="0" algn="l" rtl="0">
                <a:lnSpc>
                  <a:spcPct val="90000"/>
                </a:lnSpc>
                <a:spcBef>
                  <a:spcPts val="0"/>
                </a:spcBef>
                <a:spcAft>
                  <a:spcPts val="0"/>
                </a:spcAft>
                <a:buNone/>
              </a:pPr>
              <a:r>
                <a:rPr lang="en-US" sz="3500" b="0" i="0" u="none" strike="noStrike" cap="none">
                  <a:solidFill>
                    <a:schemeClr val="lt1"/>
                  </a:solidFill>
                  <a:latin typeface="Calibri"/>
                  <a:ea typeface="Calibri"/>
                  <a:cs typeface="Calibri"/>
                  <a:sym typeface="Calibri"/>
                </a:rPr>
                <a:t>Cost based Synergy</a:t>
              </a:r>
              <a:endParaRPr sz="3500" b="0" i="0" u="none" strike="noStrike" cap="none">
                <a:solidFill>
                  <a:schemeClr val="lt1"/>
                </a:solidFill>
                <a:latin typeface="Calibri"/>
                <a:ea typeface="Calibri"/>
                <a:cs typeface="Calibri"/>
                <a:sym typeface="Calibri"/>
              </a:endParaRPr>
            </a:p>
          </p:txBody>
        </p:sp>
        <p:sp>
          <p:nvSpPr>
            <p:cNvPr id="192" name="Google Shape;192;p21"/>
            <p:cNvSpPr/>
            <p:nvPr/>
          </p:nvSpPr>
          <p:spPr>
            <a:xfrm>
              <a:off x="0" y="995425"/>
              <a:ext cx="8382000" cy="206482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1"/>
            <p:cNvSpPr txBox="1"/>
            <p:nvPr/>
          </p:nvSpPr>
          <p:spPr>
            <a:xfrm>
              <a:off x="0" y="995425"/>
              <a:ext cx="8382000" cy="2064825"/>
            </a:xfrm>
            <a:prstGeom prst="rect">
              <a:avLst/>
            </a:prstGeom>
            <a:noFill/>
            <a:ln>
              <a:noFill/>
            </a:ln>
          </p:spPr>
          <p:txBody>
            <a:bodyPr spcFirstLastPara="1" wrap="square" lIns="266125" tIns="44450" rIns="248900" bIns="44450" anchor="t" anchorCtr="0">
              <a:noAutofit/>
            </a:bodyPr>
            <a:lstStyle/>
            <a:p>
              <a:pPr marL="228600" marR="0" lvl="1" indent="-228600" algn="l" rtl="0">
                <a:lnSpc>
                  <a:spcPct val="90000"/>
                </a:lnSpc>
                <a:spcBef>
                  <a:spcPts val="0"/>
                </a:spcBef>
                <a:spcAft>
                  <a:spcPts val="0"/>
                </a:spcAft>
                <a:buClr>
                  <a:schemeClr val="dk1"/>
                </a:buClr>
                <a:buSzPts val="2700"/>
                <a:buFont typeface="Calibri"/>
                <a:buChar char="•"/>
              </a:pPr>
              <a:r>
                <a:rPr lang="en-US" sz="2700" b="0" i="0" u="none" strike="noStrike" cap="none">
                  <a:solidFill>
                    <a:schemeClr val="dk1"/>
                  </a:solidFill>
                  <a:latin typeface="Calibri"/>
                  <a:ea typeface="Calibri"/>
                  <a:cs typeface="Calibri"/>
                  <a:sym typeface="Calibri"/>
                </a:rPr>
                <a:t>Focuses on reducing incurred costs by combining similar assets in the merged businesses</a:t>
              </a:r>
              <a:endParaRPr sz="2700" b="0" i="0" u="none" strike="noStrike" cap="none">
                <a:solidFill>
                  <a:schemeClr val="dk1"/>
                </a:solidFill>
                <a:latin typeface="Calibri"/>
                <a:ea typeface="Calibri"/>
                <a:cs typeface="Calibri"/>
                <a:sym typeface="Calibri"/>
              </a:endParaRPr>
            </a:p>
            <a:p>
              <a:pPr marL="228600" marR="0" lvl="1" indent="-228600" algn="l" rtl="0">
                <a:lnSpc>
                  <a:spcPct val="90000"/>
                </a:lnSpc>
                <a:spcBef>
                  <a:spcPts val="540"/>
                </a:spcBef>
                <a:spcAft>
                  <a:spcPts val="0"/>
                </a:spcAft>
                <a:buClr>
                  <a:schemeClr val="dk1"/>
                </a:buClr>
                <a:buSzPts val="2700"/>
                <a:buFont typeface="Calibri"/>
                <a:buChar char="•"/>
              </a:pPr>
              <a:r>
                <a:rPr lang="en-US" sz="2700" b="0" i="0" u="none" strike="noStrike" cap="none">
                  <a:solidFill>
                    <a:schemeClr val="dk1"/>
                  </a:solidFill>
                  <a:latin typeface="Calibri"/>
                  <a:ea typeface="Calibri"/>
                  <a:cs typeface="Calibri"/>
                  <a:sym typeface="Calibri"/>
                </a:rPr>
                <a:t>Cost synergy can typically achieve economies of scale, particularly for sales and marketing, administrative, operating, and/or research and development costs</a:t>
              </a:r>
              <a:endParaRPr sz="2700" b="0" i="0" u="none" strike="noStrike" cap="none">
                <a:solidFill>
                  <a:schemeClr val="dk1"/>
                </a:solidFill>
                <a:latin typeface="Calibri"/>
                <a:ea typeface="Calibri"/>
                <a:cs typeface="Calibri"/>
                <a:sym typeface="Calibri"/>
              </a:endParaRPr>
            </a:p>
          </p:txBody>
        </p:sp>
        <p:sp>
          <p:nvSpPr>
            <p:cNvPr id="194" name="Google Shape;194;p21"/>
            <p:cNvSpPr/>
            <p:nvPr/>
          </p:nvSpPr>
          <p:spPr>
            <a:xfrm>
              <a:off x="0" y="3060250"/>
              <a:ext cx="8382000" cy="839474"/>
            </a:xfrm>
            <a:prstGeom prst="round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1"/>
            <p:cNvSpPr txBox="1"/>
            <p:nvPr/>
          </p:nvSpPr>
          <p:spPr>
            <a:xfrm>
              <a:off x="0" y="3060250"/>
              <a:ext cx="8382000" cy="839474"/>
            </a:xfrm>
            <a:prstGeom prst="rect">
              <a:avLst/>
            </a:prstGeom>
            <a:noFill/>
            <a:ln>
              <a:noFill/>
            </a:ln>
          </p:spPr>
          <p:txBody>
            <a:bodyPr spcFirstLastPara="1" wrap="square" lIns="133350" tIns="133350" rIns="133350" bIns="133350" anchor="ctr" anchorCtr="0">
              <a:noAutofit/>
            </a:bodyPr>
            <a:lstStyle/>
            <a:p>
              <a:pPr marL="0" marR="0" lvl="0" indent="0" algn="l" rtl="0">
                <a:lnSpc>
                  <a:spcPct val="90000"/>
                </a:lnSpc>
                <a:spcBef>
                  <a:spcPts val="0"/>
                </a:spcBef>
                <a:spcAft>
                  <a:spcPts val="0"/>
                </a:spcAft>
                <a:buNone/>
              </a:pPr>
              <a:r>
                <a:rPr lang="en-US" sz="3500" b="0" i="0" u="none" strike="noStrike" cap="none">
                  <a:solidFill>
                    <a:schemeClr val="lt1"/>
                  </a:solidFill>
                  <a:latin typeface="Calibri"/>
                  <a:ea typeface="Calibri"/>
                  <a:cs typeface="Calibri"/>
                  <a:sym typeface="Calibri"/>
                </a:rPr>
                <a:t>Revenue based synergy </a:t>
              </a:r>
              <a:endParaRPr sz="3500" b="0" i="0" u="none" strike="noStrike" cap="none">
                <a:solidFill>
                  <a:schemeClr val="lt1"/>
                </a:solidFill>
                <a:latin typeface="Calibri"/>
                <a:ea typeface="Calibri"/>
                <a:cs typeface="Calibri"/>
                <a:sym typeface="Calibri"/>
              </a:endParaRPr>
            </a:p>
          </p:txBody>
        </p:sp>
        <p:sp>
          <p:nvSpPr>
            <p:cNvPr id="196" name="Google Shape;196;p21"/>
            <p:cNvSpPr/>
            <p:nvPr/>
          </p:nvSpPr>
          <p:spPr>
            <a:xfrm>
              <a:off x="0" y="3899725"/>
              <a:ext cx="8382000" cy="85128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1"/>
            <p:cNvSpPr txBox="1"/>
            <p:nvPr/>
          </p:nvSpPr>
          <p:spPr>
            <a:xfrm>
              <a:off x="0" y="3899725"/>
              <a:ext cx="8382000" cy="851287"/>
            </a:xfrm>
            <a:prstGeom prst="rect">
              <a:avLst/>
            </a:prstGeom>
            <a:noFill/>
            <a:ln>
              <a:noFill/>
            </a:ln>
          </p:spPr>
          <p:txBody>
            <a:bodyPr spcFirstLastPara="1" wrap="square" lIns="266125" tIns="44450" rIns="248900" bIns="44450" anchor="t" anchorCtr="0">
              <a:noAutofit/>
            </a:bodyPr>
            <a:lstStyle/>
            <a:p>
              <a:pPr marL="228600" marR="0" lvl="1" indent="-228600" algn="l" rtl="0">
                <a:lnSpc>
                  <a:spcPct val="90000"/>
                </a:lnSpc>
                <a:spcBef>
                  <a:spcPts val="0"/>
                </a:spcBef>
                <a:spcAft>
                  <a:spcPts val="0"/>
                </a:spcAft>
                <a:buClr>
                  <a:schemeClr val="dk1"/>
                </a:buClr>
                <a:buSzPts val="2700"/>
                <a:buFont typeface="Calibri"/>
                <a:buChar char="•"/>
              </a:pPr>
              <a:r>
                <a:rPr lang="en-US" sz="2700" b="0" i="0" u="none" strike="noStrike" cap="none">
                  <a:solidFill>
                    <a:schemeClr val="dk1"/>
                  </a:solidFill>
                  <a:latin typeface="Calibri"/>
                  <a:ea typeface="Calibri"/>
                  <a:cs typeface="Calibri"/>
                  <a:sym typeface="Calibri"/>
                </a:rPr>
                <a:t>Focuses on enhancing capabilities and revenues and combining complementary competencies</a:t>
              </a:r>
              <a:endParaRPr sz="2700" b="0" i="0" u="none" strike="noStrike" cap="none">
                <a:solidFill>
                  <a:schemeClr val="dk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747</Words>
  <Application>Microsoft Office PowerPoint</Application>
  <PresentationFormat>On-screen Show (4:3)</PresentationFormat>
  <Paragraphs>86</Paragraphs>
  <Slides>18</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Merger &amp; Acquisition</vt:lpstr>
      <vt:lpstr> Merger  </vt:lpstr>
      <vt:lpstr> Acquisition  </vt:lpstr>
      <vt:lpstr>  Types of Merger   </vt:lpstr>
      <vt:lpstr>Congeneric &amp; Conglomerate Merger</vt:lpstr>
      <vt:lpstr>Types of Conglomerate Mergers  </vt:lpstr>
      <vt:lpstr>  Financial Synergy and Conglomerate Merger    </vt:lpstr>
      <vt:lpstr> </vt:lpstr>
      <vt:lpstr> Synergies in Merger  </vt:lpstr>
      <vt:lpstr>Sources of Financial Synergy </vt:lpstr>
      <vt:lpstr> Value creation in Horizontal Mergers </vt:lpstr>
      <vt:lpstr>Value creation in Vertical Mergers</vt:lpstr>
      <vt:lpstr>Merger and Acquisition Process: The Procedure of Merger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Merger &amp; Acquisition</dc:title>
  <dc:creator>Dr Rajeshkumar Dalpatram Kir</dc:creator>
  <cp:lastModifiedBy>Dr Rajeshkumar Dalpatram Kir</cp:lastModifiedBy>
  <cp:revision>8</cp:revision>
  <dcterms:modified xsi:type="dcterms:W3CDTF">2023-02-10T06:13:02Z</dcterms:modified>
</cp:coreProperties>
</file>