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Merger &amp; Acquisition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Types &amp; Characteristics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Other Types of Synergies</a:t>
            </a:r>
            <a:endParaRPr/>
          </a:p>
        </p:txBody>
      </p:sp>
      <p:grpSp>
        <p:nvGrpSpPr>
          <p:cNvPr id="203" name="Google Shape;203;p22"/>
          <p:cNvGrpSpPr/>
          <p:nvPr/>
        </p:nvGrpSpPr>
        <p:grpSpPr>
          <a:xfrm>
            <a:off x="457200" y="1640946"/>
            <a:ext cx="8229600" cy="4444469"/>
            <a:chOff x="0" y="40746"/>
            <a:chExt cx="8229600" cy="4444469"/>
          </a:xfrm>
        </p:grpSpPr>
        <p:sp>
          <p:nvSpPr>
            <p:cNvPr id="204" name="Google Shape;204;p22"/>
            <p:cNvSpPr/>
            <p:nvPr/>
          </p:nvSpPr>
          <p:spPr>
            <a:xfrm>
              <a:off x="0" y="40746"/>
              <a:ext cx="8229600" cy="64759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2"/>
            <p:cNvSpPr txBox="1"/>
            <p:nvPr/>
          </p:nvSpPr>
          <p:spPr>
            <a:xfrm>
              <a:off x="0" y="40746"/>
              <a:ext cx="8229600" cy="6475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2850" tIns="102850" rIns="102850" bIns="1028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Modular Synergies </a:t>
              </a:r>
              <a:endParaRPr sz="2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22"/>
            <p:cNvSpPr/>
            <p:nvPr/>
          </p:nvSpPr>
          <p:spPr>
            <a:xfrm>
              <a:off x="0" y="766101"/>
              <a:ext cx="8229600" cy="64759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2"/>
            <p:cNvSpPr txBox="1"/>
            <p:nvPr/>
          </p:nvSpPr>
          <p:spPr>
            <a:xfrm>
              <a:off x="0" y="766101"/>
              <a:ext cx="8229600" cy="6475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2850" tIns="102850" rIns="102850" bIns="1028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Sequential Synergies </a:t>
              </a:r>
              <a:endParaRPr sz="2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22"/>
            <p:cNvSpPr/>
            <p:nvPr/>
          </p:nvSpPr>
          <p:spPr>
            <a:xfrm>
              <a:off x="0" y="1491456"/>
              <a:ext cx="8229600" cy="64759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2"/>
            <p:cNvSpPr txBox="1"/>
            <p:nvPr/>
          </p:nvSpPr>
          <p:spPr>
            <a:xfrm>
              <a:off x="0" y="1491456"/>
              <a:ext cx="8229600" cy="6475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2850" tIns="102850" rIns="102850" bIns="1028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Reciprocal Synergies </a:t>
              </a:r>
              <a:endParaRPr sz="2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22"/>
            <p:cNvSpPr/>
            <p:nvPr/>
          </p:nvSpPr>
          <p:spPr>
            <a:xfrm>
              <a:off x="0" y="2216811"/>
              <a:ext cx="8229600" cy="64759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2"/>
            <p:cNvSpPr txBox="1"/>
            <p:nvPr/>
          </p:nvSpPr>
          <p:spPr>
            <a:xfrm>
              <a:off x="0" y="2216811"/>
              <a:ext cx="8229600" cy="6475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2850" tIns="102850" rIns="102850" bIns="1028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Operating Synergy </a:t>
              </a:r>
              <a:endParaRPr sz="27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22"/>
            <p:cNvSpPr/>
            <p:nvPr/>
          </p:nvSpPr>
          <p:spPr>
            <a:xfrm>
              <a:off x="0" y="2864406"/>
              <a:ext cx="8229600" cy="16208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2"/>
            <p:cNvSpPr txBox="1"/>
            <p:nvPr/>
          </p:nvSpPr>
          <p:spPr>
            <a:xfrm>
              <a:off x="0" y="2864406"/>
              <a:ext cx="8229600" cy="16208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1275" tIns="34275" rIns="192000" bIns="34275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Calibri"/>
                <a:buChar char="•"/>
              </a:pPr>
              <a:r>
                <a:rPr lang="en-US" sz="2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Synergy that allow firms to increase their operating income or increase their growth or both. Operating synergy results from economies of scale</a:t>
              </a:r>
              <a:endPara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Calibri"/>
                <a:buChar char="•"/>
              </a:pPr>
              <a:r>
                <a:rPr lang="en-US" sz="2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Sources of Operating synergy-Greater pricing power from reduced competition; Higher market share </a:t>
              </a:r>
              <a:endPara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Sources of Financial Synergy </a:t>
            </a:r>
            <a:endParaRPr/>
          </a:p>
        </p:txBody>
      </p:sp>
      <p:grpSp>
        <p:nvGrpSpPr>
          <p:cNvPr id="219" name="Google Shape;219;p23"/>
          <p:cNvGrpSpPr/>
          <p:nvPr/>
        </p:nvGrpSpPr>
        <p:grpSpPr>
          <a:xfrm>
            <a:off x="381000" y="1372514"/>
            <a:ext cx="8305800" cy="4951171"/>
            <a:chOff x="0" y="153314"/>
            <a:chExt cx="8305800" cy="4951171"/>
          </a:xfrm>
        </p:grpSpPr>
        <p:sp>
          <p:nvSpPr>
            <p:cNvPr id="220" name="Google Shape;220;p23"/>
            <p:cNvSpPr/>
            <p:nvPr/>
          </p:nvSpPr>
          <p:spPr>
            <a:xfrm>
              <a:off x="0" y="153314"/>
              <a:ext cx="8305800" cy="159471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3"/>
            <p:cNvSpPr txBox="1"/>
            <p:nvPr/>
          </p:nvSpPr>
          <p:spPr>
            <a:xfrm>
              <a:off x="0" y="153314"/>
              <a:ext cx="8305800" cy="15947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9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The resultant feature of corporate merger or acquisition on the cost of capital of the combined or acquiring firm is called </a:t>
              </a:r>
              <a:r>
                <a:rPr lang="en-US" sz="2900" b="0" i="1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financial synergy</a:t>
              </a:r>
              <a:endParaRPr sz="2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23"/>
            <p:cNvSpPr/>
            <p:nvPr/>
          </p:nvSpPr>
          <p:spPr>
            <a:xfrm>
              <a:off x="0" y="1831545"/>
              <a:ext cx="8305800" cy="159471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3"/>
            <p:cNvSpPr txBox="1"/>
            <p:nvPr/>
          </p:nvSpPr>
          <p:spPr>
            <a:xfrm>
              <a:off x="0" y="1831545"/>
              <a:ext cx="8305800" cy="15947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9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It is the result of the lower cost of internal financing as compared to external financing</a:t>
              </a:r>
              <a:endParaRPr sz="2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23"/>
            <p:cNvSpPr/>
            <p:nvPr/>
          </p:nvSpPr>
          <p:spPr>
            <a:xfrm>
              <a:off x="0" y="3509775"/>
              <a:ext cx="8305800" cy="159471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3"/>
            <p:cNvSpPr txBox="1"/>
            <p:nvPr/>
          </p:nvSpPr>
          <p:spPr>
            <a:xfrm>
              <a:off x="0" y="3509775"/>
              <a:ext cx="8305800" cy="15947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9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 combination of firms, with different cash flow positions and investment scenarios may produce the synergic effect and achieve lower cost of capital</a:t>
              </a:r>
              <a:endParaRPr sz="2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/>
            </a:r>
            <a:br>
              <a:rPr lang="en-US"/>
            </a:br>
            <a:r>
              <a:rPr lang="en-US"/>
              <a:t>Value creation in Horizontal Mergers</a:t>
            </a:r>
            <a:br>
              <a:rPr lang="en-US"/>
            </a:br>
            <a:endParaRPr/>
          </a:p>
        </p:txBody>
      </p:sp>
      <p:grpSp>
        <p:nvGrpSpPr>
          <p:cNvPr id="231" name="Google Shape;231;p24"/>
          <p:cNvGrpSpPr/>
          <p:nvPr/>
        </p:nvGrpSpPr>
        <p:grpSpPr>
          <a:xfrm>
            <a:off x="457200" y="1850781"/>
            <a:ext cx="8229600" cy="4024800"/>
            <a:chOff x="0" y="250581"/>
            <a:chExt cx="8229600" cy="4024800"/>
          </a:xfrm>
        </p:grpSpPr>
        <p:sp>
          <p:nvSpPr>
            <p:cNvPr id="232" name="Google Shape;232;p24"/>
            <p:cNvSpPr/>
            <p:nvPr/>
          </p:nvSpPr>
          <p:spPr>
            <a:xfrm>
              <a:off x="0" y="250581"/>
              <a:ext cx="8229600" cy="12168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4"/>
            <p:cNvSpPr txBox="1"/>
            <p:nvPr/>
          </p:nvSpPr>
          <p:spPr>
            <a:xfrm>
              <a:off x="0" y="250581"/>
              <a:ext cx="8229600" cy="1216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Revenue Enhancement </a:t>
              </a:r>
              <a:endPara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24"/>
            <p:cNvSpPr/>
            <p:nvPr/>
          </p:nvSpPr>
          <p:spPr>
            <a:xfrm>
              <a:off x="0" y="1654581"/>
              <a:ext cx="8229600" cy="12168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4"/>
            <p:cNvSpPr txBox="1"/>
            <p:nvPr/>
          </p:nvSpPr>
          <p:spPr>
            <a:xfrm>
              <a:off x="0" y="1654581"/>
              <a:ext cx="8229600" cy="1216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Cost Savings</a:t>
              </a:r>
              <a:endPara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24"/>
            <p:cNvSpPr/>
            <p:nvPr/>
          </p:nvSpPr>
          <p:spPr>
            <a:xfrm>
              <a:off x="0" y="3058581"/>
              <a:ext cx="8229600" cy="12168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4"/>
            <p:cNvSpPr txBox="1"/>
            <p:nvPr/>
          </p:nvSpPr>
          <p:spPr>
            <a:xfrm>
              <a:off x="0" y="3058581"/>
              <a:ext cx="8229600" cy="1216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7150" tIns="137150" rIns="137150" bIns="1371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New Growth Opportunities  </a:t>
              </a:r>
              <a:endParaRPr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Value creation in Vertical Mergers</a:t>
            </a:r>
            <a:endParaRPr/>
          </a:p>
        </p:txBody>
      </p:sp>
      <p:grpSp>
        <p:nvGrpSpPr>
          <p:cNvPr id="243" name="Google Shape;243;p25"/>
          <p:cNvGrpSpPr/>
          <p:nvPr/>
        </p:nvGrpSpPr>
        <p:grpSpPr>
          <a:xfrm>
            <a:off x="457200" y="2022951"/>
            <a:ext cx="8229600" cy="3680460"/>
            <a:chOff x="0" y="422751"/>
            <a:chExt cx="8229600" cy="3680460"/>
          </a:xfrm>
        </p:grpSpPr>
        <p:sp>
          <p:nvSpPr>
            <p:cNvPr id="244" name="Google Shape;244;p25"/>
            <p:cNvSpPr/>
            <p:nvPr/>
          </p:nvSpPr>
          <p:spPr>
            <a:xfrm>
              <a:off x="0" y="422751"/>
              <a:ext cx="8229600" cy="67158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5"/>
            <p:cNvSpPr txBox="1"/>
            <p:nvPr/>
          </p:nvSpPr>
          <p:spPr>
            <a:xfrm>
              <a:off x="0" y="422751"/>
              <a:ext cx="8229600" cy="6715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Results in Lower transaction costs </a:t>
              </a:r>
              <a:endPara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25"/>
            <p:cNvSpPr/>
            <p:nvPr/>
          </p:nvSpPr>
          <p:spPr>
            <a:xfrm>
              <a:off x="0" y="1174971"/>
              <a:ext cx="8229600" cy="67158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5"/>
            <p:cNvSpPr txBox="1"/>
            <p:nvPr/>
          </p:nvSpPr>
          <p:spPr>
            <a:xfrm>
              <a:off x="0" y="1174971"/>
              <a:ext cx="8229600" cy="6715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Indirect Price Discrimination </a:t>
              </a:r>
              <a:endPara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25"/>
            <p:cNvSpPr/>
            <p:nvPr/>
          </p:nvSpPr>
          <p:spPr>
            <a:xfrm>
              <a:off x="0" y="1927191"/>
              <a:ext cx="8229600" cy="67158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5"/>
            <p:cNvSpPr txBox="1"/>
            <p:nvPr/>
          </p:nvSpPr>
          <p:spPr>
            <a:xfrm>
              <a:off x="0" y="1927191"/>
              <a:ext cx="8229600" cy="6715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Revenue Enhancement </a:t>
              </a:r>
              <a:endPara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Google Shape;250;p25"/>
            <p:cNvSpPr/>
            <p:nvPr/>
          </p:nvSpPr>
          <p:spPr>
            <a:xfrm>
              <a:off x="0" y="2679411"/>
              <a:ext cx="8229600" cy="67158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5"/>
            <p:cNvSpPr txBox="1"/>
            <p:nvPr/>
          </p:nvSpPr>
          <p:spPr>
            <a:xfrm>
              <a:off x="0" y="2679411"/>
              <a:ext cx="8229600" cy="6715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Value creation in Conglomerate Mergers </a:t>
              </a:r>
              <a:endPara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25"/>
            <p:cNvSpPr/>
            <p:nvPr/>
          </p:nvSpPr>
          <p:spPr>
            <a:xfrm>
              <a:off x="0" y="3431631"/>
              <a:ext cx="8229600" cy="67158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5"/>
            <p:cNvSpPr txBox="1"/>
            <p:nvPr/>
          </p:nvSpPr>
          <p:spPr>
            <a:xfrm>
              <a:off x="0" y="3431631"/>
              <a:ext cx="8229600" cy="6715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Specific risk reduction which lowers  the cost of capital</a:t>
              </a:r>
              <a:endPara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/>
            </a:r>
            <a:br>
              <a:rPr lang="en-US"/>
            </a:br>
            <a:r>
              <a:rPr lang="en-US"/>
              <a:t>Merger </a:t>
            </a:r>
            <a:br>
              <a:rPr lang="en-US"/>
            </a:br>
            <a:endParaRPr/>
          </a:p>
        </p:txBody>
      </p:sp>
      <p:grpSp>
        <p:nvGrpSpPr>
          <p:cNvPr id="91" name="Google Shape;91;p14"/>
          <p:cNvGrpSpPr/>
          <p:nvPr/>
        </p:nvGrpSpPr>
        <p:grpSpPr>
          <a:xfrm>
            <a:off x="457200" y="1643691"/>
            <a:ext cx="8229600" cy="4438980"/>
            <a:chOff x="0" y="43491"/>
            <a:chExt cx="8229600" cy="4438980"/>
          </a:xfrm>
        </p:grpSpPr>
        <p:sp>
          <p:nvSpPr>
            <p:cNvPr id="92" name="Google Shape;92;p14"/>
            <p:cNvSpPr/>
            <p:nvPr/>
          </p:nvSpPr>
          <p:spPr>
            <a:xfrm>
              <a:off x="0" y="43491"/>
              <a:ext cx="8229600" cy="142974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4"/>
            <p:cNvSpPr txBox="1"/>
            <p:nvPr/>
          </p:nvSpPr>
          <p:spPr>
            <a:xfrm>
              <a:off x="0" y="43491"/>
              <a:ext cx="8229600" cy="14297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9050" tIns="99050" rIns="99050" bIns="990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 </a:t>
              </a:r>
              <a:r>
                <a:rPr lang="en-US" sz="2600" b="0" i="1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merger </a:t>
              </a:r>
              <a:r>
                <a:rPr lang="en-US" sz="2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is a combination of two companies into one larger company. This action involves stock swap or cash payment to the target.</a:t>
              </a:r>
              <a:endPara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4"/>
            <p:cNvSpPr/>
            <p:nvPr/>
          </p:nvSpPr>
          <p:spPr>
            <a:xfrm>
              <a:off x="0" y="1548111"/>
              <a:ext cx="8229600" cy="142974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4"/>
            <p:cNvSpPr txBox="1"/>
            <p:nvPr/>
          </p:nvSpPr>
          <p:spPr>
            <a:xfrm>
              <a:off x="0" y="1548111"/>
              <a:ext cx="8229600" cy="14297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9050" tIns="99050" rIns="99050" bIns="990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 + B = A, where company B is merged into company A (Absorption)</a:t>
              </a:r>
              <a:endPara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4"/>
            <p:cNvSpPr/>
            <p:nvPr/>
          </p:nvSpPr>
          <p:spPr>
            <a:xfrm>
              <a:off x="0" y="3052731"/>
              <a:ext cx="8229600" cy="142974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14"/>
            <p:cNvSpPr txBox="1"/>
            <p:nvPr/>
          </p:nvSpPr>
          <p:spPr>
            <a:xfrm>
              <a:off x="0" y="3052731"/>
              <a:ext cx="8229600" cy="14297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9050" tIns="99050" rIns="99050" bIns="990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6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 + B = C, where C is an entirely new company (Amalgamation or Consolidation)</a:t>
              </a:r>
              <a:endPara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/>
            </a:r>
            <a:br>
              <a:rPr lang="en-US"/>
            </a:br>
            <a:r>
              <a:rPr lang="en-US"/>
              <a:t>Acquisition </a:t>
            </a:r>
            <a:br>
              <a:rPr lang="en-US"/>
            </a:br>
            <a:endParaRPr/>
          </a:p>
        </p:txBody>
      </p:sp>
      <p:grpSp>
        <p:nvGrpSpPr>
          <p:cNvPr id="103" name="Google Shape;103;p15"/>
          <p:cNvGrpSpPr/>
          <p:nvPr/>
        </p:nvGrpSpPr>
        <p:grpSpPr>
          <a:xfrm>
            <a:off x="457200" y="1602047"/>
            <a:ext cx="8229600" cy="4522268"/>
            <a:chOff x="0" y="1847"/>
            <a:chExt cx="8229600" cy="4522268"/>
          </a:xfrm>
        </p:grpSpPr>
        <p:sp>
          <p:nvSpPr>
            <p:cNvPr id="104" name="Google Shape;104;p15"/>
            <p:cNvSpPr/>
            <p:nvPr/>
          </p:nvSpPr>
          <p:spPr>
            <a:xfrm>
              <a:off x="0" y="1847"/>
              <a:ext cx="8229600" cy="112148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5"/>
            <p:cNvSpPr txBox="1"/>
            <p:nvPr/>
          </p:nvSpPr>
          <p:spPr>
            <a:xfrm>
              <a:off x="0" y="1847"/>
              <a:ext cx="8229600" cy="11214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It could be acquisition of control, leading to takeover of a company. It could be acquisition of tangible assets, intangible assets, rights and other kinds of obligations</a:t>
              </a:r>
              <a:endPara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5"/>
            <p:cNvSpPr/>
            <p:nvPr/>
          </p:nvSpPr>
          <p:spPr>
            <a:xfrm>
              <a:off x="0" y="1135441"/>
              <a:ext cx="8229600" cy="112148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5"/>
            <p:cNvSpPr txBox="1"/>
            <p:nvPr/>
          </p:nvSpPr>
          <p:spPr>
            <a:xfrm>
              <a:off x="0" y="1135441"/>
              <a:ext cx="8229600" cy="11214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An acquisition, also known as a </a:t>
              </a:r>
              <a:r>
                <a:rPr lang="en-US" sz="2400" b="0" i="1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takeover</a:t>
              </a:r>
              <a:r>
                <a:rPr lang="en-US" sz="24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, is the buying of one company (the target) by another. An acquisition can be friendly or hostile</a:t>
              </a:r>
              <a:endPara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15"/>
            <p:cNvSpPr/>
            <p:nvPr/>
          </p:nvSpPr>
          <p:spPr>
            <a:xfrm>
              <a:off x="0" y="2269035"/>
              <a:ext cx="8229600" cy="112148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5"/>
            <p:cNvSpPr txBox="1"/>
            <p:nvPr/>
          </p:nvSpPr>
          <p:spPr>
            <a:xfrm>
              <a:off x="0" y="2269035"/>
              <a:ext cx="8229600" cy="11214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 a friendly takeover, the companies proceed through negotiations</a:t>
              </a:r>
              <a:endPara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15"/>
            <p:cNvSpPr/>
            <p:nvPr/>
          </p:nvSpPr>
          <p:spPr>
            <a:xfrm>
              <a:off x="0" y="3402629"/>
              <a:ext cx="8229600" cy="112148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5"/>
            <p:cNvSpPr txBox="1"/>
            <p:nvPr/>
          </p:nvSpPr>
          <p:spPr>
            <a:xfrm>
              <a:off x="0" y="3402629"/>
              <a:ext cx="8229600" cy="11214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 a hostile takeover, the takeover target is unwilling to be bought, or the target’s board has no prior knowledge of the offer</a:t>
              </a:r>
              <a:endPara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Types of Merger</a:t>
            </a:r>
            <a:br>
              <a:rPr lang="en-US"/>
            </a:br>
            <a:r>
              <a:rPr lang="en-US"/>
              <a:t> </a:t>
            </a:r>
            <a:br>
              <a:rPr lang="en-US"/>
            </a:br>
            <a:endParaRPr/>
          </a:p>
        </p:txBody>
      </p:sp>
      <p:grpSp>
        <p:nvGrpSpPr>
          <p:cNvPr id="117" name="Google Shape;117;p16"/>
          <p:cNvGrpSpPr/>
          <p:nvPr/>
        </p:nvGrpSpPr>
        <p:grpSpPr>
          <a:xfrm>
            <a:off x="381000" y="1340040"/>
            <a:ext cx="8458200" cy="5168520"/>
            <a:chOff x="0" y="44640"/>
            <a:chExt cx="8458200" cy="5168520"/>
          </a:xfrm>
        </p:grpSpPr>
        <p:sp>
          <p:nvSpPr>
            <p:cNvPr id="118" name="Google Shape;118;p16"/>
            <p:cNvSpPr/>
            <p:nvPr/>
          </p:nvSpPr>
          <p:spPr>
            <a:xfrm>
              <a:off x="0" y="44640"/>
              <a:ext cx="8458200" cy="67158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6"/>
            <p:cNvSpPr txBox="1"/>
            <p:nvPr/>
          </p:nvSpPr>
          <p:spPr>
            <a:xfrm>
              <a:off x="0" y="44640"/>
              <a:ext cx="8458200" cy="6715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Horizontal Merger </a:t>
              </a:r>
              <a:endPara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16"/>
            <p:cNvSpPr/>
            <p:nvPr/>
          </p:nvSpPr>
          <p:spPr>
            <a:xfrm>
              <a:off x="0" y="716220"/>
              <a:ext cx="8458200" cy="13910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6"/>
            <p:cNvSpPr txBox="1"/>
            <p:nvPr/>
          </p:nvSpPr>
          <p:spPr>
            <a:xfrm>
              <a:off x="0" y="716220"/>
              <a:ext cx="8458200" cy="13910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8525" tIns="35550" rIns="199125" bIns="35550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Char char="•"/>
              </a:pPr>
              <a:r>
                <a:rPr lang="en-US" sz="2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Horizontal mergers take place when two merging companies produce similar products in the same industry</a:t>
              </a:r>
              <a:endPara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44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Char char="•"/>
              </a:pPr>
              <a:r>
                <a:rPr lang="en-US" sz="2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For example, in 1994, two defense firms, Northrop and Grumman, combined in a $12.7 billion merger</a:t>
              </a:r>
              <a:endPara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16"/>
            <p:cNvSpPr/>
            <p:nvPr/>
          </p:nvSpPr>
          <p:spPr>
            <a:xfrm>
              <a:off x="0" y="2107260"/>
              <a:ext cx="8458200" cy="67158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6"/>
            <p:cNvSpPr txBox="1"/>
            <p:nvPr/>
          </p:nvSpPr>
          <p:spPr>
            <a:xfrm>
              <a:off x="0" y="2107260"/>
              <a:ext cx="8458200" cy="6715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Vertical Merger </a:t>
              </a:r>
              <a:endPara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16"/>
            <p:cNvSpPr/>
            <p:nvPr/>
          </p:nvSpPr>
          <p:spPr>
            <a:xfrm>
              <a:off x="0" y="2778840"/>
              <a:ext cx="8458200" cy="24343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6"/>
            <p:cNvSpPr txBox="1"/>
            <p:nvPr/>
          </p:nvSpPr>
          <p:spPr>
            <a:xfrm>
              <a:off x="0" y="2778840"/>
              <a:ext cx="8458200" cy="24343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8525" tIns="35550" rIns="199125" bIns="35550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Char char="•"/>
              </a:pPr>
              <a:r>
                <a:rPr lang="en-US" sz="2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 vertical merger refers to a firm acquiring a supplier or distributor of one or more of its goods or services</a:t>
              </a:r>
              <a:endPara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44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Char char="•"/>
              </a:pPr>
              <a:r>
                <a:rPr lang="en-US" sz="2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These are combinations of companies that have a buyer-seller relationship</a:t>
              </a:r>
              <a:endPara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44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Char char="•"/>
              </a:pPr>
              <a:r>
                <a:rPr lang="en-US" sz="2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Example-Mega Merger-RIL RPL Merger </a:t>
              </a:r>
              <a:endPara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44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Char char="•"/>
              </a:pPr>
              <a:r>
                <a:rPr lang="en-US" sz="2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Vertical mergers take place between firms in different stages of production operation</a:t>
              </a:r>
              <a:endPara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Congeneric &amp; Conglomerate Merger</a:t>
            </a:r>
            <a:endParaRPr/>
          </a:p>
        </p:txBody>
      </p:sp>
      <p:grpSp>
        <p:nvGrpSpPr>
          <p:cNvPr id="131" name="Google Shape;131;p17"/>
          <p:cNvGrpSpPr/>
          <p:nvPr/>
        </p:nvGrpSpPr>
        <p:grpSpPr>
          <a:xfrm>
            <a:off x="457200" y="1645755"/>
            <a:ext cx="8382000" cy="4861890"/>
            <a:chOff x="0" y="45555"/>
            <a:chExt cx="8382000" cy="4861890"/>
          </a:xfrm>
        </p:grpSpPr>
        <p:sp>
          <p:nvSpPr>
            <p:cNvPr id="132" name="Google Shape;132;p17"/>
            <p:cNvSpPr/>
            <p:nvPr/>
          </p:nvSpPr>
          <p:spPr>
            <a:xfrm>
              <a:off x="0" y="45555"/>
              <a:ext cx="8382000" cy="79150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17"/>
            <p:cNvSpPr txBox="1"/>
            <p:nvPr/>
          </p:nvSpPr>
          <p:spPr>
            <a:xfrm>
              <a:off x="0" y="45555"/>
              <a:ext cx="8382000" cy="7915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5725" tIns="125725" rIns="125725" bIns="1257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3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Congeneric merger</a:t>
              </a:r>
              <a:endParaRPr sz="3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17"/>
            <p:cNvSpPr/>
            <p:nvPr/>
          </p:nvSpPr>
          <p:spPr>
            <a:xfrm>
              <a:off x="0" y="837060"/>
              <a:ext cx="8382000" cy="16394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7"/>
            <p:cNvSpPr txBox="1"/>
            <p:nvPr/>
          </p:nvSpPr>
          <p:spPr>
            <a:xfrm>
              <a:off x="0" y="837060"/>
              <a:ext cx="8382000" cy="16394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125" tIns="41900" rIns="234675" bIns="41900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600"/>
                <a:buFont typeface="Calibri"/>
                <a:buChar char="•"/>
              </a:pPr>
              <a:r>
                <a:rPr lang="en-US" sz="2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These types of mergers occur when two merging firms are in the same general industry, but have no mutual buyer/customer or supplier relationship </a:t>
              </a:r>
              <a:endPara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520"/>
                </a:spcBef>
                <a:spcAft>
                  <a:spcPts val="0"/>
                </a:spcAft>
                <a:buClr>
                  <a:schemeClr val="dk1"/>
                </a:buClr>
                <a:buSzPts val="2600"/>
                <a:buFont typeface="Calibri"/>
                <a:buChar char="•"/>
              </a:pPr>
              <a:r>
                <a:rPr lang="en-US" sz="2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Example : Prudential’s acquisition of Bache &amp; Company</a:t>
              </a:r>
              <a:endPara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17"/>
            <p:cNvSpPr/>
            <p:nvPr/>
          </p:nvSpPr>
          <p:spPr>
            <a:xfrm>
              <a:off x="0" y="2476500"/>
              <a:ext cx="8382000" cy="79150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7"/>
            <p:cNvSpPr txBox="1"/>
            <p:nvPr/>
          </p:nvSpPr>
          <p:spPr>
            <a:xfrm>
              <a:off x="0" y="2476500"/>
              <a:ext cx="8382000" cy="7915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5725" tIns="125725" rIns="125725" bIns="1257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3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Conglomerate Merger </a:t>
              </a:r>
              <a:endParaRPr sz="3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17"/>
            <p:cNvSpPr/>
            <p:nvPr/>
          </p:nvSpPr>
          <p:spPr>
            <a:xfrm>
              <a:off x="0" y="3268005"/>
              <a:ext cx="8382000" cy="16394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7"/>
            <p:cNvSpPr txBox="1"/>
            <p:nvPr/>
          </p:nvSpPr>
          <p:spPr>
            <a:xfrm>
              <a:off x="0" y="3268005"/>
              <a:ext cx="8382000" cy="16394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125" tIns="41900" rIns="234675" bIns="41900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600"/>
                <a:buFont typeface="Calibri"/>
                <a:buChar char="•"/>
              </a:pPr>
              <a:r>
                <a:rPr lang="en-US" sz="2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This merger occurs when the companies are in different industry sectors</a:t>
              </a:r>
              <a:endPara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520"/>
                </a:spcBef>
                <a:spcAft>
                  <a:spcPts val="0"/>
                </a:spcAft>
                <a:buClr>
                  <a:schemeClr val="dk1"/>
                </a:buClr>
                <a:buSzPts val="2600"/>
                <a:buFont typeface="Calibri"/>
                <a:buChar char="•"/>
              </a:pPr>
              <a:r>
                <a:rPr lang="en-US" sz="2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Philip Morris, a tobacco company, acquired General Foods in 1985 for $5.6 billion</a:t>
              </a:r>
              <a:endPara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Types of Conglomerate Mergers </a:t>
            </a:r>
            <a:br>
              <a:rPr lang="en-US"/>
            </a:br>
            <a:endParaRPr/>
          </a:p>
        </p:txBody>
      </p:sp>
      <p:grpSp>
        <p:nvGrpSpPr>
          <p:cNvPr id="145" name="Google Shape;145;p18"/>
          <p:cNvGrpSpPr/>
          <p:nvPr/>
        </p:nvGrpSpPr>
        <p:grpSpPr>
          <a:xfrm>
            <a:off x="304800" y="1164479"/>
            <a:ext cx="8534400" cy="5367241"/>
            <a:chOff x="0" y="21479"/>
            <a:chExt cx="8534400" cy="5367241"/>
          </a:xfrm>
        </p:grpSpPr>
        <p:sp>
          <p:nvSpPr>
            <p:cNvPr id="146" name="Google Shape;146;p18"/>
            <p:cNvSpPr/>
            <p:nvPr/>
          </p:nvSpPr>
          <p:spPr>
            <a:xfrm>
              <a:off x="0" y="21479"/>
              <a:ext cx="8534400" cy="8154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8"/>
            <p:cNvSpPr txBox="1"/>
            <p:nvPr/>
          </p:nvSpPr>
          <p:spPr>
            <a:xfrm>
              <a:off x="0" y="21479"/>
              <a:ext cx="8534400" cy="8154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9525" tIns="129525" rIns="129525" bIns="1295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4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Product Extension Mergers</a:t>
              </a:r>
              <a:endParaRPr sz="3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18"/>
            <p:cNvSpPr/>
            <p:nvPr/>
          </p:nvSpPr>
          <p:spPr>
            <a:xfrm>
              <a:off x="0" y="836969"/>
              <a:ext cx="8534400" cy="8445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18"/>
            <p:cNvSpPr txBox="1"/>
            <p:nvPr/>
          </p:nvSpPr>
          <p:spPr>
            <a:xfrm>
              <a:off x="0" y="836969"/>
              <a:ext cx="8534400" cy="8445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70950" tIns="43175" rIns="241800" bIns="43175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700"/>
                <a:buFont typeface="Calibri"/>
                <a:buChar char="•"/>
              </a:pPr>
              <a:r>
                <a:rPr lang="en-US" sz="27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Mergers between firms in related business activities and may also be called </a:t>
              </a:r>
              <a:r>
                <a:rPr lang="en-US" sz="2700" b="0" i="1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concentric mergers</a:t>
              </a:r>
              <a:endPara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18"/>
            <p:cNvSpPr/>
            <p:nvPr/>
          </p:nvSpPr>
          <p:spPr>
            <a:xfrm>
              <a:off x="0" y="1681529"/>
              <a:ext cx="8534400" cy="8154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8"/>
            <p:cNvSpPr txBox="1"/>
            <p:nvPr/>
          </p:nvSpPr>
          <p:spPr>
            <a:xfrm>
              <a:off x="0" y="1681529"/>
              <a:ext cx="8534400" cy="8154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9525" tIns="129525" rIns="129525" bIns="1295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4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Market Extension Mergers</a:t>
              </a:r>
              <a:endParaRPr sz="3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18"/>
            <p:cNvSpPr/>
            <p:nvPr/>
          </p:nvSpPr>
          <p:spPr>
            <a:xfrm>
              <a:off x="0" y="2497020"/>
              <a:ext cx="8534400" cy="8445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8"/>
            <p:cNvSpPr txBox="1"/>
            <p:nvPr/>
          </p:nvSpPr>
          <p:spPr>
            <a:xfrm>
              <a:off x="0" y="2497020"/>
              <a:ext cx="8534400" cy="8445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70950" tIns="43175" rIns="241800" bIns="43175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700"/>
                <a:buFont typeface="Calibri"/>
                <a:buChar char="•"/>
              </a:pPr>
              <a:r>
                <a:rPr lang="en-US" sz="27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Involves two firms whose operations are conducted in non-overlapping geographic areas</a:t>
              </a:r>
              <a:endPara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18"/>
            <p:cNvSpPr/>
            <p:nvPr/>
          </p:nvSpPr>
          <p:spPr>
            <a:xfrm>
              <a:off x="0" y="3341580"/>
              <a:ext cx="8534400" cy="8154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8"/>
            <p:cNvSpPr txBox="1"/>
            <p:nvPr/>
          </p:nvSpPr>
          <p:spPr>
            <a:xfrm>
              <a:off x="0" y="3341580"/>
              <a:ext cx="8534400" cy="8154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9525" tIns="129525" rIns="129525" bIns="1295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4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Pure Conglomerate Mergers</a:t>
              </a:r>
              <a:endParaRPr sz="3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18"/>
            <p:cNvSpPr/>
            <p:nvPr/>
          </p:nvSpPr>
          <p:spPr>
            <a:xfrm>
              <a:off x="0" y="4157070"/>
              <a:ext cx="8534400" cy="12316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18"/>
            <p:cNvSpPr txBox="1"/>
            <p:nvPr/>
          </p:nvSpPr>
          <p:spPr>
            <a:xfrm>
              <a:off x="0" y="4157070"/>
              <a:ext cx="8534400" cy="12316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70950" tIns="43175" rIns="241800" bIns="43175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700"/>
                <a:buFont typeface="Calibri"/>
                <a:buChar char="•"/>
              </a:pPr>
              <a:r>
                <a:rPr lang="en-US" sz="27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Involve firms in unrelated business activities and hence do not involve carry over of industry specific managerial capabilities</a:t>
              </a:r>
              <a:endPara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Financial Synergy and Conglomerate Merger </a:t>
            </a:r>
            <a:br>
              <a:rPr lang="en-US"/>
            </a:br>
            <a:r>
              <a:rPr lang="en-US"/>
              <a:t> </a:t>
            </a:r>
            <a:br>
              <a:rPr lang="en-US"/>
            </a:br>
            <a:endParaRPr/>
          </a:p>
        </p:txBody>
      </p:sp>
      <p:grpSp>
        <p:nvGrpSpPr>
          <p:cNvPr id="163" name="Google Shape;163;p19"/>
          <p:cNvGrpSpPr/>
          <p:nvPr/>
        </p:nvGrpSpPr>
        <p:grpSpPr>
          <a:xfrm>
            <a:off x="457200" y="1661279"/>
            <a:ext cx="8305800" cy="4830841"/>
            <a:chOff x="0" y="61079"/>
            <a:chExt cx="8305800" cy="4830841"/>
          </a:xfrm>
        </p:grpSpPr>
        <p:sp>
          <p:nvSpPr>
            <p:cNvPr id="164" name="Google Shape;164;p19"/>
            <p:cNvSpPr/>
            <p:nvPr/>
          </p:nvSpPr>
          <p:spPr>
            <a:xfrm>
              <a:off x="0" y="61079"/>
              <a:ext cx="8305800" cy="199836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19"/>
            <p:cNvSpPr txBox="1"/>
            <p:nvPr/>
          </p:nvSpPr>
          <p:spPr>
            <a:xfrm>
              <a:off x="0" y="61079"/>
              <a:ext cx="8305800" cy="19983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 pure conglomerate merger occurs when a firm in an industry with low demand growth relative to the economy acquires a firm operating in an industry with high expected demand growth</a:t>
              </a:r>
              <a:endPara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19"/>
            <p:cNvSpPr/>
            <p:nvPr/>
          </p:nvSpPr>
          <p:spPr>
            <a:xfrm>
              <a:off x="0" y="2140080"/>
              <a:ext cx="8305800" cy="199836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19"/>
            <p:cNvSpPr txBox="1"/>
            <p:nvPr/>
          </p:nvSpPr>
          <p:spPr>
            <a:xfrm>
              <a:off x="0" y="2140080"/>
              <a:ext cx="8305800" cy="19983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6675" tIns="106675" rIns="106675" bIns="1066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The motive of the merger is financial synergy in the context of capturing investment opportunities available in the acquired firm’s industry by </a:t>
              </a:r>
              <a:endPara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168;p19"/>
            <p:cNvSpPr/>
            <p:nvPr/>
          </p:nvSpPr>
          <p:spPr>
            <a:xfrm>
              <a:off x="0" y="4138440"/>
              <a:ext cx="8305800" cy="7534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19"/>
            <p:cNvSpPr txBox="1"/>
            <p:nvPr/>
          </p:nvSpPr>
          <p:spPr>
            <a:xfrm>
              <a:off x="0" y="4138440"/>
              <a:ext cx="8305800" cy="7534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3700" tIns="35550" rIns="199125" bIns="35550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Char char="•"/>
              </a:pPr>
              <a:r>
                <a:rPr lang="en-US" sz="2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lowering the cost of capital of the combined firm</a:t>
              </a:r>
              <a:endPara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44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Char char="•"/>
              </a:pPr>
              <a:r>
                <a:rPr lang="en-US" sz="2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utilizing the acquiring firm’s internal funds available at lower cost</a:t>
              </a:r>
              <a:endPara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0"/>
          <p:cNvSpPr txBox="1">
            <a:spLocks noGrp="1"/>
          </p:cNvSpPr>
          <p:nvPr>
            <p:ph type="title"/>
          </p:nvPr>
        </p:nvSpPr>
        <p:spPr>
          <a:xfrm>
            <a:off x="381000" y="274638"/>
            <a:ext cx="8305800" cy="86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/>
            </a:r>
            <a:br>
              <a:rPr lang="en-US"/>
            </a:br>
            <a:endParaRPr/>
          </a:p>
        </p:txBody>
      </p:sp>
      <p:grpSp>
        <p:nvGrpSpPr>
          <p:cNvPr id="175" name="Google Shape;175;p20"/>
          <p:cNvGrpSpPr/>
          <p:nvPr/>
        </p:nvGrpSpPr>
        <p:grpSpPr>
          <a:xfrm>
            <a:off x="381000" y="1222626"/>
            <a:ext cx="8305800" cy="4823909"/>
            <a:chOff x="0" y="79626"/>
            <a:chExt cx="8305800" cy="4823909"/>
          </a:xfrm>
        </p:grpSpPr>
        <p:sp>
          <p:nvSpPr>
            <p:cNvPr id="176" name="Google Shape;176;p20"/>
            <p:cNvSpPr/>
            <p:nvPr/>
          </p:nvSpPr>
          <p:spPr>
            <a:xfrm>
              <a:off x="0" y="79626"/>
              <a:ext cx="8305800" cy="74353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0"/>
            <p:cNvSpPr txBox="1"/>
            <p:nvPr/>
          </p:nvSpPr>
          <p:spPr>
            <a:xfrm>
              <a:off x="0" y="79626"/>
              <a:ext cx="8305800" cy="7435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8100" tIns="118100" rIns="118100" bIns="11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Reverse Merger </a:t>
              </a:r>
              <a:endParaRPr sz="3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20"/>
            <p:cNvSpPr/>
            <p:nvPr/>
          </p:nvSpPr>
          <p:spPr>
            <a:xfrm>
              <a:off x="0" y="823161"/>
              <a:ext cx="8305800" cy="18288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0"/>
            <p:cNvSpPr txBox="1"/>
            <p:nvPr/>
          </p:nvSpPr>
          <p:spPr>
            <a:xfrm>
              <a:off x="0" y="823161"/>
              <a:ext cx="8305800" cy="18288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3700" tIns="39350" rIns="220450" bIns="39350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Char char="•"/>
              </a:pPr>
              <a:r>
                <a:rPr lang="en-US" sz="2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 a reverse merger, a private company may go public by merging with an already public company that is often inactive</a:t>
              </a:r>
              <a:endPara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Char char="•"/>
              </a:pPr>
              <a:r>
                <a:rPr lang="en-US" sz="2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Example: The $229 million Ariel Corporation and Mayan Network Corp. merger in March 2001</a:t>
              </a:r>
              <a:endPara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20"/>
            <p:cNvSpPr/>
            <p:nvPr/>
          </p:nvSpPr>
          <p:spPr>
            <a:xfrm>
              <a:off x="0" y="2652006"/>
              <a:ext cx="8305800" cy="74353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0"/>
            <p:cNvSpPr txBox="1"/>
            <p:nvPr/>
          </p:nvSpPr>
          <p:spPr>
            <a:xfrm>
              <a:off x="0" y="2652006"/>
              <a:ext cx="8305800" cy="7435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8100" tIns="118100" rIns="118100" bIns="1181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Holding Company </a:t>
              </a:r>
              <a:endParaRPr sz="3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20"/>
            <p:cNvSpPr/>
            <p:nvPr/>
          </p:nvSpPr>
          <p:spPr>
            <a:xfrm>
              <a:off x="0" y="3395541"/>
              <a:ext cx="8305800" cy="15079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0"/>
            <p:cNvSpPr txBox="1"/>
            <p:nvPr/>
          </p:nvSpPr>
          <p:spPr>
            <a:xfrm>
              <a:off x="0" y="3395541"/>
              <a:ext cx="8305800" cy="15079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3700" tIns="39350" rIns="220450" bIns="39350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Char char="•"/>
              </a:pPr>
              <a:r>
                <a:rPr lang="en-US" sz="2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An acquiring company becomes a holding company when it chooses to purchase only a portion of the target’s stock</a:t>
              </a:r>
              <a:endPara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Char char="•"/>
              </a:pPr>
              <a:r>
                <a:rPr lang="en-US" sz="2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If an acquirer buys 100% of the target, the company is known as a wholly owned subsidiary</a:t>
              </a:r>
              <a:endPara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/>
            </a:r>
            <a:br>
              <a:rPr lang="en-US"/>
            </a:br>
            <a:r>
              <a:rPr lang="en-US"/>
              <a:t>Synergies in Merger </a:t>
            </a:r>
            <a:br>
              <a:rPr lang="en-US"/>
            </a:br>
            <a:endParaRPr/>
          </a:p>
        </p:txBody>
      </p:sp>
      <p:grpSp>
        <p:nvGrpSpPr>
          <p:cNvPr id="189" name="Google Shape;189;p21"/>
          <p:cNvGrpSpPr/>
          <p:nvPr/>
        </p:nvGrpSpPr>
        <p:grpSpPr>
          <a:xfrm>
            <a:off x="304800" y="1375150"/>
            <a:ext cx="8382000" cy="4595062"/>
            <a:chOff x="0" y="155950"/>
            <a:chExt cx="8382000" cy="4595062"/>
          </a:xfrm>
        </p:grpSpPr>
        <p:sp>
          <p:nvSpPr>
            <p:cNvPr id="190" name="Google Shape;190;p21"/>
            <p:cNvSpPr/>
            <p:nvPr/>
          </p:nvSpPr>
          <p:spPr>
            <a:xfrm>
              <a:off x="0" y="155950"/>
              <a:ext cx="8382000" cy="83947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1"/>
            <p:cNvSpPr txBox="1"/>
            <p:nvPr/>
          </p:nvSpPr>
          <p:spPr>
            <a:xfrm>
              <a:off x="0" y="155950"/>
              <a:ext cx="8382000" cy="8394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3350" tIns="133350" rIns="133350" bIns="1333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5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Cost based Synergy</a:t>
              </a:r>
              <a:endParaRPr sz="3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21"/>
            <p:cNvSpPr/>
            <p:nvPr/>
          </p:nvSpPr>
          <p:spPr>
            <a:xfrm>
              <a:off x="0" y="995425"/>
              <a:ext cx="8382000" cy="20648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1"/>
            <p:cNvSpPr txBox="1"/>
            <p:nvPr/>
          </p:nvSpPr>
          <p:spPr>
            <a:xfrm>
              <a:off x="0" y="995425"/>
              <a:ext cx="8382000" cy="20648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125" tIns="44450" rIns="248900" bIns="44450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700"/>
                <a:buFont typeface="Calibri"/>
                <a:buChar char="•"/>
              </a:pPr>
              <a:r>
                <a:rPr lang="en-US" sz="27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Focuses on reducing incurred costs by combining similar assets in the merged businesses</a:t>
              </a:r>
              <a:endPara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228600" marR="0" lvl="1" indent="-228600" algn="l" rtl="0">
                <a:lnSpc>
                  <a:spcPct val="90000"/>
                </a:lnSpc>
                <a:spcBef>
                  <a:spcPts val="540"/>
                </a:spcBef>
                <a:spcAft>
                  <a:spcPts val="0"/>
                </a:spcAft>
                <a:buClr>
                  <a:schemeClr val="dk1"/>
                </a:buClr>
                <a:buSzPts val="2700"/>
                <a:buFont typeface="Calibri"/>
                <a:buChar char="•"/>
              </a:pPr>
              <a:r>
                <a:rPr lang="en-US" sz="27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Cost synergy can typically achieve economies of scale, particularly for sales and marketing, administrative, operating, and/or research and development costs</a:t>
              </a:r>
              <a:endPara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21"/>
            <p:cNvSpPr/>
            <p:nvPr/>
          </p:nvSpPr>
          <p:spPr>
            <a:xfrm>
              <a:off x="0" y="3060250"/>
              <a:ext cx="8382000" cy="83947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1"/>
            <p:cNvSpPr txBox="1"/>
            <p:nvPr/>
          </p:nvSpPr>
          <p:spPr>
            <a:xfrm>
              <a:off x="0" y="3060250"/>
              <a:ext cx="8382000" cy="8394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3350" tIns="133350" rIns="133350" bIns="1333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5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Revenue based synergy </a:t>
              </a:r>
              <a:endParaRPr sz="3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21"/>
            <p:cNvSpPr/>
            <p:nvPr/>
          </p:nvSpPr>
          <p:spPr>
            <a:xfrm>
              <a:off x="0" y="3899725"/>
              <a:ext cx="8382000" cy="8512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1"/>
            <p:cNvSpPr txBox="1"/>
            <p:nvPr/>
          </p:nvSpPr>
          <p:spPr>
            <a:xfrm>
              <a:off x="0" y="3899725"/>
              <a:ext cx="8382000" cy="8512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125" tIns="44450" rIns="248900" bIns="44450" anchor="t" anchorCtr="0">
              <a:noAutofit/>
            </a:bodyPr>
            <a:lstStyle/>
            <a:p>
              <a:pPr marL="228600" marR="0" lvl="1" indent="-2286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700"/>
                <a:buFont typeface="Calibri"/>
                <a:buChar char="•"/>
              </a:pPr>
              <a:r>
                <a:rPr lang="en-US" sz="27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Focuses on enhancing capabilities and revenues and combining complementary competencies</a:t>
              </a:r>
              <a:endPara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716</Words>
  <Application>Microsoft Office PowerPoint</Application>
  <PresentationFormat>On-screen Show (4:3)</PresentationFormat>
  <Paragraphs>73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Merger &amp; Acquisition</vt:lpstr>
      <vt:lpstr> Merger  </vt:lpstr>
      <vt:lpstr> Acquisition  </vt:lpstr>
      <vt:lpstr>  Types of Merger   </vt:lpstr>
      <vt:lpstr>Congeneric &amp; Conglomerate Merger</vt:lpstr>
      <vt:lpstr>Types of Conglomerate Mergers  </vt:lpstr>
      <vt:lpstr>  Financial Synergy and Conglomerate Merger    </vt:lpstr>
      <vt:lpstr> </vt:lpstr>
      <vt:lpstr> Synergies in Merger  </vt:lpstr>
      <vt:lpstr>Other Types of Synergies</vt:lpstr>
      <vt:lpstr>Sources of Financial Synergy </vt:lpstr>
      <vt:lpstr> Value creation in Horizontal Mergers </vt:lpstr>
      <vt:lpstr>Value creation in Vertical Mergers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Merger &amp; Acquisition</dc:title>
  <dc:creator>Dr Rajeshkumar Dalpatram Kir</dc:creator>
  <cp:lastModifiedBy>Dr Rajeshkumar Dalpatram Kir</cp:lastModifiedBy>
  <cp:revision>2</cp:revision>
  <dcterms:modified xsi:type="dcterms:W3CDTF">2023-02-10T04:39:20Z</dcterms:modified>
</cp:coreProperties>
</file>