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8"/>
  </p:handoutMasterIdLst>
  <p:sldIdLst>
    <p:sldId id="256" r:id="rId2"/>
    <p:sldId id="257" r:id="rId3"/>
    <p:sldId id="258" r:id="rId4"/>
    <p:sldId id="259" r:id="rId5"/>
    <p:sldId id="286" r:id="rId6"/>
    <p:sldId id="260" r:id="rId7"/>
    <p:sldId id="261" r:id="rId8"/>
    <p:sldId id="262" r:id="rId9"/>
    <p:sldId id="263" r:id="rId10"/>
    <p:sldId id="265" r:id="rId11"/>
    <p:sldId id="266" r:id="rId12"/>
    <p:sldId id="267" r:id="rId13"/>
    <p:sldId id="288" r:id="rId14"/>
    <p:sldId id="289" r:id="rId15"/>
    <p:sldId id="295" r:id="rId16"/>
    <p:sldId id="268" r:id="rId17"/>
    <p:sldId id="290" r:id="rId18"/>
    <p:sldId id="269" r:id="rId19"/>
    <p:sldId id="270" r:id="rId20"/>
    <p:sldId id="291" r:id="rId21"/>
    <p:sldId id="271" r:id="rId22"/>
    <p:sldId id="273" r:id="rId23"/>
    <p:sldId id="272" r:id="rId24"/>
    <p:sldId id="274" r:id="rId25"/>
    <p:sldId id="287" r:id="rId26"/>
    <p:sldId id="275" r:id="rId27"/>
    <p:sldId id="276" r:id="rId28"/>
    <p:sldId id="277" r:id="rId29"/>
    <p:sldId id="280" r:id="rId30"/>
    <p:sldId id="282" r:id="rId31"/>
    <p:sldId id="283" r:id="rId32"/>
    <p:sldId id="284" r:id="rId33"/>
    <p:sldId id="292" r:id="rId34"/>
    <p:sldId id="293" r:id="rId35"/>
    <p:sldId id="294" r:id="rId36"/>
    <p:sldId id="285" r:id="rId37"/>
  </p:sldIdLst>
  <p:sldSz cx="12192000" cy="6858000"/>
  <p:notesSz cx="67611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4D4D4D"/>
    <a:srgbClr val="D50032"/>
    <a:srgbClr val="232247"/>
    <a:srgbClr val="F2F7C3"/>
    <a:srgbClr val="FCE6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66" autoAdjust="0"/>
    <p:restoredTop sz="94660"/>
  </p:normalViewPr>
  <p:slideViewPr>
    <p:cSldViewPr snapToGrid="0">
      <p:cViewPr varScale="1">
        <p:scale>
          <a:sx n="73" d="100"/>
          <a:sy n="73" d="100"/>
        </p:scale>
        <p:origin x="73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D48976-AFE0-4090-813B-EA03FB81060C}" type="doc">
      <dgm:prSet loTypeId="urn:microsoft.com/office/officeart/2005/8/layout/arrow5" loCatId="process" qsTypeId="urn:microsoft.com/office/officeart/2005/8/quickstyle/simple3" qsCatId="simple" csTypeId="urn:microsoft.com/office/officeart/2005/8/colors/accent2_5" csCatId="accent2" phldr="1"/>
      <dgm:spPr/>
      <dgm:t>
        <a:bodyPr/>
        <a:lstStyle/>
        <a:p>
          <a:endParaRPr lang="en-US"/>
        </a:p>
      </dgm:t>
    </dgm:pt>
    <dgm:pt modelId="{979CA5A4-1090-4FCE-A3A6-7E993AED38A0}">
      <dgm:prSet phldrT="[Text]"/>
      <dgm:spPr>
        <a:solidFill>
          <a:srgbClr val="232247"/>
        </a:solidFill>
      </dgm:spPr>
      <dgm:t>
        <a:bodyPr/>
        <a:lstStyle/>
        <a:p>
          <a:r>
            <a:rPr lang="en-US" dirty="0" smtClean="0">
              <a:solidFill>
                <a:schemeClr val="bg1"/>
              </a:solidFill>
              <a:latin typeface="Calibri" panose="020F0502020204030204" pitchFamily="34" charset="0"/>
            </a:rPr>
            <a:t>Owners</a:t>
          </a:r>
          <a:endParaRPr lang="en-US" dirty="0">
            <a:solidFill>
              <a:schemeClr val="bg1"/>
            </a:solidFill>
            <a:latin typeface="Calibri" panose="020F0502020204030204" pitchFamily="34" charset="0"/>
          </a:endParaRPr>
        </a:p>
      </dgm:t>
    </dgm:pt>
    <dgm:pt modelId="{74B3C783-B583-4CFA-BE83-D5FBDCB387FC}" type="parTrans" cxnId="{EDC7D871-25C6-4F77-A6AE-C0A917D77A71}">
      <dgm:prSet/>
      <dgm:spPr/>
      <dgm:t>
        <a:bodyPr/>
        <a:lstStyle/>
        <a:p>
          <a:endParaRPr lang="en-US"/>
        </a:p>
      </dgm:t>
    </dgm:pt>
    <dgm:pt modelId="{ECD904DE-090C-4B5B-8904-A430077BA0DA}" type="sibTrans" cxnId="{EDC7D871-25C6-4F77-A6AE-C0A917D77A71}">
      <dgm:prSet/>
      <dgm:spPr/>
      <dgm:t>
        <a:bodyPr/>
        <a:lstStyle/>
        <a:p>
          <a:endParaRPr lang="en-US"/>
        </a:p>
      </dgm:t>
    </dgm:pt>
    <dgm:pt modelId="{6FBCAE37-E63C-49C5-9A78-805997629E96}">
      <dgm:prSet phldrT="[Text]"/>
      <dgm:spPr>
        <a:solidFill>
          <a:srgbClr val="232247"/>
        </a:solidFill>
      </dgm:spPr>
      <dgm:t>
        <a:bodyPr/>
        <a:lstStyle/>
        <a:p>
          <a:r>
            <a:rPr lang="en-US" dirty="0" smtClean="0">
              <a:solidFill>
                <a:schemeClr val="bg1"/>
              </a:solidFill>
              <a:latin typeface="Calibri" panose="020F0502020204030204" pitchFamily="34" charset="0"/>
            </a:rPr>
            <a:t>Employees</a:t>
          </a:r>
          <a:endParaRPr lang="en-US" dirty="0">
            <a:solidFill>
              <a:schemeClr val="bg1"/>
            </a:solidFill>
            <a:latin typeface="Calibri" panose="020F0502020204030204" pitchFamily="34" charset="0"/>
          </a:endParaRPr>
        </a:p>
      </dgm:t>
    </dgm:pt>
    <dgm:pt modelId="{1BB9C1CB-7962-46BC-AE83-051404425CA0}" type="parTrans" cxnId="{B5706688-A481-4DCB-BC89-C2DEC4F8EFB0}">
      <dgm:prSet/>
      <dgm:spPr/>
      <dgm:t>
        <a:bodyPr/>
        <a:lstStyle/>
        <a:p>
          <a:endParaRPr lang="en-US"/>
        </a:p>
      </dgm:t>
    </dgm:pt>
    <dgm:pt modelId="{6B63FB83-3E0E-4AEC-B1F8-315B00C56A3C}" type="sibTrans" cxnId="{B5706688-A481-4DCB-BC89-C2DEC4F8EFB0}">
      <dgm:prSet/>
      <dgm:spPr/>
      <dgm:t>
        <a:bodyPr/>
        <a:lstStyle/>
        <a:p>
          <a:endParaRPr lang="en-US"/>
        </a:p>
      </dgm:t>
    </dgm:pt>
    <dgm:pt modelId="{9F8533E2-BF48-4FFA-9D8C-BD3DFB976BE1}" type="pres">
      <dgm:prSet presAssocID="{6CD48976-AFE0-4090-813B-EA03FB81060C}" presName="diagram" presStyleCnt="0">
        <dgm:presLayoutVars>
          <dgm:dir/>
          <dgm:resizeHandles val="exact"/>
        </dgm:presLayoutVars>
      </dgm:prSet>
      <dgm:spPr/>
      <dgm:t>
        <a:bodyPr/>
        <a:lstStyle/>
        <a:p>
          <a:endParaRPr lang="en-US"/>
        </a:p>
      </dgm:t>
    </dgm:pt>
    <dgm:pt modelId="{95D6EAEC-A298-4961-AB4E-4EA3B44A2B26}" type="pres">
      <dgm:prSet presAssocID="{979CA5A4-1090-4FCE-A3A6-7E993AED38A0}" presName="arrow" presStyleLbl="node1" presStyleIdx="0" presStyleCnt="2" custScaleY="73021" custRadScaleRad="83782" custRadScaleInc="1664">
        <dgm:presLayoutVars>
          <dgm:bulletEnabled val="1"/>
        </dgm:presLayoutVars>
      </dgm:prSet>
      <dgm:spPr/>
      <dgm:t>
        <a:bodyPr/>
        <a:lstStyle/>
        <a:p>
          <a:endParaRPr lang="en-US"/>
        </a:p>
      </dgm:t>
    </dgm:pt>
    <dgm:pt modelId="{DFCAC02B-EF9F-4858-8DEB-2F59524B5BB5}" type="pres">
      <dgm:prSet presAssocID="{6FBCAE37-E63C-49C5-9A78-805997629E96}" presName="arrow" presStyleLbl="node1" presStyleIdx="1" presStyleCnt="2" custScaleY="82065" custRadScaleRad="123057" custRadScaleInc="60">
        <dgm:presLayoutVars>
          <dgm:bulletEnabled val="1"/>
        </dgm:presLayoutVars>
      </dgm:prSet>
      <dgm:spPr/>
      <dgm:t>
        <a:bodyPr/>
        <a:lstStyle/>
        <a:p>
          <a:endParaRPr lang="en-US"/>
        </a:p>
      </dgm:t>
    </dgm:pt>
  </dgm:ptLst>
  <dgm:cxnLst>
    <dgm:cxn modelId="{85D989EC-ACCA-4972-87F7-8F68594D4245}" type="presOf" srcId="{979CA5A4-1090-4FCE-A3A6-7E993AED38A0}" destId="{95D6EAEC-A298-4961-AB4E-4EA3B44A2B26}" srcOrd="0" destOrd="0" presId="urn:microsoft.com/office/officeart/2005/8/layout/arrow5"/>
    <dgm:cxn modelId="{92F5E492-4F7E-488B-94B5-6673B3A2BE1F}" type="presOf" srcId="{6CD48976-AFE0-4090-813B-EA03FB81060C}" destId="{9F8533E2-BF48-4FFA-9D8C-BD3DFB976BE1}" srcOrd="0" destOrd="0" presId="urn:microsoft.com/office/officeart/2005/8/layout/arrow5"/>
    <dgm:cxn modelId="{EDC7D871-25C6-4F77-A6AE-C0A917D77A71}" srcId="{6CD48976-AFE0-4090-813B-EA03FB81060C}" destId="{979CA5A4-1090-4FCE-A3A6-7E993AED38A0}" srcOrd="0" destOrd="0" parTransId="{74B3C783-B583-4CFA-BE83-D5FBDCB387FC}" sibTransId="{ECD904DE-090C-4B5B-8904-A430077BA0DA}"/>
    <dgm:cxn modelId="{3B79947C-B0BA-4FC3-8776-A75079557205}" type="presOf" srcId="{6FBCAE37-E63C-49C5-9A78-805997629E96}" destId="{DFCAC02B-EF9F-4858-8DEB-2F59524B5BB5}" srcOrd="0" destOrd="0" presId="urn:microsoft.com/office/officeart/2005/8/layout/arrow5"/>
    <dgm:cxn modelId="{B5706688-A481-4DCB-BC89-C2DEC4F8EFB0}" srcId="{6CD48976-AFE0-4090-813B-EA03FB81060C}" destId="{6FBCAE37-E63C-49C5-9A78-805997629E96}" srcOrd="1" destOrd="0" parTransId="{1BB9C1CB-7962-46BC-AE83-051404425CA0}" sibTransId="{6B63FB83-3E0E-4AEC-B1F8-315B00C56A3C}"/>
    <dgm:cxn modelId="{D712B5BD-98D0-41B3-A699-A86D9F275AD2}" type="presParOf" srcId="{9F8533E2-BF48-4FFA-9D8C-BD3DFB976BE1}" destId="{95D6EAEC-A298-4961-AB4E-4EA3B44A2B26}" srcOrd="0" destOrd="0" presId="urn:microsoft.com/office/officeart/2005/8/layout/arrow5"/>
    <dgm:cxn modelId="{1EA32E41-3AB2-4A56-A06C-07CD50047AD4}" type="presParOf" srcId="{9F8533E2-BF48-4FFA-9D8C-BD3DFB976BE1}" destId="{DFCAC02B-EF9F-4858-8DEB-2F59524B5BB5}"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35A7743-6482-43A1-9D27-EA53ADFC1FA5}" type="doc">
      <dgm:prSet loTypeId="urn:microsoft.com/office/officeart/2005/8/layout/vProcess5" loCatId="process" qsTypeId="urn:microsoft.com/office/officeart/2005/8/quickstyle/simple1" qsCatId="simple" csTypeId="urn:microsoft.com/office/officeart/2005/8/colors/colorful3" csCatId="colorful" phldr="1"/>
      <dgm:spPr/>
      <dgm:t>
        <a:bodyPr/>
        <a:lstStyle/>
        <a:p>
          <a:endParaRPr lang="en-US"/>
        </a:p>
      </dgm:t>
    </dgm:pt>
    <dgm:pt modelId="{54DCA36E-38C0-4B56-9AFB-69ED1E089C31}">
      <dgm:prSet phldrT="[Text]" custT="1"/>
      <dgm:spPr/>
      <dgm:t>
        <a:bodyPr/>
        <a:lstStyle/>
        <a:p>
          <a:pPr algn="just"/>
          <a:r>
            <a:rPr lang="en-US" sz="2400" i="0" dirty="0" smtClean="0">
              <a:latin typeface="Calibri" panose="020F0502020204030204" pitchFamily="34" charset="0"/>
            </a:rPr>
            <a:t>Attract, Reward, Motivate and Retain Employees</a:t>
          </a:r>
          <a:endParaRPr lang="en-US" sz="2400" i="0" dirty="0">
            <a:latin typeface="Calibri" panose="020F0502020204030204" pitchFamily="34" charset="0"/>
          </a:endParaRPr>
        </a:p>
      </dgm:t>
    </dgm:pt>
    <dgm:pt modelId="{00301461-B3E3-46CD-B734-94E3AAEE4869}" type="parTrans" cxnId="{8777D86A-9F86-4CCD-A723-996DCB00A484}">
      <dgm:prSet/>
      <dgm:spPr/>
      <dgm:t>
        <a:bodyPr/>
        <a:lstStyle/>
        <a:p>
          <a:endParaRPr lang="en-US"/>
        </a:p>
      </dgm:t>
    </dgm:pt>
    <dgm:pt modelId="{3B72629C-9A1D-4C50-BAB1-EA02F061863B}" type="sibTrans" cxnId="{8777D86A-9F86-4CCD-A723-996DCB00A484}">
      <dgm:prSet/>
      <dgm:spPr/>
      <dgm:t>
        <a:bodyPr/>
        <a:lstStyle/>
        <a:p>
          <a:endParaRPr lang="en-US"/>
        </a:p>
      </dgm:t>
    </dgm:pt>
    <dgm:pt modelId="{2D414DD9-3D35-4413-9AA6-89C411A2699A}">
      <dgm:prSet phldrT="[Text]" phldr="1"/>
      <dgm:spPr/>
      <dgm:t>
        <a:bodyPr/>
        <a:lstStyle/>
        <a:p>
          <a:endParaRPr lang="en-US"/>
        </a:p>
      </dgm:t>
    </dgm:pt>
    <dgm:pt modelId="{39C694E9-4DE1-447F-959B-72B3F06E6294}" type="parTrans" cxnId="{F9D0851D-7192-491F-87ED-E018F0DA777E}">
      <dgm:prSet/>
      <dgm:spPr/>
      <dgm:t>
        <a:bodyPr/>
        <a:lstStyle/>
        <a:p>
          <a:endParaRPr lang="en-US"/>
        </a:p>
      </dgm:t>
    </dgm:pt>
    <dgm:pt modelId="{945B984E-3424-4853-9EA9-414E4452BF31}" type="sibTrans" cxnId="{F9D0851D-7192-491F-87ED-E018F0DA777E}">
      <dgm:prSet/>
      <dgm:spPr/>
      <dgm:t>
        <a:bodyPr/>
        <a:lstStyle/>
        <a:p>
          <a:endParaRPr lang="en-US"/>
        </a:p>
      </dgm:t>
    </dgm:pt>
    <dgm:pt modelId="{09FADFBF-E027-4FDD-BD7B-A915044F802A}">
      <dgm:prSet phldrT="[Text]" phldr="1"/>
      <dgm:spPr/>
      <dgm:t>
        <a:bodyPr/>
        <a:lstStyle/>
        <a:p>
          <a:endParaRPr lang="en-US"/>
        </a:p>
      </dgm:t>
    </dgm:pt>
    <dgm:pt modelId="{3FC3047A-AA6C-4DF9-90C1-3B1C6AEBC785}" type="parTrans" cxnId="{61ACB2D8-5744-43D5-A91B-B3457DE0BCCE}">
      <dgm:prSet/>
      <dgm:spPr/>
      <dgm:t>
        <a:bodyPr/>
        <a:lstStyle/>
        <a:p>
          <a:endParaRPr lang="en-US"/>
        </a:p>
      </dgm:t>
    </dgm:pt>
    <dgm:pt modelId="{10B0171D-4271-4028-9685-80460EE3979C}" type="sibTrans" cxnId="{61ACB2D8-5744-43D5-A91B-B3457DE0BCCE}">
      <dgm:prSet/>
      <dgm:spPr/>
      <dgm:t>
        <a:bodyPr/>
        <a:lstStyle/>
        <a:p>
          <a:endParaRPr lang="en-US"/>
        </a:p>
      </dgm:t>
    </dgm:pt>
    <dgm:pt modelId="{93C1BA48-D735-4E0B-B24F-26E86A5E0DAB}">
      <dgm:prSet phldrT="[Text]" custT="1"/>
      <dgm:spPr/>
      <dgm:t>
        <a:bodyPr/>
        <a:lstStyle/>
        <a:p>
          <a:pPr algn="just"/>
          <a:r>
            <a:rPr lang="en-US" sz="2400" i="0" dirty="0" smtClean="0">
              <a:latin typeface="Calibri" panose="020F0502020204030204" pitchFamily="34" charset="0"/>
            </a:rPr>
            <a:t>Deferred compensation strategy</a:t>
          </a:r>
          <a:endParaRPr lang="en-US" sz="2400" i="0" dirty="0">
            <a:latin typeface="Calibri" panose="020F0502020204030204" pitchFamily="34" charset="0"/>
          </a:endParaRPr>
        </a:p>
      </dgm:t>
    </dgm:pt>
    <dgm:pt modelId="{7862A9DF-C5C5-4FDE-9DA2-2C0570300046}" type="parTrans" cxnId="{4D01FFDB-1F9E-4772-B9D0-0B7E4C5C5BF6}">
      <dgm:prSet/>
      <dgm:spPr/>
      <dgm:t>
        <a:bodyPr/>
        <a:lstStyle/>
        <a:p>
          <a:endParaRPr lang="en-US"/>
        </a:p>
      </dgm:t>
    </dgm:pt>
    <dgm:pt modelId="{CF198A62-98C9-494F-80C3-09C51FB7547C}" type="sibTrans" cxnId="{4D01FFDB-1F9E-4772-B9D0-0B7E4C5C5BF6}">
      <dgm:prSet/>
      <dgm:spPr/>
      <dgm:t>
        <a:bodyPr/>
        <a:lstStyle/>
        <a:p>
          <a:endParaRPr lang="en-US"/>
        </a:p>
      </dgm:t>
    </dgm:pt>
    <dgm:pt modelId="{91376070-8EC7-478C-BE2F-5ACD7988F5D7}">
      <dgm:prSet phldrT="[Text]" custT="1"/>
      <dgm:spPr/>
      <dgm:t>
        <a:bodyPr/>
        <a:lstStyle/>
        <a:p>
          <a:pPr algn="just"/>
          <a:r>
            <a:rPr lang="en-US" sz="2400" i="0" dirty="0" smtClean="0">
              <a:latin typeface="Calibri" panose="020F0502020204030204" pitchFamily="34" charset="0"/>
            </a:rPr>
            <a:t>Enhances job satisfaction </a:t>
          </a:r>
          <a:endParaRPr lang="en-US" sz="2400" i="0" dirty="0">
            <a:latin typeface="Calibri" panose="020F0502020204030204" pitchFamily="34" charset="0"/>
          </a:endParaRPr>
        </a:p>
      </dgm:t>
    </dgm:pt>
    <dgm:pt modelId="{A16337CE-4103-4B32-93A3-D87DDF4DF78F}" type="parTrans" cxnId="{F96E36B8-6081-45A3-B9CA-0024A0A71DA0}">
      <dgm:prSet/>
      <dgm:spPr/>
      <dgm:t>
        <a:bodyPr/>
        <a:lstStyle/>
        <a:p>
          <a:endParaRPr lang="en-US"/>
        </a:p>
      </dgm:t>
    </dgm:pt>
    <dgm:pt modelId="{88709836-180F-4FDB-9EBC-619FB4623A88}" type="sibTrans" cxnId="{F96E36B8-6081-45A3-B9CA-0024A0A71DA0}">
      <dgm:prSet/>
      <dgm:spPr/>
      <dgm:t>
        <a:bodyPr/>
        <a:lstStyle/>
        <a:p>
          <a:endParaRPr lang="en-US"/>
        </a:p>
      </dgm:t>
    </dgm:pt>
    <dgm:pt modelId="{3DC595C1-61FA-4E68-8DA3-B06DDB6AB9CE}">
      <dgm:prSet custT="1"/>
      <dgm:spPr/>
      <dgm:t>
        <a:bodyPr/>
        <a:lstStyle/>
        <a:p>
          <a:pPr algn="just"/>
          <a:r>
            <a:rPr lang="en-US" sz="2400" i="0" dirty="0" smtClean="0">
              <a:latin typeface="Calibri" panose="020F0502020204030204" pitchFamily="34" charset="0"/>
            </a:rPr>
            <a:t>Good retirement benefit plan </a:t>
          </a:r>
          <a:endParaRPr lang="en-US" sz="2800" i="0" dirty="0">
            <a:latin typeface="Calibri" panose="020F0502020204030204" pitchFamily="34" charset="0"/>
          </a:endParaRPr>
        </a:p>
      </dgm:t>
    </dgm:pt>
    <dgm:pt modelId="{74432611-2000-4739-BE6A-BF5F5F930AF8}" type="parTrans" cxnId="{BE728241-B647-40F6-965C-AA81AEB4ACE8}">
      <dgm:prSet/>
      <dgm:spPr/>
      <dgm:t>
        <a:bodyPr/>
        <a:lstStyle/>
        <a:p>
          <a:endParaRPr lang="en-US"/>
        </a:p>
      </dgm:t>
    </dgm:pt>
    <dgm:pt modelId="{FCD8A1D5-C5A8-4FB0-8F6D-3A09B1CB9438}" type="sibTrans" cxnId="{BE728241-B647-40F6-965C-AA81AEB4ACE8}">
      <dgm:prSet/>
      <dgm:spPr/>
      <dgm:t>
        <a:bodyPr/>
        <a:lstStyle/>
        <a:p>
          <a:endParaRPr lang="en-US"/>
        </a:p>
      </dgm:t>
    </dgm:pt>
    <dgm:pt modelId="{51D95339-A751-45AA-892C-033EF28499F7}">
      <dgm:prSet phldrT="[Text]" custT="1"/>
      <dgm:spPr/>
      <dgm:t>
        <a:bodyPr/>
        <a:lstStyle/>
        <a:p>
          <a:pPr algn="just"/>
          <a:r>
            <a:rPr lang="en-US" sz="2400" b="0" i="0" dirty="0" smtClean="0">
              <a:latin typeface="Calibri" panose="020F0502020204030204" pitchFamily="34" charset="0"/>
            </a:rPr>
            <a:t>Employee aligns with company’s goals</a:t>
          </a:r>
          <a:endParaRPr lang="en-US" sz="2400" b="0" i="0" dirty="0">
            <a:latin typeface="Calibri" panose="020F0502020204030204" pitchFamily="34" charset="0"/>
          </a:endParaRPr>
        </a:p>
      </dgm:t>
    </dgm:pt>
    <dgm:pt modelId="{6F0668DD-74C1-4138-973B-64367C3D6145}" type="parTrans" cxnId="{ADF9947A-6E90-49B4-905E-B87A37420491}">
      <dgm:prSet/>
      <dgm:spPr/>
      <dgm:t>
        <a:bodyPr/>
        <a:lstStyle/>
        <a:p>
          <a:endParaRPr lang="en-US"/>
        </a:p>
      </dgm:t>
    </dgm:pt>
    <dgm:pt modelId="{3C3A076E-42A8-4421-B365-66778337E9E9}" type="sibTrans" cxnId="{ADF9947A-6E90-49B4-905E-B87A37420491}">
      <dgm:prSet/>
      <dgm:spPr/>
      <dgm:t>
        <a:bodyPr/>
        <a:lstStyle/>
        <a:p>
          <a:endParaRPr lang="en-US"/>
        </a:p>
      </dgm:t>
    </dgm:pt>
    <dgm:pt modelId="{3B145C30-1845-422D-8C22-63DE97FD86A8}" type="pres">
      <dgm:prSet presAssocID="{035A7743-6482-43A1-9D27-EA53ADFC1FA5}" presName="outerComposite" presStyleCnt="0">
        <dgm:presLayoutVars>
          <dgm:chMax val="5"/>
          <dgm:dir/>
          <dgm:resizeHandles val="exact"/>
        </dgm:presLayoutVars>
      </dgm:prSet>
      <dgm:spPr/>
      <dgm:t>
        <a:bodyPr/>
        <a:lstStyle/>
        <a:p>
          <a:endParaRPr lang="en-US"/>
        </a:p>
      </dgm:t>
    </dgm:pt>
    <dgm:pt modelId="{4B9E4967-3D99-4D66-A02A-D77B3AA494D2}" type="pres">
      <dgm:prSet presAssocID="{035A7743-6482-43A1-9D27-EA53ADFC1FA5}" presName="dummyMaxCanvas" presStyleCnt="0">
        <dgm:presLayoutVars/>
      </dgm:prSet>
      <dgm:spPr/>
      <dgm:t>
        <a:bodyPr/>
        <a:lstStyle/>
        <a:p>
          <a:endParaRPr lang="en-US"/>
        </a:p>
      </dgm:t>
    </dgm:pt>
    <dgm:pt modelId="{063ACC39-0F39-4499-AAE9-D6CFC9F72D81}" type="pres">
      <dgm:prSet presAssocID="{035A7743-6482-43A1-9D27-EA53ADFC1FA5}" presName="FiveNodes_1" presStyleLbl="node1" presStyleIdx="0" presStyleCnt="5" custLinFactNeighborX="-816" custLinFactNeighborY="-11485">
        <dgm:presLayoutVars>
          <dgm:bulletEnabled val="1"/>
        </dgm:presLayoutVars>
      </dgm:prSet>
      <dgm:spPr/>
      <dgm:t>
        <a:bodyPr/>
        <a:lstStyle/>
        <a:p>
          <a:endParaRPr lang="en-US"/>
        </a:p>
      </dgm:t>
    </dgm:pt>
    <dgm:pt modelId="{8B97A8C9-0A4C-424F-9C52-261EFA0C53BC}" type="pres">
      <dgm:prSet presAssocID="{035A7743-6482-43A1-9D27-EA53ADFC1FA5}" presName="FiveNodes_2" presStyleLbl="node1" presStyleIdx="1" presStyleCnt="5">
        <dgm:presLayoutVars>
          <dgm:bulletEnabled val="1"/>
        </dgm:presLayoutVars>
      </dgm:prSet>
      <dgm:spPr/>
      <dgm:t>
        <a:bodyPr/>
        <a:lstStyle/>
        <a:p>
          <a:endParaRPr lang="en-US"/>
        </a:p>
      </dgm:t>
    </dgm:pt>
    <dgm:pt modelId="{8E1677C7-CDC3-4193-BC5C-C79E296F81FA}" type="pres">
      <dgm:prSet presAssocID="{035A7743-6482-43A1-9D27-EA53ADFC1FA5}" presName="FiveNodes_3" presStyleLbl="node1" presStyleIdx="2" presStyleCnt="5">
        <dgm:presLayoutVars>
          <dgm:bulletEnabled val="1"/>
        </dgm:presLayoutVars>
      </dgm:prSet>
      <dgm:spPr/>
      <dgm:t>
        <a:bodyPr/>
        <a:lstStyle/>
        <a:p>
          <a:endParaRPr lang="en-US"/>
        </a:p>
      </dgm:t>
    </dgm:pt>
    <dgm:pt modelId="{24CE0094-17D9-4ED1-8ABE-973A4CB00242}" type="pres">
      <dgm:prSet presAssocID="{035A7743-6482-43A1-9D27-EA53ADFC1FA5}" presName="FiveNodes_4" presStyleLbl="node1" presStyleIdx="3" presStyleCnt="5" custLinFactNeighborY="-6256">
        <dgm:presLayoutVars>
          <dgm:bulletEnabled val="1"/>
        </dgm:presLayoutVars>
      </dgm:prSet>
      <dgm:spPr/>
      <dgm:t>
        <a:bodyPr/>
        <a:lstStyle/>
        <a:p>
          <a:endParaRPr lang="en-US"/>
        </a:p>
      </dgm:t>
    </dgm:pt>
    <dgm:pt modelId="{88994411-AB93-41FA-AE6D-D34A04AA1712}" type="pres">
      <dgm:prSet presAssocID="{035A7743-6482-43A1-9D27-EA53ADFC1FA5}" presName="FiveNodes_5" presStyleLbl="node1" presStyleIdx="4" presStyleCnt="5">
        <dgm:presLayoutVars>
          <dgm:bulletEnabled val="1"/>
        </dgm:presLayoutVars>
      </dgm:prSet>
      <dgm:spPr/>
      <dgm:t>
        <a:bodyPr/>
        <a:lstStyle/>
        <a:p>
          <a:endParaRPr lang="en-US"/>
        </a:p>
      </dgm:t>
    </dgm:pt>
    <dgm:pt modelId="{E7FDB356-90B8-47DB-BC61-287FF4A9DFA2}" type="pres">
      <dgm:prSet presAssocID="{035A7743-6482-43A1-9D27-EA53ADFC1FA5}" presName="FiveConn_1-2" presStyleLbl="fgAccFollowNode1" presStyleIdx="0" presStyleCnt="4">
        <dgm:presLayoutVars>
          <dgm:bulletEnabled val="1"/>
        </dgm:presLayoutVars>
      </dgm:prSet>
      <dgm:spPr/>
      <dgm:t>
        <a:bodyPr/>
        <a:lstStyle/>
        <a:p>
          <a:endParaRPr lang="en-US"/>
        </a:p>
      </dgm:t>
    </dgm:pt>
    <dgm:pt modelId="{0C5CACDA-53EF-4AB5-BA82-1D33B4226D20}" type="pres">
      <dgm:prSet presAssocID="{035A7743-6482-43A1-9D27-EA53ADFC1FA5}" presName="FiveConn_2-3" presStyleLbl="fgAccFollowNode1" presStyleIdx="1" presStyleCnt="4">
        <dgm:presLayoutVars>
          <dgm:bulletEnabled val="1"/>
        </dgm:presLayoutVars>
      </dgm:prSet>
      <dgm:spPr/>
      <dgm:t>
        <a:bodyPr/>
        <a:lstStyle/>
        <a:p>
          <a:endParaRPr lang="en-US"/>
        </a:p>
      </dgm:t>
    </dgm:pt>
    <dgm:pt modelId="{F0911B71-06F7-4030-AB22-D4B77EBA3CF8}" type="pres">
      <dgm:prSet presAssocID="{035A7743-6482-43A1-9D27-EA53ADFC1FA5}" presName="FiveConn_3-4" presStyleLbl="fgAccFollowNode1" presStyleIdx="2" presStyleCnt="4">
        <dgm:presLayoutVars>
          <dgm:bulletEnabled val="1"/>
        </dgm:presLayoutVars>
      </dgm:prSet>
      <dgm:spPr/>
      <dgm:t>
        <a:bodyPr/>
        <a:lstStyle/>
        <a:p>
          <a:endParaRPr lang="en-US"/>
        </a:p>
      </dgm:t>
    </dgm:pt>
    <dgm:pt modelId="{CD22220F-C330-42DC-A12B-A25834738FB0}" type="pres">
      <dgm:prSet presAssocID="{035A7743-6482-43A1-9D27-EA53ADFC1FA5}" presName="FiveConn_4-5" presStyleLbl="fgAccFollowNode1" presStyleIdx="3" presStyleCnt="4">
        <dgm:presLayoutVars>
          <dgm:bulletEnabled val="1"/>
        </dgm:presLayoutVars>
      </dgm:prSet>
      <dgm:spPr/>
      <dgm:t>
        <a:bodyPr/>
        <a:lstStyle/>
        <a:p>
          <a:endParaRPr lang="en-US"/>
        </a:p>
      </dgm:t>
    </dgm:pt>
    <dgm:pt modelId="{6C503803-1BCC-470F-87FF-3AD9C98267E3}" type="pres">
      <dgm:prSet presAssocID="{035A7743-6482-43A1-9D27-EA53ADFC1FA5}" presName="FiveNodes_1_text" presStyleLbl="node1" presStyleIdx="4" presStyleCnt="5">
        <dgm:presLayoutVars>
          <dgm:bulletEnabled val="1"/>
        </dgm:presLayoutVars>
      </dgm:prSet>
      <dgm:spPr/>
      <dgm:t>
        <a:bodyPr/>
        <a:lstStyle/>
        <a:p>
          <a:endParaRPr lang="en-US"/>
        </a:p>
      </dgm:t>
    </dgm:pt>
    <dgm:pt modelId="{1D6162D9-4CE9-4E79-8DD4-0105F4F729DC}" type="pres">
      <dgm:prSet presAssocID="{035A7743-6482-43A1-9D27-EA53ADFC1FA5}" presName="FiveNodes_2_text" presStyleLbl="node1" presStyleIdx="4" presStyleCnt="5">
        <dgm:presLayoutVars>
          <dgm:bulletEnabled val="1"/>
        </dgm:presLayoutVars>
      </dgm:prSet>
      <dgm:spPr/>
      <dgm:t>
        <a:bodyPr/>
        <a:lstStyle/>
        <a:p>
          <a:endParaRPr lang="en-US"/>
        </a:p>
      </dgm:t>
    </dgm:pt>
    <dgm:pt modelId="{C4F300A0-3374-44C6-A049-DC1C6CEA239E}" type="pres">
      <dgm:prSet presAssocID="{035A7743-6482-43A1-9D27-EA53ADFC1FA5}" presName="FiveNodes_3_text" presStyleLbl="node1" presStyleIdx="4" presStyleCnt="5">
        <dgm:presLayoutVars>
          <dgm:bulletEnabled val="1"/>
        </dgm:presLayoutVars>
      </dgm:prSet>
      <dgm:spPr/>
      <dgm:t>
        <a:bodyPr/>
        <a:lstStyle/>
        <a:p>
          <a:endParaRPr lang="en-US"/>
        </a:p>
      </dgm:t>
    </dgm:pt>
    <dgm:pt modelId="{6C76ABE5-9FE1-410F-A02F-A470E747686F}" type="pres">
      <dgm:prSet presAssocID="{035A7743-6482-43A1-9D27-EA53ADFC1FA5}" presName="FiveNodes_4_text" presStyleLbl="node1" presStyleIdx="4" presStyleCnt="5">
        <dgm:presLayoutVars>
          <dgm:bulletEnabled val="1"/>
        </dgm:presLayoutVars>
      </dgm:prSet>
      <dgm:spPr/>
      <dgm:t>
        <a:bodyPr/>
        <a:lstStyle/>
        <a:p>
          <a:endParaRPr lang="en-US"/>
        </a:p>
      </dgm:t>
    </dgm:pt>
    <dgm:pt modelId="{23DF627D-0658-43DD-89F3-3C4A411E4054}" type="pres">
      <dgm:prSet presAssocID="{035A7743-6482-43A1-9D27-EA53ADFC1FA5}" presName="FiveNodes_5_text" presStyleLbl="node1" presStyleIdx="4" presStyleCnt="5">
        <dgm:presLayoutVars>
          <dgm:bulletEnabled val="1"/>
        </dgm:presLayoutVars>
      </dgm:prSet>
      <dgm:spPr/>
      <dgm:t>
        <a:bodyPr/>
        <a:lstStyle/>
        <a:p>
          <a:endParaRPr lang="en-US"/>
        </a:p>
      </dgm:t>
    </dgm:pt>
  </dgm:ptLst>
  <dgm:cxnLst>
    <dgm:cxn modelId="{4D01FFDB-1F9E-4772-B9D0-0B7E4C5C5BF6}" srcId="{035A7743-6482-43A1-9D27-EA53ADFC1FA5}" destId="{93C1BA48-D735-4E0B-B24F-26E86A5E0DAB}" srcOrd="2" destOrd="0" parTransId="{7862A9DF-C5C5-4FDE-9DA2-2C0570300046}" sibTransId="{CF198A62-98C9-494F-80C3-09C51FB7547C}"/>
    <dgm:cxn modelId="{3F41E0DD-B386-43AC-9017-D1DBD6D57512}" type="presOf" srcId="{3B72629C-9A1D-4C50-BAB1-EA02F061863B}" destId="{E7FDB356-90B8-47DB-BC61-287FF4A9DFA2}" srcOrd="0" destOrd="0" presId="urn:microsoft.com/office/officeart/2005/8/layout/vProcess5"/>
    <dgm:cxn modelId="{A7029E69-F7E6-4987-90BA-29DCDB3D4A4F}" type="presOf" srcId="{035A7743-6482-43A1-9D27-EA53ADFC1FA5}" destId="{3B145C30-1845-422D-8C22-63DE97FD86A8}" srcOrd="0" destOrd="0" presId="urn:microsoft.com/office/officeart/2005/8/layout/vProcess5"/>
    <dgm:cxn modelId="{438F05F1-13E0-4B33-8E76-A00450B45191}" type="presOf" srcId="{91376070-8EC7-478C-BE2F-5ACD7988F5D7}" destId="{1D6162D9-4CE9-4E79-8DD4-0105F4F729DC}" srcOrd="1" destOrd="0" presId="urn:microsoft.com/office/officeart/2005/8/layout/vProcess5"/>
    <dgm:cxn modelId="{0DA29B7C-B5CD-4FCF-AE2E-175845446C45}" type="presOf" srcId="{93C1BA48-D735-4E0B-B24F-26E86A5E0DAB}" destId="{8E1677C7-CDC3-4193-BC5C-C79E296F81FA}" srcOrd="0" destOrd="0" presId="urn:microsoft.com/office/officeart/2005/8/layout/vProcess5"/>
    <dgm:cxn modelId="{8777D86A-9F86-4CCD-A723-996DCB00A484}" srcId="{035A7743-6482-43A1-9D27-EA53ADFC1FA5}" destId="{54DCA36E-38C0-4B56-9AFB-69ED1E089C31}" srcOrd="0" destOrd="0" parTransId="{00301461-B3E3-46CD-B734-94E3AAEE4869}" sibTransId="{3B72629C-9A1D-4C50-BAB1-EA02F061863B}"/>
    <dgm:cxn modelId="{F9D0851D-7192-491F-87ED-E018F0DA777E}" srcId="{035A7743-6482-43A1-9D27-EA53ADFC1FA5}" destId="{2D414DD9-3D35-4413-9AA6-89C411A2699A}" srcOrd="5" destOrd="0" parTransId="{39C694E9-4DE1-447F-959B-72B3F06E6294}" sibTransId="{945B984E-3424-4853-9EA9-414E4452BF31}"/>
    <dgm:cxn modelId="{517B8463-513E-4929-9219-ABF7A92FB3F3}" type="presOf" srcId="{51D95339-A751-45AA-892C-033EF28499F7}" destId="{23DF627D-0658-43DD-89F3-3C4A411E4054}" srcOrd="1" destOrd="0" presId="urn:microsoft.com/office/officeart/2005/8/layout/vProcess5"/>
    <dgm:cxn modelId="{AF27C51C-E943-4B5B-9083-554AAC910312}" type="presOf" srcId="{54DCA36E-38C0-4B56-9AFB-69ED1E089C31}" destId="{6C503803-1BCC-470F-87FF-3AD9C98267E3}" srcOrd="1" destOrd="0" presId="urn:microsoft.com/office/officeart/2005/8/layout/vProcess5"/>
    <dgm:cxn modelId="{AA587B4A-BD93-4FCC-80AC-1DA0A270E221}" type="presOf" srcId="{51D95339-A751-45AA-892C-033EF28499F7}" destId="{88994411-AB93-41FA-AE6D-D34A04AA1712}" srcOrd="0" destOrd="0" presId="urn:microsoft.com/office/officeart/2005/8/layout/vProcess5"/>
    <dgm:cxn modelId="{421ED684-01ED-4043-8DA4-B1D3BC5A7567}" type="presOf" srcId="{CF198A62-98C9-494F-80C3-09C51FB7547C}" destId="{F0911B71-06F7-4030-AB22-D4B77EBA3CF8}" srcOrd="0" destOrd="0" presId="urn:microsoft.com/office/officeart/2005/8/layout/vProcess5"/>
    <dgm:cxn modelId="{23CE3844-D5D1-44A6-99B4-2272F4A266C8}" type="presOf" srcId="{3DC595C1-61FA-4E68-8DA3-B06DDB6AB9CE}" destId="{6C76ABE5-9FE1-410F-A02F-A470E747686F}" srcOrd="1" destOrd="0" presId="urn:microsoft.com/office/officeart/2005/8/layout/vProcess5"/>
    <dgm:cxn modelId="{05A22738-2486-485D-B5E7-C85B1E67DD22}" type="presOf" srcId="{FCD8A1D5-C5A8-4FB0-8F6D-3A09B1CB9438}" destId="{CD22220F-C330-42DC-A12B-A25834738FB0}" srcOrd="0" destOrd="0" presId="urn:microsoft.com/office/officeart/2005/8/layout/vProcess5"/>
    <dgm:cxn modelId="{596B83BB-E7BD-43D2-9C0D-C0E2449FF40F}" type="presOf" srcId="{88709836-180F-4FDB-9EBC-619FB4623A88}" destId="{0C5CACDA-53EF-4AB5-BA82-1D33B4226D20}" srcOrd="0" destOrd="0" presId="urn:microsoft.com/office/officeart/2005/8/layout/vProcess5"/>
    <dgm:cxn modelId="{DAD65790-0BE4-4E78-AF04-11EFABB083F9}" type="presOf" srcId="{54DCA36E-38C0-4B56-9AFB-69ED1E089C31}" destId="{063ACC39-0F39-4499-AAE9-D6CFC9F72D81}" srcOrd="0" destOrd="0" presId="urn:microsoft.com/office/officeart/2005/8/layout/vProcess5"/>
    <dgm:cxn modelId="{F96E36B8-6081-45A3-B9CA-0024A0A71DA0}" srcId="{035A7743-6482-43A1-9D27-EA53ADFC1FA5}" destId="{91376070-8EC7-478C-BE2F-5ACD7988F5D7}" srcOrd="1" destOrd="0" parTransId="{A16337CE-4103-4B32-93A3-D87DDF4DF78F}" sibTransId="{88709836-180F-4FDB-9EBC-619FB4623A88}"/>
    <dgm:cxn modelId="{61ACB2D8-5744-43D5-A91B-B3457DE0BCCE}" srcId="{035A7743-6482-43A1-9D27-EA53ADFC1FA5}" destId="{09FADFBF-E027-4FDD-BD7B-A915044F802A}" srcOrd="6" destOrd="0" parTransId="{3FC3047A-AA6C-4DF9-90C1-3B1C6AEBC785}" sibTransId="{10B0171D-4271-4028-9685-80460EE3979C}"/>
    <dgm:cxn modelId="{BE728241-B647-40F6-965C-AA81AEB4ACE8}" srcId="{035A7743-6482-43A1-9D27-EA53ADFC1FA5}" destId="{3DC595C1-61FA-4E68-8DA3-B06DDB6AB9CE}" srcOrd="3" destOrd="0" parTransId="{74432611-2000-4739-BE6A-BF5F5F930AF8}" sibTransId="{FCD8A1D5-C5A8-4FB0-8F6D-3A09B1CB9438}"/>
    <dgm:cxn modelId="{37A0C35E-38E3-4A7F-BE77-0CC6E35E7A0A}" type="presOf" srcId="{93C1BA48-D735-4E0B-B24F-26E86A5E0DAB}" destId="{C4F300A0-3374-44C6-A049-DC1C6CEA239E}" srcOrd="1" destOrd="0" presId="urn:microsoft.com/office/officeart/2005/8/layout/vProcess5"/>
    <dgm:cxn modelId="{F6608424-676D-4B4F-AB1C-FAC5C7D3D815}" type="presOf" srcId="{3DC595C1-61FA-4E68-8DA3-B06DDB6AB9CE}" destId="{24CE0094-17D9-4ED1-8ABE-973A4CB00242}" srcOrd="0" destOrd="0" presId="urn:microsoft.com/office/officeart/2005/8/layout/vProcess5"/>
    <dgm:cxn modelId="{44EBF605-7504-4CF0-A84D-4CD7B6ED6D61}" type="presOf" srcId="{91376070-8EC7-478C-BE2F-5ACD7988F5D7}" destId="{8B97A8C9-0A4C-424F-9C52-261EFA0C53BC}" srcOrd="0" destOrd="0" presId="urn:microsoft.com/office/officeart/2005/8/layout/vProcess5"/>
    <dgm:cxn modelId="{ADF9947A-6E90-49B4-905E-B87A37420491}" srcId="{035A7743-6482-43A1-9D27-EA53ADFC1FA5}" destId="{51D95339-A751-45AA-892C-033EF28499F7}" srcOrd="4" destOrd="0" parTransId="{6F0668DD-74C1-4138-973B-64367C3D6145}" sibTransId="{3C3A076E-42A8-4421-B365-66778337E9E9}"/>
    <dgm:cxn modelId="{33E98D59-3687-4FF0-82EA-1341DFB07F4E}" type="presParOf" srcId="{3B145C30-1845-422D-8C22-63DE97FD86A8}" destId="{4B9E4967-3D99-4D66-A02A-D77B3AA494D2}" srcOrd="0" destOrd="0" presId="urn:microsoft.com/office/officeart/2005/8/layout/vProcess5"/>
    <dgm:cxn modelId="{FB91F775-BCEA-4B3F-B66D-89DD07B12AAC}" type="presParOf" srcId="{3B145C30-1845-422D-8C22-63DE97FD86A8}" destId="{063ACC39-0F39-4499-AAE9-D6CFC9F72D81}" srcOrd="1" destOrd="0" presId="urn:microsoft.com/office/officeart/2005/8/layout/vProcess5"/>
    <dgm:cxn modelId="{E64355C9-FFC8-4242-B318-9C997FD3FCB9}" type="presParOf" srcId="{3B145C30-1845-422D-8C22-63DE97FD86A8}" destId="{8B97A8C9-0A4C-424F-9C52-261EFA0C53BC}" srcOrd="2" destOrd="0" presId="urn:microsoft.com/office/officeart/2005/8/layout/vProcess5"/>
    <dgm:cxn modelId="{900198D7-60D5-4D43-94E2-341C2EEE9F8E}" type="presParOf" srcId="{3B145C30-1845-422D-8C22-63DE97FD86A8}" destId="{8E1677C7-CDC3-4193-BC5C-C79E296F81FA}" srcOrd="3" destOrd="0" presId="urn:microsoft.com/office/officeart/2005/8/layout/vProcess5"/>
    <dgm:cxn modelId="{E42B6662-D4BA-45A6-9E85-D0C6D73830AF}" type="presParOf" srcId="{3B145C30-1845-422D-8C22-63DE97FD86A8}" destId="{24CE0094-17D9-4ED1-8ABE-973A4CB00242}" srcOrd="4" destOrd="0" presId="urn:microsoft.com/office/officeart/2005/8/layout/vProcess5"/>
    <dgm:cxn modelId="{A1837DFD-54EB-4365-B3C8-216CEF699D9C}" type="presParOf" srcId="{3B145C30-1845-422D-8C22-63DE97FD86A8}" destId="{88994411-AB93-41FA-AE6D-D34A04AA1712}" srcOrd="5" destOrd="0" presId="urn:microsoft.com/office/officeart/2005/8/layout/vProcess5"/>
    <dgm:cxn modelId="{EC2F4CE3-A34B-4ECF-B7C8-2AC2DCAAC9BD}" type="presParOf" srcId="{3B145C30-1845-422D-8C22-63DE97FD86A8}" destId="{E7FDB356-90B8-47DB-BC61-287FF4A9DFA2}" srcOrd="6" destOrd="0" presId="urn:microsoft.com/office/officeart/2005/8/layout/vProcess5"/>
    <dgm:cxn modelId="{21D6093B-E52F-43E5-8430-A3C92B5EF62C}" type="presParOf" srcId="{3B145C30-1845-422D-8C22-63DE97FD86A8}" destId="{0C5CACDA-53EF-4AB5-BA82-1D33B4226D20}" srcOrd="7" destOrd="0" presId="urn:microsoft.com/office/officeart/2005/8/layout/vProcess5"/>
    <dgm:cxn modelId="{2D4DA190-7580-49BE-B0B3-862E4D2CC7DC}" type="presParOf" srcId="{3B145C30-1845-422D-8C22-63DE97FD86A8}" destId="{F0911B71-06F7-4030-AB22-D4B77EBA3CF8}" srcOrd="8" destOrd="0" presId="urn:microsoft.com/office/officeart/2005/8/layout/vProcess5"/>
    <dgm:cxn modelId="{4BE6C835-1DA8-48F3-86B5-395AE8EAB54B}" type="presParOf" srcId="{3B145C30-1845-422D-8C22-63DE97FD86A8}" destId="{CD22220F-C330-42DC-A12B-A25834738FB0}" srcOrd="9" destOrd="0" presId="urn:microsoft.com/office/officeart/2005/8/layout/vProcess5"/>
    <dgm:cxn modelId="{B7B93E71-DA8F-429B-9FBA-BA505A7F2E03}" type="presParOf" srcId="{3B145C30-1845-422D-8C22-63DE97FD86A8}" destId="{6C503803-1BCC-470F-87FF-3AD9C98267E3}" srcOrd="10" destOrd="0" presId="urn:microsoft.com/office/officeart/2005/8/layout/vProcess5"/>
    <dgm:cxn modelId="{A3B6AABC-229C-4AA6-8C52-B04B0168A1D7}" type="presParOf" srcId="{3B145C30-1845-422D-8C22-63DE97FD86A8}" destId="{1D6162D9-4CE9-4E79-8DD4-0105F4F729DC}" srcOrd="11" destOrd="0" presId="urn:microsoft.com/office/officeart/2005/8/layout/vProcess5"/>
    <dgm:cxn modelId="{0D9D7351-E625-4335-8503-CBC060CA098D}" type="presParOf" srcId="{3B145C30-1845-422D-8C22-63DE97FD86A8}" destId="{C4F300A0-3374-44C6-A049-DC1C6CEA239E}" srcOrd="12" destOrd="0" presId="urn:microsoft.com/office/officeart/2005/8/layout/vProcess5"/>
    <dgm:cxn modelId="{A66F36C9-CA45-46D2-917B-4680F288383F}" type="presParOf" srcId="{3B145C30-1845-422D-8C22-63DE97FD86A8}" destId="{6C76ABE5-9FE1-410F-A02F-A470E747686F}" srcOrd="13" destOrd="0" presId="urn:microsoft.com/office/officeart/2005/8/layout/vProcess5"/>
    <dgm:cxn modelId="{0FA94286-62C6-43F0-9B32-15F36028B567}" type="presParOf" srcId="{3B145C30-1845-422D-8C22-63DE97FD86A8}" destId="{23DF627D-0658-43DD-89F3-3C4A411E4054}"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6641619-87A6-45D4-88D3-57BC1F7E08A7}" type="doc">
      <dgm:prSet loTypeId="urn:microsoft.com/office/officeart/2005/8/layout/arrow6" loCatId="process" qsTypeId="urn:microsoft.com/office/officeart/2005/8/quickstyle/simple1" qsCatId="simple" csTypeId="urn:microsoft.com/office/officeart/2005/8/colors/colorful2" csCatId="colorful" phldr="1"/>
      <dgm:spPr/>
      <dgm:t>
        <a:bodyPr/>
        <a:lstStyle/>
        <a:p>
          <a:endParaRPr lang="en-US"/>
        </a:p>
      </dgm:t>
    </dgm:pt>
    <dgm:pt modelId="{D9C200D6-22B9-43E4-B08D-E7EF465DE27A}">
      <dgm:prSet phldrT="[Text]" custT="1"/>
      <dgm:spPr/>
      <dgm:t>
        <a:bodyPr/>
        <a:lstStyle/>
        <a:p>
          <a:r>
            <a:rPr lang="en-US" sz="4800" dirty="0" smtClean="0">
              <a:solidFill>
                <a:schemeClr val="bg1"/>
              </a:solidFill>
              <a:latin typeface="Calibri" panose="020F0502020204030204" pitchFamily="34" charset="0"/>
            </a:rPr>
            <a:t>Direct Route</a:t>
          </a:r>
          <a:endParaRPr lang="en-US" sz="4800" dirty="0">
            <a:solidFill>
              <a:schemeClr val="bg1"/>
            </a:solidFill>
            <a:latin typeface="Calibri" panose="020F0502020204030204" pitchFamily="34" charset="0"/>
          </a:endParaRPr>
        </a:p>
      </dgm:t>
    </dgm:pt>
    <dgm:pt modelId="{2F6160CE-29B5-462C-B34D-35E9A417C627}" type="parTrans" cxnId="{05872B52-2ED9-4AAA-99EC-030ADEB4CEF9}">
      <dgm:prSet/>
      <dgm:spPr/>
      <dgm:t>
        <a:bodyPr/>
        <a:lstStyle/>
        <a:p>
          <a:endParaRPr lang="en-US"/>
        </a:p>
      </dgm:t>
    </dgm:pt>
    <dgm:pt modelId="{AABBBE7B-7984-48BC-A875-DD5AD551D58D}" type="sibTrans" cxnId="{05872B52-2ED9-4AAA-99EC-030ADEB4CEF9}">
      <dgm:prSet/>
      <dgm:spPr/>
      <dgm:t>
        <a:bodyPr/>
        <a:lstStyle/>
        <a:p>
          <a:endParaRPr lang="en-US"/>
        </a:p>
      </dgm:t>
    </dgm:pt>
    <dgm:pt modelId="{35CCC3DF-B5A0-41BA-B029-E8FB93FDE432}">
      <dgm:prSet phldrT="[Text]" custT="1"/>
      <dgm:spPr/>
      <dgm:t>
        <a:bodyPr anchor="ctr" anchorCtr="0"/>
        <a:lstStyle/>
        <a:p>
          <a:r>
            <a:rPr lang="en-US" sz="4800" dirty="0" smtClean="0">
              <a:solidFill>
                <a:schemeClr val="bg1"/>
              </a:solidFill>
              <a:latin typeface="Calibri" panose="020F0502020204030204" pitchFamily="34" charset="0"/>
            </a:rPr>
            <a:t>Trust Route</a:t>
          </a:r>
          <a:endParaRPr lang="en-US" sz="4800" dirty="0">
            <a:solidFill>
              <a:schemeClr val="bg1"/>
            </a:solidFill>
            <a:latin typeface="Calibri" panose="020F0502020204030204" pitchFamily="34" charset="0"/>
          </a:endParaRPr>
        </a:p>
      </dgm:t>
    </dgm:pt>
    <dgm:pt modelId="{E794792D-26B3-4B4C-A797-B083146DD6C3}" type="parTrans" cxnId="{30013E6C-D1CD-4ED2-A13D-5E9A8D9E7E26}">
      <dgm:prSet/>
      <dgm:spPr/>
      <dgm:t>
        <a:bodyPr/>
        <a:lstStyle/>
        <a:p>
          <a:endParaRPr lang="en-US"/>
        </a:p>
      </dgm:t>
    </dgm:pt>
    <dgm:pt modelId="{76C87932-65CC-4D34-BF47-235EE47B6F4B}" type="sibTrans" cxnId="{30013E6C-D1CD-4ED2-A13D-5E9A8D9E7E26}">
      <dgm:prSet/>
      <dgm:spPr/>
      <dgm:t>
        <a:bodyPr/>
        <a:lstStyle/>
        <a:p>
          <a:endParaRPr lang="en-US"/>
        </a:p>
      </dgm:t>
    </dgm:pt>
    <dgm:pt modelId="{FFC8B9E4-801A-4819-A0F6-0DB4B886A424}" type="pres">
      <dgm:prSet presAssocID="{A6641619-87A6-45D4-88D3-57BC1F7E08A7}" presName="compositeShape" presStyleCnt="0">
        <dgm:presLayoutVars>
          <dgm:chMax val="2"/>
          <dgm:dir/>
          <dgm:resizeHandles val="exact"/>
        </dgm:presLayoutVars>
      </dgm:prSet>
      <dgm:spPr/>
      <dgm:t>
        <a:bodyPr/>
        <a:lstStyle/>
        <a:p>
          <a:endParaRPr lang="en-US"/>
        </a:p>
      </dgm:t>
    </dgm:pt>
    <dgm:pt modelId="{2D9A7B1B-3A79-4AF4-94D3-F9496A828FB2}" type="pres">
      <dgm:prSet presAssocID="{A6641619-87A6-45D4-88D3-57BC1F7E08A7}" presName="ribbon" presStyleLbl="node1" presStyleIdx="0" presStyleCnt="1" custLinFactNeighborX="-1089" custLinFactNeighborY="-7712"/>
      <dgm:spPr>
        <a:solidFill>
          <a:srgbClr val="232247"/>
        </a:solidFill>
        <a:ln>
          <a:solidFill>
            <a:srgbClr val="D50032"/>
          </a:solidFill>
        </a:ln>
      </dgm:spPr>
      <dgm:t>
        <a:bodyPr/>
        <a:lstStyle/>
        <a:p>
          <a:endParaRPr lang="en-US"/>
        </a:p>
      </dgm:t>
    </dgm:pt>
    <dgm:pt modelId="{DA526983-B3EA-4513-ADB5-203F935B57AB}" type="pres">
      <dgm:prSet presAssocID="{A6641619-87A6-45D4-88D3-57BC1F7E08A7}" presName="leftArrowText" presStyleLbl="node1" presStyleIdx="0" presStyleCnt="1" custScaleX="137980" custLinFactNeighborX="-7148" custLinFactNeighborY="-12036">
        <dgm:presLayoutVars>
          <dgm:chMax val="0"/>
          <dgm:bulletEnabled val="1"/>
        </dgm:presLayoutVars>
      </dgm:prSet>
      <dgm:spPr/>
      <dgm:t>
        <a:bodyPr/>
        <a:lstStyle/>
        <a:p>
          <a:endParaRPr lang="en-US"/>
        </a:p>
      </dgm:t>
    </dgm:pt>
    <dgm:pt modelId="{428C5CCD-E4F9-42E5-9BBA-26DB8E90B8AF}" type="pres">
      <dgm:prSet presAssocID="{A6641619-87A6-45D4-88D3-57BC1F7E08A7}" presName="rightArrowText" presStyleLbl="node1" presStyleIdx="0" presStyleCnt="1" custLinFactNeighborX="-512" custLinFactNeighborY="-11302">
        <dgm:presLayoutVars>
          <dgm:chMax val="0"/>
          <dgm:bulletEnabled val="1"/>
        </dgm:presLayoutVars>
      </dgm:prSet>
      <dgm:spPr/>
      <dgm:t>
        <a:bodyPr/>
        <a:lstStyle/>
        <a:p>
          <a:endParaRPr lang="en-US"/>
        </a:p>
      </dgm:t>
    </dgm:pt>
  </dgm:ptLst>
  <dgm:cxnLst>
    <dgm:cxn modelId="{30013E6C-D1CD-4ED2-A13D-5E9A8D9E7E26}" srcId="{A6641619-87A6-45D4-88D3-57BC1F7E08A7}" destId="{35CCC3DF-B5A0-41BA-B029-E8FB93FDE432}" srcOrd="1" destOrd="0" parTransId="{E794792D-26B3-4B4C-A797-B083146DD6C3}" sibTransId="{76C87932-65CC-4D34-BF47-235EE47B6F4B}"/>
    <dgm:cxn modelId="{AB137CAD-DF3B-47B3-98FF-1776E098CD44}" type="presOf" srcId="{D9C200D6-22B9-43E4-B08D-E7EF465DE27A}" destId="{DA526983-B3EA-4513-ADB5-203F935B57AB}" srcOrd="0" destOrd="0" presId="urn:microsoft.com/office/officeart/2005/8/layout/arrow6"/>
    <dgm:cxn modelId="{AC7FC6C0-292A-4C62-8FC2-5DA743B8EEA1}" type="presOf" srcId="{35CCC3DF-B5A0-41BA-B029-E8FB93FDE432}" destId="{428C5CCD-E4F9-42E5-9BBA-26DB8E90B8AF}" srcOrd="0" destOrd="0" presId="urn:microsoft.com/office/officeart/2005/8/layout/arrow6"/>
    <dgm:cxn modelId="{05872B52-2ED9-4AAA-99EC-030ADEB4CEF9}" srcId="{A6641619-87A6-45D4-88D3-57BC1F7E08A7}" destId="{D9C200D6-22B9-43E4-B08D-E7EF465DE27A}" srcOrd="0" destOrd="0" parTransId="{2F6160CE-29B5-462C-B34D-35E9A417C627}" sibTransId="{AABBBE7B-7984-48BC-A875-DD5AD551D58D}"/>
    <dgm:cxn modelId="{719340BC-4918-4545-B8AE-D08A7379D357}" type="presOf" srcId="{A6641619-87A6-45D4-88D3-57BC1F7E08A7}" destId="{FFC8B9E4-801A-4819-A0F6-0DB4B886A424}" srcOrd="0" destOrd="0" presId="urn:microsoft.com/office/officeart/2005/8/layout/arrow6"/>
    <dgm:cxn modelId="{D1AFABF3-C60E-4D2D-ABD1-40AE714536D2}" type="presParOf" srcId="{FFC8B9E4-801A-4819-A0F6-0DB4B886A424}" destId="{2D9A7B1B-3A79-4AF4-94D3-F9496A828FB2}" srcOrd="0" destOrd="0" presId="urn:microsoft.com/office/officeart/2005/8/layout/arrow6"/>
    <dgm:cxn modelId="{59ADDBFA-B9A4-4E05-A5D8-6AEFA7212295}" type="presParOf" srcId="{FFC8B9E4-801A-4819-A0F6-0DB4B886A424}" destId="{DA526983-B3EA-4513-ADB5-203F935B57AB}" srcOrd="1" destOrd="0" presId="urn:microsoft.com/office/officeart/2005/8/layout/arrow6"/>
    <dgm:cxn modelId="{C78F9967-76C5-45A2-847F-1BAED8C08466}" type="presParOf" srcId="{FFC8B9E4-801A-4819-A0F6-0DB4B886A424}" destId="{428C5CCD-E4F9-42E5-9BBA-26DB8E90B8AF}"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7BFD753-9C3D-40F4-8EC8-7231353AD7BD}" type="doc">
      <dgm:prSet loTypeId="urn:microsoft.com/office/officeart/2005/8/layout/balance1" loCatId="relationship" qsTypeId="urn:microsoft.com/office/officeart/2005/8/quickstyle/simple1" qsCatId="simple" csTypeId="urn:microsoft.com/office/officeart/2005/8/colors/colorful3" csCatId="colorful" phldr="1"/>
      <dgm:spPr/>
      <dgm:t>
        <a:bodyPr/>
        <a:lstStyle/>
        <a:p>
          <a:endParaRPr lang="en-US"/>
        </a:p>
      </dgm:t>
    </dgm:pt>
    <dgm:pt modelId="{AD8EC9A5-0DA2-415E-99B6-1050C8B73498}">
      <dgm:prSet phldrT="[Text]" custT="1"/>
      <dgm:spPr/>
      <dgm:t>
        <a:bodyPr/>
        <a:lstStyle/>
        <a:p>
          <a:r>
            <a:rPr lang="en-US" sz="2400" dirty="0" smtClean="0">
              <a:latin typeface="Calibri" panose="020F0502020204030204" pitchFamily="34" charset="0"/>
            </a:rPr>
            <a:t>Employees Covered</a:t>
          </a:r>
          <a:endParaRPr lang="en-US" sz="2400" dirty="0">
            <a:latin typeface="Calibri" panose="020F0502020204030204" pitchFamily="34" charset="0"/>
          </a:endParaRPr>
        </a:p>
      </dgm:t>
    </dgm:pt>
    <dgm:pt modelId="{8CE75ACD-E769-4FE5-8747-C753B31A1FE9}" type="parTrans" cxnId="{95D28562-6AD8-41A2-8A1F-7A3FAF925B1B}">
      <dgm:prSet/>
      <dgm:spPr/>
      <dgm:t>
        <a:bodyPr/>
        <a:lstStyle/>
        <a:p>
          <a:endParaRPr lang="en-US"/>
        </a:p>
      </dgm:t>
    </dgm:pt>
    <dgm:pt modelId="{8B575797-4223-4521-A2F3-C72E77616BD4}" type="sibTrans" cxnId="{95D28562-6AD8-41A2-8A1F-7A3FAF925B1B}">
      <dgm:prSet/>
      <dgm:spPr/>
      <dgm:t>
        <a:bodyPr/>
        <a:lstStyle/>
        <a:p>
          <a:endParaRPr lang="en-US"/>
        </a:p>
      </dgm:t>
    </dgm:pt>
    <dgm:pt modelId="{E969C973-1B6D-4061-9901-7FAF13EA29CD}">
      <dgm:prSet phldrT="[Text]" custT="1"/>
      <dgm:spPr/>
      <dgm:t>
        <a:bodyPr/>
        <a:lstStyle/>
        <a:p>
          <a:r>
            <a:rPr lang="en-US" sz="1800" dirty="0" smtClean="0">
              <a:latin typeface="Calibri" panose="020F0502020204030204" pitchFamily="34" charset="0"/>
            </a:rPr>
            <a:t>Non-Executive Non-promoter directors</a:t>
          </a:r>
          <a:endParaRPr lang="en-US" sz="1800" dirty="0">
            <a:latin typeface="Calibri" panose="020F0502020204030204" pitchFamily="34" charset="0"/>
          </a:endParaRPr>
        </a:p>
      </dgm:t>
    </dgm:pt>
    <dgm:pt modelId="{FF8B25E7-DC7C-49D3-B4C6-1865B6A281CD}" type="parTrans" cxnId="{B0AB6047-1C7D-4FCC-9B36-8C9DAFB8FA9E}">
      <dgm:prSet/>
      <dgm:spPr/>
      <dgm:t>
        <a:bodyPr/>
        <a:lstStyle/>
        <a:p>
          <a:endParaRPr lang="en-US"/>
        </a:p>
      </dgm:t>
    </dgm:pt>
    <dgm:pt modelId="{F666E643-AE4C-4EB5-8FEF-B92C2333C76E}" type="sibTrans" cxnId="{B0AB6047-1C7D-4FCC-9B36-8C9DAFB8FA9E}">
      <dgm:prSet/>
      <dgm:spPr/>
      <dgm:t>
        <a:bodyPr/>
        <a:lstStyle/>
        <a:p>
          <a:endParaRPr lang="en-US"/>
        </a:p>
      </dgm:t>
    </dgm:pt>
    <dgm:pt modelId="{07EC31EF-7D00-4604-8F99-0EEC46271406}">
      <dgm:prSet phldrT="[Text]" custT="1"/>
      <dgm:spPr/>
      <dgm:t>
        <a:bodyPr/>
        <a:lstStyle/>
        <a:p>
          <a:r>
            <a:rPr lang="en-US" sz="1800" dirty="0" smtClean="0">
              <a:latin typeface="Calibri" panose="020F0502020204030204" pitchFamily="34" charset="0"/>
            </a:rPr>
            <a:t>Whole time Directors</a:t>
          </a:r>
          <a:endParaRPr lang="en-US" sz="1800" dirty="0">
            <a:latin typeface="Calibri" panose="020F0502020204030204" pitchFamily="34" charset="0"/>
          </a:endParaRPr>
        </a:p>
      </dgm:t>
    </dgm:pt>
    <dgm:pt modelId="{1A9C3E76-E322-476C-8972-B942264AF078}" type="parTrans" cxnId="{9F28D868-B5FD-4DB7-8566-D97C1A45E429}">
      <dgm:prSet/>
      <dgm:spPr/>
      <dgm:t>
        <a:bodyPr/>
        <a:lstStyle/>
        <a:p>
          <a:endParaRPr lang="en-US"/>
        </a:p>
      </dgm:t>
    </dgm:pt>
    <dgm:pt modelId="{726C2AF3-7F3A-4C53-AE31-A784C83AAA94}" type="sibTrans" cxnId="{9F28D868-B5FD-4DB7-8566-D97C1A45E429}">
      <dgm:prSet/>
      <dgm:spPr/>
      <dgm:t>
        <a:bodyPr/>
        <a:lstStyle/>
        <a:p>
          <a:endParaRPr lang="en-US"/>
        </a:p>
      </dgm:t>
    </dgm:pt>
    <dgm:pt modelId="{42E2B2A5-B046-423B-B9E5-00403F4ED3E5}">
      <dgm:prSet phldrT="[Text]" custT="1"/>
      <dgm:spPr/>
      <dgm:t>
        <a:bodyPr/>
        <a:lstStyle/>
        <a:p>
          <a:r>
            <a:rPr lang="en-US" sz="2400" dirty="0" smtClean="0">
              <a:latin typeface="Calibri" panose="020F0502020204030204" pitchFamily="34" charset="0"/>
            </a:rPr>
            <a:t>Not Covered</a:t>
          </a:r>
          <a:endParaRPr lang="en-US" sz="2400" dirty="0">
            <a:latin typeface="Calibri" panose="020F0502020204030204" pitchFamily="34" charset="0"/>
          </a:endParaRPr>
        </a:p>
      </dgm:t>
    </dgm:pt>
    <dgm:pt modelId="{8BD9C06F-6603-42A3-8BEC-677BB37CE3A2}" type="parTrans" cxnId="{6DC1DE0C-8225-4B05-8992-637F67DF2431}">
      <dgm:prSet/>
      <dgm:spPr/>
      <dgm:t>
        <a:bodyPr/>
        <a:lstStyle/>
        <a:p>
          <a:endParaRPr lang="en-US"/>
        </a:p>
      </dgm:t>
    </dgm:pt>
    <dgm:pt modelId="{31C06799-56D6-4350-9C53-FA72057ECBE7}" type="sibTrans" cxnId="{6DC1DE0C-8225-4B05-8992-637F67DF2431}">
      <dgm:prSet/>
      <dgm:spPr/>
      <dgm:t>
        <a:bodyPr/>
        <a:lstStyle/>
        <a:p>
          <a:endParaRPr lang="en-US"/>
        </a:p>
      </dgm:t>
    </dgm:pt>
    <dgm:pt modelId="{6F01B0B8-0732-4781-BE1D-A93843FDC648}">
      <dgm:prSet phldrT="[Text]" custT="1"/>
      <dgm:spPr/>
      <dgm:t>
        <a:bodyPr/>
        <a:lstStyle/>
        <a:p>
          <a:r>
            <a:rPr lang="en-US" sz="1600" dirty="0" smtClean="0">
              <a:latin typeface="Calibri" panose="020F0502020204030204" pitchFamily="34" charset="0"/>
            </a:rPr>
            <a:t>Employees / Directors related to Promoter Group</a:t>
          </a:r>
          <a:endParaRPr lang="en-US" sz="1600" dirty="0">
            <a:latin typeface="Calibri" panose="020F0502020204030204" pitchFamily="34" charset="0"/>
          </a:endParaRPr>
        </a:p>
      </dgm:t>
    </dgm:pt>
    <dgm:pt modelId="{65345ADA-5F79-4CB5-AD65-0ABA0CA6B46A}" type="parTrans" cxnId="{C7C59810-16D4-4626-BEF5-33AACE4AAAF2}">
      <dgm:prSet/>
      <dgm:spPr/>
      <dgm:t>
        <a:bodyPr/>
        <a:lstStyle/>
        <a:p>
          <a:endParaRPr lang="en-US"/>
        </a:p>
      </dgm:t>
    </dgm:pt>
    <dgm:pt modelId="{7F23D6F3-FBBB-4851-B2D1-4F8CDF273FDB}" type="sibTrans" cxnId="{C7C59810-16D4-4626-BEF5-33AACE4AAAF2}">
      <dgm:prSet/>
      <dgm:spPr/>
      <dgm:t>
        <a:bodyPr/>
        <a:lstStyle/>
        <a:p>
          <a:endParaRPr lang="en-US"/>
        </a:p>
      </dgm:t>
    </dgm:pt>
    <dgm:pt modelId="{F5773A77-7E4A-4400-81E4-12015CD63966}">
      <dgm:prSet phldrT="[Text]" custT="1"/>
      <dgm:spPr/>
      <dgm:t>
        <a:bodyPr/>
        <a:lstStyle/>
        <a:p>
          <a:r>
            <a:rPr lang="en-US" sz="1800" dirty="0" smtClean="0">
              <a:latin typeface="Calibri" panose="020F0502020204030204" pitchFamily="34" charset="0"/>
            </a:rPr>
            <a:t>Directors holding more than 10% capital</a:t>
          </a:r>
          <a:endParaRPr lang="en-US" sz="1800" dirty="0">
            <a:latin typeface="Calibri" panose="020F0502020204030204" pitchFamily="34" charset="0"/>
          </a:endParaRPr>
        </a:p>
      </dgm:t>
    </dgm:pt>
    <dgm:pt modelId="{8E8FD22D-38DC-4498-B7C6-FC6E901B5B4E}" type="parTrans" cxnId="{DBC43023-A29B-4C69-B537-9AD4A21DF4C7}">
      <dgm:prSet/>
      <dgm:spPr/>
      <dgm:t>
        <a:bodyPr/>
        <a:lstStyle/>
        <a:p>
          <a:endParaRPr lang="en-US"/>
        </a:p>
      </dgm:t>
    </dgm:pt>
    <dgm:pt modelId="{63D54C12-1934-4377-A6B0-5EC2C19F1B31}" type="sibTrans" cxnId="{DBC43023-A29B-4C69-B537-9AD4A21DF4C7}">
      <dgm:prSet/>
      <dgm:spPr/>
      <dgm:t>
        <a:bodyPr/>
        <a:lstStyle/>
        <a:p>
          <a:endParaRPr lang="en-US"/>
        </a:p>
      </dgm:t>
    </dgm:pt>
    <dgm:pt modelId="{B0BDE663-46B4-4A6B-B232-FB5490828467}">
      <dgm:prSet phldrT="[Text]" custT="1"/>
      <dgm:spPr/>
      <dgm:t>
        <a:bodyPr/>
        <a:lstStyle/>
        <a:p>
          <a:r>
            <a:rPr lang="en-US" sz="1800" dirty="0" smtClean="0">
              <a:latin typeface="Calibri" panose="020F0502020204030204" pitchFamily="34" charset="0"/>
            </a:rPr>
            <a:t>Independent Directors</a:t>
          </a:r>
          <a:endParaRPr lang="en-US" sz="1800" dirty="0">
            <a:latin typeface="Calibri" panose="020F0502020204030204" pitchFamily="34" charset="0"/>
          </a:endParaRPr>
        </a:p>
      </dgm:t>
    </dgm:pt>
    <dgm:pt modelId="{03B378EF-2FFA-4319-B74A-086EA9D8B2C4}" type="parTrans" cxnId="{5200EB91-B6A9-411D-98E3-92D4432C69D8}">
      <dgm:prSet/>
      <dgm:spPr/>
      <dgm:t>
        <a:bodyPr/>
        <a:lstStyle/>
        <a:p>
          <a:endParaRPr lang="en-US"/>
        </a:p>
      </dgm:t>
    </dgm:pt>
    <dgm:pt modelId="{628E0721-9FCB-4F65-B33B-35AE55DC145D}" type="sibTrans" cxnId="{5200EB91-B6A9-411D-98E3-92D4432C69D8}">
      <dgm:prSet/>
      <dgm:spPr/>
      <dgm:t>
        <a:bodyPr/>
        <a:lstStyle/>
        <a:p>
          <a:endParaRPr lang="en-US"/>
        </a:p>
      </dgm:t>
    </dgm:pt>
    <dgm:pt modelId="{7F686255-2F8E-451A-A28F-64CFAB525DBD}">
      <dgm:prSet phldrT="[Text]" custT="1"/>
      <dgm:spPr/>
      <dgm:t>
        <a:bodyPr/>
        <a:lstStyle/>
        <a:p>
          <a:r>
            <a:rPr lang="en-US" sz="1800" dirty="0" smtClean="0">
              <a:latin typeface="Calibri" panose="020F0502020204030204" pitchFamily="34" charset="0"/>
            </a:rPr>
            <a:t>Permanent Employees</a:t>
          </a:r>
          <a:endParaRPr lang="en-US" sz="1800" dirty="0">
            <a:latin typeface="Calibri" panose="020F0502020204030204" pitchFamily="34" charset="0"/>
          </a:endParaRPr>
        </a:p>
      </dgm:t>
    </dgm:pt>
    <dgm:pt modelId="{8D5C8865-22B4-4F34-8E7A-4C5024C06354}" type="parTrans" cxnId="{E17429C2-E74E-4272-BFEE-A9DECD93C6C1}">
      <dgm:prSet/>
      <dgm:spPr/>
      <dgm:t>
        <a:bodyPr/>
        <a:lstStyle/>
        <a:p>
          <a:endParaRPr lang="en-US"/>
        </a:p>
      </dgm:t>
    </dgm:pt>
    <dgm:pt modelId="{BFC2E1E3-CA6A-46A4-B08B-FB225993217B}" type="sibTrans" cxnId="{E17429C2-E74E-4272-BFEE-A9DECD93C6C1}">
      <dgm:prSet/>
      <dgm:spPr/>
      <dgm:t>
        <a:bodyPr/>
        <a:lstStyle/>
        <a:p>
          <a:endParaRPr lang="en-US"/>
        </a:p>
      </dgm:t>
    </dgm:pt>
    <dgm:pt modelId="{8B0205B4-CADD-4AA4-8138-9C6C3939F635}">
      <dgm:prSet phldrT="[Text]" custT="1"/>
      <dgm:spPr/>
      <dgm:t>
        <a:bodyPr/>
        <a:lstStyle/>
        <a:p>
          <a:r>
            <a:rPr lang="en-US" sz="1800" dirty="0" smtClean="0">
              <a:latin typeface="Calibri" panose="020F0502020204030204" pitchFamily="34" charset="0"/>
            </a:rPr>
            <a:t>Contractual Employees</a:t>
          </a:r>
          <a:endParaRPr lang="en-US" sz="1800" dirty="0">
            <a:latin typeface="Calibri" panose="020F0502020204030204" pitchFamily="34" charset="0"/>
          </a:endParaRPr>
        </a:p>
      </dgm:t>
    </dgm:pt>
    <dgm:pt modelId="{8C70D416-E118-46F3-B268-9476DAEB688F}" type="sibTrans" cxnId="{1B7F4619-56A9-4CA9-8656-E092CFB26A5B}">
      <dgm:prSet/>
      <dgm:spPr/>
      <dgm:t>
        <a:bodyPr/>
        <a:lstStyle/>
        <a:p>
          <a:endParaRPr lang="en-US"/>
        </a:p>
      </dgm:t>
    </dgm:pt>
    <dgm:pt modelId="{8731C91E-1F82-4C14-A65D-85B2E725119A}" type="parTrans" cxnId="{1B7F4619-56A9-4CA9-8656-E092CFB26A5B}">
      <dgm:prSet/>
      <dgm:spPr/>
      <dgm:t>
        <a:bodyPr/>
        <a:lstStyle/>
        <a:p>
          <a:endParaRPr lang="en-US"/>
        </a:p>
      </dgm:t>
    </dgm:pt>
    <dgm:pt modelId="{09D683C0-D35D-4F5C-BF18-AE0E8ED4AEF3}" type="pres">
      <dgm:prSet presAssocID="{07BFD753-9C3D-40F4-8EC8-7231353AD7BD}" presName="outerComposite" presStyleCnt="0">
        <dgm:presLayoutVars>
          <dgm:chMax val="2"/>
          <dgm:animLvl val="lvl"/>
          <dgm:resizeHandles val="exact"/>
        </dgm:presLayoutVars>
      </dgm:prSet>
      <dgm:spPr/>
      <dgm:t>
        <a:bodyPr/>
        <a:lstStyle/>
        <a:p>
          <a:endParaRPr lang="en-US"/>
        </a:p>
      </dgm:t>
    </dgm:pt>
    <dgm:pt modelId="{98443289-32D7-4E40-BF47-C6DB17056E5D}" type="pres">
      <dgm:prSet presAssocID="{07BFD753-9C3D-40F4-8EC8-7231353AD7BD}" presName="dummyMaxCanvas" presStyleCnt="0"/>
      <dgm:spPr/>
      <dgm:t>
        <a:bodyPr/>
        <a:lstStyle/>
        <a:p>
          <a:endParaRPr lang="en-US"/>
        </a:p>
      </dgm:t>
    </dgm:pt>
    <dgm:pt modelId="{D74E73C7-45A2-43EC-A837-D10C1CC24250}" type="pres">
      <dgm:prSet presAssocID="{07BFD753-9C3D-40F4-8EC8-7231353AD7BD}" presName="parentComposite" presStyleCnt="0"/>
      <dgm:spPr/>
      <dgm:t>
        <a:bodyPr/>
        <a:lstStyle/>
        <a:p>
          <a:endParaRPr lang="en-US"/>
        </a:p>
      </dgm:t>
    </dgm:pt>
    <dgm:pt modelId="{5FBFC3CE-3DD0-4BA1-9FB5-06763E184195}" type="pres">
      <dgm:prSet presAssocID="{07BFD753-9C3D-40F4-8EC8-7231353AD7BD}" presName="parent1" presStyleLbl="alignAccFollowNode1" presStyleIdx="0" presStyleCnt="4">
        <dgm:presLayoutVars>
          <dgm:chMax val="4"/>
        </dgm:presLayoutVars>
      </dgm:prSet>
      <dgm:spPr/>
      <dgm:t>
        <a:bodyPr/>
        <a:lstStyle/>
        <a:p>
          <a:endParaRPr lang="en-US"/>
        </a:p>
      </dgm:t>
    </dgm:pt>
    <dgm:pt modelId="{318592ED-0BD8-4E80-A0E1-5177C2106950}" type="pres">
      <dgm:prSet presAssocID="{07BFD753-9C3D-40F4-8EC8-7231353AD7BD}" presName="parent2" presStyleLbl="alignAccFollowNode1" presStyleIdx="1" presStyleCnt="4">
        <dgm:presLayoutVars>
          <dgm:chMax val="4"/>
        </dgm:presLayoutVars>
      </dgm:prSet>
      <dgm:spPr/>
      <dgm:t>
        <a:bodyPr/>
        <a:lstStyle/>
        <a:p>
          <a:endParaRPr lang="en-US"/>
        </a:p>
      </dgm:t>
    </dgm:pt>
    <dgm:pt modelId="{A33A2504-CC9E-4BBD-97B4-FFF36E57FD95}" type="pres">
      <dgm:prSet presAssocID="{07BFD753-9C3D-40F4-8EC8-7231353AD7BD}" presName="childrenComposite" presStyleCnt="0"/>
      <dgm:spPr/>
      <dgm:t>
        <a:bodyPr/>
        <a:lstStyle/>
        <a:p>
          <a:endParaRPr lang="en-US"/>
        </a:p>
      </dgm:t>
    </dgm:pt>
    <dgm:pt modelId="{03DCF902-AA3F-4F43-B8BC-5A3FD8C1C3C3}" type="pres">
      <dgm:prSet presAssocID="{07BFD753-9C3D-40F4-8EC8-7231353AD7BD}" presName="dummyMaxCanvas_ChildArea" presStyleCnt="0"/>
      <dgm:spPr/>
      <dgm:t>
        <a:bodyPr/>
        <a:lstStyle/>
        <a:p>
          <a:endParaRPr lang="en-US"/>
        </a:p>
      </dgm:t>
    </dgm:pt>
    <dgm:pt modelId="{3882DF68-80E9-481A-AFEA-2B0DF21DEA3C}" type="pres">
      <dgm:prSet presAssocID="{07BFD753-9C3D-40F4-8EC8-7231353AD7BD}" presName="fulcrum" presStyleLbl="alignAccFollowNode1" presStyleIdx="2" presStyleCnt="4"/>
      <dgm:spPr/>
      <dgm:t>
        <a:bodyPr/>
        <a:lstStyle/>
        <a:p>
          <a:endParaRPr lang="en-US"/>
        </a:p>
      </dgm:t>
    </dgm:pt>
    <dgm:pt modelId="{3A3AF70B-0FF8-4243-961B-3B86AE878A0E}" type="pres">
      <dgm:prSet presAssocID="{07BFD753-9C3D-40F4-8EC8-7231353AD7BD}" presName="balance_34" presStyleLbl="alignAccFollowNode1" presStyleIdx="3" presStyleCnt="4">
        <dgm:presLayoutVars>
          <dgm:bulletEnabled val="1"/>
        </dgm:presLayoutVars>
      </dgm:prSet>
      <dgm:spPr/>
      <dgm:t>
        <a:bodyPr/>
        <a:lstStyle/>
        <a:p>
          <a:endParaRPr lang="en-US"/>
        </a:p>
      </dgm:t>
    </dgm:pt>
    <dgm:pt modelId="{B6AF5B4C-75DA-4622-AF63-44060BFC9CCD}" type="pres">
      <dgm:prSet presAssocID="{07BFD753-9C3D-40F4-8EC8-7231353AD7BD}" presName="right_34_1" presStyleLbl="node1" presStyleIdx="0" presStyleCnt="7" custScaleX="114590">
        <dgm:presLayoutVars>
          <dgm:bulletEnabled val="1"/>
        </dgm:presLayoutVars>
      </dgm:prSet>
      <dgm:spPr/>
      <dgm:t>
        <a:bodyPr/>
        <a:lstStyle/>
        <a:p>
          <a:endParaRPr lang="en-US"/>
        </a:p>
      </dgm:t>
    </dgm:pt>
    <dgm:pt modelId="{799C83C2-0A34-4B3B-B49F-C8DA3E2D1CFA}" type="pres">
      <dgm:prSet presAssocID="{07BFD753-9C3D-40F4-8EC8-7231353AD7BD}" presName="right_34_2" presStyleLbl="node1" presStyleIdx="1" presStyleCnt="7" custScaleX="114530">
        <dgm:presLayoutVars>
          <dgm:bulletEnabled val="1"/>
        </dgm:presLayoutVars>
      </dgm:prSet>
      <dgm:spPr/>
      <dgm:t>
        <a:bodyPr/>
        <a:lstStyle/>
        <a:p>
          <a:endParaRPr lang="en-US"/>
        </a:p>
      </dgm:t>
    </dgm:pt>
    <dgm:pt modelId="{1EE20EA4-FFEA-4B67-80FA-D0B678CE6736}" type="pres">
      <dgm:prSet presAssocID="{07BFD753-9C3D-40F4-8EC8-7231353AD7BD}" presName="right_34_3" presStyleLbl="node1" presStyleIdx="2" presStyleCnt="7" custScaleX="118625">
        <dgm:presLayoutVars>
          <dgm:bulletEnabled val="1"/>
        </dgm:presLayoutVars>
      </dgm:prSet>
      <dgm:spPr/>
      <dgm:t>
        <a:bodyPr/>
        <a:lstStyle/>
        <a:p>
          <a:endParaRPr lang="en-US"/>
        </a:p>
      </dgm:t>
    </dgm:pt>
    <dgm:pt modelId="{FF6D2A9C-9DAE-4023-B560-ADDF5433A1B9}" type="pres">
      <dgm:prSet presAssocID="{07BFD753-9C3D-40F4-8EC8-7231353AD7BD}" presName="right_34_4" presStyleLbl="node1" presStyleIdx="3" presStyleCnt="7" custScaleX="116262">
        <dgm:presLayoutVars>
          <dgm:bulletEnabled val="1"/>
        </dgm:presLayoutVars>
      </dgm:prSet>
      <dgm:spPr/>
      <dgm:t>
        <a:bodyPr/>
        <a:lstStyle/>
        <a:p>
          <a:endParaRPr lang="en-US"/>
        </a:p>
      </dgm:t>
    </dgm:pt>
    <dgm:pt modelId="{99D484C1-8464-404E-8AFD-5A67069E5087}" type="pres">
      <dgm:prSet presAssocID="{07BFD753-9C3D-40F4-8EC8-7231353AD7BD}" presName="left_34_1" presStyleLbl="node1" presStyleIdx="4" presStyleCnt="7" custScaleX="117409">
        <dgm:presLayoutVars>
          <dgm:bulletEnabled val="1"/>
        </dgm:presLayoutVars>
      </dgm:prSet>
      <dgm:spPr/>
      <dgm:t>
        <a:bodyPr/>
        <a:lstStyle/>
        <a:p>
          <a:endParaRPr lang="en-US"/>
        </a:p>
      </dgm:t>
    </dgm:pt>
    <dgm:pt modelId="{9B4C9F69-789D-4137-B7DE-D8D203DF0CC6}" type="pres">
      <dgm:prSet presAssocID="{07BFD753-9C3D-40F4-8EC8-7231353AD7BD}" presName="left_34_2" presStyleLbl="node1" presStyleIdx="5" presStyleCnt="7" custScaleX="115219">
        <dgm:presLayoutVars>
          <dgm:bulletEnabled val="1"/>
        </dgm:presLayoutVars>
      </dgm:prSet>
      <dgm:spPr/>
      <dgm:t>
        <a:bodyPr/>
        <a:lstStyle/>
        <a:p>
          <a:endParaRPr lang="en-US"/>
        </a:p>
      </dgm:t>
    </dgm:pt>
    <dgm:pt modelId="{416D7B0E-9752-4589-9418-C5F9EA9B3C1B}" type="pres">
      <dgm:prSet presAssocID="{07BFD753-9C3D-40F4-8EC8-7231353AD7BD}" presName="left_34_3" presStyleLbl="node1" presStyleIdx="6" presStyleCnt="7" custScaleX="122043">
        <dgm:presLayoutVars>
          <dgm:bulletEnabled val="1"/>
        </dgm:presLayoutVars>
      </dgm:prSet>
      <dgm:spPr/>
      <dgm:t>
        <a:bodyPr/>
        <a:lstStyle/>
        <a:p>
          <a:endParaRPr lang="en-US"/>
        </a:p>
      </dgm:t>
    </dgm:pt>
  </dgm:ptLst>
  <dgm:cxnLst>
    <dgm:cxn modelId="{CD04CF95-EB62-437B-8500-ED45E488C1BC}" type="presOf" srcId="{6F01B0B8-0732-4781-BE1D-A93843FDC648}" destId="{B6AF5B4C-75DA-4622-AF63-44060BFC9CCD}" srcOrd="0" destOrd="0" presId="urn:microsoft.com/office/officeart/2005/8/layout/balance1"/>
    <dgm:cxn modelId="{DBC43023-A29B-4C69-B537-9AD4A21DF4C7}" srcId="{42E2B2A5-B046-423B-B9E5-00403F4ED3E5}" destId="{F5773A77-7E4A-4400-81E4-12015CD63966}" srcOrd="1" destOrd="0" parTransId="{8E8FD22D-38DC-4498-B7C6-FC6E901B5B4E}" sibTransId="{63D54C12-1934-4377-A6B0-5EC2C19F1B31}"/>
    <dgm:cxn modelId="{1B7F4619-56A9-4CA9-8656-E092CFB26A5B}" srcId="{42E2B2A5-B046-423B-B9E5-00403F4ED3E5}" destId="{8B0205B4-CADD-4AA4-8138-9C6C3939F635}" srcOrd="3" destOrd="0" parTransId="{8731C91E-1F82-4C14-A65D-85B2E725119A}" sibTransId="{8C70D416-E118-46F3-B268-9476DAEB688F}"/>
    <dgm:cxn modelId="{5200EB91-B6A9-411D-98E3-92D4432C69D8}" srcId="{42E2B2A5-B046-423B-B9E5-00403F4ED3E5}" destId="{B0BDE663-46B4-4A6B-B232-FB5490828467}" srcOrd="2" destOrd="0" parTransId="{03B378EF-2FFA-4319-B74A-086EA9D8B2C4}" sibTransId="{628E0721-9FCB-4F65-B33B-35AE55DC145D}"/>
    <dgm:cxn modelId="{0C1A4158-7E53-4C1C-BDD7-6696ADA7A916}" type="presOf" srcId="{E969C973-1B6D-4061-9901-7FAF13EA29CD}" destId="{99D484C1-8464-404E-8AFD-5A67069E5087}" srcOrd="0" destOrd="0" presId="urn:microsoft.com/office/officeart/2005/8/layout/balance1"/>
    <dgm:cxn modelId="{B0AB6047-1C7D-4FCC-9B36-8C9DAFB8FA9E}" srcId="{AD8EC9A5-0DA2-415E-99B6-1050C8B73498}" destId="{E969C973-1B6D-4061-9901-7FAF13EA29CD}" srcOrd="0" destOrd="0" parTransId="{FF8B25E7-DC7C-49D3-B4C6-1865B6A281CD}" sibTransId="{F666E643-AE4C-4EB5-8FEF-B92C2333C76E}"/>
    <dgm:cxn modelId="{4343CF8B-53B4-4FF0-802B-DDF371ECB9CB}" type="presOf" srcId="{42E2B2A5-B046-423B-B9E5-00403F4ED3E5}" destId="{318592ED-0BD8-4E80-A0E1-5177C2106950}" srcOrd="0" destOrd="0" presId="urn:microsoft.com/office/officeart/2005/8/layout/balance1"/>
    <dgm:cxn modelId="{D94D4323-0312-4103-9F7F-404FCF824BD2}" type="presOf" srcId="{8B0205B4-CADD-4AA4-8138-9C6C3939F635}" destId="{FF6D2A9C-9DAE-4023-B560-ADDF5433A1B9}" srcOrd="0" destOrd="0" presId="urn:microsoft.com/office/officeart/2005/8/layout/balance1"/>
    <dgm:cxn modelId="{9F28D868-B5FD-4DB7-8566-D97C1A45E429}" srcId="{AD8EC9A5-0DA2-415E-99B6-1050C8B73498}" destId="{07EC31EF-7D00-4604-8F99-0EEC46271406}" srcOrd="1" destOrd="0" parTransId="{1A9C3E76-E322-476C-8972-B942264AF078}" sibTransId="{726C2AF3-7F3A-4C53-AE31-A784C83AAA94}"/>
    <dgm:cxn modelId="{C79F6391-FBCF-48C6-920F-C3B0C265319A}" type="presOf" srcId="{F5773A77-7E4A-4400-81E4-12015CD63966}" destId="{799C83C2-0A34-4B3B-B49F-C8DA3E2D1CFA}" srcOrd="0" destOrd="0" presId="urn:microsoft.com/office/officeart/2005/8/layout/balance1"/>
    <dgm:cxn modelId="{E17429C2-E74E-4272-BFEE-A9DECD93C6C1}" srcId="{AD8EC9A5-0DA2-415E-99B6-1050C8B73498}" destId="{7F686255-2F8E-451A-A28F-64CFAB525DBD}" srcOrd="2" destOrd="0" parTransId="{8D5C8865-22B4-4F34-8E7A-4C5024C06354}" sibTransId="{BFC2E1E3-CA6A-46A4-B08B-FB225993217B}"/>
    <dgm:cxn modelId="{79000F4B-5EE3-4E98-9727-960CBF18CCBA}" type="presOf" srcId="{AD8EC9A5-0DA2-415E-99B6-1050C8B73498}" destId="{5FBFC3CE-3DD0-4BA1-9FB5-06763E184195}" srcOrd="0" destOrd="0" presId="urn:microsoft.com/office/officeart/2005/8/layout/balance1"/>
    <dgm:cxn modelId="{C7C59810-16D4-4626-BEF5-33AACE4AAAF2}" srcId="{42E2B2A5-B046-423B-B9E5-00403F4ED3E5}" destId="{6F01B0B8-0732-4781-BE1D-A93843FDC648}" srcOrd="0" destOrd="0" parTransId="{65345ADA-5F79-4CB5-AD65-0ABA0CA6B46A}" sibTransId="{7F23D6F3-FBBB-4851-B2D1-4F8CDF273FDB}"/>
    <dgm:cxn modelId="{8A424DF7-07C1-4F63-AEC3-3235F29B4F87}" type="presOf" srcId="{7F686255-2F8E-451A-A28F-64CFAB525DBD}" destId="{416D7B0E-9752-4589-9418-C5F9EA9B3C1B}" srcOrd="0" destOrd="0" presId="urn:microsoft.com/office/officeart/2005/8/layout/balance1"/>
    <dgm:cxn modelId="{6DC1DE0C-8225-4B05-8992-637F67DF2431}" srcId="{07BFD753-9C3D-40F4-8EC8-7231353AD7BD}" destId="{42E2B2A5-B046-423B-B9E5-00403F4ED3E5}" srcOrd="1" destOrd="0" parTransId="{8BD9C06F-6603-42A3-8BEC-677BB37CE3A2}" sibTransId="{31C06799-56D6-4350-9C53-FA72057ECBE7}"/>
    <dgm:cxn modelId="{33A3C5B6-C748-43C1-A215-2A62410AEF2D}" type="presOf" srcId="{07EC31EF-7D00-4604-8F99-0EEC46271406}" destId="{9B4C9F69-789D-4137-B7DE-D8D203DF0CC6}" srcOrd="0" destOrd="0" presId="urn:microsoft.com/office/officeart/2005/8/layout/balance1"/>
    <dgm:cxn modelId="{D04CF97F-1385-4D80-B29D-663D362A032F}" type="presOf" srcId="{07BFD753-9C3D-40F4-8EC8-7231353AD7BD}" destId="{09D683C0-D35D-4F5C-BF18-AE0E8ED4AEF3}" srcOrd="0" destOrd="0" presId="urn:microsoft.com/office/officeart/2005/8/layout/balance1"/>
    <dgm:cxn modelId="{822A4AC2-807F-42CE-BA22-84B8CA1695C0}" type="presOf" srcId="{B0BDE663-46B4-4A6B-B232-FB5490828467}" destId="{1EE20EA4-FFEA-4B67-80FA-D0B678CE6736}" srcOrd="0" destOrd="0" presId="urn:microsoft.com/office/officeart/2005/8/layout/balance1"/>
    <dgm:cxn modelId="{95D28562-6AD8-41A2-8A1F-7A3FAF925B1B}" srcId="{07BFD753-9C3D-40F4-8EC8-7231353AD7BD}" destId="{AD8EC9A5-0DA2-415E-99B6-1050C8B73498}" srcOrd="0" destOrd="0" parTransId="{8CE75ACD-E769-4FE5-8747-C753B31A1FE9}" sibTransId="{8B575797-4223-4521-A2F3-C72E77616BD4}"/>
    <dgm:cxn modelId="{8649FB6F-1557-4A40-B93B-7A02BE1F4A03}" type="presParOf" srcId="{09D683C0-D35D-4F5C-BF18-AE0E8ED4AEF3}" destId="{98443289-32D7-4E40-BF47-C6DB17056E5D}" srcOrd="0" destOrd="0" presId="urn:microsoft.com/office/officeart/2005/8/layout/balance1"/>
    <dgm:cxn modelId="{4299F5D3-CB53-4573-91D5-10121590CCDB}" type="presParOf" srcId="{09D683C0-D35D-4F5C-BF18-AE0E8ED4AEF3}" destId="{D74E73C7-45A2-43EC-A837-D10C1CC24250}" srcOrd="1" destOrd="0" presId="urn:microsoft.com/office/officeart/2005/8/layout/balance1"/>
    <dgm:cxn modelId="{370D3FA1-7510-41D9-B12F-646DC25BA149}" type="presParOf" srcId="{D74E73C7-45A2-43EC-A837-D10C1CC24250}" destId="{5FBFC3CE-3DD0-4BA1-9FB5-06763E184195}" srcOrd="0" destOrd="0" presId="urn:microsoft.com/office/officeart/2005/8/layout/balance1"/>
    <dgm:cxn modelId="{CE6305E3-48A9-4741-BE34-432B565A11B4}" type="presParOf" srcId="{D74E73C7-45A2-43EC-A837-D10C1CC24250}" destId="{318592ED-0BD8-4E80-A0E1-5177C2106950}" srcOrd="1" destOrd="0" presId="urn:microsoft.com/office/officeart/2005/8/layout/balance1"/>
    <dgm:cxn modelId="{179CE973-D6DD-482C-9369-6EA8112ABC58}" type="presParOf" srcId="{09D683C0-D35D-4F5C-BF18-AE0E8ED4AEF3}" destId="{A33A2504-CC9E-4BBD-97B4-FFF36E57FD95}" srcOrd="2" destOrd="0" presId="urn:microsoft.com/office/officeart/2005/8/layout/balance1"/>
    <dgm:cxn modelId="{5F7F3308-8593-47D5-9F0B-498D6ECE7F82}" type="presParOf" srcId="{A33A2504-CC9E-4BBD-97B4-FFF36E57FD95}" destId="{03DCF902-AA3F-4F43-B8BC-5A3FD8C1C3C3}" srcOrd="0" destOrd="0" presId="urn:microsoft.com/office/officeart/2005/8/layout/balance1"/>
    <dgm:cxn modelId="{D4CF3AEA-35CD-40E4-B81B-64E018E73055}" type="presParOf" srcId="{A33A2504-CC9E-4BBD-97B4-FFF36E57FD95}" destId="{3882DF68-80E9-481A-AFEA-2B0DF21DEA3C}" srcOrd="1" destOrd="0" presId="urn:microsoft.com/office/officeart/2005/8/layout/balance1"/>
    <dgm:cxn modelId="{F04C649E-157E-4202-9748-425A0DB82375}" type="presParOf" srcId="{A33A2504-CC9E-4BBD-97B4-FFF36E57FD95}" destId="{3A3AF70B-0FF8-4243-961B-3B86AE878A0E}" srcOrd="2" destOrd="0" presId="urn:microsoft.com/office/officeart/2005/8/layout/balance1"/>
    <dgm:cxn modelId="{D0C94DFD-76B5-4F34-9413-E031EBF5A360}" type="presParOf" srcId="{A33A2504-CC9E-4BBD-97B4-FFF36E57FD95}" destId="{B6AF5B4C-75DA-4622-AF63-44060BFC9CCD}" srcOrd="3" destOrd="0" presId="urn:microsoft.com/office/officeart/2005/8/layout/balance1"/>
    <dgm:cxn modelId="{DF3EE153-451C-4F8C-9E75-0A55CCC37ED7}" type="presParOf" srcId="{A33A2504-CC9E-4BBD-97B4-FFF36E57FD95}" destId="{799C83C2-0A34-4B3B-B49F-C8DA3E2D1CFA}" srcOrd="4" destOrd="0" presId="urn:microsoft.com/office/officeart/2005/8/layout/balance1"/>
    <dgm:cxn modelId="{DAB337A7-8F5F-46DD-8F7C-0193CC7AAEC3}" type="presParOf" srcId="{A33A2504-CC9E-4BBD-97B4-FFF36E57FD95}" destId="{1EE20EA4-FFEA-4B67-80FA-D0B678CE6736}" srcOrd="5" destOrd="0" presId="urn:microsoft.com/office/officeart/2005/8/layout/balance1"/>
    <dgm:cxn modelId="{789E0F88-DEC0-41B4-8312-38441E474046}" type="presParOf" srcId="{A33A2504-CC9E-4BBD-97B4-FFF36E57FD95}" destId="{FF6D2A9C-9DAE-4023-B560-ADDF5433A1B9}" srcOrd="6" destOrd="0" presId="urn:microsoft.com/office/officeart/2005/8/layout/balance1"/>
    <dgm:cxn modelId="{083A3C0F-D755-4347-8EC9-8E2DC5FD79DE}" type="presParOf" srcId="{A33A2504-CC9E-4BBD-97B4-FFF36E57FD95}" destId="{99D484C1-8464-404E-8AFD-5A67069E5087}" srcOrd="7" destOrd="0" presId="urn:microsoft.com/office/officeart/2005/8/layout/balance1"/>
    <dgm:cxn modelId="{C9ABCF9F-F98F-479F-9826-D9A57A80E7A0}" type="presParOf" srcId="{A33A2504-CC9E-4BBD-97B4-FFF36E57FD95}" destId="{9B4C9F69-789D-4137-B7DE-D8D203DF0CC6}" srcOrd="8" destOrd="0" presId="urn:microsoft.com/office/officeart/2005/8/layout/balance1"/>
    <dgm:cxn modelId="{F9153587-6A9C-4B58-8888-81DE48A52BA5}" type="presParOf" srcId="{A33A2504-CC9E-4BBD-97B4-FFF36E57FD95}" destId="{416D7B0E-9752-4589-9418-C5F9EA9B3C1B}" srcOrd="9" destOrd="0" presId="urn:microsoft.com/office/officeart/2005/8/layout/balanc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CDB0CD4-33AD-4182-B7F1-BD76BA5688AB}" type="doc">
      <dgm:prSet loTypeId="urn:microsoft.com/office/officeart/2008/layout/VerticalCurvedList" loCatId="list" qsTypeId="urn:microsoft.com/office/officeart/2005/8/quickstyle/simple3" qsCatId="simple" csTypeId="urn:microsoft.com/office/officeart/2005/8/colors/colorful3" csCatId="colorful" phldr="1"/>
      <dgm:spPr/>
    </dgm:pt>
    <dgm:pt modelId="{F75D5418-FC43-4955-8CEF-57E6B5277F4B}">
      <dgm:prSet phldrT="[Text]"/>
      <dgm:spPr/>
      <dgm:t>
        <a:bodyPr/>
        <a:lstStyle/>
        <a:p>
          <a:r>
            <a:rPr lang="en-US" dirty="0" smtClean="0"/>
            <a:t>Loyalty</a:t>
          </a:r>
          <a:endParaRPr lang="en-US" dirty="0"/>
        </a:p>
      </dgm:t>
    </dgm:pt>
    <dgm:pt modelId="{E0A6B1DD-11DE-4E76-873D-A0B7C44C4D9A}" type="parTrans" cxnId="{9B25E55B-34D3-4467-A5C4-D4E4775B7401}">
      <dgm:prSet/>
      <dgm:spPr/>
      <dgm:t>
        <a:bodyPr/>
        <a:lstStyle/>
        <a:p>
          <a:endParaRPr lang="en-US"/>
        </a:p>
      </dgm:t>
    </dgm:pt>
    <dgm:pt modelId="{58D23F88-DF4C-4874-A4DA-E8033CE67047}" type="sibTrans" cxnId="{9B25E55B-34D3-4467-A5C4-D4E4775B7401}">
      <dgm:prSet/>
      <dgm:spPr/>
      <dgm:t>
        <a:bodyPr/>
        <a:lstStyle/>
        <a:p>
          <a:endParaRPr lang="en-US"/>
        </a:p>
      </dgm:t>
    </dgm:pt>
    <dgm:pt modelId="{A47589E6-1273-4BAE-9A6E-ED18E0F778E0}">
      <dgm:prSet phldrT="[Text]"/>
      <dgm:spPr/>
      <dgm:t>
        <a:bodyPr/>
        <a:lstStyle/>
        <a:p>
          <a:r>
            <a:rPr lang="en-US" dirty="0" smtClean="0"/>
            <a:t>Present &amp; Potential Contribution</a:t>
          </a:r>
          <a:endParaRPr lang="en-US" dirty="0"/>
        </a:p>
      </dgm:t>
    </dgm:pt>
    <dgm:pt modelId="{69168C69-ABEA-4597-B310-7B7A34652FB8}" type="parTrans" cxnId="{118C337A-83B0-40C4-BE69-0BDE101D72CF}">
      <dgm:prSet/>
      <dgm:spPr/>
      <dgm:t>
        <a:bodyPr/>
        <a:lstStyle/>
        <a:p>
          <a:endParaRPr lang="en-US"/>
        </a:p>
      </dgm:t>
    </dgm:pt>
    <dgm:pt modelId="{7632839E-1155-437F-9E3B-529E953080D7}" type="sibTrans" cxnId="{118C337A-83B0-40C4-BE69-0BDE101D72CF}">
      <dgm:prSet/>
      <dgm:spPr/>
      <dgm:t>
        <a:bodyPr/>
        <a:lstStyle/>
        <a:p>
          <a:endParaRPr lang="en-US"/>
        </a:p>
      </dgm:t>
    </dgm:pt>
    <dgm:pt modelId="{89545096-AD0D-4D75-A898-423793CFECA0}">
      <dgm:prSet phldrT="[Text]"/>
      <dgm:spPr/>
      <dgm:t>
        <a:bodyPr/>
        <a:lstStyle/>
        <a:p>
          <a:r>
            <a:rPr lang="en-US" dirty="0" smtClean="0"/>
            <a:t>Opportunity Cost</a:t>
          </a:r>
          <a:endParaRPr lang="en-US" dirty="0"/>
        </a:p>
      </dgm:t>
    </dgm:pt>
    <dgm:pt modelId="{34E64B3B-0F6F-4D46-B4D2-E1BB81FCBDCE}" type="parTrans" cxnId="{685C8837-BACD-46D2-A830-D745AFE0744E}">
      <dgm:prSet/>
      <dgm:spPr/>
      <dgm:t>
        <a:bodyPr/>
        <a:lstStyle/>
        <a:p>
          <a:endParaRPr lang="en-US"/>
        </a:p>
      </dgm:t>
    </dgm:pt>
    <dgm:pt modelId="{5C565D3D-96F5-46BE-B6B4-C7849F39AC5F}" type="sibTrans" cxnId="{685C8837-BACD-46D2-A830-D745AFE0744E}">
      <dgm:prSet/>
      <dgm:spPr/>
      <dgm:t>
        <a:bodyPr/>
        <a:lstStyle/>
        <a:p>
          <a:endParaRPr lang="en-US"/>
        </a:p>
      </dgm:t>
    </dgm:pt>
    <dgm:pt modelId="{6EC6C394-7053-4DA3-A9A5-A296AD3FBC8F}">
      <dgm:prSet phldrT="[Text]"/>
      <dgm:spPr/>
      <dgm:t>
        <a:bodyPr/>
        <a:lstStyle/>
        <a:p>
          <a:r>
            <a:rPr lang="en-US" dirty="0" smtClean="0"/>
            <a:t>Designation</a:t>
          </a:r>
          <a:endParaRPr lang="en-US" dirty="0"/>
        </a:p>
      </dgm:t>
    </dgm:pt>
    <dgm:pt modelId="{02B2A67E-D297-4C6D-9A68-BE22630E57EC}" type="parTrans" cxnId="{B392D9D4-4F54-4997-BE3E-7E01BE334E0A}">
      <dgm:prSet/>
      <dgm:spPr/>
      <dgm:t>
        <a:bodyPr/>
        <a:lstStyle/>
        <a:p>
          <a:endParaRPr lang="en-US"/>
        </a:p>
      </dgm:t>
    </dgm:pt>
    <dgm:pt modelId="{27B5A640-A382-4F05-BD12-B8015A5321F3}" type="sibTrans" cxnId="{B392D9D4-4F54-4997-BE3E-7E01BE334E0A}">
      <dgm:prSet/>
      <dgm:spPr/>
      <dgm:t>
        <a:bodyPr/>
        <a:lstStyle/>
        <a:p>
          <a:endParaRPr lang="en-US"/>
        </a:p>
      </dgm:t>
    </dgm:pt>
    <dgm:pt modelId="{C02E2664-DE09-49C3-98AA-8E17273E9FF8}">
      <dgm:prSet phldrT="[Text]"/>
      <dgm:spPr/>
      <dgm:t>
        <a:bodyPr/>
        <a:lstStyle/>
        <a:p>
          <a:r>
            <a:rPr lang="en-US" dirty="0" smtClean="0"/>
            <a:t>Performance</a:t>
          </a:r>
          <a:endParaRPr lang="en-US" dirty="0"/>
        </a:p>
      </dgm:t>
    </dgm:pt>
    <dgm:pt modelId="{4568D289-D32D-47F3-9781-E171A3EC0C46}" type="parTrans" cxnId="{8D7AF7DD-C693-4F40-B203-666065EA0DE7}">
      <dgm:prSet/>
      <dgm:spPr/>
      <dgm:t>
        <a:bodyPr/>
        <a:lstStyle/>
        <a:p>
          <a:endParaRPr lang="en-US"/>
        </a:p>
      </dgm:t>
    </dgm:pt>
    <dgm:pt modelId="{F64F80AA-B2CE-4676-9FB2-DD4C50D878C2}" type="sibTrans" cxnId="{8D7AF7DD-C693-4F40-B203-666065EA0DE7}">
      <dgm:prSet/>
      <dgm:spPr/>
      <dgm:t>
        <a:bodyPr/>
        <a:lstStyle/>
        <a:p>
          <a:endParaRPr lang="en-US"/>
        </a:p>
      </dgm:t>
    </dgm:pt>
    <dgm:pt modelId="{7944C04B-BCD5-4290-ADB7-7127024D551B}" type="pres">
      <dgm:prSet presAssocID="{0CDB0CD4-33AD-4182-B7F1-BD76BA5688AB}" presName="Name0" presStyleCnt="0">
        <dgm:presLayoutVars>
          <dgm:chMax val="7"/>
          <dgm:chPref val="7"/>
          <dgm:dir/>
        </dgm:presLayoutVars>
      </dgm:prSet>
      <dgm:spPr/>
    </dgm:pt>
    <dgm:pt modelId="{E9328CEB-AC61-40C1-B3CC-ECB1376585C7}" type="pres">
      <dgm:prSet presAssocID="{0CDB0CD4-33AD-4182-B7F1-BD76BA5688AB}" presName="Name1" presStyleCnt="0"/>
      <dgm:spPr/>
    </dgm:pt>
    <dgm:pt modelId="{E60D9D32-5569-4C16-95B4-D7AF932A41E3}" type="pres">
      <dgm:prSet presAssocID="{0CDB0CD4-33AD-4182-B7F1-BD76BA5688AB}" presName="cycle" presStyleCnt="0"/>
      <dgm:spPr/>
    </dgm:pt>
    <dgm:pt modelId="{3808030C-AD57-4847-B6C2-276DC339A2F9}" type="pres">
      <dgm:prSet presAssocID="{0CDB0CD4-33AD-4182-B7F1-BD76BA5688AB}" presName="srcNode" presStyleLbl="node1" presStyleIdx="0" presStyleCnt="5"/>
      <dgm:spPr/>
    </dgm:pt>
    <dgm:pt modelId="{F40F9F10-416A-4321-B902-9B55F70B7A1A}" type="pres">
      <dgm:prSet presAssocID="{0CDB0CD4-33AD-4182-B7F1-BD76BA5688AB}" presName="conn" presStyleLbl="parChTrans1D2" presStyleIdx="0" presStyleCnt="1"/>
      <dgm:spPr/>
      <dgm:t>
        <a:bodyPr/>
        <a:lstStyle/>
        <a:p>
          <a:endParaRPr lang="en-US"/>
        </a:p>
      </dgm:t>
    </dgm:pt>
    <dgm:pt modelId="{81181625-A2B3-4FD9-BFF8-E9CB5DBE6657}" type="pres">
      <dgm:prSet presAssocID="{0CDB0CD4-33AD-4182-B7F1-BD76BA5688AB}" presName="extraNode" presStyleLbl="node1" presStyleIdx="0" presStyleCnt="5"/>
      <dgm:spPr/>
    </dgm:pt>
    <dgm:pt modelId="{CB550F0A-CD43-495B-86B0-DDED07241FE2}" type="pres">
      <dgm:prSet presAssocID="{0CDB0CD4-33AD-4182-B7F1-BD76BA5688AB}" presName="dstNode" presStyleLbl="node1" presStyleIdx="0" presStyleCnt="5"/>
      <dgm:spPr/>
    </dgm:pt>
    <dgm:pt modelId="{187AAA2A-F903-43D8-BE2A-8B387CBC090E}" type="pres">
      <dgm:prSet presAssocID="{F75D5418-FC43-4955-8CEF-57E6B5277F4B}" presName="text_1" presStyleLbl="node1" presStyleIdx="0" presStyleCnt="5">
        <dgm:presLayoutVars>
          <dgm:bulletEnabled val="1"/>
        </dgm:presLayoutVars>
      </dgm:prSet>
      <dgm:spPr/>
      <dgm:t>
        <a:bodyPr/>
        <a:lstStyle/>
        <a:p>
          <a:endParaRPr lang="en-US"/>
        </a:p>
      </dgm:t>
    </dgm:pt>
    <dgm:pt modelId="{6DE44167-6F98-4221-9EC1-D8BA1AF1C08E}" type="pres">
      <dgm:prSet presAssocID="{F75D5418-FC43-4955-8CEF-57E6B5277F4B}" presName="accent_1" presStyleCnt="0"/>
      <dgm:spPr/>
    </dgm:pt>
    <dgm:pt modelId="{AE9BEE75-9E2F-48A6-AAEF-693D47BDEE36}" type="pres">
      <dgm:prSet presAssocID="{F75D5418-FC43-4955-8CEF-57E6B5277F4B}" presName="accentRepeatNode" presStyleLbl="solidFgAcc1" presStyleIdx="0" presStyleCnt="5"/>
      <dgm:spPr/>
    </dgm:pt>
    <dgm:pt modelId="{7DAD98C8-44FA-4297-8062-93DCA6C7937A}" type="pres">
      <dgm:prSet presAssocID="{C02E2664-DE09-49C3-98AA-8E17273E9FF8}" presName="text_2" presStyleLbl="node1" presStyleIdx="1" presStyleCnt="5">
        <dgm:presLayoutVars>
          <dgm:bulletEnabled val="1"/>
        </dgm:presLayoutVars>
      </dgm:prSet>
      <dgm:spPr/>
      <dgm:t>
        <a:bodyPr/>
        <a:lstStyle/>
        <a:p>
          <a:endParaRPr lang="en-US"/>
        </a:p>
      </dgm:t>
    </dgm:pt>
    <dgm:pt modelId="{FDFC6631-7933-4A45-A1D2-140DD9FC8664}" type="pres">
      <dgm:prSet presAssocID="{C02E2664-DE09-49C3-98AA-8E17273E9FF8}" presName="accent_2" presStyleCnt="0"/>
      <dgm:spPr/>
    </dgm:pt>
    <dgm:pt modelId="{43145D6C-57B6-4141-9EF9-E9817C814396}" type="pres">
      <dgm:prSet presAssocID="{C02E2664-DE09-49C3-98AA-8E17273E9FF8}" presName="accentRepeatNode" presStyleLbl="solidFgAcc1" presStyleIdx="1" presStyleCnt="5"/>
      <dgm:spPr/>
    </dgm:pt>
    <dgm:pt modelId="{012B05D8-7A25-4E89-8652-8113B9DC39D4}" type="pres">
      <dgm:prSet presAssocID="{6EC6C394-7053-4DA3-A9A5-A296AD3FBC8F}" presName="text_3" presStyleLbl="node1" presStyleIdx="2" presStyleCnt="5">
        <dgm:presLayoutVars>
          <dgm:bulletEnabled val="1"/>
        </dgm:presLayoutVars>
      </dgm:prSet>
      <dgm:spPr/>
      <dgm:t>
        <a:bodyPr/>
        <a:lstStyle/>
        <a:p>
          <a:endParaRPr lang="en-US"/>
        </a:p>
      </dgm:t>
    </dgm:pt>
    <dgm:pt modelId="{4059D32B-461F-4A3C-B3F6-AA7A4A20E5A2}" type="pres">
      <dgm:prSet presAssocID="{6EC6C394-7053-4DA3-A9A5-A296AD3FBC8F}" presName="accent_3" presStyleCnt="0"/>
      <dgm:spPr/>
    </dgm:pt>
    <dgm:pt modelId="{D7C4112A-1977-4142-A18E-16F98E68A934}" type="pres">
      <dgm:prSet presAssocID="{6EC6C394-7053-4DA3-A9A5-A296AD3FBC8F}" presName="accentRepeatNode" presStyleLbl="solidFgAcc1" presStyleIdx="2" presStyleCnt="5"/>
      <dgm:spPr/>
    </dgm:pt>
    <dgm:pt modelId="{6BF980B3-6C52-4971-86EE-9BBF61D286C5}" type="pres">
      <dgm:prSet presAssocID="{A47589E6-1273-4BAE-9A6E-ED18E0F778E0}" presName="text_4" presStyleLbl="node1" presStyleIdx="3" presStyleCnt="5">
        <dgm:presLayoutVars>
          <dgm:bulletEnabled val="1"/>
        </dgm:presLayoutVars>
      </dgm:prSet>
      <dgm:spPr/>
      <dgm:t>
        <a:bodyPr/>
        <a:lstStyle/>
        <a:p>
          <a:endParaRPr lang="en-US"/>
        </a:p>
      </dgm:t>
    </dgm:pt>
    <dgm:pt modelId="{9358C52E-DDDD-43B3-85D0-8269C57064BC}" type="pres">
      <dgm:prSet presAssocID="{A47589E6-1273-4BAE-9A6E-ED18E0F778E0}" presName="accent_4" presStyleCnt="0"/>
      <dgm:spPr/>
    </dgm:pt>
    <dgm:pt modelId="{6EDFA07B-C437-41AA-88FF-388B50D45AF9}" type="pres">
      <dgm:prSet presAssocID="{A47589E6-1273-4BAE-9A6E-ED18E0F778E0}" presName="accentRepeatNode" presStyleLbl="solidFgAcc1" presStyleIdx="3" presStyleCnt="5"/>
      <dgm:spPr/>
    </dgm:pt>
    <dgm:pt modelId="{C4396F87-D48B-4A6B-89E3-55B657373195}" type="pres">
      <dgm:prSet presAssocID="{89545096-AD0D-4D75-A898-423793CFECA0}" presName="text_5" presStyleLbl="node1" presStyleIdx="4" presStyleCnt="5">
        <dgm:presLayoutVars>
          <dgm:bulletEnabled val="1"/>
        </dgm:presLayoutVars>
      </dgm:prSet>
      <dgm:spPr/>
      <dgm:t>
        <a:bodyPr/>
        <a:lstStyle/>
        <a:p>
          <a:endParaRPr lang="en-US"/>
        </a:p>
      </dgm:t>
    </dgm:pt>
    <dgm:pt modelId="{B485D17A-715B-424B-B93A-1DEF0D047E13}" type="pres">
      <dgm:prSet presAssocID="{89545096-AD0D-4D75-A898-423793CFECA0}" presName="accent_5" presStyleCnt="0"/>
      <dgm:spPr/>
    </dgm:pt>
    <dgm:pt modelId="{E88100BF-0614-40B5-9DEA-7CCD0621CD4E}" type="pres">
      <dgm:prSet presAssocID="{89545096-AD0D-4D75-A898-423793CFECA0}" presName="accentRepeatNode" presStyleLbl="solidFgAcc1" presStyleIdx="4" presStyleCnt="5"/>
      <dgm:spPr/>
    </dgm:pt>
  </dgm:ptLst>
  <dgm:cxnLst>
    <dgm:cxn modelId="{A216A4E4-F8C5-4A85-9C2C-9D5812B2791C}" type="presOf" srcId="{6EC6C394-7053-4DA3-A9A5-A296AD3FBC8F}" destId="{012B05D8-7A25-4E89-8652-8113B9DC39D4}" srcOrd="0" destOrd="0" presId="urn:microsoft.com/office/officeart/2008/layout/VerticalCurvedList"/>
    <dgm:cxn modelId="{8826B336-F67D-474C-A3E2-6BD6EEFAA726}" type="presOf" srcId="{A47589E6-1273-4BAE-9A6E-ED18E0F778E0}" destId="{6BF980B3-6C52-4971-86EE-9BBF61D286C5}" srcOrd="0" destOrd="0" presId="urn:microsoft.com/office/officeart/2008/layout/VerticalCurvedList"/>
    <dgm:cxn modelId="{B392D9D4-4F54-4997-BE3E-7E01BE334E0A}" srcId="{0CDB0CD4-33AD-4182-B7F1-BD76BA5688AB}" destId="{6EC6C394-7053-4DA3-A9A5-A296AD3FBC8F}" srcOrd="2" destOrd="0" parTransId="{02B2A67E-D297-4C6D-9A68-BE22630E57EC}" sibTransId="{27B5A640-A382-4F05-BD12-B8015A5321F3}"/>
    <dgm:cxn modelId="{49FDB6BB-9DFA-46A3-A77A-75BA3E39765A}" type="presOf" srcId="{0CDB0CD4-33AD-4182-B7F1-BD76BA5688AB}" destId="{7944C04B-BCD5-4290-ADB7-7127024D551B}" srcOrd="0" destOrd="0" presId="urn:microsoft.com/office/officeart/2008/layout/VerticalCurvedList"/>
    <dgm:cxn modelId="{685C8837-BACD-46D2-A830-D745AFE0744E}" srcId="{0CDB0CD4-33AD-4182-B7F1-BD76BA5688AB}" destId="{89545096-AD0D-4D75-A898-423793CFECA0}" srcOrd="4" destOrd="0" parTransId="{34E64B3B-0F6F-4D46-B4D2-E1BB81FCBDCE}" sibTransId="{5C565D3D-96F5-46BE-B6B4-C7849F39AC5F}"/>
    <dgm:cxn modelId="{38C60BE9-EF6E-4B0E-ABD4-93EBF05B473C}" type="presOf" srcId="{58D23F88-DF4C-4874-A4DA-E8033CE67047}" destId="{F40F9F10-416A-4321-B902-9B55F70B7A1A}" srcOrd="0" destOrd="0" presId="urn:microsoft.com/office/officeart/2008/layout/VerticalCurvedList"/>
    <dgm:cxn modelId="{B260A93B-F9CD-4FF6-9A69-76746B895714}" type="presOf" srcId="{89545096-AD0D-4D75-A898-423793CFECA0}" destId="{C4396F87-D48B-4A6B-89E3-55B657373195}" srcOrd="0" destOrd="0" presId="urn:microsoft.com/office/officeart/2008/layout/VerticalCurvedList"/>
    <dgm:cxn modelId="{118C337A-83B0-40C4-BE69-0BDE101D72CF}" srcId="{0CDB0CD4-33AD-4182-B7F1-BD76BA5688AB}" destId="{A47589E6-1273-4BAE-9A6E-ED18E0F778E0}" srcOrd="3" destOrd="0" parTransId="{69168C69-ABEA-4597-B310-7B7A34652FB8}" sibTransId="{7632839E-1155-437F-9E3B-529E953080D7}"/>
    <dgm:cxn modelId="{8D7AF7DD-C693-4F40-B203-666065EA0DE7}" srcId="{0CDB0CD4-33AD-4182-B7F1-BD76BA5688AB}" destId="{C02E2664-DE09-49C3-98AA-8E17273E9FF8}" srcOrd="1" destOrd="0" parTransId="{4568D289-D32D-47F3-9781-E171A3EC0C46}" sibTransId="{F64F80AA-B2CE-4676-9FB2-DD4C50D878C2}"/>
    <dgm:cxn modelId="{9B25E55B-34D3-4467-A5C4-D4E4775B7401}" srcId="{0CDB0CD4-33AD-4182-B7F1-BD76BA5688AB}" destId="{F75D5418-FC43-4955-8CEF-57E6B5277F4B}" srcOrd="0" destOrd="0" parTransId="{E0A6B1DD-11DE-4E76-873D-A0B7C44C4D9A}" sibTransId="{58D23F88-DF4C-4874-A4DA-E8033CE67047}"/>
    <dgm:cxn modelId="{26528A89-36F5-45B4-ABDF-4EBC892D892C}" type="presOf" srcId="{C02E2664-DE09-49C3-98AA-8E17273E9FF8}" destId="{7DAD98C8-44FA-4297-8062-93DCA6C7937A}" srcOrd="0" destOrd="0" presId="urn:microsoft.com/office/officeart/2008/layout/VerticalCurvedList"/>
    <dgm:cxn modelId="{72F82E8E-78DE-46FC-A278-1DF0C466012B}" type="presOf" srcId="{F75D5418-FC43-4955-8CEF-57E6B5277F4B}" destId="{187AAA2A-F903-43D8-BE2A-8B387CBC090E}" srcOrd="0" destOrd="0" presId="urn:microsoft.com/office/officeart/2008/layout/VerticalCurvedList"/>
    <dgm:cxn modelId="{043D3C27-D695-4A00-B80E-0F63C0ECBD10}" type="presParOf" srcId="{7944C04B-BCD5-4290-ADB7-7127024D551B}" destId="{E9328CEB-AC61-40C1-B3CC-ECB1376585C7}" srcOrd="0" destOrd="0" presId="urn:microsoft.com/office/officeart/2008/layout/VerticalCurvedList"/>
    <dgm:cxn modelId="{CC6746C4-E8F2-4575-86F7-B26932975B4D}" type="presParOf" srcId="{E9328CEB-AC61-40C1-B3CC-ECB1376585C7}" destId="{E60D9D32-5569-4C16-95B4-D7AF932A41E3}" srcOrd="0" destOrd="0" presId="urn:microsoft.com/office/officeart/2008/layout/VerticalCurvedList"/>
    <dgm:cxn modelId="{9EB078EC-4FF7-48F3-BECF-11D88461507A}" type="presParOf" srcId="{E60D9D32-5569-4C16-95B4-D7AF932A41E3}" destId="{3808030C-AD57-4847-B6C2-276DC339A2F9}" srcOrd="0" destOrd="0" presId="urn:microsoft.com/office/officeart/2008/layout/VerticalCurvedList"/>
    <dgm:cxn modelId="{173A93F3-3733-44A1-BE84-7BEC83D6EE07}" type="presParOf" srcId="{E60D9D32-5569-4C16-95B4-D7AF932A41E3}" destId="{F40F9F10-416A-4321-B902-9B55F70B7A1A}" srcOrd="1" destOrd="0" presId="urn:microsoft.com/office/officeart/2008/layout/VerticalCurvedList"/>
    <dgm:cxn modelId="{D1EFA0C1-B811-479F-B56E-302A8281A282}" type="presParOf" srcId="{E60D9D32-5569-4C16-95B4-D7AF932A41E3}" destId="{81181625-A2B3-4FD9-BFF8-E9CB5DBE6657}" srcOrd="2" destOrd="0" presId="urn:microsoft.com/office/officeart/2008/layout/VerticalCurvedList"/>
    <dgm:cxn modelId="{36C19FC9-3B3F-4E4A-93A6-D05A9BB74BB7}" type="presParOf" srcId="{E60D9D32-5569-4C16-95B4-D7AF932A41E3}" destId="{CB550F0A-CD43-495B-86B0-DDED07241FE2}" srcOrd="3" destOrd="0" presId="urn:microsoft.com/office/officeart/2008/layout/VerticalCurvedList"/>
    <dgm:cxn modelId="{96175299-EADB-4901-BB93-8A5C1BAF6A41}" type="presParOf" srcId="{E9328CEB-AC61-40C1-B3CC-ECB1376585C7}" destId="{187AAA2A-F903-43D8-BE2A-8B387CBC090E}" srcOrd="1" destOrd="0" presId="urn:microsoft.com/office/officeart/2008/layout/VerticalCurvedList"/>
    <dgm:cxn modelId="{B3476A42-DE67-4166-AC90-815CF28A2B04}" type="presParOf" srcId="{E9328CEB-AC61-40C1-B3CC-ECB1376585C7}" destId="{6DE44167-6F98-4221-9EC1-D8BA1AF1C08E}" srcOrd="2" destOrd="0" presId="urn:microsoft.com/office/officeart/2008/layout/VerticalCurvedList"/>
    <dgm:cxn modelId="{6CE47B8F-C64D-484A-A156-EB78C281A7D2}" type="presParOf" srcId="{6DE44167-6F98-4221-9EC1-D8BA1AF1C08E}" destId="{AE9BEE75-9E2F-48A6-AAEF-693D47BDEE36}" srcOrd="0" destOrd="0" presId="urn:microsoft.com/office/officeart/2008/layout/VerticalCurvedList"/>
    <dgm:cxn modelId="{27C98247-F922-40ED-A5C7-CA0980DEF5B8}" type="presParOf" srcId="{E9328CEB-AC61-40C1-B3CC-ECB1376585C7}" destId="{7DAD98C8-44FA-4297-8062-93DCA6C7937A}" srcOrd="3" destOrd="0" presId="urn:microsoft.com/office/officeart/2008/layout/VerticalCurvedList"/>
    <dgm:cxn modelId="{81884404-9D7B-41FE-B039-D312DC248BFC}" type="presParOf" srcId="{E9328CEB-AC61-40C1-B3CC-ECB1376585C7}" destId="{FDFC6631-7933-4A45-A1D2-140DD9FC8664}" srcOrd="4" destOrd="0" presId="urn:microsoft.com/office/officeart/2008/layout/VerticalCurvedList"/>
    <dgm:cxn modelId="{9EFC44A0-D0B5-4E69-9C6C-6D9D5AC53D2A}" type="presParOf" srcId="{FDFC6631-7933-4A45-A1D2-140DD9FC8664}" destId="{43145D6C-57B6-4141-9EF9-E9817C814396}" srcOrd="0" destOrd="0" presId="urn:microsoft.com/office/officeart/2008/layout/VerticalCurvedList"/>
    <dgm:cxn modelId="{A22CE4EB-C88D-4F6C-8C51-79744CCBED68}" type="presParOf" srcId="{E9328CEB-AC61-40C1-B3CC-ECB1376585C7}" destId="{012B05D8-7A25-4E89-8652-8113B9DC39D4}" srcOrd="5" destOrd="0" presId="urn:microsoft.com/office/officeart/2008/layout/VerticalCurvedList"/>
    <dgm:cxn modelId="{853C610D-3BEF-421A-8C89-3B268631B897}" type="presParOf" srcId="{E9328CEB-AC61-40C1-B3CC-ECB1376585C7}" destId="{4059D32B-461F-4A3C-B3F6-AA7A4A20E5A2}" srcOrd="6" destOrd="0" presId="urn:microsoft.com/office/officeart/2008/layout/VerticalCurvedList"/>
    <dgm:cxn modelId="{E09C3954-8706-46E7-9AB5-EAB818466608}" type="presParOf" srcId="{4059D32B-461F-4A3C-B3F6-AA7A4A20E5A2}" destId="{D7C4112A-1977-4142-A18E-16F98E68A934}" srcOrd="0" destOrd="0" presId="urn:microsoft.com/office/officeart/2008/layout/VerticalCurvedList"/>
    <dgm:cxn modelId="{8A714DB1-AF7D-4B32-A6DB-AB36E925D42A}" type="presParOf" srcId="{E9328CEB-AC61-40C1-B3CC-ECB1376585C7}" destId="{6BF980B3-6C52-4971-86EE-9BBF61D286C5}" srcOrd="7" destOrd="0" presId="urn:microsoft.com/office/officeart/2008/layout/VerticalCurvedList"/>
    <dgm:cxn modelId="{55512000-A2B8-4F4B-A1F4-99E2B35D1B05}" type="presParOf" srcId="{E9328CEB-AC61-40C1-B3CC-ECB1376585C7}" destId="{9358C52E-DDDD-43B3-85D0-8269C57064BC}" srcOrd="8" destOrd="0" presId="urn:microsoft.com/office/officeart/2008/layout/VerticalCurvedList"/>
    <dgm:cxn modelId="{D2F6E457-60E0-4494-9CAD-B19D161B9A43}" type="presParOf" srcId="{9358C52E-DDDD-43B3-85D0-8269C57064BC}" destId="{6EDFA07B-C437-41AA-88FF-388B50D45AF9}" srcOrd="0" destOrd="0" presId="urn:microsoft.com/office/officeart/2008/layout/VerticalCurvedList"/>
    <dgm:cxn modelId="{219B7D55-9B93-4665-A92A-7D0AE452901C}" type="presParOf" srcId="{E9328CEB-AC61-40C1-B3CC-ECB1376585C7}" destId="{C4396F87-D48B-4A6B-89E3-55B657373195}" srcOrd="9" destOrd="0" presId="urn:microsoft.com/office/officeart/2008/layout/VerticalCurvedList"/>
    <dgm:cxn modelId="{E4B9CD00-8FDC-4B5A-B9C0-50058391996B}" type="presParOf" srcId="{E9328CEB-AC61-40C1-B3CC-ECB1376585C7}" destId="{B485D17A-715B-424B-B93A-1DEF0D047E13}" srcOrd="10" destOrd="0" presId="urn:microsoft.com/office/officeart/2008/layout/VerticalCurvedList"/>
    <dgm:cxn modelId="{A21B1F9C-C046-4E77-B2EA-CA9F410B107D}" type="presParOf" srcId="{B485D17A-715B-424B-B93A-1DEF0D047E13}" destId="{E88100BF-0614-40B5-9DEA-7CCD0621CD4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8532D4B-5A7D-47F6-80CD-453E6A853C1B}" type="doc">
      <dgm:prSet loTypeId="urn:microsoft.com/office/officeart/2005/8/layout/hList6" loCatId="list" qsTypeId="urn:microsoft.com/office/officeart/2005/8/quickstyle/simple1" qsCatId="simple" csTypeId="urn:microsoft.com/office/officeart/2005/8/colors/colorful3" csCatId="colorful" phldr="1"/>
      <dgm:spPr/>
      <dgm:t>
        <a:bodyPr/>
        <a:lstStyle/>
        <a:p>
          <a:endParaRPr lang="en-US"/>
        </a:p>
      </dgm:t>
    </dgm:pt>
    <dgm:pt modelId="{E9073434-F4EE-458A-91E8-10F2F57BE17F}">
      <dgm:prSet phldrT="[Text]"/>
      <dgm:spPr/>
      <dgm:t>
        <a:bodyPr/>
        <a:lstStyle/>
        <a:p>
          <a:r>
            <a:rPr lang="en-US" sz="2300" b="1" u="sng" dirty="0" smtClean="0"/>
            <a:t>Unlisted Company</a:t>
          </a:r>
          <a:endParaRPr lang="en-US" sz="2300" b="1" u="sng" dirty="0"/>
        </a:p>
      </dgm:t>
    </dgm:pt>
    <dgm:pt modelId="{044EC853-B9A6-4CBF-BA7A-88957CDFEBEA}" type="parTrans" cxnId="{4B769464-4C3A-4426-BF59-7C062C239F23}">
      <dgm:prSet/>
      <dgm:spPr/>
      <dgm:t>
        <a:bodyPr/>
        <a:lstStyle/>
        <a:p>
          <a:endParaRPr lang="en-US"/>
        </a:p>
      </dgm:t>
    </dgm:pt>
    <dgm:pt modelId="{B1B4165C-59E7-4391-8EAC-09BB18B6DFDC}" type="sibTrans" cxnId="{4B769464-4C3A-4426-BF59-7C062C239F23}">
      <dgm:prSet/>
      <dgm:spPr/>
      <dgm:t>
        <a:bodyPr/>
        <a:lstStyle/>
        <a:p>
          <a:endParaRPr lang="en-US"/>
        </a:p>
      </dgm:t>
    </dgm:pt>
    <dgm:pt modelId="{FA3AC05A-6CDD-4C10-B682-D8E96012FE91}">
      <dgm:prSet phldrT="[Text]" custT="1"/>
      <dgm:spPr/>
      <dgm:t>
        <a:bodyPr/>
        <a:lstStyle/>
        <a:p>
          <a:r>
            <a:rPr lang="en-US" sz="2000" dirty="0" smtClean="0"/>
            <a:t>Companies Act, 2013 + Rules</a:t>
          </a:r>
          <a:endParaRPr lang="en-US" sz="2000" dirty="0"/>
        </a:p>
      </dgm:t>
    </dgm:pt>
    <dgm:pt modelId="{FCF4E094-12D2-427E-8BF4-A72D6575C429}" type="parTrans" cxnId="{E21E1EED-3C24-4D0E-91E8-3381CBDCABE2}">
      <dgm:prSet/>
      <dgm:spPr/>
      <dgm:t>
        <a:bodyPr/>
        <a:lstStyle/>
        <a:p>
          <a:endParaRPr lang="en-US"/>
        </a:p>
      </dgm:t>
    </dgm:pt>
    <dgm:pt modelId="{4A363B41-A291-4924-B2D3-8576FA531E97}" type="sibTrans" cxnId="{E21E1EED-3C24-4D0E-91E8-3381CBDCABE2}">
      <dgm:prSet/>
      <dgm:spPr/>
      <dgm:t>
        <a:bodyPr/>
        <a:lstStyle/>
        <a:p>
          <a:endParaRPr lang="en-US"/>
        </a:p>
      </dgm:t>
    </dgm:pt>
    <dgm:pt modelId="{9810ADB0-CB2A-48B2-9D19-C63862F45531}">
      <dgm:prSet phldrT="[Text]" custT="1"/>
      <dgm:spPr/>
      <dgm:t>
        <a:bodyPr/>
        <a:lstStyle/>
        <a:p>
          <a:r>
            <a:rPr lang="en-US" sz="2000" dirty="0" smtClean="0"/>
            <a:t>Income Tax Act, 1961</a:t>
          </a:r>
          <a:endParaRPr lang="en-US" sz="2000" dirty="0"/>
        </a:p>
      </dgm:t>
    </dgm:pt>
    <dgm:pt modelId="{90F58C04-F82D-4F0D-93D4-604E5AAC54CF}" type="parTrans" cxnId="{5BBA9D45-7AA2-4F66-B45C-C5A75237A369}">
      <dgm:prSet/>
      <dgm:spPr/>
      <dgm:t>
        <a:bodyPr/>
        <a:lstStyle/>
        <a:p>
          <a:endParaRPr lang="en-US"/>
        </a:p>
      </dgm:t>
    </dgm:pt>
    <dgm:pt modelId="{0BA01E31-5F29-4117-AD3C-449A9F0DAA1D}" type="sibTrans" cxnId="{5BBA9D45-7AA2-4F66-B45C-C5A75237A369}">
      <dgm:prSet/>
      <dgm:spPr/>
      <dgm:t>
        <a:bodyPr/>
        <a:lstStyle/>
        <a:p>
          <a:endParaRPr lang="en-US"/>
        </a:p>
      </dgm:t>
    </dgm:pt>
    <dgm:pt modelId="{445EAA94-5FBB-4F3B-A51E-0630FCF85EEA}">
      <dgm:prSet phldrT="[Text]"/>
      <dgm:spPr/>
      <dgm:t>
        <a:bodyPr/>
        <a:lstStyle/>
        <a:p>
          <a:r>
            <a:rPr lang="en-US" sz="2300" b="1" u="sng" dirty="0" smtClean="0"/>
            <a:t>When Foreign Employee are covered</a:t>
          </a:r>
        </a:p>
        <a:p>
          <a:r>
            <a:rPr lang="en-US" sz="2300" dirty="0" smtClean="0"/>
            <a:t>(Applicable for Listed + Unlisted)</a:t>
          </a:r>
          <a:endParaRPr lang="en-US" sz="2300" dirty="0"/>
        </a:p>
      </dgm:t>
    </dgm:pt>
    <dgm:pt modelId="{54450F7D-0D10-411E-965B-846E599C3645}" type="parTrans" cxnId="{574A9B60-7D60-4A58-B0E9-5183453ED5BE}">
      <dgm:prSet/>
      <dgm:spPr/>
      <dgm:t>
        <a:bodyPr/>
        <a:lstStyle/>
        <a:p>
          <a:endParaRPr lang="en-US"/>
        </a:p>
      </dgm:t>
    </dgm:pt>
    <dgm:pt modelId="{E8E8C949-7F86-4B6A-9CC6-F18DF459F552}" type="sibTrans" cxnId="{574A9B60-7D60-4A58-B0E9-5183453ED5BE}">
      <dgm:prSet/>
      <dgm:spPr/>
      <dgm:t>
        <a:bodyPr/>
        <a:lstStyle/>
        <a:p>
          <a:endParaRPr lang="en-US"/>
        </a:p>
      </dgm:t>
    </dgm:pt>
    <dgm:pt modelId="{E1C4BF11-AED9-44BF-AC12-790404689AA5}">
      <dgm:prSet phldrT="[Text]" custT="1"/>
      <dgm:spPr/>
      <dgm:t>
        <a:bodyPr/>
        <a:lstStyle/>
        <a:p>
          <a:r>
            <a:rPr lang="en-US" sz="2000" dirty="0" smtClean="0"/>
            <a:t>Foreign Exchange Management Act, 1999</a:t>
          </a:r>
          <a:endParaRPr lang="en-US" sz="2000" dirty="0"/>
        </a:p>
      </dgm:t>
    </dgm:pt>
    <dgm:pt modelId="{5E61AF86-2A24-4AF2-B1D9-2CA0DE534DCC}" type="parTrans" cxnId="{CEF43AC8-1856-4F91-9A21-35C53D5CB2EE}">
      <dgm:prSet/>
      <dgm:spPr/>
      <dgm:t>
        <a:bodyPr/>
        <a:lstStyle/>
        <a:p>
          <a:endParaRPr lang="en-US"/>
        </a:p>
      </dgm:t>
    </dgm:pt>
    <dgm:pt modelId="{4C803108-830C-4F95-9EA8-C23D2DF6E8CF}" type="sibTrans" cxnId="{CEF43AC8-1856-4F91-9A21-35C53D5CB2EE}">
      <dgm:prSet/>
      <dgm:spPr/>
      <dgm:t>
        <a:bodyPr/>
        <a:lstStyle/>
        <a:p>
          <a:endParaRPr lang="en-US"/>
        </a:p>
      </dgm:t>
    </dgm:pt>
    <dgm:pt modelId="{6EE4F43C-14FC-408A-B10D-0E8516ED0908}">
      <dgm:prSet phldrT="[Text]"/>
      <dgm:spPr/>
      <dgm:t>
        <a:bodyPr/>
        <a:lstStyle/>
        <a:p>
          <a:r>
            <a:rPr lang="en-US" b="1" u="sng" dirty="0" smtClean="0"/>
            <a:t>Listed Company</a:t>
          </a:r>
          <a:endParaRPr lang="en-US" b="1" u="sng" dirty="0"/>
        </a:p>
      </dgm:t>
    </dgm:pt>
    <dgm:pt modelId="{7491C818-10C3-41D7-B726-944EABDA8A90}" type="parTrans" cxnId="{86975820-B600-4CA3-A53D-56D84A8F9DC2}">
      <dgm:prSet/>
      <dgm:spPr/>
      <dgm:t>
        <a:bodyPr/>
        <a:lstStyle/>
        <a:p>
          <a:endParaRPr lang="en-US"/>
        </a:p>
      </dgm:t>
    </dgm:pt>
    <dgm:pt modelId="{4631A9BC-FBF5-4C49-AC88-B80778E014BF}" type="sibTrans" cxnId="{86975820-B600-4CA3-A53D-56D84A8F9DC2}">
      <dgm:prSet/>
      <dgm:spPr/>
      <dgm:t>
        <a:bodyPr/>
        <a:lstStyle/>
        <a:p>
          <a:endParaRPr lang="en-US"/>
        </a:p>
      </dgm:t>
    </dgm:pt>
    <dgm:pt modelId="{44BACD08-750C-4A56-B381-820240E9A5FB}">
      <dgm:prSet phldrT="[Text]"/>
      <dgm:spPr/>
      <dgm:t>
        <a:bodyPr/>
        <a:lstStyle/>
        <a:p>
          <a:r>
            <a:rPr lang="en-US" dirty="0" smtClean="0"/>
            <a:t>SEBI (SBEB) Regulations, 2014</a:t>
          </a:r>
          <a:endParaRPr lang="en-US" dirty="0"/>
        </a:p>
      </dgm:t>
    </dgm:pt>
    <dgm:pt modelId="{8ADD8C33-AF48-4E62-880A-DD7215E2B322}" type="parTrans" cxnId="{166B8D38-61EE-431C-968A-8C6DB903FF1E}">
      <dgm:prSet/>
      <dgm:spPr/>
      <dgm:t>
        <a:bodyPr/>
        <a:lstStyle/>
        <a:p>
          <a:endParaRPr lang="en-US"/>
        </a:p>
      </dgm:t>
    </dgm:pt>
    <dgm:pt modelId="{A2BF6011-6DEB-4310-B008-3B5385560D36}" type="sibTrans" cxnId="{166B8D38-61EE-431C-968A-8C6DB903FF1E}">
      <dgm:prSet/>
      <dgm:spPr/>
      <dgm:t>
        <a:bodyPr/>
        <a:lstStyle/>
        <a:p>
          <a:endParaRPr lang="en-US"/>
        </a:p>
      </dgm:t>
    </dgm:pt>
    <dgm:pt modelId="{08B9F67F-1B49-4D00-AA05-2CB15C245152}">
      <dgm:prSet phldrT="[Text]"/>
      <dgm:spPr/>
      <dgm:t>
        <a:bodyPr/>
        <a:lstStyle/>
        <a:p>
          <a:r>
            <a:rPr lang="en-US" dirty="0" smtClean="0"/>
            <a:t>SEBI (PIT) Regulations, 2015</a:t>
          </a:r>
          <a:endParaRPr lang="en-US" dirty="0"/>
        </a:p>
      </dgm:t>
    </dgm:pt>
    <dgm:pt modelId="{32DD525A-E967-4E28-935A-FC094B534E5C}" type="parTrans" cxnId="{0CB3F928-BBCF-4623-8AE8-A7A35ED6629B}">
      <dgm:prSet/>
      <dgm:spPr/>
      <dgm:t>
        <a:bodyPr/>
        <a:lstStyle/>
        <a:p>
          <a:endParaRPr lang="en-US"/>
        </a:p>
      </dgm:t>
    </dgm:pt>
    <dgm:pt modelId="{8F5A5AF3-97DA-4285-A4AD-6162AB1D3CF0}" type="sibTrans" cxnId="{0CB3F928-BBCF-4623-8AE8-A7A35ED6629B}">
      <dgm:prSet/>
      <dgm:spPr/>
      <dgm:t>
        <a:bodyPr/>
        <a:lstStyle/>
        <a:p>
          <a:endParaRPr lang="en-US"/>
        </a:p>
      </dgm:t>
    </dgm:pt>
    <dgm:pt modelId="{CF0F0601-E5CB-4E9A-86D6-0B61F14C0A3F}">
      <dgm:prSet phldrT="[Text]"/>
      <dgm:spPr/>
      <dgm:t>
        <a:bodyPr/>
        <a:lstStyle/>
        <a:p>
          <a:r>
            <a:rPr lang="en-US" dirty="0" smtClean="0"/>
            <a:t>SEBI (LODR) Regulations, 2015</a:t>
          </a:r>
          <a:endParaRPr lang="en-US" dirty="0"/>
        </a:p>
      </dgm:t>
    </dgm:pt>
    <dgm:pt modelId="{D300DB6C-07FB-40D9-922A-B181A11931EA}" type="parTrans" cxnId="{13A339E8-5546-4821-B023-94CE975C1500}">
      <dgm:prSet/>
      <dgm:spPr/>
      <dgm:t>
        <a:bodyPr/>
        <a:lstStyle/>
        <a:p>
          <a:endParaRPr lang="en-US"/>
        </a:p>
      </dgm:t>
    </dgm:pt>
    <dgm:pt modelId="{D44693EE-7075-4AD8-B26B-82C38E1A347F}" type="sibTrans" cxnId="{13A339E8-5546-4821-B023-94CE975C1500}">
      <dgm:prSet/>
      <dgm:spPr/>
      <dgm:t>
        <a:bodyPr/>
        <a:lstStyle/>
        <a:p>
          <a:endParaRPr lang="en-US"/>
        </a:p>
      </dgm:t>
    </dgm:pt>
    <dgm:pt modelId="{D7011567-9D30-476F-B545-216D63A1740C}">
      <dgm:prSet phldrT="[Text]"/>
      <dgm:spPr/>
      <dgm:t>
        <a:bodyPr/>
        <a:lstStyle/>
        <a:p>
          <a:r>
            <a:rPr lang="en-US" dirty="0" smtClean="0"/>
            <a:t>Income Tax Act, 1961</a:t>
          </a:r>
          <a:endParaRPr lang="en-US" dirty="0"/>
        </a:p>
      </dgm:t>
    </dgm:pt>
    <dgm:pt modelId="{D14AD045-1DF8-4A4E-BA58-287E4F1F070D}" type="parTrans" cxnId="{3ECECABB-E9B4-45D0-AAB5-9A025871551E}">
      <dgm:prSet/>
      <dgm:spPr/>
      <dgm:t>
        <a:bodyPr/>
        <a:lstStyle/>
        <a:p>
          <a:endParaRPr lang="en-US"/>
        </a:p>
      </dgm:t>
    </dgm:pt>
    <dgm:pt modelId="{9DE52FFB-1CCE-4396-8E8C-9C0FAD788367}" type="sibTrans" cxnId="{3ECECABB-E9B4-45D0-AAB5-9A025871551E}">
      <dgm:prSet/>
      <dgm:spPr/>
      <dgm:t>
        <a:bodyPr/>
        <a:lstStyle/>
        <a:p>
          <a:endParaRPr lang="en-US"/>
        </a:p>
      </dgm:t>
    </dgm:pt>
    <dgm:pt modelId="{E4966898-94A7-4FCB-933D-0414A4D3AC4E}">
      <dgm:prSet phldrT="[Text]" custT="1"/>
      <dgm:spPr/>
      <dgm:t>
        <a:bodyPr/>
        <a:lstStyle/>
        <a:p>
          <a:endParaRPr lang="en-US" sz="2000" dirty="0"/>
        </a:p>
      </dgm:t>
    </dgm:pt>
    <dgm:pt modelId="{6E1FD2DA-8003-4058-B141-4AB5F6CC0159}" type="parTrans" cxnId="{A65F7A0B-5F23-43AF-BC1A-AB4351F75BC7}">
      <dgm:prSet/>
      <dgm:spPr/>
      <dgm:t>
        <a:bodyPr/>
        <a:lstStyle/>
        <a:p>
          <a:endParaRPr lang="en-US"/>
        </a:p>
      </dgm:t>
    </dgm:pt>
    <dgm:pt modelId="{93E89532-3B47-426A-9822-E98676EA493E}" type="sibTrans" cxnId="{A65F7A0B-5F23-43AF-BC1A-AB4351F75BC7}">
      <dgm:prSet/>
      <dgm:spPr/>
      <dgm:t>
        <a:bodyPr/>
        <a:lstStyle/>
        <a:p>
          <a:endParaRPr lang="en-US"/>
        </a:p>
      </dgm:t>
    </dgm:pt>
    <dgm:pt modelId="{FA45FC30-266A-4CEA-87E1-763BAB5A41A5}">
      <dgm:prSet phldrT="[Text]"/>
      <dgm:spPr/>
      <dgm:t>
        <a:bodyPr/>
        <a:lstStyle/>
        <a:p>
          <a:endParaRPr lang="en-US" dirty="0"/>
        </a:p>
      </dgm:t>
    </dgm:pt>
    <dgm:pt modelId="{49897427-1028-4157-B016-208CC3C91960}" type="parTrans" cxnId="{0E660415-5BDD-4DA4-965C-828ED8B8C042}">
      <dgm:prSet/>
      <dgm:spPr/>
      <dgm:t>
        <a:bodyPr/>
        <a:lstStyle/>
        <a:p>
          <a:endParaRPr lang="en-US"/>
        </a:p>
      </dgm:t>
    </dgm:pt>
    <dgm:pt modelId="{3254E154-35CD-465C-97C2-3027634329DC}" type="sibTrans" cxnId="{0E660415-5BDD-4DA4-965C-828ED8B8C042}">
      <dgm:prSet/>
      <dgm:spPr/>
      <dgm:t>
        <a:bodyPr/>
        <a:lstStyle/>
        <a:p>
          <a:endParaRPr lang="en-US"/>
        </a:p>
      </dgm:t>
    </dgm:pt>
    <dgm:pt modelId="{671BF65B-0A0F-410D-B1C0-845DF4795488}">
      <dgm:prSet phldrT="[Text]"/>
      <dgm:spPr/>
      <dgm:t>
        <a:bodyPr/>
        <a:lstStyle/>
        <a:p>
          <a:endParaRPr lang="en-US" dirty="0"/>
        </a:p>
      </dgm:t>
    </dgm:pt>
    <dgm:pt modelId="{27BA1746-E3D2-4F63-8428-9FFEEF4DEB09}" type="parTrans" cxnId="{AE51683F-915A-4DA9-B5D0-2D3A1EBF079D}">
      <dgm:prSet/>
      <dgm:spPr/>
      <dgm:t>
        <a:bodyPr/>
        <a:lstStyle/>
        <a:p>
          <a:endParaRPr lang="en-US"/>
        </a:p>
      </dgm:t>
    </dgm:pt>
    <dgm:pt modelId="{ACCB452F-89AF-42AB-BF2A-BAD9F160557E}" type="sibTrans" cxnId="{AE51683F-915A-4DA9-B5D0-2D3A1EBF079D}">
      <dgm:prSet/>
      <dgm:spPr/>
      <dgm:t>
        <a:bodyPr/>
        <a:lstStyle/>
        <a:p>
          <a:endParaRPr lang="en-US"/>
        </a:p>
      </dgm:t>
    </dgm:pt>
    <dgm:pt modelId="{1CC50476-666D-4A2D-8CC4-D0048D416D9B}">
      <dgm:prSet phldrT="[Text]"/>
      <dgm:spPr/>
      <dgm:t>
        <a:bodyPr/>
        <a:lstStyle/>
        <a:p>
          <a:endParaRPr lang="en-US" dirty="0"/>
        </a:p>
      </dgm:t>
    </dgm:pt>
    <dgm:pt modelId="{EFB594C1-ED20-4DA7-9E36-1CF78C253066}" type="parTrans" cxnId="{E89FDEA0-7C95-42B0-B76A-574FC3153581}">
      <dgm:prSet/>
      <dgm:spPr/>
      <dgm:t>
        <a:bodyPr/>
        <a:lstStyle/>
        <a:p>
          <a:endParaRPr lang="en-US"/>
        </a:p>
      </dgm:t>
    </dgm:pt>
    <dgm:pt modelId="{52B49A19-0B71-4DB8-919B-2343FA5A7E8E}" type="sibTrans" cxnId="{E89FDEA0-7C95-42B0-B76A-574FC3153581}">
      <dgm:prSet/>
      <dgm:spPr/>
      <dgm:t>
        <a:bodyPr/>
        <a:lstStyle/>
        <a:p>
          <a:endParaRPr lang="en-US"/>
        </a:p>
      </dgm:t>
    </dgm:pt>
    <dgm:pt modelId="{54381A52-1A8A-4DEB-B71C-D7AF25836AA7}">
      <dgm:prSet phldrT="[Text]" custT="1"/>
      <dgm:spPr/>
      <dgm:t>
        <a:bodyPr/>
        <a:lstStyle/>
        <a:p>
          <a:endParaRPr lang="en-US" sz="2000" dirty="0"/>
        </a:p>
      </dgm:t>
    </dgm:pt>
    <dgm:pt modelId="{AA705E0A-64EB-4578-BF68-1B5A67C55CAA}" type="parTrans" cxnId="{9D42042B-BA79-4B98-9E2C-E2318D505640}">
      <dgm:prSet/>
      <dgm:spPr/>
      <dgm:t>
        <a:bodyPr/>
        <a:lstStyle/>
        <a:p>
          <a:endParaRPr lang="en-US"/>
        </a:p>
      </dgm:t>
    </dgm:pt>
    <dgm:pt modelId="{E35D0C5A-7669-4D86-8BCF-709F3B1FC867}" type="sibTrans" cxnId="{9D42042B-BA79-4B98-9E2C-E2318D505640}">
      <dgm:prSet/>
      <dgm:spPr/>
      <dgm:t>
        <a:bodyPr/>
        <a:lstStyle/>
        <a:p>
          <a:endParaRPr lang="en-US"/>
        </a:p>
      </dgm:t>
    </dgm:pt>
    <dgm:pt modelId="{91316B0B-B40C-47B6-A5F6-B538BA4E1D00}">
      <dgm:prSet phldrT="[Text]" custT="1"/>
      <dgm:spPr/>
      <dgm:t>
        <a:bodyPr/>
        <a:lstStyle/>
        <a:p>
          <a:endParaRPr lang="en-US" sz="2000" dirty="0"/>
        </a:p>
      </dgm:t>
    </dgm:pt>
    <dgm:pt modelId="{A2EE9F7C-17A4-4F37-B7DE-A3F6FC16B192}" type="parTrans" cxnId="{7E89472D-6966-41FE-AD5C-416FC1F3E30F}">
      <dgm:prSet/>
      <dgm:spPr/>
      <dgm:t>
        <a:bodyPr/>
        <a:lstStyle/>
        <a:p>
          <a:endParaRPr lang="en-US"/>
        </a:p>
      </dgm:t>
    </dgm:pt>
    <dgm:pt modelId="{5519C83B-80E2-4CFF-A7A7-4929722266B3}" type="sibTrans" cxnId="{7E89472D-6966-41FE-AD5C-416FC1F3E30F}">
      <dgm:prSet/>
      <dgm:spPr/>
      <dgm:t>
        <a:bodyPr/>
        <a:lstStyle/>
        <a:p>
          <a:endParaRPr lang="en-US"/>
        </a:p>
      </dgm:t>
    </dgm:pt>
    <dgm:pt modelId="{918A12D0-BCD4-4D13-BE87-CC9B6782871C}">
      <dgm:prSet phldrT="[Text]"/>
      <dgm:spPr/>
      <dgm:t>
        <a:bodyPr/>
        <a:lstStyle/>
        <a:p>
          <a:endParaRPr lang="en-US" dirty="0"/>
        </a:p>
      </dgm:t>
    </dgm:pt>
    <dgm:pt modelId="{079F68E5-0259-4B07-B682-3016EC28849D}" type="parTrans" cxnId="{1C93141B-1CFE-4A5B-817B-10CE467CF4AF}">
      <dgm:prSet/>
      <dgm:spPr/>
      <dgm:t>
        <a:bodyPr/>
        <a:lstStyle/>
        <a:p>
          <a:endParaRPr lang="en-US"/>
        </a:p>
      </dgm:t>
    </dgm:pt>
    <dgm:pt modelId="{415C3510-92EA-4BC1-BEE7-02D44FCFA418}" type="sibTrans" cxnId="{1C93141B-1CFE-4A5B-817B-10CE467CF4AF}">
      <dgm:prSet/>
      <dgm:spPr/>
      <dgm:t>
        <a:bodyPr/>
        <a:lstStyle/>
        <a:p>
          <a:endParaRPr lang="en-US"/>
        </a:p>
      </dgm:t>
    </dgm:pt>
    <dgm:pt modelId="{956493A0-046E-40D3-A31E-6E6A00FB0E62}" type="pres">
      <dgm:prSet presAssocID="{D8532D4B-5A7D-47F6-80CD-453E6A853C1B}" presName="Name0" presStyleCnt="0">
        <dgm:presLayoutVars>
          <dgm:dir/>
          <dgm:resizeHandles val="exact"/>
        </dgm:presLayoutVars>
      </dgm:prSet>
      <dgm:spPr/>
      <dgm:t>
        <a:bodyPr/>
        <a:lstStyle/>
        <a:p>
          <a:endParaRPr lang="en-US"/>
        </a:p>
      </dgm:t>
    </dgm:pt>
    <dgm:pt modelId="{E9C7457F-2788-401A-AF1C-74693B5D272F}" type="pres">
      <dgm:prSet presAssocID="{E9073434-F4EE-458A-91E8-10F2F57BE17F}" presName="node" presStyleLbl="node1" presStyleIdx="0" presStyleCnt="3">
        <dgm:presLayoutVars>
          <dgm:bulletEnabled val="1"/>
        </dgm:presLayoutVars>
      </dgm:prSet>
      <dgm:spPr/>
      <dgm:t>
        <a:bodyPr/>
        <a:lstStyle/>
        <a:p>
          <a:endParaRPr lang="en-US"/>
        </a:p>
      </dgm:t>
    </dgm:pt>
    <dgm:pt modelId="{00C9EC75-86D1-4A8E-8960-502F75CD8CD4}" type="pres">
      <dgm:prSet presAssocID="{B1B4165C-59E7-4391-8EAC-09BB18B6DFDC}" presName="sibTrans" presStyleCnt="0"/>
      <dgm:spPr/>
    </dgm:pt>
    <dgm:pt modelId="{826BFC6B-79DF-4448-8D5E-46B1CC7C3F4A}" type="pres">
      <dgm:prSet presAssocID="{445EAA94-5FBB-4F3B-A51E-0630FCF85EEA}" presName="node" presStyleLbl="node1" presStyleIdx="1" presStyleCnt="3">
        <dgm:presLayoutVars>
          <dgm:bulletEnabled val="1"/>
        </dgm:presLayoutVars>
      </dgm:prSet>
      <dgm:spPr/>
      <dgm:t>
        <a:bodyPr/>
        <a:lstStyle/>
        <a:p>
          <a:endParaRPr lang="en-US"/>
        </a:p>
      </dgm:t>
    </dgm:pt>
    <dgm:pt modelId="{C9D532D9-3895-4E8C-B7DE-C88A55727404}" type="pres">
      <dgm:prSet presAssocID="{E8E8C949-7F86-4B6A-9CC6-F18DF459F552}" presName="sibTrans" presStyleCnt="0"/>
      <dgm:spPr/>
    </dgm:pt>
    <dgm:pt modelId="{383386E3-782B-4F7D-A218-5C69D99835E0}" type="pres">
      <dgm:prSet presAssocID="{6EE4F43C-14FC-408A-B10D-0E8516ED0908}" presName="node" presStyleLbl="node1" presStyleIdx="2" presStyleCnt="3">
        <dgm:presLayoutVars>
          <dgm:bulletEnabled val="1"/>
        </dgm:presLayoutVars>
      </dgm:prSet>
      <dgm:spPr/>
      <dgm:t>
        <a:bodyPr/>
        <a:lstStyle/>
        <a:p>
          <a:endParaRPr lang="en-US"/>
        </a:p>
      </dgm:t>
    </dgm:pt>
  </dgm:ptLst>
  <dgm:cxnLst>
    <dgm:cxn modelId="{71B34B09-09E7-47BE-9C39-8A7000273A59}" type="presOf" srcId="{9810ADB0-CB2A-48B2-9D19-C63862F45531}" destId="{E9C7457F-2788-401A-AF1C-74693B5D272F}" srcOrd="0" destOrd="4" presId="urn:microsoft.com/office/officeart/2005/8/layout/hList6"/>
    <dgm:cxn modelId="{5FC4A355-D1C8-464D-AC6F-FD005B702C9A}" type="presOf" srcId="{6EE4F43C-14FC-408A-B10D-0E8516ED0908}" destId="{383386E3-782B-4F7D-A218-5C69D99835E0}" srcOrd="0" destOrd="0" presId="urn:microsoft.com/office/officeart/2005/8/layout/hList6"/>
    <dgm:cxn modelId="{AE51683F-915A-4DA9-B5D0-2D3A1EBF079D}" srcId="{6EE4F43C-14FC-408A-B10D-0E8516ED0908}" destId="{671BF65B-0A0F-410D-B1C0-845DF4795488}" srcOrd="4" destOrd="0" parTransId="{27BA1746-E3D2-4F63-8428-9FFEEF4DEB09}" sibTransId="{ACCB452F-89AF-42AB-BF2A-BAD9F160557E}"/>
    <dgm:cxn modelId="{28C0A648-720A-4734-9485-CA99F8326186}" type="presOf" srcId="{671BF65B-0A0F-410D-B1C0-845DF4795488}" destId="{383386E3-782B-4F7D-A218-5C69D99835E0}" srcOrd="0" destOrd="5" presId="urn:microsoft.com/office/officeart/2005/8/layout/hList6"/>
    <dgm:cxn modelId="{13A339E8-5546-4821-B023-94CE975C1500}" srcId="{6EE4F43C-14FC-408A-B10D-0E8516ED0908}" destId="{CF0F0601-E5CB-4E9A-86D6-0B61F14C0A3F}" srcOrd="3" destOrd="0" parTransId="{D300DB6C-07FB-40D9-922A-B181A11931EA}" sibTransId="{D44693EE-7075-4AD8-B26B-82C38E1A347F}"/>
    <dgm:cxn modelId="{15716A4F-8A8C-431D-AF4C-8BFAE08C3D50}" type="presOf" srcId="{1CC50476-666D-4A2D-8CC4-D0048D416D9B}" destId="{383386E3-782B-4F7D-A218-5C69D99835E0}" srcOrd="0" destOrd="7" presId="urn:microsoft.com/office/officeart/2005/8/layout/hList6"/>
    <dgm:cxn modelId="{94C627FF-1963-46C2-BB10-A6282EA2F16C}" type="presOf" srcId="{918A12D0-BCD4-4D13-BE87-CC9B6782871C}" destId="{383386E3-782B-4F7D-A218-5C69D99835E0}" srcOrd="0" destOrd="1" presId="urn:microsoft.com/office/officeart/2005/8/layout/hList6"/>
    <dgm:cxn modelId="{A65F7A0B-5F23-43AF-BC1A-AB4351F75BC7}" srcId="{E9073434-F4EE-458A-91E8-10F2F57BE17F}" destId="{E4966898-94A7-4FCB-933D-0414A4D3AC4E}" srcOrd="2" destOrd="0" parTransId="{6E1FD2DA-8003-4058-B141-4AB5F6CC0159}" sibTransId="{93E89532-3B47-426A-9822-E98676EA493E}"/>
    <dgm:cxn modelId="{894EACD2-FC59-43B0-B8B6-98F501A4B3FE}" type="presOf" srcId="{E9073434-F4EE-458A-91E8-10F2F57BE17F}" destId="{E9C7457F-2788-401A-AF1C-74693B5D272F}" srcOrd="0" destOrd="0" presId="urn:microsoft.com/office/officeart/2005/8/layout/hList6"/>
    <dgm:cxn modelId="{7E9CC919-2FF8-4859-A493-79BBE7311552}" type="presOf" srcId="{E1C4BF11-AED9-44BF-AC12-790404689AA5}" destId="{826BFC6B-79DF-4448-8D5E-46B1CC7C3F4A}" srcOrd="0" destOrd="2" presId="urn:microsoft.com/office/officeart/2005/8/layout/hList6"/>
    <dgm:cxn modelId="{327AD9BC-829A-4A75-AEFB-F6BFF55470D0}" type="presOf" srcId="{08B9F67F-1B49-4D00-AA05-2CB15C245152}" destId="{383386E3-782B-4F7D-A218-5C69D99835E0}" srcOrd="0" destOrd="6" presId="urn:microsoft.com/office/officeart/2005/8/layout/hList6"/>
    <dgm:cxn modelId="{1C48869A-B980-46CE-99E0-394E994FB8A8}" type="presOf" srcId="{44BACD08-750C-4A56-B381-820240E9A5FB}" destId="{383386E3-782B-4F7D-A218-5C69D99835E0}" srcOrd="0" destOrd="2" presId="urn:microsoft.com/office/officeart/2005/8/layout/hList6"/>
    <dgm:cxn modelId="{0CB3F928-BBCF-4623-8AE8-A7A35ED6629B}" srcId="{6EE4F43C-14FC-408A-B10D-0E8516ED0908}" destId="{08B9F67F-1B49-4D00-AA05-2CB15C245152}" srcOrd="5" destOrd="0" parTransId="{32DD525A-E967-4E28-935A-FC094B534E5C}" sibTransId="{8F5A5AF3-97DA-4285-A4AD-6162AB1D3CF0}"/>
    <dgm:cxn modelId="{574A9B60-7D60-4A58-B0E9-5183453ED5BE}" srcId="{D8532D4B-5A7D-47F6-80CD-453E6A853C1B}" destId="{445EAA94-5FBB-4F3B-A51E-0630FCF85EEA}" srcOrd="1" destOrd="0" parTransId="{54450F7D-0D10-411E-965B-846E599C3645}" sibTransId="{E8E8C949-7F86-4B6A-9CC6-F18DF459F552}"/>
    <dgm:cxn modelId="{11FDC3B1-FBC2-43F8-8FCF-FAADCD3B9A15}" type="presOf" srcId="{CF0F0601-E5CB-4E9A-86D6-0B61F14C0A3F}" destId="{383386E3-782B-4F7D-A218-5C69D99835E0}" srcOrd="0" destOrd="4" presId="urn:microsoft.com/office/officeart/2005/8/layout/hList6"/>
    <dgm:cxn modelId="{E21E1EED-3C24-4D0E-91E8-3381CBDCABE2}" srcId="{E9073434-F4EE-458A-91E8-10F2F57BE17F}" destId="{FA3AC05A-6CDD-4C10-B682-D8E96012FE91}" srcOrd="1" destOrd="0" parTransId="{FCF4E094-12D2-427E-8BF4-A72D6575C429}" sibTransId="{4A363B41-A291-4924-B2D3-8576FA531E97}"/>
    <dgm:cxn modelId="{9D42042B-BA79-4B98-9E2C-E2318D505640}" srcId="{E9073434-F4EE-458A-91E8-10F2F57BE17F}" destId="{54381A52-1A8A-4DEB-B71C-D7AF25836AA7}" srcOrd="0" destOrd="0" parTransId="{AA705E0A-64EB-4578-BF68-1B5A67C55CAA}" sibTransId="{E35D0C5A-7669-4D86-8BCF-709F3B1FC867}"/>
    <dgm:cxn modelId="{5121FA38-196E-4DFA-9BC8-E828E700DE44}" type="presOf" srcId="{FA3AC05A-6CDD-4C10-B682-D8E96012FE91}" destId="{E9C7457F-2788-401A-AF1C-74693B5D272F}" srcOrd="0" destOrd="2" presId="urn:microsoft.com/office/officeart/2005/8/layout/hList6"/>
    <dgm:cxn modelId="{3ECECABB-E9B4-45D0-AAB5-9A025871551E}" srcId="{6EE4F43C-14FC-408A-B10D-0E8516ED0908}" destId="{D7011567-9D30-476F-B545-216D63A1740C}" srcOrd="7" destOrd="0" parTransId="{D14AD045-1DF8-4A4E-BA58-287E4F1F070D}" sibTransId="{9DE52FFB-1CCE-4396-8E8C-9C0FAD788367}"/>
    <dgm:cxn modelId="{7E89472D-6966-41FE-AD5C-416FC1F3E30F}" srcId="{445EAA94-5FBB-4F3B-A51E-0630FCF85EEA}" destId="{91316B0B-B40C-47B6-A5F6-B538BA4E1D00}" srcOrd="0" destOrd="0" parTransId="{A2EE9F7C-17A4-4F37-B7DE-A3F6FC16B192}" sibTransId="{5519C83B-80E2-4CFF-A7A7-4929722266B3}"/>
    <dgm:cxn modelId="{5BBA9D45-7AA2-4F66-B45C-C5A75237A369}" srcId="{E9073434-F4EE-458A-91E8-10F2F57BE17F}" destId="{9810ADB0-CB2A-48B2-9D19-C63862F45531}" srcOrd="3" destOrd="0" parTransId="{90F58C04-F82D-4F0D-93D4-604E5AAC54CF}" sibTransId="{0BA01E31-5F29-4117-AD3C-449A9F0DAA1D}"/>
    <dgm:cxn modelId="{95B6D59B-7D21-4198-96BD-FE174A8037FC}" type="presOf" srcId="{D7011567-9D30-476F-B545-216D63A1740C}" destId="{383386E3-782B-4F7D-A218-5C69D99835E0}" srcOrd="0" destOrd="8" presId="urn:microsoft.com/office/officeart/2005/8/layout/hList6"/>
    <dgm:cxn modelId="{3A5F99E5-AD5D-485C-8F53-459F2ACB7DD8}" type="presOf" srcId="{E4966898-94A7-4FCB-933D-0414A4D3AC4E}" destId="{E9C7457F-2788-401A-AF1C-74693B5D272F}" srcOrd="0" destOrd="3" presId="urn:microsoft.com/office/officeart/2005/8/layout/hList6"/>
    <dgm:cxn modelId="{BEA27F21-390A-4AEC-A2BB-B2A44570DDCD}" type="presOf" srcId="{54381A52-1A8A-4DEB-B71C-D7AF25836AA7}" destId="{E9C7457F-2788-401A-AF1C-74693B5D272F}" srcOrd="0" destOrd="1" presId="urn:microsoft.com/office/officeart/2005/8/layout/hList6"/>
    <dgm:cxn modelId="{166B8D38-61EE-431C-968A-8C6DB903FF1E}" srcId="{6EE4F43C-14FC-408A-B10D-0E8516ED0908}" destId="{44BACD08-750C-4A56-B381-820240E9A5FB}" srcOrd="1" destOrd="0" parTransId="{8ADD8C33-AF48-4E62-880A-DD7215E2B322}" sibTransId="{A2BF6011-6DEB-4310-B008-3B5385560D36}"/>
    <dgm:cxn modelId="{8292CB40-10EF-4CF3-A082-B99FCD17CF98}" type="presOf" srcId="{FA45FC30-266A-4CEA-87E1-763BAB5A41A5}" destId="{383386E3-782B-4F7D-A218-5C69D99835E0}" srcOrd="0" destOrd="3" presId="urn:microsoft.com/office/officeart/2005/8/layout/hList6"/>
    <dgm:cxn modelId="{87BC8C4B-5DEC-4D40-98EC-FA4B2532CE2D}" type="presOf" srcId="{445EAA94-5FBB-4F3B-A51E-0630FCF85EEA}" destId="{826BFC6B-79DF-4448-8D5E-46B1CC7C3F4A}" srcOrd="0" destOrd="0" presId="urn:microsoft.com/office/officeart/2005/8/layout/hList6"/>
    <dgm:cxn modelId="{4B769464-4C3A-4426-BF59-7C062C239F23}" srcId="{D8532D4B-5A7D-47F6-80CD-453E6A853C1B}" destId="{E9073434-F4EE-458A-91E8-10F2F57BE17F}" srcOrd="0" destOrd="0" parTransId="{044EC853-B9A6-4CBF-BA7A-88957CDFEBEA}" sibTransId="{B1B4165C-59E7-4391-8EAC-09BB18B6DFDC}"/>
    <dgm:cxn modelId="{08510546-6EA0-4AA1-9F38-B5A38B8F705B}" type="presOf" srcId="{91316B0B-B40C-47B6-A5F6-B538BA4E1D00}" destId="{826BFC6B-79DF-4448-8D5E-46B1CC7C3F4A}" srcOrd="0" destOrd="1" presId="urn:microsoft.com/office/officeart/2005/8/layout/hList6"/>
    <dgm:cxn modelId="{86975820-B600-4CA3-A53D-56D84A8F9DC2}" srcId="{D8532D4B-5A7D-47F6-80CD-453E6A853C1B}" destId="{6EE4F43C-14FC-408A-B10D-0E8516ED0908}" srcOrd="2" destOrd="0" parTransId="{7491C818-10C3-41D7-B726-944EABDA8A90}" sibTransId="{4631A9BC-FBF5-4C49-AC88-B80778E014BF}"/>
    <dgm:cxn modelId="{0E660415-5BDD-4DA4-965C-828ED8B8C042}" srcId="{6EE4F43C-14FC-408A-B10D-0E8516ED0908}" destId="{FA45FC30-266A-4CEA-87E1-763BAB5A41A5}" srcOrd="2" destOrd="0" parTransId="{49897427-1028-4157-B016-208CC3C91960}" sibTransId="{3254E154-35CD-465C-97C2-3027634329DC}"/>
    <dgm:cxn modelId="{E89FDEA0-7C95-42B0-B76A-574FC3153581}" srcId="{6EE4F43C-14FC-408A-B10D-0E8516ED0908}" destId="{1CC50476-666D-4A2D-8CC4-D0048D416D9B}" srcOrd="6" destOrd="0" parTransId="{EFB594C1-ED20-4DA7-9E36-1CF78C253066}" sibTransId="{52B49A19-0B71-4DB8-919B-2343FA5A7E8E}"/>
    <dgm:cxn modelId="{1C93141B-1CFE-4A5B-817B-10CE467CF4AF}" srcId="{6EE4F43C-14FC-408A-B10D-0E8516ED0908}" destId="{918A12D0-BCD4-4D13-BE87-CC9B6782871C}" srcOrd="0" destOrd="0" parTransId="{079F68E5-0259-4B07-B682-3016EC28849D}" sibTransId="{415C3510-92EA-4BC1-BEE7-02D44FCFA418}"/>
    <dgm:cxn modelId="{CEF43AC8-1856-4F91-9A21-35C53D5CB2EE}" srcId="{445EAA94-5FBB-4F3B-A51E-0630FCF85EEA}" destId="{E1C4BF11-AED9-44BF-AC12-790404689AA5}" srcOrd="1" destOrd="0" parTransId="{5E61AF86-2A24-4AF2-B1D9-2CA0DE534DCC}" sibTransId="{4C803108-830C-4F95-9EA8-C23D2DF6E8CF}"/>
    <dgm:cxn modelId="{8E161F5A-89FA-42FD-A49D-6BCBF380C872}" type="presOf" srcId="{D8532D4B-5A7D-47F6-80CD-453E6A853C1B}" destId="{956493A0-046E-40D3-A31E-6E6A00FB0E62}" srcOrd="0" destOrd="0" presId="urn:microsoft.com/office/officeart/2005/8/layout/hList6"/>
    <dgm:cxn modelId="{2EFB4B19-4C6C-40F6-88C0-72BC039DE27C}" type="presParOf" srcId="{956493A0-046E-40D3-A31E-6E6A00FB0E62}" destId="{E9C7457F-2788-401A-AF1C-74693B5D272F}" srcOrd="0" destOrd="0" presId="urn:microsoft.com/office/officeart/2005/8/layout/hList6"/>
    <dgm:cxn modelId="{89607C5E-8615-4CF4-A898-05C758C9E3CF}" type="presParOf" srcId="{956493A0-046E-40D3-A31E-6E6A00FB0E62}" destId="{00C9EC75-86D1-4A8E-8960-502F75CD8CD4}" srcOrd="1" destOrd="0" presId="urn:microsoft.com/office/officeart/2005/8/layout/hList6"/>
    <dgm:cxn modelId="{1CB7B84B-F801-4424-8F6C-123021E0C270}" type="presParOf" srcId="{956493A0-046E-40D3-A31E-6E6A00FB0E62}" destId="{826BFC6B-79DF-4448-8D5E-46B1CC7C3F4A}" srcOrd="2" destOrd="0" presId="urn:microsoft.com/office/officeart/2005/8/layout/hList6"/>
    <dgm:cxn modelId="{128A008E-6129-4312-BD6C-85D74722279E}" type="presParOf" srcId="{956493A0-046E-40D3-A31E-6E6A00FB0E62}" destId="{C9D532D9-3895-4E8C-B7DE-C88A55727404}" srcOrd="3" destOrd="0" presId="urn:microsoft.com/office/officeart/2005/8/layout/hList6"/>
    <dgm:cxn modelId="{C9964EC9-ED2A-4F7C-BE36-9420B8CA795A}" type="presParOf" srcId="{956493A0-046E-40D3-A31E-6E6A00FB0E62}" destId="{383386E3-782B-4F7D-A218-5C69D99835E0}"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A625BFF-2DAB-44E1-B8AE-6606DB4AAAA9}" type="doc">
      <dgm:prSet loTypeId="urn:microsoft.com/office/officeart/2005/8/layout/hierarchy1" loCatId="hierarchy" qsTypeId="urn:microsoft.com/office/officeart/2005/8/quickstyle/3d1" qsCatId="3D" csTypeId="urn:microsoft.com/office/officeart/2005/8/colors/accent0_3" csCatId="mainScheme" phldr="1"/>
      <dgm:spPr/>
      <dgm:t>
        <a:bodyPr/>
        <a:lstStyle/>
        <a:p>
          <a:endParaRPr lang="en-US"/>
        </a:p>
      </dgm:t>
    </dgm:pt>
    <dgm:pt modelId="{29E83C39-0FAE-4075-86D6-CCF9689F3D2A}">
      <dgm:prSet phldrT="[Text]" custT="1"/>
      <dgm:spPr>
        <a:solidFill>
          <a:srgbClr val="EBEBEB">
            <a:alpha val="90000"/>
            <a:hueOff val="0"/>
            <a:satOff val="0"/>
            <a:lumOff val="0"/>
            <a:alphaOff val="0"/>
          </a:srgbClr>
        </a:solidFill>
        <a:ln w="9525" cap="rnd" cmpd="sng" algn="ctr">
          <a:solidFill>
            <a:srgbClr val="0E5580">
              <a:hueOff val="0"/>
              <a:satOff val="0"/>
              <a:lumOff val="0"/>
              <a:alphaOff val="0"/>
            </a:srgbClr>
          </a:solidFill>
          <a:prstDash val="solid"/>
        </a:ln>
        <a:effectLst>
          <a:outerShdw blurRad="38100" dist="25400" dir="5400000" rotWithShape="0">
            <a:srgbClr val="000000">
              <a:alpha val="45000"/>
            </a:srgbClr>
          </a:outerShdw>
        </a:effectLst>
        <a:scene3d>
          <a:camera prst="orthographicFront"/>
          <a:lightRig rig="flat" dir="t"/>
        </a:scene3d>
        <a:sp3d z="190500" extrusionH="12700" prstMaterial="plastic"/>
      </dgm:spPr>
      <dgm:t>
        <a:bodyPr/>
        <a:lstStyle/>
        <a:p>
          <a:r>
            <a:rPr lang="en-US" sz="2400" b="1" i="1" smtClean="0">
              <a:solidFill>
                <a:sysClr val="windowText" lastClr="000000">
                  <a:hueOff val="0"/>
                  <a:satOff val="0"/>
                  <a:lumOff val="0"/>
                  <a:alphaOff val="0"/>
                </a:sysClr>
              </a:solidFill>
              <a:latin typeface="Calibri" panose="020F0502020204030204" pitchFamily="34" charset="0"/>
              <a:ea typeface="+mn-ea"/>
              <a:cs typeface="+mn-cs"/>
            </a:rPr>
            <a:t>TAX TREATMENT</a:t>
          </a:r>
          <a:endParaRPr lang="en-US" sz="2400" dirty="0">
            <a:solidFill>
              <a:sysClr val="windowText" lastClr="000000">
                <a:hueOff val="0"/>
                <a:satOff val="0"/>
                <a:lumOff val="0"/>
                <a:alphaOff val="0"/>
              </a:sysClr>
            </a:solidFill>
            <a:latin typeface="Calibri" panose="020F0502020204030204" pitchFamily="34" charset="0"/>
            <a:ea typeface="+mn-ea"/>
            <a:cs typeface="+mn-cs"/>
          </a:endParaRPr>
        </a:p>
      </dgm:t>
    </dgm:pt>
    <dgm:pt modelId="{EE458FED-B288-49A8-B1E0-8562D6FF7D7B}" type="parTrans" cxnId="{2AD7B0E0-F176-4367-A656-B302BA764183}">
      <dgm:prSet/>
      <dgm:spPr/>
      <dgm:t>
        <a:bodyPr/>
        <a:lstStyle/>
        <a:p>
          <a:endParaRPr lang="en-US">
            <a:solidFill>
              <a:srgbClr val="002060"/>
            </a:solidFill>
            <a:latin typeface="Cambria" panose="02040503050406030204" pitchFamily="18" charset="0"/>
          </a:endParaRPr>
        </a:p>
      </dgm:t>
    </dgm:pt>
    <dgm:pt modelId="{F3A2A6CF-F75F-4443-8890-657EA41D2773}" type="sibTrans" cxnId="{2AD7B0E0-F176-4367-A656-B302BA764183}">
      <dgm:prSet/>
      <dgm:spPr/>
      <dgm:t>
        <a:bodyPr/>
        <a:lstStyle/>
        <a:p>
          <a:endParaRPr lang="en-US">
            <a:solidFill>
              <a:srgbClr val="002060"/>
            </a:solidFill>
            <a:latin typeface="Cambria" panose="02040503050406030204" pitchFamily="18" charset="0"/>
          </a:endParaRPr>
        </a:p>
      </dgm:t>
    </dgm:pt>
    <dgm:pt modelId="{9532CC87-EDDF-4A43-B78D-2775744ECF90}">
      <dgm:prSet phldrT="[Text]" custT="1"/>
      <dgm:spPr>
        <a:solidFill>
          <a:srgbClr val="EBEBEB">
            <a:alpha val="90000"/>
            <a:hueOff val="0"/>
            <a:satOff val="0"/>
            <a:lumOff val="0"/>
            <a:alphaOff val="0"/>
          </a:srgbClr>
        </a:solidFill>
        <a:ln w="9525" cap="rnd" cmpd="sng" algn="ctr">
          <a:solidFill>
            <a:srgbClr val="0E5580">
              <a:hueOff val="0"/>
              <a:satOff val="0"/>
              <a:lumOff val="0"/>
              <a:alphaOff val="0"/>
            </a:srgbClr>
          </a:solidFill>
          <a:prstDash val="solid"/>
        </a:ln>
        <a:effectLst>
          <a:outerShdw blurRad="38100" dist="25400" dir="5400000" rotWithShape="0">
            <a:srgbClr val="000000">
              <a:alpha val="45000"/>
            </a:srgbClr>
          </a:outerShdw>
        </a:effectLst>
        <a:scene3d>
          <a:camera prst="orthographicFront"/>
          <a:lightRig rig="flat" dir="t"/>
        </a:scene3d>
        <a:sp3d z="190500" extrusionH="12700" prstMaterial="plastic"/>
      </dgm:spPr>
      <dgm:t>
        <a:bodyPr/>
        <a:lstStyle/>
        <a:p>
          <a:r>
            <a:rPr lang="en-US" sz="2000" smtClean="0">
              <a:solidFill>
                <a:sysClr val="windowText" lastClr="000000">
                  <a:hueOff val="0"/>
                  <a:satOff val="0"/>
                  <a:lumOff val="0"/>
                  <a:alphaOff val="0"/>
                </a:sysClr>
              </a:solidFill>
              <a:latin typeface="Calibri" panose="020F0502020204030204" pitchFamily="34" charset="0"/>
              <a:ea typeface="+mn-ea"/>
              <a:cs typeface="+mn-cs"/>
            </a:rPr>
            <a:t>In the hands of Employee</a:t>
          </a:r>
          <a:endParaRPr lang="en-US" sz="2000" dirty="0">
            <a:solidFill>
              <a:sysClr val="windowText" lastClr="000000">
                <a:hueOff val="0"/>
                <a:satOff val="0"/>
                <a:lumOff val="0"/>
                <a:alphaOff val="0"/>
              </a:sysClr>
            </a:solidFill>
            <a:latin typeface="Calibri" panose="020F0502020204030204" pitchFamily="34" charset="0"/>
            <a:ea typeface="+mn-ea"/>
            <a:cs typeface="+mn-cs"/>
          </a:endParaRPr>
        </a:p>
      </dgm:t>
    </dgm:pt>
    <dgm:pt modelId="{2A5AFEE9-35DD-4768-9A07-4CFB968961BF}" type="parTrans" cxnId="{90D1E999-EBE6-4FE0-9938-2C78822D3A9B}">
      <dgm:prSet/>
      <dgm:spPr>
        <a:xfrm>
          <a:off x="3187272" y="1474837"/>
          <a:ext cx="2173735" cy="673655"/>
        </a:xfrm>
        <a:custGeom>
          <a:avLst/>
          <a:gdLst/>
          <a:ahLst/>
          <a:cxnLst/>
          <a:rect l="0" t="0" r="0" b="0"/>
          <a:pathLst>
            <a:path>
              <a:moveTo>
                <a:pt x="2173735" y="0"/>
              </a:moveTo>
              <a:lnTo>
                <a:pt x="2173735" y="459076"/>
              </a:lnTo>
              <a:lnTo>
                <a:pt x="0" y="459076"/>
              </a:lnTo>
              <a:lnTo>
                <a:pt x="0" y="673655"/>
              </a:lnTo>
            </a:path>
          </a:pathLst>
        </a:custGeom>
        <a:noFill/>
        <a:ln w="19050" cap="rnd" cmpd="sng" algn="ctr">
          <a:solidFill>
            <a:srgbClr val="0E5580">
              <a:shade val="60000"/>
              <a:hueOff val="0"/>
              <a:satOff val="0"/>
              <a:lumOff val="0"/>
              <a:alphaOff val="0"/>
            </a:srgbClr>
          </a:solidFill>
          <a:prstDash val="solid"/>
        </a:ln>
        <a:effectLst/>
        <a:scene3d>
          <a:camera prst="orthographicFront"/>
          <a:lightRig rig="flat" dir="t"/>
        </a:scene3d>
        <a:sp3d prstMaterial="matte"/>
      </dgm:spPr>
      <dgm:t>
        <a:bodyPr/>
        <a:lstStyle/>
        <a:p>
          <a:endParaRPr lang="en-US">
            <a:solidFill>
              <a:srgbClr val="002060"/>
            </a:solidFill>
            <a:latin typeface="Cambria" panose="02040503050406030204" pitchFamily="18" charset="0"/>
          </a:endParaRPr>
        </a:p>
      </dgm:t>
    </dgm:pt>
    <dgm:pt modelId="{46B7DA0F-623A-4B8D-97E9-6A92390754EC}" type="sibTrans" cxnId="{90D1E999-EBE6-4FE0-9938-2C78822D3A9B}">
      <dgm:prSet/>
      <dgm:spPr/>
      <dgm:t>
        <a:bodyPr/>
        <a:lstStyle/>
        <a:p>
          <a:endParaRPr lang="en-US">
            <a:solidFill>
              <a:srgbClr val="002060"/>
            </a:solidFill>
            <a:latin typeface="Cambria" panose="02040503050406030204" pitchFamily="18" charset="0"/>
          </a:endParaRPr>
        </a:p>
      </dgm:t>
    </dgm:pt>
    <dgm:pt modelId="{FFBF0A99-FA77-45F5-9F79-18D5D1092275}">
      <dgm:prSet phldrT="[Text]" custT="1"/>
      <dgm:spPr>
        <a:solidFill>
          <a:srgbClr val="EBEBEB">
            <a:alpha val="90000"/>
            <a:hueOff val="0"/>
            <a:satOff val="0"/>
            <a:lumOff val="0"/>
            <a:alphaOff val="0"/>
          </a:srgbClr>
        </a:solidFill>
        <a:ln w="9525" cap="rnd" cmpd="sng" algn="ctr">
          <a:solidFill>
            <a:srgbClr val="0E5580">
              <a:hueOff val="0"/>
              <a:satOff val="0"/>
              <a:lumOff val="0"/>
              <a:alphaOff val="0"/>
            </a:srgbClr>
          </a:solidFill>
          <a:prstDash val="solid"/>
        </a:ln>
        <a:effectLst>
          <a:outerShdw blurRad="38100" dist="25400" dir="5400000" rotWithShape="0">
            <a:srgbClr val="000000">
              <a:alpha val="45000"/>
            </a:srgbClr>
          </a:outerShdw>
        </a:effectLst>
        <a:scene3d>
          <a:camera prst="orthographicFront"/>
          <a:lightRig rig="flat" dir="t"/>
        </a:scene3d>
        <a:sp3d z="190500" extrusionH="12700" prstMaterial="plastic"/>
      </dgm:spPr>
      <dgm:t>
        <a:bodyPr/>
        <a:lstStyle/>
        <a:p>
          <a:r>
            <a:rPr lang="en-US" sz="1600" u="sng" smtClean="0">
              <a:solidFill>
                <a:sysClr val="windowText" lastClr="000000">
                  <a:hueOff val="0"/>
                  <a:satOff val="0"/>
                  <a:lumOff val="0"/>
                  <a:alphaOff val="0"/>
                </a:sysClr>
              </a:solidFill>
              <a:latin typeface="Calibri" panose="020F0502020204030204" pitchFamily="34" charset="0"/>
              <a:ea typeface="+mn-ea"/>
              <a:cs typeface="+mn-cs"/>
            </a:rPr>
            <a:t>At the time of Allotment:</a:t>
          </a:r>
        </a:p>
        <a:p>
          <a:r>
            <a:rPr lang="en-US" sz="1600" u="none" smtClean="0">
              <a:solidFill>
                <a:sysClr val="windowText" lastClr="000000">
                  <a:hueOff val="0"/>
                  <a:satOff val="0"/>
                  <a:lumOff val="0"/>
                  <a:alphaOff val="0"/>
                </a:sysClr>
              </a:solidFill>
              <a:latin typeface="Calibri" panose="020F0502020204030204" pitchFamily="34" charset="0"/>
              <a:ea typeface="+mn-ea"/>
              <a:cs typeface="+mn-cs"/>
            </a:rPr>
            <a:t>Taxable Value= FMV on the date of exercise of options-Exercise Price</a:t>
          </a:r>
          <a:endParaRPr lang="en-US" sz="1600" u="none" dirty="0">
            <a:solidFill>
              <a:sysClr val="windowText" lastClr="000000">
                <a:hueOff val="0"/>
                <a:satOff val="0"/>
                <a:lumOff val="0"/>
                <a:alphaOff val="0"/>
              </a:sysClr>
            </a:solidFill>
            <a:latin typeface="Calibri" panose="020F0502020204030204" pitchFamily="34" charset="0"/>
            <a:ea typeface="+mn-ea"/>
            <a:cs typeface="+mn-cs"/>
          </a:endParaRPr>
        </a:p>
      </dgm:t>
    </dgm:pt>
    <dgm:pt modelId="{8D37A964-C560-4F79-9E3B-573D95F82EBA}" type="parTrans" cxnId="{EE5FEC31-13A7-4F5C-878D-C1492AB95F6E}">
      <dgm:prSet/>
      <dgm:spPr>
        <a:xfrm>
          <a:off x="1670826" y="3619339"/>
          <a:ext cx="1516445" cy="673655"/>
        </a:xfrm>
        <a:custGeom>
          <a:avLst/>
          <a:gdLst/>
          <a:ahLst/>
          <a:cxnLst/>
          <a:rect l="0" t="0" r="0" b="0"/>
          <a:pathLst>
            <a:path>
              <a:moveTo>
                <a:pt x="1516445" y="0"/>
              </a:moveTo>
              <a:lnTo>
                <a:pt x="1516445" y="459076"/>
              </a:lnTo>
              <a:lnTo>
                <a:pt x="0" y="459076"/>
              </a:lnTo>
              <a:lnTo>
                <a:pt x="0" y="673655"/>
              </a:lnTo>
            </a:path>
          </a:pathLst>
        </a:custGeom>
        <a:noFill/>
        <a:ln w="19050" cap="rnd" cmpd="sng" algn="ctr">
          <a:solidFill>
            <a:srgbClr val="0E5580">
              <a:shade val="80000"/>
              <a:hueOff val="0"/>
              <a:satOff val="0"/>
              <a:lumOff val="0"/>
              <a:alphaOff val="0"/>
            </a:srgbClr>
          </a:solidFill>
          <a:prstDash val="solid"/>
        </a:ln>
        <a:effectLst/>
        <a:scene3d>
          <a:camera prst="orthographicFront"/>
          <a:lightRig rig="flat" dir="t"/>
        </a:scene3d>
        <a:sp3d prstMaterial="matte"/>
      </dgm:spPr>
      <dgm:t>
        <a:bodyPr/>
        <a:lstStyle/>
        <a:p>
          <a:endParaRPr lang="en-US">
            <a:solidFill>
              <a:srgbClr val="002060"/>
            </a:solidFill>
            <a:latin typeface="Cambria" panose="02040503050406030204" pitchFamily="18" charset="0"/>
          </a:endParaRPr>
        </a:p>
      </dgm:t>
    </dgm:pt>
    <dgm:pt modelId="{607B1094-82F4-4091-9CEC-B9D9BE072E2E}" type="sibTrans" cxnId="{EE5FEC31-13A7-4F5C-878D-C1492AB95F6E}">
      <dgm:prSet/>
      <dgm:spPr/>
      <dgm:t>
        <a:bodyPr/>
        <a:lstStyle/>
        <a:p>
          <a:endParaRPr lang="en-US">
            <a:solidFill>
              <a:srgbClr val="002060"/>
            </a:solidFill>
            <a:latin typeface="Cambria" panose="02040503050406030204" pitchFamily="18" charset="0"/>
          </a:endParaRPr>
        </a:p>
      </dgm:t>
    </dgm:pt>
    <dgm:pt modelId="{CF6A449E-540A-4E37-A590-5A6F957C64BF}">
      <dgm:prSet phldrT="[Text]" custT="1"/>
      <dgm:spPr>
        <a:solidFill>
          <a:srgbClr val="EBEBEB">
            <a:alpha val="90000"/>
            <a:hueOff val="0"/>
            <a:satOff val="0"/>
            <a:lumOff val="0"/>
            <a:alphaOff val="0"/>
          </a:srgbClr>
        </a:solidFill>
        <a:ln w="9525" cap="rnd" cmpd="sng" algn="ctr">
          <a:solidFill>
            <a:srgbClr val="0E5580">
              <a:hueOff val="0"/>
              <a:satOff val="0"/>
              <a:lumOff val="0"/>
              <a:alphaOff val="0"/>
            </a:srgbClr>
          </a:solidFill>
          <a:prstDash val="solid"/>
        </a:ln>
        <a:effectLst>
          <a:outerShdw blurRad="38100" dist="25400" dir="5400000" rotWithShape="0">
            <a:srgbClr val="000000">
              <a:alpha val="45000"/>
            </a:srgbClr>
          </a:outerShdw>
        </a:effectLst>
        <a:scene3d>
          <a:camera prst="orthographicFront"/>
          <a:lightRig rig="flat" dir="t"/>
        </a:scene3d>
        <a:sp3d z="190500" extrusionH="12700" prstMaterial="plastic"/>
      </dgm:spPr>
      <dgm:t>
        <a:bodyPr/>
        <a:lstStyle/>
        <a:p>
          <a:r>
            <a:rPr lang="en-US" sz="1600" u="sng" smtClean="0">
              <a:solidFill>
                <a:sysClr val="windowText" lastClr="000000">
                  <a:hueOff val="0"/>
                  <a:satOff val="0"/>
                  <a:lumOff val="0"/>
                  <a:alphaOff val="0"/>
                </a:sysClr>
              </a:solidFill>
              <a:latin typeface="Calibri" panose="020F0502020204030204" pitchFamily="34" charset="0"/>
              <a:ea typeface="+mn-ea"/>
              <a:cs typeface="+mn-cs"/>
            </a:rPr>
            <a:t> At the time of transfer of shares;</a:t>
          </a:r>
        </a:p>
        <a:p>
          <a:r>
            <a:rPr lang="en-US" sz="1600" u="none" smtClean="0">
              <a:solidFill>
                <a:sysClr val="windowText" lastClr="000000">
                  <a:hueOff val="0"/>
                  <a:satOff val="0"/>
                  <a:lumOff val="0"/>
                  <a:alphaOff val="0"/>
                </a:sysClr>
              </a:solidFill>
              <a:latin typeface="Calibri" panose="020F0502020204030204" pitchFamily="34" charset="0"/>
              <a:ea typeface="+mn-ea"/>
              <a:cs typeface="+mn-cs"/>
            </a:rPr>
            <a:t>Taxable Value= Sales Price of Shares-FMV of shares at the time of Exercise</a:t>
          </a:r>
          <a:endParaRPr lang="en-US" sz="1600" u="none" dirty="0" smtClean="0">
            <a:solidFill>
              <a:sysClr val="windowText" lastClr="000000">
                <a:hueOff val="0"/>
                <a:satOff val="0"/>
                <a:lumOff val="0"/>
                <a:alphaOff val="0"/>
              </a:sysClr>
            </a:solidFill>
            <a:latin typeface="Calibri" panose="020F0502020204030204" pitchFamily="34" charset="0"/>
            <a:ea typeface="+mn-ea"/>
            <a:cs typeface="+mn-cs"/>
          </a:endParaRPr>
        </a:p>
      </dgm:t>
    </dgm:pt>
    <dgm:pt modelId="{936340D4-2669-48DA-964F-AC095DB2A925}" type="parTrans" cxnId="{CACAF82B-F34A-46E8-BC0D-2FFCA7FE8398}">
      <dgm:prSet/>
      <dgm:spPr>
        <a:xfrm>
          <a:off x="3187272" y="3619339"/>
          <a:ext cx="1415512" cy="673655"/>
        </a:xfrm>
        <a:custGeom>
          <a:avLst/>
          <a:gdLst/>
          <a:ahLst/>
          <a:cxnLst/>
          <a:rect l="0" t="0" r="0" b="0"/>
          <a:pathLst>
            <a:path>
              <a:moveTo>
                <a:pt x="0" y="0"/>
              </a:moveTo>
              <a:lnTo>
                <a:pt x="0" y="459076"/>
              </a:lnTo>
              <a:lnTo>
                <a:pt x="1415512" y="459076"/>
              </a:lnTo>
              <a:lnTo>
                <a:pt x="1415512" y="673655"/>
              </a:lnTo>
            </a:path>
          </a:pathLst>
        </a:custGeom>
        <a:noFill/>
        <a:ln w="19050" cap="rnd" cmpd="sng" algn="ctr">
          <a:solidFill>
            <a:srgbClr val="0E5580">
              <a:shade val="80000"/>
              <a:hueOff val="0"/>
              <a:satOff val="0"/>
              <a:lumOff val="0"/>
              <a:alphaOff val="0"/>
            </a:srgbClr>
          </a:solidFill>
          <a:prstDash val="solid"/>
        </a:ln>
        <a:effectLst/>
        <a:scene3d>
          <a:camera prst="orthographicFront"/>
          <a:lightRig rig="flat" dir="t"/>
        </a:scene3d>
        <a:sp3d prstMaterial="matte"/>
      </dgm:spPr>
      <dgm:t>
        <a:bodyPr/>
        <a:lstStyle/>
        <a:p>
          <a:endParaRPr lang="en-US">
            <a:solidFill>
              <a:srgbClr val="002060"/>
            </a:solidFill>
            <a:latin typeface="Cambria" panose="02040503050406030204" pitchFamily="18" charset="0"/>
          </a:endParaRPr>
        </a:p>
      </dgm:t>
    </dgm:pt>
    <dgm:pt modelId="{D055A298-96E5-48D2-B7FD-C30D6538C92A}" type="sibTrans" cxnId="{CACAF82B-F34A-46E8-BC0D-2FFCA7FE8398}">
      <dgm:prSet/>
      <dgm:spPr/>
      <dgm:t>
        <a:bodyPr/>
        <a:lstStyle/>
        <a:p>
          <a:endParaRPr lang="en-US">
            <a:solidFill>
              <a:srgbClr val="002060"/>
            </a:solidFill>
            <a:latin typeface="Cambria" panose="02040503050406030204" pitchFamily="18" charset="0"/>
          </a:endParaRPr>
        </a:p>
      </dgm:t>
    </dgm:pt>
    <dgm:pt modelId="{5D58437E-643B-407E-B90E-CA6F80F5E9F3}" type="pres">
      <dgm:prSet presAssocID="{9A625BFF-2DAB-44E1-B8AE-6606DB4AAAA9}" presName="hierChild1" presStyleCnt="0">
        <dgm:presLayoutVars>
          <dgm:chPref val="1"/>
          <dgm:dir/>
          <dgm:animOne val="branch"/>
          <dgm:animLvl val="lvl"/>
          <dgm:resizeHandles/>
        </dgm:presLayoutVars>
      </dgm:prSet>
      <dgm:spPr/>
      <dgm:t>
        <a:bodyPr/>
        <a:lstStyle/>
        <a:p>
          <a:endParaRPr lang="en-US"/>
        </a:p>
      </dgm:t>
    </dgm:pt>
    <dgm:pt modelId="{250ED2CF-99F7-4AD5-B0B3-DE7DBF250CEE}" type="pres">
      <dgm:prSet presAssocID="{29E83C39-0FAE-4075-86D6-CCF9689F3D2A}" presName="hierRoot1" presStyleCnt="0"/>
      <dgm:spPr/>
      <dgm:t>
        <a:bodyPr/>
        <a:lstStyle/>
        <a:p>
          <a:endParaRPr lang="en-US"/>
        </a:p>
      </dgm:t>
    </dgm:pt>
    <dgm:pt modelId="{09C3A843-9EBD-435C-B7A2-050A14D993A0}" type="pres">
      <dgm:prSet presAssocID="{29E83C39-0FAE-4075-86D6-CCF9689F3D2A}" presName="composite" presStyleCnt="0"/>
      <dgm:spPr/>
      <dgm:t>
        <a:bodyPr/>
        <a:lstStyle/>
        <a:p>
          <a:endParaRPr lang="en-US"/>
        </a:p>
      </dgm:t>
    </dgm:pt>
    <dgm:pt modelId="{D2FA233A-5DC1-4D6E-80DB-F37B82D98A3A}" type="pres">
      <dgm:prSet presAssocID="{29E83C39-0FAE-4075-86D6-CCF9689F3D2A}" presName="background" presStyleLbl="node0" presStyleIdx="0" presStyleCnt="1"/>
      <dgm:spPr>
        <a:xfrm>
          <a:off x="4202860" y="3990"/>
          <a:ext cx="2316293" cy="1470846"/>
        </a:xfrm>
        <a:prstGeom prst="roundRect">
          <a:avLst>
            <a:gd name="adj" fmla="val 10000"/>
          </a:avLst>
        </a:prstGeom>
        <a:solidFill>
          <a:srgbClr val="232247"/>
        </a:solidFill>
        <a:ln>
          <a:noFill/>
        </a:ln>
        <a:effectLst/>
        <a:scene3d>
          <a:camera prst="orthographicFront"/>
          <a:lightRig rig="flat" dir="t"/>
        </a:scene3d>
        <a:sp3d prstMaterial="plastic">
          <a:bevelB w="88900" h="31750" prst="angle"/>
        </a:sp3d>
      </dgm:spPr>
      <dgm:t>
        <a:bodyPr/>
        <a:lstStyle/>
        <a:p>
          <a:endParaRPr lang="en-US"/>
        </a:p>
      </dgm:t>
    </dgm:pt>
    <dgm:pt modelId="{183FDB63-0D72-4EA7-946C-C83FFFEC0D78}" type="pres">
      <dgm:prSet presAssocID="{29E83C39-0FAE-4075-86D6-CCF9689F3D2A}" presName="text" presStyleLbl="fgAcc0" presStyleIdx="0" presStyleCnt="1">
        <dgm:presLayoutVars>
          <dgm:chPref val="3"/>
        </dgm:presLayoutVars>
      </dgm:prSet>
      <dgm:spPr>
        <a:xfrm>
          <a:off x="4460226" y="248488"/>
          <a:ext cx="2316293" cy="1470846"/>
        </a:xfrm>
        <a:prstGeom prst="roundRect">
          <a:avLst>
            <a:gd name="adj" fmla="val 10000"/>
          </a:avLst>
        </a:prstGeom>
      </dgm:spPr>
      <dgm:t>
        <a:bodyPr/>
        <a:lstStyle/>
        <a:p>
          <a:endParaRPr lang="en-US"/>
        </a:p>
      </dgm:t>
    </dgm:pt>
    <dgm:pt modelId="{8ECD5973-0E76-4C3E-BAFD-27E982ECC26F}" type="pres">
      <dgm:prSet presAssocID="{29E83C39-0FAE-4075-86D6-CCF9689F3D2A}" presName="hierChild2" presStyleCnt="0"/>
      <dgm:spPr/>
      <dgm:t>
        <a:bodyPr/>
        <a:lstStyle/>
        <a:p>
          <a:endParaRPr lang="en-US"/>
        </a:p>
      </dgm:t>
    </dgm:pt>
    <dgm:pt modelId="{51858205-3B29-479D-81FA-6681867B488F}" type="pres">
      <dgm:prSet presAssocID="{2A5AFEE9-35DD-4768-9A07-4CFB968961BF}" presName="Name10" presStyleLbl="parChTrans1D2" presStyleIdx="0" presStyleCnt="1"/>
      <dgm:spPr/>
      <dgm:t>
        <a:bodyPr/>
        <a:lstStyle/>
        <a:p>
          <a:endParaRPr lang="en-US"/>
        </a:p>
      </dgm:t>
    </dgm:pt>
    <dgm:pt modelId="{0A54C286-7E62-4A90-8733-85916B7085F5}" type="pres">
      <dgm:prSet presAssocID="{9532CC87-EDDF-4A43-B78D-2775744ECF90}" presName="hierRoot2" presStyleCnt="0"/>
      <dgm:spPr/>
      <dgm:t>
        <a:bodyPr/>
        <a:lstStyle/>
        <a:p>
          <a:endParaRPr lang="en-US"/>
        </a:p>
      </dgm:t>
    </dgm:pt>
    <dgm:pt modelId="{C5248ED3-C717-4129-9548-817076A12BC7}" type="pres">
      <dgm:prSet presAssocID="{9532CC87-EDDF-4A43-B78D-2775744ECF90}" presName="composite2" presStyleCnt="0"/>
      <dgm:spPr/>
      <dgm:t>
        <a:bodyPr/>
        <a:lstStyle/>
        <a:p>
          <a:endParaRPr lang="en-US"/>
        </a:p>
      </dgm:t>
    </dgm:pt>
    <dgm:pt modelId="{8687FCC6-7102-4AB8-AE76-08BBAE93B3FD}" type="pres">
      <dgm:prSet presAssocID="{9532CC87-EDDF-4A43-B78D-2775744ECF90}" presName="background2" presStyleLbl="node2" presStyleIdx="0" presStyleCnt="1"/>
      <dgm:spPr>
        <a:xfrm>
          <a:off x="2029125" y="2148492"/>
          <a:ext cx="2316293" cy="1470846"/>
        </a:xfrm>
        <a:prstGeom prst="roundRect">
          <a:avLst>
            <a:gd name="adj" fmla="val 10000"/>
          </a:avLst>
        </a:prstGeom>
        <a:solidFill>
          <a:srgbClr val="232247"/>
        </a:solidFill>
        <a:ln>
          <a:noFill/>
        </a:ln>
        <a:effectLst/>
        <a:scene3d>
          <a:camera prst="orthographicFront"/>
          <a:lightRig rig="flat" dir="t"/>
        </a:scene3d>
        <a:sp3d prstMaterial="plastic">
          <a:bevelB w="88900" h="31750" prst="angle"/>
        </a:sp3d>
      </dgm:spPr>
      <dgm:t>
        <a:bodyPr/>
        <a:lstStyle/>
        <a:p>
          <a:endParaRPr lang="en-US"/>
        </a:p>
      </dgm:t>
    </dgm:pt>
    <dgm:pt modelId="{849AE013-6A65-400F-9965-3FB7039A8D7D}" type="pres">
      <dgm:prSet presAssocID="{9532CC87-EDDF-4A43-B78D-2775744ECF90}" presName="text2" presStyleLbl="fgAcc2" presStyleIdx="0" presStyleCnt="1">
        <dgm:presLayoutVars>
          <dgm:chPref val="3"/>
        </dgm:presLayoutVars>
      </dgm:prSet>
      <dgm:spPr>
        <a:xfrm>
          <a:off x="2286491" y="2392990"/>
          <a:ext cx="2316293" cy="1470846"/>
        </a:xfrm>
        <a:prstGeom prst="roundRect">
          <a:avLst>
            <a:gd name="adj" fmla="val 10000"/>
          </a:avLst>
        </a:prstGeom>
      </dgm:spPr>
      <dgm:t>
        <a:bodyPr/>
        <a:lstStyle/>
        <a:p>
          <a:endParaRPr lang="en-US"/>
        </a:p>
      </dgm:t>
    </dgm:pt>
    <dgm:pt modelId="{8A27ED91-C83E-48DA-80FB-1A87278E2C00}" type="pres">
      <dgm:prSet presAssocID="{9532CC87-EDDF-4A43-B78D-2775744ECF90}" presName="hierChild3" presStyleCnt="0"/>
      <dgm:spPr/>
      <dgm:t>
        <a:bodyPr/>
        <a:lstStyle/>
        <a:p>
          <a:endParaRPr lang="en-US"/>
        </a:p>
      </dgm:t>
    </dgm:pt>
    <dgm:pt modelId="{38582869-9FF8-460F-9220-01A151078AAC}" type="pres">
      <dgm:prSet presAssocID="{8D37A964-C560-4F79-9E3B-573D95F82EBA}" presName="Name17" presStyleLbl="parChTrans1D3" presStyleIdx="0" presStyleCnt="2"/>
      <dgm:spPr/>
      <dgm:t>
        <a:bodyPr/>
        <a:lstStyle/>
        <a:p>
          <a:endParaRPr lang="en-US"/>
        </a:p>
      </dgm:t>
    </dgm:pt>
    <dgm:pt modelId="{9AA24D8F-4466-4A15-81BE-B6D89A583D1A}" type="pres">
      <dgm:prSet presAssocID="{FFBF0A99-FA77-45F5-9F79-18D5D1092275}" presName="hierRoot3" presStyleCnt="0"/>
      <dgm:spPr/>
      <dgm:t>
        <a:bodyPr/>
        <a:lstStyle/>
        <a:p>
          <a:endParaRPr lang="en-US"/>
        </a:p>
      </dgm:t>
    </dgm:pt>
    <dgm:pt modelId="{D1E4E952-CCED-4CCF-9594-2A16FF4AE2F8}" type="pres">
      <dgm:prSet presAssocID="{FFBF0A99-FA77-45F5-9F79-18D5D1092275}" presName="composite3" presStyleCnt="0"/>
      <dgm:spPr/>
      <dgm:t>
        <a:bodyPr/>
        <a:lstStyle/>
        <a:p>
          <a:endParaRPr lang="en-US"/>
        </a:p>
      </dgm:t>
    </dgm:pt>
    <dgm:pt modelId="{C08EBF09-AE66-4A79-81E0-E4EC4F926F8D}" type="pres">
      <dgm:prSet presAssocID="{FFBF0A99-FA77-45F5-9F79-18D5D1092275}" presName="background3" presStyleLbl="node3" presStyleIdx="0" presStyleCnt="2"/>
      <dgm:spPr>
        <a:xfrm>
          <a:off x="512679" y="4292995"/>
          <a:ext cx="2316293" cy="1470846"/>
        </a:xfrm>
        <a:prstGeom prst="roundRect">
          <a:avLst>
            <a:gd name="adj" fmla="val 10000"/>
          </a:avLst>
        </a:prstGeom>
        <a:solidFill>
          <a:srgbClr val="232247"/>
        </a:solidFill>
        <a:ln>
          <a:noFill/>
        </a:ln>
        <a:effectLst/>
        <a:scene3d>
          <a:camera prst="orthographicFront"/>
          <a:lightRig rig="flat" dir="t"/>
        </a:scene3d>
        <a:sp3d prstMaterial="plastic">
          <a:bevelB w="88900" h="31750" prst="angle"/>
        </a:sp3d>
      </dgm:spPr>
      <dgm:t>
        <a:bodyPr/>
        <a:lstStyle/>
        <a:p>
          <a:endParaRPr lang="en-US"/>
        </a:p>
      </dgm:t>
    </dgm:pt>
    <dgm:pt modelId="{1356FF25-9EB1-4F31-AB94-B4C249E32857}" type="pres">
      <dgm:prSet presAssocID="{FFBF0A99-FA77-45F5-9F79-18D5D1092275}" presName="text3" presStyleLbl="fgAcc3" presStyleIdx="0" presStyleCnt="2">
        <dgm:presLayoutVars>
          <dgm:chPref val="3"/>
        </dgm:presLayoutVars>
      </dgm:prSet>
      <dgm:spPr>
        <a:xfrm>
          <a:off x="770045" y="4537492"/>
          <a:ext cx="2316293" cy="1470846"/>
        </a:xfrm>
        <a:prstGeom prst="roundRect">
          <a:avLst>
            <a:gd name="adj" fmla="val 10000"/>
          </a:avLst>
        </a:prstGeom>
      </dgm:spPr>
      <dgm:t>
        <a:bodyPr/>
        <a:lstStyle/>
        <a:p>
          <a:endParaRPr lang="en-US"/>
        </a:p>
      </dgm:t>
    </dgm:pt>
    <dgm:pt modelId="{257A8B3D-74AD-4D37-BD59-D5551526B55A}" type="pres">
      <dgm:prSet presAssocID="{FFBF0A99-FA77-45F5-9F79-18D5D1092275}" presName="hierChild4" presStyleCnt="0"/>
      <dgm:spPr/>
      <dgm:t>
        <a:bodyPr/>
        <a:lstStyle/>
        <a:p>
          <a:endParaRPr lang="en-US"/>
        </a:p>
      </dgm:t>
    </dgm:pt>
    <dgm:pt modelId="{570A2D3D-747D-4788-A606-ABCF621A7DD1}" type="pres">
      <dgm:prSet presAssocID="{936340D4-2669-48DA-964F-AC095DB2A925}" presName="Name17" presStyleLbl="parChTrans1D3" presStyleIdx="1" presStyleCnt="2"/>
      <dgm:spPr/>
      <dgm:t>
        <a:bodyPr/>
        <a:lstStyle/>
        <a:p>
          <a:endParaRPr lang="en-US"/>
        </a:p>
      </dgm:t>
    </dgm:pt>
    <dgm:pt modelId="{64BE8090-8BEC-4E82-8868-60BDF03B737A}" type="pres">
      <dgm:prSet presAssocID="{CF6A449E-540A-4E37-A590-5A6F957C64BF}" presName="hierRoot3" presStyleCnt="0"/>
      <dgm:spPr/>
      <dgm:t>
        <a:bodyPr/>
        <a:lstStyle/>
        <a:p>
          <a:endParaRPr lang="en-US"/>
        </a:p>
      </dgm:t>
    </dgm:pt>
    <dgm:pt modelId="{4EDC5736-E12A-4880-BB4D-B1793446494D}" type="pres">
      <dgm:prSet presAssocID="{CF6A449E-540A-4E37-A590-5A6F957C64BF}" presName="composite3" presStyleCnt="0"/>
      <dgm:spPr/>
      <dgm:t>
        <a:bodyPr/>
        <a:lstStyle/>
        <a:p>
          <a:endParaRPr lang="en-US"/>
        </a:p>
      </dgm:t>
    </dgm:pt>
    <dgm:pt modelId="{4679195B-CE03-466D-AFC3-07125D587D3D}" type="pres">
      <dgm:prSet presAssocID="{CF6A449E-540A-4E37-A590-5A6F957C64BF}" presName="background3" presStyleLbl="node3" presStyleIdx="1" presStyleCnt="2"/>
      <dgm:spPr>
        <a:xfrm>
          <a:off x="3343705" y="4292995"/>
          <a:ext cx="2518158" cy="1572923"/>
        </a:xfrm>
        <a:prstGeom prst="roundRect">
          <a:avLst>
            <a:gd name="adj" fmla="val 10000"/>
          </a:avLst>
        </a:prstGeom>
        <a:solidFill>
          <a:srgbClr val="232247"/>
        </a:solidFill>
        <a:ln>
          <a:noFill/>
        </a:ln>
        <a:effectLst/>
        <a:scene3d>
          <a:camera prst="orthographicFront"/>
          <a:lightRig rig="flat" dir="t"/>
        </a:scene3d>
        <a:sp3d prstMaterial="plastic">
          <a:bevelB w="88900" h="31750" prst="angle"/>
        </a:sp3d>
      </dgm:spPr>
      <dgm:t>
        <a:bodyPr/>
        <a:lstStyle/>
        <a:p>
          <a:endParaRPr lang="en-US"/>
        </a:p>
      </dgm:t>
    </dgm:pt>
    <dgm:pt modelId="{B8EABB07-69EE-4310-8F81-8283E15A6310}" type="pres">
      <dgm:prSet presAssocID="{CF6A449E-540A-4E37-A590-5A6F957C64BF}" presName="text3" presStyleLbl="fgAcc3" presStyleIdx="1" presStyleCnt="2" custScaleX="108715" custScaleY="106940">
        <dgm:presLayoutVars>
          <dgm:chPref val="3"/>
        </dgm:presLayoutVars>
      </dgm:prSet>
      <dgm:spPr>
        <a:xfrm>
          <a:off x="3601071" y="4537492"/>
          <a:ext cx="2518158" cy="1572923"/>
        </a:xfrm>
        <a:prstGeom prst="roundRect">
          <a:avLst>
            <a:gd name="adj" fmla="val 10000"/>
          </a:avLst>
        </a:prstGeom>
      </dgm:spPr>
      <dgm:t>
        <a:bodyPr/>
        <a:lstStyle/>
        <a:p>
          <a:endParaRPr lang="en-US"/>
        </a:p>
      </dgm:t>
    </dgm:pt>
    <dgm:pt modelId="{C62AACD9-19EC-4691-8252-FA8BEB79BA0A}" type="pres">
      <dgm:prSet presAssocID="{CF6A449E-540A-4E37-A590-5A6F957C64BF}" presName="hierChild4" presStyleCnt="0"/>
      <dgm:spPr/>
      <dgm:t>
        <a:bodyPr/>
        <a:lstStyle/>
        <a:p>
          <a:endParaRPr lang="en-US"/>
        </a:p>
      </dgm:t>
    </dgm:pt>
  </dgm:ptLst>
  <dgm:cxnLst>
    <dgm:cxn modelId="{D278CAE8-53E2-4341-9A60-D0752A70D688}" type="presOf" srcId="{29E83C39-0FAE-4075-86D6-CCF9689F3D2A}" destId="{183FDB63-0D72-4EA7-946C-C83FFFEC0D78}" srcOrd="0" destOrd="0" presId="urn:microsoft.com/office/officeart/2005/8/layout/hierarchy1"/>
    <dgm:cxn modelId="{469D133D-7CFF-4424-AA8F-471CE6351AB4}" type="presOf" srcId="{2A5AFEE9-35DD-4768-9A07-4CFB968961BF}" destId="{51858205-3B29-479D-81FA-6681867B488F}" srcOrd="0" destOrd="0" presId="urn:microsoft.com/office/officeart/2005/8/layout/hierarchy1"/>
    <dgm:cxn modelId="{0D29BA92-AF16-4BF5-953D-F5C51D05E8CE}" type="presOf" srcId="{FFBF0A99-FA77-45F5-9F79-18D5D1092275}" destId="{1356FF25-9EB1-4F31-AB94-B4C249E32857}" srcOrd="0" destOrd="0" presId="urn:microsoft.com/office/officeart/2005/8/layout/hierarchy1"/>
    <dgm:cxn modelId="{2AD7B0E0-F176-4367-A656-B302BA764183}" srcId="{9A625BFF-2DAB-44E1-B8AE-6606DB4AAAA9}" destId="{29E83C39-0FAE-4075-86D6-CCF9689F3D2A}" srcOrd="0" destOrd="0" parTransId="{EE458FED-B288-49A8-B1E0-8562D6FF7D7B}" sibTransId="{F3A2A6CF-F75F-4443-8890-657EA41D2773}"/>
    <dgm:cxn modelId="{90D1E999-EBE6-4FE0-9938-2C78822D3A9B}" srcId="{29E83C39-0FAE-4075-86D6-CCF9689F3D2A}" destId="{9532CC87-EDDF-4A43-B78D-2775744ECF90}" srcOrd="0" destOrd="0" parTransId="{2A5AFEE9-35DD-4768-9A07-4CFB968961BF}" sibTransId="{46B7DA0F-623A-4B8D-97E9-6A92390754EC}"/>
    <dgm:cxn modelId="{35C21B41-AE97-42A2-9E94-86AD5D05070E}" type="presOf" srcId="{CF6A449E-540A-4E37-A590-5A6F957C64BF}" destId="{B8EABB07-69EE-4310-8F81-8283E15A6310}" srcOrd="0" destOrd="0" presId="urn:microsoft.com/office/officeart/2005/8/layout/hierarchy1"/>
    <dgm:cxn modelId="{A2CB4F10-1A3F-434C-94E2-0499B0415DCE}" type="presOf" srcId="{8D37A964-C560-4F79-9E3B-573D95F82EBA}" destId="{38582869-9FF8-460F-9220-01A151078AAC}" srcOrd="0" destOrd="0" presId="urn:microsoft.com/office/officeart/2005/8/layout/hierarchy1"/>
    <dgm:cxn modelId="{0FCBD003-E6E8-4F9E-A451-B215D43CBE7D}" type="presOf" srcId="{9A625BFF-2DAB-44E1-B8AE-6606DB4AAAA9}" destId="{5D58437E-643B-407E-B90E-CA6F80F5E9F3}" srcOrd="0" destOrd="0" presId="urn:microsoft.com/office/officeart/2005/8/layout/hierarchy1"/>
    <dgm:cxn modelId="{2AE02F9F-7B50-4081-AE5B-12BDDF5BEF86}" type="presOf" srcId="{9532CC87-EDDF-4A43-B78D-2775744ECF90}" destId="{849AE013-6A65-400F-9965-3FB7039A8D7D}" srcOrd="0" destOrd="0" presId="urn:microsoft.com/office/officeart/2005/8/layout/hierarchy1"/>
    <dgm:cxn modelId="{601EF8DF-388B-4DD7-976C-22C8E2AA1878}" type="presOf" srcId="{936340D4-2669-48DA-964F-AC095DB2A925}" destId="{570A2D3D-747D-4788-A606-ABCF621A7DD1}" srcOrd="0" destOrd="0" presId="urn:microsoft.com/office/officeart/2005/8/layout/hierarchy1"/>
    <dgm:cxn modelId="{CACAF82B-F34A-46E8-BC0D-2FFCA7FE8398}" srcId="{9532CC87-EDDF-4A43-B78D-2775744ECF90}" destId="{CF6A449E-540A-4E37-A590-5A6F957C64BF}" srcOrd="1" destOrd="0" parTransId="{936340D4-2669-48DA-964F-AC095DB2A925}" sibTransId="{D055A298-96E5-48D2-B7FD-C30D6538C92A}"/>
    <dgm:cxn modelId="{EE5FEC31-13A7-4F5C-878D-C1492AB95F6E}" srcId="{9532CC87-EDDF-4A43-B78D-2775744ECF90}" destId="{FFBF0A99-FA77-45F5-9F79-18D5D1092275}" srcOrd="0" destOrd="0" parTransId="{8D37A964-C560-4F79-9E3B-573D95F82EBA}" sibTransId="{607B1094-82F4-4091-9CEC-B9D9BE072E2E}"/>
    <dgm:cxn modelId="{CB31BEDE-B972-45F1-AC7B-3621F5FC868B}" type="presParOf" srcId="{5D58437E-643B-407E-B90E-CA6F80F5E9F3}" destId="{250ED2CF-99F7-4AD5-B0B3-DE7DBF250CEE}" srcOrd="0" destOrd="0" presId="urn:microsoft.com/office/officeart/2005/8/layout/hierarchy1"/>
    <dgm:cxn modelId="{38BEC86C-ECE4-4D61-8480-C43408E3A488}" type="presParOf" srcId="{250ED2CF-99F7-4AD5-B0B3-DE7DBF250CEE}" destId="{09C3A843-9EBD-435C-B7A2-050A14D993A0}" srcOrd="0" destOrd="0" presId="urn:microsoft.com/office/officeart/2005/8/layout/hierarchy1"/>
    <dgm:cxn modelId="{E86F14D0-9749-4945-AFB2-E2A142264A79}" type="presParOf" srcId="{09C3A843-9EBD-435C-B7A2-050A14D993A0}" destId="{D2FA233A-5DC1-4D6E-80DB-F37B82D98A3A}" srcOrd="0" destOrd="0" presId="urn:microsoft.com/office/officeart/2005/8/layout/hierarchy1"/>
    <dgm:cxn modelId="{044011A7-91F1-4B61-A9BC-F9D74123F8B1}" type="presParOf" srcId="{09C3A843-9EBD-435C-B7A2-050A14D993A0}" destId="{183FDB63-0D72-4EA7-946C-C83FFFEC0D78}" srcOrd="1" destOrd="0" presId="urn:microsoft.com/office/officeart/2005/8/layout/hierarchy1"/>
    <dgm:cxn modelId="{A35FE7CD-BCF2-41EA-BA5B-845C66C4FF3F}" type="presParOf" srcId="{250ED2CF-99F7-4AD5-B0B3-DE7DBF250CEE}" destId="{8ECD5973-0E76-4C3E-BAFD-27E982ECC26F}" srcOrd="1" destOrd="0" presId="urn:microsoft.com/office/officeart/2005/8/layout/hierarchy1"/>
    <dgm:cxn modelId="{2E4BBAEA-109C-495C-A0E7-010B4B202D7F}" type="presParOf" srcId="{8ECD5973-0E76-4C3E-BAFD-27E982ECC26F}" destId="{51858205-3B29-479D-81FA-6681867B488F}" srcOrd="0" destOrd="0" presId="urn:microsoft.com/office/officeart/2005/8/layout/hierarchy1"/>
    <dgm:cxn modelId="{7FB34781-F57F-4503-BBAA-24921576D843}" type="presParOf" srcId="{8ECD5973-0E76-4C3E-BAFD-27E982ECC26F}" destId="{0A54C286-7E62-4A90-8733-85916B7085F5}" srcOrd="1" destOrd="0" presId="urn:microsoft.com/office/officeart/2005/8/layout/hierarchy1"/>
    <dgm:cxn modelId="{346D21E9-FF9C-4DFF-9AAA-1E0A5BCDECC3}" type="presParOf" srcId="{0A54C286-7E62-4A90-8733-85916B7085F5}" destId="{C5248ED3-C717-4129-9548-817076A12BC7}" srcOrd="0" destOrd="0" presId="urn:microsoft.com/office/officeart/2005/8/layout/hierarchy1"/>
    <dgm:cxn modelId="{8F36F97E-92B8-4051-BF21-3DE28C851357}" type="presParOf" srcId="{C5248ED3-C717-4129-9548-817076A12BC7}" destId="{8687FCC6-7102-4AB8-AE76-08BBAE93B3FD}" srcOrd="0" destOrd="0" presId="urn:microsoft.com/office/officeart/2005/8/layout/hierarchy1"/>
    <dgm:cxn modelId="{AF89D841-CF34-47EC-8704-3842243969E9}" type="presParOf" srcId="{C5248ED3-C717-4129-9548-817076A12BC7}" destId="{849AE013-6A65-400F-9965-3FB7039A8D7D}" srcOrd="1" destOrd="0" presId="urn:microsoft.com/office/officeart/2005/8/layout/hierarchy1"/>
    <dgm:cxn modelId="{A942FB5F-574D-4F3A-B63E-F5476BE0F182}" type="presParOf" srcId="{0A54C286-7E62-4A90-8733-85916B7085F5}" destId="{8A27ED91-C83E-48DA-80FB-1A87278E2C00}" srcOrd="1" destOrd="0" presId="urn:microsoft.com/office/officeart/2005/8/layout/hierarchy1"/>
    <dgm:cxn modelId="{67E6DBDA-15C3-4A91-A6FB-8A4640CCDB5E}" type="presParOf" srcId="{8A27ED91-C83E-48DA-80FB-1A87278E2C00}" destId="{38582869-9FF8-460F-9220-01A151078AAC}" srcOrd="0" destOrd="0" presId="urn:microsoft.com/office/officeart/2005/8/layout/hierarchy1"/>
    <dgm:cxn modelId="{8F6E179F-11A4-4AEA-992A-363F2A4F7B1A}" type="presParOf" srcId="{8A27ED91-C83E-48DA-80FB-1A87278E2C00}" destId="{9AA24D8F-4466-4A15-81BE-B6D89A583D1A}" srcOrd="1" destOrd="0" presId="urn:microsoft.com/office/officeart/2005/8/layout/hierarchy1"/>
    <dgm:cxn modelId="{320F0619-DB84-499F-9A44-D8F1B09A3B26}" type="presParOf" srcId="{9AA24D8F-4466-4A15-81BE-B6D89A583D1A}" destId="{D1E4E952-CCED-4CCF-9594-2A16FF4AE2F8}" srcOrd="0" destOrd="0" presId="urn:microsoft.com/office/officeart/2005/8/layout/hierarchy1"/>
    <dgm:cxn modelId="{00A09D2A-2C0B-4EC3-9885-C61E777362D6}" type="presParOf" srcId="{D1E4E952-CCED-4CCF-9594-2A16FF4AE2F8}" destId="{C08EBF09-AE66-4A79-81E0-E4EC4F926F8D}" srcOrd="0" destOrd="0" presId="urn:microsoft.com/office/officeart/2005/8/layout/hierarchy1"/>
    <dgm:cxn modelId="{949D6823-3118-45E3-8706-832978797668}" type="presParOf" srcId="{D1E4E952-CCED-4CCF-9594-2A16FF4AE2F8}" destId="{1356FF25-9EB1-4F31-AB94-B4C249E32857}" srcOrd="1" destOrd="0" presId="urn:microsoft.com/office/officeart/2005/8/layout/hierarchy1"/>
    <dgm:cxn modelId="{49B1844B-008E-46ED-A0A4-6441AA44CA3E}" type="presParOf" srcId="{9AA24D8F-4466-4A15-81BE-B6D89A583D1A}" destId="{257A8B3D-74AD-4D37-BD59-D5551526B55A}" srcOrd="1" destOrd="0" presId="urn:microsoft.com/office/officeart/2005/8/layout/hierarchy1"/>
    <dgm:cxn modelId="{F903C1C6-CCD7-46A3-BA56-BCDA296CC6C0}" type="presParOf" srcId="{8A27ED91-C83E-48DA-80FB-1A87278E2C00}" destId="{570A2D3D-747D-4788-A606-ABCF621A7DD1}" srcOrd="2" destOrd="0" presId="urn:microsoft.com/office/officeart/2005/8/layout/hierarchy1"/>
    <dgm:cxn modelId="{D8145897-CD16-4ED8-8DD8-3766A76074E5}" type="presParOf" srcId="{8A27ED91-C83E-48DA-80FB-1A87278E2C00}" destId="{64BE8090-8BEC-4E82-8868-60BDF03B737A}" srcOrd="3" destOrd="0" presId="urn:microsoft.com/office/officeart/2005/8/layout/hierarchy1"/>
    <dgm:cxn modelId="{CE2D8130-41EF-4C39-BF9D-75DB13998ADA}" type="presParOf" srcId="{64BE8090-8BEC-4E82-8868-60BDF03B737A}" destId="{4EDC5736-E12A-4880-BB4D-B1793446494D}" srcOrd="0" destOrd="0" presId="urn:microsoft.com/office/officeart/2005/8/layout/hierarchy1"/>
    <dgm:cxn modelId="{E8943714-1BFA-49E2-9ECA-62447F67293C}" type="presParOf" srcId="{4EDC5736-E12A-4880-BB4D-B1793446494D}" destId="{4679195B-CE03-466D-AFC3-07125D587D3D}" srcOrd="0" destOrd="0" presId="urn:microsoft.com/office/officeart/2005/8/layout/hierarchy1"/>
    <dgm:cxn modelId="{27F1B0CE-6409-4535-A696-E9FD914DD0D0}" type="presParOf" srcId="{4EDC5736-E12A-4880-BB4D-B1793446494D}" destId="{B8EABB07-69EE-4310-8F81-8283E15A6310}" srcOrd="1" destOrd="0" presId="urn:microsoft.com/office/officeart/2005/8/layout/hierarchy1"/>
    <dgm:cxn modelId="{3D7EA5C6-DA34-4CAF-965A-893C71191721}" type="presParOf" srcId="{64BE8090-8BEC-4E82-8868-60BDF03B737A}" destId="{C62AACD9-19EC-4691-8252-FA8BEB79BA0A}" srcOrd="1" destOrd="0" presId="urn:microsoft.com/office/officeart/2005/8/layout/hierarchy1"/>
  </dgm:cxnLst>
  <dgm:bg>
    <a:effectLst/>
  </dgm:bg>
  <dgm:whole>
    <a:effectLst/>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D6EAEC-A298-4961-AB4E-4EA3B44A2B26}">
      <dsp:nvSpPr>
        <dsp:cNvPr id="0" name=""/>
        <dsp:cNvSpPr/>
      </dsp:nvSpPr>
      <dsp:spPr>
        <a:xfrm rot="16200000">
          <a:off x="360491" y="304781"/>
          <a:ext cx="2259397" cy="1649834"/>
        </a:xfrm>
        <a:prstGeom prst="downArrow">
          <a:avLst>
            <a:gd name="adj1" fmla="val 50000"/>
            <a:gd name="adj2" fmla="val 35000"/>
          </a:avLst>
        </a:prstGeom>
        <a:solidFill>
          <a:srgbClr val="232247"/>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dirty="0" smtClean="0">
              <a:solidFill>
                <a:schemeClr val="bg1"/>
              </a:solidFill>
              <a:latin typeface="Calibri" panose="020F0502020204030204" pitchFamily="34" charset="0"/>
            </a:rPr>
            <a:t>Owners</a:t>
          </a:r>
          <a:endParaRPr lang="en-US" sz="2100" kern="1200" dirty="0">
            <a:solidFill>
              <a:schemeClr val="bg1"/>
            </a:solidFill>
            <a:latin typeface="Calibri" panose="020F0502020204030204" pitchFamily="34" charset="0"/>
          </a:endParaRPr>
        </a:p>
      </dsp:txBody>
      <dsp:txXfrm rot="5400000">
        <a:off x="665273" y="564849"/>
        <a:ext cx="1361113" cy="1129699"/>
      </dsp:txXfrm>
    </dsp:sp>
    <dsp:sp modelId="{DFCAC02B-EF9F-4858-8DEB-2F59524B5BB5}">
      <dsp:nvSpPr>
        <dsp:cNvPr id="0" name=""/>
        <dsp:cNvSpPr/>
      </dsp:nvSpPr>
      <dsp:spPr>
        <a:xfrm rot="5400000">
          <a:off x="4610715" y="203814"/>
          <a:ext cx="2259397" cy="1854174"/>
        </a:xfrm>
        <a:prstGeom prst="downArrow">
          <a:avLst>
            <a:gd name="adj1" fmla="val 50000"/>
            <a:gd name="adj2" fmla="val 35000"/>
          </a:avLst>
        </a:prstGeom>
        <a:solidFill>
          <a:srgbClr val="232247"/>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dirty="0" smtClean="0">
              <a:solidFill>
                <a:schemeClr val="bg1"/>
              </a:solidFill>
              <a:latin typeface="Calibri" panose="020F0502020204030204" pitchFamily="34" charset="0"/>
            </a:rPr>
            <a:t>Employees</a:t>
          </a:r>
          <a:endParaRPr lang="en-US" sz="2100" kern="1200" dirty="0">
            <a:solidFill>
              <a:schemeClr val="bg1"/>
            </a:solidFill>
            <a:latin typeface="Calibri" panose="020F0502020204030204" pitchFamily="34" charset="0"/>
          </a:endParaRPr>
        </a:p>
      </dsp:txBody>
      <dsp:txXfrm rot="-5400000">
        <a:off x="5137807" y="566051"/>
        <a:ext cx="1529694" cy="11296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3ACC39-0F39-4499-AAE9-D6CFC9F72D81}">
      <dsp:nvSpPr>
        <dsp:cNvPr id="0" name=""/>
        <dsp:cNvSpPr/>
      </dsp:nvSpPr>
      <dsp:spPr>
        <a:xfrm>
          <a:off x="0" y="0"/>
          <a:ext cx="7229680" cy="832961"/>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a:lnSpc>
              <a:spcPct val="90000"/>
            </a:lnSpc>
            <a:spcBef>
              <a:spcPct val="0"/>
            </a:spcBef>
            <a:spcAft>
              <a:spcPct val="35000"/>
            </a:spcAft>
          </a:pPr>
          <a:r>
            <a:rPr lang="en-US" sz="2400" i="0" kern="1200" dirty="0" smtClean="0">
              <a:latin typeface="Calibri" panose="020F0502020204030204" pitchFamily="34" charset="0"/>
            </a:rPr>
            <a:t>Attract, Reward, Motivate and Retain Employees</a:t>
          </a:r>
          <a:endParaRPr lang="en-US" sz="2400" i="0" kern="1200" dirty="0">
            <a:latin typeface="Calibri" panose="020F0502020204030204" pitchFamily="34" charset="0"/>
          </a:endParaRPr>
        </a:p>
      </dsp:txBody>
      <dsp:txXfrm>
        <a:off x="24397" y="24397"/>
        <a:ext cx="6233392" cy="784167"/>
      </dsp:txXfrm>
    </dsp:sp>
    <dsp:sp modelId="{8B97A8C9-0A4C-424F-9C52-261EFA0C53BC}">
      <dsp:nvSpPr>
        <dsp:cNvPr id="0" name=""/>
        <dsp:cNvSpPr/>
      </dsp:nvSpPr>
      <dsp:spPr>
        <a:xfrm>
          <a:off x="539878" y="948650"/>
          <a:ext cx="7229680" cy="832961"/>
        </a:xfrm>
        <a:prstGeom prst="roundRect">
          <a:avLst>
            <a:gd name="adj" fmla="val 10000"/>
          </a:avLst>
        </a:prstGeom>
        <a:solidFill>
          <a:schemeClr val="accent3">
            <a:hueOff val="677650"/>
            <a:satOff val="25000"/>
            <a:lumOff val="-36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a:lnSpc>
              <a:spcPct val="90000"/>
            </a:lnSpc>
            <a:spcBef>
              <a:spcPct val="0"/>
            </a:spcBef>
            <a:spcAft>
              <a:spcPct val="35000"/>
            </a:spcAft>
          </a:pPr>
          <a:r>
            <a:rPr lang="en-US" sz="2400" i="0" kern="1200" dirty="0" smtClean="0">
              <a:latin typeface="Calibri" panose="020F0502020204030204" pitchFamily="34" charset="0"/>
            </a:rPr>
            <a:t>Enhances job satisfaction </a:t>
          </a:r>
          <a:endParaRPr lang="en-US" sz="2400" i="0" kern="1200" dirty="0">
            <a:latin typeface="Calibri" panose="020F0502020204030204" pitchFamily="34" charset="0"/>
          </a:endParaRPr>
        </a:p>
      </dsp:txBody>
      <dsp:txXfrm>
        <a:off x="564275" y="973047"/>
        <a:ext cx="6099582" cy="784167"/>
      </dsp:txXfrm>
    </dsp:sp>
    <dsp:sp modelId="{8E1677C7-CDC3-4193-BC5C-C79E296F81FA}">
      <dsp:nvSpPr>
        <dsp:cNvPr id="0" name=""/>
        <dsp:cNvSpPr/>
      </dsp:nvSpPr>
      <dsp:spPr>
        <a:xfrm>
          <a:off x="1079757" y="1897300"/>
          <a:ext cx="7229680" cy="832961"/>
        </a:xfrm>
        <a:prstGeom prst="roundRect">
          <a:avLst>
            <a:gd name="adj" fmla="val 10000"/>
          </a:avLst>
        </a:prstGeom>
        <a:solidFill>
          <a:schemeClr val="accent3">
            <a:hueOff val="1355300"/>
            <a:satOff val="50000"/>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a:lnSpc>
              <a:spcPct val="90000"/>
            </a:lnSpc>
            <a:spcBef>
              <a:spcPct val="0"/>
            </a:spcBef>
            <a:spcAft>
              <a:spcPct val="35000"/>
            </a:spcAft>
          </a:pPr>
          <a:r>
            <a:rPr lang="en-US" sz="2400" i="0" kern="1200" dirty="0" smtClean="0">
              <a:latin typeface="Calibri" panose="020F0502020204030204" pitchFamily="34" charset="0"/>
            </a:rPr>
            <a:t>Deferred compensation strategy</a:t>
          </a:r>
          <a:endParaRPr lang="en-US" sz="2400" i="0" kern="1200" dirty="0">
            <a:latin typeface="Calibri" panose="020F0502020204030204" pitchFamily="34" charset="0"/>
          </a:endParaRPr>
        </a:p>
      </dsp:txBody>
      <dsp:txXfrm>
        <a:off x="1104154" y="1921697"/>
        <a:ext cx="6099582" cy="784167"/>
      </dsp:txXfrm>
    </dsp:sp>
    <dsp:sp modelId="{24CE0094-17D9-4ED1-8ABE-973A4CB00242}">
      <dsp:nvSpPr>
        <dsp:cNvPr id="0" name=""/>
        <dsp:cNvSpPr/>
      </dsp:nvSpPr>
      <dsp:spPr>
        <a:xfrm>
          <a:off x="1619636" y="2793841"/>
          <a:ext cx="7229680" cy="832961"/>
        </a:xfrm>
        <a:prstGeom prst="roundRect">
          <a:avLst>
            <a:gd name="adj" fmla="val 10000"/>
          </a:avLst>
        </a:prstGeom>
        <a:solidFill>
          <a:schemeClr val="accent3">
            <a:hueOff val="2032949"/>
            <a:satOff val="75000"/>
            <a:lumOff val="-110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a:lnSpc>
              <a:spcPct val="90000"/>
            </a:lnSpc>
            <a:spcBef>
              <a:spcPct val="0"/>
            </a:spcBef>
            <a:spcAft>
              <a:spcPct val="35000"/>
            </a:spcAft>
          </a:pPr>
          <a:r>
            <a:rPr lang="en-US" sz="2400" i="0" kern="1200" dirty="0" smtClean="0">
              <a:latin typeface="Calibri" panose="020F0502020204030204" pitchFamily="34" charset="0"/>
            </a:rPr>
            <a:t>Good retirement benefit plan </a:t>
          </a:r>
          <a:endParaRPr lang="en-US" sz="2800" i="0" kern="1200" dirty="0">
            <a:latin typeface="Calibri" panose="020F0502020204030204" pitchFamily="34" charset="0"/>
          </a:endParaRPr>
        </a:p>
      </dsp:txBody>
      <dsp:txXfrm>
        <a:off x="1644033" y="2818238"/>
        <a:ext cx="6099582" cy="784167"/>
      </dsp:txXfrm>
    </dsp:sp>
    <dsp:sp modelId="{88994411-AB93-41FA-AE6D-D34A04AA1712}">
      <dsp:nvSpPr>
        <dsp:cNvPr id="0" name=""/>
        <dsp:cNvSpPr/>
      </dsp:nvSpPr>
      <dsp:spPr>
        <a:xfrm>
          <a:off x="2159514" y="3794601"/>
          <a:ext cx="7229680" cy="832961"/>
        </a:xfrm>
        <a:prstGeom prst="roundRect">
          <a:avLst>
            <a:gd name="adj" fmla="val 10000"/>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a:lnSpc>
              <a:spcPct val="90000"/>
            </a:lnSpc>
            <a:spcBef>
              <a:spcPct val="0"/>
            </a:spcBef>
            <a:spcAft>
              <a:spcPct val="35000"/>
            </a:spcAft>
          </a:pPr>
          <a:r>
            <a:rPr lang="en-US" sz="2400" b="0" i="0" kern="1200" dirty="0" smtClean="0">
              <a:latin typeface="Calibri" panose="020F0502020204030204" pitchFamily="34" charset="0"/>
            </a:rPr>
            <a:t>Employee aligns with company’s goals</a:t>
          </a:r>
          <a:endParaRPr lang="en-US" sz="2400" b="0" i="0" kern="1200" dirty="0">
            <a:latin typeface="Calibri" panose="020F0502020204030204" pitchFamily="34" charset="0"/>
          </a:endParaRPr>
        </a:p>
      </dsp:txBody>
      <dsp:txXfrm>
        <a:off x="2183911" y="3818998"/>
        <a:ext cx="6099582" cy="784167"/>
      </dsp:txXfrm>
    </dsp:sp>
    <dsp:sp modelId="{E7FDB356-90B8-47DB-BC61-287FF4A9DFA2}">
      <dsp:nvSpPr>
        <dsp:cNvPr id="0" name=""/>
        <dsp:cNvSpPr/>
      </dsp:nvSpPr>
      <dsp:spPr>
        <a:xfrm>
          <a:off x="6688255" y="608524"/>
          <a:ext cx="541424" cy="541424"/>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kern="1200"/>
        </a:p>
      </dsp:txBody>
      <dsp:txXfrm>
        <a:off x="6810075" y="608524"/>
        <a:ext cx="297784" cy="407422"/>
      </dsp:txXfrm>
    </dsp:sp>
    <dsp:sp modelId="{0C5CACDA-53EF-4AB5-BA82-1D33B4226D20}">
      <dsp:nvSpPr>
        <dsp:cNvPr id="0" name=""/>
        <dsp:cNvSpPr/>
      </dsp:nvSpPr>
      <dsp:spPr>
        <a:xfrm>
          <a:off x="7228133" y="1557174"/>
          <a:ext cx="541424" cy="541424"/>
        </a:xfrm>
        <a:prstGeom prst="downArrow">
          <a:avLst>
            <a:gd name="adj1" fmla="val 55000"/>
            <a:gd name="adj2" fmla="val 45000"/>
          </a:avLst>
        </a:prstGeom>
        <a:solidFill>
          <a:schemeClr val="accent3">
            <a:tint val="40000"/>
            <a:alpha val="90000"/>
            <a:hueOff val="676380"/>
            <a:satOff val="33333"/>
            <a:lumOff val="593"/>
            <a:alphaOff val="0"/>
          </a:schemeClr>
        </a:solidFill>
        <a:ln w="12700" cap="flat" cmpd="sng" algn="ctr">
          <a:solidFill>
            <a:schemeClr val="accent3">
              <a:tint val="40000"/>
              <a:alpha val="90000"/>
              <a:hueOff val="676380"/>
              <a:satOff val="33333"/>
              <a:lumOff val="59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kern="1200"/>
        </a:p>
      </dsp:txBody>
      <dsp:txXfrm>
        <a:off x="7349953" y="1557174"/>
        <a:ext cx="297784" cy="407422"/>
      </dsp:txXfrm>
    </dsp:sp>
    <dsp:sp modelId="{F0911B71-06F7-4030-AB22-D4B77EBA3CF8}">
      <dsp:nvSpPr>
        <dsp:cNvPr id="0" name=""/>
        <dsp:cNvSpPr/>
      </dsp:nvSpPr>
      <dsp:spPr>
        <a:xfrm>
          <a:off x="7768012" y="2491942"/>
          <a:ext cx="541424" cy="541424"/>
        </a:xfrm>
        <a:prstGeom prst="downArrow">
          <a:avLst>
            <a:gd name="adj1" fmla="val 55000"/>
            <a:gd name="adj2" fmla="val 45000"/>
          </a:avLst>
        </a:prstGeom>
        <a:solidFill>
          <a:schemeClr val="accent3">
            <a:tint val="40000"/>
            <a:alpha val="90000"/>
            <a:hueOff val="1352761"/>
            <a:satOff val="66667"/>
            <a:lumOff val="1186"/>
            <a:alphaOff val="0"/>
          </a:schemeClr>
        </a:solidFill>
        <a:ln w="12700" cap="flat" cmpd="sng" algn="ctr">
          <a:solidFill>
            <a:schemeClr val="accent3">
              <a:tint val="40000"/>
              <a:alpha val="90000"/>
              <a:hueOff val="1352761"/>
              <a:satOff val="66667"/>
              <a:lumOff val="118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kern="1200"/>
        </a:p>
      </dsp:txBody>
      <dsp:txXfrm>
        <a:off x="7889832" y="2491942"/>
        <a:ext cx="297784" cy="407422"/>
      </dsp:txXfrm>
    </dsp:sp>
    <dsp:sp modelId="{CD22220F-C330-42DC-A12B-A25834738FB0}">
      <dsp:nvSpPr>
        <dsp:cNvPr id="0" name=""/>
        <dsp:cNvSpPr/>
      </dsp:nvSpPr>
      <dsp:spPr>
        <a:xfrm>
          <a:off x="8307891" y="3449848"/>
          <a:ext cx="541424" cy="541424"/>
        </a:xfrm>
        <a:prstGeom prst="downArrow">
          <a:avLst>
            <a:gd name="adj1" fmla="val 55000"/>
            <a:gd name="adj2" fmla="val 45000"/>
          </a:avLst>
        </a:prstGeom>
        <a:solidFill>
          <a:schemeClr val="accent3">
            <a:tint val="40000"/>
            <a:alpha val="90000"/>
            <a:hueOff val="2029141"/>
            <a:satOff val="100000"/>
            <a:lumOff val="1779"/>
            <a:alphaOff val="0"/>
          </a:schemeClr>
        </a:solidFill>
        <a:ln w="12700" cap="flat" cmpd="sng" algn="ctr">
          <a:solidFill>
            <a:schemeClr val="accent3">
              <a:tint val="40000"/>
              <a:alpha val="90000"/>
              <a:hueOff val="2029141"/>
              <a:satOff val="100000"/>
              <a:lumOff val="177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kern="1200"/>
        </a:p>
      </dsp:txBody>
      <dsp:txXfrm>
        <a:off x="8429711" y="3449848"/>
        <a:ext cx="297784" cy="40742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9A7B1B-3A79-4AF4-94D3-F9496A828FB2}">
      <dsp:nvSpPr>
        <dsp:cNvPr id="0" name=""/>
        <dsp:cNvSpPr/>
      </dsp:nvSpPr>
      <dsp:spPr>
        <a:xfrm>
          <a:off x="0" y="833000"/>
          <a:ext cx="8128000" cy="3251199"/>
        </a:xfrm>
        <a:prstGeom prst="leftRightRibbon">
          <a:avLst/>
        </a:prstGeom>
        <a:solidFill>
          <a:srgbClr val="232247"/>
        </a:solidFill>
        <a:ln w="12700" cap="flat" cmpd="sng" algn="ctr">
          <a:solidFill>
            <a:srgbClr val="D50032"/>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A526983-B3EA-4513-ADB5-203F935B57AB}">
      <dsp:nvSpPr>
        <dsp:cNvPr id="0" name=""/>
        <dsp:cNvSpPr/>
      </dsp:nvSpPr>
      <dsp:spPr>
        <a:xfrm>
          <a:off x="274276" y="1460949"/>
          <a:ext cx="3700954" cy="159308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70688" rIns="0" bIns="182880" numCol="1" spcCol="1270" anchor="ctr" anchorCtr="0">
          <a:noAutofit/>
        </a:bodyPr>
        <a:lstStyle/>
        <a:p>
          <a:pPr lvl="0" algn="ctr" defTabSz="2133600">
            <a:lnSpc>
              <a:spcPct val="90000"/>
            </a:lnSpc>
            <a:spcBef>
              <a:spcPct val="0"/>
            </a:spcBef>
            <a:spcAft>
              <a:spcPct val="35000"/>
            </a:spcAft>
          </a:pPr>
          <a:r>
            <a:rPr lang="en-US" sz="4800" kern="1200" dirty="0" smtClean="0">
              <a:solidFill>
                <a:schemeClr val="bg1"/>
              </a:solidFill>
              <a:latin typeface="Calibri" panose="020F0502020204030204" pitchFamily="34" charset="0"/>
            </a:rPr>
            <a:t>Direct Route</a:t>
          </a:r>
          <a:endParaRPr lang="en-US" sz="4800" kern="1200" dirty="0">
            <a:solidFill>
              <a:schemeClr val="bg1"/>
            </a:solidFill>
            <a:latin typeface="Calibri" panose="020F0502020204030204" pitchFamily="34" charset="0"/>
          </a:endParaRPr>
        </a:p>
      </dsp:txBody>
      <dsp:txXfrm>
        <a:off x="274276" y="1460949"/>
        <a:ext cx="3700954" cy="1593088"/>
      </dsp:txXfrm>
    </dsp:sp>
    <dsp:sp modelId="{428C5CCD-E4F9-42E5-9BBA-26DB8E90B8AF}">
      <dsp:nvSpPr>
        <dsp:cNvPr id="0" name=""/>
        <dsp:cNvSpPr/>
      </dsp:nvSpPr>
      <dsp:spPr>
        <a:xfrm>
          <a:off x="4047770" y="1992834"/>
          <a:ext cx="3169920" cy="159308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70688" rIns="0" bIns="182880" numCol="1" spcCol="1270" anchor="ctr" anchorCtr="0">
          <a:noAutofit/>
        </a:bodyPr>
        <a:lstStyle/>
        <a:p>
          <a:pPr lvl="0" algn="ctr" defTabSz="2133600">
            <a:lnSpc>
              <a:spcPct val="90000"/>
            </a:lnSpc>
            <a:spcBef>
              <a:spcPct val="0"/>
            </a:spcBef>
            <a:spcAft>
              <a:spcPct val="35000"/>
            </a:spcAft>
          </a:pPr>
          <a:r>
            <a:rPr lang="en-US" sz="4800" kern="1200" dirty="0" smtClean="0">
              <a:solidFill>
                <a:schemeClr val="bg1"/>
              </a:solidFill>
              <a:latin typeface="Calibri" panose="020F0502020204030204" pitchFamily="34" charset="0"/>
            </a:rPr>
            <a:t>Trust Route</a:t>
          </a:r>
          <a:endParaRPr lang="en-US" sz="4800" kern="1200" dirty="0">
            <a:solidFill>
              <a:schemeClr val="bg1"/>
            </a:solidFill>
            <a:latin typeface="Calibri" panose="020F0502020204030204" pitchFamily="34" charset="0"/>
          </a:endParaRPr>
        </a:p>
      </dsp:txBody>
      <dsp:txXfrm>
        <a:off x="4047770" y="1992834"/>
        <a:ext cx="3169920" cy="159308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BFC3CE-3DD0-4BA1-9FB5-06763E184195}">
      <dsp:nvSpPr>
        <dsp:cNvPr id="0" name=""/>
        <dsp:cNvSpPr/>
      </dsp:nvSpPr>
      <dsp:spPr>
        <a:xfrm>
          <a:off x="1669338" y="17227"/>
          <a:ext cx="2037032" cy="1131684"/>
        </a:xfrm>
        <a:prstGeom prst="roundRect">
          <a:avLst>
            <a:gd name="adj" fmla="val 10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latin typeface="Calibri" panose="020F0502020204030204" pitchFamily="34" charset="0"/>
            </a:rPr>
            <a:t>Employees Covered</a:t>
          </a:r>
          <a:endParaRPr lang="en-US" sz="2400" kern="1200" dirty="0">
            <a:latin typeface="Calibri" panose="020F0502020204030204" pitchFamily="34" charset="0"/>
          </a:endParaRPr>
        </a:p>
      </dsp:txBody>
      <dsp:txXfrm>
        <a:off x="1702484" y="50373"/>
        <a:ext cx="1970740" cy="1065392"/>
      </dsp:txXfrm>
    </dsp:sp>
    <dsp:sp modelId="{318592ED-0BD8-4E80-A0E1-5177C2106950}">
      <dsp:nvSpPr>
        <dsp:cNvPr id="0" name=""/>
        <dsp:cNvSpPr/>
      </dsp:nvSpPr>
      <dsp:spPr>
        <a:xfrm>
          <a:off x="4611718" y="17227"/>
          <a:ext cx="2037032" cy="1131684"/>
        </a:xfrm>
        <a:prstGeom prst="roundRect">
          <a:avLst>
            <a:gd name="adj" fmla="val 10000"/>
          </a:avLst>
        </a:prstGeom>
        <a:solidFill>
          <a:schemeClr val="accent3">
            <a:tint val="40000"/>
            <a:alpha val="90000"/>
            <a:hueOff val="676380"/>
            <a:satOff val="33333"/>
            <a:lumOff val="593"/>
            <a:alphaOff val="0"/>
          </a:schemeClr>
        </a:solidFill>
        <a:ln w="12700" cap="flat" cmpd="sng" algn="ctr">
          <a:solidFill>
            <a:schemeClr val="accent3">
              <a:tint val="40000"/>
              <a:alpha val="90000"/>
              <a:hueOff val="676380"/>
              <a:satOff val="33333"/>
              <a:lumOff val="59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latin typeface="Calibri" panose="020F0502020204030204" pitchFamily="34" charset="0"/>
            </a:rPr>
            <a:t>Not Covered</a:t>
          </a:r>
          <a:endParaRPr lang="en-US" sz="2400" kern="1200" dirty="0">
            <a:latin typeface="Calibri" panose="020F0502020204030204" pitchFamily="34" charset="0"/>
          </a:endParaRPr>
        </a:p>
      </dsp:txBody>
      <dsp:txXfrm>
        <a:off x="4644864" y="50373"/>
        <a:ext cx="1970740" cy="1065392"/>
      </dsp:txXfrm>
    </dsp:sp>
    <dsp:sp modelId="{3882DF68-80E9-481A-AFEA-2B0DF21DEA3C}">
      <dsp:nvSpPr>
        <dsp:cNvPr id="0" name=""/>
        <dsp:cNvSpPr/>
      </dsp:nvSpPr>
      <dsp:spPr>
        <a:xfrm>
          <a:off x="3700208" y="4826887"/>
          <a:ext cx="848763" cy="848763"/>
        </a:xfrm>
        <a:prstGeom prst="triangle">
          <a:avLst/>
        </a:prstGeom>
        <a:solidFill>
          <a:schemeClr val="accent3">
            <a:tint val="40000"/>
            <a:alpha val="90000"/>
            <a:hueOff val="1352761"/>
            <a:satOff val="66667"/>
            <a:lumOff val="1186"/>
            <a:alphaOff val="0"/>
          </a:schemeClr>
        </a:solidFill>
        <a:ln w="12700" cap="flat" cmpd="sng" algn="ctr">
          <a:solidFill>
            <a:schemeClr val="accent3">
              <a:tint val="40000"/>
              <a:alpha val="90000"/>
              <a:hueOff val="1352761"/>
              <a:satOff val="66667"/>
              <a:lumOff val="1186"/>
              <a:alphaOff val="0"/>
            </a:schemeClr>
          </a:solidFill>
          <a:prstDash val="solid"/>
          <a:miter lim="800000"/>
        </a:ln>
        <a:effectLst/>
      </dsp:spPr>
      <dsp:style>
        <a:lnRef idx="2">
          <a:scrgbClr r="0" g="0" b="0"/>
        </a:lnRef>
        <a:fillRef idx="1">
          <a:scrgbClr r="0" g="0" b="0"/>
        </a:fillRef>
        <a:effectRef idx="0">
          <a:scrgbClr r="0" g="0" b="0"/>
        </a:effectRef>
        <a:fontRef idx="minor"/>
      </dsp:style>
    </dsp:sp>
    <dsp:sp modelId="{3A3AF70B-0FF8-4243-961B-3B86AE878A0E}">
      <dsp:nvSpPr>
        <dsp:cNvPr id="0" name=""/>
        <dsp:cNvSpPr/>
      </dsp:nvSpPr>
      <dsp:spPr>
        <a:xfrm rot="240000">
          <a:off x="1577522" y="4463182"/>
          <a:ext cx="5094136" cy="356216"/>
        </a:xfrm>
        <a:prstGeom prst="rect">
          <a:avLst/>
        </a:prstGeom>
        <a:solidFill>
          <a:schemeClr val="accent3">
            <a:tint val="40000"/>
            <a:alpha val="90000"/>
            <a:hueOff val="2029141"/>
            <a:satOff val="100000"/>
            <a:lumOff val="1779"/>
            <a:alphaOff val="0"/>
          </a:schemeClr>
        </a:solidFill>
        <a:ln w="12700" cap="flat" cmpd="sng" algn="ctr">
          <a:solidFill>
            <a:schemeClr val="accent3">
              <a:tint val="40000"/>
              <a:alpha val="90000"/>
              <a:hueOff val="2029141"/>
              <a:satOff val="100000"/>
              <a:lumOff val="1779"/>
              <a:alphaOff val="0"/>
            </a:schemeClr>
          </a:solidFill>
          <a:prstDash val="solid"/>
          <a:miter lim="800000"/>
        </a:ln>
        <a:effectLst/>
      </dsp:spPr>
      <dsp:style>
        <a:lnRef idx="2">
          <a:scrgbClr r="0" g="0" b="0"/>
        </a:lnRef>
        <a:fillRef idx="1">
          <a:scrgbClr r="0" g="0" b="0"/>
        </a:fillRef>
        <a:effectRef idx="0">
          <a:scrgbClr r="0" g="0" b="0"/>
        </a:effectRef>
        <a:fontRef idx="minor"/>
      </dsp:style>
    </dsp:sp>
    <dsp:sp modelId="{B6AF5B4C-75DA-4622-AF63-44060BFC9CCD}">
      <dsp:nvSpPr>
        <dsp:cNvPr id="0" name=""/>
        <dsp:cNvSpPr/>
      </dsp:nvSpPr>
      <dsp:spPr>
        <a:xfrm rot="240000">
          <a:off x="4489814" y="3832057"/>
          <a:ext cx="2325100" cy="676904"/>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latin typeface="Calibri" panose="020F0502020204030204" pitchFamily="34" charset="0"/>
            </a:rPr>
            <a:t>Employees / Directors related to Promoter Group</a:t>
          </a:r>
          <a:endParaRPr lang="en-US" sz="1600" kern="1200" dirty="0">
            <a:latin typeface="Calibri" panose="020F0502020204030204" pitchFamily="34" charset="0"/>
          </a:endParaRPr>
        </a:p>
      </dsp:txBody>
      <dsp:txXfrm>
        <a:off x="4522858" y="3865101"/>
        <a:ext cx="2259012" cy="610816"/>
      </dsp:txXfrm>
    </dsp:sp>
    <dsp:sp modelId="{799C83C2-0A34-4B3B-B49F-C8DA3E2D1CFA}">
      <dsp:nvSpPr>
        <dsp:cNvPr id="0" name=""/>
        <dsp:cNvSpPr/>
      </dsp:nvSpPr>
      <dsp:spPr>
        <a:xfrm rot="240000">
          <a:off x="4547022" y="3085102"/>
          <a:ext cx="2323852" cy="676992"/>
        </a:xfrm>
        <a:prstGeom prst="roundRect">
          <a:avLst/>
        </a:prstGeom>
        <a:solidFill>
          <a:schemeClr val="accent3">
            <a:hueOff val="451767"/>
            <a:satOff val="16667"/>
            <a:lumOff val="-2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latin typeface="Calibri" panose="020F0502020204030204" pitchFamily="34" charset="0"/>
            </a:rPr>
            <a:t>Directors holding more than 10% capital</a:t>
          </a:r>
          <a:endParaRPr lang="en-US" sz="1800" kern="1200" dirty="0">
            <a:latin typeface="Calibri" panose="020F0502020204030204" pitchFamily="34" charset="0"/>
          </a:endParaRPr>
        </a:p>
      </dsp:txBody>
      <dsp:txXfrm>
        <a:off x="4580070" y="3118150"/>
        <a:ext cx="2257756" cy="610896"/>
      </dsp:txXfrm>
    </dsp:sp>
    <dsp:sp modelId="{1EE20EA4-FFEA-4B67-80FA-D0B678CE6736}">
      <dsp:nvSpPr>
        <dsp:cNvPr id="0" name=""/>
        <dsp:cNvSpPr/>
      </dsp:nvSpPr>
      <dsp:spPr>
        <a:xfrm rot="240000">
          <a:off x="4561007" y="2341169"/>
          <a:ext cx="2409050" cy="671034"/>
        </a:xfrm>
        <a:prstGeom prst="roundRect">
          <a:avLst/>
        </a:prstGeom>
        <a:solidFill>
          <a:schemeClr val="accent3">
            <a:hueOff val="903533"/>
            <a:satOff val="33333"/>
            <a:lumOff val="-4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latin typeface="Calibri" panose="020F0502020204030204" pitchFamily="34" charset="0"/>
            </a:rPr>
            <a:t>Independent Directors</a:t>
          </a:r>
          <a:endParaRPr lang="en-US" sz="1800" kern="1200" dirty="0">
            <a:latin typeface="Calibri" panose="020F0502020204030204" pitchFamily="34" charset="0"/>
          </a:endParaRPr>
        </a:p>
      </dsp:txBody>
      <dsp:txXfrm>
        <a:off x="4593764" y="2373926"/>
        <a:ext cx="2343536" cy="605520"/>
      </dsp:txXfrm>
    </dsp:sp>
    <dsp:sp modelId="{FF6D2A9C-9DAE-4023-B560-ADDF5433A1B9}">
      <dsp:nvSpPr>
        <dsp:cNvPr id="0" name=""/>
        <dsp:cNvSpPr/>
      </dsp:nvSpPr>
      <dsp:spPr>
        <a:xfrm rot="240000">
          <a:off x="4642173" y="1592538"/>
          <a:ext cx="2359887" cy="674472"/>
        </a:xfrm>
        <a:prstGeom prst="roundRect">
          <a:avLst/>
        </a:prstGeom>
        <a:solidFill>
          <a:schemeClr val="accent3">
            <a:hueOff val="1355300"/>
            <a:satOff val="50000"/>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latin typeface="Calibri" panose="020F0502020204030204" pitchFamily="34" charset="0"/>
            </a:rPr>
            <a:t>Contractual Employees</a:t>
          </a:r>
          <a:endParaRPr lang="en-US" sz="1800" kern="1200" dirty="0">
            <a:latin typeface="Calibri" panose="020F0502020204030204" pitchFamily="34" charset="0"/>
          </a:endParaRPr>
        </a:p>
      </dsp:txBody>
      <dsp:txXfrm>
        <a:off x="4675098" y="1625463"/>
        <a:ext cx="2294037" cy="608622"/>
      </dsp:txXfrm>
    </dsp:sp>
    <dsp:sp modelId="{99D484C1-8464-404E-8AFD-5A67069E5087}">
      <dsp:nvSpPr>
        <dsp:cNvPr id="0" name=""/>
        <dsp:cNvSpPr/>
      </dsp:nvSpPr>
      <dsp:spPr>
        <a:xfrm rot="240000">
          <a:off x="1518108" y="3630405"/>
          <a:ext cx="2383751" cy="672803"/>
        </a:xfrm>
        <a:prstGeom prst="roundRect">
          <a:avLst/>
        </a:prstGeom>
        <a:solidFill>
          <a:schemeClr val="accent3">
            <a:hueOff val="1807066"/>
            <a:satOff val="66667"/>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latin typeface="Calibri" panose="020F0502020204030204" pitchFamily="34" charset="0"/>
            </a:rPr>
            <a:t>Non-Executive Non-promoter directors</a:t>
          </a:r>
          <a:endParaRPr lang="en-US" sz="1800" kern="1200" dirty="0">
            <a:latin typeface="Calibri" panose="020F0502020204030204" pitchFamily="34" charset="0"/>
          </a:endParaRPr>
        </a:p>
      </dsp:txBody>
      <dsp:txXfrm>
        <a:off x="1550952" y="3663249"/>
        <a:ext cx="2318063" cy="607115"/>
      </dsp:txXfrm>
    </dsp:sp>
    <dsp:sp modelId="{9B4C9F69-789D-4137-B7DE-D8D203DF0CC6}">
      <dsp:nvSpPr>
        <dsp:cNvPr id="0" name=""/>
        <dsp:cNvSpPr/>
      </dsp:nvSpPr>
      <dsp:spPr>
        <a:xfrm rot="240000">
          <a:off x="1597475" y="2881900"/>
          <a:ext cx="2338187" cy="675989"/>
        </a:xfrm>
        <a:prstGeom prst="roundRect">
          <a:avLst/>
        </a:prstGeom>
        <a:solidFill>
          <a:schemeClr val="accent3">
            <a:hueOff val="2258833"/>
            <a:satOff val="83333"/>
            <a:lumOff val="-1225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latin typeface="Calibri" panose="020F0502020204030204" pitchFamily="34" charset="0"/>
            </a:rPr>
            <a:t>Whole time Directors</a:t>
          </a:r>
          <a:endParaRPr lang="en-US" sz="1800" kern="1200" dirty="0">
            <a:latin typeface="Calibri" panose="020F0502020204030204" pitchFamily="34" charset="0"/>
          </a:endParaRPr>
        </a:p>
      </dsp:txBody>
      <dsp:txXfrm>
        <a:off x="1630474" y="2914899"/>
        <a:ext cx="2272189" cy="609991"/>
      </dsp:txXfrm>
    </dsp:sp>
    <dsp:sp modelId="{416D7B0E-9752-4589-9418-C5F9EA9B3C1B}">
      <dsp:nvSpPr>
        <dsp:cNvPr id="0" name=""/>
        <dsp:cNvSpPr/>
      </dsp:nvSpPr>
      <dsp:spPr>
        <a:xfrm rot="240000">
          <a:off x="1583071" y="2139952"/>
          <a:ext cx="2480163" cy="666061"/>
        </a:xfrm>
        <a:prstGeom prst="round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latin typeface="Calibri" panose="020F0502020204030204" pitchFamily="34" charset="0"/>
            </a:rPr>
            <a:t>Permanent Employees</a:t>
          </a:r>
          <a:endParaRPr lang="en-US" sz="1800" kern="1200" dirty="0">
            <a:latin typeface="Calibri" panose="020F0502020204030204" pitchFamily="34" charset="0"/>
          </a:endParaRPr>
        </a:p>
      </dsp:txBody>
      <dsp:txXfrm>
        <a:off x="1615585" y="2172466"/>
        <a:ext cx="2415135" cy="60103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0F9F10-416A-4321-B902-9B55F70B7A1A}">
      <dsp:nvSpPr>
        <dsp:cNvPr id="0" name=""/>
        <dsp:cNvSpPr/>
      </dsp:nvSpPr>
      <dsp:spPr>
        <a:xfrm>
          <a:off x="-6126981" y="-937410"/>
          <a:ext cx="7293488" cy="7293488"/>
        </a:xfrm>
        <a:prstGeom prst="blockArc">
          <a:avLst>
            <a:gd name="adj1" fmla="val 18900000"/>
            <a:gd name="adj2" fmla="val 2700000"/>
            <a:gd name="adj3" fmla="val 296"/>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87AAA2A-F903-43D8-BE2A-8B387CBC090E}">
      <dsp:nvSpPr>
        <dsp:cNvPr id="0" name=""/>
        <dsp:cNvSpPr/>
      </dsp:nvSpPr>
      <dsp:spPr>
        <a:xfrm>
          <a:off x="509717" y="338558"/>
          <a:ext cx="7541700" cy="677550"/>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7805" tIns="88900" rIns="88900" bIns="88900" numCol="1" spcCol="1270" anchor="ctr" anchorCtr="0">
          <a:noAutofit/>
        </a:bodyPr>
        <a:lstStyle/>
        <a:p>
          <a:pPr lvl="0" algn="l" defTabSz="1555750">
            <a:lnSpc>
              <a:spcPct val="90000"/>
            </a:lnSpc>
            <a:spcBef>
              <a:spcPct val="0"/>
            </a:spcBef>
            <a:spcAft>
              <a:spcPct val="35000"/>
            </a:spcAft>
          </a:pPr>
          <a:r>
            <a:rPr lang="en-US" sz="3500" kern="1200" dirty="0" smtClean="0"/>
            <a:t>Loyalty</a:t>
          </a:r>
          <a:endParaRPr lang="en-US" sz="3500" kern="1200" dirty="0"/>
        </a:p>
      </dsp:txBody>
      <dsp:txXfrm>
        <a:off x="509717" y="338558"/>
        <a:ext cx="7541700" cy="677550"/>
      </dsp:txXfrm>
    </dsp:sp>
    <dsp:sp modelId="{AE9BEE75-9E2F-48A6-AAEF-693D47BDEE36}">
      <dsp:nvSpPr>
        <dsp:cNvPr id="0" name=""/>
        <dsp:cNvSpPr/>
      </dsp:nvSpPr>
      <dsp:spPr>
        <a:xfrm>
          <a:off x="86248" y="253864"/>
          <a:ext cx="846937" cy="846937"/>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2">
          <a:scrgbClr r="0" g="0" b="0"/>
        </a:fillRef>
        <a:effectRef idx="0">
          <a:scrgbClr r="0" g="0" b="0"/>
        </a:effectRef>
        <a:fontRef idx="minor"/>
      </dsp:style>
    </dsp:sp>
    <dsp:sp modelId="{7DAD98C8-44FA-4297-8062-93DCA6C7937A}">
      <dsp:nvSpPr>
        <dsp:cNvPr id="0" name=""/>
        <dsp:cNvSpPr/>
      </dsp:nvSpPr>
      <dsp:spPr>
        <a:xfrm>
          <a:off x="995230" y="1354558"/>
          <a:ext cx="7056187" cy="677550"/>
        </a:xfrm>
        <a:prstGeom prst="rect">
          <a:avLst/>
        </a:prstGeom>
        <a:gradFill rotWithShape="0">
          <a:gsLst>
            <a:gs pos="0">
              <a:schemeClr val="accent3">
                <a:hueOff val="677650"/>
                <a:satOff val="25000"/>
                <a:lumOff val="-3676"/>
                <a:alphaOff val="0"/>
                <a:lumMod val="110000"/>
                <a:satMod val="105000"/>
                <a:tint val="67000"/>
              </a:schemeClr>
            </a:gs>
            <a:gs pos="50000">
              <a:schemeClr val="accent3">
                <a:hueOff val="677650"/>
                <a:satOff val="25000"/>
                <a:lumOff val="-3676"/>
                <a:alphaOff val="0"/>
                <a:lumMod val="105000"/>
                <a:satMod val="103000"/>
                <a:tint val="73000"/>
              </a:schemeClr>
            </a:gs>
            <a:gs pos="100000">
              <a:schemeClr val="accent3">
                <a:hueOff val="677650"/>
                <a:satOff val="25000"/>
                <a:lumOff val="-3676"/>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7805" tIns="88900" rIns="88900" bIns="88900" numCol="1" spcCol="1270" anchor="ctr" anchorCtr="0">
          <a:noAutofit/>
        </a:bodyPr>
        <a:lstStyle/>
        <a:p>
          <a:pPr lvl="0" algn="l" defTabSz="1555750">
            <a:lnSpc>
              <a:spcPct val="90000"/>
            </a:lnSpc>
            <a:spcBef>
              <a:spcPct val="0"/>
            </a:spcBef>
            <a:spcAft>
              <a:spcPct val="35000"/>
            </a:spcAft>
          </a:pPr>
          <a:r>
            <a:rPr lang="en-US" sz="3500" kern="1200" dirty="0" smtClean="0"/>
            <a:t>Performance</a:t>
          </a:r>
          <a:endParaRPr lang="en-US" sz="3500" kern="1200" dirty="0"/>
        </a:p>
      </dsp:txBody>
      <dsp:txXfrm>
        <a:off x="995230" y="1354558"/>
        <a:ext cx="7056187" cy="677550"/>
      </dsp:txXfrm>
    </dsp:sp>
    <dsp:sp modelId="{43145D6C-57B6-4141-9EF9-E9817C814396}">
      <dsp:nvSpPr>
        <dsp:cNvPr id="0" name=""/>
        <dsp:cNvSpPr/>
      </dsp:nvSpPr>
      <dsp:spPr>
        <a:xfrm>
          <a:off x="571761" y="1269864"/>
          <a:ext cx="846937" cy="846937"/>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3">
              <a:hueOff val="677650"/>
              <a:satOff val="25000"/>
              <a:lumOff val="-3676"/>
              <a:alphaOff val="0"/>
            </a:schemeClr>
          </a:solidFill>
          <a:prstDash val="solid"/>
          <a:miter lim="800000"/>
        </a:ln>
        <a:effectLst/>
      </dsp:spPr>
      <dsp:style>
        <a:lnRef idx="1">
          <a:scrgbClr r="0" g="0" b="0"/>
        </a:lnRef>
        <a:fillRef idx="2">
          <a:scrgbClr r="0" g="0" b="0"/>
        </a:fillRef>
        <a:effectRef idx="0">
          <a:scrgbClr r="0" g="0" b="0"/>
        </a:effectRef>
        <a:fontRef idx="minor"/>
      </dsp:style>
    </dsp:sp>
    <dsp:sp modelId="{012B05D8-7A25-4E89-8652-8113B9DC39D4}">
      <dsp:nvSpPr>
        <dsp:cNvPr id="0" name=""/>
        <dsp:cNvSpPr/>
      </dsp:nvSpPr>
      <dsp:spPr>
        <a:xfrm>
          <a:off x="1144243" y="2370558"/>
          <a:ext cx="6907174" cy="677550"/>
        </a:xfrm>
        <a:prstGeom prst="rect">
          <a:avLst/>
        </a:prstGeom>
        <a:gradFill rotWithShape="0">
          <a:gsLst>
            <a:gs pos="0">
              <a:schemeClr val="accent3">
                <a:hueOff val="1355300"/>
                <a:satOff val="50000"/>
                <a:lumOff val="-7353"/>
                <a:alphaOff val="0"/>
                <a:lumMod val="110000"/>
                <a:satMod val="105000"/>
                <a:tint val="67000"/>
              </a:schemeClr>
            </a:gs>
            <a:gs pos="50000">
              <a:schemeClr val="accent3">
                <a:hueOff val="1355300"/>
                <a:satOff val="50000"/>
                <a:lumOff val="-7353"/>
                <a:alphaOff val="0"/>
                <a:lumMod val="105000"/>
                <a:satMod val="103000"/>
                <a:tint val="73000"/>
              </a:schemeClr>
            </a:gs>
            <a:gs pos="100000">
              <a:schemeClr val="accent3">
                <a:hueOff val="1355300"/>
                <a:satOff val="50000"/>
                <a:lumOff val="-7353"/>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7805" tIns="88900" rIns="88900" bIns="88900" numCol="1" spcCol="1270" anchor="ctr" anchorCtr="0">
          <a:noAutofit/>
        </a:bodyPr>
        <a:lstStyle/>
        <a:p>
          <a:pPr lvl="0" algn="l" defTabSz="1555750">
            <a:lnSpc>
              <a:spcPct val="90000"/>
            </a:lnSpc>
            <a:spcBef>
              <a:spcPct val="0"/>
            </a:spcBef>
            <a:spcAft>
              <a:spcPct val="35000"/>
            </a:spcAft>
          </a:pPr>
          <a:r>
            <a:rPr lang="en-US" sz="3500" kern="1200" dirty="0" smtClean="0"/>
            <a:t>Designation</a:t>
          </a:r>
          <a:endParaRPr lang="en-US" sz="3500" kern="1200" dirty="0"/>
        </a:p>
      </dsp:txBody>
      <dsp:txXfrm>
        <a:off x="1144243" y="2370558"/>
        <a:ext cx="6907174" cy="677550"/>
      </dsp:txXfrm>
    </dsp:sp>
    <dsp:sp modelId="{D7C4112A-1977-4142-A18E-16F98E68A934}">
      <dsp:nvSpPr>
        <dsp:cNvPr id="0" name=""/>
        <dsp:cNvSpPr/>
      </dsp:nvSpPr>
      <dsp:spPr>
        <a:xfrm>
          <a:off x="720774" y="2285864"/>
          <a:ext cx="846937" cy="846937"/>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3">
              <a:hueOff val="1355300"/>
              <a:satOff val="50000"/>
              <a:lumOff val="-7353"/>
              <a:alphaOff val="0"/>
            </a:schemeClr>
          </a:solidFill>
          <a:prstDash val="solid"/>
          <a:miter lim="800000"/>
        </a:ln>
        <a:effectLst/>
      </dsp:spPr>
      <dsp:style>
        <a:lnRef idx="1">
          <a:scrgbClr r="0" g="0" b="0"/>
        </a:lnRef>
        <a:fillRef idx="2">
          <a:scrgbClr r="0" g="0" b="0"/>
        </a:fillRef>
        <a:effectRef idx="0">
          <a:scrgbClr r="0" g="0" b="0"/>
        </a:effectRef>
        <a:fontRef idx="minor"/>
      </dsp:style>
    </dsp:sp>
    <dsp:sp modelId="{6BF980B3-6C52-4971-86EE-9BBF61D286C5}">
      <dsp:nvSpPr>
        <dsp:cNvPr id="0" name=""/>
        <dsp:cNvSpPr/>
      </dsp:nvSpPr>
      <dsp:spPr>
        <a:xfrm>
          <a:off x="995230" y="3386558"/>
          <a:ext cx="7056187" cy="677550"/>
        </a:xfrm>
        <a:prstGeom prst="rect">
          <a:avLst/>
        </a:prstGeom>
        <a:gradFill rotWithShape="0">
          <a:gsLst>
            <a:gs pos="0">
              <a:schemeClr val="accent3">
                <a:hueOff val="2032949"/>
                <a:satOff val="75000"/>
                <a:lumOff val="-11029"/>
                <a:alphaOff val="0"/>
                <a:lumMod val="110000"/>
                <a:satMod val="105000"/>
                <a:tint val="67000"/>
              </a:schemeClr>
            </a:gs>
            <a:gs pos="50000">
              <a:schemeClr val="accent3">
                <a:hueOff val="2032949"/>
                <a:satOff val="75000"/>
                <a:lumOff val="-11029"/>
                <a:alphaOff val="0"/>
                <a:lumMod val="105000"/>
                <a:satMod val="103000"/>
                <a:tint val="73000"/>
              </a:schemeClr>
            </a:gs>
            <a:gs pos="100000">
              <a:schemeClr val="accent3">
                <a:hueOff val="2032949"/>
                <a:satOff val="75000"/>
                <a:lumOff val="-11029"/>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7805" tIns="88900" rIns="88900" bIns="88900" numCol="1" spcCol="1270" anchor="ctr" anchorCtr="0">
          <a:noAutofit/>
        </a:bodyPr>
        <a:lstStyle/>
        <a:p>
          <a:pPr lvl="0" algn="l" defTabSz="1555750">
            <a:lnSpc>
              <a:spcPct val="90000"/>
            </a:lnSpc>
            <a:spcBef>
              <a:spcPct val="0"/>
            </a:spcBef>
            <a:spcAft>
              <a:spcPct val="35000"/>
            </a:spcAft>
          </a:pPr>
          <a:r>
            <a:rPr lang="en-US" sz="3500" kern="1200" dirty="0" smtClean="0"/>
            <a:t>Present &amp; Potential Contribution</a:t>
          </a:r>
          <a:endParaRPr lang="en-US" sz="3500" kern="1200" dirty="0"/>
        </a:p>
      </dsp:txBody>
      <dsp:txXfrm>
        <a:off x="995230" y="3386558"/>
        <a:ext cx="7056187" cy="677550"/>
      </dsp:txXfrm>
    </dsp:sp>
    <dsp:sp modelId="{6EDFA07B-C437-41AA-88FF-388B50D45AF9}">
      <dsp:nvSpPr>
        <dsp:cNvPr id="0" name=""/>
        <dsp:cNvSpPr/>
      </dsp:nvSpPr>
      <dsp:spPr>
        <a:xfrm>
          <a:off x="571761" y="3301864"/>
          <a:ext cx="846937" cy="846937"/>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3">
              <a:hueOff val="2032949"/>
              <a:satOff val="75000"/>
              <a:lumOff val="-11029"/>
              <a:alphaOff val="0"/>
            </a:schemeClr>
          </a:solidFill>
          <a:prstDash val="solid"/>
          <a:miter lim="800000"/>
        </a:ln>
        <a:effectLst/>
      </dsp:spPr>
      <dsp:style>
        <a:lnRef idx="1">
          <a:scrgbClr r="0" g="0" b="0"/>
        </a:lnRef>
        <a:fillRef idx="2">
          <a:scrgbClr r="0" g="0" b="0"/>
        </a:fillRef>
        <a:effectRef idx="0">
          <a:scrgbClr r="0" g="0" b="0"/>
        </a:effectRef>
        <a:fontRef idx="minor"/>
      </dsp:style>
    </dsp:sp>
    <dsp:sp modelId="{C4396F87-D48B-4A6B-89E3-55B657373195}">
      <dsp:nvSpPr>
        <dsp:cNvPr id="0" name=""/>
        <dsp:cNvSpPr/>
      </dsp:nvSpPr>
      <dsp:spPr>
        <a:xfrm>
          <a:off x="509717" y="4402558"/>
          <a:ext cx="7541700" cy="677550"/>
        </a:xfrm>
        <a:prstGeom prst="rect">
          <a:avLst/>
        </a:prstGeom>
        <a:gradFill rotWithShape="0">
          <a:gsLst>
            <a:gs pos="0">
              <a:schemeClr val="accent3">
                <a:hueOff val="2710599"/>
                <a:satOff val="100000"/>
                <a:lumOff val="-14706"/>
                <a:alphaOff val="0"/>
                <a:lumMod val="110000"/>
                <a:satMod val="105000"/>
                <a:tint val="67000"/>
              </a:schemeClr>
            </a:gs>
            <a:gs pos="50000">
              <a:schemeClr val="accent3">
                <a:hueOff val="2710599"/>
                <a:satOff val="100000"/>
                <a:lumOff val="-14706"/>
                <a:alphaOff val="0"/>
                <a:lumMod val="105000"/>
                <a:satMod val="103000"/>
                <a:tint val="73000"/>
              </a:schemeClr>
            </a:gs>
            <a:gs pos="100000">
              <a:schemeClr val="accent3">
                <a:hueOff val="2710599"/>
                <a:satOff val="100000"/>
                <a:lumOff val="-14706"/>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7805" tIns="88900" rIns="88900" bIns="88900" numCol="1" spcCol="1270" anchor="ctr" anchorCtr="0">
          <a:noAutofit/>
        </a:bodyPr>
        <a:lstStyle/>
        <a:p>
          <a:pPr lvl="0" algn="l" defTabSz="1555750">
            <a:lnSpc>
              <a:spcPct val="90000"/>
            </a:lnSpc>
            <a:spcBef>
              <a:spcPct val="0"/>
            </a:spcBef>
            <a:spcAft>
              <a:spcPct val="35000"/>
            </a:spcAft>
          </a:pPr>
          <a:r>
            <a:rPr lang="en-US" sz="3500" kern="1200" dirty="0" smtClean="0"/>
            <a:t>Opportunity Cost</a:t>
          </a:r>
          <a:endParaRPr lang="en-US" sz="3500" kern="1200" dirty="0"/>
        </a:p>
      </dsp:txBody>
      <dsp:txXfrm>
        <a:off x="509717" y="4402558"/>
        <a:ext cx="7541700" cy="677550"/>
      </dsp:txXfrm>
    </dsp:sp>
    <dsp:sp modelId="{E88100BF-0614-40B5-9DEA-7CCD0621CD4E}">
      <dsp:nvSpPr>
        <dsp:cNvPr id="0" name=""/>
        <dsp:cNvSpPr/>
      </dsp:nvSpPr>
      <dsp:spPr>
        <a:xfrm>
          <a:off x="86248" y="4317864"/>
          <a:ext cx="846937" cy="846937"/>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3">
              <a:hueOff val="2710599"/>
              <a:satOff val="100000"/>
              <a:lumOff val="-14706"/>
              <a:alphaOff val="0"/>
            </a:schemeClr>
          </a:solidFill>
          <a:prstDash val="solid"/>
          <a:miter lim="800000"/>
        </a:ln>
        <a:effectLst/>
      </dsp:spPr>
      <dsp:style>
        <a:lnRef idx="1">
          <a:scrgbClr r="0" g="0" b="0"/>
        </a:lnRef>
        <a:fillRef idx="2">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C7457F-2788-401A-AF1C-74693B5D272F}">
      <dsp:nvSpPr>
        <dsp:cNvPr id="0" name=""/>
        <dsp:cNvSpPr/>
      </dsp:nvSpPr>
      <dsp:spPr>
        <a:xfrm rot="16200000">
          <a:off x="-1194113" y="1195278"/>
          <a:ext cx="5418667" cy="3028109"/>
        </a:xfrm>
        <a:prstGeom prst="flowChartManualOperation">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t" anchorCtr="0">
          <a:noAutofit/>
        </a:bodyPr>
        <a:lstStyle/>
        <a:p>
          <a:pPr lvl="0" algn="l" defTabSz="1022350">
            <a:lnSpc>
              <a:spcPct val="90000"/>
            </a:lnSpc>
            <a:spcBef>
              <a:spcPct val="0"/>
            </a:spcBef>
            <a:spcAft>
              <a:spcPct val="35000"/>
            </a:spcAft>
          </a:pPr>
          <a:r>
            <a:rPr lang="en-US" sz="2300" b="1" u="sng" kern="1200" dirty="0" smtClean="0"/>
            <a:t>Unlisted Company</a:t>
          </a:r>
          <a:endParaRPr lang="en-US" sz="2300" b="1" u="sng" kern="1200" dirty="0"/>
        </a:p>
        <a:p>
          <a:pPr marL="228600" lvl="1" indent="-228600" algn="l" defTabSz="889000">
            <a:lnSpc>
              <a:spcPct val="90000"/>
            </a:lnSpc>
            <a:spcBef>
              <a:spcPct val="0"/>
            </a:spcBef>
            <a:spcAft>
              <a:spcPct val="15000"/>
            </a:spcAft>
            <a:buChar char="••"/>
          </a:pPr>
          <a:endParaRPr lang="en-US" sz="2000" kern="1200" dirty="0"/>
        </a:p>
        <a:p>
          <a:pPr marL="228600" lvl="1" indent="-228600" algn="l" defTabSz="889000">
            <a:lnSpc>
              <a:spcPct val="90000"/>
            </a:lnSpc>
            <a:spcBef>
              <a:spcPct val="0"/>
            </a:spcBef>
            <a:spcAft>
              <a:spcPct val="15000"/>
            </a:spcAft>
            <a:buChar char="••"/>
          </a:pPr>
          <a:r>
            <a:rPr lang="en-US" sz="2000" kern="1200" dirty="0" smtClean="0"/>
            <a:t>Companies Act, 2013 + Rules</a:t>
          </a:r>
          <a:endParaRPr lang="en-US" sz="2000" kern="1200" dirty="0"/>
        </a:p>
        <a:p>
          <a:pPr marL="228600" lvl="1" indent="-228600" algn="l" defTabSz="889000">
            <a:lnSpc>
              <a:spcPct val="90000"/>
            </a:lnSpc>
            <a:spcBef>
              <a:spcPct val="0"/>
            </a:spcBef>
            <a:spcAft>
              <a:spcPct val="15000"/>
            </a:spcAft>
            <a:buChar char="••"/>
          </a:pPr>
          <a:endParaRPr lang="en-US" sz="2000" kern="1200" dirty="0"/>
        </a:p>
        <a:p>
          <a:pPr marL="228600" lvl="1" indent="-228600" algn="l" defTabSz="889000">
            <a:lnSpc>
              <a:spcPct val="90000"/>
            </a:lnSpc>
            <a:spcBef>
              <a:spcPct val="0"/>
            </a:spcBef>
            <a:spcAft>
              <a:spcPct val="15000"/>
            </a:spcAft>
            <a:buChar char="••"/>
          </a:pPr>
          <a:r>
            <a:rPr lang="en-US" sz="2000" kern="1200" dirty="0" smtClean="0"/>
            <a:t>Income Tax Act, 1961</a:t>
          </a:r>
          <a:endParaRPr lang="en-US" sz="2000" kern="1200" dirty="0"/>
        </a:p>
      </dsp:txBody>
      <dsp:txXfrm rot="5400000">
        <a:off x="1166" y="1083732"/>
        <a:ext cx="3028109" cy="3251201"/>
      </dsp:txXfrm>
    </dsp:sp>
    <dsp:sp modelId="{826BFC6B-79DF-4448-8D5E-46B1CC7C3F4A}">
      <dsp:nvSpPr>
        <dsp:cNvPr id="0" name=""/>
        <dsp:cNvSpPr/>
      </dsp:nvSpPr>
      <dsp:spPr>
        <a:xfrm rot="16200000">
          <a:off x="2061103" y="1195278"/>
          <a:ext cx="5418667" cy="3028109"/>
        </a:xfrm>
        <a:prstGeom prst="flowChartManualOperation">
          <a:avLst/>
        </a:prstGeom>
        <a:solidFill>
          <a:schemeClr val="accent3">
            <a:hueOff val="1355300"/>
            <a:satOff val="50000"/>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t" anchorCtr="0">
          <a:noAutofit/>
        </a:bodyPr>
        <a:lstStyle/>
        <a:p>
          <a:pPr lvl="0" algn="l" defTabSz="1022350">
            <a:lnSpc>
              <a:spcPct val="90000"/>
            </a:lnSpc>
            <a:spcBef>
              <a:spcPct val="0"/>
            </a:spcBef>
            <a:spcAft>
              <a:spcPct val="35000"/>
            </a:spcAft>
          </a:pPr>
          <a:r>
            <a:rPr lang="en-US" sz="2300" b="1" u="sng" kern="1200" dirty="0" smtClean="0"/>
            <a:t>When Foreign Employee are covered</a:t>
          </a:r>
        </a:p>
        <a:p>
          <a:pPr lvl="0" algn="l" defTabSz="1022350">
            <a:lnSpc>
              <a:spcPct val="90000"/>
            </a:lnSpc>
            <a:spcBef>
              <a:spcPct val="0"/>
            </a:spcBef>
            <a:spcAft>
              <a:spcPct val="35000"/>
            </a:spcAft>
          </a:pPr>
          <a:r>
            <a:rPr lang="en-US" sz="2300" kern="1200" dirty="0" smtClean="0"/>
            <a:t>(Applicable for Listed + Unlisted)</a:t>
          </a:r>
          <a:endParaRPr lang="en-US" sz="2300" kern="1200" dirty="0"/>
        </a:p>
        <a:p>
          <a:pPr marL="228600" lvl="1" indent="-228600" algn="l" defTabSz="889000">
            <a:lnSpc>
              <a:spcPct val="90000"/>
            </a:lnSpc>
            <a:spcBef>
              <a:spcPct val="0"/>
            </a:spcBef>
            <a:spcAft>
              <a:spcPct val="15000"/>
            </a:spcAft>
            <a:buChar char="••"/>
          </a:pPr>
          <a:endParaRPr lang="en-US" sz="2000" kern="1200" dirty="0"/>
        </a:p>
        <a:p>
          <a:pPr marL="228600" lvl="1" indent="-228600" algn="l" defTabSz="889000">
            <a:lnSpc>
              <a:spcPct val="90000"/>
            </a:lnSpc>
            <a:spcBef>
              <a:spcPct val="0"/>
            </a:spcBef>
            <a:spcAft>
              <a:spcPct val="15000"/>
            </a:spcAft>
            <a:buChar char="••"/>
          </a:pPr>
          <a:r>
            <a:rPr lang="en-US" sz="2000" kern="1200" dirty="0" smtClean="0"/>
            <a:t>Foreign Exchange Management Act, 1999</a:t>
          </a:r>
          <a:endParaRPr lang="en-US" sz="2000" kern="1200" dirty="0"/>
        </a:p>
      </dsp:txBody>
      <dsp:txXfrm rot="5400000">
        <a:off x="3256382" y="1083732"/>
        <a:ext cx="3028109" cy="3251201"/>
      </dsp:txXfrm>
    </dsp:sp>
    <dsp:sp modelId="{383386E3-782B-4F7D-A218-5C69D99835E0}">
      <dsp:nvSpPr>
        <dsp:cNvPr id="0" name=""/>
        <dsp:cNvSpPr/>
      </dsp:nvSpPr>
      <dsp:spPr>
        <a:xfrm rot="16200000">
          <a:off x="5316321" y="1195278"/>
          <a:ext cx="5418667" cy="3028109"/>
        </a:xfrm>
        <a:prstGeom prst="flowChartManualOperation">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0" tIns="0" rIns="138720" bIns="0" numCol="1" spcCol="1270" anchor="t" anchorCtr="0">
          <a:noAutofit/>
        </a:bodyPr>
        <a:lstStyle/>
        <a:p>
          <a:pPr lvl="0" algn="l" defTabSz="977900">
            <a:lnSpc>
              <a:spcPct val="90000"/>
            </a:lnSpc>
            <a:spcBef>
              <a:spcPct val="0"/>
            </a:spcBef>
            <a:spcAft>
              <a:spcPct val="35000"/>
            </a:spcAft>
          </a:pPr>
          <a:r>
            <a:rPr lang="en-US" sz="2200" b="1" u="sng" kern="1200" dirty="0" smtClean="0"/>
            <a:t>Listed Company</a:t>
          </a:r>
          <a:endParaRPr lang="en-US" sz="2200" b="1" u="sng" kern="1200" dirty="0"/>
        </a:p>
        <a:p>
          <a:pPr marL="171450" lvl="1" indent="-171450" algn="l" defTabSz="755650">
            <a:lnSpc>
              <a:spcPct val="90000"/>
            </a:lnSpc>
            <a:spcBef>
              <a:spcPct val="0"/>
            </a:spcBef>
            <a:spcAft>
              <a:spcPct val="15000"/>
            </a:spcAft>
            <a:buChar char="••"/>
          </a:pPr>
          <a:endParaRPr lang="en-US" sz="1700" kern="1200" dirty="0"/>
        </a:p>
        <a:p>
          <a:pPr marL="171450" lvl="1" indent="-171450" algn="l" defTabSz="755650">
            <a:lnSpc>
              <a:spcPct val="90000"/>
            </a:lnSpc>
            <a:spcBef>
              <a:spcPct val="0"/>
            </a:spcBef>
            <a:spcAft>
              <a:spcPct val="15000"/>
            </a:spcAft>
            <a:buChar char="••"/>
          </a:pPr>
          <a:r>
            <a:rPr lang="en-US" sz="1700" kern="1200" dirty="0" smtClean="0"/>
            <a:t>SEBI (SBEB) Regulations, 2014</a:t>
          </a:r>
          <a:endParaRPr lang="en-US" sz="1700" kern="1200" dirty="0"/>
        </a:p>
        <a:p>
          <a:pPr marL="171450" lvl="1" indent="-171450" algn="l" defTabSz="755650">
            <a:lnSpc>
              <a:spcPct val="90000"/>
            </a:lnSpc>
            <a:spcBef>
              <a:spcPct val="0"/>
            </a:spcBef>
            <a:spcAft>
              <a:spcPct val="15000"/>
            </a:spcAft>
            <a:buChar char="••"/>
          </a:pPr>
          <a:endParaRPr lang="en-US" sz="1700" kern="1200" dirty="0"/>
        </a:p>
        <a:p>
          <a:pPr marL="171450" lvl="1" indent="-171450" algn="l" defTabSz="755650">
            <a:lnSpc>
              <a:spcPct val="90000"/>
            </a:lnSpc>
            <a:spcBef>
              <a:spcPct val="0"/>
            </a:spcBef>
            <a:spcAft>
              <a:spcPct val="15000"/>
            </a:spcAft>
            <a:buChar char="••"/>
          </a:pPr>
          <a:r>
            <a:rPr lang="en-US" sz="1700" kern="1200" dirty="0" smtClean="0"/>
            <a:t>SEBI (LODR) Regulations, 2015</a:t>
          </a:r>
          <a:endParaRPr lang="en-US" sz="1700" kern="1200" dirty="0"/>
        </a:p>
        <a:p>
          <a:pPr marL="171450" lvl="1" indent="-171450" algn="l" defTabSz="755650">
            <a:lnSpc>
              <a:spcPct val="90000"/>
            </a:lnSpc>
            <a:spcBef>
              <a:spcPct val="0"/>
            </a:spcBef>
            <a:spcAft>
              <a:spcPct val="15000"/>
            </a:spcAft>
            <a:buChar char="••"/>
          </a:pPr>
          <a:endParaRPr lang="en-US" sz="1700" kern="1200" dirty="0"/>
        </a:p>
        <a:p>
          <a:pPr marL="171450" lvl="1" indent="-171450" algn="l" defTabSz="755650">
            <a:lnSpc>
              <a:spcPct val="90000"/>
            </a:lnSpc>
            <a:spcBef>
              <a:spcPct val="0"/>
            </a:spcBef>
            <a:spcAft>
              <a:spcPct val="15000"/>
            </a:spcAft>
            <a:buChar char="••"/>
          </a:pPr>
          <a:r>
            <a:rPr lang="en-US" sz="1700" kern="1200" dirty="0" smtClean="0"/>
            <a:t>SEBI (PIT) Regulations, 2015</a:t>
          </a:r>
          <a:endParaRPr lang="en-US" sz="1700" kern="1200" dirty="0"/>
        </a:p>
        <a:p>
          <a:pPr marL="171450" lvl="1" indent="-171450" algn="l" defTabSz="755650">
            <a:lnSpc>
              <a:spcPct val="90000"/>
            </a:lnSpc>
            <a:spcBef>
              <a:spcPct val="0"/>
            </a:spcBef>
            <a:spcAft>
              <a:spcPct val="15000"/>
            </a:spcAft>
            <a:buChar char="••"/>
          </a:pPr>
          <a:endParaRPr lang="en-US" sz="1700" kern="1200" dirty="0"/>
        </a:p>
        <a:p>
          <a:pPr marL="171450" lvl="1" indent="-171450" algn="l" defTabSz="755650">
            <a:lnSpc>
              <a:spcPct val="90000"/>
            </a:lnSpc>
            <a:spcBef>
              <a:spcPct val="0"/>
            </a:spcBef>
            <a:spcAft>
              <a:spcPct val="15000"/>
            </a:spcAft>
            <a:buChar char="••"/>
          </a:pPr>
          <a:r>
            <a:rPr lang="en-US" sz="1700" kern="1200" dirty="0" smtClean="0"/>
            <a:t>Income Tax Act, 1961</a:t>
          </a:r>
          <a:endParaRPr lang="en-US" sz="1700" kern="1200" dirty="0"/>
        </a:p>
      </dsp:txBody>
      <dsp:txXfrm rot="5400000">
        <a:off x="6511600" y="1083732"/>
        <a:ext cx="3028109" cy="325120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0A2D3D-747D-4788-A606-ABCF621A7DD1}">
      <dsp:nvSpPr>
        <dsp:cNvPr id="0" name=""/>
        <dsp:cNvSpPr/>
      </dsp:nvSpPr>
      <dsp:spPr>
        <a:xfrm>
          <a:off x="3312135" y="3619392"/>
          <a:ext cx="1415646" cy="673718"/>
        </a:xfrm>
        <a:custGeom>
          <a:avLst/>
          <a:gdLst/>
          <a:ahLst/>
          <a:cxnLst/>
          <a:rect l="0" t="0" r="0" b="0"/>
          <a:pathLst>
            <a:path>
              <a:moveTo>
                <a:pt x="0" y="0"/>
              </a:moveTo>
              <a:lnTo>
                <a:pt x="0" y="459076"/>
              </a:lnTo>
              <a:lnTo>
                <a:pt x="1415512" y="459076"/>
              </a:lnTo>
              <a:lnTo>
                <a:pt x="1415512" y="673655"/>
              </a:lnTo>
            </a:path>
          </a:pathLst>
        </a:custGeom>
        <a:noFill/>
        <a:ln w="19050" cap="rnd" cmpd="sng" algn="ctr">
          <a:solidFill>
            <a:srgbClr val="0E5580">
              <a:shade val="80000"/>
              <a:hueOff val="0"/>
              <a:satOff val="0"/>
              <a:lumOff val="0"/>
              <a:alphaOff val="0"/>
            </a:srgb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8582869-9FF8-460F-9220-01A151078AAC}">
      <dsp:nvSpPr>
        <dsp:cNvPr id="0" name=""/>
        <dsp:cNvSpPr/>
      </dsp:nvSpPr>
      <dsp:spPr>
        <a:xfrm>
          <a:off x="1795546" y="3619392"/>
          <a:ext cx="1516588" cy="673718"/>
        </a:xfrm>
        <a:custGeom>
          <a:avLst/>
          <a:gdLst/>
          <a:ahLst/>
          <a:cxnLst/>
          <a:rect l="0" t="0" r="0" b="0"/>
          <a:pathLst>
            <a:path>
              <a:moveTo>
                <a:pt x="1516445" y="0"/>
              </a:moveTo>
              <a:lnTo>
                <a:pt x="1516445" y="459076"/>
              </a:lnTo>
              <a:lnTo>
                <a:pt x="0" y="459076"/>
              </a:lnTo>
              <a:lnTo>
                <a:pt x="0" y="673655"/>
              </a:lnTo>
            </a:path>
          </a:pathLst>
        </a:custGeom>
        <a:noFill/>
        <a:ln w="19050" cap="rnd" cmpd="sng" algn="ctr">
          <a:solidFill>
            <a:srgbClr val="0E5580">
              <a:shade val="80000"/>
              <a:hueOff val="0"/>
              <a:satOff val="0"/>
              <a:lumOff val="0"/>
              <a:alphaOff val="0"/>
            </a:srgb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51858205-3B29-479D-81FA-6681867B488F}">
      <dsp:nvSpPr>
        <dsp:cNvPr id="0" name=""/>
        <dsp:cNvSpPr/>
      </dsp:nvSpPr>
      <dsp:spPr>
        <a:xfrm>
          <a:off x="3266415" y="1474688"/>
          <a:ext cx="91440" cy="673718"/>
        </a:xfrm>
        <a:custGeom>
          <a:avLst/>
          <a:gdLst/>
          <a:ahLst/>
          <a:cxnLst/>
          <a:rect l="0" t="0" r="0" b="0"/>
          <a:pathLst>
            <a:path>
              <a:moveTo>
                <a:pt x="2173735" y="0"/>
              </a:moveTo>
              <a:lnTo>
                <a:pt x="2173735" y="459076"/>
              </a:lnTo>
              <a:lnTo>
                <a:pt x="0" y="459076"/>
              </a:lnTo>
              <a:lnTo>
                <a:pt x="0" y="673655"/>
              </a:lnTo>
            </a:path>
          </a:pathLst>
        </a:custGeom>
        <a:noFill/>
        <a:ln w="19050" cap="rnd" cmpd="sng" algn="ctr">
          <a:solidFill>
            <a:srgbClr val="0E5580">
              <a:shade val="60000"/>
              <a:hueOff val="0"/>
              <a:satOff val="0"/>
              <a:lumOff val="0"/>
              <a:alphaOff val="0"/>
            </a:srgb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D2FA233A-5DC1-4D6E-80DB-F37B82D98A3A}">
      <dsp:nvSpPr>
        <dsp:cNvPr id="0" name=""/>
        <dsp:cNvSpPr/>
      </dsp:nvSpPr>
      <dsp:spPr>
        <a:xfrm>
          <a:off x="2153879" y="3703"/>
          <a:ext cx="2316512" cy="1470985"/>
        </a:xfrm>
        <a:prstGeom prst="roundRect">
          <a:avLst>
            <a:gd name="adj" fmla="val 10000"/>
          </a:avLst>
        </a:prstGeom>
        <a:solidFill>
          <a:srgbClr val="232247"/>
        </a:solidFill>
        <a:ln>
          <a:noFill/>
        </a:ln>
        <a:effectLst/>
        <a:scene3d>
          <a:camera prst="orthographicFront"/>
          <a:lightRig rig="flat" dir="t"/>
        </a:scene3d>
        <a:sp3d prstMaterial="plastic">
          <a:bevelB w="88900" h="31750" prst="angle"/>
        </a:sp3d>
      </dsp:spPr>
      <dsp:style>
        <a:lnRef idx="0">
          <a:scrgbClr r="0" g="0" b="0"/>
        </a:lnRef>
        <a:fillRef idx="3">
          <a:scrgbClr r="0" g="0" b="0"/>
        </a:fillRef>
        <a:effectRef idx="2">
          <a:scrgbClr r="0" g="0" b="0"/>
        </a:effectRef>
        <a:fontRef idx="minor">
          <a:schemeClr val="lt1"/>
        </a:fontRef>
      </dsp:style>
    </dsp:sp>
    <dsp:sp modelId="{183FDB63-0D72-4EA7-946C-C83FFFEC0D78}">
      <dsp:nvSpPr>
        <dsp:cNvPr id="0" name=""/>
        <dsp:cNvSpPr/>
      </dsp:nvSpPr>
      <dsp:spPr>
        <a:xfrm>
          <a:off x="2411269" y="248223"/>
          <a:ext cx="2316512" cy="1470985"/>
        </a:xfrm>
        <a:prstGeom prst="roundRect">
          <a:avLst>
            <a:gd name="adj" fmla="val 10000"/>
          </a:avLst>
        </a:prstGeom>
        <a:solidFill>
          <a:srgbClr val="EBEBEB">
            <a:alpha val="90000"/>
            <a:hueOff val="0"/>
            <a:satOff val="0"/>
            <a:lumOff val="0"/>
            <a:alphaOff val="0"/>
          </a:srgbClr>
        </a:solidFill>
        <a:ln w="9525" cap="rnd" cmpd="sng" algn="ctr">
          <a:solidFill>
            <a:srgbClr val="0E5580">
              <a:hueOff val="0"/>
              <a:satOff val="0"/>
              <a:lumOff val="0"/>
              <a:alphaOff val="0"/>
            </a:srgbClr>
          </a:solidFill>
          <a:prstDash val="solid"/>
          <a:miter lim="800000"/>
        </a:ln>
        <a:effectLst>
          <a:outerShdw blurRad="38100" dist="25400" dir="5400000" rotWithShape="0">
            <a:srgbClr val="000000">
              <a:alpha val="45000"/>
            </a:srgbClr>
          </a:outerShdw>
        </a:effectLst>
        <a:scene3d>
          <a:camera prst="orthographicFront"/>
          <a:lightRig rig="flat" dir="t"/>
        </a:scene3d>
        <a:sp3d z="190500" extrusionH="12700" prstMaterial="plastic"/>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i="1" kern="1200" smtClean="0">
              <a:solidFill>
                <a:sysClr val="windowText" lastClr="000000">
                  <a:hueOff val="0"/>
                  <a:satOff val="0"/>
                  <a:lumOff val="0"/>
                  <a:alphaOff val="0"/>
                </a:sysClr>
              </a:solidFill>
              <a:latin typeface="Calibri" panose="020F0502020204030204" pitchFamily="34" charset="0"/>
              <a:ea typeface="+mn-ea"/>
              <a:cs typeface="+mn-cs"/>
            </a:rPr>
            <a:t>TAX TREATMENT</a:t>
          </a:r>
          <a:endParaRPr lang="en-US" sz="2400" kern="1200" dirty="0">
            <a:solidFill>
              <a:sysClr val="windowText" lastClr="000000">
                <a:hueOff val="0"/>
                <a:satOff val="0"/>
                <a:lumOff val="0"/>
                <a:alphaOff val="0"/>
              </a:sysClr>
            </a:solidFill>
            <a:latin typeface="Calibri" panose="020F0502020204030204" pitchFamily="34" charset="0"/>
            <a:ea typeface="+mn-ea"/>
            <a:cs typeface="+mn-cs"/>
          </a:endParaRPr>
        </a:p>
      </dsp:txBody>
      <dsp:txXfrm>
        <a:off x="2454353" y="291307"/>
        <a:ext cx="2230344" cy="1384817"/>
      </dsp:txXfrm>
    </dsp:sp>
    <dsp:sp modelId="{8687FCC6-7102-4AB8-AE76-08BBAE93B3FD}">
      <dsp:nvSpPr>
        <dsp:cNvPr id="0" name=""/>
        <dsp:cNvSpPr/>
      </dsp:nvSpPr>
      <dsp:spPr>
        <a:xfrm>
          <a:off x="2153879" y="2148407"/>
          <a:ext cx="2316512" cy="1470985"/>
        </a:xfrm>
        <a:prstGeom prst="roundRect">
          <a:avLst>
            <a:gd name="adj" fmla="val 10000"/>
          </a:avLst>
        </a:prstGeom>
        <a:solidFill>
          <a:srgbClr val="232247"/>
        </a:solidFill>
        <a:ln>
          <a:noFill/>
        </a:ln>
        <a:effectLst/>
        <a:scene3d>
          <a:camera prst="orthographicFront"/>
          <a:lightRig rig="flat" dir="t"/>
        </a:scene3d>
        <a:sp3d prstMaterial="plastic">
          <a:bevelB w="88900" h="31750" prst="angle"/>
        </a:sp3d>
      </dsp:spPr>
      <dsp:style>
        <a:lnRef idx="0">
          <a:scrgbClr r="0" g="0" b="0"/>
        </a:lnRef>
        <a:fillRef idx="3">
          <a:scrgbClr r="0" g="0" b="0"/>
        </a:fillRef>
        <a:effectRef idx="1">
          <a:scrgbClr r="0" g="0" b="0"/>
        </a:effectRef>
        <a:fontRef idx="minor">
          <a:schemeClr val="lt1"/>
        </a:fontRef>
      </dsp:style>
    </dsp:sp>
    <dsp:sp modelId="{849AE013-6A65-400F-9965-3FB7039A8D7D}">
      <dsp:nvSpPr>
        <dsp:cNvPr id="0" name=""/>
        <dsp:cNvSpPr/>
      </dsp:nvSpPr>
      <dsp:spPr>
        <a:xfrm>
          <a:off x="2411269" y="2392928"/>
          <a:ext cx="2316512" cy="1470985"/>
        </a:xfrm>
        <a:prstGeom prst="roundRect">
          <a:avLst>
            <a:gd name="adj" fmla="val 10000"/>
          </a:avLst>
        </a:prstGeom>
        <a:solidFill>
          <a:srgbClr val="EBEBEB">
            <a:alpha val="90000"/>
            <a:hueOff val="0"/>
            <a:satOff val="0"/>
            <a:lumOff val="0"/>
            <a:alphaOff val="0"/>
          </a:srgbClr>
        </a:solidFill>
        <a:ln w="9525" cap="rnd" cmpd="sng" algn="ctr">
          <a:solidFill>
            <a:srgbClr val="0E5580">
              <a:hueOff val="0"/>
              <a:satOff val="0"/>
              <a:lumOff val="0"/>
              <a:alphaOff val="0"/>
            </a:srgbClr>
          </a:solidFill>
          <a:prstDash val="solid"/>
          <a:miter lim="800000"/>
        </a:ln>
        <a:effectLst>
          <a:outerShdw blurRad="38100" dist="25400" dir="5400000" rotWithShape="0">
            <a:srgbClr val="000000">
              <a:alpha val="45000"/>
            </a:srgbClr>
          </a:outerShdw>
        </a:effectLst>
        <a:scene3d>
          <a:camera prst="orthographicFront"/>
          <a:lightRig rig="flat" dir="t"/>
        </a:scene3d>
        <a:sp3d z="190500" extrusionH="12700" prstMaterial="plastic"/>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smtClean="0">
              <a:solidFill>
                <a:sysClr val="windowText" lastClr="000000">
                  <a:hueOff val="0"/>
                  <a:satOff val="0"/>
                  <a:lumOff val="0"/>
                  <a:alphaOff val="0"/>
                </a:sysClr>
              </a:solidFill>
              <a:latin typeface="Calibri" panose="020F0502020204030204" pitchFamily="34" charset="0"/>
              <a:ea typeface="+mn-ea"/>
              <a:cs typeface="+mn-cs"/>
            </a:rPr>
            <a:t>In the hands of Employee</a:t>
          </a:r>
          <a:endParaRPr lang="en-US" sz="2000" kern="1200" dirty="0">
            <a:solidFill>
              <a:sysClr val="windowText" lastClr="000000">
                <a:hueOff val="0"/>
                <a:satOff val="0"/>
                <a:lumOff val="0"/>
                <a:alphaOff val="0"/>
              </a:sysClr>
            </a:solidFill>
            <a:latin typeface="Calibri" panose="020F0502020204030204" pitchFamily="34" charset="0"/>
            <a:ea typeface="+mn-ea"/>
            <a:cs typeface="+mn-cs"/>
          </a:endParaRPr>
        </a:p>
      </dsp:txBody>
      <dsp:txXfrm>
        <a:off x="2454353" y="2436012"/>
        <a:ext cx="2230344" cy="1384817"/>
      </dsp:txXfrm>
    </dsp:sp>
    <dsp:sp modelId="{C08EBF09-AE66-4A79-81E0-E4EC4F926F8D}">
      <dsp:nvSpPr>
        <dsp:cNvPr id="0" name=""/>
        <dsp:cNvSpPr/>
      </dsp:nvSpPr>
      <dsp:spPr>
        <a:xfrm>
          <a:off x="637290" y="4293111"/>
          <a:ext cx="2316512" cy="1470985"/>
        </a:xfrm>
        <a:prstGeom prst="roundRect">
          <a:avLst>
            <a:gd name="adj" fmla="val 10000"/>
          </a:avLst>
        </a:prstGeom>
        <a:solidFill>
          <a:srgbClr val="232247"/>
        </a:solidFill>
        <a:ln>
          <a:noFill/>
        </a:ln>
        <a:effectLst/>
        <a:scene3d>
          <a:camera prst="orthographicFront"/>
          <a:lightRig rig="flat" dir="t"/>
        </a:scene3d>
        <a:sp3d prstMaterial="plastic">
          <a:bevelB w="88900" h="31750" prst="angle"/>
        </a:sp3d>
      </dsp:spPr>
      <dsp:style>
        <a:lnRef idx="0">
          <a:scrgbClr r="0" g="0" b="0"/>
        </a:lnRef>
        <a:fillRef idx="3">
          <a:scrgbClr r="0" g="0" b="0"/>
        </a:fillRef>
        <a:effectRef idx="1">
          <a:scrgbClr r="0" g="0" b="0"/>
        </a:effectRef>
        <a:fontRef idx="minor">
          <a:schemeClr val="lt1"/>
        </a:fontRef>
      </dsp:style>
    </dsp:sp>
    <dsp:sp modelId="{1356FF25-9EB1-4F31-AB94-B4C249E32857}">
      <dsp:nvSpPr>
        <dsp:cNvPr id="0" name=""/>
        <dsp:cNvSpPr/>
      </dsp:nvSpPr>
      <dsp:spPr>
        <a:xfrm>
          <a:off x="894681" y="4537632"/>
          <a:ext cx="2316512" cy="1470985"/>
        </a:xfrm>
        <a:prstGeom prst="roundRect">
          <a:avLst>
            <a:gd name="adj" fmla="val 10000"/>
          </a:avLst>
        </a:prstGeom>
        <a:solidFill>
          <a:srgbClr val="EBEBEB">
            <a:alpha val="90000"/>
            <a:hueOff val="0"/>
            <a:satOff val="0"/>
            <a:lumOff val="0"/>
            <a:alphaOff val="0"/>
          </a:srgbClr>
        </a:solidFill>
        <a:ln w="9525" cap="rnd" cmpd="sng" algn="ctr">
          <a:solidFill>
            <a:srgbClr val="0E5580">
              <a:hueOff val="0"/>
              <a:satOff val="0"/>
              <a:lumOff val="0"/>
              <a:alphaOff val="0"/>
            </a:srgbClr>
          </a:solidFill>
          <a:prstDash val="solid"/>
          <a:miter lim="800000"/>
        </a:ln>
        <a:effectLst>
          <a:outerShdw blurRad="38100" dist="25400" dir="5400000" rotWithShape="0">
            <a:srgbClr val="000000">
              <a:alpha val="45000"/>
            </a:srgbClr>
          </a:outerShdw>
        </a:effectLst>
        <a:scene3d>
          <a:camera prst="orthographicFront"/>
          <a:lightRig rig="flat" dir="t"/>
        </a:scene3d>
        <a:sp3d z="190500" extrusionH="12700" prstMaterial="plastic"/>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u="sng" kern="1200" smtClean="0">
              <a:solidFill>
                <a:sysClr val="windowText" lastClr="000000">
                  <a:hueOff val="0"/>
                  <a:satOff val="0"/>
                  <a:lumOff val="0"/>
                  <a:alphaOff val="0"/>
                </a:sysClr>
              </a:solidFill>
              <a:latin typeface="Calibri" panose="020F0502020204030204" pitchFamily="34" charset="0"/>
              <a:ea typeface="+mn-ea"/>
              <a:cs typeface="+mn-cs"/>
            </a:rPr>
            <a:t>At the time of Allotment:</a:t>
          </a:r>
        </a:p>
        <a:p>
          <a:pPr lvl="0" algn="ctr" defTabSz="711200">
            <a:lnSpc>
              <a:spcPct val="90000"/>
            </a:lnSpc>
            <a:spcBef>
              <a:spcPct val="0"/>
            </a:spcBef>
            <a:spcAft>
              <a:spcPct val="35000"/>
            </a:spcAft>
          </a:pPr>
          <a:r>
            <a:rPr lang="en-US" sz="1600" u="none" kern="1200" smtClean="0">
              <a:solidFill>
                <a:sysClr val="windowText" lastClr="000000">
                  <a:hueOff val="0"/>
                  <a:satOff val="0"/>
                  <a:lumOff val="0"/>
                  <a:alphaOff val="0"/>
                </a:sysClr>
              </a:solidFill>
              <a:latin typeface="Calibri" panose="020F0502020204030204" pitchFamily="34" charset="0"/>
              <a:ea typeface="+mn-ea"/>
              <a:cs typeface="+mn-cs"/>
            </a:rPr>
            <a:t>Taxable Value= FMV on the date of exercise of options-Exercise Price</a:t>
          </a:r>
          <a:endParaRPr lang="en-US" sz="1600" u="none" kern="1200" dirty="0">
            <a:solidFill>
              <a:sysClr val="windowText" lastClr="000000">
                <a:hueOff val="0"/>
                <a:satOff val="0"/>
                <a:lumOff val="0"/>
                <a:alphaOff val="0"/>
              </a:sysClr>
            </a:solidFill>
            <a:latin typeface="Calibri" panose="020F0502020204030204" pitchFamily="34" charset="0"/>
            <a:ea typeface="+mn-ea"/>
            <a:cs typeface="+mn-cs"/>
          </a:endParaRPr>
        </a:p>
      </dsp:txBody>
      <dsp:txXfrm>
        <a:off x="937765" y="4580716"/>
        <a:ext cx="2230344" cy="1384817"/>
      </dsp:txXfrm>
    </dsp:sp>
    <dsp:sp modelId="{4679195B-CE03-466D-AFC3-07125D587D3D}">
      <dsp:nvSpPr>
        <dsp:cNvPr id="0" name=""/>
        <dsp:cNvSpPr/>
      </dsp:nvSpPr>
      <dsp:spPr>
        <a:xfrm>
          <a:off x="3468583" y="4293111"/>
          <a:ext cx="2518396" cy="1573071"/>
        </a:xfrm>
        <a:prstGeom prst="roundRect">
          <a:avLst>
            <a:gd name="adj" fmla="val 10000"/>
          </a:avLst>
        </a:prstGeom>
        <a:solidFill>
          <a:srgbClr val="232247"/>
        </a:solidFill>
        <a:ln>
          <a:noFill/>
        </a:ln>
        <a:effectLst/>
        <a:scene3d>
          <a:camera prst="orthographicFront"/>
          <a:lightRig rig="flat" dir="t"/>
        </a:scene3d>
        <a:sp3d prstMaterial="plastic">
          <a:bevelB w="88900" h="31750" prst="angle"/>
        </a:sp3d>
      </dsp:spPr>
      <dsp:style>
        <a:lnRef idx="0">
          <a:scrgbClr r="0" g="0" b="0"/>
        </a:lnRef>
        <a:fillRef idx="3">
          <a:scrgbClr r="0" g="0" b="0"/>
        </a:fillRef>
        <a:effectRef idx="1">
          <a:scrgbClr r="0" g="0" b="0"/>
        </a:effectRef>
        <a:fontRef idx="minor">
          <a:schemeClr val="lt1"/>
        </a:fontRef>
      </dsp:style>
    </dsp:sp>
    <dsp:sp modelId="{B8EABB07-69EE-4310-8F81-8283E15A6310}">
      <dsp:nvSpPr>
        <dsp:cNvPr id="0" name=""/>
        <dsp:cNvSpPr/>
      </dsp:nvSpPr>
      <dsp:spPr>
        <a:xfrm>
          <a:off x="3725973" y="4537632"/>
          <a:ext cx="2518396" cy="1573071"/>
        </a:xfrm>
        <a:prstGeom prst="roundRect">
          <a:avLst>
            <a:gd name="adj" fmla="val 10000"/>
          </a:avLst>
        </a:prstGeom>
        <a:solidFill>
          <a:srgbClr val="EBEBEB">
            <a:alpha val="90000"/>
            <a:hueOff val="0"/>
            <a:satOff val="0"/>
            <a:lumOff val="0"/>
            <a:alphaOff val="0"/>
          </a:srgbClr>
        </a:solidFill>
        <a:ln w="9525" cap="rnd" cmpd="sng" algn="ctr">
          <a:solidFill>
            <a:srgbClr val="0E5580">
              <a:hueOff val="0"/>
              <a:satOff val="0"/>
              <a:lumOff val="0"/>
              <a:alphaOff val="0"/>
            </a:srgbClr>
          </a:solidFill>
          <a:prstDash val="solid"/>
          <a:miter lim="800000"/>
        </a:ln>
        <a:effectLst>
          <a:outerShdw blurRad="38100" dist="25400" dir="5400000" rotWithShape="0">
            <a:srgbClr val="000000">
              <a:alpha val="45000"/>
            </a:srgbClr>
          </a:outerShdw>
        </a:effectLst>
        <a:scene3d>
          <a:camera prst="orthographicFront"/>
          <a:lightRig rig="flat" dir="t"/>
        </a:scene3d>
        <a:sp3d z="190500" extrusionH="12700" prstMaterial="plastic"/>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u="sng" kern="1200" smtClean="0">
              <a:solidFill>
                <a:sysClr val="windowText" lastClr="000000">
                  <a:hueOff val="0"/>
                  <a:satOff val="0"/>
                  <a:lumOff val="0"/>
                  <a:alphaOff val="0"/>
                </a:sysClr>
              </a:solidFill>
              <a:latin typeface="Calibri" panose="020F0502020204030204" pitchFamily="34" charset="0"/>
              <a:ea typeface="+mn-ea"/>
              <a:cs typeface="+mn-cs"/>
            </a:rPr>
            <a:t> At the time of transfer of shares;</a:t>
          </a:r>
        </a:p>
        <a:p>
          <a:pPr lvl="0" algn="ctr" defTabSz="711200">
            <a:lnSpc>
              <a:spcPct val="90000"/>
            </a:lnSpc>
            <a:spcBef>
              <a:spcPct val="0"/>
            </a:spcBef>
            <a:spcAft>
              <a:spcPct val="35000"/>
            </a:spcAft>
          </a:pPr>
          <a:r>
            <a:rPr lang="en-US" sz="1600" u="none" kern="1200" smtClean="0">
              <a:solidFill>
                <a:sysClr val="windowText" lastClr="000000">
                  <a:hueOff val="0"/>
                  <a:satOff val="0"/>
                  <a:lumOff val="0"/>
                  <a:alphaOff val="0"/>
                </a:sysClr>
              </a:solidFill>
              <a:latin typeface="Calibri" panose="020F0502020204030204" pitchFamily="34" charset="0"/>
              <a:ea typeface="+mn-ea"/>
              <a:cs typeface="+mn-cs"/>
            </a:rPr>
            <a:t>Taxable Value= Sales Price of Shares-FMV of shares at the time of Exercise</a:t>
          </a:r>
          <a:endParaRPr lang="en-US" sz="1600" u="none" kern="1200" dirty="0" smtClean="0">
            <a:solidFill>
              <a:sysClr val="windowText" lastClr="000000">
                <a:hueOff val="0"/>
                <a:satOff val="0"/>
                <a:lumOff val="0"/>
                <a:alphaOff val="0"/>
              </a:sysClr>
            </a:solidFill>
            <a:latin typeface="Calibri" panose="020F0502020204030204" pitchFamily="34" charset="0"/>
            <a:ea typeface="+mn-ea"/>
            <a:cs typeface="+mn-cs"/>
          </a:endParaRPr>
        </a:p>
      </dsp:txBody>
      <dsp:txXfrm>
        <a:off x="3772047" y="4583706"/>
        <a:ext cx="2426248" cy="1480923"/>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4.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8852"/>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829762" y="0"/>
            <a:ext cx="2929837" cy="498852"/>
          </a:xfrm>
          <a:prstGeom prst="rect">
            <a:avLst/>
          </a:prstGeom>
        </p:spPr>
        <p:txBody>
          <a:bodyPr vert="horz" lIns="93177" tIns="46589" rIns="93177" bIns="46589" rtlCol="0"/>
          <a:lstStyle>
            <a:lvl1pPr algn="r">
              <a:defRPr sz="1200"/>
            </a:lvl1pPr>
          </a:lstStyle>
          <a:p>
            <a:fld id="{D98EE1B8-7D9E-49C6-A4CA-2D43E7477312}" type="datetimeFigureOut">
              <a:rPr lang="en-US" smtClean="0"/>
              <a:t>5/2/2023</a:t>
            </a:fld>
            <a:endParaRPr lang="en-US"/>
          </a:p>
        </p:txBody>
      </p:sp>
      <p:sp>
        <p:nvSpPr>
          <p:cNvPr id="4" name="Footer Placeholder 3"/>
          <p:cNvSpPr>
            <a:spLocks noGrp="1"/>
          </p:cNvSpPr>
          <p:nvPr>
            <p:ph type="ftr" sz="quarter" idx="2"/>
          </p:nvPr>
        </p:nvSpPr>
        <p:spPr>
          <a:xfrm>
            <a:off x="0" y="9443663"/>
            <a:ext cx="2929837" cy="498851"/>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829762" y="9443663"/>
            <a:ext cx="2929837" cy="498851"/>
          </a:xfrm>
          <a:prstGeom prst="rect">
            <a:avLst/>
          </a:prstGeom>
        </p:spPr>
        <p:txBody>
          <a:bodyPr vert="horz" lIns="93177" tIns="46589" rIns="93177" bIns="46589" rtlCol="0" anchor="b"/>
          <a:lstStyle>
            <a:lvl1pPr algn="r">
              <a:defRPr sz="1200"/>
            </a:lvl1pPr>
          </a:lstStyle>
          <a:p>
            <a:fld id="{FC18039C-3D31-47E1-B7DD-5765F6861648}" type="slidenum">
              <a:rPr lang="en-US" smtClean="0"/>
              <a:t>‹#›</a:t>
            </a:fld>
            <a:endParaRPr lang="en-US"/>
          </a:p>
        </p:txBody>
      </p:sp>
    </p:spTree>
    <p:extLst>
      <p:ext uri="{BB962C8B-B14F-4D97-AF65-F5344CB8AC3E}">
        <p14:creationId xmlns:p14="http://schemas.microsoft.com/office/powerpoint/2010/main" val="6732070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6E72B4-7995-4595-A7F6-A0A217D3CEC9}" type="datetimeFigureOut">
              <a:rPr lang="en-US" smtClean="0"/>
              <a:t>5/2/2023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C2C34F-3E8F-4992-9493-B601EB40B341}" type="slidenum">
              <a:rPr lang="en-US" smtClean="0"/>
              <a:t>‹#›</a:t>
            </a:fld>
            <a:endParaRPr lang="en-US"/>
          </a:p>
        </p:txBody>
      </p:sp>
    </p:spTree>
    <p:extLst>
      <p:ext uri="{BB962C8B-B14F-4D97-AF65-F5344CB8AC3E}">
        <p14:creationId xmlns:p14="http://schemas.microsoft.com/office/powerpoint/2010/main" val="2253602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6E72B4-7995-4595-A7F6-A0A217D3CEC9}" type="datetimeFigureOut">
              <a:rPr lang="en-US" smtClean="0"/>
              <a:t>5/2/2023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C2C34F-3E8F-4992-9493-B601EB40B341}" type="slidenum">
              <a:rPr lang="en-US" smtClean="0"/>
              <a:t>‹#›</a:t>
            </a:fld>
            <a:endParaRPr lang="en-US"/>
          </a:p>
        </p:txBody>
      </p:sp>
    </p:spTree>
    <p:extLst>
      <p:ext uri="{BB962C8B-B14F-4D97-AF65-F5344CB8AC3E}">
        <p14:creationId xmlns:p14="http://schemas.microsoft.com/office/powerpoint/2010/main" val="1136062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6E72B4-7995-4595-A7F6-A0A217D3CEC9}" type="datetimeFigureOut">
              <a:rPr lang="en-US" smtClean="0"/>
              <a:t>5/2/2023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C2C34F-3E8F-4992-9493-B601EB40B341}" type="slidenum">
              <a:rPr lang="en-US" smtClean="0"/>
              <a:t>‹#›</a:t>
            </a:fld>
            <a:endParaRPr lang="en-US"/>
          </a:p>
        </p:txBody>
      </p:sp>
    </p:spTree>
    <p:extLst>
      <p:ext uri="{BB962C8B-B14F-4D97-AF65-F5344CB8AC3E}">
        <p14:creationId xmlns:p14="http://schemas.microsoft.com/office/powerpoint/2010/main" val="3902516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6E72B4-7995-4595-A7F6-A0A217D3CEC9}" type="datetimeFigureOut">
              <a:rPr lang="en-US" smtClean="0"/>
              <a:t>5/2/2023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C2C34F-3E8F-4992-9493-B601EB40B341}" type="slidenum">
              <a:rPr lang="en-US" smtClean="0"/>
              <a:t>‹#›</a:t>
            </a:fld>
            <a:endParaRPr lang="en-US"/>
          </a:p>
        </p:txBody>
      </p:sp>
    </p:spTree>
    <p:extLst>
      <p:ext uri="{BB962C8B-B14F-4D97-AF65-F5344CB8AC3E}">
        <p14:creationId xmlns:p14="http://schemas.microsoft.com/office/powerpoint/2010/main" val="872403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36E72B4-7995-4595-A7F6-A0A217D3CEC9}" type="datetimeFigureOut">
              <a:rPr lang="en-US" smtClean="0"/>
              <a:t>5/2/2023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C2C34F-3E8F-4992-9493-B601EB40B341}" type="slidenum">
              <a:rPr lang="en-US" smtClean="0"/>
              <a:t>‹#›</a:t>
            </a:fld>
            <a:endParaRPr lang="en-US"/>
          </a:p>
        </p:txBody>
      </p:sp>
    </p:spTree>
    <p:extLst>
      <p:ext uri="{BB962C8B-B14F-4D97-AF65-F5344CB8AC3E}">
        <p14:creationId xmlns:p14="http://schemas.microsoft.com/office/powerpoint/2010/main" val="360577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6E72B4-7995-4595-A7F6-A0A217D3CEC9}" type="datetimeFigureOut">
              <a:rPr lang="en-US" smtClean="0"/>
              <a:t>5/2/2023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C2C34F-3E8F-4992-9493-B601EB40B341}" type="slidenum">
              <a:rPr lang="en-US" smtClean="0"/>
              <a:t>‹#›</a:t>
            </a:fld>
            <a:endParaRPr lang="en-US"/>
          </a:p>
        </p:txBody>
      </p:sp>
    </p:spTree>
    <p:extLst>
      <p:ext uri="{BB962C8B-B14F-4D97-AF65-F5344CB8AC3E}">
        <p14:creationId xmlns:p14="http://schemas.microsoft.com/office/powerpoint/2010/main" val="4249692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6E72B4-7995-4595-A7F6-A0A217D3CEC9}" type="datetimeFigureOut">
              <a:rPr lang="en-US" smtClean="0"/>
              <a:t>5/2/2023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C2C34F-3E8F-4992-9493-B601EB40B341}" type="slidenum">
              <a:rPr lang="en-US" smtClean="0"/>
              <a:t>‹#›</a:t>
            </a:fld>
            <a:endParaRPr lang="en-US"/>
          </a:p>
        </p:txBody>
      </p:sp>
    </p:spTree>
    <p:extLst>
      <p:ext uri="{BB962C8B-B14F-4D97-AF65-F5344CB8AC3E}">
        <p14:creationId xmlns:p14="http://schemas.microsoft.com/office/powerpoint/2010/main" val="854973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6E72B4-7995-4595-A7F6-A0A217D3CEC9}" type="datetimeFigureOut">
              <a:rPr lang="en-US" smtClean="0"/>
              <a:t>5/2/2023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C2C34F-3E8F-4992-9493-B601EB40B341}" type="slidenum">
              <a:rPr lang="en-US" smtClean="0"/>
              <a:t>‹#›</a:t>
            </a:fld>
            <a:endParaRPr lang="en-US"/>
          </a:p>
        </p:txBody>
      </p:sp>
    </p:spTree>
    <p:extLst>
      <p:ext uri="{BB962C8B-B14F-4D97-AF65-F5344CB8AC3E}">
        <p14:creationId xmlns:p14="http://schemas.microsoft.com/office/powerpoint/2010/main" val="2555465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6E72B4-7995-4595-A7F6-A0A217D3CEC9}" type="datetimeFigureOut">
              <a:rPr lang="en-US" smtClean="0"/>
              <a:t>5/2/2023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C2C34F-3E8F-4992-9493-B601EB40B341}" type="slidenum">
              <a:rPr lang="en-US" smtClean="0"/>
              <a:t>‹#›</a:t>
            </a:fld>
            <a:endParaRPr lang="en-US"/>
          </a:p>
        </p:txBody>
      </p:sp>
    </p:spTree>
    <p:extLst>
      <p:ext uri="{BB962C8B-B14F-4D97-AF65-F5344CB8AC3E}">
        <p14:creationId xmlns:p14="http://schemas.microsoft.com/office/powerpoint/2010/main" val="1171217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36E72B4-7995-4595-A7F6-A0A217D3CEC9}" type="datetimeFigureOut">
              <a:rPr lang="en-US" smtClean="0"/>
              <a:t>5/2/2023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C2C34F-3E8F-4992-9493-B601EB40B341}" type="slidenum">
              <a:rPr lang="en-US" smtClean="0"/>
              <a:t>‹#›</a:t>
            </a:fld>
            <a:endParaRPr lang="en-US"/>
          </a:p>
        </p:txBody>
      </p:sp>
    </p:spTree>
    <p:extLst>
      <p:ext uri="{BB962C8B-B14F-4D97-AF65-F5344CB8AC3E}">
        <p14:creationId xmlns:p14="http://schemas.microsoft.com/office/powerpoint/2010/main" val="1784846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36E72B4-7995-4595-A7F6-A0A217D3CEC9}" type="datetimeFigureOut">
              <a:rPr lang="en-US" smtClean="0"/>
              <a:t>5/2/2023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C2C34F-3E8F-4992-9493-B601EB40B341}" type="slidenum">
              <a:rPr lang="en-US" smtClean="0"/>
              <a:t>‹#›</a:t>
            </a:fld>
            <a:endParaRPr lang="en-US"/>
          </a:p>
        </p:txBody>
      </p:sp>
    </p:spTree>
    <p:extLst>
      <p:ext uri="{BB962C8B-B14F-4D97-AF65-F5344CB8AC3E}">
        <p14:creationId xmlns:p14="http://schemas.microsoft.com/office/powerpoint/2010/main" val="1620197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6E72B4-7995-4595-A7F6-A0A217D3CEC9}" type="datetimeFigureOut">
              <a:rPr lang="en-US" smtClean="0"/>
              <a:t>5/2/2023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C2C34F-3E8F-4992-9493-B601EB40B341}" type="slidenum">
              <a:rPr lang="en-US" smtClean="0"/>
              <a:t>‹#›</a:t>
            </a:fld>
            <a:endParaRPr lang="en-US"/>
          </a:p>
        </p:txBody>
      </p:sp>
    </p:spTree>
    <p:extLst>
      <p:ext uri="{BB962C8B-B14F-4D97-AF65-F5344CB8AC3E}">
        <p14:creationId xmlns:p14="http://schemas.microsoft.com/office/powerpoint/2010/main" val="1824876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10.jpg"/><Relationship Id="rId4" Type="http://schemas.openxmlformats.org/officeDocument/2006/relationships/image" Target="../media/image9.jpg"/></Relationships>
</file>

<file path=ppt/slides/_rels/slide8.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13.jpg"/><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9.jpg"/><Relationship Id="rId4" Type="http://schemas.openxmlformats.org/officeDocument/2006/relationships/image" Target="../media/image15.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32247"/>
        </a:solidFill>
        <a:effectLst/>
      </p:bgPr>
    </p:bg>
    <p:spTree>
      <p:nvGrpSpPr>
        <p:cNvPr id="1" name=""/>
        <p:cNvGrpSpPr/>
        <p:nvPr/>
      </p:nvGrpSpPr>
      <p:grpSpPr>
        <a:xfrm>
          <a:off x="0" y="0"/>
          <a:ext cx="0" cy="0"/>
          <a:chOff x="0" y="0"/>
          <a:chExt cx="0" cy="0"/>
        </a:xfrm>
      </p:grpSpPr>
      <p:pic>
        <p:nvPicPr>
          <p:cNvPr id="4" name="Pictur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3225" y="422275"/>
            <a:ext cx="2492375"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2"/>
          <p:cNvSpPr>
            <a:spLocks noGrp="1"/>
          </p:cNvSpPr>
          <p:nvPr>
            <p:ph type="subTitle" idx="1"/>
          </p:nvPr>
        </p:nvSpPr>
        <p:spPr>
          <a:xfrm>
            <a:off x="3525947" y="2530032"/>
            <a:ext cx="4644805" cy="861420"/>
          </a:xfrm>
        </p:spPr>
        <p:txBody>
          <a:bodyPr anchor="ctr" anchorCtr="0">
            <a:noAutofit/>
          </a:bodyPr>
          <a:lstStyle/>
          <a:p>
            <a:r>
              <a:rPr lang="en-US" sz="8000" b="1" dirty="0" smtClean="0">
                <a:solidFill>
                  <a:schemeClr val="bg1">
                    <a:lumMod val="95000"/>
                  </a:schemeClr>
                </a:solidFill>
                <a:latin typeface="Aharoni" panose="02010803020104030203" pitchFamily="2" charset="-79"/>
                <a:cs typeface="Aharoni" panose="02010803020104030203" pitchFamily="2" charset="-79"/>
              </a:rPr>
              <a:t>ESOP</a:t>
            </a:r>
            <a:r>
              <a:rPr lang="en-US" sz="6000" b="1" dirty="0" smtClean="0">
                <a:solidFill>
                  <a:schemeClr val="bg1">
                    <a:lumMod val="95000"/>
                  </a:schemeClr>
                </a:solidFill>
                <a:latin typeface="Aharoni" panose="02010803020104030203" pitchFamily="2" charset="-79"/>
                <a:cs typeface="Aharoni" panose="02010803020104030203" pitchFamily="2" charset="-79"/>
              </a:rPr>
              <a:t>s</a:t>
            </a:r>
            <a:endParaRPr lang="en-US" sz="8000" b="1" dirty="0">
              <a:solidFill>
                <a:schemeClr val="bg1">
                  <a:lumMod val="95000"/>
                </a:schemeClr>
              </a:solidFill>
              <a:latin typeface="Aharoni" panose="02010803020104030203" pitchFamily="2" charset="-79"/>
              <a:cs typeface="Aharoni" panose="02010803020104030203" pitchFamily="2" charset="-79"/>
            </a:endParaRPr>
          </a:p>
        </p:txBody>
      </p:sp>
      <p:sp>
        <p:nvSpPr>
          <p:cNvPr id="6" name="Title 1"/>
          <p:cNvSpPr>
            <a:spLocks noGrp="1"/>
          </p:cNvSpPr>
          <p:nvPr>
            <p:ph type="ctrTitle"/>
          </p:nvPr>
        </p:nvSpPr>
        <p:spPr>
          <a:xfrm>
            <a:off x="411161" y="3528080"/>
            <a:ext cx="10874375" cy="1237767"/>
          </a:xfrm>
        </p:spPr>
        <p:txBody>
          <a:bodyPr anchor="ctr" anchorCtr="0">
            <a:noAutofit/>
          </a:bodyPr>
          <a:lstStyle/>
          <a:p>
            <a:r>
              <a:rPr lang="en-US" sz="5000" dirty="0" smtClean="0">
                <a:solidFill>
                  <a:srgbClr val="D50032"/>
                </a:solidFill>
                <a:latin typeface="Berlin Sans FB Demi" panose="020E0802020502020306" pitchFamily="34" charset="0"/>
              </a:rPr>
              <a:t>LEGAL &amp; PROCEDURAL ASPECTS</a:t>
            </a:r>
            <a:endParaRPr lang="en-US" sz="5000" dirty="0">
              <a:solidFill>
                <a:srgbClr val="D50032"/>
              </a:solidFill>
              <a:latin typeface="Berlin Sans FB Demi" panose="020E0802020502020306" pitchFamily="34" charset="0"/>
            </a:endParaRPr>
          </a:p>
        </p:txBody>
      </p:sp>
      <p:cxnSp>
        <p:nvCxnSpPr>
          <p:cNvPr id="3" name="Straight Connector 2"/>
          <p:cNvCxnSpPr/>
          <p:nvPr/>
        </p:nvCxnSpPr>
        <p:spPr>
          <a:xfrm>
            <a:off x="1866900" y="3616980"/>
            <a:ext cx="7962900" cy="0"/>
          </a:xfrm>
          <a:prstGeom prst="line">
            <a:avLst/>
          </a:prstGeom>
          <a:ln w="571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1255" y="307975"/>
            <a:ext cx="2469192" cy="758825"/>
          </a:xfrm>
          <a:prstGeom prst="rect">
            <a:avLst/>
          </a:prstGeom>
        </p:spPr>
      </p:pic>
    </p:spTree>
    <p:extLst>
      <p:ext uri="{BB962C8B-B14F-4D97-AF65-F5344CB8AC3E}">
        <p14:creationId xmlns:p14="http://schemas.microsoft.com/office/powerpoint/2010/main" val="19618289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2550"/>
            <a:ext cx="12039600" cy="6699250"/>
          </a:xfrm>
          <a:prstGeom prst="rect">
            <a:avLst/>
          </a:prstGeom>
          <a:noFill/>
          <a:ln w="190500">
            <a:solidFill>
              <a:srgbClr val="D5003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3" name="Text Box 22"/>
          <p:cNvSpPr txBox="1">
            <a:spLocks noChangeArrowheads="1"/>
          </p:cNvSpPr>
          <p:nvPr/>
        </p:nvSpPr>
        <p:spPr bwMode="auto">
          <a:xfrm>
            <a:off x="315913" y="457200"/>
            <a:ext cx="8904287"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None/>
            </a:pPr>
            <a:r>
              <a:rPr lang="en-US" altLang="en-US" sz="4500" b="1" dirty="0" smtClean="0">
                <a:solidFill>
                  <a:srgbClr val="D50032"/>
                </a:solidFill>
                <a:latin typeface="Agency FB" panose="020B0503020202020204" pitchFamily="34" charset="0"/>
              </a:rPr>
              <a:t>ESOP IMPLEMENTING MODES</a:t>
            </a:r>
            <a:endParaRPr lang="en-US" altLang="en-US" sz="4500" b="1" dirty="0">
              <a:solidFill>
                <a:srgbClr val="D50032"/>
              </a:solidFill>
              <a:latin typeface="Agency FB" panose="020B0503020202020204" pitchFamily="34" charset="0"/>
            </a:endParaRPr>
          </a:p>
        </p:txBody>
      </p:sp>
      <p:graphicFrame>
        <p:nvGraphicFramePr>
          <p:cNvPr id="5" name="Diagram 4"/>
          <p:cNvGraphicFramePr/>
          <p:nvPr>
            <p:extLst>
              <p:ext uri="{D42A27DB-BD31-4B8C-83A1-F6EECF244321}">
                <p14:modId xmlns:p14="http://schemas.microsoft.com/office/powerpoint/2010/main" val="2178957353"/>
              </p:ext>
            </p:extLst>
          </p:nvPr>
        </p:nvGraphicFramePr>
        <p:xfrm>
          <a:off x="2002504" y="1439333"/>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079314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Rectangle 1"/>
          <p:cNvSpPr/>
          <p:nvPr/>
        </p:nvSpPr>
        <p:spPr>
          <a:xfrm>
            <a:off x="76200" y="82550"/>
            <a:ext cx="12039600" cy="6699250"/>
          </a:xfrm>
          <a:prstGeom prst="rect">
            <a:avLst/>
          </a:prstGeom>
          <a:noFill/>
          <a:ln w="190500">
            <a:solidFill>
              <a:srgbClr val="D5003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3" name="Text Box 22"/>
          <p:cNvSpPr txBox="1">
            <a:spLocks noChangeArrowheads="1"/>
          </p:cNvSpPr>
          <p:nvPr/>
        </p:nvSpPr>
        <p:spPr bwMode="auto">
          <a:xfrm>
            <a:off x="315913" y="457200"/>
            <a:ext cx="8904287"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None/>
            </a:pPr>
            <a:r>
              <a:rPr lang="en-US" altLang="en-US" sz="4500" b="1" dirty="0">
                <a:solidFill>
                  <a:srgbClr val="D50032"/>
                </a:solidFill>
                <a:latin typeface="Agency FB" panose="020B0503020202020204" pitchFamily="34" charset="0"/>
              </a:rPr>
              <a:t>DIRECT ROUTE</a:t>
            </a:r>
          </a:p>
        </p:txBody>
      </p:sp>
      <p:sp>
        <p:nvSpPr>
          <p:cNvPr id="5" name="Rectangle 4"/>
          <p:cNvSpPr/>
          <p:nvPr/>
        </p:nvSpPr>
        <p:spPr>
          <a:xfrm>
            <a:off x="5181600" y="1431925"/>
            <a:ext cx="1828800" cy="1641475"/>
          </a:xfrm>
          <a:prstGeom prst="rect">
            <a:avLst/>
          </a:prstGeom>
          <a:solidFill>
            <a:schemeClr val="bg1">
              <a:lumMod val="95000"/>
            </a:schemeClr>
          </a:solidFill>
          <a:ln w="254000">
            <a:solidFill>
              <a:srgbClr val="2322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D50032"/>
                </a:solidFill>
                <a:latin typeface="Agency FB" panose="020B0503020202020204" pitchFamily="34" charset="0"/>
              </a:rPr>
              <a:t>Direct </a:t>
            </a:r>
            <a:br>
              <a:rPr lang="en-US" sz="2800" b="1" dirty="0" smtClean="0">
                <a:solidFill>
                  <a:srgbClr val="D50032"/>
                </a:solidFill>
                <a:latin typeface="Agency FB" panose="020B0503020202020204" pitchFamily="34" charset="0"/>
              </a:rPr>
            </a:br>
            <a:r>
              <a:rPr lang="en-US" sz="2800" b="1" dirty="0" smtClean="0">
                <a:solidFill>
                  <a:srgbClr val="D50032"/>
                </a:solidFill>
                <a:latin typeface="Agency FB" panose="020B0503020202020204" pitchFamily="34" charset="0"/>
              </a:rPr>
              <a:t>Route</a:t>
            </a:r>
            <a:endParaRPr lang="en-US" sz="2800" b="1" dirty="0">
              <a:solidFill>
                <a:srgbClr val="D50032"/>
              </a:solidFill>
              <a:latin typeface="Agency FB" panose="020B0503020202020204" pitchFamily="34" charset="0"/>
            </a:endParaRPr>
          </a:p>
        </p:txBody>
      </p:sp>
      <p:sp>
        <p:nvSpPr>
          <p:cNvPr id="6" name="Rectangle 5"/>
          <p:cNvSpPr/>
          <p:nvPr/>
        </p:nvSpPr>
        <p:spPr>
          <a:xfrm>
            <a:off x="1473200" y="3883025"/>
            <a:ext cx="1828800" cy="1641475"/>
          </a:xfrm>
          <a:prstGeom prst="rect">
            <a:avLst/>
          </a:prstGeom>
          <a:solidFill>
            <a:schemeClr val="bg1">
              <a:lumMod val="95000"/>
            </a:schemeClr>
          </a:solidFill>
          <a:ln w="254000">
            <a:solidFill>
              <a:srgbClr val="2322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D50032"/>
                </a:solidFill>
                <a:latin typeface="Agency FB" panose="020B0503020202020204" pitchFamily="34" charset="0"/>
              </a:rPr>
              <a:t>Company</a:t>
            </a:r>
          </a:p>
        </p:txBody>
      </p:sp>
      <p:sp>
        <p:nvSpPr>
          <p:cNvPr id="7" name="Rectangle 6"/>
          <p:cNvSpPr/>
          <p:nvPr/>
        </p:nvSpPr>
        <p:spPr>
          <a:xfrm>
            <a:off x="8864600" y="3883025"/>
            <a:ext cx="1828800" cy="1641475"/>
          </a:xfrm>
          <a:prstGeom prst="rect">
            <a:avLst/>
          </a:prstGeom>
          <a:solidFill>
            <a:schemeClr val="bg1">
              <a:lumMod val="95000"/>
            </a:schemeClr>
          </a:solidFill>
          <a:ln w="254000">
            <a:solidFill>
              <a:srgbClr val="2322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D50032"/>
                </a:solidFill>
                <a:latin typeface="Agency FB" panose="020B0503020202020204" pitchFamily="34" charset="0"/>
              </a:rPr>
              <a:t>Employee</a:t>
            </a:r>
          </a:p>
        </p:txBody>
      </p:sp>
      <p:cxnSp>
        <p:nvCxnSpPr>
          <p:cNvPr id="9" name="Straight Connector 8"/>
          <p:cNvCxnSpPr/>
          <p:nvPr/>
        </p:nvCxnSpPr>
        <p:spPr>
          <a:xfrm flipH="1">
            <a:off x="3474720" y="4723447"/>
            <a:ext cx="5242560" cy="0"/>
          </a:xfrm>
          <a:prstGeom prst="line">
            <a:avLst/>
          </a:prstGeom>
          <a:ln w="28575">
            <a:solidFill>
              <a:srgbClr val="D50032"/>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3474720" y="4151947"/>
            <a:ext cx="5242560" cy="0"/>
          </a:xfrm>
          <a:prstGeom prst="line">
            <a:avLst/>
          </a:prstGeom>
          <a:ln w="28575">
            <a:solidFill>
              <a:srgbClr val="D50032"/>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3474720" y="5294947"/>
            <a:ext cx="5242560" cy="0"/>
          </a:xfrm>
          <a:prstGeom prst="line">
            <a:avLst/>
          </a:prstGeom>
          <a:ln w="28575">
            <a:solidFill>
              <a:srgbClr val="D50032"/>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5071110" y="3808095"/>
            <a:ext cx="220980" cy="271145"/>
          </a:xfrm>
          <a:prstGeom prst="ellipse">
            <a:avLst/>
          </a:prstGeom>
          <a:solidFill>
            <a:srgbClr val="23224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dirty="0" smtClean="0"/>
              <a:t>1</a:t>
            </a:r>
            <a:endParaRPr lang="en-US" dirty="0"/>
          </a:p>
        </p:txBody>
      </p:sp>
      <p:sp>
        <p:nvSpPr>
          <p:cNvPr id="15" name="TextBox 14"/>
          <p:cNvSpPr txBox="1"/>
          <p:nvPr/>
        </p:nvSpPr>
        <p:spPr>
          <a:xfrm>
            <a:off x="5292090" y="3763596"/>
            <a:ext cx="2373630" cy="338554"/>
          </a:xfrm>
          <a:prstGeom prst="rect">
            <a:avLst/>
          </a:prstGeom>
          <a:noFill/>
        </p:spPr>
        <p:txBody>
          <a:bodyPr wrap="square" rtlCol="0">
            <a:spAutoFit/>
          </a:bodyPr>
          <a:lstStyle/>
          <a:p>
            <a:r>
              <a:rPr lang="en-US" sz="1600" b="1" dirty="0" smtClean="0">
                <a:solidFill>
                  <a:srgbClr val="232247"/>
                </a:solidFill>
              </a:rPr>
              <a:t>Options to buy shares</a:t>
            </a:r>
            <a:endParaRPr lang="en-US" sz="1600" b="1" dirty="0">
              <a:solidFill>
                <a:srgbClr val="232247"/>
              </a:solidFill>
            </a:endParaRPr>
          </a:p>
        </p:txBody>
      </p:sp>
      <p:sp>
        <p:nvSpPr>
          <p:cNvPr id="16" name="Oval 15"/>
          <p:cNvSpPr/>
          <p:nvPr/>
        </p:nvSpPr>
        <p:spPr>
          <a:xfrm>
            <a:off x="5071110" y="4379594"/>
            <a:ext cx="220980" cy="271145"/>
          </a:xfrm>
          <a:prstGeom prst="ellipse">
            <a:avLst/>
          </a:prstGeom>
          <a:solidFill>
            <a:srgbClr val="23224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dirty="0" smtClean="0"/>
              <a:t>2</a:t>
            </a:r>
            <a:endParaRPr lang="en-US" dirty="0"/>
          </a:p>
        </p:txBody>
      </p:sp>
      <p:sp>
        <p:nvSpPr>
          <p:cNvPr id="17" name="TextBox 16"/>
          <p:cNvSpPr txBox="1"/>
          <p:nvPr/>
        </p:nvSpPr>
        <p:spPr>
          <a:xfrm>
            <a:off x="5292090" y="4335095"/>
            <a:ext cx="2373630" cy="338554"/>
          </a:xfrm>
          <a:prstGeom prst="rect">
            <a:avLst/>
          </a:prstGeom>
          <a:noFill/>
        </p:spPr>
        <p:txBody>
          <a:bodyPr wrap="square" rtlCol="0">
            <a:spAutoFit/>
          </a:bodyPr>
          <a:lstStyle/>
          <a:p>
            <a:r>
              <a:rPr lang="en-US" sz="1600" b="1" dirty="0" smtClean="0">
                <a:solidFill>
                  <a:srgbClr val="232247"/>
                </a:solidFill>
              </a:rPr>
              <a:t>Exercise of options</a:t>
            </a:r>
            <a:endParaRPr lang="en-US" sz="1600" b="1" dirty="0">
              <a:solidFill>
                <a:srgbClr val="232247"/>
              </a:solidFill>
            </a:endParaRPr>
          </a:p>
        </p:txBody>
      </p:sp>
      <p:sp>
        <p:nvSpPr>
          <p:cNvPr id="18" name="Oval 17"/>
          <p:cNvSpPr/>
          <p:nvPr/>
        </p:nvSpPr>
        <p:spPr>
          <a:xfrm>
            <a:off x="5071110" y="4951093"/>
            <a:ext cx="220980" cy="271145"/>
          </a:xfrm>
          <a:prstGeom prst="ellipse">
            <a:avLst/>
          </a:prstGeom>
          <a:solidFill>
            <a:srgbClr val="23224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dirty="0" smtClean="0"/>
              <a:t>3</a:t>
            </a:r>
            <a:endParaRPr lang="en-US" dirty="0"/>
          </a:p>
        </p:txBody>
      </p:sp>
      <p:sp>
        <p:nvSpPr>
          <p:cNvPr id="19" name="TextBox 18"/>
          <p:cNvSpPr txBox="1"/>
          <p:nvPr/>
        </p:nvSpPr>
        <p:spPr>
          <a:xfrm>
            <a:off x="5292090" y="4906594"/>
            <a:ext cx="2373630" cy="338554"/>
          </a:xfrm>
          <a:prstGeom prst="rect">
            <a:avLst/>
          </a:prstGeom>
          <a:noFill/>
        </p:spPr>
        <p:txBody>
          <a:bodyPr wrap="square" rtlCol="0">
            <a:spAutoFit/>
          </a:bodyPr>
          <a:lstStyle/>
          <a:p>
            <a:r>
              <a:rPr lang="en-US" sz="1600" b="1" dirty="0" smtClean="0">
                <a:solidFill>
                  <a:srgbClr val="232247"/>
                </a:solidFill>
              </a:rPr>
              <a:t>Issue of shares</a:t>
            </a:r>
            <a:endParaRPr lang="en-US" sz="1600" b="1" dirty="0">
              <a:solidFill>
                <a:srgbClr val="232247"/>
              </a:solidFill>
            </a:endParaRPr>
          </a:p>
        </p:txBody>
      </p:sp>
    </p:spTree>
    <p:extLst>
      <p:ext uri="{BB962C8B-B14F-4D97-AF65-F5344CB8AC3E}">
        <p14:creationId xmlns:p14="http://schemas.microsoft.com/office/powerpoint/2010/main" val="1800071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7" presetClass="entr" presetSubtype="1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strVal val="#ppt_h"/>
                                          </p:val>
                                        </p:tav>
                                        <p:tav tm="100000">
                                          <p:val>
                                            <p:strVal val="#ppt_h"/>
                                          </p:val>
                                        </p:tav>
                                      </p:tavLst>
                                    </p:anim>
                                  </p:childTnLst>
                                </p:cTn>
                              </p:par>
                              <p:par>
                                <p:cTn id="19" presetID="17" presetClass="entr" presetSubtype="1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p:cTn id="21" dur="500" fill="hold"/>
                                        <p:tgtEl>
                                          <p:spTgt spid="14"/>
                                        </p:tgtEl>
                                        <p:attrNameLst>
                                          <p:attrName>ppt_w</p:attrName>
                                        </p:attrNameLst>
                                      </p:cBhvr>
                                      <p:tavLst>
                                        <p:tav tm="0">
                                          <p:val>
                                            <p:fltVal val="0"/>
                                          </p:val>
                                        </p:tav>
                                        <p:tav tm="100000">
                                          <p:val>
                                            <p:strVal val="#ppt_w"/>
                                          </p:val>
                                        </p:tav>
                                      </p:tavLst>
                                    </p:anim>
                                    <p:anim calcmode="lin" valueType="num">
                                      <p:cBhvr>
                                        <p:cTn id="22" dur="500" fill="hold"/>
                                        <p:tgtEl>
                                          <p:spTgt spid="14"/>
                                        </p:tgtEl>
                                        <p:attrNameLst>
                                          <p:attrName>ppt_h</p:attrName>
                                        </p:attrNameLst>
                                      </p:cBhvr>
                                      <p:tavLst>
                                        <p:tav tm="0">
                                          <p:val>
                                            <p:strVal val="#ppt_h"/>
                                          </p:val>
                                        </p:tav>
                                        <p:tav tm="100000">
                                          <p:val>
                                            <p:strVal val="#ppt_h"/>
                                          </p:val>
                                        </p:tav>
                                      </p:tavLst>
                                    </p:anim>
                                  </p:childTnLst>
                                </p:cTn>
                              </p:par>
                              <p:par>
                                <p:cTn id="23" presetID="17" presetClass="entr" presetSubtype="1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p:cTn id="25" dur="500" fill="hold"/>
                                        <p:tgtEl>
                                          <p:spTgt spid="15"/>
                                        </p:tgtEl>
                                        <p:attrNameLst>
                                          <p:attrName>ppt_w</p:attrName>
                                        </p:attrNameLst>
                                      </p:cBhvr>
                                      <p:tavLst>
                                        <p:tav tm="0">
                                          <p:val>
                                            <p:fltVal val="0"/>
                                          </p:val>
                                        </p:tav>
                                        <p:tav tm="100000">
                                          <p:val>
                                            <p:strVal val="#ppt_w"/>
                                          </p:val>
                                        </p:tav>
                                      </p:tavLst>
                                    </p:anim>
                                    <p:anim calcmode="lin" valueType="num">
                                      <p:cBhvr>
                                        <p:cTn id="26" dur="500" fill="hold"/>
                                        <p:tgtEl>
                                          <p:spTgt spid="15"/>
                                        </p:tgtEl>
                                        <p:attrNameLst>
                                          <p:attrName>ppt_h</p:attrName>
                                        </p:attrNameLst>
                                      </p:cBhvr>
                                      <p:tavLst>
                                        <p:tav tm="0">
                                          <p:val>
                                            <p:strVal val="#ppt_h"/>
                                          </p:val>
                                        </p:tav>
                                        <p:tav tm="100000">
                                          <p:val>
                                            <p:strVal val="#ppt_h"/>
                                          </p:val>
                                        </p:tav>
                                      </p:tavLst>
                                    </p:anim>
                                  </p:childTnLst>
                                </p:cTn>
                              </p:par>
                              <p:par>
                                <p:cTn id="27" presetID="17" presetClass="entr" presetSubtype="1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p:cTn id="29" dur="500" fill="hold"/>
                                        <p:tgtEl>
                                          <p:spTgt spid="7"/>
                                        </p:tgtEl>
                                        <p:attrNameLst>
                                          <p:attrName>ppt_w</p:attrName>
                                        </p:attrNameLst>
                                      </p:cBhvr>
                                      <p:tavLst>
                                        <p:tav tm="0">
                                          <p:val>
                                            <p:fltVal val="0"/>
                                          </p:val>
                                        </p:tav>
                                        <p:tav tm="100000">
                                          <p:val>
                                            <p:strVal val="#ppt_w"/>
                                          </p:val>
                                        </p:tav>
                                      </p:tavLst>
                                    </p:anim>
                                    <p:anim calcmode="lin" valueType="num">
                                      <p:cBhvr>
                                        <p:cTn id="30" dur="5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1000"/>
                                        <p:tgtEl>
                                          <p:spTgt spid="17"/>
                                        </p:tgtEl>
                                      </p:cBhvr>
                                    </p:animEffect>
                                    <p:anim calcmode="lin" valueType="num">
                                      <p:cBhvr>
                                        <p:cTn id="36" dur="1000" fill="hold"/>
                                        <p:tgtEl>
                                          <p:spTgt spid="17"/>
                                        </p:tgtEl>
                                        <p:attrNameLst>
                                          <p:attrName>ppt_x</p:attrName>
                                        </p:attrNameLst>
                                      </p:cBhvr>
                                      <p:tavLst>
                                        <p:tav tm="0">
                                          <p:val>
                                            <p:strVal val="#ppt_x"/>
                                          </p:val>
                                        </p:tav>
                                        <p:tav tm="100000">
                                          <p:val>
                                            <p:strVal val="#ppt_x"/>
                                          </p:val>
                                        </p:tav>
                                      </p:tavLst>
                                    </p:anim>
                                    <p:anim calcmode="lin" valueType="num">
                                      <p:cBhvr>
                                        <p:cTn id="37" dur="1000" fill="hold"/>
                                        <p:tgtEl>
                                          <p:spTgt spid="17"/>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fade">
                                      <p:cBhvr>
                                        <p:cTn id="40" dur="1000"/>
                                        <p:tgtEl>
                                          <p:spTgt spid="16"/>
                                        </p:tgtEl>
                                      </p:cBhvr>
                                    </p:animEffect>
                                    <p:anim calcmode="lin" valueType="num">
                                      <p:cBhvr>
                                        <p:cTn id="41" dur="1000" fill="hold"/>
                                        <p:tgtEl>
                                          <p:spTgt spid="16"/>
                                        </p:tgtEl>
                                        <p:attrNameLst>
                                          <p:attrName>ppt_x</p:attrName>
                                        </p:attrNameLst>
                                      </p:cBhvr>
                                      <p:tavLst>
                                        <p:tav tm="0">
                                          <p:val>
                                            <p:strVal val="#ppt_x"/>
                                          </p:val>
                                        </p:tav>
                                        <p:tav tm="100000">
                                          <p:val>
                                            <p:strVal val="#ppt_x"/>
                                          </p:val>
                                        </p:tav>
                                      </p:tavLst>
                                    </p:anim>
                                    <p:anim calcmode="lin" valueType="num">
                                      <p:cBhvr>
                                        <p:cTn id="42" dur="1000" fill="hold"/>
                                        <p:tgtEl>
                                          <p:spTgt spid="16"/>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fade">
                                      <p:cBhvr>
                                        <p:cTn id="45" dur="1000"/>
                                        <p:tgtEl>
                                          <p:spTgt spid="9"/>
                                        </p:tgtEl>
                                      </p:cBhvr>
                                    </p:animEffect>
                                    <p:anim calcmode="lin" valueType="num">
                                      <p:cBhvr>
                                        <p:cTn id="46" dur="1000" fill="hold"/>
                                        <p:tgtEl>
                                          <p:spTgt spid="9"/>
                                        </p:tgtEl>
                                        <p:attrNameLst>
                                          <p:attrName>ppt_x</p:attrName>
                                        </p:attrNameLst>
                                      </p:cBhvr>
                                      <p:tavLst>
                                        <p:tav tm="0">
                                          <p:val>
                                            <p:strVal val="#ppt_x"/>
                                          </p:val>
                                        </p:tav>
                                        <p:tav tm="100000">
                                          <p:val>
                                            <p:strVal val="#ppt_x"/>
                                          </p:val>
                                        </p:tav>
                                      </p:tavLst>
                                    </p:anim>
                                    <p:anim calcmode="lin" valueType="num">
                                      <p:cBhvr>
                                        <p:cTn id="4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fade">
                                      <p:cBhvr>
                                        <p:cTn id="52" dur="1000"/>
                                        <p:tgtEl>
                                          <p:spTgt spid="18"/>
                                        </p:tgtEl>
                                      </p:cBhvr>
                                    </p:animEffect>
                                    <p:anim calcmode="lin" valueType="num">
                                      <p:cBhvr>
                                        <p:cTn id="53" dur="1000" fill="hold"/>
                                        <p:tgtEl>
                                          <p:spTgt spid="18"/>
                                        </p:tgtEl>
                                        <p:attrNameLst>
                                          <p:attrName>ppt_x</p:attrName>
                                        </p:attrNameLst>
                                      </p:cBhvr>
                                      <p:tavLst>
                                        <p:tav tm="0">
                                          <p:val>
                                            <p:strVal val="#ppt_x"/>
                                          </p:val>
                                        </p:tav>
                                        <p:tav tm="100000">
                                          <p:val>
                                            <p:strVal val="#ppt_x"/>
                                          </p:val>
                                        </p:tav>
                                      </p:tavLst>
                                    </p:anim>
                                    <p:anim calcmode="lin" valueType="num">
                                      <p:cBhvr>
                                        <p:cTn id="54" dur="1000" fill="hold"/>
                                        <p:tgtEl>
                                          <p:spTgt spid="18"/>
                                        </p:tgtEl>
                                        <p:attrNameLst>
                                          <p:attrName>ppt_y</p:attrName>
                                        </p:attrNameLst>
                                      </p:cBhvr>
                                      <p:tavLst>
                                        <p:tav tm="0">
                                          <p:val>
                                            <p:strVal val="#ppt_y-.1"/>
                                          </p:val>
                                        </p:tav>
                                        <p:tav tm="100000">
                                          <p:val>
                                            <p:strVal val="#ppt_y"/>
                                          </p:val>
                                        </p:tav>
                                      </p:tavLst>
                                    </p:anim>
                                  </p:childTnLst>
                                </p:cTn>
                              </p:par>
                              <p:par>
                                <p:cTn id="55" presetID="47" presetClass="entr" presetSubtype="0" fill="hold" nodeType="with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1000"/>
                                        <p:tgtEl>
                                          <p:spTgt spid="13"/>
                                        </p:tgtEl>
                                      </p:cBhvr>
                                    </p:animEffect>
                                    <p:anim calcmode="lin" valueType="num">
                                      <p:cBhvr>
                                        <p:cTn id="58" dur="1000" fill="hold"/>
                                        <p:tgtEl>
                                          <p:spTgt spid="13"/>
                                        </p:tgtEl>
                                        <p:attrNameLst>
                                          <p:attrName>ppt_x</p:attrName>
                                        </p:attrNameLst>
                                      </p:cBhvr>
                                      <p:tavLst>
                                        <p:tav tm="0">
                                          <p:val>
                                            <p:strVal val="#ppt_x"/>
                                          </p:val>
                                        </p:tav>
                                        <p:tav tm="100000">
                                          <p:val>
                                            <p:strVal val="#ppt_x"/>
                                          </p:val>
                                        </p:tav>
                                      </p:tavLst>
                                    </p:anim>
                                    <p:anim calcmode="lin" valueType="num">
                                      <p:cBhvr>
                                        <p:cTn id="59" dur="1000" fill="hold"/>
                                        <p:tgtEl>
                                          <p:spTgt spid="13"/>
                                        </p:tgtEl>
                                        <p:attrNameLst>
                                          <p:attrName>ppt_y</p:attrName>
                                        </p:attrNameLst>
                                      </p:cBhvr>
                                      <p:tavLst>
                                        <p:tav tm="0">
                                          <p:val>
                                            <p:strVal val="#ppt_y-.1"/>
                                          </p:val>
                                        </p:tav>
                                        <p:tav tm="100000">
                                          <p:val>
                                            <p:strVal val="#ppt_y"/>
                                          </p:val>
                                        </p:tav>
                                      </p:tavLst>
                                    </p:anim>
                                  </p:childTnLst>
                                </p:cTn>
                              </p:par>
                              <p:par>
                                <p:cTn id="60" presetID="47" presetClass="entr" presetSubtype="0" fill="hold" grpId="0" nodeType="with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fade">
                                      <p:cBhvr>
                                        <p:cTn id="62" dur="1000"/>
                                        <p:tgtEl>
                                          <p:spTgt spid="19"/>
                                        </p:tgtEl>
                                      </p:cBhvr>
                                    </p:animEffect>
                                    <p:anim calcmode="lin" valueType="num">
                                      <p:cBhvr>
                                        <p:cTn id="63" dur="1000" fill="hold"/>
                                        <p:tgtEl>
                                          <p:spTgt spid="19"/>
                                        </p:tgtEl>
                                        <p:attrNameLst>
                                          <p:attrName>ppt_x</p:attrName>
                                        </p:attrNameLst>
                                      </p:cBhvr>
                                      <p:tavLst>
                                        <p:tav tm="0">
                                          <p:val>
                                            <p:strVal val="#ppt_x"/>
                                          </p:val>
                                        </p:tav>
                                        <p:tav tm="100000">
                                          <p:val>
                                            <p:strVal val="#ppt_x"/>
                                          </p:val>
                                        </p:tav>
                                      </p:tavLst>
                                    </p:anim>
                                    <p:anim calcmode="lin" valueType="num">
                                      <p:cBhvr>
                                        <p:cTn id="64"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4" grpId="0" animBg="1"/>
      <p:bldP spid="15" grpId="0"/>
      <p:bldP spid="16" grpId="0" animBg="1"/>
      <p:bldP spid="17" grpId="0"/>
      <p:bldP spid="18" grpId="0" animBg="1"/>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Rectangle 1"/>
          <p:cNvSpPr/>
          <p:nvPr/>
        </p:nvSpPr>
        <p:spPr>
          <a:xfrm>
            <a:off x="76200" y="82550"/>
            <a:ext cx="12039600" cy="6699250"/>
          </a:xfrm>
          <a:prstGeom prst="rect">
            <a:avLst/>
          </a:prstGeom>
          <a:noFill/>
          <a:ln w="190500">
            <a:solidFill>
              <a:srgbClr val="D5003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3" name="Text Box 22"/>
          <p:cNvSpPr txBox="1">
            <a:spLocks noChangeArrowheads="1"/>
          </p:cNvSpPr>
          <p:nvPr/>
        </p:nvSpPr>
        <p:spPr bwMode="auto">
          <a:xfrm>
            <a:off x="315913" y="457200"/>
            <a:ext cx="8904287"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None/>
            </a:pPr>
            <a:r>
              <a:rPr lang="en-US" altLang="en-US" sz="4500" b="1" dirty="0">
                <a:solidFill>
                  <a:srgbClr val="D50032"/>
                </a:solidFill>
                <a:latin typeface="Agency FB" panose="020B0503020202020204" pitchFamily="34" charset="0"/>
              </a:rPr>
              <a:t>TRUST ROUTE</a:t>
            </a:r>
          </a:p>
        </p:txBody>
      </p:sp>
      <p:sp>
        <p:nvSpPr>
          <p:cNvPr id="5" name="Rectangle 4"/>
          <p:cNvSpPr/>
          <p:nvPr/>
        </p:nvSpPr>
        <p:spPr>
          <a:xfrm>
            <a:off x="6657728" y="587375"/>
            <a:ext cx="1735015" cy="1108441"/>
          </a:xfrm>
          <a:prstGeom prst="rect">
            <a:avLst/>
          </a:prstGeom>
          <a:solidFill>
            <a:schemeClr val="bg1">
              <a:lumMod val="95000"/>
            </a:schemeClr>
          </a:solidFill>
          <a:ln w="254000">
            <a:solidFill>
              <a:srgbClr val="2322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D50032"/>
                </a:solidFill>
                <a:latin typeface="Agency FB" panose="020B0503020202020204" pitchFamily="34" charset="0"/>
              </a:rPr>
              <a:t>Trust </a:t>
            </a:r>
            <a:br>
              <a:rPr lang="en-US" sz="2000" b="1" dirty="0" smtClean="0">
                <a:solidFill>
                  <a:srgbClr val="D50032"/>
                </a:solidFill>
                <a:latin typeface="Agency FB" panose="020B0503020202020204" pitchFamily="34" charset="0"/>
              </a:rPr>
            </a:br>
            <a:r>
              <a:rPr lang="en-US" sz="2000" b="1" dirty="0" smtClean="0">
                <a:solidFill>
                  <a:srgbClr val="D50032"/>
                </a:solidFill>
                <a:latin typeface="Agency FB" panose="020B0503020202020204" pitchFamily="34" charset="0"/>
              </a:rPr>
              <a:t>Route</a:t>
            </a:r>
            <a:endParaRPr lang="en-US" sz="2000" b="1" dirty="0">
              <a:solidFill>
                <a:srgbClr val="D50032"/>
              </a:solidFill>
              <a:latin typeface="Agency FB" panose="020B0503020202020204" pitchFamily="34" charset="0"/>
            </a:endParaRPr>
          </a:p>
        </p:txBody>
      </p:sp>
      <p:sp>
        <p:nvSpPr>
          <p:cNvPr id="11" name="Rectangle 10"/>
          <p:cNvSpPr/>
          <p:nvPr/>
        </p:nvSpPr>
        <p:spPr>
          <a:xfrm>
            <a:off x="6657727" y="2147399"/>
            <a:ext cx="1735015" cy="1108441"/>
          </a:xfrm>
          <a:prstGeom prst="rect">
            <a:avLst/>
          </a:prstGeom>
          <a:solidFill>
            <a:schemeClr val="bg1">
              <a:lumMod val="95000"/>
            </a:schemeClr>
          </a:solidFill>
          <a:ln w="254000">
            <a:solidFill>
              <a:srgbClr val="2322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8738" algn="ctr"/>
            <a:r>
              <a:rPr lang="en-US" sz="2000" b="1" dirty="0" smtClean="0">
                <a:solidFill>
                  <a:srgbClr val="D50032"/>
                </a:solidFill>
                <a:latin typeface="Agency FB" panose="020B0503020202020204" pitchFamily="34" charset="0"/>
              </a:rPr>
              <a:t>Employee Welfare Trust</a:t>
            </a:r>
            <a:endParaRPr lang="en-US" sz="2000" b="1" dirty="0">
              <a:solidFill>
                <a:srgbClr val="D50032"/>
              </a:solidFill>
              <a:latin typeface="Agency FB" panose="020B0503020202020204" pitchFamily="34" charset="0"/>
            </a:endParaRPr>
          </a:p>
        </p:txBody>
      </p:sp>
      <p:sp>
        <p:nvSpPr>
          <p:cNvPr id="12" name="Rectangle 11"/>
          <p:cNvSpPr/>
          <p:nvPr/>
        </p:nvSpPr>
        <p:spPr>
          <a:xfrm>
            <a:off x="3527665" y="3537133"/>
            <a:ext cx="1735015" cy="1108441"/>
          </a:xfrm>
          <a:prstGeom prst="rect">
            <a:avLst/>
          </a:prstGeom>
          <a:solidFill>
            <a:schemeClr val="bg1">
              <a:lumMod val="95000"/>
            </a:schemeClr>
          </a:solidFill>
          <a:ln w="254000">
            <a:solidFill>
              <a:srgbClr val="2322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8738" algn="ctr"/>
            <a:r>
              <a:rPr lang="en-US" sz="2000" b="1" dirty="0" smtClean="0">
                <a:solidFill>
                  <a:srgbClr val="D50032"/>
                </a:solidFill>
                <a:latin typeface="Agency FB" panose="020B0503020202020204" pitchFamily="34" charset="0"/>
              </a:rPr>
              <a:t>Company</a:t>
            </a:r>
            <a:endParaRPr lang="en-US" sz="2000" b="1" dirty="0">
              <a:solidFill>
                <a:srgbClr val="D50032"/>
              </a:solidFill>
              <a:latin typeface="Agency FB" panose="020B0503020202020204" pitchFamily="34" charset="0"/>
            </a:endParaRPr>
          </a:p>
        </p:txBody>
      </p:sp>
      <p:sp>
        <p:nvSpPr>
          <p:cNvPr id="13" name="Rectangle 12"/>
          <p:cNvSpPr/>
          <p:nvPr/>
        </p:nvSpPr>
        <p:spPr>
          <a:xfrm>
            <a:off x="9869851" y="3537133"/>
            <a:ext cx="1735015" cy="1108441"/>
          </a:xfrm>
          <a:prstGeom prst="rect">
            <a:avLst/>
          </a:prstGeom>
          <a:solidFill>
            <a:schemeClr val="bg1">
              <a:lumMod val="95000"/>
            </a:schemeClr>
          </a:solidFill>
          <a:ln w="254000">
            <a:solidFill>
              <a:srgbClr val="2322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8738" algn="ctr"/>
            <a:r>
              <a:rPr lang="en-US" sz="2000" b="1" dirty="0" smtClean="0">
                <a:solidFill>
                  <a:srgbClr val="D50032"/>
                </a:solidFill>
                <a:latin typeface="Agency FB" panose="020B0503020202020204" pitchFamily="34" charset="0"/>
              </a:rPr>
              <a:t>Employee</a:t>
            </a:r>
            <a:endParaRPr lang="en-US" sz="2000" b="1" dirty="0">
              <a:solidFill>
                <a:srgbClr val="D50032"/>
              </a:solidFill>
              <a:latin typeface="Agency FB" panose="020B0503020202020204" pitchFamily="34" charset="0"/>
            </a:endParaRPr>
          </a:p>
        </p:txBody>
      </p:sp>
      <p:grpSp>
        <p:nvGrpSpPr>
          <p:cNvPr id="20" name="Group 19"/>
          <p:cNvGrpSpPr/>
          <p:nvPr/>
        </p:nvGrpSpPr>
        <p:grpSpPr>
          <a:xfrm>
            <a:off x="4395172" y="2693988"/>
            <a:ext cx="2026631" cy="691661"/>
            <a:chOff x="3212119" y="2614247"/>
            <a:chExt cx="2121881" cy="691661"/>
          </a:xfrm>
        </p:grpSpPr>
        <p:cxnSp>
          <p:nvCxnSpPr>
            <p:cNvPr id="15" name="Straight Connector 14"/>
            <p:cNvCxnSpPr/>
            <p:nvPr/>
          </p:nvCxnSpPr>
          <p:spPr>
            <a:xfrm flipV="1">
              <a:off x="3212119" y="2614247"/>
              <a:ext cx="0" cy="691661"/>
            </a:xfrm>
            <a:prstGeom prst="line">
              <a:avLst/>
            </a:prstGeom>
            <a:ln w="19050">
              <a:solidFill>
                <a:srgbClr val="D5003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212119" y="2614247"/>
              <a:ext cx="2121881" cy="0"/>
            </a:xfrm>
            <a:prstGeom prst="line">
              <a:avLst/>
            </a:prstGeom>
            <a:ln w="19050">
              <a:solidFill>
                <a:srgbClr val="D50032"/>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grpSp>
        <p:nvGrpSpPr>
          <p:cNvPr id="29" name="Group 28"/>
          <p:cNvGrpSpPr/>
          <p:nvPr/>
        </p:nvGrpSpPr>
        <p:grpSpPr>
          <a:xfrm>
            <a:off x="4827953" y="2968198"/>
            <a:ext cx="1543050" cy="410308"/>
            <a:chOff x="3644900" y="2888457"/>
            <a:chExt cx="1543050" cy="410308"/>
          </a:xfrm>
        </p:grpSpPr>
        <p:cxnSp>
          <p:nvCxnSpPr>
            <p:cNvPr id="22" name="Straight Connector 21"/>
            <p:cNvCxnSpPr/>
            <p:nvPr/>
          </p:nvCxnSpPr>
          <p:spPr>
            <a:xfrm flipH="1">
              <a:off x="3644900" y="2895600"/>
              <a:ext cx="1543050" cy="0"/>
            </a:xfrm>
            <a:prstGeom prst="line">
              <a:avLst/>
            </a:prstGeom>
            <a:ln w="19050">
              <a:solidFill>
                <a:srgbClr val="D5003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649662" y="2888457"/>
              <a:ext cx="0" cy="410308"/>
            </a:xfrm>
            <a:prstGeom prst="line">
              <a:avLst/>
            </a:prstGeom>
            <a:ln w="19050">
              <a:solidFill>
                <a:srgbClr val="D50032"/>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grpSp>
        <p:nvGrpSpPr>
          <p:cNvPr id="37" name="Group 36"/>
          <p:cNvGrpSpPr/>
          <p:nvPr/>
        </p:nvGrpSpPr>
        <p:grpSpPr>
          <a:xfrm>
            <a:off x="8606203" y="2684462"/>
            <a:ext cx="2133600" cy="684520"/>
            <a:chOff x="7423150" y="2604721"/>
            <a:chExt cx="2133600" cy="684520"/>
          </a:xfrm>
        </p:grpSpPr>
        <p:cxnSp>
          <p:nvCxnSpPr>
            <p:cNvPr id="31" name="Straight Connector 30"/>
            <p:cNvCxnSpPr/>
            <p:nvPr/>
          </p:nvCxnSpPr>
          <p:spPr>
            <a:xfrm flipV="1">
              <a:off x="9556750" y="2604721"/>
              <a:ext cx="0" cy="684520"/>
            </a:xfrm>
            <a:prstGeom prst="line">
              <a:avLst/>
            </a:prstGeom>
            <a:ln w="19050">
              <a:solidFill>
                <a:srgbClr val="D5003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7423150" y="2614247"/>
              <a:ext cx="2133600" cy="0"/>
            </a:xfrm>
            <a:prstGeom prst="line">
              <a:avLst/>
            </a:prstGeom>
            <a:ln w="19050">
              <a:solidFill>
                <a:srgbClr val="D50032"/>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42" name="Group 41"/>
          <p:cNvGrpSpPr/>
          <p:nvPr/>
        </p:nvGrpSpPr>
        <p:grpSpPr>
          <a:xfrm>
            <a:off x="8606203" y="2968198"/>
            <a:ext cx="1558925" cy="393641"/>
            <a:chOff x="7423150" y="2888457"/>
            <a:chExt cx="1558925" cy="393641"/>
          </a:xfrm>
        </p:grpSpPr>
        <p:cxnSp>
          <p:nvCxnSpPr>
            <p:cNvPr id="39" name="Straight Connector 38"/>
            <p:cNvCxnSpPr/>
            <p:nvPr/>
          </p:nvCxnSpPr>
          <p:spPr>
            <a:xfrm>
              <a:off x="7423150" y="2895600"/>
              <a:ext cx="1558925" cy="0"/>
            </a:xfrm>
            <a:prstGeom prst="line">
              <a:avLst/>
            </a:prstGeom>
            <a:ln w="19050">
              <a:solidFill>
                <a:srgbClr val="D5003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8977313" y="2888457"/>
              <a:ext cx="0" cy="393641"/>
            </a:xfrm>
            <a:prstGeom prst="line">
              <a:avLst/>
            </a:prstGeom>
            <a:ln w="19050">
              <a:solidFill>
                <a:srgbClr val="D50032"/>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grpSp>
        <p:nvGrpSpPr>
          <p:cNvPr id="72" name="Group 71"/>
          <p:cNvGrpSpPr/>
          <p:nvPr/>
        </p:nvGrpSpPr>
        <p:grpSpPr>
          <a:xfrm>
            <a:off x="5435013" y="3511916"/>
            <a:ext cx="2103120" cy="524033"/>
            <a:chOff x="4251960" y="3432175"/>
            <a:chExt cx="2103120" cy="524033"/>
          </a:xfrm>
        </p:grpSpPr>
        <p:cxnSp>
          <p:nvCxnSpPr>
            <p:cNvPr id="44" name="Straight Connector 43"/>
            <p:cNvCxnSpPr/>
            <p:nvPr/>
          </p:nvCxnSpPr>
          <p:spPr>
            <a:xfrm>
              <a:off x="4251960" y="3949065"/>
              <a:ext cx="2103120" cy="0"/>
            </a:xfrm>
            <a:prstGeom prst="line">
              <a:avLst/>
            </a:prstGeom>
            <a:ln w="19050">
              <a:solidFill>
                <a:srgbClr val="D50032"/>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6350318" y="3432175"/>
              <a:ext cx="0" cy="524033"/>
            </a:xfrm>
            <a:prstGeom prst="line">
              <a:avLst/>
            </a:prstGeom>
            <a:ln w="19050">
              <a:solidFill>
                <a:srgbClr val="D50032"/>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a:xfrm>
            <a:off x="5435013" y="4438381"/>
            <a:ext cx="4212590" cy="0"/>
          </a:xfrm>
          <a:prstGeom prst="line">
            <a:avLst/>
          </a:prstGeom>
          <a:ln w="19050">
            <a:solidFill>
              <a:srgbClr val="D50032"/>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54" name="Group 53"/>
          <p:cNvGrpSpPr/>
          <p:nvPr/>
        </p:nvGrpSpPr>
        <p:grpSpPr>
          <a:xfrm>
            <a:off x="4221672" y="1946435"/>
            <a:ext cx="2373630" cy="725702"/>
            <a:chOff x="3038619" y="1866694"/>
            <a:chExt cx="2373630" cy="725702"/>
          </a:xfrm>
        </p:grpSpPr>
        <p:sp>
          <p:nvSpPr>
            <p:cNvPr id="52" name="Oval 51"/>
            <p:cNvSpPr/>
            <p:nvPr/>
          </p:nvSpPr>
          <p:spPr>
            <a:xfrm>
              <a:off x="4141470" y="1866694"/>
              <a:ext cx="220980" cy="246723"/>
            </a:xfrm>
            <a:prstGeom prst="ellipse">
              <a:avLst/>
            </a:prstGeom>
            <a:solidFill>
              <a:srgbClr val="23224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dirty="0" smtClean="0"/>
                <a:t>1</a:t>
              </a:r>
              <a:endParaRPr lang="en-US" dirty="0"/>
            </a:p>
          </p:txBody>
        </p:sp>
        <p:sp>
          <p:nvSpPr>
            <p:cNvPr id="53" name="TextBox 52"/>
            <p:cNvSpPr txBox="1"/>
            <p:nvPr/>
          </p:nvSpPr>
          <p:spPr>
            <a:xfrm>
              <a:off x="3038619" y="2130731"/>
              <a:ext cx="2373630" cy="461665"/>
            </a:xfrm>
            <a:prstGeom prst="rect">
              <a:avLst/>
            </a:prstGeom>
            <a:noFill/>
          </p:spPr>
          <p:txBody>
            <a:bodyPr wrap="square" rtlCol="0">
              <a:spAutoFit/>
            </a:bodyPr>
            <a:lstStyle/>
            <a:p>
              <a:pPr algn="ctr"/>
              <a:r>
                <a:rPr lang="en-US" sz="1200" b="1" dirty="0" smtClean="0">
                  <a:solidFill>
                    <a:srgbClr val="232247"/>
                  </a:solidFill>
                </a:rPr>
                <a:t>Grant of Loan for Payment of subscription Money</a:t>
              </a:r>
              <a:endParaRPr lang="en-US" sz="1200" b="1" dirty="0">
                <a:solidFill>
                  <a:srgbClr val="232247"/>
                </a:solidFill>
              </a:endParaRPr>
            </a:p>
          </p:txBody>
        </p:sp>
      </p:grpSp>
      <p:grpSp>
        <p:nvGrpSpPr>
          <p:cNvPr id="55" name="Group 54"/>
          <p:cNvGrpSpPr/>
          <p:nvPr/>
        </p:nvGrpSpPr>
        <p:grpSpPr>
          <a:xfrm>
            <a:off x="8584902" y="2108360"/>
            <a:ext cx="2373630" cy="541036"/>
            <a:chOff x="3038619" y="1866694"/>
            <a:chExt cx="2373630" cy="541036"/>
          </a:xfrm>
        </p:grpSpPr>
        <p:sp>
          <p:nvSpPr>
            <p:cNvPr id="56" name="Oval 55"/>
            <p:cNvSpPr/>
            <p:nvPr/>
          </p:nvSpPr>
          <p:spPr>
            <a:xfrm>
              <a:off x="4141470" y="1866694"/>
              <a:ext cx="220980" cy="246723"/>
            </a:xfrm>
            <a:prstGeom prst="ellipse">
              <a:avLst/>
            </a:prstGeom>
            <a:solidFill>
              <a:srgbClr val="23224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dirty="0" smtClean="0"/>
                <a:t>4</a:t>
              </a:r>
              <a:endParaRPr lang="en-US" dirty="0"/>
            </a:p>
          </p:txBody>
        </p:sp>
        <p:sp>
          <p:nvSpPr>
            <p:cNvPr id="57" name="TextBox 56"/>
            <p:cNvSpPr txBox="1"/>
            <p:nvPr/>
          </p:nvSpPr>
          <p:spPr>
            <a:xfrm>
              <a:off x="3038619" y="2130731"/>
              <a:ext cx="2373630" cy="276999"/>
            </a:xfrm>
            <a:prstGeom prst="rect">
              <a:avLst/>
            </a:prstGeom>
            <a:noFill/>
          </p:spPr>
          <p:txBody>
            <a:bodyPr wrap="square" rtlCol="0">
              <a:spAutoFit/>
            </a:bodyPr>
            <a:lstStyle/>
            <a:p>
              <a:pPr algn="ctr"/>
              <a:r>
                <a:rPr lang="en-US" sz="1200" b="1" dirty="0" smtClean="0">
                  <a:solidFill>
                    <a:srgbClr val="232247"/>
                  </a:solidFill>
                </a:rPr>
                <a:t>Exercise of options</a:t>
              </a:r>
              <a:endParaRPr lang="en-US" sz="1200" b="1" dirty="0">
                <a:solidFill>
                  <a:srgbClr val="232247"/>
                </a:solidFill>
              </a:endParaRPr>
            </a:p>
          </p:txBody>
        </p:sp>
      </p:grpSp>
      <p:grpSp>
        <p:nvGrpSpPr>
          <p:cNvPr id="58" name="Group 57"/>
          <p:cNvGrpSpPr/>
          <p:nvPr/>
        </p:nvGrpSpPr>
        <p:grpSpPr>
          <a:xfrm>
            <a:off x="4762521" y="3047704"/>
            <a:ext cx="2373630" cy="725702"/>
            <a:chOff x="3038619" y="1866694"/>
            <a:chExt cx="2373630" cy="725702"/>
          </a:xfrm>
        </p:grpSpPr>
        <p:sp>
          <p:nvSpPr>
            <p:cNvPr id="59" name="Oval 58"/>
            <p:cNvSpPr/>
            <p:nvPr/>
          </p:nvSpPr>
          <p:spPr>
            <a:xfrm>
              <a:off x="4141470" y="1866694"/>
              <a:ext cx="220980" cy="246723"/>
            </a:xfrm>
            <a:prstGeom prst="ellipse">
              <a:avLst/>
            </a:prstGeom>
            <a:solidFill>
              <a:srgbClr val="23224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dirty="0" smtClean="0"/>
                <a:t>6</a:t>
              </a:r>
              <a:endParaRPr lang="en-US" dirty="0"/>
            </a:p>
          </p:txBody>
        </p:sp>
        <p:sp>
          <p:nvSpPr>
            <p:cNvPr id="60" name="TextBox 59"/>
            <p:cNvSpPr txBox="1"/>
            <p:nvPr/>
          </p:nvSpPr>
          <p:spPr>
            <a:xfrm>
              <a:off x="3038619" y="2130731"/>
              <a:ext cx="2373630" cy="461665"/>
            </a:xfrm>
            <a:prstGeom prst="rect">
              <a:avLst/>
            </a:prstGeom>
            <a:noFill/>
          </p:spPr>
          <p:txBody>
            <a:bodyPr wrap="square" rtlCol="0">
              <a:spAutoFit/>
            </a:bodyPr>
            <a:lstStyle/>
            <a:p>
              <a:pPr algn="ctr"/>
              <a:r>
                <a:rPr lang="en-US" sz="1200" b="1" dirty="0" smtClean="0">
                  <a:solidFill>
                    <a:srgbClr val="232247"/>
                  </a:solidFill>
                </a:rPr>
                <a:t>Repayment </a:t>
              </a:r>
              <a:br>
                <a:rPr lang="en-US" sz="1200" b="1" dirty="0" smtClean="0">
                  <a:solidFill>
                    <a:srgbClr val="232247"/>
                  </a:solidFill>
                </a:rPr>
              </a:br>
              <a:r>
                <a:rPr lang="en-US" sz="1200" b="1" dirty="0" smtClean="0">
                  <a:solidFill>
                    <a:srgbClr val="232247"/>
                  </a:solidFill>
                </a:rPr>
                <a:t>of Loan</a:t>
              </a:r>
              <a:endParaRPr lang="en-US" sz="1200" b="1" dirty="0">
                <a:solidFill>
                  <a:srgbClr val="232247"/>
                </a:solidFill>
              </a:endParaRPr>
            </a:p>
          </p:txBody>
        </p:sp>
      </p:grpSp>
      <p:grpSp>
        <p:nvGrpSpPr>
          <p:cNvPr id="61" name="Group 60"/>
          <p:cNvGrpSpPr/>
          <p:nvPr/>
        </p:nvGrpSpPr>
        <p:grpSpPr>
          <a:xfrm>
            <a:off x="7955501" y="3047704"/>
            <a:ext cx="2373630" cy="725702"/>
            <a:chOff x="3038619" y="1866694"/>
            <a:chExt cx="2373630" cy="725702"/>
          </a:xfrm>
        </p:grpSpPr>
        <p:sp>
          <p:nvSpPr>
            <p:cNvPr id="62" name="Oval 61"/>
            <p:cNvSpPr/>
            <p:nvPr/>
          </p:nvSpPr>
          <p:spPr>
            <a:xfrm>
              <a:off x="4141470" y="1866694"/>
              <a:ext cx="220980" cy="246723"/>
            </a:xfrm>
            <a:prstGeom prst="ellipse">
              <a:avLst/>
            </a:prstGeom>
            <a:solidFill>
              <a:srgbClr val="23224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dirty="0" smtClean="0"/>
                <a:t>5</a:t>
              </a:r>
              <a:endParaRPr lang="en-US" dirty="0"/>
            </a:p>
          </p:txBody>
        </p:sp>
        <p:sp>
          <p:nvSpPr>
            <p:cNvPr id="63" name="TextBox 62"/>
            <p:cNvSpPr txBox="1"/>
            <p:nvPr/>
          </p:nvSpPr>
          <p:spPr>
            <a:xfrm>
              <a:off x="3038619" y="2130731"/>
              <a:ext cx="2373630" cy="461665"/>
            </a:xfrm>
            <a:prstGeom prst="rect">
              <a:avLst/>
            </a:prstGeom>
            <a:noFill/>
          </p:spPr>
          <p:txBody>
            <a:bodyPr wrap="square" rtlCol="0">
              <a:spAutoFit/>
            </a:bodyPr>
            <a:lstStyle/>
            <a:p>
              <a:pPr algn="ctr"/>
              <a:r>
                <a:rPr lang="en-US" sz="1200" b="1" dirty="0" smtClean="0">
                  <a:solidFill>
                    <a:srgbClr val="232247"/>
                  </a:solidFill>
                </a:rPr>
                <a:t>Transfer of </a:t>
              </a:r>
              <a:br>
                <a:rPr lang="en-US" sz="1200" b="1" dirty="0" smtClean="0">
                  <a:solidFill>
                    <a:srgbClr val="232247"/>
                  </a:solidFill>
                </a:rPr>
              </a:br>
              <a:r>
                <a:rPr lang="en-US" sz="1200" b="1" dirty="0" smtClean="0">
                  <a:solidFill>
                    <a:srgbClr val="232247"/>
                  </a:solidFill>
                </a:rPr>
                <a:t>Shares</a:t>
              </a:r>
              <a:endParaRPr lang="en-US" sz="1200" b="1" dirty="0">
                <a:solidFill>
                  <a:srgbClr val="232247"/>
                </a:solidFill>
              </a:endParaRPr>
            </a:p>
          </p:txBody>
        </p:sp>
      </p:grpSp>
      <p:grpSp>
        <p:nvGrpSpPr>
          <p:cNvPr id="67" name="Group 66"/>
          <p:cNvGrpSpPr/>
          <p:nvPr/>
        </p:nvGrpSpPr>
        <p:grpSpPr>
          <a:xfrm>
            <a:off x="6985841" y="4522908"/>
            <a:ext cx="2609744" cy="276999"/>
            <a:chOff x="6152371" y="4514226"/>
            <a:chExt cx="2609744" cy="276999"/>
          </a:xfrm>
        </p:grpSpPr>
        <p:sp>
          <p:nvSpPr>
            <p:cNvPr id="65" name="Oval 64"/>
            <p:cNvSpPr/>
            <p:nvPr/>
          </p:nvSpPr>
          <p:spPr>
            <a:xfrm>
              <a:off x="6152371" y="4531984"/>
              <a:ext cx="220980" cy="246723"/>
            </a:xfrm>
            <a:prstGeom prst="ellipse">
              <a:avLst/>
            </a:prstGeom>
            <a:solidFill>
              <a:srgbClr val="23224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dirty="0" smtClean="0"/>
                <a:t>3</a:t>
              </a:r>
              <a:endParaRPr lang="en-US" dirty="0"/>
            </a:p>
          </p:txBody>
        </p:sp>
        <p:sp>
          <p:nvSpPr>
            <p:cNvPr id="66" name="TextBox 65"/>
            <p:cNvSpPr txBox="1"/>
            <p:nvPr/>
          </p:nvSpPr>
          <p:spPr>
            <a:xfrm>
              <a:off x="6388485" y="4514226"/>
              <a:ext cx="2373630" cy="276999"/>
            </a:xfrm>
            <a:prstGeom prst="rect">
              <a:avLst/>
            </a:prstGeom>
            <a:noFill/>
          </p:spPr>
          <p:txBody>
            <a:bodyPr wrap="square" rtlCol="0">
              <a:spAutoFit/>
            </a:bodyPr>
            <a:lstStyle/>
            <a:p>
              <a:r>
                <a:rPr lang="en-US" sz="1200" b="1" dirty="0" smtClean="0">
                  <a:solidFill>
                    <a:srgbClr val="232247"/>
                  </a:solidFill>
                </a:rPr>
                <a:t>Issue of options</a:t>
              </a:r>
              <a:endParaRPr lang="en-US" sz="1200" b="1" dirty="0">
                <a:solidFill>
                  <a:srgbClr val="232247"/>
                </a:solidFill>
              </a:endParaRPr>
            </a:p>
          </p:txBody>
        </p:sp>
      </p:grpSp>
      <p:grpSp>
        <p:nvGrpSpPr>
          <p:cNvPr id="68" name="Group 67"/>
          <p:cNvGrpSpPr/>
          <p:nvPr/>
        </p:nvGrpSpPr>
        <p:grpSpPr>
          <a:xfrm>
            <a:off x="5996459" y="4056349"/>
            <a:ext cx="2609744" cy="276999"/>
            <a:chOff x="6152371" y="4514226"/>
            <a:chExt cx="2609744" cy="276999"/>
          </a:xfrm>
        </p:grpSpPr>
        <p:sp>
          <p:nvSpPr>
            <p:cNvPr id="69" name="Oval 68"/>
            <p:cNvSpPr/>
            <p:nvPr/>
          </p:nvSpPr>
          <p:spPr>
            <a:xfrm>
              <a:off x="6152371" y="4531984"/>
              <a:ext cx="220980" cy="246723"/>
            </a:xfrm>
            <a:prstGeom prst="ellipse">
              <a:avLst/>
            </a:prstGeom>
            <a:solidFill>
              <a:srgbClr val="23224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dirty="0" smtClean="0"/>
                <a:t>2</a:t>
              </a:r>
              <a:endParaRPr lang="en-US" dirty="0"/>
            </a:p>
          </p:txBody>
        </p:sp>
        <p:sp>
          <p:nvSpPr>
            <p:cNvPr id="70" name="TextBox 69"/>
            <p:cNvSpPr txBox="1"/>
            <p:nvPr/>
          </p:nvSpPr>
          <p:spPr>
            <a:xfrm>
              <a:off x="6388485" y="4514226"/>
              <a:ext cx="2373630" cy="276999"/>
            </a:xfrm>
            <a:prstGeom prst="rect">
              <a:avLst/>
            </a:prstGeom>
            <a:noFill/>
          </p:spPr>
          <p:txBody>
            <a:bodyPr wrap="square" rtlCol="0">
              <a:spAutoFit/>
            </a:bodyPr>
            <a:lstStyle/>
            <a:p>
              <a:r>
                <a:rPr lang="en-US" sz="1200" b="1" dirty="0" smtClean="0">
                  <a:solidFill>
                    <a:srgbClr val="232247"/>
                  </a:solidFill>
                </a:rPr>
                <a:t>Direct Issue of Shares</a:t>
              </a:r>
              <a:endParaRPr lang="en-US" sz="1200" b="1" dirty="0">
                <a:solidFill>
                  <a:srgbClr val="232247"/>
                </a:solidFill>
              </a:endParaRPr>
            </a:p>
          </p:txBody>
        </p:sp>
      </p:grpSp>
    </p:spTree>
    <p:extLst>
      <p:ext uri="{BB962C8B-B14F-4D97-AF65-F5344CB8AC3E}">
        <p14:creationId xmlns:p14="http://schemas.microsoft.com/office/powerpoint/2010/main" val="3462897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fill="hold"/>
                                        <p:tgtEl>
                                          <p:spTgt spid="20"/>
                                        </p:tgtEl>
                                        <p:attrNameLst>
                                          <p:attrName>ppt_x</p:attrName>
                                        </p:attrNameLst>
                                      </p:cBhvr>
                                      <p:tavLst>
                                        <p:tav tm="0">
                                          <p:val>
                                            <p:strVal val="0-#ppt_w/2"/>
                                          </p:val>
                                        </p:tav>
                                        <p:tav tm="100000">
                                          <p:val>
                                            <p:strVal val="#ppt_x"/>
                                          </p:val>
                                        </p:tav>
                                      </p:tavLst>
                                    </p:anim>
                                    <p:anim calcmode="lin" valueType="num">
                                      <p:cBhvr additive="base">
                                        <p:cTn id="12" dur="500" fill="hold"/>
                                        <p:tgtEl>
                                          <p:spTgt spid="20"/>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54"/>
                                        </p:tgtEl>
                                        <p:attrNameLst>
                                          <p:attrName>style.visibility</p:attrName>
                                        </p:attrNameLst>
                                      </p:cBhvr>
                                      <p:to>
                                        <p:strVal val="visible"/>
                                      </p:to>
                                    </p:set>
                                    <p:anim calcmode="lin" valueType="num">
                                      <p:cBhvr additive="base">
                                        <p:cTn id="15" dur="500" fill="hold"/>
                                        <p:tgtEl>
                                          <p:spTgt spid="54"/>
                                        </p:tgtEl>
                                        <p:attrNameLst>
                                          <p:attrName>ppt_x</p:attrName>
                                        </p:attrNameLst>
                                      </p:cBhvr>
                                      <p:tavLst>
                                        <p:tav tm="0">
                                          <p:val>
                                            <p:strVal val="0-#ppt_w/2"/>
                                          </p:val>
                                        </p:tav>
                                        <p:tav tm="100000">
                                          <p:val>
                                            <p:strVal val="#ppt_x"/>
                                          </p:val>
                                        </p:tav>
                                      </p:tavLst>
                                    </p:anim>
                                    <p:anim calcmode="lin" valueType="num">
                                      <p:cBhvr additive="base">
                                        <p:cTn id="16" dur="500" fill="hold"/>
                                        <p:tgtEl>
                                          <p:spTgt spid="54"/>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0-#ppt_w/2"/>
                                          </p:val>
                                        </p:tav>
                                        <p:tav tm="100000">
                                          <p:val>
                                            <p:strVal val="#ppt_x"/>
                                          </p:val>
                                        </p:tav>
                                      </p:tavLst>
                                    </p:anim>
                                    <p:anim calcmode="lin" valueType="num">
                                      <p:cBhvr additive="base">
                                        <p:cTn id="20"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nodeType="clickEffect">
                                  <p:stCondLst>
                                    <p:cond delay="0"/>
                                  </p:stCondLst>
                                  <p:childTnLst>
                                    <p:set>
                                      <p:cBhvr>
                                        <p:cTn id="24" dur="1" fill="hold">
                                          <p:stCondLst>
                                            <p:cond delay="0"/>
                                          </p:stCondLst>
                                        </p:cTn>
                                        <p:tgtEl>
                                          <p:spTgt spid="72"/>
                                        </p:tgtEl>
                                        <p:attrNameLst>
                                          <p:attrName>style.visibility</p:attrName>
                                        </p:attrNameLst>
                                      </p:cBhvr>
                                      <p:to>
                                        <p:strVal val="visible"/>
                                      </p:to>
                                    </p:set>
                                    <p:anim calcmode="lin" valueType="num">
                                      <p:cBhvr additive="base">
                                        <p:cTn id="25" dur="500" fill="hold"/>
                                        <p:tgtEl>
                                          <p:spTgt spid="72"/>
                                        </p:tgtEl>
                                        <p:attrNameLst>
                                          <p:attrName>ppt_x</p:attrName>
                                        </p:attrNameLst>
                                      </p:cBhvr>
                                      <p:tavLst>
                                        <p:tav tm="0">
                                          <p:val>
                                            <p:strVal val="0-#ppt_w/2"/>
                                          </p:val>
                                        </p:tav>
                                        <p:tav tm="100000">
                                          <p:val>
                                            <p:strVal val="#ppt_x"/>
                                          </p:val>
                                        </p:tav>
                                      </p:tavLst>
                                    </p:anim>
                                    <p:anim calcmode="lin" valueType="num">
                                      <p:cBhvr additive="base">
                                        <p:cTn id="26" dur="500" fill="hold"/>
                                        <p:tgtEl>
                                          <p:spTgt spid="72"/>
                                        </p:tgtEl>
                                        <p:attrNameLst>
                                          <p:attrName>ppt_y</p:attrName>
                                        </p:attrNameLst>
                                      </p:cBhvr>
                                      <p:tavLst>
                                        <p:tav tm="0">
                                          <p:val>
                                            <p:strVal val="1+#ppt_h/2"/>
                                          </p:val>
                                        </p:tav>
                                        <p:tav tm="100000">
                                          <p:val>
                                            <p:strVal val="#ppt_y"/>
                                          </p:val>
                                        </p:tav>
                                      </p:tavLst>
                                    </p:anim>
                                  </p:childTnLst>
                                </p:cTn>
                              </p:par>
                              <p:par>
                                <p:cTn id="27" presetID="2" presetClass="entr" presetSubtype="12" fill="hold" nodeType="withEffect">
                                  <p:stCondLst>
                                    <p:cond delay="0"/>
                                  </p:stCondLst>
                                  <p:childTnLst>
                                    <p:set>
                                      <p:cBhvr>
                                        <p:cTn id="28" dur="1" fill="hold">
                                          <p:stCondLst>
                                            <p:cond delay="0"/>
                                          </p:stCondLst>
                                        </p:cTn>
                                        <p:tgtEl>
                                          <p:spTgt spid="68"/>
                                        </p:tgtEl>
                                        <p:attrNameLst>
                                          <p:attrName>style.visibility</p:attrName>
                                        </p:attrNameLst>
                                      </p:cBhvr>
                                      <p:to>
                                        <p:strVal val="visible"/>
                                      </p:to>
                                    </p:set>
                                    <p:anim calcmode="lin" valueType="num">
                                      <p:cBhvr additive="base">
                                        <p:cTn id="29" dur="500" fill="hold"/>
                                        <p:tgtEl>
                                          <p:spTgt spid="68"/>
                                        </p:tgtEl>
                                        <p:attrNameLst>
                                          <p:attrName>ppt_x</p:attrName>
                                        </p:attrNameLst>
                                      </p:cBhvr>
                                      <p:tavLst>
                                        <p:tav tm="0">
                                          <p:val>
                                            <p:strVal val="0-#ppt_w/2"/>
                                          </p:val>
                                        </p:tav>
                                        <p:tav tm="100000">
                                          <p:val>
                                            <p:strVal val="#ppt_x"/>
                                          </p:val>
                                        </p:tav>
                                      </p:tavLst>
                                    </p:anim>
                                    <p:anim calcmode="lin" valueType="num">
                                      <p:cBhvr additive="base">
                                        <p:cTn id="30" dur="500" fill="hold"/>
                                        <p:tgtEl>
                                          <p:spTgt spid="68"/>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nodeType="clickEffect">
                                  <p:stCondLst>
                                    <p:cond delay="0"/>
                                  </p:stCondLst>
                                  <p:childTnLst>
                                    <p:set>
                                      <p:cBhvr>
                                        <p:cTn id="34" dur="1" fill="hold">
                                          <p:stCondLst>
                                            <p:cond delay="0"/>
                                          </p:stCondLst>
                                        </p:cTn>
                                        <p:tgtEl>
                                          <p:spTgt spid="50"/>
                                        </p:tgtEl>
                                        <p:attrNameLst>
                                          <p:attrName>style.visibility</p:attrName>
                                        </p:attrNameLst>
                                      </p:cBhvr>
                                      <p:to>
                                        <p:strVal val="visible"/>
                                      </p:to>
                                    </p:set>
                                    <p:anim calcmode="lin" valueType="num">
                                      <p:cBhvr additive="base">
                                        <p:cTn id="35" dur="500" fill="hold"/>
                                        <p:tgtEl>
                                          <p:spTgt spid="50"/>
                                        </p:tgtEl>
                                        <p:attrNameLst>
                                          <p:attrName>ppt_x</p:attrName>
                                        </p:attrNameLst>
                                      </p:cBhvr>
                                      <p:tavLst>
                                        <p:tav tm="0">
                                          <p:val>
                                            <p:strVal val="0-#ppt_w/2"/>
                                          </p:val>
                                        </p:tav>
                                        <p:tav tm="100000">
                                          <p:val>
                                            <p:strVal val="#ppt_x"/>
                                          </p:val>
                                        </p:tav>
                                      </p:tavLst>
                                    </p:anim>
                                    <p:anim calcmode="lin" valueType="num">
                                      <p:cBhvr additive="base">
                                        <p:cTn id="36" dur="500" fill="hold"/>
                                        <p:tgtEl>
                                          <p:spTgt spid="50"/>
                                        </p:tgtEl>
                                        <p:attrNameLst>
                                          <p:attrName>ppt_y</p:attrName>
                                        </p:attrNameLst>
                                      </p:cBhvr>
                                      <p:tavLst>
                                        <p:tav tm="0">
                                          <p:val>
                                            <p:strVal val="#ppt_y"/>
                                          </p:val>
                                        </p:tav>
                                        <p:tav tm="100000">
                                          <p:val>
                                            <p:strVal val="#ppt_y"/>
                                          </p:val>
                                        </p:tav>
                                      </p:tavLst>
                                    </p:anim>
                                  </p:childTnLst>
                                </p:cTn>
                              </p:par>
                              <p:par>
                                <p:cTn id="37" presetID="2" presetClass="entr" presetSubtype="8" fill="hold" nodeType="withEffect">
                                  <p:stCondLst>
                                    <p:cond delay="0"/>
                                  </p:stCondLst>
                                  <p:childTnLst>
                                    <p:set>
                                      <p:cBhvr>
                                        <p:cTn id="38" dur="1" fill="hold">
                                          <p:stCondLst>
                                            <p:cond delay="0"/>
                                          </p:stCondLst>
                                        </p:cTn>
                                        <p:tgtEl>
                                          <p:spTgt spid="67"/>
                                        </p:tgtEl>
                                        <p:attrNameLst>
                                          <p:attrName>style.visibility</p:attrName>
                                        </p:attrNameLst>
                                      </p:cBhvr>
                                      <p:to>
                                        <p:strVal val="visible"/>
                                      </p:to>
                                    </p:set>
                                    <p:anim calcmode="lin" valueType="num">
                                      <p:cBhvr additive="base">
                                        <p:cTn id="39" dur="500" fill="hold"/>
                                        <p:tgtEl>
                                          <p:spTgt spid="67"/>
                                        </p:tgtEl>
                                        <p:attrNameLst>
                                          <p:attrName>ppt_x</p:attrName>
                                        </p:attrNameLst>
                                      </p:cBhvr>
                                      <p:tavLst>
                                        <p:tav tm="0">
                                          <p:val>
                                            <p:strVal val="0-#ppt_w/2"/>
                                          </p:val>
                                        </p:tav>
                                        <p:tav tm="100000">
                                          <p:val>
                                            <p:strVal val="#ppt_x"/>
                                          </p:val>
                                        </p:tav>
                                      </p:tavLst>
                                    </p:anim>
                                    <p:anim calcmode="lin" valueType="num">
                                      <p:cBhvr additive="base">
                                        <p:cTn id="40" dur="500" fill="hold"/>
                                        <p:tgtEl>
                                          <p:spTgt spid="67"/>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0-#ppt_w/2"/>
                                          </p:val>
                                        </p:tav>
                                        <p:tav tm="100000">
                                          <p:val>
                                            <p:strVal val="#ppt_x"/>
                                          </p:val>
                                        </p:tav>
                                      </p:tavLst>
                                    </p:anim>
                                    <p:anim calcmode="lin" valueType="num">
                                      <p:cBhvr additive="base">
                                        <p:cTn id="44"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7"/>
                                        </p:tgtEl>
                                        <p:attrNameLst>
                                          <p:attrName>style.visibility</p:attrName>
                                        </p:attrNameLst>
                                      </p:cBhvr>
                                      <p:to>
                                        <p:strVal val="visible"/>
                                      </p:to>
                                    </p:set>
                                    <p:animEffect transition="in" filter="fade">
                                      <p:cBhvr>
                                        <p:cTn id="49" dur="1000"/>
                                        <p:tgtEl>
                                          <p:spTgt spid="37"/>
                                        </p:tgtEl>
                                      </p:cBhvr>
                                    </p:animEffect>
                                    <p:anim calcmode="lin" valueType="num">
                                      <p:cBhvr>
                                        <p:cTn id="50" dur="1000" fill="hold"/>
                                        <p:tgtEl>
                                          <p:spTgt spid="37"/>
                                        </p:tgtEl>
                                        <p:attrNameLst>
                                          <p:attrName>ppt_x</p:attrName>
                                        </p:attrNameLst>
                                      </p:cBhvr>
                                      <p:tavLst>
                                        <p:tav tm="0">
                                          <p:val>
                                            <p:strVal val="#ppt_x"/>
                                          </p:val>
                                        </p:tav>
                                        <p:tav tm="100000">
                                          <p:val>
                                            <p:strVal val="#ppt_x"/>
                                          </p:val>
                                        </p:tav>
                                      </p:tavLst>
                                    </p:anim>
                                    <p:anim calcmode="lin" valueType="num">
                                      <p:cBhvr>
                                        <p:cTn id="51" dur="1000" fill="hold"/>
                                        <p:tgtEl>
                                          <p:spTgt spid="37"/>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55"/>
                                        </p:tgtEl>
                                        <p:attrNameLst>
                                          <p:attrName>style.visibility</p:attrName>
                                        </p:attrNameLst>
                                      </p:cBhvr>
                                      <p:to>
                                        <p:strVal val="visible"/>
                                      </p:to>
                                    </p:set>
                                    <p:animEffect transition="in" filter="fade">
                                      <p:cBhvr>
                                        <p:cTn id="54" dur="1000"/>
                                        <p:tgtEl>
                                          <p:spTgt spid="55"/>
                                        </p:tgtEl>
                                      </p:cBhvr>
                                    </p:animEffect>
                                    <p:anim calcmode="lin" valueType="num">
                                      <p:cBhvr>
                                        <p:cTn id="55" dur="1000" fill="hold"/>
                                        <p:tgtEl>
                                          <p:spTgt spid="55"/>
                                        </p:tgtEl>
                                        <p:attrNameLst>
                                          <p:attrName>ppt_x</p:attrName>
                                        </p:attrNameLst>
                                      </p:cBhvr>
                                      <p:tavLst>
                                        <p:tav tm="0">
                                          <p:val>
                                            <p:strVal val="#ppt_x"/>
                                          </p:val>
                                        </p:tav>
                                        <p:tav tm="100000">
                                          <p:val>
                                            <p:strVal val="#ppt_x"/>
                                          </p:val>
                                        </p:tav>
                                      </p:tavLst>
                                    </p:anim>
                                    <p:anim calcmode="lin" valueType="num">
                                      <p:cBhvr>
                                        <p:cTn id="56" dur="1000" fill="hold"/>
                                        <p:tgtEl>
                                          <p:spTgt spid="55"/>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nodeType="clickEffect">
                                  <p:stCondLst>
                                    <p:cond delay="0"/>
                                  </p:stCondLst>
                                  <p:childTnLst>
                                    <p:set>
                                      <p:cBhvr>
                                        <p:cTn id="60" dur="1" fill="hold">
                                          <p:stCondLst>
                                            <p:cond delay="0"/>
                                          </p:stCondLst>
                                        </p:cTn>
                                        <p:tgtEl>
                                          <p:spTgt spid="42"/>
                                        </p:tgtEl>
                                        <p:attrNameLst>
                                          <p:attrName>style.visibility</p:attrName>
                                        </p:attrNameLst>
                                      </p:cBhvr>
                                      <p:to>
                                        <p:strVal val="visible"/>
                                      </p:to>
                                    </p:set>
                                    <p:anim calcmode="lin" valueType="num">
                                      <p:cBhvr additive="base">
                                        <p:cTn id="61" dur="500" fill="hold"/>
                                        <p:tgtEl>
                                          <p:spTgt spid="42"/>
                                        </p:tgtEl>
                                        <p:attrNameLst>
                                          <p:attrName>ppt_x</p:attrName>
                                        </p:attrNameLst>
                                      </p:cBhvr>
                                      <p:tavLst>
                                        <p:tav tm="0">
                                          <p:val>
                                            <p:strVal val="0-#ppt_w/2"/>
                                          </p:val>
                                        </p:tav>
                                        <p:tav tm="100000">
                                          <p:val>
                                            <p:strVal val="#ppt_x"/>
                                          </p:val>
                                        </p:tav>
                                      </p:tavLst>
                                    </p:anim>
                                    <p:anim calcmode="lin" valueType="num">
                                      <p:cBhvr additive="base">
                                        <p:cTn id="62" dur="500" fill="hold"/>
                                        <p:tgtEl>
                                          <p:spTgt spid="42"/>
                                        </p:tgtEl>
                                        <p:attrNameLst>
                                          <p:attrName>ppt_y</p:attrName>
                                        </p:attrNameLst>
                                      </p:cBhvr>
                                      <p:tavLst>
                                        <p:tav tm="0">
                                          <p:val>
                                            <p:strVal val="#ppt_y"/>
                                          </p:val>
                                        </p:tav>
                                        <p:tav tm="100000">
                                          <p:val>
                                            <p:strVal val="#ppt_y"/>
                                          </p:val>
                                        </p:tav>
                                      </p:tavLst>
                                    </p:anim>
                                  </p:childTnLst>
                                </p:cTn>
                              </p:par>
                              <p:par>
                                <p:cTn id="63" presetID="2" presetClass="entr" presetSubtype="8" fill="hold" nodeType="withEffect">
                                  <p:stCondLst>
                                    <p:cond delay="0"/>
                                  </p:stCondLst>
                                  <p:childTnLst>
                                    <p:set>
                                      <p:cBhvr>
                                        <p:cTn id="64" dur="1" fill="hold">
                                          <p:stCondLst>
                                            <p:cond delay="0"/>
                                          </p:stCondLst>
                                        </p:cTn>
                                        <p:tgtEl>
                                          <p:spTgt spid="61"/>
                                        </p:tgtEl>
                                        <p:attrNameLst>
                                          <p:attrName>style.visibility</p:attrName>
                                        </p:attrNameLst>
                                      </p:cBhvr>
                                      <p:to>
                                        <p:strVal val="visible"/>
                                      </p:to>
                                    </p:set>
                                    <p:anim calcmode="lin" valueType="num">
                                      <p:cBhvr additive="base">
                                        <p:cTn id="65" dur="500" fill="hold"/>
                                        <p:tgtEl>
                                          <p:spTgt spid="61"/>
                                        </p:tgtEl>
                                        <p:attrNameLst>
                                          <p:attrName>ppt_x</p:attrName>
                                        </p:attrNameLst>
                                      </p:cBhvr>
                                      <p:tavLst>
                                        <p:tav tm="0">
                                          <p:val>
                                            <p:strVal val="0-#ppt_w/2"/>
                                          </p:val>
                                        </p:tav>
                                        <p:tav tm="100000">
                                          <p:val>
                                            <p:strVal val="#ppt_x"/>
                                          </p:val>
                                        </p:tav>
                                      </p:tavLst>
                                    </p:anim>
                                    <p:anim calcmode="lin" valueType="num">
                                      <p:cBhvr additive="base">
                                        <p:cTn id="66" dur="500" fill="hold"/>
                                        <p:tgtEl>
                                          <p:spTgt spid="61"/>
                                        </p:tgtEl>
                                        <p:attrNameLst>
                                          <p:attrName>ppt_y</p:attrName>
                                        </p:attrNameLst>
                                      </p:cBhvr>
                                      <p:tavLst>
                                        <p:tav tm="0">
                                          <p:val>
                                            <p:strVal val="#ppt_y"/>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2" fill="hold" nodeType="clickEffect">
                                  <p:stCondLst>
                                    <p:cond delay="0"/>
                                  </p:stCondLst>
                                  <p:childTnLst>
                                    <p:set>
                                      <p:cBhvr>
                                        <p:cTn id="70" dur="1" fill="hold">
                                          <p:stCondLst>
                                            <p:cond delay="0"/>
                                          </p:stCondLst>
                                        </p:cTn>
                                        <p:tgtEl>
                                          <p:spTgt spid="29"/>
                                        </p:tgtEl>
                                        <p:attrNameLst>
                                          <p:attrName>style.visibility</p:attrName>
                                        </p:attrNameLst>
                                      </p:cBhvr>
                                      <p:to>
                                        <p:strVal val="visible"/>
                                      </p:to>
                                    </p:set>
                                    <p:anim calcmode="lin" valueType="num">
                                      <p:cBhvr additive="base">
                                        <p:cTn id="71" dur="500" fill="hold"/>
                                        <p:tgtEl>
                                          <p:spTgt spid="29"/>
                                        </p:tgtEl>
                                        <p:attrNameLst>
                                          <p:attrName>ppt_x</p:attrName>
                                        </p:attrNameLst>
                                      </p:cBhvr>
                                      <p:tavLst>
                                        <p:tav tm="0">
                                          <p:val>
                                            <p:strVal val="1+#ppt_w/2"/>
                                          </p:val>
                                        </p:tav>
                                        <p:tav tm="100000">
                                          <p:val>
                                            <p:strVal val="#ppt_x"/>
                                          </p:val>
                                        </p:tav>
                                      </p:tavLst>
                                    </p:anim>
                                    <p:anim calcmode="lin" valueType="num">
                                      <p:cBhvr additive="base">
                                        <p:cTn id="72" dur="500" fill="hold"/>
                                        <p:tgtEl>
                                          <p:spTgt spid="29"/>
                                        </p:tgtEl>
                                        <p:attrNameLst>
                                          <p:attrName>ppt_y</p:attrName>
                                        </p:attrNameLst>
                                      </p:cBhvr>
                                      <p:tavLst>
                                        <p:tav tm="0">
                                          <p:val>
                                            <p:strVal val="#ppt_y"/>
                                          </p:val>
                                        </p:tav>
                                        <p:tav tm="100000">
                                          <p:val>
                                            <p:strVal val="#ppt_y"/>
                                          </p:val>
                                        </p:tav>
                                      </p:tavLst>
                                    </p:anim>
                                  </p:childTnLst>
                                </p:cTn>
                              </p:par>
                              <p:par>
                                <p:cTn id="73" presetID="2" presetClass="entr" presetSubtype="2" fill="hold" nodeType="withEffect">
                                  <p:stCondLst>
                                    <p:cond delay="0"/>
                                  </p:stCondLst>
                                  <p:childTnLst>
                                    <p:set>
                                      <p:cBhvr>
                                        <p:cTn id="74" dur="1" fill="hold">
                                          <p:stCondLst>
                                            <p:cond delay="0"/>
                                          </p:stCondLst>
                                        </p:cTn>
                                        <p:tgtEl>
                                          <p:spTgt spid="58"/>
                                        </p:tgtEl>
                                        <p:attrNameLst>
                                          <p:attrName>style.visibility</p:attrName>
                                        </p:attrNameLst>
                                      </p:cBhvr>
                                      <p:to>
                                        <p:strVal val="visible"/>
                                      </p:to>
                                    </p:set>
                                    <p:anim calcmode="lin" valueType="num">
                                      <p:cBhvr additive="base">
                                        <p:cTn id="75" dur="500" fill="hold"/>
                                        <p:tgtEl>
                                          <p:spTgt spid="58"/>
                                        </p:tgtEl>
                                        <p:attrNameLst>
                                          <p:attrName>ppt_x</p:attrName>
                                        </p:attrNameLst>
                                      </p:cBhvr>
                                      <p:tavLst>
                                        <p:tav tm="0">
                                          <p:val>
                                            <p:strVal val="1+#ppt_w/2"/>
                                          </p:val>
                                        </p:tav>
                                        <p:tav tm="100000">
                                          <p:val>
                                            <p:strVal val="#ppt_x"/>
                                          </p:val>
                                        </p:tav>
                                      </p:tavLst>
                                    </p:anim>
                                    <p:anim calcmode="lin" valueType="num">
                                      <p:cBhvr additive="base">
                                        <p:cTn id="76" dur="500" fill="hold"/>
                                        <p:tgtEl>
                                          <p:spTgt spid="5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2550"/>
            <a:ext cx="12039600" cy="6699250"/>
          </a:xfrm>
          <a:prstGeom prst="rect">
            <a:avLst/>
          </a:prstGeom>
          <a:noFill/>
          <a:ln w="190500">
            <a:solidFill>
              <a:srgbClr val="D5003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3" name="Text Box 22"/>
          <p:cNvSpPr txBox="1">
            <a:spLocks noChangeArrowheads="1"/>
          </p:cNvSpPr>
          <p:nvPr/>
        </p:nvSpPr>
        <p:spPr bwMode="auto">
          <a:xfrm>
            <a:off x="315913" y="457200"/>
            <a:ext cx="8904287"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None/>
            </a:pPr>
            <a:r>
              <a:rPr lang="en-US" altLang="en-US" sz="4500" b="1" dirty="0" smtClean="0">
                <a:solidFill>
                  <a:srgbClr val="D50032"/>
                </a:solidFill>
                <a:latin typeface="Agency FB" panose="020B0503020202020204" pitchFamily="34" charset="0"/>
              </a:rPr>
              <a:t>FAQs- TRUST </a:t>
            </a:r>
            <a:r>
              <a:rPr lang="en-US" altLang="en-US" sz="4500" b="1" dirty="0">
                <a:solidFill>
                  <a:srgbClr val="D50032"/>
                </a:solidFill>
                <a:latin typeface="Agency FB" panose="020B0503020202020204" pitchFamily="34" charset="0"/>
              </a:rPr>
              <a:t>ROUTE</a:t>
            </a:r>
          </a:p>
        </p:txBody>
      </p:sp>
      <p:sp>
        <p:nvSpPr>
          <p:cNvPr id="5" name="TextBox 4"/>
          <p:cNvSpPr txBox="1"/>
          <p:nvPr/>
        </p:nvSpPr>
        <p:spPr>
          <a:xfrm>
            <a:off x="315913" y="1672312"/>
            <a:ext cx="11583135" cy="769441"/>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2200" b="1" i="0" u="none" strike="noStrike" kern="0" cap="none" spc="0" normalizeH="0" baseline="0" noProof="0" dirty="0" smtClean="0">
                <a:ln>
                  <a:noFill/>
                </a:ln>
                <a:solidFill>
                  <a:prstClr val="black">
                    <a:lumMod val="85000"/>
                    <a:lumOff val="15000"/>
                  </a:prstClr>
                </a:solidFill>
                <a:effectLst/>
                <a:uLnTx/>
                <a:uFillTx/>
              </a:rPr>
              <a:t>1. </a:t>
            </a:r>
            <a:r>
              <a:rPr kumimoji="0" lang="en-US" sz="2200" b="1" i="0" u="none" strike="noStrike" kern="0" cap="none" spc="0" normalizeH="0" baseline="0" noProof="0" dirty="0" smtClean="0">
                <a:ln>
                  <a:noFill/>
                </a:ln>
                <a:effectLst/>
                <a:uLnTx/>
                <a:uFillTx/>
              </a:rPr>
              <a:t>Does giving loan to Trust for ESOP purpose, by a Company attracts Sec. 186 of Companies Act, 2013?</a:t>
            </a:r>
          </a:p>
        </p:txBody>
      </p:sp>
      <p:sp>
        <p:nvSpPr>
          <p:cNvPr id="6" name="TextBox 5"/>
          <p:cNvSpPr txBox="1"/>
          <p:nvPr/>
        </p:nvSpPr>
        <p:spPr>
          <a:xfrm>
            <a:off x="1135051" y="2328165"/>
            <a:ext cx="9325630" cy="430887"/>
          </a:xfrm>
          <a:prstGeom prst="rect">
            <a:avLst/>
          </a:prstGeom>
          <a:noFill/>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2200" b="1" i="0" u="none" strike="noStrike" kern="0" cap="none" spc="0" normalizeH="0" baseline="0" noProof="0" dirty="0" smtClean="0">
                <a:ln>
                  <a:noFill/>
                </a:ln>
                <a:solidFill>
                  <a:schemeClr val="accent2">
                    <a:lumMod val="75000"/>
                  </a:schemeClr>
                </a:solidFill>
                <a:effectLst/>
                <a:uLnTx/>
                <a:uFillTx/>
              </a:rPr>
              <a:t>No. It is allowed under Sec. 67 of CA, 2013, only if it is given for ESOP purpose.</a:t>
            </a:r>
          </a:p>
        </p:txBody>
      </p:sp>
      <p:sp>
        <p:nvSpPr>
          <p:cNvPr id="9" name="TextBox 8"/>
          <p:cNvSpPr txBox="1"/>
          <p:nvPr/>
        </p:nvSpPr>
        <p:spPr>
          <a:xfrm>
            <a:off x="335808" y="3020661"/>
            <a:ext cx="6622454" cy="430887"/>
          </a:xfrm>
          <a:prstGeom prst="rect">
            <a:avLst/>
          </a:prstGeom>
          <a:noFill/>
        </p:spPr>
        <p:txBody>
          <a:bodyPr wrap="none" rtlCol="0">
            <a:spAutoFit/>
          </a:bodyPr>
          <a:lstStyle/>
          <a:p>
            <a:r>
              <a:rPr lang="en-US" sz="2200" b="1" dirty="0">
                <a:latin typeface="Calibri" panose="020F0502020204030204" pitchFamily="34" charset="0"/>
              </a:rPr>
              <a:t>2</a:t>
            </a:r>
            <a:r>
              <a:rPr lang="en-US" sz="2200" b="1" dirty="0" smtClean="0">
                <a:latin typeface="Calibri" panose="020F0502020204030204" pitchFamily="34" charset="0"/>
              </a:rPr>
              <a:t>. What are the tax implications in case of Trust Route?</a:t>
            </a:r>
            <a:endParaRPr lang="en-US" sz="2200" b="1" dirty="0">
              <a:latin typeface="Calibri" panose="020F0502020204030204" pitchFamily="34" charset="0"/>
            </a:endParaRPr>
          </a:p>
        </p:txBody>
      </p:sp>
      <p:sp>
        <p:nvSpPr>
          <p:cNvPr id="10" name="TextBox 9"/>
          <p:cNvSpPr txBox="1"/>
          <p:nvPr/>
        </p:nvSpPr>
        <p:spPr>
          <a:xfrm>
            <a:off x="1135051" y="3474808"/>
            <a:ext cx="10181506" cy="1446550"/>
          </a:xfrm>
          <a:prstGeom prst="rect">
            <a:avLst/>
          </a:prstGeom>
          <a:noFill/>
        </p:spPr>
        <p:txBody>
          <a:bodyPr wrap="square" rtlCol="0">
            <a:spAutoFit/>
          </a:bodyPr>
          <a:lstStyle/>
          <a:p>
            <a:pPr marL="342900" indent="-342900" algn="just">
              <a:buFontTx/>
              <a:buChar char="-"/>
            </a:pPr>
            <a:r>
              <a:rPr lang="en-US" sz="2200" b="1" dirty="0" smtClean="0">
                <a:latin typeface="Calibri" panose="020F0502020204030204" pitchFamily="34" charset="0"/>
              </a:rPr>
              <a:t>On Company : </a:t>
            </a:r>
            <a:r>
              <a:rPr lang="en-US" sz="2200" b="1" dirty="0" smtClean="0">
                <a:solidFill>
                  <a:schemeClr val="accent2">
                    <a:lumMod val="75000"/>
                  </a:schemeClr>
                </a:solidFill>
                <a:latin typeface="Calibri" panose="020F0502020204030204" pitchFamily="34" charset="0"/>
              </a:rPr>
              <a:t>No tax liability</a:t>
            </a:r>
          </a:p>
          <a:p>
            <a:pPr marL="342900" indent="-342900" algn="just">
              <a:buFontTx/>
              <a:buChar char="-"/>
            </a:pPr>
            <a:r>
              <a:rPr lang="en-US" sz="2200" b="1" dirty="0" smtClean="0">
                <a:latin typeface="Calibri" panose="020F0502020204030204" pitchFamily="34" charset="0"/>
              </a:rPr>
              <a:t>On Trust : </a:t>
            </a:r>
            <a:r>
              <a:rPr lang="en-US" sz="2200" b="1" dirty="0" smtClean="0">
                <a:solidFill>
                  <a:schemeClr val="accent2">
                    <a:lumMod val="75000"/>
                  </a:schemeClr>
                </a:solidFill>
                <a:latin typeface="Calibri" panose="020F0502020204030204" pitchFamily="34" charset="0"/>
              </a:rPr>
              <a:t>Capital Gain / Loss at the time when Trust transfer shares to employees</a:t>
            </a:r>
          </a:p>
          <a:p>
            <a:pPr marL="342900" indent="-342900" algn="just">
              <a:buFontTx/>
              <a:buChar char="-"/>
            </a:pPr>
            <a:r>
              <a:rPr lang="en-US" sz="2200" b="1" dirty="0" smtClean="0">
                <a:latin typeface="Calibri" panose="020F0502020204030204" pitchFamily="34" charset="0"/>
              </a:rPr>
              <a:t>On Employees : </a:t>
            </a:r>
            <a:r>
              <a:rPr lang="en-US" sz="2200" b="1" dirty="0" smtClean="0">
                <a:solidFill>
                  <a:schemeClr val="accent2">
                    <a:lumMod val="75000"/>
                  </a:schemeClr>
                </a:solidFill>
                <a:latin typeface="Calibri" panose="020F0502020204030204" pitchFamily="34" charset="0"/>
              </a:rPr>
              <a:t>Perquisite tax at the time of exercise of options</a:t>
            </a:r>
          </a:p>
          <a:p>
            <a:pPr algn="just"/>
            <a:r>
              <a:rPr lang="en-US" sz="2200" b="1" dirty="0">
                <a:solidFill>
                  <a:schemeClr val="accent2">
                    <a:lumMod val="75000"/>
                  </a:schemeClr>
                </a:solidFill>
                <a:latin typeface="Calibri" panose="020F0502020204030204" pitchFamily="34" charset="0"/>
              </a:rPr>
              <a:t> </a:t>
            </a:r>
            <a:r>
              <a:rPr lang="en-US" sz="2200" b="1" dirty="0" smtClean="0">
                <a:solidFill>
                  <a:schemeClr val="accent2">
                    <a:lumMod val="75000"/>
                  </a:schemeClr>
                </a:solidFill>
                <a:latin typeface="Calibri" panose="020F0502020204030204" pitchFamily="34" charset="0"/>
              </a:rPr>
              <a:t>                                  Capital Gain tax at the time of sale of shares</a:t>
            </a:r>
            <a:endParaRPr lang="en-US" sz="2200" b="1" dirty="0">
              <a:solidFill>
                <a:schemeClr val="accent2">
                  <a:lumMod val="75000"/>
                </a:schemeClr>
              </a:solidFill>
              <a:latin typeface="Calibri" panose="020F0502020204030204" pitchFamily="34" charset="0"/>
            </a:endParaRPr>
          </a:p>
        </p:txBody>
      </p:sp>
      <p:sp>
        <p:nvSpPr>
          <p:cNvPr id="11" name="TextBox 10"/>
          <p:cNvSpPr txBox="1"/>
          <p:nvPr/>
        </p:nvSpPr>
        <p:spPr>
          <a:xfrm>
            <a:off x="335808" y="5206227"/>
            <a:ext cx="8391593" cy="430887"/>
          </a:xfrm>
          <a:prstGeom prst="rect">
            <a:avLst/>
          </a:prstGeom>
          <a:noFill/>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lang="en-US" sz="2200" b="1" kern="0" dirty="0">
                <a:solidFill>
                  <a:prstClr val="black">
                    <a:lumMod val="85000"/>
                    <a:lumOff val="15000"/>
                  </a:prstClr>
                </a:solidFill>
              </a:rPr>
              <a:t>3</a:t>
            </a:r>
            <a:r>
              <a:rPr kumimoji="0" lang="en-US" sz="2200" b="1" i="0" u="none" strike="noStrike" kern="0" cap="none" spc="0" normalizeH="0" baseline="0" noProof="0" dirty="0" smtClean="0">
                <a:ln>
                  <a:noFill/>
                </a:ln>
                <a:solidFill>
                  <a:prstClr val="black">
                    <a:lumMod val="85000"/>
                    <a:lumOff val="15000"/>
                  </a:prstClr>
                </a:solidFill>
                <a:effectLst/>
                <a:uLnTx/>
                <a:uFillTx/>
              </a:rPr>
              <a:t>. In which category the Trust is shown in the SHP of listed company?</a:t>
            </a:r>
          </a:p>
        </p:txBody>
      </p:sp>
      <p:sp>
        <p:nvSpPr>
          <p:cNvPr id="12" name="TextBox 11"/>
          <p:cNvSpPr txBox="1"/>
          <p:nvPr/>
        </p:nvSpPr>
        <p:spPr>
          <a:xfrm>
            <a:off x="789282" y="5612946"/>
            <a:ext cx="4333109" cy="430887"/>
          </a:xfrm>
          <a:prstGeom prst="rect">
            <a:avLst/>
          </a:prstGeom>
          <a:noFill/>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2200" b="1" i="0" u="none" strike="noStrike" kern="0" cap="none" spc="0" normalizeH="0" baseline="0" noProof="0" dirty="0" smtClean="0">
                <a:ln>
                  <a:noFill/>
                </a:ln>
                <a:solidFill>
                  <a:schemeClr val="accent2">
                    <a:lumMod val="75000"/>
                  </a:schemeClr>
                </a:solidFill>
                <a:effectLst/>
                <a:uLnTx/>
                <a:uFillTx/>
              </a:rPr>
              <a:t>Non-Promoter Non-Public Category</a:t>
            </a:r>
          </a:p>
        </p:txBody>
      </p:sp>
    </p:spTree>
    <p:extLst>
      <p:ext uri="{BB962C8B-B14F-4D97-AF65-F5344CB8AC3E}">
        <p14:creationId xmlns:p14="http://schemas.microsoft.com/office/powerpoint/2010/main" val="1397005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0-#ppt_w/2"/>
                                          </p:val>
                                        </p:tav>
                                        <p:tav tm="100000">
                                          <p:val>
                                            <p:strVal val="#ppt_x"/>
                                          </p:val>
                                        </p:tav>
                                      </p:tavLst>
                                    </p:anim>
                                    <p:anim calcmode="lin" valueType="num">
                                      <p:cBhvr additive="base">
                                        <p:cTn id="19"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0-#ppt_w/2"/>
                                          </p:val>
                                        </p:tav>
                                        <p:tav tm="100000">
                                          <p:val>
                                            <p:strVal val="#ppt_x"/>
                                          </p:val>
                                        </p:tav>
                                      </p:tavLst>
                                    </p:anim>
                                    <p:anim calcmode="lin" valueType="num">
                                      <p:cBhvr additive="base">
                                        <p:cTn id="30"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9" grpId="0"/>
      <p:bldP spid="10" grpId="0"/>
      <p:bldP spid="11"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2550"/>
            <a:ext cx="12039600" cy="6699250"/>
          </a:xfrm>
          <a:prstGeom prst="rect">
            <a:avLst/>
          </a:prstGeom>
          <a:noFill/>
          <a:ln w="190500">
            <a:solidFill>
              <a:srgbClr val="D5003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3" name="Text Box 22"/>
          <p:cNvSpPr txBox="1">
            <a:spLocks noChangeArrowheads="1"/>
          </p:cNvSpPr>
          <p:nvPr/>
        </p:nvSpPr>
        <p:spPr bwMode="auto">
          <a:xfrm>
            <a:off x="315913" y="457200"/>
            <a:ext cx="8904287"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None/>
            </a:pPr>
            <a:r>
              <a:rPr lang="en-US" altLang="en-US" sz="4500" b="1" dirty="0" smtClean="0">
                <a:solidFill>
                  <a:srgbClr val="D50032"/>
                </a:solidFill>
                <a:latin typeface="Agency FB" panose="020B0503020202020204" pitchFamily="34" charset="0"/>
              </a:rPr>
              <a:t>FAQs- TRUST </a:t>
            </a:r>
            <a:r>
              <a:rPr lang="en-US" altLang="en-US" sz="4500" b="1" dirty="0">
                <a:solidFill>
                  <a:srgbClr val="D50032"/>
                </a:solidFill>
                <a:latin typeface="Agency FB" panose="020B0503020202020204" pitchFamily="34" charset="0"/>
              </a:rPr>
              <a:t>ROUTE</a:t>
            </a:r>
          </a:p>
        </p:txBody>
      </p:sp>
      <p:sp>
        <p:nvSpPr>
          <p:cNvPr id="13" name="TextBox 12"/>
          <p:cNvSpPr txBox="1"/>
          <p:nvPr/>
        </p:nvSpPr>
        <p:spPr>
          <a:xfrm>
            <a:off x="220077" y="1649280"/>
            <a:ext cx="5640070" cy="430887"/>
          </a:xfrm>
          <a:prstGeom prst="rect">
            <a:avLst/>
          </a:prstGeom>
          <a:noFill/>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lang="en-US" sz="2200" b="1" kern="0" dirty="0"/>
              <a:t>4</a:t>
            </a:r>
            <a:r>
              <a:rPr kumimoji="0" lang="en-US" sz="2200" b="1" i="0" u="none" strike="noStrike" kern="0" cap="none" spc="0" normalizeH="0" baseline="0" noProof="0" dirty="0" smtClean="0">
                <a:ln>
                  <a:noFill/>
                </a:ln>
                <a:effectLst/>
                <a:uLnTx/>
                <a:uFillTx/>
              </a:rPr>
              <a:t>. Who can become the Trustee of ESOP Trust?</a:t>
            </a:r>
          </a:p>
        </p:txBody>
      </p:sp>
      <p:sp>
        <p:nvSpPr>
          <p:cNvPr id="14" name="TextBox 13"/>
          <p:cNvSpPr txBox="1"/>
          <p:nvPr/>
        </p:nvSpPr>
        <p:spPr>
          <a:xfrm>
            <a:off x="439420" y="2080167"/>
            <a:ext cx="11179276" cy="3139321"/>
          </a:xfrm>
          <a:prstGeom prst="rect">
            <a:avLst/>
          </a:prstGeom>
          <a:noFill/>
        </p:spPr>
        <p:txBody>
          <a:bodyPr wrap="square" rtlCol="0">
            <a:spAutoFit/>
          </a:bodyPr>
          <a:lstStyle/>
          <a:p>
            <a:pPr marL="342900" marR="0" lvl="0" indent="-342900" defTabSz="457200" eaLnBrk="1" fontAlgn="auto" latinLnBrk="0" hangingPunct="1">
              <a:lnSpc>
                <a:spcPct val="150000"/>
              </a:lnSpc>
              <a:spcBef>
                <a:spcPts val="0"/>
              </a:spcBef>
              <a:spcAft>
                <a:spcPts val="0"/>
              </a:spcAft>
              <a:buClrTx/>
              <a:buSzTx/>
              <a:buFontTx/>
              <a:buChar char="-"/>
              <a:tabLst/>
              <a:defRPr/>
            </a:pPr>
            <a:r>
              <a:rPr kumimoji="0" lang="en-US" sz="2200" b="1" i="0" u="none" strike="noStrike" kern="0" cap="none" spc="0" normalizeH="0" baseline="0" noProof="0" dirty="0" smtClean="0">
                <a:ln>
                  <a:noFill/>
                </a:ln>
                <a:effectLst/>
                <a:uLnTx/>
                <a:uFillTx/>
              </a:rPr>
              <a:t>For Private</a:t>
            </a:r>
            <a:r>
              <a:rPr kumimoji="0" lang="en-US" sz="2200" b="1" i="0" u="none" strike="noStrike" kern="0" cap="none" spc="0" normalizeH="0" noProof="0" dirty="0" smtClean="0">
                <a:ln>
                  <a:noFill/>
                </a:ln>
                <a:effectLst/>
                <a:uLnTx/>
                <a:uFillTx/>
              </a:rPr>
              <a:t> </a:t>
            </a:r>
            <a:r>
              <a:rPr kumimoji="0" lang="en-US" sz="2200" b="1" i="0" u="none" strike="noStrike" kern="0" cap="none" spc="0" normalizeH="0" baseline="0" noProof="0" dirty="0" smtClean="0">
                <a:ln>
                  <a:noFill/>
                </a:ln>
                <a:effectLst/>
                <a:uLnTx/>
                <a:uFillTx/>
              </a:rPr>
              <a:t>Companies : </a:t>
            </a:r>
            <a:r>
              <a:rPr kumimoji="0" lang="en-US" sz="2200" b="1" i="0" u="none" strike="noStrike" kern="0" cap="none" spc="0" normalizeH="0" baseline="0" noProof="0" dirty="0" smtClean="0">
                <a:ln>
                  <a:noFill/>
                </a:ln>
                <a:solidFill>
                  <a:schemeClr val="accent2">
                    <a:lumMod val="75000"/>
                  </a:schemeClr>
                </a:solidFill>
                <a:effectLst/>
                <a:uLnTx/>
                <a:uFillTx/>
              </a:rPr>
              <a:t>Anyone can be a Trustee</a:t>
            </a:r>
          </a:p>
          <a:p>
            <a:pPr marL="342900" marR="0" lvl="0" indent="-342900" defTabSz="457200" eaLnBrk="1" fontAlgn="auto" latinLnBrk="0" hangingPunct="1">
              <a:lnSpc>
                <a:spcPct val="150000"/>
              </a:lnSpc>
              <a:spcBef>
                <a:spcPts val="0"/>
              </a:spcBef>
              <a:spcAft>
                <a:spcPts val="0"/>
              </a:spcAft>
              <a:buClrTx/>
              <a:buSzTx/>
              <a:buFontTx/>
              <a:buChar char="-"/>
              <a:tabLst/>
              <a:defRPr/>
            </a:pPr>
            <a:r>
              <a:rPr lang="en-US" sz="2200" b="1" kern="0" dirty="0" smtClean="0"/>
              <a:t>For Public Unlisted &amp; </a:t>
            </a:r>
            <a:r>
              <a:rPr kumimoji="0" lang="en-US" sz="2200" b="1" i="0" u="none" strike="noStrike" kern="0" cap="none" spc="0" normalizeH="0" baseline="0" noProof="0" dirty="0" smtClean="0">
                <a:ln>
                  <a:noFill/>
                </a:ln>
                <a:effectLst/>
                <a:uLnTx/>
                <a:uFillTx/>
              </a:rPr>
              <a:t>Listed Companies : </a:t>
            </a:r>
            <a:r>
              <a:rPr kumimoji="0" lang="en-US" sz="2200" b="1" i="0" u="none" strike="noStrike" kern="0" cap="none" spc="0" normalizeH="0" baseline="0" noProof="0" dirty="0" smtClean="0">
                <a:ln>
                  <a:noFill/>
                </a:ln>
                <a:solidFill>
                  <a:schemeClr val="accent2">
                    <a:lumMod val="75000"/>
                  </a:schemeClr>
                </a:solidFill>
                <a:effectLst/>
                <a:uLnTx/>
                <a:uFillTx/>
              </a:rPr>
              <a:t>Anyone can be a Trustee except a person:</a:t>
            </a:r>
          </a:p>
          <a:p>
            <a:pPr marL="0" marR="0" lvl="0" indent="0" defTabSz="457200" eaLnBrk="1" fontAlgn="auto" latinLnBrk="0" hangingPunct="1">
              <a:lnSpc>
                <a:spcPct val="100000"/>
              </a:lnSpc>
              <a:spcBef>
                <a:spcPts val="0"/>
              </a:spcBef>
              <a:spcAft>
                <a:spcPts val="0"/>
              </a:spcAft>
              <a:buClrTx/>
              <a:buSzTx/>
              <a:buFontTx/>
              <a:buNone/>
              <a:tabLst/>
              <a:defRPr/>
            </a:pPr>
            <a:endParaRPr kumimoji="0" lang="en-US" sz="2200" b="1" i="0" u="none" strike="noStrike" kern="0" cap="none" spc="0" normalizeH="0" baseline="0" noProof="0" dirty="0" smtClean="0">
              <a:ln>
                <a:noFill/>
              </a:ln>
              <a:solidFill>
                <a:schemeClr val="accent2">
                  <a:lumMod val="75000"/>
                </a:schemeClr>
              </a:solidFill>
              <a:effectLst/>
              <a:uLnTx/>
              <a:uFillTx/>
            </a:endParaRPr>
          </a:p>
          <a:p>
            <a:pPr marL="457200" marR="0" lvl="0" indent="-457200" defTabSz="457200" eaLnBrk="1" fontAlgn="auto" latinLnBrk="0" hangingPunct="1">
              <a:lnSpc>
                <a:spcPct val="100000"/>
              </a:lnSpc>
              <a:spcBef>
                <a:spcPts val="0"/>
              </a:spcBef>
              <a:spcAft>
                <a:spcPts val="0"/>
              </a:spcAft>
              <a:buClrTx/>
              <a:buSzTx/>
              <a:buFontTx/>
              <a:buAutoNum type="arabicPeriod"/>
              <a:tabLst/>
              <a:defRPr/>
            </a:pPr>
            <a:r>
              <a:rPr kumimoji="0" lang="en-US" sz="2200" b="1" i="0" u="none" strike="noStrike" kern="0" cap="none" spc="0" normalizeH="0" baseline="0" noProof="0" dirty="0" smtClean="0">
                <a:ln>
                  <a:noFill/>
                </a:ln>
                <a:solidFill>
                  <a:schemeClr val="accent2">
                    <a:lumMod val="75000"/>
                  </a:schemeClr>
                </a:solidFill>
                <a:effectLst/>
                <a:uLnTx/>
                <a:uFillTx/>
              </a:rPr>
              <a:t>is a director, key managerial personnel or promoter of the company or its holding, subsidiary or associate company or any relative of such director, key managerial personnel or promoter; or</a:t>
            </a:r>
          </a:p>
          <a:p>
            <a:pPr marL="457200" marR="0" lvl="0" indent="-457200" defTabSz="457200" eaLnBrk="1" fontAlgn="auto" latinLnBrk="0" hangingPunct="1">
              <a:lnSpc>
                <a:spcPct val="100000"/>
              </a:lnSpc>
              <a:spcBef>
                <a:spcPts val="0"/>
              </a:spcBef>
              <a:spcAft>
                <a:spcPts val="0"/>
              </a:spcAft>
              <a:buClrTx/>
              <a:buSzTx/>
              <a:buFontTx/>
              <a:buAutoNum type="arabicPeriod"/>
              <a:tabLst/>
              <a:defRPr/>
            </a:pPr>
            <a:endParaRPr kumimoji="0" lang="en-US" sz="2200" b="1" i="0" u="none" strike="noStrike" kern="0" cap="none" spc="0" normalizeH="0" baseline="0" noProof="0" dirty="0" smtClean="0">
              <a:ln>
                <a:noFill/>
              </a:ln>
              <a:solidFill>
                <a:schemeClr val="accent2">
                  <a:lumMod val="75000"/>
                </a:schemeClr>
              </a:solidFill>
              <a:effectLst/>
              <a:uLnTx/>
              <a:uFillTx/>
            </a:endParaRPr>
          </a:p>
          <a:p>
            <a:pPr marL="457200" marR="0" lvl="0" indent="-457200" defTabSz="457200" eaLnBrk="1" fontAlgn="auto" latinLnBrk="0" hangingPunct="1">
              <a:lnSpc>
                <a:spcPct val="100000"/>
              </a:lnSpc>
              <a:spcBef>
                <a:spcPts val="0"/>
              </a:spcBef>
              <a:spcAft>
                <a:spcPts val="0"/>
              </a:spcAft>
              <a:buClrTx/>
              <a:buSzTx/>
              <a:buFontTx/>
              <a:buAutoNum type="arabicPeriod"/>
              <a:tabLst/>
              <a:defRPr/>
            </a:pPr>
            <a:r>
              <a:rPr kumimoji="0" lang="en-US" sz="2200" b="1" i="0" u="none" strike="noStrike" kern="0" cap="none" spc="0" normalizeH="0" baseline="0" noProof="0" dirty="0" smtClean="0">
                <a:ln>
                  <a:noFill/>
                </a:ln>
                <a:solidFill>
                  <a:schemeClr val="accent2">
                    <a:lumMod val="75000"/>
                  </a:schemeClr>
                </a:solidFill>
                <a:effectLst/>
                <a:uLnTx/>
                <a:uFillTx/>
              </a:rPr>
              <a:t>beneficially holds ten percent or more of the paid-up share capital of the company.</a:t>
            </a:r>
          </a:p>
        </p:txBody>
      </p:sp>
    </p:spTree>
    <p:extLst>
      <p:ext uri="{BB962C8B-B14F-4D97-AF65-F5344CB8AC3E}">
        <p14:creationId xmlns:p14="http://schemas.microsoft.com/office/powerpoint/2010/main" val="1210656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0-#ppt_w/2"/>
                                          </p:val>
                                        </p:tav>
                                        <p:tav tm="100000">
                                          <p:val>
                                            <p:strVal val="#ppt_x"/>
                                          </p:val>
                                        </p:tav>
                                      </p:tavLst>
                                    </p:anim>
                                    <p:anim calcmode="lin" valueType="num">
                                      <p:cBhvr additive="base">
                                        <p:cTn id="8"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2550"/>
            <a:ext cx="12039600" cy="6699250"/>
          </a:xfrm>
          <a:prstGeom prst="rect">
            <a:avLst/>
          </a:prstGeom>
          <a:noFill/>
          <a:ln w="190500">
            <a:solidFill>
              <a:srgbClr val="D5003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3" name="Text Box 22"/>
          <p:cNvSpPr txBox="1">
            <a:spLocks noChangeArrowheads="1"/>
          </p:cNvSpPr>
          <p:nvPr/>
        </p:nvSpPr>
        <p:spPr bwMode="auto">
          <a:xfrm>
            <a:off x="315913" y="592932"/>
            <a:ext cx="1179988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None/>
            </a:pPr>
            <a:r>
              <a:rPr lang="en-US" altLang="en-US" sz="4000" b="1" dirty="0" smtClean="0">
                <a:solidFill>
                  <a:srgbClr val="D50032"/>
                </a:solidFill>
                <a:latin typeface="Agency FB" panose="020B0503020202020204" pitchFamily="34" charset="0"/>
              </a:rPr>
              <a:t>SEBI’s INFORMAL GUIDANCE: </a:t>
            </a:r>
            <a:r>
              <a:rPr lang="en-US" altLang="en-US" sz="2000" b="1" i="1" dirty="0" smtClean="0">
                <a:solidFill>
                  <a:srgbClr val="D50032"/>
                </a:solidFill>
                <a:latin typeface="Agency FB" panose="020B0503020202020204" pitchFamily="34" charset="0"/>
              </a:rPr>
              <a:t>In the matter of Capital Trust Ltd.</a:t>
            </a:r>
            <a:r>
              <a:rPr lang="en-US" altLang="en-US" b="1" dirty="0" smtClean="0">
                <a:solidFill>
                  <a:srgbClr val="D50032"/>
                </a:solidFill>
                <a:latin typeface="Agency FB" panose="020B0503020202020204" pitchFamily="34" charset="0"/>
              </a:rPr>
              <a:t> </a:t>
            </a:r>
            <a:endParaRPr lang="en-US" altLang="en-US" b="1" dirty="0">
              <a:solidFill>
                <a:srgbClr val="D50032"/>
              </a:solidFill>
              <a:latin typeface="Agency FB" panose="020B0503020202020204" pitchFamily="34" charset="0"/>
            </a:endParaRPr>
          </a:p>
        </p:txBody>
      </p:sp>
      <p:sp>
        <p:nvSpPr>
          <p:cNvPr id="14" name="TextBox 13"/>
          <p:cNvSpPr txBox="1"/>
          <p:nvPr/>
        </p:nvSpPr>
        <p:spPr>
          <a:xfrm>
            <a:off x="506362" y="1587313"/>
            <a:ext cx="11179276" cy="1938992"/>
          </a:xfrm>
          <a:prstGeom prst="rect">
            <a:avLst/>
          </a:prstGeom>
          <a:noFill/>
        </p:spPr>
        <p:txBody>
          <a:bodyPr wrap="square" rtlCol="0">
            <a:spAutoFit/>
          </a:bodyPr>
          <a:lstStyle/>
          <a:p>
            <a:pPr marL="342900" marR="0" lvl="0" indent="-342900" defTabSz="457200" eaLnBrk="1" fontAlgn="auto" latinLnBrk="0" hangingPunct="1">
              <a:lnSpc>
                <a:spcPct val="150000"/>
              </a:lnSpc>
              <a:spcBef>
                <a:spcPts val="0"/>
              </a:spcBef>
              <a:spcAft>
                <a:spcPts val="0"/>
              </a:spcAft>
              <a:buClrTx/>
              <a:buSzTx/>
              <a:buFontTx/>
              <a:buChar char="-"/>
              <a:tabLst/>
              <a:defRPr/>
            </a:pPr>
            <a:r>
              <a:rPr lang="en-US" sz="2000" b="1" kern="0" noProof="0" dirty="0" smtClean="0"/>
              <a:t>SEBI held that, since the Trustees do not hav</a:t>
            </a:r>
            <a:r>
              <a:rPr lang="en-US" sz="2000" b="1" kern="0" noProof="0" dirty="0"/>
              <a:t>e</a:t>
            </a:r>
            <a:r>
              <a:rPr lang="en-US" sz="2000" b="1" kern="0" dirty="0" smtClean="0"/>
              <a:t> any voting rights on the Equity Shares held by an ESOP Trust, </a:t>
            </a:r>
          </a:p>
          <a:p>
            <a:pPr marL="342900" marR="0" lvl="0" indent="-342900" defTabSz="457200" eaLnBrk="1" fontAlgn="auto" latinLnBrk="0" hangingPunct="1">
              <a:lnSpc>
                <a:spcPct val="150000"/>
              </a:lnSpc>
              <a:spcBef>
                <a:spcPts val="0"/>
              </a:spcBef>
              <a:spcAft>
                <a:spcPts val="0"/>
              </a:spcAft>
              <a:buClrTx/>
              <a:buSzTx/>
              <a:buFontTx/>
              <a:buChar char="-"/>
              <a:tabLst/>
              <a:defRPr/>
            </a:pPr>
            <a:r>
              <a:rPr lang="en-US" sz="2000" b="1" kern="0" dirty="0" smtClean="0"/>
              <a:t>Therefore, the shares held by the Trust will not be counted as part of company’s capital for the purpose of determining the voting rights as per the SEBI (SAST) Regulations, 2011. </a:t>
            </a:r>
          </a:p>
        </p:txBody>
      </p:sp>
      <p:graphicFrame>
        <p:nvGraphicFramePr>
          <p:cNvPr id="4" name="Table 3"/>
          <p:cNvGraphicFramePr>
            <a:graphicFrameLocks noGrp="1"/>
          </p:cNvGraphicFramePr>
          <p:nvPr>
            <p:extLst>
              <p:ext uri="{D42A27DB-BD31-4B8C-83A1-F6EECF244321}">
                <p14:modId xmlns:p14="http://schemas.microsoft.com/office/powerpoint/2010/main" val="197239332"/>
              </p:ext>
            </p:extLst>
          </p:nvPr>
        </p:nvGraphicFramePr>
        <p:xfrm>
          <a:off x="506361" y="3812800"/>
          <a:ext cx="11179277" cy="2225040"/>
        </p:xfrm>
        <a:graphic>
          <a:graphicData uri="http://schemas.openxmlformats.org/drawingml/2006/table">
            <a:tbl>
              <a:tblPr firstRow="1" bandRow="1">
                <a:tableStyleId>{5C22544A-7EE6-4342-B048-85BDC9FD1C3A}</a:tableStyleId>
              </a:tblPr>
              <a:tblGrid>
                <a:gridCol w="1234593">
                  <a:extLst>
                    <a:ext uri="{9D8B030D-6E8A-4147-A177-3AD203B41FA5}">
                      <a16:colId xmlns:a16="http://schemas.microsoft.com/office/drawing/2014/main" val="20000"/>
                    </a:ext>
                  </a:extLst>
                </a:gridCol>
                <a:gridCol w="1556117">
                  <a:extLst>
                    <a:ext uri="{9D8B030D-6E8A-4147-A177-3AD203B41FA5}">
                      <a16:colId xmlns:a16="http://schemas.microsoft.com/office/drawing/2014/main" val="20001"/>
                    </a:ext>
                  </a:extLst>
                </a:gridCol>
                <a:gridCol w="2385870">
                  <a:extLst>
                    <a:ext uri="{9D8B030D-6E8A-4147-A177-3AD203B41FA5}">
                      <a16:colId xmlns:a16="http://schemas.microsoft.com/office/drawing/2014/main" val="20002"/>
                    </a:ext>
                  </a:extLst>
                </a:gridCol>
                <a:gridCol w="2256406">
                  <a:extLst>
                    <a:ext uri="{9D8B030D-6E8A-4147-A177-3AD203B41FA5}">
                      <a16:colId xmlns:a16="http://schemas.microsoft.com/office/drawing/2014/main" val="20003"/>
                    </a:ext>
                  </a:extLst>
                </a:gridCol>
                <a:gridCol w="3746291">
                  <a:extLst>
                    <a:ext uri="{9D8B030D-6E8A-4147-A177-3AD203B41FA5}">
                      <a16:colId xmlns:a16="http://schemas.microsoft.com/office/drawing/2014/main" val="20004"/>
                    </a:ext>
                  </a:extLst>
                </a:gridCol>
              </a:tblGrid>
              <a:tr h="370840">
                <a:tc>
                  <a:txBody>
                    <a:bodyPr/>
                    <a:lstStyle/>
                    <a:p>
                      <a:r>
                        <a:rPr lang="en-GB" b="1" dirty="0" smtClean="0">
                          <a:solidFill>
                            <a:schemeClr val="tx1"/>
                          </a:solidFill>
                        </a:rPr>
                        <a:t>Category</a:t>
                      </a:r>
                      <a:endParaRPr lang="en-GB" b="1" dirty="0">
                        <a:solidFill>
                          <a:schemeClr val="tx1"/>
                        </a:solidFill>
                      </a:endParaRPr>
                    </a:p>
                  </a:txBody>
                  <a:tcPr/>
                </a:tc>
                <a:tc>
                  <a:txBody>
                    <a:bodyPr/>
                    <a:lstStyle/>
                    <a:p>
                      <a:r>
                        <a:rPr lang="en-GB" b="1" dirty="0" smtClean="0">
                          <a:solidFill>
                            <a:schemeClr val="tx1"/>
                          </a:solidFill>
                        </a:rPr>
                        <a:t>No. of Shares</a:t>
                      </a:r>
                      <a:endParaRPr lang="en-GB" b="1" dirty="0">
                        <a:solidFill>
                          <a:schemeClr val="tx1"/>
                        </a:solidFill>
                      </a:endParaRPr>
                    </a:p>
                  </a:txBody>
                  <a:tcPr/>
                </a:tc>
                <a:tc>
                  <a:txBody>
                    <a:bodyPr/>
                    <a:lstStyle/>
                    <a:p>
                      <a:r>
                        <a:rPr lang="en-GB" b="1" dirty="0" smtClean="0">
                          <a:solidFill>
                            <a:schemeClr val="tx1"/>
                          </a:solidFill>
                        </a:rPr>
                        <a:t>Percentage</a:t>
                      </a:r>
                      <a:endParaRPr lang="en-GB" b="1" dirty="0">
                        <a:solidFill>
                          <a:schemeClr val="tx1"/>
                        </a:solidFill>
                      </a:endParaRPr>
                    </a:p>
                  </a:txBody>
                  <a:tcPr/>
                </a:tc>
                <a:tc>
                  <a:txBody>
                    <a:bodyPr/>
                    <a:lstStyle/>
                    <a:p>
                      <a:r>
                        <a:rPr lang="en-GB" b="1" dirty="0" smtClean="0">
                          <a:solidFill>
                            <a:schemeClr val="tx1"/>
                          </a:solidFill>
                        </a:rPr>
                        <a:t>No. of Shares</a:t>
                      </a:r>
                      <a:endParaRPr lang="en-GB" b="1" dirty="0">
                        <a:solidFill>
                          <a:schemeClr val="tx1"/>
                        </a:solidFill>
                      </a:endParaRPr>
                    </a:p>
                  </a:txBody>
                  <a:tcPr>
                    <a:solidFill>
                      <a:srgbClr val="92D050"/>
                    </a:solidFill>
                  </a:tcPr>
                </a:tc>
                <a:tc>
                  <a:txBody>
                    <a:bodyPr/>
                    <a:lstStyle/>
                    <a:p>
                      <a:r>
                        <a:rPr lang="en-GB" b="1" dirty="0" smtClean="0">
                          <a:solidFill>
                            <a:schemeClr val="tx1"/>
                          </a:solidFill>
                        </a:rPr>
                        <a:t>Percentage</a:t>
                      </a:r>
                      <a:endParaRPr lang="en-GB" b="1" dirty="0">
                        <a:solidFill>
                          <a:schemeClr val="tx1"/>
                        </a:solidFill>
                      </a:endParaRPr>
                    </a:p>
                  </a:txBody>
                  <a:tcPr>
                    <a:solidFill>
                      <a:srgbClr val="92D050"/>
                    </a:solidFill>
                  </a:tcPr>
                </a:tc>
                <a:extLst>
                  <a:ext uri="{0D108BD9-81ED-4DB2-BD59-A6C34878D82A}">
                    <a16:rowId xmlns:a16="http://schemas.microsoft.com/office/drawing/2014/main" val="10000"/>
                  </a:ext>
                </a:extLst>
              </a:tr>
              <a:tr h="370840">
                <a:tc>
                  <a:txBody>
                    <a:bodyPr/>
                    <a:lstStyle/>
                    <a:p>
                      <a:r>
                        <a:rPr lang="en-GB" dirty="0" smtClean="0"/>
                        <a:t>Promoter1</a:t>
                      </a:r>
                      <a:endParaRPr lang="en-GB" dirty="0"/>
                    </a:p>
                  </a:txBody>
                  <a:tcPr/>
                </a:tc>
                <a:tc>
                  <a:txBody>
                    <a:bodyPr/>
                    <a:lstStyle/>
                    <a:p>
                      <a:r>
                        <a:rPr lang="en-GB" dirty="0" smtClean="0"/>
                        <a:t>24</a:t>
                      </a:r>
                      <a:endParaRPr lang="en-GB" dirty="0"/>
                    </a:p>
                  </a:txBody>
                  <a:tcPr/>
                </a:tc>
                <a:tc>
                  <a:txBody>
                    <a:bodyPr/>
                    <a:lstStyle/>
                    <a:p>
                      <a:r>
                        <a:rPr lang="en-GB" dirty="0" smtClean="0"/>
                        <a:t>24%</a:t>
                      </a:r>
                      <a:endParaRPr lang="en-GB" dirty="0"/>
                    </a:p>
                  </a:txBody>
                  <a:tcPr/>
                </a:tc>
                <a:tc>
                  <a:txBody>
                    <a:bodyPr/>
                    <a:lstStyle/>
                    <a:p>
                      <a:r>
                        <a:rPr lang="en-GB" dirty="0" smtClean="0"/>
                        <a:t>24</a:t>
                      </a:r>
                      <a:endParaRPr lang="en-GB" dirty="0"/>
                    </a:p>
                  </a:txBody>
                  <a:tcPr>
                    <a:solidFill>
                      <a:srgbClr val="92D050"/>
                    </a:solidFill>
                  </a:tcPr>
                </a:tc>
                <a:tc>
                  <a:txBody>
                    <a:bodyPr/>
                    <a:lstStyle/>
                    <a:p>
                      <a:r>
                        <a:rPr lang="en-GB" dirty="0" smtClean="0"/>
                        <a:t>25.26%</a:t>
                      </a:r>
                      <a:endParaRPr lang="en-GB" dirty="0"/>
                    </a:p>
                  </a:txBody>
                  <a:tcPr>
                    <a:solidFill>
                      <a:srgbClr val="92D050"/>
                    </a:solidFill>
                  </a:tcPr>
                </a:tc>
                <a:extLst>
                  <a:ext uri="{0D108BD9-81ED-4DB2-BD59-A6C34878D82A}">
                    <a16:rowId xmlns:a16="http://schemas.microsoft.com/office/drawing/2014/main" val="10001"/>
                  </a:ext>
                </a:extLst>
              </a:tr>
              <a:tr h="370840">
                <a:tc>
                  <a:txBody>
                    <a:bodyPr/>
                    <a:lstStyle/>
                    <a:p>
                      <a:r>
                        <a:rPr lang="en-GB" dirty="0" smtClean="0"/>
                        <a:t>Promoter2</a:t>
                      </a:r>
                      <a:endParaRPr lang="en-GB" dirty="0"/>
                    </a:p>
                  </a:txBody>
                  <a:tcPr/>
                </a:tc>
                <a:tc>
                  <a:txBody>
                    <a:bodyPr/>
                    <a:lstStyle/>
                    <a:p>
                      <a:r>
                        <a:rPr lang="en-GB" dirty="0" smtClean="0"/>
                        <a:t>46</a:t>
                      </a:r>
                      <a:endParaRPr lang="en-GB" dirty="0"/>
                    </a:p>
                  </a:txBody>
                  <a:tcPr/>
                </a:tc>
                <a:tc>
                  <a:txBody>
                    <a:bodyPr/>
                    <a:lstStyle/>
                    <a:p>
                      <a:r>
                        <a:rPr lang="en-GB" dirty="0" smtClean="0"/>
                        <a:t>46%</a:t>
                      </a:r>
                      <a:endParaRPr lang="en-GB" dirty="0"/>
                    </a:p>
                  </a:txBody>
                  <a:tcPr/>
                </a:tc>
                <a:tc>
                  <a:txBody>
                    <a:bodyPr/>
                    <a:lstStyle/>
                    <a:p>
                      <a:r>
                        <a:rPr lang="en-GB" dirty="0" smtClean="0"/>
                        <a:t>46</a:t>
                      </a:r>
                      <a:endParaRPr lang="en-GB" dirty="0"/>
                    </a:p>
                  </a:txBody>
                  <a:tcPr>
                    <a:solidFill>
                      <a:srgbClr val="92D050"/>
                    </a:solidFill>
                  </a:tcPr>
                </a:tc>
                <a:tc>
                  <a:txBody>
                    <a:bodyPr/>
                    <a:lstStyle/>
                    <a:p>
                      <a:r>
                        <a:rPr lang="en-GB" dirty="0" smtClean="0"/>
                        <a:t>48.42%</a:t>
                      </a:r>
                      <a:endParaRPr lang="en-GB" dirty="0"/>
                    </a:p>
                  </a:txBody>
                  <a:tcPr>
                    <a:solidFill>
                      <a:srgbClr val="92D050"/>
                    </a:solidFill>
                  </a:tcPr>
                </a:tc>
                <a:extLst>
                  <a:ext uri="{0D108BD9-81ED-4DB2-BD59-A6C34878D82A}">
                    <a16:rowId xmlns:a16="http://schemas.microsoft.com/office/drawing/2014/main" val="10002"/>
                  </a:ext>
                </a:extLst>
              </a:tr>
              <a:tr h="370840">
                <a:tc>
                  <a:txBody>
                    <a:bodyPr/>
                    <a:lstStyle/>
                    <a:p>
                      <a:r>
                        <a:rPr lang="en-GB" dirty="0" smtClean="0"/>
                        <a:t>Public</a:t>
                      </a:r>
                      <a:endParaRPr lang="en-GB" dirty="0"/>
                    </a:p>
                  </a:txBody>
                  <a:tcPr/>
                </a:tc>
                <a:tc>
                  <a:txBody>
                    <a:bodyPr/>
                    <a:lstStyle/>
                    <a:p>
                      <a:r>
                        <a:rPr lang="en-GB" dirty="0" smtClean="0"/>
                        <a:t>25</a:t>
                      </a:r>
                      <a:endParaRPr lang="en-GB" dirty="0"/>
                    </a:p>
                  </a:txBody>
                  <a:tcPr/>
                </a:tc>
                <a:tc>
                  <a:txBody>
                    <a:bodyPr/>
                    <a:lstStyle/>
                    <a:p>
                      <a:r>
                        <a:rPr lang="en-GB" dirty="0" smtClean="0"/>
                        <a:t>25%</a:t>
                      </a:r>
                      <a:endParaRPr lang="en-GB" dirty="0"/>
                    </a:p>
                  </a:txBody>
                  <a:tcPr/>
                </a:tc>
                <a:tc>
                  <a:txBody>
                    <a:bodyPr/>
                    <a:lstStyle/>
                    <a:p>
                      <a:r>
                        <a:rPr lang="en-GB" dirty="0" smtClean="0"/>
                        <a:t>25</a:t>
                      </a:r>
                      <a:endParaRPr lang="en-GB" dirty="0"/>
                    </a:p>
                  </a:txBody>
                  <a:tcPr>
                    <a:solidFill>
                      <a:srgbClr val="92D050"/>
                    </a:solidFill>
                  </a:tcPr>
                </a:tc>
                <a:tc>
                  <a:txBody>
                    <a:bodyPr/>
                    <a:lstStyle/>
                    <a:p>
                      <a:r>
                        <a:rPr lang="en-GB" dirty="0" smtClean="0"/>
                        <a:t>26.32%</a:t>
                      </a:r>
                      <a:endParaRPr lang="en-GB" dirty="0"/>
                    </a:p>
                  </a:txBody>
                  <a:tcPr>
                    <a:solidFill>
                      <a:srgbClr val="92D050"/>
                    </a:solidFill>
                  </a:tcPr>
                </a:tc>
                <a:extLst>
                  <a:ext uri="{0D108BD9-81ED-4DB2-BD59-A6C34878D82A}">
                    <a16:rowId xmlns:a16="http://schemas.microsoft.com/office/drawing/2014/main" val="10003"/>
                  </a:ext>
                </a:extLst>
              </a:tr>
              <a:tr h="370840">
                <a:tc>
                  <a:txBody>
                    <a:bodyPr/>
                    <a:lstStyle/>
                    <a:p>
                      <a:r>
                        <a:rPr lang="en-GB" dirty="0" smtClean="0"/>
                        <a:t>ESOP Trust</a:t>
                      </a:r>
                      <a:endParaRPr lang="en-GB" dirty="0"/>
                    </a:p>
                  </a:txBody>
                  <a:tcPr/>
                </a:tc>
                <a:tc>
                  <a:txBody>
                    <a:bodyPr/>
                    <a:lstStyle/>
                    <a:p>
                      <a:r>
                        <a:rPr lang="en-GB" dirty="0" smtClean="0"/>
                        <a:t>5</a:t>
                      </a:r>
                      <a:endParaRPr lang="en-GB" dirty="0"/>
                    </a:p>
                  </a:txBody>
                  <a:tcPr/>
                </a:tc>
                <a:tc>
                  <a:txBody>
                    <a:bodyPr/>
                    <a:lstStyle/>
                    <a:p>
                      <a:r>
                        <a:rPr lang="en-GB" dirty="0" smtClean="0"/>
                        <a:t>5%</a:t>
                      </a:r>
                      <a:endParaRPr lang="en-GB" dirty="0"/>
                    </a:p>
                  </a:txBody>
                  <a:tcPr/>
                </a:tc>
                <a:tc>
                  <a:txBody>
                    <a:bodyPr/>
                    <a:lstStyle/>
                    <a:p>
                      <a:r>
                        <a:rPr lang="en-GB" dirty="0" smtClean="0"/>
                        <a:t>0</a:t>
                      </a:r>
                      <a:endParaRPr lang="en-GB" dirty="0"/>
                    </a:p>
                  </a:txBody>
                  <a:tcPr>
                    <a:solidFill>
                      <a:srgbClr val="92D050"/>
                    </a:solidFill>
                  </a:tcPr>
                </a:tc>
                <a:tc>
                  <a:txBody>
                    <a:bodyPr/>
                    <a:lstStyle/>
                    <a:p>
                      <a:endParaRPr lang="en-GB" dirty="0"/>
                    </a:p>
                  </a:txBody>
                  <a:tcPr>
                    <a:solidFill>
                      <a:srgbClr val="92D050"/>
                    </a:solidFill>
                  </a:tcPr>
                </a:tc>
                <a:extLst>
                  <a:ext uri="{0D108BD9-81ED-4DB2-BD59-A6C34878D82A}">
                    <a16:rowId xmlns:a16="http://schemas.microsoft.com/office/drawing/2014/main" val="10004"/>
                  </a:ext>
                </a:extLst>
              </a:tr>
              <a:tr h="370840">
                <a:tc>
                  <a:txBody>
                    <a:bodyPr/>
                    <a:lstStyle/>
                    <a:p>
                      <a:r>
                        <a:rPr lang="en-GB" b="1" dirty="0" smtClean="0"/>
                        <a:t>Total</a:t>
                      </a:r>
                      <a:endParaRPr lang="en-GB" b="1" dirty="0"/>
                    </a:p>
                  </a:txBody>
                  <a:tcPr/>
                </a:tc>
                <a:tc>
                  <a:txBody>
                    <a:bodyPr/>
                    <a:lstStyle/>
                    <a:p>
                      <a:r>
                        <a:rPr lang="en-GB" b="1" dirty="0" smtClean="0"/>
                        <a:t>100</a:t>
                      </a:r>
                      <a:endParaRPr lang="en-GB" b="1" dirty="0"/>
                    </a:p>
                  </a:txBody>
                  <a:tcPr/>
                </a:tc>
                <a:tc>
                  <a:txBody>
                    <a:bodyPr/>
                    <a:lstStyle/>
                    <a:p>
                      <a:r>
                        <a:rPr lang="en-GB" b="1" dirty="0" smtClean="0"/>
                        <a:t>100%</a:t>
                      </a:r>
                      <a:endParaRPr lang="en-GB" b="1" dirty="0"/>
                    </a:p>
                  </a:txBody>
                  <a:tcPr/>
                </a:tc>
                <a:tc>
                  <a:txBody>
                    <a:bodyPr/>
                    <a:lstStyle/>
                    <a:p>
                      <a:r>
                        <a:rPr lang="en-GB" b="1" dirty="0" smtClean="0"/>
                        <a:t>95</a:t>
                      </a:r>
                      <a:endParaRPr lang="en-GB" b="1" dirty="0"/>
                    </a:p>
                  </a:txBody>
                  <a:tcPr>
                    <a:solidFill>
                      <a:srgbClr val="92D050"/>
                    </a:solidFill>
                  </a:tcPr>
                </a:tc>
                <a:tc>
                  <a:txBody>
                    <a:bodyPr/>
                    <a:lstStyle/>
                    <a:p>
                      <a:r>
                        <a:rPr lang="en-GB" b="1" dirty="0" smtClean="0"/>
                        <a:t>100</a:t>
                      </a:r>
                      <a:endParaRPr lang="en-GB" b="1" dirty="0"/>
                    </a:p>
                  </a:txBody>
                  <a:tcPr>
                    <a:solidFill>
                      <a:srgbClr val="92D050"/>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815641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2550"/>
            <a:ext cx="12039600" cy="6699250"/>
          </a:xfrm>
          <a:prstGeom prst="rect">
            <a:avLst/>
          </a:prstGeom>
          <a:noFill/>
          <a:ln w="190500">
            <a:solidFill>
              <a:srgbClr val="D5003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3" name="Text Box 22"/>
          <p:cNvSpPr txBox="1">
            <a:spLocks noChangeArrowheads="1"/>
          </p:cNvSpPr>
          <p:nvPr/>
        </p:nvSpPr>
        <p:spPr bwMode="auto">
          <a:xfrm>
            <a:off x="315913" y="457200"/>
            <a:ext cx="8904287" cy="1708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None/>
            </a:pPr>
            <a:r>
              <a:rPr lang="en-US" altLang="en-US" sz="4500" b="1" dirty="0">
                <a:solidFill>
                  <a:srgbClr val="D50032"/>
                </a:solidFill>
                <a:latin typeface="Agency FB" panose="020B0503020202020204" pitchFamily="34" charset="0"/>
              </a:rPr>
              <a:t>COVERAGE OF </a:t>
            </a:r>
            <a:r>
              <a:rPr lang="en-US" altLang="en-US" sz="4500" b="1" dirty="0" smtClean="0">
                <a:solidFill>
                  <a:srgbClr val="D50032"/>
                </a:solidFill>
                <a:latin typeface="Agency FB" panose="020B0503020202020204" pitchFamily="34" charset="0"/>
              </a:rPr>
              <a:t>EMPLOYEES</a:t>
            </a:r>
          </a:p>
          <a:p>
            <a:pPr>
              <a:spcBef>
                <a:spcPct val="50000"/>
              </a:spcBef>
              <a:buNone/>
            </a:pPr>
            <a:r>
              <a:rPr lang="en-US" altLang="en-US" sz="2000" b="1" i="1" dirty="0" smtClean="0">
                <a:solidFill>
                  <a:srgbClr val="D50032"/>
                </a:solidFill>
                <a:latin typeface="Agency FB" panose="020B0503020202020204" pitchFamily="34" charset="0"/>
              </a:rPr>
              <a:t>Defined under Regulation 2(f) of</a:t>
            </a:r>
          </a:p>
          <a:p>
            <a:pPr>
              <a:spcBef>
                <a:spcPct val="50000"/>
              </a:spcBef>
              <a:buNone/>
            </a:pPr>
            <a:r>
              <a:rPr lang="en-US" altLang="en-US" sz="2000" b="1" i="1" dirty="0" smtClean="0">
                <a:solidFill>
                  <a:srgbClr val="D50032"/>
                </a:solidFill>
                <a:latin typeface="Agency FB" panose="020B0503020202020204" pitchFamily="34" charset="0"/>
              </a:rPr>
              <a:t> SEBI (SBEB) Regulations, 2014</a:t>
            </a:r>
            <a:endParaRPr lang="en-US" altLang="en-US" sz="2000" b="1" i="1" dirty="0">
              <a:solidFill>
                <a:srgbClr val="D50032"/>
              </a:solidFill>
              <a:latin typeface="Agency FB" panose="020B0503020202020204" pitchFamily="34" charset="0"/>
            </a:endParaRPr>
          </a:p>
        </p:txBody>
      </p:sp>
      <p:graphicFrame>
        <p:nvGraphicFramePr>
          <p:cNvPr id="4" name="Diagram 3"/>
          <p:cNvGraphicFramePr/>
          <p:nvPr>
            <p:extLst>
              <p:ext uri="{D42A27DB-BD31-4B8C-83A1-F6EECF244321}">
                <p14:modId xmlns:p14="http://schemas.microsoft.com/office/powerpoint/2010/main" val="2529363738"/>
              </p:ext>
            </p:extLst>
          </p:nvPr>
        </p:nvGraphicFramePr>
        <p:xfrm>
          <a:off x="4288248" y="1012671"/>
          <a:ext cx="8318090" cy="56928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Left Brace 4"/>
          <p:cNvSpPr/>
          <p:nvPr/>
        </p:nvSpPr>
        <p:spPr>
          <a:xfrm>
            <a:off x="4985876" y="3432175"/>
            <a:ext cx="612647" cy="1415239"/>
          </a:xfrm>
          <a:prstGeom prst="leftBrace">
            <a:avLst/>
          </a:prstGeom>
          <a:ln w="38100"/>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a:p>
        </p:txBody>
      </p:sp>
      <p:sp>
        <p:nvSpPr>
          <p:cNvPr id="6" name="Oval 5"/>
          <p:cNvSpPr/>
          <p:nvPr/>
        </p:nvSpPr>
        <p:spPr>
          <a:xfrm>
            <a:off x="2120900" y="2540010"/>
            <a:ext cx="2647156" cy="3162290"/>
          </a:xfrm>
          <a:prstGeom prst="ellipse">
            <a:avLst/>
          </a:prstGeom>
          <a:solidFill>
            <a:srgbClr val="232247"/>
          </a:solidFill>
          <a:ln>
            <a:solidFill>
              <a:srgbClr val="D50032"/>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200" b="1" dirty="0" smtClean="0">
                <a:solidFill>
                  <a:schemeClr val="bg1"/>
                </a:solidFill>
                <a:latin typeface="Calibri" panose="020F0502020204030204" pitchFamily="34" charset="0"/>
              </a:rPr>
              <a:t>Of Company, its holding &amp; subsidiaries +</a:t>
            </a:r>
          </a:p>
          <a:p>
            <a:pPr algn="ctr"/>
            <a:r>
              <a:rPr lang="en-US" sz="2200" b="1" dirty="0" smtClean="0">
                <a:solidFill>
                  <a:schemeClr val="bg1"/>
                </a:solidFill>
                <a:latin typeface="Calibri" panose="020F0502020204030204" pitchFamily="34" charset="0"/>
              </a:rPr>
              <a:t>Foreign employees</a:t>
            </a:r>
            <a:endParaRPr lang="en-US" sz="2200" b="1" dirty="0">
              <a:solidFill>
                <a:schemeClr val="bg1"/>
              </a:solidFill>
              <a:latin typeface="Calibri" panose="020F0502020204030204" pitchFamily="34" charset="0"/>
            </a:endParaRPr>
          </a:p>
        </p:txBody>
      </p:sp>
    </p:spTree>
    <p:extLst>
      <p:ext uri="{BB962C8B-B14F-4D97-AF65-F5344CB8AC3E}">
        <p14:creationId xmlns:p14="http://schemas.microsoft.com/office/powerpoint/2010/main" val="1659407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1+#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par>
                                <p:cTn id="14" presetID="2" presetClass="entr" presetSubtype="2"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1+#ppt_w/2"/>
                                          </p:val>
                                        </p:tav>
                                        <p:tav tm="100000">
                                          <p:val>
                                            <p:strVal val="#ppt_x"/>
                                          </p:val>
                                        </p:tav>
                                      </p:tavLst>
                                    </p:anim>
                                    <p:anim calcmode="lin" valueType="num">
                                      <p:cBhvr additive="base">
                                        <p:cTn id="17"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animBg="1"/>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2550"/>
            <a:ext cx="12039600" cy="6699250"/>
          </a:xfrm>
          <a:prstGeom prst="rect">
            <a:avLst/>
          </a:prstGeom>
          <a:noFill/>
          <a:ln w="190500">
            <a:solidFill>
              <a:srgbClr val="D5003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3" name="Text Box 22"/>
          <p:cNvSpPr txBox="1">
            <a:spLocks noChangeArrowheads="1"/>
          </p:cNvSpPr>
          <p:nvPr/>
        </p:nvSpPr>
        <p:spPr bwMode="auto">
          <a:xfrm>
            <a:off x="315913" y="457200"/>
            <a:ext cx="1075690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None/>
            </a:pPr>
            <a:r>
              <a:rPr lang="en-US" altLang="en-US" sz="4500" b="1" dirty="0" smtClean="0">
                <a:solidFill>
                  <a:srgbClr val="D50032"/>
                </a:solidFill>
                <a:latin typeface="Agency FB" panose="020B0503020202020204" pitchFamily="34" charset="0"/>
              </a:rPr>
              <a:t>FAQs- COVERAGE OF EMPLOYEES</a:t>
            </a:r>
            <a:endParaRPr lang="en-US" altLang="en-US" sz="4500" b="1" dirty="0">
              <a:solidFill>
                <a:srgbClr val="D50032"/>
              </a:solidFill>
              <a:latin typeface="Agency FB" panose="020B0503020202020204" pitchFamily="34" charset="0"/>
            </a:endParaRPr>
          </a:p>
        </p:txBody>
      </p:sp>
      <p:sp>
        <p:nvSpPr>
          <p:cNvPr id="6" name="TextBox 5"/>
          <p:cNvSpPr txBox="1"/>
          <p:nvPr/>
        </p:nvSpPr>
        <p:spPr>
          <a:xfrm>
            <a:off x="514399" y="1745269"/>
            <a:ext cx="5277022" cy="430887"/>
          </a:xfrm>
          <a:prstGeom prst="rect">
            <a:avLst/>
          </a:prstGeom>
          <a:noFill/>
        </p:spPr>
        <p:txBody>
          <a:bodyPr wrap="none" rtlCol="0">
            <a:spAutoFit/>
          </a:bodyPr>
          <a:lstStyle/>
          <a:p>
            <a:r>
              <a:rPr lang="en-US" sz="2200" b="1" dirty="0">
                <a:latin typeface="Calibri" panose="020F0502020204030204" pitchFamily="34" charset="0"/>
              </a:rPr>
              <a:t>1</a:t>
            </a:r>
            <a:r>
              <a:rPr lang="en-US" sz="2200" b="1" dirty="0" smtClean="0">
                <a:latin typeface="Calibri" panose="020F0502020204030204" pitchFamily="34" charset="0"/>
              </a:rPr>
              <a:t>. Coverage of Group Company employees?</a:t>
            </a:r>
            <a:endParaRPr lang="en-US" sz="2200" b="1" dirty="0">
              <a:latin typeface="Calibri" panose="020F0502020204030204" pitchFamily="34" charset="0"/>
            </a:endParaRPr>
          </a:p>
        </p:txBody>
      </p:sp>
      <p:sp>
        <p:nvSpPr>
          <p:cNvPr id="7" name="TextBox 6"/>
          <p:cNvSpPr txBox="1"/>
          <p:nvPr/>
        </p:nvSpPr>
        <p:spPr>
          <a:xfrm>
            <a:off x="1036535" y="2299351"/>
            <a:ext cx="10181506" cy="2631490"/>
          </a:xfrm>
          <a:prstGeom prst="rect">
            <a:avLst/>
          </a:prstGeom>
          <a:noFill/>
        </p:spPr>
        <p:txBody>
          <a:bodyPr wrap="square" rtlCol="0">
            <a:spAutoFit/>
          </a:bodyPr>
          <a:lstStyle/>
          <a:p>
            <a:pPr marL="342900" indent="-342900" algn="just">
              <a:lnSpc>
                <a:spcPct val="150000"/>
              </a:lnSpc>
              <a:buFontTx/>
              <a:buChar char="-"/>
            </a:pPr>
            <a:r>
              <a:rPr lang="en-US" sz="2200" b="1" dirty="0" smtClean="0">
                <a:latin typeface="Calibri" panose="020F0502020204030204" pitchFamily="34" charset="0"/>
              </a:rPr>
              <a:t>Holding Company : </a:t>
            </a:r>
            <a:r>
              <a:rPr lang="en-US" sz="2200" b="1" dirty="0" smtClean="0">
                <a:solidFill>
                  <a:schemeClr val="accent2">
                    <a:lumMod val="75000"/>
                  </a:schemeClr>
                </a:solidFill>
                <a:latin typeface="Calibri" panose="020F0502020204030204" pitchFamily="34" charset="0"/>
              </a:rPr>
              <a:t>Covered – Separate approval of shareholders required</a:t>
            </a:r>
          </a:p>
          <a:p>
            <a:pPr marL="342900" indent="-342900" algn="just">
              <a:lnSpc>
                <a:spcPct val="150000"/>
              </a:lnSpc>
              <a:buFontTx/>
              <a:buChar char="-"/>
            </a:pPr>
            <a:r>
              <a:rPr lang="en-US" sz="2200" b="1" dirty="0" smtClean="0">
                <a:latin typeface="Calibri" panose="020F0502020204030204" pitchFamily="34" charset="0"/>
              </a:rPr>
              <a:t>Subsidiary Company : </a:t>
            </a:r>
            <a:r>
              <a:rPr lang="en-US" sz="2200" b="1" dirty="0" smtClean="0">
                <a:solidFill>
                  <a:schemeClr val="accent2">
                    <a:lumMod val="75000"/>
                  </a:schemeClr>
                </a:solidFill>
                <a:latin typeface="Calibri" panose="020F0502020204030204" pitchFamily="34" charset="0"/>
              </a:rPr>
              <a:t>Covered - </a:t>
            </a:r>
            <a:r>
              <a:rPr lang="en-US" sz="2200" b="1" dirty="0">
                <a:solidFill>
                  <a:schemeClr val="accent2">
                    <a:lumMod val="75000"/>
                  </a:schemeClr>
                </a:solidFill>
                <a:latin typeface="Calibri" panose="020F0502020204030204" pitchFamily="34" charset="0"/>
              </a:rPr>
              <a:t>Separate approval of shareholders required</a:t>
            </a:r>
          </a:p>
          <a:p>
            <a:pPr marL="342900" indent="-342900" algn="just">
              <a:lnSpc>
                <a:spcPct val="150000"/>
              </a:lnSpc>
              <a:buFontTx/>
              <a:buChar char="-"/>
            </a:pPr>
            <a:r>
              <a:rPr lang="en-US" sz="2200" b="1" dirty="0" smtClean="0">
                <a:latin typeface="Calibri" panose="020F0502020204030204" pitchFamily="34" charset="0"/>
              </a:rPr>
              <a:t>Associate Company : </a:t>
            </a:r>
            <a:r>
              <a:rPr lang="en-US" sz="2200" b="1" dirty="0" smtClean="0">
                <a:solidFill>
                  <a:schemeClr val="accent2">
                    <a:lumMod val="75000"/>
                  </a:schemeClr>
                </a:solidFill>
                <a:latin typeface="Calibri" panose="020F0502020204030204" pitchFamily="34" charset="0"/>
              </a:rPr>
              <a:t>Cannot be covered</a:t>
            </a:r>
          </a:p>
          <a:p>
            <a:pPr marL="342900" indent="-342900" algn="just">
              <a:lnSpc>
                <a:spcPct val="150000"/>
              </a:lnSpc>
              <a:buFontTx/>
              <a:buChar char="-"/>
            </a:pPr>
            <a:r>
              <a:rPr lang="en-US" sz="2200" b="1" dirty="0" smtClean="0">
                <a:latin typeface="Calibri" panose="020F0502020204030204" pitchFamily="34" charset="0"/>
              </a:rPr>
              <a:t>Joint Venture : </a:t>
            </a:r>
            <a:r>
              <a:rPr lang="en-US" sz="2200" b="1" dirty="0" smtClean="0">
                <a:solidFill>
                  <a:schemeClr val="accent2">
                    <a:lumMod val="75000"/>
                  </a:schemeClr>
                </a:solidFill>
                <a:latin typeface="Calibri" panose="020F0502020204030204" pitchFamily="34" charset="0"/>
              </a:rPr>
              <a:t>Cannot be covered</a:t>
            </a:r>
          </a:p>
          <a:p>
            <a:pPr marL="342900" indent="-342900" algn="just">
              <a:lnSpc>
                <a:spcPct val="150000"/>
              </a:lnSpc>
              <a:buFontTx/>
              <a:buChar char="-"/>
            </a:pPr>
            <a:r>
              <a:rPr lang="en-US" sz="2200" b="1" dirty="0" smtClean="0">
                <a:latin typeface="Calibri" panose="020F0502020204030204" pitchFamily="34" charset="0"/>
              </a:rPr>
              <a:t>Group Company : </a:t>
            </a:r>
            <a:r>
              <a:rPr lang="en-US" sz="2200" b="1" dirty="0" smtClean="0">
                <a:solidFill>
                  <a:schemeClr val="accent2">
                    <a:lumMod val="75000"/>
                  </a:schemeClr>
                </a:solidFill>
                <a:latin typeface="Calibri" panose="020F0502020204030204" pitchFamily="34" charset="0"/>
              </a:rPr>
              <a:t>Cannot be covered</a:t>
            </a:r>
            <a:endParaRPr lang="en-US" sz="2200" b="1" dirty="0">
              <a:solidFill>
                <a:schemeClr val="accent2">
                  <a:lumMod val="75000"/>
                </a:schemeClr>
              </a:solidFill>
              <a:latin typeface="Calibri" panose="020F0502020204030204" pitchFamily="34" charset="0"/>
            </a:endParaRPr>
          </a:p>
        </p:txBody>
      </p:sp>
    </p:spTree>
    <p:extLst>
      <p:ext uri="{BB962C8B-B14F-4D97-AF65-F5344CB8AC3E}">
        <p14:creationId xmlns:p14="http://schemas.microsoft.com/office/powerpoint/2010/main" val="326307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2550"/>
            <a:ext cx="12039600" cy="6699250"/>
          </a:xfrm>
          <a:prstGeom prst="rect">
            <a:avLst/>
          </a:prstGeom>
          <a:noFill/>
          <a:ln w="190500">
            <a:solidFill>
              <a:srgbClr val="D5003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3" name="Text Box 22"/>
          <p:cNvSpPr txBox="1">
            <a:spLocks noChangeArrowheads="1"/>
          </p:cNvSpPr>
          <p:nvPr/>
        </p:nvSpPr>
        <p:spPr bwMode="auto">
          <a:xfrm>
            <a:off x="315912" y="457200"/>
            <a:ext cx="1157128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None/>
            </a:pPr>
            <a:r>
              <a:rPr lang="en-US" altLang="en-US" sz="4000" b="1" dirty="0" smtClean="0">
                <a:solidFill>
                  <a:srgbClr val="D50032"/>
                </a:solidFill>
                <a:latin typeface="Agency FB" panose="020B0503020202020204" pitchFamily="34" charset="0"/>
              </a:rPr>
              <a:t>WHAT COMPANY’S SEE WHILE GRANTING ESOPs</a:t>
            </a:r>
            <a:endParaRPr lang="en-US" altLang="en-US" sz="4000" b="1" dirty="0">
              <a:solidFill>
                <a:srgbClr val="D50032"/>
              </a:solidFill>
              <a:latin typeface="Agency FB" panose="020B0503020202020204" pitchFamily="34" charset="0"/>
            </a:endParaRPr>
          </a:p>
        </p:txBody>
      </p:sp>
      <p:graphicFrame>
        <p:nvGraphicFramePr>
          <p:cNvPr id="4" name="Diagram 3"/>
          <p:cNvGraphicFramePr/>
          <p:nvPr>
            <p:extLst>
              <p:ext uri="{D42A27DB-BD31-4B8C-83A1-F6EECF244321}">
                <p14:modId xmlns:p14="http://schemas.microsoft.com/office/powerpoint/2010/main" val="4208951493"/>
              </p:ext>
            </p:extLst>
          </p:nvPr>
        </p:nvGraphicFramePr>
        <p:xfrm>
          <a:off x="2266029" y="116508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29551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2550"/>
            <a:ext cx="12039600" cy="6699250"/>
          </a:xfrm>
          <a:prstGeom prst="rect">
            <a:avLst/>
          </a:prstGeom>
          <a:noFill/>
          <a:ln w="190500">
            <a:solidFill>
              <a:srgbClr val="D5003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3" name="Text Box 22"/>
          <p:cNvSpPr txBox="1">
            <a:spLocks noChangeArrowheads="1"/>
          </p:cNvSpPr>
          <p:nvPr/>
        </p:nvSpPr>
        <p:spPr bwMode="auto">
          <a:xfrm>
            <a:off x="315913" y="457200"/>
            <a:ext cx="8904287"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None/>
            </a:pPr>
            <a:r>
              <a:rPr lang="en-US" altLang="en-US" sz="4500" b="1" dirty="0">
                <a:solidFill>
                  <a:srgbClr val="D50032"/>
                </a:solidFill>
                <a:latin typeface="Agency FB" panose="020B0503020202020204" pitchFamily="34" charset="0"/>
              </a:rPr>
              <a:t>REGULATORY </a:t>
            </a:r>
            <a:r>
              <a:rPr lang="en-US" altLang="en-US" sz="4500" b="1" dirty="0" smtClean="0">
                <a:solidFill>
                  <a:srgbClr val="D50032"/>
                </a:solidFill>
                <a:latin typeface="Agency FB" panose="020B0503020202020204" pitchFamily="34" charset="0"/>
              </a:rPr>
              <a:t>FRAMEWORK</a:t>
            </a:r>
            <a:endParaRPr lang="en-US" altLang="en-US" sz="4500" b="1" dirty="0">
              <a:solidFill>
                <a:srgbClr val="D50032"/>
              </a:solidFill>
              <a:latin typeface="Agency FB" panose="020B0503020202020204" pitchFamily="34" charset="0"/>
            </a:endParaRPr>
          </a:p>
        </p:txBody>
      </p:sp>
      <p:graphicFrame>
        <p:nvGraphicFramePr>
          <p:cNvPr id="4" name="Diagram 3"/>
          <p:cNvGraphicFramePr/>
          <p:nvPr>
            <p:extLst>
              <p:ext uri="{D42A27DB-BD31-4B8C-83A1-F6EECF244321}">
                <p14:modId xmlns:p14="http://schemas.microsoft.com/office/powerpoint/2010/main" val="2210498926"/>
              </p:ext>
            </p:extLst>
          </p:nvPr>
        </p:nvGraphicFramePr>
        <p:xfrm>
          <a:off x="1325562" y="1286404"/>
          <a:ext cx="9540875"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1516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2550"/>
            <a:ext cx="12039600" cy="6699250"/>
          </a:xfrm>
          <a:prstGeom prst="rect">
            <a:avLst/>
          </a:prstGeom>
          <a:noFill/>
          <a:ln w="190500">
            <a:solidFill>
              <a:srgbClr val="D5003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3" name="Text Box 22"/>
          <p:cNvSpPr txBox="1">
            <a:spLocks noChangeArrowheads="1"/>
          </p:cNvSpPr>
          <p:nvPr/>
        </p:nvSpPr>
        <p:spPr bwMode="auto">
          <a:xfrm>
            <a:off x="315913" y="457200"/>
            <a:ext cx="8904287"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None/>
            </a:pPr>
            <a:r>
              <a:rPr lang="en-US" altLang="en-US" sz="4500" b="1" dirty="0" smtClean="0">
                <a:solidFill>
                  <a:srgbClr val="D50032"/>
                </a:solidFill>
                <a:latin typeface="Agency FB" panose="020B0503020202020204" pitchFamily="34" charset="0"/>
              </a:rPr>
              <a:t>EMPLOYEE STOCK OPTIONS</a:t>
            </a:r>
            <a:endParaRPr lang="en-US" altLang="en-US" sz="4500" b="1" dirty="0">
              <a:solidFill>
                <a:srgbClr val="D50032"/>
              </a:solidFill>
              <a:latin typeface="Agency FB" panose="020B0503020202020204" pitchFamily="34" charset="0"/>
            </a:endParaRPr>
          </a:p>
        </p:txBody>
      </p:sp>
      <p:sp>
        <p:nvSpPr>
          <p:cNvPr id="4" name="TextBox 3"/>
          <p:cNvSpPr txBox="1">
            <a:spLocks noChangeArrowheads="1"/>
          </p:cNvSpPr>
          <p:nvPr/>
        </p:nvSpPr>
        <p:spPr bwMode="auto">
          <a:xfrm>
            <a:off x="373110" y="1490459"/>
            <a:ext cx="11110864" cy="3465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342900" indent="-342900" algn="just" fontAlgn="auto">
              <a:spcAft>
                <a:spcPts val="0"/>
              </a:spcAft>
              <a:buFont typeface="Wingdings" panose="05000000000000000000" pitchFamily="2" charset="2"/>
              <a:buChar char="q"/>
              <a:defRPr/>
            </a:pPr>
            <a:r>
              <a:rPr lang="en-US" altLang="en-US" sz="2000" dirty="0">
                <a:latin typeface="Calibri" panose="020F0502020204030204" pitchFamily="34" charset="0"/>
              </a:rPr>
              <a:t>Employee Stock Option Plans/Equity Incentive Plans (commonly referred to as ESOPs) are one of the most important tools to attract, encourage and retain Employees. </a:t>
            </a:r>
            <a:r>
              <a:rPr lang="en-US" sz="2000" dirty="0" smtClean="0">
                <a:latin typeface="Calibri" panose="020F0502020204030204" pitchFamily="34" charset="0"/>
              </a:rPr>
              <a:t>It </a:t>
            </a:r>
            <a:r>
              <a:rPr lang="en-US" sz="2000" dirty="0">
                <a:latin typeface="Calibri" panose="020F0502020204030204" pitchFamily="34" charset="0"/>
              </a:rPr>
              <a:t>is the mechanism by which employees </a:t>
            </a:r>
            <a:r>
              <a:rPr lang="en-US" sz="2000" dirty="0" smtClean="0">
                <a:latin typeface="Calibri" panose="020F0502020204030204" pitchFamily="34" charset="0"/>
              </a:rPr>
              <a:t>are </a:t>
            </a:r>
            <a:r>
              <a:rPr lang="en-US" sz="2000" dirty="0">
                <a:latin typeface="Calibri" panose="020F0502020204030204" pitchFamily="34" charset="0"/>
              </a:rPr>
              <a:t>compensated with increasing equity interests over time</a:t>
            </a:r>
            <a:r>
              <a:rPr lang="en-US" sz="2000" dirty="0" smtClean="0">
                <a:latin typeface="Calibri" panose="020F0502020204030204" pitchFamily="34" charset="0"/>
              </a:rPr>
              <a:t>.</a:t>
            </a:r>
          </a:p>
          <a:p>
            <a:pPr algn="just" fontAlgn="auto">
              <a:spcAft>
                <a:spcPts val="0"/>
              </a:spcAft>
              <a:buNone/>
              <a:defRPr/>
            </a:pPr>
            <a:endParaRPr lang="en-US" altLang="en-US" sz="2000" dirty="0">
              <a:latin typeface="Calibri" panose="020F0502020204030204" pitchFamily="34" charset="0"/>
            </a:endParaRPr>
          </a:p>
          <a:p>
            <a:pPr marL="342900" indent="-342900" algn="just" fontAlgn="auto">
              <a:spcAft>
                <a:spcPts val="0"/>
              </a:spcAft>
              <a:buFont typeface="Wingdings" panose="05000000000000000000" pitchFamily="2" charset="2"/>
              <a:buChar char="q"/>
              <a:defRPr/>
            </a:pPr>
            <a:r>
              <a:rPr lang="en-US" altLang="en-US" sz="2000" dirty="0">
                <a:latin typeface="Calibri" panose="020F0502020204030204" pitchFamily="34" charset="0"/>
              </a:rPr>
              <a:t>Company grants an option to its Employee to acquire </a:t>
            </a:r>
            <a:r>
              <a:rPr lang="en-US" altLang="en-US" sz="2000" dirty="0" smtClean="0">
                <a:latin typeface="Calibri" panose="020F0502020204030204" pitchFamily="34" charset="0"/>
              </a:rPr>
              <a:t>Equity Shares of the company at </a:t>
            </a:r>
            <a:r>
              <a:rPr lang="en-US" altLang="en-US" sz="2000" dirty="0">
                <a:latin typeface="Calibri" panose="020F0502020204030204" pitchFamily="34" charset="0"/>
              </a:rPr>
              <a:t>a future date and at predetermined </a:t>
            </a:r>
            <a:r>
              <a:rPr lang="en-US" altLang="en-US" sz="2000" dirty="0" smtClean="0">
                <a:latin typeface="Calibri" panose="020F0502020204030204" pitchFamily="34" charset="0"/>
              </a:rPr>
              <a:t>price.</a:t>
            </a:r>
          </a:p>
          <a:p>
            <a:pPr marL="342900" indent="-342900" algn="just" fontAlgn="auto">
              <a:spcAft>
                <a:spcPts val="0"/>
              </a:spcAft>
              <a:buFont typeface="Wingdings" panose="05000000000000000000" pitchFamily="2" charset="2"/>
              <a:buChar char="q"/>
              <a:defRPr/>
            </a:pPr>
            <a:endParaRPr lang="en-US" altLang="en-US" sz="2000" dirty="0">
              <a:latin typeface="Calibri" panose="020F0502020204030204" pitchFamily="34" charset="0"/>
            </a:endParaRPr>
          </a:p>
          <a:p>
            <a:pPr marL="342900" indent="-342900" algn="just" fontAlgn="auto">
              <a:spcAft>
                <a:spcPts val="0"/>
              </a:spcAft>
              <a:buFont typeface="Wingdings" panose="05000000000000000000" pitchFamily="2" charset="2"/>
              <a:buChar char="q"/>
              <a:defRPr/>
            </a:pPr>
            <a:r>
              <a:rPr lang="en-US" altLang="en-US" sz="2000" dirty="0" smtClean="0">
                <a:latin typeface="Calibri" panose="020F0502020204030204" pitchFamily="34" charset="0"/>
              </a:rPr>
              <a:t>There is no limit on quantum of ESOPs to be issued to employees</a:t>
            </a:r>
          </a:p>
          <a:p>
            <a:pPr marL="342900" indent="-342900" algn="just" fontAlgn="auto">
              <a:spcAft>
                <a:spcPts val="0"/>
              </a:spcAft>
              <a:buFont typeface="Wingdings" panose="05000000000000000000" pitchFamily="2" charset="2"/>
              <a:buChar char="q"/>
              <a:defRPr/>
            </a:pPr>
            <a:endParaRPr lang="en-US" altLang="en-US" sz="2000" dirty="0">
              <a:latin typeface="Calibri" panose="020F0502020204030204" pitchFamily="34" charset="0"/>
            </a:endParaRPr>
          </a:p>
          <a:p>
            <a:pPr marL="342900" indent="-342900" algn="just" fontAlgn="auto">
              <a:spcAft>
                <a:spcPts val="0"/>
              </a:spcAft>
              <a:buFont typeface="Wingdings" panose="05000000000000000000" pitchFamily="2" charset="2"/>
              <a:buChar char="q"/>
              <a:defRPr/>
            </a:pPr>
            <a:endParaRPr lang="en-US" altLang="en-US" sz="1600" dirty="0">
              <a:latin typeface="Cambria" panose="02040503050406030204" pitchFamily="18" charset="0"/>
            </a:endParaRPr>
          </a:p>
        </p:txBody>
      </p:sp>
      <p:graphicFrame>
        <p:nvGraphicFramePr>
          <p:cNvPr id="5" name="Diagram 4"/>
          <p:cNvGraphicFramePr/>
          <p:nvPr>
            <p:extLst>
              <p:ext uri="{D42A27DB-BD31-4B8C-83A1-F6EECF244321}">
                <p14:modId xmlns:p14="http://schemas.microsoft.com/office/powerpoint/2010/main" val="2414209050"/>
              </p:ext>
            </p:extLst>
          </p:nvPr>
        </p:nvGraphicFramePr>
        <p:xfrm>
          <a:off x="2594792" y="4354821"/>
          <a:ext cx="6667501" cy="226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5003001" y="5173561"/>
            <a:ext cx="2185998" cy="646331"/>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defRPr/>
            </a:pPr>
            <a:r>
              <a:rPr lang="en-US" sz="3600" b="1" cap="all" dirty="0">
                <a:ln w="0"/>
                <a:solidFill>
                  <a:srgbClr val="D50032"/>
                </a:solidFill>
                <a:effectLst/>
                <a:latin typeface="Georgia" pitchFamily="18" charset="0"/>
              </a:rPr>
              <a:t>Stocks</a:t>
            </a:r>
          </a:p>
        </p:txBody>
      </p:sp>
    </p:spTree>
    <p:extLst>
      <p:ext uri="{BB962C8B-B14F-4D97-AF65-F5344CB8AC3E}">
        <p14:creationId xmlns:p14="http://schemas.microsoft.com/office/powerpoint/2010/main" val="15316719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2550"/>
            <a:ext cx="12039600" cy="6699250"/>
          </a:xfrm>
          <a:prstGeom prst="rect">
            <a:avLst/>
          </a:prstGeom>
          <a:noFill/>
          <a:ln w="190500">
            <a:solidFill>
              <a:srgbClr val="D5003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3" name="Text Box 22"/>
          <p:cNvSpPr txBox="1">
            <a:spLocks noChangeArrowheads="1"/>
          </p:cNvSpPr>
          <p:nvPr/>
        </p:nvSpPr>
        <p:spPr bwMode="auto">
          <a:xfrm>
            <a:off x="315913" y="457200"/>
            <a:ext cx="8904287"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None/>
            </a:pPr>
            <a:r>
              <a:rPr lang="en-US" altLang="en-US" sz="4500" b="1" dirty="0" smtClean="0">
                <a:solidFill>
                  <a:srgbClr val="D50032"/>
                </a:solidFill>
                <a:latin typeface="Agency FB" panose="020B0503020202020204" pitchFamily="34" charset="0"/>
              </a:rPr>
              <a:t>FAQs - FEMA</a:t>
            </a:r>
            <a:endParaRPr lang="en-US" altLang="en-US" sz="4500" b="1" dirty="0">
              <a:solidFill>
                <a:srgbClr val="D50032"/>
              </a:solidFill>
              <a:latin typeface="Agency FB" panose="020B0503020202020204" pitchFamily="34" charset="0"/>
            </a:endParaRPr>
          </a:p>
        </p:txBody>
      </p:sp>
      <p:sp>
        <p:nvSpPr>
          <p:cNvPr id="5" name="TextBox 4"/>
          <p:cNvSpPr txBox="1"/>
          <p:nvPr/>
        </p:nvSpPr>
        <p:spPr>
          <a:xfrm>
            <a:off x="424796" y="1400631"/>
            <a:ext cx="10955435" cy="430887"/>
          </a:xfrm>
          <a:prstGeom prst="rect">
            <a:avLst/>
          </a:prstGeom>
          <a:noFill/>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lang="en-US" sz="2200" b="1" kern="0" dirty="0">
                <a:solidFill>
                  <a:prstClr val="black">
                    <a:lumMod val="85000"/>
                    <a:lumOff val="15000"/>
                  </a:prstClr>
                </a:solidFill>
              </a:rPr>
              <a:t>1</a:t>
            </a:r>
            <a:r>
              <a:rPr kumimoji="0" lang="en-US" sz="2200" b="1" i="0" u="none" strike="noStrike" kern="0" cap="none" spc="0" normalizeH="0" baseline="0" noProof="0" dirty="0" smtClean="0">
                <a:ln>
                  <a:noFill/>
                </a:ln>
                <a:solidFill>
                  <a:prstClr val="black">
                    <a:lumMod val="85000"/>
                    <a:lumOff val="15000"/>
                  </a:prstClr>
                </a:solidFill>
                <a:effectLst/>
                <a:uLnTx/>
                <a:uFillTx/>
              </a:rPr>
              <a:t>. What are the FEMA provisions that are applicable on issuing ESOPs to foreign employees?</a:t>
            </a:r>
          </a:p>
        </p:txBody>
      </p:sp>
      <p:sp>
        <p:nvSpPr>
          <p:cNvPr id="6" name="TextBox 5"/>
          <p:cNvSpPr txBox="1"/>
          <p:nvPr/>
        </p:nvSpPr>
        <p:spPr>
          <a:xfrm>
            <a:off x="915507" y="1860595"/>
            <a:ext cx="11065254" cy="3985706"/>
          </a:xfrm>
          <a:prstGeom prst="rect">
            <a:avLst/>
          </a:prstGeom>
          <a:noFill/>
        </p:spPr>
        <p:txBody>
          <a:bodyPr wrap="square" rtlCol="0">
            <a:spAutoFit/>
          </a:bodyPr>
          <a:lstStyle/>
          <a:p>
            <a:pPr marL="342900" marR="0" lvl="0" indent="-342900" defTabSz="457200" eaLnBrk="1" fontAlgn="auto" latinLnBrk="0" hangingPunct="1">
              <a:lnSpc>
                <a:spcPct val="150000"/>
              </a:lnSpc>
              <a:spcBef>
                <a:spcPts val="0"/>
              </a:spcBef>
              <a:spcAft>
                <a:spcPts val="0"/>
              </a:spcAft>
              <a:buClrTx/>
              <a:buSzTx/>
              <a:buFontTx/>
              <a:buChar char="-"/>
              <a:tabLst/>
              <a:defRPr/>
            </a:pPr>
            <a:r>
              <a:rPr kumimoji="0" lang="en-US" sz="2200" b="1" i="0" u="none" strike="noStrike" kern="0" cap="none" spc="0" normalizeH="0" baseline="0" noProof="0" dirty="0" smtClean="0">
                <a:ln>
                  <a:noFill/>
                </a:ln>
                <a:solidFill>
                  <a:schemeClr val="accent2">
                    <a:lumMod val="75000"/>
                  </a:schemeClr>
                </a:solidFill>
                <a:effectLst/>
                <a:uLnTx/>
                <a:uFillTx/>
              </a:rPr>
              <a:t>Now there is no limit on %age of capital which can be issued as ESOP to foreign employees.</a:t>
            </a:r>
          </a:p>
          <a:p>
            <a:pPr marL="342900" marR="0" lvl="0" indent="-342900" defTabSz="457200" eaLnBrk="1" fontAlgn="auto" latinLnBrk="0" hangingPunct="1">
              <a:lnSpc>
                <a:spcPct val="150000"/>
              </a:lnSpc>
              <a:spcBef>
                <a:spcPts val="0"/>
              </a:spcBef>
              <a:spcAft>
                <a:spcPts val="0"/>
              </a:spcAft>
              <a:buClrTx/>
              <a:buSzTx/>
              <a:buFontTx/>
              <a:buChar char="-"/>
              <a:tabLst/>
              <a:defRPr/>
            </a:pPr>
            <a:r>
              <a:rPr kumimoji="0" lang="en-US" sz="2200" b="1" i="0" u="none" strike="noStrike" kern="0" cap="none" spc="0" normalizeH="0" baseline="0" noProof="0" dirty="0" smtClean="0">
                <a:ln>
                  <a:noFill/>
                </a:ln>
                <a:solidFill>
                  <a:schemeClr val="accent2">
                    <a:lumMod val="75000"/>
                  </a:schemeClr>
                </a:solidFill>
                <a:effectLst/>
                <a:uLnTx/>
                <a:uFillTx/>
              </a:rPr>
              <a:t>Companies need to adhere the provisions of CA, 2013/ SEBI Regulations, as the case may be, while issuing ESOPs outside India.</a:t>
            </a:r>
          </a:p>
          <a:p>
            <a:pPr marL="342900" marR="0" lvl="0" indent="-342900" defTabSz="457200" eaLnBrk="1" fontAlgn="auto" latinLnBrk="0" hangingPunct="1">
              <a:lnSpc>
                <a:spcPct val="150000"/>
              </a:lnSpc>
              <a:spcBef>
                <a:spcPts val="0"/>
              </a:spcBef>
              <a:spcAft>
                <a:spcPts val="0"/>
              </a:spcAft>
              <a:buClrTx/>
              <a:buSzTx/>
              <a:buFontTx/>
              <a:buChar char="-"/>
              <a:tabLst/>
              <a:defRPr/>
            </a:pPr>
            <a:r>
              <a:rPr kumimoji="0" lang="en-US" sz="2200" b="1" i="0" u="none" strike="noStrike" kern="0" cap="none" spc="0" normalizeH="0" baseline="0" noProof="0" dirty="0" smtClean="0">
                <a:ln>
                  <a:noFill/>
                </a:ln>
                <a:solidFill>
                  <a:schemeClr val="accent2">
                    <a:lumMod val="75000"/>
                  </a:schemeClr>
                </a:solidFill>
                <a:effectLst/>
                <a:uLnTx/>
                <a:uFillTx/>
              </a:rPr>
              <a:t>Companies falling under Approval Route need to obtain prior approval for issuing ESOPs</a:t>
            </a:r>
          </a:p>
          <a:p>
            <a:pPr marL="342900" marR="0" lvl="0" indent="-342900" defTabSz="457200" eaLnBrk="1" fontAlgn="auto" latinLnBrk="0" hangingPunct="1">
              <a:lnSpc>
                <a:spcPct val="150000"/>
              </a:lnSpc>
              <a:spcBef>
                <a:spcPts val="0"/>
              </a:spcBef>
              <a:spcAft>
                <a:spcPts val="0"/>
              </a:spcAft>
              <a:buClrTx/>
              <a:buSzTx/>
              <a:buFontTx/>
              <a:buChar char="-"/>
              <a:tabLst/>
              <a:defRPr/>
            </a:pPr>
            <a:r>
              <a:rPr kumimoji="0" lang="en-US" sz="2200" b="1" i="0" u="none" strike="noStrike" kern="0" cap="none" spc="0" normalizeH="0" baseline="0" noProof="0" dirty="0" smtClean="0">
                <a:ln>
                  <a:noFill/>
                </a:ln>
                <a:solidFill>
                  <a:schemeClr val="accent2">
                    <a:lumMod val="75000"/>
                  </a:schemeClr>
                </a:solidFill>
                <a:effectLst/>
                <a:uLnTx/>
                <a:uFillTx/>
              </a:rPr>
              <a:t>Form ESOP is required to be filed with AD-Bank within 30 days of Grant of Options</a:t>
            </a:r>
          </a:p>
          <a:p>
            <a:pPr marL="342900" marR="0" lvl="0" indent="-342900" defTabSz="457200" eaLnBrk="1" fontAlgn="auto" latinLnBrk="0" hangingPunct="1">
              <a:lnSpc>
                <a:spcPct val="150000"/>
              </a:lnSpc>
              <a:spcBef>
                <a:spcPts val="0"/>
              </a:spcBef>
              <a:spcAft>
                <a:spcPts val="0"/>
              </a:spcAft>
              <a:buClrTx/>
              <a:buSzTx/>
              <a:buFontTx/>
              <a:buChar char="-"/>
              <a:tabLst/>
              <a:defRPr/>
            </a:pPr>
            <a:r>
              <a:rPr kumimoji="0" lang="en-US" sz="2200" b="1" i="0" u="none" strike="noStrike" kern="0" cap="none" spc="0" normalizeH="0" baseline="0" noProof="0" dirty="0" smtClean="0">
                <a:ln>
                  <a:noFill/>
                </a:ln>
                <a:solidFill>
                  <a:schemeClr val="accent2">
                    <a:lumMod val="75000"/>
                  </a:schemeClr>
                </a:solidFill>
                <a:effectLst/>
                <a:uLnTx/>
                <a:uFillTx/>
              </a:rPr>
              <a:t>Form FC-GPR to be filed with AD-Bank within 30 days of allotment of shares</a:t>
            </a:r>
          </a:p>
          <a:p>
            <a:pPr marL="342900" marR="0" lvl="0" indent="-342900" defTabSz="457200" eaLnBrk="1" fontAlgn="auto" latinLnBrk="0" hangingPunct="1">
              <a:lnSpc>
                <a:spcPct val="100000"/>
              </a:lnSpc>
              <a:spcBef>
                <a:spcPts val="0"/>
              </a:spcBef>
              <a:spcAft>
                <a:spcPts val="0"/>
              </a:spcAft>
              <a:buClrTx/>
              <a:buSzTx/>
              <a:buFontTx/>
              <a:buChar char="-"/>
              <a:tabLst/>
              <a:defRPr/>
            </a:pPr>
            <a:endParaRPr kumimoji="0" lang="en-US" sz="2200" b="1" i="0" u="none" strike="noStrike" kern="0" cap="none" spc="0" normalizeH="0" baseline="0" noProof="0" dirty="0" smtClean="0">
              <a:ln>
                <a:noFill/>
              </a:ln>
              <a:solidFill>
                <a:srgbClr val="0E5580"/>
              </a:solidFill>
              <a:effectLst/>
              <a:uLnTx/>
              <a:uFillTx/>
            </a:endParaRPr>
          </a:p>
        </p:txBody>
      </p:sp>
    </p:spTree>
    <p:extLst>
      <p:ext uri="{BB962C8B-B14F-4D97-AF65-F5344CB8AC3E}">
        <p14:creationId xmlns:p14="http://schemas.microsoft.com/office/powerpoint/2010/main" val="3976750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2550"/>
            <a:ext cx="12039600" cy="6699250"/>
          </a:xfrm>
          <a:prstGeom prst="rect">
            <a:avLst/>
          </a:prstGeom>
          <a:noFill/>
          <a:ln w="190500">
            <a:solidFill>
              <a:srgbClr val="D5003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3" name="Text Box 22"/>
          <p:cNvSpPr txBox="1">
            <a:spLocks noChangeArrowheads="1"/>
          </p:cNvSpPr>
          <p:nvPr/>
        </p:nvSpPr>
        <p:spPr bwMode="auto">
          <a:xfrm>
            <a:off x="315913" y="457200"/>
            <a:ext cx="8904287"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None/>
            </a:pPr>
            <a:r>
              <a:rPr lang="en-US" altLang="en-US" sz="4500" b="1" dirty="0" smtClean="0">
                <a:solidFill>
                  <a:srgbClr val="D50032"/>
                </a:solidFill>
                <a:latin typeface="Agency FB" panose="020B0503020202020204" pitchFamily="34" charset="0"/>
              </a:rPr>
              <a:t>HOW TO ISSUE ESOPs?</a:t>
            </a:r>
            <a:endParaRPr lang="en-US" altLang="en-US" sz="4500" b="1" dirty="0">
              <a:solidFill>
                <a:srgbClr val="D50032"/>
              </a:solidFill>
              <a:latin typeface="Agency FB" panose="020B0503020202020204" pitchFamily="34" charset="0"/>
            </a:endParaRPr>
          </a:p>
        </p:txBody>
      </p:sp>
      <p:sp>
        <p:nvSpPr>
          <p:cNvPr id="5" name="Rounded Rectangle 4"/>
          <p:cNvSpPr/>
          <p:nvPr/>
        </p:nvSpPr>
        <p:spPr bwMode="auto">
          <a:xfrm>
            <a:off x="1146175" y="2447131"/>
            <a:ext cx="4157664" cy="681969"/>
          </a:xfrm>
          <a:prstGeom prst="roundRect">
            <a:avLst/>
          </a:prstGeom>
          <a:solidFill>
            <a:srgbClr val="92D050"/>
          </a:solidFill>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2000" b="1" dirty="0" smtClean="0">
                <a:solidFill>
                  <a:srgbClr val="002060"/>
                </a:solidFill>
              </a:rPr>
              <a:t>General Meeting</a:t>
            </a:r>
            <a:endParaRPr lang="en-US" sz="2000" b="1" dirty="0">
              <a:solidFill>
                <a:srgbClr val="002060"/>
              </a:solidFill>
            </a:endParaRPr>
          </a:p>
        </p:txBody>
      </p:sp>
      <p:sp>
        <p:nvSpPr>
          <p:cNvPr id="8" name="Rounded Rectangle 7"/>
          <p:cNvSpPr/>
          <p:nvPr/>
        </p:nvSpPr>
        <p:spPr bwMode="auto">
          <a:xfrm>
            <a:off x="1206501" y="3351609"/>
            <a:ext cx="3995738" cy="506618"/>
          </a:xfrm>
          <a:prstGeom prst="roundRect">
            <a:avLst/>
          </a:prstGeom>
          <a:solidFill>
            <a:schemeClr val="accent4">
              <a:lumMod val="60000"/>
              <a:lumOff val="40000"/>
            </a:schemeClr>
          </a:solidFill>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b="1" dirty="0">
                <a:solidFill>
                  <a:srgbClr val="002060"/>
                </a:solidFill>
              </a:rPr>
              <a:t>Grant of options</a:t>
            </a:r>
          </a:p>
        </p:txBody>
      </p:sp>
      <p:cxnSp>
        <p:nvCxnSpPr>
          <p:cNvPr id="9" name="Straight Arrow Connector 8"/>
          <p:cNvCxnSpPr/>
          <p:nvPr/>
        </p:nvCxnSpPr>
        <p:spPr bwMode="auto">
          <a:xfrm rot="5400000">
            <a:off x="2652635" y="4282817"/>
            <a:ext cx="808038"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bwMode="auto">
          <a:xfrm>
            <a:off x="1206501" y="4733332"/>
            <a:ext cx="3995738" cy="539750"/>
          </a:xfrm>
          <a:prstGeom prst="roundRect">
            <a:avLst/>
          </a:prstGeom>
          <a:solidFill>
            <a:srgbClr val="FFC000"/>
          </a:solidFill>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1600" b="1" dirty="0">
                <a:solidFill>
                  <a:srgbClr val="002060"/>
                </a:solidFill>
              </a:rPr>
              <a:t>Exercise of option by an employee</a:t>
            </a:r>
          </a:p>
        </p:txBody>
      </p:sp>
      <p:cxnSp>
        <p:nvCxnSpPr>
          <p:cNvPr id="11" name="Straight Arrow Connector 10"/>
          <p:cNvCxnSpPr/>
          <p:nvPr/>
        </p:nvCxnSpPr>
        <p:spPr bwMode="auto">
          <a:xfrm rot="5400000">
            <a:off x="2921716" y="5401795"/>
            <a:ext cx="26828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bwMode="auto">
          <a:xfrm>
            <a:off x="1308101" y="5573347"/>
            <a:ext cx="3995738" cy="574839"/>
          </a:xfrm>
          <a:prstGeom prst="roundRect">
            <a:avLst/>
          </a:prstGeom>
          <a:solidFill>
            <a:schemeClr val="accent2">
              <a:lumMod val="60000"/>
              <a:lumOff val="40000"/>
            </a:schemeClr>
          </a:solidFill>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1600" b="1" dirty="0" smtClean="0">
                <a:solidFill>
                  <a:srgbClr val="002060"/>
                </a:solidFill>
                <a:latin typeface="Calibri" panose="020F0502020204030204" pitchFamily="34" charset="0"/>
              </a:rPr>
              <a:t>Allotment of shares to the Employees</a:t>
            </a:r>
            <a:endParaRPr lang="en-US" sz="1600" b="1" dirty="0">
              <a:solidFill>
                <a:srgbClr val="002060"/>
              </a:solidFill>
              <a:latin typeface="Calibri" panose="020F0502020204030204" pitchFamily="34" charset="0"/>
            </a:endParaRPr>
          </a:p>
        </p:txBody>
      </p:sp>
      <p:sp>
        <p:nvSpPr>
          <p:cNvPr id="13" name="TextBox 12"/>
          <p:cNvSpPr txBox="1"/>
          <p:nvPr/>
        </p:nvSpPr>
        <p:spPr>
          <a:xfrm>
            <a:off x="3318010" y="4110713"/>
            <a:ext cx="1985829" cy="400110"/>
          </a:xfrm>
          <a:prstGeom prst="rect">
            <a:avLst/>
          </a:prstGeom>
          <a:solidFill>
            <a:schemeClr val="accent6">
              <a:lumMod val="40000"/>
              <a:lumOff val="60000"/>
            </a:schemeClr>
          </a:solidFill>
        </p:spPr>
        <p:txBody>
          <a:bodyPr wrap="square" rtlCol="0">
            <a:spAutoFit/>
          </a:bodyPr>
          <a:lstStyle/>
          <a:p>
            <a:r>
              <a:rPr lang="en-US" sz="2000" dirty="0" smtClean="0">
                <a:solidFill>
                  <a:srgbClr val="002060"/>
                </a:solidFill>
                <a:latin typeface="Calibri" panose="020F0502020204030204" pitchFamily="34" charset="0"/>
              </a:rPr>
              <a:t>Vesting</a:t>
            </a:r>
            <a:r>
              <a:rPr lang="en-US" sz="2000" dirty="0" smtClean="0">
                <a:solidFill>
                  <a:srgbClr val="002060"/>
                </a:solidFill>
              </a:rPr>
              <a:t> </a:t>
            </a:r>
            <a:r>
              <a:rPr lang="en-US" sz="2000" dirty="0" smtClean="0">
                <a:solidFill>
                  <a:srgbClr val="002060"/>
                </a:solidFill>
                <a:latin typeface="Calibri" panose="020F0502020204030204" pitchFamily="34" charset="0"/>
              </a:rPr>
              <a:t>period</a:t>
            </a:r>
            <a:endParaRPr lang="en-GB" sz="2000" dirty="0">
              <a:solidFill>
                <a:srgbClr val="002060"/>
              </a:solidFill>
              <a:latin typeface="Calibri" panose="020F0502020204030204" pitchFamily="34" charset="0"/>
            </a:endParaRPr>
          </a:p>
        </p:txBody>
      </p:sp>
      <p:sp>
        <p:nvSpPr>
          <p:cNvPr id="34" name="Rounded Rectangle 33"/>
          <p:cNvSpPr/>
          <p:nvPr/>
        </p:nvSpPr>
        <p:spPr bwMode="auto">
          <a:xfrm>
            <a:off x="1146175" y="1350250"/>
            <a:ext cx="4157664" cy="681969"/>
          </a:xfrm>
          <a:prstGeom prst="roundRect">
            <a:avLst/>
          </a:prstGeom>
          <a:solidFill>
            <a:srgbClr val="92D050"/>
          </a:solidFill>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2000" b="1" dirty="0" smtClean="0">
                <a:solidFill>
                  <a:srgbClr val="002060"/>
                </a:solidFill>
              </a:rPr>
              <a:t>Board Meeting</a:t>
            </a:r>
            <a:endParaRPr lang="en-US" sz="2000" b="1" dirty="0">
              <a:solidFill>
                <a:srgbClr val="002060"/>
              </a:solidFill>
            </a:endParaRPr>
          </a:p>
        </p:txBody>
      </p:sp>
      <p:cxnSp>
        <p:nvCxnSpPr>
          <p:cNvPr id="35" name="Straight Arrow Connector 34"/>
          <p:cNvCxnSpPr/>
          <p:nvPr/>
        </p:nvCxnSpPr>
        <p:spPr bwMode="auto">
          <a:xfrm rot="5400000">
            <a:off x="2931743" y="2238881"/>
            <a:ext cx="26828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7441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additive="base">
                                        <p:cTn id="7" dur="500" fill="hold"/>
                                        <p:tgtEl>
                                          <p:spTgt spid="34"/>
                                        </p:tgtEl>
                                        <p:attrNameLst>
                                          <p:attrName>ppt_x</p:attrName>
                                        </p:attrNameLst>
                                      </p:cBhvr>
                                      <p:tavLst>
                                        <p:tav tm="0">
                                          <p:val>
                                            <p:strVal val="#ppt_x"/>
                                          </p:val>
                                        </p:tav>
                                        <p:tav tm="100000">
                                          <p:val>
                                            <p:strVal val="#ppt_x"/>
                                          </p:val>
                                        </p:tav>
                                      </p:tavLst>
                                    </p:anim>
                                    <p:anim calcmode="lin" valueType="num">
                                      <p:cBhvr additive="base">
                                        <p:cTn id="8" dur="500" fill="hold"/>
                                        <p:tgtEl>
                                          <p:spTgt spid="3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0-#ppt_h/2"/>
                                          </p:val>
                                        </p:tav>
                                        <p:tav tm="100000">
                                          <p:val>
                                            <p:strVal val="#ppt_y"/>
                                          </p:val>
                                        </p:tav>
                                      </p:tavLst>
                                    </p:anim>
                                  </p:childTnLst>
                                </p:cTn>
                              </p:par>
                              <p:par>
                                <p:cTn id="27" presetID="2" presetClass="entr" presetSubtype="1"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500" fill="hold"/>
                                        <p:tgtEl>
                                          <p:spTgt spid="10"/>
                                        </p:tgtEl>
                                        <p:attrNameLst>
                                          <p:attrName>ppt_x</p:attrName>
                                        </p:attrNameLst>
                                      </p:cBhvr>
                                      <p:tavLst>
                                        <p:tav tm="0">
                                          <p:val>
                                            <p:strVal val="#ppt_x"/>
                                          </p:val>
                                        </p:tav>
                                        <p:tav tm="100000">
                                          <p:val>
                                            <p:strVal val="#ppt_x"/>
                                          </p:val>
                                        </p:tav>
                                      </p:tavLst>
                                    </p:anim>
                                    <p:anim calcmode="lin" valueType="num">
                                      <p:cBhvr additive="base">
                                        <p:cTn id="36"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1" fill="hold" nodeType="click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additive="base">
                                        <p:cTn id="41" dur="500" fill="hold"/>
                                        <p:tgtEl>
                                          <p:spTgt spid="11"/>
                                        </p:tgtEl>
                                        <p:attrNameLst>
                                          <p:attrName>ppt_x</p:attrName>
                                        </p:attrNameLst>
                                      </p:cBhvr>
                                      <p:tavLst>
                                        <p:tav tm="0">
                                          <p:val>
                                            <p:strVal val="#ppt_x"/>
                                          </p:val>
                                        </p:tav>
                                        <p:tav tm="100000">
                                          <p:val>
                                            <p:strVal val="#ppt_x"/>
                                          </p:val>
                                        </p:tav>
                                      </p:tavLst>
                                    </p:anim>
                                    <p:anim calcmode="lin" valueType="num">
                                      <p:cBhvr additive="base">
                                        <p:cTn id="42" dur="500" fill="hold"/>
                                        <p:tgtEl>
                                          <p:spTgt spid="11"/>
                                        </p:tgtEl>
                                        <p:attrNameLst>
                                          <p:attrName>ppt_y</p:attrName>
                                        </p:attrNameLst>
                                      </p:cBhvr>
                                      <p:tavLst>
                                        <p:tav tm="0">
                                          <p:val>
                                            <p:strVal val="0-#ppt_h/2"/>
                                          </p:val>
                                        </p:tav>
                                        <p:tav tm="100000">
                                          <p:val>
                                            <p:strVal val="#ppt_y"/>
                                          </p:val>
                                        </p:tav>
                                      </p:tavLst>
                                    </p:anim>
                                  </p:childTnLst>
                                </p:cTn>
                              </p:par>
                              <p:par>
                                <p:cTn id="43" presetID="2" presetClass="entr" presetSubtype="1" fill="hold" grpId="0" nodeType="withEffect">
                                  <p:stCondLst>
                                    <p:cond delay="0"/>
                                  </p:stCondLst>
                                  <p:childTnLst>
                                    <p:set>
                                      <p:cBhvr>
                                        <p:cTn id="44" dur="1" fill="hold">
                                          <p:stCondLst>
                                            <p:cond delay="0"/>
                                          </p:stCondLst>
                                        </p:cTn>
                                        <p:tgtEl>
                                          <p:spTgt spid="12"/>
                                        </p:tgtEl>
                                        <p:attrNameLst>
                                          <p:attrName>style.visibility</p:attrName>
                                        </p:attrNameLst>
                                      </p:cBhvr>
                                      <p:to>
                                        <p:strVal val="visible"/>
                                      </p:to>
                                    </p:set>
                                    <p:anim calcmode="lin" valueType="num">
                                      <p:cBhvr additive="base">
                                        <p:cTn id="45" dur="500" fill="hold"/>
                                        <p:tgtEl>
                                          <p:spTgt spid="12"/>
                                        </p:tgtEl>
                                        <p:attrNameLst>
                                          <p:attrName>ppt_x</p:attrName>
                                        </p:attrNameLst>
                                      </p:cBhvr>
                                      <p:tavLst>
                                        <p:tav tm="0">
                                          <p:val>
                                            <p:strVal val="#ppt_x"/>
                                          </p:val>
                                        </p:tav>
                                        <p:tav tm="100000">
                                          <p:val>
                                            <p:strVal val="#ppt_x"/>
                                          </p:val>
                                        </p:tav>
                                      </p:tavLst>
                                    </p:anim>
                                    <p:anim calcmode="lin" valueType="num">
                                      <p:cBhvr additive="base">
                                        <p:cTn id="46"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0" grpId="0" animBg="1"/>
      <p:bldP spid="12" grpId="0" animBg="1"/>
      <p:bldP spid="13" grpId="0" animBg="1"/>
      <p:bldP spid="3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2550"/>
            <a:ext cx="12039600" cy="6699250"/>
          </a:xfrm>
          <a:prstGeom prst="rect">
            <a:avLst/>
          </a:prstGeom>
          <a:noFill/>
          <a:ln w="190500">
            <a:solidFill>
              <a:srgbClr val="D5003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3" name="Text Box 22"/>
          <p:cNvSpPr txBox="1">
            <a:spLocks noChangeArrowheads="1"/>
          </p:cNvSpPr>
          <p:nvPr/>
        </p:nvSpPr>
        <p:spPr bwMode="auto">
          <a:xfrm>
            <a:off x="315913" y="457200"/>
            <a:ext cx="8904287"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None/>
            </a:pPr>
            <a:r>
              <a:rPr lang="en-US" altLang="en-US" sz="4500" b="1" dirty="0">
                <a:solidFill>
                  <a:srgbClr val="D50032"/>
                </a:solidFill>
                <a:latin typeface="Agency FB" panose="020B0503020202020204" pitchFamily="34" charset="0"/>
              </a:rPr>
              <a:t>PRICING CRITERIA</a:t>
            </a:r>
          </a:p>
        </p:txBody>
      </p:sp>
      <p:sp>
        <p:nvSpPr>
          <p:cNvPr id="4" name="TextBox 3"/>
          <p:cNvSpPr txBox="1"/>
          <p:nvPr/>
        </p:nvSpPr>
        <p:spPr>
          <a:xfrm>
            <a:off x="1725563" y="1241425"/>
            <a:ext cx="8229600" cy="584775"/>
          </a:xfrm>
          <a:prstGeom prst="rect">
            <a:avLst/>
          </a:prstGeom>
          <a:noFill/>
        </p:spPr>
        <p:txBody>
          <a:bodyPr wrap="square" rtlCol="0">
            <a:spAutoFit/>
          </a:bodyPr>
          <a:lstStyle/>
          <a:p>
            <a:pPr algn="ctr"/>
            <a:r>
              <a:rPr lang="en-US" sz="3200" b="1" dirty="0" smtClean="0">
                <a:latin typeface="Calibri" panose="020F0502020204030204" pitchFamily="34" charset="0"/>
              </a:rPr>
              <a:t>BASE FOR PRICE</a:t>
            </a:r>
            <a:endParaRPr lang="en-US" sz="3200" b="1" dirty="0">
              <a:latin typeface="Calibri" panose="020F0502020204030204" pitchFamily="34" charset="0"/>
            </a:endParaRPr>
          </a:p>
        </p:txBody>
      </p:sp>
      <p:sp>
        <p:nvSpPr>
          <p:cNvPr id="5" name="Right Brace 4"/>
          <p:cNvSpPr/>
          <p:nvPr/>
        </p:nvSpPr>
        <p:spPr>
          <a:xfrm rot="16200000">
            <a:off x="5411599" y="-1692660"/>
            <a:ext cx="857528" cy="7766147"/>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528423" y="3198902"/>
            <a:ext cx="5386602" cy="400110"/>
          </a:xfrm>
          <a:prstGeom prst="rect">
            <a:avLst/>
          </a:prstGeom>
          <a:noFill/>
        </p:spPr>
        <p:txBody>
          <a:bodyPr wrap="square" rtlCol="0">
            <a:spAutoFit/>
          </a:bodyPr>
          <a:lstStyle/>
          <a:p>
            <a:pPr algn="just"/>
            <a:r>
              <a:rPr lang="en-US" sz="2000" b="1" dirty="0" smtClean="0">
                <a:latin typeface="Calibri" panose="020F0502020204030204" pitchFamily="34" charset="0"/>
              </a:rPr>
              <a:t>Market price</a:t>
            </a:r>
            <a:r>
              <a:rPr lang="en-US" sz="2000" dirty="0" smtClean="0">
                <a:latin typeface="Calibri" panose="020F0502020204030204" pitchFamily="34" charset="0"/>
              </a:rPr>
              <a:t>, one day before the date of Grant</a:t>
            </a:r>
            <a:endParaRPr lang="en-US" sz="2000" dirty="0">
              <a:latin typeface="Calibri" panose="020F0502020204030204" pitchFamily="34" charset="0"/>
            </a:endParaRPr>
          </a:p>
        </p:txBody>
      </p:sp>
      <p:sp>
        <p:nvSpPr>
          <p:cNvPr id="7" name="TextBox 6"/>
          <p:cNvSpPr txBox="1"/>
          <p:nvPr/>
        </p:nvSpPr>
        <p:spPr>
          <a:xfrm>
            <a:off x="7015163" y="3030899"/>
            <a:ext cx="4533131" cy="707886"/>
          </a:xfrm>
          <a:prstGeom prst="rect">
            <a:avLst/>
          </a:prstGeom>
          <a:noFill/>
        </p:spPr>
        <p:txBody>
          <a:bodyPr wrap="square" rtlCol="0">
            <a:spAutoFit/>
          </a:bodyPr>
          <a:lstStyle/>
          <a:p>
            <a:pPr algn="just"/>
            <a:r>
              <a:rPr lang="en-US" sz="2000" dirty="0" smtClean="0">
                <a:latin typeface="Calibri" panose="020F0502020204030204" pitchFamily="34" charset="0"/>
              </a:rPr>
              <a:t>A</a:t>
            </a:r>
            <a:r>
              <a:rPr lang="en-US" sz="2000" b="1" dirty="0">
                <a:latin typeface="Calibri" panose="020F0502020204030204" pitchFamily="34" charset="0"/>
              </a:rPr>
              <a:t> </a:t>
            </a:r>
            <a:r>
              <a:rPr lang="en-US" sz="2000" b="1" dirty="0" smtClean="0">
                <a:latin typeface="Calibri" panose="020F0502020204030204" pitchFamily="34" charset="0"/>
              </a:rPr>
              <a:t>price calculated on the basis of valuation</a:t>
            </a:r>
            <a:r>
              <a:rPr lang="en-US" sz="2000" dirty="0" smtClean="0">
                <a:latin typeface="Calibri" panose="020F0502020204030204" pitchFamily="34" charset="0"/>
              </a:rPr>
              <a:t> done upon Grant.</a:t>
            </a:r>
            <a:endParaRPr lang="en-US" sz="2000" dirty="0">
              <a:latin typeface="Calibri" panose="020F0502020204030204" pitchFamily="34" charset="0"/>
            </a:endParaRPr>
          </a:p>
        </p:txBody>
      </p:sp>
      <p:sp>
        <p:nvSpPr>
          <p:cNvPr id="8" name="TextBox 7"/>
          <p:cNvSpPr txBox="1"/>
          <p:nvPr/>
        </p:nvSpPr>
        <p:spPr>
          <a:xfrm>
            <a:off x="2010643" y="4356160"/>
            <a:ext cx="9537651" cy="1200329"/>
          </a:xfrm>
          <a:prstGeom prst="rect">
            <a:avLst/>
          </a:prstGeom>
          <a:noFill/>
        </p:spPr>
        <p:txBody>
          <a:bodyPr wrap="square" rtlCol="0">
            <a:spAutoFit/>
          </a:bodyPr>
          <a:lstStyle/>
          <a:p>
            <a:pPr marL="342900" indent="-342900" algn="just">
              <a:buFontTx/>
              <a:buChar char="-"/>
            </a:pPr>
            <a:r>
              <a:rPr lang="en-US" sz="2400" b="1" i="1" dirty="0" smtClean="0">
                <a:latin typeface="Calibri" panose="020F0502020204030204" pitchFamily="34" charset="0"/>
              </a:rPr>
              <a:t>Companies are free to decide the Exercise price, </a:t>
            </a:r>
          </a:p>
          <a:p>
            <a:pPr marL="342900" indent="-342900" algn="just">
              <a:buFontTx/>
              <a:buChar char="-"/>
            </a:pPr>
            <a:r>
              <a:rPr lang="en-US" sz="2400" b="1" i="1" dirty="0" smtClean="0">
                <a:latin typeface="Calibri" panose="020F0502020204030204" pitchFamily="34" charset="0"/>
              </a:rPr>
              <a:t>discount / premium over it however, </a:t>
            </a:r>
          </a:p>
          <a:p>
            <a:pPr marL="342900" indent="-342900" algn="just">
              <a:buFontTx/>
              <a:buChar char="-"/>
            </a:pPr>
            <a:r>
              <a:rPr lang="en-US" sz="2400" b="1" i="1" dirty="0" smtClean="0">
                <a:latin typeface="Calibri" panose="020F0502020204030204" pitchFamily="34" charset="0"/>
              </a:rPr>
              <a:t>the Exercise price shall never go below the Par Value of Shares</a:t>
            </a:r>
            <a:endParaRPr lang="en-US" sz="2400" b="1" i="1" dirty="0">
              <a:latin typeface="Calibri" panose="020F0502020204030204" pitchFamily="34" charset="0"/>
            </a:endParaRPr>
          </a:p>
        </p:txBody>
      </p:sp>
      <p:sp>
        <p:nvSpPr>
          <p:cNvPr id="9" name="TextBox 8"/>
          <p:cNvSpPr txBox="1"/>
          <p:nvPr/>
        </p:nvSpPr>
        <p:spPr>
          <a:xfrm>
            <a:off x="1385888" y="2709707"/>
            <a:ext cx="2188548" cy="461665"/>
          </a:xfrm>
          <a:prstGeom prst="rect">
            <a:avLst/>
          </a:prstGeom>
          <a:noFill/>
        </p:spPr>
        <p:txBody>
          <a:bodyPr wrap="none" rtlCol="0">
            <a:spAutoFit/>
          </a:bodyPr>
          <a:lstStyle/>
          <a:p>
            <a:r>
              <a:rPr lang="en-US" sz="2400" b="1" i="1" dirty="0" smtClean="0"/>
              <a:t>Listed Company</a:t>
            </a:r>
            <a:endParaRPr lang="en-US" sz="2000" b="1" i="1" dirty="0"/>
          </a:p>
        </p:txBody>
      </p:sp>
      <p:sp>
        <p:nvSpPr>
          <p:cNvPr id="10" name="TextBox 9"/>
          <p:cNvSpPr txBox="1"/>
          <p:nvPr/>
        </p:nvSpPr>
        <p:spPr>
          <a:xfrm>
            <a:off x="8388755" y="2556348"/>
            <a:ext cx="2496324" cy="461665"/>
          </a:xfrm>
          <a:prstGeom prst="rect">
            <a:avLst/>
          </a:prstGeom>
          <a:noFill/>
        </p:spPr>
        <p:txBody>
          <a:bodyPr wrap="none" rtlCol="0">
            <a:spAutoFit/>
          </a:bodyPr>
          <a:lstStyle/>
          <a:p>
            <a:r>
              <a:rPr lang="en-US" sz="2400" b="1" i="1" dirty="0" smtClean="0"/>
              <a:t>Unlisted Company</a:t>
            </a:r>
            <a:endParaRPr lang="en-US" sz="2000" b="1" i="1" dirty="0"/>
          </a:p>
        </p:txBody>
      </p:sp>
    </p:spTree>
    <p:extLst>
      <p:ext uri="{BB962C8B-B14F-4D97-AF65-F5344CB8AC3E}">
        <p14:creationId xmlns:p14="http://schemas.microsoft.com/office/powerpoint/2010/main" val="781360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P spid="7" grpId="0"/>
      <p:bldP spid="8" grpId="0"/>
      <p:bldP spid="9" grpId="0"/>
      <p:bldP spid="1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2550"/>
            <a:ext cx="12039600" cy="6699250"/>
          </a:xfrm>
          <a:prstGeom prst="rect">
            <a:avLst/>
          </a:prstGeom>
          <a:noFill/>
          <a:ln w="190500">
            <a:solidFill>
              <a:srgbClr val="D5003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pic>
        <p:nvPicPr>
          <p:cNvPr id="15" name="Picture 3" descr="C:\Documents and Settings\Sameer\Desktop\Untitled-11.png"/>
          <p:cNvPicPr>
            <a:picLocks noChangeAspect="1" noChangeArrowheads="1"/>
          </p:cNvPicPr>
          <p:nvPr/>
        </p:nvPicPr>
        <p:blipFill>
          <a:blip r:embed="rId2">
            <a:grayscl/>
          </a:blip>
          <a:srcRect/>
          <a:stretch>
            <a:fillRect/>
          </a:stretch>
        </p:blipFill>
        <p:spPr bwMode="auto">
          <a:xfrm>
            <a:off x="6714483" y="549076"/>
            <a:ext cx="5867400" cy="5849938"/>
          </a:xfrm>
          <a:prstGeom prst="rect">
            <a:avLst/>
          </a:prstGeom>
          <a:noFill/>
          <a:ln w="9525">
            <a:noFill/>
            <a:miter lim="800000"/>
            <a:headEnd/>
            <a:tailEnd/>
          </a:ln>
        </p:spPr>
      </p:pic>
      <p:sp>
        <p:nvSpPr>
          <p:cNvPr id="16" name="Rectangle 15"/>
          <p:cNvSpPr/>
          <p:nvPr/>
        </p:nvSpPr>
        <p:spPr>
          <a:xfrm>
            <a:off x="3328860" y="2599540"/>
            <a:ext cx="4892675" cy="1200329"/>
          </a:xfrm>
          <a:prstGeom prst="rect">
            <a:avLst/>
          </a:prstGeom>
          <a:solidFill>
            <a:srgbClr val="75CEEC">
              <a:lumMod val="50000"/>
            </a:srgbClr>
          </a:solidFill>
          <a:ln>
            <a:solidFill>
              <a:srgbClr val="EF7A24"/>
            </a:solidFill>
          </a:ln>
        </p:spPr>
        <p:txBody>
          <a:bodyPr wrap="square">
            <a:spAutoFit/>
          </a:bodyPr>
          <a:lstStyle/>
          <a:p>
            <a:pPr marL="285750" marR="0" lvl="0" indent="-285750" algn="just" defTabSz="45720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1600" b="1" i="0" u="none" strike="noStrike" kern="0" cap="none" spc="0" normalizeH="0" baseline="0" noProof="0" dirty="0">
                <a:ln>
                  <a:noFill/>
                </a:ln>
                <a:solidFill>
                  <a:prstClr val="white"/>
                </a:solidFill>
                <a:effectLst/>
                <a:uLnTx/>
                <a:uFillTx/>
              </a:rPr>
              <a:t>Employee Compensation Expense (equivalent to Price Discount)= Market Value- Price at which Shares are offered</a:t>
            </a:r>
          </a:p>
        </p:txBody>
      </p:sp>
      <p:grpSp>
        <p:nvGrpSpPr>
          <p:cNvPr id="17" name="Group 20"/>
          <p:cNvGrpSpPr>
            <a:grpSpLocks/>
          </p:cNvGrpSpPr>
          <p:nvPr/>
        </p:nvGrpSpPr>
        <p:grpSpPr bwMode="auto">
          <a:xfrm>
            <a:off x="5492429" y="1056490"/>
            <a:ext cx="4894262" cy="1543050"/>
            <a:chOff x="3173421" y="998966"/>
            <a:chExt cx="4776386" cy="1709954"/>
          </a:xfrm>
        </p:grpSpPr>
        <p:sp>
          <p:nvSpPr>
            <p:cNvPr id="18" name="TextBox 7"/>
            <p:cNvSpPr txBox="1">
              <a:spLocks noChangeArrowheads="1"/>
            </p:cNvSpPr>
            <p:nvPr/>
          </p:nvSpPr>
          <p:spPr bwMode="auto">
            <a:xfrm>
              <a:off x="3682607" y="998966"/>
              <a:ext cx="4267200" cy="515154"/>
            </a:xfrm>
            <a:prstGeom prst="rect">
              <a:avLst/>
            </a:prstGeom>
            <a:noFill/>
            <a:ln w="9525">
              <a:noFill/>
              <a:miter lim="800000"/>
              <a:headEnd/>
              <a:tailEnd/>
            </a:ln>
          </p:spPr>
          <p:txBody>
            <a:bodyPr>
              <a:spAutoFit/>
            </a:bodyPr>
            <a:lstStyle/>
            <a:p>
              <a:pPr marL="236538" marR="0" lvl="0" indent="-220663" algn="just" defTabSz="457200" eaLnBrk="1" fontAlgn="auto" latinLnBrk="0" hangingPunct="1">
                <a:lnSpc>
                  <a:spcPct val="150000"/>
                </a:lnSpc>
                <a:spcBef>
                  <a:spcPts val="0"/>
                </a:spcBef>
                <a:spcAft>
                  <a:spcPts val="0"/>
                </a:spcAft>
                <a:buClrTx/>
                <a:buSzTx/>
                <a:buFontTx/>
                <a:buNone/>
                <a:tabLst/>
                <a:defRPr/>
              </a:pPr>
              <a:r>
                <a:rPr kumimoji="0" lang="en-US" altLang="en-US" sz="1800" b="1" i="0" u="none" strike="noStrike" kern="0" cap="none" spc="0" normalizeH="0" baseline="0" noProof="0" dirty="0" smtClean="0">
                  <a:ln>
                    <a:noFill/>
                  </a:ln>
                  <a:solidFill>
                    <a:srgbClr val="002060"/>
                  </a:solidFill>
                  <a:effectLst/>
                  <a:uLnTx/>
                  <a:uFillTx/>
                </a:rPr>
                <a:t>REGULATORY FRAMEWORK</a:t>
              </a:r>
              <a:endParaRPr kumimoji="0" lang="en-US" altLang="en-US" sz="1800" b="0" i="0" u="none" strike="noStrike" kern="0" cap="none" spc="0" normalizeH="0" baseline="0" noProof="0" dirty="0" smtClean="0">
                <a:ln>
                  <a:noFill/>
                </a:ln>
                <a:solidFill>
                  <a:srgbClr val="002060"/>
                </a:solidFill>
                <a:effectLst/>
                <a:uLnTx/>
                <a:uFillTx/>
              </a:endParaRPr>
            </a:p>
          </p:txBody>
        </p:sp>
        <p:sp>
          <p:nvSpPr>
            <p:cNvPr id="19" name="TextBox 18"/>
            <p:cNvSpPr txBox="1">
              <a:spLocks noChangeArrowheads="1"/>
            </p:cNvSpPr>
            <p:nvPr/>
          </p:nvSpPr>
          <p:spPr bwMode="auto">
            <a:xfrm>
              <a:off x="3173421" y="1954219"/>
              <a:ext cx="3902600" cy="469251"/>
            </a:xfrm>
            <a:prstGeom prst="rect">
              <a:avLst/>
            </a:prstGeom>
            <a:solidFill>
              <a:srgbClr val="ACD433">
                <a:lumMod val="75000"/>
              </a:srgbClr>
            </a:solidFill>
            <a:ln w="9525">
              <a:solidFill>
                <a:srgbClr val="EBEBEB">
                  <a:lumMod val="75000"/>
                </a:srgbClr>
              </a:solidFill>
              <a:miter lim="800000"/>
              <a:headEnd/>
              <a:tailEnd/>
            </a:ln>
          </p:spPr>
          <p:txBody>
            <a:bodyPr>
              <a:spAutoFit/>
            </a:bodyPr>
            <a:lstStyle/>
            <a:p>
              <a:pPr marL="236538" marR="0" lvl="0" indent="-220663" algn="just" defTabSz="457200" eaLnBrk="1" fontAlgn="auto" latinLnBrk="0" hangingPunct="1">
                <a:lnSpc>
                  <a:spcPct val="150000"/>
                </a:lnSpc>
                <a:spcBef>
                  <a:spcPts val="0"/>
                </a:spcBef>
                <a:spcAft>
                  <a:spcPts val="0"/>
                </a:spcAft>
                <a:buClrTx/>
                <a:buSzTx/>
                <a:buFontTx/>
                <a:buNone/>
                <a:tabLst/>
                <a:defRPr/>
              </a:pPr>
              <a:r>
                <a:rPr kumimoji="0" lang="en-US" sz="1600" b="1" i="0" u="none" strike="noStrike" kern="0" cap="none" spc="0" normalizeH="0" baseline="0" noProof="0" dirty="0" err="1" smtClean="0">
                  <a:ln>
                    <a:noFill/>
                  </a:ln>
                  <a:solidFill>
                    <a:srgbClr val="EF7A24">
                      <a:lumMod val="20000"/>
                      <a:lumOff val="80000"/>
                    </a:srgbClr>
                  </a:solidFill>
                  <a:effectLst/>
                  <a:uLnTx/>
                  <a:uFillTx/>
                </a:rPr>
                <a:t>Ind</a:t>
              </a:r>
              <a:r>
                <a:rPr lang="en-US" sz="1600" b="1" kern="0" dirty="0" smtClean="0">
                  <a:solidFill>
                    <a:srgbClr val="EF7A24">
                      <a:lumMod val="20000"/>
                      <a:lumOff val="80000"/>
                    </a:srgbClr>
                  </a:solidFill>
                </a:rPr>
                <a:t>-As 102 / ICAI Guidance Note 18</a:t>
              </a:r>
              <a:endParaRPr kumimoji="0" lang="en-US" sz="1600" b="1" i="0" u="none" strike="noStrike" kern="0" cap="none" spc="0" normalizeH="0" baseline="0" noProof="0" dirty="0">
                <a:ln>
                  <a:noFill/>
                </a:ln>
                <a:solidFill>
                  <a:srgbClr val="EF7A24">
                    <a:lumMod val="20000"/>
                    <a:lumOff val="80000"/>
                  </a:srgbClr>
                </a:solidFill>
                <a:effectLst/>
                <a:uLnTx/>
                <a:uFillTx/>
              </a:endParaRPr>
            </a:p>
          </p:txBody>
        </p:sp>
        <p:sp>
          <p:nvSpPr>
            <p:cNvPr id="20" name="Down Arrow 19"/>
            <p:cNvSpPr/>
            <p:nvPr/>
          </p:nvSpPr>
          <p:spPr>
            <a:xfrm>
              <a:off x="3340742" y="2367633"/>
              <a:ext cx="295909" cy="341287"/>
            </a:xfrm>
            <a:prstGeom prst="downArrow">
              <a:avLst/>
            </a:prstGeom>
            <a:solidFill>
              <a:sysClr val="window" lastClr="FFFFFF"/>
            </a:solidFill>
            <a:ln w="19050" cap="rnd" cmpd="sng" algn="ctr">
              <a:solidFill>
                <a:srgbClr val="65D6A0"/>
              </a:solidFill>
              <a:prstDash val="solid"/>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Century Gothic" panose="020B0502020202020204"/>
                <a:ea typeface="+mn-ea"/>
                <a:cs typeface="+mn-cs"/>
              </a:endParaRPr>
            </a:p>
          </p:txBody>
        </p:sp>
        <p:sp>
          <p:nvSpPr>
            <p:cNvPr id="21" name="Down Arrow 20"/>
            <p:cNvSpPr/>
            <p:nvPr/>
          </p:nvSpPr>
          <p:spPr>
            <a:xfrm>
              <a:off x="4939584" y="1412381"/>
              <a:ext cx="370274" cy="431006"/>
            </a:xfrm>
            <a:prstGeom prst="downArrow">
              <a:avLst/>
            </a:prstGeom>
            <a:solidFill>
              <a:sysClr val="window" lastClr="FFFFFF"/>
            </a:solidFill>
            <a:ln w="19050" cap="rnd" cmpd="sng" algn="ctr">
              <a:solidFill>
                <a:srgbClr val="65D6A0"/>
              </a:solidFill>
              <a:prstDash val="solid"/>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Century Gothic" panose="020B0502020202020204"/>
                <a:ea typeface="+mn-ea"/>
                <a:cs typeface="+mn-cs"/>
              </a:endParaRPr>
            </a:p>
          </p:txBody>
        </p:sp>
      </p:grpSp>
      <p:sp>
        <p:nvSpPr>
          <p:cNvPr id="22" name="Bent-Up Arrow 21"/>
          <p:cNvSpPr/>
          <p:nvPr/>
        </p:nvSpPr>
        <p:spPr>
          <a:xfrm rot="5400000">
            <a:off x="3674625" y="3732813"/>
            <a:ext cx="647700" cy="649288"/>
          </a:xfrm>
          <a:prstGeom prst="bentUpArrow">
            <a:avLst/>
          </a:prstGeom>
          <a:solidFill>
            <a:srgbClr val="ACD433"/>
          </a:solidFill>
          <a:ln w="19050" cap="rnd" cmpd="sng" algn="ctr">
            <a:solidFill>
              <a:srgbClr val="ACD433">
                <a:shade val="50000"/>
              </a:srgbClr>
            </a:solidFill>
            <a:prstDash val="solid"/>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entury Gothic" panose="020B0502020202020204"/>
              <a:ea typeface="+mn-ea"/>
              <a:cs typeface="+mn-cs"/>
            </a:endParaRPr>
          </a:p>
        </p:txBody>
      </p:sp>
      <p:sp>
        <p:nvSpPr>
          <p:cNvPr id="23" name="TextBox 22"/>
          <p:cNvSpPr txBox="1"/>
          <p:nvPr/>
        </p:nvSpPr>
        <p:spPr>
          <a:xfrm>
            <a:off x="4387531" y="4060824"/>
            <a:ext cx="4124325" cy="835025"/>
          </a:xfrm>
          <a:prstGeom prst="rect">
            <a:avLst/>
          </a:prstGeom>
          <a:noFill/>
        </p:spPr>
        <p:txBody>
          <a:bodyPr>
            <a:spAutoFit/>
          </a:bodyPr>
          <a:lstStyle/>
          <a:p>
            <a:pPr algn="just" defTabSz="457200">
              <a:defRPr/>
            </a:pPr>
            <a:r>
              <a:rPr lang="en-US" sz="1600" b="1" i="1" u="sng" dirty="0">
                <a:solidFill>
                  <a:srgbClr val="ACD433">
                    <a:lumMod val="25000"/>
                  </a:srgbClr>
                </a:solidFill>
                <a:cs typeface="Arial" panose="020B0604020202020204" pitchFamily="34" charset="0"/>
              </a:rPr>
              <a:t>Allowable Expense during the relevant Accounting Period  in which the Shares are issued.  </a:t>
            </a:r>
          </a:p>
        </p:txBody>
      </p:sp>
      <p:sp>
        <p:nvSpPr>
          <p:cNvPr id="24" name="Content Placeholder 2"/>
          <p:cNvSpPr txBox="1">
            <a:spLocks/>
          </p:cNvSpPr>
          <p:nvPr/>
        </p:nvSpPr>
        <p:spPr bwMode="auto">
          <a:xfrm>
            <a:off x="477604" y="4404418"/>
            <a:ext cx="7439025" cy="1243013"/>
          </a:xfrm>
          <a:prstGeom prst="rect">
            <a:avLst/>
          </a:prstGeom>
          <a:noFill/>
          <a:ln w="9525">
            <a:noFill/>
            <a:miter lim="800000"/>
            <a:headEnd/>
            <a:tailEnd/>
          </a:ln>
        </p:spPr>
        <p:txBody>
          <a:bodyPr/>
          <a:lstStyle/>
          <a:p>
            <a:pPr algn="just" defTabSz="457200">
              <a:spcBef>
                <a:spcPct val="20000"/>
              </a:spcBef>
              <a:buFont typeface="Arial" charset="0"/>
              <a:buNone/>
              <a:defRPr/>
            </a:pPr>
            <a:r>
              <a:rPr lang="en-US" b="1" i="1" u="sng" dirty="0" smtClean="0">
                <a:solidFill>
                  <a:schemeClr val="accent6">
                    <a:lumMod val="50000"/>
                  </a:schemeClr>
                </a:solidFill>
                <a:cs typeface="Arial" panose="020B0604020202020204" pitchFamily="34" charset="0"/>
              </a:rPr>
              <a:t>Example </a:t>
            </a:r>
            <a:r>
              <a:rPr lang="en-US" b="1" i="1" u="sng" dirty="0">
                <a:solidFill>
                  <a:schemeClr val="accent6">
                    <a:lumMod val="50000"/>
                  </a:schemeClr>
                </a:solidFill>
                <a:cs typeface="Arial" panose="020B0604020202020204" pitchFamily="34" charset="0"/>
              </a:rPr>
              <a:t>:</a:t>
            </a:r>
          </a:p>
          <a:p>
            <a:pPr algn="just" defTabSz="457200">
              <a:spcBef>
                <a:spcPct val="20000"/>
              </a:spcBef>
              <a:buFont typeface="Arial" charset="0"/>
              <a:buNone/>
              <a:defRPr/>
            </a:pPr>
            <a:endParaRPr lang="en-US" b="1" i="1" dirty="0">
              <a:solidFill>
                <a:schemeClr val="accent6">
                  <a:lumMod val="50000"/>
                </a:schemeClr>
              </a:solidFill>
              <a:cs typeface="Arial" panose="020B0604020202020204" pitchFamily="34" charset="0"/>
            </a:endParaRPr>
          </a:p>
          <a:p>
            <a:pPr algn="just" defTabSz="457200">
              <a:spcBef>
                <a:spcPct val="20000"/>
              </a:spcBef>
              <a:buFont typeface="Arial" charset="0"/>
              <a:buNone/>
              <a:defRPr/>
            </a:pPr>
            <a:r>
              <a:rPr lang="en-US" b="1" i="1" dirty="0" smtClean="0">
                <a:solidFill>
                  <a:schemeClr val="accent6">
                    <a:lumMod val="50000"/>
                  </a:schemeClr>
                </a:solidFill>
                <a:cs typeface="Arial" panose="020B0604020202020204" pitchFamily="34" charset="0"/>
              </a:rPr>
              <a:t>Current Value Rs.55/-</a:t>
            </a:r>
            <a:endParaRPr lang="en-US" b="1" i="1" dirty="0">
              <a:solidFill>
                <a:schemeClr val="accent6">
                  <a:lumMod val="50000"/>
                </a:schemeClr>
              </a:solidFill>
              <a:cs typeface="Arial" panose="020B0604020202020204" pitchFamily="34" charset="0"/>
            </a:endParaRPr>
          </a:p>
          <a:p>
            <a:pPr algn="just" defTabSz="457200">
              <a:spcBef>
                <a:spcPct val="20000"/>
              </a:spcBef>
              <a:buFont typeface="Arial" charset="0"/>
              <a:buNone/>
              <a:defRPr/>
            </a:pPr>
            <a:r>
              <a:rPr lang="en-US" b="1" i="1" dirty="0">
                <a:solidFill>
                  <a:schemeClr val="accent6">
                    <a:lumMod val="50000"/>
                  </a:schemeClr>
                </a:solidFill>
                <a:cs typeface="Arial" panose="020B0604020202020204" pitchFamily="34" charset="0"/>
              </a:rPr>
              <a:t>Offer price is </a:t>
            </a:r>
            <a:r>
              <a:rPr lang="en-US" b="1" i="1" dirty="0" smtClean="0">
                <a:solidFill>
                  <a:schemeClr val="accent6">
                    <a:lumMod val="50000"/>
                  </a:schemeClr>
                </a:solidFill>
                <a:cs typeface="Arial" panose="020B0604020202020204" pitchFamily="34" charset="0"/>
              </a:rPr>
              <a:t>Rs.10/-</a:t>
            </a:r>
            <a:endParaRPr lang="en-US" b="1" i="1" dirty="0">
              <a:solidFill>
                <a:schemeClr val="accent6">
                  <a:lumMod val="50000"/>
                </a:schemeClr>
              </a:solidFill>
              <a:cs typeface="Arial" panose="020B0604020202020204" pitchFamily="34" charset="0"/>
            </a:endParaRPr>
          </a:p>
          <a:p>
            <a:pPr algn="just" defTabSz="457200">
              <a:lnSpc>
                <a:spcPct val="150000"/>
              </a:lnSpc>
              <a:spcBef>
                <a:spcPct val="20000"/>
              </a:spcBef>
              <a:buFont typeface="Arial" charset="0"/>
              <a:buNone/>
              <a:defRPr/>
            </a:pPr>
            <a:r>
              <a:rPr lang="en-US" b="1" i="1" dirty="0">
                <a:solidFill>
                  <a:schemeClr val="accent6">
                    <a:lumMod val="50000"/>
                  </a:schemeClr>
                </a:solidFill>
                <a:cs typeface="Arial" panose="020B0604020202020204" pitchFamily="34" charset="0"/>
              </a:rPr>
              <a:t>Then Price Discount/ Employee Compensation </a:t>
            </a:r>
            <a:r>
              <a:rPr lang="en-US" b="1" i="1" dirty="0" smtClean="0">
                <a:solidFill>
                  <a:schemeClr val="accent6">
                    <a:lumMod val="50000"/>
                  </a:schemeClr>
                </a:solidFill>
                <a:cs typeface="Arial" panose="020B0604020202020204" pitchFamily="34" charset="0"/>
              </a:rPr>
              <a:t>Expense to be booked  </a:t>
            </a:r>
            <a:r>
              <a:rPr lang="en-US" b="1" i="1" dirty="0">
                <a:solidFill>
                  <a:schemeClr val="accent6">
                    <a:lumMod val="50000"/>
                  </a:schemeClr>
                </a:solidFill>
                <a:cs typeface="Arial" panose="020B0604020202020204" pitchFamily="34" charset="0"/>
              </a:rPr>
              <a:t>is </a:t>
            </a:r>
            <a:r>
              <a:rPr lang="en-US" b="1" i="1" dirty="0" smtClean="0">
                <a:solidFill>
                  <a:schemeClr val="accent6">
                    <a:lumMod val="50000"/>
                  </a:schemeClr>
                </a:solidFill>
                <a:cs typeface="Arial" panose="020B0604020202020204" pitchFamily="34" charset="0"/>
              </a:rPr>
              <a:t>Rs.44/-.</a:t>
            </a:r>
            <a:endParaRPr lang="en-US" b="1" i="1" dirty="0">
              <a:solidFill>
                <a:schemeClr val="accent6">
                  <a:lumMod val="50000"/>
                </a:schemeClr>
              </a:solidFill>
              <a:cs typeface="Arial" panose="020B0604020202020204" pitchFamily="34" charset="0"/>
            </a:endParaRPr>
          </a:p>
          <a:p>
            <a:pPr algn="ctr" defTabSz="457200">
              <a:spcBef>
                <a:spcPct val="20000"/>
              </a:spcBef>
              <a:buFont typeface="Arial" charset="0"/>
              <a:buNone/>
              <a:defRPr/>
            </a:pPr>
            <a:endParaRPr lang="en-US" sz="1300" b="1" i="1" dirty="0">
              <a:solidFill>
                <a:srgbClr val="C00000"/>
              </a:solidFill>
              <a:latin typeface="Arial" panose="020B0604020202020204" pitchFamily="34" charset="0"/>
              <a:cs typeface="Arial" panose="020B0604020202020204" pitchFamily="34" charset="0"/>
            </a:endParaRPr>
          </a:p>
          <a:p>
            <a:pPr algn="ctr" defTabSz="457200">
              <a:spcBef>
                <a:spcPct val="20000"/>
              </a:spcBef>
              <a:buFont typeface="Arial" charset="0"/>
              <a:buNone/>
              <a:defRPr/>
            </a:pPr>
            <a:endParaRPr lang="en-US" sz="1300" i="1" dirty="0">
              <a:solidFill>
                <a:prstClr val="white"/>
              </a:solidFill>
              <a:latin typeface="Arial" panose="020B0604020202020204" pitchFamily="34" charset="0"/>
              <a:cs typeface="Arial" panose="020B0604020202020204" pitchFamily="34" charset="0"/>
            </a:endParaRPr>
          </a:p>
          <a:p>
            <a:pPr algn="ctr" defTabSz="457200">
              <a:spcBef>
                <a:spcPct val="20000"/>
              </a:spcBef>
              <a:buFont typeface="Arial" charset="0"/>
              <a:buNone/>
              <a:defRPr/>
            </a:pPr>
            <a:endParaRPr lang="en-US" sz="1300" i="1" dirty="0">
              <a:solidFill>
                <a:prstClr val="white"/>
              </a:solidFill>
              <a:latin typeface="Arial" panose="020B0604020202020204" pitchFamily="34" charset="0"/>
              <a:cs typeface="Arial" panose="020B0604020202020204" pitchFamily="34" charset="0"/>
            </a:endParaRPr>
          </a:p>
          <a:p>
            <a:pPr algn="ctr" defTabSz="457200">
              <a:spcBef>
                <a:spcPct val="20000"/>
              </a:spcBef>
              <a:buFont typeface="Arial" charset="0"/>
              <a:buNone/>
              <a:defRPr/>
            </a:pPr>
            <a:endParaRPr lang="en-US" sz="1300" i="1" dirty="0">
              <a:solidFill>
                <a:prstClr val="white"/>
              </a:solidFill>
              <a:latin typeface="Arial" panose="020B0604020202020204" pitchFamily="34" charset="0"/>
              <a:cs typeface="Arial" panose="020B0604020202020204" pitchFamily="34" charset="0"/>
            </a:endParaRPr>
          </a:p>
          <a:p>
            <a:pPr algn="ctr" defTabSz="457200">
              <a:spcBef>
                <a:spcPct val="20000"/>
              </a:spcBef>
              <a:buFont typeface="Arial" charset="0"/>
              <a:buNone/>
              <a:defRPr/>
            </a:pPr>
            <a:endParaRPr lang="en-US" sz="1300" i="1" dirty="0">
              <a:solidFill>
                <a:prstClr val="white"/>
              </a:solidFill>
              <a:latin typeface="Arial" panose="020B0604020202020204" pitchFamily="34" charset="0"/>
              <a:cs typeface="Arial" panose="020B0604020202020204" pitchFamily="34" charset="0"/>
            </a:endParaRPr>
          </a:p>
          <a:p>
            <a:pPr algn="ctr" defTabSz="457200">
              <a:spcBef>
                <a:spcPct val="20000"/>
              </a:spcBef>
              <a:buFont typeface="Wingdings" pitchFamily="2" charset="2"/>
              <a:buChar char="§"/>
              <a:defRPr/>
            </a:pPr>
            <a:endParaRPr lang="en-US" sz="1300" i="1" dirty="0">
              <a:solidFill>
                <a:prstClr val="white"/>
              </a:solidFill>
              <a:latin typeface="Arial" panose="020B0604020202020204" pitchFamily="34" charset="0"/>
              <a:cs typeface="Arial" panose="020B0604020202020204" pitchFamily="34" charset="0"/>
            </a:endParaRPr>
          </a:p>
          <a:p>
            <a:pPr algn="ctr" defTabSz="457200">
              <a:spcBef>
                <a:spcPct val="20000"/>
              </a:spcBef>
              <a:buFont typeface="Wingdings" pitchFamily="2" charset="2"/>
              <a:buChar char="§"/>
              <a:defRPr/>
            </a:pPr>
            <a:endParaRPr lang="en-US" sz="1300" i="1" dirty="0">
              <a:solidFill>
                <a:prstClr val="white"/>
              </a:solidFill>
              <a:latin typeface="Arial" panose="020B0604020202020204" pitchFamily="34" charset="0"/>
              <a:cs typeface="Arial" panose="020B0604020202020204" pitchFamily="34" charset="0"/>
            </a:endParaRPr>
          </a:p>
          <a:p>
            <a:pPr algn="ctr" defTabSz="457200">
              <a:spcBef>
                <a:spcPct val="20000"/>
              </a:spcBef>
              <a:buFont typeface="Arial" charset="0"/>
              <a:buNone/>
              <a:defRPr/>
            </a:pPr>
            <a:endParaRPr lang="en-US" sz="1300" i="1" dirty="0">
              <a:solidFill>
                <a:prstClr val="white"/>
              </a:solidFill>
              <a:latin typeface="Century Gothic" panose="020B0502020202020204"/>
            </a:endParaRPr>
          </a:p>
        </p:txBody>
      </p:sp>
      <p:sp>
        <p:nvSpPr>
          <p:cNvPr id="25" name="Bent-Up Arrow 24"/>
          <p:cNvSpPr/>
          <p:nvPr/>
        </p:nvSpPr>
        <p:spPr>
          <a:xfrm rot="5400000">
            <a:off x="4964456" y="4903212"/>
            <a:ext cx="400050" cy="460375"/>
          </a:xfrm>
          <a:prstGeom prst="bentUpArrow">
            <a:avLst/>
          </a:prstGeom>
          <a:solidFill>
            <a:srgbClr val="ACD433"/>
          </a:solidFill>
          <a:ln w="19050" cap="rnd" cmpd="sng" algn="ctr">
            <a:solidFill>
              <a:srgbClr val="ACD433">
                <a:shade val="50000"/>
              </a:srgbClr>
            </a:solidFill>
            <a:prstDash val="solid"/>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entury Gothic" panose="020B0502020202020204"/>
              <a:ea typeface="+mn-ea"/>
              <a:cs typeface="+mn-cs"/>
            </a:endParaRPr>
          </a:p>
        </p:txBody>
      </p:sp>
      <p:sp>
        <p:nvSpPr>
          <p:cNvPr id="26" name="TextBox 25"/>
          <p:cNvSpPr txBox="1"/>
          <p:nvPr/>
        </p:nvSpPr>
        <p:spPr>
          <a:xfrm>
            <a:off x="5561956" y="4933374"/>
            <a:ext cx="2949899" cy="584775"/>
          </a:xfrm>
          <a:prstGeom prst="rect">
            <a:avLst/>
          </a:prstGeom>
          <a:gradFill rotWithShape="1">
            <a:gsLst>
              <a:gs pos="0">
                <a:srgbClr val="75CEEC">
                  <a:tint val="64000"/>
                  <a:lumMod val="118000"/>
                </a:srgbClr>
              </a:gs>
              <a:gs pos="100000">
                <a:srgbClr val="75CEEC">
                  <a:tint val="92000"/>
                  <a:alpha val="100000"/>
                  <a:lumMod val="110000"/>
                </a:srgbClr>
              </a:gs>
            </a:gsLst>
            <a:lin ang="5400000" scaled="0"/>
          </a:gradFill>
          <a:ln w="9525" cap="rnd" cmpd="sng" algn="ctr">
            <a:solidFill>
              <a:srgbClr val="75CEEC"/>
            </a:solidFill>
            <a:prstDash val="solid"/>
          </a:ln>
          <a:effectLst/>
        </p:spPr>
        <p:txBody>
          <a:bodyPr wrap="square">
            <a:spAutoFit/>
          </a:bodyPr>
          <a:lstStyle/>
          <a:p>
            <a:pPr marL="0" marR="0" lvl="0" indent="0" algn="just" defTabSz="457200" eaLnBrk="1" fontAlgn="auto" latinLnBrk="0" hangingPunct="1">
              <a:lnSpc>
                <a:spcPct val="100000"/>
              </a:lnSpc>
              <a:spcBef>
                <a:spcPts val="0"/>
              </a:spcBef>
              <a:spcAft>
                <a:spcPts val="0"/>
              </a:spcAft>
              <a:buClrTx/>
              <a:buSzTx/>
              <a:buFontTx/>
              <a:buNone/>
              <a:tabLst/>
              <a:defRPr/>
            </a:pPr>
            <a:r>
              <a:rPr kumimoji="0" lang="en-US" sz="1600" b="1" i="1" u="sng" strike="noStrike" kern="0" cap="none" spc="0" normalizeH="0" baseline="0" noProof="0" dirty="0">
                <a:ln>
                  <a:noFill/>
                </a:ln>
                <a:solidFill>
                  <a:prstClr val="black"/>
                </a:solidFill>
                <a:effectLst/>
                <a:uLnTx/>
                <a:uFillTx/>
                <a:latin typeface="Century Gothic" panose="020B0502020202020204"/>
                <a:ea typeface="+mn-ea"/>
                <a:cs typeface="Arial" panose="020B0604020202020204" pitchFamily="34" charset="0"/>
              </a:rPr>
              <a:t>Direct Impact on Profit &amp; Loss Account</a:t>
            </a:r>
          </a:p>
        </p:txBody>
      </p:sp>
      <p:sp>
        <p:nvSpPr>
          <p:cNvPr id="27" name="Text Box 22"/>
          <p:cNvSpPr txBox="1">
            <a:spLocks noChangeArrowheads="1"/>
          </p:cNvSpPr>
          <p:nvPr/>
        </p:nvSpPr>
        <p:spPr bwMode="auto">
          <a:xfrm>
            <a:off x="315913" y="457200"/>
            <a:ext cx="8904287"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None/>
            </a:pPr>
            <a:r>
              <a:rPr lang="en-US" altLang="en-US" sz="4500" b="1" dirty="0">
                <a:solidFill>
                  <a:srgbClr val="D50032"/>
                </a:solidFill>
                <a:latin typeface="Agency FB" panose="020B0503020202020204" pitchFamily="34" charset="0"/>
              </a:rPr>
              <a:t>ACCOUNTING ASPECTS</a:t>
            </a:r>
          </a:p>
        </p:txBody>
      </p:sp>
    </p:spTree>
    <p:extLst>
      <p:ext uri="{BB962C8B-B14F-4D97-AF65-F5344CB8AC3E}">
        <p14:creationId xmlns:p14="http://schemas.microsoft.com/office/powerpoint/2010/main" val="31983452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2550"/>
            <a:ext cx="12039600" cy="6699250"/>
          </a:xfrm>
          <a:prstGeom prst="rect">
            <a:avLst/>
          </a:prstGeom>
          <a:noFill/>
          <a:ln w="190500">
            <a:solidFill>
              <a:srgbClr val="D5003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3" name="Text Box 22"/>
          <p:cNvSpPr txBox="1">
            <a:spLocks noChangeArrowheads="1"/>
          </p:cNvSpPr>
          <p:nvPr/>
        </p:nvSpPr>
        <p:spPr bwMode="auto">
          <a:xfrm>
            <a:off x="630238" y="557213"/>
            <a:ext cx="8904287" cy="1823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None/>
            </a:pPr>
            <a:r>
              <a:rPr lang="en-US" altLang="en-US" sz="4500" b="1" dirty="0">
                <a:solidFill>
                  <a:srgbClr val="D50032"/>
                </a:solidFill>
                <a:latin typeface="Agency FB" panose="020B0503020202020204" pitchFamily="34" charset="0"/>
              </a:rPr>
              <a:t>TAX </a:t>
            </a:r>
            <a:r>
              <a:rPr lang="en-US" altLang="en-US" sz="4500" b="1" dirty="0" smtClean="0">
                <a:solidFill>
                  <a:srgbClr val="D50032"/>
                </a:solidFill>
                <a:latin typeface="Agency FB" panose="020B0503020202020204" pitchFamily="34" charset="0"/>
              </a:rPr>
              <a:t>TREATMENT</a:t>
            </a:r>
          </a:p>
          <a:p>
            <a:pPr>
              <a:spcBef>
                <a:spcPct val="50000"/>
              </a:spcBef>
              <a:buNone/>
            </a:pPr>
            <a:r>
              <a:rPr lang="en-US" altLang="en-US" sz="4500" b="1" dirty="0" smtClean="0">
                <a:solidFill>
                  <a:srgbClr val="D50032"/>
                </a:solidFill>
                <a:latin typeface="Agency FB" panose="020B0503020202020204" pitchFamily="34" charset="0"/>
              </a:rPr>
              <a:t>FOR EMPLOYEES</a:t>
            </a:r>
            <a:endParaRPr lang="en-US" altLang="en-US" sz="4500" b="1" dirty="0">
              <a:solidFill>
                <a:srgbClr val="D50032"/>
              </a:solidFill>
              <a:latin typeface="Agency FB" panose="020B0503020202020204" pitchFamily="34" charset="0"/>
            </a:endParaRPr>
          </a:p>
        </p:txBody>
      </p:sp>
      <p:graphicFrame>
        <p:nvGraphicFramePr>
          <p:cNvPr id="7" name="Diagram 6"/>
          <p:cNvGraphicFramePr/>
          <p:nvPr>
            <p:extLst>
              <p:ext uri="{D42A27DB-BD31-4B8C-83A1-F6EECF244321}">
                <p14:modId xmlns:p14="http://schemas.microsoft.com/office/powerpoint/2010/main" val="2018163395"/>
              </p:ext>
            </p:extLst>
          </p:nvPr>
        </p:nvGraphicFramePr>
        <p:xfrm>
          <a:off x="3013348" y="481610"/>
          <a:ext cx="6881661" cy="61144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2"/>
          <p:cNvSpPr txBox="1">
            <a:spLocks/>
          </p:cNvSpPr>
          <p:nvPr/>
        </p:nvSpPr>
        <p:spPr bwMode="auto">
          <a:xfrm>
            <a:off x="527191" y="3010684"/>
            <a:ext cx="3201847" cy="2084960"/>
          </a:xfrm>
          <a:prstGeom prst="rect">
            <a:avLst/>
          </a:prstGeom>
          <a:noFill/>
          <a:ln w="9525">
            <a:noFill/>
            <a:miter lim="800000"/>
            <a:headEnd/>
            <a:tailEnd/>
          </a:ln>
        </p:spPr>
        <p:txBody>
          <a:bodyPr/>
          <a:lstStyle/>
          <a:p>
            <a:pPr algn="just" defTabSz="457200">
              <a:spcBef>
                <a:spcPct val="20000"/>
              </a:spcBef>
              <a:buFont typeface="Arial" charset="0"/>
              <a:buNone/>
              <a:defRPr/>
            </a:pPr>
            <a:r>
              <a:rPr lang="en-US" b="1" i="1" u="sng" dirty="0" smtClean="0">
                <a:solidFill>
                  <a:schemeClr val="accent5">
                    <a:lumMod val="75000"/>
                  </a:schemeClr>
                </a:solidFill>
                <a:cs typeface="Arial" panose="020B0604020202020204" pitchFamily="34" charset="0"/>
              </a:rPr>
              <a:t>Example :  (Perquisite Tax)</a:t>
            </a:r>
          </a:p>
          <a:p>
            <a:pPr algn="just" defTabSz="457200">
              <a:spcBef>
                <a:spcPct val="20000"/>
              </a:spcBef>
              <a:buFont typeface="Arial" charset="0"/>
              <a:buNone/>
              <a:defRPr/>
            </a:pPr>
            <a:endParaRPr lang="en-US" b="1" i="1" u="sng" dirty="0" smtClean="0">
              <a:solidFill>
                <a:schemeClr val="accent5">
                  <a:lumMod val="75000"/>
                </a:schemeClr>
              </a:solidFill>
              <a:cs typeface="Arial" panose="020B0604020202020204" pitchFamily="34" charset="0"/>
            </a:endParaRPr>
          </a:p>
          <a:p>
            <a:pPr algn="just" defTabSz="457200">
              <a:spcBef>
                <a:spcPct val="20000"/>
              </a:spcBef>
              <a:buFont typeface="Arial" charset="0"/>
              <a:buNone/>
              <a:defRPr/>
            </a:pPr>
            <a:r>
              <a:rPr lang="en-US" b="1" i="1" u="sng" dirty="0" smtClean="0">
                <a:solidFill>
                  <a:schemeClr val="accent5">
                    <a:lumMod val="75000"/>
                  </a:schemeClr>
                </a:solidFill>
                <a:cs typeface="Arial" panose="020B0604020202020204" pitchFamily="34" charset="0"/>
              </a:rPr>
              <a:t>FMV on Exercise :- Rs.100/-</a:t>
            </a:r>
          </a:p>
          <a:p>
            <a:pPr algn="just" defTabSz="457200">
              <a:spcBef>
                <a:spcPct val="20000"/>
              </a:spcBef>
              <a:buFont typeface="Arial" charset="0"/>
              <a:buNone/>
              <a:defRPr/>
            </a:pPr>
            <a:r>
              <a:rPr lang="en-US" b="1" i="1" u="sng" dirty="0" smtClean="0">
                <a:solidFill>
                  <a:schemeClr val="accent5">
                    <a:lumMod val="75000"/>
                  </a:schemeClr>
                </a:solidFill>
                <a:cs typeface="Arial" panose="020B0604020202020204" pitchFamily="34" charset="0"/>
              </a:rPr>
              <a:t>Exercise Price :- Rs.10/-</a:t>
            </a:r>
          </a:p>
          <a:p>
            <a:pPr algn="just" defTabSz="457200">
              <a:spcBef>
                <a:spcPct val="20000"/>
              </a:spcBef>
              <a:buFont typeface="Arial" charset="0"/>
              <a:buNone/>
              <a:defRPr/>
            </a:pPr>
            <a:r>
              <a:rPr lang="en-US" b="1" i="1" u="sng" dirty="0" smtClean="0">
                <a:solidFill>
                  <a:schemeClr val="accent5">
                    <a:lumMod val="75000"/>
                  </a:schemeClr>
                </a:solidFill>
                <a:cs typeface="Arial" panose="020B0604020202020204" pitchFamily="34" charset="0"/>
              </a:rPr>
              <a:t>Perquisite Value :- (Rs.100 – Rs.10) = Rs.90/-</a:t>
            </a:r>
          </a:p>
          <a:p>
            <a:pPr algn="just" defTabSz="457200">
              <a:spcBef>
                <a:spcPct val="20000"/>
              </a:spcBef>
              <a:buFont typeface="Arial" charset="0"/>
              <a:buNone/>
              <a:defRPr/>
            </a:pPr>
            <a:r>
              <a:rPr lang="en-US" b="1" i="1" u="sng" dirty="0" smtClean="0">
                <a:solidFill>
                  <a:schemeClr val="accent5">
                    <a:lumMod val="75000"/>
                  </a:schemeClr>
                </a:solidFill>
                <a:cs typeface="Arial" panose="020B0604020202020204" pitchFamily="34" charset="0"/>
              </a:rPr>
              <a:t>Tax @  Rs.20% :- Rs.18/-</a:t>
            </a:r>
            <a:endParaRPr lang="en-US" b="1" i="1" u="sng" dirty="0">
              <a:solidFill>
                <a:schemeClr val="accent5">
                  <a:lumMod val="75000"/>
                </a:schemeClr>
              </a:solidFill>
              <a:cs typeface="Arial" panose="020B0604020202020204" pitchFamily="34" charset="0"/>
            </a:endParaRPr>
          </a:p>
          <a:p>
            <a:pPr algn="just" defTabSz="457200">
              <a:spcBef>
                <a:spcPct val="20000"/>
              </a:spcBef>
              <a:buFont typeface="Arial" charset="0"/>
              <a:buNone/>
              <a:defRPr/>
            </a:pPr>
            <a:endParaRPr lang="en-US" b="1" i="1" dirty="0">
              <a:solidFill>
                <a:srgbClr val="C00000"/>
              </a:solidFill>
              <a:cs typeface="Arial" panose="020B0604020202020204" pitchFamily="34" charset="0"/>
            </a:endParaRPr>
          </a:p>
          <a:p>
            <a:pPr algn="ctr" defTabSz="457200">
              <a:spcBef>
                <a:spcPct val="20000"/>
              </a:spcBef>
              <a:buFont typeface="Arial" charset="0"/>
              <a:buNone/>
              <a:defRPr/>
            </a:pPr>
            <a:endParaRPr lang="en-US" sz="1300" b="1" i="1" dirty="0">
              <a:solidFill>
                <a:srgbClr val="C00000"/>
              </a:solidFill>
              <a:latin typeface="Arial" panose="020B0604020202020204" pitchFamily="34" charset="0"/>
              <a:cs typeface="Arial" panose="020B0604020202020204" pitchFamily="34" charset="0"/>
            </a:endParaRPr>
          </a:p>
          <a:p>
            <a:pPr algn="ctr" defTabSz="457200">
              <a:spcBef>
                <a:spcPct val="20000"/>
              </a:spcBef>
              <a:buFont typeface="Arial" charset="0"/>
              <a:buNone/>
              <a:defRPr/>
            </a:pPr>
            <a:endParaRPr lang="en-US" sz="1300" i="1" dirty="0">
              <a:solidFill>
                <a:prstClr val="white"/>
              </a:solidFill>
              <a:latin typeface="Arial" panose="020B0604020202020204" pitchFamily="34" charset="0"/>
              <a:cs typeface="Arial" panose="020B0604020202020204" pitchFamily="34" charset="0"/>
            </a:endParaRPr>
          </a:p>
          <a:p>
            <a:pPr algn="ctr" defTabSz="457200">
              <a:spcBef>
                <a:spcPct val="20000"/>
              </a:spcBef>
              <a:buFont typeface="Arial" charset="0"/>
              <a:buNone/>
              <a:defRPr/>
            </a:pPr>
            <a:endParaRPr lang="en-US" sz="1300" i="1" dirty="0">
              <a:solidFill>
                <a:prstClr val="white"/>
              </a:solidFill>
              <a:latin typeface="Arial" panose="020B0604020202020204" pitchFamily="34" charset="0"/>
              <a:cs typeface="Arial" panose="020B0604020202020204" pitchFamily="34" charset="0"/>
            </a:endParaRPr>
          </a:p>
          <a:p>
            <a:pPr algn="ctr" defTabSz="457200">
              <a:spcBef>
                <a:spcPct val="20000"/>
              </a:spcBef>
              <a:buFont typeface="Arial" charset="0"/>
              <a:buNone/>
              <a:defRPr/>
            </a:pPr>
            <a:endParaRPr lang="en-US" sz="1300" i="1" dirty="0">
              <a:solidFill>
                <a:prstClr val="white"/>
              </a:solidFill>
              <a:latin typeface="Arial" panose="020B0604020202020204" pitchFamily="34" charset="0"/>
              <a:cs typeface="Arial" panose="020B0604020202020204" pitchFamily="34" charset="0"/>
            </a:endParaRPr>
          </a:p>
          <a:p>
            <a:pPr algn="ctr" defTabSz="457200">
              <a:spcBef>
                <a:spcPct val="20000"/>
              </a:spcBef>
              <a:buFont typeface="Arial" charset="0"/>
              <a:buNone/>
              <a:defRPr/>
            </a:pPr>
            <a:endParaRPr lang="en-US" sz="1300" i="1" dirty="0">
              <a:solidFill>
                <a:prstClr val="white"/>
              </a:solidFill>
              <a:latin typeface="Arial" panose="020B0604020202020204" pitchFamily="34" charset="0"/>
              <a:cs typeface="Arial" panose="020B0604020202020204" pitchFamily="34" charset="0"/>
            </a:endParaRPr>
          </a:p>
          <a:p>
            <a:pPr algn="ctr" defTabSz="457200">
              <a:spcBef>
                <a:spcPct val="20000"/>
              </a:spcBef>
              <a:buFont typeface="Wingdings" pitchFamily="2" charset="2"/>
              <a:buChar char="§"/>
              <a:defRPr/>
            </a:pPr>
            <a:endParaRPr lang="en-US" sz="1300" i="1" dirty="0">
              <a:solidFill>
                <a:prstClr val="white"/>
              </a:solidFill>
              <a:latin typeface="Arial" panose="020B0604020202020204" pitchFamily="34" charset="0"/>
              <a:cs typeface="Arial" panose="020B0604020202020204" pitchFamily="34" charset="0"/>
            </a:endParaRPr>
          </a:p>
          <a:p>
            <a:pPr algn="ctr" defTabSz="457200">
              <a:spcBef>
                <a:spcPct val="20000"/>
              </a:spcBef>
              <a:buFont typeface="Wingdings" pitchFamily="2" charset="2"/>
              <a:buChar char="§"/>
              <a:defRPr/>
            </a:pPr>
            <a:endParaRPr lang="en-US" sz="1300" i="1" dirty="0">
              <a:solidFill>
                <a:prstClr val="white"/>
              </a:solidFill>
              <a:latin typeface="Arial" panose="020B0604020202020204" pitchFamily="34" charset="0"/>
              <a:cs typeface="Arial" panose="020B0604020202020204" pitchFamily="34" charset="0"/>
            </a:endParaRPr>
          </a:p>
          <a:p>
            <a:pPr algn="ctr" defTabSz="457200">
              <a:spcBef>
                <a:spcPct val="20000"/>
              </a:spcBef>
              <a:buFont typeface="Arial" charset="0"/>
              <a:buNone/>
              <a:defRPr/>
            </a:pPr>
            <a:endParaRPr lang="en-US" sz="1300" i="1" dirty="0">
              <a:solidFill>
                <a:prstClr val="white"/>
              </a:solidFill>
              <a:latin typeface="Century Gothic" panose="020B0502020202020204"/>
            </a:endParaRPr>
          </a:p>
        </p:txBody>
      </p:sp>
      <p:sp>
        <p:nvSpPr>
          <p:cNvPr id="6" name="Content Placeholder 2"/>
          <p:cNvSpPr txBox="1">
            <a:spLocks/>
          </p:cNvSpPr>
          <p:nvPr/>
        </p:nvSpPr>
        <p:spPr bwMode="auto">
          <a:xfrm>
            <a:off x="8629650" y="781665"/>
            <a:ext cx="3356825" cy="3429337"/>
          </a:xfrm>
          <a:prstGeom prst="rect">
            <a:avLst/>
          </a:prstGeom>
          <a:noFill/>
          <a:ln w="9525">
            <a:noFill/>
            <a:miter lim="800000"/>
            <a:headEnd/>
            <a:tailEnd/>
          </a:ln>
        </p:spPr>
        <p:txBody>
          <a:bodyPr/>
          <a:lstStyle/>
          <a:p>
            <a:pPr algn="just" defTabSz="457200">
              <a:spcBef>
                <a:spcPct val="20000"/>
              </a:spcBef>
              <a:buFont typeface="Arial" charset="0"/>
              <a:buNone/>
              <a:defRPr/>
            </a:pPr>
            <a:r>
              <a:rPr lang="en-US" b="1" i="1" u="sng" dirty="0" smtClean="0">
                <a:solidFill>
                  <a:schemeClr val="accent5">
                    <a:lumMod val="75000"/>
                  </a:schemeClr>
                </a:solidFill>
                <a:cs typeface="Arial" panose="020B0604020202020204" pitchFamily="34" charset="0"/>
              </a:rPr>
              <a:t>Example :  (Capital Gain Tax)</a:t>
            </a:r>
          </a:p>
          <a:p>
            <a:pPr algn="just" defTabSz="457200">
              <a:spcBef>
                <a:spcPct val="20000"/>
              </a:spcBef>
              <a:buFont typeface="Arial" charset="0"/>
              <a:buNone/>
              <a:defRPr/>
            </a:pPr>
            <a:endParaRPr lang="en-US" b="1" i="1" u="sng" dirty="0" smtClean="0">
              <a:solidFill>
                <a:schemeClr val="accent5">
                  <a:lumMod val="75000"/>
                </a:schemeClr>
              </a:solidFill>
              <a:cs typeface="Arial" panose="020B0604020202020204" pitchFamily="34" charset="0"/>
            </a:endParaRPr>
          </a:p>
          <a:p>
            <a:pPr algn="just" defTabSz="457200">
              <a:spcBef>
                <a:spcPct val="20000"/>
              </a:spcBef>
              <a:buFont typeface="Arial" charset="0"/>
              <a:buNone/>
              <a:defRPr/>
            </a:pPr>
            <a:r>
              <a:rPr lang="en-US" b="1" i="1" u="sng" dirty="0" smtClean="0">
                <a:solidFill>
                  <a:schemeClr val="accent5">
                    <a:lumMod val="75000"/>
                  </a:schemeClr>
                </a:solidFill>
                <a:cs typeface="Arial" panose="020B0604020202020204" pitchFamily="34" charset="0"/>
              </a:rPr>
              <a:t>Sale value :- Rs.120/-</a:t>
            </a:r>
          </a:p>
          <a:p>
            <a:pPr algn="just" defTabSz="457200">
              <a:spcBef>
                <a:spcPct val="20000"/>
              </a:spcBef>
              <a:buFont typeface="Arial" charset="0"/>
              <a:buNone/>
              <a:defRPr/>
            </a:pPr>
            <a:r>
              <a:rPr lang="en-US" b="1" i="1" u="sng" dirty="0" smtClean="0">
                <a:solidFill>
                  <a:schemeClr val="accent5">
                    <a:lumMod val="75000"/>
                  </a:schemeClr>
                </a:solidFill>
                <a:cs typeface="Arial" panose="020B0604020202020204" pitchFamily="34" charset="0"/>
              </a:rPr>
              <a:t>Holding period less than 1 year</a:t>
            </a:r>
          </a:p>
          <a:p>
            <a:pPr algn="just" defTabSz="457200">
              <a:spcBef>
                <a:spcPct val="20000"/>
              </a:spcBef>
              <a:buFont typeface="Arial" charset="0"/>
              <a:buNone/>
              <a:defRPr/>
            </a:pPr>
            <a:r>
              <a:rPr lang="en-US" b="1" i="1" u="sng" dirty="0" smtClean="0">
                <a:solidFill>
                  <a:schemeClr val="accent5">
                    <a:lumMod val="75000"/>
                  </a:schemeClr>
                </a:solidFill>
                <a:cs typeface="Arial" panose="020B0604020202020204" pitchFamily="34" charset="0"/>
              </a:rPr>
              <a:t>Short Term Capital Gain</a:t>
            </a:r>
          </a:p>
          <a:p>
            <a:pPr algn="just" defTabSz="457200">
              <a:spcBef>
                <a:spcPct val="20000"/>
              </a:spcBef>
              <a:buFont typeface="Arial" charset="0"/>
              <a:buNone/>
              <a:defRPr/>
            </a:pPr>
            <a:r>
              <a:rPr lang="en-US" b="1" i="1" u="sng" dirty="0" smtClean="0">
                <a:solidFill>
                  <a:schemeClr val="accent5">
                    <a:lumMod val="75000"/>
                  </a:schemeClr>
                </a:solidFill>
                <a:cs typeface="Arial" panose="020B0604020202020204" pitchFamily="34" charset="0"/>
              </a:rPr>
              <a:t>Gain Value: - (Rs.120– Rs.100) = Rs.20</a:t>
            </a:r>
          </a:p>
          <a:p>
            <a:pPr algn="just" defTabSz="457200">
              <a:spcBef>
                <a:spcPct val="20000"/>
              </a:spcBef>
              <a:buFont typeface="Arial" charset="0"/>
              <a:buNone/>
              <a:defRPr/>
            </a:pPr>
            <a:r>
              <a:rPr lang="en-US" b="1" i="1" u="sng" dirty="0" smtClean="0">
                <a:solidFill>
                  <a:schemeClr val="accent5">
                    <a:lumMod val="75000"/>
                  </a:schemeClr>
                </a:solidFill>
                <a:cs typeface="Arial" panose="020B0604020202020204" pitchFamily="34" charset="0"/>
              </a:rPr>
              <a:t>Tax @ 15% :- Rs.3/-</a:t>
            </a:r>
            <a:endParaRPr lang="en-US" sz="1300" i="1" dirty="0">
              <a:solidFill>
                <a:schemeClr val="accent5">
                  <a:lumMod val="75000"/>
                </a:schemeClr>
              </a:solidFill>
              <a:latin typeface="Century Gothic" panose="020B0502020202020204"/>
            </a:endParaRPr>
          </a:p>
        </p:txBody>
      </p:sp>
    </p:spTree>
    <p:extLst>
      <p:ext uri="{BB962C8B-B14F-4D97-AF65-F5344CB8AC3E}">
        <p14:creationId xmlns:p14="http://schemas.microsoft.com/office/powerpoint/2010/main" val="1602862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0-#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1+#ppt_w/2"/>
                                          </p:val>
                                        </p:tav>
                                        <p:tav tm="100000">
                                          <p:val>
                                            <p:strVal val="#ppt_x"/>
                                          </p:val>
                                        </p:tav>
                                      </p:tavLst>
                                    </p:anim>
                                    <p:anim calcmode="lin" valueType="num">
                                      <p:cBhvr additive="base">
                                        <p:cTn id="19"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P spid="5" grpId="0"/>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2550"/>
            <a:ext cx="12039600" cy="6699250"/>
          </a:xfrm>
          <a:prstGeom prst="rect">
            <a:avLst/>
          </a:prstGeom>
          <a:noFill/>
          <a:ln w="190500">
            <a:solidFill>
              <a:srgbClr val="D5003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3" name="Text Box 22"/>
          <p:cNvSpPr txBox="1">
            <a:spLocks noChangeArrowheads="1"/>
          </p:cNvSpPr>
          <p:nvPr/>
        </p:nvSpPr>
        <p:spPr bwMode="auto">
          <a:xfrm>
            <a:off x="630238" y="557213"/>
            <a:ext cx="8904287"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None/>
            </a:pPr>
            <a:r>
              <a:rPr lang="en-US" altLang="en-US" sz="4500" b="1" dirty="0">
                <a:solidFill>
                  <a:srgbClr val="D50032"/>
                </a:solidFill>
                <a:latin typeface="Agency FB" panose="020B0503020202020204" pitchFamily="34" charset="0"/>
              </a:rPr>
              <a:t>TAX </a:t>
            </a:r>
            <a:r>
              <a:rPr lang="en-US" altLang="en-US" sz="4500" b="1" dirty="0" smtClean="0">
                <a:solidFill>
                  <a:srgbClr val="D50032"/>
                </a:solidFill>
                <a:latin typeface="Agency FB" panose="020B0503020202020204" pitchFamily="34" charset="0"/>
              </a:rPr>
              <a:t>TREATMENT FOR COMPANY</a:t>
            </a:r>
            <a:endParaRPr lang="en-US" altLang="en-US" sz="4500" b="1" dirty="0">
              <a:solidFill>
                <a:srgbClr val="D50032"/>
              </a:solidFill>
              <a:latin typeface="Agency FB" panose="020B0503020202020204" pitchFamily="34" charset="0"/>
            </a:endParaRPr>
          </a:p>
        </p:txBody>
      </p:sp>
      <p:sp>
        <p:nvSpPr>
          <p:cNvPr id="5" name="Rounded Rectangle 4"/>
          <p:cNvSpPr/>
          <p:nvPr/>
        </p:nvSpPr>
        <p:spPr>
          <a:xfrm>
            <a:off x="1000125" y="1714500"/>
            <a:ext cx="9658350" cy="714375"/>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000" dirty="0" smtClean="0"/>
              <a:t>Company has no tax liability, it has to book Compensation Cost in its P&amp;L Account</a:t>
            </a:r>
            <a:endParaRPr lang="en-US" sz="2000" dirty="0"/>
          </a:p>
        </p:txBody>
      </p:sp>
      <p:sp>
        <p:nvSpPr>
          <p:cNvPr id="4" name="TextBox 3"/>
          <p:cNvSpPr txBox="1"/>
          <p:nvPr/>
        </p:nvSpPr>
        <p:spPr>
          <a:xfrm>
            <a:off x="3386138" y="2724289"/>
            <a:ext cx="4611455" cy="707886"/>
          </a:xfrm>
          <a:prstGeom prst="rect">
            <a:avLst/>
          </a:prstGeom>
          <a:noFill/>
        </p:spPr>
        <p:txBody>
          <a:bodyPr wrap="none" rtlCol="0">
            <a:spAutoFit/>
          </a:bodyPr>
          <a:lstStyle/>
          <a:p>
            <a:pPr marL="285750" indent="-285750">
              <a:buFontTx/>
              <a:buChar char="-"/>
            </a:pPr>
            <a:r>
              <a:rPr lang="en-US" sz="2000" b="1" i="1" dirty="0" smtClean="0">
                <a:solidFill>
                  <a:srgbClr val="C00000"/>
                </a:solidFill>
              </a:rPr>
              <a:t>Point of Calculation : Grant</a:t>
            </a:r>
          </a:p>
          <a:p>
            <a:pPr marL="285750" indent="-285750">
              <a:buFontTx/>
              <a:buChar char="-"/>
            </a:pPr>
            <a:r>
              <a:rPr lang="en-US" sz="2000" b="1" i="1" dirty="0" smtClean="0">
                <a:solidFill>
                  <a:srgbClr val="C00000"/>
                </a:solidFill>
              </a:rPr>
              <a:t>Period of Booking : Over vesting period</a:t>
            </a:r>
            <a:endParaRPr lang="en-US" sz="2000" b="1" i="1" dirty="0">
              <a:solidFill>
                <a:srgbClr val="C00000"/>
              </a:solidFill>
            </a:endParaRPr>
          </a:p>
        </p:txBody>
      </p:sp>
      <p:sp>
        <p:nvSpPr>
          <p:cNvPr id="6" name="TextBox 5"/>
          <p:cNvSpPr txBox="1"/>
          <p:nvPr/>
        </p:nvSpPr>
        <p:spPr>
          <a:xfrm>
            <a:off x="423864" y="3660715"/>
            <a:ext cx="2436116" cy="400110"/>
          </a:xfrm>
          <a:prstGeom prst="rect">
            <a:avLst/>
          </a:prstGeom>
          <a:noFill/>
        </p:spPr>
        <p:txBody>
          <a:bodyPr wrap="none" rtlCol="0">
            <a:spAutoFit/>
          </a:bodyPr>
          <a:lstStyle/>
          <a:p>
            <a:r>
              <a:rPr lang="en-US" sz="2000" b="1" dirty="0" smtClean="0">
                <a:solidFill>
                  <a:srgbClr val="C00000"/>
                </a:solidFill>
              </a:rPr>
              <a:t>Decided Judgements:</a:t>
            </a:r>
            <a:endParaRPr lang="en-US" sz="2000" b="1" dirty="0">
              <a:solidFill>
                <a:srgbClr val="C00000"/>
              </a:solidFill>
            </a:endParaRPr>
          </a:p>
        </p:txBody>
      </p:sp>
      <p:sp>
        <p:nvSpPr>
          <p:cNvPr id="7" name="TextBox 6"/>
          <p:cNvSpPr txBox="1"/>
          <p:nvPr/>
        </p:nvSpPr>
        <p:spPr>
          <a:xfrm>
            <a:off x="287294" y="4212322"/>
            <a:ext cx="11617411" cy="707886"/>
          </a:xfrm>
          <a:prstGeom prst="rect">
            <a:avLst/>
          </a:prstGeom>
          <a:noFill/>
        </p:spPr>
        <p:txBody>
          <a:bodyPr wrap="square" rtlCol="0">
            <a:spAutoFit/>
          </a:bodyPr>
          <a:lstStyle/>
          <a:p>
            <a:r>
              <a:rPr lang="en-US" sz="2000" b="1" u="sng" dirty="0" smtClean="0"/>
              <a:t>CIT vs. Lemon tree Hotels Ltd. , August, 2015</a:t>
            </a:r>
            <a:r>
              <a:rPr lang="en-US" sz="2000" b="1" dirty="0" smtClean="0"/>
              <a:t>: </a:t>
            </a:r>
            <a:r>
              <a:rPr lang="en-US" sz="2000" dirty="0" smtClean="0"/>
              <a:t>It was decided that expense incurred by employer is allowable &amp; can be debited from P&amp;L account of company.</a:t>
            </a:r>
            <a:endParaRPr lang="en-US" sz="2000" b="1" dirty="0"/>
          </a:p>
        </p:txBody>
      </p:sp>
      <p:sp>
        <p:nvSpPr>
          <p:cNvPr id="8" name="TextBox 7"/>
          <p:cNvSpPr txBox="1"/>
          <p:nvPr/>
        </p:nvSpPr>
        <p:spPr>
          <a:xfrm>
            <a:off x="287293" y="5215622"/>
            <a:ext cx="11617411" cy="707886"/>
          </a:xfrm>
          <a:prstGeom prst="rect">
            <a:avLst/>
          </a:prstGeom>
          <a:noFill/>
        </p:spPr>
        <p:txBody>
          <a:bodyPr wrap="square" rtlCol="0">
            <a:spAutoFit/>
          </a:bodyPr>
          <a:lstStyle/>
          <a:p>
            <a:r>
              <a:rPr lang="en-US" sz="2000" b="1" u="sng" dirty="0" smtClean="0"/>
              <a:t>CIT(A) vs. People Interactive India Pvt. Ltd. , October, 2015</a:t>
            </a:r>
            <a:r>
              <a:rPr lang="en-US" sz="2000" b="1" dirty="0" smtClean="0"/>
              <a:t>: </a:t>
            </a:r>
            <a:r>
              <a:rPr lang="en-US" sz="2000" dirty="0" smtClean="0"/>
              <a:t>It was decided that </a:t>
            </a:r>
            <a:r>
              <a:rPr lang="en-US" sz="2000" dirty="0"/>
              <a:t>discount under ESOP is in the nature of employee cost and hence is deductible during the vesting </a:t>
            </a:r>
            <a:r>
              <a:rPr lang="en-US" sz="2000" dirty="0" smtClean="0"/>
              <a:t>period.</a:t>
            </a:r>
            <a:endParaRPr lang="en-US" sz="2000" b="1" dirty="0"/>
          </a:p>
        </p:txBody>
      </p:sp>
    </p:spTree>
    <p:extLst>
      <p:ext uri="{BB962C8B-B14F-4D97-AF65-F5344CB8AC3E}">
        <p14:creationId xmlns:p14="http://schemas.microsoft.com/office/powerpoint/2010/main" val="33861416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2550"/>
            <a:ext cx="12039600" cy="6699250"/>
          </a:xfrm>
          <a:prstGeom prst="rect">
            <a:avLst/>
          </a:prstGeom>
          <a:noFill/>
          <a:ln w="190500">
            <a:solidFill>
              <a:srgbClr val="D5003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3" name="Text Box 22"/>
          <p:cNvSpPr txBox="1">
            <a:spLocks noChangeArrowheads="1"/>
          </p:cNvSpPr>
          <p:nvPr/>
        </p:nvSpPr>
        <p:spPr bwMode="auto">
          <a:xfrm>
            <a:off x="315913" y="457200"/>
            <a:ext cx="8904287"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None/>
            </a:pPr>
            <a:r>
              <a:rPr lang="en-US" altLang="en-US" sz="4500" b="1" dirty="0">
                <a:solidFill>
                  <a:srgbClr val="D50032"/>
                </a:solidFill>
                <a:latin typeface="Agency FB" panose="020B0503020202020204" pitchFamily="34" charset="0"/>
              </a:rPr>
              <a:t>COMPARATIVE ANALYSIS</a:t>
            </a:r>
          </a:p>
        </p:txBody>
      </p:sp>
      <p:graphicFrame>
        <p:nvGraphicFramePr>
          <p:cNvPr id="5" name="Table 4"/>
          <p:cNvGraphicFramePr>
            <a:graphicFrameLocks noGrp="1"/>
          </p:cNvGraphicFramePr>
          <p:nvPr>
            <p:extLst>
              <p:ext uri="{D42A27DB-BD31-4B8C-83A1-F6EECF244321}">
                <p14:modId xmlns:p14="http://schemas.microsoft.com/office/powerpoint/2010/main" val="1898029514"/>
              </p:ext>
            </p:extLst>
          </p:nvPr>
        </p:nvGraphicFramePr>
        <p:xfrm>
          <a:off x="486696" y="1509661"/>
          <a:ext cx="10928557" cy="4763159"/>
        </p:xfrm>
        <a:graphic>
          <a:graphicData uri="http://schemas.openxmlformats.org/drawingml/2006/table">
            <a:tbl>
              <a:tblPr firstRow="1" bandRow="1">
                <a:tableStyleId>{5940675A-B579-460E-94D1-54222C63F5DA}</a:tableStyleId>
              </a:tblPr>
              <a:tblGrid>
                <a:gridCol w="2503043">
                  <a:extLst>
                    <a:ext uri="{9D8B030D-6E8A-4147-A177-3AD203B41FA5}">
                      <a16:colId xmlns:a16="http://schemas.microsoft.com/office/drawing/2014/main" val="20000"/>
                    </a:ext>
                  </a:extLst>
                </a:gridCol>
                <a:gridCol w="2300243">
                  <a:extLst>
                    <a:ext uri="{9D8B030D-6E8A-4147-A177-3AD203B41FA5}">
                      <a16:colId xmlns:a16="http://schemas.microsoft.com/office/drawing/2014/main" val="20001"/>
                    </a:ext>
                  </a:extLst>
                </a:gridCol>
                <a:gridCol w="2041757">
                  <a:extLst>
                    <a:ext uri="{9D8B030D-6E8A-4147-A177-3AD203B41FA5}">
                      <a16:colId xmlns:a16="http://schemas.microsoft.com/office/drawing/2014/main" val="20002"/>
                    </a:ext>
                  </a:extLst>
                </a:gridCol>
                <a:gridCol w="2041757">
                  <a:extLst>
                    <a:ext uri="{9D8B030D-6E8A-4147-A177-3AD203B41FA5}">
                      <a16:colId xmlns:a16="http://schemas.microsoft.com/office/drawing/2014/main" val="20003"/>
                    </a:ext>
                  </a:extLst>
                </a:gridCol>
                <a:gridCol w="2041757">
                  <a:extLst>
                    <a:ext uri="{9D8B030D-6E8A-4147-A177-3AD203B41FA5}">
                      <a16:colId xmlns:a16="http://schemas.microsoft.com/office/drawing/2014/main" val="20004"/>
                    </a:ext>
                  </a:extLst>
                </a:gridCol>
              </a:tblGrid>
              <a:tr h="926315">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algn="l"/>
                      <a:r>
                        <a:rPr lang="en-US" sz="2000" b="1" dirty="0" smtClean="0">
                          <a:latin typeface="+mj-lt"/>
                        </a:rPr>
                        <a:t>Parameters</a:t>
                      </a:r>
                      <a:endParaRPr lang="en-US" sz="2000" b="1" dirty="0">
                        <a:latin typeface="+mj-lt"/>
                      </a:endParaRPr>
                    </a:p>
                  </a:txBody>
                  <a:tcPr marL="68750" marR="68750" marT="34375" marB="34375" anchor="ct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algn="l"/>
                      <a:r>
                        <a:rPr lang="en-US" sz="2000" b="1" dirty="0" smtClean="0">
                          <a:latin typeface="+mj-lt"/>
                        </a:rPr>
                        <a:t>Employee Stock</a:t>
                      </a:r>
                      <a:r>
                        <a:rPr lang="en-US" sz="2000" b="1" baseline="0" dirty="0" smtClean="0">
                          <a:latin typeface="+mj-lt"/>
                        </a:rPr>
                        <a:t> Options Plan(</a:t>
                      </a:r>
                      <a:r>
                        <a:rPr lang="en-US" sz="2000" b="1" dirty="0" smtClean="0">
                          <a:latin typeface="+mj-lt"/>
                        </a:rPr>
                        <a:t>ESOP)</a:t>
                      </a:r>
                      <a:endParaRPr lang="en-US" sz="2000" b="1" dirty="0">
                        <a:latin typeface="+mj-lt"/>
                      </a:endParaRPr>
                    </a:p>
                  </a:txBody>
                  <a:tcPr marL="68750" marR="68750" marT="34375" marB="34375" anchor="ct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algn="l"/>
                      <a:r>
                        <a:rPr lang="en-US" sz="2000" b="1" dirty="0" smtClean="0">
                          <a:latin typeface="+mj-lt"/>
                        </a:rPr>
                        <a:t>Employee Stock</a:t>
                      </a:r>
                      <a:r>
                        <a:rPr lang="en-US" sz="2000" b="1" baseline="0" dirty="0" smtClean="0">
                          <a:latin typeface="+mj-lt"/>
                        </a:rPr>
                        <a:t> Purchase Plan(ESPP)</a:t>
                      </a:r>
                      <a:endParaRPr lang="en-US" sz="2000" b="1" dirty="0">
                        <a:latin typeface="+mj-lt"/>
                      </a:endParaRPr>
                    </a:p>
                  </a:txBody>
                  <a:tcPr marL="68750" marR="68750" marT="34375" marB="34375" anchor="ct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algn="l"/>
                      <a:r>
                        <a:rPr lang="en-US" sz="2000" b="1" dirty="0" smtClean="0">
                          <a:latin typeface="+mj-lt"/>
                        </a:rPr>
                        <a:t>Stock Appreciation Rights(SAR)</a:t>
                      </a:r>
                      <a:endParaRPr lang="en-US" sz="2000" b="1" dirty="0">
                        <a:latin typeface="+mj-lt"/>
                      </a:endParaRPr>
                    </a:p>
                  </a:txBody>
                  <a:tcPr marL="68750" marR="68750" marT="34375" marB="34375" anchor="ct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algn="l"/>
                      <a:r>
                        <a:rPr lang="en-US" sz="2000" b="1" dirty="0" smtClean="0">
                          <a:latin typeface="+mj-lt"/>
                        </a:rPr>
                        <a:t>Restricted Stock</a:t>
                      </a:r>
                      <a:r>
                        <a:rPr lang="en-US" sz="2000" b="1" baseline="0" dirty="0" smtClean="0">
                          <a:latin typeface="+mj-lt"/>
                        </a:rPr>
                        <a:t> Unit(</a:t>
                      </a:r>
                      <a:r>
                        <a:rPr lang="en-US" sz="2000" b="1" dirty="0" smtClean="0">
                          <a:latin typeface="+mj-lt"/>
                        </a:rPr>
                        <a:t>RSU)</a:t>
                      </a:r>
                      <a:endParaRPr lang="en-US" sz="2000" b="1" dirty="0">
                        <a:latin typeface="+mj-lt"/>
                      </a:endParaRPr>
                    </a:p>
                  </a:txBody>
                  <a:tcPr marL="68750" marR="68750" marT="34375" marB="34375" anchor="ctr"/>
                </a:tc>
                <a:extLst>
                  <a:ext uri="{0D108BD9-81ED-4DB2-BD59-A6C34878D82A}">
                    <a16:rowId xmlns:a16="http://schemas.microsoft.com/office/drawing/2014/main" val="10000"/>
                  </a:ext>
                </a:extLst>
              </a:tr>
              <a:tr h="351955">
                <a:tc gridSpan="5">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u="none" dirty="0" smtClean="0">
                          <a:latin typeface="+mj-lt"/>
                        </a:rPr>
                        <a:t>Which</a:t>
                      </a:r>
                      <a:r>
                        <a:rPr lang="en-US" sz="2000" b="1" u="none" baseline="0" dirty="0" smtClean="0">
                          <a:latin typeface="+mj-lt"/>
                        </a:rPr>
                        <a:t> helps best meet below objectives </a:t>
                      </a:r>
                      <a:endParaRPr lang="en-US" sz="2000" b="1" u="none" dirty="0" smtClean="0">
                        <a:solidFill>
                          <a:schemeClr val="bg2"/>
                        </a:solidFill>
                        <a:latin typeface="+mj-lt"/>
                      </a:endParaRPr>
                    </a:p>
                  </a:txBody>
                  <a:tcPr marL="68750" marR="68750" marT="34375" marB="34375" anchor="ctr"/>
                </a:tc>
                <a:tc hMerge="1">
                  <a:txBody>
                    <a:bodyPr/>
                    <a:lstStyle/>
                    <a:p>
                      <a:pPr marL="114300" indent="-114300" algn="l">
                        <a:buFont typeface="Arial" pitchFamily="34" charset="0"/>
                        <a:buChar char="•"/>
                      </a:pPr>
                      <a:endParaRPr lang="en-US" sz="1100" b="0" u="none" kern="1200" dirty="0">
                        <a:solidFill>
                          <a:schemeClr val="accent1"/>
                        </a:solidFill>
                        <a:effectLst/>
                        <a:latin typeface="+mn-lt"/>
                        <a:ea typeface="+mn-ea"/>
                        <a:cs typeface="+mn-cs"/>
                      </a:endParaRPr>
                    </a:p>
                  </a:txBody>
                  <a:tcPr/>
                </a:tc>
                <a:tc hMerge="1">
                  <a:txBody>
                    <a:bodyPr/>
                    <a:lstStyle/>
                    <a:p>
                      <a:pPr marL="114300" indent="-114300" algn="l">
                        <a:buFont typeface="Arial" pitchFamily="34" charset="0"/>
                        <a:buChar char="•"/>
                      </a:pPr>
                      <a:endParaRPr lang="en-US" sz="1100" b="0" kern="1200" dirty="0">
                        <a:solidFill>
                          <a:schemeClr val="accent1"/>
                        </a:solidFill>
                        <a:effectLst/>
                        <a:latin typeface="+mn-lt"/>
                        <a:ea typeface="+mn-ea"/>
                        <a:cs typeface="+mn-cs"/>
                      </a:endParaRPr>
                    </a:p>
                  </a:txBody>
                  <a:tcPr/>
                </a:tc>
                <a:tc hMerge="1">
                  <a:txBody>
                    <a:bodyPr/>
                    <a:lstStyle/>
                    <a:p>
                      <a:pPr marL="114300" indent="-114300" algn="l">
                        <a:buFont typeface="Arial" pitchFamily="34" charset="0"/>
                        <a:buChar char="•"/>
                      </a:pPr>
                      <a:endParaRPr lang="en-US" sz="1100" b="0" kern="1200" dirty="0">
                        <a:solidFill>
                          <a:schemeClr val="accent1"/>
                        </a:solidFill>
                        <a:effectLst/>
                        <a:latin typeface="+mn-lt"/>
                        <a:ea typeface="+mn-ea"/>
                        <a:cs typeface="+mn-cs"/>
                      </a:endParaRPr>
                    </a:p>
                  </a:txBody>
                  <a:tcPr/>
                </a:tc>
                <a:tc hMerge="1">
                  <a:txBody>
                    <a:bodyPr/>
                    <a:lstStyle/>
                    <a:p>
                      <a:pPr marL="171450" indent="-171450">
                        <a:buFont typeface="Arial" pitchFamily="34" charset="0"/>
                        <a:buChar char="•"/>
                      </a:pPr>
                      <a:endParaRPr lang="en-US" sz="1100" dirty="0">
                        <a:solidFill>
                          <a:schemeClr val="accent1"/>
                        </a:solidFill>
                      </a:endParaRPr>
                    </a:p>
                  </a:txBody>
                  <a:tcPr/>
                </a:tc>
                <a:extLst>
                  <a:ext uri="{0D108BD9-81ED-4DB2-BD59-A6C34878D82A}">
                    <a16:rowId xmlns:a16="http://schemas.microsoft.com/office/drawing/2014/main" val="10001"/>
                  </a:ext>
                </a:extLst>
              </a:tr>
              <a:tr h="639135">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algn="l"/>
                      <a:r>
                        <a:rPr lang="en-US" sz="2000" b="1" u="none" dirty="0" smtClean="0">
                          <a:latin typeface="+mj-lt"/>
                        </a:rPr>
                        <a:t>Alignment with Company Goals</a:t>
                      </a:r>
                      <a:endParaRPr lang="en-US" sz="2000" b="1" u="none" dirty="0">
                        <a:solidFill>
                          <a:schemeClr val="tx1"/>
                        </a:solidFill>
                        <a:latin typeface="+mj-lt"/>
                      </a:endParaRPr>
                    </a:p>
                  </a:txBody>
                  <a:tcPr marL="68750" marR="68750" marT="34375" marB="34375" anchor="ct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indent="0" algn="l">
                        <a:buFont typeface="Arial" pitchFamily="34" charset="0"/>
                        <a:buNone/>
                      </a:pPr>
                      <a:r>
                        <a:rPr lang="en-US" sz="2000" b="1" u="none" kern="1200" dirty="0" smtClean="0">
                          <a:effectLst/>
                          <a:latin typeface="+mj-lt"/>
                        </a:rPr>
                        <a:t>High</a:t>
                      </a:r>
                    </a:p>
                    <a:p>
                      <a:pPr marL="0" indent="0" algn="l">
                        <a:buFont typeface="Arial" pitchFamily="34" charset="0"/>
                        <a:buNone/>
                      </a:pPr>
                      <a:endParaRPr lang="en-US" sz="2000" b="1" u="none" kern="1200" dirty="0" smtClean="0">
                        <a:solidFill>
                          <a:schemeClr val="bg2"/>
                        </a:solidFill>
                        <a:effectLst/>
                        <a:latin typeface="+mj-lt"/>
                        <a:ea typeface="+mn-ea"/>
                        <a:cs typeface="+mn-cs"/>
                      </a:endParaRPr>
                    </a:p>
                  </a:txBody>
                  <a:tcPr marL="68750" marR="68750" marT="34375" marB="34375" anchor="ctr">
                    <a:solidFill>
                      <a:schemeClr val="accent2"/>
                    </a:solid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indent="0" algn="l">
                        <a:buFont typeface="Arial" pitchFamily="34" charset="0"/>
                        <a:buNone/>
                      </a:pPr>
                      <a:r>
                        <a:rPr lang="en-US" sz="2000" b="1" kern="1200" dirty="0" smtClean="0">
                          <a:effectLst/>
                          <a:latin typeface="+mj-lt"/>
                        </a:rPr>
                        <a:t>High</a:t>
                      </a:r>
                      <a:endParaRPr lang="en-US" sz="2000" b="1" kern="1200" dirty="0">
                        <a:solidFill>
                          <a:schemeClr val="bg2"/>
                        </a:solidFill>
                        <a:effectLst/>
                        <a:latin typeface="+mj-lt"/>
                        <a:ea typeface="+mn-ea"/>
                        <a:cs typeface="+mn-cs"/>
                      </a:endParaRPr>
                    </a:p>
                  </a:txBody>
                  <a:tcPr marL="68750" marR="68750" marT="34375" marB="34375" anchor="ctr">
                    <a:solidFill>
                      <a:schemeClr val="accent2"/>
                    </a:solid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algn="l"/>
                      <a:r>
                        <a:rPr lang="en-US" sz="2000" b="1" kern="1200" dirty="0" smtClean="0">
                          <a:effectLst/>
                          <a:latin typeface="+mj-lt"/>
                        </a:rPr>
                        <a:t>Medium</a:t>
                      </a:r>
                      <a:endParaRPr lang="en-US" sz="2000" b="1" kern="1200" dirty="0">
                        <a:solidFill>
                          <a:schemeClr val="bg2"/>
                        </a:solidFill>
                        <a:effectLst/>
                        <a:latin typeface="+mj-lt"/>
                        <a:ea typeface="+mn-ea"/>
                        <a:cs typeface="+mn-cs"/>
                      </a:endParaRPr>
                    </a:p>
                  </a:txBody>
                  <a:tcPr marL="68750" marR="68750" marT="34375" marB="34375" anchor="ctr">
                    <a:solidFill>
                      <a:schemeClr val="accent6">
                        <a:lumMod val="60000"/>
                        <a:lumOff val="40000"/>
                      </a:schemeClr>
                    </a:solid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indent="0" algn="l">
                        <a:buFont typeface="Arial" pitchFamily="34" charset="0"/>
                        <a:buNone/>
                      </a:pPr>
                      <a:r>
                        <a:rPr lang="en-US" sz="2000" b="1" dirty="0" smtClean="0">
                          <a:latin typeface="+mj-lt"/>
                        </a:rPr>
                        <a:t>High</a:t>
                      </a:r>
                      <a:endParaRPr lang="en-US" sz="2000" b="1" dirty="0">
                        <a:solidFill>
                          <a:schemeClr val="bg2"/>
                        </a:solidFill>
                        <a:latin typeface="+mj-lt"/>
                      </a:endParaRPr>
                    </a:p>
                  </a:txBody>
                  <a:tcPr marL="68750" marR="68750" marT="34375" marB="34375" anchor="ctr">
                    <a:solidFill>
                      <a:schemeClr val="accent2"/>
                    </a:solidFill>
                  </a:tcPr>
                </a:tc>
                <a:extLst>
                  <a:ext uri="{0D108BD9-81ED-4DB2-BD59-A6C34878D82A}">
                    <a16:rowId xmlns:a16="http://schemas.microsoft.com/office/drawing/2014/main" val="10002"/>
                  </a:ext>
                </a:extLst>
              </a:tr>
              <a:tr h="639135">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algn="l"/>
                      <a:r>
                        <a:rPr lang="en-US" sz="2000" b="1" u="none" dirty="0" smtClean="0">
                          <a:latin typeface="+mj-lt"/>
                        </a:rPr>
                        <a:t>Reward</a:t>
                      </a:r>
                      <a:endParaRPr lang="en-US" sz="2000" b="1" u="none" dirty="0">
                        <a:solidFill>
                          <a:schemeClr val="tx1"/>
                        </a:solidFill>
                        <a:latin typeface="+mj-lt"/>
                      </a:endParaRPr>
                    </a:p>
                  </a:txBody>
                  <a:tcPr marL="68750" marR="68750" marT="34375" marB="34375" anchor="ct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2000" b="1" u="none" kern="1200" dirty="0" smtClean="0">
                          <a:effectLst/>
                          <a:latin typeface="+mj-lt"/>
                        </a:rPr>
                        <a:t>High</a:t>
                      </a:r>
                      <a:r>
                        <a:rPr lang="en-US" sz="2000" b="1" u="none" kern="1200" baseline="0" dirty="0" smtClean="0">
                          <a:effectLst/>
                          <a:latin typeface="+mj-lt"/>
                        </a:rPr>
                        <a:t> </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2000" b="1" u="none" kern="1200" dirty="0" smtClean="0">
                        <a:solidFill>
                          <a:schemeClr val="bg2"/>
                        </a:solidFill>
                        <a:effectLst/>
                        <a:latin typeface="+mj-lt"/>
                        <a:ea typeface="+mn-ea"/>
                        <a:cs typeface="+mn-cs"/>
                      </a:endParaRPr>
                    </a:p>
                  </a:txBody>
                  <a:tcPr marL="68750" marR="68750" marT="34375" marB="34375" anchor="ctr">
                    <a:solidFill>
                      <a:schemeClr val="accent2"/>
                    </a:solid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indent="0" algn="l">
                        <a:buFont typeface="Arial" pitchFamily="34" charset="0"/>
                        <a:buNone/>
                      </a:pPr>
                      <a:r>
                        <a:rPr lang="en-US" sz="2000" b="1" kern="1200" dirty="0" smtClean="0">
                          <a:effectLst/>
                          <a:latin typeface="+mj-lt"/>
                        </a:rPr>
                        <a:t>Medium</a:t>
                      </a:r>
                      <a:endParaRPr lang="en-US" sz="2000" b="1" kern="1200" dirty="0">
                        <a:solidFill>
                          <a:schemeClr val="bg2"/>
                        </a:solidFill>
                        <a:effectLst/>
                        <a:latin typeface="+mj-lt"/>
                        <a:ea typeface="+mn-ea"/>
                        <a:cs typeface="+mn-cs"/>
                      </a:endParaRPr>
                    </a:p>
                  </a:txBody>
                  <a:tcPr marL="68750" marR="68750" marT="34375" marB="34375" anchor="ctr">
                    <a:solidFill>
                      <a:schemeClr val="accent6">
                        <a:lumMod val="60000"/>
                        <a:lumOff val="40000"/>
                      </a:schemeClr>
                    </a:solid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algn="l"/>
                      <a:r>
                        <a:rPr lang="en-US" sz="2000" b="1" kern="1200" dirty="0" smtClean="0">
                          <a:effectLst/>
                          <a:latin typeface="+mj-lt"/>
                        </a:rPr>
                        <a:t>Medium</a:t>
                      </a:r>
                      <a:endParaRPr lang="en-US" sz="2000" b="1" kern="1200" dirty="0">
                        <a:solidFill>
                          <a:schemeClr val="bg2"/>
                        </a:solidFill>
                        <a:effectLst/>
                        <a:latin typeface="+mj-lt"/>
                        <a:ea typeface="+mn-ea"/>
                        <a:cs typeface="+mn-cs"/>
                      </a:endParaRPr>
                    </a:p>
                  </a:txBody>
                  <a:tcPr marL="68750" marR="68750" marT="34375" marB="34375" anchor="ctr">
                    <a:solidFill>
                      <a:schemeClr val="accent6">
                        <a:lumMod val="60000"/>
                        <a:lumOff val="40000"/>
                      </a:schemeClr>
                    </a:solid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indent="0" algn="l">
                        <a:buFont typeface="Arial" pitchFamily="34" charset="0"/>
                        <a:buNone/>
                      </a:pPr>
                      <a:r>
                        <a:rPr lang="en-US" sz="2000" b="1" dirty="0" smtClean="0">
                          <a:latin typeface="+mj-lt"/>
                        </a:rPr>
                        <a:t>Medium</a:t>
                      </a:r>
                      <a:endParaRPr lang="en-US" sz="2000" b="1" dirty="0">
                        <a:solidFill>
                          <a:schemeClr val="bg2"/>
                        </a:solidFill>
                        <a:latin typeface="+mj-lt"/>
                      </a:endParaRPr>
                    </a:p>
                  </a:txBody>
                  <a:tcPr marL="68750" marR="68750" marT="34375" marB="34375" anchor="ctr">
                    <a:solidFill>
                      <a:schemeClr val="accent6">
                        <a:lumMod val="60000"/>
                        <a:lumOff val="40000"/>
                      </a:schemeClr>
                    </a:solidFill>
                  </a:tcPr>
                </a:tc>
                <a:extLst>
                  <a:ext uri="{0D108BD9-81ED-4DB2-BD59-A6C34878D82A}">
                    <a16:rowId xmlns:a16="http://schemas.microsoft.com/office/drawing/2014/main" val="10003"/>
                  </a:ext>
                </a:extLst>
              </a:tr>
              <a:tr h="639135">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algn="l"/>
                      <a:r>
                        <a:rPr lang="en-US" sz="2000" b="1" u="none" dirty="0" smtClean="0">
                          <a:latin typeface="+mj-lt"/>
                        </a:rPr>
                        <a:t>Retention</a:t>
                      </a:r>
                      <a:endParaRPr lang="en-US" sz="2000" b="1" u="none" dirty="0">
                        <a:solidFill>
                          <a:schemeClr val="tx1"/>
                        </a:solidFill>
                        <a:latin typeface="+mj-lt"/>
                      </a:endParaRPr>
                    </a:p>
                  </a:txBody>
                  <a:tcPr marL="68750" marR="68750" marT="34375" marB="34375" anchor="ct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indent="0" algn="l">
                        <a:buFont typeface="Arial" pitchFamily="34" charset="0"/>
                        <a:buNone/>
                      </a:pPr>
                      <a:r>
                        <a:rPr lang="en-US" sz="2000" b="1" u="none" kern="1200" dirty="0" smtClean="0">
                          <a:effectLst/>
                          <a:latin typeface="+mj-lt"/>
                        </a:rPr>
                        <a:t>High</a:t>
                      </a:r>
                    </a:p>
                    <a:p>
                      <a:pPr marL="0" indent="0" algn="l">
                        <a:buFont typeface="Arial" pitchFamily="34" charset="0"/>
                        <a:buNone/>
                      </a:pPr>
                      <a:endParaRPr lang="en-US" sz="2000" b="1" u="none" kern="1200" dirty="0">
                        <a:solidFill>
                          <a:schemeClr val="bg2"/>
                        </a:solidFill>
                        <a:effectLst/>
                        <a:latin typeface="+mj-lt"/>
                        <a:ea typeface="+mn-ea"/>
                        <a:cs typeface="+mn-cs"/>
                      </a:endParaRPr>
                    </a:p>
                  </a:txBody>
                  <a:tcPr marL="68750" marR="68750" marT="34375" marB="34375" anchor="ctr">
                    <a:solidFill>
                      <a:schemeClr val="accent2"/>
                    </a:solid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indent="0" algn="l">
                        <a:buFont typeface="Arial" pitchFamily="34" charset="0"/>
                        <a:buNone/>
                      </a:pPr>
                      <a:r>
                        <a:rPr lang="en-US" sz="2000" b="1" kern="1200" dirty="0" smtClean="0">
                          <a:effectLst/>
                          <a:latin typeface="+mj-lt"/>
                        </a:rPr>
                        <a:t>Medium</a:t>
                      </a:r>
                      <a:endParaRPr lang="en-US" sz="2000" b="1" kern="1200" dirty="0">
                        <a:solidFill>
                          <a:schemeClr val="bg2"/>
                        </a:solidFill>
                        <a:effectLst/>
                        <a:latin typeface="+mj-lt"/>
                        <a:ea typeface="+mn-ea"/>
                        <a:cs typeface="+mn-cs"/>
                      </a:endParaRPr>
                    </a:p>
                  </a:txBody>
                  <a:tcPr marL="68750" marR="68750" marT="34375" marB="34375" anchor="ctr">
                    <a:solidFill>
                      <a:schemeClr val="accent6">
                        <a:lumMod val="60000"/>
                        <a:lumOff val="40000"/>
                      </a:schemeClr>
                    </a:solid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algn="l"/>
                      <a:r>
                        <a:rPr lang="en-US" sz="2000" b="1" kern="1200" dirty="0" smtClean="0">
                          <a:effectLst/>
                          <a:latin typeface="+mj-lt"/>
                        </a:rPr>
                        <a:t>Medium</a:t>
                      </a:r>
                      <a:endParaRPr lang="en-US" sz="2000" b="1" kern="1200" dirty="0">
                        <a:solidFill>
                          <a:schemeClr val="bg2"/>
                        </a:solidFill>
                        <a:effectLst/>
                        <a:latin typeface="+mj-lt"/>
                        <a:ea typeface="+mn-ea"/>
                        <a:cs typeface="+mn-cs"/>
                      </a:endParaRPr>
                    </a:p>
                  </a:txBody>
                  <a:tcPr marL="68750" marR="68750" marT="34375" marB="34375" anchor="ctr">
                    <a:solidFill>
                      <a:schemeClr val="accent6">
                        <a:lumMod val="60000"/>
                        <a:lumOff val="40000"/>
                      </a:schemeClr>
                    </a:solid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indent="0" algn="l">
                        <a:buFont typeface="Arial" pitchFamily="34" charset="0"/>
                        <a:buNone/>
                      </a:pPr>
                      <a:r>
                        <a:rPr lang="en-US" sz="2000" b="1" dirty="0" smtClean="0">
                          <a:latin typeface="+mj-lt"/>
                        </a:rPr>
                        <a:t>High</a:t>
                      </a:r>
                      <a:endParaRPr lang="en-US" sz="2000" b="1" dirty="0">
                        <a:solidFill>
                          <a:schemeClr val="bg2"/>
                        </a:solidFill>
                        <a:latin typeface="+mj-lt"/>
                      </a:endParaRPr>
                    </a:p>
                  </a:txBody>
                  <a:tcPr marL="68750" marR="68750" marT="34375" marB="34375" anchor="ctr">
                    <a:solidFill>
                      <a:schemeClr val="accent2"/>
                    </a:solidFill>
                  </a:tcPr>
                </a:tc>
                <a:extLst>
                  <a:ext uri="{0D108BD9-81ED-4DB2-BD59-A6C34878D82A}">
                    <a16:rowId xmlns:a16="http://schemas.microsoft.com/office/drawing/2014/main" val="10004"/>
                  </a:ext>
                </a:extLst>
              </a:tr>
              <a:tr h="1371409">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algn="l" defTabSz="914400" rtl="0" eaLnBrk="1" latinLnBrk="0" hangingPunct="1"/>
                      <a:r>
                        <a:rPr lang="en-US" sz="2000" b="1" u="none" kern="1200" dirty="0" smtClean="0">
                          <a:effectLst/>
                          <a:latin typeface="+mj-lt"/>
                        </a:rPr>
                        <a:t>Employee</a:t>
                      </a:r>
                      <a:r>
                        <a:rPr lang="en-US" sz="2000" b="1" u="none" kern="1200" baseline="0" dirty="0" smtClean="0">
                          <a:effectLst/>
                          <a:latin typeface="+mj-lt"/>
                        </a:rPr>
                        <a:t> Preference</a:t>
                      </a:r>
                      <a:endParaRPr lang="en-US" sz="2000" b="1" u="none" kern="1200" dirty="0">
                        <a:solidFill>
                          <a:schemeClr val="tx1"/>
                        </a:solidFill>
                        <a:effectLst/>
                        <a:latin typeface="+mj-lt"/>
                        <a:ea typeface="+mn-ea"/>
                        <a:cs typeface="+mn-cs"/>
                      </a:endParaRPr>
                    </a:p>
                  </a:txBody>
                  <a:tcPr marL="68750" marR="68750" marT="34375" marB="34375" anchor="ct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2000" b="1" kern="1200" dirty="0" smtClean="0">
                          <a:latin typeface="+mj-lt"/>
                        </a:rPr>
                        <a:t>High</a:t>
                      </a:r>
                      <a:endParaRPr lang="en-US" sz="2000" b="1" kern="1200" dirty="0" smtClean="0">
                        <a:solidFill>
                          <a:schemeClr val="tx1"/>
                        </a:solidFill>
                        <a:latin typeface="+mj-lt"/>
                        <a:ea typeface="+mn-ea"/>
                        <a:cs typeface="+mn-cs"/>
                      </a:endParaRPr>
                    </a:p>
                  </a:txBody>
                  <a:tcPr marL="68750" marR="68750" marT="34375" marB="34375" anchor="ctr">
                    <a:solidFill>
                      <a:schemeClr val="accent2"/>
                    </a:solid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2000" b="1" kern="1200" noProof="0" dirty="0" smtClean="0">
                          <a:latin typeface="+mj-lt"/>
                        </a:rPr>
                        <a:t>High</a:t>
                      </a:r>
                      <a:endParaRPr lang="en-US" sz="2000" b="1" kern="1200" noProof="0" dirty="0">
                        <a:solidFill>
                          <a:schemeClr val="tx1"/>
                        </a:solidFill>
                        <a:latin typeface="+mj-lt"/>
                        <a:ea typeface="+mn-ea"/>
                        <a:cs typeface="+mn-cs"/>
                      </a:endParaRPr>
                    </a:p>
                  </a:txBody>
                  <a:tcPr marL="68750" marR="68750" marT="34375" marB="34375" anchor="ctr">
                    <a:solidFill>
                      <a:schemeClr val="accent2"/>
                    </a:solid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algn="l"/>
                      <a:r>
                        <a:rPr lang="en-US" sz="2000" b="1" kern="1200" dirty="0" smtClean="0">
                          <a:effectLst/>
                          <a:latin typeface="+mj-lt"/>
                        </a:rPr>
                        <a:t>Medium</a:t>
                      </a:r>
                      <a:endParaRPr lang="en-US" sz="2000" b="1" kern="1200" dirty="0">
                        <a:solidFill>
                          <a:schemeClr val="tx1"/>
                        </a:solidFill>
                        <a:effectLst/>
                        <a:latin typeface="+mj-lt"/>
                        <a:ea typeface="+mn-ea"/>
                        <a:cs typeface="+mn-cs"/>
                      </a:endParaRPr>
                    </a:p>
                  </a:txBody>
                  <a:tcPr marL="68750" marR="68750" marT="34375" marB="34375" anchor="ctr">
                    <a:solidFill>
                      <a:schemeClr val="accent6">
                        <a:lumMod val="60000"/>
                        <a:lumOff val="40000"/>
                      </a:schemeClr>
                    </a:solid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2000" b="1" kern="1200" dirty="0" smtClean="0">
                          <a:latin typeface="+mj-lt"/>
                        </a:rPr>
                        <a:t>High </a:t>
                      </a:r>
                      <a:endParaRPr lang="en-US" sz="2000" b="1" kern="1200" baseline="0" dirty="0" smtClean="0">
                        <a:solidFill>
                          <a:schemeClr val="tx1"/>
                        </a:solidFill>
                        <a:latin typeface="+mj-lt"/>
                        <a:ea typeface="+mn-ea"/>
                        <a:cs typeface="+mn-cs"/>
                      </a:endParaRPr>
                    </a:p>
                  </a:txBody>
                  <a:tcPr marL="68750" marR="68750" marT="34375" marB="34375" anchor="ctr">
                    <a:solidFill>
                      <a:schemeClr val="accent2"/>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237626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2550"/>
            <a:ext cx="12039600" cy="6699250"/>
          </a:xfrm>
          <a:prstGeom prst="rect">
            <a:avLst/>
          </a:prstGeom>
          <a:noFill/>
          <a:ln w="190500">
            <a:solidFill>
              <a:srgbClr val="D5003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3" name="Text Box 22"/>
          <p:cNvSpPr txBox="1">
            <a:spLocks noChangeArrowheads="1"/>
          </p:cNvSpPr>
          <p:nvPr/>
        </p:nvSpPr>
        <p:spPr bwMode="auto">
          <a:xfrm>
            <a:off x="315913" y="457200"/>
            <a:ext cx="1075690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None/>
            </a:pPr>
            <a:r>
              <a:rPr lang="en-US" altLang="en-US" sz="4500" b="1" dirty="0" smtClean="0">
                <a:solidFill>
                  <a:srgbClr val="D50032"/>
                </a:solidFill>
                <a:latin typeface="Agency FB" panose="020B0503020202020204" pitchFamily="34" charset="0"/>
              </a:rPr>
              <a:t>ESOP &amp; MANAGERIAL REMUNERATION</a:t>
            </a:r>
            <a:endParaRPr lang="en-US" altLang="en-US" sz="4500" b="1" dirty="0">
              <a:solidFill>
                <a:srgbClr val="D50032"/>
              </a:solidFill>
              <a:latin typeface="Agency FB" panose="020B0503020202020204" pitchFamily="34" charset="0"/>
            </a:endParaRPr>
          </a:p>
        </p:txBody>
      </p:sp>
      <p:sp>
        <p:nvSpPr>
          <p:cNvPr id="14" name="TextBox 13"/>
          <p:cNvSpPr txBox="1"/>
          <p:nvPr/>
        </p:nvSpPr>
        <p:spPr>
          <a:xfrm>
            <a:off x="481563" y="1616075"/>
            <a:ext cx="10206705" cy="430887"/>
          </a:xfrm>
          <a:prstGeom prst="rect">
            <a:avLst/>
          </a:prstGeom>
          <a:noFill/>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2200" b="1" i="0" u="none" strike="noStrike" kern="0" cap="none" spc="0" normalizeH="0" baseline="0" noProof="0" dirty="0" smtClean="0">
                <a:ln>
                  <a:noFill/>
                </a:ln>
                <a:solidFill>
                  <a:prstClr val="black">
                    <a:lumMod val="85000"/>
                    <a:lumOff val="15000"/>
                  </a:prstClr>
                </a:solidFill>
                <a:effectLst/>
                <a:uLnTx/>
                <a:uFillTx/>
              </a:rPr>
              <a:t>Whether ESOP granted to a Director is included in his </a:t>
            </a:r>
            <a:r>
              <a:rPr lang="en-US" sz="2200" b="1" kern="0" dirty="0">
                <a:solidFill>
                  <a:prstClr val="black">
                    <a:lumMod val="85000"/>
                    <a:lumOff val="15000"/>
                  </a:prstClr>
                </a:solidFill>
              </a:rPr>
              <a:t>M</a:t>
            </a:r>
            <a:r>
              <a:rPr kumimoji="0" lang="en-US" sz="2200" b="1" i="0" u="none" strike="noStrike" kern="0" cap="none" spc="0" normalizeH="0" baseline="0" noProof="0" dirty="0" err="1" smtClean="0">
                <a:ln>
                  <a:noFill/>
                </a:ln>
                <a:solidFill>
                  <a:prstClr val="black">
                    <a:lumMod val="85000"/>
                    <a:lumOff val="15000"/>
                  </a:prstClr>
                </a:solidFill>
                <a:effectLst/>
                <a:uLnTx/>
                <a:uFillTx/>
              </a:rPr>
              <a:t>anagerial</a:t>
            </a:r>
            <a:r>
              <a:rPr kumimoji="0" lang="en-US" sz="2200" b="1" i="0" u="none" strike="noStrike" kern="0" cap="none" spc="0" normalizeH="0" baseline="0" noProof="0" dirty="0" smtClean="0">
                <a:ln>
                  <a:noFill/>
                </a:ln>
                <a:solidFill>
                  <a:prstClr val="black">
                    <a:lumMod val="85000"/>
                    <a:lumOff val="15000"/>
                  </a:prstClr>
                </a:solidFill>
                <a:effectLst/>
                <a:uLnTx/>
                <a:uFillTx/>
              </a:rPr>
              <a:t> Remuneration?  </a:t>
            </a:r>
          </a:p>
        </p:txBody>
      </p:sp>
      <p:sp>
        <p:nvSpPr>
          <p:cNvPr id="15" name="TextBox 14"/>
          <p:cNvSpPr txBox="1"/>
          <p:nvPr/>
        </p:nvSpPr>
        <p:spPr>
          <a:xfrm>
            <a:off x="851976" y="2046962"/>
            <a:ext cx="9684774" cy="5170646"/>
          </a:xfrm>
          <a:prstGeom prst="rect">
            <a:avLst/>
          </a:prstGeom>
          <a:noFill/>
        </p:spPr>
        <p:txBody>
          <a:bodyPr wrap="square" rtlCol="0">
            <a:spAutoFit/>
          </a:bodyPr>
          <a:lstStyle/>
          <a:p>
            <a:pPr marL="342900" marR="0" lvl="0" indent="-342900" defTabSz="457200" eaLnBrk="1" fontAlgn="auto" latinLnBrk="0" hangingPunct="1">
              <a:lnSpc>
                <a:spcPct val="150000"/>
              </a:lnSpc>
              <a:spcBef>
                <a:spcPts val="0"/>
              </a:spcBef>
              <a:spcAft>
                <a:spcPts val="0"/>
              </a:spcAft>
              <a:buClrTx/>
              <a:buSzTx/>
              <a:buFontTx/>
              <a:buChar char="-"/>
              <a:tabLst/>
              <a:defRPr/>
            </a:pPr>
            <a:r>
              <a:rPr kumimoji="0" lang="en-US" sz="2200" b="1" i="0" u="none" strike="noStrike" kern="0" cap="none" spc="0" normalizeH="0" baseline="0" noProof="0" dirty="0" smtClean="0">
                <a:ln>
                  <a:noFill/>
                </a:ln>
                <a:solidFill>
                  <a:schemeClr val="accent2">
                    <a:lumMod val="75000"/>
                  </a:schemeClr>
                </a:solidFill>
                <a:effectLst/>
                <a:uLnTx/>
                <a:uFillTx/>
              </a:rPr>
              <a:t>Yes</a:t>
            </a:r>
          </a:p>
          <a:p>
            <a:pPr marL="342900" marR="0" lvl="0" indent="-342900" defTabSz="457200" eaLnBrk="1" fontAlgn="auto" latinLnBrk="0" hangingPunct="1">
              <a:lnSpc>
                <a:spcPct val="150000"/>
              </a:lnSpc>
              <a:spcBef>
                <a:spcPts val="0"/>
              </a:spcBef>
              <a:spcAft>
                <a:spcPts val="0"/>
              </a:spcAft>
              <a:buClrTx/>
              <a:buSzTx/>
              <a:buFontTx/>
              <a:buChar char="-"/>
              <a:tabLst/>
              <a:defRPr/>
            </a:pPr>
            <a:r>
              <a:rPr kumimoji="0" lang="en-US" sz="2200" b="1" i="0" u="none" strike="noStrike" kern="0" cap="none" spc="0" normalizeH="0" baseline="0" noProof="0" dirty="0" smtClean="0">
                <a:ln>
                  <a:noFill/>
                </a:ln>
                <a:solidFill>
                  <a:schemeClr val="accent2">
                    <a:lumMod val="75000"/>
                  </a:schemeClr>
                </a:solidFill>
                <a:effectLst/>
                <a:uLnTx/>
                <a:uFillTx/>
              </a:rPr>
              <a:t> ESOP is a perquisite &amp; perquisites are included in remuneration. Hence ESOP becomes part of MR of a Director</a:t>
            </a:r>
          </a:p>
          <a:p>
            <a:pPr marL="342900" marR="0" lvl="0" indent="-342900" defTabSz="457200" eaLnBrk="1" fontAlgn="auto" latinLnBrk="0" hangingPunct="1">
              <a:lnSpc>
                <a:spcPct val="150000"/>
              </a:lnSpc>
              <a:spcBef>
                <a:spcPts val="0"/>
              </a:spcBef>
              <a:spcAft>
                <a:spcPts val="0"/>
              </a:spcAft>
              <a:buClrTx/>
              <a:buSzTx/>
              <a:buFontTx/>
              <a:buChar char="-"/>
              <a:tabLst/>
              <a:defRPr/>
            </a:pPr>
            <a:r>
              <a:rPr kumimoji="0" lang="en-US" sz="2200" b="1" i="0" u="none" strike="noStrike" kern="0" cap="none" spc="0" normalizeH="0" baseline="0" noProof="0" dirty="0" smtClean="0">
                <a:ln>
                  <a:noFill/>
                </a:ln>
                <a:solidFill>
                  <a:schemeClr val="accent2">
                    <a:lumMod val="75000"/>
                  </a:schemeClr>
                </a:solidFill>
                <a:effectLst/>
                <a:uLnTx/>
                <a:uFillTx/>
              </a:rPr>
              <a:t>Trigger point is exercise of options</a:t>
            </a:r>
          </a:p>
          <a:p>
            <a:pPr marL="342900" marR="0" lvl="0" indent="-342900" defTabSz="457200" eaLnBrk="1" fontAlgn="auto" latinLnBrk="0" hangingPunct="1">
              <a:lnSpc>
                <a:spcPct val="150000"/>
              </a:lnSpc>
              <a:spcBef>
                <a:spcPts val="0"/>
              </a:spcBef>
              <a:spcAft>
                <a:spcPts val="0"/>
              </a:spcAft>
              <a:buClrTx/>
              <a:buSzTx/>
              <a:buFontTx/>
              <a:buChar char="-"/>
              <a:tabLst/>
              <a:defRPr/>
            </a:pPr>
            <a:r>
              <a:rPr lang="en-US" sz="2200" b="1" i="1" kern="0" noProof="0" dirty="0" smtClean="0">
                <a:solidFill>
                  <a:schemeClr val="accent2">
                    <a:lumMod val="75000"/>
                  </a:schemeClr>
                </a:solidFill>
              </a:rPr>
              <a:t>Example: Perquisite Value – Rs.200/-</a:t>
            </a:r>
          </a:p>
          <a:p>
            <a:pPr lvl="3" defTabSz="457200">
              <a:lnSpc>
                <a:spcPct val="150000"/>
              </a:lnSpc>
              <a:defRPr/>
            </a:pPr>
            <a:r>
              <a:rPr lang="en-US" sz="2200" b="1" i="1" kern="0" dirty="0" smtClean="0">
                <a:solidFill>
                  <a:schemeClr val="accent2">
                    <a:lumMod val="75000"/>
                  </a:schemeClr>
                </a:solidFill>
              </a:rPr>
              <a:t>Number of Options Exercised – 50,000</a:t>
            </a:r>
          </a:p>
          <a:p>
            <a:pPr lvl="3" defTabSz="457200">
              <a:lnSpc>
                <a:spcPct val="150000"/>
              </a:lnSpc>
              <a:defRPr/>
            </a:pPr>
            <a:r>
              <a:rPr lang="en-US" sz="2200" b="1" i="1" kern="0" noProof="0" dirty="0" smtClean="0">
                <a:solidFill>
                  <a:schemeClr val="accent2">
                    <a:lumMod val="75000"/>
                  </a:schemeClr>
                </a:solidFill>
              </a:rPr>
              <a:t>Total Perquisite value – Rs.1,00,00,000 </a:t>
            </a:r>
            <a:r>
              <a:rPr lang="en-US" sz="1600" b="1" i="1" kern="0" noProof="0" dirty="0" smtClean="0">
                <a:solidFill>
                  <a:schemeClr val="accent2">
                    <a:lumMod val="75000"/>
                  </a:schemeClr>
                </a:solidFill>
              </a:rPr>
              <a:t>(Added to the MR of the year of exercise)</a:t>
            </a:r>
            <a:endParaRPr lang="en-US" sz="2200" b="1" i="1" kern="0" noProof="0" dirty="0" smtClean="0">
              <a:solidFill>
                <a:schemeClr val="accent2">
                  <a:lumMod val="75000"/>
                </a:schemeClr>
              </a:solidFill>
            </a:endParaRPr>
          </a:p>
          <a:p>
            <a:pPr lvl="3" defTabSz="457200">
              <a:lnSpc>
                <a:spcPct val="150000"/>
              </a:lnSpc>
              <a:defRPr/>
            </a:pPr>
            <a:r>
              <a:rPr lang="en-US" sz="2200" b="1" i="1" kern="0" noProof="0" dirty="0" smtClean="0">
                <a:solidFill>
                  <a:schemeClr val="accent2">
                    <a:lumMod val="75000"/>
                  </a:schemeClr>
                </a:solidFill>
              </a:rPr>
              <a:t>Limit on MR in a </a:t>
            </a:r>
            <a:r>
              <a:rPr lang="en-US" sz="2200" b="1" i="1" kern="0" dirty="0" smtClean="0">
                <a:solidFill>
                  <a:schemeClr val="accent2">
                    <a:lumMod val="75000"/>
                  </a:schemeClr>
                </a:solidFill>
              </a:rPr>
              <a:t>Financial Year – 5% of Net Profit</a:t>
            </a:r>
          </a:p>
          <a:p>
            <a:pPr lvl="3" defTabSz="457200">
              <a:lnSpc>
                <a:spcPct val="150000"/>
              </a:lnSpc>
              <a:defRPr/>
            </a:pPr>
            <a:r>
              <a:rPr lang="en-US" sz="2200" b="1" i="1" kern="0" noProof="0" dirty="0" smtClean="0">
                <a:solidFill>
                  <a:schemeClr val="accent2">
                    <a:lumMod val="75000"/>
                  </a:schemeClr>
                </a:solidFill>
              </a:rPr>
              <a:t>Rs</a:t>
            </a:r>
            <a:r>
              <a:rPr lang="en-US" sz="2200" b="1" i="1" kern="0" dirty="0">
                <a:solidFill>
                  <a:schemeClr val="accent2">
                    <a:lumMod val="75000"/>
                  </a:schemeClr>
                </a:solidFill>
              </a:rPr>
              <a:t>. 1,00,00,000 </a:t>
            </a:r>
            <a:r>
              <a:rPr lang="en-US" sz="2200" b="1" i="1" kern="0" dirty="0" smtClean="0">
                <a:solidFill>
                  <a:schemeClr val="accent2">
                    <a:lumMod val="75000"/>
                  </a:schemeClr>
                </a:solidFill>
              </a:rPr>
              <a:t>is exceeding the limit – then CG approval is required.</a:t>
            </a:r>
            <a:endParaRPr lang="en-US" sz="2200" b="1" i="1" kern="0" noProof="0" dirty="0" smtClean="0">
              <a:solidFill>
                <a:schemeClr val="accent2">
                  <a:lumMod val="75000"/>
                </a:schemeClr>
              </a:solidFill>
            </a:endParaRPr>
          </a:p>
          <a:p>
            <a:pPr marL="1714500" lvl="3" indent="-342900" defTabSz="457200">
              <a:lnSpc>
                <a:spcPct val="150000"/>
              </a:lnSpc>
              <a:buFontTx/>
              <a:buChar char="-"/>
              <a:defRPr/>
            </a:pPr>
            <a:endParaRPr kumimoji="0" lang="en-US" sz="2200" b="1" i="1" u="none" strike="noStrike" kern="0" cap="none" spc="0" normalizeH="0" baseline="0" noProof="0" dirty="0" smtClean="0">
              <a:ln>
                <a:noFill/>
              </a:ln>
              <a:solidFill>
                <a:schemeClr val="accent2">
                  <a:lumMod val="75000"/>
                </a:schemeClr>
              </a:solidFill>
              <a:effectLst/>
              <a:uLnTx/>
              <a:uFillTx/>
            </a:endParaRPr>
          </a:p>
        </p:txBody>
      </p:sp>
    </p:spTree>
    <p:extLst>
      <p:ext uri="{BB962C8B-B14F-4D97-AF65-F5344CB8AC3E}">
        <p14:creationId xmlns:p14="http://schemas.microsoft.com/office/powerpoint/2010/main" val="3453215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0-#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2550"/>
            <a:ext cx="12039600" cy="6699250"/>
          </a:xfrm>
          <a:prstGeom prst="rect">
            <a:avLst/>
          </a:prstGeom>
          <a:noFill/>
          <a:ln w="190500">
            <a:solidFill>
              <a:srgbClr val="D5003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3" name="Text Box 22"/>
          <p:cNvSpPr txBox="1">
            <a:spLocks noChangeArrowheads="1"/>
          </p:cNvSpPr>
          <p:nvPr/>
        </p:nvSpPr>
        <p:spPr bwMode="auto">
          <a:xfrm>
            <a:off x="315913" y="457200"/>
            <a:ext cx="11799887"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None/>
            </a:pPr>
            <a:r>
              <a:rPr lang="en-US" altLang="en-US" sz="4500" b="1" dirty="0" smtClean="0">
                <a:solidFill>
                  <a:srgbClr val="D50032"/>
                </a:solidFill>
                <a:latin typeface="Agency FB" panose="020B0503020202020204" pitchFamily="34" charset="0"/>
              </a:rPr>
              <a:t>ESOP &amp; INSIDER TRADING REGULATIONS</a:t>
            </a:r>
            <a:endParaRPr lang="en-US" altLang="en-US" sz="4500" b="1" dirty="0">
              <a:solidFill>
                <a:srgbClr val="D50032"/>
              </a:solidFill>
              <a:latin typeface="Agency FB" panose="020B050302020202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4253163925"/>
              </p:ext>
            </p:extLst>
          </p:nvPr>
        </p:nvGraphicFramePr>
        <p:xfrm>
          <a:off x="1714424" y="1828071"/>
          <a:ext cx="8128000" cy="4328160"/>
        </p:xfrm>
        <a:graphic>
          <a:graphicData uri="http://schemas.openxmlformats.org/drawingml/2006/table">
            <a:tbl>
              <a:tblPr firstRow="1" bandRow="1">
                <a:tableStyleId>{5940675A-B579-460E-94D1-54222C63F5DA}</a:tableStyleId>
              </a:tblPr>
              <a:tblGrid>
                <a:gridCol w="4617477">
                  <a:extLst>
                    <a:ext uri="{9D8B030D-6E8A-4147-A177-3AD203B41FA5}">
                      <a16:colId xmlns:a16="http://schemas.microsoft.com/office/drawing/2014/main" val="20000"/>
                    </a:ext>
                  </a:extLst>
                </a:gridCol>
                <a:gridCol w="3510523">
                  <a:extLst>
                    <a:ext uri="{9D8B030D-6E8A-4147-A177-3AD203B41FA5}">
                      <a16:colId xmlns:a16="http://schemas.microsoft.com/office/drawing/2014/main" val="20001"/>
                    </a:ext>
                  </a:extLst>
                </a:gridCol>
              </a:tblGrid>
              <a:tr h="370840">
                <a:tc>
                  <a:txBody>
                    <a:bodyPr/>
                    <a:lstStyle>
                      <a:lvl1pPr marL="0" algn="l" defTabSz="914400" rtl="0" eaLnBrk="1" latinLnBrk="0" hangingPunct="1">
                        <a:defRPr sz="1800" b="1" kern="1200">
                          <a:solidFill>
                            <a:schemeClr val="lt1"/>
                          </a:solidFill>
                          <a:latin typeface="Century Gothic" panose="020B0502020202020204"/>
                        </a:defRPr>
                      </a:lvl1pPr>
                      <a:lvl2pPr marL="457200" algn="l" defTabSz="914400" rtl="0" eaLnBrk="1" latinLnBrk="0" hangingPunct="1">
                        <a:defRPr sz="1800" b="1" kern="1200">
                          <a:solidFill>
                            <a:schemeClr val="lt1"/>
                          </a:solidFill>
                          <a:latin typeface="Century Gothic" panose="020B0502020202020204"/>
                        </a:defRPr>
                      </a:lvl2pPr>
                      <a:lvl3pPr marL="914400" algn="l" defTabSz="914400" rtl="0" eaLnBrk="1" latinLnBrk="0" hangingPunct="1">
                        <a:defRPr sz="1800" b="1" kern="1200">
                          <a:solidFill>
                            <a:schemeClr val="lt1"/>
                          </a:solidFill>
                          <a:latin typeface="Century Gothic" panose="020B0502020202020204"/>
                        </a:defRPr>
                      </a:lvl3pPr>
                      <a:lvl4pPr marL="1371600" algn="l" defTabSz="914400" rtl="0" eaLnBrk="1" latinLnBrk="0" hangingPunct="1">
                        <a:defRPr sz="1800" b="1" kern="1200">
                          <a:solidFill>
                            <a:schemeClr val="lt1"/>
                          </a:solidFill>
                          <a:latin typeface="Century Gothic" panose="020B0502020202020204"/>
                        </a:defRPr>
                      </a:lvl4pPr>
                      <a:lvl5pPr marL="1828800" algn="l" defTabSz="914400" rtl="0" eaLnBrk="1" latinLnBrk="0" hangingPunct="1">
                        <a:defRPr sz="1800" b="1" kern="1200">
                          <a:solidFill>
                            <a:schemeClr val="lt1"/>
                          </a:solidFill>
                          <a:latin typeface="Century Gothic" panose="020B0502020202020204"/>
                        </a:defRPr>
                      </a:lvl5pPr>
                      <a:lvl6pPr marL="2286000" algn="l" defTabSz="914400" rtl="0" eaLnBrk="1" latinLnBrk="0" hangingPunct="1">
                        <a:defRPr sz="1800" b="1" kern="1200">
                          <a:solidFill>
                            <a:schemeClr val="lt1"/>
                          </a:solidFill>
                          <a:latin typeface="Century Gothic" panose="020B0502020202020204"/>
                        </a:defRPr>
                      </a:lvl6pPr>
                      <a:lvl7pPr marL="2743200" algn="l" defTabSz="914400" rtl="0" eaLnBrk="1" latinLnBrk="0" hangingPunct="1">
                        <a:defRPr sz="1800" b="1" kern="1200">
                          <a:solidFill>
                            <a:schemeClr val="lt1"/>
                          </a:solidFill>
                          <a:latin typeface="Century Gothic" panose="020B0502020202020204"/>
                        </a:defRPr>
                      </a:lvl7pPr>
                      <a:lvl8pPr marL="3200400" algn="l" defTabSz="914400" rtl="0" eaLnBrk="1" latinLnBrk="0" hangingPunct="1">
                        <a:defRPr sz="1800" b="1" kern="1200">
                          <a:solidFill>
                            <a:schemeClr val="lt1"/>
                          </a:solidFill>
                          <a:latin typeface="Century Gothic" panose="020B0502020202020204"/>
                        </a:defRPr>
                      </a:lvl8pPr>
                      <a:lvl9pPr marL="3657600" algn="l" defTabSz="914400" rtl="0" eaLnBrk="1" latinLnBrk="0" hangingPunct="1">
                        <a:defRPr sz="1800" b="1" kern="1200">
                          <a:solidFill>
                            <a:schemeClr val="lt1"/>
                          </a:solidFill>
                          <a:latin typeface="Century Gothic" panose="020B0502020202020204"/>
                        </a:defRPr>
                      </a:lvl9pPr>
                    </a:lstStyle>
                    <a:p>
                      <a:r>
                        <a:rPr lang="en-US" sz="2000" b="1" dirty="0" smtClean="0">
                          <a:solidFill>
                            <a:schemeClr val="tx1"/>
                          </a:solidFill>
                          <a:latin typeface="+mn-lt"/>
                        </a:rPr>
                        <a:t>Restrictions of Trading</a:t>
                      </a:r>
                      <a:r>
                        <a:rPr lang="en-US" sz="2000" b="1" baseline="0" dirty="0" smtClean="0">
                          <a:solidFill>
                            <a:schemeClr val="tx1"/>
                          </a:solidFill>
                          <a:latin typeface="+mn-lt"/>
                        </a:rPr>
                        <a:t> window closure</a:t>
                      </a:r>
                    </a:p>
                    <a:p>
                      <a:endParaRPr lang="en-US" sz="2000" b="1" dirty="0">
                        <a:solidFill>
                          <a:schemeClr val="tx1"/>
                        </a:solidFill>
                        <a:latin typeface="+mn-lt"/>
                      </a:endParaRPr>
                    </a:p>
                  </a:txBody>
                  <a:tcPr/>
                </a:tc>
                <a:tc>
                  <a:txBody>
                    <a:bodyPr/>
                    <a:lstStyle>
                      <a:lvl1pPr marL="0" algn="l" defTabSz="914400" rtl="0" eaLnBrk="1" latinLnBrk="0" hangingPunct="1">
                        <a:defRPr sz="1800" b="1" kern="1200">
                          <a:solidFill>
                            <a:schemeClr val="lt1"/>
                          </a:solidFill>
                          <a:latin typeface="Century Gothic" panose="020B0502020202020204"/>
                        </a:defRPr>
                      </a:lvl1pPr>
                      <a:lvl2pPr marL="457200" algn="l" defTabSz="914400" rtl="0" eaLnBrk="1" latinLnBrk="0" hangingPunct="1">
                        <a:defRPr sz="1800" b="1" kern="1200">
                          <a:solidFill>
                            <a:schemeClr val="lt1"/>
                          </a:solidFill>
                          <a:latin typeface="Century Gothic" panose="020B0502020202020204"/>
                        </a:defRPr>
                      </a:lvl2pPr>
                      <a:lvl3pPr marL="914400" algn="l" defTabSz="914400" rtl="0" eaLnBrk="1" latinLnBrk="0" hangingPunct="1">
                        <a:defRPr sz="1800" b="1" kern="1200">
                          <a:solidFill>
                            <a:schemeClr val="lt1"/>
                          </a:solidFill>
                          <a:latin typeface="Century Gothic" panose="020B0502020202020204"/>
                        </a:defRPr>
                      </a:lvl3pPr>
                      <a:lvl4pPr marL="1371600" algn="l" defTabSz="914400" rtl="0" eaLnBrk="1" latinLnBrk="0" hangingPunct="1">
                        <a:defRPr sz="1800" b="1" kern="1200">
                          <a:solidFill>
                            <a:schemeClr val="lt1"/>
                          </a:solidFill>
                          <a:latin typeface="Century Gothic" panose="020B0502020202020204"/>
                        </a:defRPr>
                      </a:lvl4pPr>
                      <a:lvl5pPr marL="1828800" algn="l" defTabSz="914400" rtl="0" eaLnBrk="1" latinLnBrk="0" hangingPunct="1">
                        <a:defRPr sz="1800" b="1" kern="1200">
                          <a:solidFill>
                            <a:schemeClr val="lt1"/>
                          </a:solidFill>
                          <a:latin typeface="Century Gothic" panose="020B0502020202020204"/>
                        </a:defRPr>
                      </a:lvl5pPr>
                      <a:lvl6pPr marL="2286000" algn="l" defTabSz="914400" rtl="0" eaLnBrk="1" latinLnBrk="0" hangingPunct="1">
                        <a:defRPr sz="1800" b="1" kern="1200">
                          <a:solidFill>
                            <a:schemeClr val="lt1"/>
                          </a:solidFill>
                          <a:latin typeface="Century Gothic" panose="020B0502020202020204"/>
                        </a:defRPr>
                      </a:lvl6pPr>
                      <a:lvl7pPr marL="2743200" algn="l" defTabSz="914400" rtl="0" eaLnBrk="1" latinLnBrk="0" hangingPunct="1">
                        <a:defRPr sz="1800" b="1" kern="1200">
                          <a:solidFill>
                            <a:schemeClr val="lt1"/>
                          </a:solidFill>
                          <a:latin typeface="Century Gothic" panose="020B0502020202020204"/>
                        </a:defRPr>
                      </a:lvl7pPr>
                      <a:lvl8pPr marL="3200400" algn="l" defTabSz="914400" rtl="0" eaLnBrk="1" latinLnBrk="0" hangingPunct="1">
                        <a:defRPr sz="1800" b="1" kern="1200">
                          <a:solidFill>
                            <a:schemeClr val="lt1"/>
                          </a:solidFill>
                          <a:latin typeface="Century Gothic" panose="020B0502020202020204"/>
                        </a:defRPr>
                      </a:lvl8pPr>
                      <a:lvl9pPr marL="3657600" algn="l" defTabSz="914400" rtl="0" eaLnBrk="1" latinLnBrk="0" hangingPunct="1">
                        <a:defRPr sz="1800" b="1" kern="1200">
                          <a:solidFill>
                            <a:schemeClr val="lt1"/>
                          </a:solidFill>
                          <a:latin typeface="Century Gothic" panose="020B0502020202020204"/>
                        </a:defRPr>
                      </a:lvl9pPr>
                    </a:lstStyle>
                    <a:p>
                      <a:r>
                        <a:rPr lang="en-US" sz="2000" b="1" dirty="0" smtClean="0">
                          <a:solidFill>
                            <a:schemeClr val="accent2">
                              <a:lumMod val="75000"/>
                            </a:schemeClr>
                          </a:solidFill>
                          <a:latin typeface="+mn-lt"/>
                        </a:rPr>
                        <a:t>On Exercise :Not Applicable</a:t>
                      </a:r>
                    </a:p>
                    <a:p>
                      <a:endParaRPr lang="en-US" sz="2000" b="1" dirty="0" smtClean="0">
                        <a:solidFill>
                          <a:schemeClr val="tx1"/>
                        </a:solidFill>
                        <a:latin typeface="+mn-lt"/>
                      </a:endParaRPr>
                    </a:p>
                    <a:p>
                      <a:r>
                        <a:rPr lang="en-US" sz="2000" b="1" dirty="0" smtClean="0">
                          <a:solidFill>
                            <a:schemeClr val="accent1">
                              <a:lumMod val="75000"/>
                            </a:schemeClr>
                          </a:solidFill>
                          <a:latin typeface="+mn-lt"/>
                        </a:rPr>
                        <a:t>On Sale : Applicable</a:t>
                      </a:r>
                      <a:endParaRPr lang="en-US" sz="2000" b="1" dirty="0">
                        <a:solidFill>
                          <a:schemeClr val="accent1">
                            <a:lumMod val="75000"/>
                          </a:schemeClr>
                        </a:solidFill>
                        <a:latin typeface="+mn-lt"/>
                      </a:endParaRPr>
                    </a:p>
                  </a:txBody>
                  <a:tcPr/>
                </a:tc>
                <a:extLst>
                  <a:ext uri="{0D108BD9-81ED-4DB2-BD59-A6C34878D82A}">
                    <a16:rowId xmlns:a16="http://schemas.microsoft.com/office/drawing/2014/main" val="10000"/>
                  </a:ext>
                </a:extLst>
              </a:tr>
              <a:tr h="370840">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r>
                        <a:rPr lang="en-US" sz="2000" b="1" dirty="0" smtClean="0">
                          <a:solidFill>
                            <a:schemeClr val="tx1"/>
                          </a:solidFill>
                          <a:latin typeface="+mn-lt"/>
                        </a:rPr>
                        <a:t>Restrictions of Contra-trade</a:t>
                      </a:r>
                    </a:p>
                    <a:p>
                      <a:endParaRPr lang="en-US" sz="2000" b="1" dirty="0">
                        <a:solidFill>
                          <a:schemeClr val="tx1"/>
                        </a:solidFill>
                        <a:latin typeface="+mn-lt"/>
                      </a:endParaRPr>
                    </a:p>
                  </a:txBody>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r>
                        <a:rPr lang="en-US" sz="2000" b="1" dirty="0" smtClean="0">
                          <a:solidFill>
                            <a:schemeClr val="tx1"/>
                          </a:solidFill>
                          <a:latin typeface="+mn-lt"/>
                        </a:rPr>
                        <a:t>Not Applicable</a:t>
                      </a:r>
                      <a:endParaRPr lang="en-US" sz="2000" b="1" dirty="0">
                        <a:solidFill>
                          <a:schemeClr val="tx1"/>
                        </a:solidFill>
                        <a:latin typeface="+mn-lt"/>
                      </a:endParaRPr>
                    </a:p>
                  </a:txBody>
                  <a:tcPr/>
                </a:tc>
                <a:extLst>
                  <a:ext uri="{0D108BD9-81ED-4DB2-BD59-A6C34878D82A}">
                    <a16:rowId xmlns:a16="http://schemas.microsoft.com/office/drawing/2014/main" val="10001"/>
                  </a:ext>
                </a:extLst>
              </a:tr>
              <a:tr h="370840">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r>
                        <a:rPr lang="en-US" sz="2000" b="1" dirty="0" smtClean="0">
                          <a:solidFill>
                            <a:schemeClr val="tx1"/>
                          </a:solidFill>
                          <a:latin typeface="+mn-lt"/>
                        </a:rPr>
                        <a:t>Requirement</a:t>
                      </a:r>
                      <a:r>
                        <a:rPr lang="en-US" sz="2000" b="1" baseline="0" dirty="0" smtClean="0">
                          <a:solidFill>
                            <a:schemeClr val="tx1"/>
                          </a:solidFill>
                          <a:latin typeface="+mn-lt"/>
                        </a:rPr>
                        <a:t> of Pre-clearance</a:t>
                      </a:r>
                    </a:p>
                    <a:p>
                      <a:endParaRPr lang="en-US" sz="2000" b="1" dirty="0" smtClean="0">
                        <a:solidFill>
                          <a:schemeClr val="tx1"/>
                        </a:solidFill>
                        <a:latin typeface="+mn-lt"/>
                      </a:endParaRPr>
                    </a:p>
                  </a:txBody>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r>
                        <a:rPr lang="en-US" sz="2000" b="1" kern="1200" dirty="0" smtClean="0">
                          <a:solidFill>
                            <a:schemeClr val="accent2">
                              <a:lumMod val="75000"/>
                            </a:schemeClr>
                          </a:solidFill>
                          <a:latin typeface="+mn-lt"/>
                          <a:ea typeface="+mn-ea"/>
                          <a:cs typeface="+mn-cs"/>
                        </a:rPr>
                        <a:t>On Exercise :Not Applicable</a:t>
                      </a:r>
                    </a:p>
                    <a:p>
                      <a:endParaRPr lang="en-US" sz="2000" b="1" kern="1200" dirty="0" smtClean="0">
                        <a:solidFill>
                          <a:schemeClr val="accent1">
                            <a:lumMod val="75000"/>
                          </a:schemeClr>
                        </a:solidFill>
                        <a:latin typeface="+mn-lt"/>
                        <a:ea typeface="+mn-ea"/>
                        <a:cs typeface="+mn-cs"/>
                      </a:endParaRPr>
                    </a:p>
                    <a:p>
                      <a:r>
                        <a:rPr lang="en-US" sz="2000" b="1" kern="1200" dirty="0" smtClean="0">
                          <a:solidFill>
                            <a:schemeClr val="accent1">
                              <a:lumMod val="75000"/>
                            </a:schemeClr>
                          </a:solidFill>
                          <a:latin typeface="+mn-lt"/>
                          <a:ea typeface="+mn-ea"/>
                          <a:cs typeface="+mn-cs"/>
                        </a:rPr>
                        <a:t>On Sale : Applicable</a:t>
                      </a:r>
                    </a:p>
                    <a:p>
                      <a:r>
                        <a:rPr lang="en-US" sz="2000" b="1" kern="1200" dirty="0" smtClean="0">
                          <a:solidFill>
                            <a:schemeClr val="accent1">
                              <a:lumMod val="75000"/>
                            </a:schemeClr>
                          </a:solidFill>
                          <a:latin typeface="+mn-lt"/>
                          <a:ea typeface="+mn-ea"/>
                          <a:cs typeface="+mn-cs"/>
                        </a:rPr>
                        <a:t>on Designated Employee having UPSI</a:t>
                      </a:r>
                    </a:p>
                    <a:p>
                      <a:endParaRPr lang="en-US" sz="2000" b="1"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70840">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r>
                        <a:rPr lang="en-US" sz="2000" b="1" dirty="0" smtClean="0">
                          <a:solidFill>
                            <a:schemeClr val="tx1"/>
                          </a:solidFill>
                          <a:latin typeface="+mn-lt"/>
                        </a:rPr>
                        <a:t>Disclosure Requirements</a:t>
                      </a:r>
                    </a:p>
                    <a:p>
                      <a:endParaRPr lang="en-US" sz="2000" b="1" dirty="0">
                        <a:solidFill>
                          <a:schemeClr val="tx1"/>
                        </a:solidFill>
                        <a:latin typeface="+mn-lt"/>
                      </a:endParaRPr>
                    </a:p>
                  </a:txBody>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r>
                        <a:rPr lang="en-US" sz="2000" b="1" dirty="0" smtClean="0">
                          <a:solidFill>
                            <a:schemeClr val="tx1"/>
                          </a:solidFill>
                          <a:latin typeface="+mn-lt"/>
                        </a:rPr>
                        <a:t>Applicable</a:t>
                      </a:r>
                      <a:endParaRPr lang="en-US" sz="2000" b="1" dirty="0">
                        <a:solidFill>
                          <a:schemeClr val="tx1"/>
                        </a:solidFill>
                        <a:latin typeface="+mn-lt"/>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20526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2550"/>
            <a:ext cx="12039600" cy="6699250"/>
          </a:xfrm>
          <a:prstGeom prst="rect">
            <a:avLst/>
          </a:prstGeom>
          <a:noFill/>
          <a:ln w="190500">
            <a:solidFill>
              <a:srgbClr val="D5003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3" name="Text Box 22"/>
          <p:cNvSpPr txBox="1">
            <a:spLocks noChangeArrowheads="1"/>
          </p:cNvSpPr>
          <p:nvPr/>
        </p:nvSpPr>
        <p:spPr bwMode="auto">
          <a:xfrm>
            <a:off x="315913" y="457200"/>
            <a:ext cx="11299825"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None/>
            </a:pPr>
            <a:r>
              <a:rPr lang="en-US" altLang="en-US" sz="4500" b="1" dirty="0" smtClean="0">
                <a:solidFill>
                  <a:srgbClr val="D50032"/>
                </a:solidFill>
                <a:latin typeface="Agency FB" panose="020B0503020202020204" pitchFamily="34" charset="0"/>
              </a:rPr>
              <a:t>EXIT MECHANISM – </a:t>
            </a:r>
            <a:r>
              <a:rPr lang="en-US" altLang="en-US" sz="4500" b="1" i="1" dirty="0" smtClean="0">
                <a:solidFill>
                  <a:srgbClr val="D50032"/>
                </a:solidFill>
                <a:latin typeface="Agency FB" panose="020B0503020202020204" pitchFamily="34" charset="0"/>
              </a:rPr>
              <a:t>FOR UNLISTED CO.</a:t>
            </a:r>
            <a:endParaRPr lang="en-US" altLang="en-US" sz="4500" b="1" dirty="0">
              <a:solidFill>
                <a:srgbClr val="D50032"/>
              </a:solidFill>
              <a:latin typeface="Agency FB" panose="020B0503020202020204" pitchFamily="34" charset="0"/>
            </a:endParaRPr>
          </a:p>
        </p:txBody>
      </p:sp>
      <p:sp>
        <p:nvSpPr>
          <p:cNvPr id="7" name="TextBox 6"/>
          <p:cNvSpPr txBox="1"/>
          <p:nvPr/>
        </p:nvSpPr>
        <p:spPr>
          <a:xfrm>
            <a:off x="506362" y="1616680"/>
            <a:ext cx="11179276" cy="4154984"/>
          </a:xfrm>
          <a:prstGeom prst="rect">
            <a:avLst/>
          </a:prstGeom>
          <a:noFill/>
        </p:spPr>
        <p:txBody>
          <a:bodyPr wrap="square" rtlCol="0">
            <a:spAutoFit/>
          </a:bodyPr>
          <a:lstStyle/>
          <a:p>
            <a:pPr marR="0" lvl="0" defTabSz="457200" eaLnBrk="1" fontAlgn="auto" latinLnBrk="0" hangingPunct="1">
              <a:lnSpc>
                <a:spcPct val="150000"/>
              </a:lnSpc>
              <a:spcBef>
                <a:spcPts val="0"/>
              </a:spcBef>
              <a:spcAft>
                <a:spcPts val="0"/>
              </a:spcAft>
              <a:buClrTx/>
              <a:buSzTx/>
              <a:tabLst/>
              <a:defRPr/>
            </a:pPr>
            <a:r>
              <a:rPr kumimoji="0" lang="en-US" sz="2200" b="1" i="0" u="none" strike="noStrike" kern="0" cap="none" spc="0" normalizeH="0" baseline="0" noProof="0" dirty="0" smtClean="0">
                <a:ln>
                  <a:noFill/>
                </a:ln>
                <a:effectLst/>
                <a:uLnTx/>
                <a:uFillTx/>
              </a:rPr>
              <a:t>Employee can surrender his shares at any of the following events:</a:t>
            </a:r>
          </a:p>
          <a:p>
            <a:pPr marL="342900" marR="0" lvl="0" indent="-342900" defTabSz="457200" eaLnBrk="1" fontAlgn="auto" latinLnBrk="0" hangingPunct="1">
              <a:lnSpc>
                <a:spcPct val="150000"/>
              </a:lnSpc>
              <a:spcBef>
                <a:spcPts val="0"/>
              </a:spcBef>
              <a:spcAft>
                <a:spcPts val="0"/>
              </a:spcAft>
              <a:buClrTx/>
              <a:buSzTx/>
              <a:buFont typeface="Wingdings" panose="05000000000000000000" pitchFamily="2" charset="2"/>
              <a:buChar char="q"/>
              <a:tabLst/>
              <a:defRPr/>
            </a:pPr>
            <a:r>
              <a:rPr kumimoji="0" lang="en-US" sz="2200" b="1" i="0" u="none" strike="noStrike" kern="0" cap="none" spc="0" normalizeH="0" baseline="0" noProof="0" dirty="0" smtClean="0">
                <a:ln>
                  <a:noFill/>
                </a:ln>
                <a:effectLst/>
                <a:uLnTx/>
                <a:uFillTx/>
              </a:rPr>
              <a:t>Listing of Company</a:t>
            </a:r>
          </a:p>
          <a:p>
            <a:pPr marL="342900" marR="0" lvl="0" indent="-342900" defTabSz="457200" eaLnBrk="1" fontAlgn="auto" latinLnBrk="0" hangingPunct="1">
              <a:lnSpc>
                <a:spcPct val="150000"/>
              </a:lnSpc>
              <a:spcBef>
                <a:spcPts val="0"/>
              </a:spcBef>
              <a:spcAft>
                <a:spcPts val="0"/>
              </a:spcAft>
              <a:buClrTx/>
              <a:buSzTx/>
              <a:buFont typeface="Wingdings" panose="05000000000000000000" pitchFamily="2" charset="2"/>
              <a:buChar char="q"/>
              <a:tabLst/>
              <a:defRPr/>
            </a:pPr>
            <a:r>
              <a:rPr kumimoji="0" lang="en-US" sz="2200" b="1" i="0" u="none" strike="noStrike" kern="0" cap="none" spc="0" normalizeH="0" baseline="0" noProof="0" dirty="0" smtClean="0">
                <a:ln>
                  <a:noFill/>
                </a:ln>
                <a:effectLst/>
                <a:uLnTx/>
                <a:uFillTx/>
              </a:rPr>
              <a:t>Private Equity Investment</a:t>
            </a:r>
          </a:p>
          <a:p>
            <a:pPr marL="342900" marR="0" lvl="0" indent="-342900" defTabSz="457200" eaLnBrk="1" fontAlgn="auto" latinLnBrk="0" hangingPunct="1">
              <a:lnSpc>
                <a:spcPct val="150000"/>
              </a:lnSpc>
              <a:spcBef>
                <a:spcPts val="0"/>
              </a:spcBef>
              <a:spcAft>
                <a:spcPts val="0"/>
              </a:spcAft>
              <a:buClrTx/>
              <a:buSzTx/>
              <a:buFont typeface="Wingdings" panose="05000000000000000000" pitchFamily="2" charset="2"/>
              <a:buChar char="q"/>
              <a:tabLst/>
              <a:defRPr/>
            </a:pPr>
            <a:r>
              <a:rPr kumimoji="0" lang="en-US" sz="2200" b="1" i="0" u="none" strike="noStrike" kern="0" cap="none" spc="0" normalizeH="0" baseline="0" noProof="0" dirty="0" smtClean="0">
                <a:ln>
                  <a:noFill/>
                </a:ln>
                <a:effectLst/>
                <a:uLnTx/>
                <a:uFillTx/>
              </a:rPr>
              <a:t>Investment by NRIs, VCs &amp; HNIs</a:t>
            </a:r>
          </a:p>
          <a:p>
            <a:pPr marL="342900" marR="0" lvl="0" indent="-342900" defTabSz="457200" eaLnBrk="1" fontAlgn="auto" latinLnBrk="0" hangingPunct="1">
              <a:lnSpc>
                <a:spcPct val="150000"/>
              </a:lnSpc>
              <a:spcBef>
                <a:spcPts val="0"/>
              </a:spcBef>
              <a:spcAft>
                <a:spcPts val="0"/>
              </a:spcAft>
              <a:buClrTx/>
              <a:buSzTx/>
              <a:buFont typeface="Wingdings" panose="05000000000000000000" pitchFamily="2" charset="2"/>
              <a:buChar char="q"/>
              <a:tabLst/>
              <a:defRPr/>
            </a:pPr>
            <a:r>
              <a:rPr kumimoji="0" lang="en-US" sz="2200" b="1" i="0" u="none" strike="noStrike" kern="0" cap="none" spc="0" normalizeH="0" baseline="0" noProof="0" dirty="0" smtClean="0">
                <a:ln>
                  <a:noFill/>
                </a:ln>
                <a:effectLst/>
                <a:uLnTx/>
                <a:uFillTx/>
              </a:rPr>
              <a:t>Merger, de-merger, acquisition, consolidation, split, sale of business or dissolution of the company</a:t>
            </a:r>
          </a:p>
          <a:p>
            <a:pPr marL="342900" marR="0" lvl="0" indent="-342900" defTabSz="457200" eaLnBrk="1" fontAlgn="auto" latinLnBrk="0" hangingPunct="1">
              <a:lnSpc>
                <a:spcPct val="150000"/>
              </a:lnSpc>
              <a:spcBef>
                <a:spcPts val="0"/>
              </a:spcBef>
              <a:spcAft>
                <a:spcPts val="0"/>
              </a:spcAft>
              <a:buClrTx/>
              <a:buSzTx/>
              <a:buFont typeface="Wingdings" panose="05000000000000000000" pitchFamily="2" charset="2"/>
              <a:buChar char="q"/>
              <a:tabLst/>
              <a:defRPr/>
            </a:pPr>
            <a:r>
              <a:rPr kumimoji="0" lang="en-US" sz="2200" b="1" i="0" u="none" strike="noStrike" kern="0" cap="none" spc="0" normalizeH="0" baseline="0" noProof="0" dirty="0" smtClean="0">
                <a:ln>
                  <a:noFill/>
                </a:ln>
                <a:effectLst/>
                <a:uLnTx/>
                <a:uFillTx/>
              </a:rPr>
              <a:t>The sale, lease or exchange of all or substantially all of the assets or undertaking of the Company.</a:t>
            </a:r>
          </a:p>
        </p:txBody>
      </p:sp>
    </p:spTree>
    <p:extLst>
      <p:ext uri="{BB962C8B-B14F-4D97-AF65-F5344CB8AC3E}">
        <p14:creationId xmlns:p14="http://schemas.microsoft.com/office/powerpoint/2010/main" val="2811777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2550"/>
            <a:ext cx="12039600" cy="6699250"/>
          </a:xfrm>
          <a:prstGeom prst="rect">
            <a:avLst/>
          </a:prstGeom>
          <a:noFill/>
          <a:ln w="190500">
            <a:solidFill>
              <a:srgbClr val="D5003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3" name="Text Box 22"/>
          <p:cNvSpPr txBox="1">
            <a:spLocks noChangeArrowheads="1"/>
          </p:cNvSpPr>
          <p:nvPr/>
        </p:nvSpPr>
        <p:spPr bwMode="auto">
          <a:xfrm>
            <a:off x="315913" y="457200"/>
            <a:ext cx="8904287"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None/>
            </a:pPr>
            <a:r>
              <a:rPr lang="en-US" altLang="en-US" sz="4500" b="1" dirty="0">
                <a:solidFill>
                  <a:srgbClr val="D50032"/>
                </a:solidFill>
                <a:latin typeface="Agency FB" panose="020B0503020202020204" pitchFamily="34" charset="0"/>
              </a:rPr>
              <a:t>WHY ESOPs?</a:t>
            </a:r>
          </a:p>
        </p:txBody>
      </p:sp>
      <p:graphicFrame>
        <p:nvGraphicFramePr>
          <p:cNvPr id="4" name="Diagram 3"/>
          <p:cNvGraphicFramePr/>
          <p:nvPr>
            <p:extLst>
              <p:ext uri="{D42A27DB-BD31-4B8C-83A1-F6EECF244321}">
                <p14:modId xmlns:p14="http://schemas.microsoft.com/office/powerpoint/2010/main" val="3223221438"/>
              </p:ext>
            </p:extLst>
          </p:nvPr>
        </p:nvGraphicFramePr>
        <p:xfrm>
          <a:off x="1401402" y="1473200"/>
          <a:ext cx="9389195" cy="4627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39623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2550"/>
            <a:ext cx="12039600" cy="6699250"/>
          </a:xfrm>
          <a:prstGeom prst="rect">
            <a:avLst/>
          </a:prstGeom>
          <a:noFill/>
          <a:ln w="190500">
            <a:solidFill>
              <a:srgbClr val="D5003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3" name="Text Box 22"/>
          <p:cNvSpPr txBox="1">
            <a:spLocks noChangeArrowheads="1"/>
          </p:cNvSpPr>
          <p:nvPr/>
        </p:nvSpPr>
        <p:spPr bwMode="auto">
          <a:xfrm>
            <a:off x="315913" y="457200"/>
            <a:ext cx="8904287"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None/>
            </a:pPr>
            <a:r>
              <a:rPr lang="en-US" altLang="en-US" sz="4500" b="1" dirty="0">
                <a:solidFill>
                  <a:srgbClr val="D50032"/>
                </a:solidFill>
                <a:latin typeface="Agency FB" panose="020B0503020202020204" pitchFamily="34" charset="0"/>
              </a:rPr>
              <a:t>VALUATION ASPECTS</a:t>
            </a:r>
          </a:p>
        </p:txBody>
      </p:sp>
      <p:sp>
        <p:nvSpPr>
          <p:cNvPr id="4" name="Rectangle 3"/>
          <p:cNvSpPr/>
          <p:nvPr/>
        </p:nvSpPr>
        <p:spPr>
          <a:xfrm>
            <a:off x="434582" y="1616075"/>
            <a:ext cx="11322836" cy="3447098"/>
          </a:xfrm>
          <a:prstGeom prst="rect">
            <a:avLst/>
          </a:prstGeom>
        </p:spPr>
        <p:txBody>
          <a:bodyPr wrap="square">
            <a:spAutoFit/>
          </a:bodyPr>
          <a:lstStyle/>
          <a:p>
            <a:pPr algn="just"/>
            <a:r>
              <a:rPr lang="en-US" sz="2000" dirty="0" smtClean="0">
                <a:latin typeface="Calibri" panose="020F0502020204030204" pitchFamily="34" charset="0"/>
              </a:rPr>
              <a:t>For ESOPs, there are basically 2 types of Valuations:</a:t>
            </a:r>
          </a:p>
          <a:p>
            <a:pPr algn="just"/>
            <a:endParaRPr lang="en-US" sz="2000" dirty="0" smtClean="0">
              <a:latin typeface="Calibri" panose="020F0502020204030204" pitchFamily="34" charset="0"/>
            </a:endParaRPr>
          </a:p>
          <a:p>
            <a:pPr marL="342900" indent="-342900" algn="just">
              <a:buFont typeface="Wingdings" panose="05000000000000000000" pitchFamily="2" charset="2"/>
              <a:buChar char="q"/>
            </a:pPr>
            <a:r>
              <a:rPr lang="en-US" sz="2000" b="1" i="1" u="sng" dirty="0" smtClean="0">
                <a:latin typeface="Calibri" panose="020F0502020204030204" pitchFamily="34" charset="0"/>
              </a:rPr>
              <a:t>Accounting Valuation:</a:t>
            </a:r>
            <a:r>
              <a:rPr lang="en-US" sz="2000" b="1" i="1" dirty="0" smtClean="0">
                <a:latin typeface="Calibri" panose="020F0502020204030204" pitchFamily="34" charset="0"/>
              </a:rPr>
              <a:t> </a:t>
            </a:r>
            <a:r>
              <a:rPr lang="en-US" sz="2000" dirty="0" smtClean="0">
                <a:latin typeface="Calibri" panose="020F0502020204030204" pitchFamily="34" charset="0"/>
              </a:rPr>
              <a:t>This Valuation is required for calculating Employee Compensation Cost during the vesting period. </a:t>
            </a:r>
          </a:p>
          <a:p>
            <a:pPr marL="342900" indent="-342900" algn="just">
              <a:buFont typeface="Wingdings" panose="05000000000000000000" pitchFamily="2" charset="2"/>
              <a:buChar char="q"/>
            </a:pPr>
            <a:endParaRPr lang="en-US" sz="2000" dirty="0">
              <a:latin typeface="Calibri" panose="020F0502020204030204" pitchFamily="34" charset="0"/>
            </a:endParaRPr>
          </a:p>
          <a:p>
            <a:pPr marL="342900" indent="-342900" algn="just">
              <a:buFont typeface="Wingdings" panose="05000000000000000000" pitchFamily="2" charset="2"/>
              <a:buChar char="q"/>
            </a:pPr>
            <a:r>
              <a:rPr lang="en-US" sz="2000" dirty="0" smtClean="0">
                <a:latin typeface="Calibri" panose="020F0502020204030204" pitchFamily="34" charset="0"/>
              </a:rPr>
              <a:t>Accounting valuation can be performed by any </a:t>
            </a:r>
            <a:r>
              <a:rPr lang="en-US" sz="2000" dirty="0" err="1" smtClean="0">
                <a:latin typeface="Calibri" panose="020F0502020204030204" pitchFamily="34" charset="0"/>
              </a:rPr>
              <a:t>valuer</a:t>
            </a:r>
            <a:endParaRPr lang="en-US" sz="2000" dirty="0" smtClean="0">
              <a:latin typeface="Calibri" panose="020F0502020204030204" pitchFamily="34" charset="0"/>
            </a:endParaRPr>
          </a:p>
          <a:p>
            <a:pPr algn="just"/>
            <a:r>
              <a:rPr lang="en-US" sz="2000" dirty="0">
                <a:latin typeface="Calibri" panose="020F0502020204030204" pitchFamily="34" charset="0"/>
              </a:rPr>
              <a:t> </a:t>
            </a:r>
            <a:r>
              <a:rPr lang="en-US" sz="2000" dirty="0" smtClean="0">
                <a:latin typeface="Calibri" panose="020F0502020204030204" pitchFamily="34" charset="0"/>
              </a:rPr>
              <a:t>  </a:t>
            </a:r>
          </a:p>
          <a:p>
            <a:pPr marL="342900" indent="-342900" algn="just">
              <a:buFont typeface="Wingdings" panose="05000000000000000000" pitchFamily="2" charset="2"/>
              <a:buChar char="q"/>
            </a:pPr>
            <a:r>
              <a:rPr lang="en-US" sz="2000" b="1" i="1" u="sng" dirty="0" smtClean="0">
                <a:latin typeface="Calibri" panose="020F0502020204030204" pitchFamily="34" charset="0"/>
              </a:rPr>
              <a:t>Perquisite Valuation:</a:t>
            </a:r>
            <a:r>
              <a:rPr lang="en-US" sz="2000" b="1" i="1" dirty="0" smtClean="0">
                <a:latin typeface="Calibri" panose="020F0502020204030204" pitchFamily="34" charset="0"/>
              </a:rPr>
              <a:t> </a:t>
            </a:r>
            <a:r>
              <a:rPr lang="en-US" sz="2000" dirty="0" smtClean="0">
                <a:latin typeface="Calibri" panose="020F0502020204030204" pitchFamily="34" charset="0"/>
              </a:rPr>
              <a:t>This Valuation would be conducted only in case of unlisted Companies, at the time of Exercise of Options by the Employee to know the value of the perquisite in employee’s hands.</a:t>
            </a:r>
          </a:p>
          <a:p>
            <a:pPr marL="342900" indent="-342900" algn="just">
              <a:buFont typeface="Wingdings" panose="05000000000000000000" pitchFamily="2" charset="2"/>
              <a:buChar char="q"/>
            </a:pPr>
            <a:endParaRPr lang="en-US" sz="2000" dirty="0">
              <a:solidFill>
                <a:srgbClr val="002060"/>
              </a:solidFill>
              <a:latin typeface="Calibri" panose="020F0502020204030204" pitchFamily="34" charset="0"/>
            </a:endParaRPr>
          </a:p>
          <a:p>
            <a:pPr marL="342900" indent="-342900" algn="just">
              <a:buFont typeface="Wingdings" panose="05000000000000000000" pitchFamily="2" charset="2"/>
              <a:buChar char="q"/>
            </a:pPr>
            <a:r>
              <a:rPr lang="en-US" sz="2000" dirty="0" smtClean="0">
                <a:latin typeface="Calibri" panose="020F0502020204030204" pitchFamily="34" charset="0"/>
              </a:rPr>
              <a:t>Perquisite valuation is performed by Merchant Banker</a:t>
            </a:r>
            <a:endParaRPr lang="en-US" dirty="0">
              <a:latin typeface="Cambria" pitchFamily="18" charset="0"/>
            </a:endParaRPr>
          </a:p>
        </p:txBody>
      </p:sp>
    </p:spTree>
    <p:extLst>
      <p:ext uri="{BB962C8B-B14F-4D97-AF65-F5344CB8AC3E}">
        <p14:creationId xmlns:p14="http://schemas.microsoft.com/office/powerpoint/2010/main" val="3883820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2550"/>
            <a:ext cx="12039600" cy="6699250"/>
          </a:xfrm>
          <a:prstGeom prst="rect">
            <a:avLst/>
          </a:prstGeom>
          <a:noFill/>
          <a:ln w="190500">
            <a:solidFill>
              <a:srgbClr val="D5003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3" name="Text Box 22"/>
          <p:cNvSpPr txBox="1">
            <a:spLocks noChangeArrowheads="1"/>
          </p:cNvSpPr>
          <p:nvPr/>
        </p:nvSpPr>
        <p:spPr bwMode="auto">
          <a:xfrm>
            <a:off x="315913" y="457200"/>
            <a:ext cx="11657012"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None/>
            </a:pPr>
            <a:r>
              <a:rPr lang="en-US" altLang="en-US" sz="4500" b="1" dirty="0">
                <a:solidFill>
                  <a:srgbClr val="D50032"/>
                </a:solidFill>
                <a:latin typeface="Agency FB" panose="020B0503020202020204" pitchFamily="34" charset="0"/>
              </a:rPr>
              <a:t>CHALLENGES FOR ESOPs – Budget 2017-18</a:t>
            </a:r>
          </a:p>
        </p:txBody>
      </p:sp>
      <p:sp>
        <p:nvSpPr>
          <p:cNvPr id="5" name="TextBox 4"/>
          <p:cNvSpPr txBox="1"/>
          <p:nvPr/>
        </p:nvSpPr>
        <p:spPr>
          <a:xfrm>
            <a:off x="897193" y="1616680"/>
            <a:ext cx="10397613" cy="4199611"/>
          </a:xfrm>
          <a:prstGeom prst="rect">
            <a:avLst/>
          </a:prstGeom>
          <a:noFill/>
        </p:spPr>
        <p:txBody>
          <a:bodyPr wrap="square" rtlCol="0">
            <a:spAutoFit/>
          </a:bodyPr>
          <a:lstStyle/>
          <a:p>
            <a:pPr marL="342900" marR="0" lvl="0" indent="-342900" algn="just" defTabSz="457200" eaLnBrk="1" fontAlgn="auto" latinLnBrk="0" hangingPunct="1">
              <a:lnSpc>
                <a:spcPct val="150000"/>
              </a:lnSpc>
              <a:spcBef>
                <a:spcPts val="0"/>
              </a:spcBef>
              <a:spcAft>
                <a:spcPts val="0"/>
              </a:spcAft>
              <a:buClrTx/>
              <a:buSzTx/>
              <a:buFont typeface="Wingdings" panose="05000000000000000000" pitchFamily="2" charset="2"/>
              <a:buChar char="q"/>
              <a:tabLst/>
              <a:defRPr/>
            </a:pPr>
            <a:r>
              <a:rPr kumimoji="0" lang="en-US" sz="2000" b="0" i="0" u="none" strike="noStrike" kern="0" cap="none" spc="0" normalizeH="0" baseline="0" noProof="0" dirty="0" smtClean="0">
                <a:ln>
                  <a:noFill/>
                </a:ln>
                <a:solidFill>
                  <a:prstClr val="black"/>
                </a:solidFill>
                <a:effectLst/>
                <a:uLnTx/>
                <a:uFillTx/>
              </a:rPr>
              <a:t>Finance Ministry has withdrawn the exemption from Long-term Capital Gain tax arising on transfer of listed shares in case Securities Transaction Tax has not been paid at the time of acquisition of shares.</a:t>
            </a:r>
          </a:p>
          <a:p>
            <a:pPr marL="342900" marR="0" lvl="0" indent="-342900" algn="just" defTabSz="457200" eaLnBrk="1" fontAlgn="auto" latinLnBrk="0" hangingPunct="1">
              <a:lnSpc>
                <a:spcPct val="150000"/>
              </a:lnSpc>
              <a:spcBef>
                <a:spcPts val="0"/>
              </a:spcBef>
              <a:spcAft>
                <a:spcPts val="0"/>
              </a:spcAft>
              <a:buClrTx/>
              <a:buSzTx/>
              <a:buFont typeface="Wingdings" panose="05000000000000000000" pitchFamily="2" charset="2"/>
              <a:buChar char="q"/>
              <a:tabLst/>
              <a:defRPr/>
            </a:pPr>
            <a:endParaRPr kumimoji="0" lang="en-US" sz="2000" b="0" i="0" u="none" strike="noStrike" kern="0" cap="none" spc="0" normalizeH="0" baseline="0" noProof="0" dirty="0" smtClean="0">
              <a:ln>
                <a:noFill/>
              </a:ln>
              <a:solidFill>
                <a:prstClr val="black"/>
              </a:solidFill>
              <a:effectLst/>
              <a:uLnTx/>
              <a:uFillTx/>
            </a:endParaRPr>
          </a:p>
          <a:p>
            <a:pPr marL="342900" marR="0" lvl="0" indent="-342900" algn="just" defTabSz="457200" eaLnBrk="1" fontAlgn="auto" latinLnBrk="0" hangingPunct="1">
              <a:lnSpc>
                <a:spcPct val="150000"/>
              </a:lnSpc>
              <a:spcBef>
                <a:spcPts val="0"/>
              </a:spcBef>
              <a:spcAft>
                <a:spcPts val="0"/>
              </a:spcAft>
              <a:buClrTx/>
              <a:buSzTx/>
              <a:buFont typeface="Wingdings" panose="05000000000000000000" pitchFamily="2" charset="2"/>
              <a:buChar char="q"/>
              <a:tabLst/>
              <a:defRPr/>
            </a:pPr>
            <a:r>
              <a:rPr kumimoji="0" lang="en-US" sz="2000" b="0" i="0" u="none" strike="noStrike" kern="0" cap="none" spc="0" normalizeH="0" baseline="0" noProof="0" dirty="0" smtClean="0">
                <a:ln>
                  <a:noFill/>
                </a:ln>
                <a:solidFill>
                  <a:prstClr val="black"/>
                </a:solidFill>
                <a:effectLst/>
                <a:uLnTx/>
                <a:uFillTx/>
              </a:rPr>
              <a:t>ESOP in a fresh allotment (excluding the secondary market acquisitions ) where payment of STT at the time of acquisition of shares cannot be paid by the employees.</a:t>
            </a:r>
          </a:p>
          <a:p>
            <a:pPr marL="342900" marR="0" lvl="0" indent="-342900" algn="just" defTabSz="457200" eaLnBrk="1" fontAlgn="auto" latinLnBrk="0" hangingPunct="1">
              <a:lnSpc>
                <a:spcPct val="150000"/>
              </a:lnSpc>
              <a:spcBef>
                <a:spcPts val="0"/>
              </a:spcBef>
              <a:spcAft>
                <a:spcPts val="0"/>
              </a:spcAft>
              <a:buClrTx/>
              <a:buSzTx/>
              <a:buFont typeface="Wingdings" panose="05000000000000000000" pitchFamily="2" charset="2"/>
              <a:buChar char="q"/>
              <a:tabLst/>
              <a:defRPr/>
            </a:pPr>
            <a:endParaRPr kumimoji="0" lang="en-US" sz="2000" b="0" i="0" u="none" strike="noStrike" kern="0" cap="none" spc="0" normalizeH="0" baseline="0" noProof="0" dirty="0" smtClean="0">
              <a:ln>
                <a:noFill/>
              </a:ln>
              <a:solidFill>
                <a:prstClr val="black"/>
              </a:solidFill>
              <a:effectLst/>
              <a:uLnTx/>
              <a:uFillTx/>
            </a:endParaRPr>
          </a:p>
          <a:p>
            <a:pPr marL="342900" marR="0" lvl="0" indent="-342900" algn="just" defTabSz="457200" eaLnBrk="1" fontAlgn="auto" latinLnBrk="0" hangingPunct="1">
              <a:lnSpc>
                <a:spcPct val="150000"/>
              </a:lnSpc>
              <a:spcBef>
                <a:spcPts val="0"/>
              </a:spcBef>
              <a:spcAft>
                <a:spcPts val="0"/>
              </a:spcAft>
              <a:buClrTx/>
              <a:buSzTx/>
              <a:buFont typeface="Wingdings" panose="05000000000000000000" pitchFamily="2" charset="2"/>
              <a:buChar char="q"/>
              <a:tabLst/>
              <a:defRPr/>
            </a:pPr>
            <a:r>
              <a:rPr kumimoji="0" lang="en-US" sz="2000" b="0" i="0" u="none" strike="noStrike" kern="0" cap="none" spc="0" normalizeH="0" baseline="0" noProof="0" dirty="0" smtClean="0">
                <a:ln>
                  <a:noFill/>
                </a:ln>
                <a:solidFill>
                  <a:prstClr val="black"/>
                </a:solidFill>
                <a:effectLst/>
                <a:uLnTx/>
                <a:uFillTx/>
              </a:rPr>
              <a:t>This will lead to hardships on employee as he has to pay LTCG on transfer of shares which was earlier exempt under Section 10(38) of Income Tax Act, 1961.</a:t>
            </a:r>
          </a:p>
        </p:txBody>
      </p:sp>
    </p:spTree>
    <p:extLst>
      <p:ext uri="{BB962C8B-B14F-4D97-AF65-F5344CB8AC3E}">
        <p14:creationId xmlns:p14="http://schemas.microsoft.com/office/powerpoint/2010/main" val="1171619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2550"/>
            <a:ext cx="12039600" cy="6699250"/>
          </a:xfrm>
          <a:prstGeom prst="rect">
            <a:avLst/>
          </a:prstGeom>
          <a:noFill/>
          <a:ln w="190500">
            <a:solidFill>
              <a:srgbClr val="D5003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3" name="Text Box 22"/>
          <p:cNvSpPr txBox="1">
            <a:spLocks noChangeArrowheads="1"/>
          </p:cNvSpPr>
          <p:nvPr/>
        </p:nvSpPr>
        <p:spPr bwMode="auto">
          <a:xfrm>
            <a:off x="315913" y="457200"/>
            <a:ext cx="8904287"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None/>
            </a:pPr>
            <a:r>
              <a:rPr lang="en-US" altLang="en-US" sz="4500" b="1" dirty="0">
                <a:solidFill>
                  <a:srgbClr val="D50032"/>
                </a:solidFill>
                <a:latin typeface="Agency FB" panose="020B0503020202020204" pitchFamily="34" charset="0"/>
              </a:rPr>
              <a:t>ESOPs FOR START-UPs</a:t>
            </a:r>
          </a:p>
        </p:txBody>
      </p:sp>
      <p:sp>
        <p:nvSpPr>
          <p:cNvPr id="4" name="TextBox 3"/>
          <p:cNvSpPr txBox="1">
            <a:spLocks noChangeArrowheads="1"/>
          </p:cNvSpPr>
          <p:nvPr/>
        </p:nvSpPr>
        <p:spPr bwMode="auto">
          <a:xfrm>
            <a:off x="245293" y="1396869"/>
            <a:ext cx="11701414"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342900" indent="-342900" algn="just" fontAlgn="auto">
              <a:spcAft>
                <a:spcPts val="0"/>
              </a:spcAft>
              <a:buFont typeface="Wingdings" panose="05000000000000000000" pitchFamily="2" charset="2"/>
              <a:buChar char="q"/>
              <a:defRPr/>
            </a:pPr>
            <a:r>
              <a:rPr lang="en-US" altLang="en-US" sz="2000" dirty="0" smtClean="0">
                <a:latin typeface="Calibri" panose="020F0502020204030204" pitchFamily="34" charset="0"/>
              </a:rPr>
              <a:t>Startups are cash-short, therefore ESOP is the best way to compensate employees</a:t>
            </a:r>
          </a:p>
          <a:p>
            <a:pPr algn="just" fontAlgn="auto">
              <a:spcAft>
                <a:spcPts val="0"/>
              </a:spcAft>
              <a:buNone/>
              <a:defRPr/>
            </a:pPr>
            <a:endParaRPr lang="en-US" altLang="en-US" sz="2000" dirty="0" smtClean="0">
              <a:latin typeface="Calibri" panose="020F0502020204030204" pitchFamily="34" charset="0"/>
            </a:endParaRPr>
          </a:p>
          <a:p>
            <a:pPr marL="342900" indent="-342900" algn="just" fontAlgn="auto">
              <a:spcAft>
                <a:spcPts val="0"/>
              </a:spcAft>
              <a:buFont typeface="Wingdings" panose="05000000000000000000" pitchFamily="2" charset="2"/>
              <a:buChar char="q"/>
              <a:defRPr/>
            </a:pPr>
            <a:r>
              <a:rPr lang="en-US" altLang="en-US" sz="2000" dirty="0" smtClean="0">
                <a:latin typeface="Calibri" panose="020F0502020204030204" pitchFamily="34" charset="0"/>
              </a:rPr>
              <a:t> Employees will get aligned to the interest of company</a:t>
            </a:r>
          </a:p>
          <a:p>
            <a:pPr algn="just" fontAlgn="auto">
              <a:spcAft>
                <a:spcPts val="0"/>
              </a:spcAft>
              <a:buNone/>
              <a:defRPr/>
            </a:pPr>
            <a:endParaRPr lang="en-US" altLang="en-US" sz="2000" dirty="0" smtClean="0">
              <a:latin typeface="Calibri" panose="020F0502020204030204" pitchFamily="34" charset="0"/>
            </a:endParaRPr>
          </a:p>
          <a:p>
            <a:pPr marL="342900" indent="-342900" algn="just" fontAlgn="auto">
              <a:spcAft>
                <a:spcPts val="0"/>
              </a:spcAft>
              <a:buFont typeface="Wingdings" panose="05000000000000000000" pitchFamily="2" charset="2"/>
              <a:buChar char="q"/>
              <a:defRPr/>
            </a:pPr>
            <a:r>
              <a:rPr lang="en-US" altLang="en-US" sz="2000" dirty="0">
                <a:latin typeface="Calibri" panose="020F0502020204030204" pitchFamily="34" charset="0"/>
              </a:rPr>
              <a:t> </a:t>
            </a:r>
            <a:r>
              <a:rPr lang="en-US" altLang="en-US" sz="2000" dirty="0" smtClean="0">
                <a:latin typeface="Calibri" panose="020F0502020204030204" pitchFamily="34" charset="0"/>
              </a:rPr>
              <a:t>To motivate ESOPs in Startups, Government has even allowed to offer ESOPs to Promoters &amp; Directors holding more than 10% of the outstanding equity share capital of the company – which is otherwise not allowed. </a:t>
            </a:r>
          </a:p>
        </p:txBody>
      </p:sp>
      <p:sp>
        <p:nvSpPr>
          <p:cNvPr id="5" name="TextBox 4"/>
          <p:cNvSpPr txBox="1"/>
          <p:nvPr/>
        </p:nvSpPr>
        <p:spPr>
          <a:xfrm>
            <a:off x="315913" y="5126918"/>
            <a:ext cx="11469795" cy="1569660"/>
          </a:xfrm>
          <a:prstGeom prst="rect">
            <a:avLst/>
          </a:prstGeom>
          <a:noFill/>
        </p:spPr>
        <p:txBody>
          <a:bodyPr wrap="square" rtlCol="0">
            <a:spAutoFit/>
          </a:bodyPr>
          <a:lstStyle/>
          <a:p>
            <a:pPr marL="342900" indent="-342900" algn="just" fontAlgn="auto">
              <a:spcAft>
                <a:spcPts val="0"/>
              </a:spcAft>
              <a:buFont typeface="Wingdings" panose="05000000000000000000" pitchFamily="2" charset="2"/>
              <a:buChar char="q"/>
              <a:defRPr/>
            </a:pPr>
            <a:endParaRPr lang="en-US" altLang="en-US" dirty="0">
              <a:latin typeface="Calibri" panose="020F0502020204030204" pitchFamily="34" charset="0"/>
            </a:endParaRPr>
          </a:p>
          <a:p>
            <a:pPr marL="342900" indent="-342900" algn="just" fontAlgn="auto">
              <a:spcAft>
                <a:spcPts val="0"/>
              </a:spcAft>
              <a:buFont typeface="Wingdings" panose="05000000000000000000" pitchFamily="2" charset="2"/>
              <a:buChar char="q"/>
              <a:defRPr/>
            </a:pPr>
            <a:r>
              <a:rPr lang="en-US" altLang="en-US" sz="2000" dirty="0">
                <a:latin typeface="Calibri" panose="020F0502020204030204" pitchFamily="34" charset="0"/>
              </a:rPr>
              <a:t> ESOPs can also prove to be a great tool at times of economic slow down where companies are low at cash, however at the same time motivating employees is important. They can do so by offering them equity.</a:t>
            </a:r>
          </a:p>
          <a:p>
            <a:endParaRPr lang="en-US" dirty="0"/>
          </a:p>
        </p:txBody>
      </p:sp>
      <p:sp>
        <p:nvSpPr>
          <p:cNvPr id="8" name="Text Box 22"/>
          <p:cNvSpPr txBox="1">
            <a:spLocks noChangeArrowheads="1"/>
          </p:cNvSpPr>
          <p:nvPr/>
        </p:nvSpPr>
        <p:spPr bwMode="auto">
          <a:xfrm>
            <a:off x="315913" y="4281269"/>
            <a:ext cx="112141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None/>
            </a:pPr>
            <a:r>
              <a:rPr lang="en-US" altLang="en-US" sz="4000" b="1" dirty="0">
                <a:solidFill>
                  <a:srgbClr val="D50032"/>
                </a:solidFill>
                <a:latin typeface="Agency FB" panose="020B0503020202020204" pitchFamily="34" charset="0"/>
              </a:rPr>
              <a:t>HELPFUL </a:t>
            </a:r>
            <a:r>
              <a:rPr lang="en-US" altLang="en-US" sz="4000" b="1" dirty="0" smtClean="0">
                <a:solidFill>
                  <a:srgbClr val="D50032"/>
                </a:solidFill>
                <a:latin typeface="Agency FB" panose="020B0503020202020204" pitchFamily="34" charset="0"/>
              </a:rPr>
              <a:t>TOOL IN CASH-CRUNCH</a:t>
            </a:r>
            <a:endParaRPr lang="en-US" altLang="en-US" sz="4000" b="1" dirty="0">
              <a:solidFill>
                <a:srgbClr val="D50032"/>
              </a:solidFill>
              <a:latin typeface="Agency FB" panose="020B0503020202020204" pitchFamily="34" charset="0"/>
            </a:endParaRPr>
          </a:p>
        </p:txBody>
      </p:sp>
    </p:spTree>
    <p:extLst>
      <p:ext uri="{BB962C8B-B14F-4D97-AF65-F5344CB8AC3E}">
        <p14:creationId xmlns:p14="http://schemas.microsoft.com/office/powerpoint/2010/main" val="163108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2550"/>
            <a:ext cx="12039600" cy="6699250"/>
          </a:xfrm>
          <a:prstGeom prst="rect">
            <a:avLst/>
          </a:prstGeom>
          <a:noFill/>
          <a:ln w="190500">
            <a:solidFill>
              <a:srgbClr val="D5003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3" name="Text Box 22"/>
          <p:cNvSpPr txBox="1">
            <a:spLocks noChangeArrowheads="1"/>
          </p:cNvSpPr>
          <p:nvPr/>
        </p:nvSpPr>
        <p:spPr bwMode="auto">
          <a:xfrm>
            <a:off x="315913" y="457200"/>
            <a:ext cx="8904287"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None/>
            </a:pPr>
            <a:r>
              <a:rPr lang="en-US" altLang="en-US" sz="4500" b="1" dirty="0">
                <a:solidFill>
                  <a:srgbClr val="D50032"/>
                </a:solidFill>
                <a:latin typeface="Agency FB" panose="020B0503020202020204" pitchFamily="34" charset="0"/>
              </a:rPr>
              <a:t>ESOPs </a:t>
            </a:r>
            <a:r>
              <a:rPr lang="en-US" altLang="en-US" sz="4500" b="1" dirty="0" smtClean="0">
                <a:solidFill>
                  <a:srgbClr val="D50032"/>
                </a:solidFill>
                <a:latin typeface="Agency FB" panose="020B0503020202020204" pitchFamily="34" charset="0"/>
              </a:rPr>
              <a:t>IN PUBLIC SECTOR</a:t>
            </a:r>
            <a:endParaRPr lang="en-US" altLang="en-US" sz="4500" b="1" dirty="0">
              <a:solidFill>
                <a:srgbClr val="D50032"/>
              </a:solidFill>
              <a:latin typeface="Agency FB" panose="020B0503020202020204" pitchFamily="34" charset="0"/>
            </a:endParaRPr>
          </a:p>
        </p:txBody>
      </p:sp>
      <p:sp>
        <p:nvSpPr>
          <p:cNvPr id="4" name="TextBox 3"/>
          <p:cNvSpPr txBox="1">
            <a:spLocks noChangeArrowheads="1"/>
          </p:cNvSpPr>
          <p:nvPr/>
        </p:nvSpPr>
        <p:spPr bwMode="auto">
          <a:xfrm>
            <a:off x="185786" y="1882644"/>
            <a:ext cx="11701414"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342900" indent="-342900" algn="just" fontAlgn="auto">
              <a:spcAft>
                <a:spcPts val="0"/>
              </a:spcAft>
              <a:buFont typeface="Wingdings" panose="05000000000000000000" pitchFamily="2" charset="2"/>
              <a:buChar char="q"/>
              <a:defRPr/>
            </a:pPr>
            <a:r>
              <a:rPr lang="en-US" altLang="en-US" sz="2400" dirty="0" smtClean="0">
                <a:latin typeface="Calibri" panose="020F0502020204030204" pitchFamily="34" charset="0"/>
              </a:rPr>
              <a:t>ESOPs, also welcomed by Public Sector</a:t>
            </a:r>
          </a:p>
          <a:p>
            <a:pPr algn="just" fontAlgn="auto">
              <a:spcAft>
                <a:spcPts val="0"/>
              </a:spcAft>
              <a:buNone/>
              <a:defRPr/>
            </a:pPr>
            <a:endParaRPr lang="en-US" altLang="en-US" sz="2400" dirty="0" smtClean="0">
              <a:latin typeface="Calibri" panose="020F0502020204030204" pitchFamily="34" charset="0"/>
            </a:endParaRPr>
          </a:p>
          <a:p>
            <a:pPr marL="342900" indent="-342900" algn="just" fontAlgn="auto">
              <a:spcAft>
                <a:spcPts val="0"/>
              </a:spcAft>
              <a:buFont typeface="Wingdings" panose="05000000000000000000" pitchFamily="2" charset="2"/>
              <a:buChar char="q"/>
              <a:defRPr/>
            </a:pPr>
            <a:r>
              <a:rPr lang="en-US" altLang="en-US" sz="2400" dirty="0" smtClean="0">
                <a:latin typeface="Calibri" panose="020F0502020204030204" pitchFamily="34" charset="0"/>
              </a:rPr>
              <a:t> Department of Public Enterprise</a:t>
            </a:r>
            <a:r>
              <a:rPr lang="en-US" altLang="en-US" sz="2400" dirty="0">
                <a:latin typeface="Calibri" panose="020F0502020204030204" pitchFamily="34" charset="0"/>
              </a:rPr>
              <a:t>s Guidelines provide that </a:t>
            </a:r>
            <a:r>
              <a:rPr lang="en-US" altLang="en-US" sz="2400" b="1" dirty="0">
                <a:latin typeface="Calibri" panose="020F0502020204030204" pitchFamily="34" charset="0"/>
              </a:rPr>
              <a:t>‘</a:t>
            </a:r>
            <a:r>
              <a:rPr lang="en-US" sz="2400" b="1" dirty="0">
                <a:latin typeface="Calibri" panose="020F0502020204030204" pitchFamily="34" charset="0"/>
              </a:rPr>
              <a:t>10%-25% of performance related pays should be paid in the form of ESOPs</a:t>
            </a:r>
            <a:r>
              <a:rPr lang="en-US" sz="2400" b="1" dirty="0" smtClean="0">
                <a:latin typeface="Calibri" panose="020F0502020204030204" pitchFamily="34" charset="0"/>
              </a:rPr>
              <a:t>.’</a:t>
            </a:r>
          </a:p>
          <a:p>
            <a:pPr marL="342900" indent="-342900" algn="just" fontAlgn="auto">
              <a:spcAft>
                <a:spcPts val="0"/>
              </a:spcAft>
              <a:buFont typeface="Wingdings" panose="05000000000000000000" pitchFamily="2" charset="2"/>
              <a:buChar char="q"/>
              <a:defRPr/>
            </a:pPr>
            <a:endParaRPr lang="en-US" altLang="en-US" sz="2400" b="1" dirty="0">
              <a:latin typeface="Calibri" panose="020F0502020204030204" pitchFamily="34" charset="0"/>
            </a:endParaRPr>
          </a:p>
          <a:p>
            <a:pPr algn="just" fontAlgn="auto">
              <a:spcAft>
                <a:spcPts val="0"/>
              </a:spcAft>
              <a:buNone/>
              <a:defRPr/>
            </a:pPr>
            <a:r>
              <a:rPr lang="en-US" altLang="en-US" sz="2400" b="1" dirty="0" smtClean="0">
                <a:latin typeface="Calibri" panose="020F0502020204030204" pitchFamily="34" charset="0"/>
              </a:rPr>
              <a:t>First implemented by </a:t>
            </a:r>
            <a:r>
              <a:rPr lang="en-US" altLang="en-US" b="1" dirty="0" smtClean="0">
                <a:solidFill>
                  <a:schemeClr val="accent2">
                    <a:lumMod val="75000"/>
                  </a:schemeClr>
                </a:solidFill>
                <a:latin typeface="Calibri" panose="020F0502020204030204" pitchFamily="34" charset="0"/>
              </a:rPr>
              <a:t>NALCO</a:t>
            </a:r>
            <a:endParaRPr lang="en-US" altLang="en-US" sz="2400" b="1" dirty="0">
              <a:solidFill>
                <a:schemeClr val="accent2">
                  <a:lumMod val="75000"/>
                </a:schemeClr>
              </a:solidFill>
              <a:latin typeface="Calibri" panose="020F0502020204030204" pitchFamily="34" charset="0"/>
            </a:endParaRPr>
          </a:p>
          <a:p>
            <a:pPr algn="just" fontAlgn="auto">
              <a:spcAft>
                <a:spcPts val="0"/>
              </a:spcAft>
              <a:buNone/>
              <a:defRPr/>
            </a:pPr>
            <a:endParaRPr lang="en-US" altLang="en-US" sz="2400" dirty="0" smtClean="0">
              <a:latin typeface="Calibri" panose="020F0502020204030204" pitchFamily="34" charset="0"/>
            </a:endParaRPr>
          </a:p>
          <a:p>
            <a:pPr marL="342900" indent="-342900" algn="just" fontAlgn="auto">
              <a:spcAft>
                <a:spcPts val="0"/>
              </a:spcAft>
              <a:buFont typeface="Wingdings" panose="05000000000000000000" pitchFamily="2" charset="2"/>
              <a:buChar char="q"/>
              <a:defRPr/>
            </a:pPr>
            <a:r>
              <a:rPr lang="en-US" altLang="en-US" sz="2400" dirty="0">
                <a:latin typeface="Calibri" panose="020F0502020204030204" pitchFamily="34" charset="0"/>
              </a:rPr>
              <a:t> </a:t>
            </a:r>
            <a:r>
              <a:rPr lang="en-US" altLang="en-US" sz="2400" dirty="0" smtClean="0">
                <a:latin typeface="Calibri" panose="020F0502020204030204" pitchFamily="34" charset="0"/>
              </a:rPr>
              <a:t>Even the Finance Ministry has given its nod to ESOPs in Public Sector Banks.</a:t>
            </a:r>
          </a:p>
          <a:p>
            <a:pPr marL="342900" indent="-342900" algn="just" fontAlgn="auto">
              <a:spcAft>
                <a:spcPts val="0"/>
              </a:spcAft>
              <a:buFont typeface="Wingdings" panose="05000000000000000000" pitchFamily="2" charset="2"/>
              <a:buChar char="q"/>
              <a:defRPr/>
            </a:pPr>
            <a:endParaRPr lang="en-US" altLang="en-US" sz="2400" dirty="0">
              <a:latin typeface="Calibri" panose="020F0502020204030204" pitchFamily="34" charset="0"/>
            </a:endParaRPr>
          </a:p>
          <a:p>
            <a:pPr marL="342900" indent="-342900" algn="just" fontAlgn="auto">
              <a:spcAft>
                <a:spcPts val="0"/>
              </a:spcAft>
              <a:buFont typeface="Wingdings" panose="05000000000000000000" pitchFamily="2" charset="2"/>
              <a:buChar char="q"/>
              <a:defRPr/>
            </a:pPr>
            <a:r>
              <a:rPr lang="en-US" altLang="en-US" sz="2400" dirty="0" smtClean="0">
                <a:latin typeface="Calibri" panose="020F0502020204030204" pitchFamily="34" charset="0"/>
              </a:rPr>
              <a:t>Final implementation stuck on decision of Bank Board Bureau.</a:t>
            </a:r>
          </a:p>
        </p:txBody>
      </p:sp>
    </p:spTree>
    <p:extLst>
      <p:ext uri="{BB962C8B-B14F-4D97-AF65-F5344CB8AC3E}">
        <p14:creationId xmlns:p14="http://schemas.microsoft.com/office/powerpoint/2010/main" val="3758335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2550"/>
            <a:ext cx="12039600" cy="6699250"/>
          </a:xfrm>
          <a:prstGeom prst="rect">
            <a:avLst/>
          </a:prstGeom>
          <a:noFill/>
          <a:ln w="190500">
            <a:solidFill>
              <a:srgbClr val="D5003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3" name="Text Box 22"/>
          <p:cNvSpPr txBox="1">
            <a:spLocks noChangeArrowheads="1"/>
          </p:cNvSpPr>
          <p:nvPr/>
        </p:nvSpPr>
        <p:spPr bwMode="auto">
          <a:xfrm>
            <a:off x="315913" y="457200"/>
            <a:ext cx="11459368"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None/>
            </a:pPr>
            <a:r>
              <a:rPr lang="en-US" altLang="en-US" sz="4500" b="1" dirty="0" smtClean="0">
                <a:solidFill>
                  <a:srgbClr val="D50032"/>
                </a:solidFill>
                <a:latin typeface="Agency FB" panose="020B0503020202020204" pitchFamily="34" charset="0"/>
              </a:rPr>
              <a:t>SWEAT EQUITY- </a:t>
            </a:r>
            <a:r>
              <a:rPr lang="en-US" altLang="en-US" sz="4500" b="1" i="1" dirty="0" smtClean="0">
                <a:solidFill>
                  <a:srgbClr val="D50032"/>
                </a:solidFill>
                <a:latin typeface="Agency FB" panose="020B0503020202020204" pitchFamily="34" charset="0"/>
              </a:rPr>
              <a:t>Another way to reward Star Performers</a:t>
            </a:r>
            <a:endParaRPr lang="en-US" altLang="en-US" sz="4500" b="1" dirty="0">
              <a:solidFill>
                <a:srgbClr val="D50032"/>
              </a:solidFill>
              <a:latin typeface="Agency FB" panose="020B0503020202020204" pitchFamily="34" charset="0"/>
            </a:endParaRPr>
          </a:p>
        </p:txBody>
      </p:sp>
      <p:sp>
        <p:nvSpPr>
          <p:cNvPr id="4" name="TextBox 3"/>
          <p:cNvSpPr txBox="1">
            <a:spLocks noChangeArrowheads="1"/>
          </p:cNvSpPr>
          <p:nvPr/>
        </p:nvSpPr>
        <p:spPr bwMode="auto">
          <a:xfrm>
            <a:off x="416719" y="1496882"/>
            <a:ext cx="3375352" cy="179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342900" indent="-342900" algn="just" fontAlgn="auto">
              <a:spcAft>
                <a:spcPts val="0"/>
              </a:spcAft>
              <a:buFont typeface="Wingdings" panose="05000000000000000000" pitchFamily="2" charset="2"/>
              <a:buChar char="q"/>
              <a:defRPr/>
            </a:pPr>
            <a:r>
              <a:rPr lang="en-US" altLang="en-US" sz="2400" b="1" dirty="0" smtClean="0">
                <a:solidFill>
                  <a:schemeClr val="accent5">
                    <a:lumMod val="75000"/>
                  </a:schemeClr>
                </a:solidFill>
                <a:latin typeface="Calibri" panose="020F0502020204030204" pitchFamily="34" charset="0"/>
              </a:rPr>
              <a:t>Eligibility:</a:t>
            </a:r>
          </a:p>
          <a:p>
            <a:pPr algn="just" fontAlgn="auto">
              <a:spcAft>
                <a:spcPts val="0"/>
              </a:spcAft>
              <a:buNone/>
              <a:defRPr/>
            </a:pPr>
            <a:r>
              <a:rPr lang="en-US" altLang="en-US" sz="2400" dirty="0">
                <a:latin typeface="Calibri" panose="020F0502020204030204" pitchFamily="34" charset="0"/>
              </a:rPr>
              <a:t> </a:t>
            </a:r>
            <a:r>
              <a:rPr lang="en-US" altLang="en-US" sz="2400" dirty="0" smtClean="0">
                <a:latin typeface="Calibri" panose="020F0502020204030204" pitchFamily="34" charset="0"/>
              </a:rPr>
              <a:t>- Promoter Directors</a:t>
            </a:r>
          </a:p>
          <a:p>
            <a:pPr algn="just" fontAlgn="auto">
              <a:spcAft>
                <a:spcPts val="0"/>
              </a:spcAft>
              <a:buNone/>
              <a:defRPr/>
            </a:pPr>
            <a:r>
              <a:rPr lang="en-US" altLang="en-US" sz="2400" dirty="0">
                <a:latin typeface="Calibri" panose="020F0502020204030204" pitchFamily="34" charset="0"/>
              </a:rPr>
              <a:t> </a:t>
            </a:r>
            <a:r>
              <a:rPr lang="en-US" altLang="en-US" sz="2400" dirty="0" smtClean="0">
                <a:latin typeface="Calibri" panose="020F0502020204030204" pitchFamily="34" charset="0"/>
              </a:rPr>
              <a:t>-  Other Directors</a:t>
            </a:r>
          </a:p>
          <a:p>
            <a:pPr algn="just" fontAlgn="auto">
              <a:spcAft>
                <a:spcPts val="0"/>
              </a:spcAft>
              <a:buNone/>
              <a:defRPr/>
            </a:pPr>
            <a:r>
              <a:rPr lang="en-US" altLang="en-US" sz="2400" dirty="0">
                <a:latin typeface="Calibri" panose="020F0502020204030204" pitchFamily="34" charset="0"/>
              </a:rPr>
              <a:t> </a:t>
            </a:r>
            <a:r>
              <a:rPr lang="en-US" altLang="en-US" sz="2400" dirty="0" smtClean="0">
                <a:latin typeface="Calibri" panose="020F0502020204030204" pitchFamily="34" charset="0"/>
              </a:rPr>
              <a:t>- Permanent Employees</a:t>
            </a:r>
          </a:p>
        </p:txBody>
      </p:sp>
      <p:sp>
        <p:nvSpPr>
          <p:cNvPr id="5" name="TextBox 4"/>
          <p:cNvSpPr txBox="1">
            <a:spLocks noChangeArrowheads="1"/>
          </p:cNvSpPr>
          <p:nvPr/>
        </p:nvSpPr>
        <p:spPr bwMode="auto">
          <a:xfrm>
            <a:off x="7494354" y="1396171"/>
            <a:ext cx="3375352" cy="2160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342900" indent="-342900" algn="just" fontAlgn="auto">
              <a:spcAft>
                <a:spcPts val="0"/>
              </a:spcAft>
              <a:buFont typeface="Wingdings" panose="05000000000000000000" pitchFamily="2" charset="2"/>
              <a:buChar char="q"/>
              <a:defRPr/>
            </a:pPr>
            <a:r>
              <a:rPr lang="en-US" altLang="en-US" sz="2400" b="1" dirty="0" smtClean="0">
                <a:solidFill>
                  <a:schemeClr val="accent5">
                    <a:lumMod val="75000"/>
                  </a:schemeClr>
                </a:solidFill>
                <a:latin typeface="Calibri" panose="020F0502020204030204" pitchFamily="34" charset="0"/>
              </a:rPr>
              <a:t>Rewarded for:</a:t>
            </a:r>
          </a:p>
          <a:p>
            <a:pPr algn="just" fontAlgn="auto">
              <a:spcAft>
                <a:spcPts val="0"/>
              </a:spcAft>
              <a:buNone/>
              <a:defRPr/>
            </a:pPr>
            <a:r>
              <a:rPr lang="en-US" altLang="en-US" sz="2400" dirty="0">
                <a:latin typeface="Calibri" panose="020F0502020204030204" pitchFamily="34" charset="0"/>
              </a:rPr>
              <a:t> </a:t>
            </a:r>
            <a:r>
              <a:rPr lang="en-US" altLang="en-US" sz="2400" dirty="0" smtClean="0">
                <a:latin typeface="Calibri" panose="020F0502020204030204" pitchFamily="34" charset="0"/>
              </a:rPr>
              <a:t>- Value Addition</a:t>
            </a:r>
          </a:p>
          <a:p>
            <a:pPr algn="just" fontAlgn="auto">
              <a:spcAft>
                <a:spcPts val="0"/>
              </a:spcAft>
              <a:buNone/>
              <a:defRPr/>
            </a:pPr>
            <a:r>
              <a:rPr lang="en-US" altLang="en-US" sz="2400" dirty="0">
                <a:latin typeface="Calibri" panose="020F0502020204030204" pitchFamily="34" charset="0"/>
              </a:rPr>
              <a:t> </a:t>
            </a:r>
            <a:r>
              <a:rPr lang="en-US" altLang="en-US" sz="2400" dirty="0" smtClean="0">
                <a:latin typeface="Calibri" panose="020F0502020204030204" pitchFamily="34" charset="0"/>
              </a:rPr>
              <a:t>-  IPR</a:t>
            </a:r>
          </a:p>
          <a:p>
            <a:pPr algn="just" fontAlgn="auto">
              <a:spcAft>
                <a:spcPts val="0"/>
              </a:spcAft>
              <a:buNone/>
              <a:defRPr/>
            </a:pPr>
            <a:r>
              <a:rPr lang="en-US" altLang="en-US" sz="2400" dirty="0">
                <a:latin typeface="Calibri" panose="020F0502020204030204" pitchFamily="34" charset="0"/>
              </a:rPr>
              <a:t> </a:t>
            </a:r>
            <a:r>
              <a:rPr lang="en-US" altLang="en-US" sz="2400" dirty="0" smtClean="0">
                <a:latin typeface="Calibri" panose="020F0502020204030204" pitchFamily="34" charset="0"/>
              </a:rPr>
              <a:t>- Technical know-how</a:t>
            </a:r>
          </a:p>
          <a:p>
            <a:pPr algn="just" fontAlgn="auto">
              <a:spcAft>
                <a:spcPts val="0"/>
              </a:spcAft>
              <a:buNone/>
              <a:defRPr/>
            </a:pPr>
            <a:endParaRPr lang="en-US" altLang="en-US" sz="2000" dirty="0" smtClean="0">
              <a:latin typeface="Calibri" panose="020F0502020204030204" pitchFamily="34" charset="0"/>
            </a:endParaRPr>
          </a:p>
        </p:txBody>
      </p:sp>
      <p:sp>
        <p:nvSpPr>
          <p:cNvPr id="6" name="TextBox 5"/>
          <p:cNvSpPr txBox="1">
            <a:spLocks noChangeArrowheads="1"/>
          </p:cNvSpPr>
          <p:nvPr/>
        </p:nvSpPr>
        <p:spPr bwMode="auto">
          <a:xfrm>
            <a:off x="416718" y="3894941"/>
            <a:ext cx="3845999" cy="2603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342900" indent="-342900" algn="just" fontAlgn="auto">
              <a:spcAft>
                <a:spcPts val="0"/>
              </a:spcAft>
              <a:buFont typeface="Wingdings" panose="05000000000000000000" pitchFamily="2" charset="2"/>
              <a:buChar char="q"/>
              <a:defRPr/>
            </a:pPr>
            <a:r>
              <a:rPr lang="en-US" altLang="en-US" sz="2400" b="1" dirty="0" smtClean="0">
                <a:solidFill>
                  <a:schemeClr val="accent5">
                    <a:lumMod val="75000"/>
                  </a:schemeClr>
                </a:solidFill>
                <a:latin typeface="Calibri" panose="020F0502020204030204" pitchFamily="34" charset="0"/>
              </a:rPr>
              <a:t>Pricing:</a:t>
            </a:r>
          </a:p>
          <a:p>
            <a:pPr algn="just" fontAlgn="auto">
              <a:spcAft>
                <a:spcPts val="0"/>
              </a:spcAft>
              <a:buNone/>
              <a:defRPr/>
            </a:pPr>
            <a:r>
              <a:rPr lang="en-US" altLang="en-US" sz="2400" dirty="0">
                <a:latin typeface="Calibri" panose="020F0502020204030204" pitchFamily="34" charset="0"/>
              </a:rPr>
              <a:t> </a:t>
            </a:r>
            <a:r>
              <a:rPr lang="en-US" altLang="en-US" sz="2400" dirty="0" smtClean="0">
                <a:latin typeface="Calibri" panose="020F0502020204030204" pitchFamily="34" charset="0"/>
              </a:rPr>
              <a:t>- Free of Cost</a:t>
            </a:r>
          </a:p>
          <a:p>
            <a:pPr algn="just" fontAlgn="auto">
              <a:spcAft>
                <a:spcPts val="0"/>
              </a:spcAft>
              <a:buNone/>
              <a:defRPr/>
            </a:pPr>
            <a:r>
              <a:rPr lang="en-US" altLang="en-US" sz="2400" dirty="0">
                <a:latin typeface="Calibri" panose="020F0502020204030204" pitchFamily="34" charset="0"/>
              </a:rPr>
              <a:t> </a:t>
            </a:r>
            <a:r>
              <a:rPr lang="en-US" altLang="en-US" sz="2400" dirty="0" smtClean="0">
                <a:latin typeface="Calibri" panose="020F0502020204030204" pitchFamily="34" charset="0"/>
              </a:rPr>
              <a:t>-  Cash consideration</a:t>
            </a:r>
          </a:p>
          <a:p>
            <a:pPr algn="just" fontAlgn="auto">
              <a:spcAft>
                <a:spcPts val="0"/>
              </a:spcAft>
              <a:buNone/>
              <a:defRPr/>
            </a:pPr>
            <a:r>
              <a:rPr lang="en-US" altLang="en-US" sz="2400" dirty="0">
                <a:latin typeface="Calibri" panose="020F0502020204030204" pitchFamily="34" charset="0"/>
              </a:rPr>
              <a:t> </a:t>
            </a:r>
            <a:r>
              <a:rPr lang="en-US" altLang="en-US" sz="2400" dirty="0" smtClean="0">
                <a:latin typeface="Calibri" panose="020F0502020204030204" pitchFamily="34" charset="0"/>
              </a:rPr>
              <a:t>- Non-cash consideration</a:t>
            </a:r>
          </a:p>
          <a:p>
            <a:pPr algn="just" fontAlgn="auto">
              <a:spcAft>
                <a:spcPts val="0"/>
              </a:spcAft>
              <a:buNone/>
              <a:defRPr/>
            </a:pPr>
            <a:r>
              <a:rPr lang="en-US" altLang="en-US" sz="2400" dirty="0">
                <a:latin typeface="Calibri" panose="020F0502020204030204" pitchFamily="34" charset="0"/>
              </a:rPr>
              <a:t> </a:t>
            </a:r>
            <a:r>
              <a:rPr lang="en-US" altLang="en-US" sz="2400" dirty="0" smtClean="0">
                <a:latin typeface="Calibri" panose="020F0502020204030204" pitchFamily="34" charset="0"/>
              </a:rPr>
              <a:t>- Valuation to be done by Registered Valuer</a:t>
            </a:r>
          </a:p>
        </p:txBody>
      </p:sp>
      <p:sp>
        <p:nvSpPr>
          <p:cNvPr id="7" name="TextBox 6"/>
          <p:cNvSpPr txBox="1">
            <a:spLocks noChangeArrowheads="1"/>
          </p:cNvSpPr>
          <p:nvPr/>
        </p:nvSpPr>
        <p:spPr bwMode="auto">
          <a:xfrm>
            <a:off x="7494354" y="3710903"/>
            <a:ext cx="3375352" cy="1274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342900" indent="-342900" algn="just" fontAlgn="auto">
              <a:spcAft>
                <a:spcPts val="0"/>
              </a:spcAft>
              <a:buFont typeface="Wingdings" panose="05000000000000000000" pitchFamily="2" charset="2"/>
              <a:buChar char="q"/>
              <a:defRPr/>
            </a:pPr>
            <a:r>
              <a:rPr lang="en-US" altLang="en-US" sz="2400" b="1" dirty="0" smtClean="0">
                <a:solidFill>
                  <a:schemeClr val="accent5">
                    <a:lumMod val="75000"/>
                  </a:schemeClr>
                </a:solidFill>
                <a:latin typeface="Calibri" panose="020F0502020204030204" pitchFamily="34" charset="0"/>
              </a:rPr>
              <a:t>Lock-in:</a:t>
            </a:r>
          </a:p>
          <a:p>
            <a:pPr algn="just" fontAlgn="auto">
              <a:spcAft>
                <a:spcPts val="0"/>
              </a:spcAft>
              <a:buNone/>
              <a:defRPr/>
            </a:pPr>
            <a:r>
              <a:rPr lang="en-US" altLang="en-US" sz="2400" dirty="0">
                <a:latin typeface="Calibri" panose="020F0502020204030204" pitchFamily="34" charset="0"/>
              </a:rPr>
              <a:t> </a:t>
            </a:r>
            <a:r>
              <a:rPr lang="en-US" altLang="en-US" sz="2400" dirty="0" smtClean="0">
                <a:latin typeface="Calibri" panose="020F0502020204030204" pitchFamily="34" charset="0"/>
              </a:rPr>
              <a:t>- 3 years fro date of allotment</a:t>
            </a:r>
          </a:p>
        </p:txBody>
      </p:sp>
    </p:spTree>
    <p:extLst>
      <p:ext uri="{BB962C8B-B14F-4D97-AF65-F5344CB8AC3E}">
        <p14:creationId xmlns:p14="http://schemas.microsoft.com/office/powerpoint/2010/main" val="3046849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2550"/>
            <a:ext cx="12039600" cy="6699250"/>
          </a:xfrm>
          <a:prstGeom prst="rect">
            <a:avLst/>
          </a:prstGeom>
          <a:noFill/>
          <a:ln w="190500">
            <a:solidFill>
              <a:srgbClr val="D5003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3" name="Text Box 22"/>
          <p:cNvSpPr txBox="1">
            <a:spLocks noChangeArrowheads="1"/>
          </p:cNvSpPr>
          <p:nvPr/>
        </p:nvSpPr>
        <p:spPr bwMode="auto">
          <a:xfrm>
            <a:off x="315913" y="457200"/>
            <a:ext cx="11085512"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None/>
            </a:pPr>
            <a:r>
              <a:rPr lang="en-US" altLang="en-US" sz="4500" b="1" dirty="0" smtClean="0">
                <a:solidFill>
                  <a:srgbClr val="D50032"/>
                </a:solidFill>
                <a:latin typeface="Agency FB" panose="020B0503020202020204" pitchFamily="34" charset="0"/>
              </a:rPr>
              <a:t>CHECK POINTS FOR SWEAT EQUITY</a:t>
            </a:r>
            <a:endParaRPr lang="en-US" altLang="en-US" sz="4500" b="1" dirty="0">
              <a:solidFill>
                <a:srgbClr val="D50032"/>
              </a:solidFill>
              <a:latin typeface="Agency FB" panose="020B0503020202020204" pitchFamily="34" charset="0"/>
            </a:endParaRPr>
          </a:p>
        </p:txBody>
      </p:sp>
      <p:sp>
        <p:nvSpPr>
          <p:cNvPr id="5" name="TextBox 4"/>
          <p:cNvSpPr txBox="1"/>
          <p:nvPr/>
        </p:nvSpPr>
        <p:spPr>
          <a:xfrm>
            <a:off x="315913" y="1265143"/>
            <a:ext cx="5738276" cy="464871"/>
          </a:xfrm>
          <a:prstGeom prst="rect">
            <a:avLst/>
          </a:prstGeom>
          <a:noFill/>
        </p:spPr>
        <p:txBody>
          <a:bodyPr wrap="square" rtlCol="0">
            <a:spAutoFit/>
          </a:bodyPr>
          <a:lstStyle/>
          <a:p>
            <a:pPr marL="342900" indent="-342900" algn="just">
              <a:lnSpc>
                <a:spcPct val="150000"/>
              </a:lnSpc>
              <a:buFont typeface="Wingdings" pitchFamily="2" charset="2"/>
              <a:buChar char="ü"/>
            </a:pPr>
            <a:r>
              <a:rPr lang="en-US" dirty="0">
                <a:solidFill>
                  <a:schemeClr val="accent5">
                    <a:lumMod val="25000"/>
                  </a:schemeClr>
                </a:solidFill>
              </a:rPr>
              <a:t>S</a:t>
            </a:r>
            <a:r>
              <a:rPr lang="en-US" dirty="0" smtClean="0">
                <a:solidFill>
                  <a:schemeClr val="accent5">
                    <a:lumMod val="25000"/>
                  </a:schemeClr>
                </a:solidFill>
                <a:latin typeface="+mn-lt"/>
              </a:rPr>
              <a:t>pecial resolution valid for 12 months</a:t>
            </a:r>
            <a:endParaRPr lang="en-US" dirty="0">
              <a:solidFill>
                <a:schemeClr val="accent5">
                  <a:lumMod val="25000"/>
                </a:schemeClr>
              </a:solidFill>
              <a:latin typeface="+mn-lt"/>
            </a:endParaRPr>
          </a:p>
        </p:txBody>
      </p:sp>
      <p:sp>
        <p:nvSpPr>
          <p:cNvPr id="6" name="TextBox 5"/>
          <p:cNvSpPr txBox="1"/>
          <p:nvPr/>
        </p:nvSpPr>
        <p:spPr>
          <a:xfrm>
            <a:off x="194890" y="2762761"/>
            <a:ext cx="7862395" cy="923330"/>
          </a:xfrm>
          <a:prstGeom prst="rect">
            <a:avLst/>
          </a:prstGeom>
          <a:noFill/>
        </p:spPr>
        <p:txBody>
          <a:bodyPr wrap="square" rtlCol="0">
            <a:spAutoFit/>
          </a:bodyPr>
          <a:lstStyle/>
          <a:p>
            <a:pPr marL="393700" indent="-338138" algn="just">
              <a:lnSpc>
                <a:spcPct val="150000"/>
              </a:lnSpc>
              <a:buFont typeface="Wingdings" pitchFamily="2" charset="2"/>
              <a:buChar char="ü"/>
            </a:pPr>
            <a:r>
              <a:rPr lang="en-US" dirty="0" smtClean="0">
                <a:solidFill>
                  <a:schemeClr val="accent5">
                    <a:lumMod val="25000"/>
                  </a:schemeClr>
                </a:solidFill>
                <a:latin typeface="+mn-lt"/>
              </a:rPr>
              <a:t>Annual Limit: </a:t>
            </a:r>
            <a:r>
              <a:rPr lang="en-US" altLang="en-US" dirty="0">
                <a:latin typeface="Calibri" panose="020F0502020204030204" pitchFamily="34" charset="0"/>
              </a:rPr>
              <a:t>15% of existing paid-up equity share capital in a year or shares of issue value of Rs. 5cr, whichever is higher</a:t>
            </a:r>
            <a:r>
              <a:rPr lang="en-US" dirty="0" smtClean="0">
                <a:solidFill>
                  <a:schemeClr val="accent5">
                    <a:lumMod val="25000"/>
                  </a:schemeClr>
                </a:solidFill>
                <a:latin typeface="+mn-lt"/>
              </a:rPr>
              <a:t> </a:t>
            </a:r>
            <a:endParaRPr lang="en-US" dirty="0">
              <a:solidFill>
                <a:schemeClr val="accent5">
                  <a:lumMod val="25000"/>
                </a:schemeClr>
              </a:solidFill>
              <a:latin typeface="+mn-lt"/>
            </a:endParaRPr>
          </a:p>
        </p:txBody>
      </p:sp>
      <p:sp>
        <p:nvSpPr>
          <p:cNvPr id="9" name="TextBox 8"/>
          <p:cNvSpPr txBox="1"/>
          <p:nvPr/>
        </p:nvSpPr>
        <p:spPr>
          <a:xfrm>
            <a:off x="6139457" y="1801696"/>
            <a:ext cx="5351862" cy="923330"/>
          </a:xfrm>
          <a:prstGeom prst="rect">
            <a:avLst/>
          </a:prstGeom>
          <a:noFill/>
        </p:spPr>
        <p:txBody>
          <a:bodyPr wrap="square" rtlCol="0">
            <a:spAutoFit/>
          </a:bodyPr>
          <a:lstStyle/>
          <a:p>
            <a:pPr marL="342900" indent="-342900" algn="just">
              <a:lnSpc>
                <a:spcPct val="150000"/>
              </a:lnSpc>
              <a:buFont typeface="Wingdings" pitchFamily="2" charset="2"/>
              <a:buChar char="ü"/>
            </a:pPr>
            <a:r>
              <a:rPr lang="en-US" dirty="0" smtClean="0">
                <a:solidFill>
                  <a:schemeClr val="accent5">
                    <a:lumMod val="75000"/>
                  </a:schemeClr>
                </a:solidFill>
                <a:latin typeface="+mn-lt"/>
              </a:rPr>
              <a:t>At least one year must have elapsed since the date on which the Company had commenced  business.</a:t>
            </a:r>
            <a:endParaRPr lang="en-US" dirty="0">
              <a:solidFill>
                <a:schemeClr val="accent5">
                  <a:lumMod val="75000"/>
                </a:schemeClr>
              </a:solidFill>
              <a:latin typeface="+mn-lt"/>
            </a:endParaRPr>
          </a:p>
        </p:txBody>
      </p:sp>
      <p:sp>
        <p:nvSpPr>
          <p:cNvPr id="10" name="TextBox 9"/>
          <p:cNvSpPr txBox="1"/>
          <p:nvPr/>
        </p:nvSpPr>
        <p:spPr>
          <a:xfrm>
            <a:off x="6096000" y="3982507"/>
            <a:ext cx="5351862" cy="923330"/>
          </a:xfrm>
          <a:prstGeom prst="rect">
            <a:avLst/>
          </a:prstGeom>
          <a:noFill/>
        </p:spPr>
        <p:txBody>
          <a:bodyPr wrap="square" rtlCol="0">
            <a:spAutoFit/>
          </a:bodyPr>
          <a:lstStyle/>
          <a:p>
            <a:pPr marL="342900" indent="-342900" algn="just">
              <a:lnSpc>
                <a:spcPct val="150000"/>
              </a:lnSpc>
              <a:buFont typeface="Wingdings" pitchFamily="2" charset="2"/>
              <a:buChar char="ü"/>
            </a:pPr>
            <a:r>
              <a:rPr lang="en-US" dirty="0" smtClean="0">
                <a:solidFill>
                  <a:schemeClr val="accent5">
                    <a:lumMod val="75000"/>
                  </a:schemeClr>
                </a:solidFill>
                <a:latin typeface="+mn-lt"/>
              </a:rPr>
              <a:t>Overall Limit: </a:t>
            </a:r>
            <a:r>
              <a:rPr lang="en-US" altLang="en-US" dirty="0">
                <a:solidFill>
                  <a:schemeClr val="accent1">
                    <a:lumMod val="50000"/>
                  </a:schemeClr>
                </a:solidFill>
                <a:latin typeface="Calibri" panose="020F0502020204030204" pitchFamily="34" charset="0"/>
              </a:rPr>
              <a:t>25% of the paid-up equity capital </a:t>
            </a:r>
          </a:p>
          <a:p>
            <a:pPr algn="just">
              <a:lnSpc>
                <a:spcPct val="150000"/>
              </a:lnSpc>
            </a:pPr>
            <a:r>
              <a:rPr lang="en-US" dirty="0" smtClean="0">
                <a:solidFill>
                  <a:schemeClr val="accent5">
                    <a:lumMod val="75000"/>
                  </a:schemeClr>
                </a:solidFill>
                <a:latin typeface="+mn-lt"/>
              </a:rPr>
              <a:t> </a:t>
            </a:r>
            <a:endParaRPr lang="en-US" dirty="0">
              <a:solidFill>
                <a:schemeClr val="accent5">
                  <a:lumMod val="75000"/>
                </a:schemeClr>
              </a:solidFill>
              <a:latin typeface="+mn-lt"/>
            </a:endParaRPr>
          </a:p>
        </p:txBody>
      </p:sp>
      <p:sp>
        <p:nvSpPr>
          <p:cNvPr id="11" name="TextBox 10"/>
          <p:cNvSpPr txBox="1"/>
          <p:nvPr/>
        </p:nvSpPr>
        <p:spPr>
          <a:xfrm>
            <a:off x="315913" y="4943572"/>
            <a:ext cx="7862395" cy="1754326"/>
          </a:xfrm>
          <a:prstGeom prst="rect">
            <a:avLst/>
          </a:prstGeom>
          <a:noFill/>
        </p:spPr>
        <p:txBody>
          <a:bodyPr wrap="square" rtlCol="0">
            <a:spAutoFit/>
          </a:bodyPr>
          <a:lstStyle/>
          <a:p>
            <a:pPr marL="393700" indent="-338138" algn="just">
              <a:lnSpc>
                <a:spcPct val="150000"/>
              </a:lnSpc>
              <a:buFont typeface="Wingdings" pitchFamily="2" charset="2"/>
              <a:buChar char="ü"/>
            </a:pPr>
            <a:r>
              <a:rPr lang="en-US" dirty="0" smtClean="0">
                <a:solidFill>
                  <a:schemeClr val="accent5">
                    <a:lumMod val="25000"/>
                  </a:schemeClr>
                </a:solidFill>
                <a:latin typeface="+mn-lt"/>
              </a:rPr>
              <a:t>Accounting Treatment:</a:t>
            </a:r>
          </a:p>
          <a:p>
            <a:pPr marL="341312" indent="-285750" algn="just">
              <a:lnSpc>
                <a:spcPct val="150000"/>
              </a:lnSpc>
              <a:buFontTx/>
              <a:buChar char="-"/>
            </a:pPr>
            <a:r>
              <a:rPr lang="en-US" dirty="0" smtClean="0">
                <a:solidFill>
                  <a:schemeClr val="accent5">
                    <a:lumMod val="25000"/>
                  </a:schemeClr>
                </a:solidFill>
              </a:rPr>
              <a:t>Becomes MR : If Charged to P&amp;L Account directly</a:t>
            </a:r>
          </a:p>
          <a:p>
            <a:pPr marL="341312" indent="-285750" algn="just">
              <a:lnSpc>
                <a:spcPct val="150000"/>
              </a:lnSpc>
              <a:buFontTx/>
              <a:buChar char="-"/>
            </a:pPr>
            <a:r>
              <a:rPr lang="en-US" dirty="0" smtClean="0">
                <a:solidFill>
                  <a:schemeClr val="accent5">
                    <a:lumMod val="25000"/>
                  </a:schemeClr>
                </a:solidFill>
                <a:latin typeface="+mn-lt"/>
              </a:rPr>
              <a:t>Not become MR : If consideration takes form of amortizable asset</a:t>
            </a:r>
          </a:p>
          <a:p>
            <a:pPr marL="55562" algn="just">
              <a:lnSpc>
                <a:spcPct val="150000"/>
              </a:lnSpc>
            </a:pPr>
            <a:endParaRPr lang="en-US" dirty="0">
              <a:solidFill>
                <a:schemeClr val="accent5">
                  <a:lumMod val="25000"/>
                </a:schemeClr>
              </a:solidFill>
              <a:latin typeface="+mn-lt"/>
            </a:endParaRPr>
          </a:p>
        </p:txBody>
      </p:sp>
    </p:spTree>
    <p:extLst>
      <p:ext uri="{BB962C8B-B14F-4D97-AF65-F5344CB8AC3E}">
        <p14:creationId xmlns:p14="http://schemas.microsoft.com/office/powerpoint/2010/main" val="2468380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1+#ppt_w/2"/>
                                          </p:val>
                                        </p:tav>
                                        <p:tav tm="100000">
                                          <p:val>
                                            <p:strVal val="#ppt_x"/>
                                          </p:val>
                                        </p:tav>
                                      </p:tavLst>
                                    </p:anim>
                                    <p:anim calcmode="lin" valueType="num">
                                      <p:cBhvr additive="base">
                                        <p:cTn id="14"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0-#ppt_w/2"/>
                                          </p:val>
                                        </p:tav>
                                        <p:tav tm="100000">
                                          <p:val>
                                            <p:strVal val="#ppt_x"/>
                                          </p:val>
                                        </p:tav>
                                      </p:tavLst>
                                    </p:anim>
                                    <p:anim calcmode="lin" valueType="num">
                                      <p:cBhvr additive="base">
                                        <p:cTn id="20"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1+#ppt_w/2"/>
                                          </p:val>
                                        </p:tav>
                                        <p:tav tm="100000">
                                          <p:val>
                                            <p:strVal val="#ppt_x"/>
                                          </p:val>
                                        </p:tav>
                                      </p:tavLst>
                                    </p:anim>
                                    <p:anim calcmode="lin" valueType="num">
                                      <p:cBhvr additive="base">
                                        <p:cTn id="26"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0-#ppt_w/2"/>
                                          </p:val>
                                        </p:tav>
                                        <p:tav tm="100000">
                                          <p:val>
                                            <p:strVal val="#ppt_x"/>
                                          </p:val>
                                        </p:tav>
                                      </p:tavLst>
                                    </p:anim>
                                    <p:anim calcmode="lin" valueType="num">
                                      <p:cBhvr additive="base">
                                        <p:cTn id="32"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9" grpId="0"/>
      <p:bldP spid="10" grpId="0"/>
      <p:bldP spid="11"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2550"/>
            <a:ext cx="12039600" cy="6699250"/>
          </a:xfrm>
          <a:prstGeom prst="rect">
            <a:avLst/>
          </a:prstGeom>
          <a:noFill/>
          <a:ln w="190500">
            <a:solidFill>
              <a:srgbClr val="D5003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5" name="TextBox 4"/>
          <p:cNvSpPr txBox="1"/>
          <p:nvPr/>
        </p:nvSpPr>
        <p:spPr>
          <a:xfrm>
            <a:off x="7304508" y="2650004"/>
            <a:ext cx="4481092" cy="1631216"/>
          </a:xfrm>
          <a:prstGeom prst="rect">
            <a:avLst/>
          </a:prstGeom>
          <a:noFill/>
        </p:spPr>
        <p:txBody>
          <a:bodyPr wrap="square" rtlCol="0">
            <a:spAutoFit/>
          </a:bodyPr>
          <a:lstStyle/>
          <a:p>
            <a:r>
              <a:rPr lang="en-US" sz="2000" b="1" dirty="0" smtClean="0">
                <a:solidFill>
                  <a:srgbClr val="232247"/>
                </a:solidFill>
                <a:latin typeface="Calibri" panose="020F0502020204030204" pitchFamily="34" charset="0"/>
              </a:rPr>
              <a:t>D-28</a:t>
            </a:r>
            <a:r>
              <a:rPr lang="en-US" sz="2000" b="1" dirty="0">
                <a:solidFill>
                  <a:srgbClr val="232247"/>
                </a:solidFill>
                <a:latin typeface="Calibri" panose="020F0502020204030204" pitchFamily="34" charset="0"/>
              </a:rPr>
              <a:t>, South </a:t>
            </a:r>
            <a:r>
              <a:rPr lang="en-US" sz="2000" b="1" dirty="0" err="1">
                <a:solidFill>
                  <a:srgbClr val="232247"/>
                </a:solidFill>
                <a:latin typeface="Calibri" panose="020F0502020204030204" pitchFamily="34" charset="0"/>
              </a:rPr>
              <a:t>Extn</a:t>
            </a:r>
            <a:r>
              <a:rPr lang="en-US" sz="2000" b="1" dirty="0">
                <a:solidFill>
                  <a:srgbClr val="232247"/>
                </a:solidFill>
                <a:latin typeface="Calibri" panose="020F0502020204030204" pitchFamily="34" charset="0"/>
              </a:rPr>
              <a:t>. Part- I, </a:t>
            </a:r>
          </a:p>
          <a:p>
            <a:r>
              <a:rPr lang="en-US" sz="2000" b="1" dirty="0">
                <a:solidFill>
                  <a:srgbClr val="232247"/>
                </a:solidFill>
                <a:latin typeface="Calibri" panose="020F0502020204030204" pitchFamily="34" charset="0"/>
              </a:rPr>
              <a:t>New Delhi 110049</a:t>
            </a:r>
          </a:p>
          <a:p>
            <a:r>
              <a:rPr lang="en-US" sz="2000" b="1" dirty="0">
                <a:solidFill>
                  <a:srgbClr val="232247"/>
                </a:solidFill>
                <a:latin typeface="Calibri" panose="020F0502020204030204" pitchFamily="34" charset="0"/>
              </a:rPr>
              <a:t>F: +91 </a:t>
            </a:r>
            <a:r>
              <a:rPr lang="en-US" sz="2000" b="1" dirty="0" smtClean="0">
                <a:solidFill>
                  <a:srgbClr val="232247"/>
                </a:solidFill>
                <a:latin typeface="Calibri" panose="020F0502020204030204" pitchFamily="34" charset="0"/>
              </a:rPr>
              <a:t>1140622201</a:t>
            </a:r>
          </a:p>
          <a:p>
            <a:r>
              <a:rPr lang="en-US" sz="2000" b="1" dirty="0" smtClean="0">
                <a:solidFill>
                  <a:srgbClr val="232247"/>
                </a:solidFill>
                <a:latin typeface="Calibri" panose="020F0502020204030204" pitchFamily="34" charset="0"/>
              </a:rPr>
              <a:t>T</a:t>
            </a:r>
            <a:r>
              <a:rPr lang="en-US" sz="2000" b="1" dirty="0">
                <a:solidFill>
                  <a:srgbClr val="232247"/>
                </a:solidFill>
                <a:latin typeface="Calibri" panose="020F0502020204030204" pitchFamily="34" charset="0"/>
              </a:rPr>
              <a:t>: +91 </a:t>
            </a:r>
            <a:r>
              <a:rPr lang="en-US" sz="2000" b="1" dirty="0" smtClean="0">
                <a:solidFill>
                  <a:srgbClr val="232247"/>
                </a:solidFill>
                <a:latin typeface="Calibri" panose="020F0502020204030204" pitchFamily="34" charset="0"/>
              </a:rPr>
              <a:t>1140622200</a:t>
            </a:r>
            <a:endParaRPr lang="en-US" sz="2000" b="1" dirty="0">
              <a:solidFill>
                <a:srgbClr val="232247"/>
              </a:solidFill>
              <a:latin typeface="Calibri" panose="020F0502020204030204" pitchFamily="34" charset="0"/>
            </a:endParaRPr>
          </a:p>
          <a:p>
            <a:r>
              <a:rPr lang="en-US" sz="2000" b="1" dirty="0" smtClean="0">
                <a:solidFill>
                  <a:srgbClr val="232247"/>
                </a:solidFill>
                <a:latin typeface="Calibri" panose="020F0502020204030204" pitchFamily="34" charset="0"/>
              </a:rPr>
              <a:t>www.corporateprofessionals.com</a:t>
            </a:r>
            <a:endParaRPr lang="en-US" sz="2000" b="1" dirty="0">
              <a:solidFill>
                <a:srgbClr val="232247"/>
              </a:solidFill>
              <a:latin typeface="Calibri" panose="020F050202020403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6254" y="1133475"/>
            <a:ext cx="5080000" cy="4597400"/>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96081" y="1971675"/>
            <a:ext cx="2713119" cy="588264"/>
          </a:xfrm>
          <a:prstGeom prst="rect">
            <a:avLst/>
          </a:prstGeom>
        </p:spPr>
      </p:pic>
    </p:spTree>
    <p:extLst>
      <p:ext uri="{BB962C8B-B14F-4D97-AF65-F5344CB8AC3E}">
        <p14:creationId xmlns:p14="http://schemas.microsoft.com/office/powerpoint/2010/main" val="5223453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2550"/>
            <a:ext cx="12039600" cy="6699250"/>
          </a:xfrm>
          <a:prstGeom prst="rect">
            <a:avLst/>
          </a:prstGeom>
          <a:noFill/>
          <a:ln w="190500">
            <a:solidFill>
              <a:srgbClr val="D5003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3" name="Text Box 22"/>
          <p:cNvSpPr txBox="1">
            <a:spLocks noChangeArrowheads="1"/>
          </p:cNvSpPr>
          <p:nvPr/>
        </p:nvSpPr>
        <p:spPr bwMode="auto">
          <a:xfrm>
            <a:off x="315913" y="457200"/>
            <a:ext cx="10914062"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None/>
            </a:pPr>
            <a:r>
              <a:rPr lang="en-US" altLang="en-US" sz="4500" b="1" dirty="0">
                <a:solidFill>
                  <a:srgbClr val="D50032"/>
                </a:solidFill>
                <a:latin typeface="Agency FB" panose="020B0503020202020204" pitchFamily="34" charset="0"/>
              </a:rPr>
              <a:t>RESTRUCTURING MODES UNDER ESOP</a:t>
            </a:r>
          </a:p>
        </p:txBody>
      </p:sp>
      <p:sp>
        <p:nvSpPr>
          <p:cNvPr id="6" name="Oval 5"/>
          <p:cNvSpPr/>
          <p:nvPr/>
        </p:nvSpPr>
        <p:spPr>
          <a:xfrm>
            <a:off x="1214438" y="2162195"/>
            <a:ext cx="3086100" cy="1731172"/>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2000" dirty="0" smtClean="0">
                <a:solidFill>
                  <a:schemeClr val="bg1"/>
                </a:solidFill>
              </a:rPr>
              <a:t>Employee Stock Option Plans </a:t>
            </a:r>
          </a:p>
          <a:p>
            <a:pPr algn="ctr"/>
            <a:r>
              <a:rPr lang="en-US" sz="2000" dirty="0" smtClean="0">
                <a:solidFill>
                  <a:schemeClr val="bg1"/>
                </a:solidFill>
              </a:rPr>
              <a:t>(ESOP)</a:t>
            </a:r>
            <a:endParaRPr lang="en-US" sz="2000" dirty="0">
              <a:solidFill>
                <a:schemeClr val="bg1"/>
              </a:solidFill>
            </a:endParaRPr>
          </a:p>
        </p:txBody>
      </p:sp>
      <p:sp>
        <p:nvSpPr>
          <p:cNvPr id="11" name="Oval 10"/>
          <p:cNvSpPr/>
          <p:nvPr/>
        </p:nvSpPr>
        <p:spPr>
          <a:xfrm>
            <a:off x="2199081" y="3998552"/>
            <a:ext cx="3317087" cy="1908318"/>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2000" dirty="0" smtClean="0"/>
              <a:t>Stock Appreciation Rights – Cash Settled</a:t>
            </a:r>
          </a:p>
          <a:p>
            <a:pPr algn="ctr"/>
            <a:r>
              <a:rPr lang="en-US" sz="2000" dirty="0" smtClean="0"/>
              <a:t>(SAR-Cash Settled)</a:t>
            </a:r>
            <a:endParaRPr lang="en-US" sz="2000" dirty="0"/>
          </a:p>
        </p:txBody>
      </p:sp>
      <p:sp>
        <p:nvSpPr>
          <p:cNvPr id="12" name="Oval 11"/>
          <p:cNvSpPr/>
          <p:nvPr/>
        </p:nvSpPr>
        <p:spPr>
          <a:xfrm>
            <a:off x="6096000" y="3998552"/>
            <a:ext cx="3317087" cy="1908318"/>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000" dirty="0"/>
              <a:t>Stock Appreciation Rights – </a:t>
            </a:r>
            <a:r>
              <a:rPr lang="en-US" sz="2000" dirty="0" smtClean="0"/>
              <a:t>Equity Settled</a:t>
            </a:r>
            <a:endParaRPr lang="en-US" sz="2000" dirty="0"/>
          </a:p>
          <a:p>
            <a:pPr algn="ctr"/>
            <a:r>
              <a:rPr lang="en-US" sz="2000" dirty="0"/>
              <a:t>(</a:t>
            </a:r>
            <a:r>
              <a:rPr lang="en-US" sz="2000" dirty="0" smtClean="0"/>
              <a:t>SAR-Equity Settled</a:t>
            </a:r>
            <a:r>
              <a:rPr lang="en-US" sz="2000" dirty="0"/>
              <a:t>)</a:t>
            </a:r>
          </a:p>
        </p:txBody>
      </p:sp>
      <p:sp>
        <p:nvSpPr>
          <p:cNvPr id="13" name="Oval 12"/>
          <p:cNvSpPr/>
          <p:nvPr/>
        </p:nvSpPr>
        <p:spPr>
          <a:xfrm>
            <a:off x="4552950" y="2193163"/>
            <a:ext cx="3086100" cy="1731172"/>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000" dirty="0" smtClean="0"/>
              <a:t>Employee Stock Purchase Plan</a:t>
            </a:r>
          </a:p>
          <a:p>
            <a:pPr algn="ctr"/>
            <a:r>
              <a:rPr lang="en-US" sz="2000" dirty="0" smtClean="0"/>
              <a:t>(ESPP)</a:t>
            </a:r>
            <a:endParaRPr lang="en-US" sz="2000" dirty="0"/>
          </a:p>
        </p:txBody>
      </p:sp>
      <p:sp>
        <p:nvSpPr>
          <p:cNvPr id="14" name="Oval 13"/>
          <p:cNvSpPr/>
          <p:nvPr/>
        </p:nvSpPr>
        <p:spPr>
          <a:xfrm>
            <a:off x="8143875" y="2193163"/>
            <a:ext cx="3086100" cy="1731172"/>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000" dirty="0" smtClean="0"/>
              <a:t>Restricted Stock Units</a:t>
            </a:r>
          </a:p>
          <a:p>
            <a:pPr algn="ctr"/>
            <a:r>
              <a:rPr lang="en-US" sz="2000" dirty="0" smtClean="0"/>
              <a:t>(RSU)</a:t>
            </a:r>
            <a:endParaRPr lang="en-US" sz="2000" dirty="0"/>
          </a:p>
        </p:txBody>
      </p:sp>
    </p:spTree>
    <p:extLst>
      <p:ext uri="{BB962C8B-B14F-4D97-AF65-F5344CB8AC3E}">
        <p14:creationId xmlns:p14="http://schemas.microsoft.com/office/powerpoint/2010/main" val="3675229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2550"/>
            <a:ext cx="12039600" cy="6699250"/>
          </a:xfrm>
          <a:prstGeom prst="rect">
            <a:avLst/>
          </a:prstGeom>
          <a:noFill/>
          <a:ln w="190500">
            <a:solidFill>
              <a:srgbClr val="D5003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3" name="Text Box 22"/>
          <p:cNvSpPr txBox="1">
            <a:spLocks noChangeArrowheads="1"/>
          </p:cNvSpPr>
          <p:nvPr/>
        </p:nvSpPr>
        <p:spPr bwMode="auto">
          <a:xfrm>
            <a:off x="315913" y="457200"/>
            <a:ext cx="10914062"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None/>
            </a:pPr>
            <a:r>
              <a:rPr lang="en-US" altLang="en-US" sz="4500" b="1" dirty="0" smtClean="0">
                <a:solidFill>
                  <a:srgbClr val="D50032"/>
                </a:solidFill>
                <a:latin typeface="Agency FB" panose="020B0503020202020204" pitchFamily="34" charset="0"/>
              </a:rPr>
              <a:t>MAJOR TERMS TO UNDERSTAND</a:t>
            </a:r>
            <a:endParaRPr lang="en-US" altLang="en-US" sz="4500" b="1" dirty="0">
              <a:solidFill>
                <a:srgbClr val="D50032"/>
              </a:solidFill>
              <a:latin typeface="Agency FB" panose="020B0503020202020204" pitchFamily="34" charset="0"/>
            </a:endParaRPr>
          </a:p>
        </p:txBody>
      </p:sp>
      <p:sp>
        <p:nvSpPr>
          <p:cNvPr id="4" name="Rounded Rectangle 3"/>
          <p:cNvSpPr/>
          <p:nvPr/>
        </p:nvSpPr>
        <p:spPr>
          <a:xfrm>
            <a:off x="785813" y="1885950"/>
            <a:ext cx="10186987" cy="80010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just"/>
            <a:r>
              <a:rPr lang="en-US" sz="2400" b="1" dirty="0" smtClean="0">
                <a:solidFill>
                  <a:schemeClr val="tx1"/>
                </a:solidFill>
              </a:rPr>
              <a:t>Grant:</a:t>
            </a:r>
            <a:r>
              <a:rPr lang="en-US" sz="2400" dirty="0" smtClean="0">
                <a:solidFill>
                  <a:schemeClr val="tx1"/>
                </a:solidFill>
              </a:rPr>
              <a:t> </a:t>
            </a:r>
            <a:r>
              <a:rPr lang="en-US" sz="2400" dirty="0" smtClean="0"/>
              <a:t>Offering of ESOP Options from Company to Employee</a:t>
            </a:r>
            <a:endParaRPr lang="en-US" sz="2400" dirty="0"/>
          </a:p>
        </p:txBody>
      </p:sp>
      <p:sp>
        <p:nvSpPr>
          <p:cNvPr id="15" name="Rounded Rectangle 14"/>
          <p:cNvSpPr/>
          <p:nvPr/>
        </p:nvSpPr>
        <p:spPr>
          <a:xfrm>
            <a:off x="785813" y="3246438"/>
            <a:ext cx="10186987" cy="800100"/>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just"/>
            <a:r>
              <a:rPr lang="en-US" sz="2400" b="1" dirty="0" smtClean="0">
                <a:solidFill>
                  <a:schemeClr val="tx1"/>
                </a:solidFill>
              </a:rPr>
              <a:t>Vesting:</a:t>
            </a:r>
            <a:r>
              <a:rPr lang="en-US" sz="2400" dirty="0" smtClean="0">
                <a:solidFill>
                  <a:schemeClr val="tx1"/>
                </a:solidFill>
              </a:rPr>
              <a:t> </a:t>
            </a:r>
            <a:r>
              <a:rPr lang="en-US" sz="2400" dirty="0" smtClean="0"/>
              <a:t>Process through which employee becomes eligible to exercise options</a:t>
            </a:r>
            <a:endParaRPr lang="en-US" sz="2400" dirty="0"/>
          </a:p>
        </p:txBody>
      </p:sp>
      <p:sp>
        <p:nvSpPr>
          <p:cNvPr id="16" name="Rounded Rectangle 15"/>
          <p:cNvSpPr/>
          <p:nvPr/>
        </p:nvSpPr>
        <p:spPr>
          <a:xfrm>
            <a:off x="785813" y="4614069"/>
            <a:ext cx="10186987" cy="80010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just"/>
            <a:r>
              <a:rPr lang="en-US" sz="2400" b="1" dirty="0" smtClean="0">
                <a:solidFill>
                  <a:schemeClr val="tx1"/>
                </a:solidFill>
              </a:rPr>
              <a:t>Exercise:</a:t>
            </a:r>
            <a:r>
              <a:rPr lang="en-US" sz="2400" dirty="0" smtClean="0">
                <a:solidFill>
                  <a:schemeClr val="tx1"/>
                </a:solidFill>
              </a:rPr>
              <a:t> </a:t>
            </a:r>
            <a:r>
              <a:rPr lang="en-US" sz="2400" dirty="0" smtClean="0"/>
              <a:t>When employee applies to Company for getting shares allotted</a:t>
            </a:r>
            <a:endParaRPr lang="en-US" sz="2400" dirty="0"/>
          </a:p>
        </p:txBody>
      </p:sp>
    </p:spTree>
    <p:extLst>
      <p:ext uri="{BB962C8B-B14F-4D97-AF65-F5344CB8AC3E}">
        <p14:creationId xmlns:p14="http://schemas.microsoft.com/office/powerpoint/2010/main" val="1947382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0-#ppt_w/2"/>
                                          </p:val>
                                        </p:tav>
                                        <p:tav tm="100000">
                                          <p:val>
                                            <p:strVal val="#ppt_x"/>
                                          </p:val>
                                        </p:tav>
                                      </p:tavLst>
                                    </p:anim>
                                    <p:anim calcmode="lin" valueType="num">
                                      <p:cBhvr additive="base">
                                        <p:cTn id="14"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0-#ppt_w/2"/>
                                          </p:val>
                                        </p:tav>
                                        <p:tav tm="100000">
                                          <p:val>
                                            <p:strVal val="#ppt_x"/>
                                          </p:val>
                                        </p:tav>
                                      </p:tavLst>
                                    </p:anim>
                                    <p:anim calcmode="lin" valueType="num">
                                      <p:cBhvr additive="base">
                                        <p:cTn id="20" dur="5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5" grpId="0" animBg="1"/>
      <p:bldP spid="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2550"/>
            <a:ext cx="12039600" cy="6699250"/>
          </a:xfrm>
          <a:prstGeom prst="rect">
            <a:avLst/>
          </a:prstGeom>
          <a:noFill/>
          <a:ln w="190500">
            <a:solidFill>
              <a:srgbClr val="D5003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3" name="Text Box 22"/>
          <p:cNvSpPr txBox="1">
            <a:spLocks noChangeArrowheads="1"/>
          </p:cNvSpPr>
          <p:nvPr/>
        </p:nvSpPr>
        <p:spPr bwMode="auto">
          <a:xfrm>
            <a:off x="315913" y="457200"/>
            <a:ext cx="11028362"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None/>
            </a:pPr>
            <a:r>
              <a:rPr lang="en-US" altLang="en-US" sz="4500" b="1" dirty="0">
                <a:solidFill>
                  <a:srgbClr val="D50032"/>
                </a:solidFill>
                <a:latin typeface="Agency FB" panose="020B0503020202020204" pitchFamily="34" charset="0"/>
              </a:rPr>
              <a:t>EMPLOYEE STOCK OPTION </a:t>
            </a:r>
            <a:r>
              <a:rPr lang="en-US" altLang="en-US" sz="4500" b="1" dirty="0" smtClean="0">
                <a:solidFill>
                  <a:srgbClr val="D50032"/>
                </a:solidFill>
                <a:latin typeface="Agency FB" panose="020B0503020202020204" pitchFamily="34" charset="0"/>
              </a:rPr>
              <a:t>PLAN (ESOP)</a:t>
            </a:r>
            <a:endParaRPr lang="en-US" altLang="en-US" sz="4500" b="1" dirty="0">
              <a:solidFill>
                <a:srgbClr val="D50032"/>
              </a:solidFill>
              <a:latin typeface="Agency FB" panose="020B0503020202020204" pitchFamily="34" charset="0"/>
            </a:endParaRPr>
          </a:p>
        </p:txBody>
      </p:sp>
      <p:sp>
        <p:nvSpPr>
          <p:cNvPr id="4" name="Rectangle 3"/>
          <p:cNvSpPr/>
          <p:nvPr/>
        </p:nvSpPr>
        <p:spPr>
          <a:xfrm>
            <a:off x="299309" y="1470325"/>
            <a:ext cx="11593381" cy="7538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a:r>
              <a:rPr lang="en-US" sz="2400" dirty="0" smtClean="0">
                <a:solidFill>
                  <a:schemeClr val="tx1"/>
                </a:solidFill>
                <a:latin typeface="Calibri" panose="020F0502020204030204" pitchFamily="34" charset="0"/>
              </a:rPr>
              <a:t>It is a right offered by a company to its employees to take equity shares of company at discounted price.</a:t>
            </a:r>
            <a:endParaRPr lang="en-US" sz="2400" dirty="0">
              <a:solidFill>
                <a:schemeClr val="tx1"/>
              </a:solidFill>
              <a:latin typeface="Calibri" panose="020F0502020204030204" pitchFamily="34" charset="0"/>
            </a:endParaRP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913" y="4011046"/>
            <a:ext cx="5214222" cy="533400"/>
          </a:xfrm>
          <a:prstGeom prst="rect">
            <a:avLst/>
          </a:prstGeom>
        </p:spPr>
      </p:pic>
      <p:sp>
        <p:nvSpPr>
          <p:cNvPr id="15" name="Oval 14"/>
          <p:cNvSpPr/>
          <p:nvPr/>
        </p:nvSpPr>
        <p:spPr>
          <a:xfrm>
            <a:off x="155550" y="2550091"/>
            <a:ext cx="2035277" cy="901582"/>
          </a:xfrm>
          <a:prstGeom prst="ellipse">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000" b="1" dirty="0" smtClean="0">
                <a:solidFill>
                  <a:schemeClr val="bg1"/>
                </a:solidFill>
                <a:latin typeface="Calibri" panose="020F0502020204030204" pitchFamily="34" charset="0"/>
              </a:rPr>
              <a:t>Grant of options</a:t>
            </a:r>
            <a:endParaRPr lang="en-US" sz="2000" b="1" dirty="0">
              <a:solidFill>
                <a:schemeClr val="bg1"/>
              </a:solidFill>
              <a:latin typeface="Calibri" panose="020F0502020204030204" pitchFamily="34" charset="0"/>
            </a:endParaRPr>
          </a:p>
        </p:txBody>
      </p:sp>
      <p:cxnSp>
        <p:nvCxnSpPr>
          <p:cNvPr id="16" name="Straight Arrow Connector 15"/>
          <p:cNvCxnSpPr/>
          <p:nvPr/>
        </p:nvCxnSpPr>
        <p:spPr>
          <a:xfrm flipV="1">
            <a:off x="2190827" y="3052855"/>
            <a:ext cx="786951" cy="84"/>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17" name="Oval 16"/>
          <p:cNvSpPr/>
          <p:nvPr/>
        </p:nvSpPr>
        <p:spPr>
          <a:xfrm>
            <a:off x="3056860" y="2629200"/>
            <a:ext cx="2473275" cy="882681"/>
          </a:xfrm>
          <a:prstGeom prst="ellipse">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000" b="1" dirty="0" smtClean="0">
                <a:solidFill>
                  <a:schemeClr val="bg1"/>
                </a:solidFill>
                <a:latin typeface="Calibri" panose="020F0502020204030204" pitchFamily="34" charset="0"/>
              </a:rPr>
              <a:t>Vesting of options</a:t>
            </a:r>
            <a:endParaRPr lang="en-US" sz="2000" b="1" dirty="0">
              <a:solidFill>
                <a:schemeClr val="bg1"/>
              </a:solidFill>
              <a:latin typeface="Calibri" panose="020F0502020204030204" pitchFamily="34" charset="0"/>
            </a:endParaRPr>
          </a:p>
        </p:txBody>
      </p:sp>
      <p:cxnSp>
        <p:nvCxnSpPr>
          <p:cNvPr id="18" name="Straight Arrow Connector 17"/>
          <p:cNvCxnSpPr/>
          <p:nvPr/>
        </p:nvCxnSpPr>
        <p:spPr>
          <a:xfrm flipV="1">
            <a:off x="5536416" y="3070541"/>
            <a:ext cx="674530" cy="84"/>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19" name="Oval 18"/>
          <p:cNvSpPr/>
          <p:nvPr/>
        </p:nvSpPr>
        <p:spPr>
          <a:xfrm>
            <a:off x="6210946" y="2622941"/>
            <a:ext cx="2698118" cy="962925"/>
          </a:xfrm>
          <a:prstGeom prst="ellipse">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2000" b="1" dirty="0" smtClean="0">
                <a:solidFill>
                  <a:schemeClr val="bg1"/>
                </a:solidFill>
                <a:latin typeface="Calibri" panose="020F0502020204030204" pitchFamily="34" charset="0"/>
              </a:rPr>
              <a:t>Exercise of Vested options</a:t>
            </a:r>
            <a:endParaRPr lang="en-US" sz="2000" b="1" dirty="0">
              <a:solidFill>
                <a:schemeClr val="bg1"/>
              </a:solidFill>
              <a:latin typeface="Calibri" panose="020F0502020204030204" pitchFamily="34" charset="0"/>
            </a:endParaRPr>
          </a:p>
        </p:txBody>
      </p:sp>
      <p:sp>
        <p:nvSpPr>
          <p:cNvPr id="20" name="Oval 19"/>
          <p:cNvSpPr/>
          <p:nvPr/>
        </p:nvSpPr>
        <p:spPr>
          <a:xfrm>
            <a:off x="9596155" y="2622941"/>
            <a:ext cx="2472813" cy="962924"/>
          </a:xfrm>
          <a:prstGeom prst="ellipse">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000" b="1" dirty="0" smtClean="0">
                <a:solidFill>
                  <a:schemeClr val="bg1"/>
                </a:solidFill>
                <a:latin typeface="Calibri" panose="020F0502020204030204" pitchFamily="34" charset="0"/>
              </a:rPr>
              <a:t>Allotment of Shares</a:t>
            </a:r>
            <a:endParaRPr lang="en-US" sz="2000" b="1" dirty="0">
              <a:solidFill>
                <a:schemeClr val="bg1"/>
              </a:solidFill>
              <a:latin typeface="Calibri" panose="020F0502020204030204" pitchFamily="34" charset="0"/>
            </a:endParaRPr>
          </a:p>
        </p:txBody>
      </p:sp>
      <p:cxnSp>
        <p:nvCxnSpPr>
          <p:cNvPr id="21" name="Straight Arrow Connector 20"/>
          <p:cNvCxnSpPr/>
          <p:nvPr/>
        </p:nvCxnSpPr>
        <p:spPr>
          <a:xfrm flipV="1">
            <a:off x="8921625" y="3104402"/>
            <a:ext cx="674530" cy="84"/>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5" name="TextBox 4"/>
          <p:cNvSpPr txBox="1"/>
          <p:nvPr/>
        </p:nvSpPr>
        <p:spPr>
          <a:xfrm>
            <a:off x="315913" y="4093080"/>
            <a:ext cx="3823098" cy="369332"/>
          </a:xfrm>
          <a:prstGeom prst="rect">
            <a:avLst/>
          </a:prstGeom>
          <a:noFill/>
        </p:spPr>
        <p:txBody>
          <a:bodyPr wrap="none" rtlCol="0">
            <a:spAutoFit/>
          </a:bodyPr>
          <a:lstStyle/>
          <a:p>
            <a:r>
              <a:rPr lang="en-US" dirty="0" smtClean="0">
                <a:solidFill>
                  <a:schemeClr val="bg1"/>
                </a:solidFill>
              </a:rPr>
              <a:t>Example of Companies Offering ESOPs:</a:t>
            </a:r>
            <a:endParaRPr lang="en-US" dirty="0">
              <a:solidFill>
                <a:schemeClr val="bg1"/>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7745" y="4761610"/>
            <a:ext cx="1855418" cy="1080022"/>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57007" y="4761609"/>
            <a:ext cx="2609850" cy="846457"/>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80689" y="4698048"/>
            <a:ext cx="2466975" cy="910018"/>
          </a:xfrm>
          <a:prstGeom prst="rect">
            <a:avLst/>
          </a:prstGeom>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352886" y="4761609"/>
            <a:ext cx="2425504" cy="885309"/>
          </a:xfrm>
          <a:prstGeom prst="rect">
            <a:avLst/>
          </a:prstGeom>
        </p:spPr>
      </p:pic>
    </p:spTree>
    <p:extLst>
      <p:ext uri="{BB962C8B-B14F-4D97-AF65-F5344CB8AC3E}">
        <p14:creationId xmlns:p14="http://schemas.microsoft.com/office/powerpoint/2010/main" val="1946755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0-#ppt_w/2"/>
                                          </p:val>
                                        </p:tav>
                                        <p:tav tm="100000">
                                          <p:val>
                                            <p:strVal val="#ppt_x"/>
                                          </p:val>
                                        </p:tav>
                                      </p:tavLst>
                                    </p:anim>
                                    <p:anim calcmode="lin" valueType="num">
                                      <p:cBhvr additive="base">
                                        <p:cTn id="14"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0-#ppt_w/2"/>
                                          </p:val>
                                        </p:tav>
                                        <p:tav tm="100000">
                                          <p:val>
                                            <p:strVal val="#ppt_x"/>
                                          </p:val>
                                        </p:tav>
                                      </p:tavLst>
                                    </p:anim>
                                    <p:anim calcmode="lin" valueType="num">
                                      <p:cBhvr additive="base">
                                        <p:cTn id="20" dur="500" fill="hold"/>
                                        <p:tgtEl>
                                          <p:spTgt spid="16"/>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0-#ppt_w/2"/>
                                          </p:val>
                                        </p:tav>
                                        <p:tav tm="100000">
                                          <p:val>
                                            <p:strVal val="#ppt_x"/>
                                          </p:val>
                                        </p:tav>
                                      </p:tavLst>
                                    </p:anim>
                                    <p:anim calcmode="lin" valueType="num">
                                      <p:cBhvr additive="base">
                                        <p:cTn id="24"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additive="base">
                                        <p:cTn id="29" dur="500" fill="hold"/>
                                        <p:tgtEl>
                                          <p:spTgt spid="18"/>
                                        </p:tgtEl>
                                        <p:attrNameLst>
                                          <p:attrName>ppt_x</p:attrName>
                                        </p:attrNameLst>
                                      </p:cBhvr>
                                      <p:tavLst>
                                        <p:tav tm="0">
                                          <p:val>
                                            <p:strVal val="0-#ppt_w/2"/>
                                          </p:val>
                                        </p:tav>
                                        <p:tav tm="100000">
                                          <p:val>
                                            <p:strVal val="#ppt_x"/>
                                          </p:val>
                                        </p:tav>
                                      </p:tavLst>
                                    </p:anim>
                                    <p:anim calcmode="lin" valueType="num">
                                      <p:cBhvr additive="base">
                                        <p:cTn id="30" dur="500" fill="hold"/>
                                        <p:tgtEl>
                                          <p:spTgt spid="18"/>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anim calcmode="lin" valueType="num">
                                      <p:cBhvr additive="base">
                                        <p:cTn id="33" dur="500" fill="hold"/>
                                        <p:tgtEl>
                                          <p:spTgt spid="19"/>
                                        </p:tgtEl>
                                        <p:attrNameLst>
                                          <p:attrName>ppt_x</p:attrName>
                                        </p:attrNameLst>
                                      </p:cBhvr>
                                      <p:tavLst>
                                        <p:tav tm="0">
                                          <p:val>
                                            <p:strVal val="0-#ppt_w/2"/>
                                          </p:val>
                                        </p:tav>
                                        <p:tav tm="100000">
                                          <p:val>
                                            <p:strVal val="#ppt_x"/>
                                          </p:val>
                                        </p:tav>
                                      </p:tavLst>
                                    </p:anim>
                                    <p:anim calcmode="lin" valueType="num">
                                      <p:cBhvr additive="base">
                                        <p:cTn id="34"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nodeType="clickEffect">
                                  <p:stCondLst>
                                    <p:cond delay="0"/>
                                  </p:stCondLst>
                                  <p:childTnLst>
                                    <p:set>
                                      <p:cBhvr>
                                        <p:cTn id="38" dur="1" fill="hold">
                                          <p:stCondLst>
                                            <p:cond delay="0"/>
                                          </p:stCondLst>
                                        </p:cTn>
                                        <p:tgtEl>
                                          <p:spTgt spid="21"/>
                                        </p:tgtEl>
                                        <p:attrNameLst>
                                          <p:attrName>style.visibility</p:attrName>
                                        </p:attrNameLst>
                                      </p:cBhvr>
                                      <p:to>
                                        <p:strVal val="visible"/>
                                      </p:to>
                                    </p:set>
                                    <p:anim calcmode="lin" valueType="num">
                                      <p:cBhvr additive="base">
                                        <p:cTn id="39" dur="500" fill="hold"/>
                                        <p:tgtEl>
                                          <p:spTgt spid="21"/>
                                        </p:tgtEl>
                                        <p:attrNameLst>
                                          <p:attrName>ppt_x</p:attrName>
                                        </p:attrNameLst>
                                      </p:cBhvr>
                                      <p:tavLst>
                                        <p:tav tm="0">
                                          <p:val>
                                            <p:strVal val="0-#ppt_w/2"/>
                                          </p:val>
                                        </p:tav>
                                        <p:tav tm="100000">
                                          <p:val>
                                            <p:strVal val="#ppt_x"/>
                                          </p:val>
                                        </p:tav>
                                      </p:tavLst>
                                    </p:anim>
                                    <p:anim calcmode="lin" valueType="num">
                                      <p:cBhvr additive="base">
                                        <p:cTn id="40" dur="500" fill="hold"/>
                                        <p:tgtEl>
                                          <p:spTgt spid="21"/>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20"/>
                                        </p:tgtEl>
                                        <p:attrNameLst>
                                          <p:attrName>style.visibility</p:attrName>
                                        </p:attrNameLst>
                                      </p:cBhvr>
                                      <p:to>
                                        <p:strVal val="visible"/>
                                      </p:to>
                                    </p:set>
                                    <p:anim calcmode="lin" valueType="num">
                                      <p:cBhvr additive="base">
                                        <p:cTn id="43" dur="500" fill="hold"/>
                                        <p:tgtEl>
                                          <p:spTgt spid="20"/>
                                        </p:tgtEl>
                                        <p:attrNameLst>
                                          <p:attrName>ppt_x</p:attrName>
                                        </p:attrNameLst>
                                      </p:cBhvr>
                                      <p:tavLst>
                                        <p:tav tm="0">
                                          <p:val>
                                            <p:strVal val="0-#ppt_w/2"/>
                                          </p:val>
                                        </p:tav>
                                        <p:tav tm="100000">
                                          <p:val>
                                            <p:strVal val="#ppt_x"/>
                                          </p:val>
                                        </p:tav>
                                      </p:tavLst>
                                    </p:anim>
                                    <p:anim calcmode="lin" valueType="num">
                                      <p:cBhvr additive="base">
                                        <p:cTn id="44"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6"/>
                                        </p:tgtEl>
                                        <p:attrNameLst>
                                          <p:attrName>style.visibility</p:attrName>
                                        </p:attrNameLst>
                                      </p:cBhvr>
                                      <p:to>
                                        <p:strVal val="visible"/>
                                      </p:to>
                                    </p:set>
                                    <p:animEffect transition="in" filter="fade">
                                      <p:cBhvr>
                                        <p:cTn id="55" dur="500"/>
                                        <p:tgtEl>
                                          <p:spTgt spid="6"/>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7"/>
                                        </p:tgtEl>
                                        <p:attrNameLst>
                                          <p:attrName>style.visibility</p:attrName>
                                        </p:attrNameLst>
                                      </p:cBhvr>
                                      <p:to>
                                        <p:strVal val="visible"/>
                                      </p:to>
                                    </p:set>
                                    <p:animEffect transition="in" filter="fade">
                                      <p:cBhvr>
                                        <p:cTn id="60" dur="500"/>
                                        <p:tgtEl>
                                          <p:spTgt spid="7"/>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8"/>
                                        </p:tgtEl>
                                        <p:attrNameLst>
                                          <p:attrName>style.visibility</p:attrName>
                                        </p:attrNameLst>
                                      </p:cBhvr>
                                      <p:to>
                                        <p:strVal val="visible"/>
                                      </p:to>
                                    </p:set>
                                    <p:animEffect transition="in" filter="fade">
                                      <p:cBhvr>
                                        <p:cTn id="65" dur="500"/>
                                        <p:tgtEl>
                                          <p:spTgt spid="8"/>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nodeType="clickEffect">
                                  <p:stCondLst>
                                    <p:cond delay="0"/>
                                  </p:stCondLst>
                                  <p:childTnLst>
                                    <p:set>
                                      <p:cBhvr>
                                        <p:cTn id="69" dur="1" fill="hold">
                                          <p:stCondLst>
                                            <p:cond delay="0"/>
                                          </p:stCondLst>
                                        </p:cTn>
                                        <p:tgtEl>
                                          <p:spTgt spid="9"/>
                                        </p:tgtEl>
                                        <p:attrNameLst>
                                          <p:attrName>style.visibility</p:attrName>
                                        </p:attrNameLst>
                                      </p:cBhvr>
                                      <p:to>
                                        <p:strVal val="visible"/>
                                      </p:to>
                                    </p:set>
                                    <p:animEffect transition="in" filter="fade">
                                      <p:cBhvr>
                                        <p:cTn id="7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5" grpId="0" animBg="1"/>
      <p:bldP spid="17" grpId="0" animBg="1"/>
      <p:bldP spid="19" grpId="0" animBg="1"/>
      <p:bldP spid="20" grpId="0" animBg="1"/>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2550"/>
            <a:ext cx="12039600" cy="6699250"/>
          </a:xfrm>
          <a:prstGeom prst="rect">
            <a:avLst/>
          </a:prstGeom>
          <a:noFill/>
          <a:ln w="190500">
            <a:solidFill>
              <a:srgbClr val="D5003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3" name="Text Box 22"/>
          <p:cNvSpPr txBox="1">
            <a:spLocks noChangeArrowheads="1"/>
          </p:cNvSpPr>
          <p:nvPr/>
        </p:nvSpPr>
        <p:spPr bwMode="auto">
          <a:xfrm>
            <a:off x="315913" y="457200"/>
            <a:ext cx="1164242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None/>
            </a:pPr>
            <a:r>
              <a:rPr lang="en-US" altLang="en-US" sz="4500" b="1" dirty="0">
                <a:solidFill>
                  <a:srgbClr val="D50032"/>
                </a:solidFill>
                <a:latin typeface="Agency FB" panose="020B0503020202020204" pitchFamily="34" charset="0"/>
              </a:rPr>
              <a:t>EMPLOYEE STOCK PURCHASE </a:t>
            </a:r>
            <a:r>
              <a:rPr lang="en-US" altLang="en-US" sz="4500" b="1" dirty="0" smtClean="0">
                <a:solidFill>
                  <a:srgbClr val="D50032"/>
                </a:solidFill>
                <a:latin typeface="Agency FB" panose="020B0503020202020204" pitchFamily="34" charset="0"/>
              </a:rPr>
              <a:t>PLANS (ESPP)</a:t>
            </a:r>
            <a:endParaRPr lang="en-US" altLang="en-US" sz="4500" b="1" dirty="0">
              <a:solidFill>
                <a:srgbClr val="D50032"/>
              </a:solidFill>
              <a:latin typeface="Agency FB" panose="020B0503020202020204" pitchFamily="34" charset="0"/>
            </a:endParaRPr>
          </a:p>
        </p:txBody>
      </p:sp>
      <p:sp>
        <p:nvSpPr>
          <p:cNvPr id="4" name="Rectangle 3"/>
          <p:cNvSpPr/>
          <p:nvPr/>
        </p:nvSpPr>
        <p:spPr>
          <a:xfrm>
            <a:off x="315913" y="1492566"/>
            <a:ext cx="11642420" cy="5086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latin typeface="Calibri" panose="020F0502020204030204" pitchFamily="34" charset="0"/>
              </a:rPr>
              <a:t>It allows Employee to purchase Company’s shares, often at a discount from Fair Market Value. </a:t>
            </a:r>
            <a:endParaRPr lang="en-US" sz="2400" dirty="0">
              <a:solidFill>
                <a:schemeClr val="tx1"/>
              </a:solidFill>
              <a:latin typeface="Calibri" panose="020F0502020204030204" pitchFamily="34" charset="0"/>
            </a:endParaRPr>
          </a:p>
        </p:txBody>
      </p:sp>
      <p:sp>
        <p:nvSpPr>
          <p:cNvPr id="7" name="Oval 6"/>
          <p:cNvSpPr/>
          <p:nvPr/>
        </p:nvSpPr>
        <p:spPr>
          <a:xfrm>
            <a:off x="2286615" y="2079941"/>
            <a:ext cx="2514600" cy="1143000"/>
          </a:xfrm>
          <a:prstGeom prst="ellipse">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chemeClr val="bg1"/>
                </a:solidFill>
                <a:latin typeface="Calibri" panose="020F0502020204030204" pitchFamily="34" charset="0"/>
              </a:rPr>
              <a:t>Offer of shares at discounted price</a:t>
            </a:r>
            <a:endParaRPr lang="en-US" sz="2000" b="1" dirty="0">
              <a:solidFill>
                <a:schemeClr val="bg1"/>
              </a:solidFill>
              <a:latin typeface="Calibri" panose="020F0502020204030204" pitchFamily="34" charset="0"/>
            </a:endParaRPr>
          </a:p>
        </p:txBody>
      </p:sp>
      <p:cxnSp>
        <p:nvCxnSpPr>
          <p:cNvPr id="8" name="Straight Arrow Connector 7"/>
          <p:cNvCxnSpPr/>
          <p:nvPr/>
        </p:nvCxnSpPr>
        <p:spPr>
          <a:xfrm>
            <a:off x="4956023" y="2655288"/>
            <a:ext cx="2362200" cy="0"/>
          </a:xfrm>
          <a:prstGeom prst="straightConnector1">
            <a:avLst/>
          </a:prstGeom>
          <a:ln w="38100">
            <a:tailEnd type="arrow"/>
          </a:ln>
        </p:spPr>
        <p:style>
          <a:lnRef idx="3">
            <a:schemeClr val="accent3"/>
          </a:lnRef>
          <a:fillRef idx="0">
            <a:schemeClr val="accent3"/>
          </a:fillRef>
          <a:effectRef idx="2">
            <a:schemeClr val="accent3"/>
          </a:effectRef>
          <a:fontRef idx="minor">
            <a:schemeClr val="tx1"/>
          </a:fontRef>
        </p:style>
      </p:cxnSp>
      <p:sp>
        <p:nvSpPr>
          <p:cNvPr id="9" name="Oval 8"/>
          <p:cNvSpPr/>
          <p:nvPr/>
        </p:nvSpPr>
        <p:spPr>
          <a:xfrm>
            <a:off x="7650847" y="2251747"/>
            <a:ext cx="2133600" cy="990600"/>
          </a:xfrm>
          <a:prstGeom prst="ellipse">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000" b="1" dirty="0" smtClean="0">
                <a:solidFill>
                  <a:schemeClr val="bg1"/>
                </a:solidFill>
                <a:latin typeface="Calibri" panose="020F0502020204030204" pitchFamily="34" charset="0"/>
              </a:rPr>
              <a:t>Allotment of shares</a:t>
            </a:r>
            <a:endParaRPr lang="en-US" sz="2000" b="1" dirty="0">
              <a:solidFill>
                <a:schemeClr val="bg1"/>
              </a:solidFill>
              <a:latin typeface="Calibri" panose="020F0502020204030204" pitchFamily="34" charset="0"/>
            </a:endParaRPr>
          </a:p>
        </p:txBody>
      </p:sp>
      <p:sp>
        <p:nvSpPr>
          <p:cNvPr id="10" name="TextBox 9"/>
          <p:cNvSpPr txBox="1"/>
          <p:nvPr/>
        </p:nvSpPr>
        <p:spPr>
          <a:xfrm>
            <a:off x="4692091" y="2156141"/>
            <a:ext cx="3706835" cy="400110"/>
          </a:xfrm>
          <a:prstGeom prst="rect">
            <a:avLst/>
          </a:prstGeom>
          <a:noFill/>
        </p:spPr>
        <p:txBody>
          <a:bodyPr wrap="square" rtlCol="0">
            <a:spAutoFit/>
          </a:bodyPr>
          <a:lstStyle/>
          <a:p>
            <a:r>
              <a:rPr lang="en-US" sz="2000" b="1" dirty="0" smtClean="0">
                <a:latin typeface="Calibri" panose="020F0502020204030204" pitchFamily="34" charset="0"/>
              </a:rPr>
              <a:t>If accepted by the Employee</a:t>
            </a:r>
            <a:endParaRPr lang="en-US" sz="2000" b="1" dirty="0">
              <a:latin typeface="Calibri" panose="020F0502020204030204" pitchFamily="34" charset="0"/>
            </a:endParaRP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913" y="3673439"/>
            <a:ext cx="5214222" cy="533400"/>
          </a:xfrm>
          <a:prstGeom prst="rect">
            <a:avLst/>
          </a:prstGeom>
        </p:spPr>
      </p:pic>
      <p:sp>
        <p:nvSpPr>
          <p:cNvPr id="12" name="TextBox 11"/>
          <p:cNvSpPr txBox="1"/>
          <p:nvPr/>
        </p:nvSpPr>
        <p:spPr>
          <a:xfrm>
            <a:off x="315913" y="3755473"/>
            <a:ext cx="3789435" cy="369332"/>
          </a:xfrm>
          <a:prstGeom prst="rect">
            <a:avLst/>
          </a:prstGeom>
          <a:noFill/>
        </p:spPr>
        <p:txBody>
          <a:bodyPr wrap="none" rtlCol="0">
            <a:spAutoFit/>
          </a:bodyPr>
          <a:lstStyle/>
          <a:p>
            <a:r>
              <a:rPr lang="en-US" dirty="0" smtClean="0">
                <a:solidFill>
                  <a:schemeClr val="bg1"/>
                </a:solidFill>
              </a:rPr>
              <a:t>Example of Companies Offering ESPPs:</a:t>
            </a:r>
            <a:endParaRPr lang="en-US" dirty="0">
              <a:solidFill>
                <a:schemeClr val="bg1"/>
              </a:solidFill>
            </a:endParaRPr>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725" y="4563740"/>
            <a:ext cx="2286000" cy="1504950"/>
          </a:xfrm>
          <a:prstGeom prst="rect">
            <a:avLst/>
          </a:prstGeom>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96647" y="4563740"/>
            <a:ext cx="2466975" cy="1857375"/>
          </a:xfrm>
          <a:prstGeom prst="rect">
            <a:avLst/>
          </a:prstGeom>
        </p:spPr>
      </p:pic>
      <p:pic>
        <p:nvPicPr>
          <p:cNvPr id="16" name="Picture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98927" y="4763765"/>
            <a:ext cx="2962275" cy="1371600"/>
          </a:xfrm>
          <a:prstGeom prst="rect">
            <a:avLst/>
          </a:prstGeom>
        </p:spPr>
      </p:pic>
    </p:spTree>
    <p:extLst>
      <p:ext uri="{BB962C8B-B14F-4D97-AF65-F5344CB8AC3E}">
        <p14:creationId xmlns:p14="http://schemas.microsoft.com/office/powerpoint/2010/main" val="866223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0-#ppt_w/2"/>
                                          </p:val>
                                        </p:tav>
                                        <p:tav tm="100000">
                                          <p:val>
                                            <p:strVal val="#ppt_x"/>
                                          </p:val>
                                        </p:tav>
                                      </p:tavLst>
                                    </p:anim>
                                    <p:anim calcmode="lin" valueType="num">
                                      <p:cBhvr additive="base">
                                        <p:cTn id="14"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0-#ppt_w/2"/>
                                          </p:val>
                                        </p:tav>
                                        <p:tav tm="100000">
                                          <p:val>
                                            <p:strVal val="#ppt_x"/>
                                          </p:val>
                                        </p:tav>
                                      </p:tavLst>
                                    </p:anim>
                                    <p:anim calcmode="lin" valueType="num">
                                      <p:cBhvr additive="base">
                                        <p:cTn id="20" dur="500" fill="hold"/>
                                        <p:tgtEl>
                                          <p:spTgt spid="8"/>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0-#ppt_w/2"/>
                                          </p:val>
                                        </p:tav>
                                        <p:tav tm="100000">
                                          <p:val>
                                            <p:strVal val="#ppt_x"/>
                                          </p:val>
                                        </p:tav>
                                      </p:tavLst>
                                    </p:anim>
                                    <p:anim calcmode="lin" valueType="num">
                                      <p:cBhvr additive="base">
                                        <p:cTn id="24"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0-#ppt_w/2"/>
                                          </p:val>
                                        </p:tav>
                                        <p:tav tm="100000">
                                          <p:val>
                                            <p:strVal val="#ppt_x"/>
                                          </p:val>
                                        </p:tav>
                                      </p:tavLst>
                                    </p:anim>
                                    <p:anim calcmode="lin" valueType="num">
                                      <p:cBhvr additive="base">
                                        <p:cTn id="30"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fade">
                                      <p:cBhvr>
                                        <p:cTn id="41" dur="500"/>
                                        <p:tgtEl>
                                          <p:spTgt spid="13"/>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fade">
                                      <p:cBhvr>
                                        <p:cTn id="46" dur="500"/>
                                        <p:tgtEl>
                                          <p:spTgt spid="14"/>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fade">
                                      <p:cBhvr>
                                        <p:cTn id="5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P spid="9" grpId="0" animBg="1"/>
      <p:bldP spid="10"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2550"/>
            <a:ext cx="12039600" cy="6699250"/>
          </a:xfrm>
          <a:prstGeom prst="rect">
            <a:avLst/>
          </a:prstGeom>
          <a:noFill/>
          <a:ln w="190500">
            <a:solidFill>
              <a:srgbClr val="D5003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3" name="Text Box 22"/>
          <p:cNvSpPr txBox="1">
            <a:spLocks noChangeArrowheads="1"/>
          </p:cNvSpPr>
          <p:nvPr/>
        </p:nvSpPr>
        <p:spPr bwMode="auto">
          <a:xfrm>
            <a:off x="315913" y="457200"/>
            <a:ext cx="9742487"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None/>
            </a:pPr>
            <a:r>
              <a:rPr lang="en-US" altLang="en-US" sz="4500" b="1" dirty="0">
                <a:solidFill>
                  <a:srgbClr val="D50032"/>
                </a:solidFill>
                <a:latin typeface="Agency FB" panose="020B0503020202020204" pitchFamily="34" charset="0"/>
              </a:rPr>
              <a:t>RESTRICTED STOCK </a:t>
            </a:r>
            <a:r>
              <a:rPr lang="en-US" altLang="en-US" sz="4500" b="1" dirty="0" smtClean="0">
                <a:solidFill>
                  <a:srgbClr val="D50032"/>
                </a:solidFill>
                <a:latin typeface="Agency FB" panose="020B0503020202020204" pitchFamily="34" charset="0"/>
              </a:rPr>
              <a:t>UNITS (RSU)</a:t>
            </a:r>
            <a:endParaRPr lang="en-US" altLang="en-US" sz="4500" b="1" dirty="0">
              <a:solidFill>
                <a:srgbClr val="D50032"/>
              </a:solidFill>
              <a:latin typeface="Agency FB" panose="020B0503020202020204" pitchFamily="34" charset="0"/>
            </a:endParaRPr>
          </a:p>
        </p:txBody>
      </p:sp>
      <p:sp>
        <p:nvSpPr>
          <p:cNvPr id="6" name="Rectangle 5"/>
          <p:cNvSpPr/>
          <p:nvPr/>
        </p:nvSpPr>
        <p:spPr>
          <a:xfrm>
            <a:off x="359722" y="1241425"/>
            <a:ext cx="11985232" cy="652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algn="just"/>
            <a:r>
              <a:rPr lang="en-US" sz="2400" dirty="0" smtClean="0">
                <a:solidFill>
                  <a:srgbClr val="002060"/>
                </a:solidFill>
                <a:latin typeface="Calibri" panose="020F0502020204030204" pitchFamily="34" charset="0"/>
              </a:rPr>
              <a:t>Employee is awarded with the shares subject to fulfillment of certain underlying conditions.</a:t>
            </a:r>
            <a:r>
              <a:rPr lang="en-US" sz="2000" dirty="0" smtClean="0">
                <a:solidFill>
                  <a:srgbClr val="002060"/>
                </a:solidFill>
                <a:latin typeface="Calibri" panose="020F0502020204030204" pitchFamily="34" charset="0"/>
              </a:rPr>
              <a:t> </a:t>
            </a:r>
            <a:endParaRPr lang="en-US" sz="2000" dirty="0">
              <a:solidFill>
                <a:srgbClr val="002060"/>
              </a:solidFill>
              <a:latin typeface="Calibri" panose="020F0502020204030204" pitchFamily="34" charset="0"/>
            </a:endParaRPr>
          </a:p>
        </p:txBody>
      </p:sp>
      <p:sp>
        <p:nvSpPr>
          <p:cNvPr id="7" name="TextBox 6"/>
          <p:cNvSpPr txBox="1"/>
          <p:nvPr/>
        </p:nvSpPr>
        <p:spPr>
          <a:xfrm>
            <a:off x="1851643" y="3457576"/>
            <a:ext cx="2743200" cy="923330"/>
          </a:xfrm>
          <a:prstGeom prst="rect">
            <a:avLst/>
          </a:prstGeom>
          <a:noFill/>
        </p:spPr>
        <p:txBody>
          <a:bodyPr vert="horz" wrap="square" rtlCol="0">
            <a:spAutoFit/>
          </a:bodyPr>
          <a:lstStyle/>
          <a:p>
            <a:pPr algn="just"/>
            <a:r>
              <a:rPr lang="en-US" dirty="0" smtClean="0">
                <a:solidFill>
                  <a:srgbClr val="D50032"/>
                </a:solidFill>
                <a:latin typeface="Calibri" panose="020F0502020204030204" pitchFamily="34" charset="0"/>
              </a:rPr>
              <a:t>Underlying Conditions like:</a:t>
            </a:r>
          </a:p>
          <a:p>
            <a:pPr algn="just"/>
            <a:r>
              <a:rPr lang="en-US" dirty="0" smtClean="0">
                <a:solidFill>
                  <a:srgbClr val="D50032"/>
                </a:solidFill>
                <a:latin typeface="Calibri" panose="020F0502020204030204" pitchFamily="34" charset="0"/>
              </a:rPr>
              <a:t> - Target / Revenue</a:t>
            </a:r>
          </a:p>
          <a:p>
            <a:pPr algn="just"/>
            <a:r>
              <a:rPr lang="en-US" dirty="0" smtClean="0">
                <a:solidFill>
                  <a:srgbClr val="D50032"/>
                </a:solidFill>
                <a:latin typeface="Calibri" panose="020F0502020204030204" pitchFamily="34" charset="0"/>
              </a:rPr>
              <a:t>-  Performance based etc.</a:t>
            </a:r>
            <a:endParaRPr lang="en-US" dirty="0">
              <a:solidFill>
                <a:srgbClr val="D50032"/>
              </a:solidFill>
              <a:latin typeface="Calibri" panose="020F0502020204030204" pitchFamily="34" charset="0"/>
            </a:endParaRPr>
          </a:p>
        </p:txBody>
      </p:sp>
      <p:cxnSp>
        <p:nvCxnSpPr>
          <p:cNvPr id="8" name="Straight Arrow Connector 7"/>
          <p:cNvCxnSpPr/>
          <p:nvPr/>
        </p:nvCxnSpPr>
        <p:spPr>
          <a:xfrm>
            <a:off x="4594843" y="3702050"/>
            <a:ext cx="2743200" cy="1588"/>
          </a:xfrm>
          <a:prstGeom prst="straightConnector1">
            <a:avLst/>
          </a:prstGeom>
          <a:ln>
            <a:tailEnd type="arrow"/>
          </a:ln>
        </p:spPr>
        <p:style>
          <a:lnRef idx="1">
            <a:schemeClr val="accent3"/>
          </a:lnRef>
          <a:fillRef idx="0">
            <a:schemeClr val="accent3"/>
          </a:fillRef>
          <a:effectRef idx="0">
            <a:schemeClr val="accent3"/>
          </a:effectRef>
          <a:fontRef idx="minor">
            <a:schemeClr val="tx1"/>
          </a:fontRef>
        </p:style>
      </p:cxnSp>
      <p:sp>
        <p:nvSpPr>
          <p:cNvPr id="9" name="Rectangle 8"/>
          <p:cNvSpPr/>
          <p:nvPr/>
        </p:nvSpPr>
        <p:spPr>
          <a:xfrm>
            <a:off x="7566643" y="3473450"/>
            <a:ext cx="2045753" cy="369332"/>
          </a:xfrm>
          <a:prstGeom prst="rect">
            <a:avLst/>
          </a:prstGeom>
        </p:spPr>
        <p:txBody>
          <a:bodyPr wrap="none">
            <a:spAutoFit/>
          </a:bodyPr>
          <a:lstStyle/>
          <a:p>
            <a:pPr lvl="0"/>
            <a:r>
              <a:rPr lang="en-US" dirty="0" smtClean="0">
                <a:solidFill>
                  <a:srgbClr val="000000"/>
                </a:solidFill>
                <a:latin typeface="Calibri" panose="020F0502020204030204" pitchFamily="34" charset="0"/>
              </a:rPr>
              <a:t>If Condition fulfilled</a:t>
            </a:r>
            <a:endParaRPr lang="en-US" dirty="0">
              <a:solidFill>
                <a:srgbClr val="000000"/>
              </a:solidFill>
              <a:latin typeface="Calibri" panose="020F0502020204030204" pitchFamily="34" charset="0"/>
            </a:endParaRPr>
          </a:p>
        </p:txBody>
      </p:sp>
      <p:sp>
        <p:nvSpPr>
          <p:cNvPr id="10" name="Oval 9"/>
          <p:cNvSpPr/>
          <p:nvPr/>
        </p:nvSpPr>
        <p:spPr>
          <a:xfrm>
            <a:off x="1382393" y="2025650"/>
            <a:ext cx="1676400" cy="914400"/>
          </a:xfrm>
          <a:prstGeom prst="ellips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b="1" dirty="0" smtClean="0">
                <a:solidFill>
                  <a:schemeClr val="bg1"/>
                </a:solidFill>
                <a:latin typeface="Calibri" panose="020F0502020204030204" pitchFamily="34" charset="0"/>
              </a:rPr>
              <a:t>Grant of options</a:t>
            </a:r>
            <a:endParaRPr lang="en-US" b="1" dirty="0">
              <a:solidFill>
                <a:schemeClr val="bg1"/>
              </a:solidFill>
              <a:latin typeface="Calibri" panose="020F0502020204030204" pitchFamily="34" charset="0"/>
            </a:endParaRPr>
          </a:p>
        </p:txBody>
      </p:sp>
      <p:cxnSp>
        <p:nvCxnSpPr>
          <p:cNvPr id="11" name="Straight Arrow Connector 10"/>
          <p:cNvCxnSpPr/>
          <p:nvPr/>
        </p:nvCxnSpPr>
        <p:spPr>
          <a:xfrm>
            <a:off x="5573393" y="2482850"/>
            <a:ext cx="457200" cy="1588"/>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12" name="Oval 11"/>
          <p:cNvSpPr/>
          <p:nvPr/>
        </p:nvSpPr>
        <p:spPr>
          <a:xfrm>
            <a:off x="3668393" y="2025650"/>
            <a:ext cx="1905000" cy="914400"/>
          </a:xfrm>
          <a:prstGeom prst="ellipse">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r>
              <a:rPr lang="en-US" b="1" dirty="0" smtClean="0">
                <a:solidFill>
                  <a:schemeClr val="bg1"/>
                </a:solidFill>
                <a:latin typeface="Calibri" panose="020F0502020204030204" pitchFamily="34" charset="0"/>
              </a:rPr>
              <a:t>Vesting of options</a:t>
            </a:r>
            <a:endParaRPr lang="en-US" b="1" dirty="0">
              <a:solidFill>
                <a:schemeClr val="bg1"/>
              </a:solidFill>
              <a:latin typeface="Calibri" panose="020F0502020204030204" pitchFamily="34" charset="0"/>
            </a:endParaRPr>
          </a:p>
        </p:txBody>
      </p:sp>
      <p:cxnSp>
        <p:nvCxnSpPr>
          <p:cNvPr id="13" name="Straight Arrow Connector 12"/>
          <p:cNvCxnSpPr/>
          <p:nvPr/>
        </p:nvCxnSpPr>
        <p:spPr>
          <a:xfrm>
            <a:off x="3134993" y="2482850"/>
            <a:ext cx="533400" cy="1588"/>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14" name="Oval 13"/>
          <p:cNvSpPr/>
          <p:nvPr/>
        </p:nvSpPr>
        <p:spPr>
          <a:xfrm>
            <a:off x="6030593" y="2101850"/>
            <a:ext cx="1905000" cy="914400"/>
          </a:xfrm>
          <a:prstGeom prst="ellipse">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smtClean="0">
                <a:solidFill>
                  <a:schemeClr val="bg2">
                    <a:lumMod val="50000"/>
                  </a:schemeClr>
                </a:solidFill>
                <a:latin typeface="Calibri" panose="020F0502020204030204" pitchFamily="34" charset="0"/>
              </a:rPr>
              <a:t>Exercise of Vested options</a:t>
            </a:r>
            <a:endParaRPr lang="en-US" b="1" dirty="0">
              <a:solidFill>
                <a:schemeClr val="bg2">
                  <a:lumMod val="50000"/>
                </a:schemeClr>
              </a:solidFill>
              <a:latin typeface="Calibri" panose="020F0502020204030204" pitchFamily="34" charset="0"/>
            </a:endParaRPr>
          </a:p>
        </p:txBody>
      </p:sp>
      <p:cxnSp>
        <p:nvCxnSpPr>
          <p:cNvPr id="15" name="Straight Arrow Connector 14"/>
          <p:cNvCxnSpPr/>
          <p:nvPr/>
        </p:nvCxnSpPr>
        <p:spPr>
          <a:xfrm>
            <a:off x="8011793" y="2482850"/>
            <a:ext cx="533400" cy="1588"/>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16" name="Oval 15"/>
          <p:cNvSpPr/>
          <p:nvPr/>
        </p:nvSpPr>
        <p:spPr>
          <a:xfrm>
            <a:off x="8621393" y="2025650"/>
            <a:ext cx="1676400" cy="990600"/>
          </a:xfrm>
          <a:prstGeom prst="ellipse">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b="1" dirty="0" smtClean="0">
                <a:solidFill>
                  <a:schemeClr val="bg1"/>
                </a:solidFill>
                <a:latin typeface="Calibri" panose="020F0502020204030204" pitchFamily="34" charset="0"/>
              </a:rPr>
              <a:t>Allotment of shares</a:t>
            </a:r>
            <a:endParaRPr lang="en-US" b="1" dirty="0">
              <a:solidFill>
                <a:schemeClr val="bg1"/>
              </a:solidFill>
              <a:latin typeface="Calibri" panose="020F0502020204030204" pitchFamily="34" charset="0"/>
            </a:endParaRPr>
          </a:p>
        </p:txBody>
      </p:sp>
      <p:sp>
        <p:nvSpPr>
          <p:cNvPr id="17" name="Right Brace 16"/>
          <p:cNvSpPr/>
          <p:nvPr/>
        </p:nvSpPr>
        <p:spPr>
          <a:xfrm rot="5400000">
            <a:off x="3134993" y="2406650"/>
            <a:ext cx="381000" cy="1447800"/>
          </a:xfrm>
          <a:prstGeom prst="rightBrace">
            <a:avLst/>
          </a:prstGeom>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en-US"/>
          </a:p>
        </p:txBody>
      </p:sp>
      <p:pic>
        <p:nvPicPr>
          <p:cNvPr id="18" name="Picture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913" y="4654550"/>
            <a:ext cx="5214222" cy="533400"/>
          </a:xfrm>
          <a:prstGeom prst="rect">
            <a:avLst/>
          </a:prstGeom>
        </p:spPr>
      </p:pic>
      <p:sp>
        <p:nvSpPr>
          <p:cNvPr id="19" name="TextBox 18"/>
          <p:cNvSpPr txBox="1"/>
          <p:nvPr/>
        </p:nvSpPr>
        <p:spPr>
          <a:xfrm>
            <a:off x="315913" y="4736584"/>
            <a:ext cx="3715312" cy="369332"/>
          </a:xfrm>
          <a:prstGeom prst="rect">
            <a:avLst/>
          </a:prstGeom>
          <a:noFill/>
        </p:spPr>
        <p:txBody>
          <a:bodyPr wrap="none" rtlCol="0">
            <a:spAutoFit/>
          </a:bodyPr>
          <a:lstStyle/>
          <a:p>
            <a:r>
              <a:rPr lang="en-US" dirty="0" smtClean="0">
                <a:solidFill>
                  <a:schemeClr val="bg1"/>
                </a:solidFill>
              </a:rPr>
              <a:t>Example of Companies Offering RSUs:</a:t>
            </a:r>
            <a:endParaRPr lang="en-US" dirty="0">
              <a:solidFill>
                <a:schemeClr val="bg1"/>
              </a:solidFill>
            </a:endParaRPr>
          </a:p>
        </p:txBody>
      </p:sp>
      <p:pic>
        <p:nvPicPr>
          <p:cNvPr id="20" name="Picture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9418" y="5324475"/>
            <a:ext cx="1885950" cy="1257300"/>
          </a:xfrm>
          <a:prstGeom prst="rect">
            <a:avLst/>
          </a:prstGeom>
        </p:spPr>
      </p:pic>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86486" y="5490959"/>
            <a:ext cx="3551557" cy="916012"/>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99161" y="4762500"/>
            <a:ext cx="2352675" cy="1819275"/>
          </a:xfrm>
          <a:prstGeom prst="rect">
            <a:avLst/>
          </a:prstGeom>
        </p:spPr>
      </p:pic>
    </p:spTree>
    <p:extLst>
      <p:ext uri="{BB962C8B-B14F-4D97-AF65-F5344CB8AC3E}">
        <p14:creationId xmlns:p14="http://schemas.microsoft.com/office/powerpoint/2010/main" val="1915219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dissolve">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additive="base">
                                        <p:cTn id="18" dur="500" fill="hold"/>
                                        <p:tgtEl>
                                          <p:spTgt spid="13"/>
                                        </p:tgtEl>
                                        <p:attrNameLst>
                                          <p:attrName>ppt_x</p:attrName>
                                        </p:attrNameLst>
                                      </p:cBhvr>
                                      <p:tavLst>
                                        <p:tav tm="0">
                                          <p:val>
                                            <p:strVal val="0-#ppt_w/2"/>
                                          </p:val>
                                        </p:tav>
                                        <p:tav tm="100000">
                                          <p:val>
                                            <p:strVal val="#ppt_x"/>
                                          </p:val>
                                        </p:tav>
                                      </p:tavLst>
                                    </p:anim>
                                    <p:anim calcmode="lin" valueType="num">
                                      <p:cBhvr additive="base">
                                        <p:cTn id="19" dur="500" fill="hold"/>
                                        <p:tgtEl>
                                          <p:spTgt spid="13"/>
                                        </p:tgtEl>
                                        <p:attrNameLst>
                                          <p:attrName>ppt_y</p:attrName>
                                        </p:attrNameLst>
                                      </p:cBhvr>
                                      <p:tavLst>
                                        <p:tav tm="0">
                                          <p:val>
                                            <p:strVal val="#ppt_y"/>
                                          </p:val>
                                        </p:tav>
                                        <p:tav tm="100000">
                                          <p:val>
                                            <p:strVal val="#ppt_y"/>
                                          </p:val>
                                        </p:tav>
                                      </p:tavLst>
                                    </p:anim>
                                  </p:childTnLst>
                                </p:cTn>
                              </p:par>
                              <p:par>
                                <p:cTn id="20" presetID="2" presetClass="entr" presetSubtype="8"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0-#ppt_w/2"/>
                                          </p:val>
                                        </p:tav>
                                        <p:tav tm="100000">
                                          <p:val>
                                            <p:strVal val="#ppt_x"/>
                                          </p:val>
                                        </p:tav>
                                      </p:tavLst>
                                    </p:anim>
                                    <p:anim calcmode="lin" valueType="num">
                                      <p:cBhvr additive="base">
                                        <p:cTn id="23"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500" fill="hold"/>
                                        <p:tgtEl>
                                          <p:spTgt spid="7"/>
                                        </p:tgtEl>
                                        <p:attrNameLst>
                                          <p:attrName>ppt_x</p:attrName>
                                        </p:attrNameLst>
                                      </p:cBhvr>
                                      <p:tavLst>
                                        <p:tav tm="0">
                                          <p:val>
                                            <p:strVal val="#ppt_x"/>
                                          </p:val>
                                        </p:tav>
                                        <p:tav tm="100000">
                                          <p:val>
                                            <p:strVal val="#ppt_x"/>
                                          </p:val>
                                        </p:tav>
                                      </p:tavLst>
                                    </p:anim>
                                    <p:anim calcmode="lin" valueType="num">
                                      <p:cBhvr additive="base">
                                        <p:cTn id="2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nodeType="click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additive="base">
                                        <p:cTn id="34" dur="500" fill="hold"/>
                                        <p:tgtEl>
                                          <p:spTgt spid="11"/>
                                        </p:tgtEl>
                                        <p:attrNameLst>
                                          <p:attrName>ppt_x</p:attrName>
                                        </p:attrNameLst>
                                      </p:cBhvr>
                                      <p:tavLst>
                                        <p:tav tm="0">
                                          <p:val>
                                            <p:strVal val="0-#ppt_w/2"/>
                                          </p:val>
                                        </p:tav>
                                        <p:tav tm="100000">
                                          <p:val>
                                            <p:strVal val="#ppt_x"/>
                                          </p:val>
                                        </p:tav>
                                      </p:tavLst>
                                    </p:anim>
                                    <p:anim calcmode="lin" valueType="num">
                                      <p:cBhvr additive="base">
                                        <p:cTn id="35" dur="500" fill="hold"/>
                                        <p:tgtEl>
                                          <p:spTgt spid="11"/>
                                        </p:tgtEl>
                                        <p:attrNameLst>
                                          <p:attrName>ppt_y</p:attrName>
                                        </p:attrNameLst>
                                      </p:cBhvr>
                                      <p:tavLst>
                                        <p:tav tm="0">
                                          <p:val>
                                            <p:strVal val="#ppt_y"/>
                                          </p:val>
                                        </p:tav>
                                        <p:tav tm="100000">
                                          <p:val>
                                            <p:strVal val="#ppt_y"/>
                                          </p:val>
                                        </p:tav>
                                      </p:tavLst>
                                    </p:anim>
                                  </p:childTnLst>
                                </p:cTn>
                              </p:par>
                              <p:par>
                                <p:cTn id="36" presetID="2" presetClass="entr" presetSubtype="8" fill="hold" grpId="0" nodeType="withEffect">
                                  <p:stCondLst>
                                    <p:cond delay="0"/>
                                  </p:stCondLst>
                                  <p:childTnLst>
                                    <p:set>
                                      <p:cBhvr>
                                        <p:cTn id="37" dur="1" fill="hold">
                                          <p:stCondLst>
                                            <p:cond delay="0"/>
                                          </p:stCondLst>
                                        </p:cTn>
                                        <p:tgtEl>
                                          <p:spTgt spid="14"/>
                                        </p:tgtEl>
                                        <p:attrNameLst>
                                          <p:attrName>style.visibility</p:attrName>
                                        </p:attrNameLst>
                                      </p:cBhvr>
                                      <p:to>
                                        <p:strVal val="visible"/>
                                      </p:to>
                                    </p:set>
                                    <p:anim calcmode="lin" valueType="num">
                                      <p:cBhvr additive="base">
                                        <p:cTn id="38" dur="500" fill="hold"/>
                                        <p:tgtEl>
                                          <p:spTgt spid="14"/>
                                        </p:tgtEl>
                                        <p:attrNameLst>
                                          <p:attrName>ppt_x</p:attrName>
                                        </p:attrNameLst>
                                      </p:cBhvr>
                                      <p:tavLst>
                                        <p:tav tm="0">
                                          <p:val>
                                            <p:strVal val="0-#ppt_w/2"/>
                                          </p:val>
                                        </p:tav>
                                        <p:tav tm="100000">
                                          <p:val>
                                            <p:strVal val="#ppt_x"/>
                                          </p:val>
                                        </p:tav>
                                      </p:tavLst>
                                    </p:anim>
                                    <p:anim calcmode="lin" valueType="num">
                                      <p:cBhvr additive="base">
                                        <p:cTn id="39"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8" fill="hold" nodeType="clickEffect">
                                  <p:stCondLst>
                                    <p:cond delay="0"/>
                                  </p:stCondLst>
                                  <p:childTnLst>
                                    <p:set>
                                      <p:cBhvr>
                                        <p:cTn id="43" dur="1" fill="hold">
                                          <p:stCondLst>
                                            <p:cond delay="0"/>
                                          </p:stCondLst>
                                        </p:cTn>
                                        <p:tgtEl>
                                          <p:spTgt spid="8"/>
                                        </p:tgtEl>
                                        <p:attrNameLst>
                                          <p:attrName>style.visibility</p:attrName>
                                        </p:attrNameLst>
                                      </p:cBhvr>
                                      <p:to>
                                        <p:strVal val="visible"/>
                                      </p:to>
                                    </p:set>
                                    <p:anim calcmode="lin" valueType="num">
                                      <p:cBhvr additive="base">
                                        <p:cTn id="44" dur="500" fill="hold"/>
                                        <p:tgtEl>
                                          <p:spTgt spid="8"/>
                                        </p:tgtEl>
                                        <p:attrNameLst>
                                          <p:attrName>ppt_x</p:attrName>
                                        </p:attrNameLst>
                                      </p:cBhvr>
                                      <p:tavLst>
                                        <p:tav tm="0">
                                          <p:val>
                                            <p:strVal val="0-#ppt_w/2"/>
                                          </p:val>
                                        </p:tav>
                                        <p:tav tm="100000">
                                          <p:val>
                                            <p:strVal val="#ppt_x"/>
                                          </p:val>
                                        </p:tav>
                                      </p:tavLst>
                                    </p:anim>
                                    <p:anim calcmode="lin" valueType="num">
                                      <p:cBhvr additive="base">
                                        <p:cTn id="45" dur="500" fill="hold"/>
                                        <p:tgtEl>
                                          <p:spTgt spid="8"/>
                                        </p:tgtEl>
                                        <p:attrNameLst>
                                          <p:attrName>ppt_y</p:attrName>
                                        </p:attrNameLst>
                                      </p:cBhvr>
                                      <p:tavLst>
                                        <p:tav tm="0">
                                          <p:val>
                                            <p:strVal val="#ppt_y"/>
                                          </p:val>
                                        </p:tav>
                                        <p:tav tm="100000">
                                          <p:val>
                                            <p:strVal val="#ppt_y"/>
                                          </p:val>
                                        </p:tav>
                                      </p:tavLst>
                                    </p:anim>
                                  </p:childTnLst>
                                </p:cTn>
                              </p:par>
                              <p:par>
                                <p:cTn id="46" presetID="2" presetClass="entr" presetSubtype="8" fill="hold" grpId="0" nodeType="withEffect">
                                  <p:stCondLst>
                                    <p:cond delay="0"/>
                                  </p:stCondLst>
                                  <p:childTnLst>
                                    <p:set>
                                      <p:cBhvr>
                                        <p:cTn id="47" dur="1" fill="hold">
                                          <p:stCondLst>
                                            <p:cond delay="0"/>
                                          </p:stCondLst>
                                        </p:cTn>
                                        <p:tgtEl>
                                          <p:spTgt spid="9"/>
                                        </p:tgtEl>
                                        <p:attrNameLst>
                                          <p:attrName>style.visibility</p:attrName>
                                        </p:attrNameLst>
                                      </p:cBhvr>
                                      <p:to>
                                        <p:strVal val="visible"/>
                                      </p:to>
                                    </p:set>
                                    <p:anim calcmode="lin" valueType="num">
                                      <p:cBhvr additive="base">
                                        <p:cTn id="48" dur="500" fill="hold"/>
                                        <p:tgtEl>
                                          <p:spTgt spid="9"/>
                                        </p:tgtEl>
                                        <p:attrNameLst>
                                          <p:attrName>ppt_x</p:attrName>
                                        </p:attrNameLst>
                                      </p:cBhvr>
                                      <p:tavLst>
                                        <p:tav tm="0">
                                          <p:val>
                                            <p:strVal val="0-#ppt_w/2"/>
                                          </p:val>
                                        </p:tav>
                                        <p:tav tm="100000">
                                          <p:val>
                                            <p:strVal val="#ppt_x"/>
                                          </p:val>
                                        </p:tav>
                                      </p:tavLst>
                                    </p:anim>
                                    <p:anim calcmode="lin" valueType="num">
                                      <p:cBhvr additive="base">
                                        <p:cTn id="49"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grpId="0" nodeType="clickEffect">
                                  <p:stCondLst>
                                    <p:cond delay="0"/>
                                  </p:stCondLst>
                                  <p:childTnLst>
                                    <p:set>
                                      <p:cBhvr>
                                        <p:cTn id="53" dur="1" fill="hold">
                                          <p:stCondLst>
                                            <p:cond delay="0"/>
                                          </p:stCondLst>
                                        </p:cTn>
                                        <p:tgtEl>
                                          <p:spTgt spid="16"/>
                                        </p:tgtEl>
                                        <p:attrNameLst>
                                          <p:attrName>style.visibility</p:attrName>
                                        </p:attrNameLst>
                                      </p:cBhvr>
                                      <p:to>
                                        <p:strVal val="visible"/>
                                      </p:to>
                                    </p:set>
                                    <p:anim calcmode="lin" valueType="num">
                                      <p:cBhvr additive="base">
                                        <p:cTn id="54" dur="500" fill="hold"/>
                                        <p:tgtEl>
                                          <p:spTgt spid="16"/>
                                        </p:tgtEl>
                                        <p:attrNameLst>
                                          <p:attrName>ppt_x</p:attrName>
                                        </p:attrNameLst>
                                      </p:cBhvr>
                                      <p:tavLst>
                                        <p:tav tm="0">
                                          <p:val>
                                            <p:strVal val="0-#ppt_w/2"/>
                                          </p:val>
                                        </p:tav>
                                        <p:tav tm="100000">
                                          <p:val>
                                            <p:strVal val="#ppt_x"/>
                                          </p:val>
                                        </p:tav>
                                      </p:tavLst>
                                    </p:anim>
                                    <p:anim calcmode="lin" valueType="num">
                                      <p:cBhvr additive="base">
                                        <p:cTn id="55"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18"/>
                                        </p:tgtEl>
                                        <p:attrNameLst>
                                          <p:attrName>style.visibility</p:attrName>
                                        </p:attrNameLst>
                                      </p:cBhvr>
                                      <p:to>
                                        <p:strVal val="visible"/>
                                      </p:to>
                                    </p:set>
                                    <p:animEffect transition="in" filter="fade">
                                      <p:cBhvr>
                                        <p:cTn id="60" dur="500"/>
                                        <p:tgtEl>
                                          <p:spTgt spid="18"/>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19"/>
                                        </p:tgtEl>
                                        <p:attrNameLst>
                                          <p:attrName>style.visibility</p:attrName>
                                        </p:attrNameLst>
                                      </p:cBhvr>
                                      <p:to>
                                        <p:strVal val="visible"/>
                                      </p:to>
                                    </p:set>
                                    <p:animEffect transition="in" filter="fade">
                                      <p:cBhvr>
                                        <p:cTn id="63" dur="500"/>
                                        <p:tgtEl>
                                          <p:spTgt spid="19"/>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nodeType="clickEffect">
                                  <p:stCondLst>
                                    <p:cond delay="0"/>
                                  </p:stCondLst>
                                  <p:childTnLst>
                                    <p:set>
                                      <p:cBhvr>
                                        <p:cTn id="67" dur="1" fill="hold">
                                          <p:stCondLst>
                                            <p:cond delay="0"/>
                                          </p:stCondLst>
                                        </p:cTn>
                                        <p:tgtEl>
                                          <p:spTgt spid="20"/>
                                        </p:tgtEl>
                                        <p:attrNameLst>
                                          <p:attrName>style.visibility</p:attrName>
                                        </p:attrNameLst>
                                      </p:cBhvr>
                                      <p:to>
                                        <p:strVal val="visible"/>
                                      </p:to>
                                    </p:set>
                                    <p:animEffect transition="in" filter="fade">
                                      <p:cBhvr>
                                        <p:cTn id="68" dur="500"/>
                                        <p:tgtEl>
                                          <p:spTgt spid="20"/>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nodeType="clickEffect">
                                  <p:stCondLst>
                                    <p:cond delay="0"/>
                                  </p:stCondLst>
                                  <p:childTnLst>
                                    <p:set>
                                      <p:cBhvr>
                                        <p:cTn id="72" dur="1" fill="hold">
                                          <p:stCondLst>
                                            <p:cond delay="0"/>
                                          </p:stCondLst>
                                        </p:cTn>
                                        <p:tgtEl>
                                          <p:spTgt spid="21"/>
                                        </p:tgtEl>
                                        <p:attrNameLst>
                                          <p:attrName>style.visibility</p:attrName>
                                        </p:attrNameLst>
                                      </p:cBhvr>
                                      <p:to>
                                        <p:strVal val="visible"/>
                                      </p:to>
                                    </p:set>
                                    <p:animEffect transition="in" filter="fade">
                                      <p:cBhvr>
                                        <p:cTn id="73" dur="500"/>
                                        <p:tgtEl>
                                          <p:spTgt spid="21"/>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nodeType="clickEffect">
                                  <p:stCondLst>
                                    <p:cond delay="0"/>
                                  </p:stCondLst>
                                  <p:childTnLst>
                                    <p:set>
                                      <p:cBhvr>
                                        <p:cTn id="77" dur="1" fill="hold">
                                          <p:stCondLst>
                                            <p:cond delay="0"/>
                                          </p:stCondLst>
                                        </p:cTn>
                                        <p:tgtEl>
                                          <p:spTgt spid="22"/>
                                        </p:tgtEl>
                                        <p:attrNameLst>
                                          <p:attrName>style.visibility</p:attrName>
                                        </p:attrNameLst>
                                      </p:cBhvr>
                                      <p:to>
                                        <p:strVal val="visible"/>
                                      </p:to>
                                    </p:set>
                                    <p:animEffect transition="in" filter="fade">
                                      <p:cBhvr>
                                        <p:cTn id="78"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0" grpId="0" animBg="1"/>
      <p:bldP spid="12" grpId="0" animBg="1"/>
      <p:bldP spid="14" grpId="0" animBg="1"/>
      <p:bldP spid="16" grpId="0" animBg="1"/>
      <p:bldP spid="1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2550"/>
            <a:ext cx="12039600" cy="6699250"/>
          </a:xfrm>
          <a:prstGeom prst="rect">
            <a:avLst/>
          </a:prstGeom>
          <a:noFill/>
          <a:ln w="190500">
            <a:solidFill>
              <a:srgbClr val="D5003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3" name="Text Box 22"/>
          <p:cNvSpPr txBox="1">
            <a:spLocks noChangeArrowheads="1"/>
          </p:cNvSpPr>
          <p:nvPr/>
        </p:nvSpPr>
        <p:spPr bwMode="auto">
          <a:xfrm>
            <a:off x="315913" y="457200"/>
            <a:ext cx="10571843"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None/>
            </a:pPr>
            <a:r>
              <a:rPr lang="en-US" altLang="en-US" sz="4500" b="1" dirty="0">
                <a:solidFill>
                  <a:srgbClr val="D50032"/>
                </a:solidFill>
                <a:latin typeface="Agency FB" panose="020B0503020202020204" pitchFamily="34" charset="0"/>
              </a:rPr>
              <a:t>STOCK APPRECIATION </a:t>
            </a:r>
            <a:r>
              <a:rPr lang="en-US" altLang="en-US" sz="4500" b="1" dirty="0" smtClean="0">
                <a:solidFill>
                  <a:srgbClr val="D50032"/>
                </a:solidFill>
                <a:latin typeface="Agency FB" panose="020B0503020202020204" pitchFamily="34" charset="0"/>
              </a:rPr>
              <a:t>RIGHTS (SAR)</a:t>
            </a:r>
            <a:endParaRPr lang="en-US" altLang="en-US" sz="4500" b="1" dirty="0">
              <a:solidFill>
                <a:srgbClr val="D50032"/>
              </a:solidFill>
              <a:latin typeface="Agency FB" panose="020B0503020202020204" pitchFamily="34" charset="0"/>
            </a:endParaRPr>
          </a:p>
        </p:txBody>
      </p:sp>
      <p:sp>
        <p:nvSpPr>
          <p:cNvPr id="6" name="Rectangle 5"/>
          <p:cNvSpPr/>
          <p:nvPr/>
        </p:nvSpPr>
        <p:spPr>
          <a:xfrm>
            <a:off x="275254" y="1465502"/>
            <a:ext cx="11567700" cy="7672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a:solidFill>
                  <a:schemeClr val="tx1"/>
                </a:solidFill>
                <a:latin typeface="Calibri" panose="020F0502020204030204" pitchFamily="34" charset="0"/>
              </a:rPr>
              <a:t>In case of  </a:t>
            </a:r>
            <a:r>
              <a:rPr lang="en-US" sz="2400" dirty="0" smtClean="0">
                <a:solidFill>
                  <a:schemeClr val="tx1"/>
                </a:solidFill>
                <a:latin typeface="Calibri" panose="020F0502020204030204" pitchFamily="34" charset="0"/>
              </a:rPr>
              <a:t>SARs employee gets the benefit in the form of cash / equity which is the difference between the date of grant and final exercise of options. </a:t>
            </a:r>
          </a:p>
        </p:txBody>
      </p:sp>
      <p:sp>
        <p:nvSpPr>
          <p:cNvPr id="7" name="Oval 6"/>
          <p:cNvSpPr/>
          <p:nvPr/>
        </p:nvSpPr>
        <p:spPr>
          <a:xfrm>
            <a:off x="2713655" y="2417618"/>
            <a:ext cx="1828800" cy="838200"/>
          </a:xfrm>
          <a:prstGeom prst="ellipse">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smtClean="0">
                <a:solidFill>
                  <a:schemeClr val="bg1"/>
                </a:solidFill>
                <a:latin typeface="Calibri" panose="020F0502020204030204" pitchFamily="34" charset="0"/>
              </a:rPr>
              <a:t>Grant of Options</a:t>
            </a:r>
            <a:endParaRPr lang="en-US" dirty="0">
              <a:solidFill>
                <a:schemeClr val="bg1"/>
              </a:solidFill>
              <a:latin typeface="Calibri" panose="020F0502020204030204" pitchFamily="34" charset="0"/>
            </a:endParaRPr>
          </a:p>
        </p:txBody>
      </p:sp>
      <p:sp>
        <p:nvSpPr>
          <p:cNvPr id="8" name="Oval 7"/>
          <p:cNvSpPr/>
          <p:nvPr/>
        </p:nvSpPr>
        <p:spPr>
          <a:xfrm>
            <a:off x="7666655" y="2341418"/>
            <a:ext cx="2057400" cy="1066800"/>
          </a:xfrm>
          <a:prstGeom prst="ellipse">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b="1" dirty="0" smtClean="0">
                <a:solidFill>
                  <a:schemeClr val="bg1"/>
                </a:solidFill>
                <a:latin typeface="Calibri" panose="020F0502020204030204" pitchFamily="34" charset="0"/>
              </a:rPr>
              <a:t>Exercise of Vested Options</a:t>
            </a:r>
            <a:endParaRPr lang="en-US" b="1" dirty="0">
              <a:solidFill>
                <a:schemeClr val="bg1"/>
              </a:solidFill>
              <a:latin typeface="Calibri" panose="020F0502020204030204" pitchFamily="34" charset="0"/>
            </a:endParaRPr>
          </a:p>
        </p:txBody>
      </p:sp>
      <p:sp>
        <p:nvSpPr>
          <p:cNvPr id="9" name="TextBox 8"/>
          <p:cNvSpPr txBox="1"/>
          <p:nvPr/>
        </p:nvSpPr>
        <p:spPr>
          <a:xfrm>
            <a:off x="4923455" y="2652052"/>
            <a:ext cx="2133600" cy="369332"/>
          </a:xfrm>
          <a:prstGeom prst="rect">
            <a:avLst/>
          </a:prstGeom>
          <a:noFill/>
        </p:spPr>
        <p:txBody>
          <a:bodyPr wrap="square" rtlCol="0">
            <a:spAutoFit/>
          </a:bodyPr>
          <a:lstStyle/>
          <a:p>
            <a:r>
              <a:rPr lang="en-US" dirty="0" smtClean="0">
                <a:latin typeface="Calibri" panose="020F0502020204030204" pitchFamily="34" charset="0"/>
              </a:rPr>
              <a:t>Vesting of Options</a:t>
            </a:r>
            <a:endParaRPr lang="en-US" dirty="0">
              <a:latin typeface="Calibri" panose="020F0502020204030204" pitchFamily="34" charset="0"/>
            </a:endParaRPr>
          </a:p>
        </p:txBody>
      </p:sp>
      <p:cxnSp>
        <p:nvCxnSpPr>
          <p:cNvPr id="10" name="Straight Arrow Connector 9"/>
          <p:cNvCxnSpPr>
            <a:stCxn id="7" idx="6"/>
          </p:cNvCxnSpPr>
          <p:nvPr/>
        </p:nvCxnSpPr>
        <p:spPr>
          <a:xfrm>
            <a:off x="4542455" y="2836718"/>
            <a:ext cx="381000" cy="1588"/>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11" name="Straight Arrow Connector 10"/>
          <p:cNvCxnSpPr/>
          <p:nvPr/>
        </p:nvCxnSpPr>
        <p:spPr>
          <a:xfrm>
            <a:off x="6980855" y="2874818"/>
            <a:ext cx="533400" cy="1588"/>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12" name="Left Brace 11"/>
          <p:cNvSpPr/>
          <p:nvPr/>
        </p:nvSpPr>
        <p:spPr>
          <a:xfrm rot="16200000">
            <a:off x="6180755" y="1617518"/>
            <a:ext cx="609600" cy="4495800"/>
          </a:xfrm>
          <a:prstGeom prst="leftBrace">
            <a:avLst>
              <a:gd name="adj1" fmla="val 8333"/>
              <a:gd name="adj2" fmla="val 5096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p:cNvSpPr txBox="1"/>
          <p:nvPr/>
        </p:nvSpPr>
        <p:spPr>
          <a:xfrm>
            <a:off x="2770000" y="3210812"/>
            <a:ext cx="1981200" cy="584775"/>
          </a:xfrm>
          <a:prstGeom prst="rect">
            <a:avLst/>
          </a:prstGeom>
          <a:noFill/>
        </p:spPr>
        <p:txBody>
          <a:bodyPr wrap="square" rtlCol="0">
            <a:spAutoFit/>
          </a:bodyPr>
          <a:lstStyle/>
          <a:p>
            <a:r>
              <a:rPr lang="en-US" sz="1600" dirty="0" smtClean="0">
                <a:latin typeface="Calibri" panose="020F0502020204030204" pitchFamily="34" charset="0"/>
              </a:rPr>
              <a:t>Share price on Grant Rs 10</a:t>
            </a:r>
            <a:endParaRPr lang="en-US" sz="1600" dirty="0">
              <a:latin typeface="Calibri" panose="020F0502020204030204" pitchFamily="34" charset="0"/>
            </a:endParaRPr>
          </a:p>
        </p:txBody>
      </p:sp>
      <p:sp>
        <p:nvSpPr>
          <p:cNvPr id="14" name="TextBox 13"/>
          <p:cNvSpPr txBox="1"/>
          <p:nvPr/>
        </p:nvSpPr>
        <p:spPr>
          <a:xfrm>
            <a:off x="8705014" y="3332762"/>
            <a:ext cx="1905000" cy="584775"/>
          </a:xfrm>
          <a:prstGeom prst="rect">
            <a:avLst/>
          </a:prstGeom>
          <a:noFill/>
        </p:spPr>
        <p:txBody>
          <a:bodyPr wrap="square" rtlCol="0">
            <a:spAutoFit/>
          </a:bodyPr>
          <a:lstStyle/>
          <a:p>
            <a:r>
              <a:rPr lang="en-US" sz="1600" dirty="0" smtClean="0">
                <a:latin typeface="Calibri" panose="020F0502020204030204" pitchFamily="34" charset="0"/>
              </a:rPr>
              <a:t>Share price  on Exercise </a:t>
            </a:r>
            <a:r>
              <a:rPr lang="en-US" sz="1600" dirty="0" err="1" smtClean="0">
                <a:latin typeface="Calibri" panose="020F0502020204030204" pitchFamily="34" charset="0"/>
              </a:rPr>
              <a:t>Rs</a:t>
            </a:r>
            <a:r>
              <a:rPr lang="en-US" sz="1600" dirty="0" smtClean="0">
                <a:latin typeface="Calibri" panose="020F0502020204030204" pitchFamily="34" charset="0"/>
              </a:rPr>
              <a:t> 100</a:t>
            </a:r>
            <a:endParaRPr lang="en-US" sz="1600" dirty="0">
              <a:latin typeface="Calibri" panose="020F0502020204030204" pitchFamily="34" charset="0"/>
            </a:endParaRPr>
          </a:p>
        </p:txBody>
      </p:sp>
      <p:sp>
        <p:nvSpPr>
          <p:cNvPr id="15" name="TextBox 14"/>
          <p:cNvSpPr txBox="1"/>
          <p:nvPr/>
        </p:nvSpPr>
        <p:spPr>
          <a:xfrm>
            <a:off x="10181255" y="3865418"/>
            <a:ext cx="805220" cy="369332"/>
          </a:xfrm>
          <a:prstGeom prst="rect">
            <a:avLst/>
          </a:prstGeom>
          <a:noFill/>
        </p:spPr>
        <p:txBody>
          <a:bodyPr wrap="none" rtlCol="0">
            <a:spAutoFit/>
          </a:bodyPr>
          <a:lstStyle/>
          <a:p>
            <a:r>
              <a:rPr lang="en-US" dirty="0" smtClean="0">
                <a:latin typeface="Calibri" panose="020F0502020204030204" pitchFamily="34" charset="0"/>
              </a:rPr>
              <a:t>Shares</a:t>
            </a:r>
            <a:endParaRPr lang="en-US" dirty="0">
              <a:latin typeface="Calibri" panose="020F0502020204030204" pitchFamily="34" charset="0"/>
            </a:endParaRPr>
          </a:p>
        </p:txBody>
      </p:sp>
      <p:sp>
        <p:nvSpPr>
          <p:cNvPr id="16" name="TextBox 15"/>
          <p:cNvSpPr txBox="1"/>
          <p:nvPr/>
        </p:nvSpPr>
        <p:spPr>
          <a:xfrm>
            <a:off x="10257455" y="4475018"/>
            <a:ext cx="630301" cy="369332"/>
          </a:xfrm>
          <a:prstGeom prst="rect">
            <a:avLst/>
          </a:prstGeom>
          <a:noFill/>
        </p:spPr>
        <p:txBody>
          <a:bodyPr wrap="none" rtlCol="0">
            <a:spAutoFit/>
          </a:bodyPr>
          <a:lstStyle/>
          <a:p>
            <a:r>
              <a:rPr lang="en-US" dirty="0" smtClean="0">
                <a:latin typeface="Calibri" panose="020F0502020204030204" pitchFamily="34" charset="0"/>
              </a:rPr>
              <a:t>Cash</a:t>
            </a:r>
            <a:endParaRPr lang="en-US" dirty="0">
              <a:latin typeface="Calibri" panose="020F0502020204030204" pitchFamily="34" charset="0"/>
            </a:endParaRPr>
          </a:p>
        </p:txBody>
      </p:sp>
      <p:sp>
        <p:nvSpPr>
          <p:cNvPr id="17" name="TextBox 16"/>
          <p:cNvSpPr txBox="1"/>
          <p:nvPr/>
        </p:nvSpPr>
        <p:spPr>
          <a:xfrm>
            <a:off x="4466224" y="4358367"/>
            <a:ext cx="2327560" cy="369332"/>
          </a:xfrm>
          <a:prstGeom prst="rect">
            <a:avLst/>
          </a:prstGeom>
          <a:noFill/>
        </p:spPr>
        <p:txBody>
          <a:bodyPr wrap="none" rtlCol="0">
            <a:spAutoFit/>
          </a:bodyPr>
          <a:lstStyle/>
          <a:p>
            <a:r>
              <a:rPr lang="en-US" dirty="0" smtClean="0">
                <a:latin typeface="Calibri" panose="020F0502020204030204" pitchFamily="34" charset="0"/>
              </a:rPr>
              <a:t>Appreciation = </a:t>
            </a:r>
            <a:r>
              <a:rPr lang="en-US" dirty="0" err="1" smtClean="0">
                <a:latin typeface="Calibri" panose="020F0502020204030204" pitchFamily="34" charset="0"/>
              </a:rPr>
              <a:t>Rs</a:t>
            </a:r>
            <a:r>
              <a:rPr lang="en-US" dirty="0" smtClean="0">
                <a:latin typeface="Calibri" panose="020F0502020204030204" pitchFamily="34" charset="0"/>
              </a:rPr>
              <a:t>. 90/-</a:t>
            </a:r>
            <a:endParaRPr lang="en-US" dirty="0">
              <a:latin typeface="Calibri" panose="020F0502020204030204" pitchFamily="34" charset="0"/>
            </a:endParaRPr>
          </a:p>
        </p:txBody>
      </p:sp>
      <p:cxnSp>
        <p:nvCxnSpPr>
          <p:cNvPr id="18" name="Straight Arrow Connector 17"/>
          <p:cNvCxnSpPr/>
          <p:nvPr/>
        </p:nvCxnSpPr>
        <p:spPr>
          <a:xfrm flipV="1">
            <a:off x="6828455" y="4017818"/>
            <a:ext cx="33528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endCxn id="16" idx="1"/>
          </p:cNvCxnSpPr>
          <p:nvPr/>
        </p:nvCxnSpPr>
        <p:spPr>
          <a:xfrm>
            <a:off x="6828455" y="4627418"/>
            <a:ext cx="3429000" cy="322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20" name="Picture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5254" y="4999278"/>
            <a:ext cx="5214222" cy="533400"/>
          </a:xfrm>
          <a:prstGeom prst="rect">
            <a:avLst/>
          </a:prstGeom>
        </p:spPr>
      </p:pic>
      <p:sp>
        <p:nvSpPr>
          <p:cNvPr id="21" name="TextBox 20"/>
          <p:cNvSpPr txBox="1"/>
          <p:nvPr/>
        </p:nvSpPr>
        <p:spPr>
          <a:xfrm>
            <a:off x="315913" y="5081312"/>
            <a:ext cx="3702232" cy="369332"/>
          </a:xfrm>
          <a:prstGeom prst="rect">
            <a:avLst/>
          </a:prstGeom>
          <a:noFill/>
        </p:spPr>
        <p:txBody>
          <a:bodyPr wrap="none" rtlCol="0">
            <a:spAutoFit/>
          </a:bodyPr>
          <a:lstStyle/>
          <a:p>
            <a:r>
              <a:rPr lang="en-US" dirty="0" smtClean="0">
                <a:solidFill>
                  <a:schemeClr val="bg1"/>
                </a:solidFill>
              </a:rPr>
              <a:t>Example of Companies Offering SARs:</a:t>
            </a:r>
            <a:endParaRPr lang="en-US" dirty="0">
              <a:solidFill>
                <a:schemeClr val="bg1"/>
              </a:solidFill>
            </a:endParaRPr>
          </a:p>
        </p:txBody>
      </p:sp>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4380" y="5744014"/>
            <a:ext cx="2834658" cy="608487"/>
          </a:xfrm>
          <a:prstGeom prst="rect">
            <a:avLst/>
          </a:prstGeom>
        </p:spPr>
      </p:pic>
      <p:pic>
        <p:nvPicPr>
          <p:cNvPr id="23" name="Picture 2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82930" y="5258345"/>
            <a:ext cx="2949049" cy="1313173"/>
          </a:xfrm>
          <a:prstGeom prst="rect">
            <a:avLst/>
          </a:prstGeom>
        </p:spPr>
      </p:pic>
      <p:pic>
        <p:nvPicPr>
          <p:cNvPr id="24" name="Picture 2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22496" y="5504972"/>
            <a:ext cx="2466975" cy="923049"/>
          </a:xfrm>
          <a:prstGeom prst="rect">
            <a:avLst/>
          </a:prstGeom>
        </p:spPr>
      </p:pic>
    </p:spTree>
    <p:extLst>
      <p:ext uri="{BB962C8B-B14F-4D97-AF65-F5344CB8AC3E}">
        <p14:creationId xmlns:p14="http://schemas.microsoft.com/office/powerpoint/2010/main" val="1191650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0-#ppt_w/2"/>
                                          </p:val>
                                        </p:tav>
                                        <p:tav tm="100000">
                                          <p:val>
                                            <p:strVal val="#ppt_x"/>
                                          </p:val>
                                        </p:tav>
                                      </p:tavLst>
                                    </p:anim>
                                    <p:anim calcmode="lin" valueType="num">
                                      <p:cBhvr additive="base">
                                        <p:cTn id="14" dur="500" fill="hold"/>
                                        <p:tgtEl>
                                          <p:spTgt spid="7"/>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fill="hold"/>
                                        <p:tgtEl>
                                          <p:spTgt spid="13"/>
                                        </p:tgtEl>
                                        <p:attrNameLst>
                                          <p:attrName>ppt_x</p:attrName>
                                        </p:attrNameLst>
                                      </p:cBhvr>
                                      <p:tavLst>
                                        <p:tav tm="0">
                                          <p:val>
                                            <p:strVal val="0-#ppt_w/2"/>
                                          </p:val>
                                        </p:tav>
                                        <p:tav tm="100000">
                                          <p:val>
                                            <p:strVal val="#ppt_x"/>
                                          </p:val>
                                        </p:tav>
                                      </p:tavLst>
                                    </p:anim>
                                    <p:anim calcmode="lin" valueType="num">
                                      <p:cBhvr additive="base">
                                        <p:cTn id="18"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0-#ppt_w/2"/>
                                          </p:val>
                                        </p:tav>
                                        <p:tav tm="100000">
                                          <p:val>
                                            <p:strVal val="#ppt_x"/>
                                          </p:val>
                                        </p:tav>
                                      </p:tavLst>
                                    </p:anim>
                                    <p:anim calcmode="lin" valueType="num">
                                      <p:cBhvr additive="base">
                                        <p:cTn id="24" dur="500" fill="hold"/>
                                        <p:tgtEl>
                                          <p:spTgt spid="10"/>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0-#ppt_w/2"/>
                                          </p:val>
                                        </p:tav>
                                        <p:tav tm="100000">
                                          <p:val>
                                            <p:strVal val="#ppt_x"/>
                                          </p:val>
                                        </p:tav>
                                      </p:tavLst>
                                    </p:anim>
                                    <p:anim calcmode="lin" valueType="num">
                                      <p:cBhvr additive="base">
                                        <p:cTn id="2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nodeType="click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additive="base">
                                        <p:cTn id="33" dur="500" fill="hold"/>
                                        <p:tgtEl>
                                          <p:spTgt spid="11"/>
                                        </p:tgtEl>
                                        <p:attrNameLst>
                                          <p:attrName>ppt_x</p:attrName>
                                        </p:attrNameLst>
                                      </p:cBhvr>
                                      <p:tavLst>
                                        <p:tav tm="0">
                                          <p:val>
                                            <p:strVal val="0-#ppt_w/2"/>
                                          </p:val>
                                        </p:tav>
                                        <p:tav tm="100000">
                                          <p:val>
                                            <p:strVal val="#ppt_x"/>
                                          </p:val>
                                        </p:tav>
                                      </p:tavLst>
                                    </p:anim>
                                    <p:anim calcmode="lin" valueType="num">
                                      <p:cBhvr additive="base">
                                        <p:cTn id="34" dur="500" fill="hold"/>
                                        <p:tgtEl>
                                          <p:spTgt spid="11"/>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0-#ppt_w/2"/>
                                          </p:val>
                                        </p:tav>
                                        <p:tav tm="100000">
                                          <p:val>
                                            <p:strVal val="#ppt_x"/>
                                          </p:val>
                                        </p:tav>
                                      </p:tavLst>
                                    </p:anim>
                                    <p:anim calcmode="lin" valueType="num">
                                      <p:cBhvr additive="base">
                                        <p:cTn id="38" dur="500" fill="hold"/>
                                        <p:tgtEl>
                                          <p:spTgt spid="8"/>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additive="base">
                                        <p:cTn id="41" dur="500" fill="hold"/>
                                        <p:tgtEl>
                                          <p:spTgt spid="14"/>
                                        </p:tgtEl>
                                        <p:attrNameLst>
                                          <p:attrName>ppt_x</p:attrName>
                                        </p:attrNameLst>
                                      </p:cBhvr>
                                      <p:tavLst>
                                        <p:tav tm="0">
                                          <p:val>
                                            <p:strVal val="0-#ppt_w/2"/>
                                          </p:val>
                                        </p:tav>
                                        <p:tav tm="100000">
                                          <p:val>
                                            <p:strVal val="#ppt_x"/>
                                          </p:val>
                                        </p:tav>
                                      </p:tavLst>
                                    </p:anim>
                                    <p:anim calcmode="lin" valueType="num">
                                      <p:cBhvr additive="base">
                                        <p:cTn id="42"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additive="base">
                                        <p:cTn id="47" dur="500" fill="hold"/>
                                        <p:tgtEl>
                                          <p:spTgt spid="12"/>
                                        </p:tgtEl>
                                        <p:attrNameLst>
                                          <p:attrName>ppt_x</p:attrName>
                                        </p:attrNameLst>
                                      </p:cBhvr>
                                      <p:tavLst>
                                        <p:tav tm="0">
                                          <p:val>
                                            <p:strVal val="#ppt_x"/>
                                          </p:val>
                                        </p:tav>
                                        <p:tav tm="100000">
                                          <p:val>
                                            <p:strVal val="#ppt_x"/>
                                          </p:val>
                                        </p:tav>
                                      </p:tavLst>
                                    </p:anim>
                                    <p:anim calcmode="lin" valueType="num">
                                      <p:cBhvr additive="base">
                                        <p:cTn id="48" dur="500" fill="hold"/>
                                        <p:tgtEl>
                                          <p:spTgt spid="12"/>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7"/>
                                        </p:tgtEl>
                                        <p:attrNameLst>
                                          <p:attrName>style.visibility</p:attrName>
                                        </p:attrNameLst>
                                      </p:cBhvr>
                                      <p:to>
                                        <p:strVal val="visible"/>
                                      </p:to>
                                    </p:set>
                                    <p:anim calcmode="lin" valueType="num">
                                      <p:cBhvr additive="base">
                                        <p:cTn id="51" dur="500" fill="hold"/>
                                        <p:tgtEl>
                                          <p:spTgt spid="17"/>
                                        </p:tgtEl>
                                        <p:attrNameLst>
                                          <p:attrName>ppt_x</p:attrName>
                                        </p:attrNameLst>
                                      </p:cBhvr>
                                      <p:tavLst>
                                        <p:tav tm="0">
                                          <p:val>
                                            <p:strVal val="#ppt_x"/>
                                          </p:val>
                                        </p:tav>
                                        <p:tav tm="100000">
                                          <p:val>
                                            <p:strVal val="#ppt_x"/>
                                          </p:val>
                                        </p:tav>
                                      </p:tavLst>
                                    </p:anim>
                                    <p:anim calcmode="lin" valueType="num">
                                      <p:cBhvr additive="base">
                                        <p:cTn id="5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18"/>
                                        </p:tgtEl>
                                        <p:attrNameLst>
                                          <p:attrName>style.visibility</p:attrName>
                                        </p:attrNameLst>
                                      </p:cBhvr>
                                      <p:to>
                                        <p:strVal val="visible"/>
                                      </p:to>
                                    </p:set>
                                    <p:anim calcmode="lin" valueType="num">
                                      <p:cBhvr additive="base">
                                        <p:cTn id="57" dur="500" fill="hold"/>
                                        <p:tgtEl>
                                          <p:spTgt spid="18"/>
                                        </p:tgtEl>
                                        <p:attrNameLst>
                                          <p:attrName>ppt_x</p:attrName>
                                        </p:attrNameLst>
                                      </p:cBhvr>
                                      <p:tavLst>
                                        <p:tav tm="0">
                                          <p:val>
                                            <p:strVal val="#ppt_x"/>
                                          </p:val>
                                        </p:tav>
                                        <p:tav tm="100000">
                                          <p:val>
                                            <p:strVal val="#ppt_x"/>
                                          </p:val>
                                        </p:tav>
                                      </p:tavLst>
                                    </p:anim>
                                    <p:anim calcmode="lin" valueType="num">
                                      <p:cBhvr additive="base">
                                        <p:cTn id="58" dur="500" fill="hold"/>
                                        <p:tgtEl>
                                          <p:spTgt spid="18"/>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19"/>
                                        </p:tgtEl>
                                        <p:attrNameLst>
                                          <p:attrName>style.visibility</p:attrName>
                                        </p:attrNameLst>
                                      </p:cBhvr>
                                      <p:to>
                                        <p:strVal val="visible"/>
                                      </p:to>
                                    </p:set>
                                    <p:anim calcmode="lin" valueType="num">
                                      <p:cBhvr additive="base">
                                        <p:cTn id="65" dur="500" fill="hold"/>
                                        <p:tgtEl>
                                          <p:spTgt spid="19"/>
                                        </p:tgtEl>
                                        <p:attrNameLst>
                                          <p:attrName>ppt_x</p:attrName>
                                        </p:attrNameLst>
                                      </p:cBhvr>
                                      <p:tavLst>
                                        <p:tav tm="0">
                                          <p:val>
                                            <p:strVal val="#ppt_x"/>
                                          </p:val>
                                        </p:tav>
                                        <p:tav tm="100000">
                                          <p:val>
                                            <p:strVal val="#ppt_x"/>
                                          </p:val>
                                        </p:tav>
                                      </p:tavLst>
                                    </p:anim>
                                    <p:anim calcmode="lin" valueType="num">
                                      <p:cBhvr additive="base">
                                        <p:cTn id="66" dur="500" fill="hold"/>
                                        <p:tgtEl>
                                          <p:spTgt spid="19"/>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16"/>
                                        </p:tgtEl>
                                        <p:attrNameLst>
                                          <p:attrName>style.visibility</p:attrName>
                                        </p:attrNameLst>
                                      </p:cBhvr>
                                      <p:to>
                                        <p:strVal val="visible"/>
                                      </p:to>
                                    </p:set>
                                    <p:anim calcmode="lin" valueType="num">
                                      <p:cBhvr additive="base">
                                        <p:cTn id="69" dur="500" fill="hold"/>
                                        <p:tgtEl>
                                          <p:spTgt spid="16"/>
                                        </p:tgtEl>
                                        <p:attrNameLst>
                                          <p:attrName>ppt_x</p:attrName>
                                        </p:attrNameLst>
                                      </p:cBhvr>
                                      <p:tavLst>
                                        <p:tav tm="0">
                                          <p:val>
                                            <p:strVal val="#ppt_x"/>
                                          </p:val>
                                        </p:tav>
                                        <p:tav tm="100000">
                                          <p:val>
                                            <p:strVal val="#ppt_x"/>
                                          </p:val>
                                        </p:tav>
                                      </p:tavLst>
                                    </p:anim>
                                    <p:anim calcmode="lin" valueType="num">
                                      <p:cBhvr additive="base">
                                        <p:cTn id="7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20"/>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21"/>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nodeType="clickEffect">
                                  <p:stCondLst>
                                    <p:cond delay="0"/>
                                  </p:stCondLst>
                                  <p:childTnLst>
                                    <p:set>
                                      <p:cBhvr>
                                        <p:cTn id="80" dur="1" fill="hold">
                                          <p:stCondLst>
                                            <p:cond delay="0"/>
                                          </p:stCondLst>
                                        </p:cTn>
                                        <p:tgtEl>
                                          <p:spTgt spid="22"/>
                                        </p:tgtEl>
                                        <p:attrNameLst>
                                          <p:attrName>style.visibility</p:attrName>
                                        </p:attrNameLst>
                                      </p:cBhvr>
                                      <p:to>
                                        <p:strVal val="visible"/>
                                      </p:to>
                                    </p:set>
                                    <p:animEffect transition="in" filter="fade">
                                      <p:cBhvr>
                                        <p:cTn id="81" dur="500"/>
                                        <p:tgtEl>
                                          <p:spTgt spid="22"/>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nodeType="clickEffect">
                                  <p:stCondLst>
                                    <p:cond delay="0"/>
                                  </p:stCondLst>
                                  <p:childTnLst>
                                    <p:set>
                                      <p:cBhvr>
                                        <p:cTn id="85" dur="1" fill="hold">
                                          <p:stCondLst>
                                            <p:cond delay="0"/>
                                          </p:stCondLst>
                                        </p:cTn>
                                        <p:tgtEl>
                                          <p:spTgt spid="24"/>
                                        </p:tgtEl>
                                        <p:attrNameLst>
                                          <p:attrName>style.visibility</p:attrName>
                                        </p:attrNameLst>
                                      </p:cBhvr>
                                      <p:to>
                                        <p:strVal val="visible"/>
                                      </p:to>
                                    </p:set>
                                    <p:animEffect transition="in" filter="fade">
                                      <p:cBhvr>
                                        <p:cTn id="86" dur="500"/>
                                        <p:tgtEl>
                                          <p:spTgt spid="24"/>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nodeType="clickEffect">
                                  <p:stCondLst>
                                    <p:cond delay="0"/>
                                  </p:stCondLst>
                                  <p:childTnLst>
                                    <p:set>
                                      <p:cBhvr>
                                        <p:cTn id="90" dur="1" fill="hold">
                                          <p:stCondLst>
                                            <p:cond delay="0"/>
                                          </p:stCondLst>
                                        </p:cTn>
                                        <p:tgtEl>
                                          <p:spTgt spid="23"/>
                                        </p:tgtEl>
                                        <p:attrNameLst>
                                          <p:attrName>style.visibility</p:attrName>
                                        </p:attrNameLst>
                                      </p:cBhvr>
                                      <p:to>
                                        <p:strVal val="visible"/>
                                      </p:to>
                                    </p:set>
                                    <p:animEffect transition="in" filter="fade">
                                      <p:cBhvr>
                                        <p:cTn id="9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9" grpId="0"/>
      <p:bldP spid="12" grpId="0" animBg="1"/>
      <p:bldP spid="13" grpId="0"/>
      <p:bldP spid="14" grpId="0"/>
      <p:bldP spid="15" grpId="0"/>
      <p:bldP spid="16" grpId="0"/>
      <p:bldP spid="17" grpId="0"/>
      <p:bldP spid="2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467</TotalTime>
  <Words>2251</Words>
  <Application>Microsoft Office PowerPoint</Application>
  <PresentationFormat>Widescreen</PresentationFormat>
  <Paragraphs>384</Paragraphs>
  <Slides>36</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36</vt:i4>
      </vt:variant>
    </vt:vector>
  </HeadingPairs>
  <TitlesOfParts>
    <vt:vector size="47" baseType="lpstr">
      <vt:lpstr>Agency FB</vt:lpstr>
      <vt:lpstr>Aharoni</vt:lpstr>
      <vt:lpstr>Arial</vt:lpstr>
      <vt:lpstr>Berlin Sans FB Demi</vt:lpstr>
      <vt:lpstr>Calibri</vt:lpstr>
      <vt:lpstr>Calibri Light</vt:lpstr>
      <vt:lpstr>Cambria</vt:lpstr>
      <vt:lpstr>Century Gothic</vt:lpstr>
      <vt:lpstr>Georgia</vt:lpstr>
      <vt:lpstr>Wingdings</vt:lpstr>
      <vt:lpstr>Office Theme</vt:lpstr>
      <vt:lpstr>LEGAL &amp; PROCEDURAL ASPECTS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Vivek</dc:creator>
  <cp:lastModifiedBy>Dr Rajeshkumar Dalpatram Kir</cp:lastModifiedBy>
  <cp:revision>116</cp:revision>
  <cp:lastPrinted>2017-03-23T12:44:48Z</cp:lastPrinted>
  <dcterms:created xsi:type="dcterms:W3CDTF">2017-03-23T08:44:10Z</dcterms:created>
  <dcterms:modified xsi:type="dcterms:W3CDTF">2023-05-02T05:21:44Z</dcterms:modified>
</cp:coreProperties>
</file>