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  <p:sldId id="270" r:id="rId10"/>
    <p:sldId id="263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441460-631D-4D85-8C80-8A467231D58D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02257D-9872-434B-9C2F-6279FB9766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leartax.in/g/terms/corpor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Demerger &amp; Takeover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Subject: Merger &amp; Acquisition Corporate                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Restructuring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 : 02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Takeover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takeover occurs when one company makes a successful bid to assume control of or acquire another. Takeovers can be done by purchasing a majority stake in the target firm.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larger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corporation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usually conducts takeovers for a smaller one. They could be voluntary by a joint agreement between the two companies. In other situations, they can be rejected, in which case, without indicating, the larger organization goes after the target.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1.  Friendly or Negotiated Takeover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friendly takeover is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scenario in which a target company is willingly acquired by another company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Friendly takeovers are subject to approval by the target company's shareholders, who generally green light deals only if they believe the price per share offer is reasonable.</a:t>
            </a:r>
          </a:p>
          <a:p>
            <a:pPr marL="457200" indent="-45720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2.  Bail out Takeover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bailout takeover refers to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scenario where the government or a financially stable company takes over control of a weak company with the goal of helping the latter regain its financial strength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3.  Hostile Takeover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hostile takeover occurs when an acquiring      company attempts to take over a target company against the wishes of the target company's management.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Continues…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4.  Conglomerate Takeover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conglomerate takeover is a merger of two firms that have completely unrelated business activities.</a:t>
            </a:r>
          </a:p>
          <a:p>
            <a:pPr marL="457200" indent="-45720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5.  Vertical Takeover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Vertical acquisitions are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typically when a company buys out one of its suppliers.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 main purpose behind this kind of takeover is reduction in costs.</a:t>
            </a:r>
          </a:p>
          <a:p>
            <a:pPr marL="457200" indent="-457200">
              <a:buAutoNum type="arabicPeriod" startAt="5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6.  Horizontal Takeover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horizontal takeover is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when one company acquires another company in the same industry and works at the same production stage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Consideration of Company Takeover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onsideration-of-Company-Takeover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54187" y="1600200"/>
            <a:ext cx="4873625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Linkedin+Microsoft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0" y="1295400"/>
            <a:ext cx="5905500" cy="4638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stockphoto-1397892955-612x612.jpg"/>
          <p:cNvPicPr>
            <a:picLocks noChangeAspect="1"/>
          </p:cNvPicPr>
          <p:nvPr/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1600200" y="1143000"/>
            <a:ext cx="60960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Table Of Content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: 01 Demerger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Advantages &amp; Disadvantages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>
              <a:buNone/>
            </a:pP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: 02 Takeover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Consideration of Company Takeover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 : 01</a:t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Demerger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Meaning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demerger under Companies Act 2013, can be defined as corporate restructuring in which a business breaks into components. These components can operate as a separate unit or can be sold or can be liquidated. It allows a large company to split into various business units</a:t>
            </a:r>
            <a:r>
              <a:rPr lang="en-US" sz="2200" dirty="0" smtClean="0">
                <a:latin typeface="arial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De-mergers are a valuable strategy for companies that want to refocus on their most profitable units, reduce risk, and create greater shareholder value.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de-merger may take place for several reasons, including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focusing on a company's core operations and spinning off less relevant business units, to raise capital, or to discourage a hostile takeover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1. Spin-offs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7070C"/>
                </a:solidFill>
                <a:latin typeface="Times New Roman" pitchFamily="18" charset="0"/>
                <a:cs typeface="Times New Roman" pitchFamily="18" charset="0"/>
              </a:rPr>
              <a:t>        In a spin-off, the parent company separates off a business unit and makes it its own entity. Shares in the newly created company are distributed to existing shareholders of the parent via a dividend.</a:t>
            </a:r>
            <a:r>
              <a:rPr lang="en-US" dirty="0" smtClean="0">
                <a:solidFill>
                  <a:srgbClr val="07070C"/>
                </a:solidFill>
                <a:latin typeface="ABCFavorit"/>
              </a:rPr>
              <a:t> 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2. Splits</a:t>
            </a:r>
          </a:p>
          <a:p>
            <a:pPr marL="457200" indent="-457200">
              <a:buNone/>
            </a:pPr>
            <a:r>
              <a:rPr lang="en-US" sz="1800" dirty="0" smtClean="0"/>
              <a:t>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Split-off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smtClean="0">
                <a:solidFill>
                  <a:srgbClr val="07070C"/>
                </a:solidFill>
                <a:latin typeface="Times New Roman" pitchFamily="18" charset="0"/>
                <a:cs typeface="Times New Roman" pitchFamily="18" charset="0"/>
              </a:rPr>
              <a:t>A large company consisting of multiple businesses may want to split them into separate companies. </a:t>
            </a:r>
            <a:endParaRPr lang="en-US" sz="1800" dirty="0" smtClean="0">
              <a:solidFill>
                <a:srgbClr val="07070C"/>
              </a:solidFill>
              <a:latin typeface="ABCFavorit"/>
            </a:endParaRPr>
          </a:p>
          <a:p>
            <a:pPr marL="457200" indent="-457200">
              <a:buNone/>
            </a:pPr>
            <a:r>
              <a:rPr lang="en-US" sz="1800" dirty="0" smtClean="0">
                <a:solidFill>
                  <a:srgbClr val="07070C"/>
                </a:solidFill>
                <a:latin typeface="ABCFavorit"/>
              </a:rPr>
              <a:t>        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7070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Split-up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contrast to the above, in a split-up the parent company does not survive. It is liquidated into the new companies that are created as part of the transaction. 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Continue…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3. Carve-outs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Spin-offs and split-offs can be preceded by an IPO in which a portion of the share of the subsidiary is sold to the public, with the proceeds either retained by the subsidiary or distributed to the parent. This is called a carve-out.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Advantages of Demerger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7070C"/>
                </a:solidFill>
                <a:latin typeface="Times New Roman" pitchFamily="18" charset="0"/>
                <a:cs typeface="Times New Roman" pitchFamily="18" charset="0"/>
              </a:rPr>
              <a:t>Tax benefits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7070C"/>
                </a:solidFill>
                <a:latin typeface="Times New Roman" pitchFamily="18" charset="0"/>
                <a:cs typeface="Times New Roman" pitchFamily="18" charset="0"/>
              </a:rPr>
              <a:t>Improve Strategic Focus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7070C"/>
                </a:solidFill>
                <a:latin typeface="Times New Roman" pitchFamily="18" charset="0"/>
                <a:cs typeface="Times New Roman" pitchFamily="18" charset="0"/>
              </a:rPr>
              <a:t>Improved Profitability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7070C"/>
                </a:solidFill>
                <a:latin typeface="Times New Roman" pitchFamily="18" charset="0"/>
                <a:cs typeface="Times New Roman" pitchFamily="18" charset="0"/>
              </a:rPr>
              <a:t>Enhance Shareholder Value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7070C"/>
                </a:solidFill>
                <a:latin typeface="Times New Roman" pitchFamily="18" charset="0"/>
                <a:cs typeface="Times New Roman" pitchFamily="18" charset="0"/>
              </a:rPr>
              <a:t>Long term Value creation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7070C"/>
                </a:solidFill>
                <a:latin typeface="Times New Roman" pitchFamily="18" charset="0"/>
                <a:cs typeface="Times New Roman" pitchFamily="18" charset="0"/>
              </a:rPr>
              <a:t>Increased Transparency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Disadvantages of Demerger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Shareholder dissent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Immediate drop in stock value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Required significant Planning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Reduction in economies of scale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152010142842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38200" y="1905000"/>
            <a:ext cx="70866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274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ABCFavorit</vt:lpstr>
      <vt:lpstr>arial</vt:lpstr>
      <vt:lpstr>Century Schoolbook</vt:lpstr>
      <vt:lpstr>Times New Roman</vt:lpstr>
      <vt:lpstr>Wingdings</vt:lpstr>
      <vt:lpstr>Wingdings 2</vt:lpstr>
      <vt:lpstr>Oriel</vt:lpstr>
      <vt:lpstr>Demerger &amp; Takeover</vt:lpstr>
      <vt:lpstr>        Table Of Content </vt:lpstr>
      <vt:lpstr>     Part : 01 Demerger  </vt:lpstr>
      <vt:lpstr>Meaning  </vt:lpstr>
      <vt:lpstr>Types  </vt:lpstr>
      <vt:lpstr>Continue… </vt:lpstr>
      <vt:lpstr>Advantages of Demerger </vt:lpstr>
      <vt:lpstr>Disadvantages of Demerger </vt:lpstr>
      <vt:lpstr>   Example</vt:lpstr>
      <vt:lpstr>Part : 02  Takeover   </vt:lpstr>
      <vt:lpstr>Meaning </vt:lpstr>
      <vt:lpstr>Types </vt:lpstr>
      <vt:lpstr>Continues… </vt:lpstr>
      <vt:lpstr>                Consideration of Company Takeover</vt:lpstr>
      <vt:lpstr>Example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Demerger &amp; Takeover</dc:title>
  <dc:creator>Vasodra School</dc:creator>
  <cp:lastModifiedBy>Dr Rajeshkumar Dalpatram Kir</cp:lastModifiedBy>
  <cp:revision>15</cp:revision>
  <dcterms:created xsi:type="dcterms:W3CDTF">2023-02-14T11:33:55Z</dcterms:created>
  <dcterms:modified xsi:type="dcterms:W3CDTF">2023-04-28T05:16:54Z</dcterms:modified>
</cp:coreProperties>
</file>