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5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"/>
            <a:ext cx="7610475" cy="8689975"/>
          </a:xfrm>
          <a:custGeom>
            <a:avLst/>
            <a:gdLst/>
            <a:ahLst/>
            <a:cxnLst/>
            <a:rect l="l" t="t" r="r" b="b"/>
            <a:pathLst>
              <a:path w="7610475" h="8689975">
                <a:moveTo>
                  <a:pt x="5075931" y="8689670"/>
                </a:moveTo>
                <a:lnTo>
                  <a:pt x="6696" y="8689670"/>
                </a:lnTo>
                <a:lnTo>
                  <a:pt x="0" y="8678072"/>
                </a:lnTo>
                <a:lnTo>
                  <a:pt x="0" y="0"/>
                </a:lnTo>
                <a:lnTo>
                  <a:pt x="5127535" y="0"/>
                </a:lnTo>
                <a:lnTo>
                  <a:pt x="7610015" y="4299226"/>
                </a:lnTo>
                <a:lnTo>
                  <a:pt x="7610015" y="4300459"/>
                </a:lnTo>
                <a:lnTo>
                  <a:pt x="5075931" y="8689670"/>
                </a:lnTo>
                <a:close/>
              </a:path>
            </a:pathLst>
          </a:custGeom>
          <a:solidFill>
            <a:srgbClr val="00A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05679" y="5832749"/>
            <a:ext cx="5967095" cy="4454525"/>
          </a:xfrm>
          <a:custGeom>
            <a:avLst/>
            <a:gdLst/>
            <a:ahLst/>
            <a:cxnLst/>
            <a:rect l="l" t="t" r="r" b="b"/>
            <a:pathLst>
              <a:path w="5967095" h="4454525">
                <a:moveTo>
                  <a:pt x="4887038" y="4454250"/>
                </a:moveTo>
                <a:lnTo>
                  <a:pt x="1079940" y="4454250"/>
                </a:lnTo>
                <a:lnTo>
                  <a:pt x="0" y="2583716"/>
                </a:lnTo>
                <a:lnTo>
                  <a:pt x="1491692" y="0"/>
                </a:lnTo>
                <a:lnTo>
                  <a:pt x="4475077" y="0"/>
                </a:lnTo>
                <a:lnTo>
                  <a:pt x="5966770" y="2583353"/>
                </a:lnTo>
                <a:lnTo>
                  <a:pt x="5966770" y="2584079"/>
                </a:lnTo>
                <a:lnTo>
                  <a:pt x="4887038" y="4454250"/>
                </a:lnTo>
                <a:close/>
              </a:path>
            </a:pathLst>
          </a:custGeom>
          <a:solidFill>
            <a:srgbClr val="A3E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610475" cy="8689975"/>
          </a:xfrm>
          <a:custGeom>
            <a:avLst/>
            <a:gdLst/>
            <a:ahLst/>
            <a:cxnLst/>
            <a:rect l="l" t="t" r="r" b="b"/>
            <a:pathLst>
              <a:path w="7610475" h="8689975">
                <a:moveTo>
                  <a:pt x="5075931" y="8689669"/>
                </a:moveTo>
                <a:lnTo>
                  <a:pt x="6696" y="8689669"/>
                </a:lnTo>
                <a:lnTo>
                  <a:pt x="0" y="8678070"/>
                </a:lnTo>
                <a:lnTo>
                  <a:pt x="0" y="0"/>
                </a:lnTo>
                <a:lnTo>
                  <a:pt x="5127536" y="0"/>
                </a:lnTo>
                <a:lnTo>
                  <a:pt x="7610015" y="4299225"/>
                </a:lnTo>
                <a:lnTo>
                  <a:pt x="7610015" y="4300458"/>
                </a:lnTo>
                <a:lnTo>
                  <a:pt x="5075931" y="8689669"/>
                </a:lnTo>
                <a:close/>
              </a:path>
            </a:pathLst>
          </a:custGeom>
          <a:solidFill>
            <a:srgbClr val="00A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05679" y="5832745"/>
            <a:ext cx="5967095" cy="4454525"/>
          </a:xfrm>
          <a:custGeom>
            <a:avLst/>
            <a:gdLst/>
            <a:ahLst/>
            <a:cxnLst/>
            <a:rect l="l" t="t" r="r" b="b"/>
            <a:pathLst>
              <a:path w="5967095" h="4454525">
                <a:moveTo>
                  <a:pt x="4887036" y="4454254"/>
                </a:moveTo>
                <a:lnTo>
                  <a:pt x="1079943" y="4454254"/>
                </a:lnTo>
                <a:lnTo>
                  <a:pt x="0" y="2583716"/>
                </a:lnTo>
                <a:lnTo>
                  <a:pt x="1491692" y="0"/>
                </a:lnTo>
                <a:lnTo>
                  <a:pt x="4475077" y="0"/>
                </a:lnTo>
                <a:lnTo>
                  <a:pt x="5966770" y="2583353"/>
                </a:lnTo>
                <a:lnTo>
                  <a:pt x="5966770" y="2584079"/>
                </a:lnTo>
                <a:lnTo>
                  <a:pt x="4887036" y="4454254"/>
                </a:lnTo>
                <a:close/>
              </a:path>
            </a:pathLst>
          </a:custGeom>
          <a:solidFill>
            <a:srgbClr val="A3E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596" y="445797"/>
            <a:ext cx="9364345" cy="227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887" y="3499464"/>
            <a:ext cx="17308225" cy="542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22" y="2925912"/>
            <a:ext cx="14255115" cy="306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9950" spc="680" dirty="0"/>
              <a:t>Cross</a:t>
            </a:r>
            <a:r>
              <a:rPr sz="9950" spc="-1550" dirty="0"/>
              <a:t> </a:t>
            </a:r>
            <a:r>
              <a:rPr sz="9950" spc="710" dirty="0"/>
              <a:t>Border</a:t>
            </a:r>
            <a:r>
              <a:rPr sz="9950" spc="-1550" dirty="0"/>
              <a:t> </a:t>
            </a:r>
            <a:r>
              <a:rPr sz="9950" spc="730" dirty="0"/>
              <a:t>Merger  </a:t>
            </a:r>
            <a:r>
              <a:rPr sz="9950" spc="925" dirty="0"/>
              <a:t>&amp;</a:t>
            </a:r>
            <a:r>
              <a:rPr sz="9950" spc="-1515" dirty="0"/>
              <a:t> </a:t>
            </a:r>
            <a:r>
              <a:rPr sz="9950" spc="600" dirty="0"/>
              <a:t>Acquisition</a:t>
            </a:r>
            <a:endParaRPr sz="9950"/>
          </a:p>
        </p:txBody>
      </p:sp>
      <p:grpSp>
        <p:nvGrpSpPr>
          <p:cNvPr id="4" name="object 4"/>
          <p:cNvGrpSpPr/>
          <p:nvPr/>
        </p:nvGrpSpPr>
        <p:grpSpPr>
          <a:xfrm>
            <a:off x="12122944" y="373605"/>
            <a:ext cx="6165215" cy="9913620"/>
            <a:chOff x="12122944" y="373605"/>
            <a:chExt cx="6165215" cy="9913620"/>
          </a:xfrm>
        </p:grpSpPr>
        <p:sp>
          <p:nvSpPr>
            <p:cNvPr id="5" name="object 5"/>
            <p:cNvSpPr/>
            <p:nvPr/>
          </p:nvSpPr>
          <p:spPr>
            <a:xfrm>
              <a:off x="14328902" y="2317172"/>
              <a:ext cx="3959225" cy="6340475"/>
            </a:xfrm>
            <a:custGeom>
              <a:avLst/>
              <a:gdLst/>
              <a:ahLst/>
              <a:cxnLst/>
              <a:rect l="l" t="t" r="r" b="b"/>
              <a:pathLst>
                <a:path w="3959225" h="6340475">
                  <a:moveTo>
                    <a:pt x="3959097" y="6340048"/>
                  </a:moveTo>
                  <a:lnTo>
                    <a:pt x="1830194" y="6340048"/>
                  </a:lnTo>
                  <a:lnTo>
                    <a:pt x="0" y="3170023"/>
                  </a:lnTo>
                  <a:lnTo>
                    <a:pt x="1830193" y="0"/>
                  </a:lnTo>
                  <a:lnTo>
                    <a:pt x="3959097" y="0"/>
                  </a:lnTo>
                  <a:lnTo>
                    <a:pt x="3959097" y="6340048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22944" y="7035126"/>
              <a:ext cx="4970145" cy="3252470"/>
            </a:xfrm>
            <a:custGeom>
              <a:avLst/>
              <a:gdLst/>
              <a:ahLst/>
              <a:cxnLst/>
              <a:rect l="l" t="t" r="r" b="b"/>
              <a:pathLst>
                <a:path w="4970144" h="3252470">
                  <a:moveTo>
                    <a:pt x="4335200" y="3251873"/>
                  </a:moveTo>
                  <a:lnTo>
                    <a:pt x="634953" y="3251873"/>
                  </a:lnTo>
                  <a:lnTo>
                    <a:pt x="0" y="2152088"/>
                  </a:lnTo>
                  <a:lnTo>
                    <a:pt x="1242494" y="0"/>
                  </a:lnTo>
                  <a:lnTo>
                    <a:pt x="3727485" y="0"/>
                  </a:lnTo>
                  <a:lnTo>
                    <a:pt x="4969979" y="2151786"/>
                  </a:lnTo>
                  <a:lnTo>
                    <a:pt x="4969979" y="2152391"/>
                  </a:lnTo>
                  <a:lnTo>
                    <a:pt x="4335200" y="3251873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36422" y="5954841"/>
              <a:ext cx="2272030" cy="1967864"/>
            </a:xfrm>
            <a:custGeom>
              <a:avLst/>
              <a:gdLst/>
              <a:ahLst/>
              <a:cxnLst/>
              <a:rect l="l" t="t" r="r" b="b"/>
              <a:pathLst>
                <a:path w="2272030" h="1967865">
                  <a:moveTo>
                    <a:pt x="1703699" y="1967285"/>
                  </a:moveTo>
                  <a:lnTo>
                    <a:pt x="567819" y="1967285"/>
                  </a:lnTo>
                  <a:lnTo>
                    <a:pt x="0" y="983782"/>
                  </a:lnTo>
                  <a:lnTo>
                    <a:pt x="0" y="983502"/>
                  </a:lnTo>
                  <a:lnTo>
                    <a:pt x="567819" y="0"/>
                  </a:lnTo>
                  <a:lnTo>
                    <a:pt x="1703618" y="0"/>
                  </a:lnTo>
                  <a:lnTo>
                    <a:pt x="2271518" y="983502"/>
                  </a:lnTo>
                  <a:lnTo>
                    <a:pt x="2271518" y="983782"/>
                  </a:lnTo>
                  <a:lnTo>
                    <a:pt x="1703699" y="196728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37768" y="373605"/>
              <a:ext cx="3799840" cy="3290570"/>
            </a:xfrm>
            <a:custGeom>
              <a:avLst/>
              <a:gdLst/>
              <a:ahLst/>
              <a:cxnLst/>
              <a:rect l="l" t="t" r="r" b="b"/>
              <a:pathLst>
                <a:path w="3799840" h="3290570">
                  <a:moveTo>
                    <a:pt x="2849747" y="3290487"/>
                  </a:moveTo>
                  <a:lnTo>
                    <a:pt x="949871" y="3290487"/>
                  </a:lnTo>
                  <a:lnTo>
                    <a:pt x="0" y="1645243"/>
                  </a:lnTo>
                  <a:lnTo>
                    <a:pt x="949871" y="0"/>
                  </a:lnTo>
                  <a:lnTo>
                    <a:pt x="2849613" y="0"/>
                  </a:lnTo>
                  <a:lnTo>
                    <a:pt x="3799485" y="1645012"/>
                  </a:lnTo>
                  <a:lnTo>
                    <a:pt x="3799485" y="1645475"/>
                  </a:lnTo>
                  <a:lnTo>
                    <a:pt x="2849747" y="329048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4520" y="201913"/>
            <a:ext cx="12437745" cy="33762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8780"/>
              </a:lnSpc>
              <a:spcBef>
                <a:spcPts val="240"/>
              </a:spcBef>
            </a:pPr>
            <a:r>
              <a:rPr sz="7350" spc="855" dirty="0">
                <a:latin typeface="Georgia"/>
                <a:cs typeface="Georgia"/>
              </a:rPr>
              <a:t>Issues</a:t>
            </a:r>
            <a:r>
              <a:rPr sz="7350" spc="-320" dirty="0">
                <a:latin typeface="Georgia"/>
                <a:cs typeface="Georgia"/>
              </a:rPr>
              <a:t> </a:t>
            </a:r>
            <a:r>
              <a:rPr sz="7350" spc="705" dirty="0">
                <a:latin typeface="Georgia"/>
                <a:cs typeface="Georgia"/>
              </a:rPr>
              <a:t>and</a:t>
            </a:r>
            <a:r>
              <a:rPr sz="7350" spc="-315" dirty="0">
                <a:latin typeface="Georgia"/>
                <a:cs typeface="Georgia"/>
              </a:rPr>
              <a:t> </a:t>
            </a:r>
            <a:r>
              <a:rPr sz="7350" spc="710" dirty="0">
                <a:latin typeface="Georgia"/>
                <a:cs typeface="Georgia"/>
              </a:rPr>
              <a:t>Challenges</a:t>
            </a:r>
            <a:r>
              <a:rPr sz="7350" spc="-320" dirty="0">
                <a:latin typeface="Georgia"/>
                <a:cs typeface="Georgia"/>
              </a:rPr>
              <a:t> </a:t>
            </a:r>
            <a:r>
              <a:rPr sz="7350" spc="905" dirty="0">
                <a:latin typeface="Georgia"/>
                <a:cs typeface="Georgia"/>
              </a:rPr>
              <a:t>on  </a:t>
            </a:r>
            <a:r>
              <a:rPr sz="7350" spc="894" dirty="0">
                <a:latin typeface="Georgia"/>
                <a:cs typeface="Georgia"/>
              </a:rPr>
              <a:t>Cross </a:t>
            </a:r>
            <a:r>
              <a:rPr sz="7350" spc="770" dirty="0">
                <a:latin typeface="Georgia"/>
                <a:cs typeface="Georgia"/>
              </a:rPr>
              <a:t>Border </a:t>
            </a:r>
            <a:r>
              <a:rPr sz="7350" spc="715" dirty="0">
                <a:latin typeface="Georgia"/>
                <a:cs typeface="Georgia"/>
              </a:rPr>
              <a:t>Merger </a:t>
            </a:r>
            <a:r>
              <a:rPr sz="7350" spc="805" dirty="0">
                <a:latin typeface="Georgia"/>
                <a:cs typeface="Georgia"/>
              </a:rPr>
              <a:t>&amp;  </a:t>
            </a:r>
            <a:r>
              <a:rPr sz="7350" spc="700" dirty="0">
                <a:latin typeface="Georgia"/>
                <a:cs typeface="Georgia"/>
              </a:rPr>
              <a:t>Acquisition</a:t>
            </a:r>
            <a:endParaRPr sz="735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22944" y="373605"/>
            <a:ext cx="6165215" cy="9913620"/>
            <a:chOff x="12122944" y="373605"/>
            <a:chExt cx="6165215" cy="9913620"/>
          </a:xfrm>
        </p:grpSpPr>
        <p:sp>
          <p:nvSpPr>
            <p:cNvPr id="5" name="object 5"/>
            <p:cNvSpPr/>
            <p:nvPr/>
          </p:nvSpPr>
          <p:spPr>
            <a:xfrm>
              <a:off x="14328902" y="2317172"/>
              <a:ext cx="3959225" cy="6340475"/>
            </a:xfrm>
            <a:custGeom>
              <a:avLst/>
              <a:gdLst/>
              <a:ahLst/>
              <a:cxnLst/>
              <a:rect l="l" t="t" r="r" b="b"/>
              <a:pathLst>
                <a:path w="3959225" h="6340475">
                  <a:moveTo>
                    <a:pt x="3959097" y="6340048"/>
                  </a:moveTo>
                  <a:lnTo>
                    <a:pt x="1830194" y="6340048"/>
                  </a:lnTo>
                  <a:lnTo>
                    <a:pt x="0" y="3170023"/>
                  </a:lnTo>
                  <a:lnTo>
                    <a:pt x="1830193" y="0"/>
                  </a:lnTo>
                  <a:lnTo>
                    <a:pt x="3959097" y="0"/>
                  </a:lnTo>
                  <a:lnTo>
                    <a:pt x="3959097" y="6340048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22944" y="7035126"/>
              <a:ext cx="4970145" cy="3252470"/>
            </a:xfrm>
            <a:custGeom>
              <a:avLst/>
              <a:gdLst/>
              <a:ahLst/>
              <a:cxnLst/>
              <a:rect l="l" t="t" r="r" b="b"/>
              <a:pathLst>
                <a:path w="4970144" h="3252470">
                  <a:moveTo>
                    <a:pt x="4335200" y="3251873"/>
                  </a:moveTo>
                  <a:lnTo>
                    <a:pt x="634953" y="3251873"/>
                  </a:lnTo>
                  <a:lnTo>
                    <a:pt x="0" y="2152088"/>
                  </a:lnTo>
                  <a:lnTo>
                    <a:pt x="1242494" y="0"/>
                  </a:lnTo>
                  <a:lnTo>
                    <a:pt x="3727485" y="0"/>
                  </a:lnTo>
                  <a:lnTo>
                    <a:pt x="4969979" y="2151786"/>
                  </a:lnTo>
                  <a:lnTo>
                    <a:pt x="4969979" y="2152391"/>
                  </a:lnTo>
                  <a:lnTo>
                    <a:pt x="4335200" y="3251873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36422" y="5954841"/>
              <a:ext cx="2272030" cy="1967864"/>
            </a:xfrm>
            <a:custGeom>
              <a:avLst/>
              <a:gdLst/>
              <a:ahLst/>
              <a:cxnLst/>
              <a:rect l="l" t="t" r="r" b="b"/>
              <a:pathLst>
                <a:path w="2272030" h="1967865">
                  <a:moveTo>
                    <a:pt x="1703699" y="1967285"/>
                  </a:moveTo>
                  <a:lnTo>
                    <a:pt x="567819" y="1967285"/>
                  </a:lnTo>
                  <a:lnTo>
                    <a:pt x="0" y="983782"/>
                  </a:lnTo>
                  <a:lnTo>
                    <a:pt x="0" y="983502"/>
                  </a:lnTo>
                  <a:lnTo>
                    <a:pt x="567819" y="0"/>
                  </a:lnTo>
                  <a:lnTo>
                    <a:pt x="1703618" y="0"/>
                  </a:lnTo>
                  <a:lnTo>
                    <a:pt x="2271518" y="983502"/>
                  </a:lnTo>
                  <a:lnTo>
                    <a:pt x="2271518" y="983782"/>
                  </a:lnTo>
                  <a:lnTo>
                    <a:pt x="1703699" y="196728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37768" y="373605"/>
              <a:ext cx="3799840" cy="3290570"/>
            </a:xfrm>
            <a:custGeom>
              <a:avLst/>
              <a:gdLst/>
              <a:ahLst/>
              <a:cxnLst/>
              <a:rect l="l" t="t" r="r" b="b"/>
              <a:pathLst>
                <a:path w="3799840" h="3290570">
                  <a:moveTo>
                    <a:pt x="2849747" y="3290487"/>
                  </a:moveTo>
                  <a:lnTo>
                    <a:pt x="949871" y="3290487"/>
                  </a:lnTo>
                  <a:lnTo>
                    <a:pt x="0" y="1645243"/>
                  </a:lnTo>
                  <a:lnTo>
                    <a:pt x="949871" y="0"/>
                  </a:lnTo>
                  <a:lnTo>
                    <a:pt x="2849613" y="0"/>
                  </a:lnTo>
                  <a:lnTo>
                    <a:pt x="3799485" y="1645012"/>
                  </a:lnTo>
                  <a:lnTo>
                    <a:pt x="3799485" y="1645475"/>
                  </a:lnTo>
                  <a:lnTo>
                    <a:pt x="2849747" y="329048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094" y="3905984"/>
            <a:ext cx="10086974" cy="6067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221" y="2911279"/>
            <a:ext cx="5243830" cy="26066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61620">
              <a:lnSpc>
                <a:spcPts val="10130"/>
              </a:lnSpc>
              <a:spcBef>
                <a:spcPts val="295"/>
              </a:spcBef>
            </a:pPr>
            <a:r>
              <a:rPr sz="8500" i="1" spc="620" dirty="0">
                <a:solidFill>
                  <a:srgbClr val="F4F4F4"/>
                </a:solidFill>
                <a:latin typeface="Georgia"/>
                <a:cs typeface="Georgia"/>
              </a:rPr>
              <a:t>Political  </a:t>
            </a:r>
            <a:r>
              <a:rPr sz="8500" i="1" spc="660" dirty="0">
                <a:solidFill>
                  <a:srgbClr val="F4F4F4"/>
                </a:solidFill>
                <a:latin typeface="Georgia"/>
                <a:cs typeface="Georgia"/>
              </a:rPr>
              <a:t>c</a:t>
            </a:r>
            <a:r>
              <a:rPr sz="8500" i="1" spc="919" dirty="0">
                <a:solidFill>
                  <a:srgbClr val="F4F4F4"/>
                </a:solidFill>
                <a:latin typeface="Georgia"/>
                <a:cs typeface="Georgia"/>
              </a:rPr>
              <a:t>o</a:t>
            </a:r>
            <a:r>
              <a:rPr sz="8500" i="1" spc="980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8500" i="1" spc="660" dirty="0">
                <a:solidFill>
                  <a:srgbClr val="F4F4F4"/>
                </a:solidFill>
                <a:latin typeface="Georgia"/>
                <a:cs typeface="Georgia"/>
              </a:rPr>
              <a:t>ce</a:t>
            </a:r>
            <a:r>
              <a:rPr sz="8500" i="1" spc="905" dirty="0">
                <a:solidFill>
                  <a:srgbClr val="F4F4F4"/>
                </a:solidFill>
                <a:latin typeface="Georgia"/>
                <a:cs typeface="Georgia"/>
              </a:rPr>
              <a:t>r</a:t>
            </a:r>
            <a:r>
              <a:rPr sz="8500" i="1" spc="980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8500" i="1" spc="1375" dirty="0">
                <a:solidFill>
                  <a:srgbClr val="F4F4F4"/>
                </a:solidFill>
                <a:latin typeface="Georgia"/>
                <a:cs typeface="Georgia"/>
              </a:rPr>
              <a:t>s</a:t>
            </a:r>
            <a:endParaRPr sz="85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9450" y="2860169"/>
            <a:ext cx="8551545" cy="433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>
              <a:lnSpc>
                <a:spcPct val="116300"/>
              </a:lnSpc>
              <a:spcBef>
                <a:spcPts val="100"/>
              </a:spcBef>
            </a:pPr>
            <a:r>
              <a:rPr sz="4050" spc="500" dirty="0">
                <a:solidFill>
                  <a:srgbClr val="F4F4F4"/>
                </a:solidFill>
                <a:latin typeface="Georgia"/>
                <a:cs typeface="Georgia"/>
              </a:rPr>
              <a:t>The</a:t>
            </a:r>
            <a:r>
              <a:rPr sz="4050" spc="-18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345" dirty="0">
                <a:solidFill>
                  <a:srgbClr val="F4F4F4"/>
                </a:solidFill>
                <a:latin typeface="Georgia"/>
                <a:cs typeface="Georgia"/>
              </a:rPr>
              <a:t>political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425" dirty="0">
                <a:solidFill>
                  <a:srgbClr val="F4F4F4"/>
                </a:solidFill>
                <a:latin typeface="Georgia"/>
                <a:cs typeface="Georgia"/>
              </a:rPr>
              <a:t>scenario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395" dirty="0">
                <a:solidFill>
                  <a:srgbClr val="F4F4F4"/>
                </a:solidFill>
                <a:latin typeface="Georgia"/>
                <a:cs typeface="Georgia"/>
              </a:rPr>
              <a:t>plays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325" dirty="0">
                <a:solidFill>
                  <a:srgbClr val="F4F4F4"/>
                </a:solidFill>
                <a:latin typeface="Georgia"/>
                <a:cs typeface="Georgia"/>
              </a:rPr>
              <a:t>a  </a:t>
            </a:r>
            <a:r>
              <a:rPr sz="4050" spc="360" dirty="0">
                <a:solidFill>
                  <a:srgbClr val="F4F4F4"/>
                </a:solidFill>
                <a:latin typeface="Georgia"/>
                <a:cs typeface="Georgia"/>
              </a:rPr>
              <a:t>crucial </a:t>
            </a:r>
            <a:r>
              <a:rPr sz="4050" spc="405" dirty="0">
                <a:solidFill>
                  <a:srgbClr val="F4F4F4"/>
                </a:solidFill>
                <a:latin typeface="Georgia"/>
                <a:cs typeface="Georgia"/>
              </a:rPr>
              <a:t>role </a:t>
            </a:r>
            <a:r>
              <a:rPr sz="4050" spc="390" dirty="0">
                <a:solidFill>
                  <a:srgbClr val="F4F4F4"/>
                </a:solidFill>
                <a:latin typeface="Georgia"/>
                <a:cs typeface="Georgia"/>
              </a:rPr>
              <a:t>in </a:t>
            </a:r>
            <a:r>
              <a:rPr sz="4050" spc="520" dirty="0">
                <a:solidFill>
                  <a:srgbClr val="F4F4F4"/>
                </a:solidFill>
                <a:latin typeface="Georgia"/>
                <a:cs typeface="Georgia"/>
              </a:rPr>
              <a:t>cross </a:t>
            </a:r>
            <a:r>
              <a:rPr sz="4050" spc="430" dirty="0">
                <a:solidFill>
                  <a:srgbClr val="F4F4F4"/>
                </a:solidFill>
                <a:latin typeface="Georgia"/>
                <a:cs typeface="Georgia"/>
              </a:rPr>
              <a:t>border  </a:t>
            </a:r>
            <a:r>
              <a:rPr sz="4050" spc="425" dirty="0">
                <a:solidFill>
                  <a:srgbClr val="F4F4F4"/>
                </a:solidFill>
                <a:latin typeface="Georgia"/>
                <a:cs typeface="Georgia"/>
              </a:rPr>
              <a:t>merger</a:t>
            </a:r>
            <a:r>
              <a:rPr sz="4050" spc="-72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380" dirty="0">
                <a:solidFill>
                  <a:srgbClr val="F4F4F4"/>
                </a:solidFill>
                <a:latin typeface="Georgia"/>
                <a:cs typeface="Georgia"/>
              </a:rPr>
              <a:t>and </a:t>
            </a:r>
            <a:r>
              <a:rPr sz="4050" spc="395" dirty="0">
                <a:solidFill>
                  <a:srgbClr val="F4F4F4"/>
                </a:solidFill>
                <a:latin typeface="Georgia"/>
                <a:cs typeface="Georgia"/>
              </a:rPr>
              <a:t>acquisitions.</a:t>
            </a:r>
            <a:endParaRPr sz="4050">
              <a:latin typeface="Georgia"/>
              <a:cs typeface="Georgia"/>
            </a:endParaRPr>
          </a:p>
          <a:p>
            <a:pPr marL="12700" marR="5080">
              <a:lnSpc>
                <a:spcPct val="116300"/>
              </a:lnSpc>
            </a:pPr>
            <a:r>
              <a:rPr sz="4050" spc="330" dirty="0">
                <a:solidFill>
                  <a:srgbClr val="F4F4F4"/>
                </a:solidFill>
                <a:latin typeface="Georgia"/>
                <a:cs typeface="Georgia"/>
              </a:rPr>
              <a:t>Basically,</a:t>
            </a:r>
            <a:r>
              <a:rPr sz="4050" spc="-18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430" dirty="0">
                <a:solidFill>
                  <a:srgbClr val="F4F4F4"/>
                </a:solidFill>
                <a:latin typeface="Georgia"/>
                <a:cs typeface="Georgia"/>
              </a:rPr>
              <a:t>for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425" dirty="0">
                <a:solidFill>
                  <a:srgbClr val="F4F4F4"/>
                </a:solidFill>
                <a:latin typeface="Georgia"/>
                <a:cs typeface="Georgia"/>
              </a:rPr>
              <a:t>industries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445" dirty="0">
                <a:solidFill>
                  <a:srgbClr val="F4F4F4"/>
                </a:solidFill>
                <a:latin typeface="Georgia"/>
                <a:cs typeface="Georgia"/>
              </a:rPr>
              <a:t>which  </a:t>
            </a:r>
            <a:r>
              <a:rPr sz="4050" spc="380" dirty="0">
                <a:solidFill>
                  <a:srgbClr val="F4F4F4"/>
                </a:solidFill>
                <a:latin typeface="Georgia"/>
                <a:cs typeface="Georgia"/>
              </a:rPr>
              <a:t>are</a:t>
            </a:r>
            <a:r>
              <a:rPr sz="4050" spc="-18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335" dirty="0">
                <a:solidFill>
                  <a:srgbClr val="F4F4F4"/>
                </a:solidFill>
                <a:latin typeface="Georgia"/>
                <a:cs typeface="Georgia"/>
              </a:rPr>
              <a:t>politically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400" dirty="0">
                <a:solidFill>
                  <a:srgbClr val="F4F4F4"/>
                </a:solidFill>
                <a:latin typeface="Georgia"/>
                <a:cs typeface="Georgia"/>
              </a:rPr>
              <a:t>sensitive</a:t>
            </a:r>
            <a:r>
              <a:rPr sz="4050" spc="-18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509" dirty="0">
                <a:solidFill>
                  <a:srgbClr val="F4F4F4"/>
                </a:solidFill>
                <a:latin typeface="Georgia"/>
                <a:cs typeface="Georgia"/>
              </a:rPr>
              <a:t>such</a:t>
            </a:r>
            <a:r>
              <a:rPr sz="4050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484" dirty="0">
                <a:solidFill>
                  <a:srgbClr val="F4F4F4"/>
                </a:solidFill>
                <a:latin typeface="Georgia"/>
                <a:cs typeface="Georgia"/>
              </a:rPr>
              <a:t>as  </a:t>
            </a:r>
            <a:r>
              <a:rPr sz="4050" spc="330" dirty="0">
                <a:solidFill>
                  <a:srgbClr val="F4F4F4"/>
                </a:solidFill>
                <a:latin typeface="Georgia"/>
                <a:cs typeface="Georgia"/>
              </a:rPr>
              <a:t>defence, </a:t>
            </a:r>
            <a:r>
              <a:rPr sz="4050" spc="385" dirty="0">
                <a:solidFill>
                  <a:srgbClr val="F4F4F4"/>
                </a:solidFill>
                <a:latin typeface="Georgia"/>
                <a:cs typeface="Georgia"/>
              </a:rPr>
              <a:t>security</a:t>
            </a:r>
            <a:r>
              <a:rPr sz="4050" spc="-6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spc="285" dirty="0">
                <a:solidFill>
                  <a:srgbClr val="F4F4F4"/>
                </a:solidFill>
                <a:latin typeface="Georgia"/>
                <a:cs typeface="Georgia"/>
              </a:rPr>
              <a:t>etc.</a:t>
            </a:r>
            <a:endParaRPr sz="40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481" y="2626964"/>
            <a:ext cx="5816600" cy="24288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689610">
              <a:lnSpc>
                <a:spcPts val="9430"/>
              </a:lnSpc>
              <a:spcBef>
                <a:spcPts val="270"/>
              </a:spcBef>
            </a:pPr>
            <a:r>
              <a:rPr sz="7900" spc="640" dirty="0">
                <a:solidFill>
                  <a:srgbClr val="F4F4F4"/>
                </a:solidFill>
                <a:latin typeface="Georgia"/>
                <a:cs typeface="Georgia"/>
              </a:rPr>
              <a:t>Cultural  </a:t>
            </a:r>
            <a:r>
              <a:rPr sz="7900" spc="320" dirty="0">
                <a:solidFill>
                  <a:srgbClr val="F4F4F4"/>
                </a:solidFill>
                <a:latin typeface="Georgia"/>
                <a:cs typeface="Georgia"/>
              </a:rPr>
              <a:t>C</a:t>
            </a:r>
            <a:r>
              <a:rPr sz="7900" spc="1095" dirty="0">
                <a:solidFill>
                  <a:srgbClr val="F4F4F4"/>
                </a:solidFill>
                <a:latin typeface="Georgia"/>
                <a:cs typeface="Georgia"/>
              </a:rPr>
              <a:t>h</a:t>
            </a:r>
            <a:r>
              <a:rPr sz="7900" spc="570" dirty="0">
                <a:solidFill>
                  <a:srgbClr val="F4F4F4"/>
                </a:solidFill>
                <a:latin typeface="Georgia"/>
                <a:cs typeface="Georgia"/>
              </a:rPr>
              <a:t>a</a:t>
            </a:r>
            <a:r>
              <a:rPr sz="7900" spc="560" dirty="0">
                <a:solidFill>
                  <a:srgbClr val="F4F4F4"/>
                </a:solidFill>
                <a:latin typeface="Georgia"/>
                <a:cs typeface="Georgia"/>
              </a:rPr>
              <a:t>ll</a:t>
            </a:r>
            <a:r>
              <a:rPr sz="7900" spc="625" dirty="0">
                <a:solidFill>
                  <a:srgbClr val="F4F4F4"/>
                </a:solidFill>
                <a:latin typeface="Georgia"/>
                <a:cs typeface="Georgia"/>
              </a:rPr>
              <a:t>e</a:t>
            </a:r>
            <a:r>
              <a:rPr sz="7900" spc="925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7900" spc="420" dirty="0">
                <a:solidFill>
                  <a:srgbClr val="F4F4F4"/>
                </a:solidFill>
                <a:latin typeface="Georgia"/>
                <a:cs typeface="Georgia"/>
              </a:rPr>
              <a:t>g</a:t>
            </a:r>
            <a:r>
              <a:rPr sz="7900" spc="625" dirty="0">
                <a:solidFill>
                  <a:srgbClr val="F4F4F4"/>
                </a:solidFill>
                <a:latin typeface="Georgia"/>
                <a:cs typeface="Georgia"/>
              </a:rPr>
              <a:t>e</a:t>
            </a:r>
            <a:r>
              <a:rPr sz="7900" spc="1285" dirty="0">
                <a:solidFill>
                  <a:srgbClr val="F4F4F4"/>
                </a:solidFill>
                <a:latin typeface="Georgia"/>
                <a:cs typeface="Georgia"/>
              </a:rPr>
              <a:t>s</a:t>
            </a:r>
            <a:endParaRPr sz="79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6158" y="2125655"/>
            <a:ext cx="8470265" cy="579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4050" i="1" spc="130" dirty="0">
                <a:solidFill>
                  <a:srgbClr val="F4F4F4"/>
                </a:solidFill>
                <a:latin typeface="Georgia"/>
                <a:cs typeface="Georgia"/>
              </a:rPr>
              <a:t>A </a:t>
            </a:r>
            <a:r>
              <a:rPr sz="4050" i="1" spc="390" dirty="0">
                <a:solidFill>
                  <a:srgbClr val="F4F4F4"/>
                </a:solidFill>
                <a:latin typeface="Georgia"/>
                <a:cs typeface="Georgia"/>
              </a:rPr>
              <a:t>cultural challenge </a:t>
            </a:r>
            <a:r>
              <a:rPr sz="4050" i="1" spc="409" dirty="0">
                <a:solidFill>
                  <a:srgbClr val="F4F4F4"/>
                </a:solidFill>
                <a:latin typeface="Georgia"/>
                <a:cs typeface="Georgia"/>
              </a:rPr>
              <a:t>can </a:t>
            </a:r>
            <a:r>
              <a:rPr sz="4050" i="1" spc="440" dirty="0">
                <a:solidFill>
                  <a:srgbClr val="F4F4F4"/>
                </a:solidFill>
                <a:latin typeface="Georgia"/>
                <a:cs typeface="Georgia"/>
              </a:rPr>
              <a:t>be </a:t>
            </a:r>
            <a:r>
              <a:rPr sz="4050" i="1" spc="345" dirty="0">
                <a:solidFill>
                  <a:srgbClr val="F4F4F4"/>
                </a:solidFill>
                <a:latin typeface="Georgia"/>
                <a:cs typeface="Georgia"/>
              </a:rPr>
              <a:t>a  </a:t>
            </a:r>
            <a:r>
              <a:rPr sz="4050" i="1" spc="425" dirty="0">
                <a:solidFill>
                  <a:srgbClr val="F4F4F4"/>
                </a:solidFill>
                <a:latin typeface="Georgia"/>
                <a:cs typeface="Georgia"/>
              </a:rPr>
              <a:t>considerable </a:t>
            </a:r>
            <a:r>
              <a:rPr sz="4050" i="1" spc="415" dirty="0">
                <a:solidFill>
                  <a:srgbClr val="F4F4F4"/>
                </a:solidFill>
                <a:latin typeface="Georgia"/>
                <a:cs typeface="Georgia"/>
              </a:rPr>
              <a:t>threat </a:t>
            </a:r>
            <a:r>
              <a:rPr sz="4050" i="1" spc="420" dirty="0">
                <a:solidFill>
                  <a:srgbClr val="F4F4F4"/>
                </a:solidFill>
                <a:latin typeface="Georgia"/>
                <a:cs typeface="Georgia"/>
              </a:rPr>
              <a:t>to </a:t>
            </a:r>
            <a:r>
              <a:rPr sz="4050" i="1" spc="535" dirty="0">
                <a:solidFill>
                  <a:srgbClr val="F4F4F4"/>
                </a:solidFill>
                <a:latin typeface="Georgia"/>
                <a:cs typeface="Georgia"/>
              </a:rPr>
              <a:t>cross  </a:t>
            </a:r>
            <a:r>
              <a:rPr sz="4050" i="1" spc="445" dirty="0">
                <a:solidFill>
                  <a:srgbClr val="F4F4F4"/>
                </a:solidFill>
                <a:latin typeface="Georgia"/>
                <a:cs typeface="Georgia"/>
              </a:rPr>
              <a:t>border</a:t>
            </a:r>
            <a:r>
              <a:rPr sz="4050" i="1" spc="-17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290" dirty="0">
                <a:solidFill>
                  <a:srgbClr val="F4F4F4"/>
                </a:solidFill>
                <a:latin typeface="Georgia"/>
                <a:cs typeface="Georgia"/>
              </a:rPr>
              <a:t>M&amp;A.</a:t>
            </a:r>
            <a:r>
              <a:rPr sz="4050" i="1" spc="-17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540" dirty="0">
                <a:solidFill>
                  <a:srgbClr val="F4F4F4"/>
                </a:solidFill>
                <a:latin typeface="Georgia"/>
                <a:cs typeface="Georgia"/>
              </a:rPr>
              <a:t>To</a:t>
            </a:r>
            <a:r>
              <a:rPr sz="4050" i="1" spc="-17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345" dirty="0">
                <a:solidFill>
                  <a:srgbClr val="F4F4F4"/>
                </a:solidFill>
                <a:latin typeface="Georgia"/>
                <a:cs typeface="Georgia"/>
              </a:rPr>
              <a:t>deal</a:t>
            </a:r>
            <a:r>
              <a:rPr sz="4050" i="1" spc="-16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420" dirty="0">
                <a:solidFill>
                  <a:srgbClr val="F4F4F4"/>
                </a:solidFill>
                <a:latin typeface="Georgia"/>
                <a:cs typeface="Georgia"/>
              </a:rPr>
              <a:t>with</a:t>
            </a:r>
            <a:r>
              <a:rPr sz="4050" i="1" spc="-17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475" dirty="0">
                <a:solidFill>
                  <a:srgbClr val="F4F4F4"/>
                </a:solidFill>
                <a:latin typeface="Georgia"/>
                <a:cs typeface="Georgia"/>
              </a:rPr>
              <a:t>this  </a:t>
            </a:r>
            <a:r>
              <a:rPr sz="4050" i="1" spc="360" dirty="0">
                <a:solidFill>
                  <a:srgbClr val="F4F4F4"/>
                </a:solidFill>
                <a:latin typeface="Georgia"/>
                <a:cs typeface="Georgia"/>
              </a:rPr>
              <a:t>challenge, </a:t>
            </a:r>
            <a:r>
              <a:rPr sz="4050" i="1" spc="520" dirty="0">
                <a:solidFill>
                  <a:srgbClr val="F4F4F4"/>
                </a:solidFill>
                <a:latin typeface="Georgia"/>
                <a:cs typeface="Georgia"/>
              </a:rPr>
              <a:t>businesses </a:t>
            </a:r>
            <a:r>
              <a:rPr sz="4050" i="1" spc="400" dirty="0">
                <a:solidFill>
                  <a:srgbClr val="F4F4F4"/>
                </a:solidFill>
                <a:latin typeface="Georgia"/>
                <a:cs typeface="Georgia"/>
              </a:rPr>
              <a:t>need </a:t>
            </a:r>
            <a:r>
              <a:rPr sz="4050" i="1" spc="420" dirty="0">
                <a:solidFill>
                  <a:srgbClr val="F4F4F4"/>
                </a:solidFill>
                <a:latin typeface="Georgia"/>
                <a:cs typeface="Georgia"/>
              </a:rPr>
              <a:t>to  </a:t>
            </a:r>
            <a:r>
              <a:rPr sz="4050" i="1" spc="475" dirty="0">
                <a:solidFill>
                  <a:srgbClr val="F4F4F4"/>
                </a:solidFill>
                <a:latin typeface="Georgia"/>
                <a:cs typeface="Georgia"/>
              </a:rPr>
              <a:t>spend</a:t>
            </a:r>
            <a:r>
              <a:rPr sz="4050" i="1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440" dirty="0">
                <a:solidFill>
                  <a:srgbClr val="F4F4F4"/>
                </a:solidFill>
                <a:latin typeface="Georgia"/>
                <a:cs typeface="Georgia"/>
              </a:rPr>
              <a:t>the</a:t>
            </a:r>
            <a:r>
              <a:rPr sz="4050" i="1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395" dirty="0">
                <a:solidFill>
                  <a:srgbClr val="F4F4F4"/>
                </a:solidFill>
                <a:latin typeface="Georgia"/>
                <a:cs typeface="Georgia"/>
              </a:rPr>
              <a:t>right</a:t>
            </a:r>
            <a:r>
              <a:rPr sz="4050" i="1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480" dirty="0">
                <a:solidFill>
                  <a:srgbClr val="F4F4F4"/>
                </a:solidFill>
                <a:latin typeface="Georgia"/>
                <a:cs typeface="Georgia"/>
              </a:rPr>
              <a:t>amount</a:t>
            </a:r>
            <a:r>
              <a:rPr sz="4050" i="1" spc="-17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430" dirty="0">
                <a:solidFill>
                  <a:srgbClr val="F4F4F4"/>
                </a:solidFill>
                <a:latin typeface="Georgia"/>
                <a:cs typeface="Georgia"/>
              </a:rPr>
              <a:t>of</a:t>
            </a:r>
            <a:r>
              <a:rPr sz="4050" i="1" spc="-17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4050" i="1" spc="425" dirty="0">
                <a:solidFill>
                  <a:srgbClr val="F4F4F4"/>
                </a:solidFill>
                <a:latin typeface="Georgia"/>
                <a:cs typeface="Georgia"/>
              </a:rPr>
              <a:t>time  </a:t>
            </a:r>
            <a:r>
              <a:rPr sz="4050" i="1" spc="420" dirty="0">
                <a:solidFill>
                  <a:srgbClr val="F4F4F4"/>
                </a:solidFill>
                <a:latin typeface="Georgia"/>
                <a:cs typeface="Georgia"/>
              </a:rPr>
              <a:t>to </a:t>
            </a:r>
            <a:r>
              <a:rPr sz="4050" i="1" spc="325" dirty="0">
                <a:solidFill>
                  <a:srgbClr val="F4F4F4"/>
                </a:solidFill>
                <a:latin typeface="Georgia"/>
                <a:cs typeface="Georgia"/>
              </a:rPr>
              <a:t>get </a:t>
            </a:r>
            <a:r>
              <a:rPr sz="4050" i="1" spc="425" dirty="0">
                <a:solidFill>
                  <a:srgbClr val="F4F4F4"/>
                </a:solidFill>
                <a:latin typeface="Georgia"/>
                <a:cs typeface="Georgia"/>
              </a:rPr>
              <a:t>knowledge </a:t>
            </a:r>
            <a:r>
              <a:rPr sz="4050" i="1" spc="430" dirty="0">
                <a:solidFill>
                  <a:srgbClr val="F4F4F4"/>
                </a:solidFill>
                <a:latin typeface="Georgia"/>
                <a:cs typeface="Georgia"/>
              </a:rPr>
              <a:t>of </a:t>
            </a:r>
            <a:r>
              <a:rPr sz="4050" i="1" spc="440" dirty="0">
                <a:solidFill>
                  <a:srgbClr val="F4F4F4"/>
                </a:solidFill>
                <a:latin typeface="Georgia"/>
                <a:cs typeface="Georgia"/>
              </a:rPr>
              <a:t>the </a:t>
            </a:r>
            <a:r>
              <a:rPr sz="4050" i="1" spc="375" dirty="0">
                <a:solidFill>
                  <a:srgbClr val="F4F4F4"/>
                </a:solidFill>
                <a:latin typeface="Georgia"/>
                <a:cs typeface="Georgia"/>
              </a:rPr>
              <a:t>local  </a:t>
            </a:r>
            <a:r>
              <a:rPr sz="4050" i="1" spc="405" dirty="0">
                <a:solidFill>
                  <a:srgbClr val="F4F4F4"/>
                </a:solidFill>
                <a:latin typeface="Georgia"/>
                <a:cs typeface="Georgia"/>
              </a:rPr>
              <a:t>culture </a:t>
            </a:r>
            <a:r>
              <a:rPr sz="4050" i="1" spc="400" dirty="0">
                <a:solidFill>
                  <a:srgbClr val="F4F4F4"/>
                </a:solidFill>
                <a:latin typeface="Georgia"/>
                <a:cs typeface="Georgia"/>
              </a:rPr>
              <a:t>and </a:t>
            </a:r>
            <a:r>
              <a:rPr sz="4050" i="1" spc="459" dirty="0">
                <a:solidFill>
                  <a:srgbClr val="F4F4F4"/>
                </a:solidFill>
                <a:latin typeface="Georgia"/>
                <a:cs typeface="Georgia"/>
              </a:rPr>
              <a:t>also </a:t>
            </a:r>
            <a:r>
              <a:rPr sz="4050" i="1" spc="430" dirty="0">
                <a:solidFill>
                  <a:srgbClr val="F4F4F4"/>
                </a:solidFill>
                <a:latin typeface="Georgia"/>
                <a:cs typeface="Georgia"/>
              </a:rPr>
              <a:t>of </a:t>
            </a:r>
            <a:r>
              <a:rPr sz="4050" i="1" spc="440" dirty="0">
                <a:solidFill>
                  <a:srgbClr val="F4F4F4"/>
                </a:solidFill>
                <a:latin typeface="Georgia"/>
                <a:cs typeface="Georgia"/>
              </a:rPr>
              <a:t>the  </a:t>
            </a:r>
            <a:r>
              <a:rPr sz="4050" i="1" spc="415" dirty="0">
                <a:solidFill>
                  <a:srgbClr val="F4F4F4"/>
                </a:solidFill>
                <a:latin typeface="Georgia"/>
                <a:cs typeface="Georgia"/>
              </a:rPr>
              <a:t>employees.</a:t>
            </a:r>
            <a:endParaRPr sz="40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11" y="2998985"/>
            <a:ext cx="6830695" cy="20720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192655">
              <a:lnSpc>
                <a:spcPts val="8030"/>
              </a:lnSpc>
              <a:spcBef>
                <a:spcPts val="250"/>
              </a:spcBef>
            </a:pPr>
            <a:r>
              <a:rPr sz="6700" spc="445" dirty="0">
                <a:solidFill>
                  <a:srgbClr val="F4F4F4"/>
                </a:solidFill>
                <a:latin typeface="Georgia"/>
                <a:cs typeface="Georgia"/>
              </a:rPr>
              <a:t>Legal  </a:t>
            </a:r>
            <a:r>
              <a:rPr sz="6700" spc="540" dirty="0">
                <a:solidFill>
                  <a:srgbClr val="F4F4F4"/>
                </a:solidFill>
                <a:latin typeface="Georgia"/>
                <a:cs typeface="Georgia"/>
              </a:rPr>
              <a:t>c</a:t>
            </a:r>
            <a:r>
              <a:rPr sz="6700" spc="750" dirty="0">
                <a:solidFill>
                  <a:srgbClr val="F4F4F4"/>
                </a:solidFill>
                <a:latin typeface="Georgia"/>
                <a:cs typeface="Georgia"/>
              </a:rPr>
              <a:t>o</a:t>
            </a:r>
            <a:r>
              <a:rPr sz="6700" spc="800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6700" spc="1035" dirty="0">
                <a:solidFill>
                  <a:srgbClr val="F4F4F4"/>
                </a:solidFill>
                <a:latin typeface="Georgia"/>
                <a:cs typeface="Georgia"/>
              </a:rPr>
              <a:t>s</a:t>
            </a:r>
            <a:r>
              <a:rPr sz="6700" spc="400" dirty="0">
                <a:solidFill>
                  <a:srgbClr val="F4F4F4"/>
                </a:solidFill>
                <a:latin typeface="Georgia"/>
                <a:cs typeface="Georgia"/>
              </a:rPr>
              <a:t>i</a:t>
            </a:r>
            <a:r>
              <a:rPr sz="6700" spc="484" dirty="0">
                <a:solidFill>
                  <a:srgbClr val="F4F4F4"/>
                </a:solidFill>
                <a:latin typeface="Georgia"/>
                <a:cs typeface="Georgia"/>
              </a:rPr>
              <a:t>d</a:t>
            </a:r>
            <a:r>
              <a:rPr sz="6700" spc="540" dirty="0">
                <a:solidFill>
                  <a:srgbClr val="F4F4F4"/>
                </a:solidFill>
                <a:latin typeface="Georgia"/>
                <a:cs typeface="Georgia"/>
              </a:rPr>
              <a:t>e</a:t>
            </a:r>
            <a:r>
              <a:rPr sz="6700" spc="735" dirty="0">
                <a:solidFill>
                  <a:srgbClr val="F4F4F4"/>
                </a:solidFill>
                <a:latin typeface="Georgia"/>
                <a:cs typeface="Georgia"/>
              </a:rPr>
              <a:t>r</a:t>
            </a:r>
            <a:r>
              <a:rPr sz="6700" spc="495" dirty="0">
                <a:solidFill>
                  <a:srgbClr val="F4F4F4"/>
                </a:solidFill>
                <a:latin typeface="Georgia"/>
                <a:cs typeface="Georgia"/>
              </a:rPr>
              <a:t>a</a:t>
            </a:r>
            <a:r>
              <a:rPr sz="6700" spc="500" dirty="0">
                <a:solidFill>
                  <a:srgbClr val="F4F4F4"/>
                </a:solidFill>
                <a:latin typeface="Georgia"/>
                <a:cs typeface="Georgia"/>
              </a:rPr>
              <a:t>t</a:t>
            </a:r>
            <a:r>
              <a:rPr sz="6700" spc="400" dirty="0">
                <a:solidFill>
                  <a:srgbClr val="F4F4F4"/>
                </a:solidFill>
                <a:latin typeface="Georgia"/>
                <a:cs typeface="Georgia"/>
              </a:rPr>
              <a:t>i</a:t>
            </a:r>
            <a:r>
              <a:rPr sz="6700" spc="750" dirty="0">
                <a:solidFill>
                  <a:srgbClr val="F4F4F4"/>
                </a:solidFill>
                <a:latin typeface="Georgia"/>
                <a:cs typeface="Georgia"/>
              </a:rPr>
              <a:t>o</a:t>
            </a:r>
            <a:r>
              <a:rPr sz="6700" spc="800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6700" spc="1105" dirty="0">
                <a:solidFill>
                  <a:srgbClr val="F4F4F4"/>
                </a:solidFill>
                <a:latin typeface="Georgia"/>
                <a:cs typeface="Georgia"/>
              </a:rPr>
              <a:t>s</a:t>
            </a:r>
            <a:endParaRPr sz="6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9981" y="2299307"/>
            <a:ext cx="8383270" cy="634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3550" i="1" spc="455" dirty="0">
                <a:solidFill>
                  <a:srgbClr val="F4F4F4"/>
                </a:solidFill>
                <a:latin typeface="Georgia"/>
                <a:cs typeface="Georgia"/>
              </a:rPr>
              <a:t>The</a:t>
            </a:r>
            <a:r>
              <a:rPr sz="3550" i="1" spc="-16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60" dirty="0">
                <a:solidFill>
                  <a:srgbClr val="F4F4F4"/>
                </a:solidFill>
                <a:latin typeface="Georgia"/>
                <a:cs typeface="Georgia"/>
              </a:rPr>
              <a:t>merging</a:t>
            </a:r>
            <a:r>
              <a:rPr sz="3550" i="1" spc="-15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409" dirty="0">
                <a:solidFill>
                  <a:srgbClr val="F4F4F4"/>
                </a:solidFill>
                <a:latin typeface="Georgia"/>
                <a:cs typeface="Georgia"/>
              </a:rPr>
              <a:t>companies</a:t>
            </a:r>
            <a:r>
              <a:rPr sz="3550" i="1" spc="-16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475" dirty="0">
                <a:solidFill>
                  <a:srgbClr val="F4F4F4"/>
                </a:solidFill>
                <a:latin typeface="Georgia"/>
                <a:cs typeface="Georgia"/>
              </a:rPr>
              <a:t>must</a:t>
            </a:r>
            <a:r>
              <a:rPr sz="3550" i="1" spc="-15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440" dirty="0">
                <a:solidFill>
                  <a:srgbClr val="F4F4F4"/>
                </a:solidFill>
                <a:latin typeface="Georgia"/>
                <a:cs typeface="Georgia"/>
              </a:rPr>
              <a:t>look  </a:t>
            </a:r>
            <a:r>
              <a:rPr sz="3550" i="1" spc="360" dirty="0">
                <a:solidFill>
                  <a:srgbClr val="F4F4F4"/>
                </a:solidFill>
                <a:latin typeface="Georgia"/>
                <a:cs typeface="Georgia"/>
              </a:rPr>
              <a:t>into </a:t>
            </a:r>
            <a:r>
              <a:rPr sz="3550" i="1" spc="385" dirty="0">
                <a:solidFill>
                  <a:srgbClr val="F4F4F4"/>
                </a:solidFill>
                <a:latin typeface="Georgia"/>
                <a:cs typeface="Georgia"/>
              </a:rPr>
              <a:t>the </a:t>
            </a:r>
            <a:r>
              <a:rPr sz="3550" i="1" spc="370" dirty="0">
                <a:solidFill>
                  <a:srgbClr val="F4F4F4"/>
                </a:solidFill>
                <a:latin typeface="Georgia"/>
                <a:cs typeface="Georgia"/>
              </a:rPr>
              <a:t>various </a:t>
            </a:r>
            <a:r>
              <a:rPr sz="3550" i="1" spc="285" dirty="0">
                <a:solidFill>
                  <a:srgbClr val="F4F4F4"/>
                </a:solidFill>
                <a:latin typeface="Georgia"/>
                <a:cs typeface="Georgia"/>
              </a:rPr>
              <a:t>legal </a:t>
            </a:r>
            <a:r>
              <a:rPr sz="3550" i="1" spc="350" dirty="0">
                <a:solidFill>
                  <a:srgbClr val="F4F4F4"/>
                </a:solidFill>
                <a:latin typeface="Georgia"/>
                <a:cs typeface="Georgia"/>
              </a:rPr>
              <a:t>and  </a:t>
            </a:r>
            <a:r>
              <a:rPr sz="3550" i="1" spc="335" dirty="0">
                <a:solidFill>
                  <a:srgbClr val="F4F4F4"/>
                </a:solidFill>
                <a:latin typeface="Georgia"/>
                <a:cs typeface="Georgia"/>
              </a:rPr>
              <a:t>regulatory </a:t>
            </a:r>
            <a:r>
              <a:rPr sz="3550" i="1" spc="450" dirty="0">
                <a:solidFill>
                  <a:srgbClr val="F4F4F4"/>
                </a:solidFill>
                <a:latin typeface="Georgia"/>
                <a:cs typeface="Georgia"/>
              </a:rPr>
              <a:t>issues </a:t>
            </a:r>
            <a:r>
              <a:rPr sz="3550" i="1" spc="355" dirty="0">
                <a:solidFill>
                  <a:srgbClr val="F4F4F4"/>
                </a:solidFill>
                <a:latin typeface="Georgia"/>
                <a:cs typeface="Georgia"/>
              </a:rPr>
              <a:t>that </a:t>
            </a:r>
            <a:r>
              <a:rPr sz="3550" i="1" spc="345" dirty="0">
                <a:solidFill>
                  <a:srgbClr val="F4F4F4"/>
                </a:solidFill>
                <a:latin typeface="Georgia"/>
                <a:cs typeface="Georgia"/>
              </a:rPr>
              <a:t>they are  </a:t>
            </a:r>
            <a:r>
              <a:rPr sz="3550" i="1" spc="330" dirty="0">
                <a:solidFill>
                  <a:srgbClr val="F4F4F4"/>
                </a:solidFill>
                <a:latin typeface="Georgia"/>
                <a:cs typeface="Georgia"/>
              </a:rPr>
              <a:t>likely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65" dirty="0">
                <a:solidFill>
                  <a:srgbClr val="F4F4F4"/>
                </a:solidFill>
                <a:latin typeface="Georgia"/>
                <a:cs typeface="Georgia"/>
              </a:rPr>
              <a:t>to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270" dirty="0">
                <a:solidFill>
                  <a:srgbClr val="F4F4F4"/>
                </a:solidFill>
                <a:latin typeface="Georgia"/>
                <a:cs typeface="Georgia"/>
              </a:rPr>
              <a:t>face.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400" dirty="0">
                <a:solidFill>
                  <a:srgbClr val="F4F4F4"/>
                </a:solidFill>
                <a:latin typeface="Georgia"/>
                <a:cs typeface="Georgia"/>
              </a:rPr>
              <a:t>While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20" dirty="0">
                <a:solidFill>
                  <a:srgbClr val="F4F4F4"/>
                </a:solidFill>
                <a:latin typeface="Georgia"/>
                <a:cs typeface="Georgia"/>
              </a:rPr>
              <a:t>going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405" dirty="0">
                <a:solidFill>
                  <a:srgbClr val="F4F4F4"/>
                </a:solidFill>
                <a:latin typeface="Georgia"/>
                <a:cs typeface="Georgia"/>
              </a:rPr>
              <a:t>through  </a:t>
            </a:r>
            <a:r>
              <a:rPr sz="3550" i="1" spc="385" dirty="0">
                <a:solidFill>
                  <a:srgbClr val="F4F4F4"/>
                </a:solidFill>
                <a:latin typeface="Georgia"/>
                <a:cs typeface="Georgia"/>
              </a:rPr>
              <a:t>the </a:t>
            </a:r>
            <a:r>
              <a:rPr sz="3550" i="1" spc="434" dirty="0">
                <a:solidFill>
                  <a:srgbClr val="F4F4F4"/>
                </a:solidFill>
                <a:latin typeface="Georgia"/>
                <a:cs typeface="Georgia"/>
              </a:rPr>
              <a:t>process </a:t>
            </a:r>
            <a:r>
              <a:rPr sz="3550" i="1" spc="375" dirty="0">
                <a:solidFill>
                  <a:srgbClr val="F4F4F4"/>
                </a:solidFill>
                <a:latin typeface="Georgia"/>
                <a:cs typeface="Georgia"/>
              </a:rPr>
              <a:t>of </a:t>
            </a:r>
            <a:r>
              <a:rPr sz="3550" i="1" spc="315" dirty="0">
                <a:solidFill>
                  <a:srgbClr val="F4F4F4"/>
                </a:solidFill>
                <a:latin typeface="Georgia"/>
                <a:cs typeface="Georgia"/>
              </a:rPr>
              <a:t>reviewing </a:t>
            </a:r>
            <a:r>
              <a:rPr sz="3550" i="1" spc="409" dirty="0">
                <a:solidFill>
                  <a:srgbClr val="F4F4F4"/>
                </a:solidFill>
                <a:latin typeface="Georgia"/>
                <a:cs typeface="Georgia"/>
              </a:rPr>
              <a:t>these  </a:t>
            </a:r>
            <a:r>
              <a:rPr sz="3550" i="1" spc="375" dirty="0">
                <a:solidFill>
                  <a:srgbClr val="F4F4F4"/>
                </a:solidFill>
                <a:latin typeface="Georgia"/>
                <a:cs typeface="Georgia"/>
              </a:rPr>
              <a:t>concerns,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275" dirty="0">
                <a:solidFill>
                  <a:srgbClr val="F4F4F4"/>
                </a:solidFill>
                <a:latin typeface="Georgia"/>
                <a:cs typeface="Georgia"/>
              </a:rPr>
              <a:t>it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45" dirty="0">
                <a:solidFill>
                  <a:srgbClr val="F4F4F4"/>
                </a:solidFill>
                <a:latin typeface="Georgia"/>
                <a:cs typeface="Georgia"/>
              </a:rPr>
              <a:t>could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10" dirty="0">
                <a:solidFill>
                  <a:srgbClr val="F4F4F4"/>
                </a:solidFill>
                <a:latin typeface="Georgia"/>
                <a:cs typeface="Georgia"/>
              </a:rPr>
              <a:t>indicate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55" dirty="0">
                <a:solidFill>
                  <a:srgbClr val="F4F4F4"/>
                </a:solidFill>
                <a:latin typeface="Georgia"/>
                <a:cs typeface="Georgia"/>
              </a:rPr>
              <a:t>that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85" dirty="0">
                <a:solidFill>
                  <a:srgbClr val="F4F4F4"/>
                </a:solidFill>
                <a:latin typeface="Georgia"/>
                <a:cs typeface="Georgia"/>
              </a:rPr>
              <a:t>the  </a:t>
            </a:r>
            <a:r>
              <a:rPr sz="3550" i="1" spc="335" dirty="0">
                <a:solidFill>
                  <a:srgbClr val="F4F4F4"/>
                </a:solidFill>
                <a:latin typeface="Georgia"/>
                <a:cs typeface="Georgia"/>
              </a:rPr>
              <a:t>potential </a:t>
            </a:r>
            <a:r>
              <a:rPr sz="3550" i="1" spc="390" dirty="0">
                <a:solidFill>
                  <a:srgbClr val="F4F4F4"/>
                </a:solidFill>
                <a:latin typeface="Georgia"/>
                <a:cs typeface="Georgia"/>
              </a:rPr>
              <a:t>merger </a:t>
            </a:r>
            <a:r>
              <a:rPr sz="3550" i="1" spc="430" dirty="0">
                <a:solidFill>
                  <a:srgbClr val="F4F4F4"/>
                </a:solidFill>
                <a:latin typeface="Georgia"/>
                <a:cs typeface="Georgia"/>
              </a:rPr>
              <a:t>or </a:t>
            </a:r>
            <a:r>
              <a:rPr sz="3550" i="1" spc="360" dirty="0">
                <a:solidFill>
                  <a:srgbClr val="F4F4F4"/>
                </a:solidFill>
                <a:latin typeface="Georgia"/>
                <a:cs typeface="Georgia"/>
              </a:rPr>
              <a:t>acquisition  would</a:t>
            </a:r>
            <a:r>
              <a:rPr sz="3550" i="1" spc="-15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85" dirty="0">
                <a:solidFill>
                  <a:srgbClr val="F4F4F4"/>
                </a:solidFill>
                <a:latin typeface="Georgia"/>
                <a:cs typeface="Georgia"/>
              </a:rPr>
              <a:t>be</a:t>
            </a:r>
            <a:r>
              <a:rPr sz="3550" i="1" spc="-15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45" dirty="0">
                <a:solidFill>
                  <a:srgbClr val="F4F4F4"/>
                </a:solidFill>
                <a:latin typeface="Georgia"/>
                <a:cs typeface="Georgia"/>
              </a:rPr>
              <a:t>incompatible.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260" dirty="0">
                <a:solidFill>
                  <a:srgbClr val="F4F4F4"/>
                </a:solidFill>
                <a:latin typeface="Georgia"/>
                <a:cs typeface="Georgia"/>
              </a:rPr>
              <a:t>Hence,</a:t>
            </a:r>
            <a:r>
              <a:rPr sz="3550" i="1" spc="-15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275" dirty="0">
                <a:solidFill>
                  <a:srgbClr val="F4F4F4"/>
                </a:solidFill>
                <a:latin typeface="Georgia"/>
                <a:cs typeface="Georgia"/>
              </a:rPr>
              <a:t>it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415" dirty="0">
                <a:solidFill>
                  <a:srgbClr val="F4F4F4"/>
                </a:solidFill>
                <a:latin typeface="Georgia"/>
                <a:cs typeface="Georgia"/>
              </a:rPr>
              <a:t>is  </a:t>
            </a:r>
            <a:r>
              <a:rPr sz="3550" i="1" spc="400" dirty="0">
                <a:solidFill>
                  <a:srgbClr val="F4F4F4"/>
                </a:solidFill>
                <a:latin typeface="Georgia"/>
                <a:cs typeface="Georgia"/>
              </a:rPr>
              <a:t>recommended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65" dirty="0">
                <a:solidFill>
                  <a:srgbClr val="F4F4F4"/>
                </a:solidFill>
                <a:latin typeface="Georgia"/>
                <a:cs typeface="Georgia"/>
              </a:rPr>
              <a:t>to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95" dirty="0">
                <a:solidFill>
                  <a:srgbClr val="F4F4F4"/>
                </a:solidFill>
                <a:latin typeface="Georgia"/>
                <a:cs typeface="Georgia"/>
              </a:rPr>
              <a:t>not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30" dirty="0">
                <a:solidFill>
                  <a:srgbClr val="F4F4F4"/>
                </a:solidFill>
                <a:latin typeface="Georgia"/>
                <a:cs typeface="Georgia"/>
              </a:rPr>
              <a:t>go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45" dirty="0">
                <a:solidFill>
                  <a:srgbClr val="F4F4F4"/>
                </a:solidFill>
                <a:latin typeface="Georgia"/>
                <a:cs typeface="Georgia"/>
              </a:rPr>
              <a:t>ahead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365" dirty="0">
                <a:solidFill>
                  <a:srgbClr val="F4F4F4"/>
                </a:solidFill>
                <a:latin typeface="Georgia"/>
                <a:cs typeface="Georgia"/>
              </a:rPr>
              <a:t>with  </a:t>
            </a:r>
            <a:r>
              <a:rPr sz="3550" i="1" spc="385" dirty="0">
                <a:solidFill>
                  <a:srgbClr val="F4F4F4"/>
                </a:solidFill>
                <a:latin typeface="Georgia"/>
                <a:cs typeface="Georgia"/>
              </a:rPr>
              <a:t>the</a:t>
            </a:r>
            <a:r>
              <a:rPr sz="3550" i="1" spc="-15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550" i="1" spc="260" dirty="0">
                <a:solidFill>
                  <a:srgbClr val="F4F4F4"/>
                </a:solidFill>
                <a:latin typeface="Georgia"/>
                <a:cs typeface="Georgia"/>
              </a:rPr>
              <a:t>deal.</a:t>
            </a:r>
            <a:endParaRPr sz="35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736" y="2461535"/>
            <a:ext cx="5898515" cy="26225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ts val="6800"/>
              </a:lnSpc>
              <a:spcBef>
                <a:spcPts val="245"/>
              </a:spcBef>
            </a:pPr>
            <a:r>
              <a:rPr sz="5700" spc="570" dirty="0">
                <a:solidFill>
                  <a:srgbClr val="F4F4F4"/>
                </a:solidFill>
                <a:latin typeface="Georgia"/>
                <a:cs typeface="Georgia"/>
              </a:rPr>
              <a:t>Tax </a:t>
            </a:r>
            <a:r>
              <a:rPr sz="5700" spc="625" dirty="0">
                <a:solidFill>
                  <a:srgbClr val="F4F4F4"/>
                </a:solidFill>
                <a:latin typeface="Georgia"/>
                <a:cs typeface="Georgia"/>
              </a:rPr>
              <a:t>&amp;  </a:t>
            </a:r>
            <a:r>
              <a:rPr sz="5700" spc="459" dirty="0">
                <a:solidFill>
                  <a:srgbClr val="F4F4F4"/>
                </a:solidFill>
                <a:latin typeface="Georgia"/>
                <a:cs typeface="Georgia"/>
              </a:rPr>
              <a:t>Accounting  </a:t>
            </a:r>
            <a:r>
              <a:rPr sz="5700" spc="225" dirty="0">
                <a:solidFill>
                  <a:srgbClr val="F4F4F4"/>
                </a:solidFill>
                <a:latin typeface="Georgia"/>
                <a:cs typeface="Georgia"/>
              </a:rPr>
              <a:t>C</a:t>
            </a:r>
            <a:r>
              <a:rPr sz="5700" spc="620" dirty="0">
                <a:solidFill>
                  <a:srgbClr val="F4F4F4"/>
                </a:solidFill>
                <a:latin typeface="Georgia"/>
                <a:cs typeface="Georgia"/>
              </a:rPr>
              <a:t>o</a:t>
            </a:r>
            <a:r>
              <a:rPr sz="5700" spc="660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5700" spc="865" dirty="0">
                <a:solidFill>
                  <a:srgbClr val="F4F4F4"/>
                </a:solidFill>
                <a:latin typeface="Georgia"/>
                <a:cs typeface="Georgia"/>
              </a:rPr>
              <a:t>s</a:t>
            </a:r>
            <a:r>
              <a:rPr sz="5700" spc="330" dirty="0">
                <a:solidFill>
                  <a:srgbClr val="F4F4F4"/>
                </a:solidFill>
                <a:latin typeface="Georgia"/>
                <a:cs typeface="Georgia"/>
              </a:rPr>
              <a:t>i</a:t>
            </a:r>
            <a:r>
              <a:rPr sz="5700" spc="395" dirty="0">
                <a:solidFill>
                  <a:srgbClr val="F4F4F4"/>
                </a:solidFill>
                <a:latin typeface="Georgia"/>
                <a:cs typeface="Georgia"/>
              </a:rPr>
              <a:t>d</a:t>
            </a:r>
            <a:r>
              <a:rPr sz="5700" spc="445" dirty="0">
                <a:solidFill>
                  <a:srgbClr val="F4F4F4"/>
                </a:solidFill>
                <a:latin typeface="Georgia"/>
                <a:cs typeface="Georgia"/>
              </a:rPr>
              <a:t>e</a:t>
            </a:r>
            <a:r>
              <a:rPr sz="5700" spc="610" dirty="0">
                <a:solidFill>
                  <a:srgbClr val="F4F4F4"/>
                </a:solidFill>
                <a:latin typeface="Georgia"/>
                <a:cs typeface="Georgia"/>
              </a:rPr>
              <a:t>r</a:t>
            </a:r>
            <a:r>
              <a:rPr sz="5700" spc="405" dirty="0">
                <a:solidFill>
                  <a:srgbClr val="F4F4F4"/>
                </a:solidFill>
                <a:latin typeface="Georgia"/>
                <a:cs typeface="Georgia"/>
              </a:rPr>
              <a:t>a</a:t>
            </a:r>
            <a:r>
              <a:rPr sz="5700" spc="415" dirty="0">
                <a:solidFill>
                  <a:srgbClr val="F4F4F4"/>
                </a:solidFill>
                <a:latin typeface="Georgia"/>
                <a:cs typeface="Georgia"/>
              </a:rPr>
              <a:t>t</a:t>
            </a:r>
            <a:r>
              <a:rPr sz="5700" spc="330" dirty="0">
                <a:solidFill>
                  <a:srgbClr val="F4F4F4"/>
                </a:solidFill>
                <a:latin typeface="Georgia"/>
                <a:cs typeface="Georgia"/>
              </a:rPr>
              <a:t>i</a:t>
            </a:r>
            <a:r>
              <a:rPr sz="5700" spc="620" dirty="0">
                <a:solidFill>
                  <a:srgbClr val="F4F4F4"/>
                </a:solidFill>
                <a:latin typeface="Georgia"/>
                <a:cs typeface="Georgia"/>
              </a:rPr>
              <a:t>o</a:t>
            </a:r>
            <a:r>
              <a:rPr sz="5700" spc="660" dirty="0">
                <a:solidFill>
                  <a:srgbClr val="F4F4F4"/>
                </a:solidFill>
                <a:latin typeface="Georgia"/>
                <a:cs typeface="Georgia"/>
              </a:rPr>
              <a:t>n</a:t>
            </a:r>
            <a:r>
              <a:rPr sz="5700" spc="925" dirty="0">
                <a:solidFill>
                  <a:srgbClr val="F4F4F4"/>
                </a:solidFill>
                <a:latin typeface="Georgia"/>
                <a:cs typeface="Georgia"/>
              </a:rPr>
              <a:t>s</a:t>
            </a:r>
            <a:endParaRPr sz="57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1300" y="1518275"/>
            <a:ext cx="8214995" cy="7475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3240">
              <a:lnSpc>
                <a:spcPct val="116900"/>
              </a:lnSpc>
              <a:spcBef>
                <a:spcPts val="95"/>
              </a:spcBef>
            </a:pPr>
            <a:r>
              <a:rPr sz="3800" i="1" spc="400" dirty="0">
                <a:solidFill>
                  <a:srgbClr val="F4F4F4"/>
                </a:solidFill>
                <a:latin typeface="Georgia"/>
                <a:cs typeface="Georgia"/>
              </a:rPr>
              <a:t>Tax-related </a:t>
            </a:r>
            <a:r>
              <a:rPr sz="3800" i="1" spc="434" dirty="0">
                <a:solidFill>
                  <a:srgbClr val="F4F4F4"/>
                </a:solidFill>
                <a:latin typeface="Georgia"/>
                <a:cs typeface="Georgia"/>
              </a:rPr>
              <a:t>matters </a:t>
            </a:r>
            <a:r>
              <a:rPr sz="3800" i="1" spc="375" dirty="0">
                <a:solidFill>
                  <a:srgbClr val="F4F4F4"/>
                </a:solidFill>
                <a:latin typeface="Georgia"/>
                <a:cs typeface="Georgia"/>
              </a:rPr>
              <a:t>are  </a:t>
            </a:r>
            <a:r>
              <a:rPr sz="3800" i="1" spc="300" dirty="0">
                <a:solidFill>
                  <a:srgbClr val="F4F4F4"/>
                </a:solidFill>
                <a:latin typeface="Georgia"/>
                <a:cs typeface="Georgia"/>
              </a:rPr>
              <a:t>critical, </a:t>
            </a:r>
            <a:r>
              <a:rPr sz="3800" i="1" spc="350" dirty="0">
                <a:solidFill>
                  <a:srgbClr val="F4F4F4"/>
                </a:solidFill>
                <a:latin typeface="Georgia"/>
                <a:cs typeface="Georgia"/>
              </a:rPr>
              <a:t>particularly </a:t>
            </a:r>
            <a:r>
              <a:rPr sz="3800" i="1" spc="459" dirty="0">
                <a:solidFill>
                  <a:srgbClr val="F4F4F4"/>
                </a:solidFill>
                <a:latin typeface="Georgia"/>
                <a:cs typeface="Georgia"/>
              </a:rPr>
              <a:t>when </a:t>
            </a:r>
            <a:r>
              <a:rPr sz="3800" i="1" spc="295" dirty="0">
                <a:solidFill>
                  <a:srgbClr val="F4F4F4"/>
                </a:solidFill>
                <a:latin typeface="Georgia"/>
                <a:cs typeface="Georgia"/>
              </a:rPr>
              <a:t>it  </a:t>
            </a:r>
            <a:r>
              <a:rPr sz="3800" i="1" spc="490" dirty="0">
                <a:solidFill>
                  <a:srgbClr val="F4F4F4"/>
                </a:solidFill>
                <a:latin typeface="Georgia"/>
                <a:cs typeface="Georgia"/>
              </a:rPr>
              <a:t>comes </a:t>
            </a:r>
            <a:r>
              <a:rPr sz="3800" i="1" spc="395" dirty="0">
                <a:solidFill>
                  <a:srgbClr val="F4F4F4"/>
                </a:solidFill>
                <a:latin typeface="Georgia"/>
                <a:cs typeface="Georgia"/>
              </a:rPr>
              <a:t>to </a:t>
            </a:r>
            <a:r>
              <a:rPr sz="3800" i="1" spc="400" dirty="0">
                <a:solidFill>
                  <a:srgbClr val="F4F4F4"/>
                </a:solidFill>
                <a:latin typeface="Georgia"/>
                <a:cs typeface="Georgia"/>
              </a:rPr>
              <a:t>structuring </a:t>
            </a:r>
            <a:r>
              <a:rPr sz="3800" i="1" spc="415" dirty="0">
                <a:solidFill>
                  <a:srgbClr val="F4F4F4"/>
                </a:solidFill>
                <a:latin typeface="Georgia"/>
                <a:cs typeface="Georgia"/>
              </a:rPr>
              <a:t>the  </a:t>
            </a:r>
            <a:r>
              <a:rPr sz="3800" i="1" spc="395" dirty="0">
                <a:solidFill>
                  <a:srgbClr val="F4F4F4"/>
                </a:solidFill>
                <a:latin typeface="Georgia"/>
                <a:cs typeface="Georgia"/>
              </a:rPr>
              <a:t>transactions.</a:t>
            </a:r>
            <a:r>
              <a:rPr sz="3800" i="1" spc="-69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370" dirty="0">
                <a:solidFill>
                  <a:srgbClr val="F4F4F4"/>
                </a:solidFill>
                <a:latin typeface="Georgia"/>
                <a:cs typeface="Georgia"/>
              </a:rPr>
              <a:t>Many </a:t>
            </a:r>
            <a:r>
              <a:rPr sz="3800" i="1" spc="415" dirty="0">
                <a:solidFill>
                  <a:srgbClr val="F4F4F4"/>
                </a:solidFill>
                <a:latin typeface="Georgia"/>
                <a:cs typeface="Georgia"/>
              </a:rPr>
              <a:t>countries  </a:t>
            </a:r>
            <a:r>
              <a:rPr sz="3800" i="1" spc="375" dirty="0">
                <a:solidFill>
                  <a:srgbClr val="F4F4F4"/>
                </a:solidFill>
                <a:latin typeface="Georgia"/>
                <a:cs typeface="Georgia"/>
              </a:rPr>
              <a:t>are </a:t>
            </a:r>
            <a:r>
              <a:rPr sz="3800" i="1" spc="305" dirty="0">
                <a:solidFill>
                  <a:srgbClr val="F4F4F4"/>
                </a:solidFill>
                <a:latin typeface="Georgia"/>
                <a:cs typeface="Georgia"/>
              </a:rPr>
              <a:t>yet </a:t>
            </a:r>
            <a:r>
              <a:rPr sz="3800" i="1" spc="395" dirty="0">
                <a:solidFill>
                  <a:srgbClr val="F4F4F4"/>
                </a:solidFill>
                <a:latin typeface="Georgia"/>
                <a:cs typeface="Georgia"/>
              </a:rPr>
              <a:t>to </a:t>
            </a:r>
            <a:r>
              <a:rPr sz="3800" i="1" spc="425" dirty="0">
                <a:solidFill>
                  <a:srgbClr val="F4F4F4"/>
                </a:solidFill>
                <a:latin typeface="Georgia"/>
                <a:cs typeface="Georgia"/>
              </a:rPr>
              <a:t>implement  </a:t>
            </a:r>
            <a:r>
              <a:rPr sz="3800" i="1" spc="360" dirty="0">
                <a:solidFill>
                  <a:srgbClr val="F4F4F4"/>
                </a:solidFill>
                <a:latin typeface="Georgia"/>
                <a:cs typeface="Georgia"/>
              </a:rPr>
              <a:t>International </a:t>
            </a:r>
            <a:r>
              <a:rPr sz="3800" i="1" spc="325" dirty="0">
                <a:solidFill>
                  <a:srgbClr val="F4F4F4"/>
                </a:solidFill>
                <a:latin typeface="Georgia"/>
                <a:cs typeface="Georgia"/>
              </a:rPr>
              <a:t>Financial  </a:t>
            </a:r>
            <a:r>
              <a:rPr sz="3800" i="1" spc="365" dirty="0">
                <a:solidFill>
                  <a:srgbClr val="F4F4F4"/>
                </a:solidFill>
                <a:latin typeface="Georgia"/>
                <a:cs typeface="Georgia"/>
              </a:rPr>
              <a:t>Reporting</a:t>
            </a:r>
            <a:r>
              <a:rPr sz="3800" i="1" spc="-16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405" dirty="0">
                <a:solidFill>
                  <a:srgbClr val="F4F4F4"/>
                </a:solidFill>
                <a:latin typeface="Georgia"/>
                <a:cs typeface="Georgia"/>
              </a:rPr>
              <a:t>Standards</a:t>
            </a:r>
            <a:r>
              <a:rPr sz="3800" i="1" spc="-16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280" dirty="0">
                <a:solidFill>
                  <a:srgbClr val="F4F4F4"/>
                </a:solidFill>
                <a:latin typeface="Georgia"/>
                <a:cs typeface="Georgia"/>
              </a:rPr>
              <a:t>(IFRS).</a:t>
            </a:r>
            <a:endParaRPr sz="3800">
              <a:latin typeface="Georgia"/>
              <a:cs typeface="Georgia"/>
            </a:endParaRPr>
          </a:p>
          <a:p>
            <a:pPr marL="12700" marR="5080">
              <a:lnSpc>
                <a:spcPct val="116900"/>
              </a:lnSpc>
            </a:pPr>
            <a:r>
              <a:rPr sz="3800" i="1" spc="490" dirty="0">
                <a:solidFill>
                  <a:srgbClr val="F4F4F4"/>
                </a:solidFill>
                <a:latin typeface="Georgia"/>
                <a:cs typeface="Georgia"/>
              </a:rPr>
              <a:t>The </a:t>
            </a:r>
            <a:r>
              <a:rPr sz="3800" i="1" spc="395" dirty="0">
                <a:solidFill>
                  <a:srgbClr val="F4F4F4"/>
                </a:solidFill>
                <a:latin typeface="Georgia"/>
                <a:cs typeface="Georgia"/>
              </a:rPr>
              <a:t>parties </a:t>
            </a:r>
            <a:r>
              <a:rPr sz="3800" i="1" spc="380" dirty="0">
                <a:solidFill>
                  <a:srgbClr val="F4F4F4"/>
                </a:solidFill>
                <a:latin typeface="Georgia"/>
                <a:cs typeface="Georgia"/>
              </a:rPr>
              <a:t>in </a:t>
            </a:r>
            <a:r>
              <a:rPr sz="3800" i="1" spc="415" dirty="0">
                <a:solidFill>
                  <a:srgbClr val="F4F4F4"/>
                </a:solidFill>
                <a:latin typeface="Georgia"/>
                <a:cs typeface="Georgia"/>
              </a:rPr>
              <a:t>the </a:t>
            </a:r>
            <a:r>
              <a:rPr sz="3800" i="1" spc="420" dirty="0">
                <a:solidFill>
                  <a:srgbClr val="F4F4F4"/>
                </a:solidFill>
                <a:latin typeface="Georgia"/>
                <a:cs typeface="Georgia"/>
              </a:rPr>
              <a:t>merger  </a:t>
            </a:r>
            <a:r>
              <a:rPr sz="3800" i="1" spc="455" dirty="0">
                <a:solidFill>
                  <a:srgbClr val="F4F4F4"/>
                </a:solidFill>
                <a:latin typeface="Georgia"/>
                <a:cs typeface="Georgia"/>
              </a:rPr>
              <a:t>should</a:t>
            </a:r>
            <a:r>
              <a:rPr sz="3800" i="1" spc="-16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415" dirty="0">
                <a:solidFill>
                  <a:srgbClr val="F4F4F4"/>
                </a:solidFill>
                <a:latin typeface="Georgia"/>
                <a:cs typeface="Georgia"/>
              </a:rPr>
              <a:t>be</a:t>
            </a:r>
            <a:r>
              <a:rPr sz="3800" i="1" spc="-16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370" dirty="0">
                <a:solidFill>
                  <a:srgbClr val="F4F4F4"/>
                </a:solidFill>
                <a:latin typeface="Georgia"/>
                <a:cs typeface="Georgia"/>
              </a:rPr>
              <a:t>aware</a:t>
            </a:r>
            <a:r>
              <a:rPr sz="3800" i="1" spc="-16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400" dirty="0">
                <a:solidFill>
                  <a:srgbClr val="F4F4F4"/>
                </a:solidFill>
                <a:latin typeface="Georgia"/>
                <a:cs typeface="Georgia"/>
              </a:rPr>
              <a:t>of</a:t>
            </a:r>
            <a:r>
              <a:rPr sz="3800" i="1" spc="-165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415" dirty="0">
                <a:solidFill>
                  <a:srgbClr val="F4F4F4"/>
                </a:solidFill>
                <a:latin typeface="Georgia"/>
                <a:cs typeface="Georgia"/>
              </a:rPr>
              <a:t>the</a:t>
            </a:r>
            <a:r>
              <a:rPr sz="3800" i="1" spc="-160" dirty="0">
                <a:solidFill>
                  <a:srgbClr val="F4F4F4"/>
                </a:solidFill>
                <a:latin typeface="Georgia"/>
                <a:cs typeface="Georgia"/>
              </a:rPr>
              <a:t> </a:t>
            </a:r>
            <a:r>
              <a:rPr sz="3800" i="1" spc="350" dirty="0">
                <a:solidFill>
                  <a:srgbClr val="F4F4F4"/>
                </a:solidFill>
                <a:latin typeface="Georgia"/>
                <a:cs typeface="Georgia"/>
              </a:rPr>
              <a:t>financial  </a:t>
            </a:r>
            <a:r>
              <a:rPr sz="3800" i="1" spc="375" dirty="0">
                <a:solidFill>
                  <a:srgbClr val="F4F4F4"/>
                </a:solidFill>
                <a:latin typeface="Georgia"/>
                <a:cs typeface="Georgia"/>
              </a:rPr>
              <a:t>and </a:t>
            </a:r>
            <a:r>
              <a:rPr sz="3800" i="1" spc="370" dirty="0">
                <a:solidFill>
                  <a:srgbClr val="F4F4F4"/>
                </a:solidFill>
                <a:latin typeface="Georgia"/>
                <a:cs typeface="Georgia"/>
              </a:rPr>
              <a:t>accounting </a:t>
            </a:r>
            <a:r>
              <a:rPr sz="3800" i="1" spc="480" dirty="0">
                <a:solidFill>
                  <a:srgbClr val="F4F4F4"/>
                </a:solidFill>
                <a:latin typeface="Georgia"/>
                <a:cs typeface="Georgia"/>
              </a:rPr>
              <a:t>terms </a:t>
            </a:r>
            <a:r>
              <a:rPr sz="3800" i="1" spc="380" dirty="0">
                <a:solidFill>
                  <a:srgbClr val="F4F4F4"/>
                </a:solidFill>
                <a:latin typeface="Georgia"/>
                <a:cs typeface="Georgia"/>
              </a:rPr>
              <a:t>in </a:t>
            </a:r>
            <a:r>
              <a:rPr sz="3800" i="1" spc="415" dirty="0">
                <a:solidFill>
                  <a:srgbClr val="F4F4F4"/>
                </a:solidFill>
                <a:latin typeface="Georgia"/>
                <a:cs typeface="Georgia"/>
              </a:rPr>
              <a:t>the  </a:t>
            </a:r>
            <a:r>
              <a:rPr sz="3800" i="1" spc="280" dirty="0">
                <a:solidFill>
                  <a:srgbClr val="F4F4F4"/>
                </a:solidFill>
                <a:latin typeface="Georgia"/>
                <a:cs typeface="Georgia"/>
              </a:rPr>
              <a:t>deal.</a:t>
            </a:r>
            <a:endParaRPr sz="3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353" y="2624461"/>
            <a:ext cx="5210175" cy="26066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513840">
              <a:lnSpc>
                <a:spcPts val="10130"/>
              </a:lnSpc>
              <a:spcBef>
                <a:spcPts val="295"/>
              </a:spcBef>
            </a:pPr>
            <a:r>
              <a:rPr sz="8500" spc="5" dirty="0">
                <a:solidFill>
                  <a:srgbClr val="F4F4F4"/>
                </a:solidFill>
              </a:rPr>
              <a:t>Due  </a:t>
            </a:r>
            <a:r>
              <a:rPr sz="8500" spc="-40" dirty="0">
                <a:solidFill>
                  <a:srgbClr val="F4F4F4"/>
                </a:solidFill>
              </a:rPr>
              <a:t>D</a:t>
            </a:r>
            <a:r>
              <a:rPr sz="8500" spc="690" dirty="0">
                <a:solidFill>
                  <a:srgbClr val="F4F4F4"/>
                </a:solidFill>
              </a:rPr>
              <a:t>ili</a:t>
            </a:r>
            <a:r>
              <a:rPr sz="8500" spc="20" dirty="0">
                <a:solidFill>
                  <a:srgbClr val="F4F4F4"/>
                </a:solidFill>
              </a:rPr>
              <a:t>g</a:t>
            </a:r>
            <a:r>
              <a:rPr sz="8500" spc="-395" dirty="0">
                <a:solidFill>
                  <a:srgbClr val="F4F4F4"/>
                </a:solidFill>
              </a:rPr>
              <a:t>e</a:t>
            </a:r>
            <a:r>
              <a:rPr sz="8500" spc="615" dirty="0">
                <a:solidFill>
                  <a:srgbClr val="F4F4F4"/>
                </a:solidFill>
              </a:rPr>
              <a:t>n</a:t>
            </a:r>
            <a:r>
              <a:rPr sz="8500" spc="85" dirty="0">
                <a:solidFill>
                  <a:srgbClr val="F4F4F4"/>
                </a:solidFill>
              </a:rPr>
              <a:t>c</a:t>
            </a:r>
            <a:r>
              <a:rPr sz="8500" spc="-305" dirty="0">
                <a:solidFill>
                  <a:srgbClr val="F4F4F4"/>
                </a:solidFill>
              </a:rPr>
              <a:t>e</a:t>
            </a:r>
            <a:endParaRPr sz="8500"/>
          </a:p>
        </p:txBody>
      </p:sp>
      <p:sp>
        <p:nvSpPr>
          <p:cNvPr id="3" name="object 3"/>
          <p:cNvSpPr txBox="1"/>
          <p:nvPr/>
        </p:nvSpPr>
        <p:spPr>
          <a:xfrm>
            <a:off x="9131300" y="2065994"/>
            <a:ext cx="7870825" cy="6307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z="3950" i="1" spc="50" dirty="0">
                <a:solidFill>
                  <a:srgbClr val="F4F4F4"/>
                </a:solidFill>
                <a:latin typeface="Verdana"/>
                <a:cs typeface="Verdana"/>
              </a:rPr>
              <a:t>Due </a:t>
            </a:r>
            <a:r>
              <a:rPr sz="3950" i="1" spc="165" dirty="0">
                <a:solidFill>
                  <a:srgbClr val="F4F4F4"/>
                </a:solidFill>
                <a:latin typeface="Verdana"/>
                <a:cs typeface="Verdana"/>
              </a:rPr>
              <a:t>diligence affects </a:t>
            </a:r>
            <a:r>
              <a:rPr sz="3950" i="1" spc="114" dirty="0">
                <a:solidFill>
                  <a:srgbClr val="F4F4F4"/>
                </a:solidFill>
                <a:latin typeface="Verdana"/>
                <a:cs typeface="Verdana"/>
              </a:rPr>
              <a:t>the  </a:t>
            </a:r>
            <a:r>
              <a:rPr sz="3950" i="1" spc="250" dirty="0">
                <a:solidFill>
                  <a:srgbClr val="F4F4F4"/>
                </a:solidFill>
                <a:latin typeface="Verdana"/>
                <a:cs typeface="Verdana"/>
              </a:rPr>
              <a:t>terms </a:t>
            </a:r>
            <a:r>
              <a:rPr sz="3950" i="1" spc="240" dirty="0">
                <a:solidFill>
                  <a:srgbClr val="F4F4F4"/>
                </a:solidFill>
                <a:latin typeface="Verdana"/>
                <a:cs typeface="Verdana"/>
              </a:rPr>
              <a:t>and </a:t>
            </a:r>
            <a:r>
              <a:rPr sz="3950" i="1" spc="254" dirty="0">
                <a:solidFill>
                  <a:srgbClr val="F4F4F4"/>
                </a:solidFill>
                <a:latin typeface="Verdana"/>
                <a:cs typeface="Verdana"/>
              </a:rPr>
              <a:t>conditions </a:t>
            </a:r>
            <a:r>
              <a:rPr sz="3950" i="1" spc="240" dirty="0">
                <a:solidFill>
                  <a:srgbClr val="F4F4F4"/>
                </a:solidFill>
                <a:latin typeface="Verdana"/>
                <a:cs typeface="Verdana"/>
              </a:rPr>
              <a:t>under  </a:t>
            </a:r>
            <a:r>
              <a:rPr sz="3950" i="1" spc="315" dirty="0">
                <a:solidFill>
                  <a:srgbClr val="F4F4F4"/>
                </a:solidFill>
                <a:latin typeface="Verdana"/>
                <a:cs typeface="Verdana"/>
              </a:rPr>
              <a:t>which </a:t>
            </a:r>
            <a:r>
              <a:rPr sz="3950" i="1" spc="114" dirty="0">
                <a:solidFill>
                  <a:srgbClr val="F4F4F4"/>
                </a:solidFill>
                <a:latin typeface="Verdana"/>
                <a:cs typeface="Verdana"/>
              </a:rPr>
              <a:t>the </a:t>
            </a:r>
            <a:r>
              <a:rPr sz="3950" i="1" spc="420" dirty="0">
                <a:solidFill>
                  <a:srgbClr val="F4F4F4"/>
                </a:solidFill>
                <a:latin typeface="Verdana"/>
                <a:cs typeface="Verdana"/>
              </a:rPr>
              <a:t>M&amp;A </a:t>
            </a:r>
            <a:r>
              <a:rPr sz="3950" i="1" spc="275" dirty="0">
                <a:solidFill>
                  <a:srgbClr val="F4F4F4"/>
                </a:solidFill>
                <a:latin typeface="Verdana"/>
                <a:cs typeface="Verdana"/>
              </a:rPr>
              <a:t>transaction  </a:t>
            </a:r>
            <a:r>
              <a:rPr sz="3950" i="1" spc="280" dirty="0">
                <a:solidFill>
                  <a:srgbClr val="F4F4F4"/>
                </a:solidFill>
                <a:latin typeface="Verdana"/>
                <a:cs typeface="Verdana"/>
              </a:rPr>
              <a:t>would </a:t>
            </a:r>
            <a:r>
              <a:rPr sz="3950" i="1" spc="180" dirty="0">
                <a:solidFill>
                  <a:srgbClr val="F4F4F4"/>
                </a:solidFill>
                <a:latin typeface="Verdana"/>
                <a:cs typeface="Verdana"/>
              </a:rPr>
              <a:t>take </a:t>
            </a:r>
            <a:r>
              <a:rPr sz="3950" i="1" spc="95" dirty="0">
                <a:solidFill>
                  <a:srgbClr val="F4F4F4"/>
                </a:solidFill>
                <a:latin typeface="Verdana"/>
                <a:cs typeface="Verdana"/>
              </a:rPr>
              <a:t>place, </a:t>
            </a:r>
            <a:r>
              <a:rPr sz="3950" i="1" spc="195" dirty="0">
                <a:solidFill>
                  <a:srgbClr val="F4F4F4"/>
                </a:solidFill>
                <a:latin typeface="Verdana"/>
                <a:cs typeface="Verdana"/>
              </a:rPr>
              <a:t>influence  </a:t>
            </a:r>
            <a:r>
              <a:rPr sz="3950" i="1" spc="114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950" i="1" spc="-60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155" dirty="0">
                <a:solidFill>
                  <a:srgbClr val="F4F4F4"/>
                </a:solidFill>
                <a:latin typeface="Verdana"/>
                <a:cs typeface="Verdana"/>
              </a:rPr>
              <a:t>deal</a:t>
            </a:r>
            <a:r>
              <a:rPr sz="3950" i="1" spc="-60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50" dirty="0">
                <a:solidFill>
                  <a:srgbClr val="F4F4F4"/>
                </a:solidFill>
                <a:latin typeface="Verdana"/>
                <a:cs typeface="Verdana"/>
              </a:rPr>
              <a:t>structure</a:t>
            </a:r>
            <a:r>
              <a:rPr sz="3950" i="1" spc="-60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165" dirty="0">
                <a:solidFill>
                  <a:srgbClr val="F4F4F4"/>
                </a:solidFill>
                <a:latin typeface="Verdana"/>
                <a:cs typeface="Verdana"/>
              </a:rPr>
              <a:t>affects</a:t>
            </a:r>
            <a:r>
              <a:rPr sz="3950" i="1" spc="-60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114" dirty="0">
                <a:solidFill>
                  <a:srgbClr val="F4F4F4"/>
                </a:solidFill>
                <a:latin typeface="Verdana"/>
                <a:cs typeface="Verdana"/>
              </a:rPr>
              <a:t>the  </a:t>
            </a:r>
            <a:r>
              <a:rPr sz="3950" i="1" spc="245" dirty="0">
                <a:solidFill>
                  <a:srgbClr val="F4F4F4"/>
                </a:solidFill>
                <a:latin typeface="Verdana"/>
                <a:cs typeface="Verdana"/>
              </a:rPr>
              <a:t>price </a:t>
            </a:r>
            <a:r>
              <a:rPr sz="3950" i="1" spc="240" dirty="0">
                <a:solidFill>
                  <a:srgbClr val="F4F4F4"/>
                </a:solidFill>
                <a:latin typeface="Verdana"/>
                <a:cs typeface="Verdana"/>
              </a:rPr>
              <a:t>of </a:t>
            </a:r>
            <a:r>
              <a:rPr sz="3950" i="1" spc="114" dirty="0">
                <a:solidFill>
                  <a:srgbClr val="F4F4F4"/>
                </a:solidFill>
                <a:latin typeface="Verdana"/>
                <a:cs typeface="Verdana"/>
              </a:rPr>
              <a:t>the </a:t>
            </a:r>
            <a:r>
              <a:rPr sz="3950" i="1" spc="70" dirty="0">
                <a:solidFill>
                  <a:srgbClr val="F4F4F4"/>
                </a:solidFill>
                <a:latin typeface="Verdana"/>
                <a:cs typeface="Verdana"/>
              </a:rPr>
              <a:t>deal. </a:t>
            </a:r>
            <a:r>
              <a:rPr sz="3950" i="1" spc="254" dirty="0">
                <a:solidFill>
                  <a:srgbClr val="F4F4F4"/>
                </a:solidFill>
                <a:latin typeface="Verdana"/>
                <a:cs typeface="Verdana"/>
              </a:rPr>
              <a:t>There </a:t>
            </a:r>
            <a:r>
              <a:rPr sz="3950" i="1" spc="240" dirty="0">
                <a:solidFill>
                  <a:srgbClr val="F4F4F4"/>
                </a:solidFill>
                <a:latin typeface="Verdana"/>
                <a:cs typeface="Verdana"/>
              </a:rPr>
              <a:t>are  </a:t>
            </a:r>
            <a:r>
              <a:rPr sz="3950" i="1" spc="285" dirty="0">
                <a:solidFill>
                  <a:srgbClr val="F4F4F4"/>
                </a:solidFill>
                <a:latin typeface="Verdana"/>
                <a:cs typeface="Verdana"/>
              </a:rPr>
              <a:t>various</a:t>
            </a:r>
            <a:r>
              <a:rPr sz="3950" i="1" spc="-60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35" dirty="0">
                <a:solidFill>
                  <a:srgbClr val="F4F4F4"/>
                </a:solidFill>
                <a:latin typeface="Verdana"/>
                <a:cs typeface="Verdana"/>
              </a:rPr>
              <a:t>other</a:t>
            </a:r>
            <a:r>
              <a:rPr sz="3950" i="1" spc="-60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25" dirty="0">
                <a:solidFill>
                  <a:srgbClr val="F4F4F4"/>
                </a:solidFill>
                <a:latin typeface="Verdana"/>
                <a:cs typeface="Verdana"/>
              </a:rPr>
              <a:t>issues</a:t>
            </a:r>
            <a:r>
              <a:rPr sz="3950" i="1" spc="-60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65" dirty="0">
                <a:solidFill>
                  <a:srgbClr val="F4F4F4"/>
                </a:solidFill>
                <a:latin typeface="Verdana"/>
                <a:cs typeface="Verdana"/>
              </a:rPr>
              <a:t>as</a:t>
            </a:r>
            <a:r>
              <a:rPr sz="3950" i="1" spc="-60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105" dirty="0">
                <a:solidFill>
                  <a:srgbClr val="F4F4F4"/>
                </a:solidFill>
                <a:latin typeface="Verdana"/>
                <a:cs typeface="Verdana"/>
              </a:rPr>
              <a:t>every  </a:t>
            </a:r>
            <a:r>
              <a:rPr sz="3950" i="1" spc="150" dirty="0">
                <a:solidFill>
                  <a:srgbClr val="F4F4F4"/>
                </a:solidFill>
                <a:latin typeface="Verdana"/>
                <a:cs typeface="Verdana"/>
              </a:rPr>
              <a:t>agreement</a:t>
            </a:r>
            <a:r>
              <a:rPr sz="3950" i="1" spc="-61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85" dirty="0">
                <a:solidFill>
                  <a:srgbClr val="F4F4F4"/>
                </a:solidFill>
                <a:latin typeface="Verdana"/>
                <a:cs typeface="Verdana"/>
              </a:rPr>
              <a:t>has</a:t>
            </a:r>
            <a:r>
              <a:rPr sz="3950" i="1" spc="-61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75" dirty="0">
                <a:solidFill>
                  <a:srgbClr val="F4F4F4"/>
                </a:solidFill>
                <a:latin typeface="Verdana"/>
                <a:cs typeface="Verdana"/>
              </a:rPr>
              <a:t>its</a:t>
            </a:r>
            <a:r>
              <a:rPr sz="3950" i="1" spc="-61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65" dirty="0">
                <a:solidFill>
                  <a:srgbClr val="F4F4F4"/>
                </a:solidFill>
                <a:latin typeface="Verdana"/>
                <a:cs typeface="Verdana"/>
              </a:rPr>
              <a:t>favour</a:t>
            </a:r>
            <a:r>
              <a:rPr sz="3950" i="1" spc="-61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950" i="1" spc="240" dirty="0">
                <a:solidFill>
                  <a:srgbClr val="F4F4F4"/>
                </a:solidFill>
                <a:latin typeface="Verdana"/>
                <a:cs typeface="Verdana"/>
              </a:rPr>
              <a:t>and  </a:t>
            </a:r>
            <a:r>
              <a:rPr sz="3950" i="1" spc="145" dirty="0">
                <a:solidFill>
                  <a:srgbClr val="F4F4F4"/>
                </a:solidFill>
                <a:latin typeface="Verdana"/>
                <a:cs typeface="Verdana"/>
              </a:rPr>
              <a:t>differences.</a:t>
            </a:r>
            <a:endParaRPr sz="3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305540" cy="2548255"/>
            <a:chOff x="0" y="0"/>
            <a:chExt cx="11305540" cy="2548255"/>
          </a:xfrm>
        </p:grpSpPr>
        <p:sp>
          <p:nvSpPr>
            <p:cNvPr id="4" name="object 4"/>
            <p:cNvSpPr/>
            <p:nvPr/>
          </p:nvSpPr>
          <p:spPr>
            <a:xfrm>
              <a:off x="0" y="1"/>
              <a:ext cx="9563100" cy="2548255"/>
            </a:xfrm>
            <a:custGeom>
              <a:avLst/>
              <a:gdLst/>
              <a:ahLst/>
              <a:cxnLst/>
              <a:rect l="l" t="t" r="r" b="b"/>
              <a:pathLst>
                <a:path w="9563100" h="2548255">
                  <a:moveTo>
                    <a:pt x="0" y="0"/>
                  </a:moveTo>
                  <a:lnTo>
                    <a:pt x="9562736" y="0"/>
                  </a:lnTo>
                  <a:lnTo>
                    <a:pt x="8091856" y="2547838"/>
                  </a:lnTo>
                  <a:lnTo>
                    <a:pt x="0" y="2547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11724" y="0"/>
              <a:ext cx="2693670" cy="1469390"/>
            </a:xfrm>
            <a:custGeom>
              <a:avLst/>
              <a:gdLst/>
              <a:ahLst/>
              <a:cxnLst/>
              <a:rect l="l" t="t" r="r" b="b"/>
              <a:pathLst>
                <a:path w="2693670" h="1469390">
                  <a:moveTo>
                    <a:pt x="2021578" y="1468788"/>
                  </a:moveTo>
                  <a:lnTo>
                    <a:pt x="673859" y="1468788"/>
                  </a:lnTo>
                  <a:lnTo>
                    <a:pt x="0" y="301537"/>
                  </a:lnTo>
                  <a:lnTo>
                    <a:pt x="174079" y="0"/>
                  </a:lnTo>
                  <a:lnTo>
                    <a:pt x="2521358" y="0"/>
                  </a:lnTo>
                  <a:lnTo>
                    <a:pt x="2693230" y="297713"/>
                  </a:lnTo>
                  <a:lnTo>
                    <a:pt x="2693230" y="305361"/>
                  </a:lnTo>
                  <a:lnTo>
                    <a:pt x="2021578" y="1468788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917004"/>
            <a:ext cx="534416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100" spc="345" dirty="0"/>
              <a:t>Conclusion</a:t>
            </a:r>
            <a:endParaRPr sz="7100"/>
          </a:p>
        </p:txBody>
      </p:sp>
      <p:sp>
        <p:nvSpPr>
          <p:cNvPr id="7" name="object 7"/>
          <p:cNvSpPr/>
          <p:nvPr/>
        </p:nvSpPr>
        <p:spPr>
          <a:xfrm>
            <a:off x="1028700" y="3102479"/>
            <a:ext cx="16035655" cy="6434455"/>
          </a:xfrm>
          <a:custGeom>
            <a:avLst/>
            <a:gdLst/>
            <a:ahLst/>
            <a:cxnLst/>
            <a:rect l="l" t="t" r="r" b="b"/>
            <a:pathLst>
              <a:path w="16035655" h="6434455">
                <a:moveTo>
                  <a:pt x="0" y="0"/>
                </a:moveTo>
                <a:lnTo>
                  <a:pt x="16035334" y="0"/>
                </a:lnTo>
                <a:lnTo>
                  <a:pt x="16035334" y="6434068"/>
                </a:lnTo>
                <a:lnTo>
                  <a:pt x="0" y="6434068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7158" y="3295518"/>
            <a:ext cx="15618460" cy="593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100"/>
              </a:spcBef>
            </a:pPr>
            <a:r>
              <a:rPr sz="3600" i="1" spc="220" dirty="0">
                <a:latin typeface="Verdana"/>
                <a:cs typeface="Verdana"/>
              </a:rPr>
              <a:t>The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15" dirty="0">
                <a:latin typeface="Verdana"/>
                <a:cs typeface="Verdana"/>
              </a:rPr>
              <a:t>corporate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75" dirty="0">
                <a:latin typeface="Verdana"/>
                <a:cs typeface="Verdana"/>
              </a:rPr>
              <a:t>sector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310" dirty="0">
                <a:latin typeface="Verdana"/>
                <a:cs typeface="Verdana"/>
              </a:rPr>
              <a:t>in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75" dirty="0">
                <a:latin typeface="Verdana"/>
                <a:cs typeface="Verdana"/>
              </a:rPr>
              <a:t>India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90" dirty="0">
                <a:latin typeface="Verdana"/>
                <a:cs typeface="Verdana"/>
              </a:rPr>
              <a:t>is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90" dirty="0">
                <a:latin typeface="Verdana"/>
                <a:cs typeface="Verdana"/>
              </a:rPr>
              <a:t>moving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54" dirty="0">
                <a:latin typeface="Verdana"/>
                <a:cs typeface="Verdana"/>
              </a:rPr>
              <a:t>towards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90" dirty="0">
                <a:latin typeface="Verdana"/>
                <a:cs typeface="Verdana"/>
              </a:rPr>
              <a:t>the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00" dirty="0">
                <a:latin typeface="Verdana"/>
                <a:cs typeface="Verdana"/>
              </a:rPr>
              <a:t>stage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90" dirty="0">
                <a:latin typeface="Verdana"/>
                <a:cs typeface="Verdana"/>
              </a:rPr>
              <a:t>where  </a:t>
            </a:r>
            <a:r>
              <a:rPr sz="3600" i="1" spc="225" dirty="0">
                <a:latin typeface="Verdana"/>
                <a:cs typeface="Verdana"/>
              </a:rPr>
              <a:t>globalisation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200" dirty="0">
                <a:latin typeface="Verdana"/>
                <a:cs typeface="Verdana"/>
              </a:rPr>
              <a:t>and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235" dirty="0">
                <a:latin typeface="Verdana"/>
                <a:cs typeface="Verdana"/>
              </a:rPr>
              <a:t>its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250" dirty="0">
                <a:latin typeface="Verdana"/>
                <a:cs typeface="Verdana"/>
              </a:rPr>
              <a:t>principles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200" dirty="0">
                <a:latin typeface="Verdana"/>
                <a:cs typeface="Verdana"/>
              </a:rPr>
              <a:t>are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25" dirty="0">
                <a:latin typeface="Verdana"/>
                <a:cs typeface="Verdana"/>
              </a:rPr>
              <a:t>intended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50" dirty="0">
                <a:latin typeface="Verdana"/>
                <a:cs typeface="Verdana"/>
              </a:rPr>
              <a:t>to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30" dirty="0">
                <a:latin typeface="Verdana"/>
                <a:cs typeface="Verdana"/>
              </a:rPr>
              <a:t>be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70" dirty="0">
                <a:latin typeface="Verdana"/>
                <a:cs typeface="Verdana"/>
              </a:rPr>
              <a:t>accepted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45" dirty="0">
                <a:latin typeface="Verdana"/>
                <a:cs typeface="Verdana"/>
              </a:rPr>
              <a:t>by  </a:t>
            </a:r>
            <a:r>
              <a:rPr sz="3600" i="1" spc="90" dirty="0">
                <a:latin typeface="Verdana"/>
                <a:cs typeface="Verdana"/>
              </a:rPr>
              <a:t>the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14" dirty="0">
                <a:latin typeface="Verdana"/>
                <a:cs typeface="Verdana"/>
              </a:rPr>
              <a:t>state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35" dirty="0">
                <a:latin typeface="Verdana"/>
                <a:cs typeface="Verdana"/>
              </a:rPr>
              <a:t>through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95" dirty="0">
                <a:latin typeface="Verdana"/>
                <a:cs typeface="Verdana"/>
              </a:rPr>
              <a:t>favourable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204" dirty="0">
                <a:latin typeface="Verdana"/>
                <a:cs typeface="Verdana"/>
              </a:rPr>
              <a:t>legislation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60" dirty="0">
                <a:latin typeface="Verdana"/>
                <a:cs typeface="Verdana"/>
              </a:rPr>
              <a:t>but,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55" dirty="0">
                <a:latin typeface="Verdana"/>
                <a:cs typeface="Verdana"/>
              </a:rPr>
              <a:t>due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50" dirty="0">
                <a:latin typeface="Verdana"/>
                <a:cs typeface="Verdana"/>
              </a:rPr>
              <a:t>to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80" dirty="0">
                <a:latin typeface="Verdana"/>
                <a:cs typeface="Verdana"/>
              </a:rPr>
              <a:t>existence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00" dirty="0">
                <a:latin typeface="Verdana"/>
                <a:cs typeface="Verdana"/>
              </a:rPr>
              <a:t>of  </a:t>
            </a:r>
            <a:r>
              <a:rPr sz="3600" i="1" spc="210" dirty="0">
                <a:latin typeface="Verdana"/>
                <a:cs typeface="Verdana"/>
              </a:rPr>
              <a:t>multiple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75" dirty="0">
                <a:latin typeface="Verdana"/>
                <a:cs typeface="Verdana"/>
              </a:rPr>
              <a:t>technical</a:t>
            </a:r>
            <a:r>
              <a:rPr sz="3600" i="1" spc="-540" dirty="0">
                <a:latin typeface="Verdana"/>
                <a:cs typeface="Verdana"/>
              </a:rPr>
              <a:t> </a:t>
            </a:r>
            <a:r>
              <a:rPr sz="3600" i="1" spc="204" dirty="0">
                <a:latin typeface="Verdana"/>
                <a:cs typeface="Verdana"/>
              </a:rPr>
              <a:t>legislation</a:t>
            </a:r>
            <a:r>
              <a:rPr sz="3600" i="1" spc="-540" dirty="0">
                <a:latin typeface="Verdana"/>
                <a:cs typeface="Verdana"/>
              </a:rPr>
              <a:t> </a:t>
            </a:r>
            <a:r>
              <a:rPr sz="3600" i="1" spc="180" dirty="0">
                <a:latin typeface="Verdana"/>
                <a:cs typeface="Verdana"/>
              </a:rPr>
              <a:t>governing</a:t>
            </a:r>
            <a:r>
              <a:rPr sz="3600" i="1" spc="-540" dirty="0">
                <a:latin typeface="Verdana"/>
                <a:cs typeface="Verdana"/>
              </a:rPr>
              <a:t> </a:t>
            </a:r>
            <a:r>
              <a:rPr sz="3600" i="1" spc="90" dirty="0">
                <a:latin typeface="Verdana"/>
                <a:cs typeface="Verdana"/>
              </a:rPr>
              <a:t>the</a:t>
            </a:r>
            <a:r>
              <a:rPr sz="3600" i="1" spc="-540" dirty="0">
                <a:latin typeface="Verdana"/>
                <a:cs typeface="Verdana"/>
              </a:rPr>
              <a:t> </a:t>
            </a:r>
            <a:r>
              <a:rPr sz="3600" i="1" spc="145" dirty="0">
                <a:latin typeface="Verdana"/>
                <a:cs typeface="Verdana"/>
              </a:rPr>
              <a:t>concerned</a:t>
            </a:r>
            <a:r>
              <a:rPr sz="3600" i="1" spc="-540" dirty="0">
                <a:latin typeface="Verdana"/>
                <a:cs typeface="Verdana"/>
              </a:rPr>
              <a:t> </a:t>
            </a:r>
            <a:r>
              <a:rPr sz="3600" i="1" spc="50" dirty="0">
                <a:latin typeface="Verdana"/>
                <a:cs typeface="Verdana"/>
              </a:rPr>
              <a:t>subject,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225" dirty="0">
                <a:latin typeface="Verdana"/>
                <a:cs typeface="Verdana"/>
              </a:rPr>
              <a:t>it  </a:t>
            </a:r>
            <a:r>
              <a:rPr sz="3600" i="1" spc="290" dirty="0">
                <a:latin typeface="Verdana"/>
                <a:cs typeface="Verdana"/>
              </a:rPr>
              <a:t>is</a:t>
            </a:r>
            <a:r>
              <a:rPr sz="3600" i="1" spc="-555" dirty="0">
                <a:latin typeface="Verdana"/>
                <a:cs typeface="Verdana"/>
              </a:rPr>
              <a:t> </a:t>
            </a:r>
            <a:r>
              <a:rPr sz="3600" i="1" spc="225" dirty="0">
                <a:latin typeface="Verdana"/>
                <a:cs typeface="Verdana"/>
              </a:rPr>
              <a:t>almost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25" dirty="0">
                <a:latin typeface="Verdana"/>
                <a:cs typeface="Verdana"/>
              </a:rPr>
              <a:t>impossible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50" dirty="0">
                <a:latin typeface="Verdana"/>
                <a:cs typeface="Verdana"/>
              </a:rPr>
              <a:t>to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10" dirty="0">
                <a:latin typeface="Verdana"/>
                <a:cs typeface="Verdana"/>
              </a:rPr>
              <a:t>attain</a:t>
            </a:r>
            <a:r>
              <a:rPr sz="3600" i="1" spc="-555" dirty="0">
                <a:latin typeface="Verdana"/>
                <a:cs typeface="Verdana"/>
              </a:rPr>
              <a:t> </a:t>
            </a:r>
            <a:r>
              <a:rPr sz="3600" i="1" spc="90" dirty="0">
                <a:latin typeface="Verdana"/>
                <a:cs typeface="Verdana"/>
              </a:rPr>
              <a:t>the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04" dirty="0">
                <a:latin typeface="Verdana"/>
                <a:cs typeface="Verdana"/>
              </a:rPr>
              <a:t>most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90" dirty="0">
                <a:latin typeface="Verdana"/>
                <a:cs typeface="Verdana"/>
              </a:rPr>
              <a:t>desirable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00" dirty="0">
                <a:latin typeface="Verdana"/>
                <a:cs typeface="Verdana"/>
              </a:rPr>
              <a:t>stage</a:t>
            </a:r>
            <a:r>
              <a:rPr sz="3600" i="1" spc="-555" dirty="0">
                <a:latin typeface="Verdana"/>
                <a:cs typeface="Verdana"/>
              </a:rPr>
              <a:t> </a:t>
            </a:r>
            <a:r>
              <a:rPr sz="3600" i="1" spc="280" dirty="0">
                <a:latin typeface="Verdana"/>
                <a:cs typeface="Verdana"/>
              </a:rPr>
              <a:t>with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14" dirty="0">
                <a:latin typeface="Verdana"/>
                <a:cs typeface="Verdana"/>
              </a:rPr>
              <a:t>one  </a:t>
            </a:r>
            <a:r>
              <a:rPr sz="3600" i="1" spc="90" dirty="0">
                <a:latin typeface="Verdana"/>
                <a:cs typeface="Verdana"/>
              </a:rPr>
              <a:t>attempt. </a:t>
            </a:r>
            <a:r>
              <a:rPr sz="3600" i="1" spc="245" dirty="0">
                <a:latin typeface="Verdana"/>
                <a:cs typeface="Verdana"/>
              </a:rPr>
              <a:t>Though </a:t>
            </a:r>
            <a:r>
              <a:rPr sz="3600" i="1" spc="135" dirty="0">
                <a:latin typeface="Verdana"/>
                <a:cs typeface="Verdana"/>
              </a:rPr>
              <a:t>there </a:t>
            </a:r>
            <a:r>
              <a:rPr sz="3600" i="1" spc="290" dirty="0">
                <a:latin typeface="Verdana"/>
                <a:cs typeface="Verdana"/>
              </a:rPr>
              <a:t>is </a:t>
            </a:r>
            <a:r>
              <a:rPr sz="3600" i="1" spc="135" dirty="0">
                <a:latin typeface="Verdana"/>
                <a:cs typeface="Verdana"/>
              </a:rPr>
              <a:t>very </a:t>
            </a:r>
            <a:r>
              <a:rPr sz="3600" i="1" spc="185" dirty="0">
                <a:latin typeface="Verdana"/>
                <a:cs typeface="Verdana"/>
              </a:rPr>
              <a:t>little </a:t>
            </a:r>
            <a:r>
              <a:rPr sz="3600" i="1" spc="240" dirty="0">
                <a:latin typeface="Verdana"/>
                <a:cs typeface="Verdana"/>
              </a:rPr>
              <a:t>progress </a:t>
            </a:r>
            <a:r>
              <a:rPr sz="3600" i="1" spc="310" dirty="0">
                <a:latin typeface="Verdana"/>
                <a:cs typeface="Verdana"/>
              </a:rPr>
              <a:t>in </a:t>
            </a:r>
            <a:r>
              <a:rPr sz="3600" i="1" spc="90" dirty="0">
                <a:latin typeface="Verdana"/>
                <a:cs typeface="Verdana"/>
              </a:rPr>
              <a:t>the </a:t>
            </a:r>
            <a:r>
              <a:rPr sz="3600" i="1" spc="204" dirty="0">
                <a:latin typeface="Verdana"/>
                <a:cs typeface="Verdana"/>
              </a:rPr>
              <a:t>research  </a:t>
            </a:r>
            <a:r>
              <a:rPr sz="3600" i="1" spc="210" dirty="0">
                <a:latin typeface="Verdana"/>
                <a:cs typeface="Verdana"/>
              </a:rPr>
              <a:t>literature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50" dirty="0">
                <a:latin typeface="Verdana"/>
                <a:cs typeface="Verdana"/>
              </a:rPr>
              <a:t>to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50" dirty="0">
                <a:latin typeface="Verdana"/>
                <a:cs typeface="Verdana"/>
              </a:rPr>
              <a:t>explore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90" dirty="0">
                <a:latin typeface="Verdana"/>
                <a:cs typeface="Verdana"/>
              </a:rPr>
              <a:t>the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29" dirty="0">
                <a:latin typeface="Verdana"/>
                <a:cs typeface="Verdana"/>
              </a:rPr>
              <a:t>role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00" dirty="0">
                <a:latin typeface="Verdana"/>
                <a:cs typeface="Verdana"/>
              </a:rPr>
              <a:t>of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190" dirty="0">
                <a:latin typeface="Verdana"/>
                <a:cs typeface="Verdana"/>
              </a:rPr>
              <a:t>culture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310" dirty="0">
                <a:latin typeface="Verdana"/>
                <a:cs typeface="Verdana"/>
              </a:rPr>
              <a:t>in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90" dirty="0">
                <a:latin typeface="Verdana"/>
                <a:cs typeface="Verdana"/>
              </a:rPr>
              <a:t>the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140" dirty="0">
                <a:latin typeface="Verdana"/>
                <a:cs typeface="Verdana"/>
              </a:rPr>
              <a:t>success</a:t>
            </a:r>
            <a:r>
              <a:rPr sz="3600" i="1" spc="-550" dirty="0">
                <a:latin typeface="Verdana"/>
                <a:cs typeface="Verdana"/>
              </a:rPr>
              <a:t> </a:t>
            </a:r>
            <a:r>
              <a:rPr sz="3600" i="1" spc="200" dirty="0">
                <a:latin typeface="Verdana"/>
                <a:cs typeface="Verdana"/>
              </a:rPr>
              <a:t>of</a:t>
            </a:r>
            <a:r>
              <a:rPr sz="3600" i="1" spc="-545" dirty="0">
                <a:latin typeface="Verdana"/>
                <a:cs typeface="Verdana"/>
              </a:rPr>
              <a:t> </a:t>
            </a:r>
            <a:r>
              <a:rPr sz="3600" i="1" spc="80" dirty="0">
                <a:latin typeface="Verdana"/>
                <a:cs typeface="Verdana"/>
              </a:rPr>
              <a:t>these  </a:t>
            </a:r>
            <a:r>
              <a:rPr sz="3600" i="1" spc="150" dirty="0">
                <a:latin typeface="Verdana"/>
                <a:cs typeface="Verdana"/>
              </a:rPr>
              <a:t>ventures </a:t>
            </a:r>
            <a:r>
              <a:rPr sz="3600" i="1" spc="200" dirty="0">
                <a:latin typeface="Verdana"/>
                <a:cs typeface="Verdana"/>
              </a:rPr>
              <a:t>of </a:t>
            </a:r>
            <a:r>
              <a:rPr sz="3600" i="1" spc="210" dirty="0">
                <a:latin typeface="Verdana"/>
                <a:cs typeface="Verdana"/>
              </a:rPr>
              <a:t>M&amp;A. </a:t>
            </a:r>
            <a:r>
              <a:rPr sz="3600" i="1" spc="254" dirty="0">
                <a:latin typeface="Verdana"/>
                <a:cs typeface="Verdana"/>
              </a:rPr>
              <a:t>Cross-border </a:t>
            </a:r>
            <a:r>
              <a:rPr sz="3600" i="1" spc="360" dirty="0">
                <a:latin typeface="Verdana"/>
                <a:cs typeface="Verdana"/>
              </a:rPr>
              <a:t>M&amp;A </a:t>
            </a:r>
            <a:r>
              <a:rPr sz="3600" i="1" spc="240" dirty="0">
                <a:latin typeface="Verdana"/>
                <a:cs typeface="Verdana"/>
              </a:rPr>
              <a:t>has </a:t>
            </a:r>
            <a:r>
              <a:rPr sz="3600" i="1" spc="80" dirty="0">
                <a:latin typeface="Verdana"/>
                <a:cs typeface="Verdana"/>
              </a:rPr>
              <a:t>added </a:t>
            </a:r>
            <a:r>
              <a:rPr sz="3600" i="1" spc="155" dirty="0">
                <a:latin typeface="Verdana"/>
                <a:cs typeface="Verdana"/>
              </a:rPr>
              <a:t>challenges </a:t>
            </a:r>
            <a:r>
              <a:rPr sz="3600" i="1" spc="200" dirty="0">
                <a:latin typeface="Verdana"/>
                <a:cs typeface="Verdana"/>
              </a:rPr>
              <a:t>of  </a:t>
            </a:r>
            <a:r>
              <a:rPr sz="3600" i="1" spc="165" dirty="0">
                <a:latin typeface="Verdana"/>
                <a:cs typeface="Verdana"/>
              </a:rPr>
              <a:t>dealing </a:t>
            </a:r>
            <a:r>
              <a:rPr sz="3600" i="1" spc="280" dirty="0">
                <a:latin typeface="Verdana"/>
                <a:cs typeface="Verdana"/>
              </a:rPr>
              <a:t>with </a:t>
            </a:r>
            <a:r>
              <a:rPr sz="3600" i="1" spc="190" dirty="0">
                <a:latin typeface="Verdana"/>
                <a:cs typeface="Verdana"/>
              </a:rPr>
              <a:t>both </a:t>
            </a:r>
            <a:r>
              <a:rPr sz="3600" i="1" spc="240" dirty="0">
                <a:latin typeface="Verdana"/>
                <a:cs typeface="Verdana"/>
              </a:rPr>
              <a:t>national </a:t>
            </a:r>
            <a:r>
              <a:rPr sz="3600" i="1" spc="200" dirty="0">
                <a:latin typeface="Verdana"/>
                <a:cs typeface="Verdana"/>
              </a:rPr>
              <a:t>and </a:t>
            </a:r>
            <a:r>
              <a:rPr sz="3600" i="1" spc="265" dirty="0">
                <a:latin typeface="Verdana"/>
                <a:cs typeface="Verdana"/>
              </a:rPr>
              <a:t>organizational </a:t>
            </a:r>
            <a:r>
              <a:rPr sz="3600" i="1" spc="190" dirty="0">
                <a:latin typeface="Verdana"/>
                <a:cs typeface="Verdana"/>
              </a:rPr>
              <a:t>culture  </a:t>
            </a:r>
            <a:r>
              <a:rPr sz="3600" i="1" spc="120" dirty="0">
                <a:latin typeface="Verdana"/>
                <a:cs typeface="Verdana"/>
              </a:rPr>
              <a:t>differences.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59850" y="563977"/>
            <a:ext cx="8428355" cy="9723120"/>
            <a:chOff x="9859850" y="563977"/>
            <a:chExt cx="8428355" cy="9723120"/>
          </a:xfrm>
        </p:grpSpPr>
        <p:sp>
          <p:nvSpPr>
            <p:cNvPr id="4" name="object 4"/>
            <p:cNvSpPr/>
            <p:nvPr/>
          </p:nvSpPr>
          <p:spPr>
            <a:xfrm>
              <a:off x="14151769" y="4201142"/>
              <a:ext cx="4136390" cy="6086475"/>
            </a:xfrm>
            <a:custGeom>
              <a:avLst/>
              <a:gdLst/>
              <a:ahLst/>
              <a:cxnLst/>
              <a:rect l="l" t="t" r="r" b="b"/>
              <a:pathLst>
                <a:path w="4136390" h="6086475">
                  <a:moveTo>
                    <a:pt x="4136228" y="6085856"/>
                  </a:moveTo>
                  <a:lnTo>
                    <a:pt x="1756813" y="6085856"/>
                  </a:lnTo>
                  <a:lnTo>
                    <a:pt x="0" y="3042931"/>
                  </a:lnTo>
                  <a:lnTo>
                    <a:pt x="1756815" y="0"/>
                  </a:lnTo>
                  <a:lnTo>
                    <a:pt x="4136228" y="0"/>
                  </a:lnTo>
                  <a:lnTo>
                    <a:pt x="4136228" y="6085856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59850" y="563977"/>
              <a:ext cx="4961255" cy="4297045"/>
            </a:xfrm>
            <a:custGeom>
              <a:avLst/>
              <a:gdLst/>
              <a:ahLst/>
              <a:cxnLst/>
              <a:rect l="l" t="t" r="r" b="b"/>
              <a:pathLst>
                <a:path w="4961255" h="4297045">
                  <a:moveTo>
                    <a:pt x="3720976" y="4296462"/>
                  </a:moveTo>
                  <a:lnTo>
                    <a:pt x="1240267" y="4296462"/>
                  </a:lnTo>
                  <a:lnTo>
                    <a:pt x="0" y="2148232"/>
                  </a:lnTo>
                  <a:lnTo>
                    <a:pt x="1240267" y="0"/>
                  </a:lnTo>
                  <a:lnTo>
                    <a:pt x="3720802" y="0"/>
                  </a:lnTo>
                  <a:lnTo>
                    <a:pt x="4961071" y="2147931"/>
                  </a:lnTo>
                  <a:lnTo>
                    <a:pt x="4961071" y="2148531"/>
                  </a:lnTo>
                  <a:lnTo>
                    <a:pt x="3720976" y="4296462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5997" y="2120111"/>
              <a:ext cx="7607031" cy="65912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46611" y="4596651"/>
            <a:ext cx="7469505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900" spc="484" dirty="0"/>
              <a:t>THANK</a:t>
            </a:r>
            <a:r>
              <a:rPr sz="8900" spc="-1614" dirty="0"/>
              <a:t> </a:t>
            </a:r>
            <a:r>
              <a:rPr sz="8900" spc="250" dirty="0"/>
              <a:t>YOU!</a:t>
            </a:r>
            <a:endParaRPr sz="8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596" y="2710366"/>
            <a:ext cx="13452475" cy="72967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00" i="1" spc="385" dirty="0">
                <a:solidFill>
                  <a:srgbClr val="00A181"/>
                </a:solidFill>
                <a:latin typeface="Verdana"/>
                <a:cs typeface="Verdana"/>
              </a:rPr>
              <a:t>Merger</a:t>
            </a:r>
            <a:endParaRPr sz="5400">
              <a:latin typeface="Verdana"/>
              <a:cs typeface="Verdana"/>
            </a:endParaRPr>
          </a:p>
          <a:p>
            <a:pPr marL="12700" marR="244475">
              <a:lnSpc>
                <a:spcPct val="114599"/>
              </a:lnSpc>
              <a:spcBef>
                <a:spcPts val="3195"/>
              </a:spcBef>
            </a:pPr>
            <a:r>
              <a:rPr sz="3000" i="1" spc="40" dirty="0">
                <a:latin typeface="Verdana"/>
                <a:cs typeface="Verdana"/>
              </a:rPr>
              <a:t>A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50" dirty="0">
                <a:latin typeface="Verdana"/>
                <a:cs typeface="Verdana"/>
              </a:rPr>
              <a:t>merger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45" dirty="0">
                <a:latin typeface="Verdana"/>
                <a:cs typeface="Verdana"/>
              </a:rPr>
              <a:t>combines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85" dirty="0">
                <a:latin typeface="Verdana"/>
                <a:cs typeface="Verdana"/>
              </a:rPr>
              <a:t>two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50" dirty="0">
                <a:latin typeface="Verdana"/>
                <a:cs typeface="Verdana"/>
              </a:rPr>
              <a:t>companies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254" dirty="0">
                <a:latin typeface="Verdana"/>
                <a:cs typeface="Verdana"/>
              </a:rPr>
              <a:t>in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5" dirty="0">
                <a:latin typeface="Verdana"/>
                <a:cs typeface="Verdana"/>
              </a:rPr>
              <a:t>one.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10" dirty="0">
                <a:latin typeface="Verdana"/>
                <a:cs typeface="Verdana"/>
              </a:rPr>
              <a:t>Such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90" dirty="0">
                <a:latin typeface="Verdana"/>
                <a:cs typeface="Verdana"/>
              </a:rPr>
              <a:t>transactions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14" dirty="0">
                <a:latin typeface="Verdana"/>
                <a:cs typeface="Verdana"/>
              </a:rPr>
              <a:t>take  </a:t>
            </a:r>
            <a:r>
              <a:rPr sz="3000" i="1" spc="110" dirty="0">
                <a:latin typeface="Verdana"/>
                <a:cs typeface="Verdana"/>
              </a:rPr>
              <a:t>place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65" dirty="0">
                <a:latin typeface="Verdana"/>
                <a:cs typeface="Verdana"/>
              </a:rPr>
              <a:t>between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185" dirty="0">
                <a:latin typeface="Verdana"/>
                <a:cs typeface="Verdana"/>
              </a:rPr>
              <a:t>two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125" dirty="0">
                <a:latin typeface="Verdana"/>
                <a:cs typeface="Verdana"/>
              </a:rPr>
              <a:t>businesses/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150" dirty="0">
                <a:latin typeface="Verdana"/>
                <a:cs typeface="Verdana"/>
              </a:rPr>
              <a:t>companies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65" dirty="0">
                <a:latin typeface="Verdana"/>
                <a:cs typeface="Verdana"/>
              </a:rPr>
              <a:t>of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70" dirty="0">
                <a:latin typeface="Verdana"/>
                <a:cs typeface="Verdana"/>
              </a:rPr>
              <a:t>the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114" dirty="0">
                <a:latin typeface="Verdana"/>
                <a:cs typeface="Verdana"/>
              </a:rPr>
              <a:t>same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110" dirty="0">
                <a:latin typeface="Verdana"/>
                <a:cs typeface="Verdana"/>
              </a:rPr>
              <a:t>size.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14599"/>
              </a:lnSpc>
            </a:pPr>
            <a:r>
              <a:rPr sz="3000" i="1" spc="135" dirty="0">
                <a:latin typeface="Verdana"/>
                <a:cs typeface="Verdana"/>
              </a:rPr>
              <a:t>Additionally, </a:t>
            </a:r>
            <a:r>
              <a:rPr sz="3000" i="1" spc="70" dirty="0">
                <a:latin typeface="Verdana"/>
                <a:cs typeface="Verdana"/>
              </a:rPr>
              <a:t>the </a:t>
            </a:r>
            <a:r>
              <a:rPr sz="3000" i="1" spc="170" dirty="0">
                <a:latin typeface="Verdana"/>
                <a:cs typeface="Verdana"/>
              </a:rPr>
              <a:t>terms </a:t>
            </a:r>
            <a:r>
              <a:rPr sz="3000" i="1" spc="165" dirty="0">
                <a:latin typeface="Verdana"/>
                <a:cs typeface="Verdana"/>
              </a:rPr>
              <a:t>of </a:t>
            </a:r>
            <a:r>
              <a:rPr sz="3000" i="1" spc="70" dirty="0">
                <a:latin typeface="Verdana"/>
                <a:cs typeface="Verdana"/>
              </a:rPr>
              <a:t>the </a:t>
            </a:r>
            <a:r>
              <a:rPr sz="3000" i="1" spc="150" dirty="0">
                <a:latin typeface="Verdana"/>
                <a:cs typeface="Verdana"/>
              </a:rPr>
              <a:t>merger </a:t>
            </a:r>
            <a:r>
              <a:rPr sz="3000" i="1" spc="160" dirty="0">
                <a:latin typeface="Verdana"/>
                <a:cs typeface="Verdana"/>
              </a:rPr>
              <a:t>are </a:t>
            </a:r>
            <a:r>
              <a:rPr sz="3000" i="1" spc="140" dirty="0">
                <a:latin typeface="Verdana"/>
                <a:cs typeface="Verdana"/>
              </a:rPr>
              <a:t>amicable </a:t>
            </a:r>
            <a:r>
              <a:rPr sz="3000" i="1" spc="160" dirty="0">
                <a:latin typeface="Verdana"/>
                <a:cs typeface="Verdana"/>
              </a:rPr>
              <a:t>and </a:t>
            </a:r>
            <a:r>
              <a:rPr sz="3000" i="1" spc="190" dirty="0">
                <a:latin typeface="Verdana"/>
                <a:cs typeface="Verdana"/>
              </a:rPr>
              <a:t>also  </a:t>
            </a:r>
            <a:r>
              <a:rPr sz="3000" i="1" spc="170" dirty="0">
                <a:latin typeface="Verdana"/>
                <a:cs typeface="Verdana"/>
              </a:rPr>
              <a:t>mutually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80" dirty="0">
                <a:latin typeface="Verdana"/>
                <a:cs typeface="Verdana"/>
              </a:rPr>
              <a:t>agreed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14" dirty="0">
                <a:latin typeface="Verdana"/>
                <a:cs typeface="Verdana"/>
              </a:rPr>
              <a:t>by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70" dirty="0">
                <a:latin typeface="Verdana"/>
                <a:cs typeface="Verdana"/>
              </a:rPr>
              <a:t>the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85" dirty="0">
                <a:latin typeface="Verdana"/>
                <a:cs typeface="Verdana"/>
              </a:rPr>
              <a:t>two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50" dirty="0">
                <a:latin typeface="Verdana"/>
                <a:cs typeface="Verdana"/>
              </a:rPr>
              <a:t>companies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120" dirty="0">
                <a:latin typeface="Verdana"/>
                <a:cs typeface="Verdana"/>
              </a:rPr>
              <a:t>to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55" dirty="0">
                <a:latin typeface="Verdana"/>
                <a:cs typeface="Verdana"/>
              </a:rPr>
              <a:t>become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125" dirty="0">
                <a:latin typeface="Verdana"/>
                <a:cs typeface="Verdana"/>
              </a:rPr>
              <a:t>equal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210" dirty="0">
                <a:latin typeface="Verdana"/>
                <a:cs typeface="Verdana"/>
              </a:rPr>
              <a:t>partners</a:t>
            </a:r>
            <a:r>
              <a:rPr sz="3000" i="1" spc="-455" dirty="0">
                <a:latin typeface="Verdana"/>
                <a:cs typeface="Verdana"/>
              </a:rPr>
              <a:t> </a:t>
            </a:r>
            <a:r>
              <a:rPr sz="3000" i="1" spc="254" dirty="0">
                <a:latin typeface="Verdana"/>
                <a:cs typeface="Verdana"/>
              </a:rPr>
              <a:t>in  </a:t>
            </a:r>
            <a:r>
              <a:rPr sz="3000" i="1" spc="70" dirty="0">
                <a:latin typeface="Verdana"/>
                <a:cs typeface="Verdana"/>
              </a:rPr>
              <a:t>the</a:t>
            </a:r>
            <a:r>
              <a:rPr sz="3000" i="1" spc="-465" dirty="0">
                <a:latin typeface="Verdana"/>
                <a:cs typeface="Verdana"/>
              </a:rPr>
              <a:t> </a:t>
            </a:r>
            <a:r>
              <a:rPr sz="3000" i="1" spc="150" dirty="0">
                <a:latin typeface="Verdana"/>
                <a:cs typeface="Verdana"/>
              </a:rPr>
              <a:t>new</a:t>
            </a:r>
            <a:r>
              <a:rPr sz="3000" i="1" spc="-459" dirty="0">
                <a:latin typeface="Verdana"/>
                <a:cs typeface="Verdana"/>
              </a:rPr>
              <a:t> </a:t>
            </a:r>
            <a:r>
              <a:rPr sz="3000" i="1" spc="35" dirty="0">
                <a:latin typeface="Verdana"/>
                <a:cs typeface="Verdana"/>
              </a:rPr>
              <a:t>venture..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5450" i="1" spc="320" dirty="0">
                <a:solidFill>
                  <a:srgbClr val="00A181"/>
                </a:solidFill>
                <a:latin typeface="Verdana"/>
                <a:cs typeface="Verdana"/>
              </a:rPr>
              <a:t>Acquisition</a:t>
            </a:r>
            <a:endParaRPr sz="5450">
              <a:latin typeface="Verdana"/>
              <a:cs typeface="Verdana"/>
            </a:endParaRPr>
          </a:p>
          <a:p>
            <a:pPr marL="12700" marR="916940">
              <a:lnSpc>
                <a:spcPct val="116799"/>
              </a:lnSpc>
              <a:spcBef>
                <a:spcPts val="2115"/>
              </a:spcBef>
            </a:pPr>
            <a:r>
              <a:rPr sz="3050" i="1" spc="195" dirty="0">
                <a:latin typeface="Verdana"/>
                <a:cs typeface="Verdana"/>
              </a:rPr>
              <a:t>Acquisition</a:t>
            </a:r>
            <a:r>
              <a:rPr sz="3050" i="1" spc="-465" dirty="0">
                <a:latin typeface="Verdana"/>
                <a:cs typeface="Verdana"/>
              </a:rPr>
              <a:t> </a:t>
            </a:r>
            <a:r>
              <a:rPr sz="3050" i="1" spc="200" dirty="0">
                <a:latin typeface="Verdana"/>
                <a:cs typeface="Verdana"/>
              </a:rPr>
              <a:t>occurs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95" dirty="0">
                <a:latin typeface="Verdana"/>
                <a:cs typeface="Verdana"/>
              </a:rPr>
              <a:t>when</a:t>
            </a:r>
            <a:r>
              <a:rPr sz="3050" i="1" spc="-465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a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company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75" dirty="0">
                <a:latin typeface="Verdana"/>
                <a:cs typeface="Verdana"/>
              </a:rPr>
              <a:t>buys</a:t>
            </a:r>
            <a:r>
              <a:rPr sz="3050" i="1" spc="-465" dirty="0">
                <a:latin typeface="Verdana"/>
                <a:cs typeface="Verdana"/>
              </a:rPr>
              <a:t> </a:t>
            </a:r>
            <a:r>
              <a:rPr sz="3050" i="1" spc="195" dirty="0">
                <a:latin typeface="Verdana"/>
                <a:cs typeface="Verdana"/>
              </a:rPr>
              <a:t>another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35" dirty="0">
                <a:latin typeface="Verdana"/>
                <a:cs typeface="Verdana"/>
              </a:rPr>
              <a:t>company.  </a:t>
            </a:r>
            <a:r>
              <a:rPr sz="3050" i="1" spc="90" dirty="0">
                <a:latin typeface="Verdana"/>
                <a:cs typeface="Verdana"/>
              </a:rPr>
              <a:t>Sometimes,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90" dirty="0">
                <a:latin typeface="Verdana"/>
                <a:cs typeface="Verdana"/>
              </a:rPr>
              <a:t>the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190" dirty="0">
                <a:latin typeface="Verdana"/>
                <a:cs typeface="Verdana"/>
              </a:rPr>
              <a:t>purchase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260" dirty="0">
                <a:latin typeface="Verdana"/>
                <a:cs typeface="Verdana"/>
              </a:rPr>
              <a:t>is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204" dirty="0">
                <a:latin typeface="Verdana"/>
                <a:cs typeface="Verdana"/>
              </a:rPr>
              <a:t>friendly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85" dirty="0">
                <a:latin typeface="Verdana"/>
                <a:cs typeface="Verdana"/>
              </a:rPr>
              <a:t>whereas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150" dirty="0">
                <a:latin typeface="Verdana"/>
                <a:cs typeface="Verdana"/>
              </a:rPr>
              <a:t>sometimes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200" dirty="0">
                <a:latin typeface="Verdana"/>
                <a:cs typeface="Verdana"/>
              </a:rPr>
              <a:t>it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260" dirty="0">
                <a:latin typeface="Verdana"/>
                <a:cs typeface="Verdana"/>
              </a:rPr>
              <a:t>is  </a:t>
            </a:r>
            <a:r>
              <a:rPr sz="3050" i="1" spc="130" dirty="0">
                <a:latin typeface="Verdana"/>
                <a:cs typeface="Verdana"/>
              </a:rPr>
              <a:t>hostile.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Thus,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a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large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company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90" dirty="0">
                <a:latin typeface="Verdana"/>
                <a:cs typeface="Verdana"/>
              </a:rPr>
              <a:t>acquires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a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245" dirty="0">
                <a:latin typeface="Verdana"/>
                <a:cs typeface="Verdana"/>
              </a:rPr>
              <a:t>small</a:t>
            </a:r>
            <a:r>
              <a:rPr sz="3050" i="1" spc="-455" dirty="0">
                <a:latin typeface="Verdana"/>
                <a:cs typeface="Verdana"/>
              </a:rPr>
              <a:t> </a:t>
            </a:r>
            <a:r>
              <a:rPr sz="3050" i="1" spc="180" dirty="0">
                <a:latin typeface="Verdana"/>
                <a:cs typeface="Verdana"/>
              </a:rPr>
              <a:t>company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40" dirty="0">
                <a:latin typeface="Verdana"/>
                <a:cs typeface="Verdana"/>
              </a:rPr>
              <a:t>to  </a:t>
            </a:r>
            <a:r>
              <a:rPr sz="3050" i="1" spc="180" dirty="0">
                <a:latin typeface="Verdana"/>
                <a:cs typeface="Verdana"/>
              </a:rPr>
              <a:t>diversify</a:t>
            </a:r>
            <a:r>
              <a:rPr sz="3050" i="1" spc="-465" dirty="0">
                <a:latin typeface="Verdana"/>
                <a:cs typeface="Verdana"/>
              </a:rPr>
              <a:t> </a:t>
            </a:r>
            <a:r>
              <a:rPr sz="3050" i="1" spc="210" dirty="0">
                <a:latin typeface="Verdana"/>
                <a:cs typeface="Verdana"/>
              </a:rPr>
              <a:t>its</a:t>
            </a:r>
            <a:r>
              <a:rPr sz="3050" i="1" spc="-459" dirty="0">
                <a:latin typeface="Verdana"/>
                <a:cs typeface="Verdana"/>
              </a:rPr>
              <a:t> </a:t>
            </a:r>
            <a:r>
              <a:rPr sz="3050" i="1" spc="145" dirty="0">
                <a:latin typeface="Verdana"/>
                <a:cs typeface="Verdana"/>
              </a:rPr>
              <a:t>business.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8850"/>
              </a:lnSpc>
              <a:spcBef>
                <a:spcPts val="229"/>
              </a:spcBef>
            </a:pPr>
            <a:r>
              <a:rPr spc="535" dirty="0"/>
              <a:t>What</a:t>
            </a:r>
            <a:r>
              <a:rPr spc="-1290" dirty="0"/>
              <a:t> </a:t>
            </a:r>
            <a:r>
              <a:rPr spc="365" dirty="0"/>
              <a:t>are</a:t>
            </a:r>
            <a:r>
              <a:rPr spc="-1290" dirty="0"/>
              <a:t> </a:t>
            </a:r>
            <a:r>
              <a:rPr spc="475" dirty="0"/>
              <a:t>Merger</a:t>
            </a:r>
            <a:r>
              <a:rPr spc="-1290" dirty="0"/>
              <a:t> </a:t>
            </a:r>
            <a:r>
              <a:rPr spc="680" dirty="0"/>
              <a:t>&amp;  </a:t>
            </a:r>
            <a:r>
              <a:rPr spc="420" dirty="0"/>
              <a:t>Acquisition?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244025" y="1"/>
            <a:ext cx="5044440" cy="5266690"/>
            <a:chOff x="13244025" y="1"/>
            <a:chExt cx="5044440" cy="5266690"/>
          </a:xfrm>
        </p:grpSpPr>
        <p:sp>
          <p:nvSpPr>
            <p:cNvPr id="5" name="object 5"/>
            <p:cNvSpPr/>
            <p:nvPr/>
          </p:nvSpPr>
          <p:spPr>
            <a:xfrm>
              <a:off x="16799109" y="2687863"/>
              <a:ext cx="1489075" cy="2579370"/>
            </a:xfrm>
            <a:custGeom>
              <a:avLst/>
              <a:gdLst/>
              <a:ahLst/>
              <a:cxnLst/>
              <a:rect l="l" t="t" r="r" b="b"/>
              <a:pathLst>
                <a:path w="1489075" h="2579370">
                  <a:moveTo>
                    <a:pt x="1488889" y="2578769"/>
                  </a:moveTo>
                  <a:lnTo>
                    <a:pt x="744418" y="2578769"/>
                  </a:lnTo>
                  <a:lnTo>
                    <a:pt x="0" y="1289386"/>
                  </a:lnTo>
                  <a:lnTo>
                    <a:pt x="744418" y="0"/>
                  </a:lnTo>
                  <a:lnTo>
                    <a:pt x="1488889" y="0"/>
                  </a:lnTo>
                  <a:lnTo>
                    <a:pt x="1488889" y="2578769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60089" y="1"/>
              <a:ext cx="4201795" cy="3503295"/>
            </a:xfrm>
            <a:custGeom>
              <a:avLst/>
              <a:gdLst/>
              <a:ahLst/>
              <a:cxnLst/>
              <a:rect l="l" t="t" r="r" b="b"/>
              <a:pathLst>
                <a:path w="4201794" h="3503295">
                  <a:moveTo>
                    <a:pt x="3151172" y="3503249"/>
                  </a:moveTo>
                  <a:lnTo>
                    <a:pt x="1050341" y="3503249"/>
                  </a:lnTo>
                  <a:lnTo>
                    <a:pt x="0" y="1683983"/>
                  </a:lnTo>
                  <a:lnTo>
                    <a:pt x="972236" y="0"/>
                  </a:lnTo>
                  <a:lnTo>
                    <a:pt x="3229141" y="0"/>
                  </a:lnTo>
                  <a:lnTo>
                    <a:pt x="4201366" y="1683727"/>
                  </a:lnTo>
                  <a:lnTo>
                    <a:pt x="4201366" y="1684239"/>
                  </a:lnTo>
                  <a:lnTo>
                    <a:pt x="3151172" y="3503249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44025" y="2"/>
              <a:ext cx="2481580" cy="1193165"/>
            </a:xfrm>
            <a:custGeom>
              <a:avLst/>
              <a:gdLst/>
              <a:ahLst/>
              <a:cxnLst/>
              <a:rect l="l" t="t" r="r" b="b"/>
              <a:pathLst>
                <a:path w="2481580" h="1193165">
                  <a:moveTo>
                    <a:pt x="1860976" y="1192741"/>
                  </a:moveTo>
                  <a:lnTo>
                    <a:pt x="620237" y="1192741"/>
                  </a:lnTo>
                  <a:lnTo>
                    <a:pt x="0" y="118446"/>
                  </a:lnTo>
                  <a:lnTo>
                    <a:pt x="0" y="118140"/>
                  </a:lnTo>
                  <a:lnTo>
                    <a:pt x="68208" y="0"/>
                  </a:lnTo>
                  <a:lnTo>
                    <a:pt x="2412996" y="0"/>
                  </a:lnTo>
                  <a:lnTo>
                    <a:pt x="2481213" y="118140"/>
                  </a:lnTo>
                  <a:lnTo>
                    <a:pt x="2481213" y="118446"/>
                  </a:lnTo>
                  <a:lnTo>
                    <a:pt x="1860976" y="1192741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100" y="344291"/>
            <a:ext cx="6379845" cy="29438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229"/>
              </a:spcBef>
            </a:pPr>
            <a:r>
              <a:rPr sz="6400" spc="459" dirty="0"/>
              <a:t>What </a:t>
            </a:r>
            <a:r>
              <a:rPr sz="6400" spc="490" dirty="0"/>
              <a:t>is </a:t>
            </a:r>
            <a:r>
              <a:rPr sz="6400" spc="380" dirty="0"/>
              <a:t>Cross  </a:t>
            </a:r>
            <a:r>
              <a:rPr sz="6400" spc="395" dirty="0"/>
              <a:t>Border</a:t>
            </a:r>
            <a:r>
              <a:rPr sz="6400" spc="-1150" dirty="0"/>
              <a:t> </a:t>
            </a:r>
            <a:r>
              <a:rPr sz="6400" spc="409" dirty="0"/>
              <a:t>Merger  </a:t>
            </a:r>
            <a:r>
              <a:rPr sz="6400" spc="590" dirty="0"/>
              <a:t>&amp;</a:t>
            </a:r>
            <a:r>
              <a:rPr sz="6400" spc="-1140" dirty="0"/>
              <a:t> </a:t>
            </a:r>
            <a:r>
              <a:rPr sz="6400" spc="365" dirty="0"/>
              <a:t>Acquisition?</a:t>
            </a:r>
            <a:endParaRPr sz="6400"/>
          </a:p>
        </p:txBody>
      </p:sp>
      <p:grpSp>
        <p:nvGrpSpPr>
          <p:cNvPr id="4" name="object 4"/>
          <p:cNvGrpSpPr/>
          <p:nvPr/>
        </p:nvGrpSpPr>
        <p:grpSpPr>
          <a:xfrm>
            <a:off x="0" y="4005504"/>
            <a:ext cx="6541770" cy="6282055"/>
            <a:chOff x="0" y="4005504"/>
            <a:chExt cx="6541770" cy="6282055"/>
          </a:xfrm>
        </p:grpSpPr>
        <p:sp>
          <p:nvSpPr>
            <p:cNvPr id="5" name="object 5"/>
            <p:cNvSpPr/>
            <p:nvPr/>
          </p:nvSpPr>
          <p:spPr>
            <a:xfrm>
              <a:off x="0" y="4784305"/>
              <a:ext cx="3679825" cy="4318000"/>
            </a:xfrm>
            <a:custGeom>
              <a:avLst/>
              <a:gdLst/>
              <a:ahLst/>
              <a:cxnLst/>
              <a:rect l="l" t="t" r="r" b="b"/>
              <a:pathLst>
                <a:path w="3679825" h="4318000">
                  <a:moveTo>
                    <a:pt x="0" y="0"/>
                  </a:moveTo>
                  <a:lnTo>
                    <a:pt x="2433036" y="0"/>
                  </a:lnTo>
                  <a:lnTo>
                    <a:pt x="3679357" y="2158716"/>
                  </a:lnTo>
                  <a:lnTo>
                    <a:pt x="2433036" y="4317432"/>
                  </a:lnTo>
                  <a:lnTo>
                    <a:pt x="0" y="431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1147" y="7468740"/>
              <a:ext cx="3480435" cy="2818765"/>
            </a:xfrm>
            <a:custGeom>
              <a:avLst/>
              <a:gdLst/>
              <a:ahLst/>
              <a:cxnLst/>
              <a:rect l="l" t="t" r="r" b="b"/>
              <a:pathLst>
                <a:path w="3480434" h="2818765">
                  <a:moveTo>
                    <a:pt x="869924" y="0"/>
                  </a:moveTo>
                  <a:lnTo>
                    <a:pt x="2610139" y="0"/>
                  </a:lnTo>
                  <a:lnTo>
                    <a:pt x="3480063" y="1506770"/>
                  </a:lnTo>
                  <a:lnTo>
                    <a:pt x="3480063" y="1507192"/>
                  </a:lnTo>
                  <a:lnTo>
                    <a:pt x="2723127" y="2818259"/>
                  </a:lnTo>
                  <a:lnTo>
                    <a:pt x="757042" y="2818259"/>
                  </a:lnTo>
                  <a:lnTo>
                    <a:pt x="0" y="1507192"/>
                  </a:lnTo>
                  <a:lnTo>
                    <a:pt x="0" y="1506770"/>
                  </a:lnTo>
                  <a:lnTo>
                    <a:pt x="869924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951" y="4005515"/>
              <a:ext cx="4277995" cy="6282055"/>
            </a:xfrm>
            <a:custGeom>
              <a:avLst/>
              <a:gdLst/>
              <a:ahLst/>
              <a:cxnLst/>
              <a:rect l="l" t="t" r="r" b="b"/>
              <a:pathLst>
                <a:path w="4277995" h="6282055">
                  <a:moveTo>
                    <a:pt x="3378162" y="5252542"/>
                  </a:moveTo>
                  <a:lnTo>
                    <a:pt x="2533700" y="3789896"/>
                  </a:lnTo>
                  <a:lnTo>
                    <a:pt x="844448" y="3789896"/>
                  </a:lnTo>
                  <a:lnTo>
                    <a:pt x="0" y="5252542"/>
                  </a:lnTo>
                  <a:lnTo>
                    <a:pt x="0" y="5252961"/>
                  </a:lnTo>
                  <a:lnTo>
                    <a:pt x="593902" y="6281483"/>
                  </a:lnTo>
                  <a:lnTo>
                    <a:pt x="2784335" y="6281483"/>
                  </a:lnTo>
                  <a:lnTo>
                    <a:pt x="3378162" y="5252961"/>
                  </a:lnTo>
                  <a:lnTo>
                    <a:pt x="3378162" y="5252542"/>
                  </a:lnTo>
                  <a:close/>
                </a:path>
                <a:path w="4277995" h="6282055">
                  <a:moveTo>
                    <a:pt x="4277499" y="778675"/>
                  </a:moveTo>
                  <a:lnTo>
                    <a:pt x="3827932" y="0"/>
                  </a:lnTo>
                  <a:lnTo>
                    <a:pt x="2928620" y="0"/>
                  </a:lnTo>
                  <a:lnTo>
                    <a:pt x="2479052" y="778675"/>
                  </a:lnTo>
                  <a:lnTo>
                    <a:pt x="2479052" y="778891"/>
                  </a:lnTo>
                  <a:lnTo>
                    <a:pt x="2928683" y="1557566"/>
                  </a:lnTo>
                  <a:lnTo>
                    <a:pt x="3827932" y="1557566"/>
                  </a:lnTo>
                  <a:lnTo>
                    <a:pt x="4277499" y="778891"/>
                  </a:lnTo>
                  <a:lnTo>
                    <a:pt x="4277499" y="778675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4692" y="1286006"/>
            <a:ext cx="164156" cy="1641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4692" y="3625231"/>
            <a:ext cx="164156" cy="1641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822" y="1027072"/>
            <a:ext cx="10581005" cy="948913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849630" marR="222885">
              <a:lnSpc>
                <a:spcPts val="4600"/>
              </a:lnSpc>
              <a:spcBef>
                <a:spcPts val="295"/>
              </a:spcBef>
            </a:pPr>
            <a:r>
              <a:rPr sz="3850" i="1" spc="130" dirty="0">
                <a:latin typeface="Verdana"/>
                <a:cs typeface="Verdana"/>
              </a:rPr>
              <a:t>It’s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95" dirty="0">
                <a:latin typeface="Verdana"/>
                <a:cs typeface="Verdana"/>
              </a:rPr>
              <a:t>cross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75" dirty="0">
                <a:latin typeface="Verdana"/>
                <a:cs typeface="Verdana"/>
              </a:rPr>
              <a:t>border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70" dirty="0">
                <a:latin typeface="Verdana"/>
                <a:cs typeface="Verdana"/>
              </a:rPr>
              <a:t>transaction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20" dirty="0">
                <a:latin typeface="Verdana"/>
                <a:cs typeface="Verdana"/>
              </a:rPr>
              <a:t>where  </a:t>
            </a:r>
            <a:r>
              <a:rPr sz="3850" i="1" spc="175" dirty="0">
                <a:latin typeface="Verdana"/>
                <a:cs typeface="Verdana"/>
              </a:rPr>
              <a:t>legal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345" dirty="0">
                <a:latin typeface="Verdana"/>
                <a:cs typeface="Verdana"/>
              </a:rPr>
              <a:t>barriers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29" dirty="0">
                <a:latin typeface="Verdana"/>
                <a:cs typeface="Verdana"/>
              </a:rPr>
              <a:t>are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50" dirty="0">
                <a:latin typeface="Verdana"/>
                <a:cs typeface="Verdana"/>
              </a:rPr>
              <a:t>more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165" dirty="0">
                <a:latin typeface="Verdana"/>
                <a:cs typeface="Verdana"/>
              </a:rPr>
              <a:t>complex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35" dirty="0">
                <a:latin typeface="Verdana"/>
                <a:cs typeface="Verdana"/>
              </a:rPr>
              <a:t>and  </a:t>
            </a:r>
            <a:r>
              <a:rPr sz="3850" i="1" spc="114" dirty="0">
                <a:latin typeface="Verdana"/>
                <a:cs typeface="Verdana"/>
              </a:rPr>
              <a:t>the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35" dirty="0">
                <a:latin typeface="Verdana"/>
                <a:cs typeface="Verdana"/>
              </a:rPr>
              <a:t>business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15" dirty="0">
                <a:latin typeface="Verdana"/>
                <a:cs typeface="Verdana"/>
              </a:rPr>
              <a:t>culture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325" dirty="0">
                <a:latin typeface="Verdana"/>
                <a:cs typeface="Verdana"/>
              </a:rPr>
              <a:t>is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114" dirty="0">
                <a:latin typeface="Verdana"/>
                <a:cs typeface="Verdana"/>
              </a:rPr>
              <a:t>wide.</a:t>
            </a:r>
            <a:endParaRPr sz="3850" dirty="0">
              <a:latin typeface="Verdana"/>
              <a:cs typeface="Verdana"/>
            </a:endParaRPr>
          </a:p>
          <a:p>
            <a:pPr marL="849630">
              <a:lnSpc>
                <a:spcPts val="4610"/>
              </a:lnSpc>
              <a:spcBef>
                <a:spcPts val="4450"/>
              </a:spcBef>
            </a:pPr>
            <a:r>
              <a:rPr sz="3850" i="1" spc="345" dirty="0">
                <a:latin typeface="Verdana"/>
                <a:cs typeface="Verdana"/>
              </a:rPr>
              <a:t>For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20" dirty="0">
                <a:latin typeface="Verdana"/>
                <a:cs typeface="Verdana"/>
              </a:rPr>
              <a:t>a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40" dirty="0">
                <a:latin typeface="Verdana"/>
                <a:cs typeface="Verdana"/>
              </a:rPr>
              <a:t>basic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80" dirty="0">
                <a:latin typeface="Verdana"/>
                <a:cs typeface="Verdana"/>
              </a:rPr>
              <a:t>concept:</a:t>
            </a:r>
            <a:endParaRPr sz="3850" dirty="0">
              <a:latin typeface="Verdana"/>
              <a:cs typeface="Verdana"/>
            </a:endParaRPr>
          </a:p>
          <a:p>
            <a:pPr marL="12700" marR="5080">
              <a:lnSpc>
                <a:spcPts val="4600"/>
              </a:lnSpc>
              <a:spcBef>
                <a:spcPts val="145"/>
              </a:spcBef>
            </a:pPr>
            <a:r>
              <a:rPr sz="3850" i="1" spc="130" dirty="0">
                <a:latin typeface="Verdana"/>
                <a:cs typeface="Verdana"/>
              </a:rPr>
              <a:t>Its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80" dirty="0">
                <a:latin typeface="Verdana"/>
                <a:cs typeface="Verdana"/>
              </a:rPr>
              <a:t>an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70" dirty="0">
                <a:latin typeface="Verdana"/>
                <a:cs typeface="Verdana"/>
              </a:rPr>
              <a:t>international</a:t>
            </a:r>
            <a:r>
              <a:rPr sz="3850" i="1" spc="-580" dirty="0">
                <a:latin typeface="Verdana"/>
                <a:cs typeface="Verdana"/>
              </a:rPr>
              <a:t> </a:t>
            </a:r>
            <a:r>
              <a:rPr sz="3850" i="1" spc="275" dirty="0">
                <a:latin typeface="Verdana"/>
                <a:cs typeface="Verdana"/>
              </a:rPr>
              <a:t>“marriage”</a:t>
            </a:r>
            <a:r>
              <a:rPr sz="3850" i="1" spc="-575" dirty="0">
                <a:latin typeface="Verdana"/>
                <a:cs typeface="Verdana"/>
              </a:rPr>
              <a:t> </a:t>
            </a:r>
            <a:r>
              <a:rPr sz="3850" i="1" spc="110" dirty="0">
                <a:latin typeface="Verdana"/>
                <a:cs typeface="Verdana"/>
              </a:rPr>
              <a:t>between  </a:t>
            </a:r>
            <a:r>
              <a:rPr sz="3850" i="1" spc="265" dirty="0">
                <a:latin typeface="Verdana"/>
                <a:cs typeface="Verdana"/>
              </a:rPr>
              <a:t>two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20" dirty="0">
                <a:latin typeface="Verdana"/>
                <a:cs typeface="Verdana"/>
              </a:rPr>
              <a:t>companies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175" dirty="0">
                <a:latin typeface="Verdana"/>
                <a:cs typeface="Verdana"/>
              </a:rPr>
              <a:t>to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345" dirty="0">
                <a:latin typeface="Verdana"/>
                <a:cs typeface="Verdana"/>
              </a:rPr>
              <a:t>form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20" dirty="0">
                <a:latin typeface="Verdana"/>
                <a:cs typeface="Verdana"/>
              </a:rPr>
              <a:t>a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70" dirty="0">
                <a:latin typeface="Verdana"/>
                <a:cs typeface="Verdana"/>
              </a:rPr>
              <a:t>“family”</a:t>
            </a:r>
            <a:r>
              <a:rPr sz="3850" i="1" spc="-585" dirty="0">
                <a:latin typeface="Verdana"/>
                <a:cs typeface="Verdana"/>
              </a:rPr>
              <a:t> </a:t>
            </a:r>
            <a:r>
              <a:rPr sz="3850" i="1" spc="220" dirty="0">
                <a:latin typeface="Verdana"/>
                <a:cs typeface="Verdana"/>
              </a:rPr>
              <a:t>where  </a:t>
            </a:r>
            <a:r>
              <a:rPr sz="3850" i="1" spc="114" dirty="0">
                <a:latin typeface="Verdana"/>
                <a:cs typeface="Verdana"/>
              </a:rPr>
              <a:t>the </a:t>
            </a:r>
            <a:r>
              <a:rPr sz="3850" i="1" spc="265" dirty="0">
                <a:latin typeface="Verdana"/>
                <a:cs typeface="Verdana"/>
              </a:rPr>
              <a:t>two </a:t>
            </a:r>
            <a:r>
              <a:rPr sz="3850" i="1" spc="254" dirty="0">
                <a:latin typeface="Verdana"/>
                <a:cs typeface="Verdana"/>
              </a:rPr>
              <a:t>parties </a:t>
            </a:r>
            <a:r>
              <a:rPr sz="3850" i="1" spc="380" dirty="0">
                <a:latin typeface="Verdana"/>
                <a:cs typeface="Verdana"/>
              </a:rPr>
              <a:t>will </a:t>
            </a:r>
            <a:r>
              <a:rPr sz="3850" i="1" spc="50" dirty="0">
                <a:latin typeface="Verdana"/>
                <a:cs typeface="Verdana"/>
              </a:rPr>
              <a:t>be </a:t>
            </a:r>
            <a:r>
              <a:rPr sz="3850" i="1" spc="200" dirty="0">
                <a:latin typeface="Verdana"/>
                <a:cs typeface="Verdana"/>
              </a:rPr>
              <a:t>equally  </a:t>
            </a:r>
            <a:r>
              <a:rPr sz="3850" i="1" spc="245" dirty="0">
                <a:latin typeface="Verdana"/>
                <a:cs typeface="Verdana"/>
              </a:rPr>
              <a:t>responsible </a:t>
            </a:r>
            <a:r>
              <a:rPr sz="3850" i="1" spc="355" dirty="0">
                <a:latin typeface="Verdana"/>
                <a:cs typeface="Verdana"/>
              </a:rPr>
              <a:t>for </a:t>
            </a:r>
            <a:r>
              <a:rPr sz="3850" i="1" spc="114" dirty="0">
                <a:latin typeface="Verdana"/>
                <a:cs typeface="Verdana"/>
              </a:rPr>
              <a:t>the </a:t>
            </a:r>
            <a:r>
              <a:rPr sz="3850" i="1" spc="210" dirty="0">
                <a:latin typeface="Verdana"/>
                <a:cs typeface="Verdana"/>
              </a:rPr>
              <a:t>finance </a:t>
            </a:r>
            <a:r>
              <a:rPr sz="3850" i="1" spc="235" dirty="0">
                <a:latin typeface="Verdana"/>
                <a:cs typeface="Verdana"/>
              </a:rPr>
              <a:t>and </a:t>
            </a:r>
            <a:r>
              <a:rPr sz="3850" i="1" spc="114" dirty="0">
                <a:latin typeface="Verdana"/>
                <a:cs typeface="Verdana"/>
              </a:rPr>
              <a:t>the  </a:t>
            </a:r>
            <a:r>
              <a:rPr sz="3850" i="1" spc="170" dirty="0">
                <a:latin typeface="Verdana"/>
                <a:cs typeface="Verdana"/>
              </a:rPr>
              <a:t>management</a:t>
            </a:r>
            <a:r>
              <a:rPr sz="3850" i="1" spc="-595" dirty="0">
                <a:latin typeface="Verdana"/>
                <a:cs typeface="Verdana"/>
              </a:rPr>
              <a:t> </a:t>
            </a:r>
            <a:r>
              <a:rPr sz="3850" i="1" spc="150" dirty="0">
                <a:latin typeface="Verdana"/>
                <a:cs typeface="Verdana"/>
              </a:rPr>
              <a:t>strategies.</a:t>
            </a:r>
            <a:r>
              <a:rPr sz="3850" i="1" spc="-590" dirty="0">
                <a:latin typeface="Verdana"/>
                <a:cs typeface="Verdana"/>
              </a:rPr>
              <a:t> </a:t>
            </a:r>
            <a:r>
              <a:rPr sz="3850" i="1" spc="254" dirty="0">
                <a:latin typeface="Verdana"/>
                <a:cs typeface="Verdana"/>
              </a:rPr>
              <a:t>The</a:t>
            </a:r>
            <a:r>
              <a:rPr sz="3850" i="1" spc="-590" dirty="0">
                <a:latin typeface="Verdana"/>
                <a:cs typeface="Verdana"/>
              </a:rPr>
              <a:t> </a:t>
            </a:r>
            <a:r>
              <a:rPr sz="3850" i="1" spc="265" dirty="0">
                <a:latin typeface="Verdana"/>
                <a:cs typeface="Verdana"/>
              </a:rPr>
              <a:t>two</a:t>
            </a:r>
            <a:r>
              <a:rPr sz="3850" i="1" spc="-595" dirty="0">
                <a:latin typeface="Verdana"/>
                <a:cs typeface="Verdana"/>
              </a:rPr>
              <a:t> </a:t>
            </a:r>
            <a:r>
              <a:rPr sz="3850" i="1" spc="254" dirty="0">
                <a:latin typeface="Verdana"/>
                <a:cs typeface="Verdana"/>
              </a:rPr>
              <a:t>parties  </a:t>
            </a:r>
            <a:r>
              <a:rPr sz="3850" i="1" spc="380" dirty="0">
                <a:latin typeface="Verdana"/>
                <a:cs typeface="Verdana"/>
              </a:rPr>
              <a:t>will </a:t>
            </a:r>
            <a:r>
              <a:rPr sz="3850" i="1" spc="260" dirty="0">
                <a:latin typeface="Verdana"/>
                <a:cs typeface="Verdana"/>
              </a:rPr>
              <a:t>share </a:t>
            </a:r>
            <a:r>
              <a:rPr sz="3850" i="1" spc="114" dirty="0">
                <a:latin typeface="Verdana"/>
                <a:cs typeface="Verdana"/>
              </a:rPr>
              <a:t>the </a:t>
            </a:r>
            <a:r>
              <a:rPr sz="3850" i="1" spc="305" dirty="0">
                <a:latin typeface="Verdana"/>
                <a:cs typeface="Verdana"/>
              </a:rPr>
              <a:t>profits </a:t>
            </a:r>
            <a:r>
              <a:rPr sz="3850" i="1" spc="235" dirty="0">
                <a:latin typeface="Verdana"/>
                <a:cs typeface="Verdana"/>
              </a:rPr>
              <a:t>and </a:t>
            </a:r>
            <a:r>
              <a:rPr sz="3850" i="1" spc="220" dirty="0">
                <a:latin typeface="Verdana"/>
                <a:cs typeface="Verdana"/>
              </a:rPr>
              <a:t>losses  </a:t>
            </a:r>
            <a:r>
              <a:rPr sz="3850" i="1" spc="195" dirty="0">
                <a:latin typeface="Verdana"/>
                <a:cs typeface="Verdana"/>
              </a:rPr>
              <a:t>accordingly</a:t>
            </a:r>
            <a:r>
              <a:rPr sz="3850" i="1" spc="195" dirty="0" smtClean="0">
                <a:latin typeface="Verdana"/>
                <a:cs typeface="Verdana"/>
              </a:rPr>
              <a:t>.</a:t>
            </a:r>
            <a:endParaRPr lang="en-US" sz="3850" i="1" spc="195" dirty="0" smtClean="0">
              <a:latin typeface="Verdana"/>
              <a:cs typeface="Verdana"/>
            </a:endParaRPr>
          </a:p>
          <a:p>
            <a:pPr marL="12700" marR="5080">
              <a:lnSpc>
                <a:spcPts val="4600"/>
              </a:lnSpc>
              <a:spcBef>
                <a:spcPts val="145"/>
              </a:spcBef>
            </a:pPr>
            <a:r>
              <a:rPr lang="en-US" sz="3850" i="1" spc="114" dirty="0">
                <a:latin typeface="Verdana"/>
                <a:cs typeface="Verdana"/>
              </a:rPr>
              <a:t>Cross-border mergers and acquisitions involve assets and operations of firms belonging to two different countries.</a:t>
            </a:r>
            <a:endParaRPr sz="3850" i="1" spc="114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757433"/>
            <a:ext cx="4483735" cy="4530090"/>
            <a:chOff x="0" y="5757433"/>
            <a:chExt cx="4483735" cy="4530090"/>
          </a:xfrm>
        </p:grpSpPr>
        <p:sp>
          <p:nvSpPr>
            <p:cNvPr id="4" name="object 4"/>
            <p:cNvSpPr/>
            <p:nvPr/>
          </p:nvSpPr>
          <p:spPr>
            <a:xfrm>
              <a:off x="0" y="6077995"/>
              <a:ext cx="2546350" cy="4209415"/>
            </a:xfrm>
            <a:custGeom>
              <a:avLst/>
              <a:gdLst/>
              <a:ahLst/>
              <a:cxnLst/>
              <a:rect l="l" t="t" r="r" b="b"/>
              <a:pathLst>
                <a:path w="2546350" h="4209415">
                  <a:moveTo>
                    <a:pt x="1711722" y="4209004"/>
                  </a:moveTo>
                  <a:lnTo>
                    <a:pt x="0" y="4209004"/>
                  </a:lnTo>
                  <a:lnTo>
                    <a:pt x="0" y="0"/>
                  </a:lnTo>
                  <a:lnTo>
                    <a:pt x="949940" y="0"/>
                  </a:lnTo>
                  <a:lnTo>
                    <a:pt x="2545740" y="2763649"/>
                  </a:lnTo>
                  <a:lnTo>
                    <a:pt x="2545740" y="2764425"/>
                  </a:lnTo>
                  <a:lnTo>
                    <a:pt x="1711722" y="4209004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4812" y="5757433"/>
              <a:ext cx="3034665" cy="2628265"/>
            </a:xfrm>
            <a:custGeom>
              <a:avLst/>
              <a:gdLst/>
              <a:ahLst/>
              <a:cxnLst/>
              <a:rect l="l" t="t" r="r" b="b"/>
              <a:pathLst>
                <a:path w="3034665" h="2628265">
                  <a:moveTo>
                    <a:pt x="2275817" y="2627916"/>
                  </a:moveTo>
                  <a:lnTo>
                    <a:pt x="758499" y="2627916"/>
                  </a:lnTo>
                  <a:lnTo>
                    <a:pt x="0" y="1314143"/>
                  </a:lnTo>
                  <a:lnTo>
                    <a:pt x="0" y="1313773"/>
                  </a:lnTo>
                  <a:lnTo>
                    <a:pt x="758499" y="0"/>
                  </a:lnTo>
                  <a:lnTo>
                    <a:pt x="2275710" y="0"/>
                  </a:lnTo>
                  <a:lnTo>
                    <a:pt x="3034316" y="1313773"/>
                  </a:lnTo>
                  <a:lnTo>
                    <a:pt x="3034316" y="1314143"/>
                  </a:lnTo>
                  <a:lnTo>
                    <a:pt x="2275817" y="2627916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2045" y="8842036"/>
              <a:ext cx="2141855" cy="1445260"/>
            </a:xfrm>
            <a:custGeom>
              <a:avLst/>
              <a:gdLst/>
              <a:ahLst/>
              <a:cxnLst/>
              <a:rect l="l" t="t" r="r" b="b"/>
              <a:pathLst>
                <a:path w="2141854" h="1445259">
                  <a:moveTo>
                    <a:pt x="1842688" y="1444963"/>
                  </a:moveTo>
                  <a:lnTo>
                    <a:pt x="298779" y="1444963"/>
                  </a:lnTo>
                  <a:lnTo>
                    <a:pt x="0" y="927456"/>
                  </a:lnTo>
                  <a:lnTo>
                    <a:pt x="0" y="927195"/>
                  </a:lnTo>
                  <a:lnTo>
                    <a:pt x="535310" y="0"/>
                  </a:lnTo>
                  <a:lnTo>
                    <a:pt x="1606082" y="0"/>
                  </a:lnTo>
                  <a:lnTo>
                    <a:pt x="2141467" y="927195"/>
                  </a:lnTo>
                  <a:lnTo>
                    <a:pt x="2141467" y="927456"/>
                  </a:lnTo>
                  <a:lnTo>
                    <a:pt x="1842688" y="1444963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8418" y="2824586"/>
            <a:ext cx="148165" cy="1481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8418" y="3347522"/>
            <a:ext cx="148165" cy="1481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8418" y="4393394"/>
            <a:ext cx="148165" cy="1481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8418" y="5439266"/>
            <a:ext cx="148165" cy="1481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8418" y="7008073"/>
            <a:ext cx="148165" cy="1481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8418" y="8053945"/>
            <a:ext cx="148165" cy="1481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8418" y="8576881"/>
            <a:ext cx="148165" cy="1481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8418" y="9099817"/>
            <a:ext cx="148165" cy="14816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74283" y="2588156"/>
            <a:ext cx="13056869" cy="73539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130"/>
              </a:lnSpc>
              <a:spcBef>
                <a:spcPts val="125"/>
              </a:spcBef>
            </a:pPr>
            <a:r>
              <a:rPr sz="3450" i="1" spc="225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2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29" dirty="0">
                <a:solidFill>
                  <a:srgbClr val="F4F4F4"/>
                </a:solidFill>
                <a:latin typeface="Verdana"/>
                <a:cs typeface="Verdana"/>
              </a:rPr>
              <a:t>globalisation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of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50" dirty="0">
                <a:solidFill>
                  <a:srgbClr val="F4F4F4"/>
                </a:solidFill>
                <a:latin typeface="Verdana"/>
                <a:cs typeface="Verdana"/>
              </a:rPr>
              <a:t>financial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0" dirty="0">
                <a:solidFill>
                  <a:srgbClr val="F4F4F4"/>
                </a:solidFill>
                <a:latin typeface="Verdana"/>
                <a:cs typeface="Verdana"/>
              </a:rPr>
              <a:t>markets.</a:t>
            </a:r>
            <a:endParaRPr sz="3450">
              <a:latin typeface="Verdana"/>
              <a:cs typeface="Verdana"/>
            </a:endParaRPr>
          </a:p>
          <a:p>
            <a:pPr marL="12700" marR="999490">
              <a:lnSpc>
                <a:spcPts val="4120"/>
              </a:lnSpc>
              <a:spcBef>
                <a:spcPts val="145"/>
              </a:spcBef>
            </a:pPr>
            <a:r>
              <a:rPr sz="3450" i="1" spc="40" dirty="0">
                <a:solidFill>
                  <a:srgbClr val="F4F4F4"/>
                </a:solidFill>
                <a:latin typeface="Verdana"/>
                <a:cs typeface="Verdana"/>
              </a:rPr>
              <a:t>Due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55" dirty="0">
                <a:solidFill>
                  <a:srgbClr val="F4F4F4"/>
                </a:solidFill>
                <a:latin typeface="Verdana"/>
                <a:cs typeface="Verdana"/>
              </a:rPr>
              <a:t>to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35" dirty="0">
                <a:solidFill>
                  <a:srgbClr val="F4F4F4"/>
                </a:solidFill>
                <a:latin typeface="Verdana"/>
                <a:cs typeface="Verdana"/>
              </a:rPr>
              <a:t>market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25" dirty="0">
                <a:solidFill>
                  <a:srgbClr val="F4F4F4"/>
                </a:solidFill>
                <a:latin typeface="Verdana"/>
                <a:cs typeface="Verdana"/>
              </a:rPr>
              <a:t>pressure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and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65" dirty="0">
                <a:solidFill>
                  <a:srgbClr val="F4F4F4"/>
                </a:solidFill>
                <a:latin typeface="Verdana"/>
                <a:cs typeface="Verdana"/>
              </a:rPr>
              <a:t>decreasing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50" dirty="0">
                <a:solidFill>
                  <a:srgbClr val="F4F4F4"/>
                </a:solidFill>
                <a:latin typeface="Verdana"/>
                <a:cs typeface="Verdana"/>
              </a:rPr>
              <a:t>demand 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because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of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5" dirty="0">
                <a:solidFill>
                  <a:srgbClr val="F4F4F4"/>
                </a:solidFill>
                <a:latin typeface="Verdana"/>
                <a:cs typeface="Verdana"/>
              </a:rPr>
              <a:t>competition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10" dirty="0">
                <a:solidFill>
                  <a:srgbClr val="F4F4F4"/>
                </a:solidFill>
                <a:latin typeface="Verdana"/>
                <a:cs typeface="Verdana"/>
              </a:rPr>
              <a:t>in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40" dirty="0">
                <a:solidFill>
                  <a:srgbClr val="F4F4F4"/>
                </a:solidFill>
                <a:latin typeface="Verdana"/>
                <a:cs typeface="Verdana"/>
              </a:rPr>
              <a:t>international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70" dirty="0">
                <a:solidFill>
                  <a:srgbClr val="F4F4F4"/>
                </a:solidFill>
                <a:latin typeface="Verdana"/>
                <a:cs typeface="Verdana"/>
              </a:rPr>
              <a:t>market.  </a:t>
            </a:r>
            <a:r>
              <a:rPr sz="3450" i="1" spc="345" dirty="0">
                <a:solidFill>
                  <a:srgbClr val="F4F4F4"/>
                </a:solidFill>
                <a:latin typeface="Verdana"/>
                <a:cs typeface="Verdana"/>
              </a:rPr>
              <a:t>To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5" dirty="0">
                <a:solidFill>
                  <a:srgbClr val="F4F4F4"/>
                </a:solidFill>
                <a:latin typeface="Verdana"/>
                <a:cs typeface="Verdana"/>
              </a:rPr>
              <a:t>seek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95" dirty="0">
                <a:solidFill>
                  <a:srgbClr val="F4F4F4"/>
                </a:solidFill>
                <a:latin typeface="Verdana"/>
                <a:cs typeface="Verdana"/>
              </a:rPr>
              <a:t>new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35" dirty="0">
                <a:solidFill>
                  <a:srgbClr val="F4F4F4"/>
                </a:solidFill>
                <a:latin typeface="Verdana"/>
                <a:cs typeface="Verdana"/>
              </a:rPr>
              <a:t>market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25" dirty="0">
                <a:solidFill>
                  <a:srgbClr val="F4F4F4"/>
                </a:solidFill>
                <a:latin typeface="Verdana"/>
                <a:cs typeface="Verdana"/>
              </a:rPr>
              <a:t>opportunities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because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of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45" dirty="0">
                <a:solidFill>
                  <a:srgbClr val="F4F4F4"/>
                </a:solidFill>
                <a:latin typeface="Verdana"/>
                <a:cs typeface="Verdana"/>
              </a:rPr>
              <a:t>fast-  </a:t>
            </a:r>
            <a:r>
              <a:rPr sz="3450" i="1" spc="265" dirty="0">
                <a:solidFill>
                  <a:srgbClr val="F4F4F4"/>
                </a:solidFill>
                <a:latin typeface="Verdana"/>
                <a:cs typeface="Verdana"/>
              </a:rPr>
              <a:t>growing</a:t>
            </a:r>
            <a:r>
              <a:rPr sz="3450" i="1" spc="-52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14" dirty="0">
                <a:solidFill>
                  <a:srgbClr val="F4F4F4"/>
                </a:solidFill>
                <a:latin typeface="Verdana"/>
                <a:cs typeface="Verdana"/>
              </a:rPr>
              <a:t>technology.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ts val="3965"/>
              </a:lnSpc>
            </a:pPr>
            <a:r>
              <a:rPr sz="3450" i="1" spc="40" dirty="0">
                <a:solidFill>
                  <a:srgbClr val="F4F4F4"/>
                </a:solidFill>
                <a:latin typeface="Verdana"/>
                <a:cs typeface="Verdana"/>
              </a:rPr>
              <a:t>Due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55" dirty="0">
                <a:solidFill>
                  <a:srgbClr val="F4F4F4"/>
                </a:solidFill>
                <a:latin typeface="Verdana"/>
                <a:cs typeface="Verdana"/>
              </a:rPr>
              <a:t>to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95" dirty="0">
                <a:solidFill>
                  <a:srgbClr val="F4F4F4"/>
                </a:solidFill>
                <a:latin typeface="Verdana"/>
                <a:cs typeface="Verdana"/>
              </a:rPr>
              <a:t>geographical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15" dirty="0">
                <a:solidFill>
                  <a:srgbClr val="F4F4F4"/>
                </a:solidFill>
                <a:latin typeface="Verdana"/>
                <a:cs typeface="Verdana"/>
              </a:rPr>
              <a:t>diversification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70" dirty="0">
                <a:solidFill>
                  <a:srgbClr val="F4F4F4"/>
                </a:solidFill>
                <a:latin typeface="Verdana"/>
                <a:cs typeface="Verdana"/>
              </a:rPr>
              <a:t>which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40" dirty="0">
                <a:solidFill>
                  <a:srgbClr val="F4F4F4"/>
                </a:solidFill>
                <a:latin typeface="Verdana"/>
                <a:cs typeface="Verdana"/>
              </a:rPr>
              <a:t>would</a:t>
            </a:r>
            <a:endParaRPr sz="3450">
              <a:latin typeface="Verdana"/>
              <a:cs typeface="Verdana"/>
            </a:endParaRPr>
          </a:p>
          <a:p>
            <a:pPr marL="12700" marR="535305">
              <a:lnSpc>
                <a:spcPts val="4120"/>
              </a:lnSpc>
              <a:spcBef>
                <a:spcPts val="140"/>
              </a:spcBef>
            </a:pPr>
            <a:r>
              <a:rPr sz="3450" i="1" spc="190" dirty="0">
                <a:solidFill>
                  <a:srgbClr val="F4F4F4"/>
                </a:solidFill>
                <a:latin typeface="Verdana"/>
                <a:cs typeface="Verdana"/>
              </a:rPr>
              <a:t>provide</a:t>
            </a:r>
            <a:r>
              <a:rPr sz="3450" i="1" spc="-52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25" dirty="0">
                <a:solidFill>
                  <a:srgbClr val="F4F4F4"/>
                </a:solidFill>
                <a:latin typeface="Verdana"/>
                <a:cs typeface="Verdana"/>
              </a:rPr>
              <a:t>opportunities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10" dirty="0">
                <a:solidFill>
                  <a:srgbClr val="F4F4F4"/>
                </a:solidFill>
                <a:latin typeface="Verdana"/>
                <a:cs typeface="Verdana"/>
              </a:rPr>
              <a:t>in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10" dirty="0">
                <a:solidFill>
                  <a:srgbClr val="F4F4F4"/>
                </a:solidFill>
                <a:latin typeface="Verdana"/>
                <a:cs typeface="Verdana"/>
              </a:rPr>
              <a:t>exploring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2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65" dirty="0">
                <a:solidFill>
                  <a:srgbClr val="F4F4F4"/>
                </a:solidFill>
                <a:latin typeface="Verdana"/>
                <a:cs typeface="Verdana"/>
              </a:rPr>
              <a:t>assets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10" dirty="0">
                <a:solidFill>
                  <a:srgbClr val="F4F4F4"/>
                </a:solidFill>
                <a:latin typeface="Verdana"/>
                <a:cs typeface="Verdana"/>
              </a:rPr>
              <a:t>in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0" dirty="0">
                <a:solidFill>
                  <a:srgbClr val="F4F4F4"/>
                </a:solidFill>
                <a:latin typeface="Verdana"/>
                <a:cs typeface="Verdana"/>
              </a:rPr>
              <a:t>other  </a:t>
            </a:r>
            <a:r>
              <a:rPr sz="3450" i="1" spc="165" dirty="0">
                <a:solidFill>
                  <a:srgbClr val="F4F4F4"/>
                </a:solidFill>
                <a:latin typeface="Verdana"/>
                <a:cs typeface="Verdana"/>
              </a:rPr>
              <a:t>countries.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ts val="3970"/>
              </a:lnSpc>
            </a:pPr>
            <a:r>
              <a:rPr sz="3450" i="1" spc="135" dirty="0">
                <a:solidFill>
                  <a:srgbClr val="F4F4F4"/>
                </a:solidFill>
                <a:latin typeface="Verdana"/>
                <a:cs typeface="Verdana"/>
              </a:rPr>
              <a:t>Increase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45" dirty="0">
                <a:solidFill>
                  <a:srgbClr val="F4F4F4"/>
                </a:solidFill>
                <a:latin typeface="Verdana"/>
                <a:cs typeface="Verdana"/>
              </a:rPr>
              <a:t>efficiency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of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5" dirty="0">
                <a:solidFill>
                  <a:srgbClr val="F4F4F4"/>
                </a:solidFill>
                <a:latin typeface="Verdana"/>
                <a:cs typeface="Verdana"/>
              </a:rPr>
              <a:t>companies’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10" dirty="0">
                <a:solidFill>
                  <a:srgbClr val="F4F4F4"/>
                </a:solidFill>
                <a:latin typeface="Verdana"/>
                <a:cs typeface="Verdana"/>
              </a:rPr>
              <a:t>in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25" dirty="0">
                <a:solidFill>
                  <a:srgbClr val="F4F4F4"/>
                </a:solidFill>
                <a:latin typeface="Verdana"/>
                <a:cs typeface="Verdana"/>
              </a:rPr>
              <a:t>producing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ts val="4120"/>
              </a:lnSpc>
            </a:pPr>
            <a:r>
              <a:rPr sz="3450" i="1" spc="160" dirty="0">
                <a:solidFill>
                  <a:srgbClr val="F4F4F4"/>
                </a:solidFill>
                <a:latin typeface="Verdana"/>
                <a:cs typeface="Verdana"/>
              </a:rPr>
              <a:t>goods</a:t>
            </a:r>
            <a:r>
              <a:rPr sz="3450" i="1" spc="-52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and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14" dirty="0">
                <a:solidFill>
                  <a:srgbClr val="F4F4F4"/>
                </a:solidFill>
                <a:latin typeface="Verdana"/>
                <a:cs typeface="Verdana"/>
              </a:rPr>
              <a:t>services.</a:t>
            </a:r>
            <a:endParaRPr sz="3450">
              <a:latin typeface="Verdana"/>
              <a:cs typeface="Verdana"/>
            </a:endParaRPr>
          </a:p>
          <a:p>
            <a:pPr marL="12700" marR="1953895">
              <a:lnSpc>
                <a:spcPts val="4120"/>
              </a:lnSpc>
              <a:spcBef>
                <a:spcPts val="145"/>
              </a:spcBef>
            </a:pPr>
            <a:r>
              <a:rPr sz="3450" i="1" spc="260" dirty="0">
                <a:solidFill>
                  <a:srgbClr val="F4F4F4"/>
                </a:solidFill>
                <a:latin typeface="Verdana"/>
                <a:cs typeface="Verdana"/>
              </a:rPr>
              <a:t>Fulfilling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75" dirty="0">
                <a:solidFill>
                  <a:srgbClr val="F4F4F4"/>
                </a:solidFill>
                <a:latin typeface="Verdana"/>
                <a:cs typeface="Verdana"/>
              </a:rPr>
              <a:t>objective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55" dirty="0">
                <a:solidFill>
                  <a:srgbClr val="F4F4F4"/>
                </a:solidFill>
                <a:latin typeface="Verdana"/>
                <a:cs typeface="Verdana"/>
              </a:rPr>
              <a:t>to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0" dirty="0">
                <a:solidFill>
                  <a:srgbClr val="F4F4F4"/>
                </a:solidFill>
                <a:latin typeface="Verdana"/>
                <a:cs typeface="Verdana"/>
              </a:rPr>
              <a:t>increase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15" dirty="0">
                <a:solidFill>
                  <a:srgbClr val="F4F4F4"/>
                </a:solidFill>
                <a:latin typeface="Verdana"/>
                <a:cs typeface="Verdana"/>
              </a:rPr>
              <a:t>profitability.  </a:t>
            </a:r>
            <a:r>
              <a:rPr sz="3450" i="1" spc="345" dirty="0">
                <a:solidFill>
                  <a:srgbClr val="F4F4F4"/>
                </a:solidFill>
                <a:latin typeface="Verdana"/>
                <a:cs typeface="Verdana"/>
              </a:rPr>
              <a:t>To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0" dirty="0">
                <a:solidFill>
                  <a:srgbClr val="F4F4F4"/>
                </a:solidFill>
                <a:latin typeface="Verdana"/>
                <a:cs typeface="Verdana"/>
              </a:rPr>
              <a:t>increase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0" dirty="0">
                <a:solidFill>
                  <a:srgbClr val="F4F4F4"/>
                </a:solidFill>
                <a:latin typeface="Verdana"/>
                <a:cs typeface="Verdana"/>
              </a:rPr>
              <a:t>productivity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60" dirty="0">
                <a:solidFill>
                  <a:srgbClr val="F4F4F4"/>
                </a:solidFill>
                <a:latin typeface="Verdana"/>
                <a:cs typeface="Verdana"/>
              </a:rPr>
              <a:t>or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50" dirty="0">
                <a:solidFill>
                  <a:srgbClr val="F4F4F4"/>
                </a:solidFill>
                <a:latin typeface="Verdana"/>
                <a:cs typeface="Verdana"/>
              </a:rPr>
              <a:t>scale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of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5" dirty="0">
                <a:solidFill>
                  <a:srgbClr val="F4F4F4"/>
                </a:solidFill>
                <a:latin typeface="Verdana"/>
                <a:cs typeface="Verdana"/>
              </a:rPr>
              <a:t>production.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ts val="3970"/>
              </a:lnSpc>
            </a:pPr>
            <a:r>
              <a:rPr sz="3450" i="1" spc="245" dirty="0">
                <a:solidFill>
                  <a:srgbClr val="F4F4F4"/>
                </a:solidFill>
                <a:latin typeface="Verdana"/>
                <a:cs typeface="Verdana"/>
              </a:rPr>
              <a:t>Sharing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50" dirty="0">
                <a:solidFill>
                  <a:srgbClr val="F4F4F4"/>
                </a:solidFill>
                <a:latin typeface="Verdana"/>
                <a:cs typeface="Verdana"/>
              </a:rPr>
              <a:t>technology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60" dirty="0">
                <a:solidFill>
                  <a:srgbClr val="F4F4F4"/>
                </a:solidFill>
                <a:latin typeface="Verdana"/>
                <a:cs typeface="Verdana"/>
              </a:rPr>
              <a:t>or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04" dirty="0">
                <a:solidFill>
                  <a:srgbClr val="F4F4F4"/>
                </a:solidFill>
                <a:latin typeface="Verdana"/>
                <a:cs typeface="Verdana"/>
              </a:rPr>
              <a:t>any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25" dirty="0">
                <a:solidFill>
                  <a:srgbClr val="F4F4F4"/>
                </a:solidFill>
                <a:latin typeface="Verdana"/>
                <a:cs typeface="Verdana"/>
              </a:rPr>
              <a:t>innovation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270" dirty="0">
                <a:solidFill>
                  <a:srgbClr val="F4F4F4"/>
                </a:solidFill>
                <a:latin typeface="Verdana"/>
                <a:cs typeface="Verdana"/>
              </a:rPr>
              <a:t>which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95" dirty="0">
                <a:solidFill>
                  <a:srgbClr val="F4F4F4"/>
                </a:solidFill>
                <a:latin typeface="Verdana"/>
                <a:cs typeface="Verdana"/>
              </a:rPr>
              <a:t>can</a:t>
            </a:r>
            <a:r>
              <a:rPr sz="3450" i="1" spc="-51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85" dirty="0">
                <a:solidFill>
                  <a:srgbClr val="F4F4F4"/>
                </a:solidFill>
                <a:latin typeface="Verdana"/>
                <a:cs typeface="Verdana"/>
              </a:rPr>
              <a:t>help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310" dirty="0">
                <a:solidFill>
                  <a:srgbClr val="F4F4F4"/>
                </a:solidFill>
                <a:latin typeface="Verdana"/>
                <a:cs typeface="Verdana"/>
              </a:rPr>
              <a:t>in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ts val="4130"/>
              </a:lnSpc>
            </a:pPr>
            <a:r>
              <a:rPr sz="3450" i="1" spc="185" dirty="0">
                <a:solidFill>
                  <a:srgbClr val="F4F4F4"/>
                </a:solidFill>
                <a:latin typeface="Verdana"/>
                <a:cs typeface="Verdana"/>
              </a:rPr>
              <a:t>reducing</a:t>
            </a:r>
            <a:r>
              <a:rPr sz="3450" i="1" spc="-525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00" dirty="0">
                <a:solidFill>
                  <a:srgbClr val="F4F4F4"/>
                </a:solidFill>
                <a:latin typeface="Verdana"/>
                <a:cs typeface="Verdana"/>
              </a:rPr>
              <a:t>the</a:t>
            </a:r>
            <a:r>
              <a:rPr sz="3450" i="1" spc="-520" dirty="0">
                <a:solidFill>
                  <a:srgbClr val="F4F4F4"/>
                </a:solidFill>
                <a:latin typeface="Verdana"/>
                <a:cs typeface="Verdana"/>
              </a:rPr>
              <a:t> </a:t>
            </a:r>
            <a:r>
              <a:rPr sz="3450" i="1" spc="114" dirty="0">
                <a:solidFill>
                  <a:srgbClr val="F4F4F4"/>
                </a:solidFill>
                <a:latin typeface="Verdana"/>
                <a:cs typeface="Verdana"/>
              </a:rPr>
              <a:t>costs.</a:t>
            </a:r>
            <a:endParaRPr sz="345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94775" y="0"/>
            <a:ext cx="13766165" cy="25196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algn="ctr">
              <a:lnSpc>
                <a:spcPts val="6530"/>
              </a:lnSpc>
              <a:spcBef>
                <a:spcPts val="245"/>
              </a:spcBef>
            </a:pPr>
            <a:r>
              <a:rPr sz="5450" spc="420" dirty="0">
                <a:solidFill>
                  <a:srgbClr val="A3E373"/>
                </a:solidFill>
              </a:rPr>
              <a:t>What</a:t>
            </a:r>
            <a:r>
              <a:rPr sz="5450" spc="-940" dirty="0">
                <a:solidFill>
                  <a:srgbClr val="A3E373"/>
                </a:solidFill>
              </a:rPr>
              <a:t> </a:t>
            </a:r>
            <a:r>
              <a:rPr sz="5450" spc="295" dirty="0">
                <a:solidFill>
                  <a:srgbClr val="A3E373"/>
                </a:solidFill>
              </a:rPr>
              <a:t>are</a:t>
            </a:r>
            <a:r>
              <a:rPr sz="5450" spc="-940" dirty="0">
                <a:solidFill>
                  <a:srgbClr val="A3E373"/>
                </a:solidFill>
              </a:rPr>
              <a:t> </a:t>
            </a:r>
            <a:r>
              <a:rPr sz="5450" spc="125" dirty="0">
                <a:solidFill>
                  <a:srgbClr val="A3E373"/>
                </a:solidFill>
              </a:rPr>
              <a:t>the</a:t>
            </a:r>
            <a:r>
              <a:rPr sz="5450" spc="-935" dirty="0">
                <a:solidFill>
                  <a:srgbClr val="A3E373"/>
                </a:solidFill>
              </a:rPr>
              <a:t> </a:t>
            </a:r>
            <a:r>
              <a:rPr sz="5450" spc="315" dirty="0">
                <a:solidFill>
                  <a:srgbClr val="A3E373"/>
                </a:solidFill>
              </a:rPr>
              <a:t>Factors</a:t>
            </a:r>
            <a:r>
              <a:rPr sz="5450" spc="-940" dirty="0">
                <a:solidFill>
                  <a:srgbClr val="A3E373"/>
                </a:solidFill>
              </a:rPr>
              <a:t> </a:t>
            </a:r>
            <a:r>
              <a:rPr sz="5450" spc="225" dirty="0">
                <a:solidFill>
                  <a:srgbClr val="A3E373"/>
                </a:solidFill>
              </a:rPr>
              <a:t>to</a:t>
            </a:r>
            <a:r>
              <a:rPr sz="5450" spc="-935" dirty="0">
                <a:solidFill>
                  <a:srgbClr val="A3E373"/>
                </a:solidFill>
              </a:rPr>
              <a:t> </a:t>
            </a:r>
            <a:r>
              <a:rPr sz="5450" spc="45" dirty="0">
                <a:solidFill>
                  <a:srgbClr val="A3E373"/>
                </a:solidFill>
              </a:rPr>
              <a:t>be</a:t>
            </a:r>
            <a:r>
              <a:rPr sz="5450" spc="-940" dirty="0">
                <a:solidFill>
                  <a:srgbClr val="A3E373"/>
                </a:solidFill>
              </a:rPr>
              <a:t> </a:t>
            </a:r>
            <a:r>
              <a:rPr sz="5450" spc="210" dirty="0">
                <a:solidFill>
                  <a:srgbClr val="A3E373"/>
                </a:solidFill>
              </a:rPr>
              <a:t>Considered  </a:t>
            </a:r>
            <a:r>
              <a:rPr sz="5450" spc="470" dirty="0">
                <a:solidFill>
                  <a:srgbClr val="A3E373"/>
                </a:solidFill>
              </a:rPr>
              <a:t>in </a:t>
            </a:r>
            <a:r>
              <a:rPr sz="5450" spc="350" dirty="0">
                <a:solidFill>
                  <a:srgbClr val="A3E373"/>
                </a:solidFill>
              </a:rPr>
              <a:t>Cross </a:t>
            </a:r>
            <a:r>
              <a:rPr sz="5450" spc="365" dirty="0">
                <a:solidFill>
                  <a:srgbClr val="A3E373"/>
                </a:solidFill>
              </a:rPr>
              <a:t>Border </a:t>
            </a:r>
            <a:r>
              <a:rPr sz="5450" spc="375" dirty="0">
                <a:solidFill>
                  <a:srgbClr val="A3E373"/>
                </a:solidFill>
              </a:rPr>
              <a:t>Mergers </a:t>
            </a:r>
            <a:r>
              <a:rPr sz="5450" spc="295" dirty="0">
                <a:solidFill>
                  <a:srgbClr val="A3E373"/>
                </a:solidFill>
              </a:rPr>
              <a:t>and  </a:t>
            </a:r>
            <a:r>
              <a:rPr sz="5450" spc="335" dirty="0">
                <a:solidFill>
                  <a:srgbClr val="A3E373"/>
                </a:solidFill>
              </a:rPr>
              <a:t>Acquisitions?</a:t>
            </a:r>
            <a:endParaRPr sz="54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421" y="5803477"/>
            <a:ext cx="6489700" cy="4483735"/>
          </a:xfrm>
          <a:custGeom>
            <a:avLst/>
            <a:gdLst/>
            <a:ahLst/>
            <a:cxnLst/>
            <a:rect l="l" t="t" r="r" b="b"/>
            <a:pathLst>
              <a:path w="6489700" h="4483734">
                <a:moveTo>
                  <a:pt x="1846855" y="0"/>
                </a:moveTo>
                <a:lnTo>
                  <a:pt x="5541345" y="0"/>
                </a:lnTo>
                <a:lnTo>
                  <a:pt x="6489576" y="1642402"/>
                </a:lnTo>
                <a:lnTo>
                  <a:pt x="6489576" y="4483521"/>
                </a:lnTo>
                <a:lnTo>
                  <a:pt x="741262" y="4483521"/>
                </a:lnTo>
                <a:lnTo>
                  <a:pt x="0" y="3199783"/>
                </a:lnTo>
                <a:lnTo>
                  <a:pt x="0" y="3198882"/>
                </a:lnTo>
                <a:lnTo>
                  <a:pt x="1846855" y="0"/>
                </a:lnTo>
                <a:close/>
              </a:path>
            </a:pathLst>
          </a:custGeom>
          <a:solidFill>
            <a:srgbClr val="004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39886" y="430609"/>
            <a:ext cx="9448165" cy="8158480"/>
            <a:chOff x="8839886" y="430609"/>
            <a:chExt cx="9448165" cy="8158480"/>
          </a:xfrm>
        </p:grpSpPr>
        <p:sp>
          <p:nvSpPr>
            <p:cNvPr id="4" name="object 4"/>
            <p:cNvSpPr/>
            <p:nvPr/>
          </p:nvSpPr>
          <p:spPr>
            <a:xfrm>
              <a:off x="14388128" y="430609"/>
              <a:ext cx="3900170" cy="4570095"/>
            </a:xfrm>
            <a:custGeom>
              <a:avLst/>
              <a:gdLst/>
              <a:ahLst/>
              <a:cxnLst/>
              <a:rect l="l" t="t" r="r" b="b"/>
              <a:pathLst>
                <a:path w="3900169" h="4570095">
                  <a:moveTo>
                    <a:pt x="1319006" y="0"/>
                  </a:moveTo>
                  <a:lnTo>
                    <a:pt x="3899870" y="0"/>
                  </a:lnTo>
                  <a:lnTo>
                    <a:pt x="3899870" y="4569862"/>
                  </a:lnTo>
                  <a:lnTo>
                    <a:pt x="1319191" y="4569862"/>
                  </a:lnTo>
                  <a:lnTo>
                    <a:pt x="0" y="2285251"/>
                  </a:lnTo>
                  <a:lnTo>
                    <a:pt x="0" y="2284610"/>
                  </a:lnTo>
                  <a:lnTo>
                    <a:pt x="1319006" y="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886" y="1698135"/>
              <a:ext cx="7952655" cy="68907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419" y="0"/>
            <a:ext cx="10554970" cy="3257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110"/>
              </a:spcBef>
            </a:pPr>
            <a:r>
              <a:rPr sz="7050" spc="530" dirty="0"/>
              <a:t>What</a:t>
            </a:r>
            <a:r>
              <a:rPr sz="7050" spc="-1220" dirty="0"/>
              <a:t> </a:t>
            </a:r>
            <a:r>
              <a:rPr sz="7050" spc="365" dirty="0"/>
              <a:t>are</a:t>
            </a:r>
            <a:r>
              <a:rPr sz="7050" spc="-1215" dirty="0"/>
              <a:t> </a:t>
            </a:r>
            <a:r>
              <a:rPr sz="7050" spc="145" dirty="0"/>
              <a:t>the</a:t>
            </a:r>
            <a:r>
              <a:rPr sz="7050" spc="-1215" dirty="0"/>
              <a:t> </a:t>
            </a:r>
            <a:r>
              <a:rPr sz="7050" spc="210" dirty="0"/>
              <a:t>Effects</a:t>
            </a:r>
            <a:r>
              <a:rPr sz="7050" spc="-1215" dirty="0"/>
              <a:t> </a:t>
            </a:r>
            <a:r>
              <a:rPr sz="7050" spc="375" dirty="0"/>
              <a:t>of  </a:t>
            </a:r>
            <a:r>
              <a:rPr sz="7050" spc="434" dirty="0"/>
              <a:t>Cross </a:t>
            </a:r>
            <a:r>
              <a:rPr sz="7050" spc="455" dirty="0"/>
              <a:t>Border </a:t>
            </a:r>
            <a:r>
              <a:rPr sz="7050" spc="470" dirty="0"/>
              <a:t>Merger  </a:t>
            </a:r>
            <a:r>
              <a:rPr sz="7050" spc="365" dirty="0"/>
              <a:t>and</a:t>
            </a:r>
            <a:r>
              <a:rPr sz="7050" spc="-1210" dirty="0"/>
              <a:t> </a:t>
            </a:r>
            <a:r>
              <a:rPr sz="7050" spc="415" dirty="0"/>
              <a:t>Acquisition?</a:t>
            </a:r>
            <a:endParaRPr sz="7050"/>
          </a:p>
        </p:txBody>
      </p:sp>
      <p:sp>
        <p:nvSpPr>
          <p:cNvPr id="7" name="object 7"/>
          <p:cNvSpPr/>
          <p:nvPr/>
        </p:nvSpPr>
        <p:spPr>
          <a:xfrm>
            <a:off x="6647229" y="7356721"/>
            <a:ext cx="3801745" cy="2930525"/>
          </a:xfrm>
          <a:custGeom>
            <a:avLst/>
            <a:gdLst/>
            <a:ahLst/>
            <a:cxnLst/>
            <a:rect l="l" t="t" r="r" b="b"/>
            <a:pathLst>
              <a:path w="3801745" h="2930525">
                <a:moveTo>
                  <a:pt x="950255" y="0"/>
                </a:moveTo>
                <a:lnTo>
                  <a:pt x="2851165" y="0"/>
                </a:lnTo>
                <a:lnTo>
                  <a:pt x="3801553" y="1646139"/>
                </a:lnTo>
                <a:lnTo>
                  <a:pt x="3060164" y="2930278"/>
                </a:lnTo>
                <a:lnTo>
                  <a:pt x="741360" y="2930278"/>
                </a:lnTo>
                <a:lnTo>
                  <a:pt x="0" y="1646370"/>
                </a:lnTo>
                <a:lnTo>
                  <a:pt x="0" y="1645910"/>
                </a:lnTo>
                <a:lnTo>
                  <a:pt x="950255" y="0"/>
                </a:lnTo>
                <a:close/>
              </a:path>
            </a:pathLst>
          </a:custGeom>
          <a:solidFill>
            <a:srgbClr val="A3E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957" y="3707701"/>
            <a:ext cx="133221" cy="13322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957" y="6460950"/>
            <a:ext cx="133221" cy="13322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957" y="8663550"/>
            <a:ext cx="133221" cy="13322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1846" y="3427545"/>
            <a:ext cx="8263255" cy="66332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0825">
              <a:lnSpc>
                <a:spcPct val="116599"/>
              </a:lnSpc>
              <a:spcBef>
                <a:spcPts val="95"/>
              </a:spcBef>
            </a:pPr>
            <a:r>
              <a:rPr sz="3100" i="1" spc="210" dirty="0">
                <a:latin typeface="Verdana"/>
                <a:cs typeface="Verdana"/>
              </a:rPr>
              <a:t>Cross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204" dirty="0">
                <a:latin typeface="Verdana"/>
                <a:cs typeface="Verdana"/>
              </a:rPr>
              <a:t>border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65" dirty="0">
                <a:latin typeface="Verdana"/>
                <a:cs typeface="Verdana"/>
              </a:rPr>
              <a:t>merger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and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95" dirty="0">
                <a:latin typeface="Verdana"/>
                <a:cs typeface="Verdana"/>
              </a:rPr>
              <a:t>acquisitions  </a:t>
            </a:r>
            <a:r>
              <a:rPr sz="3100" i="1" spc="175" dirty="0">
                <a:latin typeface="Verdana"/>
                <a:cs typeface="Verdana"/>
              </a:rPr>
              <a:t>are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70" dirty="0">
                <a:latin typeface="Verdana"/>
                <a:cs typeface="Verdana"/>
              </a:rPr>
              <a:t>a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215" dirty="0">
                <a:latin typeface="Verdana"/>
                <a:cs typeface="Verdana"/>
              </a:rPr>
              <a:t>reformation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of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229" dirty="0">
                <a:latin typeface="Verdana"/>
                <a:cs typeface="Verdana"/>
              </a:rPr>
              <a:t>industrial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135" dirty="0">
                <a:latin typeface="Verdana"/>
                <a:cs typeface="Verdana"/>
              </a:rPr>
              <a:t>assets  </a:t>
            </a:r>
            <a:r>
              <a:rPr sz="3100" i="1" spc="175" dirty="0">
                <a:latin typeface="Verdana"/>
                <a:cs typeface="Verdana"/>
              </a:rPr>
              <a:t>and </a:t>
            </a:r>
            <a:r>
              <a:rPr sz="3100" i="1" spc="195" dirty="0">
                <a:latin typeface="Verdana"/>
                <a:cs typeface="Verdana"/>
              </a:rPr>
              <a:t>production </a:t>
            </a:r>
            <a:r>
              <a:rPr sz="3100" i="1" spc="185" dirty="0">
                <a:latin typeface="Verdana"/>
                <a:cs typeface="Verdana"/>
              </a:rPr>
              <a:t>structures </a:t>
            </a:r>
            <a:r>
              <a:rPr sz="3100" i="1" spc="204" dirty="0">
                <a:latin typeface="Verdana"/>
                <a:cs typeface="Verdana"/>
              </a:rPr>
              <a:t>on </a:t>
            </a:r>
            <a:r>
              <a:rPr sz="3100" i="1" spc="170" dirty="0">
                <a:latin typeface="Verdana"/>
                <a:cs typeface="Verdana"/>
              </a:rPr>
              <a:t>a  </a:t>
            </a:r>
            <a:r>
              <a:rPr sz="3100" i="1" spc="215" dirty="0">
                <a:latin typeface="Verdana"/>
                <a:cs typeface="Verdana"/>
              </a:rPr>
              <a:t>worldwide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40" dirty="0">
                <a:latin typeface="Verdana"/>
                <a:cs typeface="Verdana"/>
              </a:rPr>
              <a:t>basis.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Verdana"/>
              <a:cs typeface="Verdana"/>
            </a:endParaRPr>
          </a:p>
          <a:p>
            <a:pPr marL="12700" marR="694690">
              <a:lnSpc>
                <a:spcPct val="116599"/>
              </a:lnSpc>
            </a:pPr>
            <a:r>
              <a:rPr sz="3100" i="1" spc="30" dirty="0">
                <a:latin typeface="Verdana"/>
                <a:cs typeface="Verdana"/>
              </a:rPr>
              <a:t>It</a:t>
            </a:r>
            <a:r>
              <a:rPr sz="3100" i="1" spc="-480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empowers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80" dirty="0">
                <a:latin typeface="Verdana"/>
                <a:cs typeface="Verdana"/>
              </a:rPr>
              <a:t>global</a:t>
            </a:r>
            <a:r>
              <a:rPr sz="3100" i="1" spc="-480" dirty="0">
                <a:latin typeface="Verdana"/>
                <a:cs typeface="Verdana"/>
              </a:rPr>
              <a:t> </a:t>
            </a:r>
            <a:r>
              <a:rPr sz="3100" i="1" spc="235" dirty="0">
                <a:latin typeface="Verdana"/>
                <a:cs typeface="Verdana"/>
              </a:rPr>
              <a:t>transferring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of  </a:t>
            </a:r>
            <a:r>
              <a:rPr sz="3100" i="1" spc="95" dirty="0">
                <a:latin typeface="Verdana"/>
                <a:cs typeface="Verdana"/>
              </a:rPr>
              <a:t>technology,</a:t>
            </a:r>
            <a:r>
              <a:rPr sz="3100" i="1" spc="-480" dirty="0">
                <a:latin typeface="Verdana"/>
                <a:cs typeface="Verdana"/>
              </a:rPr>
              <a:t> </a:t>
            </a:r>
            <a:r>
              <a:rPr sz="3100" i="1" spc="130" dirty="0">
                <a:latin typeface="Verdana"/>
                <a:cs typeface="Verdana"/>
              </a:rPr>
              <a:t>goods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and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30" dirty="0">
                <a:latin typeface="Verdana"/>
                <a:cs typeface="Verdana"/>
              </a:rPr>
              <a:t>services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and  </a:t>
            </a:r>
            <a:r>
              <a:rPr sz="3100" i="1" spc="140" dirty="0">
                <a:latin typeface="Verdana"/>
                <a:cs typeface="Verdana"/>
              </a:rPr>
              <a:t>integrates</a:t>
            </a:r>
            <a:r>
              <a:rPr sz="3100" i="1" spc="-480" dirty="0">
                <a:latin typeface="Verdana"/>
                <a:cs typeface="Verdana"/>
              </a:rPr>
              <a:t> </a:t>
            </a:r>
            <a:r>
              <a:rPr sz="3100" i="1" spc="195" dirty="0">
                <a:latin typeface="Verdana"/>
                <a:cs typeface="Verdana"/>
              </a:rPr>
              <a:t>it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275" dirty="0">
                <a:latin typeface="Verdana"/>
                <a:cs typeface="Verdana"/>
              </a:rPr>
              <a:t>for</a:t>
            </a:r>
            <a:r>
              <a:rPr sz="3100" i="1" spc="-480" dirty="0">
                <a:latin typeface="Verdana"/>
                <a:cs typeface="Verdana"/>
              </a:rPr>
              <a:t> </a:t>
            </a:r>
            <a:r>
              <a:rPr sz="3100" i="1" spc="180" dirty="0">
                <a:latin typeface="Verdana"/>
                <a:cs typeface="Verdana"/>
              </a:rPr>
              <a:t>overall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networking.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Verdana"/>
              <a:cs typeface="Verdana"/>
            </a:endParaRPr>
          </a:p>
          <a:p>
            <a:pPr marL="12700" marR="5080">
              <a:lnSpc>
                <a:spcPct val="116599"/>
              </a:lnSpc>
            </a:pPr>
            <a:r>
              <a:rPr sz="3100" i="1" spc="210" dirty="0">
                <a:latin typeface="Verdana"/>
                <a:cs typeface="Verdana"/>
              </a:rPr>
              <a:t>Cross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204" dirty="0">
                <a:latin typeface="Verdana"/>
                <a:cs typeface="Verdana"/>
              </a:rPr>
              <a:t>border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250" dirty="0">
                <a:latin typeface="Verdana"/>
                <a:cs typeface="Verdana"/>
              </a:rPr>
              <a:t>M&amp;A’s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30" dirty="0">
                <a:latin typeface="Verdana"/>
                <a:cs typeface="Verdana"/>
              </a:rPr>
              <a:t>leads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130" dirty="0">
                <a:latin typeface="Verdana"/>
                <a:cs typeface="Verdana"/>
              </a:rPr>
              <a:t>to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25" dirty="0">
                <a:latin typeface="Verdana"/>
                <a:cs typeface="Verdana"/>
              </a:rPr>
              <a:t>economies  </a:t>
            </a:r>
            <a:r>
              <a:rPr sz="3100" i="1" spc="175" dirty="0">
                <a:latin typeface="Verdana"/>
                <a:cs typeface="Verdana"/>
              </a:rPr>
              <a:t>of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25" dirty="0">
                <a:latin typeface="Verdana"/>
                <a:cs typeface="Verdana"/>
              </a:rPr>
              <a:t>scale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75" dirty="0">
                <a:latin typeface="Verdana"/>
                <a:cs typeface="Verdana"/>
              </a:rPr>
              <a:t>and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204" dirty="0">
                <a:latin typeface="Verdana"/>
                <a:cs typeface="Verdana"/>
              </a:rPr>
              <a:t>also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50" dirty="0">
                <a:latin typeface="Verdana"/>
                <a:cs typeface="Verdana"/>
              </a:rPr>
              <a:t>scope,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229" dirty="0">
                <a:latin typeface="Verdana"/>
                <a:cs typeface="Verdana"/>
              </a:rPr>
              <a:t>which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165" dirty="0">
                <a:latin typeface="Verdana"/>
                <a:cs typeface="Verdana"/>
              </a:rPr>
              <a:t>helps</a:t>
            </a:r>
            <a:r>
              <a:rPr sz="3100" i="1" spc="-470" dirty="0">
                <a:latin typeface="Verdana"/>
                <a:cs typeface="Verdana"/>
              </a:rPr>
              <a:t> </a:t>
            </a:r>
            <a:r>
              <a:rPr sz="3100" i="1" spc="270" dirty="0">
                <a:latin typeface="Verdana"/>
                <a:cs typeface="Verdana"/>
              </a:rPr>
              <a:t>in  </a:t>
            </a:r>
            <a:r>
              <a:rPr sz="3100" i="1" spc="190" dirty="0">
                <a:latin typeface="Verdana"/>
                <a:cs typeface="Verdana"/>
              </a:rPr>
              <a:t>gaining</a:t>
            </a:r>
            <a:r>
              <a:rPr sz="3100" i="1" spc="-475" dirty="0">
                <a:latin typeface="Verdana"/>
                <a:cs typeface="Verdana"/>
              </a:rPr>
              <a:t> </a:t>
            </a:r>
            <a:r>
              <a:rPr sz="3100" i="1" spc="75" dirty="0">
                <a:latin typeface="Verdana"/>
                <a:cs typeface="Verdana"/>
              </a:rPr>
              <a:t>expertise.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122944" y="373605"/>
            <a:ext cx="6165215" cy="9913620"/>
            <a:chOff x="12122944" y="373605"/>
            <a:chExt cx="6165215" cy="9913620"/>
          </a:xfrm>
        </p:grpSpPr>
        <p:sp>
          <p:nvSpPr>
            <p:cNvPr id="4" name="object 4"/>
            <p:cNvSpPr/>
            <p:nvPr/>
          </p:nvSpPr>
          <p:spPr>
            <a:xfrm>
              <a:off x="14328902" y="2317172"/>
              <a:ext cx="3959225" cy="6340475"/>
            </a:xfrm>
            <a:custGeom>
              <a:avLst/>
              <a:gdLst/>
              <a:ahLst/>
              <a:cxnLst/>
              <a:rect l="l" t="t" r="r" b="b"/>
              <a:pathLst>
                <a:path w="3959225" h="6340475">
                  <a:moveTo>
                    <a:pt x="3959097" y="6340049"/>
                  </a:moveTo>
                  <a:lnTo>
                    <a:pt x="1830194" y="6340049"/>
                  </a:lnTo>
                  <a:lnTo>
                    <a:pt x="0" y="3170024"/>
                  </a:lnTo>
                  <a:lnTo>
                    <a:pt x="1830194" y="0"/>
                  </a:lnTo>
                  <a:lnTo>
                    <a:pt x="3959097" y="0"/>
                  </a:lnTo>
                  <a:lnTo>
                    <a:pt x="3959097" y="6340049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22944" y="7035126"/>
              <a:ext cx="4970145" cy="3252470"/>
            </a:xfrm>
            <a:custGeom>
              <a:avLst/>
              <a:gdLst/>
              <a:ahLst/>
              <a:cxnLst/>
              <a:rect l="l" t="t" r="r" b="b"/>
              <a:pathLst>
                <a:path w="4970144" h="3252470">
                  <a:moveTo>
                    <a:pt x="4335200" y="3251872"/>
                  </a:moveTo>
                  <a:lnTo>
                    <a:pt x="634953" y="3251872"/>
                  </a:lnTo>
                  <a:lnTo>
                    <a:pt x="0" y="2152088"/>
                  </a:lnTo>
                  <a:lnTo>
                    <a:pt x="1242494" y="0"/>
                  </a:lnTo>
                  <a:lnTo>
                    <a:pt x="3727485" y="0"/>
                  </a:lnTo>
                  <a:lnTo>
                    <a:pt x="4969979" y="2151785"/>
                  </a:lnTo>
                  <a:lnTo>
                    <a:pt x="4969979" y="2152390"/>
                  </a:lnTo>
                  <a:lnTo>
                    <a:pt x="4335200" y="3251872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36422" y="5954841"/>
              <a:ext cx="2272030" cy="1967864"/>
            </a:xfrm>
            <a:custGeom>
              <a:avLst/>
              <a:gdLst/>
              <a:ahLst/>
              <a:cxnLst/>
              <a:rect l="l" t="t" r="r" b="b"/>
              <a:pathLst>
                <a:path w="2272030" h="1967865">
                  <a:moveTo>
                    <a:pt x="1703699" y="1967285"/>
                  </a:moveTo>
                  <a:lnTo>
                    <a:pt x="567819" y="1967285"/>
                  </a:lnTo>
                  <a:lnTo>
                    <a:pt x="0" y="983782"/>
                  </a:lnTo>
                  <a:lnTo>
                    <a:pt x="0" y="983502"/>
                  </a:lnTo>
                  <a:lnTo>
                    <a:pt x="567819" y="0"/>
                  </a:lnTo>
                  <a:lnTo>
                    <a:pt x="1703618" y="0"/>
                  </a:lnTo>
                  <a:lnTo>
                    <a:pt x="2271518" y="983502"/>
                  </a:lnTo>
                  <a:lnTo>
                    <a:pt x="2271518" y="983782"/>
                  </a:lnTo>
                  <a:lnTo>
                    <a:pt x="1703699" y="1967285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37768" y="373605"/>
              <a:ext cx="3799840" cy="3290570"/>
            </a:xfrm>
            <a:custGeom>
              <a:avLst/>
              <a:gdLst/>
              <a:ahLst/>
              <a:cxnLst/>
              <a:rect l="l" t="t" r="r" b="b"/>
              <a:pathLst>
                <a:path w="3799840" h="3290570">
                  <a:moveTo>
                    <a:pt x="2849747" y="3290487"/>
                  </a:moveTo>
                  <a:lnTo>
                    <a:pt x="949871" y="3290487"/>
                  </a:lnTo>
                  <a:lnTo>
                    <a:pt x="0" y="1645243"/>
                  </a:lnTo>
                  <a:lnTo>
                    <a:pt x="949871" y="0"/>
                  </a:lnTo>
                  <a:lnTo>
                    <a:pt x="2849613" y="0"/>
                  </a:lnTo>
                  <a:lnTo>
                    <a:pt x="3799485" y="1645011"/>
                  </a:lnTo>
                  <a:lnTo>
                    <a:pt x="3799485" y="1645474"/>
                  </a:lnTo>
                  <a:lnTo>
                    <a:pt x="2849747" y="329048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4801" y="3235729"/>
            <a:ext cx="6819899" cy="65150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4201" y="473136"/>
            <a:ext cx="13122275" cy="24428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96595" marR="5080" indent="-684530">
              <a:lnSpc>
                <a:spcPts val="9490"/>
              </a:lnSpc>
              <a:spcBef>
                <a:spcPts val="254"/>
              </a:spcBef>
            </a:pPr>
            <a:r>
              <a:rPr sz="7950" spc="340" dirty="0"/>
              <a:t>Benefits</a:t>
            </a:r>
            <a:r>
              <a:rPr sz="7950" spc="-1225" dirty="0"/>
              <a:t> </a:t>
            </a:r>
            <a:r>
              <a:rPr sz="7950" spc="445" dirty="0"/>
              <a:t>of</a:t>
            </a:r>
            <a:r>
              <a:rPr sz="7950" spc="-1220" dirty="0"/>
              <a:t> </a:t>
            </a:r>
            <a:r>
              <a:rPr sz="7950" spc="530" dirty="0"/>
              <a:t>Cross</a:t>
            </a:r>
            <a:r>
              <a:rPr sz="7950" spc="-1225" dirty="0"/>
              <a:t> </a:t>
            </a:r>
            <a:r>
              <a:rPr sz="7950" spc="555" dirty="0"/>
              <a:t>Border  </a:t>
            </a:r>
            <a:r>
              <a:rPr sz="7950" spc="575" dirty="0"/>
              <a:t>Merger</a:t>
            </a:r>
            <a:r>
              <a:rPr sz="7950" spc="-1225" dirty="0"/>
              <a:t> </a:t>
            </a:r>
            <a:r>
              <a:rPr sz="7950" spc="730" dirty="0"/>
              <a:t>&amp;</a:t>
            </a:r>
            <a:r>
              <a:rPr sz="7950" spc="-1225" dirty="0"/>
              <a:t> </a:t>
            </a:r>
            <a:r>
              <a:rPr sz="7950" spc="365" dirty="0"/>
              <a:t>Acquisition:</a:t>
            </a:r>
            <a:endParaRPr sz="79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163" y="898558"/>
            <a:ext cx="939863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390" dirty="0">
                <a:solidFill>
                  <a:srgbClr val="00A181"/>
                </a:solidFill>
              </a:rPr>
              <a:t>Capital</a:t>
            </a:r>
            <a:r>
              <a:rPr sz="8500" spc="-1500" dirty="0">
                <a:solidFill>
                  <a:srgbClr val="00A181"/>
                </a:solidFill>
              </a:rPr>
              <a:t> </a:t>
            </a:r>
            <a:r>
              <a:rPr sz="8500" spc="535" dirty="0">
                <a:solidFill>
                  <a:srgbClr val="00A181"/>
                </a:solidFill>
              </a:rPr>
              <a:t>Build-up</a:t>
            </a:r>
            <a:endParaRPr sz="8500"/>
          </a:p>
        </p:txBody>
      </p:sp>
      <p:grpSp>
        <p:nvGrpSpPr>
          <p:cNvPr id="3" name="object 3"/>
          <p:cNvGrpSpPr/>
          <p:nvPr/>
        </p:nvGrpSpPr>
        <p:grpSpPr>
          <a:xfrm>
            <a:off x="0" y="4005506"/>
            <a:ext cx="6541770" cy="6282055"/>
            <a:chOff x="0" y="4005506"/>
            <a:chExt cx="6541770" cy="6282055"/>
          </a:xfrm>
        </p:grpSpPr>
        <p:sp>
          <p:nvSpPr>
            <p:cNvPr id="4" name="object 4"/>
            <p:cNvSpPr/>
            <p:nvPr/>
          </p:nvSpPr>
          <p:spPr>
            <a:xfrm>
              <a:off x="0" y="4784307"/>
              <a:ext cx="3679825" cy="4318000"/>
            </a:xfrm>
            <a:custGeom>
              <a:avLst/>
              <a:gdLst/>
              <a:ahLst/>
              <a:cxnLst/>
              <a:rect l="l" t="t" r="r" b="b"/>
              <a:pathLst>
                <a:path w="3679825" h="4318000">
                  <a:moveTo>
                    <a:pt x="0" y="0"/>
                  </a:moveTo>
                  <a:lnTo>
                    <a:pt x="2433036" y="0"/>
                  </a:lnTo>
                  <a:lnTo>
                    <a:pt x="3679357" y="2158716"/>
                  </a:lnTo>
                  <a:lnTo>
                    <a:pt x="2433036" y="4317432"/>
                  </a:lnTo>
                  <a:lnTo>
                    <a:pt x="0" y="431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1147" y="7468744"/>
              <a:ext cx="3480435" cy="2818765"/>
            </a:xfrm>
            <a:custGeom>
              <a:avLst/>
              <a:gdLst/>
              <a:ahLst/>
              <a:cxnLst/>
              <a:rect l="l" t="t" r="r" b="b"/>
              <a:pathLst>
                <a:path w="3480434" h="2818765">
                  <a:moveTo>
                    <a:pt x="869924" y="0"/>
                  </a:moveTo>
                  <a:lnTo>
                    <a:pt x="2610139" y="0"/>
                  </a:lnTo>
                  <a:lnTo>
                    <a:pt x="3480063" y="1506770"/>
                  </a:lnTo>
                  <a:lnTo>
                    <a:pt x="3480063" y="1507192"/>
                  </a:lnTo>
                  <a:lnTo>
                    <a:pt x="2723129" y="2818255"/>
                  </a:lnTo>
                  <a:lnTo>
                    <a:pt x="757040" y="2818255"/>
                  </a:lnTo>
                  <a:lnTo>
                    <a:pt x="0" y="1507192"/>
                  </a:lnTo>
                  <a:lnTo>
                    <a:pt x="0" y="1506770"/>
                  </a:lnTo>
                  <a:lnTo>
                    <a:pt x="869924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951" y="4005515"/>
              <a:ext cx="4277995" cy="6282055"/>
            </a:xfrm>
            <a:custGeom>
              <a:avLst/>
              <a:gdLst/>
              <a:ahLst/>
              <a:cxnLst/>
              <a:rect l="l" t="t" r="r" b="b"/>
              <a:pathLst>
                <a:path w="4277995" h="6282055">
                  <a:moveTo>
                    <a:pt x="3378162" y="5252555"/>
                  </a:moveTo>
                  <a:lnTo>
                    <a:pt x="2533700" y="3789908"/>
                  </a:lnTo>
                  <a:lnTo>
                    <a:pt x="844448" y="3789908"/>
                  </a:lnTo>
                  <a:lnTo>
                    <a:pt x="0" y="5252555"/>
                  </a:lnTo>
                  <a:lnTo>
                    <a:pt x="0" y="5252961"/>
                  </a:lnTo>
                  <a:lnTo>
                    <a:pt x="593902" y="6281483"/>
                  </a:lnTo>
                  <a:lnTo>
                    <a:pt x="2784335" y="6281483"/>
                  </a:lnTo>
                  <a:lnTo>
                    <a:pt x="3378162" y="5252961"/>
                  </a:lnTo>
                  <a:lnTo>
                    <a:pt x="3378162" y="5252555"/>
                  </a:lnTo>
                  <a:close/>
                </a:path>
                <a:path w="4277995" h="6282055">
                  <a:moveTo>
                    <a:pt x="4277499" y="778675"/>
                  </a:moveTo>
                  <a:lnTo>
                    <a:pt x="3827932" y="0"/>
                  </a:lnTo>
                  <a:lnTo>
                    <a:pt x="2928620" y="0"/>
                  </a:lnTo>
                  <a:lnTo>
                    <a:pt x="2479052" y="778675"/>
                  </a:lnTo>
                  <a:lnTo>
                    <a:pt x="2479052" y="778891"/>
                  </a:lnTo>
                  <a:lnTo>
                    <a:pt x="2928683" y="1557578"/>
                  </a:lnTo>
                  <a:lnTo>
                    <a:pt x="3827932" y="1557578"/>
                  </a:lnTo>
                  <a:lnTo>
                    <a:pt x="4277499" y="778891"/>
                  </a:lnTo>
                  <a:lnTo>
                    <a:pt x="4277499" y="778675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51810" y="2867498"/>
            <a:ext cx="10377805" cy="63373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5520"/>
              </a:lnSpc>
              <a:spcBef>
                <a:spcPts val="215"/>
              </a:spcBef>
            </a:pPr>
            <a:r>
              <a:rPr sz="4650" i="1" spc="310" dirty="0">
                <a:latin typeface="Verdana"/>
                <a:cs typeface="Verdana"/>
              </a:rPr>
              <a:t>Cross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305" dirty="0">
                <a:latin typeface="Verdana"/>
                <a:cs typeface="Verdana"/>
              </a:rPr>
              <a:t>border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885" dirty="0">
                <a:latin typeface="Verdana"/>
                <a:cs typeface="Verdana"/>
              </a:rPr>
              <a:t>M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425" dirty="0">
                <a:latin typeface="Verdana"/>
                <a:cs typeface="Verdana"/>
              </a:rPr>
              <a:t>&amp;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65" dirty="0">
                <a:latin typeface="Verdana"/>
                <a:cs typeface="Verdana"/>
              </a:rPr>
              <a:t>A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325" dirty="0">
                <a:latin typeface="Verdana"/>
                <a:cs typeface="Verdana"/>
              </a:rPr>
              <a:t>supports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310" dirty="0">
                <a:latin typeface="Verdana"/>
                <a:cs typeface="Verdana"/>
              </a:rPr>
              <a:t>an  </a:t>
            </a:r>
            <a:r>
              <a:rPr sz="4650" i="1" spc="229" dirty="0">
                <a:latin typeface="Verdana"/>
                <a:cs typeface="Verdana"/>
              </a:rPr>
              <a:t>increase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400" dirty="0">
                <a:latin typeface="Verdana"/>
                <a:cs typeface="Verdana"/>
              </a:rPr>
              <a:t>in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114" dirty="0">
                <a:latin typeface="Verdana"/>
                <a:cs typeface="Verdana"/>
              </a:rPr>
              <a:t>the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270" dirty="0">
                <a:latin typeface="Verdana"/>
                <a:cs typeface="Verdana"/>
              </a:rPr>
              <a:t>capital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300" dirty="0">
                <a:latin typeface="Verdana"/>
                <a:cs typeface="Verdana"/>
              </a:rPr>
              <a:t>on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240" dirty="0">
                <a:latin typeface="Verdana"/>
                <a:cs typeface="Verdana"/>
              </a:rPr>
              <a:t>a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270" dirty="0">
                <a:latin typeface="Verdana"/>
                <a:cs typeface="Verdana"/>
              </a:rPr>
              <a:t>long  </a:t>
            </a:r>
            <a:r>
              <a:rPr sz="4650" i="1" spc="260" dirty="0">
                <a:latin typeface="Verdana"/>
                <a:cs typeface="Verdana"/>
              </a:rPr>
              <a:t>term </a:t>
            </a:r>
            <a:r>
              <a:rPr sz="4650" i="1" spc="210" dirty="0">
                <a:latin typeface="Verdana"/>
                <a:cs typeface="Verdana"/>
              </a:rPr>
              <a:t>basis. </a:t>
            </a:r>
            <a:r>
              <a:rPr sz="4650" i="1" spc="440" dirty="0">
                <a:latin typeface="Verdana"/>
                <a:cs typeface="Verdana"/>
              </a:rPr>
              <a:t>To </a:t>
            </a:r>
            <a:r>
              <a:rPr sz="4650" i="1" spc="155" dirty="0">
                <a:latin typeface="Verdana"/>
                <a:cs typeface="Verdana"/>
              </a:rPr>
              <a:t>expand </a:t>
            </a:r>
            <a:r>
              <a:rPr sz="4650" i="1" spc="295" dirty="0">
                <a:latin typeface="Verdana"/>
                <a:cs typeface="Verdana"/>
              </a:rPr>
              <a:t>their  </a:t>
            </a:r>
            <a:r>
              <a:rPr sz="4650" i="1" spc="175" dirty="0">
                <a:latin typeface="Verdana"/>
                <a:cs typeface="Verdana"/>
              </a:rPr>
              <a:t>businesses, </a:t>
            </a:r>
            <a:r>
              <a:rPr sz="4650" i="1" spc="290" dirty="0">
                <a:latin typeface="Verdana"/>
                <a:cs typeface="Verdana"/>
              </a:rPr>
              <a:t>it </a:t>
            </a:r>
            <a:r>
              <a:rPr sz="4650" i="1" spc="254" dirty="0">
                <a:latin typeface="Verdana"/>
                <a:cs typeface="Verdana"/>
              </a:rPr>
              <a:t>not </a:t>
            </a:r>
            <a:r>
              <a:rPr sz="4650" i="1" spc="290" dirty="0">
                <a:latin typeface="Verdana"/>
                <a:cs typeface="Verdana"/>
              </a:rPr>
              <a:t>only  </a:t>
            </a:r>
            <a:r>
              <a:rPr sz="4650" i="1" spc="235" dirty="0">
                <a:latin typeface="Verdana"/>
                <a:cs typeface="Verdana"/>
              </a:rPr>
              <a:t>undertakes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185" dirty="0">
                <a:latin typeface="Verdana"/>
                <a:cs typeface="Verdana"/>
              </a:rPr>
              <a:t>investment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400" dirty="0">
                <a:latin typeface="Verdana"/>
                <a:cs typeface="Verdana"/>
              </a:rPr>
              <a:t>in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310" dirty="0">
                <a:latin typeface="Verdana"/>
                <a:cs typeface="Verdana"/>
              </a:rPr>
              <a:t>plants  </a:t>
            </a:r>
            <a:r>
              <a:rPr sz="4650" i="1" spc="459" dirty="0">
                <a:latin typeface="Verdana"/>
                <a:cs typeface="Verdana"/>
              </a:rPr>
              <a:t>or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295" dirty="0">
                <a:latin typeface="Verdana"/>
                <a:cs typeface="Verdana"/>
              </a:rPr>
              <a:t>buildings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254" dirty="0">
                <a:latin typeface="Verdana"/>
                <a:cs typeface="Verdana"/>
              </a:rPr>
              <a:t>and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204" dirty="0">
                <a:latin typeface="Verdana"/>
                <a:cs typeface="Verdana"/>
              </a:rPr>
              <a:t>equipment’s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215" dirty="0">
                <a:latin typeface="Verdana"/>
                <a:cs typeface="Verdana"/>
              </a:rPr>
              <a:t>but  </a:t>
            </a:r>
            <a:r>
              <a:rPr sz="4650" i="1" spc="305" dirty="0">
                <a:latin typeface="Verdana"/>
                <a:cs typeface="Verdana"/>
              </a:rPr>
              <a:t>also </a:t>
            </a:r>
            <a:r>
              <a:rPr sz="4650" i="1" spc="400" dirty="0">
                <a:latin typeface="Verdana"/>
                <a:cs typeface="Verdana"/>
              </a:rPr>
              <a:t>in </a:t>
            </a:r>
            <a:r>
              <a:rPr sz="4650" i="1" spc="114" dirty="0">
                <a:latin typeface="Verdana"/>
                <a:cs typeface="Verdana"/>
              </a:rPr>
              <a:t>the </a:t>
            </a:r>
            <a:r>
              <a:rPr sz="4650" i="1" spc="320" dirty="0">
                <a:latin typeface="Verdana"/>
                <a:cs typeface="Verdana"/>
              </a:rPr>
              <a:t>incorporeal </a:t>
            </a:r>
            <a:r>
              <a:rPr sz="4650" i="1" spc="204" dirty="0">
                <a:latin typeface="Verdana"/>
                <a:cs typeface="Verdana"/>
              </a:rPr>
              <a:t>assets  </a:t>
            </a:r>
            <a:r>
              <a:rPr sz="4650" i="1" spc="254" dirty="0">
                <a:latin typeface="Verdana"/>
                <a:cs typeface="Verdana"/>
              </a:rPr>
              <a:t>such </a:t>
            </a:r>
            <a:r>
              <a:rPr sz="4650" i="1" spc="285" dirty="0">
                <a:latin typeface="Verdana"/>
                <a:cs typeface="Verdana"/>
              </a:rPr>
              <a:t>as </a:t>
            </a:r>
            <a:r>
              <a:rPr sz="4650" i="1" spc="220" dirty="0">
                <a:latin typeface="Verdana"/>
                <a:cs typeface="Verdana"/>
              </a:rPr>
              <a:t>technical </a:t>
            </a:r>
            <a:r>
              <a:rPr sz="4650" i="1" spc="405" dirty="0">
                <a:latin typeface="Verdana"/>
                <a:cs typeface="Verdana"/>
              </a:rPr>
              <a:t>skills </a:t>
            </a:r>
            <a:r>
              <a:rPr sz="4650" i="1" spc="330" dirty="0">
                <a:latin typeface="Verdana"/>
                <a:cs typeface="Verdana"/>
              </a:rPr>
              <a:t>rather  </a:t>
            </a:r>
            <a:r>
              <a:rPr sz="4650" i="1" spc="285" dirty="0">
                <a:latin typeface="Verdana"/>
                <a:cs typeface="Verdana"/>
              </a:rPr>
              <a:t>than</a:t>
            </a:r>
            <a:r>
              <a:rPr sz="4650" i="1" spc="-715" dirty="0">
                <a:latin typeface="Verdana"/>
                <a:cs typeface="Verdana"/>
              </a:rPr>
              <a:t> </a:t>
            </a:r>
            <a:r>
              <a:rPr sz="4650" i="1" spc="170" dirty="0">
                <a:latin typeface="Verdana"/>
                <a:cs typeface="Verdana"/>
              </a:rPr>
              <a:t>just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114" dirty="0">
                <a:latin typeface="Verdana"/>
                <a:cs typeface="Verdana"/>
              </a:rPr>
              <a:t>the</a:t>
            </a:r>
            <a:r>
              <a:rPr sz="4650" i="1" spc="-710" dirty="0">
                <a:latin typeface="Verdana"/>
                <a:cs typeface="Verdana"/>
              </a:rPr>
              <a:t> </a:t>
            </a:r>
            <a:r>
              <a:rPr sz="4650" i="1" spc="195" dirty="0">
                <a:latin typeface="Verdana"/>
                <a:cs typeface="Verdana"/>
              </a:rPr>
              <a:t>capital.</a:t>
            </a:r>
            <a:endParaRPr sz="4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818" y="432284"/>
            <a:ext cx="1225486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350" dirty="0">
                <a:solidFill>
                  <a:srgbClr val="00A181"/>
                </a:solidFill>
              </a:rPr>
              <a:t>Employment</a:t>
            </a:r>
            <a:r>
              <a:rPr sz="8500" spc="-1525" dirty="0">
                <a:solidFill>
                  <a:srgbClr val="00A181"/>
                </a:solidFill>
              </a:rPr>
              <a:t> </a:t>
            </a:r>
            <a:r>
              <a:rPr sz="8500" spc="400" dirty="0">
                <a:solidFill>
                  <a:srgbClr val="00A181"/>
                </a:solidFill>
              </a:rPr>
              <a:t>creation</a:t>
            </a:r>
            <a:endParaRPr sz="8500"/>
          </a:p>
        </p:txBody>
      </p:sp>
      <p:grpSp>
        <p:nvGrpSpPr>
          <p:cNvPr id="3" name="object 3"/>
          <p:cNvGrpSpPr/>
          <p:nvPr/>
        </p:nvGrpSpPr>
        <p:grpSpPr>
          <a:xfrm>
            <a:off x="0" y="4005504"/>
            <a:ext cx="6541770" cy="6282055"/>
            <a:chOff x="0" y="4005504"/>
            <a:chExt cx="6541770" cy="6282055"/>
          </a:xfrm>
        </p:grpSpPr>
        <p:sp>
          <p:nvSpPr>
            <p:cNvPr id="4" name="object 4"/>
            <p:cNvSpPr/>
            <p:nvPr/>
          </p:nvSpPr>
          <p:spPr>
            <a:xfrm>
              <a:off x="0" y="4784305"/>
              <a:ext cx="3679825" cy="4318000"/>
            </a:xfrm>
            <a:custGeom>
              <a:avLst/>
              <a:gdLst/>
              <a:ahLst/>
              <a:cxnLst/>
              <a:rect l="l" t="t" r="r" b="b"/>
              <a:pathLst>
                <a:path w="3679825" h="4318000">
                  <a:moveTo>
                    <a:pt x="0" y="0"/>
                  </a:moveTo>
                  <a:lnTo>
                    <a:pt x="2433036" y="0"/>
                  </a:lnTo>
                  <a:lnTo>
                    <a:pt x="3679357" y="2158716"/>
                  </a:lnTo>
                  <a:lnTo>
                    <a:pt x="2433036" y="4317432"/>
                  </a:lnTo>
                  <a:lnTo>
                    <a:pt x="0" y="431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1147" y="7468740"/>
              <a:ext cx="3480435" cy="2818765"/>
            </a:xfrm>
            <a:custGeom>
              <a:avLst/>
              <a:gdLst/>
              <a:ahLst/>
              <a:cxnLst/>
              <a:rect l="l" t="t" r="r" b="b"/>
              <a:pathLst>
                <a:path w="3480434" h="2818765">
                  <a:moveTo>
                    <a:pt x="869924" y="0"/>
                  </a:moveTo>
                  <a:lnTo>
                    <a:pt x="2610139" y="0"/>
                  </a:lnTo>
                  <a:lnTo>
                    <a:pt x="3480063" y="1506770"/>
                  </a:lnTo>
                  <a:lnTo>
                    <a:pt x="3480063" y="1507192"/>
                  </a:lnTo>
                  <a:lnTo>
                    <a:pt x="2723127" y="2818259"/>
                  </a:lnTo>
                  <a:lnTo>
                    <a:pt x="757042" y="2818259"/>
                  </a:lnTo>
                  <a:lnTo>
                    <a:pt x="0" y="1507192"/>
                  </a:lnTo>
                  <a:lnTo>
                    <a:pt x="0" y="1506770"/>
                  </a:lnTo>
                  <a:lnTo>
                    <a:pt x="869924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951" y="4005515"/>
              <a:ext cx="4277995" cy="6282055"/>
            </a:xfrm>
            <a:custGeom>
              <a:avLst/>
              <a:gdLst/>
              <a:ahLst/>
              <a:cxnLst/>
              <a:rect l="l" t="t" r="r" b="b"/>
              <a:pathLst>
                <a:path w="4277995" h="6282055">
                  <a:moveTo>
                    <a:pt x="3378162" y="5252542"/>
                  </a:moveTo>
                  <a:lnTo>
                    <a:pt x="2533700" y="3789896"/>
                  </a:lnTo>
                  <a:lnTo>
                    <a:pt x="844448" y="3789896"/>
                  </a:lnTo>
                  <a:lnTo>
                    <a:pt x="0" y="5252542"/>
                  </a:lnTo>
                  <a:lnTo>
                    <a:pt x="0" y="5252961"/>
                  </a:lnTo>
                  <a:lnTo>
                    <a:pt x="593902" y="6281483"/>
                  </a:lnTo>
                  <a:lnTo>
                    <a:pt x="2784335" y="6281483"/>
                  </a:lnTo>
                  <a:lnTo>
                    <a:pt x="3378162" y="5252961"/>
                  </a:lnTo>
                  <a:lnTo>
                    <a:pt x="3378162" y="5252542"/>
                  </a:lnTo>
                  <a:close/>
                </a:path>
                <a:path w="4277995" h="6282055">
                  <a:moveTo>
                    <a:pt x="4277499" y="778675"/>
                  </a:moveTo>
                  <a:lnTo>
                    <a:pt x="3827932" y="0"/>
                  </a:lnTo>
                  <a:lnTo>
                    <a:pt x="2928620" y="0"/>
                  </a:lnTo>
                  <a:lnTo>
                    <a:pt x="2479052" y="778675"/>
                  </a:lnTo>
                  <a:lnTo>
                    <a:pt x="2479052" y="778891"/>
                  </a:lnTo>
                  <a:lnTo>
                    <a:pt x="2928683" y="1557566"/>
                  </a:lnTo>
                  <a:lnTo>
                    <a:pt x="3827932" y="1557566"/>
                  </a:lnTo>
                  <a:lnTo>
                    <a:pt x="4277499" y="778891"/>
                  </a:lnTo>
                  <a:lnTo>
                    <a:pt x="4277499" y="778675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18992" y="2161214"/>
            <a:ext cx="11570335" cy="6583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0"/>
              </a:spcBef>
            </a:pPr>
            <a:r>
              <a:rPr sz="4100" i="1" spc="315" dirty="0">
                <a:latin typeface="Verdana"/>
                <a:cs typeface="Verdana"/>
              </a:rPr>
              <a:t>Mergers </a:t>
            </a:r>
            <a:r>
              <a:rPr sz="4100" i="1" spc="250" dirty="0">
                <a:latin typeface="Verdana"/>
                <a:cs typeface="Verdana"/>
              </a:rPr>
              <a:t>and </a:t>
            </a:r>
            <a:r>
              <a:rPr sz="4100" i="1" spc="275" dirty="0">
                <a:latin typeface="Verdana"/>
                <a:cs typeface="Verdana"/>
              </a:rPr>
              <a:t>acquisition </a:t>
            </a:r>
            <a:r>
              <a:rPr sz="4100" i="1" spc="220" dirty="0">
                <a:latin typeface="Verdana"/>
                <a:cs typeface="Verdana"/>
              </a:rPr>
              <a:t>that </a:t>
            </a:r>
            <a:r>
              <a:rPr sz="4100" i="1" spc="245" dirty="0">
                <a:latin typeface="Verdana"/>
                <a:cs typeface="Verdana"/>
              </a:rPr>
              <a:t>are  </a:t>
            </a:r>
            <a:r>
              <a:rPr sz="4100" i="1" spc="235" dirty="0">
                <a:latin typeface="Verdana"/>
                <a:cs typeface="Verdana"/>
              </a:rPr>
              <a:t>undertaken </a:t>
            </a:r>
            <a:r>
              <a:rPr sz="4100" i="1" spc="190" dirty="0">
                <a:latin typeface="Verdana"/>
                <a:cs typeface="Verdana"/>
              </a:rPr>
              <a:t>to </a:t>
            </a:r>
            <a:r>
              <a:rPr sz="4100" i="1" spc="215" dirty="0">
                <a:latin typeface="Verdana"/>
                <a:cs typeface="Verdana"/>
              </a:rPr>
              <a:t>drive </a:t>
            </a:r>
            <a:r>
              <a:rPr sz="4100" i="1" spc="290" dirty="0">
                <a:latin typeface="Verdana"/>
                <a:cs typeface="Verdana"/>
              </a:rPr>
              <a:t>restructuring </a:t>
            </a:r>
            <a:r>
              <a:rPr sz="4100" i="1" spc="235" dirty="0">
                <a:latin typeface="Verdana"/>
                <a:cs typeface="Verdana"/>
              </a:rPr>
              <a:t>may  </a:t>
            </a:r>
            <a:r>
              <a:rPr sz="4100" i="1" spc="160" dirty="0">
                <a:latin typeface="Verdana"/>
                <a:cs typeface="Verdana"/>
              </a:rPr>
              <a:t>lead </a:t>
            </a:r>
            <a:r>
              <a:rPr sz="4100" i="1" spc="190" dirty="0">
                <a:latin typeface="Verdana"/>
                <a:cs typeface="Verdana"/>
              </a:rPr>
              <a:t>to </a:t>
            </a:r>
            <a:r>
              <a:rPr sz="4100" i="1" spc="275" dirty="0">
                <a:latin typeface="Verdana"/>
                <a:cs typeface="Verdana"/>
              </a:rPr>
              <a:t>downscaling </a:t>
            </a:r>
            <a:r>
              <a:rPr sz="4100" i="1" spc="210" dirty="0">
                <a:latin typeface="Verdana"/>
                <a:cs typeface="Verdana"/>
              </a:rPr>
              <a:t>but </a:t>
            </a:r>
            <a:r>
              <a:rPr sz="4100" i="1" spc="290" dirty="0">
                <a:latin typeface="Verdana"/>
                <a:cs typeface="Verdana"/>
              </a:rPr>
              <a:t>would </a:t>
            </a:r>
            <a:r>
              <a:rPr sz="4100" i="1" spc="160" dirty="0">
                <a:latin typeface="Verdana"/>
                <a:cs typeface="Verdana"/>
              </a:rPr>
              <a:t>lead </a:t>
            </a:r>
            <a:r>
              <a:rPr sz="4100" i="1" spc="190" dirty="0">
                <a:latin typeface="Verdana"/>
                <a:cs typeface="Verdana"/>
              </a:rPr>
              <a:t>to  </a:t>
            </a:r>
            <a:r>
              <a:rPr sz="4100" i="1" spc="195" dirty="0">
                <a:latin typeface="Verdana"/>
                <a:cs typeface="Verdana"/>
              </a:rPr>
              <a:t>employment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270" dirty="0">
                <a:latin typeface="Verdana"/>
                <a:cs typeface="Verdana"/>
              </a:rPr>
              <a:t>gains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370" dirty="0">
                <a:latin typeface="Verdana"/>
                <a:cs typeface="Verdana"/>
              </a:rPr>
              <a:t>in</a:t>
            </a:r>
            <a:r>
              <a:rPr sz="4100" i="1" spc="-620" dirty="0">
                <a:latin typeface="Verdana"/>
                <a:cs typeface="Verdana"/>
              </a:rPr>
              <a:t> </a:t>
            </a:r>
            <a:r>
              <a:rPr sz="4100" i="1" spc="120" dirty="0">
                <a:latin typeface="Verdana"/>
                <a:cs typeface="Verdana"/>
              </a:rPr>
              <a:t>the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260" dirty="0">
                <a:latin typeface="Verdana"/>
                <a:cs typeface="Verdana"/>
              </a:rPr>
              <a:t>long</a:t>
            </a:r>
            <a:r>
              <a:rPr sz="4100" i="1" spc="-620" dirty="0">
                <a:latin typeface="Verdana"/>
                <a:cs typeface="Verdana"/>
              </a:rPr>
              <a:t> </a:t>
            </a:r>
            <a:r>
              <a:rPr sz="4100" i="1" spc="145" dirty="0">
                <a:latin typeface="Verdana"/>
                <a:cs typeface="Verdana"/>
              </a:rPr>
              <a:t>term.</a:t>
            </a:r>
            <a:r>
              <a:rPr sz="4100" i="1" spc="-620" dirty="0">
                <a:latin typeface="Verdana"/>
                <a:cs typeface="Verdana"/>
              </a:rPr>
              <a:t> </a:t>
            </a:r>
            <a:r>
              <a:rPr sz="4100" i="1" spc="409" dirty="0">
                <a:latin typeface="Verdana"/>
                <a:cs typeface="Verdana"/>
              </a:rPr>
              <a:t>This  </a:t>
            </a:r>
            <a:r>
              <a:rPr sz="4100" i="1" spc="290" dirty="0">
                <a:latin typeface="Verdana"/>
                <a:cs typeface="Verdana"/>
              </a:rPr>
              <a:t>downsize</a:t>
            </a:r>
            <a:r>
              <a:rPr sz="4100" i="1" spc="-620" dirty="0">
                <a:latin typeface="Verdana"/>
                <a:cs typeface="Verdana"/>
              </a:rPr>
              <a:t> </a:t>
            </a:r>
            <a:r>
              <a:rPr sz="4100" i="1" spc="195" dirty="0">
                <a:latin typeface="Verdana"/>
                <a:cs typeface="Verdana"/>
              </a:rPr>
              <a:t>sometimes</a:t>
            </a:r>
            <a:r>
              <a:rPr sz="4100" i="1" spc="-615" dirty="0">
                <a:latin typeface="Verdana"/>
                <a:cs typeface="Verdana"/>
              </a:rPr>
              <a:t> </a:t>
            </a:r>
            <a:r>
              <a:rPr sz="4100" i="1" spc="345" dirty="0">
                <a:latin typeface="Verdana"/>
                <a:cs typeface="Verdana"/>
              </a:rPr>
              <a:t>is</a:t>
            </a:r>
            <a:r>
              <a:rPr sz="4100" i="1" spc="-615" dirty="0">
                <a:latin typeface="Verdana"/>
                <a:cs typeface="Verdana"/>
              </a:rPr>
              <a:t> </a:t>
            </a:r>
            <a:r>
              <a:rPr sz="4100" i="1" spc="204" dirty="0">
                <a:latin typeface="Verdana"/>
                <a:cs typeface="Verdana"/>
              </a:rPr>
              <a:t>essential</a:t>
            </a:r>
            <a:r>
              <a:rPr sz="4100" i="1" spc="-615" dirty="0">
                <a:latin typeface="Verdana"/>
                <a:cs typeface="Verdana"/>
              </a:rPr>
              <a:t> </a:t>
            </a:r>
            <a:r>
              <a:rPr sz="4100" i="1" spc="375" dirty="0">
                <a:latin typeface="Verdana"/>
                <a:cs typeface="Verdana"/>
              </a:rPr>
              <a:t>for</a:t>
            </a:r>
            <a:r>
              <a:rPr sz="4100" i="1" spc="-615" dirty="0">
                <a:latin typeface="Verdana"/>
                <a:cs typeface="Verdana"/>
              </a:rPr>
              <a:t> </a:t>
            </a:r>
            <a:r>
              <a:rPr sz="4100" i="1" spc="120" dirty="0">
                <a:latin typeface="Verdana"/>
                <a:cs typeface="Verdana"/>
              </a:rPr>
              <a:t>the  </a:t>
            </a:r>
            <a:r>
              <a:rPr sz="4100" i="1" spc="200" dirty="0">
                <a:latin typeface="Verdana"/>
                <a:cs typeface="Verdana"/>
              </a:rPr>
              <a:t>continued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105" dirty="0">
                <a:latin typeface="Verdana"/>
                <a:cs typeface="Verdana"/>
              </a:rPr>
              <a:t>existence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245" dirty="0">
                <a:latin typeface="Verdana"/>
                <a:cs typeface="Verdana"/>
              </a:rPr>
              <a:t>of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220" dirty="0">
                <a:latin typeface="Verdana"/>
                <a:cs typeface="Verdana"/>
              </a:rPr>
              <a:t>operations.</a:t>
            </a:r>
            <a:r>
              <a:rPr sz="4100" i="1" spc="-615" dirty="0">
                <a:latin typeface="Verdana"/>
                <a:cs typeface="Verdana"/>
              </a:rPr>
              <a:t> </a:t>
            </a:r>
            <a:r>
              <a:rPr sz="4100" i="1" spc="150" dirty="0">
                <a:latin typeface="Verdana"/>
                <a:cs typeface="Verdana"/>
              </a:rPr>
              <a:t>In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130" dirty="0">
                <a:latin typeface="Verdana"/>
                <a:cs typeface="Verdana"/>
              </a:rPr>
              <a:t>case  </a:t>
            </a:r>
            <a:r>
              <a:rPr sz="4100" i="1" spc="120" dirty="0">
                <a:latin typeface="Verdana"/>
                <a:cs typeface="Verdana"/>
              </a:rPr>
              <a:t>the </a:t>
            </a:r>
            <a:r>
              <a:rPr sz="4100" i="1" spc="220" dirty="0">
                <a:latin typeface="Verdana"/>
                <a:cs typeface="Verdana"/>
              </a:rPr>
              <a:t>businesses </a:t>
            </a:r>
            <a:r>
              <a:rPr sz="4100" i="1" spc="155" dirty="0">
                <a:latin typeface="Verdana"/>
                <a:cs typeface="Verdana"/>
              </a:rPr>
              <a:t>expand </a:t>
            </a:r>
            <a:r>
              <a:rPr sz="4100" i="1" spc="250" dirty="0">
                <a:latin typeface="Verdana"/>
                <a:cs typeface="Verdana"/>
              </a:rPr>
              <a:t>and </a:t>
            </a:r>
            <a:r>
              <a:rPr sz="4100" i="1" spc="105" dirty="0">
                <a:latin typeface="Verdana"/>
                <a:cs typeface="Verdana"/>
              </a:rPr>
              <a:t>become  </a:t>
            </a:r>
            <a:r>
              <a:rPr sz="4100" i="1" spc="165" dirty="0">
                <a:latin typeface="Verdana"/>
                <a:cs typeface="Verdana"/>
              </a:rPr>
              <a:t>successful, </a:t>
            </a:r>
            <a:r>
              <a:rPr sz="4100" i="1" spc="270" dirty="0">
                <a:latin typeface="Verdana"/>
                <a:cs typeface="Verdana"/>
              </a:rPr>
              <a:t>it </a:t>
            </a:r>
            <a:r>
              <a:rPr sz="4100" i="1" spc="290" dirty="0">
                <a:latin typeface="Verdana"/>
                <a:cs typeface="Verdana"/>
              </a:rPr>
              <a:t>would </a:t>
            </a:r>
            <a:r>
              <a:rPr sz="4100" i="1" spc="145" dirty="0">
                <a:latin typeface="Verdana"/>
                <a:cs typeface="Verdana"/>
              </a:rPr>
              <a:t>create </a:t>
            </a:r>
            <a:r>
              <a:rPr sz="4100" i="1" spc="235" dirty="0">
                <a:latin typeface="Verdana"/>
                <a:cs typeface="Verdana"/>
              </a:rPr>
              <a:t>new  </a:t>
            </a:r>
            <a:r>
              <a:rPr sz="4100" i="1" spc="195" dirty="0">
                <a:latin typeface="Verdana"/>
                <a:cs typeface="Verdana"/>
              </a:rPr>
              <a:t>employment</a:t>
            </a:r>
            <a:r>
              <a:rPr sz="4100" i="1" spc="-625" dirty="0">
                <a:latin typeface="Verdana"/>
                <a:cs typeface="Verdana"/>
              </a:rPr>
              <a:t> </a:t>
            </a:r>
            <a:r>
              <a:rPr sz="4100" i="1" spc="229" dirty="0">
                <a:latin typeface="Verdana"/>
                <a:cs typeface="Verdana"/>
              </a:rPr>
              <a:t>opportunities.</a:t>
            </a:r>
            <a:endParaRPr sz="4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478" y="898559"/>
            <a:ext cx="1243203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360" dirty="0">
                <a:solidFill>
                  <a:srgbClr val="00A181"/>
                </a:solidFill>
              </a:rPr>
              <a:t>Technology</a:t>
            </a:r>
            <a:r>
              <a:rPr sz="8500" spc="-1515" dirty="0">
                <a:solidFill>
                  <a:srgbClr val="00A181"/>
                </a:solidFill>
              </a:rPr>
              <a:t> </a:t>
            </a:r>
            <a:r>
              <a:rPr sz="8500" spc="370" dirty="0">
                <a:solidFill>
                  <a:srgbClr val="00A181"/>
                </a:solidFill>
              </a:rPr>
              <a:t>Handover</a:t>
            </a:r>
            <a:endParaRPr sz="8500"/>
          </a:p>
        </p:txBody>
      </p:sp>
      <p:grpSp>
        <p:nvGrpSpPr>
          <p:cNvPr id="3" name="object 3"/>
          <p:cNvGrpSpPr/>
          <p:nvPr/>
        </p:nvGrpSpPr>
        <p:grpSpPr>
          <a:xfrm>
            <a:off x="0" y="4005508"/>
            <a:ext cx="6541770" cy="6282055"/>
            <a:chOff x="0" y="4005508"/>
            <a:chExt cx="6541770" cy="6282055"/>
          </a:xfrm>
        </p:grpSpPr>
        <p:sp>
          <p:nvSpPr>
            <p:cNvPr id="4" name="object 4"/>
            <p:cNvSpPr/>
            <p:nvPr/>
          </p:nvSpPr>
          <p:spPr>
            <a:xfrm>
              <a:off x="0" y="4784308"/>
              <a:ext cx="3679825" cy="4318000"/>
            </a:xfrm>
            <a:custGeom>
              <a:avLst/>
              <a:gdLst/>
              <a:ahLst/>
              <a:cxnLst/>
              <a:rect l="l" t="t" r="r" b="b"/>
              <a:pathLst>
                <a:path w="3679825" h="4318000">
                  <a:moveTo>
                    <a:pt x="0" y="0"/>
                  </a:moveTo>
                  <a:lnTo>
                    <a:pt x="2433036" y="0"/>
                  </a:lnTo>
                  <a:lnTo>
                    <a:pt x="3679357" y="2158716"/>
                  </a:lnTo>
                  <a:lnTo>
                    <a:pt x="2433036" y="4317432"/>
                  </a:lnTo>
                  <a:lnTo>
                    <a:pt x="0" y="431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1147" y="7468743"/>
              <a:ext cx="3480435" cy="2818765"/>
            </a:xfrm>
            <a:custGeom>
              <a:avLst/>
              <a:gdLst/>
              <a:ahLst/>
              <a:cxnLst/>
              <a:rect l="l" t="t" r="r" b="b"/>
              <a:pathLst>
                <a:path w="3480434" h="2818765">
                  <a:moveTo>
                    <a:pt x="869924" y="0"/>
                  </a:moveTo>
                  <a:lnTo>
                    <a:pt x="2610139" y="0"/>
                  </a:lnTo>
                  <a:lnTo>
                    <a:pt x="3480063" y="1506770"/>
                  </a:lnTo>
                  <a:lnTo>
                    <a:pt x="3480063" y="1507192"/>
                  </a:lnTo>
                  <a:lnTo>
                    <a:pt x="2723128" y="2818256"/>
                  </a:lnTo>
                  <a:lnTo>
                    <a:pt x="757040" y="2818256"/>
                  </a:lnTo>
                  <a:lnTo>
                    <a:pt x="0" y="1507192"/>
                  </a:lnTo>
                  <a:lnTo>
                    <a:pt x="0" y="1506770"/>
                  </a:lnTo>
                  <a:lnTo>
                    <a:pt x="869924" y="0"/>
                  </a:lnTo>
                  <a:close/>
                </a:path>
              </a:pathLst>
            </a:custGeom>
            <a:solidFill>
              <a:srgbClr val="A3E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951" y="4005516"/>
              <a:ext cx="4277995" cy="6282055"/>
            </a:xfrm>
            <a:custGeom>
              <a:avLst/>
              <a:gdLst/>
              <a:ahLst/>
              <a:cxnLst/>
              <a:rect l="l" t="t" r="r" b="b"/>
              <a:pathLst>
                <a:path w="4277995" h="6282055">
                  <a:moveTo>
                    <a:pt x="3378162" y="5252555"/>
                  </a:moveTo>
                  <a:lnTo>
                    <a:pt x="2533700" y="3789908"/>
                  </a:lnTo>
                  <a:lnTo>
                    <a:pt x="844448" y="3789908"/>
                  </a:lnTo>
                  <a:lnTo>
                    <a:pt x="0" y="5252555"/>
                  </a:lnTo>
                  <a:lnTo>
                    <a:pt x="0" y="5252961"/>
                  </a:lnTo>
                  <a:lnTo>
                    <a:pt x="593902" y="6281483"/>
                  </a:lnTo>
                  <a:lnTo>
                    <a:pt x="2784335" y="6281483"/>
                  </a:lnTo>
                  <a:lnTo>
                    <a:pt x="3378162" y="5252961"/>
                  </a:lnTo>
                  <a:lnTo>
                    <a:pt x="3378162" y="5252555"/>
                  </a:lnTo>
                  <a:close/>
                </a:path>
                <a:path w="4277995" h="6282055">
                  <a:moveTo>
                    <a:pt x="4277499" y="778675"/>
                  </a:moveTo>
                  <a:lnTo>
                    <a:pt x="3827932" y="0"/>
                  </a:lnTo>
                  <a:lnTo>
                    <a:pt x="2928620" y="0"/>
                  </a:lnTo>
                  <a:lnTo>
                    <a:pt x="2479052" y="778675"/>
                  </a:lnTo>
                  <a:lnTo>
                    <a:pt x="2479052" y="778891"/>
                  </a:lnTo>
                  <a:lnTo>
                    <a:pt x="2928683" y="1557578"/>
                  </a:lnTo>
                  <a:lnTo>
                    <a:pt x="3827932" y="1557578"/>
                  </a:lnTo>
                  <a:lnTo>
                    <a:pt x="4277499" y="778891"/>
                  </a:lnTo>
                  <a:lnTo>
                    <a:pt x="4277499" y="778675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30720" marR="5080">
              <a:lnSpc>
                <a:spcPts val="5310"/>
              </a:lnSpc>
              <a:spcBef>
                <a:spcPts val="235"/>
              </a:spcBef>
            </a:pPr>
            <a:r>
              <a:rPr spc="325" dirty="0"/>
              <a:t>When </a:t>
            </a:r>
            <a:r>
              <a:rPr spc="229" dirty="0"/>
              <a:t>businesses </a:t>
            </a:r>
            <a:r>
              <a:rPr spc="320" dirty="0"/>
              <a:t>across  </a:t>
            </a:r>
            <a:r>
              <a:rPr spc="265" dirty="0"/>
              <a:t>countries </a:t>
            </a:r>
            <a:r>
              <a:rPr spc="245" dirty="0"/>
              <a:t>join </a:t>
            </a:r>
            <a:r>
              <a:rPr spc="114" dirty="0"/>
              <a:t>together, </a:t>
            </a:r>
            <a:r>
              <a:rPr spc="290" dirty="0"/>
              <a:t>it </a:t>
            </a:r>
            <a:r>
              <a:rPr spc="355" dirty="0"/>
              <a:t>brings  </a:t>
            </a:r>
            <a:r>
              <a:rPr spc="330" dirty="0"/>
              <a:t>transfer</a:t>
            </a:r>
            <a:r>
              <a:rPr spc="-680" dirty="0"/>
              <a:t> </a:t>
            </a:r>
            <a:r>
              <a:rPr spc="260" dirty="0"/>
              <a:t>of</a:t>
            </a:r>
            <a:r>
              <a:rPr spc="-675" dirty="0"/>
              <a:t> </a:t>
            </a:r>
            <a:r>
              <a:rPr spc="145" dirty="0"/>
              <a:t>technology,</a:t>
            </a:r>
            <a:r>
              <a:rPr spc="-675" dirty="0"/>
              <a:t> </a:t>
            </a:r>
            <a:r>
              <a:rPr spc="355" dirty="0"/>
              <a:t>sharing</a:t>
            </a:r>
            <a:r>
              <a:rPr spc="-680" dirty="0"/>
              <a:t> </a:t>
            </a:r>
            <a:r>
              <a:rPr spc="260" dirty="0"/>
              <a:t>of  </a:t>
            </a:r>
            <a:r>
              <a:rPr spc="150" dirty="0"/>
              <a:t>best </a:t>
            </a:r>
            <a:r>
              <a:rPr spc="190" dirty="0"/>
              <a:t>management </a:t>
            </a:r>
            <a:r>
              <a:rPr spc="400" dirty="0"/>
              <a:t>skills </a:t>
            </a:r>
            <a:r>
              <a:rPr spc="260" dirty="0"/>
              <a:t>and  </a:t>
            </a:r>
            <a:r>
              <a:rPr spc="245" dirty="0"/>
              <a:t>practices</a:t>
            </a:r>
            <a:r>
              <a:rPr spc="-675" dirty="0"/>
              <a:t> </a:t>
            </a:r>
            <a:r>
              <a:rPr spc="395" dirty="0"/>
              <a:t>in</a:t>
            </a:r>
            <a:r>
              <a:rPr spc="-680" dirty="0"/>
              <a:t> </a:t>
            </a:r>
            <a:r>
              <a:rPr spc="125" dirty="0"/>
              <a:t>the</a:t>
            </a:r>
            <a:r>
              <a:rPr spc="-675" dirty="0"/>
              <a:t> </a:t>
            </a:r>
            <a:r>
              <a:rPr spc="270" dirty="0"/>
              <a:t>host</a:t>
            </a:r>
            <a:r>
              <a:rPr spc="-675" dirty="0"/>
              <a:t> </a:t>
            </a:r>
            <a:r>
              <a:rPr spc="204" dirty="0"/>
              <a:t>country.</a:t>
            </a:r>
            <a:r>
              <a:rPr spc="-675" dirty="0"/>
              <a:t> </a:t>
            </a:r>
            <a:r>
              <a:rPr spc="434" dirty="0"/>
              <a:t>This  </a:t>
            </a:r>
            <a:r>
              <a:rPr spc="290" dirty="0"/>
              <a:t>results</a:t>
            </a:r>
            <a:r>
              <a:rPr spc="-680" dirty="0"/>
              <a:t> </a:t>
            </a:r>
            <a:r>
              <a:rPr spc="395" dirty="0"/>
              <a:t>in</a:t>
            </a:r>
            <a:r>
              <a:rPr spc="-675" dirty="0"/>
              <a:t> </a:t>
            </a:r>
            <a:r>
              <a:rPr spc="290" dirty="0"/>
              <a:t>innovations</a:t>
            </a:r>
            <a:r>
              <a:rPr spc="-675" dirty="0"/>
              <a:t> </a:t>
            </a:r>
            <a:r>
              <a:rPr spc="260" dirty="0"/>
              <a:t>and</a:t>
            </a:r>
            <a:r>
              <a:rPr spc="-675" dirty="0"/>
              <a:t> </a:t>
            </a:r>
            <a:r>
              <a:rPr spc="310" dirty="0"/>
              <a:t>has</a:t>
            </a:r>
            <a:r>
              <a:rPr spc="-675" dirty="0"/>
              <a:t> </a:t>
            </a:r>
            <a:r>
              <a:rPr spc="250" dirty="0"/>
              <a:t>a  </a:t>
            </a:r>
            <a:r>
              <a:rPr spc="160" dirty="0"/>
              <a:t>better</a:t>
            </a:r>
            <a:r>
              <a:rPr spc="-685" dirty="0"/>
              <a:t> </a:t>
            </a:r>
            <a:r>
              <a:rPr spc="215" dirty="0"/>
              <a:t>influence</a:t>
            </a:r>
            <a:r>
              <a:rPr spc="-680" dirty="0"/>
              <a:t> </a:t>
            </a:r>
            <a:r>
              <a:rPr spc="305" dirty="0"/>
              <a:t>on</a:t>
            </a:r>
            <a:r>
              <a:rPr spc="-680" dirty="0"/>
              <a:t> </a:t>
            </a:r>
            <a:r>
              <a:rPr spc="125" dirty="0"/>
              <a:t>the</a:t>
            </a:r>
            <a:r>
              <a:rPr spc="-685" dirty="0"/>
              <a:t> </a:t>
            </a:r>
            <a:r>
              <a:rPr spc="285" dirty="0"/>
              <a:t>operations  </a:t>
            </a:r>
            <a:r>
              <a:rPr spc="260" dirty="0"/>
              <a:t>of</a:t>
            </a:r>
            <a:r>
              <a:rPr spc="-680" dirty="0"/>
              <a:t> </a:t>
            </a:r>
            <a:r>
              <a:rPr spc="125" dirty="0"/>
              <a:t>the</a:t>
            </a:r>
            <a:r>
              <a:rPr spc="-675" dirty="0"/>
              <a:t> </a:t>
            </a:r>
            <a:r>
              <a:rPr spc="185" dirty="0"/>
              <a:t>company.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826</Words>
  <Application>Microsoft Office PowerPoint</Application>
  <PresentationFormat>Custom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Georgia</vt:lpstr>
      <vt:lpstr>Verdana</vt:lpstr>
      <vt:lpstr>Office Theme</vt:lpstr>
      <vt:lpstr>Cross Border Merger  &amp; Acquisition</vt:lpstr>
      <vt:lpstr>What are Merger &amp;  Acquisition?</vt:lpstr>
      <vt:lpstr>What is Cross  Border Merger  &amp; Acquisition?</vt:lpstr>
      <vt:lpstr>What are the Factors to be Considered  in Cross Border Mergers and  Acquisitions?</vt:lpstr>
      <vt:lpstr>What are the Effects of  Cross Border Merger  and Acquisition?</vt:lpstr>
      <vt:lpstr>Benefits of Cross Border  Merger &amp; Acquisition:</vt:lpstr>
      <vt:lpstr>Capital Build-up</vt:lpstr>
      <vt:lpstr>Employment creation</vt:lpstr>
      <vt:lpstr>Technology Handover</vt:lpstr>
      <vt:lpstr>Issues and Challenges on  Cross Border Merger &amp;  Acquisition</vt:lpstr>
      <vt:lpstr>The political scenario plays a  crucial role in cross border  merger and acquisitions. Basically, for industries which  are politically sensitive such as  defence, security etc.</vt:lpstr>
      <vt:lpstr>Cultural  Challenges</vt:lpstr>
      <vt:lpstr>Legal  considerations</vt:lpstr>
      <vt:lpstr>Tax &amp;  Accounting  Considerations</vt:lpstr>
      <vt:lpstr>Due  Diligence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Border Merger &amp; Acquisition</dc:title>
  <dc:creator>mahekunagar0</dc:creator>
  <cp:keywords>DAFa5UPZ4_M,BAEOzEs-6-Y</cp:keywords>
  <cp:lastModifiedBy>Dr Rajeshkumar Dalpatram Kir</cp:lastModifiedBy>
  <cp:revision>3</cp:revision>
  <dcterms:created xsi:type="dcterms:W3CDTF">2023-02-20T19:17:24Z</dcterms:created>
  <dcterms:modified xsi:type="dcterms:W3CDTF">2023-04-28T04:46:34Z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2023-02-20T00:00:00Z</vt:filetime>
  </property>
  <property fmtid="{D5CDD505-2E9C-101B-9397-08002B2CF9AE}" pid="3" name="Creator">
    <vt:lpwstr>Canva</vt:lpwstr>
  </property>
  <property fmtid="{D5CDD505-2E9C-101B-9397-08002B2CF9AE}" pid="4" name="LastSaved">
    <vt:filetime>2023-02-20T00:00:00Z</vt:filetime>
  </property>
</Properties>
</file>