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320" r:id="rId3"/>
    <p:sldId id="315" r:id="rId4"/>
    <p:sldId id="316" r:id="rId5"/>
    <p:sldId id="317" r:id="rId6"/>
    <p:sldId id="318" r:id="rId7"/>
    <p:sldId id="319" r:id="rId8"/>
    <p:sldId id="321" r:id="rId9"/>
    <p:sldId id="303" r:id="rId10"/>
    <p:sldId id="304" r:id="rId11"/>
    <p:sldId id="305" r:id="rId12"/>
    <p:sldId id="306" r:id="rId13"/>
    <p:sldId id="307" r:id="rId14"/>
    <p:sldId id="326" r:id="rId15"/>
    <p:sldId id="327" r:id="rId16"/>
    <p:sldId id="328" r:id="rId17"/>
    <p:sldId id="329" r:id="rId18"/>
    <p:sldId id="330" r:id="rId19"/>
    <p:sldId id="331" r:id="rId20"/>
    <p:sldId id="332" r:id="rId21"/>
    <p:sldId id="333" r:id="rId22"/>
    <p:sldId id="334" r:id="rId23"/>
    <p:sldId id="335" r:id="rId24"/>
    <p:sldId id="336" r:id="rId25"/>
    <p:sldId id="337" r:id="rId26"/>
    <p:sldId id="338" r:id="rId27"/>
    <p:sldId id="342" r:id="rId28"/>
    <p:sldId id="343" r:id="rId29"/>
    <p:sldId id="339" r:id="rId30"/>
    <p:sldId id="340" r:id="rId31"/>
    <p:sldId id="341" r:id="rId32"/>
    <p:sldId id="311" r:id="rId33"/>
    <p:sldId id="312" r:id="rId34"/>
    <p:sldId id="324" r:id="rId35"/>
    <p:sldId id="313" r:id="rId36"/>
    <p:sldId id="314"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3" d="100"/>
          <a:sy n="63" d="100"/>
        </p:scale>
        <p:origin x="-137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 Id="rId6" Type="http://schemas.openxmlformats.org/officeDocument/2006/relationships/image" Target="../media/image33.wmf"/><Relationship Id="rId5" Type="http://schemas.openxmlformats.org/officeDocument/2006/relationships/image" Target="../media/image32.wmf"/><Relationship Id="rId4" Type="http://schemas.openxmlformats.org/officeDocument/2006/relationships/image" Target="../media/image31.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41.wmf"/><Relationship Id="rId3" Type="http://schemas.openxmlformats.org/officeDocument/2006/relationships/image" Target="../media/image36.wmf"/><Relationship Id="rId7" Type="http://schemas.openxmlformats.org/officeDocument/2006/relationships/image" Target="../media/image40.wmf"/><Relationship Id="rId2" Type="http://schemas.openxmlformats.org/officeDocument/2006/relationships/image" Target="../media/image35.wmf"/><Relationship Id="rId1" Type="http://schemas.openxmlformats.org/officeDocument/2006/relationships/image" Target="../media/image34.wmf"/><Relationship Id="rId6" Type="http://schemas.openxmlformats.org/officeDocument/2006/relationships/image" Target="../media/image39.wmf"/><Relationship Id="rId5" Type="http://schemas.openxmlformats.org/officeDocument/2006/relationships/image" Target="../media/image38.wmf"/><Relationship Id="rId4" Type="http://schemas.openxmlformats.org/officeDocument/2006/relationships/image" Target="../media/image37.wmf"/><Relationship Id="rId9" Type="http://schemas.openxmlformats.org/officeDocument/2006/relationships/image" Target="../media/image4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image" Target="../media/image43.wmf"/><Relationship Id="rId4" Type="http://schemas.openxmlformats.org/officeDocument/2006/relationships/image" Target="../media/image46.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wmf"/><Relationship Id="rId1" Type="http://schemas.openxmlformats.org/officeDocument/2006/relationships/image" Target="../media/image47.wmf"/><Relationship Id="rId6" Type="http://schemas.openxmlformats.org/officeDocument/2006/relationships/image" Target="../media/image52.wmf"/><Relationship Id="rId5" Type="http://schemas.openxmlformats.org/officeDocument/2006/relationships/image" Target="../media/image51.wmf"/><Relationship Id="rId4" Type="http://schemas.openxmlformats.org/officeDocument/2006/relationships/image" Target="../media/image50.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60.wmf"/><Relationship Id="rId3" Type="http://schemas.openxmlformats.org/officeDocument/2006/relationships/image" Target="../media/image55.wmf"/><Relationship Id="rId7" Type="http://schemas.openxmlformats.org/officeDocument/2006/relationships/image" Target="../media/image59.wmf"/><Relationship Id="rId2" Type="http://schemas.openxmlformats.org/officeDocument/2006/relationships/image" Target="../media/image54.wmf"/><Relationship Id="rId1" Type="http://schemas.openxmlformats.org/officeDocument/2006/relationships/image" Target="../media/image53.wmf"/><Relationship Id="rId6" Type="http://schemas.openxmlformats.org/officeDocument/2006/relationships/image" Target="../media/image58.wmf"/><Relationship Id="rId5" Type="http://schemas.openxmlformats.org/officeDocument/2006/relationships/image" Target="../media/image57.wmf"/><Relationship Id="rId4" Type="http://schemas.openxmlformats.org/officeDocument/2006/relationships/image" Target="../media/image56.wmf"/><Relationship Id="rId9" Type="http://schemas.openxmlformats.org/officeDocument/2006/relationships/image" Target="../media/image61.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63.wmf"/><Relationship Id="rId1" Type="http://schemas.openxmlformats.org/officeDocument/2006/relationships/image" Target="../media/image62.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82.wmf"/><Relationship Id="rId1" Type="http://schemas.openxmlformats.org/officeDocument/2006/relationships/image" Target="../media/image8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1CEADF-3E58-40F5-A096-497A3EEAE563}" type="datetimeFigureOut">
              <a:rPr lang="en-US" smtClean="0"/>
              <a:pPr/>
              <a:t>4/27/2017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E5F6FA-E3E3-4C15-B241-727AD99A2E8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E5F6FA-E3E3-4C15-B241-727AD99A2E83}"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Rectangle 2"/>
          <p:cNvSpPr>
            <a:spLocks noGrp="1" noRot="1" noChangeAspect="1" noChangeArrowheads="1" noTextEdit="1"/>
          </p:cNvSpPr>
          <p:nvPr>
            <p:ph type="sldImg"/>
          </p:nvPr>
        </p:nvSpPr>
        <p:spPr>
          <a:xfrm>
            <a:off x="1144588" y="684213"/>
            <a:ext cx="4570412" cy="3429000"/>
          </a:xfrm>
          <a:ln/>
        </p:spPr>
      </p:sp>
      <p:sp>
        <p:nvSpPr>
          <p:cNvPr id="480259" name="Rectangle 3"/>
          <p:cNvSpPr>
            <a:spLocks noGrp="1" noChangeArrowheads="1"/>
          </p:cNvSpPr>
          <p:nvPr>
            <p:ph type="body" idx="1"/>
          </p:nvPr>
        </p:nvSpPr>
        <p:spPr>
          <a:xfrm>
            <a:off x="913805" y="4343704"/>
            <a:ext cx="5030391" cy="4115405"/>
          </a:xfrm>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Rectangle 2"/>
          <p:cNvSpPr>
            <a:spLocks noGrp="1" noRot="1" noChangeAspect="1" noChangeArrowheads="1" noTextEdit="1"/>
          </p:cNvSpPr>
          <p:nvPr>
            <p:ph type="sldImg"/>
          </p:nvPr>
        </p:nvSpPr>
        <p:spPr>
          <a:xfrm>
            <a:off x="1144588" y="684213"/>
            <a:ext cx="4570412" cy="3429000"/>
          </a:xfrm>
          <a:ln/>
        </p:spPr>
      </p:sp>
      <p:sp>
        <p:nvSpPr>
          <p:cNvPr id="484355" name="Rectangle 3"/>
          <p:cNvSpPr>
            <a:spLocks noGrp="1" noChangeArrowheads="1"/>
          </p:cNvSpPr>
          <p:nvPr>
            <p:ph type="body" idx="1"/>
          </p:nvPr>
        </p:nvSpPr>
        <p:spPr>
          <a:xfrm>
            <a:off x="913805" y="4343704"/>
            <a:ext cx="5030391" cy="4115405"/>
          </a:xfrm>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Rectangle 2"/>
          <p:cNvSpPr>
            <a:spLocks noGrp="1" noRot="1" noChangeAspect="1" noChangeArrowheads="1" noTextEdit="1"/>
          </p:cNvSpPr>
          <p:nvPr>
            <p:ph type="sldImg"/>
          </p:nvPr>
        </p:nvSpPr>
        <p:spPr>
          <a:xfrm>
            <a:off x="1144588" y="684213"/>
            <a:ext cx="4570412" cy="3429000"/>
          </a:xfrm>
          <a:ln/>
        </p:spPr>
      </p:sp>
      <p:sp>
        <p:nvSpPr>
          <p:cNvPr id="486403" name="Rectangle 3"/>
          <p:cNvSpPr>
            <a:spLocks noGrp="1" noChangeArrowheads="1"/>
          </p:cNvSpPr>
          <p:nvPr>
            <p:ph type="body" idx="1"/>
          </p:nvPr>
        </p:nvSpPr>
        <p:spPr>
          <a:xfrm>
            <a:off x="913805" y="4343704"/>
            <a:ext cx="5030391" cy="4115405"/>
          </a:xfrm>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oleObject" Target="../embeddings/oleObject7.bin"/><Relationship Id="rId7"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10.bin"/><Relationship Id="rId11" Type="http://schemas.openxmlformats.org/officeDocument/2006/relationships/oleObject" Target="../embeddings/oleObject15.bin"/><Relationship Id="rId5" Type="http://schemas.openxmlformats.org/officeDocument/2006/relationships/oleObject" Target="../embeddings/oleObject9.bin"/><Relationship Id="rId10" Type="http://schemas.openxmlformats.org/officeDocument/2006/relationships/oleObject" Target="../embeddings/oleObject14.bin"/><Relationship Id="rId4" Type="http://schemas.openxmlformats.org/officeDocument/2006/relationships/oleObject" Target="../embeddings/oleObject8.bin"/><Relationship Id="rId9" Type="http://schemas.openxmlformats.org/officeDocument/2006/relationships/oleObject" Target="../embeddings/oleObject13.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oleObject" Target="../embeddings/oleObject19.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18.bin"/><Relationship Id="rId5" Type="http://schemas.openxmlformats.org/officeDocument/2006/relationships/oleObject" Target="../embeddings/oleObject17.bin"/><Relationship Id="rId4" Type="http://schemas.openxmlformats.org/officeDocument/2006/relationships/oleObject" Target="../embeddings/oleObject16.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24.bin"/><Relationship Id="rId3" Type="http://schemas.openxmlformats.org/officeDocument/2006/relationships/notesSlide" Target="../notesSlides/notesSlide3.xml"/><Relationship Id="rId7" Type="http://schemas.openxmlformats.org/officeDocument/2006/relationships/oleObject" Target="../embeddings/oleObject23.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22.bin"/><Relationship Id="rId5" Type="http://schemas.openxmlformats.org/officeDocument/2006/relationships/oleObject" Target="../embeddings/oleObject21.bin"/><Relationship Id="rId4" Type="http://schemas.openxmlformats.org/officeDocument/2006/relationships/oleObject" Target="../embeddings/oleObject20.bin"/><Relationship Id="rId9" Type="http://schemas.openxmlformats.org/officeDocument/2006/relationships/oleObject" Target="../embeddings/oleObject25.bin"/></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30.bin"/><Relationship Id="rId3" Type="http://schemas.openxmlformats.org/officeDocument/2006/relationships/notesSlide" Target="../notesSlides/notesSlide4.xml"/><Relationship Id="rId7" Type="http://schemas.openxmlformats.org/officeDocument/2006/relationships/oleObject" Target="../embeddings/oleObject29.bin"/><Relationship Id="rId12" Type="http://schemas.openxmlformats.org/officeDocument/2006/relationships/oleObject" Target="../embeddings/oleObject34.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28.bin"/><Relationship Id="rId11" Type="http://schemas.openxmlformats.org/officeDocument/2006/relationships/oleObject" Target="../embeddings/oleObject33.bin"/><Relationship Id="rId5" Type="http://schemas.openxmlformats.org/officeDocument/2006/relationships/oleObject" Target="../embeddings/oleObject27.bin"/><Relationship Id="rId10" Type="http://schemas.openxmlformats.org/officeDocument/2006/relationships/oleObject" Target="../embeddings/oleObject32.bin"/><Relationship Id="rId4" Type="http://schemas.openxmlformats.org/officeDocument/2006/relationships/oleObject" Target="../embeddings/oleObject26.bin"/><Relationship Id="rId9" Type="http://schemas.openxmlformats.org/officeDocument/2006/relationships/oleObject" Target="../embeddings/oleObject31.bin"/></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oleObject" Target="../embeddings/oleObject36.bin"/></Relationships>
</file>

<file path=ppt/slides/_rels/slide2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7.xml"/><Relationship Id="rId4" Type="http://schemas.openxmlformats.org/officeDocument/2006/relationships/image" Target="../media/image68.png"/></Relationships>
</file>

<file path=ppt/slides/_rels/slide2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7.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26.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 Id="rId4" Type="http://schemas.openxmlformats.org/officeDocument/2006/relationships/image" Target="../media/image77.png"/></Relationships>
</file>

<file path=ppt/slides/_rels/slide28.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29.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83.png"/><Relationship Id="rId7" Type="http://schemas.openxmlformats.org/officeDocument/2006/relationships/oleObject" Target="../embeddings/oleObject38.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37.bin"/><Relationship Id="rId5" Type="http://schemas.openxmlformats.org/officeDocument/2006/relationships/image" Target="../media/image85.png"/><Relationship Id="rId10" Type="http://schemas.openxmlformats.org/officeDocument/2006/relationships/image" Target="../media/image88.png"/><Relationship Id="rId4" Type="http://schemas.openxmlformats.org/officeDocument/2006/relationships/image" Target="../media/image84.png"/><Relationship Id="rId9" Type="http://schemas.openxmlformats.org/officeDocument/2006/relationships/image" Target="../media/image87.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92.png"/><Relationship Id="rId7" Type="http://schemas.openxmlformats.org/officeDocument/2006/relationships/oleObject" Target="../embeddings/oleObject39.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95.png"/><Relationship Id="rId5" Type="http://schemas.openxmlformats.org/officeDocument/2006/relationships/image" Target="../media/image94.png"/><Relationship Id="rId4" Type="http://schemas.openxmlformats.org/officeDocument/2006/relationships/image" Target="../media/image93.png"/></Relationships>
</file>

<file path=ppt/slides/_rels/slide32.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2.xml"/><Relationship Id="rId4" Type="http://schemas.openxmlformats.org/officeDocument/2006/relationships/image" Target="../media/image10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2.xml"/><Relationship Id="rId4" Type="http://schemas.openxmlformats.org/officeDocument/2006/relationships/image" Target="../media/image104.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Transmission Line</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a:bodyPr>
          <a:lstStyle/>
          <a:p>
            <a:r>
              <a:rPr lang="en-US" sz="2400" dirty="0" smtClean="0"/>
              <a:t>Thus, a reflected wave must be excited with appropriate amplitude to satisfy this condition.</a:t>
            </a:r>
          </a:p>
          <a:p>
            <a:r>
              <a:rPr lang="en-US" sz="2400" dirty="0" smtClean="0"/>
              <a:t>The total voltage on the line is sum of incident and reflected waves.</a:t>
            </a:r>
          </a:p>
          <a:p>
            <a:endParaRPr lang="en-US" sz="2400" dirty="0" smtClean="0"/>
          </a:p>
          <a:p>
            <a:r>
              <a:rPr lang="en-US" sz="2400" dirty="0" smtClean="0"/>
              <a:t>Similarly, the total current on the line is, </a:t>
            </a:r>
          </a:p>
          <a:p>
            <a:endParaRPr lang="en-US" sz="2400" dirty="0" smtClean="0"/>
          </a:p>
          <a:p>
            <a:endParaRPr lang="en-US" sz="2400" dirty="0" smtClean="0"/>
          </a:p>
          <a:p>
            <a:r>
              <a:rPr lang="en-US" sz="2400" dirty="0" smtClean="0"/>
              <a:t>The total voltage and current at the load are related by the load impedance.</a:t>
            </a:r>
          </a:p>
          <a:p>
            <a:endParaRPr lang="en-US" sz="2400" dirty="0" smtClean="0"/>
          </a:p>
          <a:p>
            <a:r>
              <a:rPr lang="en-US" sz="2400" dirty="0" smtClean="0"/>
              <a:t>This gives,</a:t>
            </a:r>
          </a:p>
          <a:p>
            <a:pPr>
              <a:buNone/>
            </a:pPr>
            <a:endParaRPr lang="en-US" sz="2400" dirty="0"/>
          </a:p>
        </p:txBody>
      </p:sp>
      <p:pic>
        <p:nvPicPr>
          <p:cNvPr id="20483" name="Picture 3"/>
          <p:cNvPicPr>
            <a:picLocks noChangeAspect="1" noChangeArrowheads="1"/>
          </p:cNvPicPr>
          <p:nvPr/>
        </p:nvPicPr>
        <p:blipFill>
          <a:blip r:embed="rId2">
            <a:duotone>
              <a:prstClr val="black"/>
              <a:schemeClr val="accent1">
                <a:tint val="45000"/>
                <a:satMod val="400000"/>
              </a:schemeClr>
            </a:duotone>
          </a:blip>
          <a:srcRect t="25000" b="12500"/>
          <a:stretch>
            <a:fillRect/>
          </a:stretch>
        </p:blipFill>
        <p:spPr bwMode="auto">
          <a:xfrm>
            <a:off x="3124200" y="1752600"/>
            <a:ext cx="2971800" cy="533400"/>
          </a:xfrm>
          <a:prstGeom prst="rect">
            <a:avLst/>
          </a:prstGeom>
          <a:noFill/>
          <a:ln w="9525">
            <a:noFill/>
            <a:miter lim="800000"/>
            <a:headEnd/>
            <a:tailEnd/>
          </a:ln>
          <a:effectLst/>
        </p:spPr>
      </p:pic>
      <p:pic>
        <p:nvPicPr>
          <p:cNvPr id="7" name="Picture 2"/>
          <p:cNvPicPr>
            <a:picLocks noChangeAspect="1" noChangeArrowheads="1"/>
          </p:cNvPicPr>
          <p:nvPr/>
        </p:nvPicPr>
        <p:blipFill>
          <a:blip r:embed="rId3">
            <a:duotone>
              <a:prstClr val="black"/>
              <a:schemeClr val="accent1">
                <a:tint val="45000"/>
                <a:satMod val="400000"/>
              </a:schemeClr>
            </a:duotone>
          </a:blip>
          <a:srcRect t="11111"/>
          <a:stretch>
            <a:fillRect/>
          </a:stretch>
        </p:blipFill>
        <p:spPr bwMode="auto">
          <a:xfrm>
            <a:off x="3124200" y="2819400"/>
            <a:ext cx="3048000" cy="838200"/>
          </a:xfrm>
          <a:prstGeom prst="rect">
            <a:avLst/>
          </a:prstGeom>
          <a:noFill/>
          <a:ln w="9525">
            <a:noFill/>
            <a:miter lim="800000"/>
            <a:headEnd/>
            <a:tailEnd/>
          </a:ln>
          <a:effectLst/>
        </p:spPr>
      </p:pic>
      <p:pic>
        <p:nvPicPr>
          <p:cNvPr id="8" name="Picture 3"/>
          <p:cNvPicPr>
            <a:picLocks noChangeAspect="1" noChangeArrowheads="1"/>
          </p:cNvPicPr>
          <p:nvPr/>
        </p:nvPicPr>
        <p:blipFill>
          <a:blip r:embed="rId4">
            <a:duotone>
              <a:prstClr val="black"/>
              <a:schemeClr val="accent1">
                <a:tint val="45000"/>
                <a:satMod val="400000"/>
              </a:schemeClr>
            </a:duotone>
          </a:blip>
          <a:srcRect/>
          <a:stretch>
            <a:fillRect/>
          </a:stretch>
        </p:blipFill>
        <p:spPr bwMode="auto">
          <a:xfrm>
            <a:off x="3124200" y="4267200"/>
            <a:ext cx="3048000" cy="914400"/>
          </a:xfrm>
          <a:prstGeom prst="rect">
            <a:avLst/>
          </a:prstGeom>
          <a:noFill/>
          <a:ln w="9525">
            <a:noFill/>
            <a:miter lim="800000"/>
            <a:headEnd/>
            <a:tailEnd/>
          </a:ln>
          <a:effectLst/>
        </p:spPr>
      </p:pic>
      <p:pic>
        <p:nvPicPr>
          <p:cNvPr id="9" name="Picture 4"/>
          <p:cNvPicPr>
            <a:picLocks noChangeAspect="1" noChangeArrowheads="1"/>
          </p:cNvPicPr>
          <p:nvPr/>
        </p:nvPicPr>
        <p:blipFill>
          <a:blip r:embed="rId5">
            <a:duotone>
              <a:prstClr val="black"/>
              <a:schemeClr val="accent1">
                <a:tint val="45000"/>
                <a:satMod val="400000"/>
              </a:schemeClr>
            </a:duotone>
          </a:blip>
          <a:srcRect/>
          <a:stretch>
            <a:fillRect/>
          </a:stretch>
        </p:blipFill>
        <p:spPr bwMode="auto">
          <a:xfrm>
            <a:off x="3733800" y="5486400"/>
            <a:ext cx="1981200" cy="838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a:bodyPr>
          <a:lstStyle/>
          <a:p>
            <a:r>
              <a:rPr lang="en-US" sz="2400" dirty="0" smtClean="0"/>
              <a:t>The amplitude of the reflected voltage wave normalized to the amplitude of the incident voltage wave is defined as the voltage reflection coefficient </a:t>
            </a:r>
            <a:r>
              <a:rPr lang="az-Cyrl-AZ" sz="2400" dirty="0" smtClean="0"/>
              <a:t>Г</a:t>
            </a:r>
            <a:r>
              <a:rPr lang="en-US" sz="2400" dirty="0" smtClean="0"/>
              <a:t>.</a:t>
            </a:r>
          </a:p>
          <a:p>
            <a:endParaRPr lang="en-US" sz="2400" dirty="0" smtClean="0"/>
          </a:p>
          <a:p>
            <a:endParaRPr lang="en-US" sz="2400" dirty="0" smtClean="0"/>
          </a:p>
          <a:p>
            <a:r>
              <a:rPr lang="en-US" sz="2400" dirty="0" smtClean="0"/>
              <a:t>The total voltage and current waves on the line are,</a:t>
            </a:r>
          </a:p>
          <a:p>
            <a:endParaRPr lang="en-US" sz="2400" dirty="0" smtClean="0"/>
          </a:p>
          <a:p>
            <a:endParaRPr lang="en-US" sz="2400" dirty="0" smtClean="0"/>
          </a:p>
          <a:p>
            <a:endParaRPr lang="en-US" sz="2400" dirty="0" smtClean="0"/>
          </a:p>
          <a:p>
            <a:r>
              <a:rPr lang="en-US" sz="2400" dirty="0" smtClean="0"/>
              <a:t>It </a:t>
            </a:r>
            <a:r>
              <a:rPr lang="en-US" sz="2400" b="1" u="sng" dirty="0" smtClean="0"/>
              <a:t>is seen that the voltage and current on the line consist of a superposition of an incident and reflected wave; such wave are called standing waves</a:t>
            </a:r>
            <a:r>
              <a:rPr lang="en-US" sz="2400" dirty="0" smtClean="0"/>
              <a:t>.</a:t>
            </a:r>
          </a:p>
          <a:p>
            <a:r>
              <a:rPr lang="en-US" sz="2400" dirty="0" smtClean="0"/>
              <a:t>Only when </a:t>
            </a:r>
            <a:r>
              <a:rPr lang="az-Cyrl-AZ" sz="2400" dirty="0" smtClean="0"/>
              <a:t>Г</a:t>
            </a:r>
            <a:r>
              <a:rPr lang="en-US" sz="2400" dirty="0" smtClean="0"/>
              <a:t>=0, there is no reflected wave.</a:t>
            </a:r>
            <a:endParaRPr lang="en-US" sz="2400" dirty="0"/>
          </a:p>
        </p:txBody>
      </p:sp>
      <p:pic>
        <p:nvPicPr>
          <p:cNvPr id="9" name="Picture 5"/>
          <p:cNvPicPr>
            <a:picLocks noChangeAspect="1" noChangeArrowheads="1"/>
          </p:cNvPicPr>
          <p:nvPr/>
        </p:nvPicPr>
        <p:blipFill>
          <a:blip r:embed="rId2">
            <a:duotone>
              <a:prstClr val="black"/>
              <a:schemeClr val="accent1">
                <a:tint val="45000"/>
                <a:satMod val="400000"/>
              </a:schemeClr>
            </a:duotone>
          </a:blip>
          <a:srcRect/>
          <a:stretch>
            <a:fillRect/>
          </a:stretch>
        </p:blipFill>
        <p:spPr bwMode="auto">
          <a:xfrm>
            <a:off x="3429000" y="1447800"/>
            <a:ext cx="2286000" cy="914400"/>
          </a:xfrm>
          <a:prstGeom prst="rect">
            <a:avLst/>
          </a:prstGeom>
          <a:noFill/>
          <a:ln w="9525">
            <a:noFill/>
            <a:miter lim="800000"/>
            <a:headEnd/>
            <a:tailEnd/>
          </a:ln>
          <a:effectLst/>
        </p:spPr>
      </p:pic>
      <p:pic>
        <p:nvPicPr>
          <p:cNvPr id="11" name="Picture 2"/>
          <p:cNvPicPr>
            <a:picLocks noChangeAspect="1" noChangeArrowheads="1"/>
          </p:cNvPicPr>
          <p:nvPr/>
        </p:nvPicPr>
        <p:blipFill>
          <a:blip r:embed="rId3">
            <a:duotone>
              <a:prstClr val="black"/>
              <a:schemeClr val="accent1">
                <a:tint val="45000"/>
                <a:satMod val="400000"/>
              </a:schemeClr>
            </a:duotone>
          </a:blip>
          <a:srcRect/>
          <a:stretch>
            <a:fillRect/>
          </a:stretch>
        </p:blipFill>
        <p:spPr bwMode="auto">
          <a:xfrm>
            <a:off x="3048000" y="2819400"/>
            <a:ext cx="3124200" cy="1295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normAutofit/>
          </a:bodyPr>
          <a:lstStyle/>
          <a:p>
            <a:r>
              <a:rPr lang="en-US" sz="2400" dirty="0" smtClean="0"/>
              <a:t>To obtain </a:t>
            </a:r>
            <a:r>
              <a:rPr lang="az-Cyrl-AZ" sz="2400" dirty="0" smtClean="0"/>
              <a:t>Г</a:t>
            </a:r>
            <a:r>
              <a:rPr lang="en-US" sz="2400" dirty="0" smtClean="0"/>
              <a:t>=0, the load impedance must be equal to the characteristic impedance of the transmission line.</a:t>
            </a:r>
          </a:p>
          <a:p>
            <a:r>
              <a:rPr lang="en-US" sz="2400" dirty="0" smtClean="0"/>
              <a:t>Such a load is then said to be matched load and there is no reflection of the incident wave.</a:t>
            </a:r>
          </a:p>
          <a:p>
            <a:r>
              <a:rPr lang="en-US" sz="2400" dirty="0" smtClean="0"/>
              <a:t>The time average power flow along the line,</a:t>
            </a:r>
          </a:p>
          <a:p>
            <a:endParaRPr lang="en-US" sz="2400" dirty="0" smtClean="0"/>
          </a:p>
          <a:p>
            <a:endParaRPr lang="en-US" sz="2400" dirty="0" smtClean="0"/>
          </a:p>
          <a:p>
            <a:endParaRPr lang="en-US" sz="2400" dirty="0" smtClean="0"/>
          </a:p>
          <a:p>
            <a:r>
              <a:rPr lang="en-US" sz="2400" dirty="0" smtClean="0"/>
              <a:t>The middle two terms are of the form A-A  =2j </a:t>
            </a:r>
            <a:r>
              <a:rPr lang="en-US" sz="2400" dirty="0" err="1" smtClean="0"/>
              <a:t>Im</a:t>
            </a:r>
            <a:r>
              <a:rPr lang="en-US" sz="2400" dirty="0" smtClean="0"/>
              <a:t>(A) means purely imaginary.</a:t>
            </a:r>
          </a:p>
          <a:p>
            <a:endParaRPr lang="en-US" sz="2400" dirty="0" smtClean="0"/>
          </a:p>
          <a:p>
            <a:endParaRPr lang="en-US" sz="2400" dirty="0" smtClean="0"/>
          </a:p>
          <a:p>
            <a:r>
              <a:rPr lang="en-US" sz="2400" dirty="0" smtClean="0"/>
              <a:t>Which shows that the average power flow is constant at any point on the line.</a:t>
            </a:r>
          </a:p>
        </p:txBody>
      </p:sp>
      <p:pic>
        <p:nvPicPr>
          <p:cNvPr id="6" name="Picture 2"/>
          <p:cNvPicPr>
            <a:picLocks noChangeAspect="1" noChangeArrowheads="1"/>
          </p:cNvPicPr>
          <p:nvPr/>
        </p:nvPicPr>
        <p:blipFill>
          <a:blip r:embed="rId2">
            <a:duotone>
              <a:prstClr val="black"/>
              <a:schemeClr val="accent2">
                <a:tint val="45000"/>
                <a:satMod val="400000"/>
              </a:schemeClr>
            </a:duotone>
            <a:lum/>
          </a:blip>
          <a:srcRect/>
          <a:stretch>
            <a:fillRect/>
          </a:stretch>
        </p:blipFill>
        <p:spPr bwMode="auto">
          <a:xfrm>
            <a:off x="1600200" y="2438400"/>
            <a:ext cx="6172200" cy="914400"/>
          </a:xfrm>
          <a:prstGeom prst="rect">
            <a:avLst/>
          </a:prstGeom>
          <a:noFill/>
          <a:ln w="9525">
            <a:noFill/>
            <a:miter lim="800000"/>
            <a:headEnd/>
            <a:tailEnd/>
          </a:ln>
          <a:effectLst/>
        </p:spPr>
      </p:pic>
      <p:sp>
        <p:nvSpPr>
          <p:cNvPr id="7" name="TextBox 6"/>
          <p:cNvSpPr txBox="1"/>
          <p:nvPr/>
        </p:nvSpPr>
        <p:spPr>
          <a:xfrm>
            <a:off x="5943600" y="3581400"/>
            <a:ext cx="533400" cy="369332"/>
          </a:xfrm>
          <a:prstGeom prst="rect">
            <a:avLst/>
          </a:prstGeom>
          <a:noFill/>
        </p:spPr>
        <p:txBody>
          <a:bodyPr wrap="square" rtlCol="0">
            <a:spAutoFit/>
          </a:bodyPr>
          <a:lstStyle/>
          <a:p>
            <a:r>
              <a:rPr lang="en-US" dirty="0" smtClean="0"/>
              <a:t>*</a:t>
            </a:r>
            <a:endParaRPr lang="en-US" dirty="0"/>
          </a:p>
        </p:txBody>
      </p:sp>
      <p:pic>
        <p:nvPicPr>
          <p:cNvPr id="8" name="Picture 3"/>
          <p:cNvPicPr>
            <a:picLocks noChangeAspect="1" noChangeArrowheads="1"/>
          </p:cNvPicPr>
          <p:nvPr/>
        </p:nvPicPr>
        <p:blipFill>
          <a:blip r:embed="rId3">
            <a:duotone>
              <a:prstClr val="black"/>
              <a:schemeClr val="accent2">
                <a:tint val="45000"/>
                <a:satMod val="400000"/>
              </a:schemeClr>
            </a:duotone>
            <a:lum bright="-10000"/>
          </a:blip>
          <a:srcRect/>
          <a:stretch>
            <a:fillRect/>
          </a:stretch>
        </p:blipFill>
        <p:spPr bwMode="auto">
          <a:xfrm>
            <a:off x="3276600" y="4114800"/>
            <a:ext cx="2514600" cy="914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normAutofit/>
          </a:bodyPr>
          <a:lstStyle/>
          <a:p>
            <a:r>
              <a:rPr lang="en-US" sz="2400" dirty="0" smtClean="0"/>
              <a:t>The </a:t>
            </a:r>
            <a:r>
              <a:rPr lang="en-US" sz="2400" b="1" u="sng" dirty="0" smtClean="0"/>
              <a:t>total power delivered to the load is equal to the incident power, minus the reflected power.</a:t>
            </a:r>
          </a:p>
          <a:p>
            <a:r>
              <a:rPr lang="az-Cyrl-AZ" sz="2400" dirty="0" smtClean="0"/>
              <a:t>Г</a:t>
            </a:r>
            <a:r>
              <a:rPr lang="en-US" sz="2400" dirty="0" smtClean="0"/>
              <a:t>=0, the maximum power is delivered to the load, while no power is delivered for </a:t>
            </a:r>
            <a:r>
              <a:rPr lang="az-Cyrl-AZ" sz="2400" dirty="0" smtClean="0"/>
              <a:t>Г</a:t>
            </a:r>
            <a:r>
              <a:rPr lang="en-US" sz="2400" dirty="0" smtClean="0"/>
              <a:t>=-1 or 1.</a:t>
            </a:r>
          </a:p>
          <a:p>
            <a:r>
              <a:rPr lang="en-US" sz="2400" dirty="0" smtClean="0"/>
              <a:t>When the load is mismatched, not all of the available power from the generator is delivered to the load. This “loss” is called return loss RL and it is given by,</a:t>
            </a:r>
          </a:p>
          <a:p>
            <a:endParaRPr lang="en-US" sz="2400" dirty="0" smtClean="0"/>
          </a:p>
          <a:p>
            <a:endParaRPr lang="en-US" sz="2400" dirty="0" smtClean="0"/>
          </a:p>
          <a:p>
            <a:r>
              <a:rPr lang="en-US" sz="2400" dirty="0" smtClean="0"/>
              <a:t>The SWR is given by</a:t>
            </a:r>
            <a:endParaRPr lang="en-US" sz="2400" dirty="0"/>
          </a:p>
        </p:txBody>
      </p:sp>
      <p:pic>
        <p:nvPicPr>
          <p:cNvPr id="6" name="Picture 2"/>
          <p:cNvPicPr>
            <a:picLocks noChangeAspect="1" noChangeArrowheads="1"/>
          </p:cNvPicPr>
          <p:nvPr/>
        </p:nvPicPr>
        <p:blipFill>
          <a:blip r:embed="rId2">
            <a:duotone>
              <a:prstClr val="black"/>
              <a:schemeClr val="accent1">
                <a:tint val="45000"/>
                <a:satMod val="400000"/>
              </a:schemeClr>
            </a:duotone>
          </a:blip>
          <a:srcRect/>
          <a:stretch>
            <a:fillRect/>
          </a:stretch>
        </p:blipFill>
        <p:spPr bwMode="auto">
          <a:xfrm>
            <a:off x="3352800" y="3048000"/>
            <a:ext cx="2286000" cy="533400"/>
          </a:xfrm>
          <a:prstGeom prst="rect">
            <a:avLst/>
          </a:prstGeom>
          <a:noFill/>
          <a:ln w="9525">
            <a:noFill/>
            <a:miter lim="800000"/>
            <a:headEnd/>
            <a:tailEnd/>
          </a:ln>
          <a:effectLst/>
        </p:spPr>
      </p:pic>
      <p:pic>
        <p:nvPicPr>
          <p:cNvPr id="7" name="Picture 3"/>
          <p:cNvPicPr>
            <a:picLocks noChangeAspect="1" noChangeArrowheads="1"/>
          </p:cNvPicPr>
          <p:nvPr/>
        </p:nvPicPr>
        <p:blipFill>
          <a:blip r:embed="rId3">
            <a:duotone>
              <a:prstClr val="black"/>
              <a:schemeClr val="accent1">
                <a:tint val="45000"/>
                <a:satMod val="400000"/>
              </a:schemeClr>
            </a:duotone>
          </a:blip>
          <a:srcRect/>
          <a:stretch>
            <a:fillRect/>
          </a:stretch>
        </p:blipFill>
        <p:spPr bwMode="auto">
          <a:xfrm>
            <a:off x="3352800" y="4419600"/>
            <a:ext cx="2286000" cy="762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lgn="just"/>
            <a:r>
              <a:rPr lang="en-IN" sz="2400" dirty="0" smtClean="0"/>
              <a:t>When the load</a:t>
            </a:r>
            <a:r>
              <a:rPr lang="en-IN" sz="2400" b="1" dirty="0" smtClean="0"/>
              <a:t> Z</a:t>
            </a:r>
            <a:r>
              <a:rPr lang="en-IN" sz="2400" b="1" baseline="-25000" dirty="0" smtClean="0"/>
              <a:t>L</a:t>
            </a:r>
            <a:r>
              <a:rPr lang="en-IN" sz="2400" dirty="0" smtClean="0"/>
              <a:t> is different from </a:t>
            </a:r>
            <a:r>
              <a:rPr lang="en-IN" sz="2400" b="1" dirty="0" smtClean="0"/>
              <a:t>Z</a:t>
            </a:r>
            <a:r>
              <a:rPr lang="en-IN" sz="2400" b="1" baseline="-25000" dirty="0" smtClean="0"/>
              <a:t>0</a:t>
            </a:r>
            <a:r>
              <a:rPr lang="en-IN" sz="2400" dirty="0" smtClean="0"/>
              <a:t>, then it is established along the line, a system of standing waves.</a:t>
            </a:r>
          </a:p>
          <a:p>
            <a:pPr algn="just"/>
            <a:r>
              <a:rPr lang="en-IN" sz="2400" dirty="0" smtClean="0"/>
              <a:t>The two waves put one upon the other, the incident and the reflected wave propagating in opposite directions.</a:t>
            </a:r>
          </a:p>
          <a:p>
            <a:pPr algn="just"/>
            <a:r>
              <a:rPr lang="en-IN" sz="2400" b="1" dirty="0" smtClean="0"/>
              <a:t>Antinodes</a:t>
            </a:r>
            <a:r>
              <a:rPr lang="en-IN" sz="2400" dirty="0" smtClean="0"/>
              <a:t>, where the incident waves and the reflected waves will meet always in </a:t>
            </a:r>
            <a:r>
              <a:rPr lang="en-IN" sz="2400" b="1" dirty="0" smtClean="0"/>
              <a:t>phase</a:t>
            </a:r>
            <a:r>
              <a:rPr lang="en-IN" sz="2400" dirty="0" smtClean="0"/>
              <a:t> and so the total voltage is </a:t>
            </a:r>
            <a:r>
              <a:rPr lang="en-IN" sz="2400" b="1" dirty="0" smtClean="0"/>
              <a:t>maximum</a:t>
            </a:r>
          </a:p>
          <a:p>
            <a:pPr algn="just"/>
            <a:r>
              <a:rPr lang="en-IN" sz="2400" b="1" dirty="0" smtClean="0"/>
              <a:t>Nodes,</a:t>
            </a:r>
            <a:r>
              <a:rPr lang="en-IN" sz="2400" dirty="0" smtClean="0"/>
              <a:t> where the two waves meet always in phase opposition and where the voltage has a </a:t>
            </a:r>
            <a:r>
              <a:rPr lang="en-IN" sz="2400" b="1" dirty="0" smtClean="0"/>
              <a:t>minimum</a:t>
            </a:r>
            <a:r>
              <a:rPr lang="en-IN" sz="2400" dirty="0" smtClean="0"/>
              <a:t> value</a:t>
            </a:r>
            <a:endParaRPr lang="en-IN" sz="2400" dirty="0"/>
          </a:p>
        </p:txBody>
      </p:sp>
      <p:sp>
        <p:nvSpPr>
          <p:cNvPr id="2" name="Title 1"/>
          <p:cNvSpPr>
            <a:spLocks noGrp="1"/>
          </p:cNvSpPr>
          <p:nvPr>
            <p:ph type="title"/>
          </p:nvPr>
        </p:nvSpPr>
        <p:spPr/>
        <p:txBody>
          <a:bodyPr/>
          <a:lstStyle/>
          <a:p>
            <a:r>
              <a:rPr lang="en-US" dirty="0" smtClean="0">
                <a:solidFill>
                  <a:srgbClr val="FF0000"/>
                </a:solidFill>
              </a:rPr>
              <a:t>Standing Wave</a:t>
            </a:r>
            <a:endParaRPr lang="en-IN" dirty="0">
              <a:solidFill>
                <a:srgbClr val="FF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Standing Wave </a:t>
            </a:r>
            <a:endParaRPr lang="en-IN" dirty="0"/>
          </a:p>
        </p:txBody>
      </p:sp>
      <p:pic>
        <p:nvPicPr>
          <p:cNvPr id="6" name="Picture 2" descr="http://www.ilmondodelletelecomunicazioni.it/public/imagese/image/english/standing_waves/anim_linee_444.gif"/>
          <p:cNvPicPr>
            <a:picLocks noChangeAspect="1" noChangeArrowheads="1" noCrop="1"/>
          </p:cNvPicPr>
          <p:nvPr/>
        </p:nvPicPr>
        <p:blipFill>
          <a:blip r:embed="rId2" cstate="print"/>
          <a:srcRect/>
          <a:stretch>
            <a:fillRect/>
          </a:stretch>
        </p:blipFill>
        <p:spPr bwMode="auto">
          <a:xfrm>
            <a:off x="2133600" y="1447800"/>
            <a:ext cx="5218176" cy="48768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IN" dirty="0"/>
          </a:p>
        </p:txBody>
      </p:sp>
      <p:pic>
        <p:nvPicPr>
          <p:cNvPr id="19458" name="Picture 2"/>
          <p:cNvPicPr>
            <a:picLocks noChangeAspect="1" noChangeArrowheads="1"/>
          </p:cNvPicPr>
          <p:nvPr/>
        </p:nvPicPr>
        <p:blipFill>
          <a:blip r:embed="rId2" cstate="print"/>
          <a:srcRect/>
          <a:stretch>
            <a:fillRect/>
          </a:stretch>
        </p:blipFill>
        <p:spPr bwMode="auto">
          <a:xfrm>
            <a:off x="1752600" y="1752600"/>
            <a:ext cx="5810250" cy="414851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0" y="0"/>
            <a:ext cx="4638675" cy="519113"/>
          </a:xfrm>
          <a:prstGeom prst="rect">
            <a:avLst/>
          </a:prstGeom>
          <a:gradFill rotWithShape="1">
            <a:gsLst>
              <a:gs pos="0">
                <a:schemeClr val="accent2"/>
              </a:gs>
              <a:gs pos="100000">
                <a:schemeClr val="tx1"/>
              </a:gs>
            </a:gsLst>
            <a:path path="shape">
              <a:fillToRect l="50000" t="50000" r="50000" b="50000"/>
            </a:path>
          </a:gradFill>
          <a:ln w="9525" algn="ctr">
            <a:noFill/>
            <a:miter lim="800000"/>
            <a:headEnd/>
            <a:tailEnd/>
          </a:ln>
          <a:effectLst/>
        </p:spPr>
        <p:txBody>
          <a:bodyPr anchor="ctr"/>
          <a:lstStyle/>
          <a:p>
            <a:r>
              <a:rPr lang="en-US" sz="3200" b="1">
                <a:solidFill>
                  <a:srgbClr val="FFFF00"/>
                </a:solidFill>
              </a:rPr>
              <a:t> Standing Wave Ratio</a:t>
            </a:r>
          </a:p>
        </p:txBody>
      </p:sp>
      <p:sp>
        <p:nvSpPr>
          <p:cNvPr id="5" name="Text Box 199"/>
          <p:cNvSpPr txBox="1">
            <a:spLocks noChangeArrowheads="1"/>
          </p:cNvSpPr>
          <p:nvPr/>
        </p:nvSpPr>
        <p:spPr bwMode="auto">
          <a:xfrm>
            <a:off x="1038225" y="722313"/>
            <a:ext cx="6965950" cy="366712"/>
          </a:xfrm>
          <a:prstGeom prst="rect">
            <a:avLst/>
          </a:prstGeom>
          <a:noFill/>
          <a:ln w="9525">
            <a:noFill/>
            <a:miter lim="800000"/>
            <a:headEnd/>
            <a:tailEnd/>
          </a:ln>
          <a:effectLst/>
        </p:spPr>
        <p:txBody>
          <a:bodyPr wrap="none">
            <a:spAutoFit/>
          </a:bodyPr>
          <a:lstStyle/>
          <a:p>
            <a:r>
              <a:rPr lang="en-US">
                <a:solidFill>
                  <a:srgbClr val="0000FF"/>
                </a:solidFill>
              </a:rPr>
              <a:t>Consider a </a:t>
            </a:r>
            <a:r>
              <a:rPr lang="en-US">
                <a:solidFill>
                  <a:srgbClr val="FF0000"/>
                </a:solidFill>
              </a:rPr>
              <a:t>lossless</a:t>
            </a:r>
            <a:r>
              <a:rPr lang="en-US">
                <a:solidFill>
                  <a:srgbClr val="0000FF"/>
                </a:solidFill>
              </a:rPr>
              <a:t> transmission line that is terminated with a load:</a:t>
            </a:r>
          </a:p>
        </p:txBody>
      </p:sp>
      <p:graphicFrame>
        <p:nvGraphicFramePr>
          <p:cNvPr id="6" name="Object 265"/>
          <p:cNvGraphicFramePr>
            <a:graphicFrameLocks noChangeAspect="1"/>
          </p:cNvGraphicFramePr>
          <p:nvPr/>
        </p:nvGraphicFramePr>
        <p:xfrm>
          <a:off x="242888" y="4210050"/>
          <a:ext cx="3794125" cy="1550988"/>
        </p:xfrm>
        <a:graphic>
          <a:graphicData uri="http://schemas.openxmlformats.org/presentationml/2006/ole">
            <p:oleObj spid="_x0000_s1026" name="Equation" r:id="rId3" imgW="2298600" imgH="939600" progId="">
              <p:embed/>
            </p:oleObj>
          </a:graphicData>
        </a:graphic>
      </p:graphicFrame>
      <p:graphicFrame>
        <p:nvGraphicFramePr>
          <p:cNvPr id="7" name="Object 268"/>
          <p:cNvGraphicFramePr>
            <a:graphicFrameLocks noChangeAspect="1"/>
          </p:cNvGraphicFramePr>
          <p:nvPr/>
        </p:nvGraphicFramePr>
        <p:xfrm>
          <a:off x="4914900" y="4222750"/>
          <a:ext cx="4003675" cy="1550988"/>
        </p:xfrm>
        <a:graphic>
          <a:graphicData uri="http://schemas.openxmlformats.org/presentationml/2006/ole">
            <p:oleObj spid="_x0000_s1027" name="Equation" r:id="rId4" imgW="2425680" imgH="939600" progId="">
              <p:embed/>
            </p:oleObj>
          </a:graphicData>
        </a:graphic>
      </p:graphicFrame>
      <p:sp>
        <p:nvSpPr>
          <p:cNvPr id="8" name="AutoShape 270"/>
          <p:cNvSpPr>
            <a:spLocks noChangeArrowheads="1"/>
          </p:cNvSpPr>
          <p:nvPr/>
        </p:nvSpPr>
        <p:spPr bwMode="auto">
          <a:xfrm>
            <a:off x="4241800" y="4851400"/>
            <a:ext cx="520700" cy="279400"/>
          </a:xfrm>
          <a:prstGeom prst="rightArrow">
            <a:avLst>
              <a:gd name="adj1" fmla="val 50000"/>
              <a:gd name="adj2" fmla="val 46591"/>
            </a:avLst>
          </a:prstGeom>
          <a:solidFill>
            <a:srgbClr val="00FFFF"/>
          </a:solidFill>
          <a:ln w="9525">
            <a:solidFill>
              <a:schemeClr val="tx1"/>
            </a:solidFill>
            <a:miter lim="800000"/>
            <a:headEnd/>
            <a:tailEnd/>
          </a:ln>
          <a:effectLst/>
        </p:spPr>
        <p:txBody>
          <a:bodyPr wrap="none" anchor="ctr"/>
          <a:lstStyle/>
          <a:p>
            <a:endParaRPr lang="en-IN"/>
          </a:p>
        </p:txBody>
      </p:sp>
      <p:grpSp>
        <p:nvGrpSpPr>
          <p:cNvPr id="2" name="Group 276"/>
          <p:cNvGrpSpPr>
            <a:grpSpLocks/>
          </p:cNvGrpSpPr>
          <p:nvPr/>
        </p:nvGrpSpPr>
        <p:grpSpPr bwMode="auto">
          <a:xfrm>
            <a:off x="342900" y="1193800"/>
            <a:ext cx="8118475" cy="2582863"/>
            <a:chOff x="216" y="752"/>
            <a:chExt cx="5114" cy="1627"/>
          </a:xfrm>
        </p:grpSpPr>
        <p:sp>
          <p:nvSpPr>
            <p:cNvPr id="10" name="Text Box 228"/>
            <p:cNvSpPr txBox="1">
              <a:spLocks noChangeArrowheads="1"/>
            </p:cNvSpPr>
            <p:nvPr/>
          </p:nvSpPr>
          <p:spPr bwMode="auto">
            <a:xfrm>
              <a:off x="1584" y="785"/>
              <a:ext cx="378" cy="250"/>
            </a:xfrm>
            <a:prstGeom prst="rect">
              <a:avLst/>
            </a:prstGeom>
            <a:noFill/>
            <a:ln w="9525">
              <a:noFill/>
              <a:miter lim="800000"/>
              <a:headEnd/>
              <a:tailEnd/>
            </a:ln>
            <a:effectLst/>
          </p:spPr>
          <p:txBody>
            <a:bodyPr>
              <a:spAutoFit/>
            </a:bodyPr>
            <a:lstStyle/>
            <a:p>
              <a:r>
                <a:rPr lang="en-US" sz="2000" i="1">
                  <a:latin typeface="Times New Roman" pitchFamily="18" charset="0"/>
                </a:rPr>
                <a:t>Z</a:t>
              </a:r>
              <a:r>
                <a:rPr lang="en-US" sz="2000" i="1" baseline="-25000">
                  <a:latin typeface="Times New Roman" pitchFamily="18" charset="0"/>
                </a:rPr>
                <a:t>g</a:t>
              </a:r>
            </a:p>
          </p:txBody>
        </p:sp>
        <p:sp>
          <p:nvSpPr>
            <p:cNvPr id="11" name="Text Box 243"/>
            <p:cNvSpPr txBox="1">
              <a:spLocks noChangeArrowheads="1"/>
            </p:cNvSpPr>
            <p:nvPr/>
          </p:nvSpPr>
          <p:spPr bwMode="auto">
            <a:xfrm>
              <a:off x="4840" y="2129"/>
              <a:ext cx="178" cy="250"/>
            </a:xfrm>
            <a:prstGeom prst="rect">
              <a:avLst/>
            </a:prstGeom>
            <a:noFill/>
            <a:ln w="9525">
              <a:noFill/>
              <a:miter lim="800000"/>
              <a:headEnd/>
              <a:tailEnd/>
            </a:ln>
            <a:effectLst/>
          </p:spPr>
          <p:txBody>
            <a:bodyPr wrap="none">
              <a:spAutoFit/>
            </a:bodyPr>
            <a:lstStyle/>
            <a:p>
              <a:r>
                <a:rPr lang="en-US" sz="2000" i="1">
                  <a:latin typeface="Times New Roman" pitchFamily="18" charset="0"/>
                </a:rPr>
                <a:t>z</a:t>
              </a:r>
            </a:p>
          </p:txBody>
        </p:sp>
        <p:sp>
          <p:nvSpPr>
            <p:cNvPr id="12" name="Text Box 241"/>
            <p:cNvSpPr txBox="1">
              <a:spLocks noChangeArrowheads="1"/>
            </p:cNvSpPr>
            <p:nvPr/>
          </p:nvSpPr>
          <p:spPr bwMode="auto">
            <a:xfrm>
              <a:off x="216" y="1212"/>
              <a:ext cx="1228" cy="231"/>
            </a:xfrm>
            <a:prstGeom prst="rect">
              <a:avLst/>
            </a:prstGeom>
            <a:noFill/>
            <a:ln w="9525">
              <a:noFill/>
              <a:miter lim="800000"/>
              <a:headEnd/>
              <a:tailEnd/>
            </a:ln>
            <a:effectLst/>
          </p:spPr>
          <p:txBody>
            <a:bodyPr wrap="none">
              <a:spAutoFit/>
            </a:bodyPr>
            <a:lstStyle/>
            <a:p>
              <a:r>
                <a:rPr lang="en-US"/>
                <a:t>sinusoidal source</a:t>
              </a:r>
            </a:p>
          </p:txBody>
        </p:sp>
        <p:sp>
          <p:nvSpPr>
            <p:cNvPr id="13" name="Text Box 206"/>
            <p:cNvSpPr txBox="1">
              <a:spLocks noChangeArrowheads="1"/>
            </p:cNvSpPr>
            <p:nvPr/>
          </p:nvSpPr>
          <p:spPr bwMode="auto">
            <a:xfrm>
              <a:off x="5056" y="1214"/>
              <a:ext cx="263" cy="250"/>
            </a:xfrm>
            <a:prstGeom prst="rect">
              <a:avLst/>
            </a:prstGeom>
            <a:noFill/>
            <a:ln w="9525">
              <a:noFill/>
              <a:miter lim="800000"/>
              <a:headEnd/>
              <a:tailEnd/>
            </a:ln>
            <a:effectLst/>
          </p:spPr>
          <p:txBody>
            <a:bodyPr wrap="none">
              <a:spAutoFit/>
            </a:bodyPr>
            <a:lstStyle/>
            <a:p>
              <a:r>
                <a:rPr lang="en-US" sz="2000" i="1">
                  <a:latin typeface="Times New Roman" pitchFamily="18" charset="0"/>
                </a:rPr>
                <a:t>Z</a:t>
              </a:r>
              <a:r>
                <a:rPr lang="en-US" sz="2000" i="1" baseline="-25000">
                  <a:latin typeface="Times New Roman" pitchFamily="18" charset="0"/>
                </a:rPr>
                <a:t>L</a:t>
              </a:r>
            </a:p>
          </p:txBody>
        </p:sp>
        <p:sp>
          <p:nvSpPr>
            <p:cNvPr id="14" name="Freeform 207"/>
            <p:cNvSpPr>
              <a:spLocks/>
            </p:cNvSpPr>
            <p:nvPr/>
          </p:nvSpPr>
          <p:spPr bwMode="auto">
            <a:xfrm>
              <a:off x="2003" y="1094"/>
              <a:ext cx="2862" cy="27"/>
            </a:xfrm>
            <a:custGeom>
              <a:avLst/>
              <a:gdLst/>
              <a:ahLst/>
              <a:cxnLst>
                <a:cxn ang="0">
                  <a:pos x="0" y="0"/>
                </a:cxn>
                <a:cxn ang="0">
                  <a:pos x="3222" y="0"/>
                </a:cxn>
              </a:cxnLst>
              <a:rect l="0" t="0" r="r" b="b"/>
              <a:pathLst>
                <a:path w="3222" h="1">
                  <a:moveTo>
                    <a:pt x="0" y="0"/>
                  </a:moveTo>
                  <a:lnTo>
                    <a:pt x="3222" y="0"/>
                  </a:lnTo>
                </a:path>
              </a:pathLst>
            </a:custGeom>
            <a:noFill/>
            <a:ln w="9525" cap="flat" cmpd="sng">
              <a:solidFill>
                <a:srgbClr val="000000"/>
              </a:solidFill>
              <a:prstDash val="solid"/>
              <a:round/>
              <a:headEnd type="none" w="med" len="med"/>
              <a:tailEnd type="none" w="med" len="med"/>
            </a:ln>
            <a:effectLst/>
          </p:spPr>
          <p:txBody>
            <a:bodyPr wrap="none" anchor="ctr"/>
            <a:lstStyle/>
            <a:p>
              <a:endParaRPr lang="en-IN"/>
            </a:p>
          </p:txBody>
        </p:sp>
        <p:sp>
          <p:nvSpPr>
            <p:cNvPr id="15" name="Freeform 208"/>
            <p:cNvSpPr>
              <a:spLocks/>
            </p:cNvSpPr>
            <p:nvPr/>
          </p:nvSpPr>
          <p:spPr bwMode="auto">
            <a:xfrm flipV="1">
              <a:off x="1595" y="1526"/>
              <a:ext cx="3286" cy="27"/>
            </a:xfrm>
            <a:custGeom>
              <a:avLst/>
              <a:gdLst/>
              <a:ahLst/>
              <a:cxnLst>
                <a:cxn ang="0">
                  <a:pos x="0" y="0"/>
                </a:cxn>
                <a:cxn ang="0">
                  <a:pos x="3222" y="0"/>
                </a:cxn>
              </a:cxnLst>
              <a:rect l="0" t="0" r="r" b="b"/>
              <a:pathLst>
                <a:path w="3222" h="1">
                  <a:moveTo>
                    <a:pt x="0" y="0"/>
                  </a:moveTo>
                  <a:lnTo>
                    <a:pt x="3222" y="0"/>
                  </a:lnTo>
                </a:path>
              </a:pathLst>
            </a:custGeom>
            <a:noFill/>
            <a:ln w="9525" cap="flat" cmpd="sng">
              <a:solidFill>
                <a:srgbClr val="000000"/>
              </a:solidFill>
              <a:prstDash val="solid"/>
              <a:round/>
              <a:headEnd type="none" w="med" len="med"/>
              <a:tailEnd type="none" w="med" len="med"/>
            </a:ln>
            <a:effectLst/>
          </p:spPr>
          <p:txBody>
            <a:bodyPr wrap="none" anchor="ctr"/>
            <a:lstStyle/>
            <a:p>
              <a:endParaRPr lang="en-IN"/>
            </a:p>
          </p:txBody>
        </p:sp>
        <p:sp>
          <p:nvSpPr>
            <p:cNvPr id="16" name="Rectangle 211"/>
            <p:cNvSpPr>
              <a:spLocks noChangeArrowheads="1"/>
            </p:cNvSpPr>
            <p:nvPr/>
          </p:nvSpPr>
          <p:spPr bwMode="auto">
            <a:xfrm>
              <a:off x="4794" y="1213"/>
              <a:ext cx="136" cy="192"/>
            </a:xfrm>
            <a:prstGeom prst="rect">
              <a:avLst/>
            </a:prstGeom>
            <a:solidFill>
              <a:schemeClr val="accent1"/>
            </a:solidFill>
            <a:ln w="9525">
              <a:solidFill>
                <a:schemeClr val="tx1"/>
              </a:solidFill>
              <a:miter lim="800000"/>
              <a:headEnd/>
              <a:tailEnd/>
            </a:ln>
            <a:effectLst/>
          </p:spPr>
          <p:txBody>
            <a:bodyPr wrap="none" anchor="ctr"/>
            <a:lstStyle/>
            <a:p>
              <a:endParaRPr lang="en-IN"/>
            </a:p>
          </p:txBody>
        </p:sp>
        <p:sp>
          <p:nvSpPr>
            <p:cNvPr id="17" name="Line 212"/>
            <p:cNvSpPr>
              <a:spLocks noChangeShapeType="1"/>
            </p:cNvSpPr>
            <p:nvPr/>
          </p:nvSpPr>
          <p:spPr bwMode="auto">
            <a:xfrm>
              <a:off x="4866" y="1093"/>
              <a:ext cx="0" cy="120"/>
            </a:xfrm>
            <a:prstGeom prst="line">
              <a:avLst/>
            </a:prstGeom>
            <a:noFill/>
            <a:ln w="9525">
              <a:solidFill>
                <a:schemeClr val="tx1"/>
              </a:solidFill>
              <a:round/>
              <a:headEnd/>
              <a:tailEnd/>
            </a:ln>
            <a:effectLst/>
          </p:spPr>
          <p:txBody>
            <a:bodyPr/>
            <a:lstStyle/>
            <a:p>
              <a:endParaRPr lang="en-IN"/>
            </a:p>
          </p:txBody>
        </p:sp>
        <p:sp>
          <p:nvSpPr>
            <p:cNvPr id="18" name="Line 213"/>
            <p:cNvSpPr>
              <a:spLocks noChangeShapeType="1"/>
            </p:cNvSpPr>
            <p:nvPr/>
          </p:nvSpPr>
          <p:spPr bwMode="auto">
            <a:xfrm flipH="1">
              <a:off x="4866" y="1405"/>
              <a:ext cx="0" cy="144"/>
            </a:xfrm>
            <a:prstGeom prst="line">
              <a:avLst/>
            </a:prstGeom>
            <a:noFill/>
            <a:ln w="9525">
              <a:solidFill>
                <a:schemeClr val="tx1"/>
              </a:solidFill>
              <a:round/>
              <a:headEnd/>
              <a:tailEnd/>
            </a:ln>
            <a:effectLst/>
          </p:spPr>
          <p:txBody>
            <a:bodyPr/>
            <a:lstStyle/>
            <a:p>
              <a:endParaRPr lang="en-IN"/>
            </a:p>
          </p:txBody>
        </p:sp>
        <p:sp>
          <p:nvSpPr>
            <p:cNvPr id="19" name="Text Box 214"/>
            <p:cNvSpPr txBox="1">
              <a:spLocks noChangeArrowheads="1"/>
            </p:cNvSpPr>
            <p:nvPr/>
          </p:nvSpPr>
          <p:spPr bwMode="auto">
            <a:xfrm>
              <a:off x="4554" y="1624"/>
              <a:ext cx="613" cy="231"/>
            </a:xfrm>
            <a:prstGeom prst="rect">
              <a:avLst/>
            </a:prstGeom>
            <a:noFill/>
            <a:ln w="9525">
              <a:noFill/>
              <a:miter lim="800000"/>
              <a:headEnd/>
              <a:tailEnd/>
            </a:ln>
            <a:effectLst/>
          </p:spPr>
          <p:txBody>
            <a:bodyPr anchor="ctr">
              <a:spAutoFit/>
            </a:bodyPr>
            <a:lstStyle/>
            <a:p>
              <a:pPr algn="ctr" eaLnBrk="0" hangingPunct="0">
                <a:spcBef>
                  <a:spcPct val="50000"/>
                </a:spcBef>
              </a:pPr>
              <a:r>
                <a:rPr lang="en-US" i="1">
                  <a:solidFill>
                    <a:srgbClr val="000000"/>
                  </a:solidFill>
                  <a:latin typeface="Times New Roman" pitchFamily="18" charset="0"/>
                </a:rPr>
                <a:t>z = </a:t>
              </a:r>
              <a:r>
                <a:rPr lang="en-US">
                  <a:solidFill>
                    <a:srgbClr val="000000"/>
                  </a:solidFill>
                  <a:latin typeface="Times New Roman" pitchFamily="18" charset="0"/>
                </a:rPr>
                <a:t>0</a:t>
              </a:r>
            </a:p>
          </p:txBody>
        </p:sp>
        <p:sp>
          <p:nvSpPr>
            <p:cNvPr id="20" name="Rectangle 227"/>
            <p:cNvSpPr>
              <a:spLocks noChangeArrowheads="1"/>
            </p:cNvSpPr>
            <p:nvPr/>
          </p:nvSpPr>
          <p:spPr bwMode="auto">
            <a:xfrm>
              <a:off x="1794" y="1037"/>
              <a:ext cx="248" cy="112"/>
            </a:xfrm>
            <a:prstGeom prst="rect">
              <a:avLst/>
            </a:prstGeom>
            <a:solidFill>
              <a:schemeClr val="accent1"/>
            </a:solidFill>
            <a:ln w="9525">
              <a:solidFill>
                <a:schemeClr val="tx1"/>
              </a:solidFill>
              <a:miter lim="800000"/>
              <a:headEnd/>
              <a:tailEnd/>
            </a:ln>
            <a:effectLst/>
          </p:spPr>
          <p:txBody>
            <a:bodyPr wrap="none" anchor="ctr"/>
            <a:lstStyle/>
            <a:p>
              <a:endParaRPr lang="en-IN"/>
            </a:p>
          </p:txBody>
        </p:sp>
        <p:sp>
          <p:nvSpPr>
            <p:cNvPr id="21" name="Line 229"/>
            <p:cNvSpPr>
              <a:spLocks noChangeShapeType="1"/>
            </p:cNvSpPr>
            <p:nvPr/>
          </p:nvSpPr>
          <p:spPr bwMode="auto">
            <a:xfrm flipH="1">
              <a:off x="1562" y="1093"/>
              <a:ext cx="224" cy="0"/>
            </a:xfrm>
            <a:prstGeom prst="line">
              <a:avLst/>
            </a:prstGeom>
            <a:noFill/>
            <a:ln w="9525">
              <a:solidFill>
                <a:schemeClr val="tx1"/>
              </a:solidFill>
              <a:round/>
              <a:headEnd/>
              <a:tailEnd/>
            </a:ln>
            <a:effectLst/>
          </p:spPr>
          <p:txBody>
            <a:bodyPr/>
            <a:lstStyle/>
            <a:p>
              <a:endParaRPr lang="en-IN"/>
            </a:p>
          </p:txBody>
        </p:sp>
        <p:sp>
          <p:nvSpPr>
            <p:cNvPr id="22" name="Oval 232"/>
            <p:cNvSpPr>
              <a:spLocks noChangeArrowheads="1"/>
            </p:cNvSpPr>
            <p:nvPr/>
          </p:nvSpPr>
          <p:spPr bwMode="auto">
            <a:xfrm>
              <a:off x="2305" y="1077"/>
              <a:ext cx="48" cy="48"/>
            </a:xfrm>
            <a:prstGeom prst="ellipse">
              <a:avLst/>
            </a:prstGeom>
            <a:solidFill>
              <a:srgbClr val="000000"/>
            </a:solidFill>
            <a:ln w="9525">
              <a:solidFill>
                <a:srgbClr val="000000"/>
              </a:solidFill>
              <a:round/>
              <a:headEnd/>
              <a:tailEnd/>
            </a:ln>
            <a:effectLst/>
          </p:spPr>
          <p:txBody>
            <a:bodyPr wrap="none" anchor="ctr"/>
            <a:lstStyle/>
            <a:p>
              <a:endParaRPr lang="en-IN"/>
            </a:p>
          </p:txBody>
        </p:sp>
        <p:sp>
          <p:nvSpPr>
            <p:cNvPr id="23" name="Oval 233"/>
            <p:cNvSpPr>
              <a:spLocks noChangeArrowheads="1"/>
            </p:cNvSpPr>
            <p:nvPr/>
          </p:nvSpPr>
          <p:spPr bwMode="auto">
            <a:xfrm>
              <a:off x="2289" y="1525"/>
              <a:ext cx="48" cy="48"/>
            </a:xfrm>
            <a:prstGeom prst="ellipse">
              <a:avLst/>
            </a:prstGeom>
            <a:solidFill>
              <a:srgbClr val="000000"/>
            </a:solidFill>
            <a:ln w="9525">
              <a:solidFill>
                <a:srgbClr val="000000"/>
              </a:solidFill>
              <a:round/>
              <a:headEnd/>
              <a:tailEnd/>
            </a:ln>
            <a:effectLst/>
          </p:spPr>
          <p:txBody>
            <a:bodyPr wrap="none" anchor="ctr"/>
            <a:lstStyle/>
            <a:p>
              <a:endParaRPr lang="en-IN"/>
            </a:p>
          </p:txBody>
        </p:sp>
        <p:sp>
          <p:nvSpPr>
            <p:cNvPr id="24" name="Text Box 234"/>
            <p:cNvSpPr txBox="1">
              <a:spLocks noChangeArrowheads="1"/>
            </p:cNvSpPr>
            <p:nvPr/>
          </p:nvSpPr>
          <p:spPr bwMode="auto">
            <a:xfrm>
              <a:off x="2640" y="1190"/>
              <a:ext cx="257" cy="250"/>
            </a:xfrm>
            <a:prstGeom prst="rect">
              <a:avLst/>
            </a:prstGeom>
            <a:noFill/>
            <a:ln w="9525">
              <a:noFill/>
              <a:miter lim="800000"/>
              <a:headEnd/>
              <a:tailEnd/>
            </a:ln>
            <a:effectLst/>
          </p:spPr>
          <p:txBody>
            <a:bodyPr wrap="none">
              <a:spAutoFit/>
            </a:bodyPr>
            <a:lstStyle/>
            <a:p>
              <a:r>
                <a:rPr lang="en-US" sz="2000" i="1">
                  <a:latin typeface="Times New Roman" pitchFamily="18" charset="0"/>
                </a:rPr>
                <a:t>Z</a:t>
              </a:r>
              <a:r>
                <a:rPr lang="en-US" sz="2000" baseline="-25000">
                  <a:latin typeface="Times New Roman" pitchFamily="18" charset="0"/>
                </a:rPr>
                <a:t>0</a:t>
              </a:r>
            </a:p>
          </p:txBody>
        </p:sp>
        <p:grpSp>
          <p:nvGrpSpPr>
            <p:cNvPr id="3" name="Group 240"/>
            <p:cNvGrpSpPr>
              <a:grpSpLocks/>
            </p:cNvGrpSpPr>
            <p:nvPr/>
          </p:nvGrpSpPr>
          <p:grpSpPr bwMode="auto">
            <a:xfrm>
              <a:off x="1473" y="1069"/>
              <a:ext cx="231" cy="504"/>
              <a:chOff x="1391" y="1440"/>
              <a:chExt cx="231" cy="504"/>
            </a:xfrm>
          </p:grpSpPr>
          <p:sp>
            <p:nvSpPr>
              <p:cNvPr id="38" name="Oval 209"/>
              <p:cNvSpPr>
                <a:spLocks noChangeArrowheads="1"/>
              </p:cNvSpPr>
              <p:nvPr/>
            </p:nvSpPr>
            <p:spPr bwMode="auto">
              <a:xfrm>
                <a:off x="1487" y="1896"/>
                <a:ext cx="48" cy="48"/>
              </a:xfrm>
              <a:prstGeom prst="ellipse">
                <a:avLst/>
              </a:prstGeom>
              <a:solidFill>
                <a:srgbClr val="000000"/>
              </a:solidFill>
              <a:ln w="9525">
                <a:solidFill>
                  <a:srgbClr val="000000"/>
                </a:solidFill>
                <a:round/>
                <a:headEnd/>
                <a:tailEnd/>
              </a:ln>
              <a:effectLst/>
            </p:spPr>
            <p:txBody>
              <a:bodyPr wrap="none" anchor="ctr"/>
              <a:lstStyle/>
              <a:p>
                <a:pPr algn="ctr"/>
                <a:endParaRPr lang="en-US"/>
              </a:p>
            </p:txBody>
          </p:sp>
          <p:sp>
            <p:nvSpPr>
              <p:cNvPr id="39" name="Oval 230"/>
              <p:cNvSpPr>
                <a:spLocks noChangeArrowheads="1"/>
              </p:cNvSpPr>
              <p:nvPr/>
            </p:nvSpPr>
            <p:spPr bwMode="auto">
              <a:xfrm>
                <a:off x="1487" y="1440"/>
                <a:ext cx="48" cy="48"/>
              </a:xfrm>
              <a:prstGeom prst="ellipse">
                <a:avLst/>
              </a:prstGeom>
              <a:solidFill>
                <a:srgbClr val="000000"/>
              </a:solidFill>
              <a:ln w="9525">
                <a:solidFill>
                  <a:srgbClr val="000000"/>
                </a:solidFill>
                <a:round/>
                <a:headEnd/>
                <a:tailEnd/>
              </a:ln>
              <a:effectLst/>
            </p:spPr>
            <p:txBody>
              <a:bodyPr wrap="none" anchor="ctr"/>
              <a:lstStyle/>
              <a:p>
                <a:endParaRPr lang="en-IN"/>
              </a:p>
            </p:txBody>
          </p:sp>
          <p:sp>
            <p:nvSpPr>
              <p:cNvPr id="40" name="Oval 235"/>
              <p:cNvSpPr>
                <a:spLocks noChangeArrowheads="1"/>
              </p:cNvSpPr>
              <p:nvPr/>
            </p:nvSpPr>
            <p:spPr bwMode="auto">
              <a:xfrm>
                <a:off x="1432" y="1616"/>
                <a:ext cx="168" cy="168"/>
              </a:xfrm>
              <a:prstGeom prst="ellipse">
                <a:avLst/>
              </a:prstGeom>
              <a:solidFill>
                <a:srgbClr val="00FFFF"/>
              </a:solidFill>
              <a:ln w="9525">
                <a:solidFill>
                  <a:schemeClr val="tx1"/>
                </a:solidFill>
                <a:round/>
                <a:headEnd/>
                <a:tailEnd/>
              </a:ln>
              <a:effectLst/>
            </p:spPr>
            <p:txBody>
              <a:bodyPr wrap="none" anchor="ctr"/>
              <a:lstStyle/>
              <a:p>
                <a:endParaRPr lang="en-IN"/>
              </a:p>
            </p:txBody>
          </p:sp>
          <p:sp>
            <p:nvSpPr>
              <p:cNvPr id="41" name="Line 236"/>
              <p:cNvSpPr>
                <a:spLocks noChangeShapeType="1"/>
              </p:cNvSpPr>
              <p:nvPr/>
            </p:nvSpPr>
            <p:spPr bwMode="auto">
              <a:xfrm>
                <a:off x="1504" y="1464"/>
                <a:ext cx="0" cy="152"/>
              </a:xfrm>
              <a:prstGeom prst="line">
                <a:avLst/>
              </a:prstGeom>
              <a:noFill/>
              <a:ln w="9525">
                <a:solidFill>
                  <a:schemeClr val="tx1"/>
                </a:solidFill>
                <a:round/>
                <a:headEnd/>
                <a:tailEnd/>
              </a:ln>
              <a:effectLst/>
            </p:spPr>
            <p:txBody>
              <a:bodyPr/>
              <a:lstStyle/>
              <a:p>
                <a:endParaRPr lang="en-IN"/>
              </a:p>
            </p:txBody>
          </p:sp>
          <p:sp>
            <p:nvSpPr>
              <p:cNvPr id="42" name="Line 237"/>
              <p:cNvSpPr>
                <a:spLocks noChangeShapeType="1"/>
              </p:cNvSpPr>
              <p:nvPr/>
            </p:nvSpPr>
            <p:spPr bwMode="auto">
              <a:xfrm>
                <a:off x="1504" y="1784"/>
                <a:ext cx="0" cy="136"/>
              </a:xfrm>
              <a:prstGeom prst="line">
                <a:avLst/>
              </a:prstGeom>
              <a:noFill/>
              <a:ln w="9525">
                <a:solidFill>
                  <a:schemeClr val="tx1"/>
                </a:solidFill>
                <a:round/>
                <a:headEnd/>
                <a:tailEnd/>
              </a:ln>
              <a:effectLst/>
            </p:spPr>
            <p:txBody>
              <a:bodyPr/>
              <a:lstStyle/>
              <a:p>
                <a:endParaRPr lang="en-IN"/>
              </a:p>
            </p:txBody>
          </p:sp>
          <p:sp>
            <p:nvSpPr>
              <p:cNvPr id="43" name="Text Box 239"/>
              <p:cNvSpPr txBox="1">
                <a:spLocks noChangeArrowheads="1"/>
              </p:cNvSpPr>
              <p:nvPr/>
            </p:nvSpPr>
            <p:spPr bwMode="auto">
              <a:xfrm rot="5400000">
                <a:off x="1405" y="1577"/>
                <a:ext cx="203" cy="231"/>
              </a:xfrm>
              <a:prstGeom prst="rect">
                <a:avLst/>
              </a:prstGeom>
              <a:noFill/>
              <a:ln w="9525">
                <a:noFill/>
                <a:miter lim="800000"/>
                <a:headEnd/>
                <a:tailEnd/>
              </a:ln>
              <a:effectLst/>
            </p:spPr>
            <p:txBody>
              <a:bodyPr wrap="none">
                <a:spAutoFit/>
              </a:bodyPr>
              <a:lstStyle/>
              <a:p>
                <a:r>
                  <a:rPr lang="en-US">
                    <a:latin typeface="Lucida Console" pitchFamily="49" charset="0"/>
                  </a:rPr>
                  <a:t>S</a:t>
                </a:r>
              </a:p>
            </p:txBody>
          </p:sp>
        </p:grpSp>
        <p:sp>
          <p:nvSpPr>
            <p:cNvPr id="26" name="Line 242"/>
            <p:cNvSpPr>
              <a:spLocks noChangeShapeType="1"/>
            </p:cNvSpPr>
            <p:nvPr/>
          </p:nvSpPr>
          <p:spPr bwMode="auto">
            <a:xfrm>
              <a:off x="4898" y="1989"/>
              <a:ext cx="432" cy="0"/>
            </a:xfrm>
            <a:prstGeom prst="line">
              <a:avLst/>
            </a:prstGeom>
            <a:noFill/>
            <a:ln w="9525">
              <a:solidFill>
                <a:schemeClr val="tx1"/>
              </a:solidFill>
              <a:round/>
              <a:headEnd/>
              <a:tailEnd type="triangle" w="med" len="med"/>
            </a:ln>
            <a:effectLst/>
          </p:spPr>
          <p:txBody>
            <a:bodyPr/>
            <a:lstStyle/>
            <a:p>
              <a:endParaRPr lang="en-IN"/>
            </a:p>
          </p:txBody>
        </p:sp>
        <p:sp>
          <p:nvSpPr>
            <p:cNvPr id="27" name="Line 244"/>
            <p:cNvSpPr>
              <a:spLocks noChangeShapeType="1"/>
            </p:cNvSpPr>
            <p:nvPr/>
          </p:nvSpPr>
          <p:spPr bwMode="auto">
            <a:xfrm>
              <a:off x="4890" y="1845"/>
              <a:ext cx="0" cy="288"/>
            </a:xfrm>
            <a:prstGeom prst="line">
              <a:avLst/>
            </a:prstGeom>
            <a:noFill/>
            <a:ln w="9525">
              <a:solidFill>
                <a:schemeClr val="tx1"/>
              </a:solidFill>
              <a:round/>
              <a:headEnd/>
              <a:tailEnd/>
            </a:ln>
            <a:effectLst/>
          </p:spPr>
          <p:txBody>
            <a:bodyPr/>
            <a:lstStyle/>
            <a:p>
              <a:endParaRPr lang="en-IN"/>
            </a:p>
          </p:txBody>
        </p:sp>
        <p:graphicFrame>
          <p:nvGraphicFramePr>
            <p:cNvPr id="28" name="Object 245"/>
            <p:cNvGraphicFramePr>
              <a:graphicFrameLocks noChangeAspect="1"/>
            </p:cNvGraphicFramePr>
            <p:nvPr/>
          </p:nvGraphicFramePr>
          <p:xfrm>
            <a:off x="2370" y="1675"/>
            <a:ext cx="645" cy="451"/>
          </p:xfrm>
          <a:graphic>
            <a:graphicData uri="http://schemas.openxmlformats.org/presentationml/2006/ole">
              <p:oleObj spid="_x0000_s1028" name="Equation" r:id="rId5" imgW="634680" imgH="444240" progId="">
                <p:embed/>
              </p:oleObj>
            </a:graphicData>
          </a:graphic>
        </p:graphicFrame>
        <p:sp>
          <p:nvSpPr>
            <p:cNvPr id="29" name="Text Box 249"/>
            <p:cNvSpPr txBox="1">
              <a:spLocks noChangeArrowheads="1"/>
            </p:cNvSpPr>
            <p:nvPr/>
          </p:nvSpPr>
          <p:spPr bwMode="auto">
            <a:xfrm>
              <a:off x="3368" y="1068"/>
              <a:ext cx="200" cy="231"/>
            </a:xfrm>
            <a:prstGeom prst="rect">
              <a:avLst/>
            </a:prstGeom>
            <a:noFill/>
            <a:ln w="9525">
              <a:noFill/>
              <a:miter lim="800000"/>
              <a:headEnd/>
              <a:tailEnd/>
            </a:ln>
            <a:effectLst/>
          </p:spPr>
          <p:txBody>
            <a:bodyPr wrap="none">
              <a:spAutoFit/>
            </a:bodyPr>
            <a:lstStyle/>
            <a:p>
              <a:r>
                <a:rPr lang="en-US"/>
                <a:t>+</a:t>
              </a:r>
            </a:p>
          </p:txBody>
        </p:sp>
        <p:sp>
          <p:nvSpPr>
            <p:cNvPr id="30" name="Text Box 250"/>
            <p:cNvSpPr txBox="1">
              <a:spLocks noChangeArrowheads="1"/>
            </p:cNvSpPr>
            <p:nvPr/>
          </p:nvSpPr>
          <p:spPr bwMode="auto">
            <a:xfrm>
              <a:off x="3400" y="1356"/>
              <a:ext cx="164" cy="231"/>
            </a:xfrm>
            <a:prstGeom prst="rect">
              <a:avLst/>
            </a:prstGeom>
            <a:noFill/>
            <a:ln w="9525">
              <a:noFill/>
              <a:miter lim="800000"/>
              <a:headEnd/>
              <a:tailEnd/>
            </a:ln>
            <a:effectLst/>
          </p:spPr>
          <p:txBody>
            <a:bodyPr wrap="none">
              <a:spAutoFit/>
            </a:bodyPr>
            <a:lstStyle/>
            <a:p>
              <a:r>
                <a:rPr lang="en-US"/>
                <a:t>-</a:t>
              </a:r>
            </a:p>
          </p:txBody>
        </p:sp>
        <p:sp>
          <p:nvSpPr>
            <p:cNvPr id="31" name="Text Box 251"/>
            <p:cNvSpPr txBox="1">
              <a:spLocks noChangeArrowheads="1"/>
            </p:cNvSpPr>
            <p:nvPr/>
          </p:nvSpPr>
          <p:spPr bwMode="auto">
            <a:xfrm>
              <a:off x="3472" y="1213"/>
              <a:ext cx="372" cy="231"/>
            </a:xfrm>
            <a:prstGeom prst="rect">
              <a:avLst/>
            </a:prstGeom>
            <a:noFill/>
            <a:ln w="9525">
              <a:noFill/>
              <a:miter lim="800000"/>
              <a:headEnd/>
              <a:tailEnd/>
            </a:ln>
            <a:effectLst/>
          </p:spPr>
          <p:txBody>
            <a:bodyPr wrap="none">
              <a:spAutoFit/>
            </a:bodyPr>
            <a:lstStyle/>
            <a:p>
              <a:r>
                <a:rPr lang="en-US">
                  <a:latin typeface="Times New Roman" pitchFamily="18" charset="0"/>
                </a:rPr>
                <a:t>V(</a:t>
              </a:r>
              <a:r>
                <a:rPr lang="en-US" i="1">
                  <a:latin typeface="Times New Roman" pitchFamily="18" charset="0"/>
                </a:rPr>
                <a:t>z</a:t>
              </a:r>
              <a:r>
                <a:rPr lang="en-US">
                  <a:latin typeface="Times New Roman" pitchFamily="18" charset="0"/>
                </a:rPr>
                <a:t>)</a:t>
              </a:r>
            </a:p>
          </p:txBody>
        </p:sp>
        <p:sp>
          <p:nvSpPr>
            <p:cNvPr id="32" name="Line 252"/>
            <p:cNvSpPr>
              <a:spLocks noChangeShapeType="1"/>
            </p:cNvSpPr>
            <p:nvPr/>
          </p:nvSpPr>
          <p:spPr bwMode="auto">
            <a:xfrm>
              <a:off x="3858" y="1093"/>
              <a:ext cx="336" cy="8"/>
            </a:xfrm>
            <a:prstGeom prst="line">
              <a:avLst/>
            </a:prstGeom>
            <a:noFill/>
            <a:ln w="28575">
              <a:solidFill>
                <a:srgbClr val="0000FF"/>
              </a:solidFill>
              <a:round/>
              <a:headEnd/>
              <a:tailEnd type="triangle" w="med" len="med"/>
            </a:ln>
            <a:effectLst/>
          </p:spPr>
          <p:txBody>
            <a:bodyPr/>
            <a:lstStyle/>
            <a:p>
              <a:endParaRPr lang="en-IN"/>
            </a:p>
          </p:txBody>
        </p:sp>
        <p:sp>
          <p:nvSpPr>
            <p:cNvPr id="33" name="Text Box 253"/>
            <p:cNvSpPr txBox="1">
              <a:spLocks noChangeArrowheads="1"/>
            </p:cNvSpPr>
            <p:nvPr/>
          </p:nvSpPr>
          <p:spPr bwMode="auto">
            <a:xfrm>
              <a:off x="3912" y="829"/>
              <a:ext cx="316" cy="231"/>
            </a:xfrm>
            <a:prstGeom prst="rect">
              <a:avLst/>
            </a:prstGeom>
            <a:noFill/>
            <a:ln w="9525">
              <a:noFill/>
              <a:miter lim="800000"/>
              <a:headEnd/>
              <a:tailEnd/>
            </a:ln>
            <a:effectLst/>
          </p:spPr>
          <p:txBody>
            <a:bodyPr wrap="none">
              <a:spAutoFit/>
            </a:bodyPr>
            <a:lstStyle/>
            <a:p>
              <a:r>
                <a:rPr lang="en-US">
                  <a:latin typeface="Times New Roman" pitchFamily="18" charset="0"/>
                </a:rPr>
                <a:t>I(</a:t>
              </a:r>
              <a:r>
                <a:rPr lang="en-US" i="1">
                  <a:latin typeface="Times New Roman" pitchFamily="18" charset="0"/>
                </a:rPr>
                <a:t>z</a:t>
              </a:r>
              <a:r>
                <a:rPr lang="en-US">
                  <a:latin typeface="Times New Roman" pitchFamily="18" charset="0"/>
                </a:rPr>
                <a:t>)</a:t>
              </a:r>
            </a:p>
          </p:txBody>
        </p:sp>
        <p:graphicFrame>
          <p:nvGraphicFramePr>
            <p:cNvPr id="34" name="Object 267"/>
            <p:cNvGraphicFramePr>
              <a:graphicFrameLocks noChangeAspect="1"/>
            </p:cNvGraphicFramePr>
            <p:nvPr/>
          </p:nvGraphicFramePr>
          <p:xfrm>
            <a:off x="3484" y="1687"/>
            <a:ext cx="884" cy="450"/>
          </p:xfrm>
          <a:graphic>
            <a:graphicData uri="http://schemas.openxmlformats.org/presentationml/2006/ole">
              <p:oleObj spid="_x0000_s1029" name="Equation" r:id="rId6" imgW="850680" imgH="431640" progId="">
                <p:embed/>
              </p:oleObj>
            </a:graphicData>
          </a:graphic>
        </p:graphicFrame>
        <p:graphicFrame>
          <p:nvGraphicFramePr>
            <p:cNvPr id="35" name="Object 269"/>
            <p:cNvGraphicFramePr>
              <a:graphicFrameLocks noChangeAspect="1"/>
            </p:cNvGraphicFramePr>
            <p:nvPr/>
          </p:nvGraphicFramePr>
          <p:xfrm>
            <a:off x="658" y="1862"/>
            <a:ext cx="488" cy="212"/>
          </p:xfrm>
          <a:graphic>
            <a:graphicData uri="http://schemas.openxmlformats.org/presentationml/2006/ole">
              <p:oleObj spid="_x0000_s1030" name="Equation" r:id="rId7" imgW="469800" imgH="203040" progId="">
                <p:embed/>
              </p:oleObj>
            </a:graphicData>
          </a:graphic>
        </p:graphicFrame>
        <p:sp>
          <p:nvSpPr>
            <p:cNvPr id="36" name="AutoShape 271"/>
            <p:cNvSpPr>
              <a:spLocks noChangeArrowheads="1"/>
            </p:cNvSpPr>
            <p:nvPr/>
          </p:nvSpPr>
          <p:spPr bwMode="auto">
            <a:xfrm rot="5400000">
              <a:off x="4536" y="1079"/>
              <a:ext cx="143" cy="263"/>
            </a:xfrm>
            <a:custGeom>
              <a:avLst/>
              <a:gdLst>
                <a:gd name="T0" fmla="*/ 9250 w 21600"/>
                <a:gd name="T1" fmla="*/ 0 h 21600"/>
                <a:gd name="T2" fmla="*/ 3055 w 21600"/>
                <a:gd name="T3" fmla="*/ 21600 h 21600"/>
                <a:gd name="T4" fmla="*/ 9725 w 21600"/>
                <a:gd name="T5" fmla="*/ 8310 h 21600"/>
                <a:gd name="T6" fmla="*/ 15662 w 21600"/>
                <a:gd name="T7" fmla="*/ 14285 h 21600"/>
                <a:gd name="T8" fmla="*/ 21600 w 21600"/>
                <a:gd name="T9" fmla="*/ 8310 h 21600"/>
                <a:gd name="T10" fmla="*/ 17694720 60000 65536"/>
                <a:gd name="T11" fmla="*/ 5898240 60000 65536"/>
                <a:gd name="T12" fmla="*/ 5898240 60000 65536"/>
                <a:gd name="T13" fmla="*/ 5898240 60000 65536"/>
                <a:gd name="T14" fmla="*/ 0 60000 65536"/>
                <a:gd name="T15" fmla="*/ 0 w 21600"/>
                <a:gd name="T16" fmla="*/ 8310 h 21600"/>
                <a:gd name="T17" fmla="*/ 611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2" y="14285"/>
                  </a:moveTo>
                  <a:lnTo>
                    <a:pt x="21600" y="8310"/>
                  </a:lnTo>
                  <a:lnTo>
                    <a:pt x="18630" y="8310"/>
                  </a:lnTo>
                  <a:cubicBezTo>
                    <a:pt x="18630" y="3721"/>
                    <a:pt x="14430" y="0"/>
                    <a:pt x="9250" y="0"/>
                  </a:cubicBezTo>
                  <a:cubicBezTo>
                    <a:pt x="4141" y="0"/>
                    <a:pt x="0" y="3799"/>
                    <a:pt x="0" y="8485"/>
                  </a:cubicBezTo>
                  <a:lnTo>
                    <a:pt x="0" y="21600"/>
                  </a:lnTo>
                  <a:lnTo>
                    <a:pt x="6110" y="21600"/>
                  </a:lnTo>
                  <a:lnTo>
                    <a:pt x="6110" y="8310"/>
                  </a:lnTo>
                  <a:cubicBezTo>
                    <a:pt x="6110" y="6947"/>
                    <a:pt x="7362" y="5842"/>
                    <a:pt x="8907" y="5842"/>
                  </a:cubicBezTo>
                  <a:lnTo>
                    <a:pt x="9725" y="5842"/>
                  </a:lnTo>
                  <a:cubicBezTo>
                    <a:pt x="11269" y="5842"/>
                    <a:pt x="12520" y="6947"/>
                    <a:pt x="12520" y="8310"/>
                  </a:cubicBezTo>
                  <a:lnTo>
                    <a:pt x="9725" y="8310"/>
                  </a:lnTo>
                  <a:close/>
                </a:path>
              </a:pathLst>
            </a:custGeom>
            <a:solidFill>
              <a:srgbClr val="FFFF00"/>
            </a:solidFill>
            <a:ln w="9525">
              <a:solidFill>
                <a:schemeClr val="tx1"/>
              </a:solidFill>
              <a:miter lim="800000"/>
              <a:headEnd/>
              <a:tailEnd/>
            </a:ln>
            <a:effectLst/>
          </p:spPr>
          <p:txBody>
            <a:bodyPr wrap="none" anchor="ctr"/>
            <a:lstStyle/>
            <a:p>
              <a:endParaRPr lang="en-IN"/>
            </a:p>
          </p:txBody>
        </p:sp>
        <p:graphicFrame>
          <p:nvGraphicFramePr>
            <p:cNvPr id="37" name="Object 272"/>
            <p:cNvGraphicFramePr>
              <a:graphicFrameLocks noChangeAspect="1"/>
            </p:cNvGraphicFramePr>
            <p:nvPr/>
          </p:nvGraphicFramePr>
          <p:xfrm>
            <a:off x="4527" y="752"/>
            <a:ext cx="250" cy="279"/>
          </p:xfrm>
          <a:graphic>
            <a:graphicData uri="http://schemas.openxmlformats.org/presentationml/2006/ole">
              <p:oleObj spid="_x0000_s1031" name="Equation" r:id="rId8" imgW="203040" imgH="228600" progId="">
                <p:embed/>
              </p:oleObj>
            </a:graphicData>
          </a:graphic>
        </p:graphicFrame>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5"/>
          <p:cNvGraphicFramePr>
            <a:graphicFrameLocks noChangeAspect="1"/>
          </p:cNvGraphicFramePr>
          <p:nvPr/>
        </p:nvGraphicFramePr>
        <p:xfrm>
          <a:off x="2219325" y="788988"/>
          <a:ext cx="3754438" cy="544512"/>
        </p:xfrm>
        <a:graphic>
          <a:graphicData uri="http://schemas.openxmlformats.org/presentationml/2006/ole">
            <p:oleObj spid="_x0000_s2050" name="Equation" r:id="rId3" imgW="2273040" imgH="330120" progId="">
              <p:embed/>
            </p:oleObj>
          </a:graphicData>
        </a:graphic>
      </p:graphicFrame>
      <p:graphicFrame>
        <p:nvGraphicFramePr>
          <p:cNvPr id="5" name="Object 42"/>
          <p:cNvGraphicFramePr>
            <a:graphicFrameLocks noChangeAspect="1"/>
          </p:cNvGraphicFramePr>
          <p:nvPr/>
        </p:nvGraphicFramePr>
        <p:xfrm>
          <a:off x="4106863" y="1743075"/>
          <a:ext cx="1562100" cy="520700"/>
        </p:xfrm>
        <a:graphic>
          <a:graphicData uri="http://schemas.openxmlformats.org/presentationml/2006/ole">
            <p:oleObj spid="_x0000_s2051" name="Equation" r:id="rId4" imgW="761760" imgH="253800" progId="">
              <p:embed/>
            </p:oleObj>
          </a:graphicData>
        </a:graphic>
      </p:graphicFrame>
      <p:sp>
        <p:nvSpPr>
          <p:cNvPr id="6" name="Text Box 43"/>
          <p:cNvSpPr txBox="1">
            <a:spLocks noChangeArrowheads="1"/>
          </p:cNvSpPr>
          <p:nvPr/>
        </p:nvSpPr>
        <p:spPr bwMode="auto">
          <a:xfrm>
            <a:off x="2994025" y="1814513"/>
            <a:ext cx="920750" cy="366712"/>
          </a:xfrm>
          <a:prstGeom prst="rect">
            <a:avLst/>
          </a:prstGeom>
          <a:noFill/>
          <a:ln w="9525">
            <a:noFill/>
            <a:miter lim="800000"/>
            <a:headEnd/>
            <a:tailEnd/>
          </a:ln>
          <a:effectLst/>
        </p:spPr>
        <p:txBody>
          <a:bodyPr wrap="none">
            <a:spAutoFit/>
          </a:bodyPr>
          <a:lstStyle/>
          <a:p>
            <a:r>
              <a:rPr lang="en-US">
                <a:solidFill>
                  <a:srgbClr val="0000FF"/>
                </a:solidFill>
              </a:rPr>
              <a:t>Denote</a:t>
            </a:r>
          </a:p>
        </p:txBody>
      </p:sp>
      <p:graphicFrame>
        <p:nvGraphicFramePr>
          <p:cNvPr id="7" name="Object 44"/>
          <p:cNvGraphicFramePr>
            <a:graphicFrameLocks noChangeAspect="1"/>
          </p:cNvGraphicFramePr>
          <p:nvPr/>
        </p:nvGraphicFramePr>
        <p:xfrm>
          <a:off x="2738438" y="2695575"/>
          <a:ext cx="4111625" cy="669925"/>
        </p:xfrm>
        <a:graphic>
          <a:graphicData uri="http://schemas.openxmlformats.org/presentationml/2006/ole">
            <p:oleObj spid="_x0000_s2052" name="Equation" r:id="rId5" imgW="2489040" imgH="406080" progId="">
              <p:embed/>
            </p:oleObj>
          </a:graphicData>
        </a:graphic>
      </p:graphicFrame>
      <p:sp>
        <p:nvSpPr>
          <p:cNvPr id="8" name="Text Box 45"/>
          <p:cNvSpPr txBox="1">
            <a:spLocks noChangeArrowheads="1"/>
          </p:cNvSpPr>
          <p:nvPr/>
        </p:nvSpPr>
        <p:spPr bwMode="auto">
          <a:xfrm>
            <a:off x="898525" y="2830513"/>
            <a:ext cx="1619250" cy="366712"/>
          </a:xfrm>
          <a:prstGeom prst="rect">
            <a:avLst/>
          </a:prstGeom>
          <a:noFill/>
          <a:ln w="9525">
            <a:noFill/>
            <a:miter lim="800000"/>
            <a:headEnd/>
            <a:tailEnd/>
          </a:ln>
          <a:effectLst/>
        </p:spPr>
        <p:txBody>
          <a:bodyPr wrap="none">
            <a:spAutoFit/>
          </a:bodyPr>
          <a:lstStyle/>
          <a:p>
            <a:r>
              <a:rPr lang="en-US">
                <a:solidFill>
                  <a:srgbClr val="0000FF"/>
                </a:solidFill>
              </a:rPr>
              <a:t>Then we have</a:t>
            </a:r>
          </a:p>
        </p:txBody>
      </p:sp>
      <p:graphicFrame>
        <p:nvGraphicFramePr>
          <p:cNvPr id="9" name="Object 46"/>
          <p:cNvGraphicFramePr>
            <a:graphicFrameLocks noChangeAspect="1"/>
          </p:cNvGraphicFramePr>
          <p:nvPr/>
        </p:nvGraphicFramePr>
        <p:xfrm>
          <a:off x="2879725" y="3819525"/>
          <a:ext cx="3584575" cy="669925"/>
        </p:xfrm>
        <a:graphic>
          <a:graphicData uri="http://schemas.openxmlformats.org/presentationml/2006/ole">
            <p:oleObj spid="_x0000_s2053" name="Equation" r:id="rId6" imgW="2171520" imgH="406080" progId="">
              <p:embed/>
            </p:oleObj>
          </a:graphicData>
        </a:graphic>
      </p:graphicFrame>
      <p:sp>
        <p:nvSpPr>
          <p:cNvPr id="10" name="Text Box 47"/>
          <p:cNvSpPr txBox="1">
            <a:spLocks noChangeArrowheads="1"/>
          </p:cNvSpPr>
          <p:nvPr/>
        </p:nvSpPr>
        <p:spPr bwMode="auto">
          <a:xfrm>
            <a:off x="784225" y="3948113"/>
            <a:ext cx="1936750" cy="366712"/>
          </a:xfrm>
          <a:prstGeom prst="rect">
            <a:avLst/>
          </a:prstGeom>
          <a:noFill/>
          <a:ln w="9525">
            <a:noFill/>
            <a:miter lim="800000"/>
            <a:headEnd/>
            <a:tailEnd/>
          </a:ln>
          <a:effectLst/>
        </p:spPr>
        <p:txBody>
          <a:bodyPr wrap="none">
            <a:spAutoFit/>
          </a:bodyPr>
          <a:lstStyle/>
          <a:p>
            <a:r>
              <a:rPr lang="en-US">
                <a:solidFill>
                  <a:srgbClr val="0000FF"/>
                </a:solidFill>
              </a:rPr>
              <a:t>The magnitude is</a:t>
            </a:r>
          </a:p>
        </p:txBody>
      </p:sp>
      <p:graphicFrame>
        <p:nvGraphicFramePr>
          <p:cNvPr id="11" name="Object 48"/>
          <p:cNvGraphicFramePr>
            <a:graphicFrameLocks noChangeAspect="1"/>
          </p:cNvGraphicFramePr>
          <p:nvPr/>
        </p:nvGraphicFramePr>
        <p:xfrm>
          <a:off x="2355850" y="5108575"/>
          <a:ext cx="3336925" cy="492125"/>
        </p:xfrm>
        <a:graphic>
          <a:graphicData uri="http://schemas.openxmlformats.org/presentationml/2006/ole">
            <p:oleObj spid="_x0000_s2054" name="Equation" r:id="rId7" imgW="2234880" imgH="330120" progId="">
              <p:embed/>
            </p:oleObj>
          </a:graphicData>
        </a:graphic>
      </p:graphicFrame>
      <p:sp>
        <p:nvSpPr>
          <p:cNvPr id="12" name="Text Box 49"/>
          <p:cNvSpPr txBox="1">
            <a:spLocks noChangeArrowheads="1"/>
          </p:cNvSpPr>
          <p:nvPr/>
        </p:nvSpPr>
        <p:spPr bwMode="auto">
          <a:xfrm>
            <a:off x="276225" y="5103813"/>
            <a:ext cx="2038350" cy="366712"/>
          </a:xfrm>
          <a:prstGeom prst="rect">
            <a:avLst/>
          </a:prstGeom>
          <a:noFill/>
          <a:ln w="9525">
            <a:noFill/>
            <a:miter lim="800000"/>
            <a:headEnd/>
            <a:tailEnd/>
          </a:ln>
          <a:effectLst/>
        </p:spPr>
        <p:txBody>
          <a:bodyPr wrap="none">
            <a:spAutoFit/>
          </a:bodyPr>
          <a:lstStyle/>
          <a:p>
            <a:r>
              <a:rPr lang="en-US">
                <a:solidFill>
                  <a:srgbClr val="0000FF"/>
                </a:solidFill>
              </a:rPr>
              <a:t>Maximum voltage:</a:t>
            </a:r>
          </a:p>
        </p:txBody>
      </p:sp>
      <p:sp>
        <p:nvSpPr>
          <p:cNvPr id="13" name="Text Box 50"/>
          <p:cNvSpPr txBox="1">
            <a:spLocks noChangeArrowheads="1"/>
          </p:cNvSpPr>
          <p:nvPr/>
        </p:nvSpPr>
        <p:spPr bwMode="auto">
          <a:xfrm>
            <a:off x="276225" y="5776913"/>
            <a:ext cx="2196435" cy="369332"/>
          </a:xfrm>
          <a:prstGeom prst="rect">
            <a:avLst/>
          </a:prstGeom>
          <a:noFill/>
          <a:ln w="9525">
            <a:noFill/>
            <a:miter lim="800000"/>
            <a:headEnd/>
            <a:tailEnd/>
          </a:ln>
          <a:effectLst/>
        </p:spPr>
        <p:txBody>
          <a:bodyPr wrap="none">
            <a:spAutoFit/>
          </a:bodyPr>
          <a:lstStyle/>
          <a:p>
            <a:r>
              <a:rPr lang="en-US" smtClean="0">
                <a:solidFill>
                  <a:srgbClr val="0000FF"/>
                </a:solidFill>
              </a:rPr>
              <a:t>Minimum </a:t>
            </a:r>
            <a:r>
              <a:rPr lang="en-US" dirty="0">
                <a:solidFill>
                  <a:srgbClr val="0000FF"/>
                </a:solidFill>
              </a:rPr>
              <a:t>voltage:</a:t>
            </a:r>
          </a:p>
        </p:txBody>
      </p:sp>
      <p:graphicFrame>
        <p:nvGraphicFramePr>
          <p:cNvPr id="14" name="Object 51"/>
          <p:cNvGraphicFramePr>
            <a:graphicFrameLocks noChangeAspect="1"/>
          </p:cNvGraphicFramePr>
          <p:nvPr/>
        </p:nvGraphicFramePr>
        <p:xfrm>
          <a:off x="2333625" y="5746750"/>
          <a:ext cx="3267075" cy="487363"/>
        </p:xfrm>
        <a:graphic>
          <a:graphicData uri="http://schemas.openxmlformats.org/presentationml/2006/ole">
            <p:oleObj spid="_x0000_s2055" name="Equation" r:id="rId8" imgW="2209680" imgH="330120" progId="">
              <p:embed/>
            </p:oleObj>
          </a:graphicData>
        </a:graphic>
      </p:graphicFrame>
      <p:graphicFrame>
        <p:nvGraphicFramePr>
          <p:cNvPr id="15" name="Object 52"/>
          <p:cNvGraphicFramePr>
            <a:graphicFrameLocks noChangeAspect="1"/>
          </p:cNvGraphicFramePr>
          <p:nvPr/>
        </p:nvGraphicFramePr>
        <p:xfrm>
          <a:off x="6097588" y="5202238"/>
          <a:ext cx="1716087" cy="325437"/>
        </p:xfrm>
        <a:graphic>
          <a:graphicData uri="http://schemas.openxmlformats.org/presentationml/2006/ole">
            <p:oleObj spid="_x0000_s2056" name="Equation" r:id="rId9" imgW="1269720" imgH="241200" progId="">
              <p:embed/>
            </p:oleObj>
          </a:graphicData>
        </a:graphic>
      </p:graphicFrame>
      <p:graphicFrame>
        <p:nvGraphicFramePr>
          <p:cNvPr id="16" name="Object 53"/>
          <p:cNvGraphicFramePr>
            <a:graphicFrameLocks noChangeAspect="1"/>
          </p:cNvGraphicFramePr>
          <p:nvPr/>
        </p:nvGraphicFramePr>
        <p:xfrm>
          <a:off x="6069013" y="5824538"/>
          <a:ext cx="2076450" cy="325437"/>
        </p:xfrm>
        <a:graphic>
          <a:graphicData uri="http://schemas.openxmlformats.org/presentationml/2006/ole">
            <p:oleObj spid="_x0000_s2057" name="Equation" r:id="rId10" imgW="1536480" imgH="241200" progId="">
              <p:embed/>
            </p:oleObj>
          </a:graphicData>
        </a:graphic>
      </p:graphicFrame>
      <p:graphicFrame>
        <p:nvGraphicFramePr>
          <p:cNvPr id="17" name="Object 54"/>
          <p:cNvGraphicFramePr>
            <a:graphicFrameLocks noChangeAspect="1"/>
          </p:cNvGraphicFramePr>
          <p:nvPr/>
        </p:nvGraphicFramePr>
        <p:xfrm>
          <a:off x="6205538" y="6378575"/>
          <a:ext cx="1957387" cy="307975"/>
        </p:xfrm>
        <a:graphic>
          <a:graphicData uri="http://schemas.openxmlformats.org/presentationml/2006/ole">
            <p:oleObj spid="_x0000_s2058" name="Equation" r:id="rId11" imgW="1447560" imgH="228600" progId="">
              <p:embed/>
            </p:oleObj>
          </a:graphicData>
        </a:graphic>
      </p:graphicFrame>
      <p:sp>
        <p:nvSpPr>
          <p:cNvPr id="18" name="Text Box 55"/>
          <p:cNvSpPr txBox="1">
            <a:spLocks noChangeArrowheads="1"/>
          </p:cNvSpPr>
          <p:nvPr/>
        </p:nvSpPr>
        <p:spPr bwMode="auto">
          <a:xfrm>
            <a:off x="0" y="0"/>
            <a:ext cx="6264275" cy="519113"/>
          </a:xfrm>
          <a:prstGeom prst="rect">
            <a:avLst/>
          </a:prstGeom>
          <a:gradFill rotWithShape="1">
            <a:gsLst>
              <a:gs pos="0">
                <a:schemeClr val="accent2"/>
              </a:gs>
              <a:gs pos="100000">
                <a:schemeClr val="tx1"/>
              </a:gs>
            </a:gsLst>
            <a:path path="shape">
              <a:fillToRect l="50000" t="50000" r="50000" b="50000"/>
            </a:path>
          </a:gradFill>
          <a:ln w="9525" algn="ctr">
            <a:noFill/>
            <a:miter lim="800000"/>
            <a:headEnd/>
            <a:tailEnd/>
          </a:ln>
          <a:effectLst/>
        </p:spPr>
        <p:txBody>
          <a:bodyPr anchor="ctr"/>
          <a:lstStyle/>
          <a:p>
            <a:r>
              <a:rPr lang="en-US" sz="3200" b="1" dirty="0">
                <a:solidFill>
                  <a:srgbClr val="FFFF00"/>
                </a:solidFill>
              </a:rPr>
              <a:t> Standing Wave Ratio (cont.)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41" name="Text Box 9"/>
          <p:cNvSpPr txBox="1">
            <a:spLocks noChangeArrowheads="1"/>
          </p:cNvSpPr>
          <p:nvPr/>
        </p:nvSpPr>
        <p:spPr bwMode="auto">
          <a:xfrm>
            <a:off x="1279525" y="1068388"/>
            <a:ext cx="6132513" cy="406400"/>
          </a:xfrm>
          <a:prstGeom prst="rect">
            <a:avLst/>
          </a:prstGeom>
          <a:noFill/>
          <a:ln w="9525">
            <a:solidFill>
              <a:schemeClr val="tx1"/>
            </a:solidFill>
            <a:miter lim="800000"/>
            <a:headEnd/>
            <a:tailEnd/>
          </a:ln>
          <a:effectLst/>
        </p:spPr>
        <p:txBody>
          <a:bodyPr wrap="none">
            <a:spAutoFit/>
          </a:bodyPr>
          <a:lstStyle/>
          <a:p>
            <a:r>
              <a:rPr lang="en-US" dirty="0">
                <a:solidFill>
                  <a:srgbClr val="0000FF"/>
                </a:solidFill>
              </a:rPr>
              <a:t>The voltage standing wave ratio is the ratio of </a:t>
            </a:r>
            <a:r>
              <a:rPr lang="en-US" sz="2000" i="1" dirty="0" err="1">
                <a:solidFill>
                  <a:srgbClr val="0000FF"/>
                </a:solidFill>
                <a:latin typeface="Times New Roman" pitchFamily="18" charset="0"/>
              </a:rPr>
              <a:t>V</a:t>
            </a:r>
            <a:r>
              <a:rPr lang="en-US" sz="2000" i="1" baseline="-25000" dirty="0" err="1">
                <a:solidFill>
                  <a:srgbClr val="0000FF"/>
                </a:solidFill>
                <a:latin typeface="Times New Roman" pitchFamily="18" charset="0"/>
              </a:rPr>
              <a:t>max</a:t>
            </a:r>
            <a:r>
              <a:rPr lang="en-US" sz="2000" i="1" dirty="0">
                <a:solidFill>
                  <a:srgbClr val="0000FF"/>
                </a:solidFill>
                <a:latin typeface="Times New Roman" pitchFamily="18" charset="0"/>
              </a:rPr>
              <a:t> </a:t>
            </a:r>
            <a:r>
              <a:rPr lang="en-US" dirty="0">
                <a:solidFill>
                  <a:srgbClr val="0000FF"/>
                </a:solidFill>
              </a:rPr>
              <a:t>to </a:t>
            </a:r>
            <a:r>
              <a:rPr lang="en-US" sz="2000" i="1" dirty="0" err="1">
                <a:solidFill>
                  <a:srgbClr val="0000FF"/>
                </a:solidFill>
                <a:latin typeface="Times New Roman" pitchFamily="18" charset="0"/>
              </a:rPr>
              <a:t>V</a:t>
            </a:r>
            <a:r>
              <a:rPr lang="en-US" sz="2000" i="1" baseline="-25000" dirty="0" err="1">
                <a:solidFill>
                  <a:srgbClr val="0000FF"/>
                </a:solidFill>
                <a:latin typeface="Times New Roman" pitchFamily="18" charset="0"/>
              </a:rPr>
              <a:t>min</a:t>
            </a:r>
            <a:r>
              <a:rPr lang="en-US" sz="2000" i="1" dirty="0">
                <a:solidFill>
                  <a:srgbClr val="0000FF"/>
                </a:solidFill>
                <a:latin typeface="Times New Roman" pitchFamily="18" charset="0"/>
              </a:rPr>
              <a:t> .</a:t>
            </a:r>
            <a:endParaRPr lang="en-US" baseline="-25000" dirty="0">
              <a:solidFill>
                <a:srgbClr val="0000FF"/>
              </a:solidFill>
            </a:endParaRPr>
          </a:p>
        </p:txBody>
      </p:sp>
      <p:sp>
        <p:nvSpPr>
          <p:cNvPr id="479243" name="Text Box 11"/>
          <p:cNvSpPr txBox="1">
            <a:spLocks noChangeArrowheads="1"/>
          </p:cNvSpPr>
          <p:nvPr/>
        </p:nvSpPr>
        <p:spPr bwMode="auto">
          <a:xfrm>
            <a:off x="1185863" y="3825875"/>
            <a:ext cx="1593850" cy="366713"/>
          </a:xfrm>
          <a:prstGeom prst="rect">
            <a:avLst/>
          </a:prstGeom>
          <a:noFill/>
          <a:ln w="9525">
            <a:noFill/>
            <a:miter lim="800000"/>
            <a:headEnd/>
            <a:tailEnd/>
          </a:ln>
          <a:effectLst/>
        </p:spPr>
        <p:txBody>
          <a:bodyPr wrap="none">
            <a:spAutoFit/>
          </a:bodyPr>
          <a:lstStyle/>
          <a:p>
            <a:r>
              <a:rPr lang="en-US">
                <a:solidFill>
                  <a:srgbClr val="0000FF"/>
                </a:solidFill>
              </a:rPr>
              <a:t>We then have</a:t>
            </a:r>
          </a:p>
        </p:txBody>
      </p:sp>
      <p:graphicFrame>
        <p:nvGraphicFramePr>
          <p:cNvPr id="479249" name="Object 17"/>
          <p:cNvGraphicFramePr>
            <a:graphicFrameLocks noChangeAspect="1"/>
          </p:cNvGraphicFramePr>
          <p:nvPr/>
        </p:nvGraphicFramePr>
        <p:xfrm>
          <a:off x="3373438" y="1960563"/>
          <a:ext cx="1697037" cy="920750"/>
        </p:xfrm>
        <a:graphic>
          <a:graphicData uri="http://schemas.openxmlformats.org/presentationml/2006/ole">
            <p:oleObj spid="_x0000_s3074" name="Equation" r:id="rId4" imgW="1028520" imgH="558720" progId="">
              <p:embed/>
            </p:oleObj>
          </a:graphicData>
        </a:graphic>
      </p:graphicFrame>
      <p:graphicFrame>
        <p:nvGraphicFramePr>
          <p:cNvPr id="479250" name="Object 18"/>
          <p:cNvGraphicFramePr>
            <a:graphicFrameLocks noChangeAspect="1"/>
          </p:cNvGraphicFramePr>
          <p:nvPr/>
        </p:nvGraphicFramePr>
        <p:xfrm>
          <a:off x="3089275" y="3321050"/>
          <a:ext cx="2384425" cy="1235075"/>
        </p:xfrm>
        <a:graphic>
          <a:graphicData uri="http://schemas.openxmlformats.org/presentationml/2006/ole">
            <p:oleObj spid="_x0000_s3075" name="Equation" r:id="rId5" imgW="1002960" imgH="520560" progId="">
              <p:embed/>
            </p:oleObj>
          </a:graphicData>
        </a:graphic>
      </p:graphicFrame>
      <p:graphicFrame>
        <p:nvGraphicFramePr>
          <p:cNvPr id="479251" name="Object 19"/>
          <p:cNvGraphicFramePr>
            <a:graphicFrameLocks noChangeAspect="1"/>
          </p:cNvGraphicFramePr>
          <p:nvPr/>
        </p:nvGraphicFramePr>
        <p:xfrm>
          <a:off x="2517775" y="5553075"/>
          <a:ext cx="4068763" cy="796925"/>
        </p:xfrm>
        <a:graphic>
          <a:graphicData uri="http://schemas.openxmlformats.org/presentationml/2006/ole">
            <p:oleObj spid="_x0000_s3076" name="Equation" r:id="rId6" imgW="2463480" imgH="482400" progId="">
              <p:embed/>
            </p:oleObj>
          </a:graphicData>
        </a:graphic>
      </p:graphicFrame>
      <p:sp>
        <p:nvSpPr>
          <p:cNvPr id="479252" name="Text Box 20"/>
          <p:cNvSpPr txBox="1">
            <a:spLocks noChangeArrowheads="1"/>
          </p:cNvSpPr>
          <p:nvPr/>
        </p:nvSpPr>
        <p:spPr bwMode="auto">
          <a:xfrm>
            <a:off x="733425" y="5192713"/>
            <a:ext cx="2597150" cy="366712"/>
          </a:xfrm>
          <a:prstGeom prst="rect">
            <a:avLst/>
          </a:prstGeom>
          <a:noFill/>
          <a:ln w="9525">
            <a:noFill/>
            <a:miter lim="800000"/>
            <a:headEnd/>
            <a:tailEnd/>
          </a:ln>
          <a:effectLst/>
        </p:spPr>
        <p:txBody>
          <a:bodyPr wrap="none">
            <a:spAutoFit/>
          </a:bodyPr>
          <a:lstStyle/>
          <a:p>
            <a:r>
              <a:rPr lang="en-US">
                <a:solidFill>
                  <a:srgbClr val="0000FF"/>
                </a:solidFill>
              </a:rPr>
              <a:t>For the </a:t>
            </a:r>
            <a:r>
              <a:rPr lang="en-US">
                <a:solidFill>
                  <a:srgbClr val="FF0000"/>
                </a:solidFill>
              </a:rPr>
              <a:t>current</a:t>
            </a:r>
            <a:r>
              <a:rPr lang="en-US">
                <a:solidFill>
                  <a:srgbClr val="0000FF"/>
                </a:solidFill>
              </a:rPr>
              <a:t> we have</a:t>
            </a:r>
          </a:p>
        </p:txBody>
      </p:sp>
      <p:sp>
        <p:nvSpPr>
          <p:cNvPr id="479253" name="Text Box 21"/>
          <p:cNvSpPr txBox="1">
            <a:spLocks noChangeArrowheads="1"/>
          </p:cNvSpPr>
          <p:nvPr/>
        </p:nvSpPr>
        <p:spPr bwMode="auto">
          <a:xfrm>
            <a:off x="0" y="0"/>
            <a:ext cx="6264275" cy="519113"/>
          </a:xfrm>
          <a:prstGeom prst="rect">
            <a:avLst/>
          </a:prstGeom>
          <a:gradFill rotWithShape="1">
            <a:gsLst>
              <a:gs pos="0">
                <a:schemeClr val="accent2"/>
              </a:gs>
              <a:gs pos="100000">
                <a:schemeClr val="tx1"/>
              </a:gs>
            </a:gsLst>
            <a:path path="shape">
              <a:fillToRect l="50000" t="50000" r="50000" b="50000"/>
            </a:path>
          </a:gradFill>
          <a:ln w="9525" algn="ctr">
            <a:noFill/>
            <a:miter lim="800000"/>
            <a:headEnd/>
            <a:tailEnd/>
          </a:ln>
          <a:effectLst/>
        </p:spPr>
        <p:txBody>
          <a:bodyPr anchor="ctr"/>
          <a:lstStyle/>
          <a:p>
            <a:r>
              <a:rPr lang="en-US" sz="3200" b="1">
                <a:solidFill>
                  <a:srgbClr val="FFFF00"/>
                </a:solidFill>
              </a:rPr>
              <a:t> Standing Wave Ratio (cont.)</a:t>
            </a:r>
          </a:p>
        </p:txBody>
      </p:sp>
      <p:graphicFrame>
        <p:nvGraphicFramePr>
          <p:cNvPr id="479254" name="Object 22"/>
          <p:cNvGraphicFramePr>
            <a:graphicFrameLocks noChangeAspect="1"/>
          </p:cNvGraphicFramePr>
          <p:nvPr/>
        </p:nvGraphicFramePr>
        <p:xfrm>
          <a:off x="5930900" y="3719513"/>
          <a:ext cx="2112963" cy="422275"/>
        </p:xfrm>
        <a:graphic>
          <a:graphicData uri="http://schemas.openxmlformats.org/presentationml/2006/ole">
            <p:oleObj spid="_x0000_s3077" name="Equation" r:id="rId7" imgW="888840" imgH="177480" progId="">
              <p:embed/>
            </p:oleObj>
          </a:graphicData>
        </a:graphic>
      </p:graphicFrame>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nvPr>
        </p:nvGraphicFramePr>
        <p:xfrm>
          <a:off x="0" y="381000"/>
          <a:ext cx="9144000" cy="5531118"/>
        </p:xfrm>
        <a:graphic>
          <a:graphicData uri="http://schemas.openxmlformats.org/drawingml/2006/table">
            <a:tbl>
              <a:tblPr firstRow="1" bandRow="1">
                <a:tableStyleId>{21E4AEA4-8DFA-4A89-87EB-49C32662AFE0}</a:tableStyleId>
              </a:tblPr>
              <a:tblGrid>
                <a:gridCol w="4572000"/>
                <a:gridCol w="4572000"/>
              </a:tblGrid>
              <a:tr h="457200">
                <a:tc>
                  <a:txBody>
                    <a:bodyPr/>
                    <a:lstStyle/>
                    <a:p>
                      <a:pPr algn="ctr"/>
                      <a:r>
                        <a:rPr lang="en-US" sz="3600" b="1" dirty="0" smtClean="0"/>
                        <a:t>Field  Theory</a:t>
                      </a:r>
                      <a:endParaRPr lang="en-US" sz="3600" b="1" dirty="0"/>
                    </a:p>
                  </a:txBody>
                  <a:tcPr/>
                </a:tc>
                <a:tc>
                  <a:txBody>
                    <a:bodyPr/>
                    <a:lstStyle/>
                    <a:p>
                      <a:pPr algn="ctr"/>
                      <a:r>
                        <a:rPr lang="en-US" sz="3600" b="1" dirty="0" smtClean="0"/>
                        <a:t>Circuit Theory</a:t>
                      </a:r>
                      <a:endParaRPr lang="en-US" sz="3600" b="1" dirty="0"/>
                    </a:p>
                  </a:txBody>
                  <a:tcPr/>
                </a:tc>
              </a:tr>
              <a:tr h="1143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mn-lt"/>
                          <a:ea typeface="+mn-ea"/>
                          <a:cs typeface="+mn-cs"/>
                        </a:rPr>
                        <a:t>The dimensions are fraction of a wavelength or many wavelengths ,in size. </a:t>
                      </a:r>
                      <a:endParaRPr lang="en-US" sz="24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mn-lt"/>
                          <a:ea typeface="+mn-ea"/>
                          <a:cs typeface="+mn-cs"/>
                        </a:rPr>
                        <a:t>The physical dimensions of the network is very less comparatively with the wavelength.</a:t>
                      </a:r>
                      <a:endParaRPr lang="en-US" sz="2400" dirty="0">
                        <a:latin typeface="+mn-lt"/>
                      </a:endParaRPr>
                    </a:p>
                  </a:txBody>
                  <a:tcPr/>
                </a:tc>
              </a:tr>
              <a:tr h="13799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mn-lt"/>
                          <a:ea typeface="+mn-ea"/>
                          <a:cs typeface="+mn-cs"/>
                        </a:rPr>
                        <a:t>Distributed parameter network, where the voltages &amp; currents </a:t>
                      </a:r>
                      <a:r>
                        <a:rPr kumimoji="0" lang="en-US" sz="2400" b="0" i="0" u="none" strike="noStrike" kern="1200" cap="none" spc="0" normalizeH="0" baseline="0" noProof="0" dirty="0" smtClean="0">
                          <a:ln>
                            <a:noFill/>
                          </a:ln>
                          <a:solidFill>
                            <a:prstClr val="black"/>
                          </a:solidFill>
                          <a:effectLst/>
                          <a:uLnTx/>
                          <a:uFillTx/>
                          <a:latin typeface="+mn-lt"/>
                          <a:ea typeface="+mn-ea"/>
                          <a:cs typeface="+mn-cs"/>
                        </a:rPr>
                        <a:t>change with distance &amp; time over the length of the circuit. (travelling waves)</a:t>
                      </a:r>
                      <a:endParaRPr kumimoji="0" lang="en-US" sz="2400" b="0" i="0" u="none" strike="noStrike" kern="1200" cap="none" spc="0" normalizeH="0" baseline="0" noProof="0" dirty="0" smtClean="0">
                        <a:ln>
                          <a:noFill/>
                        </a:ln>
                        <a:solidFill>
                          <a:prstClr val="black"/>
                        </a:solidFill>
                        <a:effectLst/>
                        <a:uLnTx/>
                        <a:uFillTx/>
                        <a:latin typeface="+mn-lt"/>
                        <a:ea typeface="+mn-ea"/>
                        <a:cs typeface="+mn-cs"/>
                      </a:endParaRPr>
                    </a:p>
                  </a:txBody>
                  <a:tcPr/>
                </a:tc>
                <a:tc>
                  <a:txBody>
                    <a:bodyPr/>
                    <a:lstStyle/>
                    <a:p>
                      <a:r>
                        <a:rPr kumimoji="0" lang="en-US" sz="2400" b="0" i="0" u="none" strike="noStrike" kern="1200" cap="none" spc="0" normalizeH="0" baseline="0" noProof="0" dirty="0" smtClean="0">
                          <a:ln>
                            <a:noFill/>
                          </a:ln>
                          <a:solidFill>
                            <a:prstClr val="black"/>
                          </a:solidFill>
                          <a:effectLst/>
                          <a:uLnTx/>
                          <a:uFillTx/>
                          <a:latin typeface="+mn-lt"/>
                          <a:ea typeface="+mn-ea"/>
                          <a:cs typeface="+mn-cs"/>
                        </a:rPr>
                        <a:t>Lumped parameter network, where voltages and currents are constant over the length of the circuit. They may be time harmonic but not distance dependant.</a:t>
                      </a:r>
                    </a:p>
                  </a:txBody>
                  <a:tcPr/>
                </a:tc>
              </a:tr>
              <a:tr h="891039">
                <a:tc>
                  <a:txBody>
                    <a:bodyPr/>
                    <a:lstStyle/>
                    <a:p>
                      <a:r>
                        <a:rPr kumimoji="0" lang="en-US" sz="2400" b="0" i="0" u="none" strike="noStrike" kern="1200" cap="none" spc="0" normalizeH="0" baseline="0" noProof="0" dirty="0" smtClean="0">
                          <a:ln>
                            <a:noFill/>
                          </a:ln>
                          <a:solidFill>
                            <a:prstClr val="black"/>
                          </a:solidFill>
                          <a:effectLst/>
                          <a:uLnTx/>
                          <a:uFillTx/>
                          <a:latin typeface="+mn-lt"/>
                          <a:ea typeface="+mn-ea"/>
                          <a:cs typeface="+mn-cs"/>
                        </a:rPr>
                        <a:t>Analysis based on Maxwell’s equations.</a:t>
                      </a:r>
                    </a:p>
                  </a:txBody>
                  <a:tcPr/>
                </a:tc>
                <a:tc>
                  <a:txBody>
                    <a:bodyPr/>
                    <a:lstStyle/>
                    <a:p>
                      <a:r>
                        <a:rPr kumimoji="0" lang="en-US" sz="2400" b="0" i="0" u="none" strike="noStrike" kern="1200" cap="none" spc="0" normalizeH="0" baseline="0" noProof="0" dirty="0" smtClean="0">
                          <a:ln>
                            <a:noFill/>
                          </a:ln>
                          <a:solidFill>
                            <a:prstClr val="black"/>
                          </a:solidFill>
                          <a:effectLst/>
                          <a:uLnTx/>
                          <a:uFillTx/>
                          <a:latin typeface="+mn-lt"/>
                          <a:ea typeface="+mn-ea"/>
                          <a:cs typeface="+mn-cs"/>
                        </a:rPr>
                        <a:t>Analysis based on </a:t>
                      </a:r>
                      <a:r>
                        <a:rPr kumimoji="0" lang="en-US" sz="2400" b="0" i="0" u="none" strike="noStrike" kern="1200" cap="none" spc="0" normalizeH="0" baseline="0" noProof="0" dirty="0" err="1" smtClean="0">
                          <a:ln>
                            <a:noFill/>
                          </a:ln>
                          <a:solidFill>
                            <a:prstClr val="black"/>
                          </a:solidFill>
                          <a:effectLst/>
                          <a:uLnTx/>
                          <a:uFillTx/>
                          <a:latin typeface="+mn-lt"/>
                          <a:ea typeface="+mn-ea"/>
                          <a:cs typeface="+mn-cs"/>
                        </a:rPr>
                        <a:t>Kirchoff’s</a:t>
                      </a:r>
                      <a:r>
                        <a:rPr kumimoji="0" lang="en-US" sz="2400" b="0" i="0" u="none" strike="noStrike" kern="1200" cap="none" spc="0" normalizeH="0" baseline="0" noProof="0" dirty="0" smtClean="0">
                          <a:ln>
                            <a:noFill/>
                          </a:ln>
                          <a:solidFill>
                            <a:prstClr val="black"/>
                          </a:solidFill>
                          <a:effectLst/>
                          <a:uLnTx/>
                          <a:uFillTx/>
                          <a:latin typeface="+mn-lt"/>
                          <a:ea typeface="+mn-ea"/>
                          <a:cs typeface="+mn-cs"/>
                        </a:rPr>
                        <a:t> laws and Ohm’s law.</a:t>
                      </a:r>
                    </a:p>
                  </a:txBody>
                  <a:tcPr/>
                </a:tc>
              </a:tr>
              <a:tr h="891039">
                <a:tc>
                  <a:txBody>
                    <a:bodyPr/>
                    <a:lstStyle/>
                    <a:p>
                      <a:r>
                        <a:rPr kumimoji="0" lang="en-US" sz="2400" b="0" i="0" u="none" strike="noStrike" kern="1200" cap="none" spc="0" normalizeH="0" baseline="0" noProof="0" dirty="0" smtClean="0">
                          <a:ln>
                            <a:noFill/>
                          </a:ln>
                          <a:solidFill>
                            <a:prstClr val="black"/>
                          </a:solidFill>
                          <a:effectLst/>
                          <a:uLnTx/>
                          <a:uFillTx/>
                          <a:latin typeface="+mn-lt"/>
                          <a:ea typeface="+mn-ea"/>
                          <a:cs typeface="+mn-cs"/>
                        </a:rPr>
                        <a:t>Useful  for RF and </a:t>
                      </a:r>
                      <a:r>
                        <a:rPr kumimoji="0" lang="en-US" sz="2400" b="0" i="0" u="none" strike="noStrike" kern="1200" cap="none" spc="0" normalizeH="0" baseline="0" noProof="0" dirty="0" err="1" smtClean="0">
                          <a:ln>
                            <a:noFill/>
                          </a:ln>
                          <a:solidFill>
                            <a:prstClr val="black"/>
                          </a:solidFill>
                          <a:effectLst/>
                          <a:uLnTx/>
                          <a:uFillTx/>
                          <a:latin typeface="+mn-lt"/>
                          <a:ea typeface="+mn-ea"/>
                          <a:cs typeface="+mn-cs"/>
                        </a:rPr>
                        <a:t>micorwave</a:t>
                      </a:r>
                      <a:r>
                        <a:rPr kumimoji="0" lang="en-US" sz="2400" b="0" i="0" u="none" strike="noStrike" kern="1200" cap="none" spc="0" normalizeH="0" baseline="0" noProof="0" dirty="0" smtClean="0">
                          <a:ln>
                            <a:noFill/>
                          </a:ln>
                          <a:solidFill>
                            <a:prstClr val="black"/>
                          </a:solidFill>
                          <a:effectLst/>
                          <a:uLnTx/>
                          <a:uFillTx/>
                          <a:latin typeface="+mn-lt"/>
                          <a:ea typeface="+mn-ea"/>
                          <a:cs typeface="+mn-cs"/>
                        </a:rPr>
                        <a:t> signals (range from MHz to GHz)</a:t>
                      </a:r>
                    </a:p>
                  </a:txBody>
                  <a:tcPr/>
                </a:tc>
                <a:tc>
                  <a:txBody>
                    <a:bodyPr/>
                    <a:lstStyle/>
                    <a:p>
                      <a:r>
                        <a:rPr lang="en-US" sz="2400" dirty="0" smtClean="0"/>
                        <a:t>Useful for low frequency electrical signals (range up to few</a:t>
                      </a:r>
                      <a:r>
                        <a:rPr lang="en-US" sz="2400" baseline="0" dirty="0" smtClean="0"/>
                        <a:t> KHz</a:t>
                      </a:r>
                      <a:r>
                        <a:rPr lang="en-US" sz="2400" dirty="0" smtClean="0"/>
                        <a:t>)</a:t>
                      </a:r>
                      <a:endParaRPr lang="en-US" sz="2400" dirty="0"/>
                    </a:p>
                  </a:txBody>
                  <a:tcPr/>
                </a:tc>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3342" name="Object 14"/>
          <p:cNvGraphicFramePr>
            <a:graphicFrameLocks noChangeAspect="1"/>
          </p:cNvGraphicFramePr>
          <p:nvPr/>
        </p:nvGraphicFramePr>
        <p:xfrm>
          <a:off x="4922838" y="930275"/>
          <a:ext cx="3589337" cy="669925"/>
        </p:xfrm>
        <a:graphic>
          <a:graphicData uri="http://schemas.openxmlformats.org/presentationml/2006/ole">
            <p:oleObj spid="_x0000_s4098" name="Equation" r:id="rId4" imgW="2171520" imgH="406080" progId="">
              <p:embed/>
            </p:oleObj>
          </a:graphicData>
        </a:graphic>
      </p:graphicFrame>
      <p:sp>
        <p:nvSpPr>
          <p:cNvPr id="483343" name="Text Box 15"/>
          <p:cNvSpPr txBox="1">
            <a:spLocks noChangeArrowheads="1"/>
          </p:cNvSpPr>
          <p:nvPr/>
        </p:nvSpPr>
        <p:spPr bwMode="auto">
          <a:xfrm>
            <a:off x="352425" y="2019300"/>
            <a:ext cx="5051425" cy="396875"/>
          </a:xfrm>
          <a:prstGeom prst="rect">
            <a:avLst/>
          </a:prstGeom>
          <a:noFill/>
          <a:ln w="9525">
            <a:noFill/>
            <a:miter lim="800000"/>
            <a:headEnd/>
            <a:tailEnd/>
          </a:ln>
          <a:effectLst/>
        </p:spPr>
        <p:txBody>
          <a:bodyPr wrap="none">
            <a:spAutoFit/>
          </a:bodyPr>
          <a:lstStyle/>
          <a:p>
            <a:r>
              <a:rPr lang="en-US">
                <a:solidFill>
                  <a:srgbClr val="0000FF"/>
                </a:solidFill>
              </a:rPr>
              <a:t>The </a:t>
            </a:r>
            <a:r>
              <a:rPr lang="en-US">
                <a:solidFill>
                  <a:srgbClr val="FF0000"/>
                </a:solidFill>
              </a:rPr>
              <a:t>voltage magnitude</a:t>
            </a:r>
            <a:r>
              <a:rPr lang="en-US">
                <a:solidFill>
                  <a:srgbClr val="0000FF"/>
                </a:solidFill>
              </a:rPr>
              <a:t> repeats in a distance </a:t>
            </a:r>
            <a:r>
              <a:rPr lang="en-US">
                <a:solidFill>
                  <a:srgbClr val="0000FF"/>
                </a:solidFill>
                <a:sym typeface="Symbol" pitchFamily="18" charset="2"/>
              </a:rPr>
              <a:t></a:t>
            </a:r>
            <a:r>
              <a:rPr lang="en-US" sz="2000" i="1">
                <a:solidFill>
                  <a:srgbClr val="0000FF"/>
                </a:solidFill>
                <a:latin typeface="Times New Roman" pitchFamily="18" charset="0"/>
                <a:sym typeface="Symbol" pitchFamily="18" charset="2"/>
              </a:rPr>
              <a:t>z</a:t>
            </a:r>
            <a:r>
              <a:rPr lang="en-US" sz="2000">
                <a:solidFill>
                  <a:srgbClr val="0000FF"/>
                </a:solidFill>
                <a:latin typeface="Times New Roman" pitchFamily="18" charset="0"/>
                <a:sym typeface="Symbol" pitchFamily="18" charset="2"/>
              </a:rPr>
              <a:t>:</a:t>
            </a:r>
          </a:p>
        </p:txBody>
      </p:sp>
      <p:graphicFrame>
        <p:nvGraphicFramePr>
          <p:cNvPr id="483344" name="Object 16"/>
          <p:cNvGraphicFramePr>
            <a:graphicFrameLocks noChangeAspect="1"/>
          </p:cNvGraphicFramePr>
          <p:nvPr/>
        </p:nvGraphicFramePr>
        <p:xfrm>
          <a:off x="3478213" y="2563813"/>
          <a:ext cx="1844675" cy="501650"/>
        </p:xfrm>
        <a:graphic>
          <a:graphicData uri="http://schemas.openxmlformats.org/presentationml/2006/ole">
            <p:oleObj spid="_x0000_s4099" name="Equation" r:id="rId5" imgW="1117440" imgH="304560" progId="">
              <p:embed/>
            </p:oleObj>
          </a:graphicData>
        </a:graphic>
      </p:graphicFrame>
      <p:graphicFrame>
        <p:nvGraphicFramePr>
          <p:cNvPr id="483345" name="Object 17"/>
          <p:cNvGraphicFramePr>
            <a:graphicFrameLocks noChangeAspect="1"/>
          </p:cNvGraphicFramePr>
          <p:nvPr/>
        </p:nvGraphicFramePr>
        <p:xfrm>
          <a:off x="3232150" y="3281363"/>
          <a:ext cx="2389188" cy="920750"/>
        </p:xfrm>
        <a:graphic>
          <a:graphicData uri="http://schemas.openxmlformats.org/presentationml/2006/ole">
            <p:oleObj spid="_x0000_s4100" name="Equation" r:id="rId6" imgW="1447560" imgH="558720" progId="">
              <p:embed/>
            </p:oleObj>
          </a:graphicData>
        </a:graphic>
      </p:graphicFrame>
      <p:graphicFrame>
        <p:nvGraphicFramePr>
          <p:cNvPr id="483346" name="Object 18"/>
          <p:cNvGraphicFramePr>
            <a:graphicFrameLocks noChangeAspect="1"/>
          </p:cNvGraphicFramePr>
          <p:nvPr/>
        </p:nvGraphicFramePr>
        <p:xfrm>
          <a:off x="3732213" y="4491038"/>
          <a:ext cx="1006475" cy="836612"/>
        </p:xfrm>
        <a:graphic>
          <a:graphicData uri="http://schemas.openxmlformats.org/presentationml/2006/ole">
            <p:oleObj spid="_x0000_s4101" name="Equation" r:id="rId7" imgW="609480" imgH="507960" progId="">
              <p:embed/>
            </p:oleObj>
          </a:graphicData>
        </a:graphic>
      </p:graphicFrame>
      <p:sp>
        <p:nvSpPr>
          <p:cNvPr id="483348" name="Text Box 20"/>
          <p:cNvSpPr txBox="1">
            <a:spLocks noChangeArrowheads="1"/>
          </p:cNvSpPr>
          <p:nvPr/>
        </p:nvSpPr>
        <p:spPr bwMode="auto">
          <a:xfrm>
            <a:off x="2486025" y="3516313"/>
            <a:ext cx="387350" cy="366712"/>
          </a:xfrm>
          <a:prstGeom prst="rect">
            <a:avLst/>
          </a:prstGeom>
          <a:noFill/>
          <a:ln w="9525">
            <a:noFill/>
            <a:miter lim="800000"/>
            <a:headEnd/>
            <a:tailEnd/>
          </a:ln>
          <a:effectLst/>
        </p:spPr>
        <p:txBody>
          <a:bodyPr wrap="none">
            <a:spAutoFit/>
          </a:bodyPr>
          <a:lstStyle/>
          <a:p>
            <a:r>
              <a:rPr lang="en-US">
                <a:solidFill>
                  <a:srgbClr val="0000FF"/>
                </a:solidFill>
              </a:rPr>
              <a:t>or</a:t>
            </a:r>
          </a:p>
        </p:txBody>
      </p:sp>
      <p:sp>
        <p:nvSpPr>
          <p:cNvPr id="483349" name="Text Box 21"/>
          <p:cNvSpPr txBox="1">
            <a:spLocks noChangeArrowheads="1"/>
          </p:cNvSpPr>
          <p:nvPr/>
        </p:nvSpPr>
        <p:spPr bwMode="auto">
          <a:xfrm>
            <a:off x="2955925" y="4735513"/>
            <a:ext cx="425450" cy="366712"/>
          </a:xfrm>
          <a:prstGeom prst="rect">
            <a:avLst/>
          </a:prstGeom>
          <a:noFill/>
          <a:ln w="9525">
            <a:noFill/>
            <a:miter lim="800000"/>
            <a:headEnd/>
            <a:tailEnd/>
          </a:ln>
          <a:effectLst/>
        </p:spPr>
        <p:txBody>
          <a:bodyPr wrap="none">
            <a:spAutoFit/>
          </a:bodyPr>
          <a:lstStyle/>
          <a:p>
            <a:r>
              <a:rPr lang="en-US">
                <a:solidFill>
                  <a:srgbClr val="0000FF"/>
                </a:solidFill>
              </a:rPr>
              <a:t>so</a:t>
            </a:r>
          </a:p>
        </p:txBody>
      </p:sp>
      <p:sp>
        <p:nvSpPr>
          <p:cNvPr id="483350" name="Text Box 22"/>
          <p:cNvSpPr txBox="1">
            <a:spLocks noChangeArrowheads="1"/>
          </p:cNvSpPr>
          <p:nvPr/>
        </p:nvSpPr>
        <p:spPr bwMode="auto">
          <a:xfrm>
            <a:off x="0" y="0"/>
            <a:ext cx="6264275" cy="519113"/>
          </a:xfrm>
          <a:prstGeom prst="rect">
            <a:avLst/>
          </a:prstGeom>
          <a:gradFill rotWithShape="1">
            <a:gsLst>
              <a:gs pos="0">
                <a:schemeClr val="accent2"/>
              </a:gs>
              <a:gs pos="100000">
                <a:schemeClr val="tx1"/>
              </a:gs>
            </a:gsLst>
            <a:path path="shape">
              <a:fillToRect l="50000" t="50000" r="50000" b="50000"/>
            </a:path>
          </a:gradFill>
          <a:ln w="9525" algn="ctr">
            <a:noFill/>
            <a:miter lim="800000"/>
            <a:headEnd/>
            <a:tailEnd/>
          </a:ln>
          <a:effectLst/>
        </p:spPr>
        <p:txBody>
          <a:bodyPr anchor="ctr"/>
          <a:lstStyle/>
          <a:p>
            <a:r>
              <a:rPr lang="en-US" sz="3200" b="1">
                <a:solidFill>
                  <a:srgbClr val="FFFF00"/>
                </a:solidFill>
              </a:rPr>
              <a:t> Standing Wave Ratio (cont.)</a:t>
            </a:r>
          </a:p>
        </p:txBody>
      </p:sp>
      <p:sp>
        <p:nvSpPr>
          <p:cNvPr id="483351" name="Text Box 23"/>
          <p:cNvSpPr txBox="1">
            <a:spLocks noChangeArrowheads="1"/>
          </p:cNvSpPr>
          <p:nvPr/>
        </p:nvSpPr>
        <p:spPr bwMode="auto">
          <a:xfrm>
            <a:off x="2346325" y="5929313"/>
            <a:ext cx="4616450" cy="396875"/>
          </a:xfrm>
          <a:prstGeom prst="rect">
            <a:avLst/>
          </a:prstGeom>
          <a:noFill/>
          <a:ln w="9525">
            <a:noFill/>
            <a:miter lim="800000"/>
            <a:headEnd/>
            <a:tailEnd/>
          </a:ln>
          <a:effectLst/>
        </p:spPr>
        <p:txBody>
          <a:bodyPr wrap="none">
            <a:spAutoFit/>
          </a:bodyPr>
          <a:lstStyle/>
          <a:p>
            <a:r>
              <a:rPr lang="en-US">
                <a:solidFill>
                  <a:srgbClr val="0000FF"/>
                </a:solidFill>
              </a:rPr>
              <a:t>Note: The </a:t>
            </a:r>
            <a:r>
              <a:rPr lang="en-US">
                <a:solidFill>
                  <a:srgbClr val="FF0000"/>
                </a:solidFill>
              </a:rPr>
              <a:t>complex voltage</a:t>
            </a:r>
            <a:r>
              <a:rPr lang="en-US">
                <a:solidFill>
                  <a:srgbClr val="0000FF"/>
                </a:solidFill>
              </a:rPr>
              <a:t> repeats every </a:t>
            </a:r>
            <a:r>
              <a:rPr lang="en-US" sz="2000" i="1">
                <a:solidFill>
                  <a:srgbClr val="0000FF"/>
                </a:solidFill>
                <a:sym typeface="Symbol" pitchFamily="18" charset="2"/>
              </a:rPr>
              <a:t></a:t>
            </a:r>
            <a:r>
              <a:rPr lang="en-US">
                <a:solidFill>
                  <a:srgbClr val="0000FF"/>
                </a:solidFill>
                <a:sym typeface="Symbol" pitchFamily="18" charset="2"/>
              </a:rPr>
              <a:t>.</a:t>
            </a:r>
          </a:p>
        </p:txBody>
      </p:sp>
      <p:graphicFrame>
        <p:nvGraphicFramePr>
          <p:cNvPr id="483352" name="Object 24"/>
          <p:cNvGraphicFramePr>
            <a:graphicFrameLocks noChangeAspect="1"/>
          </p:cNvGraphicFramePr>
          <p:nvPr/>
        </p:nvGraphicFramePr>
        <p:xfrm>
          <a:off x="5405438" y="4660900"/>
          <a:ext cx="2913062" cy="501650"/>
        </p:xfrm>
        <a:graphic>
          <a:graphicData uri="http://schemas.openxmlformats.org/presentationml/2006/ole">
            <p:oleObj spid="_x0000_s4102" name="Equation" r:id="rId8" imgW="1765080" imgH="304560" progId="">
              <p:embed/>
            </p:oleObj>
          </a:graphicData>
        </a:graphic>
      </p:graphicFrame>
      <p:sp>
        <p:nvSpPr>
          <p:cNvPr id="483353" name="Text Box 25"/>
          <p:cNvSpPr txBox="1">
            <a:spLocks noChangeArrowheads="1"/>
          </p:cNvSpPr>
          <p:nvPr/>
        </p:nvSpPr>
        <p:spPr bwMode="auto">
          <a:xfrm>
            <a:off x="6308725" y="4216400"/>
            <a:ext cx="730250" cy="366713"/>
          </a:xfrm>
          <a:prstGeom prst="rect">
            <a:avLst/>
          </a:prstGeom>
          <a:noFill/>
          <a:ln w="9525">
            <a:noFill/>
            <a:miter lim="800000"/>
            <a:headEnd/>
            <a:tailEnd/>
          </a:ln>
          <a:effectLst/>
        </p:spPr>
        <p:txBody>
          <a:bodyPr wrap="none">
            <a:spAutoFit/>
          </a:bodyPr>
          <a:lstStyle/>
          <a:p>
            <a:r>
              <a:rPr lang="en-US">
                <a:solidFill>
                  <a:srgbClr val="0000CC"/>
                </a:solidFill>
              </a:rPr>
              <a:t>Note:</a:t>
            </a:r>
          </a:p>
        </p:txBody>
      </p:sp>
      <p:graphicFrame>
        <p:nvGraphicFramePr>
          <p:cNvPr id="483354" name="Object 26"/>
          <p:cNvGraphicFramePr>
            <a:graphicFrameLocks noChangeAspect="1"/>
          </p:cNvGraphicFramePr>
          <p:nvPr/>
        </p:nvGraphicFramePr>
        <p:xfrm>
          <a:off x="508000" y="933450"/>
          <a:ext cx="3752850" cy="544513"/>
        </p:xfrm>
        <a:graphic>
          <a:graphicData uri="http://schemas.openxmlformats.org/presentationml/2006/ole">
            <p:oleObj spid="_x0000_s4103" name="Equation" r:id="rId9" imgW="2273040" imgH="330120" progId="">
              <p:embed/>
            </p:oleObj>
          </a:graphicData>
        </a:graphic>
      </p:graphicFrame>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405" name="AutoShape 29"/>
          <p:cNvSpPr>
            <a:spLocks noChangeAspect="1" noChangeArrowheads="1" noTextEdit="1"/>
          </p:cNvSpPr>
          <p:nvPr/>
        </p:nvSpPr>
        <p:spPr bwMode="auto">
          <a:xfrm>
            <a:off x="-641350" y="2655888"/>
            <a:ext cx="6611938" cy="4043362"/>
          </a:xfrm>
          <a:prstGeom prst="rect">
            <a:avLst/>
          </a:prstGeom>
          <a:noFill/>
          <a:ln w="9525">
            <a:noFill/>
            <a:miter lim="800000"/>
            <a:headEnd/>
            <a:tailEnd/>
          </a:ln>
        </p:spPr>
        <p:txBody>
          <a:bodyPr/>
          <a:lstStyle/>
          <a:p>
            <a:endParaRPr lang="en-IN"/>
          </a:p>
        </p:txBody>
      </p:sp>
      <p:graphicFrame>
        <p:nvGraphicFramePr>
          <p:cNvPr id="485403" name="Object 27"/>
          <p:cNvGraphicFramePr>
            <a:graphicFrameLocks noChangeAspect="1"/>
          </p:cNvGraphicFramePr>
          <p:nvPr/>
        </p:nvGraphicFramePr>
        <p:xfrm>
          <a:off x="2609850" y="765175"/>
          <a:ext cx="3565525" cy="669925"/>
        </p:xfrm>
        <a:graphic>
          <a:graphicData uri="http://schemas.openxmlformats.org/presentationml/2006/ole">
            <p:oleObj spid="_x0000_s5122" name="Equation" r:id="rId4" imgW="2158920" imgH="406080" progId="">
              <p:embed/>
            </p:oleObj>
          </a:graphicData>
        </a:graphic>
      </p:graphicFrame>
      <p:sp>
        <p:nvSpPr>
          <p:cNvPr id="485459" name="Text Box 83"/>
          <p:cNvSpPr txBox="1">
            <a:spLocks noChangeArrowheads="1"/>
          </p:cNvSpPr>
          <p:nvPr/>
        </p:nvSpPr>
        <p:spPr bwMode="auto">
          <a:xfrm>
            <a:off x="0" y="0"/>
            <a:ext cx="6264275" cy="519113"/>
          </a:xfrm>
          <a:prstGeom prst="rect">
            <a:avLst/>
          </a:prstGeom>
          <a:gradFill rotWithShape="1">
            <a:gsLst>
              <a:gs pos="0">
                <a:schemeClr val="accent2"/>
              </a:gs>
              <a:gs pos="100000">
                <a:schemeClr val="tx1"/>
              </a:gs>
            </a:gsLst>
            <a:path path="shape">
              <a:fillToRect l="50000" t="50000" r="50000" b="50000"/>
            </a:path>
          </a:gradFill>
          <a:ln w="9525" algn="ctr">
            <a:noFill/>
            <a:miter lim="800000"/>
            <a:headEnd/>
            <a:tailEnd/>
          </a:ln>
          <a:effectLst/>
        </p:spPr>
        <p:txBody>
          <a:bodyPr anchor="ctr"/>
          <a:lstStyle/>
          <a:p>
            <a:r>
              <a:rPr lang="en-US" sz="3200" b="1" dirty="0">
                <a:solidFill>
                  <a:srgbClr val="FFFF00"/>
                </a:solidFill>
              </a:rPr>
              <a:t> Standing Wave Ratio (cont.)</a:t>
            </a:r>
          </a:p>
        </p:txBody>
      </p:sp>
      <p:graphicFrame>
        <p:nvGraphicFramePr>
          <p:cNvPr id="485460" name="Object 84"/>
          <p:cNvGraphicFramePr>
            <a:graphicFrameLocks noChangeAspect="1"/>
          </p:cNvGraphicFramePr>
          <p:nvPr/>
        </p:nvGraphicFramePr>
        <p:xfrm>
          <a:off x="7183438" y="703263"/>
          <a:ext cx="1403350" cy="1177925"/>
        </p:xfrm>
        <a:graphic>
          <a:graphicData uri="http://schemas.openxmlformats.org/presentationml/2006/ole">
            <p:oleObj spid="_x0000_s5123" name="Equation" r:id="rId5" imgW="850680" imgH="711000" progId="">
              <p:embed/>
            </p:oleObj>
          </a:graphicData>
        </a:graphic>
      </p:graphicFrame>
      <p:grpSp>
        <p:nvGrpSpPr>
          <p:cNvPr id="2" name="Group 87"/>
          <p:cNvGrpSpPr>
            <a:grpSpLocks/>
          </p:cNvGrpSpPr>
          <p:nvPr/>
        </p:nvGrpSpPr>
        <p:grpSpPr bwMode="auto">
          <a:xfrm>
            <a:off x="825500" y="1682750"/>
            <a:ext cx="7254875" cy="3814763"/>
            <a:chOff x="520" y="1060"/>
            <a:chExt cx="4570" cy="2403"/>
          </a:xfrm>
        </p:grpSpPr>
        <p:sp>
          <p:nvSpPr>
            <p:cNvPr id="485388" name="Line 12"/>
            <p:cNvSpPr>
              <a:spLocks noChangeShapeType="1"/>
            </p:cNvSpPr>
            <p:nvPr/>
          </p:nvSpPr>
          <p:spPr bwMode="auto">
            <a:xfrm>
              <a:off x="520" y="2839"/>
              <a:ext cx="4570" cy="0"/>
            </a:xfrm>
            <a:prstGeom prst="line">
              <a:avLst/>
            </a:prstGeom>
            <a:noFill/>
            <a:ln w="25400">
              <a:solidFill>
                <a:schemeClr val="tx1"/>
              </a:solidFill>
              <a:round/>
              <a:headEnd/>
              <a:tailEnd/>
            </a:ln>
            <a:effectLst/>
          </p:spPr>
          <p:txBody>
            <a:bodyPr/>
            <a:lstStyle/>
            <a:p>
              <a:endParaRPr lang="en-IN"/>
            </a:p>
          </p:txBody>
        </p:sp>
        <p:graphicFrame>
          <p:nvGraphicFramePr>
            <p:cNvPr id="485389" name="Object 13"/>
            <p:cNvGraphicFramePr>
              <a:graphicFrameLocks noChangeAspect="1"/>
            </p:cNvGraphicFramePr>
            <p:nvPr/>
          </p:nvGraphicFramePr>
          <p:xfrm>
            <a:off x="4038" y="2924"/>
            <a:ext cx="129" cy="187"/>
          </p:xfrm>
          <a:graphic>
            <a:graphicData uri="http://schemas.openxmlformats.org/presentationml/2006/ole">
              <p:oleObj spid="_x0000_s5124" name="Equation" r:id="rId6" imgW="126720" imgH="126720" progId="">
                <p:embed/>
              </p:oleObj>
            </a:graphicData>
          </a:graphic>
        </p:graphicFrame>
        <p:sp>
          <p:nvSpPr>
            <p:cNvPr id="485390" name="Rectangle 14"/>
            <p:cNvSpPr>
              <a:spLocks noChangeArrowheads="1"/>
            </p:cNvSpPr>
            <p:nvPr/>
          </p:nvSpPr>
          <p:spPr bwMode="auto">
            <a:xfrm>
              <a:off x="3654" y="1412"/>
              <a:ext cx="1379" cy="1306"/>
            </a:xfrm>
            <a:prstGeom prst="rect">
              <a:avLst/>
            </a:prstGeom>
            <a:solidFill>
              <a:schemeClr val="bg1"/>
            </a:solidFill>
            <a:ln w="9525">
              <a:noFill/>
              <a:miter lim="800000"/>
              <a:headEnd/>
              <a:tailEnd/>
            </a:ln>
            <a:effectLst/>
          </p:spPr>
          <p:txBody>
            <a:bodyPr wrap="none" anchor="ctr"/>
            <a:lstStyle/>
            <a:p>
              <a:endParaRPr lang="en-IN"/>
            </a:p>
          </p:txBody>
        </p:sp>
        <p:graphicFrame>
          <p:nvGraphicFramePr>
            <p:cNvPr id="485391" name="Object 15"/>
            <p:cNvGraphicFramePr>
              <a:graphicFrameLocks noChangeAspect="1"/>
            </p:cNvGraphicFramePr>
            <p:nvPr/>
          </p:nvGraphicFramePr>
          <p:xfrm>
            <a:off x="3557" y="1291"/>
            <a:ext cx="682" cy="307"/>
          </p:xfrm>
          <a:graphic>
            <a:graphicData uri="http://schemas.openxmlformats.org/presentationml/2006/ole">
              <p:oleObj spid="_x0000_s5125" name="Equation" r:id="rId7" imgW="558720" imgH="253800" progId="">
                <p:embed/>
              </p:oleObj>
            </a:graphicData>
          </a:graphic>
        </p:graphicFrame>
        <p:sp>
          <p:nvSpPr>
            <p:cNvPr id="485392" name="Line 16"/>
            <p:cNvSpPr>
              <a:spLocks noChangeShapeType="1"/>
            </p:cNvSpPr>
            <p:nvPr/>
          </p:nvSpPr>
          <p:spPr bwMode="auto">
            <a:xfrm>
              <a:off x="1839" y="1436"/>
              <a:ext cx="1840" cy="0"/>
            </a:xfrm>
            <a:prstGeom prst="line">
              <a:avLst/>
            </a:prstGeom>
            <a:noFill/>
            <a:ln w="9525">
              <a:solidFill>
                <a:srgbClr val="FF0000"/>
              </a:solidFill>
              <a:prstDash val="dash"/>
              <a:round/>
              <a:headEnd/>
              <a:tailEnd/>
            </a:ln>
            <a:effectLst/>
          </p:spPr>
          <p:txBody>
            <a:bodyPr/>
            <a:lstStyle/>
            <a:p>
              <a:endParaRPr lang="en-IN"/>
            </a:p>
          </p:txBody>
        </p:sp>
        <p:sp>
          <p:nvSpPr>
            <p:cNvPr id="485393" name="Line 17"/>
            <p:cNvSpPr>
              <a:spLocks noChangeShapeType="1"/>
            </p:cNvSpPr>
            <p:nvPr/>
          </p:nvSpPr>
          <p:spPr bwMode="auto">
            <a:xfrm>
              <a:off x="1452" y="2041"/>
              <a:ext cx="2218" cy="7"/>
            </a:xfrm>
            <a:prstGeom prst="line">
              <a:avLst/>
            </a:prstGeom>
            <a:noFill/>
            <a:ln w="9525">
              <a:solidFill>
                <a:schemeClr val="tx1"/>
              </a:solidFill>
              <a:prstDash val="dash"/>
              <a:round/>
              <a:headEnd/>
              <a:tailEnd/>
            </a:ln>
            <a:effectLst/>
          </p:spPr>
          <p:txBody>
            <a:bodyPr/>
            <a:lstStyle/>
            <a:p>
              <a:endParaRPr lang="en-IN"/>
            </a:p>
          </p:txBody>
        </p:sp>
        <p:graphicFrame>
          <p:nvGraphicFramePr>
            <p:cNvPr id="485394" name="Object 18"/>
            <p:cNvGraphicFramePr>
              <a:graphicFrameLocks noChangeAspect="1"/>
            </p:cNvGraphicFramePr>
            <p:nvPr/>
          </p:nvGraphicFramePr>
          <p:xfrm>
            <a:off x="3748" y="1903"/>
            <a:ext cx="109" cy="199"/>
          </p:xfrm>
          <a:graphic>
            <a:graphicData uri="http://schemas.openxmlformats.org/presentationml/2006/ole">
              <p:oleObj spid="_x0000_s5126" name="Equation" r:id="rId8" imgW="88560" imgH="164880" progId="">
                <p:embed/>
              </p:oleObj>
            </a:graphicData>
          </a:graphic>
        </p:graphicFrame>
        <p:sp>
          <p:nvSpPr>
            <p:cNvPr id="485395" name="Line 19"/>
            <p:cNvSpPr>
              <a:spLocks noChangeShapeType="1"/>
            </p:cNvSpPr>
            <p:nvPr/>
          </p:nvSpPr>
          <p:spPr bwMode="auto">
            <a:xfrm>
              <a:off x="2565" y="2621"/>
              <a:ext cx="1088" cy="0"/>
            </a:xfrm>
            <a:prstGeom prst="line">
              <a:avLst/>
            </a:prstGeom>
            <a:noFill/>
            <a:ln w="9525">
              <a:solidFill>
                <a:srgbClr val="FF0000"/>
              </a:solidFill>
              <a:prstDash val="dash"/>
              <a:round/>
              <a:headEnd/>
              <a:tailEnd/>
            </a:ln>
            <a:effectLst/>
          </p:spPr>
          <p:txBody>
            <a:bodyPr/>
            <a:lstStyle/>
            <a:p>
              <a:endParaRPr lang="en-IN"/>
            </a:p>
          </p:txBody>
        </p:sp>
        <p:graphicFrame>
          <p:nvGraphicFramePr>
            <p:cNvPr id="485396" name="Object 20"/>
            <p:cNvGraphicFramePr>
              <a:graphicFrameLocks noChangeAspect="1"/>
            </p:cNvGraphicFramePr>
            <p:nvPr/>
          </p:nvGraphicFramePr>
          <p:xfrm>
            <a:off x="3556" y="2476"/>
            <a:ext cx="635" cy="307"/>
          </p:xfrm>
          <a:graphic>
            <a:graphicData uri="http://schemas.openxmlformats.org/presentationml/2006/ole">
              <p:oleObj spid="_x0000_s5127" name="Equation" r:id="rId9" imgW="520560" imgH="253800" progId="">
                <p:embed/>
              </p:oleObj>
            </a:graphicData>
          </a:graphic>
        </p:graphicFrame>
        <p:sp>
          <p:nvSpPr>
            <p:cNvPr id="485398" name="Line 22"/>
            <p:cNvSpPr>
              <a:spLocks noChangeShapeType="1"/>
            </p:cNvSpPr>
            <p:nvPr/>
          </p:nvSpPr>
          <p:spPr bwMode="auto">
            <a:xfrm flipV="1">
              <a:off x="3654" y="1060"/>
              <a:ext cx="8" cy="2115"/>
            </a:xfrm>
            <a:prstGeom prst="line">
              <a:avLst/>
            </a:prstGeom>
            <a:noFill/>
            <a:ln w="25400">
              <a:solidFill>
                <a:schemeClr val="tx1"/>
              </a:solidFill>
              <a:round/>
              <a:headEnd/>
              <a:tailEnd/>
            </a:ln>
            <a:effectLst/>
          </p:spPr>
          <p:txBody>
            <a:bodyPr/>
            <a:lstStyle/>
            <a:p>
              <a:endParaRPr lang="en-IN"/>
            </a:p>
          </p:txBody>
        </p:sp>
        <p:graphicFrame>
          <p:nvGraphicFramePr>
            <p:cNvPr id="485399" name="Object 23"/>
            <p:cNvGraphicFramePr>
              <a:graphicFrameLocks noChangeAspect="1"/>
            </p:cNvGraphicFramePr>
            <p:nvPr/>
          </p:nvGraphicFramePr>
          <p:xfrm>
            <a:off x="4462" y="1603"/>
            <a:ext cx="512" cy="598"/>
          </p:xfrm>
          <a:graphic>
            <a:graphicData uri="http://schemas.openxmlformats.org/presentationml/2006/ole">
              <p:oleObj spid="_x0000_s5128" name="Equation" r:id="rId10" imgW="419040" imgH="495000" progId="">
                <p:embed/>
              </p:oleObj>
            </a:graphicData>
          </a:graphic>
        </p:graphicFrame>
        <p:sp>
          <p:nvSpPr>
            <p:cNvPr id="485411" name="Freeform 35"/>
            <p:cNvSpPr>
              <a:spLocks/>
            </p:cNvSpPr>
            <p:nvPr/>
          </p:nvSpPr>
          <p:spPr bwMode="auto">
            <a:xfrm>
              <a:off x="698" y="1928"/>
              <a:ext cx="83" cy="206"/>
            </a:xfrm>
            <a:custGeom>
              <a:avLst/>
              <a:gdLst/>
              <a:ahLst/>
              <a:cxnLst>
                <a:cxn ang="0">
                  <a:pos x="0" y="206"/>
                </a:cxn>
                <a:cxn ang="0">
                  <a:pos x="37" y="100"/>
                </a:cxn>
                <a:cxn ang="0">
                  <a:pos x="83" y="0"/>
                </a:cxn>
              </a:cxnLst>
              <a:rect l="0" t="0" r="r" b="b"/>
              <a:pathLst>
                <a:path w="83" h="206">
                  <a:moveTo>
                    <a:pt x="0" y="206"/>
                  </a:moveTo>
                  <a:lnTo>
                    <a:pt x="37" y="100"/>
                  </a:lnTo>
                  <a:lnTo>
                    <a:pt x="83" y="0"/>
                  </a:lnTo>
                </a:path>
              </a:pathLst>
            </a:custGeom>
            <a:noFill/>
            <a:ln w="36513">
              <a:solidFill>
                <a:srgbClr val="FF0000"/>
              </a:solidFill>
              <a:prstDash val="solid"/>
              <a:round/>
              <a:headEnd/>
              <a:tailEnd/>
            </a:ln>
          </p:spPr>
          <p:txBody>
            <a:bodyPr/>
            <a:lstStyle/>
            <a:p>
              <a:endParaRPr lang="en-IN"/>
            </a:p>
          </p:txBody>
        </p:sp>
        <p:sp>
          <p:nvSpPr>
            <p:cNvPr id="485412" name="Freeform 36"/>
            <p:cNvSpPr>
              <a:spLocks/>
            </p:cNvSpPr>
            <p:nvPr/>
          </p:nvSpPr>
          <p:spPr bwMode="auto">
            <a:xfrm>
              <a:off x="781" y="1739"/>
              <a:ext cx="82" cy="189"/>
            </a:xfrm>
            <a:custGeom>
              <a:avLst/>
              <a:gdLst/>
              <a:ahLst/>
              <a:cxnLst>
                <a:cxn ang="0">
                  <a:pos x="0" y="189"/>
                </a:cxn>
                <a:cxn ang="0">
                  <a:pos x="37" y="89"/>
                </a:cxn>
                <a:cxn ang="0">
                  <a:pos x="82" y="0"/>
                </a:cxn>
              </a:cxnLst>
              <a:rect l="0" t="0" r="r" b="b"/>
              <a:pathLst>
                <a:path w="82" h="189">
                  <a:moveTo>
                    <a:pt x="0" y="189"/>
                  </a:moveTo>
                  <a:lnTo>
                    <a:pt x="37" y="89"/>
                  </a:lnTo>
                  <a:lnTo>
                    <a:pt x="82" y="0"/>
                  </a:lnTo>
                </a:path>
              </a:pathLst>
            </a:custGeom>
            <a:noFill/>
            <a:ln w="36513">
              <a:solidFill>
                <a:srgbClr val="FF0000"/>
              </a:solidFill>
              <a:prstDash val="solid"/>
              <a:round/>
              <a:headEnd/>
              <a:tailEnd/>
            </a:ln>
          </p:spPr>
          <p:txBody>
            <a:bodyPr/>
            <a:lstStyle/>
            <a:p>
              <a:endParaRPr lang="en-IN"/>
            </a:p>
          </p:txBody>
        </p:sp>
        <p:sp>
          <p:nvSpPr>
            <p:cNvPr id="485413" name="Freeform 37"/>
            <p:cNvSpPr>
              <a:spLocks/>
            </p:cNvSpPr>
            <p:nvPr/>
          </p:nvSpPr>
          <p:spPr bwMode="auto">
            <a:xfrm>
              <a:off x="863" y="1592"/>
              <a:ext cx="83" cy="147"/>
            </a:xfrm>
            <a:custGeom>
              <a:avLst/>
              <a:gdLst/>
              <a:ahLst/>
              <a:cxnLst>
                <a:cxn ang="0">
                  <a:pos x="0" y="147"/>
                </a:cxn>
                <a:cxn ang="0">
                  <a:pos x="46" y="71"/>
                </a:cxn>
                <a:cxn ang="0">
                  <a:pos x="83" y="0"/>
                </a:cxn>
              </a:cxnLst>
              <a:rect l="0" t="0" r="r" b="b"/>
              <a:pathLst>
                <a:path w="83" h="147">
                  <a:moveTo>
                    <a:pt x="0" y="147"/>
                  </a:moveTo>
                  <a:lnTo>
                    <a:pt x="46" y="71"/>
                  </a:lnTo>
                  <a:lnTo>
                    <a:pt x="83" y="0"/>
                  </a:lnTo>
                </a:path>
              </a:pathLst>
            </a:custGeom>
            <a:noFill/>
            <a:ln w="36513">
              <a:solidFill>
                <a:srgbClr val="FF0000"/>
              </a:solidFill>
              <a:prstDash val="solid"/>
              <a:round/>
              <a:headEnd/>
              <a:tailEnd/>
            </a:ln>
          </p:spPr>
          <p:txBody>
            <a:bodyPr/>
            <a:lstStyle/>
            <a:p>
              <a:endParaRPr lang="en-IN"/>
            </a:p>
          </p:txBody>
        </p:sp>
        <p:sp>
          <p:nvSpPr>
            <p:cNvPr id="485414" name="Freeform 38"/>
            <p:cNvSpPr>
              <a:spLocks/>
            </p:cNvSpPr>
            <p:nvPr/>
          </p:nvSpPr>
          <p:spPr bwMode="auto">
            <a:xfrm>
              <a:off x="946" y="1486"/>
              <a:ext cx="76" cy="106"/>
            </a:xfrm>
            <a:custGeom>
              <a:avLst/>
              <a:gdLst/>
              <a:ahLst/>
              <a:cxnLst>
                <a:cxn ang="0">
                  <a:pos x="0" y="106"/>
                </a:cxn>
                <a:cxn ang="0">
                  <a:pos x="38" y="47"/>
                </a:cxn>
                <a:cxn ang="0">
                  <a:pos x="53" y="23"/>
                </a:cxn>
                <a:cxn ang="0">
                  <a:pos x="76" y="0"/>
                </a:cxn>
              </a:cxnLst>
              <a:rect l="0" t="0" r="r" b="b"/>
              <a:pathLst>
                <a:path w="76" h="106">
                  <a:moveTo>
                    <a:pt x="0" y="106"/>
                  </a:moveTo>
                  <a:lnTo>
                    <a:pt x="38" y="47"/>
                  </a:lnTo>
                  <a:lnTo>
                    <a:pt x="53" y="23"/>
                  </a:lnTo>
                  <a:lnTo>
                    <a:pt x="76" y="0"/>
                  </a:lnTo>
                </a:path>
              </a:pathLst>
            </a:custGeom>
            <a:noFill/>
            <a:ln w="36513">
              <a:solidFill>
                <a:srgbClr val="FF0000"/>
              </a:solidFill>
              <a:prstDash val="solid"/>
              <a:round/>
              <a:headEnd/>
              <a:tailEnd/>
            </a:ln>
          </p:spPr>
          <p:txBody>
            <a:bodyPr/>
            <a:lstStyle/>
            <a:p>
              <a:endParaRPr lang="en-IN"/>
            </a:p>
          </p:txBody>
        </p:sp>
        <p:sp>
          <p:nvSpPr>
            <p:cNvPr id="485415" name="Freeform 39"/>
            <p:cNvSpPr>
              <a:spLocks/>
            </p:cNvSpPr>
            <p:nvPr/>
          </p:nvSpPr>
          <p:spPr bwMode="auto">
            <a:xfrm>
              <a:off x="1022" y="1439"/>
              <a:ext cx="82" cy="47"/>
            </a:xfrm>
            <a:custGeom>
              <a:avLst/>
              <a:gdLst/>
              <a:ahLst/>
              <a:cxnLst>
                <a:cxn ang="0">
                  <a:pos x="0" y="47"/>
                </a:cxn>
                <a:cxn ang="0">
                  <a:pos x="37" y="17"/>
                </a:cxn>
                <a:cxn ang="0">
                  <a:pos x="82" y="0"/>
                </a:cxn>
              </a:cxnLst>
              <a:rect l="0" t="0" r="r" b="b"/>
              <a:pathLst>
                <a:path w="82" h="47">
                  <a:moveTo>
                    <a:pt x="0" y="47"/>
                  </a:moveTo>
                  <a:lnTo>
                    <a:pt x="37" y="17"/>
                  </a:lnTo>
                  <a:lnTo>
                    <a:pt x="82" y="0"/>
                  </a:lnTo>
                </a:path>
              </a:pathLst>
            </a:custGeom>
            <a:noFill/>
            <a:ln w="36513">
              <a:solidFill>
                <a:srgbClr val="FF0000"/>
              </a:solidFill>
              <a:prstDash val="solid"/>
              <a:round/>
              <a:headEnd/>
              <a:tailEnd/>
            </a:ln>
          </p:spPr>
          <p:txBody>
            <a:bodyPr/>
            <a:lstStyle/>
            <a:p>
              <a:endParaRPr lang="en-IN"/>
            </a:p>
          </p:txBody>
        </p:sp>
        <p:sp>
          <p:nvSpPr>
            <p:cNvPr id="485416" name="Freeform 40"/>
            <p:cNvSpPr>
              <a:spLocks/>
            </p:cNvSpPr>
            <p:nvPr/>
          </p:nvSpPr>
          <p:spPr bwMode="auto">
            <a:xfrm>
              <a:off x="1104" y="1439"/>
              <a:ext cx="83" cy="11"/>
            </a:xfrm>
            <a:custGeom>
              <a:avLst/>
              <a:gdLst/>
              <a:ahLst/>
              <a:cxnLst>
                <a:cxn ang="0">
                  <a:pos x="0" y="0"/>
                </a:cxn>
                <a:cxn ang="0">
                  <a:pos x="38" y="0"/>
                </a:cxn>
                <a:cxn ang="0">
                  <a:pos x="83" y="11"/>
                </a:cxn>
              </a:cxnLst>
              <a:rect l="0" t="0" r="r" b="b"/>
              <a:pathLst>
                <a:path w="83" h="11">
                  <a:moveTo>
                    <a:pt x="0" y="0"/>
                  </a:moveTo>
                  <a:lnTo>
                    <a:pt x="38" y="0"/>
                  </a:lnTo>
                  <a:lnTo>
                    <a:pt x="83" y="11"/>
                  </a:lnTo>
                </a:path>
              </a:pathLst>
            </a:custGeom>
            <a:noFill/>
            <a:ln w="36513">
              <a:solidFill>
                <a:srgbClr val="FF0000"/>
              </a:solidFill>
              <a:prstDash val="solid"/>
              <a:round/>
              <a:headEnd/>
              <a:tailEnd/>
            </a:ln>
          </p:spPr>
          <p:txBody>
            <a:bodyPr/>
            <a:lstStyle/>
            <a:p>
              <a:endParaRPr lang="en-IN"/>
            </a:p>
          </p:txBody>
        </p:sp>
        <p:sp>
          <p:nvSpPr>
            <p:cNvPr id="485417" name="Freeform 41"/>
            <p:cNvSpPr>
              <a:spLocks/>
            </p:cNvSpPr>
            <p:nvPr/>
          </p:nvSpPr>
          <p:spPr bwMode="auto">
            <a:xfrm>
              <a:off x="1187" y="1450"/>
              <a:ext cx="83" cy="59"/>
            </a:xfrm>
            <a:custGeom>
              <a:avLst/>
              <a:gdLst/>
              <a:ahLst/>
              <a:cxnLst>
                <a:cxn ang="0">
                  <a:pos x="0" y="0"/>
                </a:cxn>
                <a:cxn ang="0">
                  <a:pos x="38" y="24"/>
                </a:cxn>
                <a:cxn ang="0">
                  <a:pos x="83" y="59"/>
                </a:cxn>
              </a:cxnLst>
              <a:rect l="0" t="0" r="r" b="b"/>
              <a:pathLst>
                <a:path w="83" h="59">
                  <a:moveTo>
                    <a:pt x="0" y="0"/>
                  </a:moveTo>
                  <a:lnTo>
                    <a:pt x="38" y="24"/>
                  </a:lnTo>
                  <a:lnTo>
                    <a:pt x="83" y="59"/>
                  </a:lnTo>
                </a:path>
              </a:pathLst>
            </a:custGeom>
            <a:noFill/>
            <a:ln w="36513">
              <a:solidFill>
                <a:srgbClr val="FF0000"/>
              </a:solidFill>
              <a:prstDash val="solid"/>
              <a:round/>
              <a:headEnd/>
              <a:tailEnd/>
            </a:ln>
          </p:spPr>
          <p:txBody>
            <a:bodyPr/>
            <a:lstStyle/>
            <a:p>
              <a:endParaRPr lang="en-IN"/>
            </a:p>
          </p:txBody>
        </p:sp>
        <p:sp>
          <p:nvSpPr>
            <p:cNvPr id="485418" name="Freeform 42"/>
            <p:cNvSpPr>
              <a:spLocks/>
            </p:cNvSpPr>
            <p:nvPr/>
          </p:nvSpPr>
          <p:spPr bwMode="auto">
            <a:xfrm>
              <a:off x="1270" y="1509"/>
              <a:ext cx="83" cy="118"/>
            </a:xfrm>
            <a:custGeom>
              <a:avLst/>
              <a:gdLst/>
              <a:ahLst/>
              <a:cxnLst>
                <a:cxn ang="0">
                  <a:pos x="0" y="0"/>
                </a:cxn>
                <a:cxn ang="0">
                  <a:pos x="23" y="24"/>
                </a:cxn>
                <a:cxn ang="0">
                  <a:pos x="38" y="53"/>
                </a:cxn>
                <a:cxn ang="0">
                  <a:pos x="83" y="118"/>
                </a:cxn>
              </a:cxnLst>
              <a:rect l="0" t="0" r="r" b="b"/>
              <a:pathLst>
                <a:path w="83" h="118">
                  <a:moveTo>
                    <a:pt x="0" y="0"/>
                  </a:moveTo>
                  <a:lnTo>
                    <a:pt x="23" y="24"/>
                  </a:lnTo>
                  <a:lnTo>
                    <a:pt x="38" y="53"/>
                  </a:lnTo>
                  <a:lnTo>
                    <a:pt x="83" y="118"/>
                  </a:lnTo>
                </a:path>
              </a:pathLst>
            </a:custGeom>
            <a:noFill/>
            <a:ln w="36513">
              <a:solidFill>
                <a:srgbClr val="FF0000"/>
              </a:solidFill>
              <a:prstDash val="solid"/>
              <a:round/>
              <a:headEnd/>
              <a:tailEnd/>
            </a:ln>
          </p:spPr>
          <p:txBody>
            <a:bodyPr/>
            <a:lstStyle/>
            <a:p>
              <a:endParaRPr lang="en-IN"/>
            </a:p>
          </p:txBody>
        </p:sp>
        <p:sp>
          <p:nvSpPr>
            <p:cNvPr id="485419" name="Freeform 43"/>
            <p:cNvSpPr>
              <a:spLocks/>
            </p:cNvSpPr>
            <p:nvPr/>
          </p:nvSpPr>
          <p:spPr bwMode="auto">
            <a:xfrm>
              <a:off x="1353" y="1627"/>
              <a:ext cx="83" cy="159"/>
            </a:xfrm>
            <a:custGeom>
              <a:avLst/>
              <a:gdLst/>
              <a:ahLst/>
              <a:cxnLst>
                <a:cxn ang="0">
                  <a:pos x="0" y="0"/>
                </a:cxn>
                <a:cxn ang="0">
                  <a:pos x="38" y="77"/>
                </a:cxn>
                <a:cxn ang="0">
                  <a:pos x="83" y="159"/>
                </a:cxn>
              </a:cxnLst>
              <a:rect l="0" t="0" r="r" b="b"/>
              <a:pathLst>
                <a:path w="83" h="159">
                  <a:moveTo>
                    <a:pt x="0" y="0"/>
                  </a:moveTo>
                  <a:lnTo>
                    <a:pt x="38" y="77"/>
                  </a:lnTo>
                  <a:lnTo>
                    <a:pt x="83" y="159"/>
                  </a:lnTo>
                </a:path>
              </a:pathLst>
            </a:custGeom>
            <a:noFill/>
            <a:ln w="36513">
              <a:solidFill>
                <a:srgbClr val="FF0000"/>
              </a:solidFill>
              <a:prstDash val="solid"/>
              <a:round/>
              <a:headEnd/>
              <a:tailEnd/>
            </a:ln>
          </p:spPr>
          <p:txBody>
            <a:bodyPr/>
            <a:lstStyle/>
            <a:p>
              <a:endParaRPr lang="en-IN"/>
            </a:p>
          </p:txBody>
        </p:sp>
        <p:sp>
          <p:nvSpPr>
            <p:cNvPr id="485420" name="Freeform 44"/>
            <p:cNvSpPr>
              <a:spLocks/>
            </p:cNvSpPr>
            <p:nvPr/>
          </p:nvSpPr>
          <p:spPr bwMode="auto">
            <a:xfrm>
              <a:off x="1436" y="1786"/>
              <a:ext cx="83" cy="201"/>
            </a:xfrm>
            <a:custGeom>
              <a:avLst/>
              <a:gdLst/>
              <a:ahLst/>
              <a:cxnLst>
                <a:cxn ang="0">
                  <a:pos x="0" y="0"/>
                </a:cxn>
                <a:cxn ang="0">
                  <a:pos x="22" y="48"/>
                </a:cxn>
                <a:cxn ang="0">
                  <a:pos x="45" y="95"/>
                </a:cxn>
                <a:cxn ang="0">
                  <a:pos x="83" y="201"/>
                </a:cxn>
              </a:cxnLst>
              <a:rect l="0" t="0" r="r" b="b"/>
              <a:pathLst>
                <a:path w="83" h="201">
                  <a:moveTo>
                    <a:pt x="0" y="0"/>
                  </a:moveTo>
                  <a:lnTo>
                    <a:pt x="22" y="48"/>
                  </a:lnTo>
                  <a:lnTo>
                    <a:pt x="45" y="95"/>
                  </a:lnTo>
                  <a:lnTo>
                    <a:pt x="83" y="201"/>
                  </a:lnTo>
                </a:path>
              </a:pathLst>
            </a:custGeom>
            <a:noFill/>
            <a:ln w="36513">
              <a:solidFill>
                <a:srgbClr val="FF0000"/>
              </a:solidFill>
              <a:prstDash val="solid"/>
              <a:round/>
              <a:headEnd/>
              <a:tailEnd/>
            </a:ln>
          </p:spPr>
          <p:txBody>
            <a:bodyPr/>
            <a:lstStyle/>
            <a:p>
              <a:endParaRPr lang="en-IN"/>
            </a:p>
          </p:txBody>
        </p:sp>
        <p:sp>
          <p:nvSpPr>
            <p:cNvPr id="485421" name="Freeform 45"/>
            <p:cNvSpPr>
              <a:spLocks/>
            </p:cNvSpPr>
            <p:nvPr/>
          </p:nvSpPr>
          <p:spPr bwMode="auto">
            <a:xfrm>
              <a:off x="1519" y="1987"/>
              <a:ext cx="75" cy="212"/>
            </a:xfrm>
            <a:custGeom>
              <a:avLst/>
              <a:gdLst/>
              <a:ahLst/>
              <a:cxnLst>
                <a:cxn ang="0">
                  <a:pos x="0" y="0"/>
                </a:cxn>
                <a:cxn ang="0">
                  <a:pos x="37" y="106"/>
                </a:cxn>
                <a:cxn ang="0">
                  <a:pos x="75" y="212"/>
                </a:cxn>
              </a:cxnLst>
              <a:rect l="0" t="0" r="r" b="b"/>
              <a:pathLst>
                <a:path w="75" h="212">
                  <a:moveTo>
                    <a:pt x="0" y="0"/>
                  </a:moveTo>
                  <a:lnTo>
                    <a:pt x="37" y="106"/>
                  </a:lnTo>
                  <a:lnTo>
                    <a:pt x="75" y="212"/>
                  </a:lnTo>
                </a:path>
              </a:pathLst>
            </a:custGeom>
            <a:noFill/>
            <a:ln w="36513">
              <a:solidFill>
                <a:srgbClr val="FF0000"/>
              </a:solidFill>
              <a:prstDash val="solid"/>
              <a:round/>
              <a:headEnd/>
              <a:tailEnd/>
            </a:ln>
          </p:spPr>
          <p:txBody>
            <a:bodyPr/>
            <a:lstStyle/>
            <a:p>
              <a:endParaRPr lang="en-IN"/>
            </a:p>
          </p:txBody>
        </p:sp>
        <p:sp>
          <p:nvSpPr>
            <p:cNvPr id="485422" name="Freeform 46"/>
            <p:cNvSpPr>
              <a:spLocks/>
            </p:cNvSpPr>
            <p:nvPr/>
          </p:nvSpPr>
          <p:spPr bwMode="auto">
            <a:xfrm>
              <a:off x="1594" y="2199"/>
              <a:ext cx="83" cy="201"/>
            </a:xfrm>
            <a:custGeom>
              <a:avLst/>
              <a:gdLst/>
              <a:ahLst/>
              <a:cxnLst>
                <a:cxn ang="0">
                  <a:pos x="0" y="0"/>
                </a:cxn>
                <a:cxn ang="0">
                  <a:pos x="38" y="106"/>
                </a:cxn>
                <a:cxn ang="0">
                  <a:pos x="60" y="153"/>
                </a:cxn>
                <a:cxn ang="0">
                  <a:pos x="83" y="201"/>
                </a:cxn>
              </a:cxnLst>
              <a:rect l="0" t="0" r="r" b="b"/>
              <a:pathLst>
                <a:path w="83" h="201">
                  <a:moveTo>
                    <a:pt x="0" y="0"/>
                  </a:moveTo>
                  <a:lnTo>
                    <a:pt x="38" y="106"/>
                  </a:lnTo>
                  <a:lnTo>
                    <a:pt x="60" y="153"/>
                  </a:lnTo>
                  <a:lnTo>
                    <a:pt x="83" y="201"/>
                  </a:lnTo>
                </a:path>
              </a:pathLst>
            </a:custGeom>
            <a:noFill/>
            <a:ln w="36513">
              <a:solidFill>
                <a:srgbClr val="FF0000"/>
              </a:solidFill>
              <a:prstDash val="solid"/>
              <a:round/>
              <a:headEnd/>
              <a:tailEnd/>
            </a:ln>
          </p:spPr>
          <p:txBody>
            <a:bodyPr/>
            <a:lstStyle/>
            <a:p>
              <a:endParaRPr lang="en-IN"/>
            </a:p>
          </p:txBody>
        </p:sp>
        <p:sp>
          <p:nvSpPr>
            <p:cNvPr id="485423" name="Freeform 47"/>
            <p:cNvSpPr>
              <a:spLocks/>
            </p:cNvSpPr>
            <p:nvPr/>
          </p:nvSpPr>
          <p:spPr bwMode="auto">
            <a:xfrm>
              <a:off x="1677" y="2400"/>
              <a:ext cx="83" cy="159"/>
            </a:xfrm>
            <a:custGeom>
              <a:avLst/>
              <a:gdLst/>
              <a:ahLst/>
              <a:cxnLst>
                <a:cxn ang="0">
                  <a:pos x="0" y="0"/>
                </a:cxn>
                <a:cxn ang="0">
                  <a:pos x="37" y="88"/>
                </a:cxn>
                <a:cxn ang="0">
                  <a:pos x="60" y="129"/>
                </a:cxn>
                <a:cxn ang="0">
                  <a:pos x="83" y="159"/>
                </a:cxn>
              </a:cxnLst>
              <a:rect l="0" t="0" r="r" b="b"/>
              <a:pathLst>
                <a:path w="83" h="159">
                  <a:moveTo>
                    <a:pt x="0" y="0"/>
                  </a:moveTo>
                  <a:lnTo>
                    <a:pt x="37" y="88"/>
                  </a:lnTo>
                  <a:lnTo>
                    <a:pt x="60" y="129"/>
                  </a:lnTo>
                  <a:lnTo>
                    <a:pt x="83" y="159"/>
                  </a:lnTo>
                </a:path>
              </a:pathLst>
            </a:custGeom>
            <a:noFill/>
            <a:ln w="36513">
              <a:solidFill>
                <a:srgbClr val="FF0000"/>
              </a:solidFill>
              <a:prstDash val="solid"/>
              <a:round/>
              <a:headEnd/>
              <a:tailEnd/>
            </a:ln>
          </p:spPr>
          <p:txBody>
            <a:bodyPr/>
            <a:lstStyle/>
            <a:p>
              <a:endParaRPr lang="en-IN"/>
            </a:p>
          </p:txBody>
        </p:sp>
        <p:sp>
          <p:nvSpPr>
            <p:cNvPr id="485424" name="Freeform 48"/>
            <p:cNvSpPr>
              <a:spLocks/>
            </p:cNvSpPr>
            <p:nvPr/>
          </p:nvSpPr>
          <p:spPr bwMode="auto">
            <a:xfrm>
              <a:off x="1760" y="2559"/>
              <a:ext cx="82" cy="65"/>
            </a:xfrm>
            <a:custGeom>
              <a:avLst/>
              <a:gdLst/>
              <a:ahLst/>
              <a:cxnLst>
                <a:cxn ang="0">
                  <a:pos x="0" y="0"/>
                </a:cxn>
                <a:cxn ang="0">
                  <a:pos x="22" y="23"/>
                </a:cxn>
                <a:cxn ang="0">
                  <a:pos x="37" y="47"/>
                </a:cxn>
                <a:cxn ang="0">
                  <a:pos x="60" y="59"/>
                </a:cxn>
                <a:cxn ang="0">
                  <a:pos x="82" y="65"/>
                </a:cxn>
              </a:cxnLst>
              <a:rect l="0" t="0" r="r" b="b"/>
              <a:pathLst>
                <a:path w="82" h="65">
                  <a:moveTo>
                    <a:pt x="0" y="0"/>
                  </a:moveTo>
                  <a:lnTo>
                    <a:pt x="22" y="23"/>
                  </a:lnTo>
                  <a:lnTo>
                    <a:pt x="37" y="47"/>
                  </a:lnTo>
                  <a:lnTo>
                    <a:pt x="60" y="59"/>
                  </a:lnTo>
                  <a:lnTo>
                    <a:pt x="82" y="65"/>
                  </a:lnTo>
                </a:path>
              </a:pathLst>
            </a:custGeom>
            <a:noFill/>
            <a:ln w="36513">
              <a:solidFill>
                <a:srgbClr val="FF0000"/>
              </a:solidFill>
              <a:prstDash val="solid"/>
              <a:round/>
              <a:headEnd/>
              <a:tailEnd/>
            </a:ln>
          </p:spPr>
          <p:txBody>
            <a:bodyPr/>
            <a:lstStyle/>
            <a:p>
              <a:endParaRPr lang="en-IN"/>
            </a:p>
          </p:txBody>
        </p:sp>
        <p:sp>
          <p:nvSpPr>
            <p:cNvPr id="485425" name="Freeform 49"/>
            <p:cNvSpPr>
              <a:spLocks/>
            </p:cNvSpPr>
            <p:nvPr/>
          </p:nvSpPr>
          <p:spPr bwMode="auto">
            <a:xfrm>
              <a:off x="1842" y="2565"/>
              <a:ext cx="83" cy="59"/>
            </a:xfrm>
            <a:custGeom>
              <a:avLst/>
              <a:gdLst/>
              <a:ahLst/>
              <a:cxnLst>
                <a:cxn ang="0">
                  <a:pos x="0" y="59"/>
                </a:cxn>
                <a:cxn ang="0">
                  <a:pos x="23" y="53"/>
                </a:cxn>
                <a:cxn ang="0">
                  <a:pos x="38" y="41"/>
                </a:cxn>
                <a:cxn ang="0">
                  <a:pos x="61" y="23"/>
                </a:cxn>
                <a:cxn ang="0">
                  <a:pos x="83" y="0"/>
                </a:cxn>
              </a:cxnLst>
              <a:rect l="0" t="0" r="r" b="b"/>
              <a:pathLst>
                <a:path w="83" h="59">
                  <a:moveTo>
                    <a:pt x="0" y="59"/>
                  </a:moveTo>
                  <a:lnTo>
                    <a:pt x="23" y="53"/>
                  </a:lnTo>
                  <a:lnTo>
                    <a:pt x="38" y="41"/>
                  </a:lnTo>
                  <a:lnTo>
                    <a:pt x="61" y="23"/>
                  </a:lnTo>
                  <a:lnTo>
                    <a:pt x="83" y="0"/>
                  </a:lnTo>
                </a:path>
              </a:pathLst>
            </a:custGeom>
            <a:noFill/>
            <a:ln w="36513">
              <a:solidFill>
                <a:srgbClr val="FF0000"/>
              </a:solidFill>
              <a:prstDash val="solid"/>
              <a:round/>
              <a:headEnd/>
              <a:tailEnd/>
            </a:ln>
          </p:spPr>
          <p:txBody>
            <a:bodyPr/>
            <a:lstStyle/>
            <a:p>
              <a:endParaRPr lang="en-IN"/>
            </a:p>
          </p:txBody>
        </p:sp>
        <p:sp>
          <p:nvSpPr>
            <p:cNvPr id="485426" name="Freeform 50"/>
            <p:cNvSpPr>
              <a:spLocks/>
            </p:cNvSpPr>
            <p:nvPr/>
          </p:nvSpPr>
          <p:spPr bwMode="auto">
            <a:xfrm>
              <a:off x="1925" y="2411"/>
              <a:ext cx="83" cy="154"/>
            </a:xfrm>
            <a:custGeom>
              <a:avLst/>
              <a:gdLst/>
              <a:ahLst/>
              <a:cxnLst>
                <a:cxn ang="0">
                  <a:pos x="0" y="154"/>
                </a:cxn>
                <a:cxn ang="0">
                  <a:pos x="23" y="124"/>
                </a:cxn>
                <a:cxn ang="0">
                  <a:pos x="38" y="89"/>
                </a:cxn>
                <a:cxn ang="0">
                  <a:pos x="61" y="42"/>
                </a:cxn>
                <a:cxn ang="0">
                  <a:pos x="83" y="0"/>
                </a:cxn>
              </a:cxnLst>
              <a:rect l="0" t="0" r="r" b="b"/>
              <a:pathLst>
                <a:path w="83" h="154">
                  <a:moveTo>
                    <a:pt x="0" y="154"/>
                  </a:moveTo>
                  <a:lnTo>
                    <a:pt x="23" y="124"/>
                  </a:lnTo>
                  <a:lnTo>
                    <a:pt x="38" y="89"/>
                  </a:lnTo>
                  <a:lnTo>
                    <a:pt x="61" y="42"/>
                  </a:lnTo>
                  <a:lnTo>
                    <a:pt x="83" y="0"/>
                  </a:lnTo>
                </a:path>
              </a:pathLst>
            </a:custGeom>
            <a:noFill/>
            <a:ln w="36513">
              <a:solidFill>
                <a:srgbClr val="FF0000"/>
              </a:solidFill>
              <a:prstDash val="solid"/>
              <a:round/>
              <a:headEnd/>
              <a:tailEnd/>
            </a:ln>
          </p:spPr>
          <p:txBody>
            <a:bodyPr/>
            <a:lstStyle/>
            <a:p>
              <a:endParaRPr lang="en-IN"/>
            </a:p>
          </p:txBody>
        </p:sp>
        <p:sp>
          <p:nvSpPr>
            <p:cNvPr id="485427" name="Freeform 51"/>
            <p:cNvSpPr>
              <a:spLocks/>
            </p:cNvSpPr>
            <p:nvPr/>
          </p:nvSpPr>
          <p:spPr bwMode="auto">
            <a:xfrm>
              <a:off x="2008" y="2205"/>
              <a:ext cx="83" cy="206"/>
            </a:xfrm>
            <a:custGeom>
              <a:avLst/>
              <a:gdLst/>
              <a:ahLst/>
              <a:cxnLst>
                <a:cxn ang="0">
                  <a:pos x="0" y="206"/>
                </a:cxn>
                <a:cxn ang="0">
                  <a:pos x="23" y="159"/>
                </a:cxn>
                <a:cxn ang="0">
                  <a:pos x="45" y="106"/>
                </a:cxn>
                <a:cxn ang="0">
                  <a:pos x="83" y="0"/>
                </a:cxn>
              </a:cxnLst>
              <a:rect l="0" t="0" r="r" b="b"/>
              <a:pathLst>
                <a:path w="83" h="206">
                  <a:moveTo>
                    <a:pt x="0" y="206"/>
                  </a:moveTo>
                  <a:lnTo>
                    <a:pt x="23" y="159"/>
                  </a:lnTo>
                  <a:lnTo>
                    <a:pt x="45" y="106"/>
                  </a:lnTo>
                  <a:lnTo>
                    <a:pt x="83" y="0"/>
                  </a:lnTo>
                </a:path>
              </a:pathLst>
            </a:custGeom>
            <a:noFill/>
            <a:ln w="36513">
              <a:solidFill>
                <a:srgbClr val="FF0000"/>
              </a:solidFill>
              <a:prstDash val="solid"/>
              <a:round/>
              <a:headEnd/>
              <a:tailEnd/>
            </a:ln>
          </p:spPr>
          <p:txBody>
            <a:bodyPr/>
            <a:lstStyle/>
            <a:p>
              <a:endParaRPr lang="en-IN"/>
            </a:p>
          </p:txBody>
        </p:sp>
        <p:sp>
          <p:nvSpPr>
            <p:cNvPr id="485428" name="Freeform 52"/>
            <p:cNvSpPr>
              <a:spLocks/>
            </p:cNvSpPr>
            <p:nvPr/>
          </p:nvSpPr>
          <p:spPr bwMode="auto">
            <a:xfrm>
              <a:off x="2091" y="1993"/>
              <a:ext cx="75" cy="212"/>
            </a:xfrm>
            <a:custGeom>
              <a:avLst/>
              <a:gdLst/>
              <a:ahLst/>
              <a:cxnLst>
                <a:cxn ang="0">
                  <a:pos x="0" y="212"/>
                </a:cxn>
                <a:cxn ang="0">
                  <a:pos x="38" y="106"/>
                </a:cxn>
                <a:cxn ang="0">
                  <a:pos x="75" y="0"/>
                </a:cxn>
              </a:cxnLst>
              <a:rect l="0" t="0" r="r" b="b"/>
              <a:pathLst>
                <a:path w="75" h="212">
                  <a:moveTo>
                    <a:pt x="0" y="212"/>
                  </a:moveTo>
                  <a:lnTo>
                    <a:pt x="38" y="106"/>
                  </a:lnTo>
                  <a:lnTo>
                    <a:pt x="75" y="0"/>
                  </a:lnTo>
                </a:path>
              </a:pathLst>
            </a:custGeom>
            <a:noFill/>
            <a:ln w="36513">
              <a:solidFill>
                <a:srgbClr val="FF0000"/>
              </a:solidFill>
              <a:prstDash val="solid"/>
              <a:round/>
              <a:headEnd/>
              <a:tailEnd/>
            </a:ln>
          </p:spPr>
          <p:txBody>
            <a:bodyPr/>
            <a:lstStyle/>
            <a:p>
              <a:endParaRPr lang="en-IN"/>
            </a:p>
          </p:txBody>
        </p:sp>
        <p:sp>
          <p:nvSpPr>
            <p:cNvPr id="485429" name="Freeform 53"/>
            <p:cNvSpPr>
              <a:spLocks/>
            </p:cNvSpPr>
            <p:nvPr/>
          </p:nvSpPr>
          <p:spPr bwMode="auto">
            <a:xfrm>
              <a:off x="2166" y="1792"/>
              <a:ext cx="83" cy="201"/>
            </a:xfrm>
            <a:custGeom>
              <a:avLst/>
              <a:gdLst/>
              <a:ahLst/>
              <a:cxnLst>
                <a:cxn ang="0">
                  <a:pos x="0" y="201"/>
                </a:cxn>
                <a:cxn ang="0">
                  <a:pos x="38" y="95"/>
                </a:cxn>
                <a:cxn ang="0">
                  <a:pos x="61" y="47"/>
                </a:cxn>
                <a:cxn ang="0">
                  <a:pos x="83" y="0"/>
                </a:cxn>
              </a:cxnLst>
              <a:rect l="0" t="0" r="r" b="b"/>
              <a:pathLst>
                <a:path w="83" h="201">
                  <a:moveTo>
                    <a:pt x="0" y="201"/>
                  </a:moveTo>
                  <a:lnTo>
                    <a:pt x="38" y="95"/>
                  </a:lnTo>
                  <a:lnTo>
                    <a:pt x="61" y="47"/>
                  </a:lnTo>
                  <a:lnTo>
                    <a:pt x="83" y="0"/>
                  </a:lnTo>
                </a:path>
              </a:pathLst>
            </a:custGeom>
            <a:noFill/>
            <a:ln w="36513">
              <a:solidFill>
                <a:srgbClr val="FF0000"/>
              </a:solidFill>
              <a:prstDash val="solid"/>
              <a:round/>
              <a:headEnd/>
              <a:tailEnd/>
            </a:ln>
          </p:spPr>
          <p:txBody>
            <a:bodyPr/>
            <a:lstStyle/>
            <a:p>
              <a:endParaRPr lang="en-IN"/>
            </a:p>
          </p:txBody>
        </p:sp>
        <p:sp>
          <p:nvSpPr>
            <p:cNvPr id="485430" name="Freeform 54"/>
            <p:cNvSpPr>
              <a:spLocks/>
            </p:cNvSpPr>
            <p:nvPr/>
          </p:nvSpPr>
          <p:spPr bwMode="auto">
            <a:xfrm>
              <a:off x="2249" y="1633"/>
              <a:ext cx="83" cy="159"/>
            </a:xfrm>
            <a:custGeom>
              <a:avLst/>
              <a:gdLst/>
              <a:ahLst/>
              <a:cxnLst>
                <a:cxn ang="0">
                  <a:pos x="0" y="159"/>
                </a:cxn>
                <a:cxn ang="0">
                  <a:pos x="38" y="77"/>
                </a:cxn>
                <a:cxn ang="0">
                  <a:pos x="83" y="0"/>
                </a:cxn>
              </a:cxnLst>
              <a:rect l="0" t="0" r="r" b="b"/>
              <a:pathLst>
                <a:path w="83" h="159">
                  <a:moveTo>
                    <a:pt x="0" y="159"/>
                  </a:moveTo>
                  <a:lnTo>
                    <a:pt x="38" y="77"/>
                  </a:lnTo>
                  <a:lnTo>
                    <a:pt x="83" y="0"/>
                  </a:lnTo>
                </a:path>
              </a:pathLst>
            </a:custGeom>
            <a:noFill/>
            <a:ln w="36513">
              <a:solidFill>
                <a:srgbClr val="FF0000"/>
              </a:solidFill>
              <a:prstDash val="solid"/>
              <a:round/>
              <a:headEnd/>
              <a:tailEnd/>
            </a:ln>
          </p:spPr>
          <p:txBody>
            <a:bodyPr/>
            <a:lstStyle/>
            <a:p>
              <a:endParaRPr lang="en-IN"/>
            </a:p>
          </p:txBody>
        </p:sp>
        <p:sp>
          <p:nvSpPr>
            <p:cNvPr id="485431" name="Freeform 55"/>
            <p:cNvSpPr>
              <a:spLocks/>
            </p:cNvSpPr>
            <p:nvPr/>
          </p:nvSpPr>
          <p:spPr bwMode="auto">
            <a:xfrm>
              <a:off x="2332" y="1515"/>
              <a:ext cx="83" cy="118"/>
            </a:xfrm>
            <a:custGeom>
              <a:avLst/>
              <a:gdLst/>
              <a:ahLst/>
              <a:cxnLst>
                <a:cxn ang="0">
                  <a:pos x="0" y="118"/>
                </a:cxn>
                <a:cxn ang="0">
                  <a:pos x="38" y="53"/>
                </a:cxn>
                <a:cxn ang="0">
                  <a:pos x="83" y="0"/>
                </a:cxn>
              </a:cxnLst>
              <a:rect l="0" t="0" r="r" b="b"/>
              <a:pathLst>
                <a:path w="83" h="118">
                  <a:moveTo>
                    <a:pt x="0" y="118"/>
                  </a:moveTo>
                  <a:lnTo>
                    <a:pt x="38" y="53"/>
                  </a:lnTo>
                  <a:lnTo>
                    <a:pt x="83" y="0"/>
                  </a:lnTo>
                </a:path>
              </a:pathLst>
            </a:custGeom>
            <a:noFill/>
            <a:ln w="36513">
              <a:solidFill>
                <a:srgbClr val="FF0000"/>
              </a:solidFill>
              <a:prstDash val="solid"/>
              <a:round/>
              <a:headEnd/>
              <a:tailEnd/>
            </a:ln>
          </p:spPr>
          <p:txBody>
            <a:bodyPr/>
            <a:lstStyle/>
            <a:p>
              <a:endParaRPr lang="en-IN"/>
            </a:p>
          </p:txBody>
        </p:sp>
        <p:sp>
          <p:nvSpPr>
            <p:cNvPr id="485432" name="Freeform 56"/>
            <p:cNvSpPr>
              <a:spLocks/>
            </p:cNvSpPr>
            <p:nvPr/>
          </p:nvSpPr>
          <p:spPr bwMode="auto">
            <a:xfrm>
              <a:off x="2415" y="1450"/>
              <a:ext cx="83" cy="65"/>
            </a:xfrm>
            <a:custGeom>
              <a:avLst/>
              <a:gdLst/>
              <a:ahLst/>
              <a:cxnLst>
                <a:cxn ang="0">
                  <a:pos x="0" y="65"/>
                </a:cxn>
                <a:cxn ang="0">
                  <a:pos x="38" y="24"/>
                </a:cxn>
                <a:cxn ang="0">
                  <a:pos x="83" y="0"/>
                </a:cxn>
              </a:cxnLst>
              <a:rect l="0" t="0" r="r" b="b"/>
              <a:pathLst>
                <a:path w="83" h="65">
                  <a:moveTo>
                    <a:pt x="0" y="65"/>
                  </a:moveTo>
                  <a:lnTo>
                    <a:pt x="38" y="24"/>
                  </a:lnTo>
                  <a:lnTo>
                    <a:pt x="83" y="0"/>
                  </a:lnTo>
                </a:path>
              </a:pathLst>
            </a:custGeom>
            <a:noFill/>
            <a:ln w="36513">
              <a:solidFill>
                <a:srgbClr val="FF0000"/>
              </a:solidFill>
              <a:prstDash val="solid"/>
              <a:round/>
              <a:headEnd/>
              <a:tailEnd/>
            </a:ln>
          </p:spPr>
          <p:txBody>
            <a:bodyPr/>
            <a:lstStyle/>
            <a:p>
              <a:endParaRPr lang="en-IN"/>
            </a:p>
          </p:txBody>
        </p:sp>
        <p:sp>
          <p:nvSpPr>
            <p:cNvPr id="485433" name="Freeform 57"/>
            <p:cNvSpPr>
              <a:spLocks/>
            </p:cNvSpPr>
            <p:nvPr/>
          </p:nvSpPr>
          <p:spPr bwMode="auto">
            <a:xfrm>
              <a:off x="2498" y="1439"/>
              <a:ext cx="83" cy="11"/>
            </a:xfrm>
            <a:custGeom>
              <a:avLst/>
              <a:gdLst/>
              <a:ahLst/>
              <a:cxnLst>
                <a:cxn ang="0">
                  <a:pos x="0" y="11"/>
                </a:cxn>
                <a:cxn ang="0">
                  <a:pos x="37" y="0"/>
                </a:cxn>
                <a:cxn ang="0">
                  <a:pos x="83" y="0"/>
                </a:cxn>
              </a:cxnLst>
              <a:rect l="0" t="0" r="r" b="b"/>
              <a:pathLst>
                <a:path w="83" h="11">
                  <a:moveTo>
                    <a:pt x="0" y="11"/>
                  </a:moveTo>
                  <a:lnTo>
                    <a:pt x="37" y="0"/>
                  </a:lnTo>
                  <a:lnTo>
                    <a:pt x="83" y="0"/>
                  </a:lnTo>
                </a:path>
              </a:pathLst>
            </a:custGeom>
            <a:noFill/>
            <a:ln w="36513">
              <a:solidFill>
                <a:srgbClr val="FF0000"/>
              </a:solidFill>
              <a:prstDash val="solid"/>
              <a:round/>
              <a:headEnd/>
              <a:tailEnd/>
            </a:ln>
          </p:spPr>
          <p:txBody>
            <a:bodyPr/>
            <a:lstStyle/>
            <a:p>
              <a:endParaRPr lang="en-IN"/>
            </a:p>
          </p:txBody>
        </p:sp>
        <p:sp>
          <p:nvSpPr>
            <p:cNvPr id="485434" name="Freeform 58"/>
            <p:cNvSpPr>
              <a:spLocks/>
            </p:cNvSpPr>
            <p:nvPr/>
          </p:nvSpPr>
          <p:spPr bwMode="auto">
            <a:xfrm>
              <a:off x="2581" y="1439"/>
              <a:ext cx="82" cy="47"/>
            </a:xfrm>
            <a:custGeom>
              <a:avLst/>
              <a:gdLst/>
              <a:ahLst/>
              <a:cxnLst>
                <a:cxn ang="0">
                  <a:pos x="0" y="0"/>
                </a:cxn>
                <a:cxn ang="0">
                  <a:pos x="37" y="17"/>
                </a:cxn>
                <a:cxn ang="0">
                  <a:pos x="82" y="47"/>
                </a:cxn>
              </a:cxnLst>
              <a:rect l="0" t="0" r="r" b="b"/>
              <a:pathLst>
                <a:path w="82" h="47">
                  <a:moveTo>
                    <a:pt x="0" y="0"/>
                  </a:moveTo>
                  <a:lnTo>
                    <a:pt x="37" y="17"/>
                  </a:lnTo>
                  <a:lnTo>
                    <a:pt x="82" y="47"/>
                  </a:lnTo>
                </a:path>
              </a:pathLst>
            </a:custGeom>
            <a:noFill/>
            <a:ln w="36513">
              <a:solidFill>
                <a:srgbClr val="FF0000"/>
              </a:solidFill>
              <a:prstDash val="solid"/>
              <a:round/>
              <a:headEnd/>
              <a:tailEnd/>
            </a:ln>
          </p:spPr>
          <p:txBody>
            <a:bodyPr/>
            <a:lstStyle/>
            <a:p>
              <a:endParaRPr lang="en-IN"/>
            </a:p>
          </p:txBody>
        </p:sp>
        <p:sp>
          <p:nvSpPr>
            <p:cNvPr id="485435" name="Freeform 59"/>
            <p:cNvSpPr>
              <a:spLocks/>
            </p:cNvSpPr>
            <p:nvPr/>
          </p:nvSpPr>
          <p:spPr bwMode="auto">
            <a:xfrm>
              <a:off x="2663" y="1486"/>
              <a:ext cx="83" cy="100"/>
            </a:xfrm>
            <a:custGeom>
              <a:avLst/>
              <a:gdLst/>
              <a:ahLst/>
              <a:cxnLst>
                <a:cxn ang="0">
                  <a:pos x="0" y="0"/>
                </a:cxn>
                <a:cxn ang="0">
                  <a:pos x="46" y="41"/>
                </a:cxn>
                <a:cxn ang="0">
                  <a:pos x="83" y="100"/>
                </a:cxn>
              </a:cxnLst>
              <a:rect l="0" t="0" r="r" b="b"/>
              <a:pathLst>
                <a:path w="83" h="100">
                  <a:moveTo>
                    <a:pt x="0" y="0"/>
                  </a:moveTo>
                  <a:lnTo>
                    <a:pt x="46" y="41"/>
                  </a:lnTo>
                  <a:lnTo>
                    <a:pt x="83" y="100"/>
                  </a:lnTo>
                </a:path>
              </a:pathLst>
            </a:custGeom>
            <a:noFill/>
            <a:ln w="36513">
              <a:solidFill>
                <a:srgbClr val="FF0000"/>
              </a:solidFill>
              <a:prstDash val="solid"/>
              <a:round/>
              <a:headEnd/>
              <a:tailEnd/>
            </a:ln>
          </p:spPr>
          <p:txBody>
            <a:bodyPr/>
            <a:lstStyle/>
            <a:p>
              <a:endParaRPr lang="en-IN"/>
            </a:p>
          </p:txBody>
        </p:sp>
        <p:sp>
          <p:nvSpPr>
            <p:cNvPr id="485436" name="Freeform 60"/>
            <p:cNvSpPr>
              <a:spLocks/>
            </p:cNvSpPr>
            <p:nvPr/>
          </p:nvSpPr>
          <p:spPr bwMode="auto">
            <a:xfrm>
              <a:off x="2746" y="1586"/>
              <a:ext cx="76" cy="147"/>
            </a:xfrm>
            <a:custGeom>
              <a:avLst/>
              <a:gdLst/>
              <a:ahLst/>
              <a:cxnLst>
                <a:cxn ang="0">
                  <a:pos x="0" y="0"/>
                </a:cxn>
                <a:cxn ang="0">
                  <a:pos x="38" y="71"/>
                </a:cxn>
                <a:cxn ang="0">
                  <a:pos x="76" y="147"/>
                </a:cxn>
              </a:cxnLst>
              <a:rect l="0" t="0" r="r" b="b"/>
              <a:pathLst>
                <a:path w="76" h="147">
                  <a:moveTo>
                    <a:pt x="0" y="0"/>
                  </a:moveTo>
                  <a:lnTo>
                    <a:pt x="38" y="71"/>
                  </a:lnTo>
                  <a:lnTo>
                    <a:pt x="76" y="147"/>
                  </a:lnTo>
                </a:path>
              </a:pathLst>
            </a:custGeom>
            <a:noFill/>
            <a:ln w="36513">
              <a:solidFill>
                <a:srgbClr val="FF0000"/>
              </a:solidFill>
              <a:prstDash val="solid"/>
              <a:round/>
              <a:headEnd/>
              <a:tailEnd/>
            </a:ln>
          </p:spPr>
          <p:txBody>
            <a:bodyPr/>
            <a:lstStyle/>
            <a:p>
              <a:endParaRPr lang="en-IN"/>
            </a:p>
          </p:txBody>
        </p:sp>
        <p:sp>
          <p:nvSpPr>
            <p:cNvPr id="485437" name="Freeform 61"/>
            <p:cNvSpPr>
              <a:spLocks/>
            </p:cNvSpPr>
            <p:nvPr/>
          </p:nvSpPr>
          <p:spPr bwMode="auto">
            <a:xfrm>
              <a:off x="2822" y="1733"/>
              <a:ext cx="82" cy="183"/>
            </a:xfrm>
            <a:custGeom>
              <a:avLst/>
              <a:gdLst/>
              <a:ahLst/>
              <a:cxnLst>
                <a:cxn ang="0">
                  <a:pos x="0" y="0"/>
                </a:cxn>
                <a:cxn ang="0">
                  <a:pos x="37" y="89"/>
                </a:cxn>
                <a:cxn ang="0">
                  <a:pos x="82" y="183"/>
                </a:cxn>
              </a:cxnLst>
              <a:rect l="0" t="0" r="r" b="b"/>
              <a:pathLst>
                <a:path w="82" h="183">
                  <a:moveTo>
                    <a:pt x="0" y="0"/>
                  </a:moveTo>
                  <a:lnTo>
                    <a:pt x="37" y="89"/>
                  </a:lnTo>
                  <a:lnTo>
                    <a:pt x="82" y="183"/>
                  </a:lnTo>
                </a:path>
              </a:pathLst>
            </a:custGeom>
            <a:noFill/>
            <a:ln w="36513">
              <a:solidFill>
                <a:srgbClr val="FF0000"/>
              </a:solidFill>
              <a:prstDash val="solid"/>
              <a:round/>
              <a:headEnd/>
              <a:tailEnd/>
            </a:ln>
          </p:spPr>
          <p:txBody>
            <a:bodyPr/>
            <a:lstStyle/>
            <a:p>
              <a:endParaRPr lang="en-IN"/>
            </a:p>
          </p:txBody>
        </p:sp>
        <p:sp>
          <p:nvSpPr>
            <p:cNvPr id="485438" name="Freeform 62"/>
            <p:cNvSpPr>
              <a:spLocks/>
            </p:cNvSpPr>
            <p:nvPr/>
          </p:nvSpPr>
          <p:spPr bwMode="auto">
            <a:xfrm>
              <a:off x="2904" y="1916"/>
              <a:ext cx="83" cy="212"/>
            </a:xfrm>
            <a:custGeom>
              <a:avLst/>
              <a:gdLst/>
              <a:ahLst/>
              <a:cxnLst>
                <a:cxn ang="0">
                  <a:pos x="0" y="0"/>
                </a:cxn>
                <a:cxn ang="0">
                  <a:pos x="38" y="106"/>
                </a:cxn>
                <a:cxn ang="0">
                  <a:pos x="83" y="212"/>
                </a:cxn>
              </a:cxnLst>
              <a:rect l="0" t="0" r="r" b="b"/>
              <a:pathLst>
                <a:path w="83" h="212">
                  <a:moveTo>
                    <a:pt x="0" y="0"/>
                  </a:moveTo>
                  <a:lnTo>
                    <a:pt x="38" y="106"/>
                  </a:lnTo>
                  <a:lnTo>
                    <a:pt x="83" y="212"/>
                  </a:lnTo>
                </a:path>
              </a:pathLst>
            </a:custGeom>
            <a:noFill/>
            <a:ln w="36513">
              <a:solidFill>
                <a:srgbClr val="FF0000"/>
              </a:solidFill>
              <a:prstDash val="solid"/>
              <a:round/>
              <a:headEnd/>
              <a:tailEnd/>
            </a:ln>
          </p:spPr>
          <p:txBody>
            <a:bodyPr/>
            <a:lstStyle/>
            <a:p>
              <a:endParaRPr lang="en-IN"/>
            </a:p>
          </p:txBody>
        </p:sp>
        <p:sp>
          <p:nvSpPr>
            <p:cNvPr id="485439" name="Freeform 63"/>
            <p:cNvSpPr>
              <a:spLocks/>
            </p:cNvSpPr>
            <p:nvPr/>
          </p:nvSpPr>
          <p:spPr bwMode="auto">
            <a:xfrm>
              <a:off x="2987" y="2128"/>
              <a:ext cx="83" cy="213"/>
            </a:xfrm>
            <a:custGeom>
              <a:avLst/>
              <a:gdLst/>
              <a:ahLst/>
              <a:cxnLst>
                <a:cxn ang="0">
                  <a:pos x="0" y="0"/>
                </a:cxn>
                <a:cxn ang="0">
                  <a:pos x="38" y="106"/>
                </a:cxn>
                <a:cxn ang="0">
                  <a:pos x="83" y="213"/>
                </a:cxn>
              </a:cxnLst>
              <a:rect l="0" t="0" r="r" b="b"/>
              <a:pathLst>
                <a:path w="83" h="213">
                  <a:moveTo>
                    <a:pt x="0" y="0"/>
                  </a:moveTo>
                  <a:lnTo>
                    <a:pt x="38" y="106"/>
                  </a:lnTo>
                  <a:lnTo>
                    <a:pt x="83" y="213"/>
                  </a:lnTo>
                </a:path>
              </a:pathLst>
            </a:custGeom>
            <a:noFill/>
            <a:ln w="36513">
              <a:solidFill>
                <a:srgbClr val="FF0000"/>
              </a:solidFill>
              <a:prstDash val="solid"/>
              <a:round/>
              <a:headEnd/>
              <a:tailEnd/>
            </a:ln>
          </p:spPr>
          <p:txBody>
            <a:bodyPr/>
            <a:lstStyle/>
            <a:p>
              <a:endParaRPr lang="en-IN"/>
            </a:p>
          </p:txBody>
        </p:sp>
        <p:sp>
          <p:nvSpPr>
            <p:cNvPr id="485440" name="Freeform 64"/>
            <p:cNvSpPr>
              <a:spLocks/>
            </p:cNvSpPr>
            <p:nvPr/>
          </p:nvSpPr>
          <p:spPr bwMode="auto">
            <a:xfrm>
              <a:off x="3070" y="2341"/>
              <a:ext cx="83" cy="176"/>
            </a:xfrm>
            <a:custGeom>
              <a:avLst/>
              <a:gdLst/>
              <a:ahLst/>
              <a:cxnLst>
                <a:cxn ang="0">
                  <a:pos x="0" y="0"/>
                </a:cxn>
                <a:cxn ang="0">
                  <a:pos x="38" y="94"/>
                </a:cxn>
                <a:cxn ang="0">
                  <a:pos x="60" y="141"/>
                </a:cxn>
                <a:cxn ang="0">
                  <a:pos x="83" y="176"/>
                </a:cxn>
              </a:cxnLst>
              <a:rect l="0" t="0" r="r" b="b"/>
              <a:pathLst>
                <a:path w="83" h="176">
                  <a:moveTo>
                    <a:pt x="0" y="0"/>
                  </a:moveTo>
                  <a:lnTo>
                    <a:pt x="38" y="94"/>
                  </a:lnTo>
                  <a:lnTo>
                    <a:pt x="60" y="141"/>
                  </a:lnTo>
                  <a:lnTo>
                    <a:pt x="83" y="176"/>
                  </a:lnTo>
                </a:path>
              </a:pathLst>
            </a:custGeom>
            <a:noFill/>
            <a:ln w="36513">
              <a:solidFill>
                <a:srgbClr val="FF0000"/>
              </a:solidFill>
              <a:prstDash val="solid"/>
              <a:round/>
              <a:headEnd/>
              <a:tailEnd/>
            </a:ln>
          </p:spPr>
          <p:txBody>
            <a:bodyPr/>
            <a:lstStyle/>
            <a:p>
              <a:endParaRPr lang="en-IN"/>
            </a:p>
          </p:txBody>
        </p:sp>
        <p:sp>
          <p:nvSpPr>
            <p:cNvPr id="485441" name="Freeform 65"/>
            <p:cNvSpPr>
              <a:spLocks/>
            </p:cNvSpPr>
            <p:nvPr/>
          </p:nvSpPr>
          <p:spPr bwMode="auto">
            <a:xfrm>
              <a:off x="3153" y="2517"/>
              <a:ext cx="83" cy="101"/>
            </a:xfrm>
            <a:custGeom>
              <a:avLst/>
              <a:gdLst/>
              <a:ahLst/>
              <a:cxnLst>
                <a:cxn ang="0">
                  <a:pos x="0" y="0"/>
                </a:cxn>
                <a:cxn ang="0">
                  <a:pos x="23" y="36"/>
                </a:cxn>
                <a:cxn ang="0">
                  <a:pos x="38" y="65"/>
                </a:cxn>
                <a:cxn ang="0">
                  <a:pos x="60" y="89"/>
                </a:cxn>
                <a:cxn ang="0">
                  <a:pos x="83" y="101"/>
                </a:cxn>
              </a:cxnLst>
              <a:rect l="0" t="0" r="r" b="b"/>
              <a:pathLst>
                <a:path w="83" h="101">
                  <a:moveTo>
                    <a:pt x="0" y="0"/>
                  </a:moveTo>
                  <a:lnTo>
                    <a:pt x="23" y="36"/>
                  </a:lnTo>
                  <a:lnTo>
                    <a:pt x="38" y="65"/>
                  </a:lnTo>
                  <a:lnTo>
                    <a:pt x="60" y="89"/>
                  </a:lnTo>
                  <a:lnTo>
                    <a:pt x="83" y="101"/>
                  </a:lnTo>
                </a:path>
              </a:pathLst>
            </a:custGeom>
            <a:noFill/>
            <a:ln w="36513">
              <a:solidFill>
                <a:srgbClr val="FF0000"/>
              </a:solidFill>
              <a:prstDash val="solid"/>
              <a:round/>
              <a:headEnd/>
              <a:tailEnd/>
            </a:ln>
          </p:spPr>
          <p:txBody>
            <a:bodyPr/>
            <a:lstStyle/>
            <a:p>
              <a:endParaRPr lang="en-IN"/>
            </a:p>
          </p:txBody>
        </p:sp>
        <p:sp>
          <p:nvSpPr>
            <p:cNvPr id="485442" name="Freeform 66"/>
            <p:cNvSpPr>
              <a:spLocks/>
            </p:cNvSpPr>
            <p:nvPr/>
          </p:nvSpPr>
          <p:spPr bwMode="auto">
            <a:xfrm>
              <a:off x="3236" y="2594"/>
              <a:ext cx="83" cy="30"/>
            </a:xfrm>
            <a:custGeom>
              <a:avLst/>
              <a:gdLst/>
              <a:ahLst/>
              <a:cxnLst>
                <a:cxn ang="0">
                  <a:pos x="0" y="24"/>
                </a:cxn>
                <a:cxn ang="0">
                  <a:pos x="22" y="30"/>
                </a:cxn>
                <a:cxn ang="0">
                  <a:pos x="45" y="24"/>
                </a:cxn>
                <a:cxn ang="0">
                  <a:pos x="60" y="18"/>
                </a:cxn>
                <a:cxn ang="0">
                  <a:pos x="83" y="0"/>
                </a:cxn>
              </a:cxnLst>
              <a:rect l="0" t="0" r="r" b="b"/>
              <a:pathLst>
                <a:path w="83" h="30">
                  <a:moveTo>
                    <a:pt x="0" y="24"/>
                  </a:moveTo>
                  <a:lnTo>
                    <a:pt x="22" y="30"/>
                  </a:lnTo>
                  <a:lnTo>
                    <a:pt x="45" y="24"/>
                  </a:lnTo>
                  <a:lnTo>
                    <a:pt x="60" y="18"/>
                  </a:lnTo>
                  <a:lnTo>
                    <a:pt x="83" y="0"/>
                  </a:lnTo>
                </a:path>
              </a:pathLst>
            </a:custGeom>
            <a:noFill/>
            <a:ln w="36513">
              <a:solidFill>
                <a:srgbClr val="FF0000"/>
              </a:solidFill>
              <a:prstDash val="solid"/>
              <a:round/>
              <a:headEnd/>
              <a:tailEnd/>
            </a:ln>
          </p:spPr>
          <p:txBody>
            <a:bodyPr/>
            <a:lstStyle/>
            <a:p>
              <a:endParaRPr lang="en-IN"/>
            </a:p>
          </p:txBody>
        </p:sp>
        <p:sp>
          <p:nvSpPr>
            <p:cNvPr id="485443" name="Freeform 67"/>
            <p:cNvSpPr>
              <a:spLocks/>
            </p:cNvSpPr>
            <p:nvPr/>
          </p:nvSpPr>
          <p:spPr bwMode="auto">
            <a:xfrm>
              <a:off x="3319" y="2464"/>
              <a:ext cx="75" cy="130"/>
            </a:xfrm>
            <a:custGeom>
              <a:avLst/>
              <a:gdLst/>
              <a:ahLst/>
              <a:cxnLst>
                <a:cxn ang="0">
                  <a:pos x="0" y="130"/>
                </a:cxn>
                <a:cxn ang="0">
                  <a:pos x="22" y="107"/>
                </a:cxn>
                <a:cxn ang="0">
                  <a:pos x="37" y="77"/>
                </a:cxn>
                <a:cxn ang="0">
                  <a:pos x="52" y="42"/>
                </a:cxn>
                <a:cxn ang="0">
                  <a:pos x="75" y="0"/>
                </a:cxn>
              </a:cxnLst>
              <a:rect l="0" t="0" r="r" b="b"/>
              <a:pathLst>
                <a:path w="75" h="130">
                  <a:moveTo>
                    <a:pt x="0" y="130"/>
                  </a:moveTo>
                  <a:lnTo>
                    <a:pt x="22" y="107"/>
                  </a:lnTo>
                  <a:lnTo>
                    <a:pt x="37" y="77"/>
                  </a:lnTo>
                  <a:lnTo>
                    <a:pt x="52" y="42"/>
                  </a:lnTo>
                  <a:lnTo>
                    <a:pt x="75" y="0"/>
                  </a:lnTo>
                </a:path>
              </a:pathLst>
            </a:custGeom>
            <a:noFill/>
            <a:ln w="36513">
              <a:solidFill>
                <a:srgbClr val="FF0000"/>
              </a:solidFill>
              <a:prstDash val="solid"/>
              <a:round/>
              <a:headEnd/>
              <a:tailEnd/>
            </a:ln>
          </p:spPr>
          <p:txBody>
            <a:bodyPr/>
            <a:lstStyle/>
            <a:p>
              <a:endParaRPr lang="en-IN"/>
            </a:p>
          </p:txBody>
        </p:sp>
        <p:sp>
          <p:nvSpPr>
            <p:cNvPr id="485444" name="Freeform 68"/>
            <p:cNvSpPr>
              <a:spLocks/>
            </p:cNvSpPr>
            <p:nvPr/>
          </p:nvSpPr>
          <p:spPr bwMode="auto">
            <a:xfrm>
              <a:off x="3394" y="2276"/>
              <a:ext cx="83" cy="188"/>
            </a:xfrm>
            <a:custGeom>
              <a:avLst/>
              <a:gdLst/>
              <a:ahLst/>
              <a:cxnLst>
                <a:cxn ang="0">
                  <a:pos x="0" y="188"/>
                </a:cxn>
                <a:cxn ang="0">
                  <a:pos x="23" y="147"/>
                </a:cxn>
                <a:cxn ang="0">
                  <a:pos x="38" y="100"/>
                </a:cxn>
                <a:cxn ang="0">
                  <a:pos x="83" y="0"/>
                </a:cxn>
              </a:cxnLst>
              <a:rect l="0" t="0" r="r" b="b"/>
              <a:pathLst>
                <a:path w="83" h="188">
                  <a:moveTo>
                    <a:pt x="0" y="188"/>
                  </a:moveTo>
                  <a:lnTo>
                    <a:pt x="23" y="147"/>
                  </a:lnTo>
                  <a:lnTo>
                    <a:pt x="38" y="100"/>
                  </a:lnTo>
                  <a:lnTo>
                    <a:pt x="83" y="0"/>
                  </a:lnTo>
                </a:path>
              </a:pathLst>
            </a:custGeom>
            <a:noFill/>
            <a:ln w="36513">
              <a:solidFill>
                <a:srgbClr val="FF0000"/>
              </a:solidFill>
              <a:prstDash val="solid"/>
              <a:round/>
              <a:headEnd/>
              <a:tailEnd/>
            </a:ln>
          </p:spPr>
          <p:txBody>
            <a:bodyPr/>
            <a:lstStyle/>
            <a:p>
              <a:endParaRPr lang="en-IN"/>
            </a:p>
          </p:txBody>
        </p:sp>
        <p:sp>
          <p:nvSpPr>
            <p:cNvPr id="485445" name="Freeform 69"/>
            <p:cNvSpPr>
              <a:spLocks/>
            </p:cNvSpPr>
            <p:nvPr/>
          </p:nvSpPr>
          <p:spPr bwMode="auto">
            <a:xfrm>
              <a:off x="3477" y="2058"/>
              <a:ext cx="83" cy="218"/>
            </a:xfrm>
            <a:custGeom>
              <a:avLst/>
              <a:gdLst/>
              <a:ahLst/>
              <a:cxnLst>
                <a:cxn ang="0">
                  <a:pos x="0" y="218"/>
                </a:cxn>
                <a:cxn ang="0">
                  <a:pos x="22" y="165"/>
                </a:cxn>
                <a:cxn ang="0">
                  <a:pos x="38" y="112"/>
                </a:cxn>
                <a:cxn ang="0">
                  <a:pos x="83" y="0"/>
                </a:cxn>
              </a:cxnLst>
              <a:rect l="0" t="0" r="r" b="b"/>
              <a:pathLst>
                <a:path w="83" h="218">
                  <a:moveTo>
                    <a:pt x="0" y="218"/>
                  </a:moveTo>
                  <a:lnTo>
                    <a:pt x="22" y="165"/>
                  </a:lnTo>
                  <a:lnTo>
                    <a:pt x="38" y="112"/>
                  </a:lnTo>
                  <a:lnTo>
                    <a:pt x="83" y="0"/>
                  </a:lnTo>
                </a:path>
              </a:pathLst>
            </a:custGeom>
            <a:noFill/>
            <a:ln w="36513">
              <a:solidFill>
                <a:srgbClr val="FF0000"/>
              </a:solidFill>
              <a:prstDash val="solid"/>
              <a:round/>
              <a:headEnd/>
              <a:tailEnd/>
            </a:ln>
          </p:spPr>
          <p:txBody>
            <a:bodyPr/>
            <a:lstStyle/>
            <a:p>
              <a:endParaRPr lang="en-IN"/>
            </a:p>
          </p:txBody>
        </p:sp>
        <p:sp>
          <p:nvSpPr>
            <p:cNvPr id="485446" name="Freeform 70"/>
            <p:cNvSpPr>
              <a:spLocks/>
            </p:cNvSpPr>
            <p:nvPr/>
          </p:nvSpPr>
          <p:spPr bwMode="auto">
            <a:xfrm>
              <a:off x="3560" y="1857"/>
              <a:ext cx="83" cy="201"/>
            </a:xfrm>
            <a:custGeom>
              <a:avLst/>
              <a:gdLst/>
              <a:ahLst/>
              <a:cxnLst>
                <a:cxn ang="0">
                  <a:pos x="0" y="201"/>
                </a:cxn>
                <a:cxn ang="0">
                  <a:pos x="37" y="100"/>
                </a:cxn>
                <a:cxn ang="0">
                  <a:pos x="83" y="0"/>
                </a:cxn>
              </a:cxnLst>
              <a:rect l="0" t="0" r="r" b="b"/>
              <a:pathLst>
                <a:path w="83" h="201">
                  <a:moveTo>
                    <a:pt x="0" y="201"/>
                  </a:moveTo>
                  <a:lnTo>
                    <a:pt x="37" y="100"/>
                  </a:lnTo>
                  <a:lnTo>
                    <a:pt x="83" y="0"/>
                  </a:lnTo>
                </a:path>
              </a:pathLst>
            </a:custGeom>
            <a:noFill/>
            <a:ln w="36513">
              <a:solidFill>
                <a:srgbClr val="FF0000"/>
              </a:solidFill>
              <a:prstDash val="solid"/>
              <a:round/>
              <a:headEnd/>
              <a:tailEnd/>
            </a:ln>
          </p:spPr>
          <p:txBody>
            <a:bodyPr/>
            <a:lstStyle/>
            <a:p>
              <a:endParaRPr lang="en-IN"/>
            </a:p>
          </p:txBody>
        </p:sp>
        <p:graphicFrame>
          <p:nvGraphicFramePr>
            <p:cNvPr id="485404" name="Object 28"/>
            <p:cNvGraphicFramePr>
              <a:graphicFrameLocks noChangeAspect="1"/>
            </p:cNvGraphicFramePr>
            <p:nvPr/>
          </p:nvGraphicFramePr>
          <p:xfrm>
            <a:off x="1463" y="3016"/>
            <a:ext cx="691" cy="180"/>
          </p:xfrm>
          <a:graphic>
            <a:graphicData uri="http://schemas.openxmlformats.org/presentationml/2006/ole">
              <p:oleObj spid="_x0000_s5129" name="Equation" r:id="rId11" imgW="825480" imgH="215640" progId="">
                <p:embed/>
              </p:oleObj>
            </a:graphicData>
          </a:graphic>
        </p:graphicFrame>
        <p:sp>
          <p:nvSpPr>
            <p:cNvPr id="485453" name="Line 77"/>
            <p:cNvSpPr>
              <a:spLocks noChangeShapeType="1"/>
            </p:cNvSpPr>
            <p:nvPr/>
          </p:nvSpPr>
          <p:spPr bwMode="auto">
            <a:xfrm>
              <a:off x="1112" y="1440"/>
              <a:ext cx="16" cy="1936"/>
            </a:xfrm>
            <a:prstGeom prst="line">
              <a:avLst/>
            </a:prstGeom>
            <a:noFill/>
            <a:ln w="9525">
              <a:solidFill>
                <a:srgbClr val="0000CC"/>
              </a:solidFill>
              <a:prstDash val="dash"/>
              <a:round/>
              <a:headEnd/>
              <a:tailEnd/>
            </a:ln>
            <a:effectLst/>
          </p:spPr>
          <p:txBody>
            <a:bodyPr/>
            <a:lstStyle/>
            <a:p>
              <a:endParaRPr lang="en-IN"/>
            </a:p>
          </p:txBody>
        </p:sp>
        <p:sp>
          <p:nvSpPr>
            <p:cNvPr id="485454" name="Line 78"/>
            <p:cNvSpPr>
              <a:spLocks noChangeShapeType="1"/>
            </p:cNvSpPr>
            <p:nvPr/>
          </p:nvSpPr>
          <p:spPr bwMode="auto">
            <a:xfrm>
              <a:off x="2528" y="1440"/>
              <a:ext cx="16" cy="1936"/>
            </a:xfrm>
            <a:prstGeom prst="line">
              <a:avLst/>
            </a:prstGeom>
            <a:noFill/>
            <a:ln w="9525">
              <a:solidFill>
                <a:srgbClr val="0000CC"/>
              </a:solidFill>
              <a:prstDash val="dash"/>
              <a:round/>
              <a:headEnd/>
              <a:tailEnd/>
            </a:ln>
            <a:effectLst/>
          </p:spPr>
          <p:txBody>
            <a:bodyPr/>
            <a:lstStyle/>
            <a:p>
              <a:endParaRPr lang="en-IN"/>
            </a:p>
          </p:txBody>
        </p:sp>
        <p:sp>
          <p:nvSpPr>
            <p:cNvPr id="485455" name="Line 79"/>
            <p:cNvSpPr>
              <a:spLocks noChangeShapeType="1"/>
            </p:cNvSpPr>
            <p:nvPr/>
          </p:nvSpPr>
          <p:spPr bwMode="auto">
            <a:xfrm>
              <a:off x="1120" y="3264"/>
              <a:ext cx="1416" cy="0"/>
            </a:xfrm>
            <a:prstGeom prst="line">
              <a:avLst/>
            </a:prstGeom>
            <a:noFill/>
            <a:ln w="9525">
              <a:solidFill>
                <a:schemeClr val="tx1"/>
              </a:solidFill>
              <a:round/>
              <a:headEnd type="diamond" w="med" len="med"/>
              <a:tailEnd type="triangle" w="med" len="med"/>
            </a:ln>
            <a:effectLst/>
          </p:spPr>
          <p:txBody>
            <a:bodyPr/>
            <a:lstStyle/>
            <a:p>
              <a:endParaRPr lang="en-IN"/>
            </a:p>
          </p:txBody>
        </p:sp>
        <p:graphicFrame>
          <p:nvGraphicFramePr>
            <p:cNvPr id="485461" name="Object 85"/>
            <p:cNvGraphicFramePr>
              <a:graphicFrameLocks noChangeAspect="1"/>
            </p:cNvGraphicFramePr>
            <p:nvPr/>
          </p:nvGraphicFramePr>
          <p:xfrm>
            <a:off x="3465" y="3196"/>
            <a:ext cx="346" cy="267"/>
          </p:xfrm>
          <a:graphic>
            <a:graphicData uri="http://schemas.openxmlformats.org/presentationml/2006/ole">
              <p:oleObj spid="_x0000_s5130" name="Equation" r:id="rId12" imgW="380880" imgH="203040" progId="">
                <p:embed/>
              </p:oleObj>
            </a:graphicData>
          </a:graphic>
        </p:graphicFrame>
        <p:sp>
          <p:nvSpPr>
            <p:cNvPr id="485462" name="Line 86"/>
            <p:cNvSpPr>
              <a:spLocks noChangeShapeType="1"/>
            </p:cNvSpPr>
            <p:nvPr/>
          </p:nvSpPr>
          <p:spPr bwMode="auto">
            <a:xfrm>
              <a:off x="3648" y="3026"/>
              <a:ext cx="320" cy="0"/>
            </a:xfrm>
            <a:prstGeom prst="line">
              <a:avLst/>
            </a:prstGeom>
            <a:noFill/>
            <a:ln w="9525">
              <a:solidFill>
                <a:schemeClr val="tx1"/>
              </a:solidFill>
              <a:round/>
              <a:headEnd/>
              <a:tailEnd type="triangle" w="med" len="med"/>
            </a:ln>
            <a:effectLst/>
          </p:spPr>
          <p:txBody>
            <a:bodyPr/>
            <a:lstStyle/>
            <a:p>
              <a:endParaRPr lang="en-IN"/>
            </a:p>
          </p:txBody>
        </p:sp>
      </p:gr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4525963"/>
          </a:xfrm>
        </p:spPr>
        <p:txBody>
          <a:bodyPr>
            <a:normAutofit/>
          </a:bodyPr>
          <a:lstStyle/>
          <a:p>
            <a:pPr algn="just"/>
            <a:r>
              <a:rPr lang="en-IN" sz="2000" dirty="0" smtClean="0"/>
              <a:t>If the line is </a:t>
            </a:r>
            <a:r>
              <a:rPr lang="en-IN" sz="2000" b="1" dirty="0" smtClean="0"/>
              <a:t>matched,</a:t>
            </a:r>
            <a:r>
              <a:rPr lang="en-IN" sz="2000" dirty="0" smtClean="0"/>
              <a:t> i.e. if the load impedance </a:t>
            </a:r>
            <a:r>
              <a:rPr lang="en-IN" sz="2000" b="1" dirty="0" smtClean="0"/>
              <a:t>Z</a:t>
            </a:r>
            <a:r>
              <a:rPr lang="en-IN" sz="2000" b="1" baseline="-25000" dirty="0" smtClean="0"/>
              <a:t>L</a:t>
            </a:r>
            <a:r>
              <a:rPr lang="en-IN" sz="2000" dirty="0" smtClean="0"/>
              <a:t> coincides with the characteristic impedance of the line </a:t>
            </a:r>
            <a:r>
              <a:rPr lang="en-IN" sz="2000" b="1" dirty="0" smtClean="0"/>
              <a:t>Z</a:t>
            </a:r>
            <a:r>
              <a:rPr lang="en-IN" sz="2000" b="1" baseline="-25000" dirty="0" smtClean="0"/>
              <a:t>0</a:t>
            </a:r>
            <a:r>
              <a:rPr lang="en-IN" sz="2000" b="1" dirty="0" smtClean="0"/>
              <a:t>,</a:t>
            </a:r>
            <a:r>
              <a:rPr lang="en-IN" sz="2000" dirty="0" smtClean="0"/>
              <a:t> then there isn't reflection and the line runs at progressive regime, not more stationary.</a:t>
            </a:r>
          </a:p>
          <a:p>
            <a:pPr algn="just"/>
            <a:r>
              <a:rPr lang="en-IN" sz="2000" dirty="0" smtClean="0"/>
              <a:t>In this case, the waves emitted by the generator never return to it because they are absorbed by the load where they turn into another form of energy or radiate into space as electromagnetic waves if the load is an antenna.</a:t>
            </a:r>
          </a:p>
          <a:p>
            <a:pPr algn="just"/>
            <a:endParaRPr lang="en-IN" sz="2000" dirty="0"/>
          </a:p>
        </p:txBody>
      </p:sp>
      <p:sp>
        <p:nvSpPr>
          <p:cNvPr id="4" name="Text Box 4"/>
          <p:cNvSpPr txBox="1">
            <a:spLocks noChangeArrowheads="1"/>
          </p:cNvSpPr>
          <p:nvPr/>
        </p:nvSpPr>
        <p:spPr bwMode="auto">
          <a:xfrm>
            <a:off x="914400" y="4191000"/>
            <a:ext cx="1721946" cy="646331"/>
          </a:xfrm>
          <a:prstGeom prst="rect">
            <a:avLst/>
          </a:prstGeom>
          <a:noFill/>
          <a:ln w="9525">
            <a:noFill/>
            <a:miter lim="800000"/>
            <a:headEnd/>
            <a:tailEnd/>
          </a:ln>
          <a:effectLst/>
        </p:spPr>
        <p:txBody>
          <a:bodyPr wrap="none">
            <a:spAutoFit/>
          </a:bodyPr>
          <a:lstStyle/>
          <a:p>
            <a:pPr marL="457200" indent="-457200"/>
            <a:r>
              <a:rPr lang="en-US" u="sng" dirty="0"/>
              <a:t>Special </a:t>
            </a:r>
            <a:r>
              <a:rPr lang="en-US" u="sng" dirty="0" smtClean="0"/>
              <a:t>cases:</a:t>
            </a:r>
          </a:p>
          <a:p>
            <a:pPr marL="457200" indent="-457200"/>
            <a:endParaRPr lang="en-US" u="sng" dirty="0"/>
          </a:p>
        </p:txBody>
      </p:sp>
      <p:grpSp>
        <p:nvGrpSpPr>
          <p:cNvPr id="2" name="Group 88"/>
          <p:cNvGrpSpPr>
            <a:grpSpLocks/>
          </p:cNvGrpSpPr>
          <p:nvPr/>
        </p:nvGrpSpPr>
        <p:grpSpPr bwMode="auto">
          <a:xfrm>
            <a:off x="4343400" y="3962400"/>
            <a:ext cx="3185301" cy="2143864"/>
            <a:chOff x="3426" y="1056"/>
            <a:chExt cx="1292" cy="861"/>
          </a:xfrm>
        </p:grpSpPr>
        <p:sp>
          <p:nvSpPr>
            <p:cNvPr id="6" name="Line 89"/>
            <p:cNvSpPr>
              <a:spLocks noChangeShapeType="1"/>
            </p:cNvSpPr>
            <p:nvPr/>
          </p:nvSpPr>
          <p:spPr bwMode="auto">
            <a:xfrm>
              <a:off x="3456" y="1680"/>
              <a:ext cx="1200" cy="0"/>
            </a:xfrm>
            <a:prstGeom prst="line">
              <a:avLst/>
            </a:prstGeom>
            <a:noFill/>
            <a:ln w="9525">
              <a:solidFill>
                <a:schemeClr val="tx1"/>
              </a:solidFill>
              <a:round/>
              <a:headEnd/>
              <a:tailEnd type="triangle" w="med" len="med"/>
            </a:ln>
            <a:effectLst/>
          </p:spPr>
          <p:txBody>
            <a:bodyPr/>
            <a:lstStyle/>
            <a:p>
              <a:endParaRPr lang="en-IN"/>
            </a:p>
          </p:txBody>
        </p:sp>
        <p:sp>
          <p:nvSpPr>
            <p:cNvPr id="7" name="Line 90"/>
            <p:cNvSpPr>
              <a:spLocks noChangeShapeType="1"/>
            </p:cNvSpPr>
            <p:nvPr/>
          </p:nvSpPr>
          <p:spPr bwMode="auto">
            <a:xfrm flipV="1">
              <a:off x="4368" y="1248"/>
              <a:ext cx="0" cy="576"/>
            </a:xfrm>
            <a:prstGeom prst="line">
              <a:avLst/>
            </a:prstGeom>
            <a:noFill/>
            <a:ln w="9525">
              <a:solidFill>
                <a:schemeClr val="tx1"/>
              </a:solidFill>
              <a:round/>
              <a:headEnd/>
              <a:tailEnd type="triangle" w="med" len="med"/>
            </a:ln>
            <a:effectLst/>
          </p:spPr>
          <p:txBody>
            <a:bodyPr/>
            <a:lstStyle/>
            <a:p>
              <a:endParaRPr lang="en-IN"/>
            </a:p>
          </p:txBody>
        </p:sp>
        <p:sp>
          <p:nvSpPr>
            <p:cNvPr id="8" name="Line 91"/>
            <p:cNvSpPr>
              <a:spLocks noChangeShapeType="1"/>
            </p:cNvSpPr>
            <p:nvPr/>
          </p:nvSpPr>
          <p:spPr bwMode="auto">
            <a:xfrm>
              <a:off x="3504" y="1488"/>
              <a:ext cx="864" cy="0"/>
            </a:xfrm>
            <a:prstGeom prst="line">
              <a:avLst/>
            </a:prstGeom>
            <a:noFill/>
            <a:ln w="9525">
              <a:solidFill>
                <a:schemeClr val="tx1"/>
              </a:solidFill>
              <a:round/>
              <a:headEnd/>
              <a:tailEnd/>
            </a:ln>
            <a:effectLst/>
          </p:spPr>
          <p:txBody>
            <a:bodyPr/>
            <a:lstStyle/>
            <a:p>
              <a:endParaRPr lang="en-IN"/>
            </a:p>
          </p:txBody>
        </p:sp>
        <p:sp>
          <p:nvSpPr>
            <p:cNvPr id="9" name="Rectangle 92"/>
            <p:cNvSpPr>
              <a:spLocks noChangeArrowheads="1"/>
            </p:cNvSpPr>
            <p:nvPr/>
          </p:nvSpPr>
          <p:spPr bwMode="auto">
            <a:xfrm>
              <a:off x="4128" y="1086"/>
              <a:ext cx="381" cy="189"/>
            </a:xfrm>
            <a:prstGeom prst="rect">
              <a:avLst/>
            </a:prstGeom>
            <a:noFill/>
            <a:ln w="9525">
              <a:noFill/>
              <a:miter lim="800000"/>
              <a:headEnd/>
              <a:tailEnd/>
            </a:ln>
            <a:effectLst/>
          </p:spPr>
          <p:txBody>
            <a:bodyPr wrap="none">
              <a:spAutoFit/>
            </a:bodyPr>
            <a:lstStyle/>
            <a:p>
              <a:r>
                <a:rPr lang="en-US"/>
                <a:t>|V(z)|</a:t>
              </a:r>
            </a:p>
          </p:txBody>
        </p:sp>
        <p:sp>
          <p:nvSpPr>
            <p:cNvPr id="10" name="Freeform 93"/>
            <p:cNvSpPr>
              <a:spLocks/>
            </p:cNvSpPr>
            <p:nvPr/>
          </p:nvSpPr>
          <p:spPr bwMode="auto">
            <a:xfrm>
              <a:off x="4224" y="1056"/>
              <a:ext cx="96" cy="48"/>
            </a:xfrm>
            <a:custGeom>
              <a:avLst/>
              <a:gdLst/>
              <a:ahLst/>
              <a:cxnLst>
                <a:cxn ang="0">
                  <a:pos x="0" y="112"/>
                </a:cxn>
                <a:cxn ang="0">
                  <a:pos x="96" y="16"/>
                </a:cxn>
                <a:cxn ang="0">
                  <a:pos x="192" y="208"/>
                </a:cxn>
                <a:cxn ang="0">
                  <a:pos x="288" y="112"/>
                </a:cxn>
              </a:cxnLst>
              <a:rect l="0" t="0" r="r" b="b"/>
              <a:pathLst>
                <a:path w="288" h="224">
                  <a:moveTo>
                    <a:pt x="0" y="112"/>
                  </a:moveTo>
                  <a:cubicBezTo>
                    <a:pt x="32" y="56"/>
                    <a:pt x="64" y="0"/>
                    <a:pt x="96" y="16"/>
                  </a:cubicBezTo>
                  <a:cubicBezTo>
                    <a:pt x="128" y="32"/>
                    <a:pt x="160" y="192"/>
                    <a:pt x="192" y="208"/>
                  </a:cubicBezTo>
                  <a:cubicBezTo>
                    <a:pt x="224" y="224"/>
                    <a:pt x="256" y="168"/>
                    <a:pt x="288" y="112"/>
                  </a:cubicBezTo>
                </a:path>
              </a:pathLst>
            </a:custGeom>
            <a:noFill/>
            <a:ln w="9525">
              <a:solidFill>
                <a:schemeClr val="tx1"/>
              </a:solidFill>
              <a:round/>
              <a:headEnd/>
              <a:tailEnd/>
            </a:ln>
            <a:effectLst/>
          </p:spPr>
          <p:txBody>
            <a:bodyPr/>
            <a:lstStyle/>
            <a:p>
              <a:endParaRPr lang="en-IN"/>
            </a:p>
          </p:txBody>
        </p:sp>
        <p:sp>
          <p:nvSpPr>
            <p:cNvPr id="11" name="Text Box 94"/>
            <p:cNvSpPr txBox="1">
              <a:spLocks noChangeArrowheads="1"/>
            </p:cNvSpPr>
            <p:nvPr/>
          </p:nvSpPr>
          <p:spPr bwMode="auto">
            <a:xfrm>
              <a:off x="4368" y="1344"/>
              <a:ext cx="350" cy="189"/>
            </a:xfrm>
            <a:prstGeom prst="rect">
              <a:avLst/>
            </a:prstGeom>
            <a:noFill/>
            <a:ln w="9525">
              <a:noFill/>
              <a:miter lim="800000"/>
              <a:headEnd/>
              <a:tailEnd/>
            </a:ln>
            <a:effectLst/>
          </p:spPr>
          <p:txBody>
            <a:bodyPr wrap="none">
              <a:spAutoFit/>
            </a:bodyPr>
            <a:lstStyle/>
            <a:p>
              <a:r>
                <a:rPr lang="en-US"/>
                <a:t>|</a:t>
              </a:r>
              <a:r>
                <a:rPr lang="en-US">
                  <a:sym typeface="Symbol" pitchFamily="18" charset="2"/>
                </a:rPr>
                <a:t>V0| </a:t>
              </a:r>
            </a:p>
          </p:txBody>
        </p:sp>
        <p:sp>
          <p:nvSpPr>
            <p:cNvPr id="12" name="Text Box 95"/>
            <p:cNvSpPr txBox="1">
              <a:spLocks noChangeArrowheads="1"/>
            </p:cNvSpPr>
            <p:nvPr/>
          </p:nvSpPr>
          <p:spPr bwMode="auto">
            <a:xfrm>
              <a:off x="4480" y="1272"/>
              <a:ext cx="197" cy="189"/>
            </a:xfrm>
            <a:prstGeom prst="rect">
              <a:avLst/>
            </a:prstGeom>
            <a:noFill/>
            <a:ln w="9525">
              <a:noFill/>
              <a:miter lim="800000"/>
              <a:headEnd/>
              <a:tailEnd/>
            </a:ln>
            <a:effectLst/>
          </p:spPr>
          <p:txBody>
            <a:bodyPr>
              <a:spAutoFit/>
            </a:bodyPr>
            <a:lstStyle/>
            <a:p>
              <a:r>
                <a:rPr lang="en-US"/>
                <a:t>+</a:t>
              </a:r>
            </a:p>
          </p:txBody>
        </p:sp>
        <p:sp>
          <p:nvSpPr>
            <p:cNvPr id="13" name="Text Box 96"/>
            <p:cNvSpPr txBox="1">
              <a:spLocks noChangeArrowheads="1"/>
            </p:cNvSpPr>
            <p:nvPr/>
          </p:nvSpPr>
          <p:spPr bwMode="auto">
            <a:xfrm>
              <a:off x="3426" y="1728"/>
              <a:ext cx="192" cy="189"/>
            </a:xfrm>
            <a:prstGeom prst="rect">
              <a:avLst/>
            </a:prstGeom>
            <a:noFill/>
            <a:ln w="9525">
              <a:noFill/>
              <a:miter lim="800000"/>
              <a:headEnd/>
              <a:tailEnd/>
            </a:ln>
            <a:effectLst/>
          </p:spPr>
          <p:txBody>
            <a:bodyPr wrap="none">
              <a:spAutoFit/>
            </a:bodyPr>
            <a:lstStyle/>
            <a:p>
              <a:r>
                <a:rPr lang="en-US">
                  <a:sym typeface="Symbol" pitchFamily="18" charset="2"/>
                </a:rPr>
                <a:t>-</a:t>
              </a:r>
              <a:endParaRPr lang="en-US"/>
            </a:p>
          </p:txBody>
        </p:sp>
        <p:sp>
          <p:nvSpPr>
            <p:cNvPr id="14" name="Text Box 97"/>
            <p:cNvSpPr txBox="1">
              <a:spLocks noChangeArrowheads="1"/>
            </p:cNvSpPr>
            <p:nvPr/>
          </p:nvSpPr>
          <p:spPr bwMode="auto">
            <a:xfrm>
              <a:off x="3570" y="1728"/>
              <a:ext cx="354" cy="189"/>
            </a:xfrm>
            <a:prstGeom prst="rect">
              <a:avLst/>
            </a:prstGeom>
            <a:noFill/>
            <a:ln w="9525">
              <a:noFill/>
              <a:miter lim="800000"/>
              <a:headEnd/>
              <a:tailEnd/>
            </a:ln>
            <a:effectLst/>
          </p:spPr>
          <p:txBody>
            <a:bodyPr wrap="none">
              <a:spAutoFit/>
            </a:bodyPr>
            <a:lstStyle/>
            <a:p>
              <a:r>
                <a:rPr lang="en-US">
                  <a:sym typeface="Symbol" pitchFamily="18" charset="2"/>
                </a:rPr>
                <a:t>-3/4</a:t>
              </a:r>
              <a:endParaRPr lang="en-US"/>
            </a:p>
          </p:txBody>
        </p:sp>
        <p:sp>
          <p:nvSpPr>
            <p:cNvPr id="15" name="Text Box 98"/>
            <p:cNvSpPr txBox="1">
              <a:spLocks noChangeArrowheads="1"/>
            </p:cNvSpPr>
            <p:nvPr/>
          </p:nvSpPr>
          <p:spPr bwMode="auto">
            <a:xfrm>
              <a:off x="3840" y="1728"/>
              <a:ext cx="295" cy="189"/>
            </a:xfrm>
            <a:prstGeom prst="rect">
              <a:avLst/>
            </a:prstGeom>
            <a:noFill/>
            <a:ln w="9525">
              <a:noFill/>
              <a:miter lim="800000"/>
              <a:headEnd/>
              <a:tailEnd/>
            </a:ln>
            <a:effectLst/>
          </p:spPr>
          <p:txBody>
            <a:bodyPr wrap="none">
              <a:spAutoFit/>
            </a:bodyPr>
            <a:lstStyle/>
            <a:p>
              <a:r>
                <a:rPr lang="en-US" dirty="0">
                  <a:sym typeface="Symbol" pitchFamily="18" charset="2"/>
                </a:rPr>
                <a:t>-/2</a:t>
              </a:r>
              <a:endParaRPr lang="en-US" dirty="0"/>
            </a:p>
          </p:txBody>
        </p:sp>
        <p:sp>
          <p:nvSpPr>
            <p:cNvPr id="16" name="Text Box 99"/>
            <p:cNvSpPr txBox="1">
              <a:spLocks noChangeArrowheads="1"/>
            </p:cNvSpPr>
            <p:nvPr/>
          </p:nvSpPr>
          <p:spPr bwMode="auto">
            <a:xfrm>
              <a:off x="4080" y="1728"/>
              <a:ext cx="295" cy="189"/>
            </a:xfrm>
            <a:prstGeom prst="rect">
              <a:avLst/>
            </a:prstGeom>
            <a:noFill/>
            <a:ln w="9525">
              <a:noFill/>
              <a:miter lim="800000"/>
              <a:headEnd/>
              <a:tailEnd/>
            </a:ln>
            <a:effectLst/>
          </p:spPr>
          <p:txBody>
            <a:bodyPr wrap="none">
              <a:spAutoFit/>
            </a:bodyPr>
            <a:lstStyle/>
            <a:p>
              <a:r>
                <a:rPr lang="en-US">
                  <a:sym typeface="Symbol" pitchFamily="18" charset="2"/>
                </a:rPr>
                <a:t>-/4</a:t>
              </a:r>
              <a:endParaRPr lang="en-US"/>
            </a:p>
          </p:txBody>
        </p:sp>
        <p:sp>
          <p:nvSpPr>
            <p:cNvPr id="17" name="Line 100"/>
            <p:cNvSpPr>
              <a:spLocks noChangeShapeType="1"/>
            </p:cNvSpPr>
            <p:nvPr/>
          </p:nvSpPr>
          <p:spPr bwMode="auto">
            <a:xfrm>
              <a:off x="4168" y="1652"/>
              <a:ext cx="0" cy="48"/>
            </a:xfrm>
            <a:prstGeom prst="line">
              <a:avLst/>
            </a:prstGeom>
            <a:noFill/>
            <a:ln w="9525">
              <a:solidFill>
                <a:schemeClr val="tx1"/>
              </a:solidFill>
              <a:round/>
              <a:headEnd/>
              <a:tailEnd/>
            </a:ln>
            <a:effectLst/>
          </p:spPr>
          <p:txBody>
            <a:bodyPr/>
            <a:lstStyle/>
            <a:p>
              <a:endParaRPr lang="en-IN"/>
            </a:p>
          </p:txBody>
        </p:sp>
        <p:sp>
          <p:nvSpPr>
            <p:cNvPr id="18" name="Line 101"/>
            <p:cNvSpPr>
              <a:spLocks noChangeShapeType="1"/>
            </p:cNvSpPr>
            <p:nvPr/>
          </p:nvSpPr>
          <p:spPr bwMode="auto">
            <a:xfrm>
              <a:off x="3520" y="1652"/>
              <a:ext cx="0" cy="48"/>
            </a:xfrm>
            <a:prstGeom prst="line">
              <a:avLst/>
            </a:prstGeom>
            <a:noFill/>
            <a:ln w="9525">
              <a:solidFill>
                <a:schemeClr val="tx1"/>
              </a:solidFill>
              <a:round/>
              <a:headEnd/>
              <a:tailEnd/>
            </a:ln>
            <a:effectLst/>
          </p:spPr>
          <p:txBody>
            <a:bodyPr/>
            <a:lstStyle/>
            <a:p>
              <a:endParaRPr lang="en-IN"/>
            </a:p>
          </p:txBody>
        </p:sp>
        <p:sp>
          <p:nvSpPr>
            <p:cNvPr id="19" name="Line 102"/>
            <p:cNvSpPr>
              <a:spLocks noChangeShapeType="1"/>
            </p:cNvSpPr>
            <p:nvPr/>
          </p:nvSpPr>
          <p:spPr bwMode="auto">
            <a:xfrm>
              <a:off x="3736" y="1652"/>
              <a:ext cx="0" cy="48"/>
            </a:xfrm>
            <a:prstGeom prst="line">
              <a:avLst/>
            </a:prstGeom>
            <a:noFill/>
            <a:ln w="9525">
              <a:solidFill>
                <a:schemeClr val="tx1"/>
              </a:solidFill>
              <a:round/>
              <a:headEnd/>
              <a:tailEnd/>
            </a:ln>
            <a:effectLst/>
          </p:spPr>
          <p:txBody>
            <a:bodyPr/>
            <a:lstStyle/>
            <a:p>
              <a:endParaRPr lang="en-IN"/>
            </a:p>
          </p:txBody>
        </p:sp>
        <p:sp>
          <p:nvSpPr>
            <p:cNvPr id="20" name="Line 103"/>
            <p:cNvSpPr>
              <a:spLocks noChangeShapeType="1"/>
            </p:cNvSpPr>
            <p:nvPr/>
          </p:nvSpPr>
          <p:spPr bwMode="auto">
            <a:xfrm>
              <a:off x="3952" y="1652"/>
              <a:ext cx="0" cy="48"/>
            </a:xfrm>
            <a:prstGeom prst="line">
              <a:avLst/>
            </a:prstGeom>
            <a:noFill/>
            <a:ln w="9525">
              <a:solidFill>
                <a:schemeClr val="tx1"/>
              </a:solidFill>
              <a:round/>
              <a:headEnd/>
              <a:tailEnd/>
            </a:ln>
            <a:effectLst/>
          </p:spPr>
          <p:txBody>
            <a:bodyPr/>
            <a:lstStyle/>
            <a:p>
              <a:endParaRPr lang="en-IN"/>
            </a:p>
          </p:txBody>
        </p:sp>
      </p:grpSp>
      <p:sp>
        <p:nvSpPr>
          <p:cNvPr id="21" name="Text Box 58"/>
          <p:cNvSpPr txBox="1">
            <a:spLocks noChangeArrowheads="1"/>
          </p:cNvSpPr>
          <p:nvPr/>
        </p:nvSpPr>
        <p:spPr bwMode="auto">
          <a:xfrm>
            <a:off x="1143000" y="4729718"/>
            <a:ext cx="1832553" cy="369332"/>
          </a:xfrm>
          <a:prstGeom prst="rect">
            <a:avLst/>
          </a:prstGeom>
          <a:noFill/>
          <a:ln w="9525">
            <a:noFill/>
            <a:miter lim="800000"/>
            <a:headEnd/>
            <a:tailEnd/>
          </a:ln>
          <a:effectLst/>
        </p:spPr>
        <p:txBody>
          <a:bodyPr wrap="none">
            <a:spAutoFit/>
          </a:bodyPr>
          <a:lstStyle/>
          <a:p>
            <a:pPr marL="457200" indent="-457200">
              <a:buFontTx/>
              <a:buAutoNum type="arabicPeriod"/>
            </a:pPr>
            <a:r>
              <a:rPr lang="en-US" dirty="0"/>
              <a:t>ZL= Z0, </a:t>
            </a:r>
            <a:r>
              <a:rPr lang="en-US" dirty="0">
                <a:sym typeface="Symbol" pitchFamily="18" charset="2"/>
              </a:rPr>
              <a:t> = 0</a:t>
            </a:r>
          </a:p>
        </p:txBody>
      </p:sp>
      <p:sp>
        <p:nvSpPr>
          <p:cNvPr id="22" name="Text Box 62"/>
          <p:cNvSpPr txBox="1">
            <a:spLocks noChangeArrowheads="1"/>
          </p:cNvSpPr>
          <p:nvPr/>
        </p:nvSpPr>
        <p:spPr bwMode="auto">
          <a:xfrm>
            <a:off x="2286000" y="5269468"/>
            <a:ext cx="865943" cy="369332"/>
          </a:xfrm>
          <a:prstGeom prst="rect">
            <a:avLst/>
          </a:prstGeom>
          <a:noFill/>
          <a:ln w="9525">
            <a:noFill/>
            <a:miter lim="800000"/>
            <a:headEnd/>
            <a:tailEnd/>
          </a:ln>
          <a:effectLst/>
        </p:spPr>
        <p:txBody>
          <a:bodyPr wrap="none">
            <a:spAutoFit/>
          </a:bodyPr>
          <a:lstStyle/>
          <a:p>
            <a:r>
              <a:rPr lang="en-US"/>
              <a:t>= |</a:t>
            </a:r>
            <a:r>
              <a:rPr lang="en-US">
                <a:sym typeface="Symbol" pitchFamily="18" charset="2"/>
              </a:rPr>
              <a:t>V0| </a:t>
            </a:r>
          </a:p>
        </p:txBody>
      </p:sp>
      <p:sp>
        <p:nvSpPr>
          <p:cNvPr id="23" name="Rectangle 65"/>
          <p:cNvSpPr>
            <a:spLocks noChangeArrowheads="1"/>
          </p:cNvSpPr>
          <p:nvPr/>
        </p:nvSpPr>
        <p:spPr bwMode="auto">
          <a:xfrm>
            <a:off x="1619250" y="5261531"/>
            <a:ext cx="760144" cy="369332"/>
          </a:xfrm>
          <a:prstGeom prst="rect">
            <a:avLst/>
          </a:prstGeom>
          <a:noFill/>
          <a:ln w="9525">
            <a:noFill/>
            <a:miter lim="800000"/>
            <a:headEnd/>
            <a:tailEnd/>
          </a:ln>
          <a:effectLst/>
        </p:spPr>
        <p:txBody>
          <a:bodyPr wrap="none">
            <a:spAutoFit/>
          </a:bodyPr>
          <a:lstStyle/>
          <a:p>
            <a:r>
              <a:rPr lang="en-US"/>
              <a:t>|V(z)|</a:t>
            </a:r>
          </a:p>
        </p:txBody>
      </p:sp>
      <p:sp>
        <p:nvSpPr>
          <p:cNvPr id="24" name="Text Box 83"/>
          <p:cNvSpPr txBox="1">
            <a:spLocks noChangeArrowheads="1"/>
          </p:cNvSpPr>
          <p:nvPr/>
        </p:nvSpPr>
        <p:spPr bwMode="auto">
          <a:xfrm>
            <a:off x="0" y="0"/>
            <a:ext cx="6264275" cy="519113"/>
          </a:xfrm>
          <a:prstGeom prst="rect">
            <a:avLst/>
          </a:prstGeom>
          <a:gradFill rotWithShape="1">
            <a:gsLst>
              <a:gs pos="0">
                <a:schemeClr val="accent2"/>
              </a:gs>
              <a:gs pos="100000">
                <a:schemeClr val="tx1"/>
              </a:gs>
            </a:gsLst>
            <a:path path="shape">
              <a:fillToRect l="50000" t="50000" r="50000" b="50000"/>
            </a:path>
          </a:gradFill>
          <a:ln w="9525" algn="ctr">
            <a:noFill/>
            <a:miter lim="800000"/>
            <a:headEnd/>
            <a:tailEnd/>
          </a:ln>
          <a:effectLst/>
        </p:spPr>
        <p:txBody>
          <a:bodyPr anchor="ctr"/>
          <a:lstStyle/>
          <a:p>
            <a:r>
              <a:rPr lang="en-US" sz="3200" b="1" dirty="0" smtClean="0">
                <a:solidFill>
                  <a:srgbClr val="FFFF00"/>
                </a:solidFill>
              </a:rPr>
              <a:t>Line Impedance(cont</a:t>
            </a:r>
            <a:r>
              <a:rPr lang="en-US" sz="3200" b="1" dirty="0">
                <a:solidFill>
                  <a:srgbClr val="FFFF00"/>
                </a:solidFill>
              </a:rPr>
              <a: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990600"/>
            <a:ext cx="1585690" cy="369332"/>
          </a:xfrm>
          <a:prstGeom prst="rect">
            <a:avLst/>
          </a:prstGeom>
          <a:noFill/>
        </p:spPr>
        <p:txBody>
          <a:bodyPr wrap="none" rtlCol="0">
            <a:spAutoFit/>
          </a:bodyPr>
          <a:lstStyle/>
          <a:p>
            <a:r>
              <a:rPr lang="en-US" dirty="0" smtClean="0"/>
              <a:t>Short Circuit</a:t>
            </a:r>
            <a:endParaRPr lang="en-IN" dirty="0"/>
          </a:p>
        </p:txBody>
      </p:sp>
      <p:sp>
        <p:nvSpPr>
          <p:cNvPr id="3" name="TextBox 2"/>
          <p:cNvSpPr txBox="1"/>
          <p:nvPr/>
        </p:nvSpPr>
        <p:spPr>
          <a:xfrm>
            <a:off x="6400800" y="990600"/>
            <a:ext cx="1592103" cy="369332"/>
          </a:xfrm>
          <a:prstGeom prst="rect">
            <a:avLst/>
          </a:prstGeom>
          <a:noFill/>
        </p:spPr>
        <p:txBody>
          <a:bodyPr wrap="none" rtlCol="0">
            <a:spAutoFit/>
          </a:bodyPr>
          <a:lstStyle/>
          <a:p>
            <a:r>
              <a:rPr lang="en-US" dirty="0" smtClean="0"/>
              <a:t>Open Circuit</a:t>
            </a:r>
            <a:endParaRPr lang="en-IN" dirty="0"/>
          </a:p>
        </p:txBody>
      </p:sp>
      <p:graphicFrame>
        <p:nvGraphicFramePr>
          <p:cNvPr id="62466" name="Object 2"/>
          <p:cNvGraphicFramePr>
            <a:graphicFrameLocks noChangeAspect="1"/>
          </p:cNvGraphicFramePr>
          <p:nvPr/>
        </p:nvGraphicFramePr>
        <p:xfrm>
          <a:off x="685800" y="1981200"/>
          <a:ext cx="3740727" cy="508000"/>
        </p:xfrm>
        <a:graphic>
          <a:graphicData uri="http://schemas.openxmlformats.org/presentationml/2006/ole">
            <p:oleObj spid="_x0000_s6146" name="Equation" r:id="rId3" imgW="2057400" imgH="279360" progId="">
              <p:embed/>
            </p:oleObj>
          </a:graphicData>
        </a:graphic>
      </p:graphicFrame>
      <p:graphicFrame>
        <p:nvGraphicFramePr>
          <p:cNvPr id="62467" name="Object 3"/>
          <p:cNvGraphicFramePr>
            <a:graphicFrameLocks noChangeAspect="1"/>
          </p:cNvGraphicFramePr>
          <p:nvPr/>
        </p:nvGraphicFramePr>
        <p:xfrm>
          <a:off x="5565775" y="1905000"/>
          <a:ext cx="3578225" cy="508000"/>
        </p:xfrm>
        <a:graphic>
          <a:graphicData uri="http://schemas.openxmlformats.org/presentationml/2006/ole">
            <p:oleObj spid="_x0000_s6147" name="Equation" r:id="rId4" imgW="1968480" imgH="279360" progId="">
              <p:embed/>
            </p:oleObj>
          </a:graphicData>
        </a:graphic>
      </p:graphicFrame>
      <p:pic>
        <p:nvPicPr>
          <p:cNvPr id="62469" name="Picture 5"/>
          <p:cNvPicPr>
            <a:picLocks noChangeAspect="1" noChangeArrowheads="1"/>
          </p:cNvPicPr>
          <p:nvPr/>
        </p:nvPicPr>
        <p:blipFill>
          <a:blip r:embed="rId5" cstate="print"/>
          <a:srcRect/>
          <a:stretch>
            <a:fillRect/>
          </a:stretch>
        </p:blipFill>
        <p:spPr bwMode="auto">
          <a:xfrm>
            <a:off x="4743450" y="3124200"/>
            <a:ext cx="4400550" cy="2200275"/>
          </a:xfrm>
          <a:prstGeom prst="rect">
            <a:avLst/>
          </a:prstGeom>
          <a:noFill/>
          <a:ln w="9525">
            <a:noFill/>
            <a:miter lim="800000"/>
            <a:headEnd/>
            <a:tailEnd/>
          </a:ln>
        </p:spPr>
      </p:pic>
      <p:pic>
        <p:nvPicPr>
          <p:cNvPr id="4" name="Picture 4"/>
          <p:cNvPicPr>
            <a:picLocks noChangeAspect="1" noChangeArrowheads="1"/>
          </p:cNvPicPr>
          <p:nvPr/>
        </p:nvPicPr>
        <p:blipFill>
          <a:blip r:embed="rId6" cstate="print"/>
          <a:srcRect/>
          <a:stretch>
            <a:fillRect/>
          </a:stretch>
        </p:blipFill>
        <p:spPr bwMode="auto">
          <a:xfrm>
            <a:off x="0" y="2971800"/>
            <a:ext cx="4743450" cy="2314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685800"/>
            <a:ext cx="6705600" cy="646331"/>
          </a:xfrm>
          <a:prstGeom prst="rect">
            <a:avLst/>
          </a:prstGeom>
        </p:spPr>
        <p:txBody>
          <a:bodyPr wrap="square">
            <a:spAutoFit/>
          </a:bodyPr>
          <a:lstStyle/>
          <a:p>
            <a:r>
              <a:rPr lang="en-IN" dirty="0" smtClean="0"/>
              <a:t>Consider a </a:t>
            </a:r>
            <a:r>
              <a:rPr lang="en-IN" b="1" dirty="0" smtClean="0"/>
              <a:t>lossless line, length l, terminated with a load Z</a:t>
            </a:r>
            <a:r>
              <a:rPr lang="en-IN" b="1" baseline="-25000" dirty="0" smtClean="0"/>
              <a:t>L</a:t>
            </a:r>
            <a:r>
              <a:rPr lang="en-IN" b="1" dirty="0" smtClean="0"/>
              <a:t>.</a:t>
            </a:r>
            <a:endParaRPr lang="en-IN" dirty="0"/>
          </a:p>
        </p:txBody>
      </p:sp>
      <p:sp>
        <p:nvSpPr>
          <p:cNvPr id="5" name="Rectangle 4"/>
          <p:cNvSpPr/>
          <p:nvPr/>
        </p:nvSpPr>
        <p:spPr>
          <a:xfrm>
            <a:off x="381000" y="3733800"/>
            <a:ext cx="8153400" cy="2031325"/>
          </a:xfrm>
          <a:prstGeom prst="rect">
            <a:avLst/>
          </a:prstGeom>
        </p:spPr>
        <p:txBody>
          <a:bodyPr wrap="square">
            <a:spAutoFit/>
          </a:bodyPr>
          <a:lstStyle/>
          <a:p>
            <a:r>
              <a:rPr lang="en-IN" dirty="0" smtClean="0"/>
              <a:t>The input impedance is simply the line impedance seen at the </a:t>
            </a:r>
            <a:r>
              <a:rPr lang="en-IN" b="1" dirty="0" smtClean="0"/>
              <a:t>beginning (z = −l) of the transmission line, i.e.:</a:t>
            </a:r>
          </a:p>
          <a:p>
            <a:endParaRPr lang="en-IN" b="1" dirty="0" smtClean="0"/>
          </a:p>
          <a:p>
            <a:endParaRPr lang="en-IN" dirty="0" smtClean="0"/>
          </a:p>
          <a:p>
            <a:endParaRPr lang="en-IN" dirty="0" smtClean="0"/>
          </a:p>
          <a:p>
            <a:r>
              <a:rPr lang="en-IN" dirty="0" smtClean="0"/>
              <a:t>Note </a:t>
            </a:r>
            <a:r>
              <a:rPr lang="en-IN" dirty="0" err="1" smtClean="0"/>
              <a:t>Z</a:t>
            </a:r>
            <a:r>
              <a:rPr lang="en-IN" baseline="-25000" dirty="0" err="1" smtClean="0"/>
              <a:t>in</a:t>
            </a:r>
            <a:r>
              <a:rPr lang="en-IN" dirty="0" smtClean="0"/>
              <a:t> equal to </a:t>
            </a:r>
            <a:r>
              <a:rPr lang="en-IN" b="1" dirty="0" smtClean="0"/>
              <a:t>neither the load impedance Z</a:t>
            </a:r>
            <a:r>
              <a:rPr lang="en-IN" b="1" baseline="-25000" dirty="0" smtClean="0"/>
              <a:t>L</a:t>
            </a:r>
            <a:r>
              <a:rPr lang="en-IN" b="1" dirty="0" smtClean="0"/>
              <a:t> nor the </a:t>
            </a:r>
            <a:r>
              <a:rPr lang="en-IN" dirty="0" smtClean="0"/>
              <a:t>characteristic impedance Z</a:t>
            </a:r>
            <a:r>
              <a:rPr lang="en-IN" baseline="-25000" dirty="0" smtClean="0"/>
              <a:t>0</a:t>
            </a:r>
            <a:r>
              <a:rPr lang="en-IN" dirty="0" smtClean="0"/>
              <a:t>.</a:t>
            </a:r>
          </a:p>
        </p:txBody>
      </p:sp>
      <p:pic>
        <p:nvPicPr>
          <p:cNvPr id="46082" name="Picture 2"/>
          <p:cNvPicPr>
            <a:picLocks noChangeAspect="1" noChangeArrowheads="1"/>
          </p:cNvPicPr>
          <p:nvPr/>
        </p:nvPicPr>
        <p:blipFill>
          <a:blip r:embed="rId2" cstate="print"/>
          <a:srcRect/>
          <a:stretch>
            <a:fillRect/>
          </a:stretch>
        </p:blipFill>
        <p:spPr bwMode="auto">
          <a:xfrm>
            <a:off x="2209800" y="1447800"/>
            <a:ext cx="4800600" cy="2078340"/>
          </a:xfrm>
          <a:prstGeom prst="rect">
            <a:avLst/>
          </a:prstGeom>
          <a:noFill/>
          <a:ln w="9525">
            <a:noFill/>
            <a:miter lim="800000"/>
            <a:headEnd/>
            <a:tailEnd/>
          </a:ln>
        </p:spPr>
      </p:pic>
      <p:pic>
        <p:nvPicPr>
          <p:cNvPr id="46083" name="Picture 3"/>
          <p:cNvPicPr>
            <a:picLocks noChangeAspect="1" noChangeArrowheads="1"/>
          </p:cNvPicPr>
          <p:nvPr/>
        </p:nvPicPr>
        <p:blipFill>
          <a:blip r:embed="rId3" cstate="print"/>
          <a:srcRect/>
          <a:stretch>
            <a:fillRect/>
          </a:stretch>
        </p:blipFill>
        <p:spPr bwMode="auto">
          <a:xfrm>
            <a:off x="2667000" y="4267200"/>
            <a:ext cx="3276014" cy="771525"/>
          </a:xfrm>
          <a:prstGeom prst="rect">
            <a:avLst/>
          </a:prstGeom>
          <a:noFill/>
          <a:ln w="9525">
            <a:noFill/>
            <a:miter lim="800000"/>
            <a:headEnd/>
            <a:tailEnd/>
          </a:ln>
        </p:spPr>
      </p:pic>
      <p:pic>
        <p:nvPicPr>
          <p:cNvPr id="46084" name="Picture 4"/>
          <p:cNvPicPr>
            <a:picLocks noChangeAspect="1" noChangeArrowheads="1"/>
          </p:cNvPicPr>
          <p:nvPr/>
        </p:nvPicPr>
        <p:blipFill>
          <a:blip r:embed="rId4" cstate="print"/>
          <a:srcRect/>
          <a:stretch>
            <a:fillRect/>
          </a:stretch>
        </p:blipFill>
        <p:spPr bwMode="auto">
          <a:xfrm>
            <a:off x="2438400" y="5791200"/>
            <a:ext cx="3304903" cy="457200"/>
          </a:xfrm>
          <a:prstGeom prst="rect">
            <a:avLst/>
          </a:prstGeom>
          <a:noFill/>
          <a:ln w="9525">
            <a:noFill/>
            <a:miter lim="800000"/>
            <a:headEnd/>
            <a:tailEnd/>
          </a:ln>
        </p:spPr>
      </p:pic>
      <p:sp>
        <p:nvSpPr>
          <p:cNvPr id="7" name="Text Box 83"/>
          <p:cNvSpPr txBox="1">
            <a:spLocks noChangeArrowheads="1"/>
          </p:cNvSpPr>
          <p:nvPr/>
        </p:nvSpPr>
        <p:spPr bwMode="auto">
          <a:xfrm>
            <a:off x="0" y="0"/>
            <a:ext cx="6264275" cy="519113"/>
          </a:xfrm>
          <a:prstGeom prst="rect">
            <a:avLst/>
          </a:prstGeom>
          <a:gradFill rotWithShape="1">
            <a:gsLst>
              <a:gs pos="0">
                <a:schemeClr val="accent2"/>
              </a:gs>
              <a:gs pos="100000">
                <a:schemeClr val="tx1"/>
              </a:gs>
            </a:gsLst>
            <a:path path="shape">
              <a:fillToRect l="50000" t="50000" r="50000" b="50000"/>
            </a:path>
          </a:gradFill>
          <a:ln w="9525" algn="ctr">
            <a:noFill/>
            <a:miter lim="800000"/>
            <a:headEnd/>
            <a:tailEnd/>
          </a:ln>
          <a:effectLst/>
        </p:spPr>
        <p:txBody>
          <a:bodyPr anchor="ctr"/>
          <a:lstStyle/>
          <a:p>
            <a:r>
              <a:rPr lang="en-US" sz="3200" b="1" dirty="0" smtClean="0">
                <a:solidFill>
                  <a:srgbClr val="FFFF00"/>
                </a:solidFill>
              </a:rPr>
              <a:t>Line Impedance(cont</a:t>
            </a:r>
            <a:r>
              <a:rPr lang="en-US" sz="3200" b="1" dirty="0">
                <a:solidFill>
                  <a:srgbClr val="FFFF00"/>
                </a:solidFill>
              </a:rPr>
              <a: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cstate="print"/>
          <a:srcRect/>
          <a:stretch>
            <a:fillRect/>
          </a:stretch>
        </p:blipFill>
        <p:spPr bwMode="auto">
          <a:xfrm>
            <a:off x="533400" y="1447800"/>
            <a:ext cx="3491789" cy="1338876"/>
          </a:xfrm>
          <a:prstGeom prst="rect">
            <a:avLst/>
          </a:prstGeom>
          <a:noFill/>
          <a:ln w="9525">
            <a:noFill/>
            <a:miter lim="800000"/>
            <a:headEnd/>
            <a:tailEnd/>
          </a:ln>
        </p:spPr>
      </p:pic>
      <p:pic>
        <p:nvPicPr>
          <p:cNvPr id="47107" name="Picture 3"/>
          <p:cNvPicPr>
            <a:picLocks noChangeAspect="1" noChangeArrowheads="1"/>
          </p:cNvPicPr>
          <p:nvPr/>
        </p:nvPicPr>
        <p:blipFill>
          <a:blip r:embed="rId3" cstate="print"/>
          <a:srcRect/>
          <a:stretch>
            <a:fillRect/>
          </a:stretch>
        </p:blipFill>
        <p:spPr bwMode="auto">
          <a:xfrm>
            <a:off x="4648200" y="1752600"/>
            <a:ext cx="4508500" cy="914400"/>
          </a:xfrm>
          <a:prstGeom prst="rect">
            <a:avLst/>
          </a:prstGeom>
          <a:noFill/>
          <a:ln w="9525">
            <a:noFill/>
            <a:miter lim="800000"/>
            <a:headEnd/>
            <a:tailEnd/>
          </a:ln>
        </p:spPr>
      </p:pic>
      <p:sp>
        <p:nvSpPr>
          <p:cNvPr id="4" name="Right Arrow 3"/>
          <p:cNvSpPr/>
          <p:nvPr/>
        </p:nvSpPr>
        <p:spPr>
          <a:xfrm>
            <a:off x="3886200" y="1981200"/>
            <a:ext cx="685800" cy="3810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47108" name="Picture 4"/>
          <p:cNvPicPr>
            <a:picLocks noChangeAspect="1" noChangeArrowheads="1"/>
          </p:cNvPicPr>
          <p:nvPr/>
        </p:nvPicPr>
        <p:blipFill>
          <a:blip r:embed="rId4" cstate="print"/>
          <a:srcRect/>
          <a:stretch>
            <a:fillRect/>
          </a:stretch>
        </p:blipFill>
        <p:spPr bwMode="auto">
          <a:xfrm>
            <a:off x="1524000" y="3581400"/>
            <a:ext cx="1957918" cy="833438"/>
          </a:xfrm>
          <a:prstGeom prst="rect">
            <a:avLst/>
          </a:prstGeom>
          <a:noFill/>
          <a:ln w="9525">
            <a:noFill/>
            <a:miter lim="800000"/>
            <a:headEnd/>
            <a:tailEnd/>
          </a:ln>
        </p:spPr>
      </p:pic>
      <p:pic>
        <p:nvPicPr>
          <p:cNvPr id="47109" name="Picture 5"/>
          <p:cNvPicPr>
            <a:picLocks noChangeAspect="1" noChangeArrowheads="1"/>
          </p:cNvPicPr>
          <p:nvPr/>
        </p:nvPicPr>
        <p:blipFill>
          <a:blip r:embed="rId5" cstate="print"/>
          <a:srcRect/>
          <a:stretch>
            <a:fillRect/>
          </a:stretch>
        </p:blipFill>
        <p:spPr bwMode="auto">
          <a:xfrm>
            <a:off x="4216782" y="3429000"/>
            <a:ext cx="4927218" cy="1752600"/>
          </a:xfrm>
          <a:prstGeom prst="rect">
            <a:avLst/>
          </a:prstGeom>
          <a:noFill/>
          <a:ln w="9525">
            <a:noFill/>
            <a:miter lim="800000"/>
            <a:headEnd/>
            <a:tailEnd/>
          </a:ln>
        </p:spPr>
      </p:pic>
      <p:sp>
        <p:nvSpPr>
          <p:cNvPr id="7" name="Down Arrow 6"/>
          <p:cNvSpPr/>
          <p:nvPr/>
        </p:nvSpPr>
        <p:spPr>
          <a:xfrm>
            <a:off x="6553200" y="2590800"/>
            <a:ext cx="2286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ight Arrow 7"/>
          <p:cNvSpPr/>
          <p:nvPr/>
        </p:nvSpPr>
        <p:spPr>
          <a:xfrm>
            <a:off x="3429000" y="3886200"/>
            <a:ext cx="7620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47110" name="Picture 6"/>
          <p:cNvPicPr>
            <a:picLocks noChangeAspect="1" noChangeArrowheads="1"/>
          </p:cNvPicPr>
          <p:nvPr/>
        </p:nvPicPr>
        <p:blipFill>
          <a:blip r:embed="rId6" cstate="print"/>
          <a:srcRect/>
          <a:stretch>
            <a:fillRect/>
          </a:stretch>
        </p:blipFill>
        <p:spPr bwMode="auto">
          <a:xfrm>
            <a:off x="2743200" y="5257800"/>
            <a:ext cx="2768600" cy="838200"/>
          </a:xfrm>
          <a:prstGeom prst="rect">
            <a:avLst/>
          </a:prstGeom>
          <a:noFill/>
          <a:ln w="9525">
            <a:noFill/>
            <a:miter lim="800000"/>
            <a:headEnd/>
            <a:tailEnd/>
          </a:ln>
        </p:spPr>
      </p:pic>
      <p:sp>
        <p:nvSpPr>
          <p:cNvPr id="10" name="TextBox 9"/>
          <p:cNvSpPr txBox="1"/>
          <p:nvPr/>
        </p:nvSpPr>
        <p:spPr>
          <a:xfrm>
            <a:off x="304800" y="4724400"/>
            <a:ext cx="2507418" cy="369332"/>
          </a:xfrm>
          <a:prstGeom prst="rect">
            <a:avLst/>
          </a:prstGeom>
          <a:noFill/>
        </p:spPr>
        <p:txBody>
          <a:bodyPr wrap="none" rtlCol="0">
            <a:spAutoFit/>
          </a:bodyPr>
          <a:lstStyle/>
          <a:p>
            <a:r>
              <a:rPr lang="en-US" dirty="0" smtClean="0"/>
              <a:t>By </a:t>
            </a:r>
            <a:r>
              <a:rPr lang="en-US" dirty="0" err="1" smtClean="0"/>
              <a:t>Eular’s</a:t>
            </a:r>
            <a:r>
              <a:rPr lang="en-US" dirty="0" smtClean="0"/>
              <a:t> equations:</a:t>
            </a:r>
            <a:endParaRPr lang="en-IN" dirty="0"/>
          </a:p>
        </p:txBody>
      </p:sp>
      <p:sp>
        <p:nvSpPr>
          <p:cNvPr id="11" name="Rectangle 10"/>
          <p:cNvSpPr/>
          <p:nvPr/>
        </p:nvSpPr>
        <p:spPr>
          <a:xfrm>
            <a:off x="2133600" y="2819400"/>
            <a:ext cx="4419600" cy="646331"/>
          </a:xfrm>
          <a:prstGeom prst="rect">
            <a:avLst/>
          </a:prstGeom>
        </p:spPr>
        <p:txBody>
          <a:bodyPr wrap="square">
            <a:spAutoFit/>
          </a:bodyPr>
          <a:lstStyle/>
          <a:p>
            <a:r>
              <a:rPr lang="en-IN" dirty="0" smtClean="0"/>
              <a:t>Combining these two expressions, we get:</a:t>
            </a:r>
            <a:endParaRPr lang="en-IN" dirty="0"/>
          </a:p>
        </p:txBody>
      </p:sp>
      <p:sp>
        <p:nvSpPr>
          <p:cNvPr id="12" name="Rectangle 11"/>
          <p:cNvSpPr/>
          <p:nvPr/>
        </p:nvSpPr>
        <p:spPr>
          <a:xfrm>
            <a:off x="457200" y="838200"/>
            <a:ext cx="8686800" cy="646331"/>
          </a:xfrm>
          <a:prstGeom prst="rect">
            <a:avLst/>
          </a:prstGeom>
        </p:spPr>
        <p:txBody>
          <a:bodyPr wrap="square">
            <a:spAutoFit/>
          </a:bodyPr>
          <a:lstStyle/>
          <a:p>
            <a:r>
              <a:rPr lang="en-IN" dirty="0" smtClean="0"/>
              <a:t>To determine exactly what </a:t>
            </a:r>
            <a:r>
              <a:rPr lang="en-IN" dirty="0" err="1" smtClean="0"/>
              <a:t>Z</a:t>
            </a:r>
            <a:r>
              <a:rPr lang="en-IN" baseline="-25000" dirty="0" err="1" smtClean="0"/>
              <a:t>in</a:t>
            </a:r>
            <a:r>
              <a:rPr lang="en-IN" dirty="0" smtClean="0"/>
              <a:t> is, we first must determine the voltage and current at the </a:t>
            </a:r>
            <a:r>
              <a:rPr lang="en-IN" b="1" dirty="0" smtClean="0"/>
              <a:t>beginning of the transmission line </a:t>
            </a:r>
            <a:r>
              <a:rPr lang="en-IN" dirty="0" smtClean="0"/>
              <a:t>(z = -</a:t>
            </a:r>
            <a:r>
              <a:rPr lang="en-IN" dirty="0" smtClean="0">
                <a:latin typeface="Forte" pitchFamily="66" charset="0"/>
              </a:rPr>
              <a:t>l</a:t>
            </a:r>
            <a:r>
              <a:rPr lang="en-IN" dirty="0" smtClean="0"/>
              <a:t>).</a:t>
            </a:r>
            <a:endParaRPr lang="en-IN" dirty="0"/>
          </a:p>
        </p:txBody>
      </p:sp>
      <p:sp>
        <p:nvSpPr>
          <p:cNvPr id="13" name="Text Box 83"/>
          <p:cNvSpPr txBox="1">
            <a:spLocks noChangeArrowheads="1"/>
          </p:cNvSpPr>
          <p:nvPr/>
        </p:nvSpPr>
        <p:spPr bwMode="auto">
          <a:xfrm>
            <a:off x="0" y="0"/>
            <a:ext cx="6264275" cy="519113"/>
          </a:xfrm>
          <a:prstGeom prst="rect">
            <a:avLst/>
          </a:prstGeom>
          <a:gradFill rotWithShape="1">
            <a:gsLst>
              <a:gs pos="0">
                <a:schemeClr val="accent2"/>
              </a:gs>
              <a:gs pos="100000">
                <a:schemeClr val="tx1"/>
              </a:gs>
            </a:gsLst>
            <a:path path="shape">
              <a:fillToRect l="50000" t="50000" r="50000" b="50000"/>
            </a:path>
          </a:gradFill>
          <a:ln w="9525" algn="ctr">
            <a:noFill/>
            <a:miter lim="800000"/>
            <a:headEnd/>
            <a:tailEnd/>
          </a:ln>
          <a:effectLst/>
        </p:spPr>
        <p:txBody>
          <a:bodyPr anchor="ctr"/>
          <a:lstStyle/>
          <a:p>
            <a:r>
              <a:rPr lang="en-US" sz="3200" b="1" dirty="0" smtClean="0">
                <a:solidFill>
                  <a:srgbClr val="FFFF00"/>
                </a:solidFill>
              </a:rPr>
              <a:t>Line Impedance(cont</a:t>
            </a:r>
            <a:r>
              <a:rPr lang="en-US" sz="3200" b="1" dirty="0">
                <a:solidFill>
                  <a:srgbClr val="FFFF00"/>
                </a:solidFill>
              </a:rPr>
              <a: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cstate="print"/>
          <a:srcRect/>
          <a:stretch>
            <a:fillRect/>
          </a:stretch>
        </p:blipFill>
        <p:spPr bwMode="auto">
          <a:xfrm>
            <a:off x="2514600" y="1600200"/>
            <a:ext cx="4176033" cy="1624013"/>
          </a:xfrm>
          <a:prstGeom prst="rect">
            <a:avLst/>
          </a:prstGeom>
          <a:noFill/>
          <a:ln w="9525">
            <a:noFill/>
            <a:miter lim="800000"/>
            <a:headEnd/>
            <a:tailEnd/>
          </a:ln>
        </p:spPr>
      </p:pic>
      <p:sp>
        <p:nvSpPr>
          <p:cNvPr id="3" name="Rectangle 2"/>
          <p:cNvSpPr/>
          <p:nvPr/>
        </p:nvSpPr>
        <p:spPr>
          <a:xfrm>
            <a:off x="838200" y="725269"/>
            <a:ext cx="7315200" cy="646331"/>
          </a:xfrm>
          <a:prstGeom prst="rect">
            <a:avLst/>
          </a:prstGeom>
        </p:spPr>
        <p:txBody>
          <a:bodyPr wrap="square">
            <a:spAutoFit/>
          </a:bodyPr>
          <a:lstStyle/>
          <a:p>
            <a:r>
              <a:rPr lang="en-IN" dirty="0" smtClean="0"/>
              <a:t>Using Euler’s relationships, we can likewise write the input</a:t>
            </a:r>
          </a:p>
          <a:p>
            <a:r>
              <a:rPr lang="en-IN" dirty="0" smtClean="0"/>
              <a:t>impedance without the </a:t>
            </a:r>
            <a:r>
              <a:rPr lang="en-IN" b="1" dirty="0" smtClean="0"/>
              <a:t>complex exponentials:</a:t>
            </a:r>
            <a:endParaRPr lang="en-IN" dirty="0"/>
          </a:p>
        </p:txBody>
      </p:sp>
      <p:sp>
        <p:nvSpPr>
          <p:cNvPr id="4" name="TextBox 3"/>
          <p:cNvSpPr txBox="1"/>
          <p:nvPr/>
        </p:nvSpPr>
        <p:spPr>
          <a:xfrm>
            <a:off x="457200" y="3429000"/>
            <a:ext cx="8458200" cy="1785104"/>
          </a:xfrm>
          <a:prstGeom prst="rect">
            <a:avLst/>
          </a:prstGeom>
          <a:noFill/>
        </p:spPr>
        <p:txBody>
          <a:bodyPr wrap="square" rtlCol="0">
            <a:spAutoFit/>
          </a:bodyPr>
          <a:lstStyle/>
          <a:p>
            <a:r>
              <a:rPr lang="en-IN" dirty="0" smtClean="0"/>
              <a:t>Short-Circuit/Open-Circuit  Case:</a:t>
            </a:r>
          </a:p>
          <a:p>
            <a:endParaRPr lang="en-US" dirty="0" smtClean="0"/>
          </a:p>
          <a:p>
            <a:endParaRPr lang="en-IN" dirty="0" smtClean="0"/>
          </a:p>
          <a:p>
            <a:r>
              <a:rPr lang="en-IN" dirty="0" smtClean="0"/>
              <a:t>For a line of known length </a:t>
            </a:r>
            <a:r>
              <a:rPr lang="en-IN" i="1" dirty="0" smtClean="0"/>
              <a:t>l, </a:t>
            </a:r>
            <a:r>
              <a:rPr lang="en-IN" dirty="0" smtClean="0"/>
              <a:t>measurements of its input impedance, one when terminated in a short and another when terminated in an open, can be used to find its characteristic impedance </a:t>
            </a:r>
            <a:r>
              <a:rPr lang="en-IN" i="1" dirty="0" smtClean="0"/>
              <a:t>Z</a:t>
            </a:r>
            <a:r>
              <a:rPr lang="en-IN" i="1" baseline="-25000" dirty="0" smtClean="0"/>
              <a:t>0</a:t>
            </a:r>
            <a:r>
              <a:rPr lang="en-IN" i="1" dirty="0" smtClean="0"/>
              <a:t> and </a:t>
            </a:r>
            <a:r>
              <a:rPr lang="en-IN" dirty="0" smtClean="0"/>
              <a:t>electrical length </a:t>
            </a:r>
            <a:r>
              <a:rPr lang="el-GR" dirty="0" smtClean="0"/>
              <a:t>β</a:t>
            </a:r>
            <a:r>
              <a:rPr lang="en-US" sz="2000" dirty="0" smtClean="0">
                <a:latin typeface="Brush Script MT" pitchFamily="66" charset="0"/>
              </a:rPr>
              <a:t>l,</a:t>
            </a:r>
            <a:endParaRPr lang="en-IN" dirty="0" smtClean="0">
              <a:latin typeface="Brush Script MT" pitchFamily="66" charset="0"/>
            </a:endParaRPr>
          </a:p>
        </p:txBody>
      </p:sp>
      <p:sp>
        <p:nvSpPr>
          <p:cNvPr id="5" name="Text Box 83"/>
          <p:cNvSpPr txBox="1">
            <a:spLocks noChangeArrowheads="1"/>
          </p:cNvSpPr>
          <p:nvPr/>
        </p:nvSpPr>
        <p:spPr bwMode="auto">
          <a:xfrm>
            <a:off x="0" y="0"/>
            <a:ext cx="6264275" cy="519113"/>
          </a:xfrm>
          <a:prstGeom prst="rect">
            <a:avLst/>
          </a:prstGeom>
          <a:gradFill rotWithShape="1">
            <a:gsLst>
              <a:gs pos="0">
                <a:schemeClr val="accent2"/>
              </a:gs>
              <a:gs pos="100000">
                <a:schemeClr val="tx1"/>
              </a:gs>
            </a:gsLst>
            <a:path path="shape">
              <a:fillToRect l="50000" t="50000" r="50000" b="50000"/>
            </a:path>
          </a:gradFill>
          <a:ln w="9525" algn="ctr">
            <a:noFill/>
            <a:miter lim="800000"/>
            <a:headEnd/>
            <a:tailEnd/>
          </a:ln>
          <a:effectLst/>
        </p:spPr>
        <p:txBody>
          <a:bodyPr anchor="ctr"/>
          <a:lstStyle/>
          <a:p>
            <a:r>
              <a:rPr lang="en-US" sz="3200" b="1" dirty="0" smtClean="0">
                <a:solidFill>
                  <a:srgbClr val="FFFF00"/>
                </a:solidFill>
              </a:rPr>
              <a:t>Line Impedance(cont</a:t>
            </a:r>
            <a:r>
              <a:rPr lang="en-US" sz="3200" b="1" dirty="0">
                <a:solidFill>
                  <a:srgbClr val="FFFF00"/>
                </a:solidFill>
              </a:rPr>
              <a: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Short Circuited Load</a:t>
            </a:r>
            <a:endParaRPr lang="en-US" dirty="0"/>
          </a:p>
        </p:txBody>
      </p:sp>
      <p:sp>
        <p:nvSpPr>
          <p:cNvPr id="3" name="Content Placeholder 2"/>
          <p:cNvSpPr>
            <a:spLocks noGrp="1"/>
          </p:cNvSpPr>
          <p:nvPr>
            <p:ph idx="1"/>
          </p:nvPr>
        </p:nvSpPr>
        <p:spPr/>
        <p:txBody>
          <a:bodyPr>
            <a:normAutofit/>
          </a:bodyPr>
          <a:lstStyle/>
          <a:p>
            <a:endParaRPr lang="en-US" sz="2400" dirty="0" smtClean="0"/>
          </a:p>
          <a:p>
            <a:endParaRPr lang="en-US" sz="2400" dirty="0" smtClean="0"/>
          </a:p>
          <a:p>
            <a:endParaRPr lang="en-US" sz="2400" dirty="0" smtClean="0"/>
          </a:p>
          <a:p>
            <a:r>
              <a:rPr lang="en-US" sz="2400" dirty="0" smtClean="0"/>
              <a:t>As shown in figure the line is terminate in short circuit Z</a:t>
            </a:r>
            <a:r>
              <a:rPr lang="en-US" sz="1600" dirty="0" smtClean="0"/>
              <a:t>L</a:t>
            </a:r>
            <a:r>
              <a:rPr lang="en-US" sz="2400" dirty="0" smtClean="0"/>
              <a:t>=0.</a:t>
            </a:r>
          </a:p>
          <a:p>
            <a:r>
              <a:rPr lang="en-US" sz="2400" dirty="0" smtClean="0"/>
              <a:t>The reflection coefficient for the short circuit is -1.</a:t>
            </a:r>
          </a:p>
          <a:p>
            <a:r>
              <a:rPr lang="en-US" sz="2400" dirty="0" smtClean="0"/>
              <a:t>The voltage and current on the line are, </a:t>
            </a:r>
          </a:p>
          <a:p>
            <a:endParaRPr lang="en-US" sz="2400" dirty="0" smtClean="0"/>
          </a:p>
          <a:p>
            <a:endParaRPr lang="en-US" sz="2400" dirty="0" smtClean="0"/>
          </a:p>
          <a:p>
            <a:endParaRPr lang="en-US" sz="2400" dirty="0" smtClean="0"/>
          </a:p>
          <a:p>
            <a:r>
              <a:rPr lang="en-US" sz="2400" dirty="0" smtClean="0"/>
              <a:t>The input impedance is </a:t>
            </a:r>
            <a:endParaRPr lang="en-US" sz="2400" dirty="0"/>
          </a:p>
        </p:txBody>
      </p:sp>
      <p:pic>
        <p:nvPicPr>
          <p:cNvPr id="5" name="Picture 2"/>
          <p:cNvPicPr>
            <a:picLocks noChangeAspect="1" noChangeArrowheads="1"/>
          </p:cNvPicPr>
          <p:nvPr/>
        </p:nvPicPr>
        <p:blipFill>
          <a:blip r:embed="rId2">
            <a:duotone>
              <a:prstClr val="black"/>
              <a:schemeClr val="accent1">
                <a:tint val="45000"/>
                <a:satMod val="400000"/>
              </a:schemeClr>
            </a:duotone>
          </a:blip>
          <a:srcRect/>
          <a:stretch>
            <a:fillRect/>
          </a:stretch>
        </p:blipFill>
        <p:spPr bwMode="auto">
          <a:xfrm>
            <a:off x="2514600" y="1295400"/>
            <a:ext cx="4114800" cy="1676400"/>
          </a:xfrm>
          <a:prstGeom prst="rect">
            <a:avLst/>
          </a:prstGeom>
          <a:noFill/>
          <a:ln w="9525">
            <a:noFill/>
            <a:miter lim="800000"/>
            <a:headEnd/>
            <a:tailEnd/>
          </a:ln>
          <a:effectLst/>
        </p:spPr>
      </p:pic>
      <p:pic>
        <p:nvPicPr>
          <p:cNvPr id="7" name="Picture 3"/>
          <p:cNvPicPr>
            <a:picLocks noChangeAspect="1" noChangeArrowheads="1"/>
          </p:cNvPicPr>
          <p:nvPr/>
        </p:nvPicPr>
        <p:blipFill>
          <a:blip r:embed="rId3"/>
          <a:srcRect/>
          <a:stretch>
            <a:fillRect/>
          </a:stretch>
        </p:blipFill>
        <p:spPr bwMode="auto">
          <a:xfrm>
            <a:off x="2362200" y="4286250"/>
            <a:ext cx="4419600" cy="1352550"/>
          </a:xfrm>
          <a:prstGeom prst="rect">
            <a:avLst/>
          </a:prstGeom>
          <a:noFill/>
          <a:ln w="9525">
            <a:noFill/>
            <a:miter lim="800000"/>
            <a:headEnd/>
            <a:tailEnd/>
          </a:ln>
          <a:effectLst/>
        </p:spPr>
      </p:pic>
      <p:pic>
        <p:nvPicPr>
          <p:cNvPr id="9" name="Picture 4"/>
          <p:cNvPicPr>
            <a:picLocks noChangeAspect="1" noChangeArrowheads="1"/>
          </p:cNvPicPr>
          <p:nvPr/>
        </p:nvPicPr>
        <p:blipFill>
          <a:blip r:embed="rId4"/>
          <a:srcRect/>
          <a:stretch>
            <a:fillRect/>
          </a:stretch>
        </p:blipFill>
        <p:spPr bwMode="auto">
          <a:xfrm>
            <a:off x="3657600" y="6019800"/>
            <a:ext cx="1981200" cy="5905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Circuited Load</a:t>
            </a:r>
            <a:endParaRPr lang="en-US" dirty="0"/>
          </a:p>
        </p:txBody>
      </p:sp>
      <p:sp>
        <p:nvSpPr>
          <p:cNvPr id="3" name="Content Placeholder 2"/>
          <p:cNvSpPr>
            <a:spLocks noGrp="1"/>
          </p:cNvSpPr>
          <p:nvPr>
            <p:ph idx="1"/>
          </p:nvPr>
        </p:nvSpPr>
        <p:spPr/>
        <p:txBody>
          <a:bodyPr>
            <a:normAutofit/>
          </a:bodyPr>
          <a:lstStyle/>
          <a:p>
            <a:endParaRPr lang="en-US" sz="2400" dirty="0" smtClean="0"/>
          </a:p>
          <a:p>
            <a:endParaRPr lang="en-US" sz="2400" dirty="0" smtClean="0"/>
          </a:p>
          <a:p>
            <a:endParaRPr lang="en-US" sz="2400" dirty="0" smtClean="0"/>
          </a:p>
          <a:p>
            <a:r>
              <a:rPr lang="en-US" sz="2400" dirty="0" smtClean="0"/>
              <a:t>As shown in figure the line is terminate in short circuit Z</a:t>
            </a:r>
            <a:r>
              <a:rPr lang="en-US" sz="1600" dirty="0" smtClean="0"/>
              <a:t>L</a:t>
            </a:r>
            <a:r>
              <a:rPr lang="en-US" sz="2400" dirty="0" smtClean="0"/>
              <a:t>=0.</a:t>
            </a:r>
          </a:p>
          <a:p>
            <a:r>
              <a:rPr lang="en-US" sz="2400" dirty="0" smtClean="0"/>
              <a:t>The reflection coefficient for the short circuit is -1.</a:t>
            </a:r>
          </a:p>
          <a:p>
            <a:r>
              <a:rPr lang="en-US" sz="2400" dirty="0" smtClean="0"/>
              <a:t>The voltage and current on the line are, </a:t>
            </a:r>
          </a:p>
        </p:txBody>
      </p:sp>
      <p:pic>
        <p:nvPicPr>
          <p:cNvPr id="8" name="Picture 2"/>
          <p:cNvPicPr>
            <a:picLocks noChangeAspect="1" noChangeArrowheads="1"/>
          </p:cNvPicPr>
          <p:nvPr/>
        </p:nvPicPr>
        <p:blipFill>
          <a:blip r:embed="rId2">
            <a:duotone>
              <a:prstClr val="black"/>
              <a:schemeClr val="accent1">
                <a:tint val="45000"/>
                <a:satMod val="400000"/>
              </a:schemeClr>
            </a:duotone>
          </a:blip>
          <a:srcRect t="10323"/>
          <a:stretch>
            <a:fillRect/>
          </a:stretch>
        </p:blipFill>
        <p:spPr bwMode="auto">
          <a:xfrm>
            <a:off x="2514600" y="1219200"/>
            <a:ext cx="4114800" cy="1752600"/>
          </a:xfrm>
          <a:prstGeom prst="rect">
            <a:avLst/>
          </a:prstGeom>
          <a:noFill/>
          <a:ln w="9525">
            <a:noFill/>
            <a:miter lim="800000"/>
            <a:headEnd/>
            <a:tailEnd/>
          </a:ln>
          <a:effectLst/>
        </p:spPr>
      </p:pic>
      <p:pic>
        <p:nvPicPr>
          <p:cNvPr id="9" name="Picture 3"/>
          <p:cNvPicPr>
            <a:picLocks noChangeAspect="1" noChangeArrowheads="1"/>
          </p:cNvPicPr>
          <p:nvPr/>
        </p:nvPicPr>
        <p:blipFill>
          <a:blip r:embed="rId3"/>
          <a:srcRect/>
          <a:stretch>
            <a:fillRect/>
          </a:stretch>
        </p:blipFill>
        <p:spPr bwMode="auto">
          <a:xfrm>
            <a:off x="2209800" y="4210050"/>
            <a:ext cx="4648200" cy="1504950"/>
          </a:xfrm>
          <a:prstGeom prst="rect">
            <a:avLst/>
          </a:prstGeom>
          <a:noFill/>
          <a:ln w="9525">
            <a:noFill/>
            <a:miter lim="800000"/>
            <a:headEnd/>
            <a:tailEnd/>
          </a:ln>
          <a:effectLst/>
        </p:spPr>
      </p:pic>
      <p:pic>
        <p:nvPicPr>
          <p:cNvPr id="26630" name="Picture 6"/>
          <p:cNvPicPr>
            <a:picLocks noChangeAspect="1" noChangeArrowheads="1"/>
          </p:cNvPicPr>
          <p:nvPr/>
        </p:nvPicPr>
        <p:blipFill>
          <a:blip r:embed="rId4"/>
          <a:srcRect/>
          <a:stretch>
            <a:fillRect/>
          </a:stretch>
        </p:blipFill>
        <p:spPr bwMode="auto">
          <a:xfrm>
            <a:off x="3505200" y="5943600"/>
            <a:ext cx="1981200" cy="533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3" cstate="print"/>
          <a:srcRect/>
          <a:stretch>
            <a:fillRect/>
          </a:stretch>
        </p:blipFill>
        <p:spPr bwMode="auto">
          <a:xfrm>
            <a:off x="685800" y="762000"/>
            <a:ext cx="3733800" cy="1034082"/>
          </a:xfrm>
          <a:prstGeom prst="rect">
            <a:avLst/>
          </a:prstGeom>
          <a:noFill/>
          <a:ln w="9525">
            <a:noFill/>
            <a:miter lim="800000"/>
            <a:headEnd/>
            <a:tailEnd/>
          </a:ln>
        </p:spPr>
      </p:pic>
      <p:sp>
        <p:nvSpPr>
          <p:cNvPr id="4" name="Rectangle 3"/>
          <p:cNvSpPr/>
          <p:nvPr/>
        </p:nvSpPr>
        <p:spPr>
          <a:xfrm>
            <a:off x="4572000" y="457200"/>
            <a:ext cx="4572000" cy="923330"/>
          </a:xfrm>
          <a:prstGeom prst="rect">
            <a:avLst/>
          </a:prstGeom>
        </p:spPr>
        <p:txBody>
          <a:bodyPr>
            <a:spAutoFit/>
          </a:bodyPr>
          <a:lstStyle/>
          <a:p>
            <a:endParaRPr lang="en-IN" dirty="0" smtClean="0"/>
          </a:p>
          <a:p>
            <a:r>
              <a:rPr lang="en-US" dirty="0" smtClean="0"/>
              <a:t>The characteristics of transmission line :</a:t>
            </a:r>
            <a:endParaRPr lang="en-IN" baseline="-25000" dirty="0"/>
          </a:p>
        </p:txBody>
      </p:sp>
      <p:pic>
        <p:nvPicPr>
          <p:cNvPr id="49155" name="Picture 3"/>
          <p:cNvPicPr>
            <a:picLocks noChangeAspect="1" noChangeArrowheads="1"/>
          </p:cNvPicPr>
          <p:nvPr/>
        </p:nvPicPr>
        <p:blipFill>
          <a:blip r:embed="rId4" cstate="print"/>
          <a:srcRect/>
          <a:stretch>
            <a:fillRect/>
          </a:stretch>
        </p:blipFill>
        <p:spPr bwMode="auto">
          <a:xfrm>
            <a:off x="685800" y="2362200"/>
            <a:ext cx="3733800" cy="1066800"/>
          </a:xfrm>
          <a:prstGeom prst="rect">
            <a:avLst/>
          </a:prstGeom>
          <a:noFill/>
          <a:ln w="9525">
            <a:noFill/>
            <a:miter lim="800000"/>
            <a:headEnd/>
            <a:tailEnd/>
          </a:ln>
        </p:spPr>
      </p:pic>
      <p:pic>
        <p:nvPicPr>
          <p:cNvPr id="49156" name="Picture 4"/>
          <p:cNvPicPr>
            <a:picLocks noChangeAspect="1" noChangeArrowheads="1"/>
          </p:cNvPicPr>
          <p:nvPr/>
        </p:nvPicPr>
        <p:blipFill>
          <a:blip r:embed="rId5" cstate="print"/>
          <a:srcRect b="73970"/>
          <a:stretch>
            <a:fillRect/>
          </a:stretch>
        </p:blipFill>
        <p:spPr bwMode="auto">
          <a:xfrm>
            <a:off x="5581650" y="1447800"/>
            <a:ext cx="3562350" cy="1143000"/>
          </a:xfrm>
          <a:prstGeom prst="rect">
            <a:avLst/>
          </a:prstGeom>
          <a:noFill/>
          <a:ln w="9525">
            <a:noFill/>
            <a:miter lim="800000"/>
            <a:headEnd/>
            <a:tailEnd/>
          </a:ln>
        </p:spPr>
      </p:pic>
      <p:sp>
        <p:nvSpPr>
          <p:cNvPr id="9" name="Right Arrow 8"/>
          <p:cNvSpPr/>
          <p:nvPr/>
        </p:nvSpPr>
        <p:spPr>
          <a:xfrm>
            <a:off x="4572000" y="1828800"/>
            <a:ext cx="914400" cy="3048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685800" y="3657600"/>
            <a:ext cx="7848600" cy="1015663"/>
          </a:xfrm>
          <a:prstGeom prst="rect">
            <a:avLst/>
          </a:prstGeom>
        </p:spPr>
        <p:txBody>
          <a:bodyPr wrap="square">
            <a:spAutoFit/>
          </a:bodyPr>
          <a:lstStyle/>
          <a:p>
            <a:r>
              <a:rPr lang="en-IN" sz="2400" b="1" dirty="0" smtClean="0">
                <a:solidFill>
                  <a:srgbClr val="FF0000"/>
                </a:solidFill>
              </a:rPr>
              <a:t>Special Cases</a:t>
            </a:r>
          </a:p>
          <a:p>
            <a:r>
              <a:rPr lang="en-IN" dirty="0" smtClean="0"/>
              <a:t>Now let’s look at the </a:t>
            </a:r>
            <a:r>
              <a:rPr lang="en-IN" dirty="0" err="1" smtClean="0"/>
              <a:t>Z</a:t>
            </a:r>
            <a:r>
              <a:rPr lang="en-IN" baseline="-25000" dirty="0" err="1" smtClean="0"/>
              <a:t>in</a:t>
            </a:r>
            <a:r>
              <a:rPr lang="en-IN" dirty="0" smtClean="0"/>
              <a:t> for some important </a:t>
            </a:r>
            <a:r>
              <a:rPr lang="en-IN" b="1" dirty="0" smtClean="0"/>
              <a:t>load impedances </a:t>
            </a:r>
            <a:r>
              <a:rPr lang="en-IN" dirty="0" smtClean="0"/>
              <a:t>and </a:t>
            </a:r>
            <a:r>
              <a:rPr lang="en-IN" b="1" dirty="0" smtClean="0"/>
              <a:t>line lengths.</a:t>
            </a:r>
            <a:endParaRPr lang="en-IN" dirty="0"/>
          </a:p>
        </p:txBody>
      </p:sp>
      <p:graphicFrame>
        <p:nvGraphicFramePr>
          <p:cNvPr id="49158" name="Object 6"/>
          <p:cNvGraphicFramePr>
            <a:graphicFrameLocks noChangeAspect="1"/>
          </p:cNvGraphicFramePr>
          <p:nvPr/>
        </p:nvGraphicFramePr>
        <p:xfrm>
          <a:off x="1014413" y="4495800"/>
          <a:ext cx="866775" cy="814388"/>
        </p:xfrm>
        <a:graphic>
          <a:graphicData uri="http://schemas.openxmlformats.org/presentationml/2006/ole">
            <p:oleObj spid="_x0000_s7170" name="Equation" r:id="rId6" imgW="419040" imgH="393480" progId="">
              <p:embed/>
            </p:oleObj>
          </a:graphicData>
        </a:graphic>
      </p:graphicFrame>
      <p:sp>
        <p:nvSpPr>
          <p:cNvPr id="12" name="TextBox 11"/>
          <p:cNvSpPr txBox="1"/>
          <p:nvPr/>
        </p:nvSpPr>
        <p:spPr>
          <a:xfrm>
            <a:off x="685800" y="4724400"/>
            <a:ext cx="478016" cy="369332"/>
          </a:xfrm>
          <a:prstGeom prst="rect">
            <a:avLst/>
          </a:prstGeom>
          <a:noFill/>
        </p:spPr>
        <p:txBody>
          <a:bodyPr wrap="none" rtlCol="0">
            <a:spAutoFit/>
          </a:bodyPr>
          <a:lstStyle/>
          <a:p>
            <a:r>
              <a:rPr lang="en-US" dirty="0" smtClean="0"/>
              <a:t>1. </a:t>
            </a:r>
            <a:endParaRPr lang="en-IN" dirty="0"/>
          </a:p>
        </p:txBody>
      </p:sp>
      <p:sp>
        <p:nvSpPr>
          <p:cNvPr id="13" name="Rectangle 12"/>
          <p:cNvSpPr/>
          <p:nvPr/>
        </p:nvSpPr>
        <p:spPr>
          <a:xfrm>
            <a:off x="2133600" y="4495800"/>
            <a:ext cx="6248400" cy="646331"/>
          </a:xfrm>
          <a:prstGeom prst="rect">
            <a:avLst/>
          </a:prstGeom>
        </p:spPr>
        <p:txBody>
          <a:bodyPr wrap="square">
            <a:spAutoFit/>
          </a:bodyPr>
          <a:lstStyle/>
          <a:p>
            <a:r>
              <a:rPr lang="en-IN" dirty="0" smtClean="0"/>
              <a:t>If the length of the transmission line is exactly </a:t>
            </a:r>
            <a:r>
              <a:rPr lang="en-IN" b="1" dirty="0" smtClean="0"/>
              <a:t>one-half </a:t>
            </a:r>
            <a:r>
              <a:rPr lang="en-IN" dirty="0" smtClean="0"/>
              <a:t>wavelength ,             we find that:</a:t>
            </a:r>
            <a:endParaRPr lang="en-IN" dirty="0"/>
          </a:p>
        </p:txBody>
      </p:sp>
      <p:graphicFrame>
        <p:nvGraphicFramePr>
          <p:cNvPr id="49160" name="Object 8"/>
          <p:cNvGraphicFramePr>
            <a:graphicFrameLocks noChangeAspect="1"/>
          </p:cNvGraphicFramePr>
          <p:nvPr/>
        </p:nvGraphicFramePr>
        <p:xfrm>
          <a:off x="7467600" y="4495800"/>
          <a:ext cx="829235" cy="381000"/>
        </p:xfrm>
        <a:graphic>
          <a:graphicData uri="http://schemas.openxmlformats.org/presentationml/2006/ole">
            <p:oleObj spid="_x0000_s7171" name="Equation" r:id="rId7" imgW="469800" imgH="215640" progId="">
              <p:embed/>
            </p:oleObj>
          </a:graphicData>
        </a:graphic>
      </p:graphicFrame>
      <p:pic>
        <p:nvPicPr>
          <p:cNvPr id="49161" name="Picture 9"/>
          <p:cNvPicPr>
            <a:picLocks noChangeAspect="1" noChangeArrowheads="1"/>
          </p:cNvPicPr>
          <p:nvPr/>
        </p:nvPicPr>
        <p:blipFill>
          <a:blip r:embed="rId8" cstate="print"/>
          <a:srcRect/>
          <a:stretch>
            <a:fillRect/>
          </a:stretch>
        </p:blipFill>
        <p:spPr bwMode="auto">
          <a:xfrm>
            <a:off x="2590800" y="5257800"/>
            <a:ext cx="2219325" cy="819150"/>
          </a:xfrm>
          <a:prstGeom prst="rect">
            <a:avLst/>
          </a:prstGeom>
          <a:noFill/>
          <a:ln w="9525">
            <a:noFill/>
            <a:miter lim="800000"/>
            <a:headEnd/>
            <a:tailEnd/>
          </a:ln>
        </p:spPr>
      </p:pic>
      <p:pic>
        <p:nvPicPr>
          <p:cNvPr id="49162" name="Picture 10"/>
          <p:cNvPicPr>
            <a:picLocks noChangeAspect="1" noChangeArrowheads="1"/>
          </p:cNvPicPr>
          <p:nvPr/>
        </p:nvPicPr>
        <p:blipFill>
          <a:blip r:embed="rId9" cstate="print"/>
          <a:srcRect/>
          <a:stretch>
            <a:fillRect/>
          </a:stretch>
        </p:blipFill>
        <p:spPr bwMode="auto">
          <a:xfrm>
            <a:off x="5715000" y="5410200"/>
            <a:ext cx="2914650" cy="428625"/>
          </a:xfrm>
          <a:prstGeom prst="rect">
            <a:avLst/>
          </a:prstGeom>
          <a:noFill/>
          <a:ln w="9525">
            <a:noFill/>
            <a:miter lim="800000"/>
            <a:headEnd/>
            <a:tailEnd/>
          </a:ln>
        </p:spPr>
      </p:pic>
      <p:pic>
        <p:nvPicPr>
          <p:cNvPr id="49163" name="Picture 11"/>
          <p:cNvPicPr>
            <a:picLocks noChangeAspect="1" noChangeArrowheads="1"/>
          </p:cNvPicPr>
          <p:nvPr/>
        </p:nvPicPr>
        <p:blipFill>
          <a:blip r:embed="rId10" cstate="print"/>
          <a:srcRect/>
          <a:stretch>
            <a:fillRect/>
          </a:stretch>
        </p:blipFill>
        <p:spPr bwMode="auto">
          <a:xfrm>
            <a:off x="5791200" y="6019800"/>
            <a:ext cx="2647950" cy="381000"/>
          </a:xfrm>
          <a:prstGeom prst="rect">
            <a:avLst/>
          </a:prstGeom>
          <a:noFill/>
          <a:ln w="9525">
            <a:noFill/>
            <a:miter lim="800000"/>
            <a:headEnd/>
            <a:tailEnd/>
          </a:ln>
        </p:spPr>
      </p:pic>
      <p:sp>
        <p:nvSpPr>
          <p:cNvPr id="15" name="Text Box 83"/>
          <p:cNvSpPr txBox="1">
            <a:spLocks noChangeArrowheads="1"/>
          </p:cNvSpPr>
          <p:nvPr/>
        </p:nvSpPr>
        <p:spPr bwMode="auto">
          <a:xfrm>
            <a:off x="0" y="0"/>
            <a:ext cx="6264275" cy="519113"/>
          </a:xfrm>
          <a:prstGeom prst="rect">
            <a:avLst/>
          </a:prstGeom>
          <a:gradFill rotWithShape="1">
            <a:gsLst>
              <a:gs pos="0">
                <a:schemeClr val="accent2"/>
              </a:gs>
              <a:gs pos="100000">
                <a:schemeClr val="tx1"/>
              </a:gs>
            </a:gsLst>
            <a:path path="shape">
              <a:fillToRect l="50000" t="50000" r="50000" b="50000"/>
            </a:path>
          </a:gradFill>
          <a:ln w="9525" algn="ctr">
            <a:noFill/>
            <a:miter lim="800000"/>
            <a:headEnd/>
            <a:tailEnd/>
          </a:ln>
          <a:effectLst/>
        </p:spPr>
        <p:txBody>
          <a:bodyPr anchor="ctr"/>
          <a:lstStyle/>
          <a:p>
            <a:r>
              <a:rPr lang="en-US" sz="3200" b="1" dirty="0" smtClean="0">
                <a:solidFill>
                  <a:srgbClr val="FFFF00"/>
                </a:solidFill>
              </a:rPr>
              <a:t>Line Impedance(cont</a:t>
            </a:r>
            <a:r>
              <a:rPr lang="en-US" sz="3200" b="1" dirty="0">
                <a:solidFill>
                  <a:srgbClr val="FFFF00"/>
                </a:solidFill>
              </a:rPr>
              <a: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362"/>
          </a:xfrm>
        </p:spPr>
        <p:txBody>
          <a:bodyPr>
            <a:normAutofit fontScale="90000"/>
          </a:bodyPr>
          <a:lstStyle/>
          <a:p>
            <a:endParaRPr lang="en-US"/>
          </a:p>
        </p:txBody>
      </p:sp>
      <p:sp>
        <p:nvSpPr>
          <p:cNvPr id="3" name="Content Placeholder 2"/>
          <p:cNvSpPr>
            <a:spLocks noGrp="1"/>
          </p:cNvSpPr>
          <p:nvPr>
            <p:ph idx="1"/>
          </p:nvPr>
        </p:nvSpPr>
        <p:spPr>
          <a:xfrm>
            <a:off x="457200" y="457200"/>
            <a:ext cx="8229600" cy="5668963"/>
          </a:xfrm>
        </p:spPr>
        <p:txBody>
          <a:bodyPr>
            <a:normAutofit/>
          </a:bodyPr>
          <a:lstStyle/>
          <a:p>
            <a:r>
              <a:rPr lang="en-US" sz="2400" dirty="0" smtClean="0"/>
              <a:t>As shown in  figure the transmission line is represented as a two-wire line, means it has at least two conductors. (for TEM wave propagation)</a:t>
            </a:r>
          </a:p>
          <a:p>
            <a:r>
              <a:rPr lang="en-US" sz="2400" dirty="0" smtClean="0"/>
              <a:t>The transmission line equivalent to the circuit element is shown in figure for the small section of line of length </a:t>
            </a:r>
            <a:r>
              <a:rPr lang="el-GR" sz="2400" dirty="0" smtClean="0"/>
              <a:t>Δ</a:t>
            </a:r>
            <a:r>
              <a:rPr lang="en-US" sz="2400" dirty="0" smtClean="0"/>
              <a:t>z.</a:t>
            </a:r>
          </a:p>
          <a:p>
            <a:r>
              <a:rPr lang="en-US" sz="2400" dirty="0" smtClean="0"/>
              <a:t>R, L, G and C line parameters are per unit length.</a:t>
            </a:r>
          </a:p>
          <a:p>
            <a:endParaRPr lang="en-US" sz="2400" dirty="0"/>
          </a:p>
        </p:txBody>
      </p:sp>
      <p:pic>
        <p:nvPicPr>
          <p:cNvPr id="6" name="Picture 2"/>
          <p:cNvPicPr>
            <a:picLocks noChangeAspect="1" noChangeArrowheads="1"/>
          </p:cNvPicPr>
          <p:nvPr/>
        </p:nvPicPr>
        <p:blipFill>
          <a:blip r:embed="rId2"/>
          <a:srcRect/>
          <a:stretch>
            <a:fillRect/>
          </a:stretch>
        </p:blipFill>
        <p:spPr bwMode="auto">
          <a:xfrm>
            <a:off x="838200" y="3048000"/>
            <a:ext cx="7696200" cy="327801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2" cstate="print"/>
          <a:srcRect/>
          <a:stretch>
            <a:fillRect/>
          </a:stretch>
        </p:blipFill>
        <p:spPr bwMode="auto">
          <a:xfrm>
            <a:off x="1828800" y="838200"/>
            <a:ext cx="5257800" cy="2619375"/>
          </a:xfrm>
          <a:prstGeom prst="rect">
            <a:avLst/>
          </a:prstGeom>
          <a:noFill/>
          <a:ln w="9525">
            <a:noFill/>
            <a:miter lim="800000"/>
            <a:headEnd/>
            <a:tailEnd/>
          </a:ln>
        </p:spPr>
      </p:pic>
      <p:sp>
        <p:nvSpPr>
          <p:cNvPr id="7" name="Rectangle 6"/>
          <p:cNvSpPr/>
          <p:nvPr/>
        </p:nvSpPr>
        <p:spPr>
          <a:xfrm>
            <a:off x="381000" y="3581400"/>
            <a:ext cx="8991600" cy="646331"/>
          </a:xfrm>
          <a:prstGeom prst="rect">
            <a:avLst/>
          </a:prstGeom>
        </p:spPr>
        <p:txBody>
          <a:bodyPr wrap="square">
            <a:spAutoFit/>
          </a:bodyPr>
          <a:lstStyle/>
          <a:p>
            <a:r>
              <a:rPr lang="en-IN" dirty="0" smtClean="0"/>
              <a:t>if the transmission line is precisely </a:t>
            </a:r>
            <a:r>
              <a:rPr lang="en-IN" b="1" dirty="0" smtClean="0"/>
              <a:t>one-half wavelength long, the input impedance is equal to the load </a:t>
            </a:r>
            <a:r>
              <a:rPr lang="en-IN" dirty="0" smtClean="0"/>
              <a:t>impedance</a:t>
            </a:r>
            <a:endParaRPr lang="en-IN" dirty="0"/>
          </a:p>
        </p:txBody>
      </p:sp>
      <p:pic>
        <p:nvPicPr>
          <p:cNvPr id="51207" name="Picture 7"/>
          <p:cNvPicPr>
            <a:picLocks noChangeAspect="1" noChangeArrowheads="1"/>
          </p:cNvPicPr>
          <p:nvPr/>
        </p:nvPicPr>
        <p:blipFill>
          <a:blip r:embed="rId3" cstate="print"/>
          <a:srcRect/>
          <a:stretch>
            <a:fillRect/>
          </a:stretch>
        </p:blipFill>
        <p:spPr bwMode="auto">
          <a:xfrm>
            <a:off x="2133599" y="4495800"/>
            <a:ext cx="5291813" cy="1781175"/>
          </a:xfrm>
          <a:prstGeom prst="rect">
            <a:avLst/>
          </a:prstGeom>
          <a:noFill/>
          <a:ln w="9525">
            <a:noFill/>
            <a:miter lim="800000"/>
            <a:headEnd/>
            <a:tailEnd/>
          </a:ln>
        </p:spPr>
      </p:pic>
      <p:sp>
        <p:nvSpPr>
          <p:cNvPr id="5" name="Text Box 83"/>
          <p:cNvSpPr txBox="1">
            <a:spLocks noChangeArrowheads="1"/>
          </p:cNvSpPr>
          <p:nvPr/>
        </p:nvSpPr>
        <p:spPr bwMode="auto">
          <a:xfrm>
            <a:off x="0" y="0"/>
            <a:ext cx="6264275" cy="519113"/>
          </a:xfrm>
          <a:prstGeom prst="rect">
            <a:avLst/>
          </a:prstGeom>
          <a:gradFill rotWithShape="1">
            <a:gsLst>
              <a:gs pos="0">
                <a:schemeClr val="accent2"/>
              </a:gs>
              <a:gs pos="100000">
                <a:schemeClr val="tx1"/>
              </a:gs>
            </a:gsLst>
            <a:path path="shape">
              <a:fillToRect l="50000" t="50000" r="50000" b="50000"/>
            </a:path>
          </a:gradFill>
          <a:ln w="9525" algn="ctr">
            <a:noFill/>
            <a:miter lim="800000"/>
            <a:headEnd/>
            <a:tailEnd/>
          </a:ln>
          <a:effectLst/>
        </p:spPr>
        <p:txBody>
          <a:bodyPr anchor="ctr"/>
          <a:lstStyle/>
          <a:p>
            <a:r>
              <a:rPr lang="en-US" sz="3200" b="1" dirty="0" smtClean="0">
                <a:solidFill>
                  <a:srgbClr val="FFFF00"/>
                </a:solidFill>
              </a:rPr>
              <a:t>Line Impedance(cont</a:t>
            </a:r>
            <a:r>
              <a:rPr lang="en-US" sz="3200" b="1" dirty="0">
                <a:solidFill>
                  <a:srgbClr val="FFFF00"/>
                </a:solidFill>
              </a:rPr>
              <a: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7" name="Picture 3"/>
          <p:cNvPicPr>
            <a:picLocks noChangeAspect="1" noChangeArrowheads="1"/>
          </p:cNvPicPr>
          <p:nvPr/>
        </p:nvPicPr>
        <p:blipFill>
          <a:blip r:embed="rId3" cstate="print"/>
          <a:srcRect/>
          <a:stretch>
            <a:fillRect/>
          </a:stretch>
        </p:blipFill>
        <p:spPr bwMode="auto">
          <a:xfrm>
            <a:off x="1905000" y="2209800"/>
            <a:ext cx="5334000" cy="3286125"/>
          </a:xfrm>
          <a:prstGeom prst="rect">
            <a:avLst/>
          </a:prstGeom>
          <a:noFill/>
          <a:ln w="9525">
            <a:noFill/>
            <a:miter lim="800000"/>
            <a:headEnd/>
            <a:tailEnd/>
          </a:ln>
        </p:spPr>
      </p:pic>
      <p:sp>
        <p:nvSpPr>
          <p:cNvPr id="4" name="Rectangle 3"/>
          <p:cNvSpPr/>
          <p:nvPr/>
        </p:nvSpPr>
        <p:spPr>
          <a:xfrm>
            <a:off x="533400" y="5486400"/>
            <a:ext cx="8001000" cy="646331"/>
          </a:xfrm>
          <a:prstGeom prst="rect">
            <a:avLst/>
          </a:prstGeom>
        </p:spPr>
        <p:txBody>
          <a:bodyPr wrap="square">
            <a:spAutoFit/>
          </a:bodyPr>
          <a:lstStyle/>
          <a:p>
            <a:r>
              <a:rPr lang="en-IN" dirty="0" smtClean="0">
                <a:solidFill>
                  <a:srgbClr val="3333FF"/>
                </a:solidFill>
              </a:rPr>
              <a:t>If the transmission line is precisely </a:t>
            </a:r>
            <a:r>
              <a:rPr lang="en-IN" b="1" dirty="0" smtClean="0">
                <a:solidFill>
                  <a:srgbClr val="3333FF"/>
                </a:solidFill>
              </a:rPr>
              <a:t>one-quarter wavelength long, the input impedance is inversely proportional to </a:t>
            </a:r>
            <a:r>
              <a:rPr lang="en-IN" dirty="0" smtClean="0">
                <a:solidFill>
                  <a:srgbClr val="3333FF"/>
                </a:solidFill>
              </a:rPr>
              <a:t>the </a:t>
            </a:r>
            <a:r>
              <a:rPr lang="en-IN" b="1" dirty="0" smtClean="0">
                <a:solidFill>
                  <a:srgbClr val="3333FF"/>
                </a:solidFill>
              </a:rPr>
              <a:t>load impedance.</a:t>
            </a:r>
            <a:endParaRPr lang="en-IN" dirty="0">
              <a:solidFill>
                <a:srgbClr val="3333FF"/>
              </a:solidFill>
            </a:endParaRPr>
          </a:p>
        </p:txBody>
      </p:sp>
      <p:pic>
        <p:nvPicPr>
          <p:cNvPr id="5" name="Picture 3"/>
          <p:cNvPicPr>
            <a:picLocks noChangeAspect="1" noChangeArrowheads="1"/>
          </p:cNvPicPr>
          <p:nvPr/>
        </p:nvPicPr>
        <p:blipFill>
          <a:blip r:embed="rId4" cstate="print"/>
          <a:srcRect/>
          <a:stretch>
            <a:fillRect/>
          </a:stretch>
        </p:blipFill>
        <p:spPr bwMode="auto">
          <a:xfrm>
            <a:off x="1752600" y="914400"/>
            <a:ext cx="2324100" cy="876300"/>
          </a:xfrm>
          <a:prstGeom prst="rect">
            <a:avLst/>
          </a:prstGeom>
          <a:noFill/>
          <a:ln w="9525">
            <a:noFill/>
            <a:miter lim="800000"/>
            <a:headEnd/>
            <a:tailEnd/>
          </a:ln>
        </p:spPr>
      </p:pic>
      <p:pic>
        <p:nvPicPr>
          <p:cNvPr id="6" name="Picture 4"/>
          <p:cNvPicPr>
            <a:picLocks noChangeAspect="1" noChangeArrowheads="1"/>
          </p:cNvPicPr>
          <p:nvPr/>
        </p:nvPicPr>
        <p:blipFill>
          <a:blip r:embed="rId5" cstate="print"/>
          <a:srcRect/>
          <a:stretch>
            <a:fillRect/>
          </a:stretch>
        </p:blipFill>
        <p:spPr bwMode="auto">
          <a:xfrm>
            <a:off x="5257800" y="1047750"/>
            <a:ext cx="3105150" cy="390525"/>
          </a:xfrm>
          <a:prstGeom prst="rect">
            <a:avLst/>
          </a:prstGeom>
          <a:noFill/>
          <a:ln w="9525">
            <a:noFill/>
            <a:miter lim="800000"/>
            <a:headEnd/>
            <a:tailEnd/>
          </a:ln>
        </p:spPr>
      </p:pic>
      <p:pic>
        <p:nvPicPr>
          <p:cNvPr id="7" name="Picture 5"/>
          <p:cNvPicPr>
            <a:picLocks noChangeAspect="1" noChangeArrowheads="1"/>
          </p:cNvPicPr>
          <p:nvPr/>
        </p:nvPicPr>
        <p:blipFill>
          <a:blip r:embed="rId6" cstate="print"/>
          <a:srcRect/>
          <a:stretch>
            <a:fillRect/>
          </a:stretch>
        </p:blipFill>
        <p:spPr bwMode="auto">
          <a:xfrm>
            <a:off x="5334000" y="1581150"/>
            <a:ext cx="2971800" cy="400050"/>
          </a:xfrm>
          <a:prstGeom prst="rect">
            <a:avLst/>
          </a:prstGeom>
          <a:noFill/>
          <a:ln w="9525">
            <a:noFill/>
            <a:miter lim="800000"/>
            <a:headEnd/>
            <a:tailEnd/>
          </a:ln>
        </p:spPr>
      </p:pic>
      <p:graphicFrame>
        <p:nvGraphicFramePr>
          <p:cNvPr id="8" name="Object 6"/>
          <p:cNvGraphicFramePr>
            <a:graphicFrameLocks noChangeAspect="1"/>
          </p:cNvGraphicFramePr>
          <p:nvPr/>
        </p:nvGraphicFramePr>
        <p:xfrm>
          <a:off x="990600" y="654050"/>
          <a:ext cx="1064185" cy="488950"/>
        </p:xfrm>
        <a:graphic>
          <a:graphicData uri="http://schemas.openxmlformats.org/presentationml/2006/ole">
            <p:oleObj spid="_x0000_s8194" name="Equation" r:id="rId7" imgW="469800" imgH="215640" progId="">
              <p:embed/>
            </p:oleObj>
          </a:graphicData>
        </a:graphic>
      </p:graphicFrame>
      <p:sp>
        <p:nvSpPr>
          <p:cNvPr id="9" name="TextBox 8"/>
          <p:cNvSpPr txBox="1"/>
          <p:nvPr/>
        </p:nvSpPr>
        <p:spPr>
          <a:xfrm>
            <a:off x="533400" y="685800"/>
            <a:ext cx="404278" cy="369332"/>
          </a:xfrm>
          <a:prstGeom prst="rect">
            <a:avLst/>
          </a:prstGeom>
          <a:noFill/>
        </p:spPr>
        <p:txBody>
          <a:bodyPr wrap="none" rtlCol="0">
            <a:spAutoFit/>
          </a:bodyPr>
          <a:lstStyle/>
          <a:p>
            <a:r>
              <a:rPr lang="en-US" dirty="0" smtClean="0"/>
              <a:t>2.</a:t>
            </a:r>
            <a:endParaRPr lang="en-IN" dirty="0"/>
          </a:p>
        </p:txBody>
      </p:sp>
      <p:sp>
        <p:nvSpPr>
          <p:cNvPr id="10" name="Text Box 83"/>
          <p:cNvSpPr txBox="1">
            <a:spLocks noChangeArrowheads="1"/>
          </p:cNvSpPr>
          <p:nvPr/>
        </p:nvSpPr>
        <p:spPr bwMode="auto">
          <a:xfrm>
            <a:off x="0" y="0"/>
            <a:ext cx="6264275" cy="519113"/>
          </a:xfrm>
          <a:prstGeom prst="rect">
            <a:avLst/>
          </a:prstGeom>
          <a:gradFill rotWithShape="1">
            <a:gsLst>
              <a:gs pos="0">
                <a:schemeClr val="accent2"/>
              </a:gs>
              <a:gs pos="100000">
                <a:schemeClr val="tx1"/>
              </a:gs>
            </a:gsLst>
            <a:path path="shape">
              <a:fillToRect l="50000" t="50000" r="50000" b="50000"/>
            </a:path>
          </a:gradFill>
          <a:ln w="9525" algn="ctr">
            <a:noFill/>
            <a:miter lim="800000"/>
            <a:headEnd/>
            <a:tailEnd/>
          </a:ln>
          <a:effectLst/>
        </p:spPr>
        <p:txBody>
          <a:bodyPr anchor="ctr"/>
          <a:lstStyle/>
          <a:p>
            <a:r>
              <a:rPr lang="en-US" sz="3200" b="1" dirty="0" smtClean="0">
                <a:solidFill>
                  <a:srgbClr val="FFFF00"/>
                </a:solidFill>
              </a:rPr>
              <a:t>Line Impedance(cont</a:t>
            </a:r>
            <a:r>
              <a:rPr lang="en-US" sz="3200" b="1" dirty="0">
                <a:solidFill>
                  <a:srgbClr val="FFFF00"/>
                </a:solidFill>
              </a:rPr>
              <a:t>.)</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Reflection and Transmission Coefficient </a:t>
            </a:r>
            <a:endParaRPr lang="en-US" dirty="0"/>
          </a:p>
        </p:txBody>
      </p:sp>
      <p:sp>
        <p:nvSpPr>
          <p:cNvPr id="3" name="Content Placeholder 2"/>
          <p:cNvSpPr>
            <a:spLocks noGrp="1"/>
          </p:cNvSpPr>
          <p:nvPr>
            <p:ph idx="1"/>
          </p:nvPr>
        </p:nvSpPr>
        <p:spPr>
          <a:xfrm>
            <a:off x="457200" y="1600200"/>
            <a:ext cx="8229600" cy="5257800"/>
          </a:xfrm>
        </p:spPr>
        <p:txBody>
          <a:bodyPr>
            <a:normAutofit/>
          </a:bodyPr>
          <a:lstStyle/>
          <a:p>
            <a:endParaRPr lang="en-US" sz="2400" dirty="0" smtClean="0"/>
          </a:p>
          <a:p>
            <a:endParaRPr lang="en-US" sz="2400" dirty="0" smtClean="0"/>
          </a:p>
          <a:p>
            <a:endParaRPr lang="en-US" sz="2400" dirty="0" smtClean="0"/>
          </a:p>
          <a:p>
            <a:endParaRPr lang="en-US" sz="2400" dirty="0" smtClean="0"/>
          </a:p>
          <a:p>
            <a:r>
              <a:rPr lang="en-US" sz="2400" dirty="0" smtClean="0"/>
              <a:t>A transmission line of characteristic impedance Z</a:t>
            </a:r>
            <a:r>
              <a:rPr lang="en-US" sz="1600" dirty="0" smtClean="0"/>
              <a:t>0</a:t>
            </a:r>
            <a:r>
              <a:rPr lang="en-US" sz="2400" dirty="0" smtClean="0"/>
              <a:t> feeding a line of different characteristic impedance Z</a:t>
            </a:r>
            <a:r>
              <a:rPr lang="en-US" sz="1600" dirty="0" smtClean="0"/>
              <a:t>1</a:t>
            </a:r>
            <a:r>
              <a:rPr lang="en-US" sz="2400" dirty="0" smtClean="0"/>
              <a:t>.</a:t>
            </a:r>
          </a:p>
          <a:p>
            <a:r>
              <a:rPr lang="en-US" sz="2400" dirty="0" smtClean="0"/>
              <a:t>The reflection coefficient  is given by,</a:t>
            </a:r>
          </a:p>
          <a:p>
            <a:endParaRPr lang="en-US" sz="2400" dirty="0" smtClean="0"/>
          </a:p>
          <a:p>
            <a:endParaRPr lang="en-US" sz="2400" dirty="0" smtClean="0"/>
          </a:p>
          <a:p>
            <a:r>
              <a:rPr lang="en-US" sz="2400" dirty="0" smtClean="0"/>
              <a:t>Not all of the incident wave is reflected; some of it is transmitted onto the second line with a voltage amplitude given by a transmission coefficient </a:t>
            </a:r>
            <a:r>
              <a:rPr lang="en-US" sz="2400" i="1" dirty="0" smtClean="0"/>
              <a:t>T.</a:t>
            </a:r>
          </a:p>
        </p:txBody>
      </p:sp>
      <p:pic>
        <p:nvPicPr>
          <p:cNvPr id="6" name="Picture 2"/>
          <p:cNvPicPr>
            <a:picLocks noChangeAspect="1" noChangeArrowheads="1"/>
          </p:cNvPicPr>
          <p:nvPr/>
        </p:nvPicPr>
        <p:blipFill>
          <a:blip r:embed="rId2">
            <a:duotone>
              <a:prstClr val="black"/>
              <a:schemeClr val="accent1">
                <a:tint val="45000"/>
                <a:satMod val="400000"/>
              </a:schemeClr>
            </a:duotone>
          </a:blip>
          <a:srcRect/>
          <a:stretch>
            <a:fillRect/>
          </a:stretch>
        </p:blipFill>
        <p:spPr bwMode="auto">
          <a:xfrm>
            <a:off x="1524000" y="1419225"/>
            <a:ext cx="5943600" cy="2009775"/>
          </a:xfrm>
          <a:prstGeom prst="rect">
            <a:avLst/>
          </a:prstGeom>
          <a:noFill/>
          <a:ln w="9525">
            <a:noFill/>
            <a:miter lim="800000"/>
            <a:headEnd/>
            <a:tailEnd/>
          </a:ln>
          <a:effectLst/>
        </p:spPr>
      </p:pic>
      <p:pic>
        <p:nvPicPr>
          <p:cNvPr id="8" name="Picture 3"/>
          <p:cNvPicPr>
            <a:picLocks noChangeAspect="1" noChangeArrowheads="1"/>
          </p:cNvPicPr>
          <p:nvPr/>
        </p:nvPicPr>
        <p:blipFill>
          <a:blip r:embed="rId3">
            <a:duotone>
              <a:prstClr val="black"/>
              <a:schemeClr val="accent1">
                <a:tint val="45000"/>
                <a:satMod val="400000"/>
              </a:schemeClr>
            </a:duotone>
            <a:lum bright="-32000"/>
          </a:blip>
          <a:srcRect/>
          <a:stretch>
            <a:fillRect/>
          </a:stretch>
        </p:blipFill>
        <p:spPr bwMode="auto">
          <a:xfrm>
            <a:off x="3657600" y="4724400"/>
            <a:ext cx="1905000" cy="762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a:bodyPr>
          <a:lstStyle/>
          <a:p>
            <a:r>
              <a:rPr lang="en-US" sz="2400" dirty="0" smtClean="0"/>
              <a:t>The voltage wave for Z &gt; 0, in the absence of reflections, is outgoing only, and can be written as,</a:t>
            </a:r>
          </a:p>
          <a:p>
            <a:endParaRPr lang="en-US" sz="2400" dirty="0" smtClean="0"/>
          </a:p>
          <a:p>
            <a:endParaRPr lang="en-US" sz="2400" dirty="0" smtClean="0"/>
          </a:p>
          <a:p>
            <a:r>
              <a:rPr lang="en-US" sz="2400" dirty="0" smtClean="0"/>
              <a:t>The transmission coefficient </a:t>
            </a:r>
            <a:r>
              <a:rPr lang="en-US" sz="2400" i="1" dirty="0" smtClean="0"/>
              <a:t>T </a:t>
            </a:r>
            <a:r>
              <a:rPr lang="en-US" sz="2400" dirty="0" smtClean="0"/>
              <a:t>is,</a:t>
            </a:r>
          </a:p>
          <a:p>
            <a:endParaRPr lang="en-US" sz="2400" dirty="0" smtClean="0"/>
          </a:p>
          <a:p>
            <a:endParaRPr lang="en-US" sz="2400" dirty="0" smtClean="0"/>
          </a:p>
          <a:p>
            <a:r>
              <a:rPr lang="en-US" sz="2400" dirty="0" smtClean="0"/>
              <a:t>The transmission coefficient between two points in a circuit is often know as, insertion loss, </a:t>
            </a:r>
            <a:r>
              <a:rPr lang="en-US" sz="2400" i="1" dirty="0" smtClean="0"/>
              <a:t>IL</a:t>
            </a:r>
          </a:p>
          <a:p>
            <a:endParaRPr lang="en-US" sz="2400" i="1" dirty="0"/>
          </a:p>
        </p:txBody>
      </p:sp>
      <p:pic>
        <p:nvPicPr>
          <p:cNvPr id="6" name="Picture 2"/>
          <p:cNvPicPr>
            <a:picLocks noChangeAspect="1" noChangeArrowheads="1"/>
          </p:cNvPicPr>
          <p:nvPr/>
        </p:nvPicPr>
        <p:blipFill>
          <a:blip r:embed="rId2"/>
          <a:srcRect t="16667" b="25000"/>
          <a:stretch>
            <a:fillRect/>
          </a:stretch>
        </p:blipFill>
        <p:spPr bwMode="auto">
          <a:xfrm>
            <a:off x="2743200" y="1143000"/>
            <a:ext cx="3562350" cy="609600"/>
          </a:xfrm>
          <a:prstGeom prst="rect">
            <a:avLst/>
          </a:prstGeom>
          <a:noFill/>
          <a:ln w="9525">
            <a:noFill/>
            <a:miter lim="800000"/>
            <a:headEnd/>
            <a:tailEnd/>
          </a:ln>
          <a:effectLst/>
        </p:spPr>
      </p:pic>
      <p:pic>
        <p:nvPicPr>
          <p:cNvPr id="7" name="Picture 3"/>
          <p:cNvPicPr>
            <a:picLocks noChangeAspect="1" noChangeArrowheads="1"/>
          </p:cNvPicPr>
          <p:nvPr/>
        </p:nvPicPr>
        <p:blipFill>
          <a:blip r:embed="rId3"/>
          <a:srcRect/>
          <a:stretch>
            <a:fillRect/>
          </a:stretch>
        </p:blipFill>
        <p:spPr bwMode="auto">
          <a:xfrm>
            <a:off x="2514600" y="2505075"/>
            <a:ext cx="3810000" cy="847725"/>
          </a:xfrm>
          <a:prstGeom prst="rect">
            <a:avLst/>
          </a:prstGeom>
          <a:noFill/>
          <a:ln w="9525">
            <a:noFill/>
            <a:miter lim="800000"/>
            <a:headEnd/>
            <a:tailEnd/>
          </a:ln>
          <a:effectLst/>
        </p:spPr>
      </p:pic>
      <p:pic>
        <p:nvPicPr>
          <p:cNvPr id="9" name="Picture 4"/>
          <p:cNvPicPr>
            <a:picLocks noChangeAspect="1" noChangeArrowheads="1"/>
          </p:cNvPicPr>
          <p:nvPr/>
        </p:nvPicPr>
        <p:blipFill>
          <a:blip r:embed="rId4"/>
          <a:srcRect t="11111" b="22222"/>
          <a:stretch>
            <a:fillRect/>
          </a:stretch>
        </p:blipFill>
        <p:spPr bwMode="auto">
          <a:xfrm>
            <a:off x="3143250" y="4114800"/>
            <a:ext cx="2343150" cy="533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Impedance Matching </a:t>
            </a:r>
            <a:endParaRPr lang="en-US" b="1" dirty="0"/>
          </a:p>
        </p:txBody>
      </p:sp>
      <p:sp>
        <p:nvSpPr>
          <p:cNvPr id="3" name="Content Placeholder 2"/>
          <p:cNvSpPr>
            <a:spLocks noGrp="1"/>
          </p:cNvSpPr>
          <p:nvPr>
            <p:ph idx="1"/>
          </p:nvPr>
        </p:nvSpPr>
        <p:spPr/>
        <p:txBody>
          <a:bodyPr>
            <a:normAutofit/>
          </a:bodyPr>
          <a:lstStyle/>
          <a:p>
            <a:r>
              <a:rPr lang="en-US" sz="2400" dirty="0" smtClean="0"/>
              <a:t>For maximum power transfer from the source to load, the resistance of the load should be equal to that of the source.</a:t>
            </a:r>
          </a:p>
          <a:p>
            <a:r>
              <a:rPr lang="en-US" sz="2400" dirty="0" smtClean="0"/>
              <a:t>The reactance of the load should be equal to that of the source but opposite in sign, R</a:t>
            </a:r>
            <a:r>
              <a:rPr lang="en-US" sz="1600" dirty="0" smtClean="0"/>
              <a:t>L</a:t>
            </a:r>
            <a:r>
              <a:rPr lang="en-US" sz="2400" dirty="0" smtClean="0"/>
              <a:t>=R</a:t>
            </a:r>
            <a:r>
              <a:rPr lang="en-US" sz="1600" dirty="0" smtClean="0"/>
              <a:t>s</a:t>
            </a:r>
            <a:r>
              <a:rPr lang="en-US" sz="2400" dirty="0" smtClean="0"/>
              <a:t> and </a:t>
            </a:r>
            <a:r>
              <a:rPr lang="en-US" sz="2400" dirty="0" err="1" smtClean="0"/>
              <a:t>jX</a:t>
            </a:r>
            <a:r>
              <a:rPr lang="en-US" sz="2400" dirty="0" smtClean="0"/>
              <a:t>=-</a:t>
            </a:r>
            <a:r>
              <a:rPr lang="en-US" sz="2400" dirty="0" err="1" smtClean="0"/>
              <a:t>jX</a:t>
            </a:r>
            <a:r>
              <a:rPr lang="en-US" sz="2400" dirty="0" smtClean="0"/>
              <a:t>, means if load is inductive , the source must be  capacitive.</a:t>
            </a:r>
          </a:p>
          <a:p>
            <a:r>
              <a:rPr lang="en-US" sz="2400" dirty="0" smtClean="0"/>
              <a:t>Transmission line having a length </a:t>
            </a:r>
            <a:r>
              <a:rPr lang="el-GR" sz="2400" dirty="0" smtClean="0"/>
              <a:t>λ</a:t>
            </a:r>
            <a:r>
              <a:rPr lang="en-US" sz="2400" dirty="0" smtClean="0"/>
              <a:t>/4 and </a:t>
            </a:r>
            <a:r>
              <a:rPr lang="el-GR" sz="2400" dirty="0" smtClean="0"/>
              <a:t>λ</a:t>
            </a:r>
            <a:r>
              <a:rPr lang="en-US" sz="2400" dirty="0" smtClean="0"/>
              <a:t>/2 have special property that can be employed for impedance matching purposes.</a:t>
            </a:r>
          </a:p>
          <a:p>
            <a:pPr>
              <a:buNone/>
            </a:pPr>
            <a:endParaRPr lang="en-US" sz="24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dirty="0" smtClean="0"/>
              <a:t>In the given figure, the load resistance R</a:t>
            </a:r>
            <a:r>
              <a:rPr lang="en-US" sz="1600" dirty="0" smtClean="0"/>
              <a:t>L</a:t>
            </a:r>
            <a:r>
              <a:rPr lang="en-US" sz="2400" dirty="0" smtClean="0"/>
              <a:t> and the feed line characteristic impedance Z</a:t>
            </a:r>
            <a:r>
              <a:rPr lang="en-US" sz="1600" dirty="0" smtClean="0"/>
              <a:t>0</a:t>
            </a:r>
            <a:r>
              <a:rPr lang="en-US" sz="2400" dirty="0" smtClean="0"/>
              <a:t>, are both real and assumed to be known.</a:t>
            </a:r>
          </a:p>
          <a:p>
            <a:r>
              <a:rPr lang="en-US" sz="2400" dirty="0" smtClean="0"/>
              <a:t>These two components are connected with a lossless piece of transmission line of characteristic impedance of Z</a:t>
            </a:r>
            <a:r>
              <a:rPr lang="en-US" sz="1600" dirty="0" smtClean="0"/>
              <a:t>1 </a:t>
            </a:r>
            <a:r>
              <a:rPr lang="en-US" sz="2400" dirty="0" smtClean="0"/>
              <a:t>and length </a:t>
            </a:r>
            <a:r>
              <a:rPr lang="el-GR" sz="2400" dirty="0" smtClean="0"/>
              <a:t>λ</a:t>
            </a:r>
            <a:r>
              <a:rPr lang="en-US" sz="2400" dirty="0" smtClean="0"/>
              <a:t>/4.</a:t>
            </a:r>
            <a:endParaRPr lang="en-US" sz="2400" dirty="0"/>
          </a:p>
        </p:txBody>
      </p:sp>
      <p:pic>
        <p:nvPicPr>
          <p:cNvPr id="4" name="Picture 2"/>
          <p:cNvPicPr>
            <a:picLocks noChangeAspect="1" noChangeArrowheads="1"/>
          </p:cNvPicPr>
          <p:nvPr/>
        </p:nvPicPr>
        <p:blipFill>
          <a:blip r:embed="rId2"/>
          <a:srcRect/>
          <a:stretch>
            <a:fillRect/>
          </a:stretch>
        </p:blipFill>
        <p:spPr bwMode="auto">
          <a:xfrm>
            <a:off x="1600200" y="3810000"/>
            <a:ext cx="5943600" cy="2362200"/>
          </a:xfrm>
          <a:prstGeom prst="rect">
            <a:avLst/>
          </a:prstGeom>
          <a:noFill/>
          <a:ln w="9525">
            <a:noFill/>
            <a:miter lim="800000"/>
            <a:headEnd/>
            <a:tailEnd/>
          </a:ln>
          <a:effectLst/>
        </p:spPr>
      </p:pic>
      <p:sp>
        <p:nvSpPr>
          <p:cNvPr id="5" name="Rectangle 4"/>
          <p:cNvSpPr/>
          <p:nvPr/>
        </p:nvSpPr>
        <p:spPr>
          <a:xfrm>
            <a:off x="762000" y="496669"/>
            <a:ext cx="7391400" cy="646331"/>
          </a:xfrm>
          <a:prstGeom prst="rect">
            <a:avLst/>
          </a:prstGeom>
        </p:spPr>
        <p:txBody>
          <a:bodyPr wrap="square">
            <a:spAutoFit/>
          </a:bodyPr>
          <a:lstStyle/>
          <a:p>
            <a:pPr algn="ctr"/>
            <a:r>
              <a:rPr lang="en-US" sz="3600" b="1" dirty="0" smtClean="0"/>
              <a:t>The Quarter-Wave Transformer </a:t>
            </a:r>
            <a:endParaRPr lang="en-US" sz="3600" b="1"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normAutofit/>
          </a:bodyPr>
          <a:lstStyle/>
          <a:p>
            <a:r>
              <a:rPr lang="en-US" sz="2400" dirty="0" smtClean="0"/>
              <a:t>The load should match the Z</a:t>
            </a:r>
            <a:r>
              <a:rPr lang="en-US" sz="1600" dirty="0" smtClean="0"/>
              <a:t>0</a:t>
            </a:r>
            <a:r>
              <a:rPr lang="en-US" sz="2400" dirty="0" smtClean="0"/>
              <a:t> line, by using </a:t>
            </a:r>
            <a:r>
              <a:rPr lang="el-GR" sz="2400" dirty="0" smtClean="0"/>
              <a:t>λ</a:t>
            </a:r>
            <a:r>
              <a:rPr lang="en-US" sz="2400" dirty="0" smtClean="0"/>
              <a:t>/4 piece of line, and so reflection coefficient should be zero. </a:t>
            </a:r>
          </a:p>
          <a:p>
            <a:endParaRPr lang="en-US" sz="2400" dirty="0" smtClean="0"/>
          </a:p>
          <a:p>
            <a:endParaRPr lang="en-US" sz="2400" dirty="0" smtClean="0"/>
          </a:p>
          <a:p>
            <a:r>
              <a:rPr lang="en-US" sz="2400" dirty="0" smtClean="0"/>
              <a:t>Here </a:t>
            </a:r>
            <a:r>
              <a:rPr lang="en-US" sz="2400" i="1" dirty="0" smtClean="0"/>
              <a:t>l</a:t>
            </a:r>
            <a:r>
              <a:rPr lang="en-US" sz="2400" dirty="0" smtClean="0"/>
              <a:t>=</a:t>
            </a:r>
            <a:r>
              <a:rPr lang="el-GR" sz="2400" dirty="0" smtClean="0"/>
              <a:t>λ</a:t>
            </a:r>
            <a:r>
              <a:rPr lang="en-US" sz="2400" dirty="0" smtClean="0"/>
              <a:t>/4, so </a:t>
            </a:r>
            <a:r>
              <a:rPr lang="el-GR" sz="2400" dirty="0" smtClean="0"/>
              <a:t>β</a:t>
            </a:r>
            <a:r>
              <a:rPr lang="en-US" sz="2400" i="1" dirty="0" smtClean="0"/>
              <a:t>l</a:t>
            </a:r>
            <a:r>
              <a:rPr lang="en-US" sz="2400" dirty="0" smtClean="0"/>
              <a:t>=</a:t>
            </a:r>
            <a:r>
              <a:rPr lang="el-GR" sz="2400" dirty="0" smtClean="0"/>
              <a:t>π</a:t>
            </a:r>
            <a:r>
              <a:rPr lang="en-US" sz="2400" dirty="0" smtClean="0"/>
              <a:t>/2, </a:t>
            </a:r>
          </a:p>
          <a:p>
            <a:endParaRPr lang="en-US" sz="2400" dirty="0" smtClean="0"/>
          </a:p>
          <a:p>
            <a:endParaRPr lang="en-US" sz="2400" dirty="0" smtClean="0"/>
          </a:p>
          <a:p>
            <a:r>
              <a:rPr lang="en-US" sz="2400" dirty="0" smtClean="0"/>
              <a:t>In order for </a:t>
            </a:r>
            <a:r>
              <a:rPr lang="el-GR" sz="2400" dirty="0" smtClean="0"/>
              <a:t>ρ</a:t>
            </a:r>
            <a:r>
              <a:rPr lang="en-US" sz="2400" dirty="0" smtClean="0"/>
              <a:t> = 0, </a:t>
            </a:r>
            <a:r>
              <a:rPr lang="en-US" sz="2400" dirty="0" err="1" smtClean="0"/>
              <a:t>Z</a:t>
            </a:r>
            <a:r>
              <a:rPr lang="en-US" sz="1600" dirty="0" err="1" smtClean="0"/>
              <a:t>in</a:t>
            </a:r>
            <a:r>
              <a:rPr lang="en-US" sz="2400" dirty="0" smtClean="0"/>
              <a:t>=Z</a:t>
            </a:r>
            <a:r>
              <a:rPr lang="en-US" sz="1600" dirty="0" smtClean="0"/>
              <a:t>0</a:t>
            </a:r>
            <a:r>
              <a:rPr lang="en-US" sz="2400" dirty="0" smtClean="0"/>
              <a:t>, so the characteristic impedance Z</a:t>
            </a:r>
            <a:r>
              <a:rPr lang="en-US" sz="1600" dirty="0" smtClean="0"/>
              <a:t>1,</a:t>
            </a:r>
            <a:endParaRPr lang="en-US" sz="2400" dirty="0" smtClean="0"/>
          </a:p>
          <a:p>
            <a:endParaRPr lang="en-US" sz="2400" dirty="0" smtClean="0"/>
          </a:p>
          <a:p>
            <a:endParaRPr lang="en-US" sz="2400" dirty="0" smtClean="0"/>
          </a:p>
          <a:p>
            <a:r>
              <a:rPr lang="en-US" sz="2400" dirty="0" smtClean="0"/>
              <a:t>The above condition is also apply for the odd multiple (2n+1) of the </a:t>
            </a:r>
            <a:r>
              <a:rPr lang="el-GR" sz="2400" dirty="0" smtClean="0"/>
              <a:t>λ</a:t>
            </a:r>
            <a:r>
              <a:rPr lang="en-US" sz="2400" dirty="0" smtClean="0"/>
              <a:t>/4 and perfect match may be achieved at one frequency, but mismatch will occur at other frequency.</a:t>
            </a:r>
            <a:endParaRPr lang="en-US" sz="1600" dirty="0" smtClean="0"/>
          </a:p>
        </p:txBody>
      </p:sp>
      <p:pic>
        <p:nvPicPr>
          <p:cNvPr id="5" name="Picture 2"/>
          <p:cNvPicPr>
            <a:picLocks noChangeAspect="1" noChangeArrowheads="1"/>
          </p:cNvPicPr>
          <p:nvPr/>
        </p:nvPicPr>
        <p:blipFill>
          <a:blip r:embed="rId2">
            <a:duotone>
              <a:prstClr val="black"/>
              <a:schemeClr val="accent2">
                <a:tint val="45000"/>
                <a:satMod val="400000"/>
              </a:schemeClr>
            </a:duotone>
            <a:lum bright="-21000"/>
          </a:blip>
          <a:srcRect/>
          <a:stretch>
            <a:fillRect/>
          </a:stretch>
        </p:blipFill>
        <p:spPr bwMode="auto">
          <a:xfrm>
            <a:off x="3429000" y="990600"/>
            <a:ext cx="2895600" cy="1066800"/>
          </a:xfrm>
          <a:prstGeom prst="rect">
            <a:avLst/>
          </a:prstGeom>
          <a:noFill/>
          <a:ln w="9525">
            <a:noFill/>
            <a:miter lim="800000"/>
            <a:headEnd/>
            <a:tailEnd/>
          </a:ln>
          <a:effectLst/>
        </p:spPr>
      </p:pic>
      <p:pic>
        <p:nvPicPr>
          <p:cNvPr id="6" name="Picture 3"/>
          <p:cNvPicPr>
            <a:picLocks noChangeAspect="1" noChangeArrowheads="1"/>
          </p:cNvPicPr>
          <p:nvPr/>
        </p:nvPicPr>
        <p:blipFill>
          <a:blip r:embed="rId3">
            <a:duotone>
              <a:prstClr val="black"/>
              <a:schemeClr val="accent2">
                <a:tint val="45000"/>
                <a:satMod val="400000"/>
              </a:schemeClr>
            </a:duotone>
            <a:lum bright="-21000"/>
          </a:blip>
          <a:srcRect/>
          <a:stretch>
            <a:fillRect/>
          </a:stretch>
        </p:blipFill>
        <p:spPr bwMode="auto">
          <a:xfrm>
            <a:off x="3962400" y="2209800"/>
            <a:ext cx="1676400" cy="838200"/>
          </a:xfrm>
          <a:prstGeom prst="rect">
            <a:avLst/>
          </a:prstGeom>
          <a:noFill/>
          <a:ln w="9525">
            <a:noFill/>
            <a:miter lim="800000"/>
            <a:headEnd/>
            <a:tailEnd/>
          </a:ln>
          <a:effectLst/>
        </p:spPr>
      </p:pic>
      <p:pic>
        <p:nvPicPr>
          <p:cNvPr id="7" name="Picture 4"/>
          <p:cNvPicPr>
            <a:picLocks noChangeAspect="1" noChangeArrowheads="1"/>
          </p:cNvPicPr>
          <p:nvPr/>
        </p:nvPicPr>
        <p:blipFill>
          <a:blip r:embed="rId4">
            <a:duotone>
              <a:prstClr val="black"/>
              <a:schemeClr val="accent2">
                <a:tint val="45000"/>
                <a:satMod val="400000"/>
              </a:schemeClr>
            </a:duotone>
            <a:lum bright="-30000"/>
          </a:blip>
          <a:srcRect/>
          <a:stretch>
            <a:fillRect/>
          </a:stretch>
        </p:blipFill>
        <p:spPr bwMode="auto">
          <a:xfrm>
            <a:off x="3962400" y="3733800"/>
            <a:ext cx="2057400" cy="685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362"/>
          </a:xfrm>
        </p:spPr>
        <p:txBody>
          <a:bodyPr>
            <a:normAutofit fontScale="90000"/>
          </a:bodyPr>
          <a:lstStyle/>
          <a:p>
            <a:endParaRPr lang="en-US" dirty="0"/>
          </a:p>
        </p:txBody>
      </p:sp>
      <p:sp>
        <p:nvSpPr>
          <p:cNvPr id="3" name="Content Placeholder 2"/>
          <p:cNvSpPr>
            <a:spLocks noGrp="1"/>
          </p:cNvSpPr>
          <p:nvPr>
            <p:ph idx="1"/>
          </p:nvPr>
        </p:nvSpPr>
        <p:spPr>
          <a:xfrm>
            <a:off x="457200" y="457200"/>
            <a:ext cx="8229600" cy="5668963"/>
          </a:xfrm>
        </p:spPr>
        <p:txBody>
          <a:bodyPr>
            <a:normAutofit/>
          </a:bodyPr>
          <a:lstStyle/>
          <a:p>
            <a:r>
              <a:rPr lang="en-US" sz="2400" dirty="0" smtClean="0"/>
              <a:t>The series inductance L represents the total self-inductance of the two conductors, and the shunt capacitance C is due to the close proximity of the two conductors.</a:t>
            </a:r>
          </a:p>
          <a:p>
            <a:endParaRPr lang="en-US" sz="2400" dirty="0" smtClean="0"/>
          </a:p>
          <a:p>
            <a:r>
              <a:rPr lang="en-US" sz="2400" dirty="0" smtClean="0"/>
              <a:t>The series resistance R represents the resistance due to the finite conductivity of the conductors, and the shunt conductance G is due to dielectric loss in the material between conductors. R and G therefore, represent loss.</a:t>
            </a:r>
          </a:p>
          <a:p>
            <a:endParaRPr lang="en-US" sz="2400" dirty="0" smtClean="0"/>
          </a:p>
          <a:p>
            <a:r>
              <a:rPr lang="en-US" sz="2400" dirty="0" smtClean="0"/>
              <a:t>By KVL in the circuit </a:t>
            </a:r>
          </a:p>
          <a:p>
            <a:endParaRPr lang="en-US" sz="2400" dirty="0" smtClean="0"/>
          </a:p>
        </p:txBody>
      </p:sp>
      <p:pic>
        <p:nvPicPr>
          <p:cNvPr id="5" name="Picture 2"/>
          <p:cNvPicPr>
            <a:picLocks noChangeAspect="1" noChangeArrowheads="1"/>
          </p:cNvPicPr>
          <p:nvPr/>
        </p:nvPicPr>
        <p:blipFill>
          <a:blip r:embed="rId2">
            <a:duotone>
              <a:prstClr val="black"/>
              <a:schemeClr val="accent1">
                <a:tint val="45000"/>
                <a:satMod val="400000"/>
              </a:schemeClr>
            </a:duotone>
            <a:lum bright="-4000"/>
          </a:blip>
          <a:srcRect l="6667" t="12500" r="2500" b="6250"/>
          <a:stretch>
            <a:fillRect/>
          </a:stretch>
        </p:blipFill>
        <p:spPr bwMode="auto">
          <a:xfrm>
            <a:off x="838200" y="4724400"/>
            <a:ext cx="8305800" cy="990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362"/>
          </a:xfrm>
        </p:spPr>
        <p:txBody>
          <a:bodyPr>
            <a:normAutofit fontScale="90000"/>
          </a:bodyPr>
          <a:lstStyle/>
          <a:p>
            <a:endParaRPr lang="en-US" dirty="0"/>
          </a:p>
        </p:txBody>
      </p:sp>
      <p:sp>
        <p:nvSpPr>
          <p:cNvPr id="3" name="Content Placeholder 2"/>
          <p:cNvSpPr>
            <a:spLocks noGrp="1"/>
          </p:cNvSpPr>
          <p:nvPr>
            <p:ph idx="1"/>
          </p:nvPr>
        </p:nvSpPr>
        <p:spPr>
          <a:xfrm>
            <a:off x="457200" y="533400"/>
            <a:ext cx="8229600" cy="5592763"/>
          </a:xfrm>
        </p:spPr>
        <p:txBody>
          <a:bodyPr>
            <a:normAutofit/>
          </a:bodyPr>
          <a:lstStyle/>
          <a:p>
            <a:r>
              <a:rPr lang="en-US" sz="2400" dirty="0" smtClean="0"/>
              <a:t>By KCL in the circuit,</a:t>
            </a:r>
          </a:p>
          <a:p>
            <a:endParaRPr lang="en-US" sz="2400" dirty="0" smtClean="0"/>
          </a:p>
          <a:p>
            <a:endParaRPr lang="en-US" sz="2400" dirty="0" smtClean="0"/>
          </a:p>
          <a:p>
            <a:r>
              <a:rPr lang="en-US" sz="2400" dirty="0" smtClean="0"/>
              <a:t>By dividing the above two equations by </a:t>
            </a:r>
            <a:r>
              <a:rPr lang="el-GR" sz="2400" dirty="0" smtClean="0"/>
              <a:t>Δ</a:t>
            </a:r>
            <a:r>
              <a:rPr lang="en-US" sz="2400" dirty="0" smtClean="0"/>
              <a:t>z and taking </a:t>
            </a:r>
            <a:r>
              <a:rPr lang="el-GR" sz="2400" dirty="0" smtClean="0"/>
              <a:t>Δ</a:t>
            </a:r>
            <a:r>
              <a:rPr lang="en-US" sz="2400" dirty="0" smtClean="0"/>
              <a:t>z       0</a:t>
            </a:r>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r>
              <a:rPr lang="en-US" sz="2400" dirty="0" smtClean="0"/>
              <a:t>These equations are the time domain form of the transmission line </a:t>
            </a:r>
            <a:r>
              <a:rPr lang="en-US" sz="2400" b="1" dirty="0" smtClean="0"/>
              <a:t>[Telegrapher’s Equations]. </a:t>
            </a:r>
          </a:p>
          <a:p>
            <a:pPr>
              <a:buNone/>
            </a:pPr>
            <a:endParaRPr lang="en-US" sz="2400" dirty="0" smtClean="0"/>
          </a:p>
          <a:p>
            <a:pPr>
              <a:buNone/>
            </a:pPr>
            <a:endParaRPr lang="en-US" sz="2400" dirty="0"/>
          </a:p>
        </p:txBody>
      </p:sp>
      <p:pic>
        <p:nvPicPr>
          <p:cNvPr id="6" name="Picture 2"/>
          <p:cNvPicPr>
            <a:picLocks noChangeAspect="1" noChangeArrowheads="1"/>
          </p:cNvPicPr>
          <p:nvPr/>
        </p:nvPicPr>
        <p:blipFill>
          <a:blip r:embed="rId2">
            <a:duotone>
              <a:prstClr val="black"/>
              <a:schemeClr val="accent2">
                <a:tint val="45000"/>
                <a:satMod val="400000"/>
              </a:schemeClr>
            </a:duotone>
            <a:lum bright="-4000"/>
          </a:blip>
          <a:srcRect l="2609" t="10000"/>
          <a:stretch>
            <a:fillRect/>
          </a:stretch>
        </p:blipFill>
        <p:spPr bwMode="auto">
          <a:xfrm>
            <a:off x="228600" y="990600"/>
            <a:ext cx="8534400" cy="838200"/>
          </a:xfrm>
          <a:prstGeom prst="rect">
            <a:avLst/>
          </a:prstGeom>
          <a:noFill/>
          <a:ln w="9525">
            <a:noFill/>
            <a:miter lim="800000"/>
            <a:headEnd/>
            <a:tailEnd/>
          </a:ln>
          <a:effectLst/>
        </p:spPr>
      </p:pic>
      <p:cxnSp>
        <p:nvCxnSpPr>
          <p:cNvPr id="8" name="Straight Arrow Connector 7"/>
          <p:cNvCxnSpPr/>
          <p:nvPr/>
        </p:nvCxnSpPr>
        <p:spPr>
          <a:xfrm>
            <a:off x="7848600" y="2057400"/>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9" name="Picture 3"/>
          <p:cNvPicPr>
            <a:picLocks noChangeAspect="1" noChangeArrowheads="1"/>
          </p:cNvPicPr>
          <p:nvPr/>
        </p:nvPicPr>
        <p:blipFill>
          <a:blip r:embed="rId3">
            <a:duotone>
              <a:prstClr val="black"/>
              <a:schemeClr val="accent1">
                <a:tint val="45000"/>
                <a:satMod val="400000"/>
              </a:schemeClr>
            </a:duotone>
            <a:lum bright="-5000"/>
          </a:blip>
          <a:srcRect/>
          <a:stretch>
            <a:fillRect/>
          </a:stretch>
        </p:blipFill>
        <p:spPr bwMode="auto">
          <a:xfrm>
            <a:off x="1676400" y="2286000"/>
            <a:ext cx="5638800" cy="2590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endParaRPr lang="en-US" dirty="0"/>
          </a:p>
        </p:txBody>
      </p:sp>
      <p:sp>
        <p:nvSpPr>
          <p:cNvPr id="3" name="Content Placeholder 2"/>
          <p:cNvSpPr>
            <a:spLocks noGrp="1"/>
          </p:cNvSpPr>
          <p:nvPr>
            <p:ph idx="1"/>
          </p:nvPr>
        </p:nvSpPr>
        <p:spPr>
          <a:xfrm>
            <a:off x="457200" y="533400"/>
            <a:ext cx="8229600" cy="5592763"/>
          </a:xfrm>
        </p:spPr>
        <p:txBody>
          <a:bodyPr>
            <a:normAutofit/>
          </a:bodyPr>
          <a:lstStyle/>
          <a:p>
            <a:r>
              <a:rPr lang="en-US" sz="2400" dirty="0" smtClean="0"/>
              <a:t>The wave equations for V(z) and I(z) can be written as,</a:t>
            </a:r>
          </a:p>
          <a:p>
            <a:endParaRPr lang="en-US" sz="2400" dirty="0" smtClean="0"/>
          </a:p>
          <a:p>
            <a:endParaRPr lang="en-US" sz="2400" dirty="0" smtClean="0"/>
          </a:p>
          <a:p>
            <a:endParaRPr lang="en-US" sz="2400" dirty="0" smtClean="0"/>
          </a:p>
          <a:p>
            <a:endParaRPr lang="en-US" sz="2400" dirty="0" smtClean="0"/>
          </a:p>
          <a:p>
            <a:pPr>
              <a:buNone/>
            </a:pPr>
            <a:endParaRPr lang="en-US" sz="2400" dirty="0" smtClean="0"/>
          </a:p>
          <a:p>
            <a:pPr>
              <a:buNone/>
            </a:pPr>
            <a:r>
              <a:rPr lang="en-US" sz="2400" dirty="0" smtClean="0"/>
              <a:t>Where, </a:t>
            </a:r>
            <a:r>
              <a:rPr lang="el-GR" sz="2400" dirty="0" smtClean="0"/>
              <a:t>γ</a:t>
            </a:r>
            <a:r>
              <a:rPr lang="en-US" sz="2400" dirty="0" smtClean="0"/>
              <a:t> is the complex propagation constant.</a:t>
            </a:r>
          </a:p>
          <a:p>
            <a:r>
              <a:rPr lang="en-US" sz="2400" dirty="0" smtClean="0"/>
              <a:t>The solution of the above equations are,</a:t>
            </a:r>
          </a:p>
          <a:p>
            <a:endParaRPr lang="en-US" sz="2400" dirty="0" smtClean="0"/>
          </a:p>
          <a:p>
            <a:endParaRPr lang="en-US" sz="2400" dirty="0" smtClean="0"/>
          </a:p>
          <a:p>
            <a:pPr>
              <a:buNone/>
            </a:pPr>
            <a:endParaRPr lang="en-US" sz="2400" dirty="0" smtClean="0"/>
          </a:p>
        </p:txBody>
      </p:sp>
      <p:pic>
        <p:nvPicPr>
          <p:cNvPr id="7" name="Picture 2"/>
          <p:cNvPicPr>
            <a:picLocks noChangeAspect="1" noChangeArrowheads="1"/>
          </p:cNvPicPr>
          <p:nvPr/>
        </p:nvPicPr>
        <p:blipFill>
          <a:blip r:embed="rId2">
            <a:duotone>
              <a:prstClr val="black"/>
              <a:schemeClr val="accent1">
                <a:tint val="45000"/>
                <a:satMod val="400000"/>
              </a:schemeClr>
            </a:duotone>
            <a:lum bright="-4000"/>
          </a:blip>
          <a:srcRect/>
          <a:stretch>
            <a:fillRect/>
          </a:stretch>
        </p:blipFill>
        <p:spPr bwMode="auto">
          <a:xfrm>
            <a:off x="1295400" y="1066800"/>
            <a:ext cx="6477000" cy="1981200"/>
          </a:xfrm>
          <a:prstGeom prst="rect">
            <a:avLst/>
          </a:prstGeom>
          <a:noFill/>
          <a:ln w="9525">
            <a:noFill/>
            <a:miter lim="800000"/>
            <a:headEnd/>
            <a:tailEnd/>
          </a:ln>
          <a:effectLst/>
        </p:spPr>
      </p:pic>
      <p:pic>
        <p:nvPicPr>
          <p:cNvPr id="8" name="Picture 3"/>
          <p:cNvPicPr>
            <a:picLocks noChangeAspect="1" noChangeArrowheads="1"/>
          </p:cNvPicPr>
          <p:nvPr/>
        </p:nvPicPr>
        <p:blipFill>
          <a:blip r:embed="rId3">
            <a:duotone>
              <a:prstClr val="black"/>
              <a:schemeClr val="accent1">
                <a:tint val="45000"/>
                <a:satMod val="400000"/>
              </a:schemeClr>
            </a:duotone>
            <a:lum bright="-2000"/>
          </a:blip>
          <a:srcRect/>
          <a:stretch>
            <a:fillRect/>
          </a:stretch>
        </p:blipFill>
        <p:spPr bwMode="auto">
          <a:xfrm>
            <a:off x="2209800" y="4038600"/>
            <a:ext cx="4724400" cy="1371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362"/>
          </a:xfrm>
        </p:spPr>
        <p:txBody>
          <a:bodyPr>
            <a:normAutofit fontScale="90000"/>
          </a:bodyPr>
          <a:lstStyle/>
          <a:p>
            <a:endParaRPr lang="en-US" dirty="0"/>
          </a:p>
        </p:txBody>
      </p:sp>
      <p:sp>
        <p:nvSpPr>
          <p:cNvPr id="3" name="Content Placeholder 2"/>
          <p:cNvSpPr>
            <a:spLocks noGrp="1"/>
          </p:cNvSpPr>
          <p:nvPr>
            <p:ph idx="1"/>
          </p:nvPr>
        </p:nvSpPr>
        <p:spPr>
          <a:xfrm>
            <a:off x="457200" y="533400"/>
            <a:ext cx="8229600" cy="5592763"/>
          </a:xfrm>
        </p:spPr>
        <p:txBody>
          <a:bodyPr>
            <a:normAutofit/>
          </a:bodyPr>
          <a:lstStyle/>
          <a:p>
            <a:r>
              <a:rPr lang="en-US" sz="2400" dirty="0" smtClean="0"/>
              <a:t>From the above equations, we get,</a:t>
            </a:r>
          </a:p>
          <a:p>
            <a:endParaRPr lang="en-US" sz="2400" dirty="0" smtClean="0"/>
          </a:p>
          <a:p>
            <a:endParaRPr lang="en-US" sz="2400" dirty="0" smtClean="0"/>
          </a:p>
          <a:p>
            <a:r>
              <a:rPr lang="en-US" sz="2400" dirty="0" smtClean="0"/>
              <a:t>And the characteristic impedance is given by,</a:t>
            </a:r>
          </a:p>
          <a:p>
            <a:endParaRPr lang="en-US" sz="2400" dirty="0" smtClean="0"/>
          </a:p>
          <a:p>
            <a:endParaRPr lang="en-US" sz="2400" dirty="0" smtClean="0"/>
          </a:p>
          <a:p>
            <a:endParaRPr lang="en-US" sz="2400" dirty="0" smtClean="0"/>
          </a:p>
          <a:p>
            <a:r>
              <a:rPr lang="en-US" sz="2400" dirty="0" smtClean="0"/>
              <a:t>It relates the voltage and current on the line as,</a:t>
            </a:r>
          </a:p>
          <a:p>
            <a:endParaRPr lang="en-US" sz="2400" dirty="0" smtClean="0"/>
          </a:p>
          <a:p>
            <a:pPr>
              <a:buNone/>
            </a:pPr>
            <a:endParaRPr lang="en-US" sz="2400" dirty="0" smtClean="0"/>
          </a:p>
          <a:p>
            <a:r>
              <a:rPr lang="en-US" sz="2400" dirty="0" smtClean="0"/>
              <a:t>The current on the line is given by,</a:t>
            </a:r>
          </a:p>
          <a:p>
            <a:pPr>
              <a:buNone/>
            </a:pPr>
            <a:endParaRPr lang="en-US" sz="2400" dirty="0"/>
          </a:p>
        </p:txBody>
      </p:sp>
      <p:pic>
        <p:nvPicPr>
          <p:cNvPr id="7" name="Picture 2"/>
          <p:cNvPicPr>
            <a:picLocks noChangeAspect="1" noChangeArrowheads="1"/>
          </p:cNvPicPr>
          <p:nvPr/>
        </p:nvPicPr>
        <p:blipFill>
          <a:blip r:embed="rId2">
            <a:duotone>
              <a:prstClr val="black"/>
              <a:schemeClr val="accent2">
                <a:tint val="45000"/>
                <a:satMod val="400000"/>
              </a:schemeClr>
            </a:duotone>
            <a:lum bright="-4000"/>
          </a:blip>
          <a:srcRect/>
          <a:stretch>
            <a:fillRect/>
          </a:stretch>
        </p:blipFill>
        <p:spPr bwMode="auto">
          <a:xfrm>
            <a:off x="1828800" y="1143000"/>
            <a:ext cx="5486400" cy="762000"/>
          </a:xfrm>
          <a:prstGeom prst="rect">
            <a:avLst/>
          </a:prstGeom>
          <a:noFill/>
          <a:ln w="9525">
            <a:noFill/>
            <a:miter lim="800000"/>
            <a:headEnd/>
            <a:tailEnd/>
          </a:ln>
          <a:effectLst/>
        </p:spPr>
      </p:pic>
      <p:pic>
        <p:nvPicPr>
          <p:cNvPr id="8" name="Picture 3"/>
          <p:cNvPicPr>
            <a:picLocks noChangeAspect="1" noChangeArrowheads="1"/>
          </p:cNvPicPr>
          <p:nvPr/>
        </p:nvPicPr>
        <p:blipFill>
          <a:blip r:embed="rId3">
            <a:duotone>
              <a:prstClr val="black"/>
              <a:schemeClr val="accent1">
                <a:tint val="45000"/>
                <a:satMod val="400000"/>
              </a:schemeClr>
            </a:duotone>
            <a:lum bright="-6000"/>
          </a:blip>
          <a:srcRect/>
          <a:stretch>
            <a:fillRect/>
          </a:stretch>
        </p:blipFill>
        <p:spPr bwMode="auto">
          <a:xfrm>
            <a:off x="2209800" y="2343150"/>
            <a:ext cx="4114800" cy="1238250"/>
          </a:xfrm>
          <a:prstGeom prst="rect">
            <a:avLst/>
          </a:prstGeom>
          <a:noFill/>
          <a:ln w="9525">
            <a:noFill/>
            <a:miter lim="800000"/>
            <a:headEnd/>
            <a:tailEnd/>
          </a:ln>
          <a:effectLst/>
        </p:spPr>
      </p:pic>
      <p:sp>
        <p:nvSpPr>
          <p:cNvPr id="6349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3489" name="Picture 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733800" y="4114800"/>
            <a:ext cx="2180968" cy="783454"/>
          </a:xfrm>
          <a:prstGeom prst="rect">
            <a:avLst/>
          </a:prstGeom>
          <a:noFill/>
        </p:spPr>
      </p:pic>
      <p:sp>
        <p:nvSpPr>
          <p:cNvPr id="6349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3491" name="Picture 3"/>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3581400" y="5562600"/>
            <a:ext cx="3130062" cy="6858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362"/>
          </a:xfrm>
        </p:spPr>
        <p:txBody>
          <a:bodyPr>
            <a:normAutofit fontScale="90000"/>
          </a:bodyPr>
          <a:lstStyle/>
          <a:p>
            <a:endParaRPr lang="en-US" dirty="0"/>
          </a:p>
        </p:txBody>
      </p:sp>
      <p:sp>
        <p:nvSpPr>
          <p:cNvPr id="3" name="Content Placeholder 2"/>
          <p:cNvSpPr>
            <a:spLocks noGrp="1"/>
          </p:cNvSpPr>
          <p:nvPr>
            <p:ph idx="1"/>
          </p:nvPr>
        </p:nvSpPr>
        <p:spPr>
          <a:xfrm>
            <a:off x="457200" y="533400"/>
            <a:ext cx="8229600" cy="5592763"/>
          </a:xfrm>
        </p:spPr>
        <p:txBody>
          <a:bodyPr>
            <a:normAutofit/>
          </a:bodyPr>
          <a:lstStyle/>
          <a:p>
            <a:r>
              <a:rPr lang="en-US" sz="2400" b="1" u="sng" dirty="0" smtClean="0"/>
              <a:t>For lossless, transmission line, setting R=0 and  G   =0,</a:t>
            </a:r>
          </a:p>
          <a:p>
            <a:r>
              <a:rPr lang="en-US" sz="2400" dirty="0" smtClean="0"/>
              <a:t>The propagation constant is</a:t>
            </a:r>
          </a:p>
          <a:p>
            <a:endParaRPr lang="en-US" sz="2400" dirty="0" smtClean="0"/>
          </a:p>
          <a:p>
            <a:endParaRPr lang="en-US" sz="2400" dirty="0" smtClean="0"/>
          </a:p>
          <a:p>
            <a:r>
              <a:rPr lang="en-US" sz="2400" dirty="0" smtClean="0"/>
              <a:t>The phase velocity is </a:t>
            </a:r>
          </a:p>
          <a:p>
            <a:endParaRPr lang="en-US" sz="2400" dirty="0" smtClean="0"/>
          </a:p>
          <a:p>
            <a:pPr>
              <a:buNone/>
            </a:pPr>
            <a:endParaRPr lang="en-US" sz="2400" dirty="0" smtClean="0"/>
          </a:p>
          <a:p>
            <a:r>
              <a:rPr lang="en-US" sz="2400" dirty="0" smtClean="0"/>
              <a:t>The characteristic impedance is</a:t>
            </a:r>
          </a:p>
          <a:p>
            <a:endParaRPr lang="en-US" sz="2400" dirty="0"/>
          </a:p>
        </p:txBody>
      </p:sp>
      <p:pic>
        <p:nvPicPr>
          <p:cNvPr id="9" name="Picture 4"/>
          <p:cNvPicPr>
            <a:picLocks noChangeAspect="1" noChangeArrowheads="1"/>
          </p:cNvPicPr>
          <p:nvPr/>
        </p:nvPicPr>
        <p:blipFill>
          <a:blip r:embed="rId2"/>
          <a:srcRect/>
          <a:stretch>
            <a:fillRect/>
          </a:stretch>
        </p:blipFill>
        <p:spPr bwMode="auto">
          <a:xfrm>
            <a:off x="3124200" y="4191000"/>
            <a:ext cx="2057400" cy="1066800"/>
          </a:xfrm>
          <a:prstGeom prst="rect">
            <a:avLst/>
          </a:prstGeom>
          <a:noFill/>
          <a:ln w="9525">
            <a:noFill/>
            <a:miter lim="800000"/>
            <a:headEnd/>
            <a:tailEnd/>
          </a:ln>
          <a:effectLst/>
        </p:spPr>
      </p:pic>
      <p:sp>
        <p:nvSpPr>
          <p:cNvPr id="4301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3009"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590800" y="1676400"/>
            <a:ext cx="2705100" cy="457200"/>
          </a:xfrm>
          <a:prstGeom prst="rect">
            <a:avLst/>
          </a:prstGeom>
          <a:noFill/>
        </p:spPr>
      </p:pic>
      <p:sp>
        <p:nvSpPr>
          <p:cNvPr id="43011" name="Rectangle 3"/>
          <p:cNvSpPr>
            <a:spLocks noChangeArrowheads="1"/>
          </p:cNvSpPr>
          <p:nvPr/>
        </p:nvSpPr>
        <p:spPr bwMode="auto">
          <a:xfrm>
            <a:off x="0" y="685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4301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3012" name="Picture 4"/>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971800" y="2743200"/>
            <a:ext cx="1981200" cy="840509"/>
          </a:xfrm>
          <a:prstGeom prst="rect">
            <a:avLst/>
          </a:prstGeom>
          <a:noFill/>
        </p:spPr>
      </p:pic>
      <p:sp>
        <p:nvSpPr>
          <p:cNvPr id="43014" name="Rectangle 6"/>
          <p:cNvSpPr>
            <a:spLocks noChangeArrowheads="1"/>
          </p:cNvSpPr>
          <p:nvPr/>
        </p:nvSpPr>
        <p:spPr bwMode="auto">
          <a:xfrm>
            <a:off x="0" y="8572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Transmission Line and Reflection Coefficient </a:t>
            </a:r>
            <a:endParaRPr lang="en-US" dirty="0"/>
          </a:p>
        </p:txBody>
      </p:sp>
      <p:sp>
        <p:nvSpPr>
          <p:cNvPr id="3" name="Content Placeholder 2"/>
          <p:cNvSpPr>
            <a:spLocks noGrp="1"/>
          </p:cNvSpPr>
          <p:nvPr>
            <p:ph idx="1"/>
          </p:nvPr>
        </p:nvSpPr>
        <p:spPr/>
        <p:txBody>
          <a:bodyPr>
            <a:normAutofit/>
          </a:bodyPr>
          <a:lstStyle/>
          <a:p>
            <a:r>
              <a:rPr lang="en-US" sz="2400" dirty="0" smtClean="0"/>
              <a:t>A lossless transmission line terminated in an arbitrary load impedance Z</a:t>
            </a:r>
            <a:r>
              <a:rPr lang="en-US" sz="1600" dirty="0" smtClean="0"/>
              <a:t>L</a:t>
            </a:r>
            <a:r>
              <a:rPr lang="en-US" sz="2400" dirty="0" smtClean="0"/>
              <a:t>.</a:t>
            </a:r>
          </a:p>
          <a:p>
            <a:r>
              <a:rPr lang="en-US" sz="2400" dirty="0" smtClean="0"/>
              <a:t>An incident wave of the form                 is generated from the source and the ratio of voltage to current for such a traveling wave is Z</a:t>
            </a:r>
            <a:r>
              <a:rPr lang="en-US" sz="1600" dirty="0" smtClean="0"/>
              <a:t>0</a:t>
            </a:r>
            <a:r>
              <a:rPr lang="en-US" sz="2400" dirty="0" smtClean="0"/>
              <a:t>.</a:t>
            </a:r>
          </a:p>
          <a:p>
            <a:r>
              <a:rPr lang="en-US" sz="2400" dirty="0" smtClean="0"/>
              <a:t>But when the line is terminated in an arbitrary load Z</a:t>
            </a:r>
            <a:r>
              <a:rPr lang="en-US" sz="1600" dirty="0" smtClean="0"/>
              <a:t>L</a:t>
            </a:r>
            <a:r>
              <a:rPr lang="en-US" sz="2400" dirty="0" smtClean="0"/>
              <a:t>= Z</a:t>
            </a:r>
            <a:r>
              <a:rPr lang="en-US" sz="1600" dirty="0" smtClean="0"/>
              <a:t>0</a:t>
            </a:r>
            <a:r>
              <a:rPr lang="en-US" sz="2400" dirty="0" smtClean="0"/>
              <a:t>, the ratio of voltage to current at the load must be Z</a:t>
            </a:r>
            <a:r>
              <a:rPr lang="en-US" sz="1600" dirty="0" smtClean="0"/>
              <a:t>L</a:t>
            </a:r>
            <a:r>
              <a:rPr lang="en-US" sz="2400" dirty="0" smtClean="0"/>
              <a:t>.</a:t>
            </a:r>
          </a:p>
          <a:p>
            <a:endParaRPr lang="en-US" sz="2400" dirty="0"/>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25"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4572000" y="2514600"/>
            <a:ext cx="914400" cy="381000"/>
          </a:xfrm>
          <a:prstGeom prst="rect">
            <a:avLst/>
          </a:prstGeom>
          <a:noFill/>
        </p:spPr>
      </p:pic>
      <p:sp>
        <p:nvSpPr>
          <p:cNvPr id="1027" name="Rectangle 3"/>
          <p:cNvSpPr>
            <a:spLocks noChangeArrowheads="1"/>
          </p:cNvSpPr>
          <p:nvPr/>
        </p:nvSpPr>
        <p:spPr bwMode="auto">
          <a:xfrm>
            <a:off x="0" y="752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cxnSp>
        <p:nvCxnSpPr>
          <p:cNvPr id="8" name="Straight Connector 7"/>
          <p:cNvCxnSpPr/>
          <p:nvPr/>
        </p:nvCxnSpPr>
        <p:spPr>
          <a:xfrm rot="16200000" flipH="1">
            <a:off x="7406640" y="3688080"/>
            <a:ext cx="365760" cy="1828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2"/>
          <p:cNvPicPr>
            <a:picLocks noChangeAspect="1" noChangeArrowheads="1"/>
          </p:cNvPicPr>
          <p:nvPr/>
        </p:nvPicPr>
        <p:blipFill>
          <a:blip r:embed="rId3">
            <a:duotone>
              <a:prstClr val="black"/>
              <a:schemeClr val="accent1">
                <a:tint val="45000"/>
                <a:satMod val="400000"/>
              </a:schemeClr>
            </a:duotone>
          </a:blip>
          <a:srcRect/>
          <a:stretch>
            <a:fillRect/>
          </a:stretch>
        </p:blipFill>
        <p:spPr bwMode="auto">
          <a:xfrm>
            <a:off x="1905000" y="4495800"/>
            <a:ext cx="4724400" cy="1905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1401</TotalTime>
  <Words>1596</Words>
  <Application>Microsoft Office PowerPoint</Application>
  <PresentationFormat>On-screen Show (4:3)</PresentationFormat>
  <Paragraphs>232</Paragraphs>
  <Slides>36</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38" baseType="lpstr">
      <vt:lpstr>Office Theme</vt:lpstr>
      <vt:lpstr>Equation</vt:lpstr>
      <vt:lpstr>Transmission Line</vt:lpstr>
      <vt:lpstr>Slide 2</vt:lpstr>
      <vt:lpstr>Slide 3</vt:lpstr>
      <vt:lpstr>Slide 4</vt:lpstr>
      <vt:lpstr>Slide 5</vt:lpstr>
      <vt:lpstr>Slide 6</vt:lpstr>
      <vt:lpstr>Slide 7</vt:lpstr>
      <vt:lpstr>Slide 8</vt:lpstr>
      <vt:lpstr>Transmission Line and Reflection Coefficient </vt:lpstr>
      <vt:lpstr>Slide 10</vt:lpstr>
      <vt:lpstr>Slide 11</vt:lpstr>
      <vt:lpstr>Slide 12</vt:lpstr>
      <vt:lpstr>Slide 13</vt:lpstr>
      <vt:lpstr>Standing Wave</vt:lpstr>
      <vt:lpstr>Standing Wave </vt:lpstr>
      <vt:lpstr>Slide 16</vt:lpstr>
      <vt:lpstr>Slide 17</vt:lpstr>
      <vt:lpstr>Slide 18</vt:lpstr>
      <vt:lpstr>Slide 19</vt:lpstr>
      <vt:lpstr>Slide 20</vt:lpstr>
      <vt:lpstr>Slide 21</vt:lpstr>
      <vt:lpstr>Slide 22</vt:lpstr>
      <vt:lpstr>Slide 23</vt:lpstr>
      <vt:lpstr>Slide 24</vt:lpstr>
      <vt:lpstr>Slide 25</vt:lpstr>
      <vt:lpstr>Slide 26</vt:lpstr>
      <vt:lpstr>Short Circuited Load</vt:lpstr>
      <vt:lpstr>Open Circuited Load</vt:lpstr>
      <vt:lpstr>Slide 29</vt:lpstr>
      <vt:lpstr>Slide 30</vt:lpstr>
      <vt:lpstr>Slide 31</vt:lpstr>
      <vt:lpstr>Reflection and Transmission Coefficient </vt:lpstr>
      <vt:lpstr>Slide 33</vt:lpstr>
      <vt:lpstr>Impedance Matching </vt:lpstr>
      <vt:lpstr>Slide 35</vt:lpstr>
      <vt:lpstr>Slide 36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Transmission Line</dc:title>
  <dc:creator/>
  <cp:lastModifiedBy>zalakpatel</cp:lastModifiedBy>
  <cp:revision>190</cp:revision>
  <dcterms:created xsi:type="dcterms:W3CDTF">2006-08-16T00:00:00Z</dcterms:created>
  <dcterms:modified xsi:type="dcterms:W3CDTF">2017-04-27T03:58:30Z</dcterms:modified>
</cp:coreProperties>
</file>