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  <p:sldId id="260" r:id="rId7"/>
    <p:sldId id="266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30B79BF-287F-4194-AC62-1D09BE2A7E19}" type="slidenum">
              <a:rPr lang="en-US" smtClean="0"/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B79BF-287F-4194-AC62-1D09BE2A7E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B79BF-287F-4194-AC62-1D09BE2A7E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A906D5-5958-4420-BE6B-EDBE42FD74FC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B79BF-287F-4194-AC62-1D09BE2A7E19}" type="slidenum">
              <a:rPr lang="en-US" smtClean="0"/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30B79BF-287F-4194-AC62-1D09BE2A7E19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B79BF-287F-4194-AC62-1D09BE2A7E19}" type="slidenum">
              <a:rPr lang="en-US" smtClean="0"/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B79BF-287F-4194-AC62-1D09BE2A7E19}" type="slidenum">
              <a:rPr lang="en-US" smtClean="0"/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B79BF-287F-4194-AC62-1D09BE2A7E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B79BF-287F-4194-AC62-1D09BE2A7E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B79BF-287F-4194-AC62-1D09BE2A7E19}" type="slidenum">
              <a:rPr lang="en-US" smtClean="0"/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30B79BF-287F-4194-AC62-1D09BE2A7E19}" type="slidenum">
              <a:rPr lang="en-US" smtClean="0"/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08C24BF-27C8-47ED-9931-C3D6E993A06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30B79BF-287F-4194-AC62-1D09BE2A7E1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5.GIF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sz="6000" smtClean="0">
                <a:latin typeface="Times New Roman" pitchFamily="18" charset="0"/>
                <a:cs typeface="Times New Roman" pitchFamily="18" charset="0"/>
              </a:rPr>
              <a:t>Shift Registers 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 i="1" u="sng" dirty="0">
                <a:solidFill>
                  <a:schemeClr val="hlink"/>
                </a:solidFill>
              </a:rPr>
              <a:t>Introduction</a:t>
            </a:r>
            <a:r>
              <a:rPr lang="en-US" sz="2000" b="1" dirty="0">
                <a:solidFill>
                  <a:schemeClr val="hlink"/>
                </a:solidFill>
              </a:rPr>
              <a:t> :</a:t>
            </a:r>
            <a:endParaRPr lang="en-US" sz="2000" b="1" dirty="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b="1" i="1" dirty="0"/>
              <a:t>Shift registers</a:t>
            </a:r>
            <a:r>
              <a:rPr lang="en-US" sz="2000" b="1" dirty="0"/>
              <a:t> are a type of sequential logic circuit, mainly for storage of digital data.  They are a group of flip-flops connected in a chain so that the output from one flip-flop becomes the input of the next flip-flop.  Most of the registers possess no characteristic internal sequence of states.  All the flip-flops are driven by a common clock, and all are set or reset simultaneously.</a:t>
            </a:r>
            <a:r>
              <a:rPr lang="en-US" sz="2000" dirty="0"/>
              <a:t> </a:t>
            </a:r>
            <a:r>
              <a:rPr lang="en-US" sz="2000" b="1" dirty="0"/>
              <a:t>In this chapter, the basic types of shift registers are studied, such as Serial In - Serial Out, Serial In - Parallel Out, Parallel In - Serial Out, Parallel In - Parallel Out, and bidirectional shift registers.  A special form of counter - the shift register counter, is also introduced.</a:t>
            </a:r>
            <a:r>
              <a:rPr lang="en-US" sz="2000" dirty="0"/>
              <a:t> </a:t>
            </a:r>
            <a:endParaRPr lang="en-US" sz="2000" dirty="0"/>
          </a:p>
          <a:p>
            <a:pPr>
              <a:lnSpc>
                <a:spcPct val="80000"/>
              </a:lnSpc>
              <a:buFontTx/>
              <a:buNone/>
            </a:pPr>
            <a:br>
              <a:rPr lang="en-US" sz="2000" dirty="0"/>
            </a:br>
            <a:endParaRPr lang="en-US" sz="2000" dirty="0"/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2819400" y="457200"/>
            <a:ext cx="3038475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accent2"/>
                  </a:solidFill>
                  <a:round/>
                </a:ln>
                <a:gradFill rotWithShape="1">
                  <a:gsLst>
                    <a:gs pos="0">
                      <a:srgbClr val="FC9FCB"/>
                    </a:gs>
                    <a:gs pos="6500">
                      <a:srgbClr val="F8B049"/>
                    </a:gs>
                    <a:gs pos="10501">
                      <a:srgbClr val="F8B049"/>
                    </a:gs>
                    <a:gs pos="31500">
                      <a:srgbClr val="FEE7F2"/>
                    </a:gs>
                    <a:gs pos="33500">
                      <a:srgbClr val="F952A0"/>
                    </a:gs>
                    <a:gs pos="34500">
                      <a:srgbClr val="C50849"/>
                    </a:gs>
                    <a:gs pos="41001">
                      <a:srgbClr val="B43E85"/>
                    </a:gs>
                    <a:gs pos="50000">
                      <a:srgbClr val="F8B049"/>
                    </a:gs>
                    <a:gs pos="59000">
                      <a:srgbClr val="B43E85"/>
                    </a:gs>
                    <a:gs pos="65500">
                      <a:srgbClr val="C50849"/>
                    </a:gs>
                    <a:gs pos="66500">
                      <a:srgbClr val="F952A0"/>
                    </a:gs>
                    <a:gs pos="68500">
                      <a:srgbClr val="FEE7F2"/>
                    </a:gs>
                    <a:gs pos="89500">
                      <a:srgbClr val="F8B049"/>
                    </a:gs>
                    <a:gs pos="93500">
                      <a:srgbClr val="F8B049"/>
                    </a:gs>
                    <a:gs pos="100000">
                      <a:srgbClr val="FC9FCB"/>
                    </a:gs>
                  </a:gsLst>
                  <a:lin ang="5400000" scaled="1"/>
                </a:gradFill>
                <a:latin typeface="Impact"/>
              </a:rPr>
              <a:t>SHIFT REGISTERS</a:t>
            </a:r>
            <a:endParaRPr lang="en-US" sz="3600" kern="10" dirty="0">
              <a:ln w="9525">
                <a:solidFill>
                  <a:schemeClr val="accent2"/>
                </a:solidFill>
                <a:round/>
              </a:ln>
              <a:gradFill rotWithShape="1">
                <a:gsLst>
                  <a:gs pos="0">
                    <a:srgbClr val="FC9FCB"/>
                  </a:gs>
                  <a:gs pos="6500">
                    <a:srgbClr val="F8B049"/>
                  </a:gs>
                  <a:gs pos="10501">
                    <a:srgbClr val="F8B049"/>
                  </a:gs>
                  <a:gs pos="31500">
                    <a:srgbClr val="FEE7F2"/>
                  </a:gs>
                  <a:gs pos="33500">
                    <a:srgbClr val="F952A0"/>
                  </a:gs>
                  <a:gs pos="34500">
                    <a:srgbClr val="C50849"/>
                  </a:gs>
                  <a:gs pos="41001">
                    <a:srgbClr val="B43E85"/>
                  </a:gs>
                  <a:gs pos="50000">
                    <a:srgbClr val="F8B049"/>
                  </a:gs>
                  <a:gs pos="59000">
                    <a:srgbClr val="B43E85"/>
                  </a:gs>
                  <a:gs pos="65500">
                    <a:srgbClr val="C50849"/>
                  </a:gs>
                  <a:gs pos="66500">
                    <a:srgbClr val="F952A0"/>
                  </a:gs>
                  <a:gs pos="68500">
                    <a:srgbClr val="FEE7F2"/>
                  </a:gs>
                  <a:gs pos="89500">
                    <a:srgbClr val="F8B049"/>
                  </a:gs>
                  <a:gs pos="93500">
                    <a:srgbClr val="F8B049"/>
                  </a:gs>
                  <a:gs pos="100000">
                    <a:srgbClr val="FC9FCB"/>
                  </a:gs>
                </a:gsLst>
                <a:lin ang="5400000" scaled="1"/>
              </a:gradFill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Buffer Register </a:t>
            </a:r>
            <a:endParaRPr lang="en-US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1" cstate="print"/>
          <a:stretch>
            <a:fillRect/>
          </a:stretch>
        </p:blipFill>
        <p:spPr bwMode="auto">
          <a:xfrm>
            <a:off x="2095500" y="2600325"/>
            <a:ext cx="541020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85800" y="609600"/>
            <a:ext cx="7924800" cy="541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295400"/>
          </a:xfrm>
          <a:gradFill rotWithShape="1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en-US" b="1" i="1" dirty="0">
                <a:solidFill>
                  <a:schemeClr val="tx1"/>
                </a:solidFill>
              </a:rPr>
              <a:t>Serial In - Serial Out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Shift Registers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 dirty="0"/>
              <a:t>A basic four-bit shift register can be constructed using four D flip-flops, as shown below.  The operation of the circuit is as follows.  The register is first cleared, forcing all four outputs to zero.  The input data is then applied sequentially to the D input of the first flip-flop on the left (FF0).  During each clock pulse, one bit is transmitted from left to right.  Assume a data word to be 1001.  The least significant bit of the data has to be shifted through the register from FF0 to FF3.</a:t>
            </a:r>
            <a:r>
              <a:rPr lang="en-US" sz="2000" dirty="0"/>
              <a:t> </a:t>
            </a:r>
            <a:endParaRPr lang="en-US" sz="2000" dirty="0"/>
          </a:p>
        </p:txBody>
      </p:sp>
      <p:pic>
        <p:nvPicPr>
          <p:cNvPr id="4104" name="Picture 8" descr="4-bit SISO shift register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1" cstate="print"/>
          <a:srcRect/>
          <a:stretch>
            <a:fillRect/>
          </a:stretch>
        </p:blipFill>
        <p:spPr>
          <a:xfrm>
            <a:off x="4724400" y="2057400"/>
            <a:ext cx="4038600" cy="1479550"/>
          </a:xfrm>
        </p:spPr>
      </p:pic>
      <p:pic>
        <p:nvPicPr>
          <p:cNvPr id="4106" name="Picture 10" descr="SISO Write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4038600"/>
            <a:ext cx="35052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/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09600" y="1447800"/>
            <a:ext cx="7696200" cy="4038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 in parallel shift register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/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04800" y="1828800"/>
            <a:ext cx="8534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in serial out shift register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/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62000" y="1447801"/>
            <a:ext cx="7924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in parallel out shift register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/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57200" y="1752600"/>
            <a:ext cx="8153400" cy="3809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1393</Words>
  <Application>WPS Presentation</Application>
  <PresentationFormat>On-screen Show (4:3)</PresentationFormat>
  <Paragraphs>20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4" baseType="lpstr">
      <vt:lpstr>Arial</vt:lpstr>
      <vt:lpstr>SimSun</vt:lpstr>
      <vt:lpstr>Wingdings</vt:lpstr>
      <vt:lpstr>Wingdings 2</vt:lpstr>
      <vt:lpstr>Gubbi</vt:lpstr>
      <vt:lpstr>Times New Roman</vt:lpstr>
      <vt:lpstr>DejaVu Sans</vt:lpstr>
      <vt:lpstr>Impact</vt:lpstr>
      <vt:lpstr>Perpetua</vt:lpstr>
      <vt:lpstr>微软雅黑</vt:lpstr>
      <vt:lpstr>Droid Sans Fallback</vt:lpstr>
      <vt:lpstr>Arial Unicode MS</vt:lpstr>
      <vt:lpstr>Franklin Gothic Book</vt:lpstr>
      <vt:lpstr>Calibri</vt:lpstr>
      <vt:lpstr>Equity</vt:lpstr>
      <vt:lpstr>Shift Registers </vt:lpstr>
      <vt:lpstr>PowerPoint 演示文稿</vt:lpstr>
      <vt:lpstr>Buffer Register </vt:lpstr>
      <vt:lpstr>PowerPoint 演示文稿</vt:lpstr>
      <vt:lpstr>Serial In - Serial Out Shift Registers </vt:lpstr>
      <vt:lpstr>PowerPoint 演示文稿</vt:lpstr>
      <vt:lpstr>Serial in parallel shift register</vt:lpstr>
      <vt:lpstr>Parallel in serial out shift register</vt:lpstr>
      <vt:lpstr>Parallel in parallel out shift register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Shift Registers </dc:title>
  <dc:creator>miloniganatra</dc:creator>
  <cp:lastModifiedBy>faculty</cp:lastModifiedBy>
  <cp:revision>6</cp:revision>
  <dcterms:created xsi:type="dcterms:W3CDTF">2020-10-31T04:16:21Z</dcterms:created>
  <dcterms:modified xsi:type="dcterms:W3CDTF">2020-10-31T04:16:21Z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1033-11.1.0.9080</vt:lpwstr>
  </property>
</Properties>
</file>