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20"/>
  </p:handoutMasterIdLst>
  <p:sldIdLst>
    <p:sldId id="256" r:id="rId3"/>
    <p:sldId id="257" r:id="rId4"/>
    <p:sldId id="258" r:id="rId5"/>
    <p:sldId id="259" r:id="rId6"/>
    <p:sldId id="260" r:id="rId7"/>
    <p:sldId id="261" r:id="rId8"/>
    <p:sldId id="262" r:id="rId10"/>
    <p:sldId id="263" r:id="rId11"/>
    <p:sldId id="264" r:id="rId12"/>
    <p:sldId id="265" r:id="rId13"/>
    <p:sldId id="266" r:id="rId14"/>
    <p:sldId id="267" r:id="rId15"/>
    <p:sldId id="268" r:id="rId16"/>
    <p:sldId id="269" r:id="rId17"/>
    <p:sldId id="270" r:id="rId18"/>
    <p:sldId id="271"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n-US" altLang="en-US"/>
              <a:t>Tabulation Method </a:t>
            </a:r>
            <a:endParaRPr lang="en-US" altLang="en-US"/>
          </a:p>
        </p:txBody>
      </p:sp>
      <p:sp>
        <p:nvSpPr>
          <p:cNvPr id="3" name="Subtitle 2"/>
          <p:cNvSpPr>
            <a:spLocks noGrp="1"/>
          </p:cNvSpPr>
          <p:nvPr>
            <p:ph type="subTitle" idx="1"/>
          </p:nvPr>
        </p:nvSpPr>
        <p:spPr/>
        <p:txBody>
          <a:bodyPr/>
          <a:p>
            <a:r>
              <a:rPr lang="en-US" altLang="en-US"/>
              <a:t>                                                                  Prepared By:- Prof . Miloni Ganatra</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946785" y="1908175"/>
            <a:ext cx="9916795" cy="45942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tretch>
            <a:fillRect/>
          </a:stretch>
        </p:blipFill>
        <p:spPr>
          <a:xfrm>
            <a:off x="941705" y="688340"/>
            <a:ext cx="10495280" cy="49352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578485"/>
            <a:ext cx="8744585" cy="685800"/>
          </a:xfrm>
          <a:prstGeom prst="rect">
            <a:avLst/>
          </a:prstGeom>
        </p:spPr>
      </p:pic>
      <p:pic>
        <p:nvPicPr>
          <p:cNvPr id="6" name="Picture 5"/>
          <p:cNvPicPr>
            <a:picLocks noChangeAspect="1"/>
          </p:cNvPicPr>
          <p:nvPr/>
        </p:nvPicPr>
        <p:blipFill>
          <a:blip r:embed="rId2"/>
          <a:stretch>
            <a:fillRect/>
          </a:stretch>
        </p:blipFill>
        <p:spPr>
          <a:xfrm>
            <a:off x="340995" y="1584325"/>
            <a:ext cx="7681595" cy="52431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525145" y="258445"/>
            <a:ext cx="9318625" cy="6397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47345" y="258445"/>
            <a:ext cx="9655175" cy="58832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86715" y="589915"/>
            <a:ext cx="10591165" cy="5022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28625" y="385445"/>
            <a:ext cx="11129645" cy="5770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a:t>Overview</a:t>
            </a:r>
            <a:endParaRPr lang="en-US" altLang="en-US" sz="3200"/>
          </a:p>
        </p:txBody>
      </p:sp>
      <p:sp>
        <p:nvSpPr>
          <p:cNvPr id="3" name="Content Placeholder 2"/>
          <p:cNvSpPr>
            <a:spLocks noGrp="1"/>
          </p:cNvSpPr>
          <p:nvPr>
            <p:ph idx="1"/>
          </p:nvPr>
        </p:nvSpPr>
        <p:spPr/>
        <p:txBody>
          <a:bodyPr/>
          <a:p>
            <a:pPr algn="just"/>
            <a:r>
              <a:rPr lang="en-US" sz="2800"/>
              <a:t>K-map method, which is a convenient method for minimizing Boolean functions up to 5 variables. But, it is difficult to simplify the Boolean functions having more than 5 variables by using this method.</a:t>
            </a:r>
            <a:endParaRPr lang="en-US" sz="2800"/>
          </a:p>
          <a:p>
            <a:pPr algn="just"/>
            <a:endParaRPr lang="en-US" sz="2800"/>
          </a:p>
          <a:p>
            <a:pPr algn="just"/>
            <a:r>
              <a:rPr lang="en-US" sz="2800"/>
              <a:t>Quine-McClukey tabular method is a tabular method based on the concept of prime implicants</a:t>
            </a:r>
            <a:endParaRPr 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sz="3200">
                <a:sym typeface="+mn-ea"/>
              </a:rPr>
              <a:t>P</a:t>
            </a:r>
            <a:r>
              <a:rPr lang="en-US" sz="3200">
                <a:sym typeface="+mn-ea"/>
              </a:rPr>
              <a:t>rime implicant </a:t>
            </a:r>
            <a:r>
              <a:rPr lang="en-US" altLang="en-US" sz="3200">
                <a:sym typeface="+mn-ea"/>
              </a:rPr>
              <a:t>&amp; Essential prime implicant </a:t>
            </a:r>
            <a:endParaRPr lang="en-US" altLang="en-US" sz="3200">
              <a:sym typeface="+mn-ea"/>
            </a:endParaRPr>
          </a:p>
        </p:txBody>
      </p:sp>
      <p:sp>
        <p:nvSpPr>
          <p:cNvPr id="3" name="Content Placeholder 2"/>
          <p:cNvSpPr>
            <a:spLocks noGrp="1"/>
          </p:cNvSpPr>
          <p:nvPr>
            <p:ph idx="1"/>
          </p:nvPr>
        </p:nvSpPr>
        <p:spPr/>
        <p:txBody>
          <a:bodyPr/>
          <a:p>
            <a:endParaRPr lang="en-US"/>
          </a:p>
          <a:p>
            <a:pPr algn="just"/>
            <a:r>
              <a:rPr lang="en-US" altLang="en-US" sz="2400"/>
              <a:t>is nothing but group of 1’s 0r 0’s</a:t>
            </a:r>
            <a:endParaRPr lang="en-US" sz="2400"/>
          </a:p>
          <a:p>
            <a:pPr algn="just"/>
            <a:r>
              <a:rPr lang="en-US" sz="2400"/>
              <a:t>We know that prime implicant is a product or sum term, which can’t be further reduced by combining with any other product orsum terms of the given Boolean function. </a:t>
            </a:r>
            <a:r>
              <a:rPr lang="en-US" altLang="en-US" sz="2400"/>
              <a:t>(Or Largest possible group of 1) </a:t>
            </a:r>
            <a:endParaRPr lang="en-US" altLang="en-US" sz="2400"/>
          </a:p>
          <a:p>
            <a:pPr algn="just"/>
            <a:r>
              <a:rPr lang="en-US" altLang="en-US" sz="2400"/>
              <a:t>All groups of adjacent minterms formed in a K-map are called prime implicants. ... A groups of adjacent minterms in K-map is called an essential prime implicant if this group has a minterm that is not covered by any other groups or prime implicants.</a:t>
            </a: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t>Procedure of Quine-McCluskey Tabular Method</a:t>
            </a:r>
            <a:endParaRPr lang="en-US" sz="3200"/>
          </a:p>
        </p:txBody>
      </p:sp>
      <p:sp>
        <p:nvSpPr>
          <p:cNvPr id="3" name="Content Placeholder 2"/>
          <p:cNvSpPr>
            <a:spLocks noGrp="1"/>
          </p:cNvSpPr>
          <p:nvPr>
            <p:ph idx="1"/>
          </p:nvPr>
        </p:nvSpPr>
        <p:spPr/>
        <p:txBody>
          <a:bodyPr/>
          <a:p>
            <a:pPr algn="just"/>
            <a:r>
              <a:rPr lang="en-US"/>
              <a:t>Step 1 − Arrange the given min terms in an ascending order and make the groups based on the number of ones present in their binary representations. So, there will be at most ‘n+1’ groups if there are ‘n’ Boolean variables in a Boolean function or ‘n’ bits in the binary equivalent of min terms.</a:t>
            </a:r>
            <a:endParaRPr lang="en-US"/>
          </a:p>
          <a:p>
            <a:pPr algn="just"/>
            <a:endParaRPr lang="en-US"/>
          </a:p>
          <a:p>
            <a:pPr algn="just"/>
            <a:r>
              <a:rPr lang="en-US"/>
              <a:t>Step 2 − Compare the min terms present in successive groups. If there is a change in only one-bit position, then take the pair of those two min terms. Place this symbol ‘_’ in the differed bit position and keep the remaining bits as it is.</a:t>
            </a:r>
            <a:endParaRPr lang="en-US"/>
          </a:p>
          <a:p>
            <a:pPr algn="just"/>
            <a:endParaRPr lang="en-US"/>
          </a:p>
          <a:p>
            <a:pPr algn="just"/>
            <a:r>
              <a:rPr lang="en-US"/>
              <a:t>Step 3 − Repeat step2 with newly formed terms till we get all prime implicants.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sym typeface="+mn-ea"/>
              </a:rPr>
              <a:t>Procedure of Quine-McCluskey Tabular Method</a:t>
            </a:r>
            <a:br>
              <a:rPr lang="en-US"/>
            </a:br>
            <a:endParaRPr lang="en-US"/>
          </a:p>
        </p:txBody>
      </p:sp>
      <p:sp>
        <p:nvSpPr>
          <p:cNvPr id="3" name="Content Placeholder 2"/>
          <p:cNvSpPr>
            <a:spLocks noGrp="1"/>
          </p:cNvSpPr>
          <p:nvPr>
            <p:ph idx="1"/>
          </p:nvPr>
        </p:nvSpPr>
        <p:spPr/>
        <p:txBody>
          <a:bodyPr>
            <a:normAutofit lnSpcReduction="10000"/>
          </a:bodyPr>
          <a:p>
            <a:pPr algn="just"/>
            <a:r>
              <a:rPr lang="en-US"/>
              <a:t>Step 4 − Formulate the prime implicant table. It consists of set of rows and columns. Prime implicants can be placed in row wise and min terms can be placed in column wise. Place ‘1’ in the cells corresponding to the min terms that are covered in each prime implicant.</a:t>
            </a:r>
            <a:endParaRPr lang="en-US"/>
          </a:p>
          <a:p>
            <a:pPr algn="just"/>
            <a:endParaRPr lang="en-US"/>
          </a:p>
          <a:p>
            <a:pPr algn="just"/>
            <a:r>
              <a:rPr lang="en-US"/>
              <a:t>Step 5 − Find the essential prime implicants by observing each column. If the min term is covered only by one prime implicant, then it is essential prime implicant. Those essential prime implicants will be part of the simplified Boolean function.</a:t>
            </a:r>
            <a:endParaRPr lang="en-US"/>
          </a:p>
          <a:p>
            <a:pPr algn="just"/>
            <a:endParaRPr lang="en-US"/>
          </a:p>
          <a:p>
            <a:pPr algn="just"/>
            <a:r>
              <a:rPr lang="en-US"/>
              <a:t>Step 6 − Reduce the prime implicant table by removing the row of each essential prime implicant and the columns corresponding to the min terms that are covered in that essential prime implicant. Repeat step 5 for Reduced prime implicant table. Stop this process when all min terms of given Boolean function are over.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910590" y="513080"/>
            <a:ext cx="8997315" cy="1033145"/>
          </a:xfrm>
          <a:prstGeom prst="rect">
            <a:avLst/>
          </a:prstGeom>
        </p:spPr>
      </p:pic>
      <p:pic>
        <p:nvPicPr>
          <p:cNvPr id="5" name="Picture 4"/>
          <p:cNvPicPr>
            <a:picLocks noChangeAspect="1"/>
          </p:cNvPicPr>
          <p:nvPr/>
        </p:nvPicPr>
        <p:blipFill>
          <a:blip r:embed="rId2"/>
          <a:stretch>
            <a:fillRect/>
          </a:stretch>
        </p:blipFill>
        <p:spPr>
          <a:xfrm>
            <a:off x="803910" y="2031365"/>
            <a:ext cx="1689735" cy="4303395"/>
          </a:xfrm>
          <a:prstGeom prst="rect">
            <a:avLst/>
          </a:prstGeom>
        </p:spPr>
      </p:pic>
      <p:pic>
        <p:nvPicPr>
          <p:cNvPr id="6" name="Picture 5"/>
          <p:cNvPicPr>
            <a:picLocks noChangeAspect="1"/>
          </p:cNvPicPr>
          <p:nvPr/>
        </p:nvPicPr>
        <p:blipFill>
          <a:blip r:embed="rId3"/>
          <a:stretch>
            <a:fillRect/>
          </a:stretch>
        </p:blipFill>
        <p:spPr>
          <a:xfrm>
            <a:off x="4042410" y="2032000"/>
            <a:ext cx="6984365" cy="4302125"/>
          </a:xfrm>
          <a:prstGeom prst="rect">
            <a:avLst/>
          </a:prstGeom>
        </p:spPr>
      </p:pic>
      <p:sp>
        <p:nvSpPr>
          <p:cNvPr id="7" name="Text Box 6"/>
          <p:cNvSpPr txBox="1"/>
          <p:nvPr/>
        </p:nvSpPr>
        <p:spPr>
          <a:xfrm>
            <a:off x="2794000" y="2663190"/>
            <a:ext cx="942975" cy="368300"/>
          </a:xfrm>
          <a:prstGeom prst="rect">
            <a:avLst/>
          </a:prstGeom>
          <a:noFill/>
        </p:spPr>
        <p:txBody>
          <a:bodyPr wrap="square" rtlCol="0">
            <a:spAutoFit/>
          </a:bodyPr>
          <a:p>
            <a:r>
              <a:rPr lang="en-US" altLang="en-US"/>
              <a:t>Step-1 </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Step -2 Matched pair - (nth group with (n+1) th group</a:t>
            </a:r>
            <a:endParaRPr lang="en-US" altLang="en-US"/>
          </a:p>
        </p:txBody>
      </p:sp>
      <p:pic>
        <p:nvPicPr>
          <p:cNvPr id="6" name="Content Placeholder 5"/>
          <p:cNvPicPr>
            <a:picLocks noChangeAspect="1"/>
          </p:cNvPicPr>
          <p:nvPr>
            <p:ph idx="1"/>
          </p:nvPr>
        </p:nvPicPr>
        <p:blipFill>
          <a:blip r:embed="rId1"/>
          <a:stretch>
            <a:fillRect/>
          </a:stretch>
        </p:blipFill>
        <p:spPr>
          <a:xfrm>
            <a:off x="425450" y="1584325"/>
            <a:ext cx="11368405" cy="47961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Step 3</a:t>
            </a:r>
            <a:endParaRPr lang="en-US" altLang="en-US"/>
          </a:p>
        </p:txBody>
      </p:sp>
      <p:pic>
        <p:nvPicPr>
          <p:cNvPr id="4" name="Content Placeholder 3"/>
          <p:cNvPicPr>
            <a:picLocks noChangeAspect="1"/>
          </p:cNvPicPr>
          <p:nvPr>
            <p:ph idx="1"/>
          </p:nvPr>
        </p:nvPicPr>
        <p:blipFill>
          <a:blip r:embed="rId1"/>
          <a:stretch>
            <a:fillRect/>
          </a:stretch>
        </p:blipFill>
        <p:spPr>
          <a:xfrm>
            <a:off x="647700" y="1700530"/>
            <a:ext cx="10825480" cy="49917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prime implicants.</a:t>
            </a:r>
            <a:br>
              <a:rPr lang="en-US" altLang="en-US"/>
            </a:br>
            <a:endParaRPr lang="en-US" altLang="en-US"/>
          </a:p>
        </p:txBody>
      </p:sp>
      <p:pic>
        <p:nvPicPr>
          <p:cNvPr id="4" name="Content Placeholder 3"/>
          <p:cNvPicPr>
            <a:picLocks noChangeAspect="1"/>
          </p:cNvPicPr>
          <p:nvPr>
            <p:ph idx="1"/>
          </p:nvPr>
        </p:nvPicPr>
        <p:blipFill>
          <a:blip r:embed="rId1"/>
          <a:stretch>
            <a:fillRect/>
          </a:stretch>
        </p:blipFill>
        <p:spPr>
          <a:xfrm>
            <a:off x="647700" y="1757680"/>
            <a:ext cx="10738485" cy="43795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2556</Words>
  <Application>WPS Presentation</Application>
  <PresentationFormat>宽屏</PresentationFormat>
  <Paragraphs>40</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DejaVu Sans</vt:lpstr>
      <vt:lpstr>Arial Black</vt:lpstr>
      <vt:lpstr>微软雅黑</vt:lpstr>
      <vt:lpstr>Droid Sans Fallback</vt:lpstr>
      <vt:lpstr>Arial Unicode MS</vt:lpstr>
      <vt:lpstr>SimSun</vt:lpstr>
      <vt:lpstr>Office Theme</vt:lpstr>
      <vt:lpstr>Tabulation Method </vt:lpstr>
      <vt:lpstr>Overview</vt:lpstr>
      <vt:lpstr>Prime implicant &amp; Essential prime implicant </vt:lpstr>
      <vt:lpstr>Procedure of Quine-McCluskey Tabular Method</vt:lpstr>
      <vt:lpstr>Procedure of Quine-McCluskey Tabular Method </vt:lpstr>
      <vt:lpstr>PowerPoint 演示文稿</vt:lpstr>
      <vt:lpstr>Step -2 Matched pair - (nth group with (n+1) th group</vt:lpstr>
      <vt:lpstr>Step 3</vt:lpstr>
      <vt:lpstr>prime implicants.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faculty</dc:creator>
  <cp:lastModifiedBy>faculty</cp:lastModifiedBy>
  <cp:revision>12</cp:revision>
  <dcterms:created xsi:type="dcterms:W3CDTF">2020-09-07T09:26:15Z</dcterms:created>
  <dcterms:modified xsi:type="dcterms:W3CDTF">2020-09-07T09:26:15Z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