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6"/>
  </p:notesMasterIdLst>
  <p:sldIdLst>
    <p:sldId id="570" r:id="rId3"/>
    <p:sldId id="530" r:id="rId4"/>
    <p:sldId id="535" r:id="rId5"/>
    <p:sldId id="606" r:id="rId7"/>
    <p:sldId id="607" r:id="rId8"/>
    <p:sldId id="603" r:id="rId9"/>
    <p:sldId id="604" r:id="rId10"/>
    <p:sldId id="605" r:id="rId11"/>
    <p:sldId id="608" r:id="rId12"/>
    <p:sldId id="609" r:id="rId13"/>
    <p:sldId id="610" r:id="rId14"/>
    <p:sldId id="611" r:id="rId1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000"/>
    <a:srgbClr val="050000"/>
    <a:srgbClr val="040000"/>
    <a:srgbClr val="FF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87"/>
    <p:restoredTop sz="91744" autoAdjust="0"/>
  </p:normalViewPr>
  <p:slideViewPr>
    <p:cSldViewPr>
      <p:cViewPr>
        <p:scale>
          <a:sx n="66" d="100"/>
          <a:sy n="66" d="100"/>
        </p:scale>
        <p:origin x="2526" y="948"/>
      </p:cViewPr>
      <p:guideLst>
        <p:guide orient="horz" pos="2688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61" tIns="48331" rIns="96661" bIns="48331" numCol="1" anchor="t" anchorCtr="0" compatLnSpc="1"/>
          <a:lstStyle>
            <a:lvl1pPr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61" tIns="48331" rIns="96661" bIns="48331" numCol="1" anchor="t" anchorCtr="0" compatLnSpc="1"/>
          <a:lstStyle>
            <a:lvl1pPr algn="r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61" tIns="48331" rIns="96661" bIns="48331" numCol="1" anchor="t" anchorCtr="0" compatLnSpc="1"/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US" noProof="0" smtClean="0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61" tIns="48331" rIns="96661" bIns="48331" numCol="1" anchor="b" anchorCtr="0" compatLnSpc="1"/>
          <a:lstStyle>
            <a:lvl1pPr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61" tIns="48331" rIns="96661" bIns="48331" numCol="1" anchor="b" anchorCtr="0" compatLnSpc="1"/>
          <a:lstStyle>
            <a:lvl1pPr algn="r">
              <a:defRPr sz="1300" smtClean="0"/>
            </a:lvl1pPr>
          </a:lstStyle>
          <a:p>
            <a:pPr>
              <a:defRPr/>
            </a:pPr>
            <a:fld id="{FC01CDA6-D65D-459B-B2E9-7B5AB747E18D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1E8A30-E05A-4259-ABA1-292419AD4AA1}" type="slidenum">
              <a:rPr lang="en-US"/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b="0" dirty="0"/>
            </a:fld>
            <a:endParaRPr lang="en-US" sz="1200" b="0" dirty="0"/>
          </a:p>
        </p:txBody>
      </p:sp>
      <p:sp>
        <p:nvSpPr>
          <p:cNvPr id="36867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36868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b="0" dirty="0"/>
            </a:fld>
            <a:endParaRPr lang="en-US" sz="1200" b="0" dirty="0"/>
          </a:p>
        </p:txBody>
      </p:sp>
      <p:sp>
        <p:nvSpPr>
          <p:cNvPr id="37891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37892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E88242-74E4-40C6-90F6-F56331B48B64}" type="slidenum">
              <a:rPr lang="en-US"/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99A05-3FF0-4396-B34A-3E54D263529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5E1FD-E5B5-4422-B009-75D6246A38B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44570-42E9-46B9-AE2B-C7BD6D86C08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BBD29-7BA7-4816-87BE-2B6D4CA35D1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4BA00-1E1F-4055-9B7E-14D64F5753E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EA4E9-4DA5-400E-84FD-673AD561D48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630D0-D44B-4D98-9FE4-CEA97B56BB3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FF55D-8DCB-4FD8-A153-976A1AB1558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BC81F-B94E-4A3F-BEFD-378217A1D7C1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7C278-FDA1-4A8C-91C0-6FFBD731916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1F0DC-0166-4CBC-B266-20088A2693CF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smtClean="0">
                <a:latin typeface="+mj-lt"/>
              </a:defRPr>
            </a:lvl1pPr>
          </a:lstStyle>
          <a:p>
            <a:pPr>
              <a:defRPr/>
            </a:pPr>
            <a:fld id="{2AA6EC2D-033D-4146-BB37-CBC1B85DA49E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4.png"/><Relationship Id="rId1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192"/>
            <a:ext cx="9144000" cy="135940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endParaRPr lang="en-US" sz="48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8305800" cy="3657600"/>
          </a:xfrm>
        </p:spPr>
        <p:txBody>
          <a:bodyPr/>
          <a:lstStyle/>
          <a:p>
            <a:pPr eaLnBrk="1" hangingPunct="1"/>
            <a:r>
              <a:rPr lang="en-US" dirty="0" smtClean="0"/>
              <a:t>Topics</a:t>
            </a:r>
            <a:endParaRPr lang="en-US" dirty="0" smtClean="0"/>
          </a:p>
          <a:p>
            <a:pPr lvl="1" eaLnBrk="1" hangingPunct="1"/>
            <a:r>
              <a:rPr lang="en-US" dirty="0" smtClean="0"/>
              <a:t>Programmable Logic Devices (PLDs)</a:t>
            </a:r>
            <a:endParaRPr lang="en-US" dirty="0" smtClean="0"/>
          </a:p>
          <a:p>
            <a:pPr lvl="2" eaLnBrk="1" hangingPunct="1"/>
            <a:r>
              <a:rPr lang="en-US" dirty="0" smtClean="0"/>
              <a:t>PLAs</a:t>
            </a:r>
            <a:endParaRPr lang="en-US" dirty="0" smtClean="0"/>
          </a:p>
          <a:p>
            <a:pPr lvl="2" eaLnBrk="1" hangingPunct="1"/>
            <a:r>
              <a:rPr lang="en-US" dirty="0" smtClean="0"/>
              <a:t>PALs Positive and Mixed Logic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854E7-5781-4267-A3B4-800CED04A13F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883FF55D-8DCB-4FD8-A153-976A1AB15588}" type="slidenum">
              <a:rPr lang="en-US"/>
            </a:fld>
            <a:endParaRPr lang="en-US"/>
          </a:p>
        </p:txBody>
      </p:sp>
      <p:pic>
        <p:nvPicPr>
          <p:cNvPr id="4" name="Picture 3" descr="IMG-04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870" y="1845310"/>
            <a:ext cx="8630285" cy="41948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883FF55D-8DCB-4FD8-A153-976A1AB15588}" type="slidenum">
              <a:rPr lang="en-US"/>
            </a:fld>
            <a:endParaRPr lang="en-US"/>
          </a:p>
        </p:txBody>
      </p:sp>
      <p:pic>
        <p:nvPicPr>
          <p:cNvPr id="4" name="Picture 3" descr="IMG-04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304800"/>
            <a:ext cx="7620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883FF55D-8DCB-4FD8-A153-976A1AB15588}" type="slidenum">
              <a:rPr lang="en-US"/>
            </a:fld>
            <a:endParaRPr lang="en-US"/>
          </a:p>
        </p:txBody>
      </p:sp>
      <p:pic>
        <p:nvPicPr>
          <p:cNvPr id="5" name="Picture 4" descr="IMG-0421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" y="304800"/>
            <a:ext cx="8260715" cy="49288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163"/>
            <a:ext cx="9144000" cy="11430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AND/OR</a:t>
            </a:r>
            <a:r>
              <a:rPr lang="en-US" dirty="0" smtClean="0"/>
              <a:t> Array Architecture</a:t>
            </a:r>
            <a:endParaRPr lang="en-US" dirty="0" smtClean="0"/>
          </a:p>
        </p:txBody>
      </p:sp>
      <p:pic>
        <p:nvPicPr>
          <p:cNvPr id="6147" name="Picture 4" descr="058"/>
          <p:cNvPicPr>
            <a:picLocks noChangeAspect="1" noChangeArrowheads="1"/>
          </p:cNvPicPr>
          <p:nvPr/>
        </p:nvPicPr>
        <p:blipFill>
          <a:blip r:embed="rId1"/>
          <a:srcRect b="11595"/>
          <a:stretch>
            <a:fillRect/>
          </a:stretch>
        </p:blipFill>
        <p:spPr bwMode="auto">
          <a:xfrm>
            <a:off x="304800" y="1447800"/>
            <a:ext cx="8594725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304800" y="5119688"/>
            <a:ext cx="8343265" cy="1014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2000"/>
              <a:t>Device type	AND array	OR array	Product term sharing</a:t>
            </a:r>
            <a:endParaRPr lang="en-US" sz="2000"/>
          </a:p>
          <a:p>
            <a:r>
              <a:rPr lang="en-US" sz="2000"/>
              <a:t>PLA	        Programmable	Programmable Yes</a:t>
            </a:r>
            <a:endParaRPr lang="en-US" sz="2000"/>
          </a:p>
          <a:p>
            <a:r>
              <a:rPr lang="en-US" sz="2000"/>
              <a:t>PAL	        Programmable	Fixed 		  No</a:t>
            </a:r>
            <a:endParaRPr lang="en-US" sz="2000"/>
          </a:p>
        </p:txBody>
      </p:sp>
      <p:sp>
        <p:nvSpPr>
          <p:cNvPr id="6149" name="Line 6"/>
          <p:cNvSpPr>
            <a:spLocks noChangeShapeType="1"/>
          </p:cNvSpPr>
          <p:nvPr/>
        </p:nvSpPr>
        <p:spPr bwMode="auto">
          <a:xfrm>
            <a:off x="304800" y="5486400"/>
            <a:ext cx="7848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6150" name="Line 7"/>
          <p:cNvSpPr>
            <a:spLocks noChangeShapeType="1"/>
          </p:cNvSpPr>
          <p:nvPr/>
        </p:nvSpPr>
        <p:spPr bwMode="auto">
          <a:xfrm>
            <a:off x="1905000" y="5257800"/>
            <a:ext cx="0" cy="1143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6151" name="Line 8"/>
          <p:cNvSpPr>
            <a:spLocks noChangeShapeType="1"/>
          </p:cNvSpPr>
          <p:nvPr/>
        </p:nvSpPr>
        <p:spPr bwMode="auto">
          <a:xfrm>
            <a:off x="3886200" y="5257800"/>
            <a:ext cx="0" cy="1143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6152" name="Line 9"/>
          <p:cNvSpPr>
            <a:spLocks noChangeShapeType="1"/>
          </p:cNvSpPr>
          <p:nvPr/>
        </p:nvSpPr>
        <p:spPr bwMode="auto">
          <a:xfrm>
            <a:off x="5791200" y="5257800"/>
            <a:ext cx="0" cy="1143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59041C-F2D4-442E-A038-8EA8057C89F6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175"/>
            <a:ext cx="9144000" cy="612775"/>
          </a:xfrm>
          <a:solidFill>
            <a:srgbClr val="FFFF00"/>
          </a:solidFill>
        </p:spPr>
        <p:txBody>
          <a:bodyPr/>
          <a:lstStyle/>
          <a:p>
            <a:pPr algn="l" eaLnBrk="1" hangingPunct="1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</a:t>
            </a:r>
            <a:endParaRPr lang="en-US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 descr="061"/>
          <p:cNvPicPr>
            <a:picLocks noChangeAspect="1" noChangeArrowheads="1"/>
          </p:cNvPicPr>
          <p:nvPr/>
        </p:nvPicPr>
        <p:blipFill>
          <a:blip r:embed="rId1"/>
          <a:srcRect b="15823"/>
          <a:stretch>
            <a:fillRect/>
          </a:stretch>
        </p:blipFill>
        <p:spPr bwMode="auto">
          <a:xfrm>
            <a:off x="304800" y="1139825"/>
            <a:ext cx="8610600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/>
          <p:nvPr/>
        </p:nvGrpSpPr>
        <p:grpSpPr bwMode="auto">
          <a:xfrm>
            <a:off x="6096000" y="533400"/>
            <a:ext cx="2820988" cy="2438400"/>
            <a:chOff x="3840" y="336"/>
            <a:chExt cx="1777" cy="1536"/>
          </a:xfrm>
        </p:grpSpPr>
        <p:sp>
          <p:nvSpPr>
            <p:cNvPr id="10246" name="Oval 5"/>
            <p:cNvSpPr>
              <a:spLocks noChangeArrowheads="1"/>
            </p:cNvSpPr>
            <p:nvPr/>
          </p:nvSpPr>
          <p:spPr bwMode="auto">
            <a:xfrm>
              <a:off x="4416" y="1536"/>
              <a:ext cx="1104" cy="33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35206" name="Text Box 6"/>
            <p:cNvSpPr txBox="1">
              <a:spLocks noChangeArrowheads="1"/>
            </p:cNvSpPr>
            <p:nvPr/>
          </p:nvSpPr>
          <p:spPr bwMode="auto">
            <a:xfrm>
              <a:off x="3840" y="336"/>
              <a:ext cx="1777" cy="29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+mj-lt"/>
                </a:rPr>
                <a:t>Product term sharing</a:t>
              </a:r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7748EC-42B7-4970-B271-333BFDEC1E2B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692150" y="608013"/>
            <a:ext cx="7773988" cy="804863"/>
          </a:xfrm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for PLA:</a:t>
            </a:r>
            <a:b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</a:t>
            </a: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xfrm>
            <a:off x="685800" y="1444625"/>
            <a:ext cx="7772400" cy="4648200"/>
          </a:xfrm>
        </p:spPr>
        <p:txBody>
          <a:bodyPr vert="horz" wrap="square" lIns="91440" tIns="45720" rIns="91440" bIns="45720" anchor="t" anchorCtr="0"/>
          <a:p>
            <a:pPr lvl="1" eaLnBrk="1" hangingPunct="1"/>
            <a:r>
              <a:rPr sz="2400" dirty="0"/>
              <a:t>Implement the following functions using PLA</a:t>
            </a:r>
            <a:endParaRPr sz="2400" dirty="0"/>
          </a:p>
        </p:txBody>
      </p:sp>
      <p:sp>
        <p:nvSpPr>
          <p:cNvPr id="97" name="Slide Number Placeholder 3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91440" tIns="45720" rIns="91440" bIns="45720"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700" b="1" i="0" u="none" kern="1200" baseline="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700" b="1" i="0" u="non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700" b="1" i="0" u="non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700" b="1" i="0" u="non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700" b="1" i="0" u="non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</a:lstStyle>
          <a:p>
            <a:pPr lvl="0" algn="r" defTabSz="821055" eaLnBrk="1" hangingPunct="1">
              <a:buNone/>
            </a:pPr>
            <a:fld id="{9A0DB2DC-4C9A-4742-B13C-FB6460FD3503}" type="slidenum">
              <a:rPr lang="en-US" sz="1200" dirty="0">
                <a:solidFill>
                  <a:srgbClr val="898989"/>
                </a:solidFill>
                <a:latin typeface="Calibri" pitchFamily="34" charset="0"/>
              </a:rPr>
            </a:fld>
            <a:endParaRPr 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221" name="Rectangle 4"/>
          <p:cNvSpPr/>
          <p:nvPr/>
        </p:nvSpPr>
        <p:spPr>
          <a:xfrm>
            <a:off x="1403350" y="2012950"/>
            <a:ext cx="1936750" cy="984250"/>
          </a:xfrm>
          <a:prstGeom prst="rect">
            <a:avLst/>
          </a:prstGeom>
          <a:noFill/>
          <a:ln w="9525">
            <a:noFill/>
          </a:ln>
        </p:spPr>
        <p:txBody>
          <a:bodyPr wrap="none" lIns="63500" tIns="25400" rIns="63500" bIns="25400">
            <a:spAutoFit/>
          </a:bodyPr>
          <a:p>
            <a:pPr eaLnBrk="0" hangingPunct="0">
              <a:lnSpc>
                <a:spcPct val="85000"/>
              </a:lnSpc>
            </a:pPr>
            <a:r>
              <a:rPr sz="1800" dirty="0">
                <a:latin typeface="Arial" panose="02080604020202020204" pitchFamily="34" charset="0"/>
              </a:rPr>
              <a:t>F0 = A  + B' C'</a:t>
            </a:r>
            <a:endParaRPr sz="1800" dirty="0">
              <a:latin typeface="Arial" panose="02080604020202020204" pitchFamily="34" charset="0"/>
            </a:endParaRPr>
          </a:p>
          <a:p>
            <a:pPr eaLnBrk="0" hangingPunct="0">
              <a:lnSpc>
                <a:spcPct val="85000"/>
              </a:lnSpc>
            </a:pPr>
            <a:r>
              <a:rPr sz="1800" dirty="0">
                <a:latin typeface="Arial" panose="02080604020202020204" pitchFamily="34" charset="0"/>
              </a:rPr>
              <a:t>F1 = A C'  +  A B</a:t>
            </a:r>
            <a:endParaRPr sz="1800" dirty="0">
              <a:latin typeface="Arial" panose="02080604020202020204" pitchFamily="34" charset="0"/>
            </a:endParaRPr>
          </a:p>
          <a:p>
            <a:pPr eaLnBrk="0" hangingPunct="0">
              <a:lnSpc>
                <a:spcPct val="85000"/>
              </a:lnSpc>
            </a:pPr>
            <a:r>
              <a:rPr sz="1800" dirty="0">
                <a:latin typeface="Arial" panose="02080604020202020204" pitchFamily="34" charset="0"/>
              </a:rPr>
              <a:t>F2 = B' C'  +  A B</a:t>
            </a:r>
            <a:endParaRPr sz="1800" dirty="0">
              <a:latin typeface="Arial" panose="02080604020202020204" pitchFamily="34" charset="0"/>
            </a:endParaRPr>
          </a:p>
          <a:p>
            <a:pPr eaLnBrk="0" hangingPunct="0">
              <a:lnSpc>
                <a:spcPct val="85000"/>
              </a:lnSpc>
            </a:pPr>
            <a:r>
              <a:rPr sz="1800" dirty="0">
                <a:latin typeface="Arial" panose="02080604020202020204" pitchFamily="34" charset="0"/>
              </a:rPr>
              <a:t>F3 = B' C  +  A</a:t>
            </a:r>
            <a:endParaRPr sz="1800" dirty="0">
              <a:latin typeface="Arial" panose="02080604020202020204" pitchFamily="34" charset="0"/>
            </a:endParaRPr>
          </a:p>
        </p:txBody>
      </p:sp>
      <p:sp>
        <p:nvSpPr>
          <p:cNvPr id="1344517" name="Rectangle 5"/>
          <p:cNvSpPr/>
          <p:nvPr/>
        </p:nvSpPr>
        <p:spPr>
          <a:xfrm>
            <a:off x="1371600" y="3284538"/>
            <a:ext cx="2095500" cy="284162"/>
          </a:xfrm>
          <a:prstGeom prst="rect">
            <a:avLst/>
          </a:prstGeom>
          <a:noFill/>
          <a:ln w="12700">
            <a:noFill/>
          </a:ln>
        </p:spPr>
        <p:txBody>
          <a:bodyPr wrap="none" lIns="63500" tIns="25400" rIns="63500" bIns="25400">
            <a:spAutoFit/>
          </a:bodyPr>
          <a:p>
            <a:pPr eaLnBrk="0" hangingPunct="0">
              <a:lnSpc>
                <a:spcPct val="85000"/>
              </a:lnSpc>
            </a:pPr>
            <a:r>
              <a:rPr lang="en-US" altLang="ko-KR" sz="1800" i="1" dirty="0">
                <a:solidFill>
                  <a:srgbClr val="FF0000"/>
                </a:solidFill>
                <a:latin typeface="Arial" panose="02080604020202020204" pitchFamily="34" charset="0"/>
                <a:ea typeface="굴림"/>
              </a:rPr>
              <a:t>Personality Matrix</a:t>
            </a:r>
            <a:endParaRPr lang="en-US" altLang="ko-KR" sz="1800" i="1" dirty="0">
              <a:solidFill>
                <a:srgbClr val="FF0000"/>
              </a:solidFill>
              <a:latin typeface="Arial" panose="02080604020202020204" pitchFamily="34" charset="0"/>
              <a:ea typeface="굴림"/>
            </a:endParaRPr>
          </a:p>
        </p:txBody>
      </p:sp>
      <p:sp>
        <p:nvSpPr>
          <p:cNvPr id="1344519" name="Rectangle 7"/>
          <p:cNvSpPr/>
          <p:nvPr/>
        </p:nvSpPr>
        <p:spPr>
          <a:xfrm>
            <a:off x="5245100" y="2679700"/>
            <a:ext cx="2635250" cy="750888"/>
          </a:xfrm>
          <a:prstGeom prst="rect">
            <a:avLst/>
          </a:prstGeom>
          <a:noFill/>
          <a:ln w="12700">
            <a:noFill/>
          </a:ln>
        </p:spPr>
        <p:txBody>
          <a:bodyPr wrap="none" lIns="63500" tIns="25400" rIns="63500" bIns="25400">
            <a:spAutoFit/>
          </a:bodyPr>
          <a:p>
            <a:pPr eaLnBrk="0" hangingPunct="0">
              <a:lnSpc>
                <a:spcPct val="85000"/>
              </a:lnSpc>
            </a:pPr>
            <a:r>
              <a:rPr lang="en-US" altLang="ko-KR" sz="1800" dirty="0">
                <a:latin typeface="Arial" panose="02080604020202020204" pitchFamily="34" charset="0"/>
                <a:ea typeface="굴림"/>
              </a:rPr>
              <a:t>1 = asserted in term</a:t>
            </a:r>
            <a:endParaRPr lang="en-US" altLang="ko-KR" sz="1800" dirty="0">
              <a:latin typeface="Arial" panose="02080604020202020204" pitchFamily="34" charset="0"/>
              <a:ea typeface="굴림"/>
            </a:endParaRPr>
          </a:p>
          <a:p>
            <a:pPr eaLnBrk="0" hangingPunct="0">
              <a:lnSpc>
                <a:spcPct val="85000"/>
              </a:lnSpc>
            </a:pPr>
            <a:r>
              <a:rPr lang="en-US" altLang="ko-KR" sz="1800" dirty="0">
                <a:latin typeface="Arial" panose="02080604020202020204" pitchFamily="34" charset="0"/>
                <a:ea typeface="굴림"/>
              </a:rPr>
              <a:t>0 = negated in term</a:t>
            </a:r>
            <a:endParaRPr lang="en-US" altLang="ko-KR" sz="1800" dirty="0">
              <a:latin typeface="Arial" panose="02080604020202020204" pitchFamily="34" charset="0"/>
              <a:ea typeface="굴림"/>
            </a:endParaRPr>
          </a:p>
          <a:p>
            <a:pPr eaLnBrk="0" hangingPunct="0">
              <a:lnSpc>
                <a:spcPct val="85000"/>
              </a:lnSpc>
            </a:pPr>
            <a:r>
              <a:rPr lang="en-US" altLang="ko-KR" sz="1800" dirty="0">
                <a:latin typeface="Arial" panose="02080604020202020204" pitchFamily="34" charset="0"/>
                <a:ea typeface="굴림"/>
              </a:rPr>
              <a:t>- = does not participate</a:t>
            </a:r>
            <a:endParaRPr lang="en-US" altLang="ko-KR" sz="1800" dirty="0">
              <a:latin typeface="Arial" panose="02080604020202020204" pitchFamily="34" charset="0"/>
              <a:ea typeface="굴림"/>
            </a:endParaRPr>
          </a:p>
        </p:txBody>
      </p:sp>
      <p:sp>
        <p:nvSpPr>
          <p:cNvPr id="1344520" name="Rectangle 8"/>
          <p:cNvSpPr/>
          <p:nvPr/>
        </p:nvSpPr>
        <p:spPr>
          <a:xfrm>
            <a:off x="4889500" y="2349500"/>
            <a:ext cx="1308100" cy="284163"/>
          </a:xfrm>
          <a:prstGeom prst="rect">
            <a:avLst/>
          </a:prstGeom>
          <a:noFill/>
          <a:ln w="12700">
            <a:noFill/>
          </a:ln>
        </p:spPr>
        <p:txBody>
          <a:bodyPr wrap="none" lIns="63500" tIns="25400" rIns="63500" bIns="25400">
            <a:spAutoFit/>
          </a:bodyPr>
          <a:p>
            <a:pPr eaLnBrk="0" hangingPunct="0">
              <a:lnSpc>
                <a:spcPct val="85000"/>
              </a:lnSpc>
            </a:pPr>
            <a:r>
              <a:rPr lang="en-US" altLang="ko-KR" sz="1800" i="1" dirty="0">
                <a:solidFill>
                  <a:srgbClr val="FF0000"/>
                </a:solidFill>
                <a:latin typeface="Arial" panose="02080604020202020204" pitchFamily="34" charset="0"/>
                <a:ea typeface="굴림"/>
              </a:rPr>
              <a:t>Input Side:</a:t>
            </a:r>
            <a:endParaRPr lang="en-US" altLang="ko-KR" sz="1800" i="1" dirty="0">
              <a:solidFill>
                <a:srgbClr val="FF0000"/>
              </a:solidFill>
              <a:latin typeface="Arial" panose="02080604020202020204" pitchFamily="34" charset="0"/>
              <a:ea typeface="굴림"/>
            </a:endParaRPr>
          </a:p>
        </p:txBody>
      </p:sp>
      <p:sp>
        <p:nvSpPr>
          <p:cNvPr id="1344521" name="Rectangle 9"/>
          <p:cNvSpPr/>
          <p:nvPr/>
        </p:nvSpPr>
        <p:spPr>
          <a:xfrm>
            <a:off x="5257800" y="4152900"/>
            <a:ext cx="3270250" cy="517525"/>
          </a:xfrm>
          <a:prstGeom prst="rect">
            <a:avLst/>
          </a:prstGeom>
          <a:noFill/>
          <a:ln w="12700">
            <a:noFill/>
          </a:ln>
        </p:spPr>
        <p:txBody>
          <a:bodyPr wrap="none" lIns="63500" tIns="25400" rIns="63500" bIns="25400">
            <a:spAutoFit/>
          </a:bodyPr>
          <a:p>
            <a:pPr eaLnBrk="0" hangingPunct="0">
              <a:lnSpc>
                <a:spcPct val="85000"/>
              </a:lnSpc>
            </a:pPr>
            <a:r>
              <a:rPr lang="en-US" altLang="ko-KR" sz="1800" dirty="0">
                <a:latin typeface="Arial" panose="02080604020202020204" pitchFamily="34" charset="0"/>
                <a:ea typeface="굴림"/>
              </a:rPr>
              <a:t>1 = term connected to output</a:t>
            </a:r>
            <a:endParaRPr lang="en-US" altLang="ko-KR" sz="1800" dirty="0">
              <a:latin typeface="Arial" panose="02080604020202020204" pitchFamily="34" charset="0"/>
              <a:ea typeface="굴림"/>
            </a:endParaRPr>
          </a:p>
          <a:p>
            <a:pPr eaLnBrk="0" hangingPunct="0">
              <a:lnSpc>
                <a:spcPct val="85000"/>
              </a:lnSpc>
            </a:pPr>
            <a:r>
              <a:rPr lang="en-US" altLang="ko-KR" sz="1800" dirty="0">
                <a:latin typeface="Arial" panose="02080604020202020204" pitchFamily="34" charset="0"/>
                <a:ea typeface="굴림"/>
              </a:rPr>
              <a:t>0 = no connection to output</a:t>
            </a:r>
            <a:endParaRPr lang="en-US" altLang="ko-KR" sz="1800" dirty="0">
              <a:latin typeface="Arial" panose="02080604020202020204" pitchFamily="34" charset="0"/>
              <a:ea typeface="굴림"/>
            </a:endParaRPr>
          </a:p>
        </p:txBody>
      </p:sp>
      <p:sp>
        <p:nvSpPr>
          <p:cNvPr id="1344522" name="Rectangle 10"/>
          <p:cNvSpPr/>
          <p:nvPr/>
        </p:nvSpPr>
        <p:spPr>
          <a:xfrm>
            <a:off x="4889500" y="3860800"/>
            <a:ext cx="1498600" cy="284163"/>
          </a:xfrm>
          <a:prstGeom prst="rect">
            <a:avLst/>
          </a:prstGeom>
          <a:noFill/>
          <a:ln w="12700">
            <a:noFill/>
          </a:ln>
        </p:spPr>
        <p:txBody>
          <a:bodyPr wrap="none" lIns="63500" tIns="25400" rIns="63500" bIns="25400">
            <a:spAutoFit/>
          </a:bodyPr>
          <a:p>
            <a:pPr eaLnBrk="0" hangingPunct="0">
              <a:lnSpc>
                <a:spcPct val="85000"/>
              </a:lnSpc>
            </a:pPr>
            <a:r>
              <a:rPr lang="en-US" altLang="ko-KR" sz="1800" i="1" dirty="0">
                <a:solidFill>
                  <a:srgbClr val="FF0000"/>
                </a:solidFill>
                <a:latin typeface="Arial" panose="02080604020202020204" pitchFamily="34" charset="0"/>
                <a:ea typeface="굴림"/>
              </a:rPr>
              <a:t>Output Side:</a:t>
            </a:r>
            <a:endParaRPr lang="en-US" altLang="ko-KR" sz="1800" i="1" dirty="0">
              <a:solidFill>
                <a:srgbClr val="FF0000"/>
              </a:solidFill>
              <a:latin typeface="Arial" panose="02080604020202020204" pitchFamily="34" charset="0"/>
              <a:ea typeface="굴림"/>
            </a:endParaRPr>
          </a:p>
        </p:txBody>
      </p:sp>
      <p:grpSp>
        <p:nvGrpSpPr>
          <p:cNvPr id="2" name="Group 185"/>
          <p:cNvGrpSpPr/>
          <p:nvPr/>
        </p:nvGrpSpPr>
        <p:grpSpPr>
          <a:xfrm>
            <a:off x="541338" y="3625850"/>
            <a:ext cx="4289425" cy="2278063"/>
            <a:chOff x="341" y="2284"/>
            <a:chExt cx="2702" cy="1435"/>
          </a:xfrm>
        </p:grpSpPr>
        <p:sp>
          <p:nvSpPr>
            <p:cNvPr id="9228" name="AutoShape 98"/>
            <p:cNvSpPr>
              <a:spLocks noChangeAspect="1" noTextEdit="1"/>
            </p:cNvSpPr>
            <p:nvPr/>
          </p:nvSpPr>
          <p:spPr>
            <a:xfrm>
              <a:off x="341" y="2284"/>
              <a:ext cx="2702" cy="1435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9229" name="Line 100"/>
            <p:cNvSpPr/>
            <p:nvPr/>
          </p:nvSpPr>
          <p:spPr>
            <a:xfrm>
              <a:off x="341" y="2652"/>
              <a:ext cx="2123" cy="1"/>
            </a:xfrm>
            <a:prstGeom prst="line">
              <a:avLst/>
            </a:prstGeom>
            <a:ln w="28575" cap="flat" cmpd="sng">
              <a:solidFill>
                <a:srgbClr val="19788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230" name="Line 101"/>
            <p:cNvSpPr/>
            <p:nvPr/>
          </p:nvSpPr>
          <p:spPr>
            <a:xfrm>
              <a:off x="885" y="2284"/>
              <a:ext cx="1" cy="1138"/>
            </a:xfrm>
            <a:prstGeom prst="line">
              <a:avLst/>
            </a:prstGeom>
            <a:ln w="28575" cap="flat" cmpd="sng">
              <a:solidFill>
                <a:srgbClr val="19788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231" name="Line 102"/>
            <p:cNvSpPr/>
            <p:nvPr/>
          </p:nvSpPr>
          <p:spPr>
            <a:xfrm>
              <a:off x="1411" y="2284"/>
              <a:ext cx="1" cy="1155"/>
            </a:xfrm>
            <a:prstGeom prst="line">
              <a:avLst/>
            </a:prstGeom>
            <a:ln w="28575" cap="flat" cmpd="sng">
              <a:solidFill>
                <a:srgbClr val="19788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232" name="Rectangle 103"/>
            <p:cNvSpPr/>
            <p:nvPr/>
          </p:nvSpPr>
          <p:spPr>
            <a:xfrm>
              <a:off x="1622" y="2302"/>
              <a:ext cx="544" cy="1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defTabSz="1019175"/>
              <a:r>
                <a:rPr sz="1800" b="0" dirty="0">
                  <a:solidFill>
                    <a:srgbClr val="000000"/>
                  </a:solidFill>
                  <a:latin typeface="Arial" panose="02080604020202020204" pitchFamily="34" charset="0"/>
                </a:rPr>
                <a:t>Outputs </a:t>
              </a:r>
              <a:endParaRPr dirty="0">
                <a:latin typeface="Times New Roman" pitchFamily="18" charset="0"/>
              </a:endParaRPr>
            </a:p>
          </p:txBody>
        </p:sp>
        <p:sp>
          <p:nvSpPr>
            <p:cNvPr id="9233" name="Rectangle 104"/>
            <p:cNvSpPr/>
            <p:nvPr/>
          </p:nvSpPr>
          <p:spPr>
            <a:xfrm>
              <a:off x="973" y="2302"/>
              <a:ext cx="432" cy="1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defTabSz="1019175"/>
              <a:r>
                <a:rPr sz="1800" b="0" dirty="0">
                  <a:solidFill>
                    <a:srgbClr val="000000"/>
                  </a:solidFill>
                  <a:latin typeface="Arial" panose="02080604020202020204" pitchFamily="34" charset="0"/>
                </a:rPr>
                <a:t>Inputs </a:t>
              </a:r>
              <a:endParaRPr dirty="0">
                <a:latin typeface="Times New Roman" pitchFamily="18" charset="0"/>
              </a:endParaRPr>
            </a:p>
          </p:txBody>
        </p:sp>
        <p:grpSp>
          <p:nvGrpSpPr>
            <p:cNvPr id="9234" name="Group 108"/>
            <p:cNvGrpSpPr/>
            <p:nvPr/>
          </p:nvGrpSpPr>
          <p:grpSpPr>
            <a:xfrm>
              <a:off x="359" y="2302"/>
              <a:ext cx="536" cy="330"/>
              <a:chOff x="359" y="2302"/>
              <a:chExt cx="536" cy="330"/>
            </a:xfrm>
          </p:grpSpPr>
          <p:sp>
            <p:nvSpPr>
              <p:cNvPr id="9311" name="Rectangle 105"/>
              <p:cNvSpPr/>
              <p:nvPr/>
            </p:nvSpPr>
            <p:spPr>
              <a:xfrm>
                <a:off x="359" y="2302"/>
                <a:ext cx="536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Product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312" name="Rectangle 106"/>
              <p:cNvSpPr/>
              <p:nvPr/>
            </p:nvSpPr>
            <p:spPr>
              <a:xfrm>
                <a:off x="464" y="2459"/>
                <a:ext cx="8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t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313" name="Rectangle 107"/>
              <p:cNvSpPr/>
              <p:nvPr/>
            </p:nvSpPr>
            <p:spPr>
              <a:xfrm>
                <a:off x="499" y="2459"/>
                <a:ext cx="288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erm </a:t>
                </a:r>
                <a:endParaRPr dirty="0">
                  <a:latin typeface="Times New Roman" pitchFamily="18" charset="0"/>
                </a:endParaRPr>
              </a:p>
            </p:txBody>
          </p:sp>
        </p:grpSp>
        <p:grpSp>
          <p:nvGrpSpPr>
            <p:cNvPr id="9235" name="Group 113"/>
            <p:cNvGrpSpPr/>
            <p:nvPr/>
          </p:nvGrpSpPr>
          <p:grpSpPr>
            <a:xfrm>
              <a:off x="2587" y="2792"/>
              <a:ext cx="456" cy="488"/>
              <a:chOff x="2587" y="2792"/>
              <a:chExt cx="456" cy="488"/>
            </a:xfrm>
          </p:grpSpPr>
          <p:sp>
            <p:nvSpPr>
              <p:cNvPr id="9307" name="Rectangle 109"/>
              <p:cNvSpPr/>
              <p:nvPr/>
            </p:nvSpPr>
            <p:spPr>
              <a:xfrm>
                <a:off x="2587" y="2792"/>
                <a:ext cx="456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Reuse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308" name="Rectangle 110"/>
              <p:cNvSpPr/>
              <p:nvPr/>
            </p:nvSpPr>
            <p:spPr>
              <a:xfrm>
                <a:off x="2710" y="2949"/>
                <a:ext cx="16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of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309" name="Rectangle 111"/>
              <p:cNvSpPr/>
              <p:nvPr/>
            </p:nvSpPr>
            <p:spPr>
              <a:xfrm>
                <a:off x="2604" y="3107"/>
                <a:ext cx="8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t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310" name="Rectangle 112"/>
              <p:cNvSpPr/>
              <p:nvPr/>
            </p:nvSpPr>
            <p:spPr>
              <a:xfrm>
                <a:off x="2622" y="3107"/>
                <a:ext cx="36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erms </a:t>
                </a:r>
                <a:endParaRPr dirty="0">
                  <a:latin typeface="Times New Roman" pitchFamily="18" charset="0"/>
                </a:endParaRPr>
              </a:p>
            </p:txBody>
          </p:sp>
        </p:grpSp>
        <p:sp>
          <p:nvSpPr>
            <p:cNvPr id="9236" name="Oval 114"/>
            <p:cNvSpPr/>
            <p:nvPr/>
          </p:nvSpPr>
          <p:spPr>
            <a:xfrm>
              <a:off x="1771" y="2696"/>
              <a:ext cx="140" cy="139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9237" name="Line 115"/>
            <p:cNvSpPr/>
            <p:nvPr/>
          </p:nvSpPr>
          <p:spPr>
            <a:xfrm flipH="1" flipV="1">
              <a:off x="2376" y="2739"/>
              <a:ext cx="211" cy="315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9238" name="Group 122"/>
            <p:cNvGrpSpPr/>
            <p:nvPr/>
          </p:nvGrpSpPr>
          <p:grpSpPr>
            <a:xfrm>
              <a:off x="955" y="2494"/>
              <a:ext cx="136" cy="1048"/>
              <a:chOff x="955" y="2494"/>
              <a:chExt cx="136" cy="1048"/>
            </a:xfrm>
          </p:grpSpPr>
          <p:sp>
            <p:nvSpPr>
              <p:cNvPr id="9301" name="Rectangle 116"/>
              <p:cNvSpPr/>
              <p:nvPr/>
            </p:nvSpPr>
            <p:spPr>
              <a:xfrm>
                <a:off x="955" y="2494"/>
                <a:ext cx="136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A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302" name="Rectangle 117"/>
              <p:cNvSpPr/>
              <p:nvPr/>
            </p:nvSpPr>
            <p:spPr>
              <a:xfrm>
                <a:off x="955" y="2669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1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303" name="Rectangle 118"/>
              <p:cNvSpPr/>
              <p:nvPr/>
            </p:nvSpPr>
            <p:spPr>
              <a:xfrm>
                <a:off x="973" y="2844"/>
                <a:ext cx="88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-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304" name="Rectangle 119"/>
              <p:cNvSpPr/>
              <p:nvPr/>
            </p:nvSpPr>
            <p:spPr>
              <a:xfrm>
                <a:off x="955" y="3019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1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305" name="Rectangle 120"/>
              <p:cNvSpPr/>
              <p:nvPr/>
            </p:nvSpPr>
            <p:spPr>
              <a:xfrm>
                <a:off x="973" y="3194"/>
                <a:ext cx="88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-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306" name="Rectangle 121"/>
              <p:cNvSpPr/>
              <p:nvPr/>
            </p:nvSpPr>
            <p:spPr>
              <a:xfrm>
                <a:off x="955" y="3369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1 </a:t>
                </a:r>
                <a:endParaRPr dirty="0">
                  <a:latin typeface="Times New Roman" pitchFamily="18" charset="0"/>
                </a:endParaRPr>
              </a:p>
            </p:txBody>
          </p:sp>
        </p:grpSp>
        <p:grpSp>
          <p:nvGrpSpPr>
            <p:cNvPr id="9239" name="Group 129"/>
            <p:cNvGrpSpPr/>
            <p:nvPr/>
          </p:nvGrpSpPr>
          <p:grpSpPr>
            <a:xfrm>
              <a:off x="1113" y="2494"/>
              <a:ext cx="138" cy="1048"/>
              <a:chOff x="1113" y="2494"/>
              <a:chExt cx="138" cy="1048"/>
            </a:xfrm>
          </p:grpSpPr>
          <p:sp>
            <p:nvSpPr>
              <p:cNvPr id="9295" name="Rectangle 123"/>
              <p:cNvSpPr/>
              <p:nvPr/>
            </p:nvSpPr>
            <p:spPr>
              <a:xfrm>
                <a:off x="1113" y="2494"/>
                <a:ext cx="136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B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96" name="Rectangle 124"/>
              <p:cNvSpPr/>
              <p:nvPr/>
            </p:nvSpPr>
            <p:spPr>
              <a:xfrm>
                <a:off x="1131" y="2669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1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97" name="Rectangle 125"/>
              <p:cNvSpPr/>
              <p:nvPr/>
            </p:nvSpPr>
            <p:spPr>
              <a:xfrm>
                <a:off x="1131" y="2844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98" name="Rectangle 126"/>
              <p:cNvSpPr/>
              <p:nvPr/>
            </p:nvSpPr>
            <p:spPr>
              <a:xfrm>
                <a:off x="1131" y="3019"/>
                <a:ext cx="88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-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99" name="Rectangle 127"/>
              <p:cNvSpPr/>
              <p:nvPr/>
            </p:nvSpPr>
            <p:spPr>
              <a:xfrm>
                <a:off x="1131" y="3194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300" name="Rectangle 128"/>
              <p:cNvSpPr/>
              <p:nvPr/>
            </p:nvSpPr>
            <p:spPr>
              <a:xfrm>
                <a:off x="1131" y="3369"/>
                <a:ext cx="88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- </a:t>
                </a:r>
                <a:endParaRPr dirty="0">
                  <a:latin typeface="Times New Roman" pitchFamily="18" charset="0"/>
                </a:endParaRPr>
              </a:p>
            </p:txBody>
          </p:sp>
        </p:grpSp>
        <p:grpSp>
          <p:nvGrpSpPr>
            <p:cNvPr id="9240" name="Group 136"/>
            <p:cNvGrpSpPr/>
            <p:nvPr/>
          </p:nvGrpSpPr>
          <p:grpSpPr>
            <a:xfrm>
              <a:off x="1271" y="2494"/>
              <a:ext cx="144" cy="1048"/>
              <a:chOff x="1271" y="2494"/>
              <a:chExt cx="144" cy="1048"/>
            </a:xfrm>
          </p:grpSpPr>
          <p:sp>
            <p:nvSpPr>
              <p:cNvPr id="9289" name="Rectangle 130"/>
              <p:cNvSpPr/>
              <p:nvPr/>
            </p:nvSpPr>
            <p:spPr>
              <a:xfrm>
                <a:off x="1271" y="2494"/>
                <a:ext cx="144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C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90" name="Rectangle 131"/>
              <p:cNvSpPr/>
              <p:nvPr/>
            </p:nvSpPr>
            <p:spPr>
              <a:xfrm>
                <a:off x="1288" y="2669"/>
                <a:ext cx="88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-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91" name="Rectangle 132"/>
              <p:cNvSpPr/>
              <p:nvPr/>
            </p:nvSpPr>
            <p:spPr>
              <a:xfrm>
                <a:off x="1271" y="2844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1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92" name="Rectangle 133"/>
              <p:cNvSpPr/>
              <p:nvPr/>
            </p:nvSpPr>
            <p:spPr>
              <a:xfrm>
                <a:off x="1271" y="3019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93" name="Rectangle 134"/>
              <p:cNvSpPr/>
              <p:nvPr/>
            </p:nvSpPr>
            <p:spPr>
              <a:xfrm>
                <a:off x="1271" y="3194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94" name="Rectangle 135"/>
              <p:cNvSpPr/>
              <p:nvPr/>
            </p:nvSpPr>
            <p:spPr>
              <a:xfrm>
                <a:off x="1288" y="3369"/>
                <a:ext cx="88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- </a:t>
                </a:r>
                <a:endParaRPr dirty="0">
                  <a:latin typeface="Times New Roman" pitchFamily="18" charset="0"/>
                </a:endParaRPr>
              </a:p>
            </p:txBody>
          </p:sp>
        </p:grpSp>
        <p:grpSp>
          <p:nvGrpSpPr>
            <p:cNvPr id="9241" name="Group 144"/>
            <p:cNvGrpSpPr/>
            <p:nvPr/>
          </p:nvGrpSpPr>
          <p:grpSpPr>
            <a:xfrm>
              <a:off x="1517" y="2477"/>
              <a:ext cx="157" cy="1048"/>
              <a:chOff x="1517" y="2477"/>
              <a:chExt cx="157" cy="1048"/>
            </a:xfrm>
          </p:grpSpPr>
          <p:sp>
            <p:nvSpPr>
              <p:cNvPr id="9282" name="Rectangle 137"/>
              <p:cNvSpPr/>
              <p:nvPr/>
            </p:nvSpPr>
            <p:spPr>
              <a:xfrm>
                <a:off x="1517" y="2477"/>
                <a:ext cx="128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F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83" name="Rectangle 138"/>
              <p:cNvSpPr/>
              <p:nvPr/>
            </p:nvSpPr>
            <p:spPr>
              <a:xfrm>
                <a:off x="1587" y="2564"/>
                <a:ext cx="87" cy="1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3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84" name="Rectangle 139"/>
              <p:cNvSpPr/>
              <p:nvPr/>
            </p:nvSpPr>
            <p:spPr>
              <a:xfrm>
                <a:off x="1552" y="2652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85" name="Rectangle 140"/>
              <p:cNvSpPr/>
              <p:nvPr/>
            </p:nvSpPr>
            <p:spPr>
              <a:xfrm>
                <a:off x="1552" y="2827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86" name="Rectangle 141"/>
              <p:cNvSpPr/>
              <p:nvPr/>
            </p:nvSpPr>
            <p:spPr>
              <a:xfrm>
                <a:off x="1552" y="3002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87" name="Rectangle 142"/>
              <p:cNvSpPr/>
              <p:nvPr/>
            </p:nvSpPr>
            <p:spPr>
              <a:xfrm>
                <a:off x="1552" y="3177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1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88" name="Rectangle 143"/>
              <p:cNvSpPr/>
              <p:nvPr/>
            </p:nvSpPr>
            <p:spPr>
              <a:xfrm>
                <a:off x="1552" y="3352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1 </a:t>
                </a:r>
                <a:endParaRPr dirty="0">
                  <a:latin typeface="Times New Roman" pitchFamily="18" charset="0"/>
                </a:endParaRPr>
              </a:p>
            </p:txBody>
          </p:sp>
        </p:grpSp>
        <p:grpSp>
          <p:nvGrpSpPr>
            <p:cNvPr id="9242" name="Group 152"/>
            <p:cNvGrpSpPr/>
            <p:nvPr/>
          </p:nvGrpSpPr>
          <p:grpSpPr>
            <a:xfrm>
              <a:off x="1762" y="2477"/>
              <a:ext cx="175" cy="1048"/>
              <a:chOff x="1762" y="2477"/>
              <a:chExt cx="175" cy="1048"/>
            </a:xfrm>
          </p:grpSpPr>
          <p:sp>
            <p:nvSpPr>
              <p:cNvPr id="9275" name="Rectangle 145"/>
              <p:cNvSpPr/>
              <p:nvPr/>
            </p:nvSpPr>
            <p:spPr>
              <a:xfrm>
                <a:off x="1762" y="2477"/>
                <a:ext cx="128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F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76" name="Rectangle 146"/>
              <p:cNvSpPr/>
              <p:nvPr/>
            </p:nvSpPr>
            <p:spPr>
              <a:xfrm>
                <a:off x="1850" y="2564"/>
                <a:ext cx="87" cy="1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3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1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77" name="Rectangle 147"/>
              <p:cNvSpPr/>
              <p:nvPr/>
            </p:nvSpPr>
            <p:spPr>
              <a:xfrm>
                <a:off x="1797" y="2652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1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78" name="Rectangle 148"/>
              <p:cNvSpPr/>
              <p:nvPr/>
            </p:nvSpPr>
            <p:spPr>
              <a:xfrm>
                <a:off x="1797" y="2827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79" name="Rectangle 149"/>
              <p:cNvSpPr/>
              <p:nvPr/>
            </p:nvSpPr>
            <p:spPr>
              <a:xfrm>
                <a:off x="1797" y="3002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1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80" name="Rectangle 150"/>
              <p:cNvSpPr/>
              <p:nvPr/>
            </p:nvSpPr>
            <p:spPr>
              <a:xfrm>
                <a:off x="1797" y="3177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81" name="Rectangle 151"/>
              <p:cNvSpPr/>
              <p:nvPr/>
            </p:nvSpPr>
            <p:spPr>
              <a:xfrm>
                <a:off x="1797" y="3352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</p:grpSp>
        <p:grpSp>
          <p:nvGrpSpPr>
            <p:cNvPr id="9243" name="Group 160"/>
            <p:cNvGrpSpPr/>
            <p:nvPr/>
          </p:nvGrpSpPr>
          <p:grpSpPr>
            <a:xfrm>
              <a:off x="2008" y="2477"/>
              <a:ext cx="175" cy="1048"/>
              <a:chOff x="2008" y="2477"/>
              <a:chExt cx="175" cy="1048"/>
            </a:xfrm>
          </p:grpSpPr>
          <p:sp>
            <p:nvSpPr>
              <p:cNvPr id="9268" name="Rectangle 153"/>
              <p:cNvSpPr/>
              <p:nvPr/>
            </p:nvSpPr>
            <p:spPr>
              <a:xfrm>
                <a:off x="2008" y="2477"/>
                <a:ext cx="128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F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69" name="Rectangle 154"/>
              <p:cNvSpPr/>
              <p:nvPr/>
            </p:nvSpPr>
            <p:spPr>
              <a:xfrm>
                <a:off x="2096" y="2564"/>
                <a:ext cx="87" cy="1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3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2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70" name="Rectangle 155"/>
              <p:cNvSpPr/>
              <p:nvPr/>
            </p:nvSpPr>
            <p:spPr>
              <a:xfrm>
                <a:off x="2043" y="2652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1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71" name="Rectangle 156"/>
              <p:cNvSpPr/>
              <p:nvPr/>
            </p:nvSpPr>
            <p:spPr>
              <a:xfrm>
                <a:off x="2043" y="2827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72" name="Rectangle 157"/>
              <p:cNvSpPr/>
              <p:nvPr/>
            </p:nvSpPr>
            <p:spPr>
              <a:xfrm>
                <a:off x="2043" y="3002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73" name="Rectangle 158"/>
              <p:cNvSpPr/>
              <p:nvPr/>
            </p:nvSpPr>
            <p:spPr>
              <a:xfrm>
                <a:off x="2043" y="3177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1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74" name="Rectangle 159"/>
              <p:cNvSpPr/>
              <p:nvPr/>
            </p:nvSpPr>
            <p:spPr>
              <a:xfrm>
                <a:off x="2043" y="3352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</p:grpSp>
        <p:grpSp>
          <p:nvGrpSpPr>
            <p:cNvPr id="9244" name="Group 168"/>
            <p:cNvGrpSpPr/>
            <p:nvPr/>
          </p:nvGrpSpPr>
          <p:grpSpPr>
            <a:xfrm>
              <a:off x="2271" y="2477"/>
              <a:ext cx="175" cy="1048"/>
              <a:chOff x="2271" y="2477"/>
              <a:chExt cx="175" cy="1048"/>
            </a:xfrm>
          </p:grpSpPr>
          <p:sp>
            <p:nvSpPr>
              <p:cNvPr id="9261" name="Rectangle 161"/>
              <p:cNvSpPr/>
              <p:nvPr/>
            </p:nvSpPr>
            <p:spPr>
              <a:xfrm>
                <a:off x="2271" y="2477"/>
                <a:ext cx="128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F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62" name="Rectangle 162"/>
              <p:cNvSpPr/>
              <p:nvPr/>
            </p:nvSpPr>
            <p:spPr>
              <a:xfrm>
                <a:off x="2359" y="2564"/>
                <a:ext cx="87" cy="1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3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3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63" name="Rectangle 163"/>
              <p:cNvSpPr/>
              <p:nvPr/>
            </p:nvSpPr>
            <p:spPr>
              <a:xfrm>
                <a:off x="2306" y="2652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64" name="Rectangle 164"/>
              <p:cNvSpPr/>
              <p:nvPr/>
            </p:nvSpPr>
            <p:spPr>
              <a:xfrm>
                <a:off x="2306" y="2827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1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65" name="Rectangle 165"/>
              <p:cNvSpPr/>
              <p:nvPr/>
            </p:nvSpPr>
            <p:spPr>
              <a:xfrm>
                <a:off x="2306" y="3002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66" name="Rectangle 166"/>
              <p:cNvSpPr/>
              <p:nvPr/>
            </p:nvSpPr>
            <p:spPr>
              <a:xfrm>
                <a:off x="2306" y="3177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0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67" name="Rectangle 167"/>
              <p:cNvSpPr/>
              <p:nvPr/>
            </p:nvSpPr>
            <p:spPr>
              <a:xfrm>
                <a:off x="2306" y="3352"/>
                <a:ext cx="12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1 </a:t>
                </a:r>
                <a:endParaRPr dirty="0">
                  <a:latin typeface="Times New Roman" pitchFamily="18" charset="0"/>
                </a:endParaRPr>
              </a:p>
            </p:txBody>
          </p:sp>
        </p:grpSp>
        <p:sp>
          <p:nvSpPr>
            <p:cNvPr id="9245" name="Oval 169"/>
            <p:cNvSpPr/>
            <p:nvPr/>
          </p:nvSpPr>
          <p:spPr>
            <a:xfrm>
              <a:off x="2034" y="2696"/>
              <a:ext cx="140" cy="139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9246" name="Oval 170"/>
            <p:cNvSpPr/>
            <p:nvPr/>
          </p:nvSpPr>
          <p:spPr>
            <a:xfrm>
              <a:off x="1526" y="3238"/>
              <a:ext cx="139" cy="140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9247" name="Oval 171"/>
            <p:cNvSpPr/>
            <p:nvPr/>
          </p:nvSpPr>
          <p:spPr>
            <a:xfrm>
              <a:off x="1526" y="3413"/>
              <a:ext cx="139" cy="140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9248" name="Oval 172"/>
            <p:cNvSpPr/>
            <p:nvPr/>
          </p:nvSpPr>
          <p:spPr>
            <a:xfrm>
              <a:off x="2034" y="3238"/>
              <a:ext cx="123" cy="140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9249" name="Oval 173"/>
            <p:cNvSpPr/>
            <p:nvPr/>
          </p:nvSpPr>
          <p:spPr>
            <a:xfrm>
              <a:off x="2280" y="3396"/>
              <a:ext cx="140" cy="139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grpSp>
          <p:nvGrpSpPr>
            <p:cNvPr id="9250" name="Group 179"/>
            <p:cNvGrpSpPr/>
            <p:nvPr/>
          </p:nvGrpSpPr>
          <p:grpSpPr>
            <a:xfrm>
              <a:off x="499" y="2669"/>
              <a:ext cx="280" cy="873"/>
              <a:chOff x="499" y="2669"/>
              <a:chExt cx="280" cy="873"/>
            </a:xfrm>
          </p:grpSpPr>
          <p:sp>
            <p:nvSpPr>
              <p:cNvPr id="9256" name="Rectangle 174"/>
              <p:cNvSpPr/>
              <p:nvPr/>
            </p:nvSpPr>
            <p:spPr>
              <a:xfrm>
                <a:off x="499" y="2669"/>
                <a:ext cx="272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A B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57" name="Rectangle 175"/>
              <p:cNvSpPr/>
              <p:nvPr/>
            </p:nvSpPr>
            <p:spPr>
              <a:xfrm>
                <a:off x="499" y="2844"/>
                <a:ext cx="28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B C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58" name="Rectangle 176"/>
              <p:cNvSpPr/>
              <p:nvPr/>
            </p:nvSpPr>
            <p:spPr>
              <a:xfrm>
                <a:off x="499" y="3019"/>
                <a:ext cx="28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A C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59" name="Rectangle 177"/>
              <p:cNvSpPr/>
              <p:nvPr/>
            </p:nvSpPr>
            <p:spPr>
              <a:xfrm>
                <a:off x="499" y="3194"/>
                <a:ext cx="280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B C </a:t>
                </a:r>
                <a:endParaRPr dirty="0">
                  <a:latin typeface="Times New Roman" pitchFamily="18" charset="0"/>
                </a:endParaRPr>
              </a:p>
            </p:txBody>
          </p:sp>
          <p:sp>
            <p:nvSpPr>
              <p:cNvPr id="9260" name="Rectangle 178"/>
              <p:cNvSpPr/>
              <p:nvPr/>
            </p:nvSpPr>
            <p:spPr>
              <a:xfrm>
                <a:off x="552" y="3369"/>
                <a:ext cx="136" cy="1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defTabSz="1019175"/>
                <a:r>
                  <a:rPr sz="1800" b="0" dirty="0">
                    <a:solidFill>
                      <a:srgbClr val="000000"/>
                    </a:solidFill>
                    <a:latin typeface="Arial" panose="02080604020202020204" pitchFamily="34" charset="0"/>
                  </a:rPr>
                  <a:t>A </a:t>
                </a:r>
                <a:endParaRPr dirty="0">
                  <a:latin typeface="Times New Roman" pitchFamily="18" charset="0"/>
                </a:endParaRPr>
              </a:p>
            </p:txBody>
          </p:sp>
        </p:grpSp>
        <p:sp>
          <p:nvSpPr>
            <p:cNvPr id="9251" name="Freeform 180"/>
            <p:cNvSpPr/>
            <p:nvPr/>
          </p:nvSpPr>
          <p:spPr>
            <a:xfrm>
              <a:off x="2426" y="3054"/>
              <a:ext cx="161" cy="421"/>
            </a:xfrm>
            <a:custGeom>
              <a:avLst/>
              <a:gdLst>
                <a:gd name="txL" fmla="*/ 0 w 193"/>
                <a:gd name="txT" fmla="*/ 0 h 263"/>
                <a:gd name="txR" fmla="*/ 193 w 193"/>
                <a:gd name="txB" fmla="*/ 263 h 263"/>
              </a:gdLst>
              <a:ahLst/>
              <a:cxnLst>
                <a:cxn ang="0">
                  <a:pos x="0" y="1079"/>
                </a:cxn>
                <a:cxn ang="0">
                  <a:pos x="112" y="0"/>
                </a:cxn>
                <a:cxn ang="0">
                  <a:pos x="0" y="504"/>
                </a:cxn>
              </a:cxnLst>
              <a:rect l="txL" t="txT" r="txR" b="txB"/>
              <a:pathLst>
                <a:path w="193" h="263">
                  <a:moveTo>
                    <a:pt x="0" y="263"/>
                  </a:moveTo>
                  <a:lnTo>
                    <a:pt x="193" y="0"/>
                  </a:lnTo>
                  <a:lnTo>
                    <a:pt x="0" y="123"/>
                  </a:lnTo>
                </a:path>
              </a:pathLst>
            </a:custGeom>
            <a:noFill/>
            <a:ln w="2857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9252" name="Line 181"/>
            <p:cNvSpPr/>
            <p:nvPr/>
          </p:nvSpPr>
          <p:spPr>
            <a:xfrm>
              <a:off x="481" y="2862"/>
              <a:ext cx="106" cy="1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253" name="Line 182"/>
            <p:cNvSpPr/>
            <p:nvPr/>
          </p:nvSpPr>
          <p:spPr>
            <a:xfrm>
              <a:off x="622" y="3037"/>
              <a:ext cx="105" cy="1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254" name="Line 183"/>
            <p:cNvSpPr/>
            <p:nvPr/>
          </p:nvSpPr>
          <p:spPr>
            <a:xfrm>
              <a:off x="481" y="3194"/>
              <a:ext cx="123" cy="1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255" name="Line 184"/>
            <p:cNvSpPr/>
            <p:nvPr/>
          </p:nvSpPr>
          <p:spPr>
            <a:xfrm>
              <a:off x="622" y="3194"/>
              <a:ext cx="105" cy="1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4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4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4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4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4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4517" grpId="0"/>
      <p:bldP spid="1344519" grpId="0"/>
      <p:bldP spid="1344520" grpId="0"/>
      <p:bldP spid="1344521" grpId="0"/>
      <p:bldP spid="13445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r>
              <a:rPr sz="3600" dirty="0"/>
              <a:t>Example: Continued</a:t>
            </a:r>
            <a:endParaRPr sz="3600" dirty="0"/>
          </a:p>
        </p:txBody>
      </p:sp>
      <p:sp>
        <p:nvSpPr>
          <p:cNvPr id="208" name="Slide Number Placeholder 3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91440" tIns="45720" rIns="91440" bIns="45720"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700" b="1" i="0" u="none" kern="1200" baseline="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700" b="1" i="0" u="non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700" b="1" i="0" u="non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700" b="1" i="0" u="non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700" b="1" i="0" u="non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</a:lstStyle>
          <a:p>
            <a:pPr lvl="0" algn="r" defTabSz="821055" eaLnBrk="1" hangingPunct="1">
              <a:buNone/>
            </a:pPr>
            <a:fld id="{9A0DB2DC-4C9A-4742-B13C-FB6460FD3503}" type="slidenum">
              <a:rPr lang="en-US" sz="1200" dirty="0">
                <a:solidFill>
                  <a:srgbClr val="898989"/>
                </a:solidFill>
                <a:latin typeface="Calibri" pitchFamily="34" charset="0"/>
              </a:rPr>
            </a:fld>
            <a:endParaRPr 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244" name="Rectangle 4"/>
          <p:cNvSpPr/>
          <p:nvPr/>
        </p:nvSpPr>
        <p:spPr>
          <a:xfrm>
            <a:off x="395288" y="1628775"/>
            <a:ext cx="1936750" cy="984250"/>
          </a:xfrm>
          <a:prstGeom prst="rect">
            <a:avLst/>
          </a:prstGeom>
          <a:noFill/>
          <a:ln w="9525">
            <a:noFill/>
          </a:ln>
        </p:spPr>
        <p:txBody>
          <a:bodyPr wrap="none" lIns="63500" tIns="25400" rIns="63500" bIns="25400">
            <a:spAutoFit/>
          </a:bodyPr>
          <a:p>
            <a:pPr eaLnBrk="0" hangingPunct="0">
              <a:lnSpc>
                <a:spcPct val="85000"/>
              </a:lnSpc>
            </a:pPr>
            <a:r>
              <a:rPr sz="1800" dirty="0">
                <a:latin typeface="Arial" panose="02080604020202020204" pitchFamily="34" charset="0"/>
              </a:rPr>
              <a:t>F0 = A  + B' C'</a:t>
            </a:r>
            <a:endParaRPr sz="1800" dirty="0">
              <a:latin typeface="Arial" panose="02080604020202020204" pitchFamily="34" charset="0"/>
            </a:endParaRPr>
          </a:p>
          <a:p>
            <a:pPr eaLnBrk="0" hangingPunct="0">
              <a:lnSpc>
                <a:spcPct val="85000"/>
              </a:lnSpc>
            </a:pPr>
            <a:r>
              <a:rPr sz="1800" dirty="0">
                <a:latin typeface="Arial" panose="02080604020202020204" pitchFamily="34" charset="0"/>
              </a:rPr>
              <a:t>F1 = A C'  +  A B</a:t>
            </a:r>
            <a:endParaRPr sz="1800" dirty="0">
              <a:latin typeface="Arial" panose="02080604020202020204" pitchFamily="34" charset="0"/>
            </a:endParaRPr>
          </a:p>
          <a:p>
            <a:pPr eaLnBrk="0" hangingPunct="0">
              <a:lnSpc>
                <a:spcPct val="85000"/>
              </a:lnSpc>
            </a:pPr>
            <a:r>
              <a:rPr sz="1800" dirty="0">
                <a:latin typeface="Arial" panose="02080604020202020204" pitchFamily="34" charset="0"/>
              </a:rPr>
              <a:t>F2 = B' C'  +  A B</a:t>
            </a:r>
            <a:endParaRPr sz="1800" dirty="0">
              <a:latin typeface="Arial" panose="02080604020202020204" pitchFamily="34" charset="0"/>
            </a:endParaRPr>
          </a:p>
          <a:p>
            <a:pPr eaLnBrk="0" hangingPunct="0">
              <a:lnSpc>
                <a:spcPct val="85000"/>
              </a:lnSpc>
            </a:pPr>
            <a:r>
              <a:rPr sz="1800" dirty="0">
                <a:latin typeface="Arial" panose="02080604020202020204" pitchFamily="34" charset="0"/>
              </a:rPr>
              <a:t>F3 = B' C  +  A</a:t>
            </a:r>
            <a:endParaRPr sz="1800" dirty="0">
              <a:latin typeface="Arial" panose="02080604020202020204" pitchFamily="34" charset="0"/>
            </a:endParaRPr>
          </a:p>
        </p:txBody>
      </p:sp>
      <p:sp>
        <p:nvSpPr>
          <p:cNvPr id="10245" name="Rectangle 5"/>
          <p:cNvSpPr/>
          <p:nvPr/>
        </p:nvSpPr>
        <p:spPr>
          <a:xfrm>
            <a:off x="1112838" y="3284538"/>
            <a:ext cx="2095500" cy="284162"/>
          </a:xfrm>
          <a:prstGeom prst="rect">
            <a:avLst/>
          </a:prstGeom>
          <a:noFill/>
          <a:ln w="12700">
            <a:noFill/>
          </a:ln>
        </p:spPr>
        <p:txBody>
          <a:bodyPr wrap="none" lIns="63500" tIns="25400" rIns="63500" bIns="25400">
            <a:spAutoFit/>
          </a:bodyPr>
          <a:p>
            <a:pPr eaLnBrk="0" hangingPunct="0">
              <a:lnSpc>
                <a:spcPct val="85000"/>
              </a:lnSpc>
            </a:pPr>
            <a:r>
              <a:rPr lang="en-US" altLang="ko-KR" sz="1800" i="1" dirty="0">
                <a:solidFill>
                  <a:srgbClr val="FF0000"/>
                </a:solidFill>
                <a:latin typeface="Arial" panose="02080604020202020204" pitchFamily="34" charset="0"/>
                <a:ea typeface="굴림"/>
              </a:rPr>
              <a:t>Personality Matrix</a:t>
            </a:r>
            <a:endParaRPr lang="en-US" altLang="ko-KR" sz="1800" i="1" dirty="0">
              <a:solidFill>
                <a:srgbClr val="FF0000"/>
              </a:solidFill>
              <a:latin typeface="Arial" panose="02080604020202020204" pitchFamily="34" charset="0"/>
              <a:ea typeface="굴림"/>
            </a:endParaRPr>
          </a:p>
        </p:txBody>
      </p:sp>
      <p:pic>
        <p:nvPicPr>
          <p:cNvPr id="10246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282575" y="3625850"/>
            <a:ext cx="4289425" cy="2278063"/>
          </a:xfrm>
          <a:prstGeom prst="rect">
            <a:avLst/>
          </a:prstGeom>
          <a:noFill/>
          <a:ln w="12700">
            <a:noFill/>
          </a:ln>
        </p:spPr>
      </p:pic>
      <p:grpSp>
        <p:nvGrpSpPr>
          <p:cNvPr id="2" name="Group 167"/>
          <p:cNvGrpSpPr/>
          <p:nvPr/>
        </p:nvGrpSpPr>
        <p:grpSpPr>
          <a:xfrm>
            <a:off x="3851275" y="1125538"/>
            <a:ext cx="4716463" cy="3389312"/>
            <a:chOff x="947" y="1052"/>
            <a:chExt cx="3954" cy="3157"/>
          </a:xfrm>
        </p:grpSpPr>
        <p:sp>
          <p:nvSpPr>
            <p:cNvPr id="10256" name="Rectangle 168"/>
            <p:cNvSpPr/>
            <p:nvPr/>
          </p:nvSpPr>
          <p:spPr>
            <a:xfrm>
              <a:off x="947" y="1094"/>
              <a:ext cx="3954" cy="3086"/>
            </a:xfrm>
            <a:prstGeom prst="rect">
              <a:avLst/>
            </a:prstGeom>
            <a:solidFill>
              <a:srgbClr val="FFFF99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257" name="Arc 169"/>
            <p:cNvSpPr/>
            <p:nvPr/>
          </p:nvSpPr>
          <p:spPr>
            <a:xfrm>
              <a:off x="2736" y="3566"/>
              <a:ext cx="119" cy="384"/>
            </a:xfrm>
            <a:custGeom>
              <a:avLst/>
              <a:gdLst>
                <a:gd name="txL" fmla="*/ 0 w 21651"/>
                <a:gd name="txT" fmla="*/ 0 h 21600"/>
                <a:gd name="txR" fmla="*/ 21651 w 21651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51" h="21600" fill="none">
                  <a:moveTo>
                    <a:pt x="21651" y="0"/>
                  </a:moveTo>
                  <a:cubicBezTo>
                    <a:pt x="21651" y="11929"/>
                    <a:pt x="11980" y="21600"/>
                    <a:pt x="51" y="21600"/>
                  </a:cubicBezTo>
                  <a:cubicBezTo>
                    <a:pt x="34" y="21600"/>
                    <a:pt x="17" y="21599"/>
                    <a:pt x="0" y="21599"/>
                  </a:cubicBezTo>
                </a:path>
                <a:path w="21651" h="21600" stroke="0">
                  <a:moveTo>
                    <a:pt x="21651" y="0"/>
                  </a:moveTo>
                  <a:cubicBezTo>
                    <a:pt x="21651" y="11929"/>
                    <a:pt x="11980" y="21600"/>
                    <a:pt x="51" y="21600"/>
                  </a:cubicBezTo>
                  <a:cubicBezTo>
                    <a:pt x="34" y="21600"/>
                    <a:pt x="17" y="21599"/>
                    <a:pt x="0" y="2159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258" name="Arc 170"/>
            <p:cNvSpPr/>
            <p:nvPr/>
          </p:nvSpPr>
          <p:spPr>
            <a:xfrm>
              <a:off x="3299" y="3566"/>
              <a:ext cx="114" cy="384"/>
            </a:xfrm>
            <a:custGeom>
              <a:avLst/>
              <a:gdLst>
                <a:gd name="txL" fmla="*/ 0 w 21975"/>
                <a:gd name="txT" fmla="*/ 0 h 21600"/>
                <a:gd name="txR" fmla="*/ 21975 w 21975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975" h="21600" fill="none">
                  <a:moveTo>
                    <a:pt x="21975" y="0"/>
                  </a:moveTo>
                  <a:cubicBezTo>
                    <a:pt x="21975" y="11929"/>
                    <a:pt x="12304" y="21600"/>
                    <a:pt x="375" y="21600"/>
                  </a:cubicBezTo>
                  <a:cubicBezTo>
                    <a:pt x="249" y="21600"/>
                    <a:pt x="124" y="21598"/>
                    <a:pt x="0" y="21596"/>
                  </a:cubicBezTo>
                </a:path>
                <a:path w="21975" h="21600" stroke="0">
                  <a:moveTo>
                    <a:pt x="21975" y="0"/>
                  </a:moveTo>
                  <a:cubicBezTo>
                    <a:pt x="21975" y="11929"/>
                    <a:pt x="12304" y="21600"/>
                    <a:pt x="375" y="21600"/>
                  </a:cubicBezTo>
                  <a:cubicBezTo>
                    <a:pt x="249" y="21600"/>
                    <a:pt x="124" y="21598"/>
                    <a:pt x="0" y="21596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259" name="Arc 171"/>
            <p:cNvSpPr/>
            <p:nvPr/>
          </p:nvSpPr>
          <p:spPr>
            <a:xfrm>
              <a:off x="3858" y="3566"/>
              <a:ext cx="114" cy="384"/>
            </a:xfrm>
            <a:custGeom>
              <a:avLst/>
              <a:gdLst>
                <a:gd name="txL" fmla="*/ 0 w 21975"/>
                <a:gd name="txT" fmla="*/ 0 h 21600"/>
                <a:gd name="txR" fmla="*/ 21975 w 21975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975" h="21600" fill="none">
                  <a:moveTo>
                    <a:pt x="21975" y="0"/>
                  </a:moveTo>
                  <a:cubicBezTo>
                    <a:pt x="21975" y="11929"/>
                    <a:pt x="12304" y="21600"/>
                    <a:pt x="375" y="21600"/>
                  </a:cubicBezTo>
                  <a:cubicBezTo>
                    <a:pt x="249" y="21600"/>
                    <a:pt x="124" y="21598"/>
                    <a:pt x="0" y="21596"/>
                  </a:cubicBezTo>
                </a:path>
                <a:path w="21975" h="21600" stroke="0">
                  <a:moveTo>
                    <a:pt x="21975" y="0"/>
                  </a:moveTo>
                  <a:cubicBezTo>
                    <a:pt x="21975" y="11929"/>
                    <a:pt x="12304" y="21600"/>
                    <a:pt x="375" y="21600"/>
                  </a:cubicBezTo>
                  <a:cubicBezTo>
                    <a:pt x="249" y="21600"/>
                    <a:pt x="124" y="21598"/>
                    <a:pt x="0" y="21596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260" name="Arc 172"/>
            <p:cNvSpPr/>
            <p:nvPr/>
          </p:nvSpPr>
          <p:spPr>
            <a:xfrm>
              <a:off x="4417" y="3566"/>
              <a:ext cx="114" cy="384"/>
            </a:xfrm>
            <a:custGeom>
              <a:avLst/>
              <a:gdLst>
                <a:gd name="txL" fmla="*/ 0 w 21975"/>
                <a:gd name="txT" fmla="*/ 0 h 21600"/>
                <a:gd name="txR" fmla="*/ 21975 w 21975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975" h="21600" fill="none">
                  <a:moveTo>
                    <a:pt x="21975" y="0"/>
                  </a:moveTo>
                  <a:cubicBezTo>
                    <a:pt x="21975" y="11929"/>
                    <a:pt x="12304" y="21600"/>
                    <a:pt x="375" y="21600"/>
                  </a:cubicBezTo>
                  <a:cubicBezTo>
                    <a:pt x="249" y="21600"/>
                    <a:pt x="124" y="21598"/>
                    <a:pt x="0" y="21596"/>
                  </a:cubicBezTo>
                </a:path>
                <a:path w="21975" h="21600" stroke="0">
                  <a:moveTo>
                    <a:pt x="21975" y="0"/>
                  </a:moveTo>
                  <a:cubicBezTo>
                    <a:pt x="21975" y="11929"/>
                    <a:pt x="12304" y="21600"/>
                    <a:pt x="375" y="21600"/>
                  </a:cubicBezTo>
                  <a:cubicBezTo>
                    <a:pt x="249" y="21600"/>
                    <a:pt x="124" y="21598"/>
                    <a:pt x="0" y="21596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261" name="Line 173"/>
            <p:cNvSpPr/>
            <p:nvPr/>
          </p:nvSpPr>
          <p:spPr>
            <a:xfrm flipH="1">
              <a:off x="1059" y="1345"/>
              <a:ext cx="98" cy="154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62" name="Line 174"/>
            <p:cNvSpPr/>
            <p:nvPr/>
          </p:nvSpPr>
          <p:spPr>
            <a:xfrm>
              <a:off x="947" y="1345"/>
              <a:ext cx="112" cy="153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63" name="Line 175"/>
            <p:cNvSpPr/>
            <p:nvPr/>
          </p:nvSpPr>
          <p:spPr>
            <a:xfrm flipH="1">
              <a:off x="947" y="1345"/>
              <a:ext cx="210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64" name="Oval 176"/>
            <p:cNvSpPr/>
            <p:nvPr/>
          </p:nvSpPr>
          <p:spPr>
            <a:xfrm>
              <a:off x="1038" y="1506"/>
              <a:ext cx="42" cy="28"/>
            </a:xfrm>
            <a:prstGeom prst="ellipse">
              <a:avLst/>
            </a:prstGeom>
            <a:noFill/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265" name="Line 177"/>
            <p:cNvSpPr/>
            <p:nvPr/>
          </p:nvSpPr>
          <p:spPr>
            <a:xfrm flipH="1">
              <a:off x="1366" y="1345"/>
              <a:ext cx="98" cy="153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66" name="Line 178"/>
            <p:cNvSpPr/>
            <p:nvPr/>
          </p:nvSpPr>
          <p:spPr>
            <a:xfrm>
              <a:off x="1254" y="1345"/>
              <a:ext cx="112" cy="154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67" name="Line 179"/>
            <p:cNvSpPr/>
            <p:nvPr/>
          </p:nvSpPr>
          <p:spPr>
            <a:xfrm flipH="1">
              <a:off x="1254" y="1345"/>
              <a:ext cx="210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68" name="Oval 180"/>
            <p:cNvSpPr/>
            <p:nvPr/>
          </p:nvSpPr>
          <p:spPr>
            <a:xfrm>
              <a:off x="1345" y="1506"/>
              <a:ext cx="42" cy="28"/>
            </a:xfrm>
            <a:prstGeom prst="ellipse">
              <a:avLst/>
            </a:prstGeom>
            <a:noFill/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269" name="Line 181"/>
            <p:cNvSpPr/>
            <p:nvPr/>
          </p:nvSpPr>
          <p:spPr>
            <a:xfrm flipH="1">
              <a:off x="1674" y="1346"/>
              <a:ext cx="97" cy="152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70" name="Line 182"/>
            <p:cNvSpPr/>
            <p:nvPr/>
          </p:nvSpPr>
          <p:spPr>
            <a:xfrm>
              <a:off x="1562" y="1346"/>
              <a:ext cx="111" cy="153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71" name="Line 183"/>
            <p:cNvSpPr/>
            <p:nvPr/>
          </p:nvSpPr>
          <p:spPr>
            <a:xfrm flipH="1">
              <a:off x="1562" y="1345"/>
              <a:ext cx="209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72" name="Oval 184"/>
            <p:cNvSpPr/>
            <p:nvPr/>
          </p:nvSpPr>
          <p:spPr>
            <a:xfrm>
              <a:off x="1653" y="1506"/>
              <a:ext cx="41" cy="28"/>
            </a:xfrm>
            <a:prstGeom prst="ellipse">
              <a:avLst/>
            </a:prstGeom>
            <a:noFill/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273" name="Line 185"/>
            <p:cNvSpPr/>
            <p:nvPr/>
          </p:nvSpPr>
          <p:spPr>
            <a:xfrm>
              <a:off x="1967" y="1680"/>
              <a:ext cx="251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74" name="Line 186"/>
            <p:cNvSpPr/>
            <p:nvPr/>
          </p:nvSpPr>
          <p:spPr>
            <a:xfrm>
              <a:off x="1967" y="1918"/>
              <a:ext cx="265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75" name="Line 187"/>
            <p:cNvSpPr/>
            <p:nvPr/>
          </p:nvSpPr>
          <p:spPr>
            <a:xfrm flipV="1">
              <a:off x="1967" y="1680"/>
              <a:ext cx="1" cy="238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76" name="Arc 188"/>
            <p:cNvSpPr/>
            <p:nvPr/>
          </p:nvSpPr>
          <p:spPr>
            <a:xfrm>
              <a:off x="2219" y="1680"/>
              <a:ext cx="126" cy="133"/>
            </a:xfrm>
            <a:custGeom>
              <a:avLst/>
              <a:gdLst>
                <a:gd name="txL" fmla="*/ 0 w 21616"/>
                <a:gd name="txT" fmla="*/ 0 h 21600"/>
                <a:gd name="txR" fmla="*/ 21616 w 21616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6" h="21600" fill="none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902" y="0"/>
                    <a:pt x="21555" y="9603"/>
                    <a:pt x="21615" y="21490"/>
                  </a:cubicBezTo>
                </a:path>
                <a:path w="21616" h="21600" stroke="0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902" y="0"/>
                    <a:pt x="21555" y="9603"/>
                    <a:pt x="21615" y="21490"/>
                  </a:cubicBezTo>
                  <a:lnTo>
                    <a:pt x="16" y="2160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277" name="Arc 189"/>
            <p:cNvSpPr/>
            <p:nvPr/>
          </p:nvSpPr>
          <p:spPr>
            <a:xfrm>
              <a:off x="2219" y="1687"/>
              <a:ext cx="119" cy="126"/>
            </a:xfrm>
            <a:custGeom>
              <a:avLst/>
              <a:gdLst>
                <a:gd name="txL" fmla="*/ 0 w 21616"/>
                <a:gd name="txT" fmla="*/ 0 h 21600"/>
                <a:gd name="txR" fmla="*/ 21616 w 21616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6" h="21600" fill="none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902" y="0"/>
                    <a:pt x="21555" y="9604"/>
                    <a:pt x="21615" y="21491"/>
                  </a:cubicBezTo>
                </a:path>
                <a:path w="21616" h="21600" stroke="0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902" y="0"/>
                    <a:pt x="21555" y="9604"/>
                    <a:pt x="21615" y="21491"/>
                  </a:cubicBezTo>
                  <a:lnTo>
                    <a:pt x="16" y="2160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278" name="Arc 190"/>
            <p:cNvSpPr/>
            <p:nvPr/>
          </p:nvSpPr>
          <p:spPr>
            <a:xfrm>
              <a:off x="2219" y="1799"/>
              <a:ext cx="126" cy="133"/>
            </a:xfrm>
            <a:custGeom>
              <a:avLst/>
              <a:gdLst>
                <a:gd name="txL" fmla="*/ 0 w 21617"/>
                <a:gd name="txT" fmla="*/ 0 h 21726"/>
                <a:gd name="txR" fmla="*/ 21617 w 21617"/>
                <a:gd name="txB" fmla="*/ 21726 h 2172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7" h="21726" fill="none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</a:path>
                <a:path w="21617" h="21726" stroke="0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  <a:lnTo>
                    <a:pt x="17" y="12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279" name="Arc 191"/>
            <p:cNvSpPr/>
            <p:nvPr/>
          </p:nvSpPr>
          <p:spPr>
            <a:xfrm>
              <a:off x="2219" y="1799"/>
              <a:ext cx="119" cy="126"/>
            </a:xfrm>
            <a:custGeom>
              <a:avLst/>
              <a:gdLst>
                <a:gd name="txL" fmla="*/ 0 w 21617"/>
                <a:gd name="txT" fmla="*/ 0 h 21726"/>
                <a:gd name="txR" fmla="*/ 21617 w 21617"/>
                <a:gd name="txB" fmla="*/ 21726 h 2172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7" h="21726" fill="none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</a:path>
                <a:path w="21617" h="21726" stroke="0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  <a:lnTo>
                    <a:pt x="17" y="126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280" name="Line 192"/>
            <p:cNvSpPr/>
            <p:nvPr/>
          </p:nvSpPr>
          <p:spPr>
            <a:xfrm>
              <a:off x="1967" y="2393"/>
              <a:ext cx="251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81" name="Line 193"/>
            <p:cNvSpPr/>
            <p:nvPr/>
          </p:nvSpPr>
          <p:spPr>
            <a:xfrm>
              <a:off x="1967" y="2630"/>
              <a:ext cx="265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82" name="Line 194"/>
            <p:cNvSpPr/>
            <p:nvPr/>
          </p:nvSpPr>
          <p:spPr>
            <a:xfrm flipV="1">
              <a:off x="1967" y="2393"/>
              <a:ext cx="1" cy="23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83" name="Arc 195"/>
            <p:cNvSpPr/>
            <p:nvPr/>
          </p:nvSpPr>
          <p:spPr>
            <a:xfrm>
              <a:off x="2219" y="2393"/>
              <a:ext cx="126" cy="133"/>
            </a:xfrm>
            <a:custGeom>
              <a:avLst/>
              <a:gdLst>
                <a:gd name="txL" fmla="*/ 0 w 21616"/>
                <a:gd name="txT" fmla="*/ 0 h 21600"/>
                <a:gd name="txR" fmla="*/ 21616 w 21616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6" h="21600" fill="none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</a:path>
                <a:path w="21616" h="21600" stroke="0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  <a:lnTo>
                    <a:pt x="16" y="2160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284" name="Arc 196"/>
            <p:cNvSpPr/>
            <p:nvPr/>
          </p:nvSpPr>
          <p:spPr>
            <a:xfrm>
              <a:off x="2219" y="2400"/>
              <a:ext cx="119" cy="126"/>
            </a:xfrm>
            <a:custGeom>
              <a:avLst/>
              <a:gdLst>
                <a:gd name="txL" fmla="*/ 0 w 21616"/>
                <a:gd name="txT" fmla="*/ 0 h 21600"/>
                <a:gd name="txR" fmla="*/ 21616 w 21616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6" h="21600" fill="none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</a:path>
                <a:path w="21616" h="21600" stroke="0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  <a:lnTo>
                    <a:pt x="16" y="2160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285" name="Arc 197"/>
            <p:cNvSpPr/>
            <p:nvPr/>
          </p:nvSpPr>
          <p:spPr>
            <a:xfrm>
              <a:off x="2219" y="2511"/>
              <a:ext cx="126" cy="133"/>
            </a:xfrm>
            <a:custGeom>
              <a:avLst/>
              <a:gdLst>
                <a:gd name="txL" fmla="*/ 0 w 21617"/>
                <a:gd name="txT" fmla="*/ 0 h 21726"/>
                <a:gd name="txR" fmla="*/ 21617 w 21617"/>
                <a:gd name="txB" fmla="*/ 21726 h 2172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7" h="21726" fill="none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</a:path>
                <a:path w="21617" h="21726" stroke="0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  <a:lnTo>
                    <a:pt x="17" y="12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286" name="Arc 198"/>
            <p:cNvSpPr/>
            <p:nvPr/>
          </p:nvSpPr>
          <p:spPr>
            <a:xfrm>
              <a:off x="2219" y="2511"/>
              <a:ext cx="119" cy="126"/>
            </a:xfrm>
            <a:custGeom>
              <a:avLst/>
              <a:gdLst>
                <a:gd name="txL" fmla="*/ 0 w 21617"/>
                <a:gd name="txT" fmla="*/ 0 h 21726"/>
                <a:gd name="txR" fmla="*/ 21617 w 21617"/>
                <a:gd name="txB" fmla="*/ 21726 h 2172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7" h="21726" fill="none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</a:path>
                <a:path w="21617" h="21726" stroke="0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  <a:lnTo>
                    <a:pt x="17" y="126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287" name="Line 199"/>
            <p:cNvSpPr/>
            <p:nvPr/>
          </p:nvSpPr>
          <p:spPr>
            <a:xfrm>
              <a:off x="1967" y="2742"/>
              <a:ext cx="251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88" name="Line 200"/>
            <p:cNvSpPr/>
            <p:nvPr/>
          </p:nvSpPr>
          <p:spPr>
            <a:xfrm>
              <a:off x="1967" y="2993"/>
              <a:ext cx="265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89" name="Line 201"/>
            <p:cNvSpPr/>
            <p:nvPr/>
          </p:nvSpPr>
          <p:spPr>
            <a:xfrm flipV="1">
              <a:off x="1967" y="2742"/>
              <a:ext cx="1" cy="25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90" name="Arc 202"/>
            <p:cNvSpPr/>
            <p:nvPr/>
          </p:nvSpPr>
          <p:spPr>
            <a:xfrm>
              <a:off x="2219" y="2742"/>
              <a:ext cx="126" cy="133"/>
            </a:xfrm>
            <a:custGeom>
              <a:avLst/>
              <a:gdLst>
                <a:gd name="txL" fmla="*/ 0 w 21616"/>
                <a:gd name="txT" fmla="*/ 0 h 21600"/>
                <a:gd name="txR" fmla="*/ 21616 w 21616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6" h="21600" fill="none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</a:path>
                <a:path w="21616" h="21600" stroke="0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  <a:lnTo>
                    <a:pt x="16" y="2160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291" name="Arc 203"/>
            <p:cNvSpPr/>
            <p:nvPr/>
          </p:nvSpPr>
          <p:spPr>
            <a:xfrm>
              <a:off x="2219" y="2749"/>
              <a:ext cx="119" cy="126"/>
            </a:xfrm>
            <a:custGeom>
              <a:avLst/>
              <a:gdLst>
                <a:gd name="txL" fmla="*/ 0 w 21616"/>
                <a:gd name="txT" fmla="*/ 0 h 21600"/>
                <a:gd name="txR" fmla="*/ 21616 w 21616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6" h="21600" fill="none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</a:path>
                <a:path w="21616" h="21600" stroke="0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  <a:lnTo>
                    <a:pt x="16" y="2160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292" name="Arc 204"/>
            <p:cNvSpPr/>
            <p:nvPr/>
          </p:nvSpPr>
          <p:spPr>
            <a:xfrm>
              <a:off x="2219" y="2874"/>
              <a:ext cx="126" cy="133"/>
            </a:xfrm>
            <a:custGeom>
              <a:avLst/>
              <a:gdLst>
                <a:gd name="txL" fmla="*/ 0 w 21617"/>
                <a:gd name="txT" fmla="*/ 0 h 21726"/>
                <a:gd name="txR" fmla="*/ 21617 w 21617"/>
                <a:gd name="txB" fmla="*/ 21726 h 2172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7" h="21726" fill="none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</a:path>
                <a:path w="21617" h="21726" stroke="0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  <a:lnTo>
                    <a:pt x="17" y="12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293" name="Arc 205"/>
            <p:cNvSpPr/>
            <p:nvPr/>
          </p:nvSpPr>
          <p:spPr>
            <a:xfrm>
              <a:off x="2219" y="2874"/>
              <a:ext cx="119" cy="126"/>
            </a:xfrm>
            <a:custGeom>
              <a:avLst/>
              <a:gdLst>
                <a:gd name="txL" fmla="*/ 0 w 21617"/>
                <a:gd name="txT" fmla="*/ 0 h 21726"/>
                <a:gd name="txR" fmla="*/ 21617 w 21617"/>
                <a:gd name="txB" fmla="*/ 21726 h 2172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7" h="21726" fill="none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</a:path>
                <a:path w="21617" h="21726" stroke="0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  <a:lnTo>
                    <a:pt x="17" y="126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294" name="Line 206"/>
            <p:cNvSpPr/>
            <p:nvPr/>
          </p:nvSpPr>
          <p:spPr>
            <a:xfrm>
              <a:off x="1967" y="3105"/>
              <a:ext cx="251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95" name="Line 207"/>
            <p:cNvSpPr/>
            <p:nvPr/>
          </p:nvSpPr>
          <p:spPr>
            <a:xfrm>
              <a:off x="1967" y="3356"/>
              <a:ext cx="265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96" name="Line 208"/>
            <p:cNvSpPr/>
            <p:nvPr/>
          </p:nvSpPr>
          <p:spPr>
            <a:xfrm flipV="1">
              <a:off x="1967" y="3105"/>
              <a:ext cx="1" cy="25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97" name="Arc 209"/>
            <p:cNvSpPr/>
            <p:nvPr/>
          </p:nvSpPr>
          <p:spPr>
            <a:xfrm>
              <a:off x="2219" y="3105"/>
              <a:ext cx="126" cy="133"/>
            </a:xfrm>
            <a:custGeom>
              <a:avLst/>
              <a:gdLst>
                <a:gd name="txL" fmla="*/ 0 w 21616"/>
                <a:gd name="txT" fmla="*/ 0 h 21600"/>
                <a:gd name="txR" fmla="*/ 21616 w 21616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6" h="21600" fill="none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</a:path>
                <a:path w="21616" h="21600" stroke="0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  <a:lnTo>
                    <a:pt x="16" y="2160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298" name="Arc 210"/>
            <p:cNvSpPr/>
            <p:nvPr/>
          </p:nvSpPr>
          <p:spPr>
            <a:xfrm>
              <a:off x="2219" y="3112"/>
              <a:ext cx="119" cy="126"/>
            </a:xfrm>
            <a:custGeom>
              <a:avLst/>
              <a:gdLst>
                <a:gd name="txL" fmla="*/ 0 w 21616"/>
                <a:gd name="txT" fmla="*/ 0 h 21600"/>
                <a:gd name="txR" fmla="*/ 21616 w 21616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6" h="21600" fill="none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</a:path>
                <a:path w="21616" h="21600" stroke="0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  <a:lnTo>
                    <a:pt x="16" y="2160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299" name="Arc 211"/>
            <p:cNvSpPr/>
            <p:nvPr/>
          </p:nvSpPr>
          <p:spPr>
            <a:xfrm>
              <a:off x="2219" y="3223"/>
              <a:ext cx="126" cy="133"/>
            </a:xfrm>
            <a:custGeom>
              <a:avLst/>
              <a:gdLst>
                <a:gd name="txL" fmla="*/ 0 w 21617"/>
                <a:gd name="txT" fmla="*/ 0 h 21726"/>
                <a:gd name="txR" fmla="*/ 21617 w 21617"/>
                <a:gd name="txB" fmla="*/ 21726 h 2172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7" h="21726" fill="none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</a:path>
                <a:path w="21617" h="21726" stroke="0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  <a:lnTo>
                    <a:pt x="17" y="12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300" name="Arc 212"/>
            <p:cNvSpPr/>
            <p:nvPr/>
          </p:nvSpPr>
          <p:spPr>
            <a:xfrm>
              <a:off x="2219" y="3223"/>
              <a:ext cx="119" cy="126"/>
            </a:xfrm>
            <a:custGeom>
              <a:avLst/>
              <a:gdLst>
                <a:gd name="txL" fmla="*/ 0 w 21617"/>
                <a:gd name="txT" fmla="*/ 0 h 21726"/>
                <a:gd name="txR" fmla="*/ 21617 w 21617"/>
                <a:gd name="txB" fmla="*/ 21726 h 2172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7" h="21726" fill="none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</a:path>
                <a:path w="21617" h="21726" stroke="0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  <a:lnTo>
                    <a:pt x="17" y="126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301" name="Arc 213"/>
            <p:cNvSpPr/>
            <p:nvPr/>
          </p:nvSpPr>
          <p:spPr>
            <a:xfrm>
              <a:off x="2750" y="3566"/>
              <a:ext cx="105" cy="49"/>
            </a:xfrm>
            <a:custGeom>
              <a:avLst/>
              <a:gdLst>
                <a:gd name="txL" fmla="*/ 0 w 21615"/>
                <a:gd name="txT" fmla="*/ 0 h 21600"/>
                <a:gd name="txR" fmla="*/ 21615 w 21615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5" h="21600" fill="none">
                  <a:moveTo>
                    <a:pt x="21615" y="0"/>
                  </a:moveTo>
                  <a:cubicBezTo>
                    <a:pt x="21615" y="11929"/>
                    <a:pt x="11944" y="21600"/>
                    <a:pt x="15" y="21600"/>
                  </a:cubicBezTo>
                  <a:cubicBezTo>
                    <a:pt x="10" y="21600"/>
                    <a:pt x="5" y="21599"/>
                    <a:pt x="0" y="21599"/>
                  </a:cubicBezTo>
                </a:path>
                <a:path w="21615" h="21600" stroke="0">
                  <a:moveTo>
                    <a:pt x="21615" y="0"/>
                  </a:moveTo>
                  <a:cubicBezTo>
                    <a:pt x="21615" y="11929"/>
                    <a:pt x="11944" y="21600"/>
                    <a:pt x="15" y="21600"/>
                  </a:cubicBezTo>
                  <a:cubicBezTo>
                    <a:pt x="10" y="21600"/>
                    <a:pt x="5" y="21599"/>
                    <a:pt x="0" y="21599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302" name="Arc 214"/>
            <p:cNvSpPr/>
            <p:nvPr/>
          </p:nvSpPr>
          <p:spPr>
            <a:xfrm>
              <a:off x="2631" y="3585"/>
              <a:ext cx="119" cy="365"/>
            </a:xfrm>
            <a:custGeom>
              <a:avLst/>
              <a:gdLst>
                <a:gd name="txL" fmla="*/ 0 w 21600"/>
                <a:gd name="txT" fmla="*/ 0 h 21707"/>
                <a:gd name="txR" fmla="*/ 21600 w 21600"/>
                <a:gd name="txB" fmla="*/ 21707 h 2170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707" fill="none">
                  <a:moveTo>
                    <a:pt x="21552" y="21706"/>
                  </a:moveTo>
                  <a:cubicBezTo>
                    <a:pt x="9641" y="21680"/>
                    <a:pt x="0" y="12017"/>
                    <a:pt x="0" y="107"/>
                  </a:cubicBezTo>
                  <a:cubicBezTo>
                    <a:pt x="-1" y="71"/>
                    <a:pt x="0" y="35"/>
                    <a:pt x="0" y="0"/>
                  </a:cubicBezTo>
                </a:path>
                <a:path w="21600" h="21707" stroke="0">
                  <a:moveTo>
                    <a:pt x="21552" y="21706"/>
                  </a:moveTo>
                  <a:cubicBezTo>
                    <a:pt x="9641" y="21680"/>
                    <a:pt x="0" y="12017"/>
                    <a:pt x="0" y="107"/>
                  </a:cubicBezTo>
                  <a:cubicBezTo>
                    <a:pt x="-1" y="71"/>
                    <a:pt x="0" y="35"/>
                    <a:pt x="0" y="0"/>
                  </a:cubicBezTo>
                  <a:lnTo>
                    <a:pt x="21600" y="107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303" name="Arc 215"/>
            <p:cNvSpPr/>
            <p:nvPr/>
          </p:nvSpPr>
          <p:spPr>
            <a:xfrm>
              <a:off x="2631" y="3566"/>
              <a:ext cx="119" cy="49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 fill="none">
                  <a:moveTo>
                    <a:pt x="21586" y="21599"/>
                  </a:moveTo>
                  <a:cubicBezTo>
                    <a:pt x="9662" y="21592"/>
                    <a:pt x="0" y="11923"/>
                    <a:pt x="0" y="0"/>
                  </a:cubicBezTo>
                </a:path>
                <a:path w="21600" h="21600" stroke="0">
                  <a:moveTo>
                    <a:pt x="21586" y="21599"/>
                  </a:moveTo>
                  <a:cubicBezTo>
                    <a:pt x="9662" y="21592"/>
                    <a:pt x="0" y="11923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304" name="Line 216"/>
            <p:cNvSpPr/>
            <p:nvPr/>
          </p:nvSpPr>
          <p:spPr>
            <a:xfrm>
              <a:off x="2791" y="3580"/>
              <a:ext cx="1" cy="2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05" name="Line 217"/>
            <p:cNvSpPr/>
            <p:nvPr/>
          </p:nvSpPr>
          <p:spPr>
            <a:xfrm>
              <a:off x="2693" y="3580"/>
              <a:ext cx="1" cy="2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06" name="Arc 218"/>
            <p:cNvSpPr/>
            <p:nvPr/>
          </p:nvSpPr>
          <p:spPr>
            <a:xfrm>
              <a:off x="3308" y="3566"/>
              <a:ext cx="105" cy="49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 fill="none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307" name="Arc 219"/>
            <p:cNvSpPr/>
            <p:nvPr/>
          </p:nvSpPr>
          <p:spPr>
            <a:xfrm>
              <a:off x="3189" y="3585"/>
              <a:ext cx="119" cy="365"/>
            </a:xfrm>
            <a:custGeom>
              <a:avLst/>
              <a:gdLst>
                <a:gd name="txL" fmla="*/ 0 w 21600"/>
                <a:gd name="txT" fmla="*/ 0 h 21707"/>
                <a:gd name="txR" fmla="*/ 21600 w 21600"/>
                <a:gd name="txB" fmla="*/ 21707 h 2170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707" fill="none">
                  <a:moveTo>
                    <a:pt x="21600" y="21707"/>
                  </a:moveTo>
                  <a:cubicBezTo>
                    <a:pt x="9670" y="21707"/>
                    <a:pt x="0" y="12036"/>
                    <a:pt x="0" y="107"/>
                  </a:cubicBezTo>
                  <a:cubicBezTo>
                    <a:pt x="-1" y="71"/>
                    <a:pt x="0" y="35"/>
                    <a:pt x="0" y="0"/>
                  </a:cubicBezTo>
                </a:path>
                <a:path w="21600" h="21707" stroke="0">
                  <a:moveTo>
                    <a:pt x="21600" y="21707"/>
                  </a:moveTo>
                  <a:cubicBezTo>
                    <a:pt x="9670" y="21707"/>
                    <a:pt x="0" y="12036"/>
                    <a:pt x="0" y="107"/>
                  </a:cubicBezTo>
                  <a:cubicBezTo>
                    <a:pt x="-1" y="71"/>
                    <a:pt x="0" y="35"/>
                    <a:pt x="0" y="0"/>
                  </a:cubicBezTo>
                  <a:lnTo>
                    <a:pt x="21600" y="107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308" name="Arc 220"/>
            <p:cNvSpPr/>
            <p:nvPr/>
          </p:nvSpPr>
          <p:spPr>
            <a:xfrm>
              <a:off x="3189" y="3566"/>
              <a:ext cx="119" cy="49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 fill="none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309" name="Line 221"/>
            <p:cNvSpPr/>
            <p:nvPr/>
          </p:nvSpPr>
          <p:spPr>
            <a:xfrm>
              <a:off x="3350" y="3580"/>
              <a:ext cx="1" cy="2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10" name="Line 222"/>
            <p:cNvSpPr/>
            <p:nvPr/>
          </p:nvSpPr>
          <p:spPr>
            <a:xfrm>
              <a:off x="3252" y="3580"/>
              <a:ext cx="1" cy="2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11" name="Arc 223"/>
            <p:cNvSpPr/>
            <p:nvPr/>
          </p:nvSpPr>
          <p:spPr>
            <a:xfrm>
              <a:off x="3867" y="3566"/>
              <a:ext cx="105" cy="49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 fill="none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312" name="Arc 224"/>
            <p:cNvSpPr/>
            <p:nvPr/>
          </p:nvSpPr>
          <p:spPr>
            <a:xfrm>
              <a:off x="3762" y="3585"/>
              <a:ext cx="112" cy="365"/>
            </a:xfrm>
            <a:custGeom>
              <a:avLst/>
              <a:gdLst>
                <a:gd name="txL" fmla="*/ 0 w 21600"/>
                <a:gd name="txT" fmla="*/ 0 h 21703"/>
                <a:gd name="txR" fmla="*/ 21600 w 21600"/>
                <a:gd name="txB" fmla="*/ 21703 h 21703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703" fill="none">
                  <a:moveTo>
                    <a:pt x="21242" y="21703"/>
                  </a:moveTo>
                  <a:cubicBezTo>
                    <a:pt x="9454" y="21508"/>
                    <a:pt x="0" y="11896"/>
                    <a:pt x="0" y="106"/>
                  </a:cubicBezTo>
                  <a:cubicBezTo>
                    <a:pt x="-1" y="70"/>
                    <a:pt x="0" y="35"/>
                    <a:pt x="0" y="0"/>
                  </a:cubicBezTo>
                </a:path>
                <a:path w="21600" h="21703" stroke="0">
                  <a:moveTo>
                    <a:pt x="21242" y="21703"/>
                  </a:moveTo>
                  <a:cubicBezTo>
                    <a:pt x="9454" y="21508"/>
                    <a:pt x="0" y="11896"/>
                    <a:pt x="0" y="106"/>
                  </a:cubicBezTo>
                  <a:cubicBezTo>
                    <a:pt x="-1" y="70"/>
                    <a:pt x="0" y="35"/>
                    <a:pt x="0" y="0"/>
                  </a:cubicBezTo>
                  <a:lnTo>
                    <a:pt x="21600" y="106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313" name="Arc 225"/>
            <p:cNvSpPr/>
            <p:nvPr/>
          </p:nvSpPr>
          <p:spPr>
            <a:xfrm>
              <a:off x="3762" y="3566"/>
              <a:ext cx="112" cy="49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 fill="none">
                  <a:moveTo>
                    <a:pt x="21498" y="21599"/>
                  </a:moveTo>
                  <a:cubicBezTo>
                    <a:pt x="9608" y="21543"/>
                    <a:pt x="0" y="11889"/>
                    <a:pt x="0" y="0"/>
                  </a:cubicBezTo>
                </a:path>
                <a:path w="21600" h="21600" stroke="0">
                  <a:moveTo>
                    <a:pt x="21498" y="21599"/>
                  </a:moveTo>
                  <a:cubicBezTo>
                    <a:pt x="9608" y="21543"/>
                    <a:pt x="0" y="1188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314" name="Line 226"/>
            <p:cNvSpPr/>
            <p:nvPr/>
          </p:nvSpPr>
          <p:spPr>
            <a:xfrm>
              <a:off x="3909" y="3580"/>
              <a:ext cx="1" cy="2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15" name="Line 227"/>
            <p:cNvSpPr/>
            <p:nvPr/>
          </p:nvSpPr>
          <p:spPr>
            <a:xfrm>
              <a:off x="3811" y="3580"/>
              <a:ext cx="1" cy="2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16" name="Arc 228"/>
            <p:cNvSpPr/>
            <p:nvPr/>
          </p:nvSpPr>
          <p:spPr>
            <a:xfrm>
              <a:off x="4426" y="3566"/>
              <a:ext cx="105" cy="49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 fill="none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317" name="Arc 229"/>
            <p:cNvSpPr/>
            <p:nvPr/>
          </p:nvSpPr>
          <p:spPr>
            <a:xfrm>
              <a:off x="4321" y="3585"/>
              <a:ext cx="112" cy="365"/>
            </a:xfrm>
            <a:custGeom>
              <a:avLst/>
              <a:gdLst>
                <a:gd name="txL" fmla="*/ 0 w 21600"/>
                <a:gd name="txT" fmla="*/ 0 h 21703"/>
                <a:gd name="txR" fmla="*/ 21600 w 21600"/>
                <a:gd name="txB" fmla="*/ 21703 h 21703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703" fill="none">
                  <a:moveTo>
                    <a:pt x="21242" y="21703"/>
                  </a:moveTo>
                  <a:cubicBezTo>
                    <a:pt x="9454" y="21508"/>
                    <a:pt x="0" y="11896"/>
                    <a:pt x="0" y="106"/>
                  </a:cubicBezTo>
                  <a:cubicBezTo>
                    <a:pt x="-1" y="70"/>
                    <a:pt x="0" y="35"/>
                    <a:pt x="0" y="0"/>
                  </a:cubicBezTo>
                </a:path>
                <a:path w="21600" h="21703" stroke="0">
                  <a:moveTo>
                    <a:pt x="21242" y="21703"/>
                  </a:moveTo>
                  <a:cubicBezTo>
                    <a:pt x="9454" y="21508"/>
                    <a:pt x="0" y="11896"/>
                    <a:pt x="0" y="106"/>
                  </a:cubicBezTo>
                  <a:cubicBezTo>
                    <a:pt x="-1" y="70"/>
                    <a:pt x="0" y="35"/>
                    <a:pt x="0" y="0"/>
                  </a:cubicBezTo>
                  <a:lnTo>
                    <a:pt x="21600" y="106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318" name="Arc 230"/>
            <p:cNvSpPr/>
            <p:nvPr/>
          </p:nvSpPr>
          <p:spPr>
            <a:xfrm>
              <a:off x="4321" y="3566"/>
              <a:ext cx="112" cy="49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 fill="none">
                  <a:moveTo>
                    <a:pt x="21498" y="21599"/>
                  </a:moveTo>
                  <a:cubicBezTo>
                    <a:pt x="9608" y="21543"/>
                    <a:pt x="0" y="11889"/>
                    <a:pt x="0" y="0"/>
                  </a:cubicBezTo>
                </a:path>
                <a:path w="21600" h="21600" stroke="0">
                  <a:moveTo>
                    <a:pt x="21498" y="21599"/>
                  </a:moveTo>
                  <a:cubicBezTo>
                    <a:pt x="9608" y="21543"/>
                    <a:pt x="0" y="1188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319" name="Line 231"/>
            <p:cNvSpPr/>
            <p:nvPr/>
          </p:nvSpPr>
          <p:spPr>
            <a:xfrm>
              <a:off x="4468" y="3580"/>
              <a:ext cx="1" cy="2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20" name="Line 232"/>
            <p:cNvSpPr/>
            <p:nvPr/>
          </p:nvSpPr>
          <p:spPr>
            <a:xfrm>
              <a:off x="4370" y="3580"/>
              <a:ext cx="1" cy="2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21" name="Line 233"/>
            <p:cNvSpPr/>
            <p:nvPr/>
          </p:nvSpPr>
          <p:spPr>
            <a:xfrm>
              <a:off x="1967" y="2030"/>
              <a:ext cx="251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22" name="Line 234"/>
            <p:cNvSpPr/>
            <p:nvPr/>
          </p:nvSpPr>
          <p:spPr>
            <a:xfrm>
              <a:off x="1967" y="2281"/>
              <a:ext cx="265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23" name="Line 235"/>
            <p:cNvSpPr/>
            <p:nvPr/>
          </p:nvSpPr>
          <p:spPr>
            <a:xfrm flipV="1">
              <a:off x="1967" y="2030"/>
              <a:ext cx="1" cy="25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24" name="Arc 236"/>
            <p:cNvSpPr/>
            <p:nvPr/>
          </p:nvSpPr>
          <p:spPr>
            <a:xfrm>
              <a:off x="2219" y="2030"/>
              <a:ext cx="126" cy="133"/>
            </a:xfrm>
            <a:custGeom>
              <a:avLst/>
              <a:gdLst>
                <a:gd name="txL" fmla="*/ 0 w 21616"/>
                <a:gd name="txT" fmla="*/ 0 h 21600"/>
                <a:gd name="txR" fmla="*/ 21616 w 21616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6" h="21600" fill="none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</a:path>
                <a:path w="21616" h="21600" stroke="0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  <a:lnTo>
                    <a:pt x="16" y="2160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325" name="Arc 237"/>
            <p:cNvSpPr/>
            <p:nvPr/>
          </p:nvSpPr>
          <p:spPr>
            <a:xfrm>
              <a:off x="2219" y="2037"/>
              <a:ext cx="119" cy="126"/>
            </a:xfrm>
            <a:custGeom>
              <a:avLst/>
              <a:gdLst>
                <a:gd name="txL" fmla="*/ 0 w 21616"/>
                <a:gd name="txT" fmla="*/ 0 h 21600"/>
                <a:gd name="txR" fmla="*/ 21616 w 21616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6" h="21600" fill="none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</a:path>
                <a:path w="21616" h="21600" stroke="0">
                  <a:moveTo>
                    <a:pt x="0" y="0"/>
                  </a:moveTo>
                  <a:cubicBezTo>
                    <a:pt x="5" y="0"/>
                    <a:pt x="10" y="-1"/>
                    <a:pt x="16" y="0"/>
                  </a:cubicBezTo>
                  <a:cubicBezTo>
                    <a:pt x="11896" y="0"/>
                    <a:pt x="21546" y="9594"/>
                    <a:pt x="21615" y="21474"/>
                  </a:cubicBezTo>
                  <a:lnTo>
                    <a:pt x="16" y="21600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326" name="Arc 238"/>
            <p:cNvSpPr/>
            <p:nvPr/>
          </p:nvSpPr>
          <p:spPr>
            <a:xfrm>
              <a:off x="2219" y="2162"/>
              <a:ext cx="126" cy="133"/>
            </a:xfrm>
            <a:custGeom>
              <a:avLst/>
              <a:gdLst>
                <a:gd name="txL" fmla="*/ 0 w 21617"/>
                <a:gd name="txT" fmla="*/ 0 h 21726"/>
                <a:gd name="txR" fmla="*/ 21617 w 21617"/>
                <a:gd name="txB" fmla="*/ 21726 h 2172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7" h="21726" fill="none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</a:path>
                <a:path w="21617" h="21726" stroke="0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  <a:lnTo>
                    <a:pt x="17" y="12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327" name="Arc 239"/>
            <p:cNvSpPr/>
            <p:nvPr/>
          </p:nvSpPr>
          <p:spPr>
            <a:xfrm>
              <a:off x="2219" y="2162"/>
              <a:ext cx="119" cy="126"/>
            </a:xfrm>
            <a:custGeom>
              <a:avLst/>
              <a:gdLst>
                <a:gd name="txL" fmla="*/ 0 w 21617"/>
                <a:gd name="txT" fmla="*/ 0 h 21726"/>
                <a:gd name="txR" fmla="*/ 21617 w 21617"/>
                <a:gd name="txB" fmla="*/ 21726 h 2172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17" h="21726" fill="none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</a:path>
                <a:path w="21617" h="21726" stroke="0">
                  <a:moveTo>
                    <a:pt x="21616" y="0"/>
                  </a:moveTo>
                  <a:cubicBezTo>
                    <a:pt x="21616" y="42"/>
                    <a:pt x="21617" y="84"/>
                    <a:pt x="21617" y="126"/>
                  </a:cubicBezTo>
                  <a:cubicBezTo>
                    <a:pt x="21617" y="12055"/>
                    <a:pt x="11946" y="21726"/>
                    <a:pt x="17" y="21726"/>
                  </a:cubicBezTo>
                  <a:cubicBezTo>
                    <a:pt x="11" y="21726"/>
                    <a:pt x="5" y="21725"/>
                    <a:pt x="0" y="21725"/>
                  </a:cubicBezTo>
                  <a:lnTo>
                    <a:pt x="17" y="126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222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10328" name="Line 240"/>
            <p:cNvSpPr/>
            <p:nvPr/>
          </p:nvSpPr>
          <p:spPr>
            <a:xfrm>
              <a:off x="1059" y="1541"/>
              <a:ext cx="1" cy="112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29" name="Line 241"/>
            <p:cNvSpPr/>
            <p:nvPr/>
          </p:nvSpPr>
          <p:spPr>
            <a:xfrm>
              <a:off x="1059" y="1653"/>
              <a:ext cx="1" cy="1773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30" name="Line 242"/>
            <p:cNvSpPr/>
            <p:nvPr/>
          </p:nvSpPr>
          <p:spPr>
            <a:xfrm>
              <a:off x="2735" y="3943"/>
              <a:ext cx="1" cy="9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31" name="Line 243"/>
            <p:cNvSpPr/>
            <p:nvPr/>
          </p:nvSpPr>
          <p:spPr>
            <a:xfrm>
              <a:off x="2735" y="4040"/>
              <a:ext cx="1" cy="112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32" name="Line 244"/>
            <p:cNvSpPr/>
            <p:nvPr/>
          </p:nvSpPr>
          <p:spPr>
            <a:xfrm>
              <a:off x="3252" y="3482"/>
              <a:ext cx="1" cy="98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33" name="Line 245"/>
            <p:cNvSpPr/>
            <p:nvPr/>
          </p:nvSpPr>
          <p:spPr>
            <a:xfrm>
              <a:off x="2330" y="2518"/>
              <a:ext cx="98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34" name="Line 246"/>
            <p:cNvSpPr/>
            <p:nvPr/>
          </p:nvSpPr>
          <p:spPr>
            <a:xfrm>
              <a:off x="3252" y="2518"/>
              <a:ext cx="1" cy="964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35" name="Rectangle 247"/>
            <p:cNvSpPr/>
            <p:nvPr/>
          </p:nvSpPr>
          <p:spPr>
            <a:xfrm>
              <a:off x="3252" y="2518"/>
              <a:ext cx="28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336" name="Line 248"/>
            <p:cNvSpPr/>
            <p:nvPr/>
          </p:nvSpPr>
          <p:spPr>
            <a:xfrm>
              <a:off x="2428" y="2518"/>
              <a:ext cx="824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37" name="Line 249"/>
            <p:cNvSpPr/>
            <p:nvPr/>
          </p:nvSpPr>
          <p:spPr>
            <a:xfrm>
              <a:off x="3252" y="2518"/>
              <a:ext cx="1579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38" name="Line 250"/>
            <p:cNvSpPr/>
            <p:nvPr/>
          </p:nvSpPr>
          <p:spPr>
            <a:xfrm>
              <a:off x="3294" y="3943"/>
              <a:ext cx="1" cy="9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39" name="Line 251"/>
            <p:cNvSpPr/>
            <p:nvPr/>
          </p:nvSpPr>
          <p:spPr>
            <a:xfrm>
              <a:off x="3294" y="4040"/>
              <a:ext cx="1" cy="112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0" name="Line 252"/>
            <p:cNvSpPr/>
            <p:nvPr/>
          </p:nvSpPr>
          <p:spPr>
            <a:xfrm>
              <a:off x="3909" y="3482"/>
              <a:ext cx="1" cy="98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1" name="Line 253"/>
            <p:cNvSpPr/>
            <p:nvPr/>
          </p:nvSpPr>
          <p:spPr>
            <a:xfrm>
              <a:off x="3350" y="3482"/>
              <a:ext cx="1" cy="98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2" name="Line 254"/>
            <p:cNvSpPr/>
            <p:nvPr/>
          </p:nvSpPr>
          <p:spPr>
            <a:xfrm>
              <a:off x="2330" y="1806"/>
              <a:ext cx="98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3" name="Line 255"/>
            <p:cNvSpPr/>
            <p:nvPr/>
          </p:nvSpPr>
          <p:spPr>
            <a:xfrm>
              <a:off x="3909" y="1806"/>
              <a:ext cx="1" cy="1676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4" name="Rectangle 256"/>
            <p:cNvSpPr/>
            <p:nvPr/>
          </p:nvSpPr>
          <p:spPr>
            <a:xfrm>
              <a:off x="3909" y="1806"/>
              <a:ext cx="42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345" name="Line 257"/>
            <p:cNvSpPr/>
            <p:nvPr/>
          </p:nvSpPr>
          <p:spPr>
            <a:xfrm>
              <a:off x="3350" y="1806"/>
              <a:ext cx="1" cy="1676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6" name="Rectangle 258"/>
            <p:cNvSpPr/>
            <p:nvPr/>
          </p:nvSpPr>
          <p:spPr>
            <a:xfrm>
              <a:off x="3350" y="1806"/>
              <a:ext cx="28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347" name="Line 259"/>
            <p:cNvSpPr/>
            <p:nvPr/>
          </p:nvSpPr>
          <p:spPr>
            <a:xfrm>
              <a:off x="2428" y="1806"/>
              <a:ext cx="922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8" name="Line 260"/>
            <p:cNvSpPr/>
            <p:nvPr/>
          </p:nvSpPr>
          <p:spPr>
            <a:xfrm>
              <a:off x="3350" y="1806"/>
              <a:ext cx="559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9" name="Line 261"/>
            <p:cNvSpPr/>
            <p:nvPr/>
          </p:nvSpPr>
          <p:spPr>
            <a:xfrm>
              <a:off x="3909" y="1806"/>
              <a:ext cx="922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50" name="Line 262"/>
            <p:cNvSpPr/>
            <p:nvPr/>
          </p:nvSpPr>
          <p:spPr>
            <a:xfrm>
              <a:off x="3811" y="3482"/>
              <a:ext cx="1" cy="98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51" name="Line 263"/>
            <p:cNvSpPr/>
            <p:nvPr/>
          </p:nvSpPr>
          <p:spPr>
            <a:xfrm>
              <a:off x="2791" y="3482"/>
              <a:ext cx="1" cy="98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52" name="Line 264"/>
            <p:cNvSpPr/>
            <p:nvPr/>
          </p:nvSpPr>
          <p:spPr>
            <a:xfrm>
              <a:off x="2330" y="2867"/>
              <a:ext cx="98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53" name="Line 265"/>
            <p:cNvSpPr/>
            <p:nvPr/>
          </p:nvSpPr>
          <p:spPr>
            <a:xfrm>
              <a:off x="3811" y="2867"/>
              <a:ext cx="1" cy="615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54" name="Rectangle 266"/>
            <p:cNvSpPr/>
            <p:nvPr/>
          </p:nvSpPr>
          <p:spPr>
            <a:xfrm>
              <a:off x="3795" y="2865"/>
              <a:ext cx="28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355" name="Line 267"/>
            <p:cNvSpPr/>
            <p:nvPr/>
          </p:nvSpPr>
          <p:spPr>
            <a:xfrm>
              <a:off x="2791" y="2867"/>
              <a:ext cx="1" cy="615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56" name="Rectangle 268"/>
            <p:cNvSpPr/>
            <p:nvPr/>
          </p:nvSpPr>
          <p:spPr>
            <a:xfrm>
              <a:off x="2779" y="2861"/>
              <a:ext cx="28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357" name="Line 269"/>
            <p:cNvSpPr/>
            <p:nvPr/>
          </p:nvSpPr>
          <p:spPr>
            <a:xfrm>
              <a:off x="2428" y="2867"/>
              <a:ext cx="363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58" name="Line 270"/>
            <p:cNvSpPr/>
            <p:nvPr/>
          </p:nvSpPr>
          <p:spPr>
            <a:xfrm>
              <a:off x="2791" y="2867"/>
              <a:ext cx="1020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59" name="Line 271"/>
            <p:cNvSpPr/>
            <p:nvPr/>
          </p:nvSpPr>
          <p:spPr>
            <a:xfrm>
              <a:off x="3811" y="2867"/>
              <a:ext cx="1020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60" name="Line 272"/>
            <p:cNvSpPr/>
            <p:nvPr/>
          </p:nvSpPr>
          <p:spPr>
            <a:xfrm>
              <a:off x="3867" y="3943"/>
              <a:ext cx="1" cy="9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61" name="Line 273"/>
            <p:cNvSpPr/>
            <p:nvPr/>
          </p:nvSpPr>
          <p:spPr>
            <a:xfrm>
              <a:off x="3867" y="4040"/>
              <a:ext cx="1" cy="112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62" name="Line 274"/>
            <p:cNvSpPr/>
            <p:nvPr/>
          </p:nvSpPr>
          <p:spPr>
            <a:xfrm>
              <a:off x="2330" y="3230"/>
              <a:ext cx="98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63" name="Line 275"/>
            <p:cNvSpPr/>
            <p:nvPr/>
          </p:nvSpPr>
          <p:spPr>
            <a:xfrm>
              <a:off x="4468" y="3482"/>
              <a:ext cx="1" cy="98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64" name="Line 276"/>
            <p:cNvSpPr/>
            <p:nvPr/>
          </p:nvSpPr>
          <p:spPr>
            <a:xfrm>
              <a:off x="2693" y="3482"/>
              <a:ext cx="1" cy="98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65" name="Line 277"/>
            <p:cNvSpPr/>
            <p:nvPr/>
          </p:nvSpPr>
          <p:spPr>
            <a:xfrm>
              <a:off x="4468" y="3230"/>
              <a:ext cx="1" cy="252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66" name="Rectangle 278"/>
            <p:cNvSpPr/>
            <p:nvPr/>
          </p:nvSpPr>
          <p:spPr>
            <a:xfrm>
              <a:off x="4462" y="3218"/>
              <a:ext cx="28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367" name="Line 279"/>
            <p:cNvSpPr/>
            <p:nvPr/>
          </p:nvSpPr>
          <p:spPr>
            <a:xfrm>
              <a:off x="2693" y="3230"/>
              <a:ext cx="1" cy="252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68" name="Rectangle 280"/>
            <p:cNvSpPr/>
            <p:nvPr/>
          </p:nvSpPr>
          <p:spPr>
            <a:xfrm>
              <a:off x="2693" y="3230"/>
              <a:ext cx="28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369" name="Line 281"/>
            <p:cNvSpPr/>
            <p:nvPr/>
          </p:nvSpPr>
          <p:spPr>
            <a:xfrm>
              <a:off x="2428" y="3230"/>
              <a:ext cx="265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70" name="Line 282"/>
            <p:cNvSpPr/>
            <p:nvPr/>
          </p:nvSpPr>
          <p:spPr>
            <a:xfrm>
              <a:off x="2693" y="3230"/>
              <a:ext cx="1775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71" name="Line 283"/>
            <p:cNvSpPr/>
            <p:nvPr/>
          </p:nvSpPr>
          <p:spPr>
            <a:xfrm>
              <a:off x="4468" y="3230"/>
              <a:ext cx="363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72" name="Line 284"/>
            <p:cNvSpPr/>
            <p:nvPr/>
          </p:nvSpPr>
          <p:spPr>
            <a:xfrm>
              <a:off x="2330" y="2155"/>
              <a:ext cx="98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73" name="Line 285"/>
            <p:cNvSpPr/>
            <p:nvPr/>
          </p:nvSpPr>
          <p:spPr>
            <a:xfrm>
              <a:off x="4370" y="3482"/>
              <a:ext cx="1" cy="98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74" name="Line 286"/>
            <p:cNvSpPr/>
            <p:nvPr/>
          </p:nvSpPr>
          <p:spPr>
            <a:xfrm>
              <a:off x="4370" y="2155"/>
              <a:ext cx="1" cy="132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75" name="Rectangle 287"/>
            <p:cNvSpPr/>
            <p:nvPr/>
          </p:nvSpPr>
          <p:spPr>
            <a:xfrm>
              <a:off x="4370" y="2155"/>
              <a:ext cx="28" cy="42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376" name="Line 288"/>
            <p:cNvSpPr/>
            <p:nvPr/>
          </p:nvSpPr>
          <p:spPr>
            <a:xfrm>
              <a:off x="2428" y="2155"/>
              <a:ext cx="1942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77" name="Line 289"/>
            <p:cNvSpPr/>
            <p:nvPr/>
          </p:nvSpPr>
          <p:spPr>
            <a:xfrm>
              <a:off x="4370" y="2155"/>
              <a:ext cx="461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78" name="Line 290"/>
            <p:cNvSpPr/>
            <p:nvPr/>
          </p:nvSpPr>
          <p:spPr>
            <a:xfrm>
              <a:off x="4426" y="3943"/>
              <a:ext cx="1" cy="9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79" name="Line 291"/>
            <p:cNvSpPr/>
            <p:nvPr/>
          </p:nvSpPr>
          <p:spPr>
            <a:xfrm>
              <a:off x="4426" y="4040"/>
              <a:ext cx="1" cy="112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80" name="Line 292"/>
            <p:cNvSpPr/>
            <p:nvPr/>
          </p:nvSpPr>
          <p:spPr>
            <a:xfrm>
              <a:off x="1059" y="1234"/>
              <a:ext cx="1" cy="11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81" name="Line 293"/>
            <p:cNvSpPr/>
            <p:nvPr/>
          </p:nvSpPr>
          <p:spPr>
            <a:xfrm>
              <a:off x="1869" y="1750"/>
              <a:ext cx="98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82" name="Line 294"/>
            <p:cNvSpPr/>
            <p:nvPr/>
          </p:nvSpPr>
          <p:spPr>
            <a:xfrm>
              <a:off x="1869" y="2462"/>
              <a:ext cx="98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83" name="Line 295"/>
            <p:cNvSpPr/>
            <p:nvPr/>
          </p:nvSpPr>
          <p:spPr>
            <a:xfrm>
              <a:off x="1869" y="3175"/>
              <a:ext cx="98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84" name="Line 296"/>
            <p:cNvSpPr/>
            <p:nvPr/>
          </p:nvSpPr>
          <p:spPr>
            <a:xfrm>
              <a:off x="1212" y="3175"/>
              <a:ext cx="657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85" name="Rectangle 297"/>
            <p:cNvSpPr/>
            <p:nvPr/>
          </p:nvSpPr>
          <p:spPr>
            <a:xfrm>
              <a:off x="1212" y="3175"/>
              <a:ext cx="28" cy="41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386" name="Line 298"/>
            <p:cNvSpPr/>
            <p:nvPr/>
          </p:nvSpPr>
          <p:spPr>
            <a:xfrm>
              <a:off x="1212" y="2462"/>
              <a:ext cx="657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87" name="Rectangle 299"/>
            <p:cNvSpPr/>
            <p:nvPr/>
          </p:nvSpPr>
          <p:spPr>
            <a:xfrm>
              <a:off x="1212" y="2462"/>
              <a:ext cx="28" cy="42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388" name="Line 300"/>
            <p:cNvSpPr/>
            <p:nvPr/>
          </p:nvSpPr>
          <p:spPr>
            <a:xfrm>
              <a:off x="1212" y="1750"/>
              <a:ext cx="657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89" name="Rectangle 301"/>
            <p:cNvSpPr/>
            <p:nvPr/>
          </p:nvSpPr>
          <p:spPr>
            <a:xfrm>
              <a:off x="1212" y="1750"/>
              <a:ext cx="28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390" name="Line 302"/>
            <p:cNvSpPr/>
            <p:nvPr/>
          </p:nvSpPr>
          <p:spPr>
            <a:xfrm>
              <a:off x="1212" y="1136"/>
              <a:ext cx="1" cy="98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91" name="Rectangle 303"/>
            <p:cNvSpPr/>
            <p:nvPr/>
          </p:nvSpPr>
          <p:spPr>
            <a:xfrm>
              <a:off x="1196" y="1224"/>
              <a:ext cx="28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392" name="Line 304"/>
            <p:cNvSpPr/>
            <p:nvPr/>
          </p:nvSpPr>
          <p:spPr>
            <a:xfrm>
              <a:off x="1212" y="1234"/>
              <a:ext cx="1" cy="516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93" name="Line 305"/>
            <p:cNvSpPr/>
            <p:nvPr/>
          </p:nvSpPr>
          <p:spPr>
            <a:xfrm>
              <a:off x="1212" y="1750"/>
              <a:ext cx="1" cy="712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94" name="Line 306"/>
            <p:cNvSpPr/>
            <p:nvPr/>
          </p:nvSpPr>
          <p:spPr>
            <a:xfrm>
              <a:off x="1212" y="2462"/>
              <a:ext cx="1" cy="713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95" name="Line 307"/>
            <p:cNvSpPr/>
            <p:nvPr/>
          </p:nvSpPr>
          <p:spPr>
            <a:xfrm>
              <a:off x="1212" y="3175"/>
              <a:ext cx="1" cy="25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96" name="Line 308"/>
            <p:cNvSpPr/>
            <p:nvPr/>
          </p:nvSpPr>
          <p:spPr>
            <a:xfrm>
              <a:off x="1059" y="1234"/>
              <a:ext cx="153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97" name="Line 309"/>
            <p:cNvSpPr/>
            <p:nvPr/>
          </p:nvSpPr>
          <p:spPr>
            <a:xfrm>
              <a:off x="1366" y="1234"/>
              <a:ext cx="1" cy="11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98" name="Line 310"/>
            <p:cNvSpPr/>
            <p:nvPr/>
          </p:nvSpPr>
          <p:spPr>
            <a:xfrm>
              <a:off x="1869" y="1848"/>
              <a:ext cx="98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99" name="Line 311"/>
            <p:cNvSpPr/>
            <p:nvPr/>
          </p:nvSpPr>
          <p:spPr>
            <a:xfrm>
              <a:off x="1520" y="1848"/>
              <a:ext cx="349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00" name="Rectangle 312"/>
            <p:cNvSpPr/>
            <p:nvPr/>
          </p:nvSpPr>
          <p:spPr>
            <a:xfrm>
              <a:off x="1512" y="1830"/>
              <a:ext cx="28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401" name="Line 313"/>
            <p:cNvSpPr/>
            <p:nvPr/>
          </p:nvSpPr>
          <p:spPr>
            <a:xfrm>
              <a:off x="1520" y="1136"/>
              <a:ext cx="1" cy="98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02" name="Rectangle 314"/>
            <p:cNvSpPr/>
            <p:nvPr/>
          </p:nvSpPr>
          <p:spPr>
            <a:xfrm>
              <a:off x="1500" y="1220"/>
              <a:ext cx="28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403" name="Line 315"/>
            <p:cNvSpPr/>
            <p:nvPr/>
          </p:nvSpPr>
          <p:spPr>
            <a:xfrm>
              <a:off x="1520" y="1234"/>
              <a:ext cx="1" cy="614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04" name="Line 316"/>
            <p:cNvSpPr/>
            <p:nvPr/>
          </p:nvSpPr>
          <p:spPr>
            <a:xfrm>
              <a:off x="1520" y="1848"/>
              <a:ext cx="1" cy="1578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05" name="Line 317"/>
            <p:cNvSpPr/>
            <p:nvPr/>
          </p:nvSpPr>
          <p:spPr>
            <a:xfrm>
              <a:off x="1366" y="1234"/>
              <a:ext cx="154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06" name="Line 318"/>
            <p:cNvSpPr/>
            <p:nvPr/>
          </p:nvSpPr>
          <p:spPr>
            <a:xfrm>
              <a:off x="1366" y="1541"/>
              <a:ext cx="1" cy="112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07" name="Line 319"/>
            <p:cNvSpPr/>
            <p:nvPr/>
          </p:nvSpPr>
          <p:spPr>
            <a:xfrm>
              <a:off x="1869" y="2099"/>
              <a:ext cx="98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08" name="Line 320"/>
            <p:cNvSpPr/>
            <p:nvPr/>
          </p:nvSpPr>
          <p:spPr>
            <a:xfrm>
              <a:off x="1869" y="2826"/>
              <a:ext cx="98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09" name="Line 321"/>
            <p:cNvSpPr/>
            <p:nvPr/>
          </p:nvSpPr>
          <p:spPr>
            <a:xfrm>
              <a:off x="1366" y="1653"/>
              <a:ext cx="1" cy="446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10" name="Rectangle 322"/>
            <p:cNvSpPr/>
            <p:nvPr/>
          </p:nvSpPr>
          <p:spPr>
            <a:xfrm>
              <a:off x="1362" y="2089"/>
              <a:ext cx="28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411" name="Line 323"/>
            <p:cNvSpPr/>
            <p:nvPr/>
          </p:nvSpPr>
          <p:spPr>
            <a:xfrm>
              <a:off x="1366" y="2099"/>
              <a:ext cx="1" cy="72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12" name="Rectangle 324"/>
            <p:cNvSpPr/>
            <p:nvPr/>
          </p:nvSpPr>
          <p:spPr>
            <a:xfrm>
              <a:off x="1358" y="2818"/>
              <a:ext cx="28" cy="27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413" name="Line 325"/>
            <p:cNvSpPr/>
            <p:nvPr/>
          </p:nvSpPr>
          <p:spPr>
            <a:xfrm>
              <a:off x="1366" y="2818"/>
              <a:ext cx="1" cy="600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14" name="Line 326"/>
            <p:cNvSpPr/>
            <p:nvPr/>
          </p:nvSpPr>
          <p:spPr>
            <a:xfrm>
              <a:off x="1366" y="2826"/>
              <a:ext cx="503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15" name="Line 327"/>
            <p:cNvSpPr/>
            <p:nvPr/>
          </p:nvSpPr>
          <p:spPr>
            <a:xfrm>
              <a:off x="1366" y="2099"/>
              <a:ext cx="503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16" name="Line 328"/>
            <p:cNvSpPr/>
            <p:nvPr/>
          </p:nvSpPr>
          <p:spPr>
            <a:xfrm>
              <a:off x="1674" y="1234"/>
              <a:ext cx="1" cy="11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17" name="Line 329"/>
            <p:cNvSpPr/>
            <p:nvPr/>
          </p:nvSpPr>
          <p:spPr>
            <a:xfrm>
              <a:off x="1688" y="2923"/>
              <a:ext cx="279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18" name="Line 330"/>
            <p:cNvSpPr/>
            <p:nvPr/>
          </p:nvSpPr>
          <p:spPr>
            <a:xfrm>
              <a:off x="1869" y="2211"/>
              <a:ext cx="98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19" name="Line 331"/>
            <p:cNvSpPr/>
            <p:nvPr/>
          </p:nvSpPr>
          <p:spPr>
            <a:xfrm>
              <a:off x="1674" y="2923"/>
              <a:ext cx="41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20" name="Rectangle 332"/>
            <p:cNvSpPr/>
            <p:nvPr/>
          </p:nvSpPr>
          <p:spPr>
            <a:xfrm>
              <a:off x="1670" y="2915"/>
              <a:ext cx="27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421" name="Line 333"/>
            <p:cNvSpPr/>
            <p:nvPr/>
          </p:nvSpPr>
          <p:spPr>
            <a:xfrm>
              <a:off x="1827" y="1136"/>
              <a:ext cx="1" cy="98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22" name="Rectangle 334"/>
            <p:cNvSpPr/>
            <p:nvPr/>
          </p:nvSpPr>
          <p:spPr>
            <a:xfrm>
              <a:off x="1807" y="1224"/>
              <a:ext cx="28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423" name="Line 335"/>
            <p:cNvSpPr/>
            <p:nvPr/>
          </p:nvSpPr>
          <p:spPr>
            <a:xfrm>
              <a:off x="1827" y="1234"/>
              <a:ext cx="1" cy="97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24" name="Rectangle 336"/>
            <p:cNvSpPr/>
            <p:nvPr/>
          </p:nvSpPr>
          <p:spPr>
            <a:xfrm>
              <a:off x="1827" y="2211"/>
              <a:ext cx="28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425" name="Line 337"/>
            <p:cNvSpPr/>
            <p:nvPr/>
          </p:nvSpPr>
          <p:spPr>
            <a:xfrm>
              <a:off x="1827" y="2211"/>
              <a:ext cx="1" cy="712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26" name="Line 338"/>
            <p:cNvSpPr/>
            <p:nvPr/>
          </p:nvSpPr>
          <p:spPr>
            <a:xfrm>
              <a:off x="1827" y="2923"/>
              <a:ext cx="1" cy="503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27" name="Line 339"/>
            <p:cNvSpPr/>
            <p:nvPr/>
          </p:nvSpPr>
          <p:spPr>
            <a:xfrm>
              <a:off x="1674" y="1234"/>
              <a:ext cx="153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28" name="Line 340"/>
            <p:cNvSpPr/>
            <p:nvPr/>
          </p:nvSpPr>
          <p:spPr>
            <a:xfrm>
              <a:off x="1827" y="2211"/>
              <a:ext cx="42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29" name="Line 341"/>
            <p:cNvSpPr/>
            <p:nvPr/>
          </p:nvSpPr>
          <p:spPr>
            <a:xfrm>
              <a:off x="1674" y="1541"/>
              <a:ext cx="1" cy="112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30" name="Line 342"/>
            <p:cNvSpPr/>
            <p:nvPr/>
          </p:nvSpPr>
          <p:spPr>
            <a:xfrm>
              <a:off x="1869" y="2560"/>
              <a:ext cx="98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31" name="Line 343"/>
            <p:cNvSpPr/>
            <p:nvPr/>
          </p:nvSpPr>
          <p:spPr>
            <a:xfrm>
              <a:off x="1674" y="2560"/>
              <a:ext cx="195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32" name="Rectangle 344"/>
            <p:cNvSpPr/>
            <p:nvPr/>
          </p:nvSpPr>
          <p:spPr>
            <a:xfrm>
              <a:off x="1662" y="2546"/>
              <a:ext cx="27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433" name="Line 345"/>
            <p:cNvSpPr/>
            <p:nvPr/>
          </p:nvSpPr>
          <p:spPr>
            <a:xfrm>
              <a:off x="1674" y="1653"/>
              <a:ext cx="1" cy="907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34" name="Line 346"/>
            <p:cNvSpPr/>
            <p:nvPr/>
          </p:nvSpPr>
          <p:spPr>
            <a:xfrm>
              <a:off x="1674" y="2560"/>
              <a:ext cx="1" cy="866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35" name="Line 347"/>
            <p:cNvSpPr/>
            <p:nvPr/>
          </p:nvSpPr>
          <p:spPr>
            <a:xfrm>
              <a:off x="1869" y="3272"/>
              <a:ext cx="98" cy="1"/>
            </a:xfrm>
            <a:prstGeom prst="line">
              <a:avLst/>
            </a:prstGeom>
            <a:ln w="222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436" name="Rectangle 348"/>
            <p:cNvSpPr/>
            <p:nvPr/>
          </p:nvSpPr>
          <p:spPr>
            <a:xfrm>
              <a:off x="2275" y="1296"/>
              <a:ext cx="106" cy="26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lIns="63500" tIns="25400" rIns="63500" bIns="25400">
              <a:spAutoFit/>
            </a:bodyPr>
            <a:p>
              <a:pPr eaLnBrk="0" hangingPunct="0">
                <a:lnSpc>
                  <a:spcPct val="85000"/>
                </a:lnSpc>
              </a:pPr>
              <a:endParaRPr lang="en-US" altLang="ko-KR" sz="1800" dirty="0">
                <a:latin typeface="Arial" panose="02080604020202020204" pitchFamily="34" charset="0"/>
                <a:ea typeface="굴림"/>
              </a:endParaRPr>
            </a:p>
          </p:txBody>
        </p:sp>
        <p:sp>
          <p:nvSpPr>
            <p:cNvPr id="10437" name="Text Box 349"/>
            <p:cNvSpPr txBox="1"/>
            <p:nvPr/>
          </p:nvSpPr>
          <p:spPr>
            <a:xfrm>
              <a:off x="1003" y="1052"/>
              <a:ext cx="243" cy="23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lIns="90000" tIns="46800" rIns="90000" bIns="46800" anchor="ctr" anchorCtr="0">
              <a:spAutoFit/>
            </a:bodyPr>
            <a:p>
              <a:pPr algn="ctr" eaLnBrk="0" hangingPunct="0">
                <a:lnSpc>
                  <a:spcPct val="90000"/>
                </a:lnSpc>
              </a:pPr>
              <a:r>
                <a:rPr lang="en-US" altLang="ko-KR" sz="1200" dirty="0">
                  <a:latin typeface="Arial" panose="02080604020202020204" pitchFamily="34" charset="0"/>
                  <a:ea typeface="굴림"/>
                </a:rPr>
                <a:t>A</a:t>
              </a:r>
              <a:endParaRPr lang="en-US" altLang="ko-KR" sz="1200" dirty="0">
                <a:latin typeface="Arial" panose="02080604020202020204" pitchFamily="34" charset="0"/>
                <a:ea typeface="굴림"/>
              </a:endParaRPr>
            </a:p>
          </p:txBody>
        </p:sp>
        <p:sp>
          <p:nvSpPr>
            <p:cNvPr id="10438" name="Text Box 350"/>
            <p:cNvSpPr txBox="1"/>
            <p:nvPr/>
          </p:nvSpPr>
          <p:spPr>
            <a:xfrm>
              <a:off x="1297" y="1057"/>
              <a:ext cx="243" cy="24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lIns="90000" tIns="46800" rIns="90000" bIns="46800" anchor="ctr" anchorCtr="0">
              <a:spAutoFit/>
            </a:bodyPr>
            <a:p>
              <a:pPr algn="ctr" eaLnBrk="0" hangingPunct="0">
                <a:lnSpc>
                  <a:spcPct val="90000"/>
                </a:lnSpc>
              </a:pPr>
              <a:r>
                <a:rPr lang="en-US" altLang="ko-KR" sz="1200" dirty="0">
                  <a:latin typeface="Arial" panose="02080604020202020204" pitchFamily="34" charset="0"/>
                  <a:ea typeface="굴림"/>
                </a:rPr>
                <a:t>B</a:t>
              </a:r>
              <a:endParaRPr lang="en-US" altLang="ko-KR" sz="1200" b="0" dirty="0">
                <a:latin typeface="Arial" panose="02080604020202020204" pitchFamily="34" charset="0"/>
                <a:ea typeface="굴림"/>
              </a:endParaRPr>
            </a:p>
          </p:txBody>
        </p:sp>
        <p:sp>
          <p:nvSpPr>
            <p:cNvPr id="10439" name="Text Box 351"/>
            <p:cNvSpPr txBox="1"/>
            <p:nvPr/>
          </p:nvSpPr>
          <p:spPr>
            <a:xfrm>
              <a:off x="1615" y="1056"/>
              <a:ext cx="243" cy="24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lIns="90000" tIns="46800" rIns="90000" bIns="46800" anchor="ctr" anchorCtr="0">
              <a:spAutoFit/>
            </a:bodyPr>
            <a:p>
              <a:pPr algn="ctr" eaLnBrk="0" hangingPunct="0">
                <a:lnSpc>
                  <a:spcPct val="90000"/>
                </a:lnSpc>
              </a:pPr>
              <a:r>
                <a:rPr lang="en-US" altLang="ko-KR" sz="1200" dirty="0">
                  <a:latin typeface="Arial" panose="02080604020202020204" pitchFamily="34" charset="0"/>
                  <a:ea typeface="굴림"/>
                </a:rPr>
                <a:t>C</a:t>
              </a:r>
              <a:endParaRPr lang="en-US" altLang="ko-KR" sz="1200" dirty="0">
                <a:latin typeface="Arial" panose="02080604020202020204" pitchFamily="34" charset="0"/>
                <a:ea typeface="굴림"/>
              </a:endParaRPr>
            </a:p>
          </p:txBody>
        </p:sp>
        <p:sp>
          <p:nvSpPr>
            <p:cNvPr id="10440" name="Text Box 352"/>
            <p:cNvSpPr txBox="1"/>
            <p:nvPr/>
          </p:nvSpPr>
          <p:spPr>
            <a:xfrm>
              <a:off x="2376" y="3869"/>
              <a:ext cx="375" cy="3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lIns="90000" tIns="46800" rIns="90000" bIns="46800" anchor="ctr" anchorCtr="0">
              <a:spAutoFit/>
            </a:bodyPr>
            <a:p>
              <a:pPr algn="ctr" eaLnBrk="0" hangingPunct="0">
                <a:lnSpc>
                  <a:spcPct val="90000"/>
                </a:lnSpc>
              </a:pPr>
              <a:r>
                <a:rPr lang="en-US" altLang="ko-KR" sz="1800" b="0" dirty="0">
                  <a:latin typeface="Arial" panose="02080604020202020204" pitchFamily="34" charset="0"/>
                  <a:ea typeface="굴림"/>
                </a:rPr>
                <a:t>F0</a:t>
              </a:r>
              <a:endParaRPr lang="en-US" altLang="ko-KR" sz="1800" b="0" dirty="0">
                <a:latin typeface="Arial" panose="02080604020202020204" pitchFamily="34" charset="0"/>
                <a:ea typeface="굴림"/>
              </a:endParaRPr>
            </a:p>
          </p:txBody>
        </p:sp>
        <p:sp>
          <p:nvSpPr>
            <p:cNvPr id="10441" name="Text Box 353"/>
            <p:cNvSpPr txBox="1"/>
            <p:nvPr/>
          </p:nvSpPr>
          <p:spPr>
            <a:xfrm>
              <a:off x="2939" y="3863"/>
              <a:ext cx="375" cy="3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lIns="90000" tIns="46800" rIns="90000" bIns="46800" anchor="ctr" anchorCtr="0">
              <a:spAutoFit/>
            </a:bodyPr>
            <a:p>
              <a:pPr algn="ctr" eaLnBrk="0" hangingPunct="0">
                <a:lnSpc>
                  <a:spcPct val="90000"/>
                </a:lnSpc>
              </a:pPr>
              <a:r>
                <a:rPr lang="en-US" altLang="ko-KR" sz="1800" b="0" dirty="0">
                  <a:latin typeface="Arial" panose="02080604020202020204" pitchFamily="34" charset="0"/>
                  <a:ea typeface="굴림"/>
                </a:rPr>
                <a:t>F1</a:t>
              </a:r>
              <a:endParaRPr lang="en-US" altLang="ko-KR" sz="1800" b="0" dirty="0">
                <a:latin typeface="Arial" panose="02080604020202020204" pitchFamily="34" charset="0"/>
                <a:ea typeface="굴림"/>
              </a:endParaRPr>
            </a:p>
          </p:txBody>
        </p:sp>
        <p:sp>
          <p:nvSpPr>
            <p:cNvPr id="10442" name="Text Box 354"/>
            <p:cNvSpPr txBox="1"/>
            <p:nvPr/>
          </p:nvSpPr>
          <p:spPr>
            <a:xfrm>
              <a:off x="3527" y="3892"/>
              <a:ext cx="375" cy="31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lIns="90000" tIns="46800" rIns="90000" bIns="46800" anchor="ctr" anchorCtr="0">
              <a:spAutoFit/>
            </a:bodyPr>
            <a:p>
              <a:pPr algn="ctr" eaLnBrk="0" hangingPunct="0">
                <a:lnSpc>
                  <a:spcPct val="90000"/>
                </a:lnSpc>
              </a:pPr>
              <a:r>
                <a:rPr lang="en-US" altLang="ko-KR" sz="1800" b="0" dirty="0">
                  <a:latin typeface="Arial" panose="02080604020202020204" pitchFamily="34" charset="0"/>
                  <a:ea typeface="굴림"/>
                </a:rPr>
                <a:t>F2</a:t>
              </a:r>
              <a:endParaRPr lang="en-US" altLang="ko-KR" sz="1800" b="0" dirty="0">
                <a:latin typeface="Arial" panose="02080604020202020204" pitchFamily="34" charset="0"/>
                <a:ea typeface="굴림"/>
              </a:endParaRPr>
            </a:p>
          </p:txBody>
        </p:sp>
        <p:sp>
          <p:nvSpPr>
            <p:cNvPr id="10443" name="Text Box 355"/>
            <p:cNvSpPr txBox="1"/>
            <p:nvPr/>
          </p:nvSpPr>
          <p:spPr>
            <a:xfrm>
              <a:off x="4062" y="3886"/>
              <a:ext cx="375" cy="31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lIns="90000" tIns="46800" rIns="90000" bIns="46800" anchor="ctr" anchorCtr="0">
              <a:spAutoFit/>
            </a:bodyPr>
            <a:p>
              <a:pPr algn="ctr" eaLnBrk="0" hangingPunct="0">
                <a:lnSpc>
                  <a:spcPct val="90000"/>
                </a:lnSpc>
              </a:pPr>
              <a:r>
                <a:rPr lang="en-US" altLang="ko-KR" sz="1800" b="0" dirty="0">
                  <a:latin typeface="Arial" panose="02080604020202020204" pitchFamily="34" charset="0"/>
                  <a:ea typeface="굴림"/>
                </a:rPr>
                <a:t>F3</a:t>
              </a:r>
              <a:endParaRPr lang="en-US" altLang="ko-KR" sz="1800" b="0" dirty="0">
                <a:latin typeface="Arial" panose="02080604020202020204" pitchFamily="34" charset="0"/>
                <a:ea typeface="굴림"/>
              </a:endParaRPr>
            </a:p>
          </p:txBody>
        </p:sp>
        <p:sp>
          <p:nvSpPr>
            <p:cNvPr id="10444" name="Text Box 356"/>
            <p:cNvSpPr txBox="1"/>
            <p:nvPr/>
          </p:nvSpPr>
          <p:spPr>
            <a:xfrm>
              <a:off x="2368" y="1583"/>
              <a:ext cx="378" cy="29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lIns="90000" tIns="46800" rIns="90000" bIns="46800" anchor="ctr" anchorCtr="0">
              <a:spAutoFit/>
            </a:bodyPr>
            <a:p>
              <a:pPr algn="ctr" eaLnBrk="0" hangingPunct="0">
                <a:lnSpc>
                  <a:spcPct val="90000"/>
                </a:lnSpc>
              </a:pPr>
              <a:r>
                <a:rPr lang="en-US" altLang="ko-KR" sz="1600" b="0" dirty="0">
                  <a:latin typeface="Arial" panose="02080604020202020204" pitchFamily="34" charset="0"/>
                  <a:ea typeface="굴림"/>
                </a:rPr>
                <a:t>AB</a:t>
              </a:r>
              <a:endParaRPr lang="en-US" altLang="ko-KR" sz="1600" b="0" dirty="0">
                <a:latin typeface="Arial" panose="02080604020202020204" pitchFamily="34" charset="0"/>
                <a:ea typeface="굴림"/>
              </a:endParaRPr>
            </a:p>
          </p:txBody>
        </p:sp>
        <p:sp>
          <p:nvSpPr>
            <p:cNvPr id="10445" name="Text Box 357"/>
            <p:cNvSpPr txBox="1"/>
            <p:nvPr/>
          </p:nvSpPr>
          <p:spPr>
            <a:xfrm>
              <a:off x="2383" y="1938"/>
              <a:ext cx="424" cy="29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lIns="90000" tIns="46800" rIns="90000" bIns="46800" anchor="ctr" anchorCtr="0">
              <a:spAutoFit/>
            </a:bodyPr>
            <a:p>
              <a:pPr algn="ctr" eaLnBrk="0" hangingPunct="0">
                <a:lnSpc>
                  <a:spcPct val="90000"/>
                </a:lnSpc>
              </a:pPr>
              <a:r>
                <a:rPr lang="en-US" altLang="ko-KR" sz="1600" b="0" dirty="0">
                  <a:latin typeface="Arial" panose="02080604020202020204" pitchFamily="34" charset="0"/>
                  <a:ea typeface="굴림"/>
                </a:rPr>
                <a:t>B’C</a:t>
              </a:r>
              <a:endParaRPr lang="en-US" altLang="ko-KR" sz="1600" b="0" dirty="0">
                <a:latin typeface="Arial" panose="02080604020202020204" pitchFamily="34" charset="0"/>
                <a:ea typeface="굴림"/>
              </a:endParaRPr>
            </a:p>
          </p:txBody>
        </p:sp>
        <p:sp>
          <p:nvSpPr>
            <p:cNvPr id="10446" name="Text Box 358"/>
            <p:cNvSpPr txBox="1"/>
            <p:nvPr/>
          </p:nvSpPr>
          <p:spPr>
            <a:xfrm>
              <a:off x="2383" y="2285"/>
              <a:ext cx="424" cy="29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lIns="90000" tIns="46800" rIns="90000" bIns="46800" anchor="ctr" anchorCtr="0">
              <a:spAutoFit/>
            </a:bodyPr>
            <a:p>
              <a:pPr algn="ctr" eaLnBrk="0" hangingPunct="0">
                <a:lnSpc>
                  <a:spcPct val="90000"/>
                </a:lnSpc>
              </a:pPr>
              <a:r>
                <a:rPr lang="en-US" altLang="ko-KR" sz="1600" b="0" dirty="0">
                  <a:latin typeface="Arial" panose="02080604020202020204" pitchFamily="34" charset="0"/>
                  <a:ea typeface="굴림"/>
                </a:rPr>
                <a:t>AC’</a:t>
              </a:r>
              <a:endParaRPr lang="en-US" altLang="ko-KR" sz="1600" b="0" dirty="0">
                <a:latin typeface="Arial" panose="02080604020202020204" pitchFamily="34" charset="0"/>
                <a:ea typeface="굴림"/>
              </a:endParaRPr>
            </a:p>
          </p:txBody>
        </p:sp>
        <p:sp>
          <p:nvSpPr>
            <p:cNvPr id="10447" name="Text Box 359"/>
            <p:cNvSpPr txBox="1"/>
            <p:nvPr/>
          </p:nvSpPr>
          <p:spPr>
            <a:xfrm>
              <a:off x="2400" y="2662"/>
              <a:ext cx="462" cy="29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lIns="90000" tIns="46800" rIns="90000" bIns="46800" anchor="ctr" anchorCtr="0">
              <a:spAutoFit/>
            </a:bodyPr>
            <a:p>
              <a:pPr algn="ctr" eaLnBrk="0" hangingPunct="0">
                <a:lnSpc>
                  <a:spcPct val="90000"/>
                </a:lnSpc>
              </a:pPr>
              <a:r>
                <a:rPr lang="en-US" altLang="ko-KR" sz="1600" b="0" dirty="0">
                  <a:latin typeface="Arial" panose="02080604020202020204" pitchFamily="34" charset="0"/>
                  <a:ea typeface="굴림"/>
                </a:rPr>
                <a:t>B’C’</a:t>
              </a:r>
              <a:endParaRPr lang="en-US" altLang="ko-KR" sz="1600" b="0" dirty="0">
                <a:latin typeface="Arial" panose="02080604020202020204" pitchFamily="34" charset="0"/>
                <a:ea typeface="굴림"/>
              </a:endParaRPr>
            </a:p>
          </p:txBody>
        </p:sp>
        <p:sp>
          <p:nvSpPr>
            <p:cNvPr id="10448" name="Text Box 360"/>
            <p:cNvSpPr txBox="1"/>
            <p:nvPr/>
          </p:nvSpPr>
          <p:spPr>
            <a:xfrm>
              <a:off x="2395" y="2982"/>
              <a:ext cx="265" cy="29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lIns="90000" tIns="46800" rIns="90000" bIns="46800" anchor="ctr" anchorCtr="0">
              <a:spAutoFit/>
            </a:bodyPr>
            <a:p>
              <a:pPr algn="ctr" eaLnBrk="0" hangingPunct="0">
                <a:lnSpc>
                  <a:spcPct val="90000"/>
                </a:lnSpc>
              </a:pPr>
              <a:r>
                <a:rPr lang="en-US" altLang="ko-KR" sz="1600" b="0" dirty="0">
                  <a:latin typeface="Arial" panose="02080604020202020204" pitchFamily="34" charset="0"/>
                  <a:ea typeface="굴림"/>
                </a:rPr>
                <a:t>A</a:t>
              </a:r>
              <a:endParaRPr lang="en-US" altLang="ko-KR" sz="1600" b="0" dirty="0">
                <a:latin typeface="Arial" panose="02080604020202020204" pitchFamily="34" charset="0"/>
                <a:ea typeface="굴림"/>
              </a:endParaRPr>
            </a:p>
          </p:txBody>
        </p:sp>
      </p:grpSp>
      <p:pic>
        <p:nvPicPr>
          <p:cNvPr id="1347945" name="Picture 3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825" y="5445125"/>
            <a:ext cx="719138" cy="50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368"/>
          <p:cNvGrpSpPr/>
          <p:nvPr/>
        </p:nvGrpSpPr>
        <p:grpSpPr>
          <a:xfrm>
            <a:off x="6400800" y="5483225"/>
            <a:ext cx="1266825" cy="466725"/>
            <a:chOff x="3942" y="3385"/>
            <a:chExt cx="798" cy="294"/>
          </a:xfrm>
        </p:grpSpPr>
        <p:sp>
          <p:nvSpPr>
            <p:cNvPr id="10250" name="AutoShape 362"/>
            <p:cNvSpPr/>
            <p:nvPr/>
          </p:nvSpPr>
          <p:spPr>
            <a:xfrm rot="5400000">
              <a:off x="4150" y="3474"/>
              <a:ext cx="227" cy="18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251" name="Oval 363"/>
            <p:cNvSpPr/>
            <p:nvPr/>
          </p:nvSpPr>
          <p:spPr>
            <a:xfrm>
              <a:off x="4332" y="3521"/>
              <a:ext cx="90" cy="91"/>
            </a:xfrm>
            <a:prstGeom prst="ellipse">
              <a:avLst/>
            </a:prstGeom>
            <a:solidFill>
              <a:schemeClr val="bg1"/>
            </a:solidFill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Times New Roman" pitchFamily="18" charset="0"/>
              </a:endParaRPr>
            </a:p>
          </p:txBody>
        </p:sp>
        <p:sp>
          <p:nvSpPr>
            <p:cNvPr id="10252" name="Line 364"/>
            <p:cNvSpPr/>
            <p:nvPr/>
          </p:nvSpPr>
          <p:spPr>
            <a:xfrm>
              <a:off x="3942" y="3566"/>
              <a:ext cx="226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53" name="Line 365"/>
            <p:cNvSpPr/>
            <p:nvPr/>
          </p:nvSpPr>
          <p:spPr>
            <a:xfrm flipV="1">
              <a:off x="4014" y="3385"/>
              <a:ext cx="0" cy="181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54" name="Line 366"/>
            <p:cNvSpPr/>
            <p:nvPr/>
          </p:nvSpPr>
          <p:spPr>
            <a:xfrm>
              <a:off x="4014" y="3385"/>
              <a:ext cx="726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55" name="Line 367"/>
            <p:cNvSpPr/>
            <p:nvPr/>
          </p:nvSpPr>
          <p:spPr>
            <a:xfrm>
              <a:off x="4422" y="3566"/>
              <a:ext cx="318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4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15963"/>
          </a:xfrm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of Full adder using PLA </a:t>
            </a:r>
            <a:endParaRPr kumimoji="0" lang="en-US" sz="4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627" name="Picture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965450" y="1600200"/>
            <a:ext cx="3213100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0290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15963"/>
          </a:xfrm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of Half adder using PLA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651" name="Picture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5800" y="1257935"/>
            <a:ext cx="7467600" cy="5142865"/>
          </a:xfrm>
        </p:spPr>
      </p:pic>
      <p:cxnSp>
        <p:nvCxnSpPr>
          <p:cNvPr id="6" name="Straight Connector 5"/>
          <p:cNvCxnSpPr/>
          <p:nvPr/>
        </p:nvCxnSpPr>
        <p:spPr>
          <a:xfrm flipH="1">
            <a:off x="6629400" y="5029200"/>
            <a:ext cx="2286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29400" y="5029200"/>
            <a:ext cx="2286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33528" y="0"/>
            <a:ext cx="9177528" cy="9906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PALs</a:t>
            </a:r>
            <a:endParaRPr lang="en-US" sz="8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7" name="Picture 1027" descr="062"/>
          <p:cNvPicPr>
            <a:picLocks noChangeAspect="1" noChangeArrowheads="1"/>
          </p:cNvPicPr>
          <p:nvPr/>
        </p:nvPicPr>
        <p:blipFill>
          <a:blip r:embed="rId1"/>
          <a:srcRect b="18341"/>
          <a:stretch>
            <a:fillRect/>
          </a:stretch>
        </p:blipFill>
        <p:spPr bwMode="auto">
          <a:xfrm>
            <a:off x="76200" y="1514475"/>
            <a:ext cx="89916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30"/>
          <p:cNvGrpSpPr/>
          <p:nvPr/>
        </p:nvGrpSpPr>
        <p:grpSpPr bwMode="auto">
          <a:xfrm>
            <a:off x="4471989" y="1052513"/>
            <a:ext cx="3254375" cy="4586288"/>
            <a:chOff x="2817" y="663"/>
            <a:chExt cx="2050" cy="2889"/>
          </a:xfrm>
        </p:grpSpPr>
        <p:sp>
          <p:nvSpPr>
            <p:cNvPr id="11270" name="Oval 1028"/>
            <p:cNvSpPr>
              <a:spLocks noChangeArrowheads="1"/>
            </p:cNvSpPr>
            <p:nvPr/>
          </p:nvSpPr>
          <p:spPr bwMode="auto">
            <a:xfrm>
              <a:off x="4368" y="1776"/>
              <a:ext cx="336" cy="177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53" name="Text Box 1029"/>
            <p:cNvSpPr txBox="1">
              <a:spLocks noChangeArrowheads="1"/>
            </p:cNvSpPr>
            <p:nvPr/>
          </p:nvSpPr>
          <p:spPr bwMode="auto">
            <a:xfrm>
              <a:off x="2817" y="663"/>
              <a:ext cx="2050" cy="29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0000"/>
                  </a:solidFill>
                  <a:latin typeface="+mj-lt"/>
                </a:rPr>
                <a:t>No product term sharing</a:t>
              </a:r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A42D2-461B-4E67-84A0-FA52465EB129}" type="slidenum">
              <a:rPr lang="en-US"/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66157" y="5528102"/>
            <a:ext cx="293924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US" sz="2000" dirty="0"/>
              <a:t>This example shows a PAL that doesn’t permit product term sharing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883FF55D-8DCB-4FD8-A153-976A1AB15588}" type="slidenum">
              <a:rPr lang="en-US"/>
            </a:fld>
            <a:endParaRPr lang="en-US"/>
          </a:p>
        </p:txBody>
      </p:sp>
      <p:pic>
        <p:nvPicPr>
          <p:cNvPr id="4" name="Picture 3" descr="IMG-04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340" y="452120"/>
            <a:ext cx="8783955" cy="60490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984</Words>
  <Application>WPS Presentation</Application>
  <PresentationFormat>On-screen Show (4:3)</PresentationFormat>
  <Paragraphs>220</Paragraphs>
  <Slides>12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DejaVu Sans</vt:lpstr>
      <vt:lpstr>Calibri</vt:lpstr>
      <vt:lpstr>Symbol</vt:lpstr>
      <vt:lpstr>MT Extra</vt:lpstr>
      <vt:lpstr>微软雅黑</vt:lpstr>
      <vt:lpstr>Droid Sans Fallback</vt:lpstr>
      <vt:lpstr>Arial Unicode MS</vt:lpstr>
      <vt:lpstr>Abyssinica SIL</vt:lpstr>
      <vt:lpstr>굴림</vt:lpstr>
      <vt:lpstr>Gubbi</vt:lpstr>
      <vt:lpstr>Default Design</vt:lpstr>
      <vt:lpstr>Lecture 10</vt:lpstr>
      <vt:lpstr>AND/OR Array Architecture</vt:lpstr>
      <vt:lpstr>PLAs</vt:lpstr>
      <vt:lpstr>Design for PLA: Example</vt:lpstr>
      <vt:lpstr>Example: Continued</vt:lpstr>
      <vt:lpstr>Design of Full adder using PLA </vt:lpstr>
      <vt:lpstr>Design of Half adder using PLA </vt:lpstr>
      <vt:lpstr>PALs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171</dc:title>
  <dc:creator>Mark G. Faust</dc:creator>
  <cp:lastModifiedBy>faculty</cp:lastModifiedBy>
  <cp:revision>361</cp:revision>
  <dcterms:created xsi:type="dcterms:W3CDTF">2020-10-22T05:37:25Z</dcterms:created>
  <dcterms:modified xsi:type="dcterms:W3CDTF">2020-10-22T05:37:25Z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1033-11.1.0.9080</vt:lpwstr>
  </property>
</Properties>
</file>