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ink/ink1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3"/>
    <p:sldId id="319" r:id="rId4"/>
    <p:sldId id="320" r:id="rId5"/>
    <p:sldId id="338" r:id="rId6"/>
    <p:sldId id="325" r:id="rId7"/>
    <p:sldId id="341" r:id="rId8"/>
    <p:sldId id="339" r:id="rId9"/>
    <p:sldId id="328" r:id="rId10"/>
    <p:sldId id="271" r:id="rId11"/>
    <p:sldId id="326" r:id="rId12"/>
    <p:sldId id="343" r:id="rId13"/>
    <p:sldId id="342" r:id="rId14"/>
    <p:sldId id="273" r:id="rId15"/>
    <p:sldId id="274" r:id="rId16"/>
    <p:sldId id="275" r:id="rId17"/>
    <p:sldId id="283" r:id="rId1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6"/>
    <p:restoredTop sz="90928"/>
  </p:normalViewPr>
  <p:slideViewPr>
    <p:cSldViewPr showGuides="1">
      <p:cViewPr varScale="1">
        <p:scale>
          <a:sx n="67" d="100"/>
          <a:sy n="67" d="100"/>
        </p:scale>
        <p:origin x="-216" y="-108"/>
      </p:cViewPr>
      <p:guideLst>
        <p:guide orient="horz" pos="2261"/>
        <p:guide pos="27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image" Target="../media/image2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png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584 576,'0'-1,"1"0,0 1,-1 0,2-1,2 1,-3 0,3-1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527 554,'1'-1,"-1"2,1 0,0 1,0-1,-1 1,1 0,0-1,0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933 186,'0'-1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916 183,'2'0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271 397,'1'0,"-1"0,1 0,-1 0,1 0,0 0,-1 0,1 0,0 0,0 0,1 0,-1 0,-1 0,1 0,0 0,0 0,0 0,0 0,0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377 396,'1'0,"-1"0,1 0,0-1,0 1,-1 0,1 0,0 0,0 0,-1 0,2 0,-2-1,1 1,0 0,0 0,0 0,0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551 393,'0'1,"1"0,1-1,-1 0,1 0,0 0,-1 0,0 0,2 0,-1 0,1 0,-2 0,0 0,0 0,2 0,-2 0,0 0,1 0,-1 0,0 0,2 0,-2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8T14:54:2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758 510,'1'0,"4"0,-1 1,-1-1,1 0,1 0,-4 0,0 0,0 0,1 0,-1 0,0 0,0 0,1 0,-1 0,0 2,-1 0,0 1,-1 1,0-1,0-1,0 0,0-1,0 0,-1 1,1-1,0-1,0 0,0 0,0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59:53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784 540,'1'0,"0"0,0 0,1 0,-1 0,0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59:53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77 198,'-1'-1,"2"-1,1 1,4-3,-2 3,0 1,-2-1,3 0,-3 1,3-1,-2 0,3 1,-2 0,-1 0,1 0,2 0,-2 0,0 0,2 0,-1 0,3 0,1 0,1 0,3 0,-2 0,0 0,0 0,4 0,0 0,0 0,-2 0,3 0,-4 0,5 0,0 0,-2 0,-3-2,2 0,-3 0,-1 2,2 0,-5-3,0 3,-3 0,-2-1,2 1,-2 0,0 0,3 0,-1 0,-2 0,-1 0,1 0,-1 0,0 0,2 0,-2 1,0 0,0 0,-1 1,0-2,0 2,0 0,0-1,0 0,0 2,0-1,0-1,0 2,0-2,0 0,0 1,0-1,0 1,-2 0,1 0,0 0,0 0,-1 1,1-1,-1 1,1-1,0-1,0 0,0 0,-3 1,3-1,0-1,-1 1,-3 1,3 0,-1 0,1-2,-2 3,1-3,0 1,-2-1,-1 0,-2 0,2 0,-1 0,-3 0,2 0,-4 0,2 0,-4 0,-3 0,1 0,-1 0,3 0,-1 0,-2 0,3 0,-2 0,1 0,5 0,-3 0,4 0,-1 0,1 0,1 0,3 0,-3 0,2 0,0 0,3 0,-1 0,2 0,-3 0,1 0,2 2,1-2,-2 0,2 0,0 0,-3 2,3-2,-3 0,1 0,1 1,0-1,0 0,1 0,-2 0,1 0,-1 0,1 0,-2 0,2 0,0 0,1 0,-1-1,1 0,0 1,0-1,1-1,0 0,0 1,0 0,0 0,0 0,0 0,0 0,2-6,-1 5,1-1,-1 0,0 1,-1 1,0 0,1 0,1-1,-2 1,1 0,0 0,-1-1,1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59:53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128 302,'1'0,"0"0,0 0,1 0,-1 0,0 0,0 0,2 1,-1-1,1 1,-2 0,0-1,2 1,-2-1,2 0,-2 0,1 0,1 0,-1 0,1 0,-2 0,2 0,-1 0,-1 0,1 0,-1 0,0 0,0 0,0-1,0 1,0 0,1 0,0-1,0 1,1 0,-2-1,2 1,-2 0,0 0,0 0,0 0,0-1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622 577,'1'0,"0"0,-1 0,2 0,-1 0,2-2,0 2,0-1,-1 0,1 1,-1-1,0 1,0-2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59:53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995 677,'1'1,"0"1,1-2,1 0,-1 1,1 0,-2-1,1 0,1 1,-2-1,0 0,0 0,0 0,0 0,0 0,0 0,0 1,-2 1,-1-2,-2 1,0 1,1 0,-1 0,0 2,2-3,0-1,1 1,0-1,-1 2,1-2,-1 0,1 1,0 0,0 0,1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8T14:54:2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492 334,'2'0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8T14:54:2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407 397,'2'0,"-3"0,1 0,1 0,1 0,0 1,0 0,1 1,-1-1,1 0,-1 1,-1-1,0 0,0 0,0-1,0 1,0 0,0-1,0 0,0 0,2-1,-2 0,0 0,0 0,1-1,-1 1,1-3,-1 0,1 2,-1 0,0 0,2-2,-2 3,1-3,0 2,-1 0,0 1,0 0,0 0,0 0,-2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8T14:54:2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413 508,'1'1,"0"0,-1 1,1 1,-1 1,0 0,0 0,0-2,0 1,0-2,1 0,0-1,0 0,5-1,-3-2,0-4,0 4,1-3,-1 2,0 0,-1 1,-1 0,0 2,-2 1,0 0,-1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8T14:54:22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441 623,'1'-1,"-1"2,0 0,0 0,0 3,0 0,0-2,2 1,-1 0,-1-2,0 0,1 0,1-1,2-2,-1 0,-1-1,1-1,-1 0,0 2,0-1,2 0,-3 2,0 0,-1 0,-1 0,0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563 353,'2'0,"3"0,1 0,2 0,-2 0,1 0,-4 0,2-1,-4-1,2 2,-1-1,0 1,0-1,-1 1,1 0,-1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538 633,'0'1,"0"1,0 0,0 0,0 0,0 1,0 0,0-1,0-1,0 0,0 0,0 1,0-1,0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539 639,'2'0,"-3"0,1 0,2 0,-1 0,0 0,1 0,-1 0,0 0,0 0,1 0,-1 0,0 1,-3 1,2-1,-1 0,1 1,-1-1,-1 1,3-2,0 0,3 1,-3-1,1 0,-1 1,-1 0,-1-1,0 1,0 0,0-1,0 1,0 0,-2 0,2-1,0 0,-2 1,1-1,0 0,1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519 552,'0'1,"0"1,-1 0,1 1,0-1,-2 0,2-1,-1 1,1-2,0-2,0 0,0-1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518 544,'1'1,"0"-1,0 2,-1-1,1 4,0-2,0-1,0-1,0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514 561,'1'0,"0"-1,0 1,1 0,-1 0,0 0,0 0,0-1,0 1,0 0,0 0,0-1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units="cm"/>
          <inkml:channel name="Y" type="integer" units="cm"/>
        </inkml:traceFormat>
        <inkml:channelProperties>
          <inkml:channelProperty channel="X" name="resolution" value="28.3464566929134" units="1/cm"/>
          <inkml:channelProperty channel="Y" name="resolution" value="28.3464566929134" units="1/cm"/>
        </inkml:channelProperties>
      </inkml:inkSource>
      <inkml:timestamp xml:id="ts0" timeString="2020-08-17T11:35:48"/>
    </inkml:context>
    <inkml:brush xml:id="br0">
      <inkml:brushProperty name="width" value="0.09701" units="cm"/>
      <inkml:brushProperty name="height" value="0.09701" units="cm"/>
      <inkml:brushProperty name="color" value="#ff0000"/>
      <inkml:brushProperty name="ignorePressure" value="0"/>
    </inkml:brush>
  </inkml:definitions>
  <inkml:trace contextRef="#ctx0" brushRef="#br0">517 541,'1'-1,"-1"4,0 2,0 0,0-1,0 1,0-1,0 0,0-3,0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white"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A3D16AE-65A5-46E4-A4E3-E7213DA14322}" type="datetimeFigureOut">
              <a:rPr kumimoji="0" lang="en-US" sz="1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>
              <a:buNone/>
            </a:pPr>
            <a:fld id="{9A0DB2DC-4C9A-4742-B13C-FB6460FD3503}" type="slidenum">
              <a:rPr lang="en-US" sz="1200" strike="noStrike" noProof="1" dirty="0">
                <a:latin typeface="Times New Roman" pitchFamily="18" charset="0"/>
                <a:ea typeface="+mn-ea"/>
                <a:cs typeface="+mn-cs"/>
              </a:rPr>
            </a:fld>
            <a:endParaRPr 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chemeClr val="accent1">
                    <a:tint val="20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PROF. S.P. YADAV    EEE DEPT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tint val="2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</a:fld>
            <a:endParaRPr lang="en-US" strike="noStrike" noProof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PROF. S.P. YADAV    EEE DEPT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itchFamily="18" charset="0"/>
                <a:ea typeface="+mn-ea"/>
                <a:cs typeface="+mn-cs"/>
              </a:rPr>
            </a:fld>
            <a:endParaRPr lang="en-US" strike="noStrike" noProof="1" dirty="0">
              <a:latin typeface="Times New Roman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PROF. S.P. YADAV    EEE DEPT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itchFamily="18" charset="0"/>
                <a:ea typeface="+mn-ea"/>
                <a:cs typeface="+mn-cs"/>
              </a:rPr>
            </a:fld>
            <a:endParaRPr lang="en-US" strike="noStrike" noProof="1" dirty="0">
              <a:latin typeface="Times New Roman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PROF. S.P. YADAV    EEE DEPT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itchFamily="18" charset="0"/>
                <a:ea typeface="+mn-ea"/>
                <a:cs typeface="+mn-cs"/>
              </a:rPr>
            </a:fld>
            <a:endParaRPr lang="en-US" strike="noStrike" noProof="1" dirty="0">
              <a:latin typeface="Times New Roman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PROF. S.P. YADAV    EEE DEPT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Times New Roman" pitchFamily="18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PROF. S.P. YADAV    EEE DEPT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itchFamily="18" charset="0"/>
                <a:ea typeface="+mn-ea"/>
                <a:cs typeface="+mn-cs"/>
              </a:rPr>
            </a:fld>
            <a:endParaRPr lang="en-US" strike="noStrike" noProof="1" dirty="0">
              <a:latin typeface="Times New Roman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PROF. S.P. YADAV    EEE DEPT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Times New Roman" pitchFamily="18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PROF. S.P. YADAV    EEE DEPT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itchFamily="18" charset="0"/>
                <a:ea typeface="+mn-ea"/>
                <a:cs typeface="+mn-cs"/>
              </a:rPr>
            </a:fld>
            <a:endParaRPr lang="en-US" strike="noStrike" noProof="1" dirty="0">
              <a:latin typeface="Times New Roman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PROF. S.P. YADAV    EEE DEPT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itchFamily="18" charset="0"/>
                <a:ea typeface="+mn-ea"/>
                <a:cs typeface="+mn-cs"/>
              </a:rPr>
            </a:fld>
            <a:endParaRPr lang="en-US" strike="noStrike" noProof="1" dirty="0">
              <a:latin typeface="Times New Roman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PROF. S.P. YADAV    EEE DEPT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Times New Roman" pitchFamily="18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PROF. S.P. YADAV    EEE DEPT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buNone/>
            </a:pPr>
            <a:fld id="{9A0DB2DC-4C9A-4742-B13C-FB6460FD3503}" type="slidenum">
              <a:rPr lang="en-US" strike="noStrike" noProof="1" dirty="0">
                <a:latin typeface="Times New Roman" pitchFamily="18" charset="0"/>
                <a:ea typeface="+mn-ea"/>
                <a:cs typeface="+mn-cs"/>
              </a:rPr>
            </a:fld>
            <a:endParaRPr lang="en-US" strike="noStrike" noProof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PROF. S.P. YADAV    EEE DEPT</a:t>
            </a:r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en-US" strike="noStrike" noProof="1" dirty="0">
                <a:latin typeface="Times New Roman" pitchFamily="18" charset="0"/>
                <a:ea typeface="+mn-ea"/>
                <a:cs typeface="+mn-cs"/>
              </a:rPr>
            </a:fld>
            <a:endParaRPr lang="en-US" strike="noStrike" noProof="1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80604020202020204" pitchFamily="34" charset="0"/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customXml" Target="../ink/ink20.xml"/><Relationship Id="rId3" Type="http://schemas.openxmlformats.org/officeDocument/2006/relationships/image" Target="../media/image37.png"/><Relationship Id="rId2" Type="http://schemas.openxmlformats.org/officeDocument/2006/relationships/customXml" Target="../ink/ink19.xml"/><Relationship Id="rId1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45.png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customXml" Target="../ink/ink21.xml"/><Relationship Id="rId4" Type="http://schemas.openxmlformats.org/officeDocument/2006/relationships/image" Target="../media/image50.png"/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54.png"/><Relationship Id="rId6" Type="http://schemas.openxmlformats.org/officeDocument/2006/relationships/customXml" Target="../ink/ink24.xml"/><Relationship Id="rId5" Type="http://schemas.openxmlformats.org/officeDocument/2006/relationships/image" Target="../media/image53.png"/><Relationship Id="rId4" Type="http://schemas.openxmlformats.org/officeDocument/2006/relationships/customXml" Target="../ink/ink23.xml"/><Relationship Id="rId3" Type="http://schemas.openxmlformats.org/officeDocument/2006/relationships/image" Target="../media/image52.png"/><Relationship Id="rId2" Type="http://schemas.openxmlformats.org/officeDocument/2006/relationships/customXml" Target="../ink/ink22.xml"/><Relationship Id="rId1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8" Type="http://schemas.openxmlformats.org/officeDocument/2006/relationships/customXml" Target="../ink/ink2.xml"/><Relationship Id="rId7" Type="http://schemas.openxmlformats.org/officeDocument/2006/relationships/image" Target="../media/image6.png"/><Relationship Id="rId6" Type="http://schemas.openxmlformats.org/officeDocument/2006/relationships/customXml" Target="../ink/ink1.x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Relationship Id="rId31" Type="http://schemas.openxmlformats.org/officeDocument/2006/relationships/vmlDrawing" Target="../drawings/vmlDrawing1.vml"/><Relationship Id="rId30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9" Type="http://schemas.openxmlformats.org/officeDocument/2006/relationships/image" Target="../media/image17.png"/><Relationship Id="rId28" Type="http://schemas.openxmlformats.org/officeDocument/2006/relationships/customXml" Target="../ink/ink12.xml"/><Relationship Id="rId27" Type="http://schemas.openxmlformats.org/officeDocument/2006/relationships/image" Target="../media/image16.png"/><Relationship Id="rId26" Type="http://schemas.openxmlformats.org/officeDocument/2006/relationships/customXml" Target="../ink/ink11.xml"/><Relationship Id="rId25" Type="http://schemas.openxmlformats.org/officeDocument/2006/relationships/image" Target="../media/image15.png"/><Relationship Id="rId24" Type="http://schemas.openxmlformats.org/officeDocument/2006/relationships/customXml" Target="../ink/ink10.xml"/><Relationship Id="rId23" Type="http://schemas.openxmlformats.org/officeDocument/2006/relationships/image" Target="../media/image14.png"/><Relationship Id="rId22" Type="http://schemas.openxmlformats.org/officeDocument/2006/relationships/customXml" Target="../ink/ink9.xml"/><Relationship Id="rId21" Type="http://schemas.openxmlformats.org/officeDocument/2006/relationships/image" Target="../media/image13.png"/><Relationship Id="rId20" Type="http://schemas.openxmlformats.org/officeDocument/2006/relationships/customXml" Target="../ink/ink8.xml"/><Relationship Id="rId2" Type="http://schemas.openxmlformats.org/officeDocument/2006/relationships/image" Target="../media/image3.wmf"/><Relationship Id="rId19" Type="http://schemas.openxmlformats.org/officeDocument/2006/relationships/image" Target="../media/image12.png"/><Relationship Id="rId18" Type="http://schemas.openxmlformats.org/officeDocument/2006/relationships/customXml" Target="../ink/ink7.xml"/><Relationship Id="rId17" Type="http://schemas.openxmlformats.org/officeDocument/2006/relationships/image" Target="../media/image11.png"/><Relationship Id="rId16" Type="http://schemas.openxmlformats.org/officeDocument/2006/relationships/customXml" Target="../ink/ink6.xml"/><Relationship Id="rId15" Type="http://schemas.openxmlformats.org/officeDocument/2006/relationships/image" Target="../media/image10.png"/><Relationship Id="rId14" Type="http://schemas.openxmlformats.org/officeDocument/2006/relationships/customXml" Target="../ink/ink5.xml"/><Relationship Id="rId13" Type="http://schemas.openxmlformats.org/officeDocument/2006/relationships/image" Target="../media/image9.png"/><Relationship Id="rId12" Type="http://schemas.openxmlformats.org/officeDocument/2006/relationships/customXml" Target="../ink/ink4.xml"/><Relationship Id="rId11" Type="http://schemas.openxmlformats.org/officeDocument/2006/relationships/image" Target="../media/image8.png"/><Relationship Id="rId10" Type="http://schemas.openxmlformats.org/officeDocument/2006/relationships/customXml" Target="../ink/ink3.xml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customXml" Target="../ink/ink15.xml"/><Relationship Id="rId8" Type="http://schemas.openxmlformats.org/officeDocument/2006/relationships/image" Target="../media/image20.png"/><Relationship Id="rId7" Type="http://schemas.openxmlformats.org/officeDocument/2006/relationships/customXml" Target="../ink/ink14.xml"/><Relationship Id="rId6" Type="http://schemas.openxmlformats.org/officeDocument/2006/relationships/image" Target="../media/image19.png"/><Relationship Id="rId5" Type="http://schemas.openxmlformats.org/officeDocument/2006/relationships/customXml" Target="../ink/ink13.xml"/><Relationship Id="rId4" Type="http://schemas.openxmlformats.org/officeDocument/2006/relationships/image" Target="../media/image1.png"/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2" Type="http://schemas.openxmlformats.org/officeDocument/2006/relationships/vmlDrawing" Target="../drawings/vmlDrawing2.vml"/><Relationship Id="rId11" Type="http://schemas.openxmlformats.org/officeDocument/2006/relationships/slideLayout" Target="../slideLayouts/slideLayout2.xml"/><Relationship Id="rId10" Type="http://schemas.openxmlformats.org/officeDocument/2006/relationships/image" Target="../media/image21.png"/><Relationship Id="rId1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4.png"/><Relationship Id="rId3" Type="http://schemas.openxmlformats.org/officeDocument/2006/relationships/image" Target="../media/image23.png"/><Relationship Id="rId2" Type="http://schemas.openxmlformats.org/officeDocument/2006/relationships/customXml" Target="../ink/ink16.xml"/><Relationship Id="rId1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3.vml"/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29.png"/><Relationship Id="rId6" Type="http://schemas.openxmlformats.org/officeDocument/2006/relationships/oleObject" Target="../embeddings/oleObject6.bin"/><Relationship Id="rId5" Type="http://schemas.openxmlformats.org/officeDocument/2006/relationships/image" Target="../media/image28.png"/><Relationship Id="rId4" Type="http://schemas.openxmlformats.org/officeDocument/2006/relationships/oleObject" Target="../embeddings/oleObject5.bin"/><Relationship Id="rId3" Type="http://schemas.openxmlformats.org/officeDocument/2006/relationships/image" Target="../media/image27.png"/><Relationship Id="rId2" Type="http://schemas.openxmlformats.org/officeDocument/2006/relationships/oleObject" Target="../embeddings/oleObject4.bin"/><Relationship Id="rId1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1.png"/><Relationship Id="rId1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4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5.png"/><Relationship Id="rId3" Type="http://schemas.openxmlformats.org/officeDocument/2006/relationships/customXml" Target="../ink/ink18.xml"/><Relationship Id="rId2" Type="http://schemas.openxmlformats.org/officeDocument/2006/relationships/image" Target="../media/image34.png"/><Relationship Id="rId1" Type="http://schemas.openxmlformats.org/officeDocument/2006/relationships/customXml" Target="../ink/ink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8975" y="758825"/>
            <a:ext cx="7766050" cy="2387600"/>
          </a:xfrm>
          <a:noFill/>
          <a:ln>
            <a:noFill/>
          </a:ln>
          <a:effectLst/>
          <a:sp3d prstMaterial="plastic"/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en-US" sz="4800" b="1" u="sng" noProof="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sym typeface="+mn-ea"/>
              </a:rPr>
              <a:t>Electrostatics-II</a:t>
            </a:r>
            <a:br>
              <a:rPr lang="en-US" altLang="en-US" sz="4800" b="1" noProof="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sym typeface="+mn-ea"/>
              </a:rPr>
            </a:br>
            <a:br>
              <a:rPr lang="en-US" altLang="en-US" sz="4800" b="1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sym typeface="+mn-ea"/>
              </a:rPr>
            </a:br>
            <a:r>
              <a:rPr lang="en-US" altLang="en-US" sz="3600" b="1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sym typeface="+mn-ea"/>
              </a:rPr>
              <a:t>Work, </a:t>
            </a:r>
            <a:r>
              <a:rPr lang="en-US" sz="3600" b="1" noProof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uLnTx/>
                <a:uFillTx/>
                <a:sym typeface="+mn-ea"/>
              </a:rPr>
              <a:t>Energy and Potential</a:t>
            </a:r>
            <a:endParaRPr kumimoji="0" lang="en-US" altLang="en-US" sz="3600" b="1" i="0" u="none" strike="noStrike" kern="1200" cap="none" spc="0" normalizeH="0" baseline="0" noProof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  <a:sym typeface="+mn-ea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143000" y="3602355"/>
            <a:ext cx="8324215" cy="1655445"/>
          </a:xfrm>
        </p:spPr>
        <p:txBody>
          <a:bodyPr/>
          <a:p>
            <a:pPr marL="342900" indent="-342900">
              <a:buFont typeface="Arial" panose="02080604020202020204" pitchFamily="34" charset="0"/>
              <a:buChar char="•"/>
            </a:pPr>
            <a:endParaRPr lang="en-US" altLang="en-US" sz="2400" b="1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  <a:sym typeface="+mn-ea"/>
            </a:endParaRPr>
          </a:p>
          <a:p>
            <a:pPr marL="342900" indent="-342900">
              <a:buFont typeface="Arial" panose="02080604020202020204" pitchFamily="34" charset="0"/>
              <a:buChar char="•"/>
            </a:pPr>
            <a:r>
              <a:rPr lang="en-US" altLang="en-US" sz="2400" b="1" noProof="0" dirty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Relating Electric Field E &amp; Potential V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342900" indent="-342900">
              <a:buFont typeface="Arial" panose="02080604020202020204" pitchFamily="34" charset="0"/>
              <a:buChar char="•"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6" name="Picture 1" descr="D:\SP2\LOGO FINAL EC AND eee\EEE Logo.bm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66800" cy="68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Picture 5" descr="Indus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3425" y="0"/>
            <a:ext cx="790575" cy="685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buAutoNum type="arabicPeriod"/>
            </a:pPr>
            <a:r>
              <a:rPr lang="en-US" sz="1600"/>
              <a:t>The potential due to a single point charge is the work done in carrying a unit positive charge from infinity to the point at which we desire the potential, and the work is independent of the path chosen between those two points.</a:t>
            </a:r>
            <a:endParaRPr lang="en-US" sz="1600"/>
          </a:p>
          <a:p>
            <a:pPr algn="just">
              <a:buAutoNum type="arabicPeriod"/>
            </a:pPr>
            <a:endParaRPr lang="en-US" sz="1600"/>
          </a:p>
          <a:p>
            <a:pPr algn="just">
              <a:buAutoNum type="arabicPeriod"/>
            </a:pPr>
            <a:r>
              <a:rPr lang="en-US" sz="1600"/>
              <a:t>The potential field in the presence of a number of point charges is the sum of the individual potential fields arising from each charge.</a:t>
            </a:r>
            <a:endParaRPr lang="en-US" sz="1600"/>
          </a:p>
          <a:p>
            <a:pPr algn="just">
              <a:buAutoNum type="arabicPeriod"/>
            </a:pPr>
            <a:endParaRPr lang="en-US" sz="1600"/>
          </a:p>
          <a:p>
            <a:pPr algn="just">
              <a:buAutoNum type="arabicPeriod"/>
            </a:pPr>
            <a:r>
              <a:rPr lang="en-US" sz="1600"/>
              <a:t>The potential due to a number of point charges or any continuous charge distribution may therefore be found by carrying a unit charge from infinity to the point in question along any path we choose.</a:t>
            </a:r>
            <a:endParaRPr lang="en-US" sz="1600"/>
          </a:p>
          <a:p>
            <a:pPr marL="0" indent="0" algn="just">
              <a:buNone/>
            </a:pPr>
            <a:endParaRPr lang="en-US" altLang="en-US" sz="1600"/>
          </a:p>
          <a:p>
            <a:pPr marL="0" indent="0" algn="just">
              <a:buNone/>
            </a:pPr>
            <a:r>
              <a:rPr lang="en-US" altLang="en-US" sz="1600"/>
              <a:t>Which means that </a:t>
            </a:r>
            <a:r>
              <a:rPr lang="en-US" sz="1600"/>
              <a:t>no work is done in carrying the unit charge around any closed path</a:t>
            </a:r>
            <a:r>
              <a:rPr lang="en-US" altLang="en-US" sz="1600"/>
              <a:t>.</a:t>
            </a:r>
            <a:endParaRPr lang="en-US" sz="1600"/>
          </a:p>
          <a:p>
            <a:pPr marL="0" indent="0" algn="just">
              <a:buNone/>
            </a:pPr>
            <a:endParaRPr lang="en-US" sz="1600"/>
          </a:p>
          <a:p>
            <a:pPr marL="0" indent="0" algn="just">
              <a:buNone/>
            </a:pPr>
            <a:endParaRPr lang="en-US" sz="1600"/>
          </a:p>
          <a:p>
            <a:pPr marL="0" indent="0" algn="just">
              <a:buNone/>
            </a:pPr>
            <a:endParaRPr lang="en-US" sz="1600"/>
          </a:p>
          <a:p>
            <a:pPr marL="0" indent="0" algn="just">
              <a:buNone/>
            </a:pPr>
            <a:r>
              <a:rPr lang="en-US" altLang="en-US" sz="1600"/>
              <a:t>This is true only for static fields (dc circuits-KVL).</a:t>
            </a:r>
            <a:endParaRPr lang="en-US" altLang="en-US" sz="16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43860" y="5078730"/>
            <a:ext cx="1952625" cy="10477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8" name="Ink 7"/>
              <p14:cNvContentPartPr/>
              <p14:nvPr/>
            </p14:nvContentPartPr>
            <p14:xfrm>
              <a:off x="1143000" y="2696210"/>
              <a:ext cx="615950" cy="36195"/>
            </p14:xfrm>
          </p:contentPart>
        </mc:Choice>
        <mc:Fallback xmlns="">
          <p:pic>
            <p:nvPicPr>
              <p:cNvPr id="8" name="Ink 7"/>
            </p:nvPicPr>
            <p:blipFill>
              <a:blip r:embed="rId3"/>
            </p:blipFill>
            <p:spPr>
              <a:xfrm>
                <a:off x="1143000" y="2696210"/>
                <a:ext cx="615950" cy="3619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" p14:bwMode="auto">
            <p14:nvContentPartPr>
              <p14:cNvPr id="52" name="Ink 51"/>
              <p14:cNvContentPartPr/>
              <p14:nvPr/>
            </p14:nvContentPartPr>
            <p14:xfrm>
              <a:off x="8795385" y="6045200"/>
              <a:ext cx="321310" cy="250190"/>
            </p14:xfrm>
          </p:contentPart>
        </mc:Choice>
        <mc:Fallback xmlns="">
          <p:pic>
            <p:nvPicPr>
              <p:cNvPr id="52" name="Ink 51"/>
            </p:nvPicPr>
            <p:blipFill>
              <a:blip r:embed="rId5"/>
            </p:blipFill>
            <p:spPr>
              <a:xfrm>
                <a:off x="8795385" y="6045200"/>
                <a:ext cx="321310" cy="250190"/>
              </a:xfrm>
              <a:prstGeom prst="rect"/>
            </p:spPr>
          </p:pic>
        </mc:Fallback>
      </mc:AlternateContent>
      <p:sp>
        <p:nvSpPr>
          <p:cNvPr id="4" name="Title 3"/>
          <p:cNvSpPr/>
          <p:nvPr>
            <p:ph type="title"/>
          </p:nvPr>
        </p:nvSpPr>
        <p:spPr>
          <a:xfrm>
            <a:off x="81915" y="180658"/>
            <a:ext cx="8229600" cy="1143000"/>
          </a:xfrm>
        </p:spPr>
        <p:txBody>
          <a:bodyPr/>
          <a:p>
            <a:r>
              <a:rPr lang="en-US" altLang="en-US" b="1" u="sng">
                <a:solidFill>
                  <a:srgbClr val="FF0000"/>
                </a:solidFill>
              </a:rPr>
              <a:t>Facts on Potential</a:t>
            </a:r>
            <a:endParaRPr lang="en-US" altLang="en-US" b="1" u="sng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sym typeface="+mn-ea"/>
              </a:rPr>
              <a:t>Relationship between potential and electric field intensity</a:t>
            </a:r>
            <a:br>
              <a:rPr lang="en-US" sz="2400" b="1" u="sng" dirty="0">
                <a:solidFill>
                  <a:srgbClr val="FF0000"/>
                </a:solidFill>
                <a:latin typeface="Times New Roman" pitchFamily="18" charset="0"/>
                <a:sym typeface="+mn-ea"/>
              </a:rPr>
            </a:br>
            <a:br>
              <a:rPr lang="en-US" sz="2400" b="1" u="sng" dirty="0">
                <a:solidFill>
                  <a:srgbClr val="FF0000"/>
                </a:solidFill>
                <a:latin typeface="Times New Roman" pitchFamily="18" charset="0"/>
              </a:rPr>
            </a:br>
            <a:endParaRPr lang="en-US" sz="2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/>
              <p:nvPr>
                <p:ph idx="1"/>
              </p:nvPr>
            </p:nvSpPr>
            <p:spPr>
              <a:xfrm>
                <a:off x="457200" y="1172845"/>
                <a:ext cx="8229600" cy="5659755"/>
              </a:xfrm>
            </p:spPr>
            <p:txBody>
              <a:bodyPr/>
              <a:p>
                <a:r>
                  <a:rPr lang="en-US" sz="1400"/>
                  <a:t>given </a:t>
                </a:r>
                <a:r>
                  <a:rPr lang="en-US" sz="1400" b="1"/>
                  <a:t>E</a:t>
                </a:r>
                <a:r>
                  <a:rPr lang="en-US" sz="1400"/>
                  <a:t>, find V: What  about reverse???</a:t>
                </a:r>
                <a:endParaRPr lang="en-US" sz="1400"/>
              </a:p>
              <a:p>
                <a:endParaRPr lang="en-US"/>
              </a:p>
              <a:p>
                <a:r>
                  <a:rPr lang="en-US" altLang="en-US" sz="1400"/>
                  <a:t>For </a:t>
                </a:r>
                <a:r>
                  <a:rPr lang="en-US" sz="1400"/>
                  <a:t>a very short element of length </a:t>
                </a:r>
                <a:r>
                  <a:rPr lang="en-US" sz="1400">
                    <a:latin typeface="东文宋体" charset="0"/>
                  </a:rPr>
                  <a:t>▲</a:t>
                </a:r>
                <a:r>
                  <a:rPr lang="en-US" sz="1400"/>
                  <a:t>L along which E is essentially constant, leading to an incremental potential difference</a:t>
                </a:r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r>
                  <a:rPr lang="en-US" sz="1400"/>
                  <a:t>In which direction should </a:t>
                </a:r>
                <a:r>
                  <a:rPr lang="en-US" sz="1400">
                    <a:latin typeface="东文宋体" charset="0"/>
                  </a:rPr>
                  <a:t>▲</a:t>
                </a:r>
                <a:r>
                  <a:rPr lang="en-US" sz="1400"/>
                  <a:t>L be placed to obtain a maximum value of </a:t>
                </a:r>
                <a:r>
                  <a:rPr lang="en-US" sz="1400">
                    <a:latin typeface="东文宋体" charset="0"/>
                  </a:rPr>
                  <a:t>▲</a:t>
                </a:r>
                <a:r>
                  <a:rPr lang="en-US" altLang="en-US" sz="1400">
                    <a:latin typeface="东文宋体" charset="0"/>
                  </a:rPr>
                  <a:t>v</a:t>
                </a:r>
                <a:r>
                  <a:rPr lang="en-US" altLang="en-US" sz="1400"/>
                  <a:t>??</a:t>
                </a:r>
                <a:endParaRPr lang="en-US" altLang="en-US" sz="1400"/>
              </a:p>
              <a:p>
                <a:endParaRPr lang="en-US" sz="1400"/>
              </a:p>
              <a:p>
                <a:r>
                  <a:rPr lang="en-US" sz="1400"/>
                  <a:t>It is obvious that the maximum positive increment of potential, </a:t>
                </a:r>
                <a:r>
                  <a:rPr lang="en-US" sz="1400">
                    <a:latin typeface="东文宋体" charset="0"/>
                  </a:rPr>
                  <a:t>▲</a:t>
                </a:r>
                <a:r>
                  <a:rPr lang="en-US" sz="1400"/>
                  <a:t>V</a:t>
                </a:r>
                <a:r>
                  <a:rPr lang="en-US" sz="1400" baseline="-25000"/>
                  <a:t>ma</a:t>
                </a:r>
                <a:r>
                  <a:rPr lang="en-US" altLang="en-US" sz="1400" baseline="-25000"/>
                  <a:t>x</a:t>
                </a:r>
                <a:r>
                  <a:rPr lang="en-US" sz="1400"/>
                  <a:t> , will occur when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  <m:t>cos</m:t>
                        </m:r>
                      </m:fName>
                      <m:e>
                        <m:r>
                          <a:rPr lang="en-US" sz="1400" i="1"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  <m:t>𝜃</m:t>
                        </m:r>
                        <m:r>
                          <a:rPr lang="en-US" sz="1400" i="1"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  <m:t>=−</m:t>
                        </m:r>
                        <m:r>
                          <a:rPr lang="en-US" sz="1400" i="1">
                            <a:latin typeface="DejaVu Math TeX Gyre" panose="02000503000000000000" charset="0"/>
                            <a:cs typeface="DejaVu Math TeX Gyre" panose="02000503000000000000" charset="0"/>
                          </a:rPr>
                          <m:t>1</m:t>
                        </m:r>
                      </m:e>
                    </m:func>
                  </m:oMath>
                </a14:m>
                <a:r>
                  <a:rPr lang="en-US" sz="1400"/>
                  <a:t> </a:t>
                </a:r>
                <a:r>
                  <a:rPr lang="en-US" altLang="en-US" sz="1400"/>
                  <a:t>(i.e.</a:t>
                </a:r>
                <a:r>
                  <a:rPr lang="en-US" altLang="en-US" sz="1400">
                    <a:latin typeface="Arial" panose="02080604020202020204" pitchFamily="34" charset="0"/>
                  </a:rPr>
                  <a:t> when </a:t>
                </a:r>
                <a:r>
                  <a:rPr lang="en-US" altLang="en-US" sz="1400">
                    <a:latin typeface="东文宋体" charset="0"/>
                  </a:rPr>
                  <a:t>▲</a:t>
                </a:r>
                <a:r>
                  <a:rPr lang="en-US" altLang="en-US" sz="1400">
                    <a:latin typeface="Arial" panose="02080604020202020204" pitchFamily="34" charset="0"/>
                  </a:rPr>
                  <a:t>L points in the direction opposite to </a:t>
                </a:r>
                <a:r>
                  <a:rPr lang="en-US" altLang="en-US" sz="1400" b="1">
                    <a:latin typeface="Arial" panose="02080604020202020204" pitchFamily="34" charset="0"/>
                  </a:rPr>
                  <a:t>E</a:t>
                </a:r>
                <a:r>
                  <a:rPr lang="en-US" altLang="en-US" sz="1400"/>
                  <a:t>) </a:t>
                </a:r>
                <a:endParaRPr lang="en-US" sz="1400"/>
              </a:p>
            </p:txBody>
          </p:sp>
        </mc:Choice>
        <mc:Fallback>
          <p:sp>
            <p:nvSpPr>
              <p:cNvPr id="6" name="Content Placeholder 5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72845"/>
                <a:ext cx="8229600" cy="5659755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7235" y="1006475"/>
            <a:ext cx="2124075" cy="10572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370" y="2508250"/>
            <a:ext cx="2087245" cy="14909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8820" y="2466975"/>
            <a:ext cx="1971675" cy="4191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39795" y="2886075"/>
            <a:ext cx="2095500" cy="342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87445" y="3437255"/>
            <a:ext cx="1543050" cy="5619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7020" y="5752465"/>
            <a:ext cx="1438275" cy="7143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sz="3600" b="1" u="sng">
                <a:solidFill>
                  <a:srgbClr val="FF0000"/>
                </a:solidFill>
                <a:effectLst/>
              </a:rPr>
              <a:t>Relationship between E &amp; V</a:t>
            </a:r>
            <a:endParaRPr lang="en-US" altLang="en-US" sz="3600" b="1" u="sng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285750" indent="-285750" algn="just" eaLnBrk="0" hangingPunct="0">
              <a:buFont typeface="Arial" panose="02080604020202020204" pitchFamily="34" charset="0"/>
              <a:buChar char="•"/>
            </a:pPr>
            <a:r>
              <a:rPr lang="en-US" sz="1400" dirty="0">
                <a:latin typeface="Times New Roman" pitchFamily="18" charset="0"/>
                <a:sym typeface="+mn-ea"/>
              </a:rPr>
              <a:t>Two characteristics of relationship </a:t>
            </a:r>
            <a:r>
              <a:rPr lang="en-US" altLang="en-US" sz="1400" dirty="0">
                <a:latin typeface="Times New Roman" pitchFamily="18" charset="0"/>
                <a:sym typeface="+mn-ea"/>
              </a:rPr>
              <a:t>between E and V</a:t>
            </a:r>
            <a:r>
              <a:rPr lang="en-US" sz="1400" dirty="0">
                <a:latin typeface="Times New Roman" pitchFamily="18" charset="0"/>
                <a:sym typeface="+mn-ea"/>
              </a:rPr>
              <a:t>:</a:t>
            </a:r>
            <a:endParaRPr lang="en-US" sz="1400" b="0" dirty="0">
              <a:latin typeface="Times New Roman" pitchFamily="18" charset="0"/>
            </a:endParaRPr>
          </a:p>
          <a:p>
            <a:pPr algn="just" eaLnBrk="0" hangingPunct="0"/>
            <a:endParaRPr lang="en-US" sz="1400" b="0" dirty="0">
              <a:latin typeface="Latin Modern Roman Slanted" panose="00000500000000000000" charset="0"/>
              <a:cs typeface="Latin Modern Roman Slanted" panose="00000500000000000000" charset="0"/>
            </a:endParaRPr>
          </a:p>
          <a:p>
            <a:pPr algn="just" eaLnBrk="0" hangingPunct="0"/>
            <a:r>
              <a:rPr lang="en-US" sz="1400" dirty="0">
                <a:latin typeface="Latin Modern Roman Slanted" panose="00000500000000000000" charset="0"/>
                <a:cs typeface="Latin Modern Roman Slanted" panose="00000500000000000000" charset="0"/>
                <a:sym typeface="+mn-ea"/>
              </a:rPr>
              <a:t>1. The magnitude of the electric field intensity is given by the maximum value of the rate of change of potential with distance</a:t>
            </a:r>
            <a:r>
              <a:rPr lang="en-US" altLang="en-US" sz="1400" dirty="0">
                <a:latin typeface="Latin Modern Roman Slanted" panose="00000500000000000000" charset="0"/>
                <a:cs typeface="Latin Modern Roman Slanted" panose="00000500000000000000" charset="0"/>
                <a:sym typeface="+mn-ea"/>
              </a:rPr>
              <a:t>.</a:t>
            </a:r>
            <a:endParaRPr lang="en-US" sz="1400" b="0" dirty="0">
              <a:latin typeface="Latin Modern Roman Slanted" panose="00000500000000000000" charset="0"/>
              <a:cs typeface="Latin Modern Roman Slanted" panose="00000500000000000000" charset="0"/>
            </a:endParaRPr>
          </a:p>
          <a:p>
            <a:pPr algn="just" eaLnBrk="0" hangingPunct="0"/>
            <a:endParaRPr lang="en-US" sz="1400" b="0" dirty="0">
              <a:latin typeface="Latin Modern Roman Slanted" panose="00000500000000000000" charset="0"/>
              <a:cs typeface="Latin Modern Roman Slanted" panose="00000500000000000000" charset="0"/>
            </a:endParaRPr>
          </a:p>
          <a:p>
            <a:pPr algn="just" eaLnBrk="0" hangingPunct="0"/>
            <a:r>
              <a:rPr lang="en-US" sz="1400" dirty="0">
                <a:latin typeface="Latin Modern Roman Slanted" panose="00000500000000000000" charset="0"/>
                <a:cs typeface="Latin Modern Roman Slanted" panose="00000500000000000000" charset="0"/>
                <a:sym typeface="+mn-ea"/>
              </a:rPr>
              <a:t>2. This maximum value is obtained when the direction of the distance increment is opposite to E or, in other words, the direction of E is opposite to the direction in which the potential is increasing the most rapidly.</a:t>
            </a:r>
            <a:endParaRPr lang="en-US" sz="1400" b="0" dirty="0">
              <a:latin typeface="Latin Modern Roman Slanted" panose="00000500000000000000" charset="0"/>
              <a:cs typeface="Latin Modern Roman Slanted" panose="00000500000000000000" charset="0"/>
            </a:endParaRPr>
          </a:p>
          <a:p>
            <a:pPr algn="just" eaLnBrk="0" hangingPunct="0"/>
            <a:endParaRPr lang="en-US" altLang="en-US" sz="1400" b="0" dirty="0">
              <a:latin typeface="Latin Modern Roman Slanted" panose="00000500000000000000" charset="0"/>
              <a:cs typeface="Latin Modern Roman Slanted" panose="00000500000000000000" charset="0"/>
            </a:endParaRPr>
          </a:p>
          <a:p>
            <a:pPr algn="just" eaLnBrk="0" hangingPunct="0"/>
            <a:endParaRPr lang="en-US" altLang="en-US" sz="1400" b="0" dirty="0">
              <a:latin typeface="Latin Modern Roman Slanted" panose="00000500000000000000" charset="0"/>
              <a:cs typeface="Latin Modern Roman Slanted" panose="00000500000000000000" charset="0"/>
            </a:endParaRPr>
          </a:p>
          <a:p>
            <a:pPr marL="285750" indent="-285750" algn="just" eaLnBrk="0" hangingPunct="0">
              <a:buClrTx/>
              <a:buSzTx/>
              <a:buFont typeface="Arial" panose="02080604020202020204" pitchFamily="34" charset="0"/>
              <a:buChar char="•"/>
            </a:pPr>
            <a:r>
              <a:rPr lang="en-US" altLang="en-US" sz="1400" dirty="0">
                <a:sym typeface="+mn-ea"/>
              </a:rPr>
              <a:t>Let a</a:t>
            </a:r>
            <a:r>
              <a:rPr lang="en-US" altLang="en-US" sz="1400" baseline="-25000" dirty="0">
                <a:sym typeface="+mn-ea"/>
              </a:rPr>
              <a:t>N</a:t>
            </a:r>
            <a:r>
              <a:rPr lang="en-US" altLang="en-US" sz="1400" dirty="0">
                <a:sym typeface="+mn-ea"/>
              </a:rPr>
              <a:t> be a unit vector normal to the surface and directed toward the higher potentials</a:t>
            </a:r>
            <a:endParaRPr lang="en-US" altLang="en-US" sz="1400" b="0" dirty="0"/>
          </a:p>
          <a:p>
            <a:pPr marL="285750" indent="-285750" algn="just" eaLnBrk="0" hangingPunct="0">
              <a:buClrTx/>
              <a:buSzTx/>
              <a:buFont typeface="Arial" panose="02080604020202020204" pitchFamily="34" charset="0"/>
              <a:buChar char="•"/>
            </a:pPr>
            <a:endParaRPr lang="en-US" sz="1400" b="0" dirty="0"/>
          </a:p>
          <a:p>
            <a:pPr marL="285750" indent="-285750" algn="just" eaLnBrk="0" hangingPunct="0">
              <a:buClrTx/>
              <a:buSzTx/>
              <a:buFont typeface="Arial" panose="02080604020202020204" pitchFamily="34" charset="0"/>
              <a:buChar char="•"/>
            </a:pPr>
            <a:endParaRPr lang="en-US" sz="1400" b="0" dirty="0"/>
          </a:p>
          <a:p>
            <a:pPr marL="285750" indent="-285750" algn="just" eaLnBrk="0" hangingPunct="0">
              <a:buClrTx/>
              <a:buSzTx/>
              <a:buFont typeface="Arial" panose="02080604020202020204" pitchFamily="34" charset="0"/>
              <a:buChar char="•"/>
            </a:pPr>
            <a:endParaRPr lang="en-US" sz="1400" b="0" dirty="0"/>
          </a:p>
          <a:p>
            <a:pPr marL="285750" indent="-285750" algn="just" eaLnBrk="0" hangingPunct="0">
              <a:buClrTx/>
              <a:buSzTx/>
              <a:buFont typeface="Arial" panose="02080604020202020204" pitchFamily="34" charset="0"/>
              <a:buChar char="•"/>
            </a:pPr>
            <a:r>
              <a:rPr lang="en-US" sz="1400" dirty="0">
                <a:sym typeface="+mn-ea"/>
              </a:rPr>
              <a:t>which shows that the magnitude of E is given by the maximum space rate of change of V and the direction of E is normal to the  surface (in the direction of decreasing potential).</a:t>
            </a:r>
            <a:endParaRPr lang="en-US" sz="1400" b="0" dirty="0"/>
          </a:p>
          <a:p>
            <a:endParaRPr lang="en-US" sz="14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4740" y="4418965"/>
            <a:ext cx="1276350" cy="5905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ext Box 3"/>
          <p:cNvSpPr txBox="1"/>
          <p:nvPr/>
        </p:nvSpPr>
        <p:spPr>
          <a:xfrm>
            <a:off x="88900" y="12065"/>
            <a:ext cx="782256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just" eaLnBrk="0" hangingPunct="0">
              <a:buChar char="•"/>
            </a:pPr>
            <a:r>
              <a:rPr lang="en-US" sz="1800" b="0" dirty="0">
                <a:latin typeface="Times New Roman" pitchFamily="18" charset="0"/>
              </a:rPr>
              <a:t> The gradient of a scalar is a vector</a:t>
            </a:r>
            <a:r>
              <a:rPr lang="en-US" altLang="en-US" sz="1800" b="0" dirty="0">
                <a:latin typeface="Times New Roman" pitchFamily="18" charset="0"/>
              </a:rPr>
              <a:t>.</a:t>
            </a:r>
            <a:endParaRPr lang="en-US" sz="1800" b="0" dirty="0">
              <a:latin typeface="Times New Roman" pitchFamily="18" charset="0"/>
            </a:endParaRPr>
          </a:p>
          <a:p>
            <a:pPr algn="just" eaLnBrk="0" hangingPunct="0">
              <a:buChar char="•"/>
            </a:pPr>
            <a:endParaRPr lang="en-US" sz="1800" b="0" dirty="0">
              <a:latin typeface="Times New Roman" pitchFamily="18" charset="0"/>
            </a:endParaRPr>
          </a:p>
          <a:p>
            <a:pPr algn="just" eaLnBrk="0" hangingPunct="0">
              <a:buChar char="•"/>
            </a:pPr>
            <a:r>
              <a:rPr lang="en-US" sz="1800" b="0" dirty="0">
                <a:latin typeface="GFS Baskerville" panose="02000500000000020003" charset="0"/>
                <a:cs typeface="GFS Baskerville" panose="02000500000000020003" charset="0"/>
              </a:rPr>
              <a:t> The gradient shows the maximum space rate of change of a scalar quantity and the </a:t>
            </a:r>
            <a:r>
              <a:rPr lang="en-US" sz="1800" b="0" i="1" dirty="0">
                <a:latin typeface="GFS Baskerville" panose="02000500000000020003" charset="0"/>
                <a:cs typeface="GFS Baskerville" panose="02000500000000020003" charset="0"/>
              </a:rPr>
              <a:t>direction</a:t>
            </a:r>
            <a:r>
              <a:rPr lang="en-US" sz="1800" b="0" dirty="0">
                <a:latin typeface="GFS Baskerville" panose="02000500000000020003" charset="0"/>
                <a:cs typeface="GFS Baskerville" panose="02000500000000020003" charset="0"/>
              </a:rPr>
              <a:t> in which the maximum occurs</a:t>
            </a:r>
            <a:r>
              <a:rPr lang="en-US" altLang="en-US" sz="1800" b="0" dirty="0">
                <a:latin typeface="GFS Baskerville" panose="02000500000000020003" charset="0"/>
                <a:cs typeface="GFS Baskerville" panose="02000500000000020003" charset="0"/>
              </a:rPr>
              <a:t>.</a:t>
            </a:r>
            <a:endParaRPr lang="en-US" sz="1800" b="0" dirty="0">
              <a:latin typeface="Times New Roman" pitchFamily="18" charset="0"/>
            </a:endParaRPr>
          </a:p>
          <a:p>
            <a:pPr algn="just" eaLnBrk="0" hangingPunct="0">
              <a:buChar char="•"/>
            </a:pPr>
            <a:endParaRPr lang="en-US" sz="1800" b="0" dirty="0">
              <a:latin typeface="Times New Roman" pitchFamily="18" charset="0"/>
            </a:endParaRPr>
          </a:p>
          <a:p>
            <a:pPr algn="just" eaLnBrk="0" hangingPunct="0">
              <a:buChar char="•"/>
            </a:pPr>
            <a:r>
              <a:rPr lang="en-US" sz="1800" b="0" dirty="0">
                <a:latin typeface="Times New Roman" pitchFamily="18" charset="0"/>
              </a:rPr>
              <a:t> The operation on V by which -</a:t>
            </a:r>
            <a:r>
              <a:rPr lang="en-US" sz="1800" dirty="0">
                <a:latin typeface="Times New Roman" pitchFamily="18" charset="0"/>
              </a:rPr>
              <a:t>E</a:t>
            </a:r>
            <a:r>
              <a:rPr lang="en-US" sz="1800" b="0" dirty="0">
                <a:latin typeface="Times New Roman" pitchFamily="18" charset="0"/>
              </a:rPr>
              <a:t> is obtained</a:t>
            </a:r>
            <a:endParaRPr lang="en-US" sz="1800" b="0" dirty="0">
              <a:latin typeface="Times New Roman" pitchFamily="18" charset="0"/>
            </a:endParaRPr>
          </a:p>
          <a:p>
            <a:pPr algn="just" eaLnBrk="0" hangingPunct="0">
              <a:buChar char="•"/>
            </a:pPr>
            <a:endParaRPr lang="en-US" sz="1800" b="0" dirty="0">
              <a:latin typeface="Times New Roman" pitchFamily="18" charset="0"/>
            </a:endParaRPr>
          </a:p>
          <a:p>
            <a:pPr algn="just" eaLnBrk="0" hangingPunct="0">
              <a:buChar char="•"/>
            </a:pPr>
            <a:endParaRPr lang="en-US" sz="1800" b="0" dirty="0">
              <a:latin typeface="Times New Roman" pitchFamily="18" charset="0"/>
            </a:endParaRPr>
          </a:p>
          <a:p>
            <a:pPr algn="just" eaLnBrk="0" hangingPunct="0">
              <a:buChar char="•"/>
            </a:pPr>
            <a:endParaRPr lang="en-US" sz="1800" b="0" dirty="0">
              <a:latin typeface="Times New Roman" pitchFamily="18" charset="0"/>
            </a:endParaRPr>
          </a:p>
          <a:p>
            <a:pPr algn="just" eaLnBrk="0" hangingPunct="0">
              <a:buChar char="•"/>
            </a:pPr>
            <a:endParaRPr lang="en-US" sz="1800" b="0" dirty="0">
              <a:latin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75" name="Text Box 4"/>
              <p:cNvSpPr txBox="1"/>
              <p:nvPr/>
            </p:nvSpPr>
            <p:spPr>
              <a:xfrm>
                <a:off x="1322070" y="2139950"/>
                <a:ext cx="3426460" cy="4603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 anchor="t" anchorCtr="0">
                <a:spAutoFit/>
              </a:bodyPr>
              <a:p>
                <a:pPr eaLnBrk="0" hangingPunct="0"/>
                <a:r>
                  <a:rPr lang="en-US" dirty="0">
                    <a:latin typeface="Times New Roman" pitchFamily="18" charset="0"/>
                  </a:rPr>
                  <a:t>E</a:t>
                </a:r>
                <a:r>
                  <a:rPr lang="en-US" b="0" dirty="0">
                    <a:latin typeface="Times New Roman" pitchFamily="18" charset="0"/>
                  </a:rPr>
                  <a:t> = - grad V = -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DejaVu Math TeX Gyre" panose="02000503000000000000" charset="0"/>
                        <a:cs typeface="DejaVu Math TeX Gyre" panose="02000503000000000000" charset="0"/>
                      </a:rPr>
                      <m:t>𝛻</m:t>
                    </m:r>
                    <m:r>
                      <a:rPr lang="en-US" i="1" dirty="0">
                        <a:latin typeface="DejaVu Math TeX Gyre" panose="02000503000000000000" charset="0"/>
                        <a:cs typeface="DejaVu Math TeX Gyre" panose="02000503000000000000" charset="0"/>
                      </a:rPr>
                      <m:t>.</m:t>
                    </m:r>
                  </m:oMath>
                </a14:m>
                <a:r>
                  <a:rPr lang="en-US" b="0" dirty="0">
                    <a:latin typeface="Times New Roman" pitchFamily="18" charset="0"/>
                  </a:rPr>
                  <a:t>V</a:t>
                </a:r>
                <a:endParaRPr lang="en-US" b="0" dirty="0">
                  <a:latin typeface="Times New Roman" pitchFamily="18" charset="0"/>
                </a:endParaRPr>
              </a:p>
            </p:txBody>
          </p:sp>
        </mc:Choice>
        <mc:Fallback>
          <p:sp>
            <p:nvSpPr>
              <p:cNvPr id="2867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070" y="2139950"/>
                <a:ext cx="3426460" cy="460375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  <a:ln w="9525">
                <a:noFill/>
              </a:ln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265" y="2092325"/>
            <a:ext cx="2561590" cy="50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195" y="2901950"/>
            <a:ext cx="3114675" cy="590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4695" y="2873375"/>
            <a:ext cx="2743200" cy="6477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r:id="rId5" p14:bwMode="auto">
            <p14:nvContentPartPr>
              <p14:cNvPr id="44" name="Ink 43"/>
              <p14:cNvContentPartPr/>
              <p14:nvPr/>
            </p14:nvContentPartPr>
            <p14:xfrm>
              <a:off x="4392930" y="2981960"/>
              <a:ext cx="17780" cy="360"/>
            </p14:xfrm>
          </p:contentPart>
        </mc:Choice>
        <mc:Fallback xmlns="">
          <p:pic>
            <p:nvPicPr>
              <p:cNvPr id="44" name="Ink 43"/>
            </p:nvPicPr>
            <p:blipFill>
              <a:blip r:embed="rId6"/>
            </p:blipFill>
            <p:spPr>
              <a:xfrm>
                <a:off x="4392930" y="2981960"/>
                <a:ext cx="17780" cy="36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Rectangle 2"/>
          <p:cNvSpPr/>
          <p:nvPr/>
        </p:nvSpPr>
        <p:spPr>
          <a:xfrm>
            <a:off x="810260" y="664845"/>
            <a:ext cx="7924800" cy="1371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</a:rPr>
              <a:t>Gradients in different coordinate systems</a:t>
            </a:r>
            <a:endParaRPr lang="en-US" sz="3600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9699" name="Text Box 4"/>
          <p:cNvSpPr txBox="1"/>
          <p:nvPr/>
        </p:nvSpPr>
        <p:spPr>
          <a:xfrm>
            <a:off x="6172200" y="3429000"/>
            <a:ext cx="13335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en-US" b="0" dirty="0">
                <a:latin typeface="Times New Roman" pitchFamily="18" charset="0"/>
              </a:rPr>
              <a:t>Cartesian</a:t>
            </a:r>
            <a:endParaRPr lang="en-US" b="0" dirty="0">
              <a:latin typeface="Times New Roman" pitchFamily="18" charset="0"/>
            </a:endParaRPr>
          </a:p>
        </p:txBody>
      </p:sp>
      <p:sp>
        <p:nvSpPr>
          <p:cNvPr id="29700" name="Text Box 5"/>
          <p:cNvSpPr txBox="1"/>
          <p:nvPr/>
        </p:nvSpPr>
        <p:spPr>
          <a:xfrm>
            <a:off x="6172200" y="4495800"/>
            <a:ext cx="155257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en-US" b="0" dirty="0">
                <a:latin typeface="Times New Roman" pitchFamily="18" charset="0"/>
              </a:rPr>
              <a:t>Cylindrical</a:t>
            </a:r>
            <a:endParaRPr lang="en-US" b="0" dirty="0">
              <a:latin typeface="Times New Roman" pitchFamily="18" charset="0"/>
            </a:endParaRPr>
          </a:p>
        </p:txBody>
      </p:sp>
      <p:sp>
        <p:nvSpPr>
          <p:cNvPr id="29701" name="Text Box 6"/>
          <p:cNvSpPr txBox="1"/>
          <p:nvPr/>
        </p:nvSpPr>
        <p:spPr>
          <a:xfrm>
            <a:off x="6172200" y="5562600"/>
            <a:ext cx="13335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lang="en-US" b="0" dirty="0">
                <a:latin typeface="Times New Roman" pitchFamily="18" charset="0"/>
              </a:rPr>
              <a:t>Spherical</a:t>
            </a:r>
            <a:endParaRPr lang="en-US" b="0" dirty="0"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5800" y="3371850"/>
            <a:ext cx="5143500" cy="27051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5" name="Ink 4"/>
              <p14:cNvContentPartPr/>
              <p14:nvPr/>
            </p14:nvContentPartPr>
            <p14:xfrm>
              <a:off x="3634105" y="3321685"/>
              <a:ext cx="499745" cy="339090"/>
            </p14:xfrm>
          </p:contentPart>
        </mc:Choice>
        <mc:Fallback xmlns="">
          <p:pic>
            <p:nvPicPr>
              <p:cNvPr id="5" name="Ink 4"/>
            </p:nvPicPr>
            <p:blipFill>
              <a:blip r:embed="rId3"/>
            </p:blipFill>
            <p:spPr>
              <a:xfrm>
                <a:off x="3634105" y="3321685"/>
                <a:ext cx="499745" cy="33909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4" p14:bwMode="auto">
            <p14:nvContentPartPr>
              <p14:cNvPr id="6" name="Ink 5"/>
              <p14:cNvContentPartPr/>
              <p14:nvPr/>
            </p14:nvContentPartPr>
            <p14:xfrm>
              <a:off x="3687445" y="4455795"/>
              <a:ext cx="313055" cy="312420"/>
            </p14:xfrm>
          </p:contentPart>
        </mc:Choice>
        <mc:Fallback xmlns="">
          <p:pic>
            <p:nvPicPr>
              <p:cNvPr id="6" name="Ink 5"/>
            </p:nvPicPr>
            <p:blipFill>
              <a:blip r:embed="rId5"/>
            </p:blipFill>
            <p:spPr>
              <a:xfrm>
                <a:off x="3687445" y="4455795"/>
                <a:ext cx="313055" cy="31242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6" p14:bwMode="auto">
            <p14:nvContentPartPr>
              <p14:cNvPr id="7" name="Ink 6"/>
              <p14:cNvContentPartPr/>
              <p14:nvPr/>
            </p14:nvContentPartPr>
            <p14:xfrm>
              <a:off x="3937635" y="5509260"/>
              <a:ext cx="276860" cy="241300"/>
            </p14:xfrm>
          </p:contentPart>
        </mc:Choice>
        <mc:Fallback xmlns="">
          <p:pic>
            <p:nvPicPr>
              <p:cNvPr id="7" name="Ink 6"/>
            </p:nvPicPr>
            <p:blipFill>
              <a:blip r:embed="rId7"/>
            </p:blipFill>
            <p:spPr>
              <a:xfrm>
                <a:off x="3937635" y="5509260"/>
                <a:ext cx="276860" cy="24130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1" name="Rectangle 2"/>
          <p:cNvSpPr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en-US" sz="4400" u="sng" dirty="0">
                <a:solidFill>
                  <a:srgbClr val="FF0000"/>
                </a:solidFill>
                <a:latin typeface="Times New Roman" pitchFamily="18" charset="0"/>
              </a:rPr>
              <a:t>Example 4.3</a:t>
            </a:r>
            <a:endParaRPr lang="en-US" sz="4400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22" name="Text Box 3"/>
          <p:cNvSpPr txBox="1"/>
          <p:nvPr/>
        </p:nvSpPr>
        <p:spPr>
          <a:xfrm>
            <a:off x="990600" y="2098675"/>
            <a:ext cx="7391400" cy="3987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eaLnBrk="0" hangingPunct="0"/>
            <a:r>
              <a:rPr lang="en-US" b="0" dirty="0">
                <a:latin typeface="Times New Roman" pitchFamily="18" charset="0"/>
              </a:rPr>
              <a:t>Given the potential field, V = 2x</a:t>
            </a:r>
            <a:r>
              <a:rPr lang="en-US" b="0" baseline="30000" dirty="0">
                <a:latin typeface="Times New Roman" pitchFamily="18" charset="0"/>
              </a:rPr>
              <a:t>2</a:t>
            </a:r>
            <a:r>
              <a:rPr lang="en-US" b="0" dirty="0">
                <a:latin typeface="Times New Roman" pitchFamily="18" charset="0"/>
              </a:rPr>
              <a:t>y - 5z, and a point P(-4, 3, 6), find the following: potential V, electric field intensity </a:t>
            </a:r>
            <a:r>
              <a:rPr lang="en-US" dirty="0">
                <a:latin typeface="Times New Roman" pitchFamily="18" charset="0"/>
              </a:rPr>
              <a:t>E</a:t>
            </a:r>
            <a:endParaRPr lang="en-US" b="0" dirty="0">
              <a:latin typeface="Times New Roman" pitchFamily="18" charset="0"/>
            </a:endParaRPr>
          </a:p>
          <a:p>
            <a:pPr eaLnBrk="0" hangingPunct="0"/>
            <a:endParaRPr lang="en-US" b="0" dirty="0">
              <a:latin typeface="Times New Roman" pitchFamily="18" charset="0"/>
            </a:endParaRPr>
          </a:p>
          <a:p>
            <a:pPr eaLnBrk="0" hangingPunct="0"/>
            <a:r>
              <a:rPr lang="en-US" b="0" dirty="0">
                <a:latin typeface="Times New Roman" pitchFamily="18" charset="0"/>
              </a:rPr>
              <a:t>potential		V</a:t>
            </a:r>
            <a:r>
              <a:rPr lang="en-US" b="0" baseline="-25000" dirty="0">
                <a:latin typeface="Times New Roman" pitchFamily="18" charset="0"/>
              </a:rPr>
              <a:t>P</a:t>
            </a:r>
            <a:r>
              <a:rPr lang="en-US" b="0" dirty="0">
                <a:latin typeface="Times New Roman" pitchFamily="18" charset="0"/>
              </a:rPr>
              <a:t> = 2(-4)</a:t>
            </a:r>
            <a:r>
              <a:rPr lang="en-US" b="0" baseline="30000" dirty="0">
                <a:latin typeface="Times New Roman" pitchFamily="18" charset="0"/>
              </a:rPr>
              <a:t>2</a:t>
            </a:r>
            <a:r>
              <a:rPr lang="en-US" b="0" dirty="0">
                <a:latin typeface="Times New Roman" pitchFamily="18" charset="0"/>
              </a:rPr>
              <a:t>(3) - 5(6) = 66 V</a:t>
            </a:r>
            <a:endParaRPr lang="en-US" b="0" dirty="0">
              <a:latin typeface="Times New Roman" pitchFamily="18" charset="0"/>
            </a:endParaRPr>
          </a:p>
          <a:p>
            <a:pPr eaLnBrk="0" hangingPunct="0"/>
            <a:endParaRPr lang="en-US" b="0" dirty="0">
              <a:latin typeface="Times New Roman" pitchFamily="18" charset="0"/>
            </a:endParaRPr>
          </a:p>
          <a:p>
            <a:pPr eaLnBrk="0" hangingPunct="0"/>
            <a:r>
              <a:rPr lang="en-US" b="0" dirty="0">
                <a:latin typeface="Times New Roman" pitchFamily="18" charset="0"/>
              </a:rPr>
              <a:t>electric field intensity - use gradient operation</a:t>
            </a:r>
            <a:endParaRPr lang="en-US" b="0" dirty="0">
              <a:latin typeface="Times New Roman" pitchFamily="18" charset="0"/>
            </a:endParaRPr>
          </a:p>
          <a:p>
            <a:pPr eaLnBrk="0" hangingPunct="0"/>
            <a:r>
              <a:rPr lang="en-US" b="0" dirty="0">
                <a:latin typeface="Times New Roman" pitchFamily="18" charset="0"/>
              </a:rPr>
              <a:t>			</a:t>
            </a:r>
            <a:endParaRPr lang="en-US" b="0" dirty="0">
              <a:latin typeface="Times New Roman" pitchFamily="18" charset="0"/>
            </a:endParaRPr>
          </a:p>
          <a:p>
            <a:pPr eaLnBrk="0" hangingPunct="0"/>
            <a:r>
              <a:rPr lang="en-US" b="0" dirty="0">
                <a:latin typeface="Times New Roman" pitchFamily="18" charset="0"/>
              </a:rPr>
              <a:t>			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en-US" b="0" dirty="0">
                <a:latin typeface="Times New Roman" pitchFamily="18" charset="0"/>
              </a:rPr>
              <a:t> = -4xy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x</a:t>
            </a:r>
            <a:r>
              <a:rPr lang="en-US" b="0" dirty="0">
                <a:latin typeface="Times New Roman" pitchFamily="18" charset="0"/>
              </a:rPr>
              <a:t> - 2x</a:t>
            </a:r>
            <a:r>
              <a:rPr lang="en-US" b="0" baseline="30000" dirty="0">
                <a:latin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y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b="0" dirty="0">
                <a:latin typeface="Times New Roman" pitchFamily="18" charset="0"/>
              </a:rPr>
              <a:t>+ 5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z</a:t>
            </a:r>
            <a:endParaRPr lang="en-US" baseline="-25000" dirty="0">
              <a:latin typeface="Times New Roman" pitchFamily="18" charset="0"/>
            </a:endParaRPr>
          </a:p>
          <a:p>
            <a:pPr eaLnBrk="0" hangingPunct="0"/>
            <a:endParaRPr lang="en-US" baseline="-25000" dirty="0">
              <a:latin typeface="Times New Roman" pitchFamily="18" charset="0"/>
            </a:endParaRPr>
          </a:p>
          <a:p>
            <a:pPr eaLnBrk="0" hangingPunct="0"/>
            <a:r>
              <a:rPr lang="en-US" baseline="-25000" dirty="0">
                <a:latin typeface="Times New Roman" pitchFamily="18" charset="0"/>
              </a:rPr>
              <a:t>			</a:t>
            </a:r>
            <a:r>
              <a:rPr lang="en-US" dirty="0">
                <a:latin typeface="Times New Roman" pitchFamily="18" charset="0"/>
              </a:rPr>
              <a:t>E</a:t>
            </a:r>
            <a:r>
              <a:rPr lang="en-US" b="0" baseline="-25000" dirty="0">
                <a:latin typeface="Times New Roman" pitchFamily="18" charset="0"/>
              </a:rPr>
              <a:t>P</a:t>
            </a:r>
            <a:r>
              <a:rPr lang="en-US" b="0" dirty="0">
                <a:latin typeface="Times New Roman" pitchFamily="18" charset="0"/>
              </a:rPr>
              <a:t> = 48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x</a:t>
            </a:r>
            <a:r>
              <a:rPr lang="en-US" b="0" dirty="0">
                <a:latin typeface="Times New Roman" pitchFamily="18" charset="0"/>
              </a:rPr>
              <a:t> - 32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y</a:t>
            </a:r>
            <a:r>
              <a:rPr lang="en-US" b="0" dirty="0">
                <a:latin typeface="Times New Roman" pitchFamily="18" charset="0"/>
              </a:rPr>
              <a:t> + 5</a:t>
            </a:r>
            <a:r>
              <a:rPr lang="en-US" dirty="0">
                <a:latin typeface="Times New Roman" pitchFamily="18" charset="0"/>
              </a:rPr>
              <a:t>a</a:t>
            </a:r>
            <a:r>
              <a:rPr lang="en-US" baseline="-25000" dirty="0">
                <a:latin typeface="Times New Roman" pitchFamily="18" charset="0"/>
              </a:rPr>
              <a:t>z</a:t>
            </a:r>
            <a:endParaRPr lang="en-US" baseline="-25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Rectangle 2"/>
          <p:cNvSpPr/>
          <p:nvPr/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en-US" sz="4400" u="sng" dirty="0">
                <a:solidFill>
                  <a:srgbClr val="FF0000"/>
                </a:solidFill>
                <a:latin typeface="Times New Roman" pitchFamily="18" charset="0"/>
              </a:rPr>
              <a:t>Where is energy stored?</a:t>
            </a:r>
            <a:endParaRPr lang="en-US" sz="4400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914" name="Text Box 3"/>
          <p:cNvSpPr txBox="1"/>
          <p:nvPr/>
        </p:nvSpPr>
        <p:spPr>
          <a:xfrm>
            <a:off x="1219200" y="2133600"/>
            <a:ext cx="7086600" cy="230695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342900" indent="-342900" eaLnBrk="0" hangingPunct="0">
              <a:buFont typeface="Arial" panose="02080604020202020204" pitchFamily="34" charset="0"/>
              <a:buChar char="•"/>
            </a:pPr>
            <a:r>
              <a:rPr lang="en-US" b="0" dirty="0">
                <a:latin typeface="Times New Roman" pitchFamily="18" charset="0"/>
              </a:rPr>
              <a:t>The location of potential energy cannot be precisely pinned down in terms of physical location - in the molecules of the pencil, the gravitational field, etc?</a:t>
            </a:r>
            <a:endParaRPr lang="en-US" b="0" dirty="0">
              <a:latin typeface="Times New Roman" pitchFamily="18" charset="0"/>
            </a:endParaRPr>
          </a:p>
          <a:p>
            <a:pPr marL="342900" indent="-342900" eaLnBrk="0" hangingPunct="0">
              <a:buFont typeface="Arial" panose="02080604020202020204" pitchFamily="34" charset="0"/>
              <a:buChar char="•"/>
            </a:pPr>
            <a:endParaRPr lang="en-US" b="0" dirty="0">
              <a:latin typeface="Times New Roman" pitchFamily="18" charset="0"/>
            </a:endParaRPr>
          </a:p>
          <a:p>
            <a:pPr marL="342900" indent="-342900" eaLnBrk="0" hangingPunct="0">
              <a:buFont typeface="Arial" panose="02080604020202020204" pitchFamily="34" charset="0"/>
              <a:buChar char="•"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8915" name="Text Box 4"/>
          <p:cNvSpPr txBox="1"/>
          <p:nvPr/>
        </p:nvSpPr>
        <p:spPr>
          <a:xfrm>
            <a:off x="1295400" y="3657600"/>
            <a:ext cx="7430770" cy="82994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marL="342900" indent="-342900" eaLnBrk="0" hangingPunct="0">
              <a:buFont typeface="Arial" panose="02080604020202020204" pitchFamily="34" charset="0"/>
              <a:buChar char="•"/>
            </a:pPr>
            <a:endParaRPr lang="en-US" b="0" dirty="0">
              <a:latin typeface="Times New Roman" pitchFamily="18" charset="0"/>
            </a:endParaRPr>
          </a:p>
          <a:p>
            <a:pPr marL="342900" indent="-342900" eaLnBrk="0" hangingPunct="0">
              <a:buFont typeface="Arial" panose="02080604020202020204" pitchFamily="34" charset="0"/>
              <a:buChar char="•"/>
            </a:pPr>
            <a:r>
              <a:rPr lang="en-US" b="0" dirty="0">
                <a:latin typeface="Times New Roman" pitchFamily="18" charset="0"/>
              </a:rPr>
              <a:t>So where is the energy in a capacitor stored?</a:t>
            </a:r>
            <a:endParaRPr lang="en-US" b="0" dirty="0">
              <a:latin typeface="Times New Roman" pitchFamily="18" charset="0"/>
            </a:endParaRPr>
          </a:p>
        </p:txBody>
      </p:sp>
      <p:sp>
        <p:nvSpPr>
          <p:cNvPr id="38916" name="Text Box 5"/>
          <p:cNvSpPr txBox="1"/>
          <p:nvPr/>
        </p:nvSpPr>
        <p:spPr>
          <a:xfrm>
            <a:off x="1279525" y="4384675"/>
            <a:ext cx="6873875" cy="156845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marL="342900" indent="-342900" eaLnBrk="0" hangingPunct="0">
              <a:buFont typeface="Arial" panose="02080604020202020204" pitchFamily="34" charset="0"/>
              <a:buChar char="•"/>
            </a:pPr>
            <a:endParaRPr lang="en-US" b="0" dirty="0">
              <a:latin typeface="Times New Roman" pitchFamily="18" charset="0"/>
            </a:endParaRPr>
          </a:p>
          <a:p>
            <a:pPr marL="342900" indent="-342900" eaLnBrk="0" hangingPunct="0">
              <a:buFont typeface="Arial" panose="02080604020202020204" pitchFamily="34" charset="0"/>
              <a:buChar char="•"/>
            </a:pPr>
            <a:r>
              <a:rPr lang="en-US" b="0" dirty="0">
                <a:latin typeface="Times New Roman" pitchFamily="18" charset="0"/>
              </a:rPr>
              <a:t>Electromagnetic theory makes it easy to believe that the energy is stored in the field itself</a:t>
            </a:r>
            <a:r>
              <a:rPr lang="en-US" altLang="en-US" b="0" dirty="0">
                <a:latin typeface="Times New Roman" pitchFamily="18" charset="0"/>
              </a:rPr>
              <a:t>.</a:t>
            </a:r>
            <a:endParaRPr lang="en-US" altLang="en-US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z="2400" b="1" u="sng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sym typeface="+mn-ea"/>
              </a:rPr>
              <a:t>Energy </a:t>
            </a:r>
            <a:r>
              <a:rPr lang="en-US" sz="2400" b="1" u="sng" noProof="0" dirty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sym typeface="+mn-ea"/>
              </a:rPr>
              <a:t>to move a point charge through a Field</a:t>
            </a:r>
            <a:b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4970780"/>
          </a:xfrm>
        </p:spPr>
        <p:txBody>
          <a:bodyPr/>
          <a:p>
            <a:pPr indent="-255270" algn="just" eaLnBrk="1" hangingPunct="1"/>
            <a:r>
              <a:rPr lang="en-US" altLang="en-US" sz="2000" dirty="0">
                <a:sym typeface="+mn-ea"/>
              </a:rPr>
              <a:t>F</a:t>
            </a:r>
            <a:r>
              <a:rPr lang="en-US" sz="2000" dirty="0">
                <a:sym typeface="+mn-ea"/>
              </a:rPr>
              <a:t>orce on </a:t>
            </a:r>
            <a:r>
              <a:rPr lang="en-US" altLang="en-US" sz="2000" dirty="0">
                <a:sym typeface="+mn-ea"/>
              </a:rPr>
              <a:t>charge</a:t>
            </a:r>
            <a:r>
              <a:rPr lang="en-US" sz="2000" dirty="0">
                <a:sym typeface="+mn-ea"/>
              </a:rPr>
              <a:t> Q due to an electric field</a:t>
            </a:r>
            <a:endParaRPr lang="en-US" sz="2000" dirty="0"/>
          </a:p>
          <a:p>
            <a:pPr indent="-255270" algn="just" eaLnBrk="1" hangingPunct="1"/>
            <a:endParaRPr lang="en-US" sz="2000" dirty="0"/>
          </a:p>
          <a:p>
            <a:pPr indent="-255270" algn="just" eaLnBrk="1" hangingPunct="1"/>
            <a:r>
              <a:rPr lang="en-US" sz="2000" dirty="0">
                <a:sym typeface="+mn-ea"/>
              </a:rPr>
              <a:t>Differential work done by an external source moving Q</a:t>
            </a:r>
            <a:endParaRPr lang="en-US" sz="2000" dirty="0"/>
          </a:p>
          <a:p>
            <a:pPr indent="-255270" algn="just" eaLnBrk="1" hangingPunct="1"/>
            <a:endParaRPr lang="en-US" sz="2000" dirty="0"/>
          </a:p>
          <a:p>
            <a:pPr indent="-255270" algn="just" eaLnBrk="1" hangingPunct="1"/>
            <a:endParaRPr lang="en-US" sz="2000" dirty="0">
              <a:sym typeface="+mn-ea"/>
            </a:endParaRPr>
          </a:p>
          <a:p>
            <a:pPr indent="-255270" algn="just" eaLnBrk="1" hangingPunct="1"/>
            <a:endParaRPr lang="en-US" sz="2000" dirty="0">
              <a:sym typeface="+mn-ea"/>
            </a:endParaRPr>
          </a:p>
          <a:p>
            <a:pPr indent="-255270" algn="just" eaLnBrk="1" hangingPunct="1"/>
            <a:endParaRPr lang="en-US" sz="2000" dirty="0">
              <a:sym typeface="+mn-ea"/>
            </a:endParaRPr>
          </a:p>
          <a:p>
            <a:pPr indent="-255270" algn="just" eaLnBrk="1" hangingPunct="1"/>
            <a:endParaRPr lang="en-US" sz="2000" dirty="0">
              <a:sym typeface="+mn-ea"/>
            </a:endParaRPr>
          </a:p>
          <a:p>
            <a:pPr indent="-255270" algn="just" eaLnBrk="1" hangingPunct="1"/>
            <a:r>
              <a:rPr lang="en-US" sz="2000" dirty="0">
                <a:sym typeface="+mn-ea"/>
              </a:rPr>
              <a:t>Work required to move a charge </a:t>
            </a:r>
            <a:r>
              <a:rPr lang="en-US" altLang="en-US" sz="2000" dirty="0">
                <a:sym typeface="+mn-ea"/>
              </a:rPr>
              <a:t>Q by </a:t>
            </a:r>
            <a:r>
              <a:rPr lang="en-US" sz="2000" dirty="0">
                <a:sym typeface="+mn-ea"/>
              </a:rPr>
              <a:t>a finite distance </a:t>
            </a:r>
            <a:r>
              <a:rPr lang="en-US" altLang="en-US" sz="2000" dirty="0">
                <a:sym typeface="+mn-ea"/>
              </a:rPr>
              <a:t>in the presenace of E field is given by</a:t>
            </a:r>
            <a:endParaRPr lang="en-US" sz="2000" dirty="0"/>
          </a:p>
          <a:p>
            <a:pPr algn="just" eaLnBrk="1" hangingPunct="1"/>
            <a:endParaRPr lang="en-US" sz="2000" dirty="0"/>
          </a:p>
        </p:txBody>
      </p:sp>
      <p:graphicFrame>
        <p:nvGraphicFramePr>
          <p:cNvPr id="12293" name="Object 4"/>
          <p:cNvGraphicFramePr/>
          <p:nvPr/>
        </p:nvGraphicFramePr>
        <p:xfrm>
          <a:off x="4241800" y="1583055"/>
          <a:ext cx="889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466725" imgH="209550" progId="Mathcad">
                  <p:embed/>
                </p:oleObj>
              </mc:Choice>
              <mc:Fallback>
                <p:oleObj name="" r:id="rId1" imgW="466725" imgH="209550" progId="Mathcad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241800" y="1583055"/>
                        <a:ext cx="889000" cy="361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625" y="2886075"/>
            <a:ext cx="2952750" cy="1085850"/>
          </a:xfrm>
          <a:prstGeom prst="rect">
            <a:avLst/>
          </a:prstGeom>
        </p:spPr>
      </p:pic>
      <p:graphicFrame>
        <p:nvGraphicFramePr>
          <p:cNvPr id="12295" name="Object 7"/>
          <p:cNvGraphicFramePr/>
          <p:nvPr/>
        </p:nvGraphicFramePr>
        <p:xfrm>
          <a:off x="3314700" y="4857750"/>
          <a:ext cx="2743200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4" imgW="1600200" imgH="542925" progId="Paint.Picture">
                  <p:embed/>
                </p:oleObj>
              </mc:Choice>
              <mc:Fallback>
                <p:oleObj name="" r:id="rId4" imgW="1600200" imgH="542925" progId="Paint.Picture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14700" y="4857750"/>
                        <a:ext cx="2743200" cy="9302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/>
                        </a:solidFill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r:id="rId6" p14:bwMode="auto">
            <p14:nvContentPartPr>
              <p14:cNvPr id="5" name="Ink 4"/>
              <p14:cNvContentPartPr/>
              <p14:nvPr/>
            </p14:nvContentPartPr>
            <p14:xfrm>
              <a:off x="5214620" y="5107305"/>
              <a:ext cx="116205" cy="36195"/>
            </p14:xfrm>
          </p:contentPart>
        </mc:Choice>
        <mc:Fallback xmlns="">
          <p:pic>
            <p:nvPicPr>
              <p:cNvPr id="5" name="Ink 4"/>
            </p:nvPicPr>
            <p:blipFill>
              <a:blip r:embed="rId7"/>
            </p:blipFill>
            <p:spPr>
              <a:xfrm>
                <a:off x="5214620" y="5107305"/>
                <a:ext cx="116205" cy="3619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8" p14:bwMode="auto">
            <p14:nvContentPartPr>
              <p14:cNvPr id="6" name="Ink 5"/>
              <p14:cNvContentPartPr/>
              <p14:nvPr/>
            </p14:nvContentPartPr>
            <p14:xfrm>
              <a:off x="5553710" y="5089525"/>
              <a:ext cx="223520" cy="62865"/>
            </p14:xfrm>
          </p:contentPart>
        </mc:Choice>
        <mc:Fallback xmlns="">
          <p:pic>
            <p:nvPicPr>
              <p:cNvPr id="6" name="Ink 5"/>
            </p:nvPicPr>
            <p:blipFill>
              <a:blip r:embed="rId9"/>
            </p:blipFill>
            <p:spPr>
              <a:xfrm>
                <a:off x="5553710" y="5089525"/>
                <a:ext cx="223520" cy="6286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0" p14:bwMode="auto">
            <p14:nvContentPartPr>
              <p14:cNvPr id="7" name="Ink 6"/>
              <p14:cNvContentPartPr/>
              <p14:nvPr/>
            </p14:nvContentPartPr>
            <p14:xfrm>
              <a:off x="5027295" y="3107055"/>
              <a:ext cx="499745" cy="45085"/>
            </p14:xfrm>
          </p:contentPart>
        </mc:Choice>
        <mc:Fallback xmlns="">
          <p:pic>
            <p:nvPicPr>
              <p:cNvPr id="7" name="Ink 6"/>
            </p:nvPicPr>
            <p:blipFill>
              <a:blip r:embed="rId11"/>
            </p:blipFill>
            <p:spPr>
              <a:xfrm>
                <a:off x="5027295" y="3107055"/>
                <a:ext cx="499745" cy="4508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2" p14:bwMode="auto">
            <p14:nvContentPartPr>
              <p14:cNvPr id="8" name="Ink 7"/>
              <p14:cNvContentPartPr/>
              <p14:nvPr/>
            </p14:nvContentPartPr>
            <p14:xfrm>
              <a:off x="4803775" y="5652135"/>
              <a:ext cx="360" cy="223520"/>
            </p14:xfrm>
          </p:contentPart>
        </mc:Choice>
        <mc:Fallback xmlns="">
          <p:pic>
            <p:nvPicPr>
              <p:cNvPr id="8" name="Ink 7"/>
            </p:nvPicPr>
            <p:blipFill>
              <a:blip r:embed="rId13"/>
            </p:blipFill>
            <p:spPr>
              <a:xfrm>
                <a:off x="4803775" y="5652135"/>
                <a:ext cx="360" cy="22352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4" p14:bwMode="auto">
            <p14:nvContentPartPr>
              <p14:cNvPr id="9" name="Ink 8"/>
              <p14:cNvContentPartPr/>
              <p14:nvPr/>
            </p14:nvContentPartPr>
            <p14:xfrm>
              <a:off x="4803775" y="5705475"/>
              <a:ext cx="169545" cy="170180"/>
            </p14:xfrm>
          </p:contentPart>
        </mc:Choice>
        <mc:Fallback xmlns="">
          <p:pic>
            <p:nvPicPr>
              <p:cNvPr id="9" name="Ink 8"/>
            </p:nvPicPr>
            <p:blipFill>
              <a:blip r:embed="rId15"/>
            </p:blipFill>
            <p:spPr>
              <a:xfrm>
                <a:off x="4803775" y="5705475"/>
                <a:ext cx="169545" cy="17018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6" p14:bwMode="auto">
            <p14:nvContentPartPr>
              <p14:cNvPr id="10" name="Ink 9"/>
              <p14:cNvContentPartPr/>
              <p14:nvPr/>
            </p14:nvContentPartPr>
            <p14:xfrm>
              <a:off x="4598670" y="4928870"/>
              <a:ext cx="35560" cy="133985"/>
            </p14:xfrm>
          </p:contentPart>
        </mc:Choice>
        <mc:Fallback xmlns="">
          <p:pic>
            <p:nvPicPr>
              <p:cNvPr id="10" name="Ink 9"/>
            </p:nvPicPr>
            <p:blipFill>
              <a:blip r:embed="rId17"/>
            </p:blipFill>
            <p:spPr>
              <a:xfrm>
                <a:off x="4598670" y="4928870"/>
                <a:ext cx="35560" cy="13398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18" p14:bwMode="auto">
            <p14:nvContentPartPr>
              <p14:cNvPr id="11" name="Ink 10"/>
              <p14:cNvContentPartPr/>
              <p14:nvPr/>
            </p14:nvContentPartPr>
            <p14:xfrm>
              <a:off x="4625340" y="4857750"/>
              <a:ext cx="80010" cy="151765"/>
            </p14:xfrm>
          </p:contentPart>
        </mc:Choice>
        <mc:Fallback xmlns="">
          <p:pic>
            <p:nvPicPr>
              <p:cNvPr id="11" name="Ink 10"/>
            </p:nvPicPr>
            <p:blipFill>
              <a:blip r:embed="rId19"/>
            </p:blipFill>
            <p:spPr>
              <a:xfrm>
                <a:off x="4625340" y="4857750"/>
                <a:ext cx="80010" cy="15176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0" p14:bwMode="auto">
            <p14:nvContentPartPr>
              <p14:cNvPr id="12" name="Ink 11"/>
              <p14:cNvContentPartPr/>
              <p14:nvPr/>
            </p14:nvContentPartPr>
            <p14:xfrm>
              <a:off x="4589780" y="4982210"/>
              <a:ext cx="115570" cy="27305"/>
            </p14:xfrm>
          </p:contentPart>
        </mc:Choice>
        <mc:Fallback xmlns="">
          <p:pic>
            <p:nvPicPr>
              <p:cNvPr id="12" name="Ink 11"/>
            </p:nvPicPr>
            <p:blipFill>
              <a:blip r:embed="rId21"/>
            </p:blipFill>
            <p:spPr>
              <a:xfrm>
                <a:off x="4589780" y="4982210"/>
                <a:ext cx="115570" cy="2730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2" p14:bwMode="auto">
            <p14:nvContentPartPr>
              <p14:cNvPr id="13" name="Ink 12"/>
              <p14:cNvContentPartPr/>
              <p14:nvPr/>
            </p14:nvContentPartPr>
            <p14:xfrm>
              <a:off x="4616450" y="4821555"/>
              <a:ext cx="8890" cy="294640"/>
            </p14:xfrm>
          </p:contentPart>
        </mc:Choice>
        <mc:Fallback xmlns="">
          <p:pic>
            <p:nvPicPr>
              <p:cNvPr id="13" name="Ink 12"/>
            </p:nvPicPr>
            <p:blipFill>
              <a:blip r:embed="rId23"/>
            </p:blipFill>
            <p:spPr>
              <a:xfrm>
                <a:off x="4616450" y="4821555"/>
                <a:ext cx="8890" cy="29464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4" p14:bwMode="auto">
            <p14:nvContentPartPr>
              <p14:cNvPr id="14" name="Ink 13"/>
              <p14:cNvContentPartPr/>
              <p14:nvPr/>
            </p14:nvContentPartPr>
            <p14:xfrm>
              <a:off x="4705350" y="4937760"/>
              <a:ext cx="62865" cy="98425"/>
            </p14:xfrm>
          </p:contentPart>
        </mc:Choice>
        <mc:Fallback xmlns="">
          <p:pic>
            <p:nvPicPr>
              <p:cNvPr id="14" name="Ink 13"/>
            </p:nvPicPr>
            <p:blipFill>
              <a:blip r:embed="rId25"/>
            </p:blipFill>
            <p:spPr>
              <a:xfrm>
                <a:off x="4705350" y="4937760"/>
                <a:ext cx="62865" cy="98425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6" p14:bwMode="auto">
            <p14:nvContentPartPr>
              <p14:cNvPr id="49" name="Ink 48"/>
              <p14:cNvContentPartPr/>
              <p14:nvPr/>
            </p14:nvContentPartPr>
            <p14:xfrm>
              <a:off x="8331200" y="1651635"/>
              <a:ext cx="360" cy="8890"/>
            </p14:xfrm>
          </p:contentPart>
        </mc:Choice>
        <mc:Fallback xmlns="">
          <p:pic>
            <p:nvPicPr>
              <p:cNvPr id="49" name="Ink 48"/>
            </p:nvPicPr>
            <p:blipFill>
              <a:blip r:embed="rId27"/>
            </p:blipFill>
            <p:spPr>
              <a:xfrm>
                <a:off x="8331200" y="1651635"/>
                <a:ext cx="360" cy="889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28" p14:bwMode="auto">
            <p14:nvContentPartPr>
              <p14:cNvPr id="52" name="Ink 51"/>
              <p14:cNvContentPartPr/>
              <p14:nvPr/>
            </p14:nvContentPartPr>
            <p14:xfrm>
              <a:off x="8179435" y="1633855"/>
              <a:ext cx="17780" cy="360"/>
            </p14:xfrm>
          </p:contentPart>
        </mc:Choice>
        <mc:Fallback xmlns="">
          <p:pic>
            <p:nvPicPr>
              <p:cNvPr id="52" name="Ink 51"/>
            </p:nvPicPr>
            <p:blipFill>
              <a:blip r:embed="rId29"/>
            </p:blipFill>
            <p:spPr>
              <a:xfrm>
                <a:off x="8179435" y="1633855"/>
                <a:ext cx="17780" cy="36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indent="-255270" algn="just" eaLnBrk="1" hangingPunct="1">
              <a:lnSpc>
                <a:spcPct val="90000"/>
              </a:lnSpc>
            </a:pPr>
            <a:r>
              <a:rPr lang="en-US" altLang="en-US" sz="2800" dirty="0"/>
              <a:t>differential length elemts are given by </a:t>
            </a:r>
            <a:br>
              <a:rPr lang="en-US" sz="2800" dirty="0"/>
            </a:br>
            <a:endParaRPr lang="en-US" sz="2000" dirty="0"/>
          </a:p>
          <a:p>
            <a:pPr indent="-255270" algn="just" eaLnBrk="1" hangingPunct="1">
              <a:lnSpc>
                <a:spcPct val="90000"/>
              </a:lnSpc>
            </a:pPr>
            <a:endParaRPr lang="en-US" sz="2800" dirty="0"/>
          </a:p>
          <a:p>
            <a:pPr indent="-255270" algn="just" eaLnBrk="1" hangingPunct="1">
              <a:lnSpc>
                <a:spcPct val="90000"/>
              </a:lnSpc>
            </a:pPr>
            <a:endParaRPr lang="en-US" sz="2800" dirty="0"/>
          </a:p>
          <a:p>
            <a:pPr indent="-255270" algn="just" eaLnBrk="1" hangingPunct="1">
              <a:lnSpc>
                <a:spcPct val="90000"/>
              </a:lnSpc>
            </a:pPr>
            <a:endParaRPr lang="en-US" sz="2800" dirty="0"/>
          </a:p>
          <a:p>
            <a:pPr indent="-255270" algn="just" eaLnBrk="1" hangingPunct="1">
              <a:lnSpc>
                <a:spcPct val="90000"/>
              </a:lnSpc>
            </a:pPr>
            <a:endParaRPr lang="en-US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noFill/>
          <a:ln>
            <a:noFill/>
          </a:ln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1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Line </a:t>
            </a:r>
            <a:r>
              <a:rPr kumimoji="0" lang="en-US" sz="41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Integral</a:t>
            </a:r>
            <a:endParaRPr kumimoji="0" lang="en-US" sz="41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319" name="Object 7"/>
          <p:cNvGraphicFramePr/>
          <p:nvPr/>
        </p:nvGraphicFramePr>
        <p:xfrm>
          <a:off x="1385570" y="2597785"/>
          <a:ext cx="56388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" imgW="3438525" imgH="790575" progId="Paint.Picture">
                  <p:embed/>
                </p:oleObj>
              </mc:Choice>
              <mc:Fallback>
                <p:oleObj name="" r:id="rId1" imgW="3438525" imgH="790575" progId="Paint.Picture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385570" y="2597785"/>
                        <a:ext cx="5638800" cy="12969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/>
                        </a:solidFill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0" name="Picture 5" descr="Indus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3425" y="0"/>
            <a:ext cx="790575" cy="685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21" name="Picture 1" descr="D:\SP2\LOGO FINAL EC AND eee\EEE Logo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066800" cy="685800"/>
          </a:xfrm>
          <a:prstGeom prst="rect">
            <a:avLst/>
          </a:prstGeom>
          <a:noFill/>
          <a:ln w="9525"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r:id="rId5" p14:bwMode="auto">
            <p14:nvContentPartPr>
              <p14:cNvPr id="4" name="Ink 3"/>
              <p14:cNvContentPartPr/>
              <p14:nvPr/>
            </p14:nvContentPartPr>
            <p14:xfrm>
              <a:off x="2419350" y="3544570"/>
              <a:ext cx="142875" cy="360"/>
            </p14:xfrm>
          </p:contentPart>
        </mc:Choice>
        <mc:Fallback xmlns="">
          <p:pic>
            <p:nvPicPr>
              <p:cNvPr id="4" name="Ink 3"/>
            </p:nvPicPr>
            <p:blipFill>
              <a:blip r:embed="rId6"/>
            </p:blipFill>
            <p:spPr>
              <a:xfrm>
                <a:off x="2419350" y="3544570"/>
                <a:ext cx="142875" cy="3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7" p14:bwMode="auto">
            <p14:nvContentPartPr>
              <p14:cNvPr id="5" name="Ink 4"/>
              <p14:cNvContentPartPr/>
              <p14:nvPr/>
            </p14:nvContentPartPr>
            <p14:xfrm>
              <a:off x="3366135" y="3517900"/>
              <a:ext cx="125095" cy="17780"/>
            </p14:xfrm>
          </p:contentPart>
        </mc:Choice>
        <mc:Fallback xmlns="">
          <p:pic>
            <p:nvPicPr>
              <p:cNvPr id="5" name="Ink 4"/>
            </p:nvPicPr>
            <p:blipFill>
              <a:blip r:embed="rId8"/>
            </p:blipFill>
            <p:spPr>
              <a:xfrm>
                <a:off x="3366135" y="3517900"/>
                <a:ext cx="125095" cy="1778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9" p14:bwMode="auto">
            <p14:nvContentPartPr>
              <p14:cNvPr id="6" name="Ink 5"/>
              <p14:cNvContentPartPr/>
              <p14:nvPr/>
            </p14:nvContentPartPr>
            <p14:xfrm>
              <a:off x="4919980" y="3509010"/>
              <a:ext cx="303530" cy="17780"/>
            </p14:xfrm>
          </p:contentPart>
        </mc:Choice>
        <mc:Fallback xmlns="">
          <p:pic>
            <p:nvPicPr>
              <p:cNvPr id="6" name="Ink 5"/>
            </p:nvPicPr>
            <p:blipFill>
              <a:blip r:embed="rId10"/>
            </p:blipFill>
            <p:spPr>
              <a:xfrm>
                <a:off x="4919980" y="3509010"/>
                <a:ext cx="303530" cy="17780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b="1" u="sng">
                <a:solidFill>
                  <a:srgbClr val="FF0000"/>
                </a:solidFill>
                <a:sym typeface="+mn-ea"/>
              </a:rPr>
              <a:t>Potential Difference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255270" algn="just"/>
            <a:r>
              <a:rPr lang="en-US" altLang="zh-CN" sz="2400">
                <a:sym typeface="+mn-ea"/>
              </a:rPr>
              <a:t>The work done by an external source in moving a charge Q from one point to  another in an electric field E,</a:t>
            </a:r>
            <a:endParaRPr lang="en-US" altLang="zh-CN" sz="2400"/>
          </a:p>
          <a:p>
            <a:pPr indent="-255270"/>
            <a:endParaRPr lang="en-US" altLang="zh-CN" sz="2400"/>
          </a:p>
          <a:p>
            <a:pPr indent="-255270" algn="just"/>
            <a:endParaRPr lang="en-US" altLang="zh-CN" sz="2400">
              <a:sym typeface="+mn-ea"/>
            </a:endParaRPr>
          </a:p>
          <a:p>
            <a:pPr indent="-255270" algn="just"/>
            <a:r>
              <a:rPr lang="en-US" altLang="zh-CN" sz="2400">
                <a:sym typeface="+mn-ea"/>
              </a:rPr>
              <a:t>P</a:t>
            </a:r>
            <a:r>
              <a:rPr lang="en-US" altLang="en-US" sz="2400">
                <a:sym typeface="+mn-ea"/>
              </a:rPr>
              <a:t>o</a:t>
            </a:r>
            <a:r>
              <a:rPr lang="en-US" altLang="zh-CN" sz="2400">
                <a:sym typeface="+mn-ea"/>
              </a:rPr>
              <a:t>tential difference V is defined as the </a:t>
            </a:r>
            <a:r>
              <a:rPr lang="en-US" altLang="zh-CN" sz="2400" b="1" u="sng">
                <a:solidFill>
                  <a:srgbClr val="FF0000"/>
                </a:solidFill>
                <a:sym typeface="+mn-ea"/>
              </a:rPr>
              <a:t>work done (by an external source) in moving a unit positive charge from one point to another in an electric field,</a:t>
            </a:r>
            <a:endParaRPr lang="en-US" altLang="zh-CN" sz="2400" b="1" u="sng">
              <a:solidFill>
                <a:srgbClr val="FF0000"/>
              </a:solidFill>
            </a:endParaRPr>
          </a:p>
          <a:p>
            <a:pPr indent="-255270" algn="just"/>
            <a:endParaRPr lang="en-US" altLang="zh-CN" sz="2400"/>
          </a:p>
          <a:p>
            <a:endParaRPr lang="en-US" altLang="zh-CN" sz="2400"/>
          </a:p>
        </p:txBody>
      </p:sp>
      <p:pic>
        <p:nvPicPr>
          <p:cNvPr id="204" name="Picture 2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57170" y="5375275"/>
            <a:ext cx="4314825" cy="9334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r:id="rId2" p14:bwMode="auto">
            <p14:nvContentPartPr>
              <p14:cNvPr id="6" name="Ink 5"/>
              <p14:cNvContentPartPr/>
              <p14:nvPr/>
            </p14:nvContentPartPr>
            <p14:xfrm>
              <a:off x="6768465" y="4553585"/>
              <a:ext cx="303530" cy="223520"/>
            </p14:xfrm>
          </p:contentPart>
        </mc:Choice>
        <mc:Fallback xmlns="">
          <p:pic>
            <p:nvPicPr>
              <p:cNvPr id="6" name="Ink 5"/>
            </p:nvPicPr>
            <p:blipFill>
              <a:blip r:embed="rId3"/>
            </p:blipFill>
            <p:spPr>
              <a:xfrm>
                <a:off x="6768465" y="4553585"/>
                <a:ext cx="303530" cy="223520"/>
              </a:xfrm>
              <a:prstGeom prst="rect"/>
            </p:spPr>
          </p:pic>
        </mc:Fallback>
      </mc:AlternateContent>
      <p:pic>
        <p:nvPicPr>
          <p:cNvPr id="203" name="Picture 2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0440" y="2348865"/>
            <a:ext cx="2586990" cy="11957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sz="3600" b="1" u="sng">
                <a:solidFill>
                  <a:srgbClr val="FF0000"/>
                </a:solidFill>
              </a:rPr>
              <a:t>Numerical on potential difference</a:t>
            </a:r>
            <a:endParaRPr lang="en-US" altLang="en-US" sz="3600" b="1" u="sng">
              <a:solidFill>
                <a:srgbClr val="FF0000"/>
              </a:solidFill>
            </a:endParaRPr>
          </a:p>
        </p:txBody>
      </p:sp>
      <p:pic>
        <p:nvPicPr>
          <p:cNvPr id="49" name="Content Placeholder 4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19125" y="2056130"/>
            <a:ext cx="8523605" cy="11480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5" name="Picture 10" descr="http://www.mhhe.com/engcs/electrical/haytbuck/webfigures/chap4/hay04243_0403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6540" y="3928745"/>
            <a:ext cx="5105400" cy="2233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6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sz="2000" dirty="0"/>
              <a:t>Potential Difference</a:t>
            </a:r>
            <a:endParaRPr sz="2000" dirty="0"/>
          </a:p>
          <a:p>
            <a:pPr eaLnBrk="1" hangingPunct="1"/>
            <a:endParaRPr sz="2000" dirty="0"/>
          </a:p>
          <a:p>
            <a:pPr eaLnBrk="1" hangingPunct="1"/>
            <a:r>
              <a:rPr sz="2000" dirty="0"/>
              <a:t>Using radial distances from the point charge</a:t>
            </a:r>
            <a:endParaRPr sz="20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65910" y="274955"/>
            <a:ext cx="7120890" cy="1143000"/>
          </a:xfrm>
          <a:noFill/>
          <a:ln>
            <a:noFill/>
          </a:ln>
          <a:effectLst/>
          <a:sp3d prstMaterial="plastic"/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10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Potential </a:t>
            </a:r>
            <a:r>
              <a:rPr kumimoji="0" lang="en-US" sz="41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Difference</a:t>
            </a:r>
            <a:endParaRPr kumimoji="0" lang="en-US" sz="410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122" name="Object 4"/>
          <p:cNvGraphicFramePr/>
          <p:nvPr/>
        </p:nvGraphicFramePr>
        <p:xfrm>
          <a:off x="3754755" y="1417955"/>
          <a:ext cx="182880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2" imgW="1685925" imgH="657225" progId="Paint.Picture">
                  <p:embed/>
                </p:oleObj>
              </mc:Choice>
              <mc:Fallback>
                <p:oleObj name="" r:id="rId2" imgW="1685925" imgH="657225" progId="Paint.Picture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54755" y="1417955"/>
                        <a:ext cx="1828800" cy="7127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/>
          <p:nvPr/>
        </p:nvGraphicFramePr>
        <p:xfrm>
          <a:off x="4572000" y="2874645"/>
          <a:ext cx="19812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4" imgW="1781175" imgH="619125" progId="Paint.Picture">
                  <p:embed/>
                </p:oleObj>
              </mc:Choice>
              <mc:Fallback>
                <p:oleObj name="" r:id="rId4" imgW="1781175" imgH="619125" progId="Paint.Picture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0" y="2874645"/>
                        <a:ext cx="1981200" cy="6889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9"/>
          <p:cNvGraphicFramePr/>
          <p:nvPr/>
        </p:nvGraphicFramePr>
        <p:xfrm>
          <a:off x="5494020" y="4114165"/>
          <a:ext cx="351980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6" imgW="2762250" imgH="800100" progId="Paint.Picture">
                  <p:embed/>
                </p:oleObj>
              </mc:Choice>
              <mc:Fallback>
                <p:oleObj name="" r:id="rId6" imgW="2762250" imgH="800100" progId="Paint.Picture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94020" y="4114165"/>
                        <a:ext cx="3519805" cy="1054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b="1" u="sng">
                <a:solidFill>
                  <a:srgbClr val="FF0000"/>
                </a:solidFill>
                <a:sym typeface="+mn-ea"/>
              </a:rPr>
              <a:t>Absolute Potential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255270" algn="just"/>
            <a:r>
              <a:rPr lang="en-US" altLang="zh-CN" sz="2000">
                <a:sym typeface="+mn-ea"/>
              </a:rPr>
              <a:t>Potential difference is measured in </a:t>
            </a:r>
            <a:r>
              <a:rPr lang="en-US" altLang="zh-CN" sz="2000" b="1" i="1">
                <a:sym typeface="+mn-ea"/>
              </a:rPr>
              <a:t>joules per coulomb</a:t>
            </a:r>
            <a:r>
              <a:rPr lang="en-US" altLang="en-US" sz="2000" b="1" i="1">
                <a:sym typeface="+mn-ea"/>
              </a:rPr>
              <a:t>(volts)</a:t>
            </a:r>
            <a:r>
              <a:rPr lang="en-US" altLang="en-US" sz="2000">
                <a:sym typeface="+mn-ea"/>
              </a:rPr>
              <a:t>.</a:t>
            </a:r>
            <a:endParaRPr lang="en-US" altLang="en-US" sz="2000"/>
          </a:p>
          <a:p>
            <a:pPr indent="-255270" algn="just"/>
            <a:r>
              <a:rPr lang="en-US" altLang="zh-CN" sz="2000">
                <a:sym typeface="+mn-ea"/>
              </a:rPr>
              <a:t> Hence the potential difference between points A and B is</a:t>
            </a:r>
            <a:endParaRPr lang="en-US" altLang="zh-CN" sz="2000"/>
          </a:p>
          <a:p>
            <a:pPr indent="-255270" algn="just"/>
            <a:endParaRPr lang="en-US" altLang="zh-CN" sz="2000"/>
          </a:p>
          <a:p>
            <a:pPr indent="-255270" algn="just"/>
            <a:endParaRPr lang="en-US" altLang="zh-CN" sz="2000"/>
          </a:p>
          <a:p>
            <a:pPr indent="-255270" algn="just"/>
            <a:endParaRPr lang="en-US" altLang="zh-CN" sz="2000"/>
          </a:p>
          <a:p>
            <a:pPr indent="-255270" algn="just"/>
            <a:r>
              <a:rPr lang="en-US" altLang="zh-CN" sz="2000">
                <a:sym typeface="+mn-ea"/>
              </a:rPr>
              <a:t>We can try out this definition by finding the potential difference between points A and B at radial distances r</a:t>
            </a:r>
            <a:r>
              <a:rPr lang="en-US" altLang="zh-CN" sz="2000" baseline="-25000">
                <a:sym typeface="+mn-ea"/>
              </a:rPr>
              <a:t>A</a:t>
            </a:r>
            <a:r>
              <a:rPr lang="en-US" altLang="zh-CN" sz="2000">
                <a:sym typeface="+mn-ea"/>
              </a:rPr>
              <a:t> and r</a:t>
            </a:r>
            <a:r>
              <a:rPr lang="en-US" altLang="zh-CN" sz="2000" baseline="-25000">
                <a:sym typeface="+mn-ea"/>
              </a:rPr>
              <a:t>B</a:t>
            </a:r>
            <a:r>
              <a:rPr lang="en-US" altLang="zh-CN" sz="2000">
                <a:sym typeface="+mn-ea"/>
              </a:rPr>
              <a:t> from a point charge Q. Choosing an origin at Q;</a:t>
            </a:r>
            <a:endParaRPr lang="en-US" altLang="zh-CN" sz="2000"/>
          </a:p>
          <a:p>
            <a:pPr indent="-255270" algn="just"/>
            <a:endParaRPr lang="en-US" altLang="zh-CN" sz="2000"/>
          </a:p>
          <a:p>
            <a:pPr indent="-255270" algn="just"/>
            <a:endParaRPr lang="en-US" altLang="zh-CN" sz="2000"/>
          </a:p>
          <a:p>
            <a:endParaRPr lang="en-US" altLang="zh-CN" sz="2000"/>
          </a:p>
        </p:txBody>
      </p:sp>
      <p:pic>
        <p:nvPicPr>
          <p:cNvPr id="196" name="Picture 19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26790" y="2673350"/>
            <a:ext cx="2409825" cy="819150"/>
          </a:xfrm>
          <a:prstGeom prst="rect">
            <a:avLst/>
          </a:prstGeom>
        </p:spPr>
      </p:pic>
      <p:pic>
        <p:nvPicPr>
          <p:cNvPr id="197" name="Picture 19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891405"/>
            <a:ext cx="6610350" cy="17430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US" b="1" u="sng">
                <a:solidFill>
                  <a:srgbClr val="FF0000"/>
                </a:solidFill>
                <a:sym typeface="+mn-ea"/>
              </a:rPr>
              <a:t>Absolute Potential</a:t>
            </a:r>
            <a:br>
              <a:rPr lang="en-US" altLang="en-US" b="1" u="sng" strike="noStrike" noProof="1">
                <a:solidFill>
                  <a:srgbClr val="FF0000"/>
                </a:solidFill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255270" algn="just"/>
            <a:r>
              <a:rPr lang="en-US" altLang="zh-CN" sz="1600">
                <a:sym typeface="+mn-ea"/>
              </a:rPr>
              <a:t>It is often convenient </a:t>
            </a:r>
            <a:r>
              <a:rPr lang="en-US" altLang="en-US" sz="1600">
                <a:sym typeface="+mn-ea"/>
              </a:rPr>
              <a:t>to define </a:t>
            </a:r>
            <a:r>
              <a:rPr lang="en-US" altLang="zh-CN" sz="1600" b="1" i="1">
                <a:sym typeface="+mn-ea"/>
              </a:rPr>
              <a:t>absolute potential, of a point</a:t>
            </a:r>
            <a:r>
              <a:rPr lang="en-US" altLang="zh-CN" sz="1600">
                <a:sym typeface="+mn-ea"/>
              </a:rPr>
              <a:t>, rather than the potential difference between two points, but this means only that we agree to measure every potential difference with respect to a specified reference point which we consider to have zero potential.</a:t>
            </a:r>
            <a:endParaRPr lang="en-US" altLang="zh-CN" sz="1600"/>
          </a:p>
          <a:p>
            <a:pPr indent="-255270" algn="just"/>
            <a:endParaRPr lang="en-US" altLang="zh-CN" sz="1600"/>
          </a:p>
          <a:p>
            <a:pPr indent="-255270" algn="just"/>
            <a:r>
              <a:rPr lang="en-US" altLang="en-US" sz="1600">
                <a:sym typeface="+mn-ea"/>
              </a:rPr>
              <a:t>T</a:t>
            </a:r>
            <a:r>
              <a:rPr lang="en-US" altLang="zh-CN" sz="1600">
                <a:sym typeface="+mn-ea"/>
              </a:rPr>
              <a:t>he most universal zero reference point in experimental or physical potential measurements is </a:t>
            </a:r>
            <a:r>
              <a:rPr lang="en-US" altLang="en-US" sz="1600" b="1">
                <a:sym typeface="+mn-ea"/>
              </a:rPr>
              <a:t>“</a:t>
            </a:r>
            <a:r>
              <a:rPr lang="en-US" altLang="zh-CN" sz="1600" b="1" i="1">
                <a:sym typeface="+mn-ea"/>
              </a:rPr>
              <a:t>ground</a:t>
            </a:r>
            <a:r>
              <a:rPr lang="en-US" altLang="en-US" sz="1600" b="1" i="1">
                <a:sym typeface="+mn-ea"/>
              </a:rPr>
              <a:t>”,</a:t>
            </a:r>
            <a:r>
              <a:rPr lang="en-US" altLang="zh-CN" sz="1600">
                <a:sym typeface="+mn-ea"/>
              </a:rPr>
              <a:t> by which we mean the potential of the surface region of the earth itself.</a:t>
            </a:r>
            <a:endParaRPr lang="en-US" altLang="zh-CN" sz="1600"/>
          </a:p>
          <a:p>
            <a:pPr indent="-255270" algn="just"/>
            <a:endParaRPr lang="en-US" altLang="zh-CN" sz="1600"/>
          </a:p>
          <a:p>
            <a:pPr indent="-255270" algn="just"/>
            <a:r>
              <a:rPr lang="en-US" altLang="en-US" sz="1600" b="1" dirty="0">
                <a:sym typeface="+mn-ea"/>
              </a:rPr>
              <a:t>T</a:t>
            </a:r>
            <a:r>
              <a:rPr lang="en-US" sz="1600" b="1" dirty="0">
                <a:sym typeface="+mn-ea"/>
              </a:rPr>
              <a:t>he zero reference is more conveniently selected at infinity</a:t>
            </a:r>
            <a:r>
              <a:rPr lang="en-US" sz="1600" dirty="0">
                <a:sym typeface="+mn-ea"/>
              </a:rPr>
              <a:t>.Let V</a:t>
            </a:r>
            <a:r>
              <a:rPr lang="en-US" altLang="en-US" sz="1600" baseline="-25000" dirty="0">
                <a:sym typeface="+mn-ea"/>
              </a:rPr>
              <a:t>B</a:t>
            </a:r>
            <a:r>
              <a:rPr lang="en-US" sz="1600" dirty="0">
                <a:sym typeface="+mn-ea"/>
              </a:rPr>
              <a:t>=0 at </a:t>
            </a:r>
            <a:r>
              <a:rPr lang="en-US" altLang="en-US" sz="1600" dirty="0">
                <a:sym typeface="+mn-ea"/>
              </a:rPr>
              <a:t>Infinity, the absolute potential at point A is </a:t>
            </a:r>
            <a:endParaRPr lang="en-US" altLang="zh-CN" sz="1600"/>
          </a:p>
          <a:p>
            <a:pPr indent="-255270" algn="just"/>
            <a:endParaRPr lang="en-US" altLang="zh-CN" sz="1600"/>
          </a:p>
          <a:p>
            <a:pPr indent="-255270" algn="just"/>
            <a:endParaRPr lang="en-US" altLang="zh-CN" sz="1600"/>
          </a:p>
          <a:p>
            <a:pPr indent="-255270" algn="just"/>
            <a:endParaRPr lang="en-US" altLang="zh-CN" sz="1600"/>
          </a:p>
          <a:p>
            <a:pPr indent="-255270" algn="just"/>
            <a:r>
              <a:rPr lang="en-US" altLang="zh-CN" sz="1600">
                <a:sym typeface="+mn-ea"/>
              </a:rPr>
              <a:t>If the </a:t>
            </a:r>
            <a:r>
              <a:rPr lang="en-US" altLang="en-US" sz="1600">
                <a:sym typeface="+mn-ea"/>
              </a:rPr>
              <a:t>Absolute </a:t>
            </a:r>
            <a:r>
              <a:rPr lang="en-US" altLang="zh-CN" sz="1600">
                <a:sym typeface="+mn-ea"/>
              </a:rPr>
              <a:t>potential at point A is V</a:t>
            </a:r>
            <a:r>
              <a:rPr lang="en-US" altLang="zh-CN" sz="1600" baseline="-25000">
                <a:sym typeface="+mn-ea"/>
              </a:rPr>
              <a:t>A</a:t>
            </a:r>
            <a:r>
              <a:rPr lang="en-US" altLang="zh-CN" sz="1600">
                <a:sym typeface="+mn-ea"/>
              </a:rPr>
              <a:t> and that at B is V</a:t>
            </a:r>
            <a:r>
              <a:rPr lang="en-US" altLang="zh-CN" sz="1600" baseline="-25000">
                <a:sym typeface="+mn-ea"/>
              </a:rPr>
              <a:t>B</a:t>
            </a:r>
            <a:r>
              <a:rPr lang="en-US" altLang="zh-CN" sz="1600">
                <a:sym typeface="+mn-ea"/>
              </a:rPr>
              <a:t> , then</a:t>
            </a:r>
            <a:endParaRPr lang="en-US" altLang="zh-CN" sz="1600"/>
          </a:p>
          <a:p>
            <a:endParaRPr lang="en-US" altLang="zh-CN" sz="1600"/>
          </a:p>
        </p:txBody>
      </p:sp>
      <p:graphicFrame>
        <p:nvGraphicFramePr>
          <p:cNvPr id="19461" name="Object 5"/>
          <p:cNvGraphicFramePr/>
          <p:nvPr/>
        </p:nvGraphicFramePr>
        <p:xfrm>
          <a:off x="4091305" y="4625340"/>
          <a:ext cx="1248410" cy="633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" imgW="771525" imgH="466725" progId="Paint.Picture">
                  <p:embed/>
                </p:oleObj>
              </mc:Choice>
              <mc:Fallback>
                <p:oleObj name="" r:id="rId1" imgW="771525" imgH="466725" progId="Paint.Picture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091305" y="4625340"/>
                        <a:ext cx="1248410" cy="63373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/>
                        </a:solidFill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3120" y="5857875"/>
            <a:ext cx="2171700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621665" y="-197167"/>
            <a:ext cx="8229600" cy="1143000"/>
          </a:xfrm>
        </p:spPr>
        <p:txBody>
          <a:bodyPr/>
          <a:p>
            <a:b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  <a:sym typeface="+mn-ea"/>
              </a:rPr>
            </a:br>
            <a:r>
              <a:rPr lang="en-US" altLang="en-US" b="1" u="sng" dirty="0">
                <a:solidFill>
                  <a:srgbClr val="FF0000"/>
                </a:solidFill>
                <a:latin typeface="Times New Roman" pitchFamily="18" charset="0"/>
                <a:sym typeface="+mn-ea"/>
              </a:rPr>
              <a:t>Definitions</a:t>
            </a:r>
            <a:endParaRPr lang="en-US" b="1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en-US" altLang="en-US" sz="1800" b="1" i="1" u="sng"/>
              <a:t>Equipotential Surface</a:t>
            </a:r>
            <a:r>
              <a:rPr lang="en-US" altLang="en-US" sz="1800"/>
              <a:t>: It is a surface composed of all those points having the same value of potential.</a:t>
            </a:r>
            <a:endParaRPr lang="en-US" altLang="en-US" sz="1800"/>
          </a:p>
          <a:p>
            <a:pPr algn="just"/>
            <a:endParaRPr lang="en-US" altLang="en-US" sz="1800"/>
          </a:p>
          <a:p>
            <a:pPr algn="just"/>
            <a:r>
              <a:rPr lang="en-US" altLang="en-US" sz="1800"/>
              <a:t> No work is involved in moving a unit charge around on an equipotential surface, for, by definition, there is no potential difference between any two points on this surface.</a:t>
            </a:r>
            <a:endParaRPr lang="en-US" altLang="en-US" sz="1800"/>
          </a:p>
          <a:p>
            <a:pPr algn="just"/>
            <a:endParaRPr lang="en-US" altLang="en-US" sz="1800"/>
          </a:p>
          <a:p>
            <a:r>
              <a:rPr lang="en-US" altLang="en-US" sz="1800" b="1" i="1" u="sng"/>
              <a:t>Conservative Field:</a:t>
            </a:r>
            <a:endParaRPr lang="en-US" altLang="en-US" sz="1800" b="1" i="1" u="sng"/>
          </a:p>
          <a:p>
            <a:endParaRPr lang="en-US" altLang="en-US" sz="1800" b="1" i="1" u="sng"/>
          </a:p>
          <a:p>
            <a:r>
              <a:rPr lang="en-US" altLang="en-US" sz="1800">
                <a:sym typeface="+mn-ea"/>
              </a:rPr>
              <a:t>N</a:t>
            </a:r>
            <a:r>
              <a:rPr lang="en-US" sz="1800">
                <a:sym typeface="+mn-ea"/>
              </a:rPr>
              <a:t>o work is done in carrying the unit charge around any closed path </a:t>
            </a:r>
            <a:r>
              <a:rPr lang="en-US" altLang="en-US" sz="1800">
                <a:sym typeface="+mn-ea"/>
              </a:rPr>
              <a:t>in the presance of conseravtive field.</a:t>
            </a:r>
            <a:endParaRPr lang="en-US" sz="1800"/>
          </a:p>
          <a:p>
            <a:endParaRPr lang="en-US" altLang="en-US" sz="1800" b="1" i="1" u="sng"/>
          </a:p>
          <a:p>
            <a:endParaRPr lang="en-US" altLang="en-US" sz="1800" b="1" i="1" u="sng"/>
          </a:p>
          <a:p>
            <a:endParaRPr lang="en-US" altLang="en-US" sz="1800"/>
          </a:p>
          <a:p>
            <a:endParaRPr lang="en-US" altLang="en-US" sz="1800"/>
          </a:p>
          <a:p>
            <a:pPr marL="0" indent="0">
              <a:buNone/>
            </a:pPr>
            <a:endParaRPr lang="en-US" sz="1800" b="0" dirty="0">
              <a:latin typeface="Times New Roman" pitchFamily="18" charset="0"/>
            </a:endParaRPr>
          </a:p>
          <a:p>
            <a:endParaRPr lang="en-US" altLang="en-US" sz="1800" b="0" dirty="0">
              <a:latin typeface="Times New Roman" pitchFamily="18" charset="0"/>
            </a:endParaRPr>
          </a:p>
        </p:txBody>
      </p:sp>
      <p:sp>
        <p:nvSpPr>
          <p:cNvPr id="26625" name="Rectangle 2"/>
          <p:cNvSpPr/>
          <p:nvPr/>
        </p:nvSpPr>
        <p:spPr>
          <a:xfrm>
            <a:off x="-53975" y="559435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endParaRPr lang="en-US" altLang="en-US" sz="4400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r:id="rId1" p14:bwMode="auto">
            <p14:nvContentPartPr>
              <p14:cNvPr id="39" name="Ink 38"/>
              <p14:cNvContentPartPr/>
              <p14:nvPr/>
            </p14:nvContentPartPr>
            <p14:xfrm>
              <a:off x="7000875" y="4821555"/>
              <a:ext cx="62230" cy="360"/>
            </p14:xfrm>
          </p:contentPart>
        </mc:Choice>
        <mc:Fallback xmlns="">
          <p:pic>
            <p:nvPicPr>
              <p:cNvPr id="39" name="Ink 38"/>
            </p:nvPicPr>
            <p:blipFill>
              <a:blip r:embed="rId2"/>
            </p:blipFill>
            <p:spPr>
              <a:xfrm>
                <a:off x="7000875" y="4821555"/>
                <a:ext cx="62230" cy="360"/>
              </a:xfrm>
              <a:prstGeom prst="rect"/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r:id="rId3" p14:bwMode="auto">
            <p14:nvContentPartPr>
              <p14:cNvPr id="63" name="Ink 62"/>
              <p14:cNvContentPartPr/>
              <p14:nvPr/>
            </p14:nvContentPartPr>
            <p14:xfrm>
              <a:off x="401320" y="1562100"/>
              <a:ext cx="3786505" cy="598805"/>
            </p14:xfrm>
          </p:contentPart>
        </mc:Choice>
        <mc:Fallback xmlns="">
          <p:pic>
            <p:nvPicPr>
              <p:cNvPr id="63" name="Ink 62"/>
            </p:nvPicPr>
            <p:blipFill>
              <a:blip r:embed="rId4"/>
            </p:blipFill>
            <p:spPr>
              <a:xfrm>
                <a:off x="401320" y="1562100"/>
                <a:ext cx="3786505" cy="598805"/>
              </a:xfrm>
              <a:prstGeom prst="rect"/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4901</Words>
  <Application>WPS Presentation</Application>
  <PresentationFormat>On-screen Show (4:3)</PresentationFormat>
  <Paragraphs>168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7</vt:i4>
      </vt:variant>
      <vt:variant>
        <vt:lpstr>幻灯片标题</vt:lpstr>
      </vt:variant>
      <vt:variant>
        <vt:i4>16</vt:i4>
      </vt:variant>
    </vt:vector>
  </HeadingPairs>
  <TitlesOfParts>
    <vt:vector size="38" baseType="lpstr">
      <vt:lpstr>Arial</vt:lpstr>
      <vt:lpstr>SimSun</vt:lpstr>
      <vt:lpstr>Wingdings</vt:lpstr>
      <vt:lpstr>Times New Roman</vt:lpstr>
      <vt:lpstr>DejaVu Sans</vt:lpstr>
      <vt:lpstr>东文宋体</vt:lpstr>
      <vt:lpstr>DejaVu Math TeX Gyre</vt:lpstr>
      <vt:lpstr>Latin Modern Roman Slanted</vt:lpstr>
      <vt:lpstr>GFS Baskerville</vt:lpstr>
      <vt:lpstr>微软雅黑</vt:lpstr>
      <vt:lpstr>Droid Sans Fallback</vt:lpstr>
      <vt:lpstr>Arial Unicode MS</vt:lpstr>
      <vt:lpstr>Calibri</vt:lpstr>
      <vt:lpstr>Abyssinica SIL</vt:lpstr>
      <vt:lpstr>Default Design</vt:lpstr>
      <vt:lpstr>Mathcad</vt:lpstr>
      <vt:lpstr>Paint.Picture</vt:lpstr>
      <vt:lpstr>Paint.Picture</vt:lpstr>
      <vt:lpstr>Paint.Picture</vt:lpstr>
      <vt:lpstr>Paint.Picture</vt:lpstr>
      <vt:lpstr>Paint.Picture</vt:lpstr>
      <vt:lpstr>Paint.Picture</vt:lpstr>
      <vt:lpstr>Electrostatics-II  Work, Energy and Potential</vt:lpstr>
      <vt:lpstr>Energy to move a point charge through a Field </vt:lpstr>
      <vt:lpstr>Line Integral</vt:lpstr>
      <vt:lpstr>Potential Difference</vt:lpstr>
      <vt:lpstr>Numerical on potential difference</vt:lpstr>
      <vt:lpstr>Potential Difference</vt:lpstr>
      <vt:lpstr>Absolute Potential</vt:lpstr>
      <vt:lpstr>Absolute Potential </vt:lpstr>
      <vt:lpstr> Definitions</vt:lpstr>
      <vt:lpstr>Facts on Potential</vt:lpstr>
      <vt:lpstr>Relationship between potential and electric field intensity  </vt:lpstr>
      <vt:lpstr>Relationship between E &amp; V</vt:lpstr>
      <vt:lpstr>PowerPoint 演示文稿</vt:lpstr>
      <vt:lpstr>PowerPoint 演示文稿</vt:lpstr>
      <vt:lpstr>PowerPoint 演示文稿</vt:lpstr>
      <vt:lpstr>PowerPoint 演示文稿</vt:lpstr>
    </vt:vector>
  </TitlesOfParts>
  <Company>Calvin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Energy and Potential</dc:title>
  <dc:creator>Engineering Department</dc:creator>
  <cp:lastModifiedBy>faculty</cp:lastModifiedBy>
  <cp:revision>69</cp:revision>
  <dcterms:created xsi:type="dcterms:W3CDTF">2021-08-27T05:23:26Z</dcterms:created>
  <dcterms:modified xsi:type="dcterms:W3CDTF">2021-08-27T05:23:26Z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1033-11.1.0.9080</vt:lpwstr>
  </property>
</Properties>
</file>