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3" r:id="rId29"/>
    <p:sldId id="284" r:id="rId30"/>
    <p:sldId id="285" r:id="rId31"/>
    <p:sldId id="287" r:id="rId32"/>
    <p:sldId id="288" r:id="rId33"/>
    <p:sldId id="289" r:id="rId34"/>
    <p:sldId id="293" r:id="rId35"/>
    <p:sldId id="294"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522" y="-90"/>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8" Type="http://schemas.openxmlformats.org/officeDocument/2006/relationships/tableStyles" Target="tableStyles.xml"/><Relationship Id="rId57" Type="http://schemas.openxmlformats.org/officeDocument/2006/relationships/viewProps" Target="viewProps.xml"/><Relationship Id="rId56" Type="http://schemas.openxmlformats.org/officeDocument/2006/relationships/presProps" Target="presProps.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8"/>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A46FDEA9-29B0-4000-9A8A-EA5137E778F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9" name="Slide Number Placeholder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5" name="Slide Number Placeholder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4" name="Slide Number Placeholder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80604020202020204" pitchFamily="34" charset="0"/>
              <a:ea typeface="SimSun"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80604020202020204" pitchFamily="34" charset="0"/>
          <a:ea typeface="SimSun" pitchFamily="2" charset="-122"/>
        </a:defRPr>
      </a:lvl2pPr>
      <a:lvl3pPr algn="l" rtl="0" fontAlgn="base">
        <a:spcBef>
          <a:spcPct val="0"/>
        </a:spcBef>
        <a:spcAft>
          <a:spcPct val="0"/>
        </a:spcAft>
        <a:defRPr sz="3600">
          <a:solidFill>
            <a:schemeClr val="tx1"/>
          </a:solidFill>
          <a:latin typeface="Arial" panose="02080604020202020204" pitchFamily="34" charset="0"/>
          <a:ea typeface="SimSun" pitchFamily="2" charset="-122"/>
        </a:defRPr>
      </a:lvl3pPr>
      <a:lvl4pPr algn="l" rtl="0" fontAlgn="base">
        <a:spcBef>
          <a:spcPct val="0"/>
        </a:spcBef>
        <a:spcAft>
          <a:spcPct val="0"/>
        </a:spcAft>
        <a:defRPr sz="3600">
          <a:solidFill>
            <a:schemeClr val="tx1"/>
          </a:solidFill>
          <a:latin typeface="Arial" panose="02080604020202020204" pitchFamily="34" charset="0"/>
          <a:ea typeface="SimSun" pitchFamily="2" charset="-122"/>
        </a:defRPr>
      </a:lvl4pPr>
      <a:lvl5pPr algn="l" rtl="0" fontAlgn="base">
        <a:spcBef>
          <a:spcPct val="0"/>
        </a:spcBef>
        <a:spcAft>
          <a:spcPct val="0"/>
        </a:spcAft>
        <a:defRPr sz="3600">
          <a:solidFill>
            <a:schemeClr val="tx1"/>
          </a:solidFill>
          <a:latin typeface="Arial" panose="02080604020202020204" pitchFamily="34" charset="0"/>
          <a:ea typeface="SimSun" pitchFamily="2" charset="-122"/>
        </a:defRPr>
      </a:lvl5pPr>
      <a:lvl6pPr marL="457200" algn="l" rtl="0" fontAlgn="base">
        <a:spcBef>
          <a:spcPct val="0"/>
        </a:spcBef>
        <a:spcAft>
          <a:spcPct val="0"/>
        </a:spcAft>
        <a:defRPr sz="3600">
          <a:solidFill>
            <a:schemeClr val="tx1"/>
          </a:solidFill>
          <a:latin typeface="Arial" panose="02080604020202020204" pitchFamily="34" charset="0"/>
          <a:ea typeface="SimSun" pitchFamily="2" charset="-122"/>
        </a:defRPr>
      </a:lvl6pPr>
      <a:lvl7pPr marL="914400" algn="l" rtl="0" fontAlgn="base">
        <a:spcBef>
          <a:spcPct val="0"/>
        </a:spcBef>
        <a:spcAft>
          <a:spcPct val="0"/>
        </a:spcAft>
        <a:defRPr sz="3600">
          <a:solidFill>
            <a:schemeClr val="tx1"/>
          </a:solidFill>
          <a:latin typeface="Arial" panose="02080604020202020204" pitchFamily="34" charset="0"/>
          <a:ea typeface="SimSun" pitchFamily="2" charset="-122"/>
        </a:defRPr>
      </a:lvl7pPr>
      <a:lvl8pPr marL="1371600" algn="l" rtl="0" fontAlgn="base">
        <a:spcBef>
          <a:spcPct val="0"/>
        </a:spcBef>
        <a:spcAft>
          <a:spcPct val="0"/>
        </a:spcAft>
        <a:defRPr sz="3600">
          <a:solidFill>
            <a:schemeClr val="tx1"/>
          </a:solidFill>
          <a:latin typeface="Arial" panose="02080604020202020204" pitchFamily="34" charset="0"/>
          <a:ea typeface="SimSun" pitchFamily="2" charset="-122"/>
        </a:defRPr>
      </a:lvl8pPr>
      <a:lvl9pPr marL="1828800" algn="l" rtl="0" fontAlgn="base">
        <a:spcBef>
          <a:spcPct val="0"/>
        </a:spcBef>
        <a:spcAft>
          <a:spcPct val="0"/>
        </a:spcAft>
        <a:defRPr sz="3600">
          <a:solidFill>
            <a:schemeClr val="tx1"/>
          </a:solidFill>
          <a:latin typeface="Arial" panose="02080604020202020204" pitchFamily="34" charset="0"/>
          <a:ea typeface="SimSun"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6.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3.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8.jpe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hyperlink" Target="https://en.wikipedia.org/wiki/Product_innovation" TargetMode="Externa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hyperlink" Target="https://en.wikipedia.org/wiki/International_trade" TargetMode="Externa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no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5019040" y="609781"/>
            <a:ext cx="2133600" cy="628015"/>
          </a:xfrm>
          <a:prstGeom prst="rect">
            <a:avLst/>
          </a:prstGeom>
          <a:solidFill>
            <a:schemeClr val="bg1">
              <a:lumMod val="85000"/>
            </a:schemeClr>
          </a:solidFill>
          <a:scene3d>
            <a:camera prst="orthographicFront"/>
            <a:lightRig rig="threePt" dir="t"/>
          </a:scene3d>
          <a:sp3d>
            <a:bevelT/>
          </a:sp3d>
        </p:spPr>
        <p:txBody>
          <a:bodyPr vert="horz" wrap="square" lIns="0" tIns="12700" rIns="0" bIns="0" rtlCol="0">
            <a:spAutoFit/>
          </a:bodyPr>
          <a:lstStyle/>
          <a:p>
            <a:pPr marL="12700" algn="ctr">
              <a:lnSpc>
                <a:spcPct val="100000"/>
              </a:lnSpc>
              <a:spcBef>
                <a:spcPts val="100"/>
              </a:spcBef>
            </a:pPr>
            <a:r>
              <a:rPr lang="en-US" sz="4000" spc="-10" dirty="0" smtClean="0">
                <a:solidFill>
                  <a:schemeClr val="tx1">
                    <a:lumMod val="95000"/>
                    <a:lumOff val="5000"/>
                  </a:schemeClr>
                </a:solidFill>
                <a:latin typeface="+mn-lt"/>
              </a:rPr>
              <a:t>UNIT -3</a:t>
            </a:r>
            <a:endParaRPr sz="4000">
              <a:solidFill>
                <a:schemeClr val="tx1">
                  <a:lumMod val="95000"/>
                  <a:lumOff val="5000"/>
                </a:schemeClr>
              </a:solidFill>
              <a:latin typeface="+mn-lt"/>
            </a:endParaRPr>
          </a:p>
        </p:txBody>
      </p:sp>
      <p:sp>
        <p:nvSpPr>
          <p:cNvPr id="25601" name="Rectangle 1"/>
          <p:cNvSpPr>
            <a:spLocks noChangeArrowheads="1"/>
          </p:cNvSpPr>
          <p:nvPr/>
        </p:nvSpPr>
        <p:spPr bwMode="auto">
          <a:xfrm>
            <a:off x="0" y="1372553"/>
            <a:ext cx="12171680" cy="1383665"/>
          </a:xfrm>
          <a:prstGeom prst="rect">
            <a:avLst/>
          </a:prstGeom>
          <a:solidFill>
            <a:schemeClr val="bg1">
              <a:lumMod val="75000"/>
            </a:schemeClr>
          </a:solidFill>
          <a:ln w="9525">
            <a:solidFill>
              <a:schemeClr val="accent1"/>
            </a:solidFill>
            <a:miter lim="800000"/>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Management of Technology, Product Development and Innovation, Technical Entrepreneurship, Global Trade and International Operations, Operations Management</a:t>
            </a:r>
            <a:endParaRPr kumimoji="0" lang="en-US" sz="2800" b="0" i="0" u="none" strike="noStrike" cap="none" normalizeH="0" baseline="0" dirty="0" smtClean="0">
              <a:ln>
                <a:noFill/>
              </a:ln>
              <a:solidFill>
                <a:schemeClr val="tx1"/>
              </a:solidFill>
              <a:effectLst/>
              <a:latin typeface="Arial" panose="02080604020202020204" pitchFamily="34" charset="0"/>
            </a:endParaRPr>
          </a:p>
        </p:txBody>
      </p:sp>
      <p:sp>
        <p:nvSpPr>
          <p:cNvPr id="5" name="TextBox 4"/>
          <p:cNvSpPr txBox="1"/>
          <p:nvPr/>
        </p:nvSpPr>
        <p:spPr>
          <a:xfrm>
            <a:off x="0" y="4876800"/>
            <a:ext cx="12171680" cy="922020"/>
          </a:xfrm>
          <a:prstGeom prst="rect">
            <a:avLst/>
          </a:prstGeom>
          <a:solidFill>
            <a:schemeClr val="tx1">
              <a:lumMod val="95000"/>
              <a:lumOff val="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altLang="en-US" dirty="0">
                <a:solidFill>
                  <a:schemeClr val="bg1"/>
                </a:solidFill>
              </a:rPr>
              <a:t>Prof. Shaswat L. Padalia,</a:t>
            </a:r>
            <a:endParaRPr lang="en-US" altLang="en-US" dirty="0">
              <a:solidFill>
                <a:schemeClr val="bg1"/>
              </a:solidFill>
            </a:endParaRPr>
          </a:p>
          <a:p>
            <a:pPr algn="ctr"/>
            <a:r>
              <a:rPr lang="en-US" altLang="en-US" dirty="0">
                <a:solidFill>
                  <a:schemeClr val="bg1"/>
                </a:solidFill>
              </a:rPr>
              <a:t>Mechanical Engineering,</a:t>
            </a:r>
            <a:endParaRPr lang="en-US" altLang="en-US" dirty="0">
              <a:solidFill>
                <a:schemeClr val="bg1"/>
              </a:solidFill>
            </a:endParaRPr>
          </a:p>
          <a:p>
            <a:pPr algn="ctr"/>
            <a:r>
              <a:rPr lang="en-US" altLang="en-US" dirty="0">
                <a:solidFill>
                  <a:schemeClr val="bg1"/>
                </a:solidFill>
              </a:rPr>
              <a:t>IITE, Indus University</a:t>
            </a:r>
            <a:endParaRPr lang="en-US" altLang="en-US" dirty="0">
              <a:solidFill>
                <a:schemeClr val="bg1"/>
              </a:solidFill>
            </a:endParaRPr>
          </a:p>
        </p:txBody>
      </p:sp>
      <p:pic>
        <p:nvPicPr>
          <p:cNvPr id="6" name="Picture 5"/>
          <p:cNvPicPr/>
          <p:nvPr/>
        </p:nvPicPr>
        <p:blipFill>
          <a:blip r:embed="rId1"/>
          <a:srcRect/>
          <a:stretch>
            <a:fillRect/>
          </a:stretch>
        </p:blipFill>
        <p:spPr bwMode="auto">
          <a:xfrm>
            <a:off x="8991600" y="0"/>
            <a:ext cx="1676400" cy="609600"/>
          </a:xfrm>
          <a:prstGeom prst="rect">
            <a:avLst/>
          </a:prstGeom>
          <a:noFill/>
          <a:ln w="9525">
            <a:solidFill>
              <a:schemeClr val="accent1"/>
            </a:solid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21"/>
            <a:ext cx="9144000" cy="504825"/>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1676400" y="718820"/>
            <a:ext cx="8839200" cy="4980940"/>
          </a:xfrm>
          <a:prstGeom prst="rect">
            <a:avLst/>
          </a:prstGeom>
        </p:spPr>
        <p:txBody>
          <a:bodyPr vert="horz" wrap="square" lIns="0" tIns="88900" rIns="0" bIns="0" rtlCol="0">
            <a:spAutoFit/>
          </a:bodyPr>
          <a:lstStyle/>
          <a:p>
            <a:pPr marL="12700">
              <a:lnSpc>
                <a:spcPct val="100000"/>
              </a:lnSpc>
              <a:spcBef>
                <a:spcPts val="700"/>
              </a:spcBef>
              <a:tabLst>
                <a:tab pos="3317240" algn="l"/>
              </a:tabLst>
            </a:pPr>
            <a:r>
              <a:rPr sz="2400" b="1" smtClean="0">
                <a:solidFill>
                  <a:srgbClr val="C00000"/>
                </a:solidFill>
                <a:latin typeface="Calibri" pitchFamily="34" charset="0"/>
                <a:cs typeface="Comic Sans MS"/>
              </a:rPr>
              <a:t>At </a:t>
            </a:r>
            <a:r>
              <a:rPr sz="2400" b="1" spc="-5" dirty="0">
                <a:solidFill>
                  <a:srgbClr val="C00000"/>
                </a:solidFill>
                <a:latin typeface="Calibri" pitchFamily="34" charset="0"/>
                <a:cs typeface="Comic Sans MS"/>
              </a:rPr>
              <a:t>enterprise</a:t>
            </a:r>
            <a:r>
              <a:rPr sz="2400" b="1" spc="10" dirty="0">
                <a:solidFill>
                  <a:srgbClr val="C00000"/>
                </a:solidFill>
                <a:latin typeface="Calibri" pitchFamily="34" charset="0"/>
                <a:cs typeface="Comic Sans MS"/>
              </a:rPr>
              <a:t> </a:t>
            </a:r>
            <a:r>
              <a:rPr sz="2400" b="1" spc="-5">
                <a:solidFill>
                  <a:srgbClr val="C00000"/>
                </a:solidFill>
                <a:latin typeface="Calibri" pitchFamily="34" charset="0"/>
                <a:cs typeface="Comic Sans MS"/>
              </a:rPr>
              <a:t>level</a:t>
            </a:r>
            <a:r>
              <a:rPr sz="2400" b="1" spc="-5" smtClean="0">
                <a:solidFill>
                  <a:schemeClr val="tx1">
                    <a:lumMod val="95000"/>
                    <a:lumOff val="5000"/>
                  </a:schemeClr>
                </a:solidFill>
                <a:latin typeface="Calibri" pitchFamily="34" charset="0"/>
                <a:cs typeface="Comic Sans MS"/>
              </a:rPr>
              <a:t>,</a:t>
            </a:r>
            <a:r>
              <a:rPr lang="en-US" sz="2400" b="1" spc="-5" dirty="0" smtClean="0">
                <a:solidFill>
                  <a:schemeClr val="tx1">
                    <a:lumMod val="95000"/>
                    <a:lumOff val="5000"/>
                  </a:schemeClr>
                </a:solidFill>
                <a:latin typeface="Calibri" pitchFamily="34" charset="0"/>
                <a:cs typeface="Comic Sans MS"/>
              </a:rPr>
              <a:t> </a:t>
            </a:r>
            <a:r>
              <a:rPr sz="2400" b="1" smtClean="0">
                <a:solidFill>
                  <a:schemeClr val="tx1">
                    <a:lumMod val="95000"/>
                    <a:lumOff val="5000"/>
                  </a:schemeClr>
                </a:solidFill>
                <a:latin typeface="Calibri" pitchFamily="34" charset="0"/>
                <a:cs typeface="Comic Sans MS"/>
              </a:rPr>
              <a:t>MOT </a:t>
            </a:r>
            <a:r>
              <a:rPr sz="2400" b="1" spc="-5" dirty="0">
                <a:solidFill>
                  <a:schemeClr val="tx1">
                    <a:lumMod val="95000"/>
                    <a:lumOff val="5000"/>
                  </a:schemeClr>
                </a:solidFill>
                <a:latin typeface="Calibri" pitchFamily="34" charset="0"/>
                <a:cs typeface="Comic Sans MS"/>
              </a:rPr>
              <a:t>includes following</a:t>
            </a:r>
            <a:r>
              <a:rPr sz="2400" b="1" spc="-25" dirty="0">
                <a:solidFill>
                  <a:schemeClr val="tx1">
                    <a:lumMod val="95000"/>
                    <a:lumOff val="5000"/>
                  </a:schemeClr>
                </a:solidFill>
                <a:latin typeface="Calibri" pitchFamily="34" charset="0"/>
                <a:cs typeface="Comic Sans MS"/>
              </a:rPr>
              <a:t> </a:t>
            </a:r>
            <a:r>
              <a:rPr sz="2400" b="1" spc="-5" dirty="0">
                <a:solidFill>
                  <a:schemeClr val="tx1">
                    <a:lumMod val="95000"/>
                    <a:lumOff val="5000"/>
                  </a:schemeClr>
                </a:solidFill>
                <a:latin typeface="Calibri" pitchFamily="34" charset="0"/>
                <a:cs typeface="Comic Sans MS"/>
              </a:rPr>
              <a:t>areas:</a:t>
            </a:r>
            <a:endParaRPr sz="2400" b="1">
              <a:solidFill>
                <a:schemeClr val="tx1">
                  <a:lumMod val="95000"/>
                  <a:lumOff val="5000"/>
                </a:schemeClr>
              </a:solidFill>
              <a:latin typeface="Calibri" pitchFamily="34" charset="0"/>
              <a:cs typeface="Comic Sans MS"/>
            </a:endParaRPr>
          </a:p>
          <a:p>
            <a:pPr marL="355600" marR="314960" indent="-342900">
              <a:lnSpc>
                <a:spcPct val="100000"/>
              </a:lnSpc>
              <a:spcBef>
                <a:spcPts val="600"/>
              </a:spcBef>
              <a:buChar char="•"/>
              <a:tabLst>
                <a:tab pos="354965" algn="l"/>
                <a:tab pos="355600" algn="l"/>
              </a:tabLst>
            </a:pPr>
            <a:r>
              <a:rPr sz="2400" spc="-5" dirty="0">
                <a:latin typeface="Calibri" pitchFamily="34" charset="0"/>
                <a:cs typeface="Comic Sans MS"/>
              </a:rPr>
              <a:t>Developing technology strategy (e.g. leader versus  follower</a:t>
            </a:r>
            <a:r>
              <a:rPr sz="2400" spc="-10" dirty="0">
                <a:latin typeface="Calibri" pitchFamily="34" charset="0"/>
                <a:cs typeface="Comic Sans MS"/>
              </a:rPr>
              <a:t> </a:t>
            </a:r>
            <a:r>
              <a:rPr sz="2400" spc="-5" dirty="0">
                <a:latin typeface="Calibri" pitchFamily="34" charset="0"/>
                <a:cs typeface="Comic Sans MS"/>
              </a:rPr>
              <a:t>strategy)</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Technology</a:t>
            </a:r>
            <a:r>
              <a:rPr sz="2400" spc="-10" dirty="0">
                <a:latin typeface="Calibri" pitchFamily="34" charset="0"/>
                <a:cs typeface="Comic Sans MS"/>
              </a:rPr>
              <a:t> </a:t>
            </a:r>
            <a:r>
              <a:rPr sz="2400" spc="-5" dirty="0">
                <a:latin typeface="Calibri" pitchFamily="34" charset="0"/>
                <a:cs typeface="Comic Sans MS"/>
              </a:rPr>
              <a:t>forecasting</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Managing enterprise’s technology</a:t>
            </a:r>
            <a:r>
              <a:rPr sz="2400" spc="-10" dirty="0">
                <a:latin typeface="Calibri" pitchFamily="34" charset="0"/>
                <a:cs typeface="Comic Sans MS"/>
              </a:rPr>
              <a:t> </a:t>
            </a:r>
            <a:r>
              <a:rPr sz="2400" spc="-5" dirty="0">
                <a:latin typeface="Calibri" pitchFamily="34" charset="0"/>
                <a:cs typeface="Comic Sans MS"/>
              </a:rPr>
              <a:t>portfoio</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Technovation (technology innovation)</a:t>
            </a:r>
            <a:endParaRPr sz="2400">
              <a:latin typeface="Calibri" pitchFamily="34" charset="0"/>
              <a:cs typeface="Comic Sans MS"/>
            </a:endParaRPr>
          </a:p>
          <a:p>
            <a:pPr marL="355600" marR="314325" indent="-342900">
              <a:lnSpc>
                <a:spcPct val="100000"/>
              </a:lnSpc>
              <a:spcBef>
                <a:spcPts val="600"/>
              </a:spcBef>
              <a:buChar char="•"/>
              <a:tabLst>
                <a:tab pos="354965" algn="l"/>
                <a:tab pos="355600" algn="l"/>
              </a:tabLst>
            </a:pPr>
            <a:r>
              <a:rPr sz="2400" spc="-5" dirty="0">
                <a:latin typeface="Calibri" pitchFamily="34" charset="0"/>
                <a:cs typeface="Comic Sans MS"/>
              </a:rPr>
              <a:t>Knowledge management (e.g. creation, deployment,  transfer and protection of firm specific  technological knowledge viz through patent</a:t>
            </a:r>
            <a:r>
              <a:rPr sz="2400" spc="5" dirty="0">
                <a:latin typeface="Calibri" pitchFamily="34" charset="0"/>
                <a:cs typeface="Comic Sans MS"/>
              </a:rPr>
              <a:t> </a:t>
            </a:r>
            <a:r>
              <a:rPr sz="2400" spc="-5" dirty="0">
                <a:latin typeface="Calibri" pitchFamily="34" charset="0"/>
                <a:cs typeface="Comic Sans MS"/>
              </a:rPr>
              <a:t>etc)</a:t>
            </a:r>
            <a:endParaRPr sz="2400">
              <a:latin typeface="Calibri" pitchFamily="34" charset="0"/>
              <a:cs typeface="Comic Sans MS"/>
            </a:endParaRPr>
          </a:p>
          <a:p>
            <a:pPr marL="355600" marR="5080" indent="-342900">
              <a:lnSpc>
                <a:spcPct val="100000"/>
              </a:lnSpc>
              <a:spcBef>
                <a:spcPts val="590"/>
              </a:spcBef>
              <a:buChar char="•"/>
              <a:tabLst>
                <a:tab pos="354965" algn="l"/>
                <a:tab pos="355600" algn="l"/>
              </a:tabLst>
            </a:pPr>
            <a:r>
              <a:rPr sz="2400" spc="-5" dirty="0">
                <a:latin typeface="Calibri" pitchFamily="34" charset="0"/>
                <a:cs typeface="Comic Sans MS"/>
              </a:rPr>
              <a:t>Implementation of </a:t>
            </a:r>
            <a:r>
              <a:rPr sz="2400" dirty="0">
                <a:latin typeface="Calibri" pitchFamily="34" charset="0"/>
                <a:cs typeface="Comic Sans MS"/>
              </a:rPr>
              <a:t>new </a:t>
            </a:r>
            <a:r>
              <a:rPr sz="2400" spc="-5" dirty="0">
                <a:latin typeface="Calibri" pitchFamily="34" charset="0"/>
                <a:cs typeface="Comic Sans MS"/>
              </a:rPr>
              <a:t>technology (including its  integration with the existing structure, systems and  workforce)</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8915400" y="0"/>
            <a:ext cx="1752600" cy="457200"/>
          </a:xfrm>
          <a:prstGeom prst="rect">
            <a:avLst/>
          </a:prstGeom>
          <a:noFill/>
          <a:ln w="9525">
            <a:solidFill>
              <a:schemeClr val="accent1"/>
            </a:solid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21"/>
            <a:ext cx="9144000" cy="504825"/>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570230" y="1062355"/>
            <a:ext cx="9812020" cy="4471670"/>
          </a:xfrm>
          <a:prstGeom prst="rect">
            <a:avLst/>
          </a:prstGeom>
        </p:spPr>
        <p:txBody>
          <a:bodyPr vert="horz" wrap="square" lIns="0" tIns="88900" rIns="0" bIns="0" rtlCol="0">
            <a:spAutoFit/>
          </a:bodyPr>
          <a:lstStyle/>
          <a:p>
            <a:pPr marL="12700">
              <a:lnSpc>
                <a:spcPct val="100000"/>
              </a:lnSpc>
              <a:spcBef>
                <a:spcPts val="700"/>
              </a:spcBef>
            </a:pPr>
            <a:r>
              <a:rPr sz="2400" dirty="0">
                <a:latin typeface="Calibri" pitchFamily="34" charset="0"/>
                <a:cs typeface="Comic Sans MS"/>
              </a:rPr>
              <a:t>b.</a:t>
            </a:r>
            <a:r>
              <a:rPr sz="2400" spc="-15" dirty="0">
                <a:latin typeface="Calibri" pitchFamily="34" charset="0"/>
                <a:cs typeface="Comic Sans MS"/>
              </a:rPr>
              <a:t> </a:t>
            </a:r>
            <a:r>
              <a:rPr sz="2400" spc="-5" dirty="0">
                <a:latin typeface="Calibri" pitchFamily="34" charset="0"/>
                <a:cs typeface="Comic Sans MS"/>
              </a:rPr>
              <a:t>Contd…</a:t>
            </a:r>
            <a:endParaRPr sz="2400">
              <a:latin typeface="Calibri" pitchFamily="34" charset="0"/>
              <a:cs typeface="Comic Sans MS"/>
            </a:endParaRPr>
          </a:p>
          <a:p>
            <a:pPr marL="355600" marR="1236980" indent="-342900">
              <a:lnSpc>
                <a:spcPct val="100000"/>
              </a:lnSpc>
              <a:spcBef>
                <a:spcPts val="600"/>
              </a:spcBef>
              <a:buChar char="•"/>
              <a:tabLst>
                <a:tab pos="354965" algn="l"/>
                <a:tab pos="355600" algn="l"/>
              </a:tabLst>
            </a:pPr>
            <a:r>
              <a:rPr sz="2400" spc="-5" dirty="0">
                <a:latin typeface="Calibri" pitchFamily="34" charset="0"/>
                <a:cs typeface="Comic Sans MS"/>
              </a:rPr>
              <a:t>Technology transfer (inculding problems </a:t>
            </a:r>
            <a:r>
              <a:rPr sz="2400" dirty="0">
                <a:latin typeface="Calibri" pitchFamily="34" charset="0"/>
                <a:cs typeface="Comic Sans MS"/>
              </a:rPr>
              <a:t>&amp;  </a:t>
            </a:r>
            <a:r>
              <a:rPr sz="2400" spc="-5" dirty="0">
                <a:latin typeface="Calibri" pitchFamily="34" charset="0"/>
                <a:cs typeface="Comic Sans MS"/>
              </a:rPr>
              <a:t>management issues), Technology absorption  (inculding problems </a:t>
            </a:r>
            <a:r>
              <a:rPr sz="2400" dirty="0">
                <a:latin typeface="Calibri" pitchFamily="34" charset="0"/>
                <a:cs typeface="Comic Sans MS"/>
              </a:rPr>
              <a:t>&amp; </a:t>
            </a:r>
            <a:r>
              <a:rPr sz="2400" spc="-5" dirty="0">
                <a:latin typeface="Calibri" pitchFamily="34" charset="0"/>
                <a:cs typeface="Comic Sans MS"/>
              </a:rPr>
              <a:t>management</a:t>
            </a:r>
            <a:r>
              <a:rPr sz="2400" spc="-20" dirty="0">
                <a:latin typeface="Calibri" pitchFamily="34" charset="0"/>
                <a:cs typeface="Comic Sans MS"/>
              </a:rPr>
              <a:t> </a:t>
            </a:r>
            <a:r>
              <a:rPr sz="2400" spc="-5" dirty="0">
                <a:latin typeface="Calibri" pitchFamily="34" charset="0"/>
                <a:cs typeface="Comic Sans MS"/>
              </a:rPr>
              <a:t>issues)</a:t>
            </a:r>
            <a:endParaRPr sz="2400">
              <a:latin typeface="Calibri" pitchFamily="34" charset="0"/>
              <a:cs typeface="Comic Sans MS"/>
            </a:endParaRPr>
          </a:p>
          <a:p>
            <a:pPr marL="355600" marR="144780" indent="-342900">
              <a:lnSpc>
                <a:spcPct val="100000"/>
              </a:lnSpc>
              <a:spcBef>
                <a:spcPts val="600"/>
              </a:spcBef>
              <a:buChar char="•"/>
              <a:tabLst>
                <a:tab pos="354965" algn="l"/>
                <a:tab pos="355600" algn="l"/>
              </a:tabLst>
            </a:pPr>
            <a:r>
              <a:rPr sz="2400" spc="-5" dirty="0">
                <a:latin typeface="Calibri" pitchFamily="34" charset="0"/>
                <a:cs typeface="Comic Sans MS"/>
              </a:rPr>
              <a:t>Managing technology change (including  organizational issues viz productivity and quality of  </a:t>
            </a:r>
            <a:r>
              <a:rPr sz="2400" spc="-10" dirty="0">
                <a:latin typeface="Calibri" pitchFamily="34" charset="0"/>
                <a:cs typeface="Comic Sans MS"/>
              </a:rPr>
              <a:t>work</a:t>
            </a:r>
            <a:r>
              <a:rPr sz="2400" spc="-5" dirty="0">
                <a:latin typeface="Calibri" pitchFamily="34" charset="0"/>
                <a:cs typeface="Comic Sans MS"/>
              </a:rPr>
              <a:t> life)</a:t>
            </a:r>
            <a:endParaRPr sz="2400">
              <a:latin typeface="Calibri" pitchFamily="34" charset="0"/>
              <a:cs typeface="Comic Sans MS"/>
            </a:endParaRPr>
          </a:p>
          <a:p>
            <a:pPr marL="355600" marR="102235" indent="-342900">
              <a:lnSpc>
                <a:spcPct val="100000"/>
              </a:lnSpc>
              <a:spcBef>
                <a:spcPts val="605"/>
              </a:spcBef>
              <a:buChar char="•"/>
              <a:tabLst>
                <a:tab pos="354965" algn="l"/>
                <a:tab pos="355600" algn="l"/>
                <a:tab pos="2592070" algn="l"/>
                <a:tab pos="5902960" algn="l"/>
              </a:tabLst>
            </a:pPr>
            <a:r>
              <a:rPr sz="2400" spc="-15" dirty="0">
                <a:latin typeface="Calibri" pitchFamily="34" charset="0"/>
                <a:cs typeface="Comic Sans MS"/>
              </a:rPr>
              <a:t>I</a:t>
            </a:r>
            <a:r>
              <a:rPr sz="2400" dirty="0">
                <a:latin typeface="Calibri" pitchFamily="34" charset="0"/>
                <a:cs typeface="Comic Sans MS"/>
              </a:rPr>
              <a:t>n</a:t>
            </a:r>
            <a:r>
              <a:rPr sz="2400" spc="-5" dirty="0">
                <a:latin typeface="Calibri" pitchFamily="34" charset="0"/>
                <a:cs typeface="Comic Sans MS"/>
              </a:rPr>
              <a:t>t</a:t>
            </a:r>
            <a:r>
              <a:rPr sz="2400" dirty="0">
                <a:latin typeface="Calibri" pitchFamily="34" charset="0"/>
                <a:cs typeface="Comic Sans MS"/>
              </a:rPr>
              <a:t>e</a:t>
            </a:r>
            <a:r>
              <a:rPr sz="2400" spc="-5" dirty="0">
                <a:latin typeface="Calibri" pitchFamily="34" charset="0"/>
                <a:cs typeface="Comic Sans MS"/>
              </a:rPr>
              <a:t>g</a:t>
            </a:r>
            <a:r>
              <a:rPr sz="2400" dirty="0">
                <a:latin typeface="Calibri" pitchFamily="34" charset="0"/>
                <a:cs typeface="Comic Sans MS"/>
              </a:rPr>
              <a:t>r</a:t>
            </a:r>
            <a:r>
              <a:rPr sz="2400" spc="-10" dirty="0">
                <a:latin typeface="Calibri" pitchFamily="34" charset="0"/>
                <a:cs typeface="Comic Sans MS"/>
              </a:rPr>
              <a:t>a</a:t>
            </a:r>
            <a:r>
              <a:rPr sz="2400" spc="-5" dirty="0">
                <a:latin typeface="Calibri" pitchFamily="34" charset="0"/>
                <a:cs typeface="Comic Sans MS"/>
              </a:rPr>
              <a:t>tio</a:t>
            </a:r>
            <a:r>
              <a:rPr sz="2400" dirty="0">
                <a:latin typeface="Calibri" pitchFamily="34" charset="0"/>
                <a:cs typeface="Comic Sans MS"/>
              </a:rPr>
              <a:t>n </a:t>
            </a:r>
            <a:r>
              <a:rPr sz="2400" spc="-5" dirty="0">
                <a:latin typeface="Calibri" pitchFamily="34" charset="0"/>
                <a:cs typeface="Comic Sans MS"/>
              </a:rPr>
              <a:t>o</a:t>
            </a:r>
            <a:r>
              <a:rPr sz="2400" dirty="0">
                <a:latin typeface="Calibri" pitchFamily="34" charset="0"/>
                <a:cs typeface="Comic Sans MS"/>
              </a:rPr>
              <a:t>f	</a:t>
            </a:r>
            <a:r>
              <a:rPr sz="2400" spc="-5" dirty="0">
                <a:latin typeface="Calibri" pitchFamily="34" charset="0"/>
                <a:cs typeface="Comic Sans MS"/>
              </a:rPr>
              <a:t>e</a:t>
            </a:r>
            <a:r>
              <a:rPr sz="2400" dirty="0">
                <a:latin typeface="Calibri" pitchFamily="34" charset="0"/>
                <a:cs typeface="Comic Sans MS"/>
              </a:rPr>
              <a:t>ng</a:t>
            </a:r>
            <a:r>
              <a:rPr sz="2400" spc="-5" dirty="0">
                <a:latin typeface="Calibri" pitchFamily="34" charset="0"/>
                <a:cs typeface="Comic Sans MS"/>
              </a:rPr>
              <a:t>i</a:t>
            </a:r>
            <a:r>
              <a:rPr sz="2400" dirty="0">
                <a:latin typeface="Calibri" pitchFamily="34" charset="0"/>
                <a:cs typeface="Comic Sans MS"/>
              </a:rPr>
              <a:t>nee</a:t>
            </a:r>
            <a:r>
              <a:rPr sz="2400" spc="-5" dirty="0">
                <a:latin typeface="Calibri" pitchFamily="34" charset="0"/>
                <a:cs typeface="Comic Sans MS"/>
              </a:rPr>
              <a:t>ri</a:t>
            </a:r>
            <a:r>
              <a:rPr sz="2400" dirty="0">
                <a:latin typeface="Calibri" pitchFamily="34" charset="0"/>
                <a:cs typeface="Comic Sans MS"/>
              </a:rPr>
              <a:t>ng</a:t>
            </a:r>
            <a:r>
              <a:rPr sz="2400" spc="-5" dirty="0">
                <a:latin typeface="Calibri" pitchFamily="34" charset="0"/>
                <a:cs typeface="Comic Sans MS"/>
              </a:rPr>
              <a:t> (R&amp;D</a:t>
            </a:r>
            <a:r>
              <a:rPr sz="2400" dirty="0">
                <a:latin typeface="Calibri" pitchFamily="34" charset="0"/>
                <a:cs typeface="Comic Sans MS"/>
              </a:rPr>
              <a:t>)</a:t>
            </a:r>
            <a:r>
              <a:rPr sz="2400" spc="-5" dirty="0">
                <a:latin typeface="Calibri" pitchFamily="34" charset="0"/>
                <a:cs typeface="Comic Sans MS"/>
              </a:rPr>
              <a:t> </a:t>
            </a:r>
            <a:r>
              <a:rPr sz="2400" spc="-10" dirty="0">
                <a:latin typeface="Calibri" pitchFamily="34" charset="0"/>
                <a:cs typeface="Comic Sans MS"/>
              </a:rPr>
              <a:t>a</a:t>
            </a:r>
            <a:r>
              <a:rPr sz="2400" dirty="0">
                <a:latin typeface="Calibri" pitchFamily="34" charset="0"/>
                <a:cs typeface="Comic Sans MS"/>
              </a:rPr>
              <a:t>nd	</a:t>
            </a:r>
            <a:r>
              <a:rPr sz="2400" spc="-5" dirty="0">
                <a:latin typeface="Calibri" pitchFamily="34" charset="0"/>
                <a:cs typeface="Comic Sans MS"/>
              </a:rPr>
              <a:t>m</a:t>
            </a:r>
            <a:r>
              <a:rPr sz="2400" spc="-10" dirty="0">
                <a:latin typeface="Calibri" pitchFamily="34" charset="0"/>
                <a:cs typeface="Comic Sans MS"/>
              </a:rPr>
              <a:t>a</a:t>
            </a:r>
            <a:r>
              <a:rPr sz="2400" dirty="0">
                <a:latin typeface="Calibri" pitchFamily="34" charset="0"/>
                <a:cs typeface="Comic Sans MS"/>
              </a:rPr>
              <a:t>na</a:t>
            </a:r>
            <a:r>
              <a:rPr sz="2400" spc="-5" dirty="0">
                <a:latin typeface="Calibri" pitchFamily="34" charset="0"/>
                <a:cs typeface="Comic Sans MS"/>
              </a:rPr>
              <a:t>g</a:t>
            </a:r>
            <a:r>
              <a:rPr sz="2400" dirty="0">
                <a:latin typeface="Calibri" pitchFamily="34" charset="0"/>
                <a:cs typeface="Comic Sans MS"/>
              </a:rPr>
              <a:t>e</a:t>
            </a:r>
            <a:r>
              <a:rPr sz="2400" spc="-5" dirty="0">
                <a:latin typeface="Calibri" pitchFamily="34" charset="0"/>
                <a:cs typeface="Comic Sans MS"/>
              </a:rPr>
              <a:t>m</a:t>
            </a:r>
            <a:r>
              <a:rPr sz="2400" dirty="0">
                <a:latin typeface="Calibri" pitchFamily="34" charset="0"/>
                <a:cs typeface="Comic Sans MS"/>
              </a:rPr>
              <a:t>ent  </a:t>
            </a:r>
            <a:r>
              <a:rPr sz="2400" spc="-10" dirty="0">
                <a:latin typeface="Calibri" pitchFamily="34" charset="0"/>
                <a:cs typeface="Comic Sans MS"/>
              </a:rPr>
              <a:t>(of </a:t>
            </a:r>
            <a:r>
              <a:rPr sz="2400" dirty="0">
                <a:latin typeface="Calibri" pitchFamily="34" charset="0"/>
                <a:cs typeface="Comic Sans MS"/>
              </a:rPr>
              <a:t>new </a:t>
            </a:r>
            <a:r>
              <a:rPr sz="2400" spc="-5" dirty="0">
                <a:latin typeface="Calibri" pitchFamily="34" charset="0"/>
                <a:cs typeface="Comic Sans MS"/>
              </a:rPr>
              <a:t>project) leading to successful  implementation </a:t>
            </a:r>
            <a:r>
              <a:rPr sz="2400" dirty="0">
                <a:latin typeface="Calibri" pitchFamily="34" charset="0"/>
                <a:cs typeface="Comic Sans MS"/>
              </a:rPr>
              <a:t>/</a:t>
            </a:r>
            <a:r>
              <a:rPr sz="2400" spc="10" dirty="0">
                <a:latin typeface="Calibri" pitchFamily="34" charset="0"/>
                <a:cs typeface="Comic Sans MS"/>
              </a:rPr>
              <a:t> </a:t>
            </a:r>
            <a:r>
              <a:rPr sz="2400" spc="-5" dirty="0">
                <a:latin typeface="Calibri" pitchFamily="34" charset="0"/>
                <a:cs typeface="Comic Sans MS"/>
              </a:rPr>
              <a:t>commercialization</a:t>
            </a:r>
            <a:endParaRPr sz="2400">
              <a:latin typeface="Calibri" pitchFamily="34" charset="0"/>
              <a:cs typeface="Comic Sans MS"/>
            </a:endParaRPr>
          </a:p>
          <a:p>
            <a:pPr marL="355600" marR="5080" indent="-342900">
              <a:lnSpc>
                <a:spcPts val="2870"/>
              </a:lnSpc>
              <a:spcBef>
                <a:spcPts val="715"/>
              </a:spcBef>
              <a:buChar char="•"/>
              <a:tabLst>
                <a:tab pos="354965" algn="l"/>
                <a:tab pos="355600" algn="l"/>
              </a:tabLst>
            </a:pPr>
            <a:r>
              <a:rPr sz="2400" spc="-5" dirty="0">
                <a:latin typeface="Calibri" pitchFamily="34" charset="0"/>
                <a:cs typeface="Comic Sans MS"/>
              </a:rPr>
              <a:t>Integration of product and process technology </a:t>
            </a:r>
            <a:r>
              <a:rPr sz="2400" dirty="0">
                <a:latin typeface="Calibri" pitchFamily="34" charset="0"/>
                <a:cs typeface="Comic Sans MS"/>
              </a:rPr>
              <a:t>( </a:t>
            </a:r>
            <a:r>
              <a:rPr sz="2400" spc="-5" dirty="0">
                <a:latin typeface="Calibri" pitchFamily="34" charset="0"/>
                <a:cs typeface="Comic Sans MS"/>
              </a:rPr>
              <a:t>for  delivering the objects)</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8915400" y="0"/>
            <a:ext cx="1752600" cy="457200"/>
          </a:xfrm>
          <a:prstGeom prst="rect">
            <a:avLst/>
          </a:prstGeom>
          <a:noFill/>
          <a:ln w="9525">
            <a:solidFill>
              <a:schemeClr val="accent1"/>
            </a:solid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21"/>
            <a:ext cx="9144000" cy="504825"/>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2057400" y="718820"/>
            <a:ext cx="8458200" cy="6303645"/>
          </a:xfrm>
          <a:prstGeom prst="rect">
            <a:avLst/>
          </a:prstGeom>
        </p:spPr>
        <p:txBody>
          <a:bodyPr vert="horz" wrap="square" lIns="0" tIns="88900" rIns="0" bIns="0" rtlCol="0">
            <a:spAutoFit/>
          </a:bodyPr>
          <a:lstStyle/>
          <a:p>
            <a:pPr marL="12700">
              <a:lnSpc>
                <a:spcPct val="100000"/>
              </a:lnSpc>
              <a:spcBef>
                <a:spcPts val="700"/>
              </a:spcBef>
            </a:pPr>
            <a:r>
              <a:rPr sz="2400" spc="-5" dirty="0">
                <a:latin typeface="Calibri" pitchFamily="34" charset="0"/>
                <a:cs typeface="Comic Sans MS"/>
              </a:rPr>
              <a:t>c. contd…</a:t>
            </a:r>
            <a:endParaRPr sz="2400">
              <a:latin typeface="Calibri" pitchFamily="34" charset="0"/>
              <a:cs typeface="Comic Sans MS"/>
            </a:endParaRPr>
          </a:p>
          <a:p>
            <a:pPr marL="355600" marR="269240" indent="-342900">
              <a:lnSpc>
                <a:spcPct val="100000"/>
              </a:lnSpc>
              <a:spcBef>
                <a:spcPts val="600"/>
              </a:spcBef>
              <a:buChar char="•"/>
              <a:tabLst>
                <a:tab pos="354965" algn="l"/>
                <a:tab pos="355600" algn="l"/>
              </a:tabLst>
            </a:pPr>
            <a:r>
              <a:rPr sz="2400" spc="-5" dirty="0">
                <a:latin typeface="Calibri" pitchFamily="34" charset="0"/>
                <a:cs typeface="Comic Sans MS"/>
              </a:rPr>
              <a:t>Technology advancement (e.g. learning </a:t>
            </a:r>
            <a:r>
              <a:rPr sz="2400" dirty="0">
                <a:latin typeface="Calibri" pitchFamily="34" charset="0"/>
                <a:cs typeface="Comic Sans MS"/>
              </a:rPr>
              <a:t>and </a:t>
            </a:r>
            <a:r>
              <a:rPr sz="2400" spc="-5" dirty="0">
                <a:latin typeface="Calibri" pitchFamily="34" charset="0"/>
                <a:cs typeface="Comic Sans MS"/>
              </a:rPr>
              <a:t>process  improvement)</a:t>
            </a:r>
            <a:endParaRPr sz="2400">
              <a:latin typeface="Calibri" pitchFamily="34" charset="0"/>
              <a:cs typeface="Comic Sans MS"/>
            </a:endParaRPr>
          </a:p>
          <a:p>
            <a:pPr marL="355600" marR="431165" indent="-342900">
              <a:lnSpc>
                <a:spcPct val="100000"/>
              </a:lnSpc>
              <a:spcBef>
                <a:spcPts val="600"/>
              </a:spcBef>
              <a:buChar char="•"/>
              <a:tabLst>
                <a:tab pos="354965" algn="l"/>
                <a:tab pos="355600" algn="l"/>
              </a:tabLst>
            </a:pPr>
            <a:r>
              <a:rPr sz="2400" spc="-5" dirty="0">
                <a:latin typeface="Calibri" pitchFamily="34" charset="0"/>
                <a:cs typeface="Comic Sans MS"/>
              </a:rPr>
              <a:t>Managing technology at the boundary </a:t>
            </a:r>
            <a:r>
              <a:rPr sz="2400" dirty="0">
                <a:latin typeface="Calibri" pitchFamily="34" charset="0"/>
                <a:cs typeface="Comic Sans MS"/>
              </a:rPr>
              <a:t>/ </a:t>
            </a:r>
            <a:r>
              <a:rPr sz="2400" spc="-5" dirty="0">
                <a:latin typeface="Calibri" pitchFamily="34" charset="0"/>
                <a:cs typeface="Comic Sans MS"/>
              </a:rPr>
              <a:t>border of  the firm (e.g. collaboration and coordination with  supply </a:t>
            </a:r>
            <a:r>
              <a:rPr sz="2400" dirty="0">
                <a:latin typeface="Calibri" pitchFamily="34" charset="0"/>
                <a:cs typeface="Comic Sans MS"/>
              </a:rPr>
              <a:t>chain </a:t>
            </a:r>
            <a:r>
              <a:rPr sz="2400" spc="-5" dirty="0">
                <a:latin typeface="Calibri" pitchFamily="34" charset="0"/>
                <a:cs typeface="Comic Sans MS"/>
              </a:rPr>
              <a:t>partners </a:t>
            </a:r>
            <a:r>
              <a:rPr sz="2400" dirty="0">
                <a:latin typeface="Calibri" pitchFamily="34" charset="0"/>
                <a:cs typeface="Comic Sans MS"/>
              </a:rPr>
              <a:t>and </a:t>
            </a:r>
            <a:r>
              <a:rPr sz="2400" spc="-5" dirty="0">
                <a:latin typeface="Calibri" pitchFamily="34" charset="0"/>
                <a:cs typeface="Comic Sans MS"/>
              </a:rPr>
              <a:t>customers) and  Technology </a:t>
            </a:r>
            <a:r>
              <a:rPr sz="2400" spc="-10" dirty="0">
                <a:latin typeface="Calibri" pitchFamily="34" charset="0"/>
                <a:cs typeface="Comic Sans MS"/>
              </a:rPr>
              <a:t>diffusion </a:t>
            </a:r>
            <a:r>
              <a:rPr sz="2400" spc="-5" dirty="0">
                <a:latin typeface="Calibri" pitchFamily="34" charset="0"/>
                <a:cs typeface="Comic Sans MS"/>
              </a:rPr>
              <a:t>(from firm to suppliers and  customers)</a:t>
            </a:r>
            <a:endParaRPr sz="2400">
              <a:latin typeface="Calibri" pitchFamily="34" charset="0"/>
              <a:cs typeface="Comic Sans MS"/>
            </a:endParaRPr>
          </a:p>
          <a:p>
            <a:pPr marL="355600" marR="318770" indent="-342900">
              <a:lnSpc>
                <a:spcPct val="100000"/>
              </a:lnSpc>
              <a:spcBef>
                <a:spcPts val="605"/>
              </a:spcBef>
              <a:buChar char="•"/>
              <a:tabLst>
                <a:tab pos="354965" algn="l"/>
                <a:tab pos="355600" algn="l"/>
              </a:tabLst>
            </a:pPr>
            <a:r>
              <a:rPr sz="2400" spc="-5" dirty="0">
                <a:latin typeface="Calibri" pitchFamily="34" charset="0"/>
                <a:cs typeface="Comic Sans MS"/>
              </a:rPr>
              <a:t>Performance measurement of </a:t>
            </a:r>
            <a:r>
              <a:rPr sz="2400" dirty="0">
                <a:latin typeface="Calibri" pitchFamily="34" charset="0"/>
                <a:cs typeface="Comic Sans MS"/>
              </a:rPr>
              <a:t>new </a:t>
            </a:r>
            <a:r>
              <a:rPr sz="2400" spc="-5" dirty="0">
                <a:latin typeface="Calibri" pitchFamily="34" charset="0"/>
                <a:cs typeface="Comic Sans MS"/>
              </a:rPr>
              <a:t>technology (e.g.  technlogy assessment, technology audit </a:t>
            </a:r>
            <a:r>
              <a:rPr sz="2400" dirty="0">
                <a:latin typeface="Calibri" pitchFamily="34" charset="0"/>
                <a:cs typeface="Comic Sans MS"/>
              </a:rPr>
              <a:t>and  </a:t>
            </a:r>
            <a:r>
              <a:rPr sz="2400" spc="-5" dirty="0">
                <a:latin typeface="Calibri" pitchFamily="34" charset="0"/>
                <a:cs typeface="Comic Sans MS"/>
              </a:rPr>
              <a:t>feedback)</a:t>
            </a:r>
            <a:endParaRPr sz="2400">
              <a:latin typeface="Calibri" pitchFamily="34" charset="0"/>
              <a:cs typeface="Comic Sans MS"/>
            </a:endParaRPr>
          </a:p>
          <a:p>
            <a:pPr marL="354965" marR="5080" indent="-354965">
              <a:lnSpc>
                <a:spcPts val="2870"/>
              </a:lnSpc>
              <a:spcBef>
                <a:spcPts val="715"/>
              </a:spcBef>
              <a:buChar char="•"/>
              <a:tabLst>
                <a:tab pos="354965" algn="l"/>
                <a:tab pos="355600" algn="l"/>
              </a:tabLst>
            </a:pPr>
            <a:r>
              <a:rPr sz="2400" spc="-5" dirty="0">
                <a:latin typeface="Calibri" pitchFamily="34" charset="0"/>
                <a:cs typeface="Comic Sans MS"/>
              </a:rPr>
              <a:t>Technology and environmental sustainability (e.g.  environmental impact assessment</a:t>
            </a:r>
            <a:r>
              <a:rPr sz="2400" spc="-5">
                <a:latin typeface="Calibri" pitchFamily="34" charset="0"/>
                <a:cs typeface="Comic Sans MS"/>
              </a:rPr>
              <a:t>,</a:t>
            </a:r>
            <a:r>
              <a:rPr sz="2400" spc="-20">
                <a:latin typeface="Calibri" pitchFamily="34" charset="0"/>
                <a:cs typeface="Comic Sans MS"/>
              </a:rPr>
              <a:t> </a:t>
            </a:r>
            <a:r>
              <a:rPr sz="2400" spc="-5" smtClean="0">
                <a:latin typeface="Calibri" pitchFamily="34" charset="0"/>
                <a:cs typeface="Comic Sans MS"/>
              </a:rPr>
              <a:t>environmental</a:t>
            </a:r>
            <a:r>
              <a:rPr lang="en-US" sz="2400" spc="-5" dirty="0" smtClean="0">
                <a:latin typeface="Calibri" pitchFamily="34" charset="0"/>
                <a:cs typeface="Comic Sans MS"/>
              </a:rPr>
              <a:t> </a:t>
            </a:r>
            <a:r>
              <a:rPr sz="2400" spc="-5" smtClean="0">
                <a:latin typeface="Calibri" pitchFamily="34" charset="0"/>
                <a:cs typeface="Comic Sans MS"/>
              </a:rPr>
              <a:t>audit</a:t>
            </a:r>
            <a:r>
              <a:rPr sz="2400" spc="-5" dirty="0">
                <a:latin typeface="Calibri" pitchFamily="34" charset="0"/>
                <a:cs typeface="Comic Sans MS"/>
              </a:rPr>
              <a:t>, discharge </a:t>
            </a:r>
            <a:r>
              <a:rPr sz="2400" spc="-5">
                <a:latin typeface="Calibri" pitchFamily="34" charset="0"/>
                <a:cs typeface="Comic Sans MS"/>
              </a:rPr>
              <a:t>of </a:t>
            </a:r>
            <a:r>
              <a:rPr lang="en-US" sz="2400" spc="-5" dirty="0" smtClean="0">
                <a:latin typeface="Calibri" pitchFamily="34" charset="0"/>
                <a:cs typeface="Comic Sans MS"/>
              </a:rPr>
              <a:t>e</a:t>
            </a:r>
            <a:r>
              <a:rPr sz="2400" spc="-5" smtClean="0">
                <a:latin typeface="Calibri" pitchFamily="34" charset="0"/>
                <a:cs typeface="Comic Sans MS"/>
              </a:rPr>
              <a:t>nvironmental  </a:t>
            </a:r>
            <a:r>
              <a:rPr sz="2400" spc="-5" dirty="0">
                <a:latin typeface="Calibri" pitchFamily="34" charset="0"/>
                <a:cs typeface="Comic Sans MS"/>
              </a:rPr>
              <a:t>responsibility, green</a:t>
            </a:r>
            <a:r>
              <a:rPr sz="2400" spc="-15" dirty="0">
                <a:latin typeface="Calibri" pitchFamily="34" charset="0"/>
                <a:cs typeface="Comic Sans MS"/>
              </a:rPr>
              <a:t> </a:t>
            </a:r>
            <a:r>
              <a:rPr sz="2400" spc="-5" dirty="0">
                <a:latin typeface="Calibri" pitchFamily="34" charset="0"/>
                <a:cs typeface="Comic Sans MS"/>
              </a:rPr>
              <a:t>marketing</a:t>
            </a:r>
            <a:endParaRPr sz="2400">
              <a:latin typeface="Calibri" pitchFamily="34" charset="0"/>
              <a:cs typeface="Comic Sans MS"/>
            </a:endParaRPr>
          </a:p>
          <a:p>
            <a:pPr marL="355600">
              <a:lnSpc>
                <a:spcPts val="2785"/>
              </a:lnSpc>
            </a:pPr>
            <a:r>
              <a:rPr sz="2400" spc="-5" dirty="0">
                <a:latin typeface="Calibri" pitchFamily="34" charset="0"/>
                <a:cs typeface="Comic Sans MS"/>
              </a:rPr>
              <a:t>etc)</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9067800" y="0"/>
            <a:ext cx="1600200" cy="533400"/>
          </a:xfrm>
          <a:prstGeom prst="rect">
            <a:avLst/>
          </a:prstGeom>
          <a:noFill/>
          <a:ln w="9525">
            <a:solidFill>
              <a:schemeClr val="accent1"/>
            </a:solid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21"/>
            <a:ext cx="9144000" cy="504825"/>
          </a:xfrm>
          <a:prstGeom prst="rect">
            <a:avLst/>
          </a:prstGeom>
          <a:solidFill>
            <a:schemeClr val="bg2">
              <a:lumMod val="50000"/>
            </a:schemeClr>
          </a:solidFill>
          <a:ln>
            <a:solidFill>
              <a:schemeClr val="accent1"/>
            </a:solidFill>
          </a:ln>
        </p:spPr>
        <p:txBody>
          <a:bodyPr vert="horz" wrap="square" lIns="0" tIns="12700" rIns="0" bIns="0" rtlCol="0">
            <a:spAutoFit/>
          </a:bodyPr>
          <a:lstStyle/>
          <a:p>
            <a:pPr marL="12700">
              <a:lnSpc>
                <a:spcPct val="100000"/>
              </a:lnSpc>
              <a:spcBef>
                <a:spcPts val="100"/>
              </a:spcBef>
              <a:tabLst>
                <a:tab pos="970915" algn="l"/>
              </a:tabLst>
            </a:pPr>
            <a:r>
              <a:rPr sz="3200" spc="-5" smtClean="0">
                <a:solidFill>
                  <a:schemeClr val="bg1"/>
                </a:solidFill>
                <a:latin typeface="Calibri" pitchFamily="34" charset="0"/>
              </a:rPr>
              <a:t>The</a:t>
            </a:r>
            <a:r>
              <a:rPr lang="en-US" sz="3200" spc="-5" dirty="0" smtClean="0">
                <a:solidFill>
                  <a:schemeClr val="bg1"/>
                </a:solidFill>
                <a:latin typeface="Calibri" pitchFamily="34" charset="0"/>
              </a:rPr>
              <a:t> </a:t>
            </a:r>
            <a:r>
              <a:rPr sz="3200" spc="-10" smtClean="0">
                <a:solidFill>
                  <a:schemeClr val="bg1"/>
                </a:solidFill>
                <a:latin typeface="Calibri" pitchFamily="34" charset="0"/>
              </a:rPr>
              <a:t>Key </a:t>
            </a:r>
            <a:r>
              <a:rPr sz="3200" spc="-10" dirty="0">
                <a:solidFill>
                  <a:schemeClr val="bg1"/>
                </a:solidFill>
                <a:latin typeface="Calibri" pitchFamily="34" charset="0"/>
              </a:rPr>
              <a:t>Tasks </a:t>
            </a:r>
            <a:r>
              <a:rPr sz="3200" dirty="0">
                <a:solidFill>
                  <a:schemeClr val="bg1"/>
                </a:solidFill>
                <a:latin typeface="Calibri" pitchFamily="34" charset="0"/>
              </a:rPr>
              <a:t>of</a:t>
            </a:r>
            <a:r>
              <a:rPr sz="3200" spc="-85" dirty="0">
                <a:solidFill>
                  <a:schemeClr val="bg1"/>
                </a:solidFill>
                <a:latin typeface="Calibri" pitchFamily="34" charset="0"/>
              </a:rPr>
              <a:t> </a:t>
            </a:r>
            <a:r>
              <a:rPr sz="3200" spc="-5" dirty="0">
                <a:solidFill>
                  <a:schemeClr val="bg1"/>
                </a:solidFill>
                <a:latin typeface="Calibri" pitchFamily="34" charset="0"/>
              </a:rPr>
              <a:t>MOT</a:t>
            </a:r>
            <a:endParaRPr sz="3200" spc="-5" dirty="0">
              <a:solidFill>
                <a:schemeClr val="bg1"/>
              </a:solidFill>
              <a:latin typeface="Calibri" pitchFamily="34" charset="0"/>
            </a:endParaRPr>
          </a:p>
        </p:txBody>
      </p:sp>
      <p:sp>
        <p:nvSpPr>
          <p:cNvPr id="3" name="object 3"/>
          <p:cNvSpPr txBox="1"/>
          <p:nvPr/>
        </p:nvSpPr>
        <p:spPr>
          <a:xfrm>
            <a:off x="1752600" y="795020"/>
            <a:ext cx="8763000" cy="3797935"/>
          </a:xfrm>
          <a:prstGeom prst="rect">
            <a:avLst/>
          </a:prstGeom>
        </p:spPr>
        <p:txBody>
          <a:bodyPr vert="horz" wrap="square" lIns="0" tIns="12700" rIns="0" bIns="0" rtlCol="0">
            <a:spAutoFit/>
          </a:bodyPr>
          <a:lstStyle/>
          <a:p>
            <a:pPr marL="355600" marR="167005" indent="-342900">
              <a:lnSpc>
                <a:spcPct val="100000"/>
              </a:lnSpc>
              <a:spcBef>
                <a:spcPts val="100"/>
              </a:spcBef>
              <a:tabLst>
                <a:tab pos="744855" algn="l"/>
              </a:tabLst>
            </a:pPr>
            <a:r>
              <a:rPr sz="2400" spc="-5" smtClean="0">
                <a:solidFill>
                  <a:srgbClr val="C00000"/>
                </a:solidFill>
                <a:latin typeface="Calibri" pitchFamily="34" charset="0"/>
                <a:cs typeface="Comic Sans MS"/>
              </a:rPr>
              <a:t>The</a:t>
            </a:r>
            <a:r>
              <a:rPr lang="en-US" sz="2400" spc="-5" dirty="0" smtClean="0">
                <a:solidFill>
                  <a:srgbClr val="C00000"/>
                </a:solidFill>
                <a:latin typeface="Calibri" pitchFamily="34" charset="0"/>
                <a:cs typeface="Comic Sans MS"/>
              </a:rPr>
              <a:t> </a:t>
            </a:r>
            <a:r>
              <a:rPr sz="2400" smtClean="0">
                <a:solidFill>
                  <a:srgbClr val="C00000"/>
                </a:solidFill>
                <a:latin typeface="Calibri" pitchFamily="34" charset="0"/>
                <a:cs typeface="Comic Sans MS"/>
              </a:rPr>
              <a:t>key </a:t>
            </a:r>
            <a:r>
              <a:rPr sz="2400" spc="-5" dirty="0">
                <a:solidFill>
                  <a:srgbClr val="C00000"/>
                </a:solidFill>
                <a:latin typeface="Calibri" pitchFamily="34" charset="0"/>
                <a:cs typeface="Comic Sans MS"/>
              </a:rPr>
              <a:t>tasks of MOT </a:t>
            </a:r>
            <a:r>
              <a:rPr sz="2400" dirty="0">
                <a:solidFill>
                  <a:srgbClr val="C00000"/>
                </a:solidFill>
                <a:latin typeface="Calibri" pitchFamily="34" charset="0"/>
                <a:cs typeface="Comic Sans MS"/>
              </a:rPr>
              <a:t>at </a:t>
            </a:r>
            <a:r>
              <a:rPr sz="2400" spc="-5" dirty="0">
                <a:solidFill>
                  <a:srgbClr val="C00000"/>
                </a:solidFill>
                <a:latin typeface="Calibri" pitchFamily="34" charset="0"/>
                <a:cs typeface="Comic Sans MS"/>
              </a:rPr>
              <a:t>enterprise level </a:t>
            </a:r>
            <a:r>
              <a:rPr sz="2400" spc="-5" dirty="0">
                <a:latin typeface="Calibri" pitchFamily="34" charset="0"/>
                <a:cs typeface="Comic Sans MS"/>
              </a:rPr>
              <a:t>may </a:t>
            </a:r>
            <a:r>
              <a:rPr sz="2400" dirty="0">
                <a:latin typeface="Calibri" pitchFamily="34" charset="0"/>
                <a:cs typeface="Comic Sans MS"/>
              </a:rPr>
              <a:t>be  </a:t>
            </a:r>
            <a:r>
              <a:rPr sz="2400" spc="-5" dirty="0">
                <a:latin typeface="Calibri" pitchFamily="34" charset="0"/>
                <a:cs typeface="Comic Sans MS"/>
              </a:rPr>
              <a:t>summed </a:t>
            </a:r>
            <a:r>
              <a:rPr sz="2400" dirty="0">
                <a:latin typeface="Calibri" pitchFamily="34" charset="0"/>
                <a:cs typeface="Comic Sans MS"/>
              </a:rPr>
              <a:t>up as</a:t>
            </a:r>
            <a:r>
              <a:rPr sz="2400" spc="-35" dirty="0">
                <a:latin typeface="Calibri" pitchFamily="34" charset="0"/>
                <a:cs typeface="Comic Sans MS"/>
              </a:rPr>
              <a:t> </a:t>
            </a:r>
            <a:r>
              <a:rPr sz="2400" spc="-5" dirty="0">
                <a:latin typeface="Calibri" pitchFamily="34" charset="0"/>
                <a:cs typeface="Comic Sans MS"/>
              </a:rPr>
              <a:t>below:</a:t>
            </a:r>
            <a:endParaRPr sz="2400">
              <a:latin typeface="Calibri" pitchFamily="34" charset="0"/>
              <a:cs typeface="Comic Sans MS"/>
            </a:endParaRPr>
          </a:p>
          <a:p>
            <a:pPr marL="355600" marR="5080" indent="-342900">
              <a:lnSpc>
                <a:spcPct val="100000"/>
              </a:lnSpc>
              <a:spcBef>
                <a:spcPts val="600"/>
              </a:spcBef>
              <a:buChar char="•"/>
              <a:tabLst>
                <a:tab pos="354965" algn="l"/>
                <a:tab pos="355600" algn="l"/>
              </a:tabLst>
            </a:pPr>
            <a:r>
              <a:rPr sz="2400" spc="-5" dirty="0">
                <a:latin typeface="Calibri" pitchFamily="34" charset="0"/>
                <a:cs typeface="Comic Sans MS"/>
              </a:rPr>
              <a:t>Technology Planning </a:t>
            </a:r>
            <a:r>
              <a:rPr lang="en-US" sz="2400" spc="-5" dirty="0">
                <a:latin typeface="Calibri" pitchFamily="34" charset="0"/>
                <a:cs typeface="Comic Sans MS"/>
              </a:rPr>
              <a:t>is </a:t>
            </a:r>
            <a:r>
              <a:rPr sz="2400" spc="-5" dirty="0">
                <a:latin typeface="Calibri" pitchFamily="34" charset="0"/>
                <a:cs typeface="Comic Sans MS"/>
              </a:rPr>
              <a:t>like deciding technology  strategy</a:t>
            </a:r>
            <a:endParaRPr sz="2400" spc="-5" dirty="0">
              <a:latin typeface="Calibri" pitchFamily="34" charset="0"/>
              <a:cs typeface="Comic Sans MS"/>
            </a:endParaRPr>
          </a:p>
          <a:p>
            <a:pPr marL="355600" marR="5080" indent="-342900">
              <a:lnSpc>
                <a:spcPct val="100000"/>
              </a:lnSpc>
              <a:spcBef>
                <a:spcPts val="600"/>
              </a:spcBef>
              <a:buChar char="•"/>
              <a:tabLst>
                <a:tab pos="354965" algn="l"/>
                <a:tab pos="355600" algn="l"/>
              </a:tabLst>
            </a:pPr>
            <a:r>
              <a:rPr lang="en-US" sz="2400" spc="-5" dirty="0">
                <a:latin typeface="Calibri" pitchFamily="34" charset="0"/>
                <a:cs typeface="Comic Sans MS"/>
              </a:rPr>
              <a:t>Forecasting Technology</a:t>
            </a:r>
            <a:endParaRPr sz="2400" spc="-5" dirty="0">
              <a:latin typeface="Calibri" pitchFamily="34" charset="0"/>
              <a:cs typeface="Comic Sans MS"/>
            </a:endParaRPr>
          </a:p>
          <a:p>
            <a:pPr marL="355600" marR="5080" indent="-342900">
              <a:lnSpc>
                <a:spcPct val="100000"/>
              </a:lnSpc>
              <a:spcBef>
                <a:spcPts val="600"/>
              </a:spcBef>
              <a:buChar char="•"/>
              <a:tabLst>
                <a:tab pos="354965" algn="l"/>
                <a:tab pos="355600" algn="l"/>
              </a:tabLst>
            </a:pPr>
            <a:r>
              <a:rPr sz="2400" spc="-5" dirty="0">
                <a:latin typeface="Calibri" pitchFamily="34" charset="0"/>
                <a:cs typeface="Comic Sans MS"/>
              </a:rPr>
              <a:t>selecting appropriate technologies</a:t>
            </a:r>
            <a:r>
              <a:rPr sz="2400" spc="-15" dirty="0">
                <a:latin typeface="Calibri" pitchFamily="34" charset="0"/>
                <a:cs typeface="Comic Sans MS"/>
              </a:rPr>
              <a:t> </a:t>
            </a:r>
            <a:r>
              <a:rPr sz="2400" dirty="0">
                <a:latin typeface="Calibri" pitchFamily="34" charset="0"/>
                <a:cs typeface="Comic Sans MS"/>
              </a:rPr>
              <a:t>etc.</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R&amp;D</a:t>
            </a:r>
            <a:r>
              <a:rPr sz="2400" spc="-10" dirty="0">
                <a:latin typeface="Calibri" pitchFamily="34" charset="0"/>
                <a:cs typeface="Comic Sans MS"/>
              </a:rPr>
              <a:t> </a:t>
            </a:r>
            <a:r>
              <a:rPr sz="2400" spc="-5" dirty="0">
                <a:latin typeface="Calibri" pitchFamily="34" charset="0"/>
                <a:cs typeface="Comic Sans MS"/>
              </a:rPr>
              <a:t>Management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Innovation Management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Strategic Management of Technology (SMOT)</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8915400" y="0"/>
            <a:ext cx="1752600" cy="533400"/>
          </a:xfrm>
          <a:prstGeom prst="rect">
            <a:avLst/>
          </a:prstGeom>
          <a:noFill/>
          <a:ln w="9525">
            <a:solidFill>
              <a:schemeClr val="accent1"/>
            </a:solid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40"/>
            <a:ext cx="9144000" cy="443230"/>
          </a:xfrm>
          <a:prstGeom prst="rect">
            <a:avLst/>
          </a:prstGeom>
          <a:solidFill>
            <a:schemeClr val="bg2">
              <a:lumMod val="50000"/>
            </a:schemeClr>
          </a:solidFill>
        </p:spPr>
        <p:txBody>
          <a:bodyPr vert="horz" wrap="square" lIns="0" tIns="12700" rIns="0" bIns="0" rtlCol="0">
            <a:spAutoFit/>
          </a:bodyPr>
          <a:lstStyle/>
          <a:p>
            <a:pPr marL="2533015" marR="5080" indent="-2465070">
              <a:lnSpc>
                <a:spcPct val="100000"/>
              </a:lnSpc>
              <a:spcBef>
                <a:spcPts val="100"/>
              </a:spcBef>
            </a:pPr>
            <a:r>
              <a:rPr sz="2800" spc="-5" dirty="0">
                <a:solidFill>
                  <a:schemeClr val="bg1"/>
                </a:solidFill>
                <a:latin typeface="Calibri" pitchFamily="34" charset="0"/>
              </a:rPr>
              <a:t>Strategic </a:t>
            </a:r>
            <a:r>
              <a:rPr sz="2800" spc="-10" dirty="0">
                <a:solidFill>
                  <a:schemeClr val="bg1"/>
                </a:solidFill>
                <a:latin typeface="Calibri" pitchFamily="34" charset="0"/>
              </a:rPr>
              <a:t>Management </a:t>
            </a:r>
            <a:r>
              <a:rPr sz="2800" spc="-5" dirty="0">
                <a:solidFill>
                  <a:schemeClr val="bg1"/>
                </a:solidFill>
                <a:latin typeface="Calibri" pitchFamily="34" charset="0"/>
              </a:rPr>
              <a:t>of Technology  </a:t>
            </a:r>
            <a:r>
              <a:rPr sz="2800" dirty="0">
                <a:solidFill>
                  <a:schemeClr val="bg1"/>
                </a:solidFill>
                <a:latin typeface="Calibri" pitchFamily="34" charset="0"/>
              </a:rPr>
              <a:t>(</a:t>
            </a:r>
            <a:r>
              <a:rPr sz="2800" spc="-25" dirty="0">
                <a:solidFill>
                  <a:schemeClr val="bg1"/>
                </a:solidFill>
                <a:latin typeface="Calibri" pitchFamily="34" charset="0"/>
              </a:rPr>
              <a:t> </a:t>
            </a:r>
            <a:r>
              <a:rPr sz="2800" spc="-5" dirty="0">
                <a:solidFill>
                  <a:schemeClr val="bg1"/>
                </a:solidFill>
                <a:latin typeface="Calibri" pitchFamily="34" charset="0"/>
              </a:rPr>
              <a:t>SMOT)</a:t>
            </a:r>
            <a:endParaRPr sz="2800" spc="-5" dirty="0">
              <a:solidFill>
                <a:schemeClr val="bg1"/>
              </a:solidFill>
              <a:latin typeface="Calibri" pitchFamily="34" charset="0"/>
            </a:endParaRPr>
          </a:p>
        </p:txBody>
      </p:sp>
      <p:sp>
        <p:nvSpPr>
          <p:cNvPr id="3" name="object 3"/>
          <p:cNvSpPr txBox="1"/>
          <p:nvPr/>
        </p:nvSpPr>
        <p:spPr>
          <a:xfrm>
            <a:off x="639445" y="948690"/>
            <a:ext cx="10781030" cy="185928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 pos="6777990" algn="l"/>
              </a:tabLst>
            </a:pPr>
            <a:r>
              <a:rPr sz="2400" spc="-5" dirty="0">
                <a:solidFill>
                  <a:srgbClr val="C00000"/>
                </a:solidFill>
                <a:latin typeface="Calibri" pitchFamily="34" charset="0"/>
                <a:cs typeface="Comic Sans MS"/>
              </a:rPr>
              <a:t>Strategic Management of Technology (SMOT)  </a:t>
            </a:r>
            <a:r>
              <a:rPr sz="2400" spc="-5" dirty="0">
                <a:latin typeface="Calibri" pitchFamily="34" charset="0"/>
                <a:cs typeface="Comic Sans MS"/>
              </a:rPr>
              <a:t>means that the product, service or process  technologies of </a:t>
            </a:r>
            <a:r>
              <a:rPr sz="2400" dirty="0">
                <a:latin typeface="Calibri" pitchFamily="34" charset="0"/>
                <a:cs typeface="Comic Sans MS"/>
              </a:rPr>
              <a:t>an </a:t>
            </a:r>
            <a:r>
              <a:rPr sz="2400" spc="-5" dirty="0">
                <a:latin typeface="Calibri" pitchFamily="34" charset="0"/>
                <a:cs typeface="Comic Sans MS"/>
              </a:rPr>
              <a:t>organization</a:t>
            </a:r>
            <a:r>
              <a:rPr sz="2400" spc="45" dirty="0">
                <a:latin typeface="Calibri" pitchFamily="34" charset="0"/>
                <a:cs typeface="Comic Sans MS"/>
              </a:rPr>
              <a:t> </a:t>
            </a:r>
            <a:r>
              <a:rPr sz="2400">
                <a:latin typeface="Calibri" pitchFamily="34" charset="0"/>
                <a:cs typeface="Comic Sans MS"/>
              </a:rPr>
              <a:t>/</a:t>
            </a:r>
            <a:r>
              <a:rPr sz="2400" spc="20">
                <a:latin typeface="Calibri" pitchFamily="34" charset="0"/>
                <a:cs typeface="Comic Sans MS"/>
              </a:rPr>
              <a:t> </a:t>
            </a:r>
            <a:r>
              <a:rPr sz="2400" spc="-5" smtClean="0">
                <a:latin typeface="Calibri" pitchFamily="34" charset="0"/>
                <a:cs typeface="Comic Sans MS"/>
              </a:rPr>
              <a:t>enterprise</a:t>
            </a:r>
            <a:r>
              <a:rPr lang="en-US" sz="2400" spc="-5" dirty="0" smtClean="0">
                <a:latin typeface="Calibri" pitchFamily="34" charset="0"/>
                <a:cs typeface="Comic Sans MS"/>
              </a:rPr>
              <a:t> </a:t>
            </a:r>
            <a:r>
              <a:rPr sz="2400" spc="-5" smtClean="0">
                <a:latin typeface="Calibri" pitchFamily="34" charset="0"/>
                <a:cs typeface="Comic Sans MS"/>
              </a:rPr>
              <a:t>are  </a:t>
            </a:r>
            <a:r>
              <a:rPr sz="2400" spc="-5" dirty="0">
                <a:latin typeface="Calibri" pitchFamily="34" charset="0"/>
                <a:cs typeface="Comic Sans MS"/>
              </a:rPr>
              <a:t>managed from </a:t>
            </a:r>
            <a:r>
              <a:rPr sz="2400" dirty="0">
                <a:latin typeface="Calibri" pitchFamily="34" charset="0"/>
                <a:cs typeface="Comic Sans MS"/>
              </a:rPr>
              <a:t>a </a:t>
            </a:r>
            <a:r>
              <a:rPr sz="2400" b="1" spc="-5" dirty="0">
                <a:latin typeface="Calibri" pitchFamily="34" charset="0"/>
                <a:cs typeface="Comic Sans MS"/>
              </a:rPr>
              <a:t>long range prespective</a:t>
            </a:r>
            <a:r>
              <a:rPr sz="2400" spc="-5" dirty="0">
                <a:latin typeface="Calibri" pitchFamily="34" charset="0"/>
                <a:cs typeface="Comic Sans MS"/>
              </a:rPr>
              <a:t>, as these  technologies have wide-ranging effects on </a:t>
            </a:r>
            <a:r>
              <a:rPr sz="2400" dirty="0">
                <a:latin typeface="Calibri" pitchFamily="34" charset="0"/>
                <a:cs typeface="Comic Sans MS"/>
              </a:rPr>
              <a:t>all </a:t>
            </a:r>
            <a:r>
              <a:rPr sz="2400" spc="-5" dirty="0">
                <a:latin typeface="Calibri" pitchFamily="34" charset="0"/>
                <a:cs typeface="Comic Sans MS"/>
              </a:rPr>
              <a:t>levels  and functions in the</a:t>
            </a:r>
            <a:r>
              <a:rPr sz="2400" spc="5" dirty="0">
                <a:latin typeface="Calibri" pitchFamily="34" charset="0"/>
                <a:cs typeface="Comic Sans MS"/>
              </a:rPr>
              <a:t> </a:t>
            </a:r>
            <a:r>
              <a:rPr sz="2400" spc="-5">
                <a:latin typeface="Calibri" pitchFamily="34" charset="0"/>
                <a:cs typeface="Comic Sans MS"/>
              </a:rPr>
              <a:t>organization</a:t>
            </a:r>
            <a:r>
              <a:rPr sz="2400" spc="-5" smtClean="0">
                <a:latin typeface="Calibri" pitchFamily="34" charset="0"/>
                <a:cs typeface="Comic Sans MS"/>
              </a:rPr>
              <a:t>.</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9067800" y="0"/>
            <a:ext cx="1600200" cy="457200"/>
          </a:xfrm>
          <a:prstGeom prst="rect">
            <a:avLst/>
          </a:prstGeom>
          <a:noFill/>
          <a:ln w="9525">
            <a:solidFill>
              <a:schemeClr val="accent1"/>
            </a:solid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20276"/>
            <a:ext cx="9144000" cy="751205"/>
          </a:xfrm>
          <a:prstGeom prst="rect">
            <a:avLst/>
          </a:prstGeom>
          <a:solidFill>
            <a:schemeClr val="bg2">
              <a:lumMod val="50000"/>
            </a:schemeClr>
          </a:solidFill>
        </p:spPr>
        <p:txBody>
          <a:bodyPr vert="horz" wrap="square" lIns="0" tIns="12700" rIns="0" bIns="0" rtlCol="0">
            <a:spAutoFit/>
          </a:bodyPr>
          <a:lstStyle/>
          <a:p>
            <a:pPr marR="5080" indent="521970">
              <a:lnSpc>
                <a:spcPct val="100000"/>
              </a:lnSpc>
              <a:spcBef>
                <a:spcPts val="100"/>
              </a:spcBef>
            </a:pPr>
            <a:r>
              <a:rPr sz="2400" spc="-10" dirty="0">
                <a:solidFill>
                  <a:schemeClr val="bg1"/>
                </a:solidFill>
                <a:latin typeface="Calibri" pitchFamily="34" charset="0"/>
              </a:rPr>
              <a:t>STRATEGIC TECHNOLOGY  MANAGEMENT </a:t>
            </a:r>
            <a:r>
              <a:rPr sz="2400" spc="-5" dirty="0">
                <a:solidFill>
                  <a:schemeClr val="bg1"/>
                </a:solidFill>
                <a:latin typeface="Calibri" pitchFamily="34" charset="0"/>
              </a:rPr>
              <a:t>SYSTEM</a:t>
            </a:r>
            <a:r>
              <a:rPr sz="2400" spc="-55"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614045" y="1874520"/>
            <a:ext cx="10963910" cy="3890645"/>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Lst>
            </a:pPr>
            <a:r>
              <a:rPr sz="3600" spc="-5" dirty="0">
                <a:solidFill>
                  <a:srgbClr val="C00000"/>
                </a:solidFill>
                <a:latin typeface="Calibri" pitchFamily="34" charset="0"/>
                <a:cs typeface="Comic Sans MS"/>
              </a:rPr>
              <a:t>Strategic Technology Management System (STMS)  </a:t>
            </a:r>
            <a:r>
              <a:rPr sz="3600" spc="-5" dirty="0">
                <a:latin typeface="Calibri" pitchFamily="34" charset="0"/>
                <a:cs typeface="Comic Sans MS"/>
              </a:rPr>
              <a:t>calls for adopting systems approach </a:t>
            </a:r>
            <a:r>
              <a:rPr sz="3600" dirty="0">
                <a:latin typeface="Calibri" pitchFamily="34" charset="0"/>
                <a:cs typeface="Comic Sans MS"/>
              </a:rPr>
              <a:t>in </a:t>
            </a:r>
            <a:r>
              <a:rPr sz="3600" spc="-5" dirty="0">
                <a:latin typeface="Calibri" pitchFamily="34" charset="0"/>
                <a:cs typeface="Comic Sans MS"/>
              </a:rPr>
              <a:t>the  organization on</a:t>
            </a:r>
            <a:r>
              <a:rPr sz="3600" b="1" spc="-5" dirty="0">
                <a:latin typeface="Calibri" pitchFamily="34" charset="0"/>
                <a:cs typeface="Comic Sans MS"/>
              </a:rPr>
              <a:t> long term basis</a:t>
            </a:r>
            <a:r>
              <a:rPr sz="3600" spc="-5" dirty="0">
                <a:latin typeface="Calibri" pitchFamily="34" charset="0"/>
                <a:cs typeface="Comic Sans MS"/>
              </a:rPr>
              <a:t> i.e. </a:t>
            </a:r>
            <a:r>
              <a:rPr sz="3600" dirty="0">
                <a:latin typeface="Calibri" pitchFamily="34" charset="0"/>
                <a:cs typeface="Comic Sans MS"/>
              </a:rPr>
              <a:t>STMS  </a:t>
            </a:r>
            <a:r>
              <a:rPr sz="3600" spc="-5" dirty="0">
                <a:latin typeface="Calibri" pitchFamily="34" charset="0"/>
                <a:cs typeface="Comic Sans MS"/>
              </a:rPr>
              <a:t>emphasizes systematic management of technology  on long term basis as the technology moves along its  life cycle from birth to</a:t>
            </a:r>
            <a:r>
              <a:rPr sz="3600" spc="5" dirty="0">
                <a:latin typeface="Calibri" pitchFamily="34" charset="0"/>
                <a:cs typeface="Comic Sans MS"/>
              </a:rPr>
              <a:t> </a:t>
            </a:r>
            <a:r>
              <a:rPr sz="3600" spc="-5" dirty="0">
                <a:latin typeface="Calibri" pitchFamily="34" charset="0"/>
                <a:cs typeface="Comic Sans MS"/>
              </a:rPr>
              <a:t>decline.</a:t>
            </a:r>
            <a:endParaRPr sz="3600" spc="-5" dirty="0">
              <a:latin typeface="Calibri" pitchFamily="34" charset="0"/>
              <a:cs typeface="Comic Sans MS"/>
            </a:endParaRPr>
          </a:p>
        </p:txBody>
      </p:sp>
      <p:pic>
        <p:nvPicPr>
          <p:cNvPr id="4" name="Picture 3"/>
          <p:cNvPicPr/>
          <p:nvPr/>
        </p:nvPicPr>
        <p:blipFill>
          <a:blip r:embed="rId1"/>
          <a:srcRect/>
          <a:stretch>
            <a:fillRect/>
          </a:stretch>
        </p:blipFill>
        <p:spPr bwMode="auto">
          <a:xfrm>
            <a:off x="9253538" y="304800"/>
            <a:ext cx="1414462" cy="385763"/>
          </a:xfrm>
          <a:prstGeom prst="rect">
            <a:avLst/>
          </a:prstGeom>
          <a:noFill/>
          <a:ln w="9525">
            <a:solidFill>
              <a:schemeClr val="accent1"/>
            </a:solid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42"/>
            <a:ext cx="9144000" cy="751205"/>
          </a:xfrm>
          <a:prstGeom prst="rect">
            <a:avLst/>
          </a:prstGeom>
          <a:solidFill>
            <a:schemeClr val="bg2">
              <a:lumMod val="50000"/>
            </a:schemeClr>
          </a:solidFill>
        </p:spPr>
        <p:txBody>
          <a:bodyPr vert="horz" wrap="square" lIns="0" tIns="12700" rIns="0" bIns="0" rtlCol="0">
            <a:spAutoFit/>
          </a:bodyPr>
          <a:lstStyle/>
          <a:p>
            <a:pPr marL="394335" marR="5080">
              <a:lnSpc>
                <a:spcPct val="100000"/>
              </a:lnSpc>
              <a:spcBef>
                <a:spcPts val="100"/>
              </a:spcBef>
            </a:pPr>
            <a:r>
              <a:rPr sz="2400" spc="-10" dirty="0">
                <a:solidFill>
                  <a:schemeClr val="bg1"/>
                </a:solidFill>
              </a:rPr>
              <a:t>STRATEGIC TECHNOLOGY  MANAGEMENT </a:t>
            </a:r>
            <a:r>
              <a:rPr sz="2400" spc="-5">
                <a:solidFill>
                  <a:schemeClr val="bg1"/>
                </a:solidFill>
              </a:rPr>
              <a:t>SYSTEM</a:t>
            </a:r>
            <a:r>
              <a:rPr sz="2400" spc="-55">
                <a:solidFill>
                  <a:schemeClr val="bg1"/>
                </a:solidFill>
              </a:rPr>
              <a:t> </a:t>
            </a:r>
            <a:br>
              <a:rPr lang="en-US" sz="2400" spc="-55" dirty="0" smtClean="0">
                <a:solidFill>
                  <a:schemeClr val="bg1"/>
                </a:solidFill>
              </a:rPr>
            </a:br>
            <a:r>
              <a:rPr sz="2400" spc="-5" smtClean="0">
                <a:solidFill>
                  <a:schemeClr val="bg1"/>
                </a:solidFill>
              </a:rPr>
              <a:t>(</a:t>
            </a:r>
            <a:r>
              <a:rPr sz="2400" spc="-5" dirty="0">
                <a:solidFill>
                  <a:schemeClr val="bg1"/>
                </a:solidFill>
              </a:rPr>
              <a:t>STMS)</a:t>
            </a:r>
            <a:endParaRPr sz="2400" spc="-5" dirty="0">
              <a:solidFill>
                <a:schemeClr val="bg1"/>
              </a:solidFill>
            </a:endParaRPr>
          </a:p>
        </p:txBody>
      </p:sp>
      <p:sp>
        <p:nvSpPr>
          <p:cNvPr id="3" name="object 3"/>
          <p:cNvSpPr txBox="1"/>
          <p:nvPr/>
        </p:nvSpPr>
        <p:spPr>
          <a:xfrm>
            <a:off x="1524000" y="838200"/>
            <a:ext cx="9144000" cy="1120140"/>
          </a:xfrm>
          <a:prstGeom prst="rect">
            <a:avLst/>
          </a:prstGeom>
        </p:spPr>
        <p:txBody>
          <a:bodyPr vert="horz" wrap="square" lIns="0" tIns="12700" rIns="0" bIns="0" rtlCol="0">
            <a:spAutoFit/>
          </a:bodyPr>
          <a:lstStyle/>
          <a:p>
            <a:pPr marL="355600" marR="5080" indent="-342900">
              <a:lnSpc>
                <a:spcPct val="100000"/>
              </a:lnSpc>
              <a:spcBef>
                <a:spcPts val="100"/>
              </a:spcBef>
              <a:buChar char="•"/>
              <a:tabLst>
                <a:tab pos="354965" algn="l"/>
                <a:tab pos="355600" algn="l"/>
                <a:tab pos="4302760" algn="l"/>
                <a:tab pos="6612255" algn="l"/>
              </a:tabLst>
            </a:pPr>
            <a:r>
              <a:rPr sz="2400" spc="-5" dirty="0">
                <a:solidFill>
                  <a:srgbClr val="C00000"/>
                </a:solidFill>
                <a:latin typeface="Calibri" pitchFamily="34" charset="0"/>
                <a:cs typeface="Comic Sans MS"/>
              </a:rPr>
              <a:t>Strategic Technology</a:t>
            </a:r>
            <a:r>
              <a:rPr sz="2400" spc="35" dirty="0">
                <a:solidFill>
                  <a:srgbClr val="C00000"/>
                </a:solidFill>
                <a:latin typeface="Calibri" pitchFamily="34" charset="0"/>
                <a:cs typeface="Comic Sans MS"/>
              </a:rPr>
              <a:t> </a:t>
            </a:r>
            <a:r>
              <a:rPr sz="2400" spc="-5">
                <a:solidFill>
                  <a:srgbClr val="C00000"/>
                </a:solidFill>
                <a:latin typeface="Calibri" pitchFamily="34" charset="0"/>
                <a:cs typeface="Comic Sans MS"/>
              </a:rPr>
              <a:t>Management</a:t>
            </a:r>
            <a:r>
              <a:rPr sz="2400" spc="10">
                <a:solidFill>
                  <a:srgbClr val="C00000"/>
                </a:solidFill>
                <a:latin typeface="Calibri" pitchFamily="34" charset="0"/>
                <a:cs typeface="Comic Sans MS"/>
              </a:rPr>
              <a:t> </a:t>
            </a:r>
            <a:r>
              <a:rPr sz="2400" spc="-5" smtClean="0">
                <a:solidFill>
                  <a:srgbClr val="C00000"/>
                </a:solidFill>
                <a:latin typeface="Calibri" pitchFamily="34" charset="0"/>
                <a:cs typeface="Comic Sans MS"/>
              </a:rPr>
              <a:t>System</a:t>
            </a:r>
            <a:r>
              <a:rPr lang="en-US" sz="2400" spc="-5" dirty="0" smtClean="0">
                <a:solidFill>
                  <a:srgbClr val="C00000"/>
                </a:solidFill>
                <a:latin typeface="Calibri" pitchFamily="34" charset="0"/>
                <a:cs typeface="Comic Sans MS"/>
              </a:rPr>
              <a:t> </a:t>
            </a:r>
            <a:r>
              <a:rPr sz="2400" spc="-5" smtClean="0">
                <a:latin typeface="Calibri" pitchFamily="34" charset="0"/>
                <a:cs typeface="Comic Sans MS"/>
              </a:rPr>
              <a:t>is</a:t>
            </a:r>
            <a:r>
              <a:rPr sz="2400" spc="-105" smtClean="0">
                <a:latin typeface="Calibri" pitchFamily="34" charset="0"/>
                <a:cs typeface="Comic Sans MS"/>
              </a:rPr>
              <a:t> </a:t>
            </a:r>
            <a:r>
              <a:rPr sz="2400" dirty="0">
                <a:latin typeface="Calibri" pitchFamily="34" charset="0"/>
                <a:cs typeface="Comic Sans MS"/>
              </a:rPr>
              <a:t>a  </a:t>
            </a:r>
            <a:r>
              <a:rPr sz="2400" spc="-5" dirty="0">
                <a:latin typeface="Calibri" pitchFamily="34" charset="0"/>
                <a:cs typeface="Comic Sans MS"/>
              </a:rPr>
              <a:t>systems life cycle approach for strategic  management</a:t>
            </a:r>
            <a:r>
              <a:rPr sz="2400" dirty="0">
                <a:latin typeface="Calibri" pitchFamily="34" charset="0"/>
                <a:cs typeface="Comic Sans MS"/>
              </a:rPr>
              <a:t> </a:t>
            </a:r>
            <a:r>
              <a:rPr sz="2400" spc="-5">
                <a:latin typeface="Calibri" pitchFamily="34" charset="0"/>
                <a:cs typeface="Comic Sans MS"/>
              </a:rPr>
              <a:t>of</a:t>
            </a:r>
            <a:r>
              <a:rPr sz="2400" spc="15">
                <a:latin typeface="Calibri" pitchFamily="34" charset="0"/>
                <a:cs typeface="Comic Sans MS"/>
              </a:rPr>
              <a:t> </a:t>
            </a:r>
            <a:r>
              <a:rPr sz="2400" spc="-5" smtClean="0">
                <a:latin typeface="Calibri" pitchFamily="34" charset="0"/>
                <a:cs typeface="Comic Sans MS"/>
              </a:rPr>
              <a:t>technology</a:t>
            </a:r>
            <a:r>
              <a:rPr lang="en-US" sz="2400" spc="-5" dirty="0" smtClean="0">
                <a:latin typeface="Calibri" pitchFamily="34" charset="0"/>
                <a:cs typeface="Comic Sans MS"/>
              </a:rPr>
              <a:t> </a:t>
            </a:r>
            <a:r>
              <a:rPr sz="2400" spc="-5" smtClean="0">
                <a:latin typeface="Calibri" pitchFamily="34" charset="0"/>
                <a:cs typeface="Comic Sans MS"/>
              </a:rPr>
              <a:t>that </a:t>
            </a:r>
            <a:r>
              <a:rPr sz="2400" spc="-5" dirty="0">
                <a:latin typeface="Calibri" pitchFamily="34" charset="0"/>
                <a:cs typeface="Comic Sans MS"/>
              </a:rPr>
              <a:t>includes eight  phases as shown</a:t>
            </a:r>
            <a:r>
              <a:rPr sz="2400" spc="-10" dirty="0">
                <a:latin typeface="Calibri" pitchFamily="34" charset="0"/>
                <a:cs typeface="Comic Sans MS"/>
              </a:rPr>
              <a:t> </a:t>
            </a:r>
            <a:r>
              <a:rPr sz="2400" spc="-5" dirty="0">
                <a:latin typeface="Calibri" pitchFamily="34" charset="0"/>
                <a:cs typeface="Comic Sans MS"/>
              </a:rPr>
              <a:t>below:</a:t>
            </a:r>
            <a:endParaRPr sz="2400">
              <a:latin typeface="Calibri" pitchFamily="34" charset="0"/>
              <a:cs typeface="Comic Sans MS"/>
            </a:endParaRPr>
          </a:p>
        </p:txBody>
      </p:sp>
      <p:sp>
        <p:nvSpPr>
          <p:cNvPr id="4" name="object 4"/>
          <p:cNvSpPr/>
          <p:nvPr/>
        </p:nvSpPr>
        <p:spPr>
          <a:xfrm>
            <a:off x="2470785" y="2057400"/>
            <a:ext cx="7455535" cy="4419600"/>
          </a:xfrm>
          <a:prstGeom prst="rect">
            <a:avLst/>
          </a:prstGeom>
          <a:blipFill>
            <a:blip r:embed="rId1" cstate="print"/>
            <a:stretch>
              <a:fillRect/>
            </a:stretch>
          </a:blipFill>
          <a:ln>
            <a:solidFill>
              <a:schemeClr val="accent1"/>
            </a:solidFill>
          </a:ln>
        </p:spPr>
        <p:txBody>
          <a:bodyPr wrap="square" lIns="0" tIns="0" rIns="0" bIns="0" rtlCol="0"/>
          <a:lstStyle/>
          <a:p/>
        </p:txBody>
      </p:sp>
      <p:pic>
        <p:nvPicPr>
          <p:cNvPr id="5" name="Picture 4"/>
          <p:cNvPicPr/>
          <p:nvPr/>
        </p:nvPicPr>
        <p:blipFill>
          <a:blip r:embed="rId2"/>
          <a:srcRect/>
          <a:stretch>
            <a:fillRect/>
          </a:stretch>
        </p:blipFill>
        <p:spPr bwMode="auto">
          <a:xfrm>
            <a:off x="8991600" y="0"/>
            <a:ext cx="1676400" cy="762000"/>
          </a:xfrm>
          <a:prstGeom prst="rect">
            <a:avLst/>
          </a:prstGeom>
          <a:noFill/>
          <a:ln w="9525">
            <a:solidFill>
              <a:schemeClr val="accent1"/>
            </a:solid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42"/>
            <a:ext cx="9144000" cy="751205"/>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Arial" panose="02080604020202020204" pitchFamily="34" charset="0"/>
                <a:cs typeface="Arial" panose="02080604020202020204" pitchFamily="34" charset="0"/>
              </a:rPr>
              <a:t>Phases </a:t>
            </a:r>
            <a:r>
              <a:rPr sz="2400" dirty="0">
                <a:solidFill>
                  <a:schemeClr val="bg1"/>
                </a:solidFill>
                <a:latin typeface="Arial" panose="02080604020202020204" pitchFamily="34" charset="0"/>
                <a:cs typeface="Arial" panose="02080604020202020204" pitchFamily="34" charset="0"/>
              </a:rPr>
              <a:t>of </a:t>
            </a:r>
            <a:r>
              <a:rPr sz="2400" spc="-10" dirty="0">
                <a:solidFill>
                  <a:schemeClr val="bg1"/>
                </a:solidFill>
                <a:latin typeface="Arial" panose="02080604020202020204" pitchFamily="34" charset="0"/>
                <a:cs typeface="Arial" panose="02080604020202020204" pitchFamily="34" charset="0"/>
              </a:rPr>
              <a:t>STRATEGIC </a:t>
            </a:r>
            <a:r>
              <a:rPr sz="2400" spc="-10">
                <a:solidFill>
                  <a:schemeClr val="bg1"/>
                </a:solidFill>
                <a:latin typeface="Arial" panose="02080604020202020204" pitchFamily="34" charset="0"/>
                <a:cs typeface="Arial" panose="02080604020202020204" pitchFamily="34" charset="0"/>
              </a:rPr>
              <a:t>TECHNOLOGY  </a:t>
            </a:r>
            <a:br>
              <a:rPr lang="en-US" sz="2400" spc="-10" dirty="0" smtClean="0">
                <a:solidFill>
                  <a:schemeClr val="bg1"/>
                </a:solidFill>
                <a:latin typeface="Arial" panose="02080604020202020204" pitchFamily="34" charset="0"/>
                <a:cs typeface="Arial" panose="02080604020202020204" pitchFamily="34" charset="0"/>
              </a:rPr>
            </a:br>
            <a:r>
              <a:rPr sz="2400" spc="-10" smtClean="0">
                <a:solidFill>
                  <a:schemeClr val="bg1"/>
                </a:solidFill>
                <a:latin typeface="Arial" panose="02080604020202020204" pitchFamily="34" charset="0"/>
                <a:cs typeface="Arial" panose="02080604020202020204" pitchFamily="34" charset="0"/>
              </a:rPr>
              <a:t>MANAGEMENT </a:t>
            </a:r>
            <a:r>
              <a:rPr sz="2400" spc="-5" dirty="0">
                <a:solidFill>
                  <a:schemeClr val="bg1"/>
                </a:solidFill>
                <a:latin typeface="Arial" panose="02080604020202020204" pitchFamily="34" charset="0"/>
                <a:cs typeface="Arial" panose="02080604020202020204" pitchFamily="34" charset="0"/>
              </a:rPr>
              <a:t>SYSTEM</a:t>
            </a:r>
            <a:r>
              <a:rPr sz="2400" spc="-30" dirty="0">
                <a:solidFill>
                  <a:schemeClr val="bg1"/>
                </a:solidFill>
                <a:latin typeface="Arial" panose="02080604020202020204" pitchFamily="34" charset="0"/>
                <a:cs typeface="Arial" panose="02080604020202020204" pitchFamily="34" charset="0"/>
              </a:rPr>
              <a:t> </a:t>
            </a:r>
            <a:r>
              <a:rPr sz="2400" spc="-5" dirty="0">
                <a:solidFill>
                  <a:schemeClr val="bg1"/>
                </a:solidFill>
                <a:latin typeface="Arial" panose="02080604020202020204" pitchFamily="34" charset="0"/>
                <a:cs typeface="Arial" panose="02080604020202020204" pitchFamily="34" charset="0"/>
              </a:rPr>
              <a:t>(STMS)</a:t>
            </a:r>
            <a:endParaRPr sz="2400" spc="-5" dirty="0">
              <a:solidFill>
                <a:schemeClr val="bg1"/>
              </a:solidFill>
              <a:latin typeface="Arial" panose="02080604020202020204" pitchFamily="34" charset="0"/>
              <a:cs typeface="Arial" panose="02080604020202020204" pitchFamily="34" charset="0"/>
            </a:endParaRPr>
          </a:p>
        </p:txBody>
      </p:sp>
      <p:sp>
        <p:nvSpPr>
          <p:cNvPr id="3" name="object 3"/>
          <p:cNvSpPr txBox="1"/>
          <p:nvPr/>
        </p:nvSpPr>
        <p:spPr>
          <a:xfrm>
            <a:off x="1828800" y="871220"/>
            <a:ext cx="8610600" cy="3807460"/>
          </a:xfrm>
          <a:prstGeom prst="rect">
            <a:avLst/>
          </a:prstGeom>
        </p:spPr>
        <p:txBody>
          <a:bodyPr vert="horz" wrap="square" lIns="0" tIns="88900" rIns="0" bIns="0" rtlCol="0">
            <a:spAutoFit/>
          </a:bodyPr>
          <a:lstStyle/>
          <a:p>
            <a:pPr marL="12700">
              <a:lnSpc>
                <a:spcPct val="100000"/>
              </a:lnSpc>
              <a:spcBef>
                <a:spcPts val="700"/>
              </a:spcBef>
            </a:pPr>
            <a:r>
              <a:rPr sz="2400" b="1" spc="-10" dirty="0">
                <a:latin typeface="Calibri" pitchFamily="34" charset="0"/>
                <a:cs typeface="Comic Sans MS"/>
              </a:rPr>
              <a:t>I</a:t>
            </a:r>
            <a:r>
              <a:rPr sz="2400" b="1" spc="-10"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Technology</a:t>
            </a:r>
            <a:r>
              <a:rPr sz="2400" b="1" spc="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Creation</a:t>
            </a:r>
            <a:endParaRPr sz="2400">
              <a:solidFill>
                <a:srgbClr val="C00000"/>
              </a:solidFill>
              <a:latin typeface="Calibri" pitchFamily="34" charset="0"/>
              <a:cs typeface="Comic Sans MS"/>
            </a:endParaRPr>
          </a:p>
          <a:p>
            <a:pPr marL="355600" marR="18415" indent="-342900">
              <a:lnSpc>
                <a:spcPct val="100000"/>
              </a:lnSpc>
              <a:spcBef>
                <a:spcPts val="600"/>
              </a:spcBef>
            </a:pPr>
            <a:r>
              <a:rPr sz="2400" spc="-5" dirty="0">
                <a:latin typeface="Calibri" pitchFamily="34" charset="0"/>
                <a:cs typeface="Comic Sans MS"/>
              </a:rPr>
              <a:t>This phase involves creation </a:t>
            </a:r>
            <a:r>
              <a:rPr sz="2400" dirty="0">
                <a:latin typeface="Calibri" pitchFamily="34" charset="0"/>
                <a:cs typeface="Comic Sans MS"/>
              </a:rPr>
              <a:t>&amp; </a:t>
            </a:r>
            <a:r>
              <a:rPr sz="2400" spc="-5" dirty="0">
                <a:latin typeface="Calibri" pitchFamily="34" charset="0"/>
                <a:cs typeface="Comic Sans MS"/>
              </a:rPr>
              <a:t>generation of </a:t>
            </a:r>
            <a:r>
              <a:rPr sz="2400" dirty="0">
                <a:latin typeface="Calibri" pitchFamily="34" charset="0"/>
                <a:cs typeface="Comic Sans MS"/>
              </a:rPr>
              <a:t>new  </a:t>
            </a:r>
            <a:r>
              <a:rPr sz="2400" spc="-5" dirty="0">
                <a:latin typeface="Calibri" pitchFamily="34" charset="0"/>
                <a:cs typeface="Comic Sans MS"/>
              </a:rPr>
              <a:t>technologies. </a:t>
            </a:r>
            <a:r>
              <a:rPr sz="2400" dirty="0">
                <a:latin typeface="Calibri" pitchFamily="34" charset="0"/>
                <a:cs typeface="Comic Sans MS"/>
              </a:rPr>
              <a:t>This </a:t>
            </a:r>
            <a:r>
              <a:rPr sz="2400" spc="-5" dirty="0">
                <a:latin typeface="Calibri" pitchFamily="34" charset="0"/>
                <a:cs typeface="Comic Sans MS"/>
              </a:rPr>
              <a:t>phase involves </a:t>
            </a:r>
            <a:r>
              <a:rPr sz="2400" spc="-5">
                <a:latin typeface="Calibri" pitchFamily="34" charset="0"/>
                <a:cs typeface="Comic Sans MS"/>
              </a:rPr>
              <a:t>following </a:t>
            </a:r>
            <a:r>
              <a:rPr sz="2400" spc="-5" smtClean="0">
                <a:latin typeface="Calibri" pitchFamily="34" charset="0"/>
                <a:cs typeface="Comic Sans MS"/>
              </a:rPr>
              <a:t>activities</a:t>
            </a:r>
            <a:r>
              <a:rPr sz="2400" smtClean="0">
                <a:latin typeface="Calibri" pitchFamily="34" charset="0"/>
                <a:cs typeface="Comic Sans MS"/>
              </a:rPr>
              <a: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Creativity </a:t>
            </a:r>
            <a:r>
              <a:rPr sz="2400" dirty="0">
                <a:latin typeface="Calibri" pitchFamily="34" charset="0"/>
                <a:cs typeface="Comic Sans MS"/>
              </a:rPr>
              <a:t>&amp;</a:t>
            </a:r>
            <a:r>
              <a:rPr sz="2400" spc="-10" dirty="0">
                <a:latin typeface="Calibri" pitchFamily="34" charset="0"/>
                <a:cs typeface="Comic Sans MS"/>
              </a:rPr>
              <a:t> </a:t>
            </a:r>
            <a:r>
              <a:rPr sz="2400" spc="-5" dirty="0">
                <a:latin typeface="Calibri" pitchFamily="34" charset="0"/>
                <a:cs typeface="Comic Sans MS"/>
              </a:rPr>
              <a:t>Invention</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Innovation</a:t>
            </a:r>
            <a:endParaRPr sz="2400">
              <a:latin typeface="Calibri" pitchFamily="34" charset="0"/>
              <a:cs typeface="Comic Sans MS"/>
            </a:endParaRPr>
          </a:p>
          <a:p>
            <a:pPr marL="355600" marR="826135" indent="-342900">
              <a:lnSpc>
                <a:spcPct val="100000"/>
              </a:lnSpc>
              <a:spcBef>
                <a:spcPts val="600"/>
              </a:spcBef>
              <a:buChar char="•"/>
              <a:tabLst>
                <a:tab pos="354965" algn="l"/>
                <a:tab pos="355600" algn="l"/>
              </a:tabLst>
            </a:pPr>
            <a:r>
              <a:rPr sz="2400" spc="-5" dirty="0">
                <a:latin typeface="Calibri" pitchFamily="34" charset="0"/>
                <a:cs typeface="Comic Sans MS"/>
              </a:rPr>
              <a:t>Senior management commitment to technology  creation and generation</a:t>
            </a:r>
            <a:endParaRPr sz="2400">
              <a:latin typeface="Calibri" pitchFamily="34" charset="0"/>
              <a:cs typeface="Comic Sans MS"/>
            </a:endParaRPr>
          </a:p>
          <a:p>
            <a:pPr marL="355600" marR="5080" indent="-342900">
              <a:lnSpc>
                <a:spcPts val="2870"/>
              </a:lnSpc>
              <a:spcBef>
                <a:spcPts val="700"/>
              </a:spcBef>
              <a:buChar char="•"/>
              <a:tabLst>
                <a:tab pos="354965" algn="l"/>
                <a:tab pos="355600" algn="l"/>
                <a:tab pos="3401695" algn="l"/>
              </a:tabLst>
            </a:pPr>
            <a:r>
              <a:rPr sz="2400" spc="-5" dirty="0">
                <a:latin typeface="Calibri" pitchFamily="34" charset="0"/>
                <a:cs typeface="Comic Sans MS"/>
              </a:rPr>
              <a:t>Developing</a:t>
            </a:r>
            <a:r>
              <a:rPr sz="2400" spc="10" dirty="0">
                <a:latin typeface="Calibri" pitchFamily="34" charset="0"/>
                <a:cs typeface="Comic Sans MS"/>
              </a:rPr>
              <a:t> </a:t>
            </a:r>
            <a:r>
              <a:rPr sz="2400" spc="-5" dirty="0">
                <a:latin typeface="Calibri" pitchFamily="34" charset="0"/>
                <a:cs typeface="Comic Sans MS"/>
              </a:rPr>
              <a:t>requisite	</a:t>
            </a:r>
            <a:r>
              <a:rPr sz="2400" dirty="0">
                <a:latin typeface="Calibri" pitchFamily="34" charset="0"/>
                <a:cs typeface="Comic Sans MS"/>
              </a:rPr>
              <a:t>&amp; </a:t>
            </a:r>
            <a:r>
              <a:rPr sz="2400" spc="-5" dirty="0">
                <a:latin typeface="Calibri" pitchFamily="34" charset="0"/>
                <a:cs typeface="Comic Sans MS"/>
              </a:rPr>
              <a:t>supportive corporate culture  for promoting technology creation and</a:t>
            </a:r>
            <a:r>
              <a:rPr sz="2400" spc="-10" dirty="0">
                <a:latin typeface="Calibri" pitchFamily="34" charset="0"/>
                <a:cs typeface="Comic Sans MS"/>
              </a:rPr>
              <a:t> </a:t>
            </a:r>
            <a:r>
              <a:rPr sz="2400" spc="-5" dirty="0">
                <a:latin typeface="Calibri" pitchFamily="34" charset="0"/>
                <a:cs typeface="Comic Sans MS"/>
              </a:rPr>
              <a:t>generation</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8991600" y="0"/>
            <a:ext cx="1676400" cy="762000"/>
          </a:xfrm>
          <a:prstGeom prst="rect">
            <a:avLst/>
          </a:prstGeom>
          <a:noFill/>
          <a:ln w="9525">
            <a:solidFill>
              <a:schemeClr val="accent1"/>
            </a:solid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42"/>
            <a:ext cx="9144000" cy="751205"/>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TECHNOLOGY  </a:t>
            </a:r>
            <a:r>
              <a:rPr sz="2400" spc="-10">
                <a:solidFill>
                  <a:schemeClr val="bg1"/>
                </a:solidFill>
                <a:latin typeface="Calibri" pitchFamily="34" charset="0"/>
              </a:rPr>
              <a:t>MANAGEMENT </a:t>
            </a:r>
            <a:br>
              <a:rPr lang="en-US" sz="2400" spc="-10" dirty="0" smtClean="0">
                <a:solidFill>
                  <a:schemeClr val="bg1"/>
                </a:solidFill>
                <a:latin typeface="Calibri" pitchFamily="34" charset="0"/>
              </a:rPr>
            </a:br>
            <a:r>
              <a:rPr sz="2400" spc="-5" smtClean="0">
                <a:solidFill>
                  <a:schemeClr val="bg1"/>
                </a:solidFill>
                <a:latin typeface="Calibri" pitchFamily="34" charset="0"/>
              </a:rPr>
              <a:t>SYSTEM</a:t>
            </a:r>
            <a:r>
              <a:rPr sz="2400" spc="-30" smtClean="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2136140" y="685800"/>
            <a:ext cx="8150860" cy="5641975"/>
          </a:xfrm>
          <a:prstGeom prst="rect">
            <a:avLst/>
          </a:prstGeom>
        </p:spPr>
        <p:txBody>
          <a:bodyPr vert="horz" wrap="square" lIns="0" tIns="88900" rIns="0" bIns="0" rtlCol="0">
            <a:spAutoFit/>
          </a:bodyPr>
          <a:lstStyle/>
          <a:p>
            <a:pPr marL="12700">
              <a:lnSpc>
                <a:spcPct val="100000"/>
              </a:lnSpc>
              <a:spcBef>
                <a:spcPts val="700"/>
              </a:spcBef>
              <a:tabLst>
                <a:tab pos="2400300" algn="l"/>
              </a:tabLst>
            </a:pPr>
            <a:r>
              <a:rPr sz="2400" b="1" spc="-5" dirty="0">
                <a:solidFill>
                  <a:srgbClr val="C00000"/>
                </a:solidFill>
                <a:latin typeface="Calibri" pitchFamily="34" charset="0"/>
                <a:cs typeface="Comic Sans MS"/>
              </a:rPr>
              <a:t>II</a:t>
            </a:r>
            <a:r>
              <a:rPr sz="2400" b="1" spc="-5">
                <a:solidFill>
                  <a:srgbClr val="C00000"/>
                </a:solidFill>
                <a:latin typeface="Calibri" pitchFamily="34" charset="0"/>
                <a:cs typeface="Comic Sans MS"/>
              </a:rPr>
              <a:t>.</a:t>
            </a:r>
            <a:r>
              <a:rPr sz="2400" b="1" spc="-65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Monitoring</a:t>
            </a:r>
            <a:endParaRPr sz="2400">
              <a:solidFill>
                <a:srgbClr val="C00000"/>
              </a:solidFill>
              <a:latin typeface="Calibri" pitchFamily="34" charset="0"/>
              <a:cs typeface="Comic Sans MS"/>
            </a:endParaRPr>
          </a:p>
          <a:p>
            <a:pPr marL="527050" marR="5080" indent="-514350">
              <a:lnSpc>
                <a:spcPct val="100000"/>
              </a:lnSpc>
              <a:spcBef>
                <a:spcPts val="600"/>
              </a:spcBef>
            </a:pPr>
            <a:r>
              <a:rPr sz="2400" spc="-5" dirty="0">
                <a:latin typeface="Calibri" pitchFamily="34" charset="0"/>
                <a:cs typeface="Comic Sans MS"/>
              </a:rPr>
              <a:t>This phase calls for monitoring technology trends </a:t>
            </a:r>
            <a:r>
              <a:rPr sz="2400" dirty="0">
                <a:latin typeface="Calibri" pitchFamily="34" charset="0"/>
                <a:cs typeface="Comic Sans MS"/>
              </a:rPr>
              <a:t>and  </a:t>
            </a:r>
            <a:r>
              <a:rPr sz="2400" spc="-5" dirty="0">
                <a:latin typeface="Calibri" pitchFamily="34" charset="0"/>
                <a:cs typeface="Comic Sans MS"/>
              </a:rPr>
              <a:t>changes before implementing </a:t>
            </a:r>
            <a:r>
              <a:rPr sz="2400" dirty="0">
                <a:latin typeface="Calibri" pitchFamily="34" charset="0"/>
                <a:cs typeface="Comic Sans MS"/>
              </a:rPr>
              <a:t>new </a:t>
            </a:r>
            <a:r>
              <a:rPr sz="2400" spc="-5" dirty="0">
                <a:latin typeface="Calibri" pitchFamily="34" charset="0"/>
                <a:cs typeface="Comic Sans MS"/>
              </a:rPr>
              <a:t>technology. It  involves following activities</a:t>
            </a:r>
            <a:r>
              <a:rPr sz="2400" spc="-20"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527050" marR="374650" indent="-514350">
              <a:lnSpc>
                <a:spcPct val="100000"/>
              </a:lnSpc>
              <a:spcBef>
                <a:spcPts val="600"/>
              </a:spcBef>
              <a:buChar char="•"/>
              <a:tabLst>
                <a:tab pos="526415" algn="l"/>
                <a:tab pos="527050" algn="l"/>
                <a:tab pos="5765165" algn="l"/>
              </a:tabLst>
            </a:pPr>
            <a:r>
              <a:rPr sz="2400" spc="-5" dirty="0">
                <a:latin typeface="Calibri" pitchFamily="34" charset="0"/>
                <a:cs typeface="Comic Sans MS"/>
              </a:rPr>
              <a:t>Installing </a:t>
            </a:r>
            <a:r>
              <a:rPr sz="2400" dirty="0">
                <a:latin typeface="Calibri" pitchFamily="34" charset="0"/>
                <a:cs typeface="Comic Sans MS"/>
              </a:rPr>
              <a:t>&amp; </a:t>
            </a:r>
            <a:r>
              <a:rPr sz="2400" spc="-5" dirty="0">
                <a:latin typeface="Calibri" pitchFamily="34" charset="0"/>
                <a:cs typeface="Comic Sans MS"/>
              </a:rPr>
              <a:t>developing information systems for  monitoring technological</a:t>
            </a:r>
            <a:r>
              <a:rPr sz="2400" spc="25" dirty="0">
                <a:latin typeface="Calibri" pitchFamily="34" charset="0"/>
                <a:cs typeface="Comic Sans MS"/>
              </a:rPr>
              <a:t> </a:t>
            </a:r>
            <a:r>
              <a:rPr sz="2400" spc="-5">
                <a:latin typeface="Calibri" pitchFamily="34" charset="0"/>
                <a:cs typeface="Comic Sans MS"/>
              </a:rPr>
              <a:t>trends</a:t>
            </a:r>
            <a:r>
              <a:rPr sz="2400" spc="5">
                <a:latin typeface="Calibri" pitchFamily="34" charset="0"/>
                <a:cs typeface="Comic Sans MS"/>
              </a:rPr>
              <a:t> </a:t>
            </a:r>
            <a:r>
              <a:rPr sz="2400" smtClean="0">
                <a:latin typeface="Calibri" pitchFamily="34" charset="0"/>
                <a:cs typeface="Comic Sans MS"/>
              </a:rPr>
              <a:t>and</a:t>
            </a:r>
            <a:r>
              <a:rPr lang="en-US" sz="2400" dirty="0" smtClean="0">
                <a:latin typeface="Calibri" pitchFamily="34" charset="0"/>
                <a:cs typeface="Comic Sans MS"/>
              </a:rPr>
              <a:t> </a:t>
            </a:r>
            <a:r>
              <a:rPr sz="2400" spc="-5" smtClean="0">
                <a:latin typeface="Calibri" pitchFamily="34" charset="0"/>
                <a:cs typeface="Comic Sans MS"/>
              </a:rPr>
              <a:t>changes</a:t>
            </a:r>
            <a:endParaRPr sz="2400">
              <a:latin typeface="Calibri" pitchFamily="34" charset="0"/>
              <a:cs typeface="Comic Sans MS"/>
            </a:endParaRPr>
          </a:p>
          <a:p>
            <a:pPr marL="527050" marR="1275080" indent="-514350">
              <a:lnSpc>
                <a:spcPct val="100000"/>
              </a:lnSpc>
              <a:spcBef>
                <a:spcPts val="600"/>
              </a:spcBef>
              <a:buChar char="•"/>
              <a:tabLst>
                <a:tab pos="526415" algn="l"/>
                <a:tab pos="527050" algn="l"/>
              </a:tabLst>
            </a:pPr>
            <a:r>
              <a:rPr sz="2400" spc="-5" dirty="0">
                <a:latin typeface="Calibri" pitchFamily="34" charset="0"/>
                <a:cs typeface="Comic Sans MS"/>
              </a:rPr>
              <a:t>Competitive analysis to </a:t>
            </a:r>
            <a:r>
              <a:rPr sz="2400" spc="-5">
                <a:latin typeface="Calibri" pitchFamily="34" charset="0"/>
                <a:cs typeface="Comic Sans MS"/>
              </a:rPr>
              <a:t>understand  </a:t>
            </a:r>
            <a:r>
              <a:rPr lang="en-US" sz="2400" spc="-5" dirty="0" smtClean="0">
                <a:latin typeface="Calibri" pitchFamily="34" charset="0"/>
                <a:cs typeface="Comic Sans MS"/>
              </a:rPr>
              <a:t>c</a:t>
            </a:r>
            <a:r>
              <a:rPr sz="2400" spc="-5" smtClean="0">
                <a:latin typeface="Calibri" pitchFamily="34" charset="0"/>
                <a:cs typeface="Comic Sans MS"/>
              </a:rPr>
              <a:t>ompetitiveness </a:t>
            </a:r>
            <a:r>
              <a:rPr sz="2400" spc="-5" dirty="0">
                <a:latin typeface="Calibri" pitchFamily="34" charset="0"/>
                <a:cs typeface="Comic Sans MS"/>
              </a:rPr>
              <a:t>provided </a:t>
            </a:r>
            <a:r>
              <a:rPr sz="2400" dirty="0">
                <a:latin typeface="Calibri" pitchFamily="34" charset="0"/>
                <a:cs typeface="Comic Sans MS"/>
              </a:rPr>
              <a:t>by </a:t>
            </a:r>
            <a:r>
              <a:rPr sz="2400" spc="-5" dirty="0">
                <a:latin typeface="Calibri" pitchFamily="34" charset="0"/>
                <a:cs typeface="Comic Sans MS"/>
              </a:rPr>
              <a:t>existing and  prospective technologies</a:t>
            </a:r>
            <a:endParaRPr sz="2400">
              <a:latin typeface="Calibri" pitchFamily="34" charset="0"/>
              <a:cs typeface="Comic Sans MS"/>
            </a:endParaRPr>
          </a:p>
          <a:p>
            <a:pPr marL="527050" marR="608965" indent="-514350">
              <a:lnSpc>
                <a:spcPts val="2870"/>
              </a:lnSpc>
              <a:spcBef>
                <a:spcPts val="700"/>
              </a:spcBef>
              <a:buChar char="•"/>
              <a:tabLst>
                <a:tab pos="526415" algn="l"/>
                <a:tab pos="527050" algn="l"/>
                <a:tab pos="2305050" algn="l"/>
              </a:tabLst>
            </a:pPr>
            <a:r>
              <a:rPr sz="2400" spc="-5" dirty="0">
                <a:latin typeface="Calibri" pitchFamily="34" charset="0"/>
                <a:cs typeface="Comic Sans MS"/>
              </a:rPr>
              <a:t>Customer </a:t>
            </a:r>
            <a:r>
              <a:rPr sz="2400" dirty="0">
                <a:latin typeface="Calibri" pitchFamily="34" charset="0"/>
                <a:cs typeface="Comic Sans MS"/>
              </a:rPr>
              <a:t>&amp; </a:t>
            </a:r>
            <a:r>
              <a:rPr sz="2400" spc="-5" dirty="0">
                <a:latin typeface="Calibri" pitchFamily="34" charset="0"/>
                <a:cs typeface="Comic Sans MS"/>
              </a:rPr>
              <a:t>supplier interfaces to </a:t>
            </a:r>
            <a:r>
              <a:rPr sz="2400" spc="-5">
                <a:latin typeface="Calibri" pitchFamily="34" charset="0"/>
                <a:cs typeface="Comic Sans MS"/>
              </a:rPr>
              <a:t>understand  </a:t>
            </a:r>
            <a:r>
              <a:rPr lang="en-US" sz="2400" spc="-5" dirty="0" smtClean="0">
                <a:latin typeface="Calibri" pitchFamily="34" charset="0"/>
                <a:cs typeface="Comic Sans MS"/>
              </a:rPr>
              <a:t>m</a:t>
            </a:r>
            <a:r>
              <a:rPr sz="2400" spc="-5" smtClean="0">
                <a:latin typeface="Calibri" pitchFamily="34" charset="0"/>
                <a:cs typeface="Comic Sans MS"/>
              </a:rPr>
              <a:t>arket</a:t>
            </a:r>
            <a:r>
              <a:rPr sz="2400" smtClean="0">
                <a:latin typeface="Calibri" pitchFamily="34" charset="0"/>
                <a:cs typeface="Comic Sans MS"/>
              </a:rPr>
              <a:t> </a:t>
            </a:r>
            <a:r>
              <a:rPr sz="2400" spc="-5" smtClean="0">
                <a:latin typeface="Calibri" pitchFamily="34" charset="0"/>
                <a:cs typeface="Comic Sans MS"/>
              </a:rPr>
              <a:t>and</a:t>
            </a:r>
            <a:r>
              <a:rPr lang="en-US" sz="2400" spc="-5" dirty="0" smtClean="0">
                <a:latin typeface="Calibri" pitchFamily="34" charset="0"/>
                <a:cs typeface="Comic Sans MS"/>
              </a:rPr>
              <a:t> </a:t>
            </a:r>
            <a:r>
              <a:rPr sz="2400" spc="-5" smtClean="0">
                <a:latin typeface="Calibri" pitchFamily="34" charset="0"/>
                <a:cs typeface="Comic Sans MS"/>
              </a:rPr>
              <a:t>technological </a:t>
            </a:r>
            <a:r>
              <a:rPr sz="2400" dirty="0">
                <a:latin typeface="Calibri" pitchFamily="34" charset="0"/>
                <a:cs typeface="Comic Sans MS"/>
              </a:rPr>
              <a:t>changes</a:t>
            </a:r>
            <a:endParaRPr sz="2400">
              <a:latin typeface="Calibri" pitchFamily="34" charset="0"/>
              <a:cs typeface="Comic Sans MS"/>
            </a:endParaRPr>
          </a:p>
          <a:p>
            <a:pPr marL="526415" marR="308610" indent="-526415">
              <a:lnSpc>
                <a:spcPts val="2870"/>
              </a:lnSpc>
              <a:spcBef>
                <a:spcPts val="620"/>
              </a:spcBef>
              <a:buChar char="•"/>
              <a:tabLst>
                <a:tab pos="526415" algn="l"/>
                <a:tab pos="527050" algn="l"/>
              </a:tabLst>
            </a:pPr>
            <a:r>
              <a:rPr sz="2400" spc="-5" dirty="0">
                <a:latin typeface="Calibri" pitchFamily="34" charset="0"/>
                <a:cs typeface="Comic Sans MS"/>
              </a:rPr>
              <a:t>People links (viz. internal staff, research bodies  etc) </a:t>
            </a:r>
            <a:r>
              <a:rPr sz="2400" spc="-10" dirty="0">
                <a:latin typeface="Calibri" pitchFamily="34" charset="0"/>
                <a:cs typeface="Comic Sans MS"/>
              </a:rPr>
              <a:t>to </a:t>
            </a:r>
            <a:r>
              <a:rPr sz="2400" spc="-5" dirty="0">
                <a:latin typeface="Calibri" pitchFamily="34" charset="0"/>
                <a:cs typeface="Comic Sans MS"/>
              </a:rPr>
              <a:t>understand market trends</a:t>
            </a:r>
            <a:r>
              <a:rPr sz="2400" spc="-15" dirty="0">
                <a:latin typeface="Calibri" pitchFamily="34" charset="0"/>
                <a:cs typeface="Comic Sans MS"/>
              </a:rPr>
              <a:t> </a:t>
            </a:r>
            <a:r>
              <a:rPr sz="2400" spc="-5" dirty="0">
                <a:latin typeface="Calibri" pitchFamily="34" charset="0"/>
                <a:cs typeface="Comic Sans MS"/>
              </a:rPr>
              <a:t>and</a:t>
            </a:r>
            <a:endParaRPr sz="2400">
              <a:latin typeface="Calibri" pitchFamily="34" charset="0"/>
              <a:cs typeface="Comic Sans MS"/>
            </a:endParaRPr>
          </a:p>
          <a:p>
            <a:pPr marL="527050">
              <a:lnSpc>
                <a:spcPts val="2785"/>
              </a:lnSpc>
            </a:pPr>
            <a:r>
              <a:rPr sz="2400" spc="-5" dirty="0">
                <a:latin typeface="Calibri" pitchFamily="34" charset="0"/>
                <a:cs typeface="Comic Sans MS"/>
              </a:rPr>
              <a:t>technological changes</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8991600" y="0"/>
            <a:ext cx="1676400" cy="762000"/>
          </a:xfrm>
          <a:prstGeom prst="rect">
            <a:avLst/>
          </a:prstGeom>
          <a:noFill/>
          <a:ln w="9525">
            <a:solidFill>
              <a:schemeClr val="accent1"/>
            </a:solid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42"/>
            <a:ext cx="9144000" cy="751205"/>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1752600" y="1525270"/>
            <a:ext cx="8686800" cy="3807460"/>
          </a:xfrm>
          <a:prstGeom prst="rect">
            <a:avLst/>
          </a:prstGeom>
        </p:spPr>
        <p:txBody>
          <a:bodyPr vert="horz" wrap="square" lIns="0" tIns="88900" rIns="0" bIns="0" rtlCol="0">
            <a:spAutoFit/>
          </a:bodyPr>
          <a:lstStyle/>
          <a:p>
            <a:pPr marL="12700">
              <a:lnSpc>
                <a:spcPct val="100000"/>
              </a:lnSpc>
              <a:spcBef>
                <a:spcPts val="700"/>
              </a:spcBef>
            </a:pPr>
            <a:r>
              <a:rPr sz="2400" b="1" spc="-10" dirty="0">
                <a:solidFill>
                  <a:srgbClr val="C00000"/>
                </a:solidFill>
                <a:latin typeface="Calibri" pitchFamily="34" charset="0"/>
                <a:cs typeface="Comic Sans MS"/>
              </a:rPr>
              <a:t>III. </a:t>
            </a:r>
            <a:r>
              <a:rPr sz="2400" b="1" spc="-5" dirty="0">
                <a:solidFill>
                  <a:srgbClr val="C00000"/>
                </a:solidFill>
                <a:latin typeface="Calibri" pitchFamily="34" charset="0"/>
                <a:cs typeface="Comic Sans MS"/>
              </a:rPr>
              <a:t>Technology</a:t>
            </a:r>
            <a:r>
              <a:rPr sz="2400" b="1" spc="15" dirty="0">
                <a:solidFill>
                  <a:srgbClr val="C00000"/>
                </a:solidFill>
                <a:latin typeface="Calibri" pitchFamily="34" charset="0"/>
                <a:cs typeface="Comic Sans MS"/>
              </a:rPr>
              <a:t> </a:t>
            </a:r>
            <a:r>
              <a:rPr sz="2400" b="1" spc="-5" dirty="0">
                <a:solidFill>
                  <a:srgbClr val="C00000"/>
                </a:solidFill>
                <a:latin typeface="Calibri" pitchFamily="34" charset="0"/>
                <a:cs typeface="Comic Sans MS"/>
              </a:rPr>
              <a:t>Assessment</a:t>
            </a:r>
            <a:endParaRPr sz="2400">
              <a:solidFill>
                <a:srgbClr val="C00000"/>
              </a:solidFill>
              <a:latin typeface="Calibri" pitchFamily="34" charset="0"/>
              <a:cs typeface="Comic Sans MS"/>
            </a:endParaRPr>
          </a:p>
          <a:p>
            <a:pPr marL="12700">
              <a:lnSpc>
                <a:spcPct val="100000"/>
              </a:lnSpc>
              <a:spcBef>
                <a:spcPts val="600"/>
              </a:spcBef>
            </a:pPr>
            <a:r>
              <a:rPr sz="2400" spc="-5" dirty="0">
                <a:latin typeface="Calibri" pitchFamily="34" charset="0"/>
                <a:cs typeface="Comic Sans MS"/>
              </a:rPr>
              <a:t>This phase involves following activities</a:t>
            </a:r>
            <a:r>
              <a:rPr sz="2400" dirty="0">
                <a:latin typeface="Calibri" pitchFamily="34" charset="0"/>
                <a:cs typeface="Comic Sans MS"/>
              </a:rPr>
              <a:t> :</a:t>
            </a:r>
            <a:endParaRPr sz="2400">
              <a:latin typeface="Calibri" pitchFamily="34" charset="0"/>
              <a:cs typeface="Comic Sans MS"/>
            </a:endParaRPr>
          </a:p>
          <a:p>
            <a:pPr marL="355600" marR="167640" indent="-342900">
              <a:lnSpc>
                <a:spcPct val="100000"/>
              </a:lnSpc>
              <a:spcBef>
                <a:spcPts val="600"/>
              </a:spcBef>
              <a:buChar char="•"/>
              <a:tabLst>
                <a:tab pos="354965" algn="l"/>
                <a:tab pos="355600" algn="l"/>
              </a:tabLst>
            </a:pPr>
            <a:r>
              <a:rPr sz="2400" spc="-5" dirty="0">
                <a:latin typeface="Calibri" pitchFamily="34" charset="0"/>
                <a:cs typeface="Comic Sans MS"/>
              </a:rPr>
              <a:t>Understanding directions of markets in terms of  technology</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b="1" spc="-5" dirty="0">
                <a:latin typeface="Calibri" pitchFamily="34" charset="0"/>
                <a:cs typeface="Comic Sans MS"/>
              </a:rPr>
              <a:t>Integration of technology </a:t>
            </a:r>
            <a:r>
              <a:rPr sz="2400" b="1" dirty="0">
                <a:latin typeface="Calibri" pitchFamily="34" charset="0"/>
                <a:cs typeface="Comic Sans MS"/>
              </a:rPr>
              <a:t>&amp; </a:t>
            </a:r>
            <a:r>
              <a:rPr sz="2400" b="1" spc="-5" dirty="0">
                <a:latin typeface="Calibri" pitchFamily="34" charset="0"/>
                <a:cs typeface="Comic Sans MS"/>
              </a:rPr>
              <a:t>business planning</a:t>
            </a:r>
            <a:endParaRPr sz="2400">
              <a:latin typeface="Calibri" pitchFamily="34" charset="0"/>
              <a:cs typeface="Comic Sans MS"/>
            </a:endParaRPr>
          </a:p>
          <a:p>
            <a:pPr marL="355600" marR="514985" indent="-342900">
              <a:lnSpc>
                <a:spcPts val="2870"/>
              </a:lnSpc>
              <a:spcBef>
                <a:spcPts val="700"/>
              </a:spcBef>
              <a:buChar char="•"/>
              <a:tabLst>
                <a:tab pos="354965" algn="l"/>
                <a:tab pos="355600" algn="l"/>
              </a:tabLst>
            </a:pPr>
            <a:r>
              <a:rPr sz="2400" spc="-5" dirty="0">
                <a:latin typeface="Calibri" pitchFamily="34" charset="0"/>
                <a:cs typeface="Comic Sans MS"/>
              </a:rPr>
              <a:t>Customer interfaces to assess the commercial  feasibilty of prospective</a:t>
            </a:r>
            <a:r>
              <a:rPr sz="2400" spc="5" dirty="0">
                <a:latin typeface="Calibri" pitchFamily="34" charset="0"/>
                <a:cs typeface="Comic Sans MS"/>
              </a:rPr>
              <a:t> </a:t>
            </a:r>
            <a:r>
              <a:rPr sz="2400" spc="-5" dirty="0">
                <a:latin typeface="Calibri" pitchFamily="34" charset="0"/>
                <a:cs typeface="Comic Sans MS"/>
              </a:rPr>
              <a:t>technologies</a:t>
            </a:r>
            <a:endParaRPr sz="2400">
              <a:latin typeface="Calibri" pitchFamily="34" charset="0"/>
              <a:cs typeface="Comic Sans MS"/>
            </a:endParaRPr>
          </a:p>
          <a:p>
            <a:pPr marL="355600" marR="5080" indent="-342900">
              <a:lnSpc>
                <a:spcPts val="2870"/>
              </a:lnSpc>
              <a:spcBef>
                <a:spcPts val="620"/>
              </a:spcBef>
              <a:buChar char="•"/>
              <a:tabLst>
                <a:tab pos="354965" algn="l"/>
                <a:tab pos="355600" algn="l"/>
              </a:tabLst>
            </a:pPr>
            <a:r>
              <a:rPr sz="2400" spc="-5" dirty="0">
                <a:latin typeface="Calibri" pitchFamily="34" charset="0"/>
                <a:cs typeface="Comic Sans MS"/>
              </a:rPr>
              <a:t>Assessing contributions of technology projects to  business strategy</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8839200" y="0"/>
            <a:ext cx="1828800" cy="762000"/>
          </a:xfrm>
          <a:prstGeom prst="rect">
            <a:avLst/>
          </a:prstGeom>
          <a:noFill/>
          <a:ln w="9525">
            <a:solidFill>
              <a:schemeClr val="accent1"/>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40"/>
            <a:ext cx="9144000" cy="443230"/>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2800" spc="-5" smtClean="0">
                <a:solidFill>
                  <a:schemeClr val="bg1"/>
                </a:solidFill>
                <a:latin typeface="Calibri" pitchFamily="34" charset="0"/>
              </a:rPr>
              <a:t>Technology Management</a:t>
            </a:r>
            <a:endParaRPr sz="2800">
              <a:solidFill>
                <a:schemeClr val="bg1"/>
              </a:solidFill>
              <a:latin typeface="Calibri" pitchFamily="34" charset="0"/>
            </a:endParaRPr>
          </a:p>
        </p:txBody>
      </p:sp>
      <p:sp>
        <p:nvSpPr>
          <p:cNvPr id="3" name="object 3"/>
          <p:cNvSpPr txBox="1"/>
          <p:nvPr/>
        </p:nvSpPr>
        <p:spPr>
          <a:xfrm>
            <a:off x="542925" y="1358900"/>
            <a:ext cx="11105515" cy="4801870"/>
          </a:xfrm>
          <a:prstGeom prst="rect">
            <a:avLst/>
          </a:prstGeom>
        </p:spPr>
        <p:txBody>
          <a:bodyPr vert="horz" wrap="square" lIns="0" tIns="12700" rIns="0" bIns="0" rtlCol="0">
            <a:spAutoFit/>
          </a:bodyPr>
          <a:lstStyle/>
          <a:p>
            <a:pPr marL="355600" indent="-342900" algn="just">
              <a:lnSpc>
                <a:spcPts val="2475"/>
              </a:lnSpc>
              <a:spcBef>
                <a:spcPts val="100"/>
              </a:spcBef>
              <a:buChar char="•"/>
              <a:tabLst>
                <a:tab pos="354965" algn="l"/>
                <a:tab pos="355600" algn="l"/>
              </a:tabLst>
            </a:pPr>
            <a:r>
              <a:rPr sz="2300" spc="-5" dirty="0">
                <a:latin typeface="Calibri" pitchFamily="34" charset="0"/>
                <a:cs typeface="Comic Sans MS"/>
              </a:rPr>
              <a:t>Technology </a:t>
            </a:r>
            <a:r>
              <a:rPr sz="2300" b="1" spc="-5" dirty="0">
                <a:latin typeface="Calibri" pitchFamily="34" charset="0"/>
                <a:cs typeface="Comic Sans MS"/>
              </a:rPr>
              <a:t>Management </a:t>
            </a:r>
            <a:r>
              <a:rPr sz="2300" dirty="0">
                <a:latin typeface="Calibri" pitchFamily="34" charset="0"/>
                <a:cs typeface="Comic Sans MS"/>
              </a:rPr>
              <a:t>(MOT) is </a:t>
            </a:r>
            <a:r>
              <a:rPr sz="2300" spc="-5">
                <a:latin typeface="Calibri" pitchFamily="34" charset="0"/>
                <a:cs typeface="Comic Sans MS"/>
              </a:rPr>
              <a:t>concerned</a:t>
            </a:r>
            <a:r>
              <a:rPr sz="2300">
                <a:latin typeface="Calibri" pitchFamily="34" charset="0"/>
                <a:cs typeface="Comic Sans MS"/>
              </a:rPr>
              <a:t> </a:t>
            </a:r>
            <a:r>
              <a:rPr sz="2300" spc="-5" smtClean="0">
                <a:latin typeface="Calibri" pitchFamily="34" charset="0"/>
                <a:cs typeface="Comic Sans MS"/>
              </a:rPr>
              <a:t>with</a:t>
            </a:r>
            <a:r>
              <a:rPr lang="en-US" sz="2300" spc="-5" dirty="0" smtClean="0">
                <a:latin typeface="Calibri" pitchFamily="34" charset="0"/>
                <a:cs typeface="Comic Sans MS"/>
              </a:rPr>
              <a:t> </a:t>
            </a:r>
            <a:r>
              <a:rPr sz="2300" b="1" spc="-5" smtClean="0">
                <a:latin typeface="Calibri" pitchFamily="34" charset="0"/>
                <a:cs typeface="Comic Sans MS"/>
              </a:rPr>
              <a:t>development</a:t>
            </a:r>
            <a:r>
              <a:rPr sz="2300" b="1" spc="-5" dirty="0">
                <a:latin typeface="Calibri" pitchFamily="34" charset="0"/>
                <a:cs typeface="Comic Sans MS"/>
              </a:rPr>
              <a:t>,</a:t>
            </a:r>
            <a:r>
              <a:rPr sz="2300" b="1" spc="5" dirty="0">
                <a:latin typeface="Calibri" pitchFamily="34" charset="0"/>
                <a:cs typeface="Comic Sans MS"/>
              </a:rPr>
              <a:t> </a:t>
            </a:r>
            <a:r>
              <a:rPr sz="2300" b="1" dirty="0">
                <a:latin typeface="Calibri" pitchFamily="34" charset="0"/>
                <a:cs typeface="Comic Sans MS"/>
              </a:rPr>
              <a:t>planning,</a:t>
            </a:r>
            <a:r>
              <a:rPr sz="2300" b="1" spc="5" dirty="0">
                <a:latin typeface="Calibri" pitchFamily="34" charset="0"/>
                <a:cs typeface="Comic Sans MS"/>
              </a:rPr>
              <a:t> </a:t>
            </a:r>
            <a:r>
              <a:rPr sz="2300" b="1" spc="-5" dirty="0">
                <a:latin typeface="Calibri" pitchFamily="34" charset="0"/>
                <a:cs typeface="Comic Sans MS"/>
              </a:rPr>
              <a:t>implementation	</a:t>
            </a:r>
            <a:r>
              <a:rPr sz="2300" b="1" dirty="0">
                <a:latin typeface="Calibri" pitchFamily="34" charset="0"/>
                <a:cs typeface="Comic Sans MS"/>
              </a:rPr>
              <a:t>&amp;</a:t>
            </a:r>
            <a:r>
              <a:rPr sz="2300" b="1" spc="-90" dirty="0">
                <a:latin typeface="Calibri" pitchFamily="34" charset="0"/>
                <a:cs typeface="Comic Sans MS"/>
              </a:rPr>
              <a:t> </a:t>
            </a:r>
            <a:r>
              <a:rPr sz="2300" b="1" spc="-5" dirty="0">
                <a:latin typeface="Calibri" pitchFamily="34" charset="0"/>
                <a:cs typeface="Comic Sans MS"/>
              </a:rPr>
              <a:t>assessment </a:t>
            </a:r>
            <a:r>
              <a:rPr sz="2300" spc="-5" dirty="0">
                <a:latin typeface="Calibri" pitchFamily="34" charset="0"/>
                <a:cs typeface="Comic Sans MS"/>
              </a:rPr>
              <a:t> of technological capabilities to shape </a:t>
            </a:r>
            <a:r>
              <a:rPr sz="2300">
                <a:latin typeface="Calibri" pitchFamily="34" charset="0"/>
                <a:cs typeface="Comic Sans MS"/>
              </a:rPr>
              <a:t>and</a:t>
            </a:r>
            <a:r>
              <a:rPr sz="2300" spc="10">
                <a:latin typeface="Calibri" pitchFamily="34" charset="0"/>
                <a:cs typeface="Comic Sans MS"/>
              </a:rPr>
              <a:t> </a:t>
            </a:r>
            <a:r>
              <a:rPr sz="2300" spc="-5" smtClean="0">
                <a:latin typeface="Calibri" pitchFamily="34" charset="0"/>
                <a:cs typeface="Comic Sans MS"/>
              </a:rPr>
              <a:t>accomplish</a:t>
            </a:r>
            <a:r>
              <a:rPr lang="en-US" sz="2300" spc="-5" dirty="0" smtClean="0">
                <a:latin typeface="Calibri" pitchFamily="34" charset="0"/>
                <a:cs typeface="Comic Sans MS"/>
              </a:rPr>
              <a:t> </a:t>
            </a:r>
            <a:r>
              <a:rPr sz="2300" spc="-5" smtClean="0">
                <a:latin typeface="Calibri" pitchFamily="34" charset="0"/>
                <a:cs typeface="Comic Sans MS"/>
              </a:rPr>
              <a:t>the </a:t>
            </a:r>
            <a:r>
              <a:rPr sz="2300" spc="-5" dirty="0">
                <a:latin typeface="Calibri" pitchFamily="34" charset="0"/>
                <a:cs typeface="Comic Sans MS"/>
              </a:rPr>
              <a:t>strategic </a:t>
            </a:r>
            <a:r>
              <a:rPr sz="2300" dirty="0">
                <a:latin typeface="Calibri" pitchFamily="34" charset="0"/>
                <a:cs typeface="Comic Sans MS"/>
              </a:rPr>
              <a:t>&amp; </a:t>
            </a:r>
            <a:r>
              <a:rPr sz="2300" spc="-5" dirty="0">
                <a:latin typeface="Calibri" pitchFamily="34" charset="0"/>
                <a:cs typeface="Comic Sans MS"/>
              </a:rPr>
              <a:t>operational objectives </a:t>
            </a:r>
            <a:r>
              <a:rPr sz="2300" spc="-5">
                <a:latin typeface="Calibri" pitchFamily="34" charset="0"/>
                <a:cs typeface="Comic Sans MS"/>
              </a:rPr>
              <a:t>of</a:t>
            </a:r>
            <a:r>
              <a:rPr sz="2300" spc="-35">
                <a:latin typeface="Calibri" pitchFamily="34" charset="0"/>
                <a:cs typeface="Comic Sans MS"/>
              </a:rPr>
              <a:t> </a:t>
            </a:r>
            <a:r>
              <a:rPr sz="2300" smtClean="0">
                <a:latin typeface="Calibri" pitchFamily="34" charset="0"/>
                <a:cs typeface="Comic Sans MS"/>
              </a:rPr>
              <a:t>an</a:t>
            </a:r>
            <a:r>
              <a:rPr lang="en-US" sz="2300" dirty="0" smtClean="0">
                <a:latin typeface="Calibri" pitchFamily="34" charset="0"/>
                <a:cs typeface="Comic Sans MS"/>
              </a:rPr>
              <a:t> </a:t>
            </a:r>
            <a:r>
              <a:rPr sz="2300" spc="-5" smtClean="0">
                <a:latin typeface="Calibri" pitchFamily="34" charset="0"/>
                <a:cs typeface="Comic Sans MS"/>
              </a:rPr>
              <a:t>organization </a:t>
            </a:r>
            <a:r>
              <a:rPr sz="2300" spc="-5" dirty="0">
                <a:latin typeface="Calibri" pitchFamily="34" charset="0"/>
                <a:cs typeface="Comic Sans MS"/>
              </a:rPr>
              <a:t>or central </a:t>
            </a:r>
            <a:r>
              <a:rPr sz="2300" dirty="0">
                <a:latin typeface="Calibri" pitchFamily="34" charset="0"/>
                <a:cs typeface="Comic Sans MS"/>
              </a:rPr>
              <a:t>planning </a:t>
            </a:r>
            <a:r>
              <a:rPr sz="2300" spc="-5" dirty="0">
                <a:latin typeface="Calibri" pitchFamily="34" charset="0"/>
                <a:cs typeface="Comic Sans MS"/>
              </a:rPr>
              <a:t>goals </a:t>
            </a:r>
            <a:r>
              <a:rPr sz="2300" dirty="0">
                <a:latin typeface="Calibri" pitchFamily="34" charset="0"/>
                <a:cs typeface="Comic Sans MS"/>
              </a:rPr>
              <a:t>and </a:t>
            </a:r>
            <a:r>
              <a:rPr sz="2300" spc="-5" dirty="0">
                <a:latin typeface="Calibri" pitchFamily="34" charset="0"/>
                <a:cs typeface="Comic Sans MS"/>
              </a:rPr>
              <a:t>priorities of  </a:t>
            </a:r>
            <a:r>
              <a:rPr sz="2300" dirty="0">
                <a:latin typeface="Calibri" pitchFamily="34" charset="0"/>
                <a:cs typeface="Comic Sans MS"/>
              </a:rPr>
              <a:t>a</a:t>
            </a:r>
            <a:r>
              <a:rPr sz="2300" spc="-15" dirty="0">
                <a:latin typeface="Calibri" pitchFamily="34" charset="0"/>
                <a:cs typeface="Comic Sans MS"/>
              </a:rPr>
              <a:t> </a:t>
            </a:r>
            <a:r>
              <a:rPr sz="2300" spc="-5">
                <a:latin typeface="Calibri" pitchFamily="34" charset="0"/>
                <a:cs typeface="Comic Sans MS"/>
              </a:rPr>
              <a:t>nation</a:t>
            </a:r>
            <a:r>
              <a:rPr sz="2300" spc="-5" smtClean="0">
                <a:latin typeface="Calibri" pitchFamily="34" charset="0"/>
                <a:cs typeface="Comic Sans MS"/>
              </a:rPr>
              <a:t>.</a:t>
            </a:r>
            <a:endParaRPr lang="en-US" sz="2300" spc="-5" dirty="0" smtClean="0">
              <a:latin typeface="Calibri" pitchFamily="34" charset="0"/>
              <a:cs typeface="Comic Sans MS"/>
            </a:endParaRPr>
          </a:p>
          <a:p>
            <a:pPr marL="355600" indent="-342900" algn="just">
              <a:lnSpc>
                <a:spcPts val="2475"/>
              </a:lnSpc>
              <a:spcBef>
                <a:spcPts val="100"/>
              </a:spcBef>
              <a:buChar char="•"/>
              <a:tabLst>
                <a:tab pos="354965" algn="l"/>
                <a:tab pos="355600" algn="l"/>
              </a:tabLst>
            </a:pPr>
            <a:endParaRPr sz="2300">
              <a:latin typeface="Calibri" pitchFamily="34" charset="0"/>
              <a:cs typeface="Comic Sans MS"/>
            </a:endParaRPr>
          </a:p>
          <a:p>
            <a:pPr marL="355600" indent="-342900" algn="just">
              <a:lnSpc>
                <a:spcPts val="2475"/>
              </a:lnSpc>
              <a:spcBef>
                <a:spcPts val="40"/>
              </a:spcBef>
              <a:buChar char="•"/>
              <a:tabLst>
                <a:tab pos="354965" algn="l"/>
                <a:tab pos="355600" algn="l"/>
              </a:tabLst>
            </a:pPr>
            <a:r>
              <a:rPr sz="2300" spc="-5" dirty="0">
                <a:solidFill>
                  <a:srgbClr val="C00000"/>
                </a:solidFill>
                <a:latin typeface="Calibri" pitchFamily="34" charset="0"/>
                <a:cs typeface="Comic Sans MS"/>
              </a:rPr>
              <a:t>Technology Management can also be defined </a:t>
            </a:r>
            <a:r>
              <a:rPr sz="2300" spc="-5">
                <a:solidFill>
                  <a:srgbClr val="C00000"/>
                </a:solidFill>
                <a:latin typeface="Calibri" pitchFamily="34" charset="0"/>
                <a:cs typeface="Comic Sans MS"/>
              </a:rPr>
              <a:t>as</a:t>
            </a:r>
            <a:r>
              <a:rPr sz="2300" spc="5">
                <a:solidFill>
                  <a:srgbClr val="C00000"/>
                </a:solidFill>
                <a:latin typeface="Calibri" pitchFamily="34" charset="0"/>
                <a:cs typeface="Comic Sans MS"/>
              </a:rPr>
              <a:t> </a:t>
            </a:r>
            <a:r>
              <a:rPr sz="2300" smtClean="0">
                <a:solidFill>
                  <a:srgbClr val="C00000"/>
                </a:solidFill>
                <a:latin typeface="Calibri" pitchFamily="34" charset="0"/>
                <a:cs typeface="Comic Sans MS"/>
              </a:rPr>
              <a:t>the</a:t>
            </a:r>
            <a:r>
              <a:rPr lang="en-US" sz="2300" dirty="0" smtClean="0">
                <a:solidFill>
                  <a:srgbClr val="C00000"/>
                </a:solidFill>
                <a:latin typeface="Calibri" pitchFamily="34" charset="0"/>
                <a:cs typeface="Comic Sans MS"/>
              </a:rPr>
              <a:t> </a:t>
            </a:r>
            <a:r>
              <a:rPr sz="2300" b="1" spc="-5" smtClean="0">
                <a:solidFill>
                  <a:srgbClr val="C00000"/>
                </a:solidFill>
                <a:latin typeface="Calibri" pitchFamily="34" charset="0"/>
                <a:cs typeface="Comic Sans MS"/>
              </a:rPr>
              <a:t>integrated </a:t>
            </a:r>
            <a:r>
              <a:rPr sz="2300" b="1" dirty="0">
                <a:solidFill>
                  <a:srgbClr val="C00000"/>
                </a:solidFill>
                <a:latin typeface="Calibri" pitchFamily="34" charset="0"/>
                <a:cs typeface="Comic Sans MS"/>
              </a:rPr>
              <a:t>planning, </a:t>
            </a:r>
            <a:r>
              <a:rPr sz="2300" b="1" spc="-5" dirty="0">
                <a:solidFill>
                  <a:srgbClr val="C00000"/>
                </a:solidFill>
                <a:latin typeface="Calibri" pitchFamily="34" charset="0"/>
                <a:cs typeface="Comic Sans MS"/>
              </a:rPr>
              <a:t>design, optimization</a:t>
            </a:r>
            <a:r>
              <a:rPr sz="2300" b="1" spc="-5">
                <a:solidFill>
                  <a:srgbClr val="C00000"/>
                </a:solidFill>
                <a:latin typeface="Calibri" pitchFamily="34" charset="0"/>
                <a:cs typeface="Comic Sans MS"/>
              </a:rPr>
              <a:t>,</a:t>
            </a:r>
            <a:r>
              <a:rPr sz="2300" b="1" spc="-30">
                <a:solidFill>
                  <a:srgbClr val="C00000"/>
                </a:solidFill>
                <a:latin typeface="Calibri" pitchFamily="34" charset="0"/>
                <a:cs typeface="Comic Sans MS"/>
              </a:rPr>
              <a:t> </a:t>
            </a:r>
            <a:r>
              <a:rPr sz="2300" b="1" spc="-5" smtClean="0">
                <a:solidFill>
                  <a:srgbClr val="C00000"/>
                </a:solidFill>
                <a:latin typeface="Calibri" pitchFamily="34" charset="0"/>
                <a:cs typeface="Comic Sans MS"/>
              </a:rPr>
              <a:t>operation</a:t>
            </a:r>
            <a:r>
              <a:rPr lang="en-US" sz="2300" b="1" spc="-5" dirty="0" smtClean="0">
                <a:solidFill>
                  <a:srgbClr val="C00000"/>
                </a:solidFill>
                <a:latin typeface="Calibri" pitchFamily="34" charset="0"/>
                <a:cs typeface="Comic Sans MS"/>
              </a:rPr>
              <a:t> </a:t>
            </a:r>
            <a:r>
              <a:rPr sz="2300" b="1" spc="-5" smtClean="0">
                <a:solidFill>
                  <a:srgbClr val="C00000"/>
                </a:solidFill>
                <a:latin typeface="Calibri" pitchFamily="34" charset="0"/>
                <a:cs typeface="Comic Sans MS"/>
              </a:rPr>
              <a:t>and </a:t>
            </a:r>
            <a:r>
              <a:rPr sz="2300" b="1" spc="-5" dirty="0">
                <a:solidFill>
                  <a:srgbClr val="C00000"/>
                </a:solidFill>
                <a:latin typeface="Calibri" pitchFamily="34" charset="0"/>
                <a:cs typeface="Comic Sans MS"/>
              </a:rPr>
              <a:t>control</a:t>
            </a:r>
            <a:r>
              <a:rPr sz="2300" spc="-5" dirty="0">
                <a:solidFill>
                  <a:srgbClr val="C00000"/>
                </a:solidFill>
                <a:latin typeface="Calibri" pitchFamily="34" charset="0"/>
                <a:cs typeface="Comic Sans MS"/>
              </a:rPr>
              <a:t> </a:t>
            </a:r>
            <a:r>
              <a:rPr sz="2300" dirty="0">
                <a:solidFill>
                  <a:srgbClr val="C00000"/>
                </a:solidFill>
                <a:latin typeface="Calibri" pitchFamily="34" charset="0"/>
                <a:cs typeface="Comic Sans MS"/>
              </a:rPr>
              <a:t>of </a:t>
            </a:r>
            <a:r>
              <a:rPr sz="2300" spc="-5" dirty="0">
                <a:solidFill>
                  <a:srgbClr val="C00000"/>
                </a:solidFill>
                <a:latin typeface="Calibri" pitchFamily="34" charset="0"/>
                <a:cs typeface="Comic Sans MS"/>
              </a:rPr>
              <a:t>technological products, processes </a:t>
            </a:r>
            <a:r>
              <a:rPr sz="2300" dirty="0">
                <a:solidFill>
                  <a:srgbClr val="C00000"/>
                </a:solidFill>
                <a:latin typeface="Calibri" pitchFamily="34" charset="0"/>
                <a:cs typeface="Comic Sans MS"/>
              </a:rPr>
              <a:t>and  </a:t>
            </a:r>
            <a:r>
              <a:rPr sz="2300" spc="-5" dirty="0">
                <a:solidFill>
                  <a:srgbClr val="C00000"/>
                </a:solidFill>
                <a:latin typeface="Calibri" pitchFamily="34" charset="0"/>
                <a:cs typeface="Comic Sans MS"/>
              </a:rPr>
              <a:t>services,</a:t>
            </a:r>
            <a:r>
              <a:rPr sz="2300" spc="-5" dirty="0">
                <a:latin typeface="Calibri" pitchFamily="34" charset="0"/>
                <a:cs typeface="Comic Sans MS"/>
              </a:rPr>
              <a:t> </a:t>
            </a:r>
            <a:r>
              <a:rPr sz="2300" b="1" dirty="0">
                <a:latin typeface="Calibri" pitchFamily="34" charset="0"/>
                <a:cs typeface="Comic Sans MS"/>
              </a:rPr>
              <a:t>a </a:t>
            </a:r>
            <a:r>
              <a:rPr sz="2300" b="1" spc="-5" dirty="0">
                <a:latin typeface="Calibri" pitchFamily="34" charset="0"/>
                <a:cs typeface="Comic Sans MS"/>
              </a:rPr>
              <a:t>better definition would be the management  of the </a:t>
            </a:r>
            <a:r>
              <a:rPr sz="2300" b="1" dirty="0">
                <a:latin typeface="Calibri" pitchFamily="34" charset="0"/>
                <a:cs typeface="Comic Sans MS"/>
              </a:rPr>
              <a:t>use of </a:t>
            </a:r>
            <a:r>
              <a:rPr sz="2300" b="1" spc="-5" dirty="0">
                <a:latin typeface="Calibri" pitchFamily="34" charset="0"/>
                <a:cs typeface="Comic Sans MS"/>
              </a:rPr>
              <a:t>technology for </a:t>
            </a:r>
            <a:r>
              <a:rPr sz="2300" b="1" spc="-5">
                <a:latin typeface="Calibri" pitchFamily="34" charset="0"/>
                <a:cs typeface="Comic Sans MS"/>
              </a:rPr>
              <a:t>human</a:t>
            </a:r>
            <a:r>
              <a:rPr sz="2300" b="1" spc="-30">
                <a:latin typeface="Calibri" pitchFamily="34" charset="0"/>
                <a:cs typeface="Comic Sans MS"/>
              </a:rPr>
              <a:t> </a:t>
            </a:r>
            <a:r>
              <a:rPr sz="2300" b="1" spc="-5" smtClean="0">
                <a:latin typeface="Calibri" pitchFamily="34" charset="0"/>
                <a:cs typeface="Comic Sans MS"/>
              </a:rPr>
              <a:t>advantage</a:t>
            </a:r>
            <a:r>
              <a:rPr lang="en-US" sz="2300" b="1" spc="-5" dirty="0" smtClean="0">
                <a:latin typeface="Calibri" pitchFamily="34" charset="0"/>
                <a:cs typeface="Comic Sans MS"/>
              </a:rPr>
              <a:t>.</a:t>
            </a:r>
            <a:endParaRPr lang="en-US" sz="2300" b="1" spc="-5" dirty="0" smtClean="0">
              <a:latin typeface="Calibri" pitchFamily="34" charset="0"/>
              <a:cs typeface="Comic Sans MS"/>
            </a:endParaRPr>
          </a:p>
          <a:p>
            <a:pPr marL="355600" indent="-342900" algn="just">
              <a:lnSpc>
                <a:spcPts val="2475"/>
              </a:lnSpc>
              <a:spcBef>
                <a:spcPts val="40"/>
              </a:spcBef>
              <a:buChar char="•"/>
              <a:tabLst>
                <a:tab pos="354965" algn="l"/>
                <a:tab pos="355600" algn="l"/>
              </a:tabLst>
            </a:pPr>
            <a:endParaRPr sz="2300" b="1">
              <a:latin typeface="Calibri" pitchFamily="34" charset="0"/>
              <a:cs typeface="Comic Sans MS"/>
            </a:endParaRPr>
          </a:p>
          <a:p>
            <a:pPr marL="355600" indent="-342900" algn="just">
              <a:lnSpc>
                <a:spcPts val="2475"/>
              </a:lnSpc>
              <a:spcBef>
                <a:spcPts val="40"/>
              </a:spcBef>
              <a:buChar char="•"/>
              <a:tabLst>
                <a:tab pos="354965" algn="l"/>
                <a:tab pos="355600" algn="l"/>
              </a:tabLst>
            </a:pPr>
            <a:r>
              <a:rPr sz="2300" spc="-5" dirty="0">
                <a:latin typeface="Calibri" pitchFamily="34" charset="0"/>
                <a:cs typeface="Comic Sans MS"/>
              </a:rPr>
              <a:t>Technology Management </a:t>
            </a:r>
            <a:r>
              <a:rPr sz="2300" dirty="0">
                <a:latin typeface="Calibri" pitchFamily="34" charset="0"/>
                <a:cs typeface="Comic Sans MS"/>
              </a:rPr>
              <a:t>is </a:t>
            </a:r>
            <a:r>
              <a:rPr sz="2300" spc="-5" dirty="0">
                <a:latin typeface="Calibri" pitchFamily="34" charset="0"/>
                <a:cs typeface="Comic Sans MS"/>
              </a:rPr>
              <a:t>set </a:t>
            </a:r>
            <a:r>
              <a:rPr sz="2300" spc="-5">
                <a:latin typeface="Calibri" pitchFamily="34" charset="0"/>
                <a:cs typeface="Comic Sans MS"/>
              </a:rPr>
              <a:t>of</a:t>
            </a:r>
            <a:r>
              <a:rPr sz="2300" spc="-10">
                <a:latin typeface="Calibri" pitchFamily="34" charset="0"/>
                <a:cs typeface="Comic Sans MS"/>
              </a:rPr>
              <a:t> </a:t>
            </a:r>
            <a:r>
              <a:rPr sz="2300" spc="-5" smtClean="0">
                <a:latin typeface="Calibri" pitchFamily="34" charset="0"/>
                <a:cs typeface="Comic Sans MS"/>
              </a:rPr>
              <a:t>management</a:t>
            </a:r>
            <a:r>
              <a:rPr lang="en-US" sz="2300" spc="-5" dirty="0" smtClean="0">
                <a:latin typeface="Calibri" pitchFamily="34" charset="0"/>
                <a:cs typeface="Comic Sans MS"/>
              </a:rPr>
              <a:t> </a:t>
            </a:r>
            <a:r>
              <a:rPr sz="2300" spc="-5" smtClean="0">
                <a:latin typeface="Calibri" pitchFamily="34" charset="0"/>
                <a:cs typeface="Comic Sans MS"/>
              </a:rPr>
              <a:t>disciplines </a:t>
            </a:r>
            <a:r>
              <a:rPr sz="2300" spc="-5" dirty="0">
                <a:latin typeface="Calibri" pitchFamily="34" charset="0"/>
                <a:cs typeface="Comic Sans MS"/>
              </a:rPr>
              <a:t>that allows organizations to </a:t>
            </a:r>
            <a:r>
              <a:rPr sz="2300" spc="-5">
                <a:latin typeface="Calibri" pitchFamily="34" charset="0"/>
                <a:cs typeface="Comic Sans MS"/>
              </a:rPr>
              <a:t>manage</a:t>
            </a:r>
            <a:r>
              <a:rPr sz="2300" spc="-20">
                <a:latin typeface="Calibri" pitchFamily="34" charset="0"/>
                <a:cs typeface="Comic Sans MS"/>
              </a:rPr>
              <a:t> </a:t>
            </a:r>
            <a:r>
              <a:rPr sz="2300" spc="-5" smtClean="0">
                <a:latin typeface="Calibri" pitchFamily="34" charset="0"/>
                <a:cs typeface="Comic Sans MS"/>
              </a:rPr>
              <a:t>its</a:t>
            </a:r>
            <a:r>
              <a:rPr lang="en-US" sz="2300" spc="-5" dirty="0" smtClean="0">
                <a:latin typeface="Calibri" pitchFamily="34" charset="0"/>
                <a:cs typeface="Comic Sans MS"/>
              </a:rPr>
              <a:t> </a:t>
            </a:r>
            <a:r>
              <a:rPr sz="2300" spc="-5" smtClean="0">
                <a:latin typeface="Calibri" pitchFamily="34" charset="0"/>
                <a:cs typeface="Comic Sans MS"/>
              </a:rPr>
              <a:t>technological </a:t>
            </a:r>
            <a:r>
              <a:rPr sz="2300" spc="-5" dirty="0">
                <a:latin typeface="Calibri" pitchFamily="34" charset="0"/>
                <a:cs typeface="Comic Sans MS"/>
              </a:rPr>
              <a:t>fundamentals to create </a:t>
            </a:r>
            <a:r>
              <a:rPr sz="2300" b="1" spc="-5" dirty="0">
                <a:latin typeface="Calibri" pitchFamily="34" charset="0"/>
                <a:cs typeface="Comic Sans MS"/>
              </a:rPr>
              <a:t>competitive  advantage.</a:t>
            </a:r>
            <a:endParaRPr sz="2300" b="1">
              <a:latin typeface="Calibri" pitchFamily="34" charset="0"/>
              <a:cs typeface="Comic Sans MS"/>
            </a:endParaRPr>
          </a:p>
        </p:txBody>
      </p:sp>
      <p:pic>
        <p:nvPicPr>
          <p:cNvPr id="4" name="Picture 3"/>
          <p:cNvPicPr/>
          <p:nvPr/>
        </p:nvPicPr>
        <p:blipFill>
          <a:blip r:embed="rId1"/>
          <a:srcRect/>
          <a:stretch>
            <a:fillRect/>
          </a:stretch>
        </p:blipFill>
        <p:spPr bwMode="auto">
          <a:xfrm>
            <a:off x="9067800" y="0"/>
            <a:ext cx="1600200" cy="457200"/>
          </a:xfrm>
          <a:prstGeom prst="rect">
            <a:avLst/>
          </a:prstGeom>
          <a:noFill/>
          <a:ln w="9525">
            <a:solidFill>
              <a:schemeClr val="accent1"/>
            </a:solid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42"/>
            <a:ext cx="9144000" cy="751205"/>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2136140" y="871220"/>
            <a:ext cx="8379460" cy="4905375"/>
          </a:xfrm>
          <a:prstGeom prst="rect">
            <a:avLst/>
          </a:prstGeom>
        </p:spPr>
        <p:txBody>
          <a:bodyPr vert="horz" wrap="square" lIns="0" tIns="88900" rIns="0" bIns="0" rtlCol="0">
            <a:spAutoFit/>
          </a:bodyPr>
          <a:lstStyle/>
          <a:p>
            <a:pPr marL="12700">
              <a:lnSpc>
                <a:spcPct val="100000"/>
              </a:lnSpc>
              <a:spcBef>
                <a:spcPts val="700"/>
              </a:spcBef>
              <a:tabLst>
                <a:tab pos="2522855" algn="l"/>
              </a:tabLst>
            </a:pPr>
            <a:r>
              <a:rPr sz="2400" b="1" spc="-5" dirty="0">
                <a:solidFill>
                  <a:srgbClr val="C00000"/>
                </a:solidFill>
                <a:latin typeface="Calibri" pitchFamily="34" charset="0"/>
                <a:cs typeface="Comic Sans MS"/>
              </a:rPr>
              <a:t>IV</a:t>
            </a:r>
            <a:r>
              <a:rPr sz="2400" b="1" spc="-5">
                <a:solidFill>
                  <a:srgbClr val="C00000"/>
                </a:solidFill>
                <a:latin typeface="Calibri" pitchFamily="34" charset="0"/>
                <a:cs typeface="Comic Sans MS"/>
              </a:rPr>
              <a:t>.</a:t>
            </a:r>
            <a:r>
              <a:rPr sz="2400" b="1" spc="2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Transfer</a:t>
            </a:r>
            <a:endParaRPr sz="2400">
              <a:solidFill>
                <a:srgbClr val="C00000"/>
              </a:solidFill>
              <a:latin typeface="Calibri" pitchFamily="34" charset="0"/>
              <a:cs typeface="Comic Sans MS"/>
            </a:endParaRPr>
          </a:p>
          <a:p>
            <a:pPr marL="355600" marR="194310" indent="-342900">
              <a:lnSpc>
                <a:spcPct val="100000"/>
              </a:lnSpc>
              <a:spcBef>
                <a:spcPts val="600"/>
              </a:spcBef>
            </a:pPr>
            <a:r>
              <a:rPr sz="2400" spc="-5" dirty="0">
                <a:latin typeface="Calibri" pitchFamily="34" charset="0"/>
                <a:cs typeface="Comic Sans MS"/>
              </a:rPr>
              <a:t>This phase leads to transfer </a:t>
            </a:r>
            <a:r>
              <a:rPr sz="2400" dirty="0">
                <a:latin typeface="Calibri" pitchFamily="34" charset="0"/>
                <a:cs typeface="Comic Sans MS"/>
              </a:rPr>
              <a:t>of </a:t>
            </a:r>
            <a:r>
              <a:rPr sz="2400" spc="-5" dirty="0">
                <a:latin typeface="Calibri" pitchFamily="34" charset="0"/>
                <a:cs typeface="Comic Sans MS"/>
              </a:rPr>
              <a:t>technology from  external source to own Research and Development  </a:t>
            </a:r>
            <a:r>
              <a:rPr sz="2400" spc="-10" dirty="0">
                <a:latin typeface="Calibri" pitchFamily="34" charset="0"/>
                <a:cs typeface="Comic Sans MS"/>
              </a:rPr>
              <a:t>(R&amp;D); </a:t>
            </a:r>
            <a:r>
              <a:rPr sz="2400" spc="-5" dirty="0">
                <a:latin typeface="Calibri" pitchFamily="34" charset="0"/>
                <a:cs typeface="Comic Sans MS"/>
              </a:rPr>
              <a:t>and internally from R&amp;D to production. </a:t>
            </a:r>
            <a:r>
              <a:rPr sz="2400" dirty="0">
                <a:latin typeface="Calibri" pitchFamily="34" charset="0"/>
                <a:cs typeface="Comic Sans MS"/>
              </a:rPr>
              <a:t>This  </a:t>
            </a:r>
            <a:r>
              <a:rPr sz="2400" spc="-5" dirty="0">
                <a:latin typeface="Calibri" pitchFamily="34" charset="0"/>
                <a:cs typeface="Comic Sans MS"/>
              </a:rPr>
              <a:t>phase involves following activities</a:t>
            </a:r>
            <a:r>
              <a:rPr sz="2400" spc="-10"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355600" marR="350520" indent="-342900">
              <a:lnSpc>
                <a:spcPct val="100000"/>
              </a:lnSpc>
              <a:spcBef>
                <a:spcPts val="600"/>
              </a:spcBef>
              <a:buChar char="•"/>
              <a:tabLst>
                <a:tab pos="354965" algn="l"/>
                <a:tab pos="355600" algn="l"/>
                <a:tab pos="6384290" algn="l"/>
              </a:tabLst>
            </a:pPr>
            <a:r>
              <a:rPr sz="2400" spc="-5" dirty="0">
                <a:latin typeface="Calibri" pitchFamily="34" charset="0"/>
                <a:cs typeface="Comic Sans MS"/>
              </a:rPr>
              <a:t>E</a:t>
            </a:r>
            <a:r>
              <a:rPr sz="2400" dirty="0">
                <a:latin typeface="Calibri" pitchFamily="34" charset="0"/>
                <a:cs typeface="Comic Sans MS"/>
              </a:rPr>
              <a:t>n</a:t>
            </a:r>
            <a:r>
              <a:rPr sz="2400" spc="-5" dirty="0">
                <a:latin typeface="Calibri" pitchFamily="34" charset="0"/>
                <a:cs typeface="Comic Sans MS"/>
              </a:rPr>
              <a:t>te</a:t>
            </a:r>
            <a:r>
              <a:rPr sz="2400" dirty="0">
                <a:latin typeface="Calibri" pitchFamily="34" charset="0"/>
                <a:cs typeface="Comic Sans MS"/>
              </a:rPr>
              <a:t>r</a:t>
            </a:r>
            <a:r>
              <a:rPr sz="2400" spc="-5" dirty="0">
                <a:latin typeface="Calibri" pitchFamily="34" charset="0"/>
                <a:cs typeface="Comic Sans MS"/>
              </a:rPr>
              <a:t>i</a:t>
            </a:r>
            <a:r>
              <a:rPr sz="2400" dirty="0">
                <a:latin typeface="Calibri" pitchFamily="34" charset="0"/>
                <a:cs typeface="Comic Sans MS"/>
              </a:rPr>
              <a:t>ng</a:t>
            </a:r>
            <a:r>
              <a:rPr sz="2400" spc="-5" dirty="0">
                <a:latin typeface="Calibri" pitchFamily="34" charset="0"/>
                <a:cs typeface="Comic Sans MS"/>
              </a:rPr>
              <a:t> </a:t>
            </a:r>
            <a:r>
              <a:rPr sz="2400" dirty="0">
                <a:latin typeface="Calibri" pitchFamily="34" charset="0"/>
                <a:cs typeface="Comic Sans MS"/>
              </a:rPr>
              <a:t>s</a:t>
            </a:r>
            <a:r>
              <a:rPr sz="2400" spc="-15" dirty="0">
                <a:latin typeface="Calibri" pitchFamily="34" charset="0"/>
                <a:cs typeface="Comic Sans MS"/>
              </a:rPr>
              <a:t>t</a:t>
            </a:r>
            <a:r>
              <a:rPr sz="2400" spc="-5" dirty="0">
                <a:latin typeface="Calibri" pitchFamily="34" charset="0"/>
                <a:cs typeface="Comic Sans MS"/>
              </a:rPr>
              <a:t>r</a:t>
            </a:r>
            <a:r>
              <a:rPr sz="2400" dirty="0">
                <a:latin typeface="Calibri" pitchFamily="34" charset="0"/>
                <a:cs typeface="Comic Sans MS"/>
              </a:rPr>
              <a:t>a</a:t>
            </a:r>
            <a:r>
              <a:rPr sz="2400" spc="-5" dirty="0">
                <a:latin typeface="Calibri" pitchFamily="34" charset="0"/>
                <a:cs typeface="Comic Sans MS"/>
              </a:rPr>
              <a:t>t</a:t>
            </a:r>
            <a:r>
              <a:rPr sz="2400" dirty="0">
                <a:latin typeface="Calibri" pitchFamily="34" charset="0"/>
                <a:cs typeface="Comic Sans MS"/>
              </a:rPr>
              <a:t>e</a:t>
            </a:r>
            <a:r>
              <a:rPr sz="2400" spc="-5" dirty="0">
                <a:latin typeface="Calibri" pitchFamily="34" charset="0"/>
                <a:cs typeface="Comic Sans MS"/>
              </a:rPr>
              <a:t>gi</a:t>
            </a:r>
            <a:r>
              <a:rPr sz="2400" dirty="0">
                <a:latin typeface="Calibri" pitchFamily="34" charset="0"/>
                <a:cs typeface="Comic Sans MS"/>
              </a:rPr>
              <a:t>c</a:t>
            </a:r>
            <a:r>
              <a:rPr sz="2400" spc="5" dirty="0">
                <a:latin typeface="Calibri" pitchFamily="34" charset="0"/>
                <a:cs typeface="Comic Sans MS"/>
              </a:rPr>
              <a:t> </a:t>
            </a:r>
            <a:r>
              <a:rPr sz="2400" spc="-10" dirty="0">
                <a:latin typeface="Calibri" pitchFamily="34" charset="0"/>
                <a:cs typeface="Comic Sans MS"/>
              </a:rPr>
              <a:t>a</a:t>
            </a:r>
            <a:r>
              <a:rPr sz="2400" dirty="0">
                <a:latin typeface="Calibri" pitchFamily="34" charset="0"/>
                <a:cs typeface="Comic Sans MS"/>
              </a:rPr>
              <a:t>ll</a:t>
            </a:r>
            <a:r>
              <a:rPr sz="2400" spc="-5" dirty="0">
                <a:latin typeface="Calibri" pitchFamily="34" charset="0"/>
                <a:cs typeface="Comic Sans MS"/>
              </a:rPr>
              <a:t>i</a:t>
            </a:r>
            <a:r>
              <a:rPr sz="2400" dirty="0">
                <a:latin typeface="Calibri" pitchFamily="34" charset="0"/>
                <a:cs typeface="Comic Sans MS"/>
              </a:rPr>
              <a:t>an</a:t>
            </a:r>
            <a:r>
              <a:rPr sz="2400" spc="-5" dirty="0">
                <a:latin typeface="Calibri" pitchFamily="34" charset="0"/>
                <a:cs typeface="Comic Sans MS"/>
              </a:rPr>
              <a:t>c</a:t>
            </a:r>
            <a:r>
              <a:rPr sz="2400" dirty="0">
                <a:latin typeface="Calibri" pitchFamily="34" charset="0"/>
                <a:cs typeface="Comic Sans MS"/>
              </a:rPr>
              <a:t>es </a:t>
            </a:r>
            <a:r>
              <a:rPr sz="2400" spc="-15" dirty="0">
                <a:latin typeface="Calibri" pitchFamily="34" charset="0"/>
                <a:cs typeface="Comic Sans MS"/>
              </a:rPr>
              <a:t>t</a:t>
            </a:r>
            <a:r>
              <a:rPr sz="2400" dirty="0">
                <a:latin typeface="Calibri" pitchFamily="34" charset="0"/>
                <a:cs typeface="Comic Sans MS"/>
              </a:rPr>
              <a:t>o</a:t>
            </a:r>
            <a:r>
              <a:rPr sz="2400" spc="5" dirty="0">
                <a:latin typeface="Calibri" pitchFamily="34" charset="0"/>
                <a:cs typeface="Comic Sans MS"/>
              </a:rPr>
              <a:t> </a:t>
            </a:r>
            <a:r>
              <a:rPr sz="2400" spc="-15">
                <a:latin typeface="Calibri" pitchFamily="34" charset="0"/>
                <a:cs typeface="Comic Sans MS"/>
              </a:rPr>
              <a:t>d</a:t>
            </a:r>
            <a:r>
              <a:rPr sz="2400">
                <a:latin typeface="Calibri" pitchFamily="34" charset="0"/>
                <a:cs typeface="Comic Sans MS"/>
              </a:rPr>
              <a:t>e</a:t>
            </a:r>
            <a:r>
              <a:rPr sz="2400" spc="-10">
                <a:latin typeface="Calibri" pitchFamily="34" charset="0"/>
                <a:cs typeface="Comic Sans MS"/>
              </a:rPr>
              <a:t>v</a:t>
            </a:r>
            <a:r>
              <a:rPr sz="2400">
                <a:latin typeface="Calibri" pitchFamily="34" charset="0"/>
                <a:cs typeface="Comic Sans MS"/>
              </a:rPr>
              <a:t>el</a:t>
            </a:r>
            <a:r>
              <a:rPr sz="2400" spc="-5">
                <a:latin typeface="Calibri" pitchFamily="34" charset="0"/>
                <a:cs typeface="Comic Sans MS"/>
              </a:rPr>
              <a:t>o</a:t>
            </a:r>
            <a:r>
              <a:rPr sz="2400">
                <a:latin typeface="Calibri" pitchFamily="34" charset="0"/>
                <a:cs typeface="Comic Sans MS"/>
              </a:rPr>
              <a:t>p</a:t>
            </a:r>
            <a:r>
              <a:rPr sz="2400" spc="5">
                <a:latin typeface="Calibri" pitchFamily="34" charset="0"/>
                <a:cs typeface="Comic Sans MS"/>
              </a:rPr>
              <a:t> </a:t>
            </a:r>
            <a:r>
              <a:rPr sz="2400" spc="-5" smtClean="0">
                <a:latin typeface="Calibri" pitchFamily="34" charset="0"/>
                <a:cs typeface="Comic Sans MS"/>
              </a:rPr>
              <a:t>o</a:t>
            </a:r>
            <a:r>
              <a:rPr sz="2400" smtClean="0">
                <a:latin typeface="Calibri" pitchFamily="34" charset="0"/>
                <a:cs typeface="Comic Sans MS"/>
              </a:rPr>
              <a:t>r</a:t>
            </a:r>
            <a:r>
              <a:rPr lang="en-US" sz="2400" dirty="0" smtClean="0">
                <a:latin typeface="Calibri" pitchFamily="34" charset="0"/>
                <a:cs typeface="Comic Sans MS"/>
              </a:rPr>
              <a:t> </a:t>
            </a:r>
            <a:r>
              <a:rPr sz="2400" spc="-10" smtClean="0">
                <a:latin typeface="Calibri" pitchFamily="34" charset="0"/>
                <a:cs typeface="Comic Sans MS"/>
              </a:rPr>
              <a:t>a</a:t>
            </a:r>
            <a:r>
              <a:rPr sz="2400" spc="5" smtClean="0">
                <a:latin typeface="Calibri" pitchFamily="34" charset="0"/>
                <a:cs typeface="Comic Sans MS"/>
              </a:rPr>
              <a:t>c</a:t>
            </a:r>
            <a:r>
              <a:rPr sz="2400" smtClean="0">
                <a:latin typeface="Calibri" pitchFamily="34" charset="0"/>
                <a:cs typeface="Comic Sans MS"/>
              </a:rPr>
              <a:t>qu</a:t>
            </a:r>
            <a:r>
              <a:rPr sz="2400" spc="-5" smtClean="0">
                <a:latin typeface="Calibri" pitchFamily="34" charset="0"/>
                <a:cs typeface="Comic Sans MS"/>
              </a:rPr>
              <a:t>ir</a:t>
            </a:r>
            <a:r>
              <a:rPr sz="2400" smtClean="0">
                <a:latin typeface="Calibri" pitchFamily="34" charset="0"/>
                <a:cs typeface="Comic Sans MS"/>
              </a:rPr>
              <a:t>e  </a:t>
            </a:r>
            <a:r>
              <a:rPr sz="2400" spc="-5" dirty="0">
                <a:latin typeface="Calibri" pitchFamily="34" charset="0"/>
                <a:cs typeface="Comic Sans MS"/>
              </a:rPr>
              <a:t>potential technologies</a:t>
            </a:r>
            <a:endParaRPr sz="2400">
              <a:latin typeface="Calibri" pitchFamily="34" charset="0"/>
              <a:cs typeface="Comic Sans MS"/>
            </a:endParaRPr>
          </a:p>
          <a:p>
            <a:pPr marL="355600" marR="114935" indent="-342900">
              <a:lnSpc>
                <a:spcPct val="100000"/>
              </a:lnSpc>
              <a:spcBef>
                <a:spcPts val="600"/>
              </a:spcBef>
              <a:buChar char="•"/>
              <a:tabLst>
                <a:tab pos="354965" algn="l"/>
                <a:tab pos="355600" algn="l"/>
              </a:tabLst>
            </a:pPr>
            <a:r>
              <a:rPr sz="2400" spc="-5" dirty="0">
                <a:latin typeface="Calibri" pitchFamily="34" charset="0"/>
                <a:cs typeface="Comic Sans MS"/>
              </a:rPr>
              <a:t>Using product design teams for reaping benefits </a:t>
            </a:r>
            <a:r>
              <a:rPr sz="2400" spc="-10" dirty="0">
                <a:latin typeface="Calibri" pitchFamily="34" charset="0"/>
                <a:cs typeface="Comic Sans MS"/>
              </a:rPr>
              <a:t>of  </a:t>
            </a:r>
            <a:r>
              <a:rPr sz="2400" spc="-5" dirty="0">
                <a:latin typeface="Calibri" pitchFamily="34" charset="0"/>
                <a:cs typeface="Comic Sans MS"/>
              </a:rPr>
              <a:t>planned technological change</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Reducing functional barriers </a:t>
            </a:r>
            <a:r>
              <a:rPr sz="2400" spc="-10" dirty="0">
                <a:latin typeface="Calibri" pitchFamily="34" charset="0"/>
                <a:cs typeface="Comic Sans MS"/>
              </a:rPr>
              <a:t>to </a:t>
            </a:r>
            <a:r>
              <a:rPr sz="2400" spc="-5" dirty="0">
                <a:latin typeface="Calibri" pitchFamily="34" charset="0"/>
                <a:cs typeface="Comic Sans MS"/>
              </a:rPr>
              <a:t>technology</a:t>
            </a:r>
            <a:r>
              <a:rPr sz="2400" spc="25" dirty="0">
                <a:latin typeface="Calibri" pitchFamily="34" charset="0"/>
                <a:cs typeface="Comic Sans MS"/>
              </a:rPr>
              <a:t> </a:t>
            </a:r>
            <a:r>
              <a:rPr sz="2400" spc="-5" dirty="0">
                <a:latin typeface="Calibri" pitchFamily="34" charset="0"/>
                <a:cs typeface="Comic Sans MS"/>
              </a:rPr>
              <a:t>transfer</a:t>
            </a:r>
            <a:endParaRPr sz="2400">
              <a:latin typeface="Calibri" pitchFamily="34" charset="0"/>
              <a:cs typeface="Comic Sans MS"/>
            </a:endParaRPr>
          </a:p>
          <a:p>
            <a:pPr marL="355600" marR="5080" indent="-342900">
              <a:lnSpc>
                <a:spcPct val="100000"/>
              </a:lnSpc>
              <a:spcBef>
                <a:spcPts val="600"/>
              </a:spcBef>
              <a:buChar char="•"/>
              <a:tabLst>
                <a:tab pos="354965" algn="l"/>
                <a:tab pos="355600" algn="l"/>
              </a:tabLst>
            </a:pPr>
            <a:r>
              <a:rPr sz="2400" spc="-5" dirty="0">
                <a:latin typeface="Calibri" pitchFamily="34" charset="0"/>
                <a:cs typeface="Comic Sans MS"/>
              </a:rPr>
              <a:t>Utilizing people links </a:t>
            </a:r>
            <a:r>
              <a:rPr sz="2400" dirty="0">
                <a:latin typeface="Calibri" pitchFamily="34" charset="0"/>
                <a:cs typeface="Comic Sans MS"/>
              </a:rPr>
              <a:t>for </a:t>
            </a:r>
            <a:r>
              <a:rPr sz="2400" spc="-5" dirty="0">
                <a:latin typeface="Calibri" pitchFamily="34" charset="0"/>
                <a:cs typeface="Comic Sans MS"/>
              </a:rPr>
              <a:t>successful technology  transfer i.e. involving people across the</a:t>
            </a:r>
            <a:r>
              <a:rPr sz="2400" dirty="0">
                <a:latin typeface="Calibri" pitchFamily="34" charset="0"/>
                <a:cs typeface="Comic Sans MS"/>
              </a:rPr>
              <a:t> </a:t>
            </a:r>
            <a:r>
              <a:rPr sz="2400" spc="-5" dirty="0">
                <a:latin typeface="Calibri" pitchFamily="34" charset="0"/>
                <a:cs typeface="Comic Sans MS"/>
              </a:rPr>
              <a:t>organization</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8763000" y="0"/>
            <a:ext cx="1905000" cy="762000"/>
          </a:xfrm>
          <a:prstGeom prst="rect">
            <a:avLst/>
          </a:prstGeom>
          <a:noFill/>
          <a:ln w="9525">
            <a:solidFill>
              <a:schemeClr val="accent1"/>
            </a:solid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42"/>
            <a:ext cx="9144000" cy="751205"/>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1828800" y="871220"/>
            <a:ext cx="8534400" cy="4166870"/>
          </a:xfrm>
          <a:prstGeom prst="rect">
            <a:avLst/>
          </a:prstGeom>
        </p:spPr>
        <p:txBody>
          <a:bodyPr vert="horz" wrap="square" lIns="0" tIns="88900" rIns="0" bIns="0" rtlCol="0">
            <a:spAutoFit/>
          </a:bodyPr>
          <a:lstStyle/>
          <a:p>
            <a:pPr marL="12700">
              <a:lnSpc>
                <a:spcPct val="100000"/>
              </a:lnSpc>
              <a:spcBef>
                <a:spcPts val="700"/>
              </a:spcBef>
            </a:pPr>
            <a:r>
              <a:rPr sz="2400" b="1" spc="-5" dirty="0">
                <a:solidFill>
                  <a:srgbClr val="C00000"/>
                </a:solidFill>
                <a:latin typeface="Calibri" pitchFamily="34" charset="0"/>
                <a:cs typeface="Comic Sans MS"/>
              </a:rPr>
              <a:t>V. Technology Acceptance</a:t>
            </a:r>
            <a:endParaRPr sz="2400">
              <a:solidFill>
                <a:srgbClr val="C00000"/>
              </a:solidFill>
              <a:latin typeface="Calibri" pitchFamily="34" charset="0"/>
              <a:cs typeface="Comic Sans MS"/>
            </a:endParaRPr>
          </a:p>
          <a:p>
            <a:pPr marL="355600" marR="165735" indent="-342900">
              <a:lnSpc>
                <a:spcPct val="100000"/>
              </a:lnSpc>
              <a:spcBef>
                <a:spcPts val="600"/>
              </a:spcBef>
            </a:pPr>
            <a:r>
              <a:rPr sz="2400" spc="-5" dirty="0">
                <a:latin typeface="Calibri" pitchFamily="34" charset="0"/>
                <a:cs typeface="Comic Sans MS"/>
              </a:rPr>
              <a:t>This phase calls for acceptance of technology as </a:t>
            </a:r>
            <a:r>
              <a:rPr sz="2400" dirty="0">
                <a:latin typeface="Calibri" pitchFamily="34" charset="0"/>
                <a:cs typeface="Comic Sans MS"/>
              </a:rPr>
              <a:t>a  </a:t>
            </a:r>
            <a:r>
              <a:rPr sz="2400" spc="-5" dirty="0">
                <a:latin typeface="Calibri" pitchFamily="34" charset="0"/>
                <a:cs typeface="Comic Sans MS"/>
              </a:rPr>
              <a:t>beneficial </a:t>
            </a:r>
            <a:r>
              <a:rPr sz="2400" dirty="0">
                <a:latin typeface="Calibri" pitchFamily="34" charset="0"/>
                <a:cs typeface="Comic Sans MS"/>
              </a:rPr>
              <a:t>change </a:t>
            </a:r>
            <a:r>
              <a:rPr sz="2400" spc="-5" dirty="0">
                <a:latin typeface="Calibri" pitchFamily="34" charset="0"/>
                <a:cs typeface="Comic Sans MS"/>
              </a:rPr>
              <a:t>and involves following activities</a:t>
            </a:r>
            <a:r>
              <a:rPr sz="2400" spc="-10"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Supportive organizational design </a:t>
            </a:r>
            <a:r>
              <a:rPr sz="2400" dirty="0">
                <a:latin typeface="Calibri" pitchFamily="34" charset="0"/>
                <a:cs typeface="Comic Sans MS"/>
              </a:rPr>
              <a:t>&amp; </a:t>
            </a:r>
            <a:r>
              <a:rPr sz="2400" spc="-5" dirty="0">
                <a:latin typeface="Calibri" pitchFamily="34" charset="0"/>
                <a:cs typeface="Comic Sans MS"/>
              </a:rPr>
              <a:t>structures</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Supportive corporate</a:t>
            </a:r>
            <a:r>
              <a:rPr sz="2400" dirty="0">
                <a:latin typeface="Calibri" pitchFamily="34" charset="0"/>
                <a:cs typeface="Comic Sans MS"/>
              </a:rPr>
              <a:t> </a:t>
            </a:r>
            <a:r>
              <a:rPr sz="2400" spc="-5" dirty="0">
                <a:latin typeface="Calibri" pitchFamily="34" charset="0"/>
                <a:cs typeface="Comic Sans MS"/>
              </a:rPr>
              <a:t>culture</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Senior management</a:t>
            </a:r>
            <a:r>
              <a:rPr sz="2400" spc="-10" dirty="0">
                <a:latin typeface="Calibri" pitchFamily="34" charset="0"/>
                <a:cs typeface="Comic Sans MS"/>
              </a:rPr>
              <a:t> </a:t>
            </a:r>
            <a:r>
              <a:rPr sz="2400" spc="-5" dirty="0">
                <a:latin typeface="Calibri" pitchFamily="34" charset="0"/>
                <a:cs typeface="Comic Sans MS"/>
              </a:rPr>
              <a:t>commitment</a:t>
            </a:r>
            <a:endParaRPr sz="2400">
              <a:latin typeface="Calibri" pitchFamily="34" charset="0"/>
              <a:cs typeface="Comic Sans MS"/>
            </a:endParaRPr>
          </a:p>
          <a:p>
            <a:pPr marL="355600" marR="5080" indent="-342900">
              <a:lnSpc>
                <a:spcPct val="100000"/>
              </a:lnSpc>
              <a:spcBef>
                <a:spcPts val="600"/>
              </a:spcBef>
              <a:buChar char="•"/>
              <a:tabLst>
                <a:tab pos="354965" algn="l"/>
                <a:tab pos="355600" algn="l"/>
              </a:tabLst>
            </a:pPr>
            <a:r>
              <a:rPr sz="2400" spc="-5" dirty="0">
                <a:latin typeface="Calibri" pitchFamily="34" charset="0"/>
                <a:cs typeface="Comic Sans MS"/>
              </a:rPr>
              <a:t>Asessment of impacts of technological change on  orgnanization, enhancing benefits, reducing adverse  effects, smoothening barriers </a:t>
            </a:r>
            <a:r>
              <a:rPr sz="2400" dirty="0">
                <a:latin typeface="Calibri" pitchFamily="34" charset="0"/>
                <a:cs typeface="Comic Sans MS"/>
              </a:rPr>
              <a:t>/ </a:t>
            </a:r>
            <a:r>
              <a:rPr sz="2400" spc="-5" dirty="0">
                <a:latin typeface="Calibri" pitchFamily="34" charset="0"/>
                <a:cs typeface="Comic Sans MS"/>
              </a:rPr>
              <a:t>hurdles in the  change</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8991600" y="0"/>
            <a:ext cx="1676400" cy="762000"/>
          </a:xfrm>
          <a:prstGeom prst="rect">
            <a:avLst/>
          </a:prstGeom>
          <a:noFill/>
          <a:ln w="9525">
            <a:solidFill>
              <a:schemeClr val="accent1"/>
            </a:solid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42"/>
            <a:ext cx="9144000" cy="751205"/>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2136140" y="871220"/>
            <a:ext cx="8303260" cy="4165600"/>
          </a:xfrm>
          <a:prstGeom prst="rect">
            <a:avLst/>
          </a:prstGeom>
        </p:spPr>
        <p:txBody>
          <a:bodyPr vert="horz" wrap="square" lIns="0" tIns="88900" rIns="0" bIns="0" rtlCol="0">
            <a:spAutoFit/>
          </a:bodyPr>
          <a:lstStyle/>
          <a:p>
            <a:pPr marL="12700">
              <a:lnSpc>
                <a:spcPct val="100000"/>
              </a:lnSpc>
              <a:spcBef>
                <a:spcPts val="700"/>
              </a:spcBef>
              <a:tabLst>
                <a:tab pos="2522220" algn="l"/>
              </a:tabLst>
            </a:pPr>
            <a:r>
              <a:rPr sz="2400" b="1" spc="-5" dirty="0">
                <a:solidFill>
                  <a:srgbClr val="C00000"/>
                </a:solidFill>
                <a:latin typeface="Calibri" pitchFamily="34" charset="0"/>
                <a:cs typeface="Comic Sans MS"/>
              </a:rPr>
              <a:t>VI</a:t>
            </a:r>
            <a:r>
              <a:rPr sz="2400" b="1" spc="-5">
                <a:solidFill>
                  <a:srgbClr val="C00000"/>
                </a:solidFill>
                <a:latin typeface="Calibri" pitchFamily="34" charset="0"/>
                <a:cs typeface="Comic Sans MS"/>
              </a:rPr>
              <a:t>.</a:t>
            </a:r>
            <a:r>
              <a:rPr sz="2400" b="1" spc="15">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Utilization</a:t>
            </a:r>
            <a:endParaRPr sz="2400">
              <a:solidFill>
                <a:srgbClr val="C00000"/>
              </a:solidFill>
              <a:latin typeface="Calibri" pitchFamily="34" charset="0"/>
              <a:cs typeface="Comic Sans MS"/>
            </a:endParaRPr>
          </a:p>
          <a:p>
            <a:pPr marL="12700">
              <a:lnSpc>
                <a:spcPct val="100000"/>
              </a:lnSpc>
              <a:spcBef>
                <a:spcPts val="600"/>
              </a:spcBef>
            </a:pPr>
            <a:r>
              <a:rPr sz="2400" spc="-5" dirty="0">
                <a:latin typeface="Calibri" pitchFamily="34" charset="0"/>
                <a:cs typeface="Comic Sans MS"/>
              </a:rPr>
              <a:t>This phase involves following activities</a:t>
            </a:r>
            <a:r>
              <a:rPr sz="2400" dirty="0">
                <a:latin typeface="Calibri" pitchFamily="34" charset="0"/>
                <a:cs typeface="Comic Sans MS"/>
              </a:rPr>
              <a:t> :</a:t>
            </a:r>
            <a:endParaRPr sz="2400">
              <a:latin typeface="Calibri" pitchFamily="34" charset="0"/>
              <a:cs typeface="Comic Sans MS"/>
            </a:endParaRPr>
          </a:p>
          <a:p>
            <a:pPr marL="355600" marR="5080" indent="-342900">
              <a:lnSpc>
                <a:spcPct val="100000"/>
              </a:lnSpc>
              <a:spcBef>
                <a:spcPts val="600"/>
              </a:spcBef>
              <a:buChar char="•"/>
              <a:tabLst>
                <a:tab pos="354965" algn="l"/>
                <a:tab pos="355600" algn="l"/>
              </a:tabLst>
            </a:pPr>
            <a:r>
              <a:rPr sz="2400" spc="-5" dirty="0">
                <a:latin typeface="Calibri" pitchFamily="34" charset="0"/>
                <a:cs typeface="Comic Sans MS"/>
              </a:rPr>
              <a:t>Effective project management </a:t>
            </a:r>
            <a:r>
              <a:rPr sz="2400" dirty="0">
                <a:latin typeface="Calibri" pitchFamily="34" charset="0"/>
                <a:cs typeface="Comic Sans MS"/>
              </a:rPr>
              <a:t>for </a:t>
            </a:r>
            <a:r>
              <a:rPr sz="2400" spc="-5" dirty="0">
                <a:latin typeface="Calibri" pitchFamily="34" charset="0"/>
                <a:cs typeface="Comic Sans MS"/>
              </a:rPr>
              <a:t>seeking maximum  utilization</a:t>
            </a:r>
            <a:endParaRPr sz="2400">
              <a:latin typeface="Calibri" pitchFamily="34" charset="0"/>
              <a:cs typeface="Comic Sans MS"/>
            </a:endParaRPr>
          </a:p>
          <a:p>
            <a:pPr marL="355600" marR="915035" indent="-342900">
              <a:lnSpc>
                <a:spcPct val="100000"/>
              </a:lnSpc>
              <a:spcBef>
                <a:spcPts val="600"/>
              </a:spcBef>
              <a:buChar char="•"/>
              <a:tabLst>
                <a:tab pos="354965" algn="l"/>
                <a:tab pos="355600" algn="l"/>
              </a:tabLst>
            </a:pPr>
            <a:r>
              <a:rPr sz="2400" spc="-5" dirty="0">
                <a:latin typeface="Calibri" pitchFamily="34" charset="0"/>
                <a:cs typeface="Comic Sans MS"/>
              </a:rPr>
              <a:t>Process technologies to support </a:t>
            </a:r>
            <a:r>
              <a:rPr sz="2400" dirty="0">
                <a:latin typeface="Calibri" pitchFamily="34" charset="0"/>
                <a:cs typeface="Comic Sans MS"/>
              </a:rPr>
              <a:t>and </a:t>
            </a:r>
            <a:r>
              <a:rPr sz="2400" spc="-5" dirty="0">
                <a:latin typeface="Calibri" pitchFamily="34" charset="0"/>
                <a:cs typeface="Comic Sans MS"/>
              </a:rPr>
              <a:t>facilitate  maximum</a:t>
            </a:r>
            <a:r>
              <a:rPr sz="2400" spc="-10" dirty="0">
                <a:latin typeface="Calibri" pitchFamily="34" charset="0"/>
                <a:cs typeface="Comic Sans MS"/>
              </a:rPr>
              <a:t> </a:t>
            </a:r>
            <a:r>
              <a:rPr sz="2400" spc="-5" dirty="0">
                <a:latin typeface="Calibri" pitchFamily="34" charset="0"/>
                <a:cs typeface="Comic Sans MS"/>
              </a:rPr>
              <a:t>utilization</a:t>
            </a:r>
            <a:endParaRPr sz="2400">
              <a:latin typeface="Calibri" pitchFamily="34" charset="0"/>
              <a:cs typeface="Comic Sans MS"/>
            </a:endParaRPr>
          </a:p>
          <a:p>
            <a:pPr marL="355600" marR="829310" indent="-342900">
              <a:lnSpc>
                <a:spcPct val="100000"/>
              </a:lnSpc>
              <a:spcBef>
                <a:spcPts val="600"/>
              </a:spcBef>
              <a:buChar char="•"/>
              <a:tabLst>
                <a:tab pos="354965" algn="l"/>
                <a:tab pos="355600" algn="l"/>
                <a:tab pos="3080385" algn="l"/>
              </a:tabLst>
            </a:pPr>
            <a:r>
              <a:rPr sz="2400" spc="-5" dirty="0">
                <a:latin typeface="Calibri" pitchFamily="34" charset="0"/>
                <a:cs typeface="Comic Sans MS"/>
              </a:rPr>
              <a:t>Supportive marketing starategies, efforts and  utilizing</a:t>
            </a:r>
            <a:r>
              <a:rPr sz="2400" spc="5" dirty="0">
                <a:latin typeface="Calibri" pitchFamily="34" charset="0"/>
                <a:cs typeface="Comic Sans MS"/>
              </a:rPr>
              <a:t> </a:t>
            </a:r>
            <a:r>
              <a:rPr sz="2400" spc="-5" dirty="0">
                <a:latin typeface="Calibri" pitchFamily="34" charset="0"/>
                <a:cs typeface="Comic Sans MS"/>
              </a:rPr>
              <a:t>feedback	for</a:t>
            </a:r>
            <a:r>
              <a:rPr sz="2400" dirty="0">
                <a:latin typeface="Calibri" pitchFamily="34" charset="0"/>
                <a:cs typeface="Comic Sans MS"/>
              </a:rPr>
              <a:t> </a:t>
            </a:r>
            <a:r>
              <a:rPr sz="2400" spc="-5" dirty="0">
                <a:latin typeface="Calibri" pitchFamily="34" charset="0"/>
                <a:cs typeface="Comic Sans MS"/>
              </a:rPr>
              <a:t>improvement</a:t>
            </a:r>
            <a:endParaRPr sz="2400">
              <a:latin typeface="Calibri" pitchFamily="34" charset="0"/>
              <a:cs typeface="Comic Sans MS"/>
            </a:endParaRPr>
          </a:p>
          <a:p>
            <a:pPr marL="355600" marR="55245" indent="-342900">
              <a:lnSpc>
                <a:spcPct val="100000"/>
              </a:lnSpc>
              <a:spcBef>
                <a:spcPts val="590"/>
              </a:spcBef>
            </a:pPr>
            <a:r>
              <a:rPr sz="2400" spc="-5" dirty="0">
                <a:latin typeface="Calibri" pitchFamily="34" charset="0"/>
                <a:cs typeface="Comic Sans MS"/>
              </a:rPr>
              <a:t>This phase leads to technology </a:t>
            </a:r>
            <a:r>
              <a:rPr sz="2400" spc="-10" dirty="0">
                <a:latin typeface="Calibri" pitchFamily="34" charset="0"/>
                <a:cs typeface="Comic Sans MS"/>
              </a:rPr>
              <a:t>growth </a:t>
            </a:r>
            <a:r>
              <a:rPr sz="2400" dirty="0">
                <a:latin typeface="Calibri" pitchFamily="34" charset="0"/>
                <a:cs typeface="Comic Sans MS"/>
              </a:rPr>
              <a:t>as </a:t>
            </a:r>
            <a:r>
              <a:rPr sz="2400" spc="-5" dirty="0">
                <a:latin typeface="Calibri" pitchFamily="34" charset="0"/>
                <a:cs typeface="Comic Sans MS"/>
              </a:rPr>
              <a:t>reflected </a:t>
            </a:r>
            <a:r>
              <a:rPr sz="2400" dirty="0">
                <a:latin typeface="Calibri" pitchFamily="34" charset="0"/>
                <a:cs typeface="Comic Sans MS"/>
              </a:rPr>
              <a:t>by  </a:t>
            </a:r>
            <a:r>
              <a:rPr sz="2400" spc="-5" dirty="0">
                <a:latin typeface="Calibri" pitchFamily="34" charset="0"/>
                <a:cs typeface="Comic Sans MS"/>
              </a:rPr>
              <a:t>incease in</a:t>
            </a:r>
            <a:r>
              <a:rPr sz="2400" dirty="0">
                <a:latin typeface="Calibri" pitchFamily="34" charset="0"/>
                <a:cs typeface="Comic Sans MS"/>
              </a:rPr>
              <a:t> </a:t>
            </a:r>
            <a:r>
              <a:rPr sz="2400" spc="-5" dirty="0">
                <a:latin typeface="Calibri" pitchFamily="34" charset="0"/>
                <a:cs typeface="Comic Sans MS"/>
              </a:rPr>
              <a:t>sales.</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9067800" y="0"/>
            <a:ext cx="1600200" cy="762000"/>
          </a:xfrm>
          <a:prstGeom prst="rect">
            <a:avLst/>
          </a:prstGeom>
          <a:noFill/>
          <a:ln w="9525">
            <a:solidFill>
              <a:schemeClr val="accent1"/>
            </a:solid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42"/>
            <a:ext cx="9144000" cy="751205"/>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2136140" y="871220"/>
            <a:ext cx="8227060" cy="5057775"/>
          </a:xfrm>
          <a:prstGeom prst="rect">
            <a:avLst/>
          </a:prstGeom>
        </p:spPr>
        <p:txBody>
          <a:bodyPr vert="horz" wrap="square" lIns="0" tIns="88900" rIns="0" bIns="0" rtlCol="0">
            <a:spAutoFit/>
          </a:bodyPr>
          <a:lstStyle/>
          <a:p>
            <a:pPr marL="12700">
              <a:lnSpc>
                <a:spcPct val="100000"/>
              </a:lnSpc>
              <a:spcBef>
                <a:spcPts val="700"/>
              </a:spcBef>
              <a:tabLst>
                <a:tab pos="948055" algn="l"/>
                <a:tab pos="2821940" algn="l"/>
              </a:tabLst>
            </a:pPr>
            <a:r>
              <a:rPr sz="2400" b="1" spc="-5" smtClean="0">
                <a:solidFill>
                  <a:srgbClr val="C00000"/>
                </a:solidFill>
                <a:latin typeface="Calibri" pitchFamily="34" charset="0"/>
                <a:cs typeface="Comic Sans MS"/>
              </a:rPr>
              <a:t>VII.</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Maturity</a:t>
            </a:r>
            <a:endParaRPr sz="2400">
              <a:solidFill>
                <a:srgbClr val="C00000"/>
              </a:solidFill>
              <a:latin typeface="Calibri" pitchFamily="34" charset="0"/>
              <a:cs typeface="Comic Sans MS"/>
            </a:endParaRPr>
          </a:p>
          <a:p>
            <a:pPr marL="355600" marR="100965" indent="-342900">
              <a:lnSpc>
                <a:spcPct val="100000"/>
              </a:lnSpc>
              <a:spcBef>
                <a:spcPts val="600"/>
              </a:spcBef>
            </a:pPr>
            <a:r>
              <a:rPr sz="2400" spc="-5" dirty="0">
                <a:latin typeface="Calibri" pitchFamily="34" charset="0"/>
                <a:cs typeface="Comic Sans MS"/>
              </a:rPr>
              <a:t>This phase involves analyzing maturity of existing  technology </a:t>
            </a:r>
            <a:r>
              <a:rPr sz="2400" dirty="0">
                <a:latin typeface="Calibri" pitchFamily="34" charset="0"/>
                <a:cs typeface="Comic Sans MS"/>
              </a:rPr>
              <a:t>and </a:t>
            </a:r>
            <a:r>
              <a:rPr sz="2400" spc="-5" dirty="0">
                <a:latin typeface="Calibri" pitchFamily="34" charset="0"/>
                <a:cs typeface="Comic Sans MS"/>
              </a:rPr>
              <a:t>its related products </a:t>
            </a:r>
            <a:r>
              <a:rPr sz="2400" dirty="0">
                <a:latin typeface="Calibri" pitchFamily="34" charset="0"/>
                <a:cs typeface="Comic Sans MS"/>
              </a:rPr>
              <a:t>/ </a:t>
            </a:r>
            <a:r>
              <a:rPr sz="2400" spc="-5" dirty="0">
                <a:latin typeface="Calibri" pitchFamily="34" charset="0"/>
                <a:cs typeface="Comic Sans MS"/>
              </a:rPr>
              <a:t>services </a:t>
            </a:r>
            <a:r>
              <a:rPr sz="2400" dirty="0">
                <a:latin typeface="Calibri" pitchFamily="34" charset="0"/>
                <a:cs typeface="Comic Sans MS"/>
              </a:rPr>
              <a:t>/  </a:t>
            </a:r>
            <a:r>
              <a:rPr sz="2400" spc="-5" dirty="0">
                <a:latin typeface="Calibri" pitchFamily="34" charset="0"/>
                <a:cs typeface="Comic Sans MS"/>
              </a:rPr>
              <a:t>processes through study of following</a:t>
            </a:r>
            <a:r>
              <a:rPr sz="2400" spc="-35" dirty="0">
                <a:latin typeface="Calibri" pitchFamily="34" charset="0"/>
                <a:cs typeface="Comic Sans MS"/>
              </a:rPr>
              <a:t> </a:t>
            </a:r>
            <a:r>
              <a:rPr sz="2400" spc="-5" dirty="0">
                <a:latin typeface="Calibri" pitchFamily="34" charset="0"/>
                <a:cs typeface="Comic Sans MS"/>
              </a:rPr>
              <a:t>indicators:</a:t>
            </a:r>
            <a:endParaRPr sz="2400">
              <a:latin typeface="Calibri" pitchFamily="34" charset="0"/>
              <a:cs typeface="Comic Sans MS"/>
            </a:endParaRPr>
          </a:p>
          <a:p>
            <a:pPr marL="355600" marR="175895" indent="-342900">
              <a:lnSpc>
                <a:spcPct val="100000"/>
              </a:lnSpc>
              <a:spcBef>
                <a:spcPts val="600"/>
              </a:spcBef>
              <a:buChar char="•"/>
              <a:tabLst>
                <a:tab pos="354965" algn="l"/>
                <a:tab pos="355600" algn="l"/>
              </a:tabLst>
            </a:pPr>
            <a:r>
              <a:rPr sz="2400" spc="-5" dirty="0">
                <a:latin typeface="Calibri" pitchFamily="34" charset="0"/>
                <a:cs typeface="Comic Sans MS"/>
              </a:rPr>
              <a:t>Efficiency vs. effectiveness contributed </a:t>
            </a:r>
            <a:r>
              <a:rPr sz="2400" dirty="0">
                <a:latin typeface="Calibri" pitchFamily="34" charset="0"/>
                <a:cs typeface="Comic Sans MS"/>
              </a:rPr>
              <a:t>by </a:t>
            </a:r>
            <a:r>
              <a:rPr sz="2400" spc="-5" dirty="0">
                <a:latin typeface="Calibri" pitchFamily="34" charset="0"/>
                <a:cs typeface="Comic Sans MS"/>
              </a:rPr>
              <a:t>the  current technologies in attaining organizational  goals</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Market stability in terms of volumes </a:t>
            </a:r>
            <a:r>
              <a:rPr sz="2400" dirty="0">
                <a:latin typeface="Calibri" pitchFamily="34" charset="0"/>
                <a:cs typeface="Comic Sans MS"/>
              </a:rPr>
              <a:t>/</a:t>
            </a:r>
            <a:r>
              <a:rPr sz="2400" spc="-10" dirty="0">
                <a:latin typeface="Calibri" pitchFamily="34" charset="0"/>
                <a:cs typeface="Comic Sans MS"/>
              </a:rPr>
              <a:t> </a:t>
            </a:r>
            <a:r>
              <a:rPr sz="2400" spc="-5" dirty="0">
                <a:latin typeface="Calibri" pitchFamily="34" charset="0"/>
                <a:cs typeface="Comic Sans MS"/>
              </a:rPr>
              <a:t>sales</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Rise </a:t>
            </a:r>
            <a:r>
              <a:rPr sz="2400" spc="-10" dirty="0">
                <a:latin typeface="Calibri" pitchFamily="34" charset="0"/>
                <a:cs typeface="Comic Sans MS"/>
              </a:rPr>
              <a:t>of </a:t>
            </a:r>
            <a:r>
              <a:rPr sz="2400" spc="-5" dirty="0">
                <a:latin typeface="Calibri" pitchFamily="34" charset="0"/>
                <a:cs typeface="Comic Sans MS"/>
              </a:rPr>
              <a:t>substitutes in the</a:t>
            </a:r>
            <a:r>
              <a:rPr sz="2400" spc="20" dirty="0">
                <a:latin typeface="Calibri" pitchFamily="34" charset="0"/>
                <a:cs typeface="Comic Sans MS"/>
              </a:rPr>
              <a:t> </a:t>
            </a:r>
            <a:r>
              <a:rPr sz="2400" spc="-5" dirty="0">
                <a:latin typeface="Calibri" pitchFamily="34" charset="0"/>
                <a:cs typeface="Comic Sans MS"/>
              </a:rPr>
              <a:t>marketplace</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Diminished returns on</a:t>
            </a:r>
            <a:r>
              <a:rPr sz="2400" spc="-20" dirty="0">
                <a:latin typeface="Calibri" pitchFamily="34" charset="0"/>
                <a:cs typeface="Comic Sans MS"/>
              </a:rPr>
              <a:t> </a:t>
            </a:r>
            <a:r>
              <a:rPr sz="2400" spc="-5" dirty="0">
                <a:latin typeface="Calibri" pitchFamily="34" charset="0"/>
                <a:cs typeface="Comic Sans MS"/>
              </a:rPr>
              <a:t>investment</a:t>
            </a:r>
            <a:endParaRPr sz="2400">
              <a:latin typeface="Calibri" pitchFamily="34" charset="0"/>
              <a:cs typeface="Comic Sans MS"/>
            </a:endParaRPr>
          </a:p>
          <a:p>
            <a:pPr marL="355600" indent="-342900">
              <a:lnSpc>
                <a:spcPct val="100000"/>
              </a:lnSpc>
              <a:spcBef>
                <a:spcPts val="600"/>
              </a:spcBef>
              <a:buChar char="•"/>
              <a:tabLst>
                <a:tab pos="354965" algn="l"/>
                <a:tab pos="355600" algn="l"/>
              </a:tabLst>
            </a:pPr>
            <a:r>
              <a:rPr sz="2400" spc="-5" dirty="0">
                <a:latin typeface="Calibri" pitchFamily="34" charset="0"/>
                <a:cs typeface="Comic Sans MS"/>
              </a:rPr>
              <a:t>Decline of market</a:t>
            </a:r>
            <a:r>
              <a:rPr sz="2400" spc="5" dirty="0">
                <a:latin typeface="Calibri" pitchFamily="34" charset="0"/>
                <a:cs typeface="Comic Sans MS"/>
              </a:rPr>
              <a:t> </a:t>
            </a:r>
            <a:r>
              <a:rPr sz="2400" spc="-5" dirty="0">
                <a:latin typeface="Calibri" pitchFamily="34" charset="0"/>
                <a:cs typeface="Comic Sans MS"/>
              </a:rPr>
              <a:t>share</a:t>
            </a:r>
            <a:endParaRPr sz="2400">
              <a:latin typeface="Calibri" pitchFamily="34" charset="0"/>
              <a:cs typeface="Comic Sans MS"/>
            </a:endParaRPr>
          </a:p>
          <a:p>
            <a:pPr marL="1155700" lvl="1" indent="-228600">
              <a:lnSpc>
                <a:spcPct val="100000"/>
              </a:lnSpc>
              <a:spcBef>
                <a:spcPts val="590"/>
              </a:spcBef>
              <a:buChar char="•"/>
              <a:tabLst>
                <a:tab pos="1155700" algn="l"/>
              </a:tabLst>
            </a:pPr>
            <a:r>
              <a:rPr sz="2400" spc="-5" dirty="0">
                <a:latin typeface="Calibri" pitchFamily="34" charset="0"/>
                <a:cs typeface="Comic Sans MS"/>
              </a:rPr>
              <a:t>Loss </a:t>
            </a:r>
            <a:r>
              <a:rPr sz="2400" dirty="0">
                <a:latin typeface="Calibri" pitchFamily="34" charset="0"/>
                <a:cs typeface="Comic Sans MS"/>
              </a:rPr>
              <a:t>of </a:t>
            </a:r>
            <a:r>
              <a:rPr sz="2400" spc="-5" dirty="0">
                <a:latin typeface="Calibri" pitchFamily="34" charset="0"/>
                <a:cs typeface="Comic Sans MS"/>
              </a:rPr>
              <a:t>competitiveness in the</a:t>
            </a:r>
            <a:r>
              <a:rPr sz="2400" spc="-25" dirty="0">
                <a:latin typeface="Calibri" pitchFamily="34" charset="0"/>
                <a:cs typeface="Comic Sans MS"/>
              </a:rPr>
              <a:t> </a:t>
            </a:r>
            <a:r>
              <a:rPr sz="2400" spc="-5" dirty="0">
                <a:latin typeface="Calibri" pitchFamily="34" charset="0"/>
                <a:cs typeface="Comic Sans MS"/>
              </a:rPr>
              <a:t>marketplace</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9067800" y="0"/>
            <a:ext cx="1600200" cy="762000"/>
          </a:xfrm>
          <a:prstGeom prst="rect">
            <a:avLst/>
          </a:prstGeom>
          <a:noFill/>
          <a:ln w="9525">
            <a:solidFill>
              <a:schemeClr val="accent1"/>
            </a:solid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142"/>
            <a:ext cx="9144000" cy="751205"/>
          </a:xfrm>
          <a:prstGeom prst="rect">
            <a:avLst/>
          </a:prstGeom>
          <a:solidFill>
            <a:schemeClr val="bg2">
              <a:lumMod val="50000"/>
            </a:schemeClr>
          </a:solidFill>
        </p:spPr>
        <p:txBody>
          <a:bodyPr vert="horz" wrap="square" lIns="0" tIns="12700" rIns="0" bIns="0" rtlCol="0">
            <a:spAutoFit/>
          </a:bodyPr>
          <a:lstStyle/>
          <a:p>
            <a:pPr marL="394970" marR="5080" indent="-382270">
              <a:lnSpc>
                <a:spcPct val="100000"/>
              </a:lnSpc>
              <a:spcBef>
                <a:spcPts val="100"/>
              </a:spcBef>
            </a:pPr>
            <a:r>
              <a:rPr sz="2400" spc="-5" dirty="0">
                <a:solidFill>
                  <a:schemeClr val="bg1"/>
                </a:solidFill>
                <a:latin typeface="Calibri" pitchFamily="34" charset="0"/>
              </a:rPr>
              <a:t>Phases </a:t>
            </a:r>
            <a:r>
              <a:rPr sz="2400" dirty="0">
                <a:solidFill>
                  <a:schemeClr val="bg1"/>
                </a:solidFill>
                <a:latin typeface="Calibri" pitchFamily="34" charset="0"/>
              </a:rPr>
              <a:t>of </a:t>
            </a:r>
            <a:r>
              <a:rPr sz="2400" spc="-10" dirty="0">
                <a:solidFill>
                  <a:schemeClr val="bg1"/>
                </a:solidFill>
                <a:latin typeface="Calibri" pitchFamily="34" charset="0"/>
              </a:rPr>
              <a:t>STRATEGIC </a:t>
            </a:r>
            <a:r>
              <a:rPr sz="2400" spc="-10">
                <a:solidFill>
                  <a:schemeClr val="bg1"/>
                </a:solidFill>
                <a:latin typeface="Calibri" pitchFamily="34" charset="0"/>
              </a:rPr>
              <a:t>TECHNOLOGY  </a:t>
            </a:r>
            <a:br>
              <a:rPr lang="en-US" sz="2400" spc="-10" dirty="0" smtClean="0">
                <a:solidFill>
                  <a:schemeClr val="bg1"/>
                </a:solidFill>
                <a:latin typeface="Calibri" pitchFamily="34" charset="0"/>
              </a:rPr>
            </a:br>
            <a:r>
              <a:rPr sz="2400" spc="-10" smtClean="0">
                <a:solidFill>
                  <a:schemeClr val="bg1"/>
                </a:solidFill>
                <a:latin typeface="Calibri" pitchFamily="34" charset="0"/>
              </a:rPr>
              <a:t>MANAGEMENT </a:t>
            </a:r>
            <a:r>
              <a:rPr sz="2400" spc="-5" dirty="0">
                <a:solidFill>
                  <a:schemeClr val="bg1"/>
                </a:solidFill>
                <a:latin typeface="Calibri" pitchFamily="34" charset="0"/>
              </a:rPr>
              <a:t>SYSTEM</a:t>
            </a:r>
            <a:r>
              <a:rPr sz="2400" spc="-30" dirty="0">
                <a:solidFill>
                  <a:schemeClr val="bg1"/>
                </a:solidFill>
                <a:latin typeface="Calibri" pitchFamily="34" charset="0"/>
              </a:rPr>
              <a:t> </a:t>
            </a:r>
            <a:r>
              <a:rPr sz="2400" spc="-5" dirty="0">
                <a:solidFill>
                  <a:schemeClr val="bg1"/>
                </a:solidFill>
                <a:latin typeface="Calibri" pitchFamily="34" charset="0"/>
              </a:rPr>
              <a:t>(STMS)</a:t>
            </a:r>
            <a:endParaRPr sz="2400" spc="-5" dirty="0">
              <a:solidFill>
                <a:schemeClr val="bg1"/>
              </a:solidFill>
              <a:latin typeface="Calibri" pitchFamily="34" charset="0"/>
            </a:endParaRPr>
          </a:p>
        </p:txBody>
      </p:sp>
      <p:sp>
        <p:nvSpPr>
          <p:cNvPr id="3" name="object 3"/>
          <p:cNvSpPr txBox="1"/>
          <p:nvPr/>
        </p:nvSpPr>
        <p:spPr>
          <a:xfrm>
            <a:off x="1983740" y="871220"/>
            <a:ext cx="8379460" cy="5490210"/>
          </a:xfrm>
          <a:prstGeom prst="rect">
            <a:avLst/>
          </a:prstGeom>
        </p:spPr>
        <p:txBody>
          <a:bodyPr vert="horz" wrap="square" lIns="0" tIns="88900" rIns="0" bIns="0" rtlCol="0">
            <a:spAutoFit/>
          </a:bodyPr>
          <a:lstStyle/>
          <a:p>
            <a:pPr marL="12700">
              <a:lnSpc>
                <a:spcPct val="100000"/>
              </a:lnSpc>
              <a:spcBef>
                <a:spcPts val="700"/>
              </a:spcBef>
              <a:tabLst>
                <a:tab pos="2853690" algn="l"/>
              </a:tabLst>
            </a:pPr>
            <a:r>
              <a:rPr sz="2400" b="1" spc="-10" dirty="0">
                <a:solidFill>
                  <a:srgbClr val="C00000"/>
                </a:solidFill>
                <a:latin typeface="Calibri" pitchFamily="34" charset="0"/>
                <a:cs typeface="Comic Sans MS"/>
              </a:rPr>
              <a:t>VIII</a:t>
            </a:r>
            <a:r>
              <a:rPr sz="2400" b="1" spc="-10">
                <a:solidFill>
                  <a:srgbClr val="C00000"/>
                </a:solidFill>
                <a:latin typeface="Calibri" pitchFamily="34" charset="0"/>
                <a:cs typeface="Comic Sans MS"/>
              </a:rPr>
              <a:t>.</a:t>
            </a:r>
            <a:r>
              <a:rPr sz="2400" b="1" spc="2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Technology</a:t>
            </a:r>
            <a:r>
              <a:rPr lang="en-US" sz="2400" b="1" spc="-5" dirty="0" smtClean="0">
                <a:solidFill>
                  <a:srgbClr val="C00000"/>
                </a:solidFill>
                <a:latin typeface="Calibri" pitchFamily="34" charset="0"/>
                <a:cs typeface="Comic Sans MS"/>
              </a:rPr>
              <a:t> </a:t>
            </a:r>
            <a:r>
              <a:rPr sz="2400" b="1" spc="-5" smtClean="0">
                <a:solidFill>
                  <a:srgbClr val="C00000"/>
                </a:solidFill>
                <a:latin typeface="Calibri" pitchFamily="34" charset="0"/>
                <a:cs typeface="Comic Sans MS"/>
              </a:rPr>
              <a:t>Decline</a:t>
            </a:r>
            <a:endParaRPr sz="2400">
              <a:solidFill>
                <a:srgbClr val="C00000"/>
              </a:solidFill>
              <a:latin typeface="Calibri" pitchFamily="34" charset="0"/>
              <a:cs typeface="Comic Sans MS"/>
            </a:endParaRPr>
          </a:p>
          <a:p>
            <a:pPr marL="353695" marR="5080" indent="-341630">
              <a:lnSpc>
                <a:spcPct val="100000"/>
              </a:lnSpc>
              <a:spcBef>
                <a:spcPts val="600"/>
              </a:spcBef>
              <a:buChar char="•"/>
              <a:tabLst>
                <a:tab pos="353695" algn="l"/>
                <a:tab pos="354330" algn="l"/>
                <a:tab pos="2194560" algn="l"/>
              </a:tabLst>
            </a:pPr>
            <a:r>
              <a:rPr sz="2400" dirty="0">
                <a:latin typeface="Calibri" pitchFamily="34" charset="0"/>
                <a:cs typeface="Comic Sans MS"/>
              </a:rPr>
              <a:t>This </a:t>
            </a:r>
            <a:r>
              <a:rPr sz="2400" spc="-5" dirty="0">
                <a:latin typeface="Calibri" pitchFamily="34" charset="0"/>
                <a:cs typeface="Comic Sans MS"/>
              </a:rPr>
              <a:t>is the last phase. During this phase </a:t>
            </a:r>
            <a:r>
              <a:rPr sz="2400" dirty="0">
                <a:latin typeface="Calibri" pitchFamily="34" charset="0"/>
                <a:cs typeface="Comic Sans MS"/>
              </a:rPr>
              <a:t>a </a:t>
            </a:r>
            <a:r>
              <a:rPr sz="2400" spc="-5" dirty="0">
                <a:latin typeface="Calibri" pitchFamily="34" charset="0"/>
                <a:cs typeface="Comic Sans MS"/>
              </a:rPr>
              <a:t>technology  </a:t>
            </a:r>
            <a:r>
              <a:rPr sz="2400" dirty="0">
                <a:latin typeface="Calibri" pitchFamily="34" charset="0"/>
                <a:cs typeface="Comic Sans MS"/>
              </a:rPr>
              <a:t>and </a:t>
            </a:r>
            <a:r>
              <a:rPr sz="2400" spc="-5" dirty="0">
                <a:latin typeface="Calibri" pitchFamily="34" charset="0"/>
                <a:cs typeface="Comic Sans MS"/>
              </a:rPr>
              <a:t>its related products </a:t>
            </a:r>
            <a:r>
              <a:rPr sz="2400" dirty="0">
                <a:latin typeface="Calibri" pitchFamily="34" charset="0"/>
                <a:cs typeface="Comic Sans MS"/>
              </a:rPr>
              <a:t>/ </a:t>
            </a:r>
            <a:r>
              <a:rPr sz="2400" spc="-5" dirty="0">
                <a:latin typeface="Calibri" pitchFamily="34" charset="0"/>
                <a:cs typeface="Comic Sans MS"/>
              </a:rPr>
              <a:t>services </a:t>
            </a:r>
            <a:r>
              <a:rPr sz="2400" dirty="0">
                <a:latin typeface="Calibri" pitchFamily="34" charset="0"/>
                <a:cs typeface="Comic Sans MS"/>
              </a:rPr>
              <a:t>/ </a:t>
            </a:r>
            <a:r>
              <a:rPr sz="2400" spc="-5" dirty="0">
                <a:latin typeface="Calibri" pitchFamily="34" charset="0"/>
                <a:cs typeface="Comic Sans MS"/>
              </a:rPr>
              <a:t>proceses</a:t>
            </a:r>
            <a:r>
              <a:rPr sz="2400" spc="-5">
                <a:latin typeface="Calibri" pitchFamily="34" charset="0"/>
                <a:cs typeface="Comic Sans MS"/>
              </a:rPr>
              <a:t>/  </a:t>
            </a:r>
            <a:r>
              <a:rPr sz="2400" spc="-5" smtClean="0">
                <a:latin typeface="Calibri" pitchFamily="34" charset="0"/>
                <a:cs typeface="Comic Sans MS"/>
              </a:rPr>
              <a:t>applications</a:t>
            </a:r>
            <a:r>
              <a:rPr lang="en-US" sz="2400" spc="-5" dirty="0" smtClean="0">
                <a:latin typeface="Calibri" pitchFamily="34" charset="0"/>
                <a:cs typeface="Comic Sans MS"/>
              </a:rPr>
              <a:t> </a:t>
            </a:r>
            <a:r>
              <a:rPr sz="2400" spc="-5" smtClean="0">
                <a:latin typeface="Calibri" pitchFamily="34" charset="0"/>
                <a:cs typeface="Comic Sans MS"/>
              </a:rPr>
              <a:t>show </a:t>
            </a:r>
            <a:r>
              <a:rPr sz="2400" spc="-5" dirty="0">
                <a:latin typeface="Calibri" pitchFamily="34" charset="0"/>
                <a:cs typeface="Comic Sans MS"/>
              </a:rPr>
              <a:t>substantial </a:t>
            </a:r>
            <a:r>
              <a:rPr sz="2400" dirty="0">
                <a:latin typeface="Calibri" pitchFamily="34" charset="0"/>
                <a:cs typeface="Comic Sans MS"/>
              </a:rPr>
              <a:t>/ </a:t>
            </a:r>
            <a:r>
              <a:rPr sz="2400" spc="-5" dirty="0">
                <a:latin typeface="Calibri" pitchFamily="34" charset="0"/>
                <a:cs typeface="Comic Sans MS"/>
              </a:rPr>
              <a:t>sharp decline </a:t>
            </a:r>
            <a:r>
              <a:rPr sz="2400" dirty="0">
                <a:latin typeface="Calibri" pitchFamily="34" charset="0"/>
                <a:cs typeface="Comic Sans MS"/>
              </a:rPr>
              <a:t>in</a:t>
            </a:r>
            <a:r>
              <a:rPr sz="2400" spc="-30" dirty="0">
                <a:latin typeface="Calibri" pitchFamily="34" charset="0"/>
                <a:cs typeface="Comic Sans MS"/>
              </a:rPr>
              <a:t> </a:t>
            </a:r>
            <a:r>
              <a:rPr sz="2400" spc="-5" dirty="0">
                <a:latin typeface="Calibri" pitchFamily="34" charset="0"/>
                <a:cs typeface="Comic Sans MS"/>
              </a:rPr>
              <a:t>usage</a:t>
            </a:r>
            <a:endParaRPr sz="2400">
              <a:latin typeface="Calibri" pitchFamily="34" charset="0"/>
              <a:cs typeface="Comic Sans MS"/>
            </a:endParaRPr>
          </a:p>
          <a:p>
            <a:pPr marL="353695" marR="277495">
              <a:lnSpc>
                <a:spcPct val="100000"/>
              </a:lnSpc>
            </a:pPr>
            <a:r>
              <a:rPr sz="2400" dirty="0">
                <a:latin typeface="Calibri" pitchFamily="34" charset="0"/>
                <a:cs typeface="Comic Sans MS"/>
              </a:rPr>
              <a:t>/ </a:t>
            </a:r>
            <a:r>
              <a:rPr sz="2400" spc="-5" dirty="0">
                <a:latin typeface="Calibri" pitchFamily="34" charset="0"/>
                <a:cs typeface="Comic Sans MS"/>
              </a:rPr>
              <a:t>applications </a:t>
            </a:r>
            <a:r>
              <a:rPr sz="2400" dirty="0">
                <a:latin typeface="Calibri" pitchFamily="34" charset="0"/>
                <a:cs typeface="Comic Sans MS"/>
              </a:rPr>
              <a:t>/ </a:t>
            </a:r>
            <a:r>
              <a:rPr sz="2400" spc="-5" dirty="0">
                <a:latin typeface="Calibri" pitchFamily="34" charset="0"/>
                <a:cs typeface="Comic Sans MS"/>
              </a:rPr>
              <a:t>sales. Technology and its associated  products or services become ordinary</a:t>
            </a:r>
            <a:r>
              <a:rPr sz="2400" spc="-15" dirty="0">
                <a:latin typeface="Calibri" pitchFamily="34" charset="0"/>
                <a:cs typeface="Comic Sans MS"/>
              </a:rPr>
              <a:t> </a:t>
            </a:r>
            <a:r>
              <a:rPr sz="2400" spc="-5" dirty="0">
                <a:latin typeface="Calibri" pitchFamily="34" charset="0"/>
                <a:cs typeface="Comic Sans MS"/>
              </a:rPr>
              <a:t>commodity.</a:t>
            </a:r>
            <a:endParaRPr sz="2400">
              <a:latin typeface="Calibri" pitchFamily="34" charset="0"/>
              <a:cs typeface="Comic Sans MS"/>
            </a:endParaRPr>
          </a:p>
          <a:p>
            <a:pPr marL="353695">
              <a:lnSpc>
                <a:spcPct val="100000"/>
              </a:lnSpc>
            </a:pPr>
            <a:r>
              <a:rPr sz="2400" spc="-5" dirty="0">
                <a:latin typeface="Calibri" pitchFamily="34" charset="0"/>
                <a:cs typeface="Comic Sans MS"/>
              </a:rPr>
              <a:t>Technology degrades </a:t>
            </a:r>
            <a:r>
              <a:rPr sz="2400" dirty="0">
                <a:latin typeface="Calibri" pitchFamily="34" charset="0"/>
                <a:cs typeface="Comic Sans MS"/>
              </a:rPr>
              <a:t>and </a:t>
            </a:r>
            <a:r>
              <a:rPr sz="2400" spc="-5" dirty="0">
                <a:latin typeface="Calibri" pitchFamily="34" charset="0"/>
                <a:cs typeface="Comic Sans MS"/>
              </a:rPr>
              <a:t>becomes</a:t>
            </a:r>
            <a:r>
              <a:rPr sz="2400" spc="-35" dirty="0">
                <a:latin typeface="Calibri" pitchFamily="34" charset="0"/>
                <a:cs typeface="Comic Sans MS"/>
              </a:rPr>
              <a:t> </a:t>
            </a:r>
            <a:r>
              <a:rPr sz="2400" spc="-5" dirty="0">
                <a:latin typeface="Calibri" pitchFamily="34" charset="0"/>
                <a:cs typeface="Comic Sans MS"/>
              </a:rPr>
              <a:t>obsolete.</a:t>
            </a:r>
            <a:endParaRPr sz="2400">
              <a:latin typeface="Calibri" pitchFamily="34" charset="0"/>
              <a:cs typeface="Comic Sans MS"/>
            </a:endParaRPr>
          </a:p>
          <a:p>
            <a:pPr marL="353695" marR="273685" indent="-341630">
              <a:lnSpc>
                <a:spcPct val="100000"/>
              </a:lnSpc>
              <a:spcBef>
                <a:spcPts val="600"/>
              </a:spcBef>
              <a:buChar char="•"/>
              <a:tabLst>
                <a:tab pos="353695" algn="l"/>
                <a:tab pos="354330" algn="l"/>
                <a:tab pos="2054225" algn="l"/>
              </a:tabLst>
            </a:pPr>
            <a:r>
              <a:rPr sz="2400" dirty="0">
                <a:latin typeface="Calibri" pitchFamily="34" charset="0"/>
                <a:cs typeface="Comic Sans MS"/>
              </a:rPr>
              <a:t>This </a:t>
            </a:r>
            <a:r>
              <a:rPr sz="2400" spc="-5" dirty="0">
                <a:latin typeface="Calibri" pitchFamily="34" charset="0"/>
                <a:cs typeface="Comic Sans MS"/>
              </a:rPr>
              <a:t>phase	calls </a:t>
            </a:r>
            <a:r>
              <a:rPr sz="2400" dirty="0">
                <a:latin typeface="Calibri" pitchFamily="34" charset="0"/>
                <a:cs typeface="Comic Sans MS"/>
              </a:rPr>
              <a:t>for </a:t>
            </a:r>
            <a:r>
              <a:rPr sz="2400" spc="-5" dirty="0">
                <a:latin typeface="Calibri" pitchFamily="34" charset="0"/>
                <a:cs typeface="Comic Sans MS"/>
              </a:rPr>
              <a:t>movement to </a:t>
            </a:r>
            <a:r>
              <a:rPr sz="2400" dirty="0">
                <a:latin typeface="Calibri" pitchFamily="34" charset="0"/>
                <a:cs typeface="Comic Sans MS"/>
              </a:rPr>
              <a:t>new </a:t>
            </a:r>
            <a:r>
              <a:rPr sz="2400" spc="-5" dirty="0">
                <a:latin typeface="Calibri" pitchFamily="34" charset="0"/>
                <a:cs typeface="Comic Sans MS"/>
              </a:rPr>
              <a:t>technological  opportunities.</a:t>
            </a:r>
            <a:endParaRPr sz="2400">
              <a:latin typeface="Calibri" pitchFamily="34" charset="0"/>
              <a:cs typeface="Comic Sans MS"/>
            </a:endParaRPr>
          </a:p>
          <a:p>
            <a:pPr marL="353695" marR="78105" indent="-341630">
              <a:lnSpc>
                <a:spcPct val="100000"/>
              </a:lnSpc>
              <a:spcBef>
                <a:spcPts val="600"/>
              </a:spcBef>
              <a:buChar char="•"/>
              <a:tabLst>
                <a:tab pos="353695" algn="l"/>
                <a:tab pos="354330" algn="l"/>
              </a:tabLst>
            </a:pPr>
            <a:r>
              <a:rPr sz="2400" spc="-5" dirty="0">
                <a:latin typeface="Calibri" pitchFamily="34" charset="0"/>
                <a:cs typeface="Comic Sans MS"/>
              </a:rPr>
              <a:t>Thereafter the </a:t>
            </a:r>
            <a:r>
              <a:rPr sz="2400" dirty="0">
                <a:latin typeface="Calibri" pitchFamily="34" charset="0"/>
                <a:cs typeface="Comic Sans MS"/>
              </a:rPr>
              <a:t>cycle </a:t>
            </a:r>
            <a:r>
              <a:rPr sz="2400" spc="-10" dirty="0">
                <a:latin typeface="Calibri" pitchFamily="34" charset="0"/>
                <a:cs typeface="Comic Sans MS"/>
              </a:rPr>
              <a:t>re-starts </a:t>
            </a:r>
            <a:r>
              <a:rPr sz="2400" spc="-5" dirty="0">
                <a:latin typeface="Calibri" pitchFamily="34" charset="0"/>
                <a:cs typeface="Comic Sans MS"/>
              </a:rPr>
              <a:t>by the creation </a:t>
            </a:r>
            <a:r>
              <a:rPr sz="2400" dirty="0">
                <a:latin typeface="Calibri" pitchFamily="34" charset="0"/>
                <a:cs typeface="Comic Sans MS"/>
              </a:rPr>
              <a:t>of a  new </a:t>
            </a:r>
            <a:r>
              <a:rPr sz="2400" spc="-5" dirty="0">
                <a:latin typeface="Calibri" pitchFamily="34" charset="0"/>
                <a:cs typeface="Comic Sans MS"/>
              </a:rPr>
              <a:t>technlogy </a:t>
            </a:r>
            <a:r>
              <a:rPr sz="2400" dirty="0">
                <a:latin typeface="Calibri" pitchFamily="34" charset="0"/>
                <a:cs typeface="Comic Sans MS"/>
              </a:rPr>
              <a:t>/ </a:t>
            </a:r>
            <a:r>
              <a:rPr sz="2400" spc="-5" dirty="0">
                <a:latin typeface="Calibri" pitchFamily="34" charset="0"/>
                <a:cs typeface="Comic Sans MS"/>
              </a:rPr>
              <a:t>movement </a:t>
            </a:r>
            <a:r>
              <a:rPr sz="2400" spc="-10" dirty="0">
                <a:latin typeface="Calibri" pitchFamily="34" charset="0"/>
                <a:cs typeface="Comic Sans MS"/>
              </a:rPr>
              <a:t>towards </a:t>
            </a:r>
            <a:r>
              <a:rPr sz="2400" dirty="0">
                <a:latin typeface="Calibri" pitchFamily="34" charset="0"/>
                <a:cs typeface="Comic Sans MS"/>
              </a:rPr>
              <a:t>a new </a:t>
            </a:r>
            <a:r>
              <a:rPr sz="2400" spc="-5" dirty="0">
                <a:latin typeface="Calibri" pitchFamily="34" charset="0"/>
                <a:cs typeface="Comic Sans MS"/>
              </a:rPr>
              <a:t>technology.  </a:t>
            </a:r>
            <a:r>
              <a:rPr sz="2400" dirty="0">
                <a:latin typeface="Calibri" pitchFamily="34" charset="0"/>
                <a:cs typeface="Comic Sans MS"/>
              </a:rPr>
              <a:t>All </a:t>
            </a:r>
            <a:r>
              <a:rPr sz="2400" spc="-5" dirty="0">
                <a:latin typeface="Calibri" pitchFamily="34" charset="0"/>
                <a:cs typeface="Comic Sans MS"/>
              </a:rPr>
              <a:t>the above steps are repeated</a:t>
            </a:r>
            <a:r>
              <a:rPr sz="2400" spc="35"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8991600" y="0"/>
            <a:ext cx="1676400" cy="762000"/>
          </a:xfrm>
          <a:prstGeom prst="rect">
            <a:avLst/>
          </a:prstGeom>
          <a:noFill/>
          <a:ln w="9525">
            <a:solidFill>
              <a:schemeClr val="accent1"/>
            </a:solid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dirty="0" smtClean="0">
                <a:solidFill>
                  <a:schemeClr val="bg1"/>
                </a:solidFill>
              </a:rPr>
              <a:t>Product development</a:t>
            </a:r>
            <a:endParaRPr lang="en-US" dirty="0">
              <a:solidFill>
                <a:schemeClr val="bg1"/>
              </a:solidFill>
            </a:endParaRPr>
          </a:p>
        </p:txBody>
      </p:sp>
      <p:sp>
        <p:nvSpPr>
          <p:cNvPr id="3" name="Content Placeholder 2"/>
          <p:cNvSpPr>
            <a:spLocks noGrp="1"/>
          </p:cNvSpPr>
          <p:nvPr>
            <p:ph idx="1"/>
          </p:nvPr>
        </p:nvSpPr>
        <p:spPr>
          <a:xfrm>
            <a:off x="1981200" y="990600"/>
            <a:ext cx="8476488" cy="5257800"/>
          </a:xfrm>
        </p:spPr>
        <p:txBody>
          <a:bodyPr>
            <a:normAutofit fontScale="92500" lnSpcReduction="20000"/>
          </a:bodyPr>
          <a:lstStyle/>
          <a:p>
            <a:r>
              <a:rPr lang="en-US" sz="2800" dirty="0" smtClean="0">
                <a:latin typeface="Arial" panose="02080604020202020204" pitchFamily="34" charset="0"/>
                <a:cs typeface="Arial" panose="02080604020202020204" pitchFamily="34" charset="0"/>
              </a:rPr>
              <a:t>Product development typically refers to all of the stages involved in bringing a product from concept or idea, through market release and beyond. In other words, product development incorporates a product’s entire journey, including:</a:t>
            </a:r>
            <a:endParaRPr lang="en-US" sz="2800" dirty="0" smtClean="0">
              <a:latin typeface="Arial" panose="02080604020202020204" pitchFamily="34" charset="0"/>
              <a:cs typeface="Arial" panose="02080604020202020204" pitchFamily="34" charset="0"/>
            </a:endParaRPr>
          </a:p>
          <a:p>
            <a:pPr>
              <a:buNone/>
            </a:pPr>
            <a:endParaRPr lang="en-US" sz="2800" dirty="0" smtClean="0">
              <a:latin typeface="Arial" panose="02080604020202020204" pitchFamily="34" charset="0"/>
              <a:cs typeface="Arial" panose="02080604020202020204" pitchFamily="34" charset="0"/>
            </a:endParaRPr>
          </a:p>
          <a:p>
            <a:r>
              <a:rPr lang="en-US" sz="2800" dirty="0" smtClean="0">
                <a:latin typeface="Arial" panose="02080604020202020204" pitchFamily="34" charset="0"/>
                <a:cs typeface="Arial" panose="02080604020202020204" pitchFamily="34" charset="0"/>
              </a:rPr>
              <a:t>Identifying a market need</a:t>
            </a:r>
            <a:endParaRPr lang="en-US" sz="2800" dirty="0" smtClean="0">
              <a:latin typeface="Arial" panose="02080604020202020204" pitchFamily="34" charset="0"/>
              <a:cs typeface="Arial" panose="02080604020202020204" pitchFamily="34" charset="0"/>
            </a:endParaRPr>
          </a:p>
          <a:p>
            <a:r>
              <a:rPr lang="en-US" sz="2800" dirty="0" smtClean="0">
                <a:latin typeface="Arial" panose="02080604020202020204" pitchFamily="34" charset="0"/>
                <a:cs typeface="Arial" panose="02080604020202020204" pitchFamily="34" charset="0"/>
              </a:rPr>
              <a:t>Conceptualizing and designing the product</a:t>
            </a:r>
            <a:endParaRPr lang="en-US" sz="2800" dirty="0" smtClean="0">
              <a:latin typeface="Arial" panose="02080604020202020204" pitchFamily="34" charset="0"/>
              <a:cs typeface="Arial" panose="02080604020202020204" pitchFamily="34" charset="0"/>
            </a:endParaRPr>
          </a:p>
          <a:p>
            <a:r>
              <a:rPr lang="en-US" sz="2800" dirty="0" smtClean="0">
                <a:latin typeface="Arial" panose="02080604020202020204" pitchFamily="34" charset="0"/>
                <a:cs typeface="Arial" panose="02080604020202020204" pitchFamily="34" charset="0"/>
              </a:rPr>
              <a:t>Building the product roadmap</a:t>
            </a:r>
            <a:endParaRPr lang="en-US" sz="2800" dirty="0" smtClean="0">
              <a:latin typeface="Arial" panose="02080604020202020204" pitchFamily="34" charset="0"/>
              <a:cs typeface="Arial" panose="02080604020202020204" pitchFamily="34" charset="0"/>
            </a:endParaRPr>
          </a:p>
          <a:p>
            <a:r>
              <a:rPr lang="en-US" sz="2800" dirty="0" smtClean="0">
                <a:latin typeface="Arial" panose="02080604020202020204" pitchFamily="34" charset="0"/>
                <a:cs typeface="Arial" panose="02080604020202020204" pitchFamily="34" charset="0"/>
              </a:rPr>
              <a:t>Developing a minimum viable product (MVP)</a:t>
            </a:r>
            <a:endParaRPr lang="en-US" sz="2800" dirty="0" smtClean="0">
              <a:latin typeface="Arial" panose="02080604020202020204" pitchFamily="34" charset="0"/>
              <a:cs typeface="Arial" panose="02080604020202020204" pitchFamily="34" charset="0"/>
            </a:endParaRPr>
          </a:p>
          <a:p>
            <a:r>
              <a:rPr lang="en-US" sz="2800" dirty="0" smtClean="0">
                <a:latin typeface="Arial" panose="02080604020202020204" pitchFamily="34" charset="0"/>
                <a:cs typeface="Arial" panose="02080604020202020204" pitchFamily="34" charset="0"/>
              </a:rPr>
              <a:t>Releasing the MVP to users</a:t>
            </a:r>
            <a:endParaRPr lang="en-US" sz="2800" dirty="0" smtClean="0">
              <a:latin typeface="Arial" panose="02080604020202020204" pitchFamily="34" charset="0"/>
              <a:cs typeface="Arial" panose="02080604020202020204" pitchFamily="34" charset="0"/>
            </a:endParaRPr>
          </a:p>
          <a:p>
            <a:r>
              <a:rPr lang="en-US" sz="2800" dirty="0" smtClean="0">
                <a:latin typeface="Arial" panose="02080604020202020204" pitchFamily="34" charset="0"/>
                <a:cs typeface="Arial" panose="02080604020202020204" pitchFamily="34" charset="0"/>
              </a:rPr>
              <a:t>Iterating based on user feedback</a:t>
            </a:r>
            <a:endParaRPr lang="en-US" sz="2800" dirty="0" smtClean="0">
              <a:latin typeface="Arial" panose="02080604020202020204" pitchFamily="34" charset="0"/>
              <a:cs typeface="Arial" panose="02080604020202020204" pitchFamily="34" charset="0"/>
            </a:endParaRPr>
          </a:p>
          <a:p>
            <a:endParaRPr lang="en-US" dirty="0"/>
          </a:p>
        </p:txBody>
      </p:sp>
      <p:pic>
        <p:nvPicPr>
          <p:cNvPr id="4" name="Picture 3"/>
          <p:cNvPicPr/>
          <p:nvPr/>
        </p:nvPicPr>
        <p:blipFill>
          <a:blip r:embed="rId1"/>
          <a:srcRect/>
          <a:stretch>
            <a:fillRect/>
          </a:stretch>
        </p:blipFill>
        <p:spPr bwMode="auto">
          <a:xfrm>
            <a:off x="9067800" y="0"/>
            <a:ext cx="1600200" cy="533400"/>
          </a:xfrm>
          <a:prstGeom prst="rect">
            <a:avLst/>
          </a:prstGeom>
          <a:noFill/>
          <a:ln w="9525">
            <a:solidFill>
              <a:schemeClr val="accent1"/>
            </a:solid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ffectLst/>
            </a:endParaRPr>
          </a:p>
        </p:txBody>
      </p:sp>
      <p:sp>
        <p:nvSpPr>
          <p:cNvPr id="3" name="Content Placeholder 2"/>
          <p:cNvSpPr>
            <a:spLocks noGrp="1"/>
          </p:cNvSpPr>
          <p:nvPr>
            <p:ph idx="1"/>
          </p:nvPr>
        </p:nvSpPr>
        <p:spPr>
          <a:xfrm>
            <a:off x="1981200" y="990600"/>
            <a:ext cx="8476488" cy="4800600"/>
          </a:xfrm>
        </p:spPr>
        <p:txBody>
          <a:bodyPr>
            <a:normAutofit fontScale="90000" lnSpcReduction="10000"/>
          </a:bodyPr>
          <a:lstStyle/>
          <a:p>
            <a:pPr>
              <a:buNone/>
              <a:defRPr/>
            </a:pPr>
            <a:r>
              <a:rPr lang="en-US" dirty="0" smtClean="0">
                <a:solidFill>
                  <a:srgbClr val="C00000"/>
                </a:solidFill>
                <a:latin typeface="Calibri" pitchFamily="34" charset="0"/>
                <a:cs typeface="Times New Roman" pitchFamily="18" charset="0"/>
              </a:rPr>
              <a:t>1</a:t>
            </a:r>
            <a:r>
              <a:rPr lang="en-US" baseline="30000" dirty="0" smtClean="0">
                <a:solidFill>
                  <a:srgbClr val="C00000"/>
                </a:solidFill>
                <a:latin typeface="Calibri" pitchFamily="34" charset="0"/>
                <a:cs typeface="Times New Roman" pitchFamily="18" charset="0"/>
              </a:rPr>
              <a:t>st</a:t>
            </a:r>
            <a:r>
              <a:rPr lang="en-US" dirty="0" smtClean="0">
                <a:solidFill>
                  <a:srgbClr val="C00000"/>
                </a:solidFill>
                <a:latin typeface="Calibri" pitchFamily="34" charset="0"/>
                <a:cs typeface="Times New Roman" pitchFamily="18" charset="0"/>
              </a:rPr>
              <a:t> Step: “IDEA GENERATION”</a:t>
            </a:r>
            <a:endParaRPr lang="en-US" dirty="0" smtClean="0">
              <a:solidFill>
                <a:srgbClr val="C00000"/>
              </a:solidFill>
              <a:latin typeface="Calibri" pitchFamily="34" charset="0"/>
              <a:cs typeface="Times New Roman" pitchFamily="18" charset="0"/>
            </a:endParaRPr>
          </a:p>
          <a:p>
            <a:pPr>
              <a:buFont typeface="Wingdings" panose="05000000000000000000" pitchFamily="2" charset="2"/>
              <a:buChar char="v"/>
              <a:defRPr/>
            </a:pPr>
            <a:r>
              <a:rPr lang="en-US" dirty="0" smtClean="0">
                <a:latin typeface="Calibri" pitchFamily="34" charset="0"/>
                <a:cs typeface="Times New Roman" pitchFamily="18" charset="0"/>
              </a:rPr>
              <a:t>To systematically search for new product ideas.</a:t>
            </a:r>
            <a:endParaRPr lang="en-US" dirty="0" smtClean="0">
              <a:latin typeface="Calibri" pitchFamily="34" charset="0"/>
              <a:cs typeface="Times New Roman" pitchFamily="18" charset="0"/>
            </a:endParaRPr>
          </a:p>
          <a:p>
            <a:pPr>
              <a:buFont typeface="Wingdings" panose="05000000000000000000" pitchFamily="2" charset="2"/>
              <a:buChar char="v"/>
              <a:defRPr/>
            </a:pPr>
            <a:r>
              <a:rPr lang="en-US" dirty="0" smtClean="0">
                <a:latin typeface="Calibri" pitchFamily="34" charset="0"/>
                <a:cs typeface="Times New Roman" pitchFamily="18" charset="0"/>
              </a:rPr>
              <a:t>The process of creating, developing, and communicating ideas which are abstract, concrete, or visual. The process includes the process of constructing through the idea, innovating the concept, developing the process, and bringing the concept to reality.</a:t>
            </a:r>
            <a:br>
              <a:rPr lang="en-US" sz="2400" dirty="0" smtClean="0">
                <a:solidFill>
                  <a:srgbClr val="002060"/>
                </a:solidFill>
                <a:latin typeface="Calibri" pitchFamily="34" charset="0"/>
                <a:cs typeface="Times New Roman" pitchFamily="18" charset="0"/>
              </a:rPr>
            </a:br>
            <a:endParaRPr lang="en-US" dirty="0">
              <a:solidFill>
                <a:srgbClr val="002060"/>
              </a:solidFill>
              <a:latin typeface="Calibri" pitchFamily="34" charset="0"/>
            </a:endParaRPr>
          </a:p>
        </p:txBody>
      </p:sp>
      <p:pic>
        <p:nvPicPr>
          <p:cNvPr id="4" name="Picture 3"/>
          <p:cNvPicPr/>
          <p:nvPr/>
        </p:nvPicPr>
        <p:blipFill>
          <a:blip r:embed="rId1"/>
          <a:srcRect/>
          <a:stretch>
            <a:fillRect/>
          </a:stretch>
        </p:blipFill>
        <p:spPr bwMode="auto">
          <a:xfrm>
            <a:off x="8915400" y="0"/>
            <a:ext cx="1752600" cy="533400"/>
          </a:xfrm>
          <a:prstGeom prst="rect">
            <a:avLst/>
          </a:prstGeom>
          <a:noFill/>
          <a:ln w="9525">
            <a:solidFill>
              <a:schemeClr val="accent1"/>
            </a:solid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609600"/>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1981200" y="914400"/>
            <a:ext cx="8476488" cy="5334000"/>
          </a:xfrm>
        </p:spPr>
        <p:txBody>
          <a:bodyPr>
            <a:normAutofit lnSpcReduction="20000"/>
          </a:bodyPr>
          <a:lstStyle/>
          <a:p>
            <a:pPr>
              <a:buNone/>
              <a:defRPr/>
            </a:pPr>
            <a:r>
              <a:rPr lang="en-US" sz="2800" dirty="0" smtClean="0">
                <a:solidFill>
                  <a:srgbClr val="C00000"/>
                </a:solidFill>
                <a:latin typeface="Times New Roman" pitchFamily="18" charset="0"/>
                <a:cs typeface="Times New Roman" pitchFamily="18" charset="0"/>
              </a:rPr>
              <a:t>2</a:t>
            </a:r>
            <a:r>
              <a:rPr lang="en-US" sz="2800" baseline="30000" dirty="0" smtClean="0">
                <a:solidFill>
                  <a:srgbClr val="C00000"/>
                </a:solidFill>
                <a:latin typeface="Times New Roman" pitchFamily="18" charset="0"/>
                <a:cs typeface="Times New Roman" pitchFamily="18" charset="0"/>
              </a:rPr>
              <a:t>nd</a:t>
            </a:r>
            <a:r>
              <a:rPr lang="en-US" sz="2800" dirty="0" smtClean="0">
                <a:solidFill>
                  <a:srgbClr val="C00000"/>
                </a:solidFill>
                <a:latin typeface="Times New Roman" pitchFamily="18" charset="0"/>
                <a:cs typeface="Times New Roman" pitchFamily="18" charset="0"/>
              </a:rPr>
              <a:t> Step: “IDEA SCREENING”</a:t>
            </a:r>
            <a:endParaRPr lang="en-US" sz="2800" dirty="0" smtClean="0">
              <a:solidFill>
                <a:srgbClr val="C00000"/>
              </a:solidFill>
              <a:latin typeface="Times New Roman" pitchFamily="18" charset="0"/>
              <a:cs typeface="Times New Roman" pitchFamily="18" charset="0"/>
            </a:endParaRPr>
          </a:p>
          <a:p>
            <a:pPr>
              <a:buFont typeface="Wingdings" panose="05000000000000000000" pitchFamily="2" charset="2"/>
              <a:buChar char="v"/>
              <a:defRPr/>
            </a:pPr>
            <a:r>
              <a:rPr lang="en-US" dirty="0" smtClean="0">
                <a:latin typeface="Times New Roman" pitchFamily="18" charset="0"/>
                <a:cs typeface="Times New Roman" pitchFamily="18" charset="0"/>
              </a:rPr>
              <a:t>Good ideas are pinpointed while poor ones are dropped as soon as possible.</a:t>
            </a:r>
            <a:endParaRPr lang="en-US" dirty="0" smtClean="0">
              <a:latin typeface="Times New Roman" pitchFamily="18" charset="0"/>
              <a:cs typeface="Times New Roman" pitchFamily="18" charset="0"/>
            </a:endParaRPr>
          </a:p>
          <a:p>
            <a:pPr>
              <a:buFont typeface="Wingdings" panose="05000000000000000000" pitchFamily="2" charset="2"/>
              <a:buChar char="v"/>
              <a:defRPr/>
            </a:pPr>
            <a:r>
              <a:rPr lang="en-US" dirty="0" smtClean="0">
                <a:latin typeface="Times New Roman" pitchFamily="18" charset="0"/>
                <a:cs typeface="Times New Roman" pitchFamily="18" charset="0"/>
              </a:rPr>
              <a:t>A process used to evaluate innovative product ideas, strategies and marketing trends. Idea screening criteria are used to determine compatibility with overall business objectives and whether the idea would offer a viable return on investment. Whatever does not meet these criteria is typically discarded.</a:t>
            </a:r>
            <a:endParaRPr lang="en-US" dirty="0" smtClean="0">
              <a:latin typeface="Times New Roman" pitchFamily="18" charset="0"/>
              <a:cs typeface="Times New Roman" pitchFamily="18" charset="0"/>
            </a:endParaRPr>
          </a:p>
          <a:p>
            <a:endParaRPr lang="en-US" dirty="0"/>
          </a:p>
        </p:txBody>
      </p:sp>
      <p:pic>
        <p:nvPicPr>
          <p:cNvPr id="4" name="Picture 3"/>
          <p:cNvPicPr/>
          <p:nvPr/>
        </p:nvPicPr>
        <p:blipFill>
          <a:blip r:embed="rId1"/>
          <a:srcRect/>
          <a:stretch>
            <a:fillRect/>
          </a:stretch>
        </p:blipFill>
        <p:spPr bwMode="auto">
          <a:xfrm>
            <a:off x="8686800" y="0"/>
            <a:ext cx="1981200" cy="609600"/>
          </a:xfrm>
          <a:prstGeom prst="rect">
            <a:avLst/>
          </a:prstGeom>
          <a:noFill/>
          <a:ln w="9525">
            <a:solidFill>
              <a:schemeClr val="accent1"/>
            </a:solid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1828800" y="1066800"/>
            <a:ext cx="8628888" cy="5181600"/>
          </a:xfrm>
        </p:spPr>
        <p:txBody>
          <a:bodyPr>
            <a:normAutofit lnSpcReduction="20000"/>
          </a:bodyPr>
          <a:lstStyle/>
          <a:p>
            <a:pPr>
              <a:buNone/>
              <a:defRPr/>
            </a:pPr>
            <a:r>
              <a:rPr lang="en-US" sz="2400" dirty="0" smtClean="0">
                <a:solidFill>
                  <a:srgbClr val="C00000"/>
                </a:solidFill>
                <a:latin typeface="Times New Roman" pitchFamily="18" charset="0"/>
                <a:cs typeface="Times New Roman" pitchFamily="18" charset="0"/>
              </a:rPr>
              <a:t>3</a:t>
            </a:r>
            <a:r>
              <a:rPr lang="en-US" sz="2400" baseline="30000" dirty="0" smtClean="0">
                <a:solidFill>
                  <a:srgbClr val="C00000"/>
                </a:solidFill>
                <a:latin typeface="Times New Roman" pitchFamily="18" charset="0"/>
                <a:cs typeface="Times New Roman" pitchFamily="18" charset="0"/>
              </a:rPr>
              <a:t>rd</a:t>
            </a:r>
            <a:r>
              <a:rPr lang="en-US" sz="2400" dirty="0" smtClean="0">
                <a:solidFill>
                  <a:srgbClr val="C00000"/>
                </a:solidFill>
                <a:latin typeface="Times New Roman" pitchFamily="18" charset="0"/>
                <a:cs typeface="Times New Roman" pitchFamily="18" charset="0"/>
              </a:rPr>
              <a:t> Step: “ CONCEPT DEVELOPMENT AND TESTING”</a:t>
            </a:r>
            <a:endParaRPr lang="en-US" sz="2400" dirty="0" smtClean="0">
              <a:solidFill>
                <a:srgbClr val="C00000"/>
              </a:solidFill>
              <a:latin typeface="Times New Roman" pitchFamily="18" charset="0"/>
              <a:cs typeface="Times New Roman" pitchFamily="18" charset="0"/>
            </a:endParaRPr>
          </a:p>
          <a:p>
            <a:pPr>
              <a:buFont typeface="Wingdings" panose="05000000000000000000" pitchFamily="2" charset="2"/>
              <a:buChar char="Ø"/>
              <a:defRPr/>
            </a:pPr>
            <a:r>
              <a:rPr lang="en-US" dirty="0" smtClean="0">
                <a:latin typeface="Times New Roman" pitchFamily="18" charset="0"/>
                <a:cs typeface="Times New Roman" pitchFamily="18" charset="0"/>
              </a:rPr>
              <a:t> </a:t>
            </a:r>
            <a:r>
              <a:rPr lang="en-US" sz="2800" dirty="0" smtClean="0">
                <a:latin typeface="Calibri" pitchFamily="34" charset="0"/>
                <a:cs typeface="Times New Roman" pitchFamily="18" charset="0"/>
              </a:rPr>
              <a:t>The surviving ideas should next be developed </a:t>
            </a:r>
            <a:r>
              <a:rPr lang="en-US" sz="2800" dirty="0" smtClean="0">
                <a:solidFill>
                  <a:srgbClr val="002060"/>
                </a:solidFill>
                <a:latin typeface="Calibri" pitchFamily="34" charset="0"/>
                <a:cs typeface="Times New Roman" pitchFamily="18" charset="0"/>
              </a:rPr>
              <a:t>into product concept. </a:t>
            </a:r>
            <a:endParaRPr lang="en-US" sz="2800" dirty="0" smtClean="0">
              <a:solidFill>
                <a:srgbClr val="002060"/>
              </a:solidFill>
              <a:latin typeface="Calibri" pitchFamily="34" charset="0"/>
              <a:cs typeface="Times New Roman" pitchFamily="18" charset="0"/>
            </a:endParaRPr>
          </a:p>
          <a:p>
            <a:pPr>
              <a:buClrTx/>
              <a:buFont typeface="Wingdings" panose="05000000000000000000" pitchFamily="2" charset="2"/>
              <a:buChar char="Ø"/>
              <a:defRPr/>
            </a:pPr>
            <a:r>
              <a:rPr lang="en-US" sz="2800" dirty="0" smtClean="0">
                <a:solidFill>
                  <a:srgbClr val="002060"/>
                </a:solidFill>
                <a:latin typeface="Calibri" pitchFamily="34" charset="0"/>
                <a:cs typeface="Times New Roman" pitchFamily="18" charset="0"/>
              </a:rPr>
              <a:t>Product Idea - is an idea </a:t>
            </a:r>
            <a:r>
              <a:rPr lang="en-US" sz="2800" dirty="0" smtClean="0">
                <a:latin typeface="Calibri" pitchFamily="34" charset="0"/>
                <a:cs typeface="Times New Roman" pitchFamily="18" charset="0"/>
              </a:rPr>
              <a:t>for possible product that the company can see itself offering to the market.</a:t>
            </a:r>
            <a:endParaRPr lang="en-US" sz="2800" dirty="0" smtClean="0">
              <a:latin typeface="Calibri" pitchFamily="34" charset="0"/>
              <a:cs typeface="Times New Roman" pitchFamily="18" charset="0"/>
            </a:endParaRPr>
          </a:p>
          <a:p>
            <a:pPr>
              <a:buFont typeface="Wingdings" panose="05000000000000000000" pitchFamily="2" charset="2"/>
              <a:buChar char="Ø"/>
              <a:defRPr/>
            </a:pPr>
            <a:r>
              <a:rPr lang="en-US" sz="2800" dirty="0" smtClean="0">
                <a:solidFill>
                  <a:srgbClr val="002060"/>
                </a:solidFill>
              </a:rPr>
              <a:t>Product</a:t>
            </a:r>
            <a:r>
              <a:rPr lang="en-US" sz="2800" u="sng" dirty="0" smtClean="0">
                <a:solidFill>
                  <a:srgbClr val="002060"/>
                </a:solidFill>
              </a:rPr>
              <a:t> </a:t>
            </a:r>
            <a:r>
              <a:rPr lang="en-US" sz="2800" dirty="0" smtClean="0">
                <a:solidFill>
                  <a:srgbClr val="002060"/>
                </a:solidFill>
              </a:rPr>
              <a:t>Concept – is a detailed version of the idea stated in meaningful consumer terms.  </a:t>
            </a:r>
            <a:endParaRPr lang="en-US" sz="2800" dirty="0" smtClean="0">
              <a:solidFill>
                <a:srgbClr val="002060"/>
              </a:solidFill>
            </a:endParaRPr>
          </a:p>
          <a:p>
            <a:pPr>
              <a:buFont typeface="Wingdings" panose="05000000000000000000" pitchFamily="2" charset="2"/>
              <a:buChar char="Ø"/>
              <a:defRPr/>
            </a:pPr>
            <a:r>
              <a:rPr lang="en-US" sz="2800" dirty="0" smtClean="0">
                <a:solidFill>
                  <a:srgbClr val="002060"/>
                </a:solidFill>
              </a:rPr>
              <a:t>Product Image – is the way the consumers picture an actual or potential product.</a:t>
            </a:r>
            <a:endParaRPr lang="en-US" sz="2800" dirty="0" smtClean="0">
              <a:solidFill>
                <a:srgbClr val="002060"/>
              </a:solidFill>
            </a:endParaRPr>
          </a:p>
          <a:p>
            <a:pPr>
              <a:buFont typeface="Wingdings" panose="05000000000000000000" pitchFamily="2" charset="2"/>
              <a:buChar char="Ø"/>
              <a:defRPr/>
            </a:pPr>
            <a:r>
              <a:rPr lang="en-US" sz="2800" dirty="0" smtClean="0">
                <a:solidFill>
                  <a:srgbClr val="002060"/>
                </a:solidFill>
              </a:rPr>
              <a:t>Concept Testing – new product are tried with the group of target consumers.</a:t>
            </a:r>
            <a:endParaRPr lang="en-US" sz="2800" dirty="0">
              <a:latin typeface="Calibri" pitchFamily="34" charset="0"/>
            </a:endParaRPr>
          </a:p>
        </p:txBody>
      </p:sp>
      <p:pic>
        <p:nvPicPr>
          <p:cNvPr id="4" name="Picture 3"/>
          <p:cNvPicPr/>
          <p:nvPr/>
        </p:nvPicPr>
        <p:blipFill>
          <a:blip r:embed="rId1"/>
          <a:srcRect/>
          <a:stretch>
            <a:fillRect/>
          </a:stretch>
        </p:blipFill>
        <p:spPr bwMode="auto">
          <a:xfrm>
            <a:off x="8915400" y="0"/>
            <a:ext cx="1752600" cy="533400"/>
          </a:xfrm>
          <a:prstGeom prst="rect">
            <a:avLst/>
          </a:prstGeom>
          <a:noFill/>
          <a:ln w="9525">
            <a:solidFill>
              <a:schemeClr val="accent1"/>
            </a:solid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4873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1981200" y="762000"/>
            <a:ext cx="8476488" cy="5486400"/>
          </a:xfrm>
        </p:spPr>
        <p:txBody>
          <a:bodyPr/>
          <a:lstStyle/>
          <a:p>
            <a:pPr>
              <a:buFont typeface="Wingdings" panose="05000000000000000000" pitchFamily="2" charset="2"/>
              <a:buNone/>
            </a:pPr>
            <a:r>
              <a:rPr lang="en-US" sz="2800" dirty="0" smtClean="0">
                <a:solidFill>
                  <a:srgbClr val="C00000"/>
                </a:solidFill>
                <a:latin typeface="Calibri" pitchFamily="34" charset="0"/>
                <a:cs typeface="Times New Roman" pitchFamily="18" charset="0"/>
              </a:rPr>
              <a:t>4</a:t>
            </a:r>
            <a:r>
              <a:rPr lang="en-US" sz="2800" baseline="30000" dirty="0" smtClean="0">
                <a:solidFill>
                  <a:srgbClr val="C00000"/>
                </a:solidFill>
                <a:latin typeface="Calibri" pitchFamily="34" charset="0"/>
                <a:cs typeface="Times New Roman" pitchFamily="18" charset="0"/>
              </a:rPr>
              <a:t>th</a:t>
            </a:r>
            <a:r>
              <a:rPr lang="en-US" sz="2800" dirty="0" smtClean="0">
                <a:solidFill>
                  <a:srgbClr val="C00000"/>
                </a:solidFill>
                <a:latin typeface="Calibri" pitchFamily="34" charset="0"/>
                <a:cs typeface="Times New Roman" pitchFamily="18" charset="0"/>
              </a:rPr>
              <a:t> Step: “MARKETING STRATEGY DEVELOPMENT”</a:t>
            </a:r>
            <a:endParaRPr lang="en-US" sz="2800" dirty="0" smtClean="0">
              <a:solidFill>
                <a:srgbClr val="C00000"/>
              </a:solidFill>
              <a:latin typeface="Calibri" pitchFamily="34" charset="0"/>
              <a:cs typeface="Times New Roman" pitchFamily="18" charset="0"/>
            </a:endParaRPr>
          </a:p>
          <a:p>
            <a:pPr>
              <a:buFont typeface="Wingdings" panose="05000000000000000000" pitchFamily="2" charset="2"/>
              <a:buNone/>
            </a:pPr>
            <a:endParaRPr lang="en-US" dirty="0" smtClean="0">
              <a:latin typeface="Times New Roman" pitchFamily="18" charset="0"/>
              <a:cs typeface="Times New Roman" pitchFamily="18" charset="0"/>
            </a:endParaRPr>
          </a:p>
          <a:p>
            <a:pPr>
              <a:buFont typeface="Wingdings" panose="05000000000000000000" pitchFamily="2" charset="2"/>
              <a:buChar char="v"/>
            </a:pPr>
            <a:r>
              <a:rPr lang="en-US" dirty="0" smtClean="0">
                <a:latin typeface="Times New Roman" pitchFamily="18" charset="0"/>
                <a:cs typeface="Times New Roman" pitchFamily="18" charset="0"/>
              </a:rPr>
              <a:t>Involves designing an initial marketing Strategy for introducing the product into the market.</a:t>
            </a:r>
            <a:endParaRPr lang="en-US" dirty="0"/>
          </a:p>
        </p:txBody>
      </p:sp>
      <p:pic>
        <p:nvPicPr>
          <p:cNvPr id="4" name="Picture 3"/>
          <p:cNvPicPr/>
          <p:nvPr/>
        </p:nvPicPr>
        <p:blipFill>
          <a:blip r:embed="rId1"/>
          <a:srcRect/>
          <a:stretch>
            <a:fillRect/>
          </a:stretch>
        </p:blipFill>
        <p:spPr bwMode="auto">
          <a:xfrm>
            <a:off x="8991600" y="0"/>
            <a:ext cx="1676400" cy="457200"/>
          </a:xfrm>
          <a:prstGeom prst="rect">
            <a:avLst/>
          </a:prstGeom>
          <a:noFill/>
          <a:ln w="9525">
            <a:solidFill>
              <a:schemeClr val="accent1"/>
            </a:solid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40"/>
            <a:ext cx="9144000" cy="443230"/>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2800" spc="-5" smtClean="0">
                <a:solidFill>
                  <a:schemeClr val="bg1"/>
                </a:solidFill>
                <a:latin typeface="Calibri" pitchFamily="34" charset="0"/>
              </a:rPr>
              <a:t>Technology Management</a:t>
            </a:r>
            <a:endParaRPr sz="2800">
              <a:solidFill>
                <a:schemeClr val="bg1"/>
              </a:solidFill>
              <a:latin typeface="Calibri" pitchFamily="34" charset="0"/>
            </a:endParaRPr>
          </a:p>
        </p:txBody>
      </p:sp>
      <p:sp>
        <p:nvSpPr>
          <p:cNvPr id="3" name="object 3"/>
          <p:cNvSpPr txBox="1"/>
          <p:nvPr/>
        </p:nvSpPr>
        <p:spPr>
          <a:xfrm>
            <a:off x="649605" y="955040"/>
            <a:ext cx="11176635" cy="4735830"/>
          </a:xfrm>
          <a:prstGeom prst="rect">
            <a:avLst/>
          </a:prstGeom>
        </p:spPr>
        <p:txBody>
          <a:bodyPr vert="horz" wrap="square" lIns="0" tIns="12700" rIns="0" bIns="0" rtlCol="0">
            <a:spAutoFit/>
          </a:bodyPr>
          <a:lstStyle/>
          <a:p>
            <a:pPr marL="355600" indent="-342900" algn="just">
              <a:lnSpc>
                <a:spcPts val="2475"/>
              </a:lnSpc>
              <a:spcBef>
                <a:spcPts val="100"/>
              </a:spcBef>
              <a:buChar char="•"/>
              <a:tabLst>
                <a:tab pos="354965" algn="l"/>
                <a:tab pos="355600" algn="l"/>
              </a:tabLst>
            </a:pPr>
            <a:r>
              <a:rPr sz="2300" dirty="0">
                <a:latin typeface="Calibri" pitchFamily="34" charset="0"/>
                <a:cs typeface="Comic Sans MS"/>
              </a:rPr>
              <a:t>The </a:t>
            </a:r>
            <a:r>
              <a:rPr sz="2300" spc="-5" dirty="0">
                <a:latin typeface="Calibri" pitchFamily="34" charset="0"/>
                <a:cs typeface="Comic Sans MS"/>
              </a:rPr>
              <a:t>Association of Technology, Management</a:t>
            </a:r>
            <a:r>
              <a:rPr sz="2300" spc="-5">
                <a:latin typeface="Calibri" pitchFamily="34" charset="0"/>
                <a:cs typeface="Comic Sans MS"/>
              </a:rPr>
              <a:t>,</a:t>
            </a:r>
            <a:r>
              <a:rPr sz="2300" spc="-20">
                <a:latin typeface="Calibri" pitchFamily="34" charset="0"/>
                <a:cs typeface="Comic Sans MS"/>
              </a:rPr>
              <a:t> </a:t>
            </a:r>
            <a:r>
              <a:rPr sz="2300" smtClean="0">
                <a:latin typeface="Calibri" pitchFamily="34" charset="0"/>
                <a:cs typeface="Comic Sans MS"/>
              </a:rPr>
              <a:t>and</a:t>
            </a:r>
            <a:r>
              <a:rPr lang="en-US" sz="2300" dirty="0" smtClean="0">
                <a:latin typeface="Calibri" pitchFamily="34" charset="0"/>
                <a:cs typeface="Comic Sans MS"/>
              </a:rPr>
              <a:t> </a:t>
            </a:r>
            <a:r>
              <a:rPr sz="2300" spc="-5" smtClean="0">
                <a:latin typeface="Calibri" pitchFamily="34" charset="0"/>
                <a:cs typeface="Comic Sans MS"/>
              </a:rPr>
              <a:t>Applied </a:t>
            </a:r>
            <a:r>
              <a:rPr sz="2300" spc="-5" dirty="0">
                <a:latin typeface="Calibri" pitchFamily="34" charset="0"/>
                <a:cs typeface="Comic Sans MS"/>
              </a:rPr>
              <a:t>Engineering defines </a:t>
            </a:r>
            <a:r>
              <a:rPr sz="2300" dirty="0">
                <a:latin typeface="Calibri" pitchFamily="34" charset="0"/>
                <a:cs typeface="Comic Sans MS"/>
              </a:rPr>
              <a:t>Technology </a:t>
            </a:r>
            <a:r>
              <a:rPr sz="2300" spc="-5" dirty="0">
                <a:latin typeface="Calibri" pitchFamily="34" charset="0"/>
                <a:cs typeface="Comic Sans MS"/>
              </a:rPr>
              <a:t>Management  </a:t>
            </a:r>
            <a:r>
              <a:rPr sz="2300" b="1" spc="-5" dirty="0">
                <a:latin typeface="Calibri" pitchFamily="34" charset="0"/>
                <a:cs typeface="Comic Sans MS"/>
              </a:rPr>
              <a:t>as </a:t>
            </a:r>
            <a:r>
              <a:rPr sz="2300" b="1" dirty="0">
                <a:latin typeface="Calibri" pitchFamily="34" charset="0"/>
                <a:cs typeface="Comic Sans MS"/>
              </a:rPr>
              <a:t>the </a:t>
            </a:r>
            <a:r>
              <a:rPr sz="2300" b="1" spc="-5" dirty="0">
                <a:latin typeface="Calibri" pitchFamily="34" charset="0"/>
                <a:cs typeface="Comic Sans MS"/>
              </a:rPr>
              <a:t>field concerned with the </a:t>
            </a:r>
            <a:r>
              <a:rPr sz="2300" b="1" spc="-5">
                <a:solidFill>
                  <a:srgbClr val="C00000"/>
                </a:solidFill>
                <a:latin typeface="Calibri" pitchFamily="34" charset="0"/>
                <a:cs typeface="Comic Sans MS"/>
              </a:rPr>
              <a:t>supervision</a:t>
            </a:r>
            <a:r>
              <a:rPr sz="2300" b="1" spc="-30">
                <a:solidFill>
                  <a:srgbClr val="C00000"/>
                </a:solidFill>
                <a:latin typeface="Calibri" pitchFamily="34" charset="0"/>
                <a:cs typeface="Comic Sans MS"/>
              </a:rPr>
              <a:t> </a:t>
            </a:r>
            <a:r>
              <a:rPr sz="2300" b="1" spc="-5" smtClean="0">
                <a:solidFill>
                  <a:srgbClr val="C00000"/>
                </a:solidFill>
                <a:latin typeface="Calibri" pitchFamily="34" charset="0"/>
                <a:cs typeface="Comic Sans MS"/>
              </a:rPr>
              <a:t>of</a:t>
            </a:r>
            <a:r>
              <a:rPr lang="en-US" sz="2300" b="1" spc="-5" dirty="0" smtClean="0">
                <a:solidFill>
                  <a:srgbClr val="C00000"/>
                </a:solidFill>
                <a:latin typeface="Calibri" pitchFamily="34" charset="0"/>
                <a:cs typeface="Comic Sans MS"/>
              </a:rPr>
              <a:t> </a:t>
            </a:r>
            <a:r>
              <a:rPr sz="2300" b="1" spc="-5" smtClean="0">
                <a:solidFill>
                  <a:srgbClr val="C00000"/>
                </a:solidFill>
                <a:latin typeface="Calibri" pitchFamily="34" charset="0"/>
                <a:cs typeface="Comic Sans MS"/>
              </a:rPr>
              <a:t>personnel</a:t>
            </a:r>
            <a:r>
              <a:rPr sz="2300" b="1" spc="-5" smtClean="0">
                <a:latin typeface="Calibri" pitchFamily="34" charset="0"/>
                <a:cs typeface="Comic Sans MS"/>
              </a:rPr>
              <a:t> </a:t>
            </a:r>
            <a:r>
              <a:rPr sz="2300" b="1" spc="-5" dirty="0">
                <a:latin typeface="Calibri" pitchFamily="34" charset="0"/>
                <a:cs typeface="Comic Sans MS"/>
              </a:rPr>
              <a:t>across </a:t>
            </a:r>
            <a:r>
              <a:rPr sz="2300" b="1" dirty="0">
                <a:latin typeface="Calibri" pitchFamily="34" charset="0"/>
                <a:cs typeface="Comic Sans MS"/>
              </a:rPr>
              <a:t>the </a:t>
            </a:r>
            <a:r>
              <a:rPr sz="2300" b="1" spc="-5" dirty="0">
                <a:latin typeface="Calibri" pitchFamily="34" charset="0"/>
                <a:cs typeface="Comic Sans MS"/>
              </a:rPr>
              <a:t>technical spectrum </a:t>
            </a:r>
            <a:r>
              <a:rPr sz="2300" b="1" dirty="0">
                <a:latin typeface="Calibri" pitchFamily="34" charset="0"/>
                <a:cs typeface="Comic Sans MS"/>
              </a:rPr>
              <a:t>and </a:t>
            </a:r>
            <a:r>
              <a:rPr sz="2300" b="1">
                <a:latin typeface="Calibri" pitchFamily="34" charset="0"/>
                <a:cs typeface="Comic Sans MS"/>
              </a:rPr>
              <a:t>a</a:t>
            </a:r>
            <a:r>
              <a:rPr sz="2300" b="1" spc="-55">
                <a:latin typeface="Calibri" pitchFamily="34" charset="0"/>
                <a:cs typeface="Comic Sans MS"/>
              </a:rPr>
              <a:t> </a:t>
            </a:r>
            <a:r>
              <a:rPr sz="2300" b="1" spc="-5" smtClean="0">
                <a:latin typeface="Calibri" pitchFamily="34" charset="0"/>
                <a:cs typeface="Comic Sans MS"/>
              </a:rPr>
              <a:t>wide</a:t>
            </a:r>
            <a:r>
              <a:rPr lang="en-US" sz="2300" b="1" spc="-5" dirty="0" smtClean="0">
                <a:latin typeface="Calibri" pitchFamily="34" charset="0"/>
                <a:cs typeface="Comic Sans MS"/>
              </a:rPr>
              <a:t> </a:t>
            </a:r>
            <a:r>
              <a:rPr sz="2300" b="1" spc="-5" smtClean="0">
                <a:latin typeface="Calibri" pitchFamily="34" charset="0"/>
                <a:cs typeface="Comic Sans MS"/>
              </a:rPr>
              <a:t>variety </a:t>
            </a:r>
            <a:r>
              <a:rPr sz="2300" b="1" spc="-5" dirty="0">
                <a:latin typeface="Calibri" pitchFamily="34" charset="0"/>
                <a:cs typeface="Comic Sans MS"/>
              </a:rPr>
              <a:t>of complex technological systems</a:t>
            </a:r>
            <a:r>
              <a:rPr sz="2300" b="1" spc="-5">
                <a:latin typeface="Calibri" pitchFamily="34" charset="0"/>
                <a:cs typeface="Comic Sans MS"/>
              </a:rPr>
              <a:t>.</a:t>
            </a:r>
            <a:r>
              <a:rPr sz="2300" b="1" spc="15">
                <a:latin typeface="Calibri" pitchFamily="34" charset="0"/>
                <a:cs typeface="Comic Sans MS"/>
              </a:rPr>
              <a:t> </a:t>
            </a:r>
            <a:endParaRPr lang="en-US" sz="2300" b="1" spc="15" dirty="0" smtClean="0">
              <a:latin typeface="Calibri" pitchFamily="34" charset="0"/>
              <a:cs typeface="Comic Sans MS"/>
            </a:endParaRPr>
          </a:p>
          <a:p>
            <a:pPr marL="355600" indent="-342900" algn="just">
              <a:lnSpc>
                <a:spcPts val="2475"/>
              </a:lnSpc>
              <a:spcBef>
                <a:spcPts val="100"/>
              </a:spcBef>
              <a:buChar char="•"/>
              <a:tabLst>
                <a:tab pos="354965" algn="l"/>
                <a:tab pos="355600" algn="l"/>
              </a:tabLst>
            </a:pPr>
            <a:endParaRPr lang="en-US" sz="2300" spc="15" dirty="0">
              <a:latin typeface="Calibri" pitchFamily="34" charset="0"/>
              <a:cs typeface="Comic Sans MS"/>
            </a:endParaRPr>
          </a:p>
          <a:p>
            <a:pPr marL="355600" indent="-342900" algn="just">
              <a:lnSpc>
                <a:spcPts val="2475"/>
              </a:lnSpc>
              <a:spcBef>
                <a:spcPts val="100"/>
              </a:spcBef>
              <a:buChar char="•"/>
              <a:tabLst>
                <a:tab pos="354965" algn="l"/>
                <a:tab pos="355600" algn="l"/>
              </a:tabLst>
            </a:pPr>
            <a:r>
              <a:rPr sz="2300" spc="-5" smtClean="0">
                <a:latin typeface="Calibri" pitchFamily="34" charset="0"/>
                <a:cs typeface="Comic Sans MS"/>
              </a:rPr>
              <a:t>Technology</a:t>
            </a:r>
            <a:r>
              <a:rPr lang="en-US" sz="2300" spc="-5" dirty="0" smtClean="0">
                <a:latin typeface="Calibri" pitchFamily="34" charset="0"/>
                <a:cs typeface="Comic Sans MS"/>
              </a:rPr>
              <a:t> </a:t>
            </a:r>
            <a:r>
              <a:rPr sz="2300" spc="-5" smtClean="0">
                <a:latin typeface="Calibri" pitchFamily="34" charset="0"/>
                <a:cs typeface="Comic Sans MS"/>
              </a:rPr>
              <a:t>Management </a:t>
            </a:r>
            <a:r>
              <a:rPr sz="2300" spc="-5" dirty="0">
                <a:latin typeface="Calibri" pitchFamily="34" charset="0"/>
                <a:cs typeface="Comic Sans MS"/>
              </a:rPr>
              <a:t>programs typically </a:t>
            </a:r>
            <a:r>
              <a:rPr sz="2300" dirty="0">
                <a:latin typeface="Calibri" pitchFamily="34" charset="0"/>
                <a:cs typeface="Comic Sans MS"/>
              </a:rPr>
              <a:t>include </a:t>
            </a:r>
            <a:r>
              <a:rPr sz="2300" spc="-5" dirty="0">
                <a:latin typeface="Calibri" pitchFamily="34" charset="0"/>
                <a:cs typeface="Comic Sans MS"/>
              </a:rPr>
              <a:t>instruction in  production </a:t>
            </a:r>
            <a:r>
              <a:rPr sz="2300" dirty="0">
                <a:latin typeface="Calibri" pitchFamily="34" charset="0"/>
                <a:cs typeface="Comic Sans MS"/>
              </a:rPr>
              <a:t>and </a:t>
            </a:r>
            <a:r>
              <a:rPr sz="2300" spc="-5" dirty="0">
                <a:latin typeface="Calibri" pitchFamily="34" charset="0"/>
                <a:cs typeface="Comic Sans MS"/>
              </a:rPr>
              <a:t>operations management</a:t>
            </a:r>
            <a:r>
              <a:rPr sz="2300" spc="-5">
                <a:latin typeface="Calibri" pitchFamily="34" charset="0"/>
                <a:cs typeface="Comic Sans MS"/>
              </a:rPr>
              <a:t>,</a:t>
            </a:r>
            <a:r>
              <a:rPr sz="2300" spc="-15">
                <a:latin typeface="Calibri" pitchFamily="34" charset="0"/>
                <a:cs typeface="Comic Sans MS"/>
              </a:rPr>
              <a:t> </a:t>
            </a:r>
            <a:r>
              <a:rPr sz="2300" spc="-5" smtClean="0">
                <a:latin typeface="Calibri" pitchFamily="34" charset="0"/>
                <a:cs typeface="Comic Sans MS"/>
              </a:rPr>
              <a:t>project</a:t>
            </a:r>
            <a:r>
              <a:rPr lang="en-US" sz="2300" spc="-5" dirty="0" smtClean="0">
                <a:latin typeface="Calibri" pitchFamily="34" charset="0"/>
                <a:cs typeface="Comic Sans MS"/>
              </a:rPr>
              <a:t> </a:t>
            </a:r>
            <a:r>
              <a:rPr sz="2300" spc="-5" smtClean="0">
                <a:latin typeface="Calibri" pitchFamily="34" charset="0"/>
                <a:cs typeface="Comic Sans MS"/>
              </a:rPr>
              <a:t>management</a:t>
            </a:r>
            <a:r>
              <a:rPr sz="2300" spc="-5" dirty="0">
                <a:latin typeface="Calibri" pitchFamily="34" charset="0"/>
                <a:cs typeface="Comic Sans MS"/>
              </a:rPr>
              <a:t>, computer applications, quality</a:t>
            </a:r>
            <a:r>
              <a:rPr sz="2300" spc="5" dirty="0">
                <a:latin typeface="Calibri" pitchFamily="34" charset="0"/>
                <a:cs typeface="Comic Sans MS"/>
              </a:rPr>
              <a:t> </a:t>
            </a:r>
            <a:r>
              <a:rPr sz="2300" spc="-5">
                <a:latin typeface="Calibri" pitchFamily="34" charset="0"/>
                <a:cs typeface="Comic Sans MS"/>
              </a:rPr>
              <a:t>control</a:t>
            </a:r>
            <a:r>
              <a:rPr sz="2300" spc="-5" smtClean="0">
                <a:latin typeface="Calibri" pitchFamily="34" charset="0"/>
                <a:cs typeface="Comic Sans MS"/>
              </a:rPr>
              <a:t>,</a:t>
            </a:r>
            <a:r>
              <a:rPr lang="en-US" sz="2300" spc="-5" dirty="0" smtClean="0">
                <a:latin typeface="Calibri" pitchFamily="34" charset="0"/>
                <a:cs typeface="Comic Sans MS"/>
              </a:rPr>
              <a:t> </a:t>
            </a:r>
            <a:r>
              <a:rPr sz="2300" spc="-5" smtClean="0">
                <a:latin typeface="Calibri" pitchFamily="34" charset="0"/>
                <a:cs typeface="Comic Sans MS"/>
              </a:rPr>
              <a:t>safety </a:t>
            </a:r>
            <a:r>
              <a:rPr sz="2300" dirty="0">
                <a:latin typeface="Calibri" pitchFamily="34" charset="0"/>
                <a:cs typeface="Comic Sans MS"/>
              </a:rPr>
              <a:t>and </a:t>
            </a:r>
            <a:r>
              <a:rPr sz="2300" spc="-5" dirty="0">
                <a:latin typeface="Calibri" pitchFamily="34" charset="0"/>
                <a:cs typeface="Comic Sans MS"/>
              </a:rPr>
              <a:t>health issues, statistics, </a:t>
            </a:r>
            <a:r>
              <a:rPr sz="2300" dirty="0">
                <a:latin typeface="Calibri" pitchFamily="34" charset="0"/>
                <a:cs typeface="Comic Sans MS"/>
              </a:rPr>
              <a:t>and </a:t>
            </a:r>
            <a:r>
              <a:rPr sz="2300" spc="-5" dirty="0">
                <a:latin typeface="Calibri" pitchFamily="34" charset="0"/>
                <a:cs typeface="Comic Sans MS"/>
              </a:rPr>
              <a:t>general  management</a:t>
            </a:r>
            <a:r>
              <a:rPr sz="2300" spc="-10" dirty="0">
                <a:latin typeface="Calibri" pitchFamily="34" charset="0"/>
                <a:cs typeface="Comic Sans MS"/>
              </a:rPr>
              <a:t> </a:t>
            </a:r>
            <a:r>
              <a:rPr sz="2300" spc="-5">
                <a:latin typeface="Calibri" pitchFamily="34" charset="0"/>
                <a:cs typeface="Comic Sans MS"/>
              </a:rPr>
              <a:t>principles</a:t>
            </a:r>
            <a:r>
              <a:rPr sz="2300" spc="-5" smtClean="0">
                <a:latin typeface="Calibri" pitchFamily="34" charset="0"/>
                <a:cs typeface="Comic Sans MS"/>
              </a:rPr>
              <a:t>.</a:t>
            </a:r>
            <a:endParaRPr lang="en-US" sz="2300" spc="-5" dirty="0" smtClean="0">
              <a:latin typeface="Calibri" pitchFamily="34" charset="0"/>
              <a:cs typeface="Comic Sans MS"/>
            </a:endParaRPr>
          </a:p>
          <a:p>
            <a:pPr marL="355600" marR="776605" algn="just">
              <a:lnSpc>
                <a:spcPts val="2210"/>
              </a:lnSpc>
              <a:spcBef>
                <a:spcPts val="260"/>
              </a:spcBef>
            </a:pPr>
            <a:endParaRPr sz="2300">
              <a:latin typeface="Calibri" pitchFamily="34" charset="0"/>
              <a:cs typeface="Comic Sans MS"/>
            </a:endParaRPr>
          </a:p>
          <a:p>
            <a:pPr marL="355600" indent="-342900" algn="just">
              <a:lnSpc>
                <a:spcPts val="2475"/>
              </a:lnSpc>
              <a:spcBef>
                <a:spcPts val="45"/>
              </a:spcBef>
              <a:buChar char="•"/>
              <a:tabLst>
                <a:tab pos="354965" algn="l"/>
                <a:tab pos="355600" algn="l"/>
              </a:tabLst>
            </a:pPr>
            <a:r>
              <a:rPr sz="2300" dirty="0">
                <a:latin typeface="Calibri" pitchFamily="34" charset="0"/>
                <a:cs typeface="Comic Sans MS"/>
              </a:rPr>
              <a:t>Typical </a:t>
            </a:r>
            <a:r>
              <a:rPr sz="2300" spc="-5" dirty="0">
                <a:latin typeface="Calibri" pitchFamily="34" charset="0"/>
                <a:cs typeface="Comic Sans MS"/>
              </a:rPr>
              <a:t>concepts used </a:t>
            </a:r>
            <a:r>
              <a:rPr sz="2300" dirty="0">
                <a:latin typeface="Calibri" pitchFamily="34" charset="0"/>
                <a:cs typeface="Comic Sans MS"/>
              </a:rPr>
              <a:t>in </a:t>
            </a:r>
            <a:r>
              <a:rPr sz="2300" spc="-5" dirty="0">
                <a:latin typeface="Calibri" pitchFamily="34" charset="0"/>
                <a:cs typeface="Comic Sans MS"/>
              </a:rPr>
              <a:t>technology </a:t>
            </a:r>
            <a:r>
              <a:rPr sz="2300" spc="-5">
                <a:latin typeface="Calibri" pitchFamily="34" charset="0"/>
                <a:cs typeface="Comic Sans MS"/>
              </a:rPr>
              <a:t>management</a:t>
            </a:r>
            <a:r>
              <a:rPr sz="2300" spc="-20">
                <a:latin typeface="Calibri" pitchFamily="34" charset="0"/>
                <a:cs typeface="Comic Sans MS"/>
              </a:rPr>
              <a:t> </a:t>
            </a:r>
            <a:r>
              <a:rPr sz="2300" spc="-5" smtClean="0">
                <a:latin typeface="Calibri" pitchFamily="34" charset="0"/>
                <a:cs typeface="Comic Sans MS"/>
              </a:rPr>
              <a:t>are</a:t>
            </a:r>
            <a:r>
              <a:rPr lang="en-US" sz="2300" spc="-5" dirty="0" smtClean="0">
                <a:latin typeface="Calibri" pitchFamily="34" charset="0"/>
                <a:cs typeface="Comic Sans MS"/>
              </a:rPr>
              <a:t> </a:t>
            </a:r>
            <a:r>
              <a:rPr sz="2300" spc="-5" smtClean="0">
                <a:latin typeface="Calibri" pitchFamily="34" charset="0"/>
                <a:cs typeface="Comic Sans MS"/>
              </a:rPr>
              <a:t>technology </a:t>
            </a:r>
            <a:r>
              <a:rPr sz="2300" spc="-5" dirty="0">
                <a:latin typeface="Calibri" pitchFamily="34" charset="0"/>
                <a:cs typeface="Comic Sans MS"/>
              </a:rPr>
              <a:t>strategy ,technology </a:t>
            </a:r>
            <a:r>
              <a:rPr sz="2300" spc="-5">
                <a:latin typeface="Calibri" pitchFamily="34" charset="0"/>
                <a:cs typeface="Comic Sans MS"/>
              </a:rPr>
              <a:t>forecasting </a:t>
            </a:r>
            <a:r>
              <a:rPr sz="2300" smtClean="0">
                <a:latin typeface="Calibri" pitchFamily="34" charset="0"/>
                <a:cs typeface="Comic Sans MS"/>
              </a:rPr>
              <a:t>,</a:t>
            </a:r>
            <a:r>
              <a:rPr lang="en-US" sz="2300" dirty="0" smtClean="0">
                <a:latin typeface="Calibri" pitchFamily="34" charset="0"/>
                <a:cs typeface="Comic Sans MS"/>
              </a:rPr>
              <a:t> </a:t>
            </a:r>
            <a:r>
              <a:rPr sz="2300" spc="-5" smtClean="0">
                <a:latin typeface="Calibri" pitchFamily="34" charset="0"/>
                <a:cs typeface="Comic Sans MS"/>
              </a:rPr>
              <a:t>technology </a:t>
            </a:r>
            <a:r>
              <a:rPr sz="2300" spc="-5" dirty="0">
                <a:latin typeface="Calibri" pitchFamily="34" charset="0"/>
                <a:cs typeface="Comic Sans MS"/>
              </a:rPr>
              <a:t>road-mapping (mapping technologies to  business and market needs), technology</a:t>
            </a:r>
            <a:r>
              <a:rPr sz="2300" spc="-30" dirty="0">
                <a:latin typeface="Calibri" pitchFamily="34" charset="0"/>
                <a:cs typeface="Comic Sans MS"/>
              </a:rPr>
              <a:t> </a:t>
            </a:r>
            <a:r>
              <a:rPr sz="2300" spc="-5" dirty="0">
                <a:latin typeface="Calibri" pitchFamily="34" charset="0"/>
                <a:cs typeface="Comic Sans MS"/>
              </a:rPr>
              <a:t>project</a:t>
            </a:r>
            <a:endParaRPr sz="2300">
              <a:latin typeface="Calibri" pitchFamily="34" charset="0"/>
              <a:cs typeface="Comic Sans MS"/>
            </a:endParaRPr>
          </a:p>
          <a:p>
            <a:pPr marL="355600" marR="163830" algn="just">
              <a:lnSpc>
                <a:spcPct val="80000"/>
              </a:lnSpc>
              <a:spcBef>
                <a:spcPts val="5"/>
              </a:spcBef>
            </a:pPr>
            <a:r>
              <a:rPr sz="2300" spc="-5" dirty="0">
                <a:latin typeface="Calibri" pitchFamily="34" charset="0"/>
                <a:cs typeface="Comic Sans MS"/>
              </a:rPr>
              <a:t>portfolio </a:t>
            </a:r>
            <a:r>
              <a:rPr sz="2300" dirty="0">
                <a:latin typeface="Calibri" pitchFamily="34" charset="0"/>
                <a:cs typeface="Comic Sans MS"/>
              </a:rPr>
              <a:t>( a </a:t>
            </a:r>
            <a:r>
              <a:rPr sz="2300" spc="-5" dirty="0">
                <a:latin typeface="Calibri" pitchFamily="34" charset="0"/>
                <a:cs typeface="Comic Sans MS"/>
              </a:rPr>
              <a:t>set of projects </a:t>
            </a:r>
            <a:r>
              <a:rPr sz="2300" dirty="0">
                <a:latin typeface="Calibri" pitchFamily="34" charset="0"/>
                <a:cs typeface="Comic Sans MS"/>
              </a:rPr>
              <a:t>under </a:t>
            </a:r>
            <a:r>
              <a:rPr sz="2300" spc="-5" dirty="0">
                <a:latin typeface="Calibri" pitchFamily="34" charset="0"/>
                <a:cs typeface="Comic Sans MS"/>
              </a:rPr>
              <a:t>development) </a:t>
            </a:r>
            <a:r>
              <a:rPr sz="2300" dirty="0">
                <a:latin typeface="Calibri" pitchFamily="34" charset="0"/>
                <a:cs typeface="Comic Sans MS"/>
              </a:rPr>
              <a:t>and  </a:t>
            </a:r>
            <a:r>
              <a:rPr sz="2300" spc="-5" dirty="0">
                <a:latin typeface="Calibri" pitchFamily="34" charset="0"/>
                <a:cs typeface="Comic Sans MS"/>
              </a:rPr>
              <a:t>technology portfolio (a set of technologies </a:t>
            </a:r>
            <a:r>
              <a:rPr sz="2300" dirty="0">
                <a:latin typeface="Calibri" pitchFamily="34" charset="0"/>
                <a:cs typeface="Comic Sans MS"/>
              </a:rPr>
              <a:t>in</a:t>
            </a:r>
            <a:r>
              <a:rPr sz="2300" spc="-10" dirty="0">
                <a:latin typeface="Calibri" pitchFamily="34" charset="0"/>
                <a:cs typeface="Comic Sans MS"/>
              </a:rPr>
              <a:t> </a:t>
            </a:r>
            <a:r>
              <a:rPr sz="2300" spc="-5" dirty="0">
                <a:latin typeface="Calibri" pitchFamily="34" charset="0"/>
                <a:cs typeface="Comic Sans MS"/>
              </a:rPr>
              <a:t>use).</a:t>
            </a:r>
            <a:endParaRPr sz="2300">
              <a:latin typeface="Calibri" pitchFamily="34" charset="0"/>
              <a:cs typeface="Comic Sans MS"/>
            </a:endParaRPr>
          </a:p>
        </p:txBody>
      </p:sp>
      <p:pic>
        <p:nvPicPr>
          <p:cNvPr id="4" name="Picture 3"/>
          <p:cNvPicPr/>
          <p:nvPr/>
        </p:nvPicPr>
        <p:blipFill>
          <a:blip r:embed="rId1"/>
          <a:srcRect/>
          <a:stretch>
            <a:fillRect/>
          </a:stretch>
        </p:blipFill>
        <p:spPr bwMode="auto">
          <a:xfrm>
            <a:off x="9144000" y="0"/>
            <a:ext cx="1524000" cy="457200"/>
          </a:xfrm>
          <a:prstGeom prst="rect">
            <a:avLst/>
          </a:prstGeom>
          <a:noFill/>
          <a:ln w="9525">
            <a:solidFill>
              <a:schemeClr val="accent1"/>
            </a:solid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4873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1828800" y="914400"/>
            <a:ext cx="8628888" cy="5334000"/>
          </a:xfrm>
        </p:spPr>
        <p:txBody>
          <a:bodyPr>
            <a:normAutofit/>
          </a:bodyPr>
          <a:lstStyle/>
          <a:p>
            <a:pPr>
              <a:buFont typeface="Wingdings" panose="05000000000000000000" pitchFamily="2" charset="2"/>
              <a:buNone/>
            </a:pPr>
            <a:r>
              <a:rPr lang="en-US" dirty="0" smtClean="0">
                <a:solidFill>
                  <a:srgbClr val="C00000"/>
                </a:solidFill>
                <a:latin typeface="Times New Roman" pitchFamily="18" charset="0"/>
                <a:cs typeface="Times New Roman" pitchFamily="18" charset="0"/>
              </a:rPr>
              <a:t>3 Stages in Marketing Strategy Development</a:t>
            </a:r>
            <a:endParaRPr lang="en-US" dirty="0" smtClean="0">
              <a:solidFill>
                <a:srgbClr val="C00000"/>
              </a:solidFill>
              <a:latin typeface="Times New Roman" pitchFamily="18" charset="0"/>
              <a:cs typeface="Times New Roman" pitchFamily="18" charset="0"/>
            </a:endParaRPr>
          </a:p>
          <a:p>
            <a:pPr>
              <a:buFont typeface="Wingdings" panose="05000000000000000000" pitchFamily="2" charset="2"/>
              <a:buNone/>
            </a:pPr>
            <a:endParaRPr lang="en-US" dirty="0" smtClean="0">
              <a:solidFill>
                <a:srgbClr val="002060"/>
              </a:solidFill>
              <a:latin typeface="Times New Roman" pitchFamily="18" charset="0"/>
              <a:cs typeface="Times New Roman" pitchFamily="18" charset="0"/>
            </a:endParaRPr>
          </a:p>
          <a:p>
            <a:pPr>
              <a:buFont typeface="Wingdings" panose="05000000000000000000" pitchFamily="2" charset="2"/>
              <a:buNone/>
            </a:pPr>
            <a:r>
              <a:rPr lang="en-US" sz="2400" dirty="0" smtClean="0">
                <a:latin typeface="Times New Roman" pitchFamily="18" charset="0"/>
                <a:cs typeface="Times New Roman" pitchFamily="18" charset="0"/>
              </a:rPr>
              <a:t>1</a:t>
            </a:r>
            <a:r>
              <a:rPr lang="en-US" sz="2400" baseline="30000" dirty="0" smtClean="0">
                <a:latin typeface="Times New Roman" pitchFamily="18" charset="0"/>
                <a:cs typeface="Times New Roman" pitchFamily="18" charset="0"/>
              </a:rPr>
              <a:t>st</a:t>
            </a:r>
            <a:r>
              <a:rPr lang="en-US" sz="2400" dirty="0" smtClean="0">
                <a:latin typeface="Times New Roman" pitchFamily="18" charset="0"/>
                <a:cs typeface="Times New Roman" pitchFamily="18" charset="0"/>
              </a:rPr>
              <a:t> Stage: Describing the target market, the planned production, positioning, sales, market share and profit goals  for the first few years.</a:t>
            </a:r>
            <a:endParaRPr lang="en-US" sz="2400" dirty="0" smtClean="0">
              <a:latin typeface="Times New Roman" pitchFamily="18" charset="0"/>
              <a:cs typeface="Times New Roman" pitchFamily="18" charset="0"/>
            </a:endParaRPr>
          </a:p>
          <a:p>
            <a:pPr>
              <a:buFont typeface="Wingdings" panose="05000000000000000000" pitchFamily="2" charset="2"/>
              <a:buNone/>
            </a:pPr>
            <a:r>
              <a:rPr lang="en-US" sz="2400" dirty="0" smtClean="0">
                <a:latin typeface="Times New Roman" pitchFamily="18" charset="0"/>
                <a:cs typeface="Times New Roman" pitchFamily="18" charset="0"/>
              </a:rPr>
              <a:t>2</a:t>
            </a:r>
            <a:r>
              <a:rPr lang="en-US" sz="2400" baseline="30000" dirty="0" smtClean="0">
                <a:latin typeface="Times New Roman" pitchFamily="18" charset="0"/>
                <a:cs typeface="Times New Roman" pitchFamily="18" charset="0"/>
              </a:rPr>
              <a:t>nd</a:t>
            </a:r>
            <a:r>
              <a:rPr lang="en-US" sz="2400" dirty="0" smtClean="0">
                <a:latin typeface="Times New Roman" pitchFamily="18" charset="0"/>
                <a:cs typeface="Times New Roman" pitchFamily="18" charset="0"/>
              </a:rPr>
              <a:t> Stage: Outlining the product’s planned price, distribution and marketing budget.</a:t>
            </a:r>
            <a:endParaRPr lang="en-US" sz="2400" dirty="0" smtClean="0">
              <a:latin typeface="Times New Roman" pitchFamily="18" charset="0"/>
              <a:cs typeface="Times New Roman" pitchFamily="18" charset="0"/>
            </a:endParaRPr>
          </a:p>
          <a:p>
            <a:pPr>
              <a:buFont typeface="Wingdings" panose="05000000000000000000" pitchFamily="2" charset="2"/>
              <a:buNone/>
            </a:pPr>
            <a:r>
              <a:rPr lang="en-US" sz="2400" dirty="0" smtClean="0">
                <a:latin typeface="Times New Roman" pitchFamily="18" charset="0"/>
                <a:cs typeface="Times New Roman" pitchFamily="18" charset="0"/>
              </a:rPr>
              <a:t>3</a:t>
            </a:r>
            <a:r>
              <a:rPr lang="en-US" sz="2400" baseline="30000" dirty="0" smtClean="0">
                <a:latin typeface="Times New Roman" pitchFamily="18" charset="0"/>
                <a:cs typeface="Times New Roman" pitchFamily="18" charset="0"/>
              </a:rPr>
              <a:t>rd</a:t>
            </a:r>
            <a:r>
              <a:rPr lang="en-US" sz="2400" dirty="0" smtClean="0">
                <a:latin typeface="Times New Roman" pitchFamily="18" charset="0"/>
                <a:cs typeface="Times New Roman" pitchFamily="18" charset="0"/>
              </a:rPr>
              <a:t> Stage: Describing the plan, the long run sales and profit.</a:t>
            </a:r>
            <a:endParaRPr lang="en-US" sz="2400" dirty="0" smtClean="0">
              <a:latin typeface="Times New Roman" pitchFamily="18" charset="0"/>
              <a:cs typeface="Times New Roman" pitchFamily="18" charset="0"/>
            </a:endParaRPr>
          </a:p>
          <a:p>
            <a:endParaRPr lang="en-US" sz="2400" dirty="0"/>
          </a:p>
        </p:txBody>
      </p:sp>
      <p:pic>
        <p:nvPicPr>
          <p:cNvPr id="4" name="Picture 3"/>
          <p:cNvPicPr/>
          <p:nvPr/>
        </p:nvPicPr>
        <p:blipFill>
          <a:blip r:embed="rId1"/>
          <a:srcRect/>
          <a:stretch>
            <a:fillRect/>
          </a:stretch>
        </p:blipFill>
        <p:spPr bwMode="auto">
          <a:xfrm>
            <a:off x="9067800" y="0"/>
            <a:ext cx="1600200" cy="457200"/>
          </a:xfrm>
          <a:prstGeom prst="rect">
            <a:avLst/>
          </a:prstGeom>
          <a:noFill/>
          <a:ln w="9525">
            <a:solidFill>
              <a:schemeClr val="accent1"/>
            </a:solid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4873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Development Process</a:t>
            </a:r>
            <a:endParaRPr lang="en-US" dirty="0">
              <a:solidFill>
                <a:schemeClr val="bg1"/>
              </a:solidFill>
            </a:endParaRPr>
          </a:p>
        </p:txBody>
      </p:sp>
      <p:sp>
        <p:nvSpPr>
          <p:cNvPr id="3" name="Content Placeholder 2"/>
          <p:cNvSpPr>
            <a:spLocks noGrp="1"/>
          </p:cNvSpPr>
          <p:nvPr>
            <p:ph idx="1"/>
          </p:nvPr>
        </p:nvSpPr>
        <p:spPr>
          <a:xfrm>
            <a:off x="1981200" y="685800"/>
            <a:ext cx="8476488" cy="5562600"/>
          </a:xfrm>
        </p:spPr>
        <p:txBody>
          <a:bodyPr>
            <a:normAutofit fontScale="72500"/>
          </a:bodyPr>
          <a:lstStyle/>
          <a:p>
            <a:pPr>
              <a:buFont typeface="Wingdings" panose="05000000000000000000" pitchFamily="2" charset="2"/>
              <a:buNone/>
            </a:pPr>
            <a:r>
              <a:rPr lang="en-US" sz="2800" dirty="0" smtClean="0">
                <a:solidFill>
                  <a:srgbClr val="C00000"/>
                </a:solidFill>
                <a:latin typeface="Times New Roman" pitchFamily="18" charset="0"/>
                <a:cs typeface="Times New Roman" pitchFamily="18" charset="0"/>
              </a:rPr>
              <a:t>5</a:t>
            </a:r>
            <a:r>
              <a:rPr lang="en-US" sz="2800" baseline="30000" dirty="0" smtClean="0">
                <a:solidFill>
                  <a:srgbClr val="C00000"/>
                </a:solidFill>
                <a:latin typeface="Times New Roman" pitchFamily="18" charset="0"/>
                <a:cs typeface="Times New Roman" pitchFamily="18" charset="0"/>
              </a:rPr>
              <a:t>th</a:t>
            </a:r>
            <a:r>
              <a:rPr lang="en-US" sz="2800" dirty="0" smtClean="0">
                <a:solidFill>
                  <a:srgbClr val="C00000"/>
                </a:solidFill>
                <a:latin typeface="Times New Roman" pitchFamily="18" charset="0"/>
                <a:cs typeface="Times New Roman" pitchFamily="18" charset="0"/>
              </a:rPr>
              <a:t> Step: “BUSINESS ANALYSIS”</a:t>
            </a:r>
            <a:endParaRPr lang="en-US" sz="2800" dirty="0" smtClean="0">
              <a:solidFill>
                <a:srgbClr val="C00000"/>
              </a:solidFill>
              <a:latin typeface="Times New Roman" pitchFamily="18" charset="0"/>
              <a:cs typeface="Times New Roman" pitchFamily="18" charset="0"/>
            </a:endParaRPr>
          </a:p>
          <a:p>
            <a:pPr>
              <a:buFont typeface="Wingdings" panose="05000000000000000000" pitchFamily="2" charset="2"/>
              <a:buChar char="v"/>
            </a:pPr>
            <a:r>
              <a:rPr lang="en-US" sz="2400" dirty="0" smtClean="0">
                <a:latin typeface="Times New Roman" pitchFamily="18" charset="0"/>
                <a:cs typeface="Times New Roman" pitchFamily="18" charset="0"/>
              </a:rPr>
              <a:t>Involves a review of sales, cost, and profit projections to find out whether they satisfy the  company’s objective.</a:t>
            </a:r>
            <a:endParaRPr lang="en-US" sz="2400" dirty="0" smtClean="0">
              <a:latin typeface="Times New Roman" pitchFamily="18" charset="0"/>
              <a:cs typeface="Times New Roman" pitchFamily="18" charset="0"/>
            </a:endParaRPr>
          </a:p>
          <a:p>
            <a:pPr>
              <a:buFont typeface="Wingdings" panose="05000000000000000000" pitchFamily="2" charset="2"/>
              <a:buNone/>
            </a:pPr>
            <a:r>
              <a:rPr lang="en-US" sz="2800" dirty="0" smtClean="0">
                <a:solidFill>
                  <a:srgbClr val="C00000"/>
                </a:solidFill>
                <a:latin typeface="Times New Roman" pitchFamily="18" charset="0"/>
                <a:cs typeface="Times New Roman" pitchFamily="18" charset="0"/>
              </a:rPr>
              <a:t>6</a:t>
            </a:r>
            <a:r>
              <a:rPr lang="en-US" sz="2800" baseline="30000" dirty="0" smtClean="0">
                <a:solidFill>
                  <a:srgbClr val="C00000"/>
                </a:solidFill>
                <a:latin typeface="Times New Roman" pitchFamily="18" charset="0"/>
                <a:cs typeface="Times New Roman" pitchFamily="18" charset="0"/>
              </a:rPr>
              <a:t>th</a:t>
            </a:r>
            <a:r>
              <a:rPr lang="en-US" sz="2800" dirty="0" smtClean="0">
                <a:solidFill>
                  <a:srgbClr val="C00000"/>
                </a:solidFill>
                <a:latin typeface="Times New Roman" pitchFamily="18" charset="0"/>
                <a:cs typeface="Times New Roman" pitchFamily="18" charset="0"/>
              </a:rPr>
              <a:t> Step: “ PRODUCT DEVELOPMENT”</a:t>
            </a:r>
            <a:endParaRPr lang="en-US" sz="2800" dirty="0" smtClean="0">
              <a:solidFill>
                <a:srgbClr val="C00000"/>
              </a:solidFill>
              <a:latin typeface="Times New Roman" pitchFamily="18" charset="0"/>
              <a:cs typeface="Times New Roman" pitchFamily="18" charset="0"/>
            </a:endParaRPr>
          </a:p>
          <a:p>
            <a:pPr>
              <a:buFont typeface="Wingdings" panose="05000000000000000000" pitchFamily="2" charset="2"/>
              <a:buNone/>
            </a:pPr>
            <a:endParaRPr lang="en-US" dirty="0" smtClean="0">
              <a:latin typeface="Times New Roman" pitchFamily="18" charset="0"/>
              <a:cs typeface="Times New Roman" pitchFamily="18" charset="0"/>
            </a:endParaRPr>
          </a:p>
          <a:p>
            <a:pPr>
              <a:buFont typeface="Wingdings" panose="05000000000000000000" pitchFamily="2" charset="2"/>
              <a:buChar char="v"/>
            </a:pPr>
            <a:r>
              <a:rPr lang="en-US" sz="2400" dirty="0" smtClean="0">
                <a:latin typeface="Times New Roman" pitchFamily="18" charset="0"/>
                <a:cs typeface="Times New Roman" pitchFamily="18" charset="0"/>
              </a:rPr>
              <a:t>The research and development or engineering department develops the product concept into physical product.</a:t>
            </a:r>
            <a:endParaRPr lang="en-US" sz="2400" dirty="0" smtClean="0">
              <a:latin typeface="Times New Roman" pitchFamily="18" charset="0"/>
              <a:cs typeface="Times New Roman" pitchFamily="18" charset="0"/>
            </a:endParaRPr>
          </a:p>
          <a:p>
            <a:pPr>
              <a:buFont typeface="Wingdings" panose="05000000000000000000" pitchFamily="2" charset="2"/>
              <a:buNone/>
            </a:pPr>
            <a:r>
              <a:rPr lang="en-US" sz="2800" dirty="0" smtClean="0">
                <a:solidFill>
                  <a:srgbClr val="C00000"/>
                </a:solidFill>
                <a:latin typeface="Times New Roman" pitchFamily="18" charset="0"/>
                <a:cs typeface="Times New Roman" pitchFamily="18" charset="0"/>
              </a:rPr>
              <a:t>7</a:t>
            </a:r>
            <a:r>
              <a:rPr lang="en-US" sz="2800" baseline="30000" dirty="0" smtClean="0">
                <a:solidFill>
                  <a:srgbClr val="C00000"/>
                </a:solidFill>
                <a:latin typeface="Times New Roman" pitchFamily="18" charset="0"/>
                <a:cs typeface="Times New Roman" pitchFamily="18" charset="0"/>
              </a:rPr>
              <a:t>th</a:t>
            </a:r>
            <a:r>
              <a:rPr lang="en-US" sz="2800" dirty="0" smtClean="0">
                <a:solidFill>
                  <a:srgbClr val="C00000"/>
                </a:solidFill>
                <a:latin typeface="Times New Roman" pitchFamily="18" charset="0"/>
                <a:cs typeface="Times New Roman" pitchFamily="18" charset="0"/>
              </a:rPr>
              <a:t> Step: “ TEST MARKETING”</a:t>
            </a:r>
            <a:endParaRPr lang="en-US" sz="2800" dirty="0" smtClean="0">
              <a:solidFill>
                <a:srgbClr val="C00000"/>
              </a:solidFill>
              <a:latin typeface="Times New Roman" pitchFamily="18" charset="0"/>
              <a:cs typeface="Times New Roman" pitchFamily="18" charset="0"/>
            </a:endParaRPr>
          </a:p>
          <a:p>
            <a:pPr>
              <a:buFont typeface="Wingdings" panose="05000000000000000000" pitchFamily="2" charset="2"/>
              <a:buNone/>
            </a:pPr>
            <a:endParaRPr lang="en-US" dirty="0" smtClean="0">
              <a:latin typeface="Times New Roman" pitchFamily="18" charset="0"/>
              <a:cs typeface="Times New Roman" pitchFamily="18" charset="0"/>
            </a:endParaRPr>
          </a:p>
          <a:p>
            <a:pPr>
              <a:buFont typeface="Wingdings" panose="05000000000000000000" pitchFamily="2" charset="2"/>
              <a:buChar char="v"/>
            </a:pPr>
            <a:r>
              <a:rPr lang="en-US" sz="2400" dirty="0" smtClean="0">
                <a:latin typeface="Times New Roman" pitchFamily="18" charset="0"/>
                <a:cs typeface="Times New Roman" pitchFamily="18" charset="0"/>
              </a:rPr>
              <a:t>Stage where t</a:t>
            </a:r>
            <a:r>
              <a:rPr lang="en-US" sz="2400" b="1" dirty="0" smtClean="0">
                <a:latin typeface="Times New Roman" pitchFamily="18" charset="0"/>
                <a:cs typeface="Times New Roman" pitchFamily="18" charset="0"/>
              </a:rPr>
              <a:t>he product itself and marketing program a</a:t>
            </a:r>
            <a:r>
              <a:rPr lang="en-US" sz="2400" dirty="0" smtClean="0">
                <a:latin typeface="Times New Roman" pitchFamily="18" charset="0"/>
                <a:cs typeface="Times New Roman" pitchFamily="18" charset="0"/>
              </a:rPr>
              <a:t>re tested in more realistic and marketing setting.</a:t>
            </a:r>
            <a:endParaRPr lang="en-US" sz="2400" dirty="0" smtClean="0">
              <a:latin typeface="Times New Roman" pitchFamily="18" charset="0"/>
              <a:cs typeface="Times New Roman" pitchFamily="18" charset="0"/>
            </a:endParaRPr>
          </a:p>
          <a:p>
            <a:pPr>
              <a:buFont typeface="Wingdings" panose="05000000000000000000" pitchFamily="2" charset="2"/>
              <a:buNone/>
            </a:pPr>
            <a:r>
              <a:rPr lang="en-US" dirty="0" smtClean="0">
                <a:solidFill>
                  <a:srgbClr val="C00000"/>
                </a:solidFill>
                <a:latin typeface="Times New Roman" pitchFamily="18" charset="0"/>
                <a:cs typeface="Times New Roman" pitchFamily="18" charset="0"/>
              </a:rPr>
              <a:t>8</a:t>
            </a:r>
            <a:r>
              <a:rPr lang="en-US" baseline="30000" dirty="0" smtClean="0">
                <a:solidFill>
                  <a:srgbClr val="C00000"/>
                </a:solidFill>
                <a:latin typeface="Times New Roman" pitchFamily="18" charset="0"/>
                <a:cs typeface="Times New Roman" pitchFamily="18" charset="0"/>
              </a:rPr>
              <a:t>th</a:t>
            </a:r>
            <a:r>
              <a:rPr lang="en-US" dirty="0" smtClean="0">
                <a:solidFill>
                  <a:srgbClr val="C00000"/>
                </a:solidFill>
                <a:latin typeface="Times New Roman" pitchFamily="18" charset="0"/>
                <a:cs typeface="Times New Roman" pitchFamily="18" charset="0"/>
              </a:rPr>
              <a:t> Step: “COMMERCIALIZATION”</a:t>
            </a:r>
            <a:endParaRPr lang="en-US" dirty="0" smtClean="0">
              <a:solidFill>
                <a:srgbClr val="C00000"/>
              </a:solidFill>
              <a:latin typeface="Times New Roman" pitchFamily="18" charset="0"/>
              <a:cs typeface="Times New Roman" pitchFamily="18" charset="0"/>
            </a:endParaRPr>
          </a:p>
          <a:p>
            <a:pPr>
              <a:buFont typeface="Wingdings" panose="05000000000000000000" pitchFamily="2" charset="2"/>
              <a:buNone/>
            </a:pPr>
            <a:endParaRPr lang="en-US" dirty="0" smtClean="0">
              <a:latin typeface="Times New Roman" pitchFamily="18" charset="0"/>
              <a:cs typeface="Times New Roman" pitchFamily="18" charset="0"/>
            </a:endParaRPr>
          </a:p>
          <a:p>
            <a:pPr>
              <a:buFont typeface="Wingdings" panose="05000000000000000000" pitchFamily="2" charset="2"/>
              <a:buChar char="v"/>
            </a:pPr>
            <a:r>
              <a:rPr lang="en-US" dirty="0" smtClean="0">
                <a:latin typeface="Times New Roman" pitchFamily="18" charset="0"/>
                <a:cs typeface="Times New Roman" pitchFamily="18" charset="0"/>
              </a:rPr>
              <a:t>Introducing and marketing the product.</a:t>
            </a:r>
            <a:endParaRPr lang="en-US" dirty="0" smtClean="0">
              <a:latin typeface="Times New Roman" pitchFamily="18" charset="0"/>
              <a:cs typeface="Times New Roman" pitchFamily="18" charset="0"/>
            </a:endParaRPr>
          </a:p>
          <a:p>
            <a:endParaRPr lang="en-US" dirty="0"/>
          </a:p>
        </p:txBody>
      </p:sp>
      <p:pic>
        <p:nvPicPr>
          <p:cNvPr id="4" name="Picture 3"/>
          <p:cNvPicPr/>
          <p:nvPr/>
        </p:nvPicPr>
        <p:blipFill>
          <a:blip r:embed="rId1"/>
          <a:srcRect/>
          <a:stretch>
            <a:fillRect/>
          </a:stretch>
        </p:blipFill>
        <p:spPr bwMode="auto">
          <a:xfrm>
            <a:off x="8915400" y="0"/>
            <a:ext cx="1752600" cy="457200"/>
          </a:xfrm>
          <a:prstGeom prst="rect">
            <a:avLst/>
          </a:prstGeom>
          <a:noFill/>
          <a:ln w="9525">
            <a:solidFill>
              <a:schemeClr val="accent1"/>
            </a:solid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Autofit/>
          </a:bodyPr>
          <a:lstStyle/>
          <a:p>
            <a:r>
              <a:rPr lang="en-US" sz="3200" dirty="0" smtClean="0">
                <a:solidFill>
                  <a:schemeClr val="bg1"/>
                </a:solidFill>
                <a:effectLst/>
                <a:latin typeface="Adobe Garamond Pro Bold" pitchFamily="18" charset="0"/>
              </a:rPr>
              <a:t>Product Life Cycle</a:t>
            </a:r>
            <a:endParaRPr lang="en-US" sz="3200" dirty="0">
              <a:solidFill>
                <a:schemeClr val="bg1"/>
              </a:solidFill>
              <a:effectLst/>
            </a:endParaRPr>
          </a:p>
        </p:txBody>
      </p:sp>
      <p:pic>
        <p:nvPicPr>
          <p:cNvPr id="4" name="Picture 8" descr="dsfd"/>
          <p:cNvPicPr>
            <a:picLocks noGrp="1" noChangeAspect="1" noChangeArrowheads="1"/>
          </p:cNvPicPr>
          <p:nvPr>
            <p:ph idx="1"/>
          </p:nvPr>
        </p:nvPicPr>
        <p:blipFill>
          <a:blip r:embed="rId1"/>
          <a:srcRect/>
          <a:stretch>
            <a:fillRect/>
          </a:stretch>
        </p:blipFill>
        <p:spPr bwMode="auto">
          <a:xfrm>
            <a:off x="2971800" y="1005840"/>
            <a:ext cx="6248400" cy="5358476"/>
          </a:xfrm>
          <a:prstGeom prst="rect">
            <a:avLst/>
          </a:prstGeom>
          <a:noFill/>
          <a:ln w="9525">
            <a:noFill/>
            <a:miter lim="800000"/>
            <a:headEnd/>
            <a:tailEnd/>
          </a:ln>
        </p:spPr>
      </p:pic>
      <p:pic>
        <p:nvPicPr>
          <p:cNvPr id="5" name="Picture 4"/>
          <p:cNvPicPr/>
          <p:nvPr/>
        </p:nvPicPr>
        <p:blipFill>
          <a:blip r:embed="rId2"/>
          <a:srcRect/>
          <a:stretch>
            <a:fillRect/>
          </a:stretch>
        </p:blipFill>
        <p:spPr bwMode="auto">
          <a:xfrm>
            <a:off x="9067800" y="0"/>
            <a:ext cx="1600200" cy="5334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sz="4400" dirty="0" smtClean="0">
                <a:solidFill>
                  <a:schemeClr val="bg1"/>
                </a:solidFill>
                <a:effectLst/>
                <a:latin typeface="Adobe Garamond Pro Bold" pitchFamily="18" charset="0"/>
              </a:rPr>
              <a:t>Product Life Cycle</a:t>
            </a:r>
            <a:endParaRPr lang="en-US" dirty="0">
              <a:solidFill>
                <a:schemeClr val="bg1"/>
              </a:solidFill>
              <a:effectLst/>
            </a:endParaRPr>
          </a:p>
        </p:txBody>
      </p:sp>
      <p:sp>
        <p:nvSpPr>
          <p:cNvPr id="3" name="Content Placeholder 2"/>
          <p:cNvSpPr>
            <a:spLocks noGrp="1"/>
          </p:cNvSpPr>
          <p:nvPr>
            <p:ph idx="1"/>
          </p:nvPr>
        </p:nvSpPr>
        <p:spPr>
          <a:xfrm>
            <a:off x="5454650" y="915670"/>
            <a:ext cx="5213350" cy="5257800"/>
          </a:xfrm>
        </p:spPr>
        <p:txBody>
          <a:bodyPr>
            <a:normAutofit fontScale="90000" lnSpcReduction="20000"/>
          </a:bodyPr>
          <a:lstStyle/>
          <a:p>
            <a:pPr>
              <a:buNone/>
              <a:defRPr/>
            </a:pPr>
            <a:r>
              <a:rPr lang="en-US" sz="2800" dirty="0" smtClean="0">
                <a:solidFill>
                  <a:srgbClr val="C00000"/>
                </a:solidFill>
                <a:latin typeface="Calibri" pitchFamily="34" charset="0"/>
              </a:rPr>
              <a:t>Introduction Stage</a:t>
            </a:r>
            <a:endParaRPr lang="en-US" sz="2800" dirty="0" smtClean="0">
              <a:solidFill>
                <a:srgbClr val="C00000"/>
              </a:solidFill>
              <a:latin typeface="Calibri" pitchFamily="34" charset="0"/>
            </a:endParaRPr>
          </a:p>
          <a:p>
            <a:pPr>
              <a:buFont typeface="Wingdings" panose="05000000000000000000" pitchFamily="2" charset="2"/>
              <a:buChar char="Ø"/>
              <a:defRPr/>
            </a:pPr>
            <a:r>
              <a:rPr lang="en-US" sz="2400" dirty="0" smtClean="0">
                <a:latin typeface="Calibri" pitchFamily="34" charset="0"/>
              </a:rPr>
              <a:t>The period of slow sales growth as the product is being introduce in the market.</a:t>
            </a:r>
            <a:endParaRPr lang="en-US" sz="2400" dirty="0" smtClean="0">
              <a:latin typeface="Calibri" pitchFamily="34" charset="0"/>
            </a:endParaRPr>
          </a:p>
          <a:p>
            <a:pPr>
              <a:buNone/>
              <a:defRPr/>
            </a:pPr>
            <a:r>
              <a:rPr lang="en-US" sz="2800" dirty="0" smtClean="0">
                <a:solidFill>
                  <a:srgbClr val="C00000"/>
                </a:solidFill>
                <a:latin typeface="Calibri" pitchFamily="34" charset="0"/>
              </a:rPr>
              <a:t>Growth Stage</a:t>
            </a:r>
            <a:endParaRPr lang="en-US" sz="2800" dirty="0" smtClean="0">
              <a:solidFill>
                <a:srgbClr val="C00000"/>
              </a:solidFill>
              <a:latin typeface="Calibri" pitchFamily="34" charset="0"/>
            </a:endParaRPr>
          </a:p>
          <a:p>
            <a:pPr>
              <a:buFont typeface="Wingdings" panose="05000000000000000000" pitchFamily="2" charset="2"/>
              <a:buChar char="Ø"/>
              <a:defRPr/>
            </a:pPr>
            <a:r>
              <a:rPr lang="en-US" sz="2400" dirty="0" smtClean="0">
                <a:latin typeface="Calibri" pitchFamily="34" charset="0"/>
              </a:rPr>
              <a:t>Rapid market acceptance and increasing profit.</a:t>
            </a:r>
            <a:endParaRPr lang="en-US" sz="2400" dirty="0" smtClean="0">
              <a:latin typeface="Calibri" pitchFamily="34" charset="0"/>
            </a:endParaRPr>
          </a:p>
          <a:p>
            <a:pPr>
              <a:buFont typeface="Wingdings" panose="05000000000000000000" pitchFamily="2" charset="2"/>
              <a:buNone/>
            </a:pPr>
            <a:r>
              <a:rPr lang="en-US" sz="2800" dirty="0" smtClean="0">
                <a:solidFill>
                  <a:srgbClr val="C00000"/>
                </a:solidFill>
                <a:latin typeface="Calibri" pitchFamily="34" charset="0"/>
              </a:rPr>
              <a:t>Maturity Stage</a:t>
            </a:r>
            <a:endParaRPr lang="en-US" sz="2800" dirty="0" smtClean="0">
              <a:solidFill>
                <a:srgbClr val="C00000"/>
              </a:solidFill>
              <a:latin typeface="Calibri" pitchFamily="34" charset="0"/>
            </a:endParaRPr>
          </a:p>
          <a:p>
            <a:pPr>
              <a:buFont typeface="Wingdings" panose="05000000000000000000" pitchFamily="2" charset="2"/>
              <a:buChar char="Ø"/>
            </a:pPr>
            <a:r>
              <a:rPr lang="en-US" sz="2400" dirty="0" smtClean="0">
                <a:latin typeface="Calibri" pitchFamily="34" charset="0"/>
              </a:rPr>
              <a:t>The period of slowdown in sales growth because the product has achieved acceptance by most of the potential buyers.</a:t>
            </a:r>
            <a:endParaRPr lang="en-US" sz="2400" dirty="0" smtClean="0">
              <a:latin typeface="Calibri" pitchFamily="34" charset="0"/>
            </a:endParaRPr>
          </a:p>
          <a:p>
            <a:pPr>
              <a:buFont typeface="Wingdings" panose="05000000000000000000" pitchFamily="2" charset="2"/>
              <a:buNone/>
            </a:pPr>
            <a:r>
              <a:rPr lang="en-US" sz="2800" dirty="0" smtClean="0">
                <a:solidFill>
                  <a:srgbClr val="C00000"/>
                </a:solidFill>
                <a:latin typeface="Calibri" pitchFamily="34" charset="0"/>
              </a:rPr>
              <a:t>Decline Stage</a:t>
            </a:r>
            <a:endParaRPr lang="en-US" sz="2800" dirty="0" smtClean="0">
              <a:solidFill>
                <a:srgbClr val="C00000"/>
              </a:solidFill>
              <a:latin typeface="Calibri" pitchFamily="34" charset="0"/>
            </a:endParaRPr>
          </a:p>
          <a:p>
            <a:pPr>
              <a:buFont typeface="Wingdings" panose="05000000000000000000" pitchFamily="2" charset="2"/>
              <a:buChar char="Ø"/>
            </a:pPr>
            <a:r>
              <a:rPr lang="en-US" sz="2600" dirty="0" smtClean="0">
                <a:latin typeface="Calibri" pitchFamily="34" charset="0"/>
              </a:rPr>
              <a:t>The period when sales fall off quickly and profit drops. </a:t>
            </a:r>
            <a:endParaRPr lang="en-US" sz="2600" dirty="0" smtClean="0">
              <a:latin typeface="Calibri" pitchFamily="34" charset="0"/>
            </a:endParaRPr>
          </a:p>
          <a:p>
            <a:pPr>
              <a:buFont typeface="Wingdings" panose="05000000000000000000" pitchFamily="2" charset="2"/>
              <a:buChar char="Ø"/>
              <a:defRPr/>
            </a:pPr>
            <a:endParaRPr lang="en-US" dirty="0"/>
          </a:p>
        </p:txBody>
      </p:sp>
      <p:pic>
        <p:nvPicPr>
          <p:cNvPr id="4" name="Picture 3"/>
          <p:cNvPicPr/>
          <p:nvPr/>
        </p:nvPicPr>
        <p:blipFill>
          <a:blip r:embed="rId1"/>
          <a:srcRect/>
          <a:stretch>
            <a:fillRect/>
          </a:stretch>
        </p:blipFill>
        <p:spPr bwMode="auto">
          <a:xfrm>
            <a:off x="8915400" y="0"/>
            <a:ext cx="1752600" cy="533400"/>
          </a:xfrm>
          <a:prstGeom prst="rect">
            <a:avLst/>
          </a:prstGeom>
          <a:noFill/>
          <a:ln w="9525">
            <a:solidFill>
              <a:schemeClr val="accent1"/>
            </a:solidFill>
            <a:miter lim="800000"/>
            <a:headEnd/>
            <a:tailEnd/>
          </a:ln>
        </p:spPr>
      </p:pic>
      <p:pic>
        <p:nvPicPr>
          <p:cNvPr id="5" name="Picture 8" descr="dsfd"/>
          <p:cNvPicPr>
            <a:picLocks noGrp="1" noChangeAspect="1" noChangeArrowheads="1"/>
          </p:cNvPicPr>
          <p:nvPr/>
        </p:nvPicPr>
        <p:blipFill>
          <a:blip r:embed="rId2"/>
          <a:srcRect/>
          <a:stretch>
            <a:fillRect/>
          </a:stretch>
        </p:blipFill>
        <p:spPr bwMode="auto">
          <a:xfrm>
            <a:off x="300355" y="1639570"/>
            <a:ext cx="4944110" cy="42405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Innovation</a:t>
            </a:r>
            <a:endParaRPr lang="en-US" dirty="0">
              <a:solidFill>
                <a:schemeClr val="bg1"/>
              </a:solidFill>
              <a:effectLst/>
            </a:endParaRPr>
          </a:p>
        </p:txBody>
      </p:sp>
      <p:sp>
        <p:nvSpPr>
          <p:cNvPr id="3" name="Content Placeholder 2"/>
          <p:cNvSpPr>
            <a:spLocks noGrp="1"/>
          </p:cNvSpPr>
          <p:nvPr>
            <p:ph idx="1"/>
          </p:nvPr>
        </p:nvSpPr>
        <p:spPr>
          <a:xfrm>
            <a:off x="2057400" y="1447800"/>
            <a:ext cx="8400288" cy="4800600"/>
          </a:xfrm>
        </p:spPr>
        <p:txBody>
          <a:bodyPr/>
          <a:lstStyle/>
          <a:p>
            <a:pPr>
              <a:buFont typeface="Wingdings" panose="05000000000000000000" pitchFamily="2" charset="2"/>
              <a:buChar char="Ø"/>
            </a:pPr>
            <a:r>
              <a:rPr lang="en-US" sz="2400" dirty="0" smtClean="0">
                <a:latin typeface="Calibri" pitchFamily="34" charset="0"/>
                <a:cs typeface="Times New Roman" pitchFamily="18" charset="0"/>
              </a:rPr>
              <a:t>The development of new products, changes in design of established products, or use of new materials or components in the manufacture of established products.</a:t>
            </a:r>
            <a:endParaRPr lang="en-US" sz="2400" dirty="0" smtClean="0">
              <a:latin typeface="Calibri" pitchFamily="34" charset="0"/>
              <a:cs typeface="Times New Roman" pitchFamily="18" charset="0"/>
            </a:endParaRPr>
          </a:p>
          <a:p>
            <a:pPr>
              <a:buFont typeface="Wingdings" panose="05000000000000000000" pitchFamily="2" charset="2"/>
              <a:buChar char="Ø"/>
            </a:pPr>
            <a:endParaRPr lang="en-US" sz="2400" dirty="0" smtClean="0">
              <a:latin typeface="Calibri" pitchFamily="34" charset="0"/>
              <a:cs typeface="Times New Roman" pitchFamily="18" charset="0"/>
            </a:endParaRPr>
          </a:p>
          <a:p>
            <a:pPr>
              <a:buFont typeface="Wingdings" panose="05000000000000000000" pitchFamily="2" charset="2"/>
              <a:buNone/>
            </a:pPr>
            <a:r>
              <a:rPr lang="en-US" sz="2400" dirty="0" smtClean="0">
                <a:solidFill>
                  <a:srgbClr val="C00000"/>
                </a:solidFill>
                <a:latin typeface="Calibri" pitchFamily="34" charset="0"/>
                <a:cs typeface="Times New Roman" pitchFamily="18" charset="0"/>
              </a:rPr>
              <a:t>2 Category of Product Innovation</a:t>
            </a:r>
            <a:endParaRPr lang="en-US" sz="2400" dirty="0" smtClean="0">
              <a:solidFill>
                <a:srgbClr val="C00000"/>
              </a:solidFill>
              <a:latin typeface="Calibri" pitchFamily="34" charset="0"/>
              <a:cs typeface="Times New Roman" pitchFamily="18" charset="0"/>
            </a:endParaRPr>
          </a:p>
          <a:p>
            <a:pPr>
              <a:buFont typeface="Wingdings" panose="05000000000000000000" pitchFamily="2" charset="2"/>
              <a:buChar char="v"/>
            </a:pPr>
            <a:r>
              <a:rPr lang="en-US" sz="2400" dirty="0" smtClean="0">
                <a:latin typeface="Calibri" pitchFamily="34" charset="0"/>
                <a:cs typeface="Times New Roman" pitchFamily="18" charset="0"/>
              </a:rPr>
              <a:t>Development of New Product</a:t>
            </a:r>
            <a:endParaRPr lang="en-US" sz="2400" dirty="0" smtClean="0">
              <a:latin typeface="Calibri" pitchFamily="34" charset="0"/>
              <a:cs typeface="Times New Roman" pitchFamily="18" charset="0"/>
            </a:endParaRPr>
          </a:p>
          <a:p>
            <a:pPr>
              <a:buFont typeface="Wingdings" panose="05000000000000000000" pitchFamily="2" charset="2"/>
              <a:buChar char="v"/>
            </a:pPr>
            <a:r>
              <a:rPr lang="en-US" sz="2400" dirty="0" smtClean="0">
                <a:latin typeface="Calibri" pitchFamily="34" charset="0"/>
                <a:cs typeface="Times New Roman" pitchFamily="18" charset="0"/>
              </a:rPr>
              <a:t>Improvement of existing product.</a:t>
            </a:r>
            <a:endParaRPr lang="en-US" sz="2400" dirty="0" smtClean="0">
              <a:latin typeface="Calibri" pitchFamily="34" charset="0"/>
              <a:cs typeface="Times New Roman" pitchFamily="18" charset="0"/>
            </a:endParaRPr>
          </a:p>
          <a:p>
            <a:endParaRPr lang="en-US" dirty="0"/>
          </a:p>
        </p:txBody>
      </p:sp>
      <p:pic>
        <p:nvPicPr>
          <p:cNvPr id="4" name="Picture 3"/>
          <p:cNvPicPr/>
          <p:nvPr/>
        </p:nvPicPr>
        <p:blipFill>
          <a:blip r:embed="rId1"/>
          <a:srcRect/>
          <a:stretch>
            <a:fillRect/>
          </a:stretch>
        </p:blipFill>
        <p:spPr bwMode="auto">
          <a:xfrm>
            <a:off x="8915400" y="0"/>
            <a:ext cx="1752600" cy="533400"/>
          </a:xfrm>
          <a:prstGeom prst="rect">
            <a:avLst/>
          </a:prstGeom>
          <a:noFill/>
          <a:ln w="9525">
            <a:solidFill>
              <a:schemeClr val="accent1"/>
            </a:solid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dirty="0" smtClean="0">
                <a:solidFill>
                  <a:schemeClr val="bg1"/>
                </a:solidFill>
                <a:effectLst/>
                <a:latin typeface="Times New Roman" pitchFamily="18" charset="0"/>
                <a:cs typeface="Times New Roman" pitchFamily="18" charset="0"/>
              </a:rPr>
              <a:t>Product Innovation</a:t>
            </a:r>
            <a:endParaRPr lang="en-US" dirty="0"/>
          </a:p>
        </p:txBody>
      </p:sp>
      <p:pic>
        <p:nvPicPr>
          <p:cNvPr id="4" name="Picture 4" descr="jhjhgjhgj"/>
          <p:cNvPicPr>
            <a:picLocks noGrp="1" noChangeAspect="1" noChangeArrowheads="1"/>
          </p:cNvPicPr>
          <p:nvPr>
            <p:ph idx="1"/>
          </p:nvPr>
        </p:nvPicPr>
        <p:blipFill>
          <a:blip r:embed="rId1"/>
          <a:srcRect/>
          <a:stretch>
            <a:fillRect/>
          </a:stretch>
        </p:blipFill>
        <p:spPr bwMode="auto">
          <a:xfrm>
            <a:off x="2362200" y="942103"/>
            <a:ext cx="7727279" cy="5166239"/>
          </a:xfrm>
          <a:prstGeom prst="rect">
            <a:avLst/>
          </a:prstGeom>
          <a:noFill/>
          <a:ln w="9525">
            <a:solidFill>
              <a:schemeClr val="accent1"/>
            </a:solidFill>
            <a:miter lim="800000"/>
            <a:headEnd/>
            <a:tailEnd/>
          </a:ln>
        </p:spPr>
      </p:pic>
      <p:pic>
        <p:nvPicPr>
          <p:cNvPr id="5" name="Picture 4"/>
          <p:cNvPicPr/>
          <p:nvPr/>
        </p:nvPicPr>
        <p:blipFill>
          <a:blip r:embed="rId2"/>
          <a:srcRect/>
          <a:stretch>
            <a:fillRect/>
          </a:stretch>
        </p:blipFill>
        <p:spPr bwMode="auto">
          <a:xfrm>
            <a:off x="9067800" y="0"/>
            <a:ext cx="1600200" cy="533400"/>
          </a:xfrm>
          <a:prstGeom prst="rect">
            <a:avLst/>
          </a:prstGeom>
          <a:noFill/>
          <a:ln w="9525">
            <a:solidFill>
              <a:schemeClr val="accent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dirty="0" smtClean="0">
                <a:solidFill>
                  <a:schemeClr val="bg1"/>
                </a:solidFill>
              </a:rPr>
              <a:t>Product innovation</a:t>
            </a:r>
            <a:endParaRPr lang="en-US" dirty="0">
              <a:solidFill>
                <a:schemeClr val="bg1"/>
              </a:solidFill>
            </a:endParaRPr>
          </a:p>
        </p:txBody>
      </p:sp>
      <p:sp>
        <p:nvSpPr>
          <p:cNvPr id="3" name="Content Placeholder 2"/>
          <p:cNvSpPr>
            <a:spLocks noGrp="1"/>
          </p:cNvSpPr>
          <p:nvPr>
            <p:ph idx="1"/>
          </p:nvPr>
        </p:nvSpPr>
        <p:spPr>
          <a:xfrm>
            <a:off x="855980" y="838200"/>
            <a:ext cx="10862945" cy="5819775"/>
          </a:xfrm>
        </p:spPr>
        <p:txBody>
          <a:bodyPr>
            <a:normAutofit fontScale="70000" lnSpcReduction="20000"/>
          </a:bodyPr>
          <a:lstStyle/>
          <a:p>
            <a:pPr algn="just">
              <a:buNone/>
            </a:pPr>
            <a:r>
              <a:rPr lang="en-US" sz="4000" dirty="0" smtClean="0">
                <a:solidFill>
                  <a:srgbClr val="C00000"/>
                </a:solidFill>
              </a:rPr>
              <a:t>Product </a:t>
            </a:r>
            <a:r>
              <a:rPr lang="en-US" sz="4000" b="1" dirty="0" smtClean="0">
                <a:solidFill>
                  <a:srgbClr val="C00000"/>
                </a:solidFill>
              </a:rPr>
              <a:t>innovation </a:t>
            </a:r>
            <a:r>
              <a:rPr lang="en-US" sz="4000" dirty="0" smtClean="0">
                <a:solidFill>
                  <a:srgbClr val="C00000"/>
                </a:solidFill>
              </a:rPr>
              <a:t>is defined as: </a:t>
            </a:r>
            <a:endParaRPr lang="en-US" sz="4000" dirty="0" smtClean="0">
              <a:solidFill>
                <a:srgbClr val="C00000"/>
              </a:solidFill>
            </a:endParaRPr>
          </a:p>
          <a:p>
            <a:pPr algn="just">
              <a:buNone/>
            </a:pPr>
            <a:endParaRPr lang="en-US" dirty="0" smtClean="0"/>
          </a:p>
          <a:p>
            <a:pPr algn="just">
              <a:buNone/>
            </a:pPr>
            <a:r>
              <a:rPr lang="en-US" dirty="0" smtClean="0"/>
              <a:t>The development of new products, changes in design of established products, or use of new materials or components in the manufacture of established products</a:t>
            </a:r>
            <a:endParaRPr lang="en-US" dirty="0" smtClean="0"/>
          </a:p>
          <a:p>
            <a:pPr algn="just">
              <a:buNone/>
            </a:pPr>
            <a:endParaRPr lang="en-US" dirty="0" smtClean="0"/>
          </a:p>
          <a:p>
            <a:pPr algn="just">
              <a:buNone/>
            </a:pPr>
            <a:r>
              <a:rPr lang="en-US" dirty="0" smtClean="0"/>
              <a:t>Numerous examples of product innovation include introducing new products, enhanced quality and improving its overall performance. </a:t>
            </a:r>
            <a:r>
              <a:rPr lang="en-US" b="1" dirty="0" smtClean="0"/>
              <a:t>Product innovation</a:t>
            </a:r>
            <a:r>
              <a:rPr lang="en-US" dirty="0" smtClean="0"/>
              <a:t>, alongside </a:t>
            </a:r>
            <a:r>
              <a:rPr lang="en-US" b="1" dirty="0" smtClean="0"/>
              <a:t>cost-cutting innovation</a:t>
            </a:r>
            <a:r>
              <a:rPr lang="en-US" dirty="0" smtClean="0"/>
              <a:t> and </a:t>
            </a:r>
            <a:r>
              <a:rPr lang="en-US" b="1" dirty="0" smtClean="0"/>
              <a:t>process innovation</a:t>
            </a:r>
            <a:r>
              <a:rPr lang="en-US" dirty="0" smtClean="0"/>
              <a:t>, are three different classifications of innovation which aim to develop a company's production methods.</a:t>
            </a:r>
            <a:endParaRPr lang="en-US" dirty="0" smtClean="0"/>
          </a:p>
          <a:p>
            <a:pPr algn="just">
              <a:buNone/>
            </a:pPr>
            <a:endParaRPr lang="en-US" dirty="0" smtClean="0"/>
          </a:p>
          <a:p>
            <a:pPr algn="just">
              <a:buNone/>
            </a:pPr>
            <a:r>
              <a:rPr lang="en-US" dirty="0" smtClean="0"/>
              <a:t>Thus product innovation can be divided into </a:t>
            </a:r>
            <a:r>
              <a:rPr lang="en-US" b="1" dirty="0" smtClean="0"/>
              <a:t>two categories</a:t>
            </a:r>
            <a:r>
              <a:rPr lang="en-US" dirty="0" smtClean="0"/>
              <a:t> of innovation: </a:t>
            </a:r>
            <a:r>
              <a:rPr lang="en-US" b="1" dirty="0" smtClean="0"/>
              <a:t>radical innovation </a:t>
            </a:r>
            <a:r>
              <a:rPr lang="en-US" dirty="0" smtClean="0"/>
              <a:t>which aims at developing a new product, and </a:t>
            </a:r>
            <a:r>
              <a:rPr lang="en-US" b="1" dirty="0" smtClean="0"/>
              <a:t>incremental innovation</a:t>
            </a:r>
            <a:r>
              <a:rPr lang="en-US" dirty="0" smtClean="0"/>
              <a:t> which aims at improving existing products.</a:t>
            </a:r>
            <a:endParaRPr lang="en-US" dirty="0" smtClean="0"/>
          </a:p>
          <a:p>
            <a:pPr algn="just">
              <a:buNone/>
            </a:pPr>
            <a:endParaRPr lang="en-US" dirty="0"/>
          </a:p>
        </p:txBody>
      </p:sp>
      <p:pic>
        <p:nvPicPr>
          <p:cNvPr id="4" name="Picture 3"/>
          <p:cNvPicPr/>
          <p:nvPr/>
        </p:nvPicPr>
        <p:blipFill>
          <a:blip r:embed="rId1"/>
          <a:srcRect/>
          <a:stretch>
            <a:fillRect/>
          </a:stretch>
        </p:blipFill>
        <p:spPr bwMode="auto">
          <a:xfrm>
            <a:off x="8991600" y="0"/>
            <a:ext cx="1676400" cy="533400"/>
          </a:xfrm>
          <a:prstGeom prst="rect">
            <a:avLst/>
          </a:prstGeom>
          <a:noFill/>
          <a:ln w="9525">
            <a:solidFill>
              <a:schemeClr val="accent1"/>
            </a:solid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dirty="0" smtClean="0">
                <a:solidFill>
                  <a:schemeClr val="bg1"/>
                </a:solidFill>
              </a:rPr>
              <a:t>Advantages and disadvantages</a:t>
            </a:r>
            <a:endParaRPr lang="en-US" dirty="0">
              <a:solidFill>
                <a:schemeClr val="bg1"/>
              </a:solidFill>
            </a:endParaRPr>
          </a:p>
        </p:txBody>
      </p:sp>
      <p:sp>
        <p:nvSpPr>
          <p:cNvPr id="3" name="Content Placeholder 2"/>
          <p:cNvSpPr>
            <a:spLocks noGrp="1"/>
          </p:cNvSpPr>
          <p:nvPr>
            <p:ph idx="1"/>
          </p:nvPr>
        </p:nvSpPr>
        <p:spPr>
          <a:xfrm>
            <a:off x="191770" y="762000"/>
            <a:ext cx="11962130" cy="5951855"/>
          </a:xfrm>
        </p:spPr>
        <p:txBody>
          <a:bodyPr/>
          <a:lstStyle/>
          <a:p>
            <a:pPr algn="just">
              <a:lnSpc>
                <a:spcPct val="150000"/>
              </a:lnSpc>
              <a:buNone/>
            </a:pPr>
            <a:r>
              <a:rPr lang="en-US" sz="1800" dirty="0" smtClean="0"/>
              <a:t>Growth, expansion and gaining a </a:t>
            </a:r>
            <a:r>
              <a:rPr lang="en-US" sz="1800" u="sng" dirty="0" smtClean="0"/>
              <a:t>competitive advantage</a:t>
            </a:r>
            <a:r>
              <a:rPr lang="en-US" sz="1800" dirty="0" smtClean="0"/>
              <a:t>: A business that is capable of differentiating their product from other businesses in the same industry to large extent will be able to reap profits. This can be applied to how smaller businesses can use product innovation to better differentiate their product from others. Product differentiation can be defined as "A marketing process that showcases the differences between products. Differentiation looks to make a product more attractive by contrasting its unique qualities with other competing products. Successful product differentiation creates a competitive advantage for the seller, as customers view these products as unique or superior."</a:t>
            </a:r>
            <a:r>
              <a:rPr lang="en-US" sz="1800" u="sng" baseline="30000" dirty="0" smtClean="0">
                <a:hlinkClick r:id="rId1"/>
              </a:rPr>
              <a:t>[4]</a:t>
            </a:r>
            <a:r>
              <a:rPr lang="en-US" sz="1800" dirty="0" smtClean="0"/>
              <a:t> Therefore, small businesses that are able to utilize product innovation effectively will be able to expand and grow into larger businesses, while gaining a competitive advantage over its remaining competitors.</a:t>
            </a:r>
            <a:endParaRPr lang="en-US" sz="1800" u="sng" baseline="30000" dirty="0" smtClean="0"/>
          </a:p>
          <a:p>
            <a:pPr lvl="0" algn="just">
              <a:lnSpc>
                <a:spcPct val="150000"/>
              </a:lnSpc>
              <a:buNone/>
            </a:pPr>
            <a:endParaRPr lang="en-US" sz="1800" dirty="0" smtClean="0"/>
          </a:p>
          <a:p>
            <a:pPr lvl="0" algn="just">
              <a:lnSpc>
                <a:spcPct val="150000"/>
              </a:lnSpc>
              <a:buNone/>
            </a:pPr>
            <a:r>
              <a:rPr lang="en-US" sz="1800" u="sng" dirty="0" smtClean="0"/>
              <a:t>Brand switching</a:t>
            </a:r>
            <a:r>
              <a:rPr lang="en-US" sz="1800" dirty="0" smtClean="0"/>
              <a:t>: Businesses that once again are able to successfully utilize product innovation will thus entice customers from rival brands to buy its product instead as it becomes more attractive to the </a:t>
            </a:r>
            <a:r>
              <a:rPr lang="en-US" sz="1800" dirty="0" err="1" smtClean="0"/>
              <a:t>customer.One</a:t>
            </a:r>
            <a:r>
              <a:rPr lang="en-US" sz="1800" dirty="0" smtClean="0"/>
              <a:t> example of successful product innovation that have led to brand switching are the introduction of the </a:t>
            </a:r>
            <a:r>
              <a:rPr lang="en-US" sz="1800" dirty="0" err="1" smtClean="0"/>
              <a:t>iPhone</a:t>
            </a:r>
            <a:r>
              <a:rPr lang="en-US" sz="1800" dirty="0" smtClean="0"/>
              <a:t> to the mobile phone industry (which has caused mobile phone users to switch from Nokia, Motorola, Sony </a:t>
            </a:r>
            <a:r>
              <a:rPr lang="en-US" sz="1800" dirty="0" err="1" smtClean="0"/>
              <a:t>Ericsson,etc</a:t>
            </a:r>
            <a:r>
              <a:rPr lang="en-US" sz="1800" dirty="0" smtClean="0"/>
              <a:t>. to the Apple </a:t>
            </a:r>
            <a:r>
              <a:rPr lang="en-US" sz="1800" dirty="0" err="1" smtClean="0"/>
              <a:t>iPhone</a:t>
            </a:r>
            <a:r>
              <a:rPr lang="en-US" sz="1800" dirty="0" smtClean="0"/>
              <a:t>).</a:t>
            </a:r>
            <a:endParaRPr lang="en-US" sz="1800" dirty="0" smtClean="0"/>
          </a:p>
          <a:p>
            <a:pPr algn="just">
              <a:lnSpc>
                <a:spcPct val="150000"/>
              </a:lnSpc>
              <a:buNone/>
            </a:pPr>
            <a:endParaRPr lang="en-US" sz="1800" dirty="0" smtClean="0"/>
          </a:p>
        </p:txBody>
      </p:sp>
      <p:pic>
        <p:nvPicPr>
          <p:cNvPr id="4" name="Picture 3"/>
          <p:cNvPicPr/>
          <p:nvPr/>
        </p:nvPicPr>
        <p:blipFill>
          <a:blip r:embed="rId2"/>
          <a:srcRect/>
          <a:stretch>
            <a:fillRect/>
          </a:stretch>
        </p:blipFill>
        <p:spPr bwMode="auto">
          <a:xfrm>
            <a:off x="8839200" y="0"/>
            <a:ext cx="1828800" cy="533400"/>
          </a:xfrm>
          <a:prstGeom prst="rect">
            <a:avLst/>
          </a:prstGeom>
          <a:noFill/>
          <a:ln w="9525">
            <a:solidFill>
              <a:schemeClr val="accent1"/>
            </a:solid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609600"/>
          </a:xfrm>
          <a:solidFill>
            <a:schemeClr val="bg2">
              <a:lumMod val="50000"/>
            </a:schemeClr>
          </a:solidFill>
        </p:spPr>
        <p:txBody>
          <a:bodyPr>
            <a:normAutofit fontScale="90000"/>
          </a:bodyPr>
          <a:lstStyle/>
          <a:p>
            <a:r>
              <a:rPr lang="en-US" dirty="0" smtClean="0">
                <a:solidFill>
                  <a:schemeClr val="bg1"/>
                </a:solidFill>
              </a:rPr>
              <a:t>Advantages and disadvantages</a:t>
            </a:r>
            <a:endParaRPr lang="en-US" dirty="0">
              <a:solidFill>
                <a:schemeClr val="bg1"/>
              </a:solidFill>
            </a:endParaRPr>
          </a:p>
        </p:txBody>
      </p:sp>
      <p:sp>
        <p:nvSpPr>
          <p:cNvPr id="3" name="Content Placeholder 2"/>
          <p:cNvSpPr>
            <a:spLocks noGrp="1"/>
          </p:cNvSpPr>
          <p:nvPr>
            <p:ph idx="1"/>
          </p:nvPr>
        </p:nvSpPr>
        <p:spPr>
          <a:xfrm>
            <a:off x="335915" y="838200"/>
            <a:ext cx="11407775" cy="5410200"/>
          </a:xfrm>
        </p:spPr>
        <p:txBody>
          <a:bodyPr>
            <a:normAutofit fontScale="62500" lnSpcReduction="20000"/>
          </a:bodyPr>
          <a:lstStyle/>
          <a:p>
            <a:pPr algn="just">
              <a:buNone/>
            </a:pPr>
            <a:r>
              <a:rPr lang="en-US" sz="4500" dirty="0" smtClean="0">
                <a:solidFill>
                  <a:srgbClr val="C00000"/>
                </a:solidFill>
                <a:latin typeface="Arial" panose="02080604020202020204" pitchFamily="34" charset="0"/>
                <a:cs typeface="Arial" panose="02080604020202020204" pitchFamily="34" charset="0"/>
              </a:rPr>
              <a:t>Disadvantages of product innovation include: </a:t>
            </a:r>
            <a:endParaRPr lang="en-US" sz="4500" dirty="0" smtClean="0">
              <a:solidFill>
                <a:srgbClr val="C00000"/>
              </a:solidFill>
              <a:latin typeface="Arial" panose="02080604020202020204" pitchFamily="34" charset="0"/>
              <a:cs typeface="Arial" panose="02080604020202020204" pitchFamily="34" charset="0"/>
            </a:endParaRPr>
          </a:p>
          <a:p>
            <a:pPr algn="just">
              <a:buNone/>
            </a:pPr>
            <a:endParaRPr lang="en-US" dirty="0" smtClean="0">
              <a:solidFill>
                <a:srgbClr val="C00000"/>
              </a:solidFill>
            </a:endParaRPr>
          </a:p>
          <a:p>
            <a:pPr lvl="0" algn="just">
              <a:buNone/>
            </a:pPr>
            <a:r>
              <a:rPr lang="en-US" dirty="0" smtClean="0"/>
              <a:t>Counter effect of product innovation: Not all businesses/competitors do not always create products/resources from scratch, but rather substitute different resources to create productive innovation and this could have an opposite effect of what the business/ competitor is trying to do. Thus, some of these businesses/ competitors could be driven out of the industry and will not last long enough to enhance their product during their time in the industry.</a:t>
            </a:r>
            <a:endParaRPr lang="en-US" dirty="0" smtClean="0"/>
          </a:p>
          <a:p>
            <a:pPr lvl="0" algn="just">
              <a:buNone/>
            </a:pPr>
            <a:r>
              <a:rPr lang="en-US" dirty="0" smtClean="0"/>
              <a:t>High costs and high risk of failure: When a business attempts to innovate its product, it will inject lots of capital and time into it, which requires severe experimentation. Constant experimentation could result in failure for the business and will also cause the business to incur significantly higher costs. Furthermore, it could take years for a business to successfully innovate a product, thus resulting in an uncertain return.</a:t>
            </a:r>
            <a:endParaRPr lang="en-US" dirty="0" smtClean="0"/>
          </a:p>
          <a:p>
            <a:pPr lvl="0" algn="just">
              <a:buNone/>
            </a:pPr>
            <a:r>
              <a:rPr lang="en-US" dirty="0" smtClean="0"/>
              <a:t>Disrupting the outside world: For product innovation to occur, the business will have to change the way it runs, and this could lead to the breaking down of relationships between the business and its customers, suppliers and business partners. In addition, changing too much of a business's product could lead to the business gaining a less reputable image due to a loss of credibility and consistency.</a:t>
            </a:r>
            <a:endParaRPr lang="en-US" dirty="0" smtClean="0"/>
          </a:p>
          <a:p>
            <a:pPr algn="just">
              <a:buNone/>
            </a:pPr>
            <a:endParaRPr lang="en-US" dirty="0"/>
          </a:p>
        </p:txBody>
      </p:sp>
      <p:pic>
        <p:nvPicPr>
          <p:cNvPr id="4" name="Picture 3"/>
          <p:cNvPicPr/>
          <p:nvPr/>
        </p:nvPicPr>
        <p:blipFill>
          <a:blip r:embed="rId1"/>
          <a:srcRect/>
          <a:stretch>
            <a:fillRect/>
          </a:stretch>
        </p:blipFill>
        <p:spPr bwMode="auto">
          <a:xfrm>
            <a:off x="9067800" y="0"/>
            <a:ext cx="1600200" cy="609600"/>
          </a:xfrm>
          <a:prstGeom prst="rect">
            <a:avLst/>
          </a:prstGeom>
          <a:noFill/>
          <a:ln w="9525">
            <a:solidFill>
              <a:schemeClr val="accent1"/>
            </a:solid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IN" dirty="0" smtClean="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1752600" y="838200"/>
            <a:ext cx="8705088" cy="5410200"/>
          </a:xfrm>
        </p:spPr>
        <p:txBody>
          <a:bodyPr>
            <a:normAutofit/>
          </a:bodyPr>
          <a:lstStyle/>
          <a:p>
            <a:pPr>
              <a:buNone/>
            </a:pPr>
            <a:r>
              <a:rPr lang="en-US" sz="2800" dirty="0" smtClean="0">
                <a:solidFill>
                  <a:srgbClr val="C00000"/>
                </a:solidFill>
                <a:latin typeface="Calibri" pitchFamily="34" charset="0"/>
              </a:rPr>
              <a:t>Technology entrepreneurship</a:t>
            </a:r>
            <a:r>
              <a:rPr lang="en-US" sz="2800" dirty="0" smtClean="0">
                <a:solidFill>
                  <a:srgbClr val="002060"/>
                </a:solidFill>
                <a:latin typeface="Calibri" pitchFamily="34" charset="0"/>
              </a:rPr>
              <a:t> is a vehicle that facilitates</a:t>
            </a:r>
            <a:endParaRPr lang="en-US" sz="2800" dirty="0" smtClean="0">
              <a:solidFill>
                <a:srgbClr val="002060"/>
              </a:solidFill>
              <a:latin typeface="Calibri" pitchFamily="34" charset="0"/>
            </a:endParaRPr>
          </a:p>
          <a:p>
            <a:r>
              <a:rPr lang="en-US" sz="2800" dirty="0" smtClean="0">
                <a:latin typeface="Calibri" pitchFamily="34" charset="0"/>
              </a:rPr>
              <a:t>prosperity in individuals, firms, regions, and nations.</a:t>
            </a:r>
            <a:endParaRPr lang="en-US" sz="2800" dirty="0" smtClean="0">
              <a:latin typeface="Calibri" pitchFamily="34" charset="0"/>
            </a:endParaRPr>
          </a:p>
          <a:p>
            <a:r>
              <a:rPr lang="en-US" sz="2800" dirty="0" smtClean="0">
                <a:latin typeface="Calibri" pitchFamily="34" charset="0"/>
              </a:rPr>
              <a:t>The study of technology entrepreneurship therefore,</a:t>
            </a:r>
            <a:endParaRPr lang="en-US" sz="2800" dirty="0" smtClean="0">
              <a:latin typeface="Calibri" pitchFamily="34" charset="0"/>
            </a:endParaRPr>
          </a:p>
          <a:p>
            <a:r>
              <a:rPr lang="en-US" sz="2800" dirty="0" smtClean="0">
                <a:latin typeface="Calibri" pitchFamily="34" charset="0"/>
              </a:rPr>
              <a:t>serves an important function beyond satisfying intellectual curiosity.</a:t>
            </a:r>
            <a:endParaRPr lang="en-US" sz="2800" dirty="0">
              <a:latin typeface="Calibri" pitchFamily="34" charset="0"/>
            </a:endParaRPr>
          </a:p>
        </p:txBody>
      </p:sp>
      <p:pic>
        <p:nvPicPr>
          <p:cNvPr id="4" name="Picture 3"/>
          <p:cNvPicPr/>
          <p:nvPr/>
        </p:nvPicPr>
        <p:blipFill>
          <a:blip r:embed="rId1"/>
          <a:srcRect/>
          <a:stretch>
            <a:fillRect/>
          </a:stretch>
        </p:blipFill>
        <p:spPr bwMode="auto">
          <a:xfrm>
            <a:off x="8991600" y="0"/>
            <a:ext cx="1676400" cy="533400"/>
          </a:xfrm>
          <a:prstGeom prst="rect">
            <a:avLst/>
          </a:prstGeom>
          <a:noFill/>
          <a:ln w="9525">
            <a:solidFill>
              <a:schemeClr val="accent1"/>
            </a:solid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1" y="240"/>
            <a:ext cx="9144000" cy="443230"/>
          </a:xfrm>
          <a:prstGeom prst="rect">
            <a:avLst/>
          </a:prstGeom>
          <a:solidFill>
            <a:schemeClr val="bg2">
              <a:lumMod val="50000"/>
            </a:schemeClr>
          </a:solidFill>
        </p:spPr>
        <p:txBody>
          <a:bodyPr vert="horz" wrap="square" lIns="0" tIns="12700" rIns="0" bIns="0" rtlCol="0">
            <a:spAutoFit/>
          </a:bodyPr>
          <a:lstStyle/>
          <a:p>
            <a:pPr marL="786130" marR="5080" indent="-773430">
              <a:lnSpc>
                <a:spcPct val="100000"/>
              </a:lnSpc>
              <a:spcBef>
                <a:spcPts val="100"/>
              </a:spcBef>
            </a:pPr>
            <a:r>
              <a:rPr sz="2800" spc="-10" smtClean="0">
                <a:solidFill>
                  <a:schemeClr val="bg1"/>
                </a:solidFill>
              </a:rPr>
              <a:t>Technology  Management</a:t>
            </a:r>
            <a:endParaRPr sz="2800">
              <a:solidFill>
                <a:schemeClr val="bg1"/>
              </a:solidFill>
            </a:endParaRPr>
          </a:p>
        </p:txBody>
      </p:sp>
      <p:sp>
        <p:nvSpPr>
          <p:cNvPr id="3" name="object 3"/>
          <p:cNvSpPr txBox="1"/>
          <p:nvPr/>
        </p:nvSpPr>
        <p:spPr>
          <a:xfrm>
            <a:off x="868045" y="1621155"/>
            <a:ext cx="9585960" cy="3928745"/>
          </a:xfrm>
          <a:prstGeom prst="rect">
            <a:avLst/>
          </a:prstGeom>
        </p:spPr>
        <p:txBody>
          <a:bodyPr vert="horz" wrap="square" lIns="0" tIns="12700" rIns="0" bIns="0" rtlCol="0">
            <a:spAutoFit/>
          </a:bodyPr>
          <a:lstStyle/>
          <a:p>
            <a:pPr marL="355600" marR="5080" indent="-342900">
              <a:lnSpc>
                <a:spcPts val="1920"/>
              </a:lnSpc>
              <a:spcBef>
                <a:spcPts val="560"/>
              </a:spcBef>
              <a:tabLst>
                <a:tab pos="3908425" algn="l"/>
              </a:tabLst>
            </a:pPr>
            <a:r>
              <a:rPr lang="en-US" sz="2400" spc="-5" dirty="0" smtClean="0">
                <a:latin typeface="Calibri" pitchFamily="34" charset="0"/>
                <a:cs typeface="Comic Sans MS"/>
              </a:rPr>
              <a:t>Technology</a:t>
            </a:r>
            <a:r>
              <a:rPr lang="en-US" sz="2400" spc="5" dirty="0" smtClean="0">
                <a:latin typeface="Calibri" pitchFamily="34" charset="0"/>
                <a:cs typeface="Comic Sans MS"/>
              </a:rPr>
              <a:t> </a:t>
            </a:r>
            <a:r>
              <a:rPr lang="en-US" sz="2400" spc="-5" dirty="0" smtClean="0">
                <a:latin typeface="Calibri" pitchFamily="34" charset="0"/>
                <a:cs typeface="Comic Sans MS"/>
              </a:rPr>
              <a:t>Management</a:t>
            </a:r>
            <a:r>
              <a:rPr lang="en-US" sz="2400" spc="5" dirty="0" smtClean="0">
                <a:latin typeface="Calibri" pitchFamily="34" charset="0"/>
                <a:cs typeface="Comic Sans MS"/>
              </a:rPr>
              <a:t> </a:t>
            </a:r>
            <a:r>
              <a:rPr lang="en-US" sz="2400" dirty="0" smtClean="0">
                <a:latin typeface="Calibri" pitchFamily="34" charset="0"/>
                <a:cs typeface="Comic Sans MS"/>
              </a:rPr>
              <a:t>(MOT) </a:t>
            </a:r>
            <a:r>
              <a:rPr lang="en-US" sz="2400" spc="-5" dirty="0" smtClean="0">
                <a:latin typeface="Calibri" pitchFamily="34" charset="0"/>
                <a:cs typeface="Comic Sans MS"/>
              </a:rPr>
              <a:t>is mainly carried </a:t>
            </a:r>
            <a:r>
              <a:rPr lang="en-US" sz="2400" dirty="0" smtClean="0">
                <a:latin typeface="Calibri" pitchFamily="34" charset="0"/>
                <a:cs typeface="Comic Sans MS"/>
              </a:rPr>
              <a:t>out </a:t>
            </a:r>
            <a:r>
              <a:rPr lang="en-US" sz="2400" spc="-5" dirty="0" smtClean="0">
                <a:latin typeface="Calibri" pitchFamily="34" charset="0"/>
                <a:cs typeface="Comic Sans MS"/>
              </a:rPr>
              <a:t>at two  levels:</a:t>
            </a:r>
            <a:endParaRPr lang="en-US" sz="2400" dirty="0" smtClean="0">
              <a:latin typeface="Calibri" pitchFamily="34" charset="0"/>
              <a:cs typeface="Comic Sans MS"/>
            </a:endParaRPr>
          </a:p>
          <a:p>
            <a:pPr marL="355600" indent="-342900">
              <a:lnSpc>
                <a:spcPct val="100000"/>
              </a:lnSpc>
              <a:spcBef>
                <a:spcPts val="40"/>
              </a:spcBef>
              <a:buChar char="•"/>
              <a:tabLst>
                <a:tab pos="354965" algn="l"/>
                <a:tab pos="355600" algn="l"/>
              </a:tabLst>
            </a:pPr>
            <a:r>
              <a:rPr lang="en-US" sz="2400" dirty="0" smtClean="0">
                <a:solidFill>
                  <a:srgbClr val="C00000"/>
                </a:solidFill>
                <a:latin typeface="Calibri" pitchFamily="34" charset="0"/>
                <a:cs typeface="Comic Sans MS"/>
              </a:rPr>
              <a:t>At </a:t>
            </a:r>
            <a:r>
              <a:rPr lang="en-US" sz="2400" spc="-5" dirty="0" smtClean="0">
                <a:solidFill>
                  <a:srgbClr val="C00000"/>
                </a:solidFill>
                <a:latin typeface="Calibri" pitchFamily="34" charset="0"/>
                <a:cs typeface="Comic Sans MS"/>
              </a:rPr>
              <a:t>National</a:t>
            </a:r>
            <a:r>
              <a:rPr lang="en-US" sz="2400" dirty="0" smtClean="0">
                <a:solidFill>
                  <a:srgbClr val="C00000"/>
                </a:solidFill>
                <a:latin typeface="Calibri" pitchFamily="34" charset="0"/>
                <a:cs typeface="Comic Sans MS"/>
              </a:rPr>
              <a:t> </a:t>
            </a:r>
            <a:r>
              <a:rPr lang="en-US" sz="2400" spc="-5" dirty="0" smtClean="0">
                <a:solidFill>
                  <a:srgbClr val="C00000"/>
                </a:solidFill>
                <a:latin typeface="Calibri" pitchFamily="34" charset="0"/>
                <a:cs typeface="Comic Sans MS"/>
              </a:rPr>
              <a:t>Level</a:t>
            </a:r>
            <a:endParaRPr lang="en-US" sz="2400" dirty="0" smtClean="0">
              <a:solidFill>
                <a:srgbClr val="C00000"/>
              </a:solidFill>
              <a:latin typeface="Calibri" pitchFamily="34" charset="0"/>
              <a:cs typeface="Comic Sans MS"/>
            </a:endParaRPr>
          </a:p>
          <a:p>
            <a:pPr marL="355600" indent="-342900">
              <a:lnSpc>
                <a:spcPct val="100000"/>
              </a:lnSpc>
              <a:spcBef>
                <a:spcPts val="20"/>
              </a:spcBef>
              <a:buChar char="•"/>
              <a:tabLst>
                <a:tab pos="354965" algn="l"/>
                <a:tab pos="355600" algn="l"/>
              </a:tabLst>
            </a:pPr>
            <a:r>
              <a:rPr lang="en-US" sz="2400" dirty="0" smtClean="0">
                <a:solidFill>
                  <a:srgbClr val="C00000"/>
                </a:solidFill>
                <a:latin typeface="Calibri" pitchFamily="34" charset="0"/>
                <a:cs typeface="Comic Sans MS"/>
              </a:rPr>
              <a:t>At </a:t>
            </a:r>
            <a:r>
              <a:rPr lang="en-US" sz="2400" spc="-5" dirty="0" smtClean="0">
                <a:solidFill>
                  <a:srgbClr val="C00000"/>
                </a:solidFill>
                <a:latin typeface="Calibri" pitchFamily="34" charset="0"/>
                <a:cs typeface="Comic Sans MS"/>
              </a:rPr>
              <a:t>Enterprise</a:t>
            </a:r>
            <a:r>
              <a:rPr lang="en-US" sz="2400" spc="-10" dirty="0" smtClean="0">
                <a:solidFill>
                  <a:srgbClr val="C00000"/>
                </a:solidFill>
                <a:latin typeface="Calibri" pitchFamily="34" charset="0"/>
                <a:cs typeface="Comic Sans MS"/>
              </a:rPr>
              <a:t> </a:t>
            </a:r>
            <a:r>
              <a:rPr lang="en-US" sz="2400" spc="-5" dirty="0" smtClean="0">
                <a:solidFill>
                  <a:srgbClr val="C00000"/>
                </a:solidFill>
                <a:latin typeface="Calibri" pitchFamily="34" charset="0"/>
                <a:cs typeface="Comic Sans MS"/>
              </a:rPr>
              <a:t>Level</a:t>
            </a:r>
            <a:endParaRPr lang="en-US" sz="2400" spc="-5" dirty="0" smtClean="0">
              <a:solidFill>
                <a:srgbClr val="C00000"/>
              </a:solidFill>
              <a:latin typeface="Calibri" pitchFamily="34" charset="0"/>
              <a:cs typeface="Comic Sans MS"/>
            </a:endParaRPr>
          </a:p>
          <a:p>
            <a:pPr marL="355600" indent="-342900">
              <a:lnSpc>
                <a:spcPct val="100000"/>
              </a:lnSpc>
              <a:spcBef>
                <a:spcPts val="20"/>
              </a:spcBef>
              <a:tabLst>
                <a:tab pos="354965" algn="l"/>
                <a:tab pos="355600" algn="l"/>
              </a:tabLst>
            </a:pPr>
            <a:endParaRPr lang="en-US" sz="2400" spc="-5" dirty="0" smtClean="0">
              <a:latin typeface="Calibri" pitchFamily="34" charset="0"/>
              <a:cs typeface="Comic Sans MS"/>
            </a:endParaRPr>
          </a:p>
          <a:p>
            <a:pPr marL="355600" indent="-342900">
              <a:lnSpc>
                <a:spcPct val="100000"/>
              </a:lnSpc>
              <a:spcBef>
                <a:spcPts val="100"/>
              </a:spcBef>
              <a:buChar char="•"/>
              <a:tabLst>
                <a:tab pos="354965" algn="l"/>
                <a:tab pos="355600" algn="l"/>
              </a:tabLst>
            </a:pPr>
            <a:r>
              <a:rPr sz="2400" b="1" spc="-5" smtClean="0">
                <a:latin typeface="Calibri" pitchFamily="34" charset="0"/>
                <a:cs typeface="Comic Sans MS"/>
              </a:rPr>
              <a:t>Technology </a:t>
            </a:r>
            <a:r>
              <a:rPr sz="2400" b="1" spc="-5" dirty="0">
                <a:latin typeface="Calibri" pitchFamily="34" charset="0"/>
                <a:cs typeface="Comic Sans MS"/>
              </a:rPr>
              <a:t>Management (MOT) At National</a:t>
            </a:r>
            <a:r>
              <a:rPr sz="2400" b="1" spc="5" dirty="0">
                <a:latin typeface="Calibri" pitchFamily="34" charset="0"/>
                <a:cs typeface="Comic Sans MS"/>
              </a:rPr>
              <a:t> </a:t>
            </a:r>
            <a:r>
              <a:rPr sz="2400" b="1" spc="-5" dirty="0">
                <a:latin typeface="Calibri" pitchFamily="34" charset="0"/>
                <a:cs typeface="Comic Sans MS"/>
              </a:rPr>
              <a:t>Level</a:t>
            </a:r>
            <a:endParaRPr sz="2400" b="1">
              <a:latin typeface="Calibri" pitchFamily="34" charset="0"/>
              <a:cs typeface="Comic Sans MS"/>
            </a:endParaRPr>
          </a:p>
          <a:p>
            <a:pPr marL="355600" marR="181610">
              <a:lnSpc>
                <a:spcPct val="100000"/>
              </a:lnSpc>
              <a:spcBef>
                <a:spcPts val="600"/>
              </a:spcBef>
            </a:pPr>
            <a:r>
              <a:rPr sz="2400" spc="-5" smtClean="0">
                <a:latin typeface="Calibri" pitchFamily="34" charset="0"/>
                <a:cs typeface="Comic Sans MS"/>
              </a:rPr>
              <a:t>main </a:t>
            </a:r>
            <a:r>
              <a:rPr sz="2400" spc="-5" dirty="0">
                <a:latin typeface="Calibri" pitchFamily="34" charset="0"/>
                <a:cs typeface="Comic Sans MS"/>
              </a:rPr>
              <a:t>obejective of is to assure that the nation and  its business firms gain sustainable technological  compeitiveness in the international markets and  maintain strong position </a:t>
            </a:r>
            <a:r>
              <a:rPr sz="2400" dirty="0">
                <a:latin typeface="Calibri" pitchFamily="34" charset="0"/>
                <a:cs typeface="Comic Sans MS"/>
              </a:rPr>
              <a:t>in </a:t>
            </a:r>
            <a:r>
              <a:rPr sz="2400" spc="-5" dirty="0">
                <a:latin typeface="Calibri" pitchFamily="34" charset="0"/>
                <a:cs typeface="Comic Sans MS"/>
              </a:rPr>
              <a:t>the international  business on long-term</a:t>
            </a:r>
            <a:r>
              <a:rPr sz="2400" dirty="0">
                <a:latin typeface="Calibri" pitchFamily="34" charset="0"/>
                <a:cs typeface="Comic Sans MS"/>
              </a:rPr>
              <a:t> </a:t>
            </a:r>
            <a:r>
              <a:rPr sz="2400" spc="-5" dirty="0">
                <a:latin typeface="Calibri" pitchFamily="34" charset="0"/>
                <a:cs typeface="Comic Sans MS"/>
              </a:rPr>
              <a:t>basis.</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9067800" y="0"/>
            <a:ext cx="1600200" cy="457200"/>
          </a:xfrm>
          <a:prstGeom prst="rect">
            <a:avLst/>
          </a:prstGeom>
          <a:noFill/>
          <a:ln w="9525">
            <a:solidFill>
              <a:schemeClr val="accent1"/>
            </a:solid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487362"/>
          </a:xfrm>
          <a:solidFill>
            <a:schemeClr val="bg2">
              <a:lumMod val="50000"/>
            </a:schemeClr>
          </a:solidFill>
        </p:spPr>
        <p:txBody>
          <a:bodyPr>
            <a:normAutofit fontScale="90000"/>
          </a:bodyPr>
          <a:lstStyle/>
          <a:p>
            <a:r>
              <a:rPr lang="en-IN" dirty="0" smtClean="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1828800" y="685800"/>
            <a:ext cx="8628888" cy="5562600"/>
          </a:xfrm>
        </p:spPr>
        <p:txBody>
          <a:bodyPr>
            <a:normAutofit/>
          </a:bodyPr>
          <a:lstStyle/>
          <a:p>
            <a:pPr>
              <a:buNone/>
            </a:pPr>
            <a:r>
              <a:rPr lang="en-US" sz="2800" b="1" dirty="0" smtClean="0">
                <a:solidFill>
                  <a:srgbClr val="C00000"/>
                </a:solidFill>
                <a:latin typeface="Calibri" pitchFamily="34" charset="0"/>
              </a:rPr>
              <a:t>Technology entrepreneurship is about: </a:t>
            </a:r>
            <a:endParaRPr lang="en-US" sz="2800" b="1" dirty="0" smtClean="0">
              <a:solidFill>
                <a:srgbClr val="C00000"/>
              </a:solidFill>
              <a:latin typeface="Calibri" pitchFamily="34" charset="0"/>
            </a:endParaRPr>
          </a:p>
          <a:p>
            <a:r>
              <a:rPr lang="en-US" sz="2400" dirty="0" err="1" smtClean="0">
                <a:latin typeface="Calibri" pitchFamily="34" charset="0"/>
              </a:rPr>
              <a:t>i</a:t>
            </a:r>
            <a:r>
              <a:rPr lang="en-US" sz="2400" dirty="0" smtClean="0">
                <a:latin typeface="Calibri" pitchFamily="34" charset="0"/>
              </a:rPr>
              <a:t>) operating small businesses owned by engineers or scientists; </a:t>
            </a:r>
            <a:endParaRPr lang="en-US" sz="2400" dirty="0" smtClean="0">
              <a:latin typeface="Calibri" pitchFamily="34" charset="0"/>
            </a:endParaRPr>
          </a:p>
          <a:p>
            <a:r>
              <a:rPr lang="en-US" sz="2400" dirty="0" smtClean="0">
                <a:latin typeface="Calibri" pitchFamily="34" charset="0"/>
              </a:rPr>
              <a:t>ii) finding problems or applications for a particular technology;</a:t>
            </a:r>
            <a:endParaRPr lang="en-US" sz="2400" dirty="0" smtClean="0">
              <a:latin typeface="Calibri" pitchFamily="34" charset="0"/>
            </a:endParaRPr>
          </a:p>
          <a:p>
            <a:r>
              <a:rPr lang="en-US" sz="2400" dirty="0" smtClean="0">
                <a:latin typeface="Calibri" pitchFamily="34" charset="0"/>
              </a:rPr>
              <a:t>iii) launching new ventures, introducing new applications, or exploiting opportunities that rely on scientific and technical knowledge; and </a:t>
            </a:r>
            <a:endParaRPr lang="en-US" sz="2400" dirty="0" smtClean="0">
              <a:latin typeface="Calibri" pitchFamily="34" charset="0"/>
            </a:endParaRPr>
          </a:p>
          <a:p>
            <a:r>
              <a:rPr lang="en-US" sz="2400" dirty="0" smtClean="0">
                <a:latin typeface="Calibri" pitchFamily="34" charset="0"/>
              </a:rPr>
              <a:t>iv) working with others to produce technology change.</a:t>
            </a:r>
            <a:endParaRPr lang="en-US" sz="2400" dirty="0">
              <a:latin typeface="Calibri" pitchFamily="34" charset="0"/>
            </a:endParaRPr>
          </a:p>
        </p:txBody>
      </p:sp>
      <p:pic>
        <p:nvPicPr>
          <p:cNvPr id="4" name="Picture 3"/>
          <p:cNvPicPr/>
          <p:nvPr/>
        </p:nvPicPr>
        <p:blipFill>
          <a:blip r:embed="rId1"/>
          <a:srcRect/>
          <a:stretch>
            <a:fillRect/>
          </a:stretch>
        </p:blipFill>
        <p:spPr bwMode="auto">
          <a:xfrm>
            <a:off x="9144000" y="0"/>
            <a:ext cx="1524000" cy="457200"/>
          </a:xfrm>
          <a:prstGeom prst="rect">
            <a:avLst/>
          </a:prstGeom>
          <a:noFill/>
          <a:ln w="9525">
            <a:solidFill>
              <a:schemeClr val="accent1"/>
            </a:solid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IN" dirty="0" smtClean="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340995" y="914400"/>
            <a:ext cx="11384280" cy="5334000"/>
          </a:xfrm>
        </p:spPr>
        <p:txBody>
          <a:bodyPr/>
          <a:lstStyle/>
          <a:p>
            <a:pPr algn="just">
              <a:buNone/>
            </a:pPr>
            <a:r>
              <a:rPr lang="en-US" sz="1800" dirty="0" smtClean="0">
                <a:solidFill>
                  <a:srgbClr val="C00000"/>
                </a:solidFill>
              </a:rPr>
              <a:t>	Definition of technology entrepreneurship is based on four elements:</a:t>
            </a:r>
            <a:endParaRPr lang="en-US" sz="1800" dirty="0" smtClean="0">
              <a:solidFill>
                <a:srgbClr val="C00000"/>
              </a:solidFill>
            </a:endParaRPr>
          </a:p>
          <a:p>
            <a:pPr algn="just">
              <a:buNone/>
            </a:pPr>
            <a:endParaRPr lang="en-US" sz="1800" dirty="0" smtClean="0">
              <a:solidFill>
                <a:srgbClr val="C00000"/>
              </a:solidFill>
            </a:endParaRPr>
          </a:p>
          <a:p>
            <a:pPr algn="just">
              <a:buNone/>
            </a:pPr>
            <a:r>
              <a:rPr lang="en-US" sz="1800" b="1" dirty="0" smtClean="0"/>
              <a:t>1. Ultimate outcomes. Value creation and capture are </a:t>
            </a:r>
            <a:r>
              <a:rPr lang="en-US" sz="1800" dirty="0" smtClean="0"/>
              <a:t>identified as two outcomes of technology entrepreneurship because the sources that create value and the sources that capture value may not be the same over the long run.</a:t>
            </a:r>
            <a:endParaRPr lang="en-US" sz="1800" dirty="0" smtClean="0"/>
          </a:p>
          <a:p>
            <a:pPr algn="just">
              <a:buNone/>
            </a:pPr>
            <a:endParaRPr lang="en-US" sz="1800" b="1" dirty="0" smtClean="0"/>
          </a:p>
          <a:p>
            <a:pPr algn="just">
              <a:buNone/>
            </a:pPr>
            <a:r>
              <a:rPr lang="en-US" sz="1800" b="1" dirty="0" smtClean="0"/>
              <a:t>2. Target of the ultimate outcomes. The firm is identified </a:t>
            </a:r>
            <a:r>
              <a:rPr lang="en-US" sz="1800" dirty="0" smtClean="0"/>
              <a:t>as the target organization for which value is created and captured.</a:t>
            </a:r>
            <a:endParaRPr lang="en-US" sz="1800" dirty="0" smtClean="0"/>
          </a:p>
          <a:p>
            <a:pPr algn="just">
              <a:buNone/>
            </a:pPr>
            <a:endParaRPr lang="en-US" sz="1800" b="1" dirty="0" smtClean="0"/>
          </a:p>
          <a:p>
            <a:pPr algn="just">
              <a:buNone/>
            </a:pPr>
            <a:r>
              <a:rPr lang="en-US" sz="1800" b="1" dirty="0" smtClean="0"/>
              <a:t>3. Mechanism used to deliver the ultimate outcomes.</a:t>
            </a:r>
            <a:endParaRPr lang="en-US" sz="1800" b="1" dirty="0" smtClean="0"/>
          </a:p>
          <a:p>
            <a:pPr marL="457200" lvl="1" indent="0" algn="just">
              <a:buNone/>
            </a:pPr>
            <a:r>
              <a:rPr lang="en-US" sz="1800" dirty="0" smtClean="0"/>
              <a:t>Investment in a project is the mechanism mobilized to create and capture value. A project is a stock of resources (i.e., specialized individuals and heterogeneous assets) committed to deliver the two ultimate outcome types for a period of time.</a:t>
            </a:r>
            <a:endParaRPr lang="en-US" sz="1800" dirty="0" smtClean="0"/>
          </a:p>
          <a:p>
            <a:pPr algn="just">
              <a:buNone/>
            </a:pPr>
            <a:endParaRPr lang="en-US" sz="1800" dirty="0" smtClean="0"/>
          </a:p>
          <a:p>
            <a:pPr algn="just">
              <a:buNone/>
            </a:pPr>
            <a:r>
              <a:rPr lang="en-US" sz="1800" b="1" dirty="0" smtClean="0"/>
              <a:t>4. Interdependence of this mechanism with scientific and technological advances. The individuals involved </a:t>
            </a:r>
            <a:r>
              <a:rPr lang="en-US" sz="1800" dirty="0" smtClean="0"/>
              <a:t>in a project influence and are influenced by advances in relevant scientific and technology knowledge. The project exploits or explores scientific and technology knowledge. External and internal individuals and organizations co-produce the project’s outputs.</a:t>
            </a:r>
            <a:endParaRPr lang="en-US" sz="1800" dirty="0" smtClean="0"/>
          </a:p>
        </p:txBody>
      </p:sp>
      <p:pic>
        <p:nvPicPr>
          <p:cNvPr id="4" name="Picture 3"/>
          <p:cNvPicPr/>
          <p:nvPr/>
        </p:nvPicPr>
        <p:blipFill>
          <a:blip r:embed="rId1"/>
          <a:srcRect/>
          <a:stretch>
            <a:fillRect/>
          </a:stretch>
        </p:blipFill>
        <p:spPr bwMode="auto">
          <a:xfrm>
            <a:off x="10515600" y="152400"/>
            <a:ext cx="1600200" cy="533400"/>
          </a:xfrm>
          <a:prstGeom prst="rect">
            <a:avLst/>
          </a:prstGeom>
          <a:noFill/>
          <a:ln w="9525">
            <a:solidFill>
              <a:schemeClr val="accent1"/>
            </a:solid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33400"/>
          </a:xfrm>
          <a:solidFill>
            <a:schemeClr val="bg2">
              <a:lumMod val="50000"/>
            </a:schemeClr>
          </a:solidFill>
        </p:spPr>
        <p:txBody>
          <a:bodyPr>
            <a:normAutofit fontScale="90000"/>
          </a:bodyPr>
          <a:lstStyle/>
          <a:p>
            <a:r>
              <a:rPr lang="en-IN" dirty="0" smtClean="0">
                <a:solidFill>
                  <a:schemeClr val="bg1"/>
                </a:solidFill>
              </a:rPr>
              <a:t>Technical Entrepreneurship</a:t>
            </a:r>
            <a:endParaRPr lang="en-US" dirty="0">
              <a:solidFill>
                <a:schemeClr val="bg1"/>
              </a:solidFill>
            </a:endParaRPr>
          </a:p>
        </p:txBody>
      </p:sp>
      <p:sp>
        <p:nvSpPr>
          <p:cNvPr id="3" name="Content Placeholder 2"/>
          <p:cNvSpPr>
            <a:spLocks noGrp="1"/>
          </p:cNvSpPr>
          <p:nvPr>
            <p:ph idx="1"/>
          </p:nvPr>
        </p:nvSpPr>
        <p:spPr>
          <a:xfrm>
            <a:off x="64770" y="798830"/>
            <a:ext cx="12033885" cy="5486400"/>
          </a:xfrm>
        </p:spPr>
        <p:txBody>
          <a:bodyPr/>
          <a:lstStyle/>
          <a:p>
            <a:pPr algn="just"/>
            <a:r>
              <a:rPr lang="en-US" sz="1600" dirty="0" smtClean="0"/>
              <a:t>Technology entrepreneurship, as defined above, applies </a:t>
            </a:r>
            <a:r>
              <a:rPr lang="en-US" sz="1600" b="1" dirty="0" smtClean="0"/>
              <a:t>equally well to newly formed or established firms as well as small or large firms. Established and large firms can engage in technology entrepreneurship just as well as startups do.</a:t>
            </a:r>
            <a:endParaRPr lang="en-US" sz="1600" b="1" dirty="0" smtClean="0"/>
          </a:p>
          <a:p>
            <a:pPr algn="just"/>
            <a:endParaRPr lang="en-US" sz="1600" dirty="0" smtClean="0"/>
          </a:p>
          <a:p>
            <a:pPr algn="just"/>
            <a:r>
              <a:rPr lang="en-US" sz="1600" dirty="0" smtClean="0"/>
              <a:t>Technology entrepreneurship is about collaborative production decisions, not about a single individual making or delegating decisions. The firm’s top management team jointly decides to invest in a project and a team of specialized individuals who create and capture value for the firm. The specialized individuals and assets can be held by a single entrepreneur-manager or can be distributed.</a:t>
            </a:r>
            <a:endParaRPr lang="en-US" sz="1600" dirty="0" smtClean="0"/>
          </a:p>
          <a:p>
            <a:pPr algn="just"/>
            <a:endParaRPr lang="en-US" sz="1600" dirty="0" smtClean="0"/>
          </a:p>
          <a:p>
            <a:pPr algn="just"/>
            <a:r>
              <a:rPr lang="en-US" sz="1600" dirty="0" smtClean="0"/>
              <a:t>Technology entrepreneurship involves specialized human resources, tapping into their skills and ability to collaboratively explore and exploit scientific and technological change to benefit the firm. Technology entrepreneurship is best understood therefore, as a joint-production phenomenon that draws from a team of specialized individuals from multiple domains, some or all of whom become embedded in the technology path they try to shape in real time (</a:t>
            </a:r>
            <a:r>
              <a:rPr lang="en-US" sz="1600" dirty="0" err="1" smtClean="0"/>
              <a:t>Garud</a:t>
            </a:r>
            <a:r>
              <a:rPr lang="en-US" sz="1600" dirty="0" smtClean="0"/>
              <a:t> and </a:t>
            </a:r>
            <a:r>
              <a:rPr lang="en-US" sz="1600" dirty="0" err="1" smtClean="0"/>
              <a:t>Karnøe</a:t>
            </a:r>
            <a:r>
              <a:rPr lang="en-US" sz="1600" dirty="0" smtClean="0"/>
              <a:t>, 2003; tinyurl.com/6pdm8bn). Technology entrepreneurship is not about a single individual or the inventions they introduce. It is about managing joint exploration and exploitation, where each individual has roles and responsibilities in collaboratively and cooperatively moving forward toward accomplishing shared goals (</a:t>
            </a:r>
            <a:r>
              <a:rPr lang="en-US" sz="1600" dirty="0" err="1" smtClean="0"/>
              <a:t>Lindenberg</a:t>
            </a:r>
            <a:r>
              <a:rPr lang="en-US" sz="1600" dirty="0" smtClean="0"/>
              <a:t> and Foss, 2011; tinyurl.com/6oh6yuo). Technology entrepreneurship is about investing in and executing the firms’ projects, not just recognizing technology or market opportunities.</a:t>
            </a:r>
            <a:endParaRPr lang="en-US" sz="1600" dirty="0" smtClean="0"/>
          </a:p>
        </p:txBody>
      </p:sp>
      <p:pic>
        <p:nvPicPr>
          <p:cNvPr id="4" name="Picture 3"/>
          <p:cNvPicPr/>
          <p:nvPr/>
        </p:nvPicPr>
        <p:blipFill>
          <a:blip r:embed="rId1"/>
          <a:srcRect/>
          <a:stretch>
            <a:fillRect/>
          </a:stretch>
        </p:blipFill>
        <p:spPr bwMode="auto">
          <a:xfrm>
            <a:off x="8991600" y="0"/>
            <a:ext cx="1676400" cy="533400"/>
          </a:xfrm>
          <a:prstGeom prst="rect">
            <a:avLst/>
          </a:prstGeom>
          <a:noFill/>
          <a:ln w="9525">
            <a:solidFill>
              <a:schemeClr val="accent1"/>
            </a:solid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685800"/>
          </a:xfrm>
          <a:solidFill>
            <a:schemeClr val="bg2">
              <a:lumMod val="50000"/>
            </a:schemeClr>
          </a:solidFill>
        </p:spPr>
        <p:txBody>
          <a:bodyPr>
            <a:normAutofit/>
          </a:bodyPr>
          <a:lstStyle/>
          <a:p>
            <a:r>
              <a:rPr lang="en-US" dirty="0" smtClean="0">
                <a:solidFill>
                  <a:schemeClr val="bg1"/>
                </a:solidFill>
              </a:rPr>
              <a:t>International trade</a:t>
            </a:r>
            <a:endParaRPr lang="en-US" dirty="0">
              <a:solidFill>
                <a:schemeClr val="bg1"/>
              </a:solidFill>
            </a:endParaRPr>
          </a:p>
        </p:txBody>
      </p:sp>
      <p:sp>
        <p:nvSpPr>
          <p:cNvPr id="3" name="Content Placeholder 2"/>
          <p:cNvSpPr>
            <a:spLocks noGrp="1"/>
          </p:cNvSpPr>
          <p:nvPr>
            <p:ph idx="1"/>
          </p:nvPr>
        </p:nvSpPr>
        <p:spPr>
          <a:xfrm>
            <a:off x="667385" y="914400"/>
            <a:ext cx="10760075" cy="5334000"/>
          </a:xfrm>
        </p:spPr>
        <p:txBody>
          <a:bodyPr>
            <a:normAutofit fontScale="62500" lnSpcReduction="20000"/>
          </a:bodyPr>
          <a:lstStyle/>
          <a:p>
            <a:pPr algn="just"/>
            <a:r>
              <a:rPr lang="en-US" b="1" dirty="0" smtClean="0">
                <a:solidFill>
                  <a:srgbClr val="C00000"/>
                </a:solidFill>
              </a:rPr>
              <a:t>International trade</a:t>
            </a:r>
            <a:r>
              <a:rPr lang="en-US" dirty="0" smtClean="0">
                <a:solidFill>
                  <a:srgbClr val="C00000"/>
                </a:solidFill>
              </a:rPr>
              <a:t> </a:t>
            </a:r>
            <a:r>
              <a:rPr lang="en-US" dirty="0" smtClean="0"/>
              <a:t>is the exchange of capital, goods, and services across international borders or territories.</a:t>
            </a:r>
            <a:endParaRPr lang="en-US" dirty="0" smtClean="0"/>
          </a:p>
          <a:p>
            <a:pPr algn="just"/>
            <a:r>
              <a:rPr lang="en-US" dirty="0" smtClean="0"/>
              <a:t>In most countries, such trade represents a significant share of gross domestic product (GDP). While international trade has existed throughout history (for example Uttarapatha, </a:t>
            </a:r>
            <a:r>
              <a:rPr lang="en-US" b="1" dirty="0" smtClean="0"/>
              <a:t>Silk Road,</a:t>
            </a:r>
            <a:r>
              <a:rPr lang="en-US" dirty="0" smtClean="0"/>
              <a:t> Amber Road, scramble for Africa, Atlantic slave trade, salt roads), its economic, social, and political importance has been on the rise in recent centuries.</a:t>
            </a:r>
            <a:r>
              <a:rPr lang="en-US" b="1" dirty="0" smtClean="0"/>
              <a:t> </a:t>
            </a:r>
            <a:r>
              <a:rPr lang="en-US" altLang="en-US" b="1" dirty="0" smtClean="0"/>
              <a:t>SEZ (Special Economic Zone)</a:t>
            </a:r>
            <a:endParaRPr lang="en-US" dirty="0" smtClean="0"/>
          </a:p>
          <a:p>
            <a:pPr algn="just"/>
            <a:r>
              <a:rPr lang="en-US" dirty="0" smtClean="0"/>
              <a:t>Carrying out trade at an international level is a complex process when compared to domestic trade. When trade takes place between two or more nations factors like currency, government policies, economy, judicial system, laws, and markets influence trade. </a:t>
            </a:r>
            <a:endParaRPr lang="en-US" dirty="0" smtClean="0"/>
          </a:p>
          <a:p>
            <a:pPr algn="just"/>
            <a:r>
              <a:rPr lang="en-US" dirty="0" smtClean="0"/>
              <a:t>To smoothen and justify the process of trade between countries of different economic standing, some international economic </a:t>
            </a:r>
            <a:r>
              <a:rPr lang="en-US" dirty="0" err="1" smtClean="0"/>
              <a:t>organisations</a:t>
            </a:r>
            <a:r>
              <a:rPr lang="en-US" dirty="0" smtClean="0"/>
              <a:t> were formed, such as the World Trade Organization. These </a:t>
            </a:r>
            <a:r>
              <a:rPr lang="en-US" dirty="0" err="1" smtClean="0"/>
              <a:t>organisations</a:t>
            </a:r>
            <a:r>
              <a:rPr lang="en-US" dirty="0" smtClean="0"/>
              <a:t> work towards the facilitation and growth of international trade. Statistical services of intergovernmental and supranational </a:t>
            </a:r>
            <a:r>
              <a:rPr lang="en-US" dirty="0" err="1" smtClean="0"/>
              <a:t>organisations</a:t>
            </a:r>
            <a:r>
              <a:rPr lang="en-US" dirty="0" smtClean="0"/>
              <a:t> and national statistical agencies publish official statistics on international trade. </a:t>
            </a:r>
            <a:endParaRPr lang="en-US" dirty="0"/>
          </a:p>
        </p:txBody>
      </p:sp>
      <p:pic>
        <p:nvPicPr>
          <p:cNvPr id="4" name="Picture 3"/>
          <p:cNvPicPr/>
          <p:nvPr/>
        </p:nvPicPr>
        <p:blipFill>
          <a:blip r:embed="rId1"/>
          <a:srcRect/>
          <a:stretch>
            <a:fillRect/>
          </a:stretch>
        </p:blipFill>
        <p:spPr bwMode="auto">
          <a:xfrm>
            <a:off x="8991600" y="0"/>
            <a:ext cx="1676400" cy="685800"/>
          </a:xfrm>
          <a:prstGeom prst="rect">
            <a:avLst/>
          </a:prstGeom>
          <a:noFill/>
          <a:ln w="9525">
            <a:solidFill>
              <a:schemeClr val="accent1"/>
            </a:solidFill>
            <a:miter lim="800000"/>
            <a:headEnd/>
            <a:tailEnd/>
          </a:ln>
        </p:spPr>
      </p:pic>
      <p:sp>
        <p:nvSpPr>
          <p:cNvPr id="6" name="Rectangle 5"/>
          <p:cNvSpPr/>
          <p:nvPr/>
        </p:nvSpPr>
        <p:spPr>
          <a:xfrm>
            <a:off x="137795" y="5452110"/>
            <a:ext cx="4987925" cy="1253490"/>
          </a:xfrm>
          <a:prstGeom prst="rect">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p>
            <a:pPr marL="0" marR="0" indent="0" algn="l" defTabSz="914400" rtl="0" eaLnBrk="1" fontAlgn="base" latinLnBrk="0" hangingPunct="1">
              <a:lnSpc>
                <a:spcPct val="100000"/>
              </a:lnSpc>
              <a:spcBef>
                <a:spcPct val="0"/>
              </a:spcBef>
              <a:spcAft>
                <a:spcPct val="0"/>
              </a:spcAft>
              <a:buClrTx/>
              <a:buSzTx/>
              <a:buFontTx/>
              <a:buNone/>
            </a:pPr>
            <a:r>
              <a:rPr kumimoji="0" lang="en-US" altLang="zh-CN" sz="8000" b="0" i="0" u="none" strike="noStrike" cap="none" normalizeH="0" baseline="0" smtClean="0">
                <a:ln>
                  <a:noFill/>
                </a:ln>
                <a:solidFill>
                  <a:schemeClr val="bg1"/>
                </a:solidFill>
                <a:effectLst/>
                <a:latin typeface="Arial" panose="02080604020202020204" pitchFamily="34" charset="0"/>
                <a:ea typeface="SimSun" pitchFamily="2" charset="-122"/>
              </a:rPr>
              <a:t>IV CSE-A</a:t>
            </a:r>
            <a:endParaRPr kumimoji="0" lang="en-US" altLang="zh-CN" sz="8000" b="0" i="0" u="none" strike="noStrike" cap="none" normalizeH="0" baseline="0" smtClean="0">
              <a:ln>
                <a:noFill/>
              </a:ln>
              <a:solidFill>
                <a:schemeClr val="bg1"/>
              </a:solidFill>
              <a:effectLst/>
              <a:latin typeface="Arial" panose="02080604020202020204" pitchFamily="34" charset="0"/>
              <a:ea typeface="SimSun" pitchFamily="2" charset="-122"/>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dirty="0" smtClean="0">
                <a:solidFill>
                  <a:schemeClr val="bg1"/>
                </a:solidFill>
              </a:rPr>
              <a:t>Characteristics of global trade</a:t>
            </a:r>
            <a:endParaRPr lang="en-US" dirty="0">
              <a:solidFill>
                <a:schemeClr val="bg1"/>
              </a:solidFill>
            </a:endParaRPr>
          </a:p>
        </p:txBody>
      </p:sp>
      <p:sp>
        <p:nvSpPr>
          <p:cNvPr id="3" name="Content Placeholder 2"/>
          <p:cNvSpPr>
            <a:spLocks noGrp="1"/>
          </p:cNvSpPr>
          <p:nvPr>
            <p:ph idx="1"/>
          </p:nvPr>
        </p:nvSpPr>
        <p:spPr>
          <a:xfrm>
            <a:off x="2667000" y="990600"/>
            <a:ext cx="7790688" cy="5562600"/>
          </a:xfrm>
        </p:spPr>
        <p:txBody>
          <a:bodyPr>
            <a:normAutofit fontScale="67500" lnSpcReduction="20000"/>
          </a:bodyPr>
          <a:lstStyle/>
          <a:p>
            <a:pPr algn="just"/>
            <a:r>
              <a:rPr lang="en-US" dirty="0" smtClean="0"/>
              <a:t>A product that is transferred or sold from a party in one country to a party in another country is an export from the originating country, and an import to the country receiving that product. Imports and exports are accounted for in a country's current account in the balance of payments. </a:t>
            </a:r>
            <a:endParaRPr lang="en-US" dirty="0" smtClean="0"/>
          </a:p>
          <a:p>
            <a:pPr algn="just"/>
            <a:endParaRPr lang="en-US" dirty="0" smtClean="0"/>
          </a:p>
          <a:p>
            <a:pPr algn="just"/>
            <a:r>
              <a:rPr lang="en-US" dirty="0" smtClean="0"/>
              <a:t>Trading globally may give consumers and countries the opportunity to be exposed to new markets and products. </a:t>
            </a:r>
            <a:endParaRPr lang="en-US" dirty="0" smtClean="0"/>
          </a:p>
          <a:p>
            <a:pPr algn="just"/>
            <a:endParaRPr lang="en-US" dirty="0" smtClean="0"/>
          </a:p>
          <a:p>
            <a:pPr algn="just"/>
            <a:r>
              <a:rPr lang="en-US" dirty="0" smtClean="0"/>
              <a:t>Almost every kind of product can be found in the international</a:t>
            </a:r>
            <a:r>
              <a:rPr lang="en-US" u="sng" dirty="0" smtClean="0"/>
              <a:t> </a:t>
            </a:r>
            <a:r>
              <a:rPr lang="en-US" dirty="0" smtClean="0"/>
              <a:t>market, for example: food, clothes, spare parts, oil, </a:t>
            </a:r>
            <a:r>
              <a:rPr lang="en-US" dirty="0" err="1" smtClean="0"/>
              <a:t>jewellery</a:t>
            </a:r>
            <a:r>
              <a:rPr lang="en-US" dirty="0" smtClean="0"/>
              <a:t>, wine, stocks, currencies, and water. Services are also traded, such as in tourism, banking, consulting, and transportation. </a:t>
            </a:r>
            <a:endParaRPr lang="en-US" dirty="0" smtClean="0"/>
          </a:p>
          <a:p>
            <a:pPr algn="just"/>
            <a:endParaRPr lang="en-US" dirty="0"/>
          </a:p>
        </p:txBody>
      </p:sp>
      <p:pic>
        <p:nvPicPr>
          <p:cNvPr id="4" name="Picture 3"/>
          <p:cNvPicPr/>
          <p:nvPr/>
        </p:nvPicPr>
        <p:blipFill>
          <a:blip r:embed="rId1"/>
          <a:srcRect/>
          <a:stretch>
            <a:fillRect/>
          </a:stretch>
        </p:blipFill>
        <p:spPr bwMode="auto">
          <a:xfrm>
            <a:off x="8991600" y="0"/>
            <a:ext cx="1676400" cy="533400"/>
          </a:xfrm>
          <a:prstGeom prst="rect">
            <a:avLst/>
          </a:prstGeom>
          <a:noFill/>
          <a:ln w="9525">
            <a:solidFill>
              <a:schemeClr val="accent1"/>
            </a:solid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dirty="0" smtClean="0">
                <a:solidFill>
                  <a:schemeClr val="bg1"/>
                </a:solidFill>
              </a:rPr>
              <a:t>Characteristics of global trade</a:t>
            </a:r>
            <a:endParaRPr lang="en-US" dirty="0">
              <a:solidFill>
                <a:schemeClr val="bg1"/>
              </a:solidFill>
            </a:endParaRPr>
          </a:p>
        </p:txBody>
      </p:sp>
      <p:sp>
        <p:nvSpPr>
          <p:cNvPr id="3" name="Content Placeholder 2"/>
          <p:cNvSpPr>
            <a:spLocks noGrp="1"/>
          </p:cNvSpPr>
          <p:nvPr>
            <p:ph idx="1"/>
          </p:nvPr>
        </p:nvSpPr>
        <p:spPr>
          <a:xfrm>
            <a:off x="1828800" y="838200"/>
            <a:ext cx="8552688" cy="4800600"/>
          </a:xfrm>
        </p:spPr>
        <p:txBody>
          <a:bodyPr>
            <a:normAutofit/>
          </a:bodyPr>
          <a:lstStyle/>
          <a:p>
            <a:r>
              <a:rPr lang="en-US" sz="2600" dirty="0" smtClean="0">
                <a:latin typeface="Arial" panose="02080604020202020204" pitchFamily="34" charset="0"/>
                <a:cs typeface="Arial" panose="02080604020202020204" pitchFamily="34" charset="0"/>
              </a:rPr>
              <a:t>Advanced technology (including transportation), globalisation, industrialisation, outsourcing and multinational corporations have major impacts on the international trade system.</a:t>
            </a:r>
            <a:endParaRPr lang="en-US" sz="2600" dirty="0" smtClean="0">
              <a:latin typeface="Arial" panose="02080604020202020204" pitchFamily="34" charset="0"/>
              <a:cs typeface="Arial" panose="02080604020202020204" pitchFamily="34" charset="0"/>
            </a:endParaRPr>
          </a:p>
          <a:p>
            <a:endParaRPr lang="en-US" sz="2600" dirty="0" smtClean="0">
              <a:latin typeface="Arial" panose="02080604020202020204" pitchFamily="34" charset="0"/>
              <a:cs typeface="Arial" panose="02080604020202020204" pitchFamily="34" charset="0"/>
            </a:endParaRPr>
          </a:p>
          <a:p>
            <a:r>
              <a:rPr lang="en-US" sz="2600" dirty="0" smtClean="0">
                <a:latin typeface="Arial" panose="02080604020202020204" pitchFamily="34" charset="0"/>
                <a:cs typeface="Arial" panose="02080604020202020204" pitchFamily="34" charset="0"/>
              </a:rPr>
              <a:t>Increasing international trade is crucial to the continuance of globalisation. Countries would be limited to the goods and services produced within their own borders without international trade</a:t>
            </a:r>
            <a:endParaRPr lang="en-US" sz="2600" dirty="0" smtClean="0">
              <a:latin typeface="Arial" panose="02080604020202020204" pitchFamily="34" charset="0"/>
              <a:cs typeface="Arial" panose="02080604020202020204" pitchFamily="34" charset="0"/>
            </a:endParaRPr>
          </a:p>
          <a:p>
            <a:endParaRPr lang="en-US" dirty="0"/>
          </a:p>
        </p:txBody>
      </p:sp>
      <p:pic>
        <p:nvPicPr>
          <p:cNvPr id="4" name="Picture 3"/>
          <p:cNvPicPr/>
          <p:nvPr/>
        </p:nvPicPr>
        <p:blipFill>
          <a:blip r:embed="rId1"/>
          <a:srcRect/>
          <a:stretch>
            <a:fillRect/>
          </a:stretch>
        </p:blipFill>
        <p:spPr bwMode="auto">
          <a:xfrm>
            <a:off x="8991600" y="0"/>
            <a:ext cx="1676400" cy="533400"/>
          </a:xfrm>
          <a:prstGeom prst="rect">
            <a:avLst/>
          </a:prstGeom>
          <a:noFill/>
          <a:ln w="9525">
            <a:solidFill>
              <a:schemeClr val="accent1"/>
            </a:solid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487362"/>
          </a:xfrm>
          <a:solidFill>
            <a:schemeClr val="bg2">
              <a:lumMod val="50000"/>
            </a:schemeClr>
          </a:solidFill>
        </p:spPr>
        <p:txBody>
          <a:bodyPr>
            <a:normAutofit fontScale="90000"/>
          </a:bodyPr>
          <a:lstStyle/>
          <a:p>
            <a:r>
              <a:rPr lang="en-US" sz="3100" dirty="0" smtClean="0">
                <a:solidFill>
                  <a:schemeClr val="bg1"/>
                </a:solidFill>
                <a:latin typeface="Arial" panose="02080604020202020204" pitchFamily="34" charset="0"/>
                <a:cs typeface="Arial" panose="02080604020202020204" pitchFamily="34" charset="0"/>
              </a:rPr>
              <a:t>Differences</a:t>
            </a:r>
            <a:r>
              <a:rPr lang="en-US" sz="3100" b="1" dirty="0" smtClean="0">
                <a:solidFill>
                  <a:schemeClr val="bg1"/>
                </a:solidFill>
                <a:latin typeface="Arial" panose="02080604020202020204" pitchFamily="34" charset="0"/>
                <a:cs typeface="Arial" panose="02080604020202020204" pitchFamily="34" charset="0"/>
              </a:rPr>
              <a:t> </a:t>
            </a:r>
            <a:r>
              <a:rPr lang="en-US" sz="3100" dirty="0" smtClean="0">
                <a:solidFill>
                  <a:schemeClr val="bg1"/>
                </a:solidFill>
                <a:latin typeface="Arial" panose="02080604020202020204" pitchFamily="34" charset="0"/>
                <a:cs typeface="Arial" panose="02080604020202020204" pitchFamily="34" charset="0"/>
              </a:rPr>
              <a:t>from domestic trade</a:t>
            </a:r>
            <a:endParaRPr lang="en-US" dirty="0">
              <a:solidFill>
                <a:schemeClr val="bg1"/>
              </a:solidFill>
            </a:endParaRPr>
          </a:p>
        </p:txBody>
      </p:sp>
      <p:sp>
        <p:nvSpPr>
          <p:cNvPr id="3" name="Content Placeholder 2"/>
          <p:cNvSpPr>
            <a:spLocks noGrp="1"/>
          </p:cNvSpPr>
          <p:nvPr>
            <p:ph idx="1"/>
          </p:nvPr>
        </p:nvSpPr>
        <p:spPr>
          <a:xfrm>
            <a:off x="135255" y="609600"/>
            <a:ext cx="11717655" cy="6248400"/>
          </a:xfrm>
        </p:spPr>
        <p:txBody>
          <a:bodyPr/>
          <a:lstStyle/>
          <a:p>
            <a:pPr>
              <a:buNone/>
            </a:pPr>
            <a:r>
              <a:rPr lang="en-US" sz="2800" b="1" dirty="0" smtClean="0">
                <a:solidFill>
                  <a:srgbClr val="C00000"/>
                </a:solidFill>
                <a:latin typeface="padmaa" panose="02000600040000000000" charset="0"/>
                <a:cs typeface="padmaa" panose="02000600040000000000" charset="0"/>
              </a:rPr>
              <a:t>Differences from domestic trade</a:t>
            </a:r>
            <a:endParaRPr lang="en-US" sz="2800" b="1" dirty="0" smtClean="0">
              <a:solidFill>
                <a:srgbClr val="C00000"/>
              </a:solidFill>
              <a:latin typeface="padmaa" panose="02000600040000000000" charset="0"/>
              <a:cs typeface="padmaa" panose="02000600040000000000" charset="0"/>
            </a:endParaRPr>
          </a:p>
          <a:p>
            <a:pPr>
              <a:buNone/>
            </a:pPr>
            <a:endParaRPr lang="en-US" sz="1800" b="1" dirty="0" smtClean="0">
              <a:latin typeface="padmaa" panose="02000600040000000000" charset="0"/>
              <a:cs typeface="padmaa" panose="02000600040000000000" charset="0"/>
            </a:endParaRPr>
          </a:p>
          <a:p>
            <a:pPr algn="just"/>
            <a:r>
              <a:rPr lang="en-US" sz="1800" dirty="0" smtClean="0">
                <a:latin typeface="padmaa" panose="02000600040000000000" charset="0"/>
                <a:cs typeface="padmaa" panose="02000600040000000000" charset="0"/>
              </a:rPr>
              <a:t>International trade is, in principle, not different from domestic trade as the motivation and the behavior of parties involved in a trade do not change fundamentally regardless of whether trade is across a border or not. </a:t>
            </a:r>
            <a:endParaRPr lang="en-US" sz="1800" dirty="0" smtClean="0">
              <a:latin typeface="padmaa" panose="02000600040000000000" charset="0"/>
              <a:cs typeface="padmaa" panose="02000600040000000000" charset="0"/>
            </a:endParaRPr>
          </a:p>
          <a:p>
            <a:pPr algn="just"/>
            <a:endParaRPr lang="en-US" sz="1800" dirty="0" smtClean="0">
              <a:latin typeface="padmaa" panose="02000600040000000000" charset="0"/>
              <a:cs typeface="padmaa" panose="02000600040000000000" charset="0"/>
            </a:endParaRPr>
          </a:p>
          <a:p>
            <a:pPr algn="just"/>
            <a:r>
              <a:rPr lang="en-US" sz="1800" dirty="0" smtClean="0">
                <a:latin typeface="padmaa" panose="02000600040000000000" charset="0"/>
                <a:cs typeface="padmaa" panose="02000600040000000000" charset="0"/>
              </a:rPr>
              <a:t>However, in practical terms, carrying out trade at an international level is typically a more complex process than domestic trade. The main difference is that international trade is typically more costly than domestic trade. This is due to the fact that a border typically imposes additional costs such as tariffs, time costs due to border delays, and costs associated with country differences such as language, the legal system, or culture (non-tariff barriers). </a:t>
            </a:r>
            <a:endParaRPr lang="en-US" sz="1800" dirty="0" smtClean="0">
              <a:latin typeface="padmaa" panose="02000600040000000000" charset="0"/>
              <a:cs typeface="padmaa" panose="02000600040000000000" charset="0"/>
            </a:endParaRPr>
          </a:p>
          <a:p>
            <a:pPr algn="just"/>
            <a:endParaRPr lang="en-US" sz="1800" dirty="0" smtClean="0">
              <a:latin typeface="padmaa" panose="02000600040000000000" charset="0"/>
              <a:cs typeface="padmaa" panose="02000600040000000000" charset="0"/>
            </a:endParaRPr>
          </a:p>
          <a:p>
            <a:pPr algn="just"/>
            <a:r>
              <a:rPr lang="en-US" sz="1800" dirty="0" smtClean="0">
                <a:latin typeface="padmaa" panose="02000600040000000000" charset="0"/>
                <a:cs typeface="padmaa" panose="02000600040000000000" charset="0"/>
              </a:rPr>
              <a:t>Another difference between domestic and international trade is that factors of production such as capital and labor are often more mobile within a country than across countries. Thus, international trade is mostly restricted to trade in goods and services, and only to a lesser extent to trade in capital, </a:t>
            </a:r>
            <a:r>
              <a:rPr lang="en-US" sz="1800" dirty="0" err="1" smtClean="0">
                <a:latin typeface="padmaa" panose="02000600040000000000" charset="0"/>
                <a:cs typeface="padmaa" panose="02000600040000000000" charset="0"/>
              </a:rPr>
              <a:t>labour</a:t>
            </a:r>
            <a:r>
              <a:rPr lang="en-US" sz="1800" dirty="0" smtClean="0">
                <a:latin typeface="padmaa" panose="02000600040000000000" charset="0"/>
                <a:cs typeface="padmaa" panose="02000600040000000000" charset="0"/>
              </a:rPr>
              <a:t>, or other factors of production. Trade in goods and services can serve as a substitute for trade in factors of production. Instead of importing a factor of production, a country can import goods that make intensive use of that factor of production and thus embody it. An example of this is the import of labor-intensive goods by the United States from China. Instead of importing Chinese labor, the United States imports goods that were produced with Chinese labor. One report in 2010 suggested that international trade was increased when a country hosted a network of immigrants, but the trade effect was weakened when the immigrants became assimilated into their new country.</a:t>
            </a:r>
            <a:r>
              <a:rPr lang="en-US" sz="1800" baseline="30000" dirty="0" smtClean="0">
                <a:latin typeface="padmaa" panose="02000600040000000000" charset="0"/>
                <a:cs typeface="padmaa" panose="02000600040000000000" charset="0"/>
                <a:hlinkClick r:id="rId1"/>
              </a:rPr>
              <a:t>[3]</a:t>
            </a:r>
            <a:r>
              <a:rPr lang="en-US" sz="1800" dirty="0" smtClean="0">
                <a:latin typeface="padmaa" panose="02000600040000000000" charset="0"/>
                <a:cs typeface="padmaa" panose="02000600040000000000" charset="0"/>
              </a:rPr>
              <a:t> </a:t>
            </a:r>
            <a:endParaRPr lang="en-US" sz="1800" dirty="0" smtClean="0">
              <a:latin typeface="padmaa" panose="02000600040000000000" charset="0"/>
              <a:cs typeface="padmaa" panose="02000600040000000000" charset="0"/>
            </a:endParaRPr>
          </a:p>
          <a:p>
            <a:endParaRPr lang="en-US" sz="1800" dirty="0" smtClean="0">
              <a:latin typeface="padmaa" panose="02000600040000000000" charset="0"/>
              <a:cs typeface="padmaa" panose="02000600040000000000" charset="0"/>
            </a:endParaRPr>
          </a:p>
        </p:txBody>
      </p:sp>
      <p:pic>
        <p:nvPicPr>
          <p:cNvPr id="4" name="Picture 3"/>
          <p:cNvPicPr/>
          <p:nvPr/>
        </p:nvPicPr>
        <p:blipFill>
          <a:blip r:embed="rId2"/>
          <a:srcRect/>
          <a:stretch>
            <a:fillRect/>
          </a:stretch>
        </p:blipFill>
        <p:spPr bwMode="auto">
          <a:xfrm>
            <a:off x="8991600" y="0"/>
            <a:ext cx="1676400" cy="457200"/>
          </a:xfrm>
          <a:prstGeom prst="rect">
            <a:avLst/>
          </a:prstGeom>
          <a:noFill/>
          <a:ln w="9525">
            <a:solidFill>
              <a:schemeClr val="accent1"/>
            </a:solid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sz="3600" dirty="0" smtClean="0">
                <a:solidFill>
                  <a:schemeClr val="bg1"/>
                </a:solidFill>
                <a:latin typeface="Arial" panose="02080604020202020204" pitchFamily="34" charset="0"/>
                <a:cs typeface="Arial" panose="02080604020202020204" pitchFamily="34" charset="0"/>
              </a:rPr>
              <a:t>Advantages of International Trade</a:t>
            </a:r>
            <a:endParaRPr lang="en-US" dirty="0">
              <a:solidFill>
                <a:schemeClr val="bg1"/>
              </a:solidFill>
            </a:endParaRPr>
          </a:p>
        </p:txBody>
      </p:sp>
      <p:sp>
        <p:nvSpPr>
          <p:cNvPr id="3" name="Content Placeholder 2"/>
          <p:cNvSpPr>
            <a:spLocks noGrp="1"/>
          </p:cNvSpPr>
          <p:nvPr>
            <p:ph idx="1"/>
          </p:nvPr>
        </p:nvSpPr>
        <p:spPr>
          <a:xfrm>
            <a:off x="655955" y="647700"/>
            <a:ext cx="11055985" cy="5562600"/>
          </a:xfrm>
        </p:spPr>
        <p:txBody>
          <a:bodyPr>
            <a:normAutofit fontScale="62500" lnSpcReduction="20000"/>
          </a:bodyPr>
          <a:lstStyle/>
          <a:p>
            <a:pPr>
              <a:buNone/>
            </a:pPr>
            <a:r>
              <a:rPr lang="en-US" sz="4500" b="1" dirty="0" smtClean="0">
                <a:solidFill>
                  <a:srgbClr val="C00000"/>
                </a:solidFill>
                <a:latin typeface="Arial" panose="02080604020202020204" pitchFamily="34" charset="0"/>
                <a:cs typeface="Arial" panose="02080604020202020204" pitchFamily="34" charset="0"/>
              </a:rPr>
              <a:t>Advantages of International Trade </a:t>
            </a:r>
            <a:endParaRPr lang="en-US" sz="4500" b="1" dirty="0" smtClean="0">
              <a:solidFill>
                <a:srgbClr val="C00000"/>
              </a:solidFill>
              <a:latin typeface="Arial" panose="02080604020202020204" pitchFamily="34" charset="0"/>
              <a:cs typeface="Arial" panose="02080604020202020204" pitchFamily="34" charset="0"/>
            </a:endParaRPr>
          </a:p>
          <a:p>
            <a:pPr algn="just"/>
            <a:r>
              <a:rPr lang="en-US" dirty="0" smtClean="0"/>
              <a:t>Exports create jobs and boost economic growth, as well as give domestic companies more experience in producing for foreign markets. Over time, companies gain a competitive advantage in global trade, and research shows that exporters are more productive than companies that focus on domestic trade.</a:t>
            </a:r>
            <a:endParaRPr lang="en-US" dirty="0" smtClean="0"/>
          </a:p>
          <a:p>
            <a:pPr algn="just"/>
            <a:r>
              <a:rPr lang="en-US" dirty="0" smtClean="0"/>
              <a:t>Imports allow foreign competition to reduce prices for consumers and gives shoppers a wider variety of goods and services—like tropical and out-of-season fruits and vegetables. </a:t>
            </a:r>
            <a:endParaRPr lang="en-US" dirty="0" smtClean="0"/>
          </a:p>
          <a:p>
            <a:pPr algn="just"/>
            <a:endParaRPr lang="en-US" dirty="0" smtClean="0"/>
          </a:p>
          <a:p>
            <a:pPr algn="just">
              <a:buNone/>
            </a:pPr>
            <a:r>
              <a:rPr lang="en-US" sz="4500" b="1" dirty="0" smtClean="0">
                <a:solidFill>
                  <a:srgbClr val="C00000"/>
                </a:solidFill>
                <a:latin typeface="Arial" panose="02080604020202020204" pitchFamily="34" charset="0"/>
                <a:cs typeface="Arial" panose="02080604020202020204" pitchFamily="34" charset="0"/>
              </a:rPr>
              <a:t>Disadvantages of International Trade </a:t>
            </a:r>
            <a:endParaRPr lang="en-US" sz="4500" b="1" dirty="0" smtClean="0">
              <a:solidFill>
                <a:srgbClr val="C00000"/>
              </a:solidFill>
              <a:latin typeface="Arial" panose="02080604020202020204" pitchFamily="34" charset="0"/>
              <a:cs typeface="Arial" panose="02080604020202020204" pitchFamily="34" charset="0"/>
            </a:endParaRPr>
          </a:p>
          <a:p>
            <a:pPr algn="just"/>
            <a:r>
              <a:rPr lang="en-US" dirty="0" smtClean="0"/>
              <a:t>The only way to boost exports is to make trade easier overall. Governments do this by reducing tariffs and other blocks to imports. That reduces jobs in domestic industries that can't compete on a global scale, as well as leads to job outsourcing, which is when companies relocate call centers, technology offices, and manufacturing to countries with a lower cost of living. </a:t>
            </a:r>
            <a:endParaRPr lang="en-US" dirty="0" smtClean="0"/>
          </a:p>
          <a:p>
            <a:pPr algn="just"/>
            <a:r>
              <a:rPr lang="en-US" dirty="0" smtClean="0"/>
              <a:t>Countries with traditional economies could lose their local farming base as developed economies subsidize their agribusiness. Both the U.S. and European Union do this, which undercuts the prices of the local farmers. </a:t>
            </a:r>
            <a:endParaRPr lang="en-US" dirty="0" smtClean="0"/>
          </a:p>
          <a:p>
            <a:pPr algn="just"/>
            <a:endParaRPr lang="en-US" dirty="0"/>
          </a:p>
        </p:txBody>
      </p:sp>
      <p:pic>
        <p:nvPicPr>
          <p:cNvPr id="4" name="Picture 3"/>
          <p:cNvPicPr/>
          <p:nvPr/>
        </p:nvPicPr>
        <p:blipFill>
          <a:blip r:embed="rId1"/>
          <a:srcRect/>
          <a:stretch>
            <a:fillRect/>
          </a:stretch>
        </p:blipFill>
        <p:spPr bwMode="auto">
          <a:xfrm>
            <a:off x="9067800" y="0"/>
            <a:ext cx="1600200" cy="533400"/>
          </a:xfrm>
          <a:prstGeom prst="rect">
            <a:avLst/>
          </a:prstGeom>
          <a:noFill/>
          <a:ln w="9525">
            <a:solidFill>
              <a:schemeClr val="accent1"/>
            </a:solid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sz="3600" dirty="0" smtClean="0">
                <a:solidFill>
                  <a:schemeClr val="bg1"/>
                </a:solidFill>
                <a:latin typeface="Arial" panose="02080604020202020204" pitchFamily="34" charset="0"/>
                <a:cs typeface="Arial" panose="02080604020202020204" pitchFamily="34" charset="0"/>
              </a:rPr>
              <a:t>8 Benefits of International Trade </a:t>
            </a:r>
            <a:endParaRPr lang="en-US" dirty="0">
              <a:solidFill>
                <a:schemeClr val="bg1"/>
              </a:solidFill>
            </a:endParaRPr>
          </a:p>
        </p:txBody>
      </p:sp>
      <p:sp>
        <p:nvSpPr>
          <p:cNvPr id="3" name="Content Placeholder 2"/>
          <p:cNvSpPr>
            <a:spLocks noGrp="1"/>
          </p:cNvSpPr>
          <p:nvPr>
            <p:ph idx="1"/>
          </p:nvPr>
        </p:nvSpPr>
        <p:spPr>
          <a:xfrm>
            <a:off x="398145" y="762000"/>
            <a:ext cx="11555095" cy="5789295"/>
          </a:xfrm>
        </p:spPr>
        <p:txBody>
          <a:bodyPr>
            <a:normAutofit fontScale="55000" lnSpcReduction="20000"/>
          </a:bodyPr>
          <a:lstStyle/>
          <a:p>
            <a:pPr algn="just">
              <a:buNone/>
            </a:pPr>
            <a:r>
              <a:rPr lang="en-US" sz="4400" b="1" dirty="0" smtClean="0">
                <a:solidFill>
                  <a:srgbClr val="C00000"/>
                </a:solidFill>
                <a:latin typeface="Arial" panose="02080604020202020204" pitchFamily="34" charset="0"/>
                <a:cs typeface="Arial" panose="02080604020202020204" pitchFamily="34" charset="0"/>
              </a:rPr>
              <a:t>8 Benefits of International Trade | Export Management</a:t>
            </a:r>
            <a:endParaRPr lang="en-US" sz="4400" b="1" dirty="0" smtClean="0">
              <a:solidFill>
                <a:srgbClr val="C00000"/>
              </a:solidFill>
              <a:latin typeface="Arial" panose="02080604020202020204" pitchFamily="34" charset="0"/>
              <a:cs typeface="Arial" panose="02080604020202020204" pitchFamily="34" charset="0"/>
            </a:endParaRPr>
          </a:p>
          <a:p>
            <a:pPr algn="just">
              <a:buNone/>
            </a:pPr>
            <a:endParaRPr lang="en-US" b="1" i="1" dirty="0" smtClean="0"/>
          </a:p>
          <a:p>
            <a:pPr algn="just">
              <a:buNone/>
            </a:pPr>
            <a:r>
              <a:rPr lang="en-US" b="1" i="1" dirty="0" smtClean="0"/>
              <a:t>1) Greater Variety of Goods Available for Consumption: </a:t>
            </a:r>
            <a:endParaRPr lang="en-US" b="1" i="1" dirty="0" smtClean="0"/>
          </a:p>
          <a:p>
            <a:pPr algn="just">
              <a:buNone/>
            </a:pPr>
            <a:r>
              <a:rPr lang="en-US" dirty="0" smtClean="0"/>
              <a:t>International trade brings in different varieties of a particular product from different destinations. This gives consumers a wider array of choices which will not only improve their quality of life but as a whole it will help the country grow.</a:t>
            </a:r>
            <a:endParaRPr lang="en-US" dirty="0" smtClean="0"/>
          </a:p>
          <a:p>
            <a:pPr algn="just">
              <a:buNone/>
            </a:pPr>
            <a:r>
              <a:rPr lang="en-US" b="1" i="1" dirty="0" smtClean="0"/>
              <a:t>2) Efficient Allocation and Better Utilization of Resources: </a:t>
            </a:r>
            <a:endParaRPr lang="en-US" b="1" i="1" dirty="0" smtClean="0"/>
          </a:p>
          <a:p>
            <a:pPr algn="just">
              <a:buNone/>
            </a:pPr>
            <a:r>
              <a:rPr lang="en-US" dirty="0" smtClean="0"/>
              <a:t>Efficient allocation and better utilization of resources since countries tend to produce goods in which they have a comparative advantage. When countries produce through comparative advantage, wasteful duplication of resources is prevented. It helps save the environment from harmful gases being leaked into the atmosphere and also provides countries with a better marketing power.</a:t>
            </a:r>
            <a:endParaRPr lang="en-US" dirty="0" smtClean="0"/>
          </a:p>
          <a:p>
            <a:pPr algn="just">
              <a:buNone/>
            </a:pPr>
            <a:r>
              <a:rPr lang="en-US" b="1" i="1" dirty="0" smtClean="0"/>
              <a:t>3) Promotes Efficiency in Production: </a:t>
            </a:r>
            <a:endParaRPr lang="en-US" b="1" i="1" dirty="0" smtClean="0"/>
          </a:p>
          <a:p>
            <a:pPr algn="just">
              <a:buNone/>
            </a:pPr>
            <a:r>
              <a:rPr lang="en-US" dirty="0" smtClean="0"/>
              <a:t>International trade promotes efficiency in production as countries will try to adopt better methods of production to keep costs down in order to remain competitive. Countries that can produce a product at me lowest possible cost will be able to gain larger share in the market.</a:t>
            </a:r>
            <a:endParaRPr lang="en-US" dirty="0" smtClean="0"/>
          </a:p>
          <a:p>
            <a:pPr algn="just">
              <a:buNone/>
            </a:pPr>
            <a:r>
              <a:rPr lang="en-US" dirty="0" smtClean="0"/>
              <a:t>Therefore an incentive to produce efficiently arises. This will help to increase the standards of the product and consumers will have a good quality product to consume.</a:t>
            </a:r>
            <a:endParaRPr lang="en-US" dirty="0" smtClean="0"/>
          </a:p>
        </p:txBody>
      </p:sp>
      <p:pic>
        <p:nvPicPr>
          <p:cNvPr id="4" name="Picture 3"/>
          <p:cNvPicPr/>
          <p:nvPr/>
        </p:nvPicPr>
        <p:blipFill>
          <a:blip r:embed="rId1"/>
          <a:srcRect/>
          <a:stretch>
            <a:fillRect/>
          </a:stretch>
        </p:blipFill>
        <p:spPr bwMode="auto">
          <a:xfrm>
            <a:off x="9067800" y="0"/>
            <a:ext cx="1600200" cy="533400"/>
          </a:xfrm>
          <a:prstGeom prst="rect">
            <a:avLst/>
          </a:prstGeom>
          <a:noFill/>
          <a:ln w="9525">
            <a:solidFill>
              <a:schemeClr val="accent1"/>
            </a:solid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609600"/>
          </a:xfrm>
          <a:solidFill>
            <a:schemeClr val="bg2">
              <a:lumMod val="50000"/>
            </a:schemeClr>
          </a:solidFill>
        </p:spPr>
        <p:txBody>
          <a:bodyPr>
            <a:normAutofit/>
          </a:bodyPr>
          <a:lstStyle/>
          <a:p>
            <a:r>
              <a:rPr lang="en-US" sz="3200" dirty="0" smtClean="0">
                <a:solidFill>
                  <a:schemeClr val="bg1"/>
                </a:solidFill>
                <a:latin typeface="Arial" panose="02080604020202020204" pitchFamily="34" charset="0"/>
                <a:cs typeface="Arial" panose="02080604020202020204" pitchFamily="34" charset="0"/>
              </a:rPr>
              <a:t>8 Benefits of International Trade </a:t>
            </a:r>
            <a:endParaRPr lang="en-US" sz="3200" dirty="0">
              <a:solidFill>
                <a:schemeClr val="bg1"/>
              </a:solidFill>
            </a:endParaRPr>
          </a:p>
        </p:txBody>
      </p:sp>
      <p:sp>
        <p:nvSpPr>
          <p:cNvPr id="3" name="Content Placeholder 2"/>
          <p:cNvSpPr>
            <a:spLocks noGrp="1"/>
          </p:cNvSpPr>
          <p:nvPr>
            <p:ph idx="1"/>
          </p:nvPr>
        </p:nvSpPr>
        <p:spPr>
          <a:xfrm>
            <a:off x="919480" y="685800"/>
            <a:ext cx="9538335" cy="5889625"/>
          </a:xfrm>
        </p:spPr>
        <p:txBody>
          <a:bodyPr>
            <a:normAutofit fontScale="55000" lnSpcReduction="20000"/>
          </a:bodyPr>
          <a:lstStyle/>
          <a:p>
            <a:r>
              <a:rPr lang="en-US" b="1" i="1" dirty="0" smtClean="0">
                <a:latin typeface="Arial" panose="02080604020202020204" pitchFamily="34" charset="0"/>
                <a:cs typeface="Arial" panose="02080604020202020204" pitchFamily="34" charset="0"/>
              </a:rPr>
              <a:t>4) More Employment: </a:t>
            </a:r>
            <a:endParaRPr lang="en-US" b="1" i="1" dirty="0" smtClean="0">
              <a:latin typeface="Arial" panose="02080604020202020204" pitchFamily="34" charset="0"/>
              <a:cs typeface="Arial" panose="02080604020202020204" pitchFamily="34" charset="0"/>
            </a:endParaRPr>
          </a:p>
          <a:p>
            <a:r>
              <a:rPr lang="en-US" dirty="0" smtClean="0">
                <a:latin typeface="Arial" panose="02080604020202020204" pitchFamily="34" charset="0"/>
                <a:cs typeface="Arial" panose="02080604020202020204" pitchFamily="34" charset="0"/>
              </a:rPr>
              <a:t>More employment could be generated as the market for the countries’ goods widens through trade. International trade helps generate more employment through the establishment of newer industries to cater to the demands of various countries. This will help countries to bring-down their unemployment rates.</a:t>
            </a:r>
            <a:endParaRPr lang="en-US" dirty="0" smtClean="0">
              <a:latin typeface="Arial" panose="02080604020202020204" pitchFamily="34" charset="0"/>
              <a:cs typeface="Arial" panose="02080604020202020204" pitchFamily="34" charset="0"/>
            </a:endParaRPr>
          </a:p>
          <a:p>
            <a:endParaRPr lang="en-US" sz="1700" dirty="0" smtClean="0">
              <a:latin typeface="Arial" panose="02080604020202020204" pitchFamily="34" charset="0"/>
              <a:cs typeface="Arial" panose="02080604020202020204" pitchFamily="34" charset="0"/>
            </a:endParaRPr>
          </a:p>
          <a:p>
            <a:r>
              <a:rPr lang="en-US" b="1" i="1" dirty="0" smtClean="0">
                <a:latin typeface="Arial" panose="02080604020202020204" pitchFamily="34" charset="0"/>
                <a:cs typeface="Arial" panose="02080604020202020204" pitchFamily="34" charset="0"/>
              </a:rPr>
              <a:t>5) Consumption at Cheaper Cost: </a:t>
            </a:r>
            <a:endParaRPr lang="en-US" b="1" i="1" dirty="0" smtClean="0">
              <a:latin typeface="Arial" panose="02080604020202020204" pitchFamily="34" charset="0"/>
              <a:cs typeface="Arial" panose="02080604020202020204" pitchFamily="34" charset="0"/>
            </a:endParaRPr>
          </a:p>
          <a:p>
            <a:r>
              <a:rPr lang="en-US" dirty="0" smtClean="0">
                <a:latin typeface="Arial" panose="02080604020202020204" pitchFamily="34" charset="0"/>
                <a:cs typeface="Arial" panose="02080604020202020204" pitchFamily="34" charset="0"/>
              </a:rPr>
              <a:t>International trade enables a country to consume things which either cannot be produced within its borders or production may cost very high. Therefore it becomes cost cheaper to import from other countries through foreign trade.</a:t>
            </a:r>
            <a:endParaRPr lang="en-US" dirty="0" smtClean="0">
              <a:latin typeface="Arial" panose="02080604020202020204" pitchFamily="34" charset="0"/>
              <a:cs typeface="Arial" panose="02080604020202020204" pitchFamily="34" charset="0"/>
            </a:endParaRPr>
          </a:p>
          <a:p>
            <a:endParaRPr lang="en-US" sz="1700" dirty="0" smtClean="0">
              <a:latin typeface="Arial" panose="02080604020202020204" pitchFamily="34" charset="0"/>
              <a:cs typeface="Arial" panose="02080604020202020204" pitchFamily="34" charset="0"/>
            </a:endParaRPr>
          </a:p>
          <a:p>
            <a:r>
              <a:rPr lang="en-US" b="1" i="1" dirty="0" smtClean="0">
                <a:latin typeface="Arial" panose="02080604020202020204" pitchFamily="34" charset="0"/>
                <a:cs typeface="Arial" panose="02080604020202020204" pitchFamily="34" charset="0"/>
              </a:rPr>
              <a:t>6) Reduces Trade Fluctuations: </a:t>
            </a:r>
            <a:endParaRPr lang="en-US" b="1" i="1" dirty="0" smtClean="0">
              <a:latin typeface="Arial" panose="02080604020202020204" pitchFamily="34" charset="0"/>
              <a:cs typeface="Arial" panose="02080604020202020204" pitchFamily="34" charset="0"/>
            </a:endParaRPr>
          </a:p>
          <a:p>
            <a:r>
              <a:rPr lang="en-US" dirty="0" smtClean="0">
                <a:latin typeface="Arial" panose="02080604020202020204" pitchFamily="34" charset="0"/>
                <a:cs typeface="Arial" panose="02080604020202020204" pitchFamily="34" charset="0"/>
              </a:rPr>
              <a:t>By making the size of the market large with large supplies and extensive demand international trade reduces trade fluctuations. The prices of goods tend to remain more stable.</a:t>
            </a:r>
            <a:endParaRPr lang="en-US" dirty="0" smtClean="0">
              <a:latin typeface="Arial" panose="02080604020202020204" pitchFamily="34" charset="0"/>
              <a:cs typeface="Arial" panose="02080604020202020204" pitchFamily="34" charset="0"/>
            </a:endParaRPr>
          </a:p>
          <a:p>
            <a:endParaRPr lang="en-US" sz="1700" dirty="0" smtClean="0">
              <a:latin typeface="Arial" panose="02080604020202020204" pitchFamily="34" charset="0"/>
              <a:cs typeface="Arial" panose="02080604020202020204" pitchFamily="34" charset="0"/>
            </a:endParaRPr>
          </a:p>
          <a:p>
            <a:r>
              <a:rPr lang="en-US" b="1" i="1" dirty="0" smtClean="0">
                <a:latin typeface="Arial" panose="02080604020202020204" pitchFamily="34" charset="0"/>
                <a:cs typeface="Arial" panose="02080604020202020204" pitchFamily="34" charset="0"/>
              </a:rPr>
              <a:t>7) Utilization of Surplus Produce: </a:t>
            </a:r>
            <a:endParaRPr lang="en-US" b="1" i="1" dirty="0" smtClean="0">
              <a:latin typeface="Arial" panose="02080604020202020204" pitchFamily="34" charset="0"/>
              <a:cs typeface="Arial" panose="02080604020202020204" pitchFamily="34" charset="0"/>
            </a:endParaRPr>
          </a:p>
          <a:p>
            <a:r>
              <a:rPr lang="en-US" dirty="0" smtClean="0">
                <a:latin typeface="Arial" panose="02080604020202020204" pitchFamily="34" charset="0"/>
                <a:cs typeface="Arial" panose="02080604020202020204" pitchFamily="34" charset="0"/>
              </a:rPr>
              <a:t>International trade enables different countries to sell their surplus products to other countries and earn foreign exchange.</a:t>
            </a:r>
            <a:endParaRPr lang="en-US" dirty="0" smtClean="0">
              <a:latin typeface="Arial" panose="02080604020202020204" pitchFamily="34" charset="0"/>
              <a:cs typeface="Arial" panose="02080604020202020204" pitchFamily="34" charset="0"/>
            </a:endParaRPr>
          </a:p>
          <a:p>
            <a:endParaRPr lang="en-US" sz="1700" dirty="0" smtClean="0">
              <a:latin typeface="Arial" panose="02080604020202020204" pitchFamily="34" charset="0"/>
              <a:cs typeface="Arial" panose="02080604020202020204" pitchFamily="34" charset="0"/>
            </a:endParaRPr>
          </a:p>
          <a:p>
            <a:r>
              <a:rPr lang="en-US" b="1" i="1" dirty="0" smtClean="0">
                <a:latin typeface="Arial" panose="02080604020202020204" pitchFamily="34" charset="0"/>
                <a:cs typeface="Arial" panose="02080604020202020204" pitchFamily="34" charset="0"/>
              </a:rPr>
              <a:t>8) Fosters Peace and Goodwill: </a:t>
            </a:r>
            <a:endParaRPr lang="en-US" b="1" i="1" dirty="0" smtClean="0">
              <a:latin typeface="Arial" panose="02080604020202020204" pitchFamily="34" charset="0"/>
              <a:cs typeface="Arial" panose="02080604020202020204" pitchFamily="34" charset="0"/>
            </a:endParaRPr>
          </a:p>
          <a:p>
            <a:r>
              <a:rPr lang="en-US" dirty="0" smtClean="0">
                <a:latin typeface="Arial" panose="02080604020202020204" pitchFamily="34" charset="0"/>
                <a:cs typeface="Arial" panose="02080604020202020204" pitchFamily="34" charset="0"/>
              </a:rPr>
              <a:t>International trade fosters peace, goodwill, and mutual understanding among nations. Economic interdependence of countries often leads to close cultural relationship and thus avoid war between them.</a:t>
            </a:r>
            <a:endParaRPr lang="en-US" dirty="0" smtClean="0">
              <a:latin typeface="Arial" panose="02080604020202020204" pitchFamily="34" charset="0"/>
              <a:cs typeface="Arial" panose="02080604020202020204" pitchFamily="34" charset="0"/>
            </a:endParaRPr>
          </a:p>
          <a:p>
            <a:endParaRPr lang="en-US" dirty="0" smtClean="0"/>
          </a:p>
          <a:p>
            <a:endParaRPr lang="en-US" dirty="0"/>
          </a:p>
        </p:txBody>
      </p:sp>
      <p:pic>
        <p:nvPicPr>
          <p:cNvPr id="4" name="Picture 3"/>
          <p:cNvPicPr/>
          <p:nvPr/>
        </p:nvPicPr>
        <p:blipFill>
          <a:blip r:embed="rId1"/>
          <a:srcRect/>
          <a:stretch>
            <a:fillRect/>
          </a:stretch>
        </p:blipFill>
        <p:spPr bwMode="auto">
          <a:xfrm>
            <a:off x="8991600" y="0"/>
            <a:ext cx="1676400" cy="609600"/>
          </a:xfrm>
          <a:prstGeom prst="rect">
            <a:avLst/>
          </a:prstGeom>
          <a:noFill/>
          <a:ln w="9525">
            <a:solidFill>
              <a:schemeClr val="accent1"/>
            </a:solid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40"/>
            <a:ext cx="9143999" cy="443230"/>
          </a:xfrm>
          <a:prstGeom prst="rect">
            <a:avLst/>
          </a:prstGeom>
          <a:solidFill>
            <a:schemeClr val="bg2">
              <a:lumMod val="50000"/>
            </a:schemeClr>
          </a:solidFill>
        </p:spPr>
        <p:txBody>
          <a:bodyPr vert="horz" wrap="square" lIns="0" tIns="12700" rIns="0" bIns="0" rtlCol="0">
            <a:spAutoFit/>
          </a:bodyPr>
          <a:lstStyle/>
          <a:p>
            <a:pPr marL="12700">
              <a:spcBef>
                <a:spcPts val="100"/>
              </a:spcBef>
            </a:pPr>
            <a:r>
              <a:rPr sz="2800" spc="-10" smtClean="0">
                <a:solidFill>
                  <a:schemeClr val="bg1"/>
                </a:solidFill>
                <a:latin typeface="Calibri" pitchFamily="34" charset="0"/>
              </a:rPr>
              <a:t>Technology</a:t>
            </a:r>
            <a:r>
              <a:rPr lang="en-US" sz="2800" spc="-10" dirty="0" smtClean="0">
                <a:solidFill>
                  <a:schemeClr val="bg1"/>
                </a:solidFill>
                <a:latin typeface="Calibri" pitchFamily="34" charset="0"/>
              </a:rPr>
              <a:t> </a:t>
            </a:r>
            <a:r>
              <a:rPr lang="en-US" sz="2800" spc="-10" dirty="0" smtClean="0">
                <a:solidFill>
                  <a:schemeClr val="bg1"/>
                </a:solidFill>
                <a:latin typeface="Calibri" pitchFamily="34" charset="0"/>
                <a:cs typeface="Comic Sans MS"/>
              </a:rPr>
              <a:t>Management</a:t>
            </a:r>
            <a:endParaRPr sz="2800">
              <a:solidFill>
                <a:schemeClr val="bg1"/>
              </a:solidFill>
              <a:latin typeface="Calibri" pitchFamily="34" charset="0"/>
            </a:endParaRPr>
          </a:p>
        </p:txBody>
      </p:sp>
      <p:sp>
        <p:nvSpPr>
          <p:cNvPr id="4" name="object 4"/>
          <p:cNvSpPr txBox="1"/>
          <p:nvPr/>
        </p:nvSpPr>
        <p:spPr>
          <a:xfrm>
            <a:off x="750570" y="1046480"/>
            <a:ext cx="10690225" cy="4764405"/>
          </a:xfrm>
          <a:prstGeom prst="rect">
            <a:avLst/>
          </a:prstGeom>
        </p:spPr>
        <p:txBody>
          <a:bodyPr vert="horz" wrap="square" lIns="0" tIns="85725" rIns="0" bIns="0" rtlCol="0">
            <a:spAutoFit/>
          </a:bodyPr>
          <a:lstStyle/>
          <a:p>
            <a:pPr marL="355600" marR="1203325" indent="-342900">
              <a:lnSpc>
                <a:spcPct val="80000"/>
              </a:lnSpc>
              <a:spcBef>
                <a:spcPts val="675"/>
              </a:spcBef>
            </a:pPr>
            <a:r>
              <a:rPr sz="2400" spc="-5" dirty="0">
                <a:latin typeface="Comic Sans MS"/>
                <a:cs typeface="Comic Sans MS"/>
              </a:rPr>
              <a:t>a. </a:t>
            </a:r>
            <a:r>
              <a:rPr sz="2400" spc="-5" dirty="0">
                <a:solidFill>
                  <a:srgbClr val="C00000"/>
                </a:solidFill>
                <a:latin typeface="Calibri" pitchFamily="34" charset="0"/>
                <a:cs typeface="Comic Sans MS"/>
              </a:rPr>
              <a:t>At national level, </a:t>
            </a:r>
            <a:r>
              <a:rPr sz="2400" spc="-5" dirty="0">
                <a:latin typeface="Calibri" pitchFamily="34" charset="0"/>
                <a:cs typeface="Comic Sans MS"/>
              </a:rPr>
              <a:t>the domain of technology  management includes the following</a:t>
            </a:r>
            <a:r>
              <a:rPr sz="2400" spc="-20" dirty="0">
                <a:latin typeface="Calibri" pitchFamily="34" charset="0"/>
                <a:cs typeface="Comic Sans MS"/>
              </a:rPr>
              <a:t> </a:t>
            </a:r>
            <a:r>
              <a:rPr sz="2400" spc="-5">
                <a:latin typeface="Calibri" pitchFamily="34" charset="0"/>
                <a:cs typeface="Comic Sans MS"/>
              </a:rPr>
              <a:t>areas</a:t>
            </a:r>
            <a:r>
              <a:rPr sz="2400" spc="-5" smtClean="0">
                <a:latin typeface="Calibri" pitchFamily="34" charset="0"/>
                <a:cs typeface="Comic Sans MS"/>
              </a:rPr>
              <a:t>:</a:t>
            </a:r>
            <a:endParaRPr lang="en-US" sz="2400" spc="-5" dirty="0" smtClean="0">
              <a:latin typeface="Calibri" pitchFamily="34" charset="0"/>
              <a:cs typeface="Comic Sans MS"/>
            </a:endParaRPr>
          </a:p>
          <a:p>
            <a:pPr marL="355600" marR="1203325" indent="-342900">
              <a:lnSpc>
                <a:spcPct val="80000"/>
              </a:lnSpc>
              <a:spcBef>
                <a:spcPts val="675"/>
              </a:spcBef>
            </a:pPr>
            <a:endParaRPr sz="2400">
              <a:latin typeface="Calibri" pitchFamily="34" charset="0"/>
              <a:cs typeface="Comic Sans MS"/>
            </a:endParaRPr>
          </a:p>
          <a:p>
            <a:pPr marL="355600" indent="-342900">
              <a:lnSpc>
                <a:spcPts val="2585"/>
              </a:lnSpc>
              <a:spcBef>
                <a:spcPts val="30"/>
              </a:spcBef>
              <a:buChar char="•"/>
              <a:tabLst>
                <a:tab pos="354965" algn="l"/>
                <a:tab pos="355600" algn="l"/>
              </a:tabLst>
            </a:pPr>
            <a:r>
              <a:rPr sz="2400" spc="-5" dirty="0">
                <a:latin typeface="Calibri" pitchFamily="34" charset="0"/>
                <a:cs typeface="Comic Sans MS"/>
              </a:rPr>
              <a:t>Developing approprate technology strategy for</a:t>
            </a:r>
            <a:r>
              <a:rPr sz="2400" dirty="0">
                <a:latin typeface="Calibri" pitchFamily="34" charset="0"/>
                <a:cs typeface="Comic Sans MS"/>
              </a:rPr>
              <a:t> </a:t>
            </a:r>
            <a:r>
              <a:rPr sz="2400" spc="-5" dirty="0">
                <a:latin typeface="Calibri" pitchFamily="34" charset="0"/>
                <a:cs typeface="Comic Sans MS"/>
              </a:rPr>
              <a:t>the</a:t>
            </a:r>
            <a:endParaRPr sz="2400">
              <a:latin typeface="Calibri" pitchFamily="34" charset="0"/>
              <a:cs typeface="Comic Sans MS"/>
            </a:endParaRPr>
          </a:p>
          <a:p>
            <a:pPr marL="355600" marR="944880">
              <a:lnSpc>
                <a:spcPct val="80000"/>
              </a:lnSpc>
              <a:spcBef>
                <a:spcPts val="285"/>
              </a:spcBef>
            </a:pPr>
            <a:r>
              <a:rPr sz="2400" spc="-5" dirty="0">
                <a:latin typeface="Calibri" pitchFamily="34" charset="0"/>
                <a:cs typeface="Comic Sans MS"/>
              </a:rPr>
              <a:t>nation (e.g. internalisation </a:t>
            </a:r>
            <a:r>
              <a:rPr sz="2400" dirty="0">
                <a:latin typeface="Calibri" pitchFamily="34" charset="0"/>
                <a:cs typeface="Comic Sans MS"/>
              </a:rPr>
              <a:t>vs </a:t>
            </a:r>
            <a:r>
              <a:rPr sz="2400" spc="-5" dirty="0">
                <a:latin typeface="Calibri" pitchFamily="34" charset="0"/>
                <a:cs typeface="Comic Sans MS"/>
              </a:rPr>
              <a:t>externalisation  strategy of the</a:t>
            </a:r>
            <a:r>
              <a:rPr sz="2400" dirty="0">
                <a:latin typeface="Calibri" pitchFamily="34" charset="0"/>
                <a:cs typeface="Comic Sans MS"/>
              </a:rPr>
              <a:t> </a:t>
            </a:r>
            <a:r>
              <a:rPr sz="2400" spc="-5" dirty="0">
                <a:latin typeface="Calibri" pitchFamily="34" charset="0"/>
                <a:cs typeface="Comic Sans MS"/>
              </a:rPr>
              <a:t>nation)</a:t>
            </a:r>
            <a:endParaRPr sz="2400">
              <a:latin typeface="Calibri" pitchFamily="34" charset="0"/>
              <a:cs typeface="Comic Sans MS"/>
            </a:endParaRPr>
          </a:p>
          <a:p>
            <a:pPr marL="355600" marR="1001395" indent="-342900">
              <a:lnSpc>
                <a:spcPct val="80000"/>
              </a:lnSpc>
              <a:spcBef>
                <a:spcPts val="610"/>
              </a:spcBef>
              <a:buChar char="•"/>
              <a:tabLst>
                <a:tab pos="354965" algn="l"/>
                <a:tab pos="355600" algn="l"/>
              </a:tabLst>
            </a:pPr>
            <a:r>
              <a:rPr sz="2400" spc="-5" dirty="0">
                <a:latin typeface="Calibri" pitchFamily="34" charset="0"/>
                <a:cs typeface="Comic Sans MS"/>
              </a:rPr>
              <a:t>Technology forecasting (i.e. forecasting the  technological changes)</a:t>
            </a:r>
            <a:endParaRPr sz="2400">
              <a:latin typeface="Calibri" pitchFamily="34" charset="0"/>
              <a:cs typeface="Comic Sans MS"/>
            </a:endParaRPr>
          </a:p>
          <a:p>
            <a:pPr marL="355600" marR="139700" indent="-342900">
              <a:lnSpc>
                <a:spcPct val="80000"/>
              </a:lnSpc>
              <a:spcBef>
                <a:spcPts val="600"/>
              </a:spcBef>
              <a:buChar char="•"/>
              <a:tabLst>
                <a:tab pos="354965" algn="l"/>
                <a:tab pos="355600" algn="l"/>
              </a:tabLst>
            </a:pPr>
            <a:r>
              <a:rPr sz="2400" spc="-5" dirty="0">
                <a:latin typeface="Calibri" pitchFamily="34" charset="0"/>
                <a:cs typeface="Comic Sans MS"/>
              </a:rPr>
              <a:t>Justification </a:t>
            </a:r>
            <a:r>
              <a:rPr sz="2400" dirty="0">
                <a:latin typeface="Calibri" pitchFamily="34" charset="0"/>
                <a:cs typeface="Comic Sans MS"/>
              </a:rPr>
              <a:t>/ </a:t>
            </a:r>
            <a:r>
              <a:rPr sz="2400" spc="-5" dirty="0">
                <a:latin typeface="Calibri" pitchFamily="34" charset="0"/>
                <a:cs typeface="Comic Sans MS"/>
              </a:rPr>
              <a:t>appropriateness of </a:t>
            </a:r>
            <a:r>
              <a:rPr sz="2400" dirty="0">
                <a:latin typeface="Calibri" pitchFamily="34" charset="0"/>
                <a:cs typeface="Comic Sans MS"/>
              </a:rPr>
              <a:t>new </a:t>
            </a:r>
            <a:r>
              <a:rPr sz="2400" spc="-5" dirty="0">
                <a:latin typeface="Calibri" pitchFamily="34" charset="0"/>
                <a:cs typeface="Comic Sans MS"/>
              </a:rPr>
              <a:t>technology  (including justification for technology adoption</a:t>
            </a:r>
            <a:r>
              <a:rPr sz="2400" spc="-10"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355600" marR="1274445" indent="-342900">
              <a:lnSpc>
                <a:spcPct val="80000"/>
              </a:lnSpc>
              <a:spcBef>
                <a:spcPts val="600"/>
              </a:spcBef>
              <a:buChar char="•"/>
              <a:tabLst>
                <a:tab pos="354965" algn="l"/>
                <a:tab pos="355600" algn="l"/>
                <a:tab pos="4137660" algn="l"/>
              </a:tabLst>
            </a:pPr>
            <a:r>
              <a:rPr sz="2400" spc="-5" dirty="0">
                <a:latin typeface="Calibri" pitchFamily="34" charset="0"/>
                <a:cs typeface="Comic Sans MS"/>
              </a:rPr>
              <a:t>Sustainable</a:t>
            </a:r>
            <a:r>
              <a:rPr sz="2400" spc="20" dirty="0">
                <a:latin typeface="Calibri" pitchFamily="34" charset="0"/>
                <a:cs typeface="Comic Sans MS"/>
              </a:rPr>
              <a:t> </a:t>
            </a:r>
            <a:r>
              <a:rPr sz="2400" spc="-5" dirty="0">
                <a:latin typeface="Calibri" pitchFamily="34" charset="0"/>
                <a:cs typeface="Comic Sans MS"/>
              </a:rPr>
              <a:t>technologies;	development</a:t>
            </a:r>
            <a:r>
              <a:rPr sz="2400" spc="-75" dirty="0">
                <a:latin typeface="Calibri" pitchFamily="34" charset="0"/>
                <a:cs typeface="Comic Sans MS"/>
              </a:rPr>
              <a:t> </a:t>
            </a:r>
            <a:r>
              <a:rPr sz="2400" spc="-5" dirty="0">
                <a:latin typeface="Calibri" pitchFamily="34" charset="0"/>
                <a:cs typeface="Comic Sans MS"/>
              </a:rPr>
              <a:t>of  renewable energy</a:t>
            </a:r>
            <a:r>
              <a:rPr sz="2400" spc="-10" dirty="0">
                <a:latin typeface="Calibri" pitchFamily="34" charset="0"/>
                <a:cs typeface="Comic Sans MS"/>
              </a:rPr>
              <a:t> </a:t>
            </a:r>
            <a:r>
              <a:rPr sz="2400" spc="-5" dirty="0">
                <a:latin typeface="Calibri" pitchFamily="34" charset="0"/>
                <a:cs typeface="Comic Sans MS"/>
              </a:rPr>
              <a:t>technologies</a:t>
            </a:r>
            <a:endParaRPr sz="2400">
              <a:latin typeface="Calibri" pitchFamily="34" charset="0"/>
              <a:cs typeface="Comic Sans MS"/>
            </a:endParaRPr>
          </a:p>
          <a:p>
            <a:pPr marL="355600" indent="-342900">
              <a:lnSpc>
                <a:spcPct val="100000"/>
              </a:lnSpc>
              <a:spcBef>
                <a:spcPts val="30"/>
              </a:spcBef>
              <a:buChar char="•"/>
              <a:tabLst>
                <a:tab pos="354965" algn="l"/>
                <a:tab pos="355600" algn="l"/>
              </a:tabLst>
            </a:pPr>
            <a:r>
              <a:rPr sz="2400" spc="-5" dirty="0">
                <a:latin typeface="Calibri" pitchFamily="34" charset="0"/>
                <a:cs typeface="Comic Sans MS"/>
              </a:rPr>
              <a:t>Sustainable economic</a:t>
            </a:r>
            <a:r>
              <a:rPr sz="2400" spc="5" dirty="0">
                <a:latin typeface="Calibri" pitchFamily="34" charset="0"/>
                <a:cs typeface="Comic Sans MS"/>
              </a:rPr>
              <a:t> </a:t>
            </a:r>
            <a:r>
              <a:rPr sz="2400" spc="-10" dirty="0">
                <a:latin typeface="Calibri" pitchFamily="34" charset="0"/>
                <a:cs typeface="Comic Sans MS"/>
              </a:rPr>
              <a:t>growth</a:t>
            </a:r>
            <a:endParaRPr sz="2400">
              <a:latin typeface="Calibri" pitchFamily="34" charset="0"/>
              <a:cs typeface="Comic Sans MS"/>
            </a:endParaRPr>
          </a:p>
          <a:p>
            <a:pPr marL="355600" indent="-342900">
              <a:lnSpc>
                <a:spcPct val="100000"/>
              </a:lnSpc>
              <a:spcBef>
                <a:spcPts val="10"/>
              </a:spcBef>
              <a:buChar char="•"/>
              <a:tabLst>
                <a:tab pos="354965" algn="l"/>
                <a:tab pos="355600" algn="l"/>
              </a:tabLst>
            </a:pPr>
            <a:r>
              <a:rPr sz="2400" spc="-5" dirty="0">
                <a:latin typeface="Calibri" pitchFamily="34" charset="0"/>
                <a:cs typeface="Comic Sans MS"/>
              </a:rPr>
              <a:t>Planning national technology portfolio</a:t>
            </a:r>
            <a:endParaRPr sz="2400">
              <a:latin typeface="Calibri" pitchFamily="34" charset="0"/>
              <a:cs typeface="Comic Sans MS"/>
            </a:endParaRPr>
          </a:p>
        </p:txBody>
      </p:sp>
      <p:pic>
        <p:nvPicPr>
          <p:cNvPr id="5" name="Picture 4"/>
          <p:cNvPicPr/>
          <p:nvPr/>
        </p:nvPicPr>
        <p:blipFill>
          <a:blip r:embed="rId1"/>
          <a:srcRect/>
          <a:stretch>
            <a:fillRect/>
          </a:stretch>
        </p:blipFill>
        <p:spPr bwMode="auto">
          <a:xfrm>
            <a:off x="9144000" y="0"/>
            <a:ext cx="1524000" cy="457200"/>
          </a:xfrm>
          <a:prstGeom prst="rect">
            <a:avLst/>
          </a:prstGeom>
          <a:noFill/>
          <a:ln w="9525">
            <a:solidFill>
              <a:schemeClr val="accent1"/>
            </a:solid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sz="3200" b="1" dirty="0" smtClean="0">
                <a:solidFill>
                  <a:schemeClr val="bg1"/>
                </a:solidFill>
                <a:latin typeface="Arial" panose="02080604020202020204" pitchFamily="34" charset="0"/>
                <a:cs typeface="Arial" panose="02080604020202020204" pitchFamily="34" charset="0"/>
              </a:rPr>
              <a:t>Seven reasons for international trade</a:t>
            </a:r>
            <a:endParaRPr lang="en-US" sz="3200" dirty="0">
              <a:solidFill>
                <a:schemeClr val="bg1"/>
              </a:solidFill>
              <a:latin typeface="Arial" panose="02080604020202020204" pitchFamily="34" charset="0"/>
              <a:cs typeface="Arial" panose="02080604020202020204" pitchFamily="34" charset="0"/>
            </a:endParaRPr>
          </a:p>
        </p:txBody>
      </p:sp>
      <p:sp>
        <p:nvSpPr>
          <p:cNvPr id="3" name="Content Placeholder 2"/>
          <p:cNvSpPr>
            <a:spLocks noGrp="1"/>
          </p:cNvSpPr>
          <p:nvPr>
            <p:ph idx="1"/>
          </p:nvPr>
        </p:nvSpPr>
        <p:spPr>
          <a:xfrm>
            <a:off x="1752600" y="838200"/>
            <a:ext cx="8705088" cy="5791200"/>
          </a:xfrm>
        </p:spPr>
        <p:txBody>
          <a:bodyPr>
            <a:normAutofit fontScale="60000" lnSpcReduction="20000"/>
          </a:bodyPr>
          <a:lstStyle/>
          <a:p>
            <a:r>
              <a:rPr lang="en-US" b="1" dirty="0" smtClean="0"/>
              <a:t>Here are seven reasons for international trade:</a:t>
            </a:r>
            <a:endParaRPr lang="en-US" b="1" dirty="0" smtClean="0"/>
          </a:p>
          <a:p>
            <a:r>
              <a:rPr lang="en-US" b="1" dirty="0" smtClean="0"/>
              <a:t>1- Reduced dependence on your local market</a:t>
            </a:r>
            <a:endParaRPr lang="en-US" dirty="0" smtClean="0"/>
          </a:p>
          <a:p>
            <a:r>
              <a:rPr lang="en-US" dirty="0" smtClean="0"/>
              <a:t>Your home market may be struggling due to economic pressures, but if you go global, you will have immediate access to a practically unlimited range of customers in areas where there is more money available to spend, and because different cultures have different wants and needs, you can diversify your product range to take advantage of these differences.</a:t>
            </a:r>
            <a:endParaRPr lang="en-US" dirty="0" smtClean="0"/>
          </a:p>
          <a:p>
            <a:r>
              <a:rPr lang="en-US" b="1" dirty="0" smtClean="0"/>
              <a:t>2- Increased chances of success</a:t>
            </a:r>
            <a:endParaRPr lang="en-US" dirty="0" smtClean="0"/>
          </a:p>
          <a:p>
            <a:r>
              <a:rPr lang="en-US" dirty="0" smtClean="0"/>
              <a:t>Unless you’ve got your pricing wrong, the higher the volume of products you sell, the more profit you make, and overseas trade is an obvious way to increase sales.  In support of this, UK Trade and Investment (UKTI) claim that companies who go global are 12% more likely to survive and excel than those who choose not to export.</a:t>
            </a:r>
            <a:endParaRPr lang="en-US" dirty="0" smtClean="0"/>
          </a:p>
          <a:p>
            <a:r>
              <a:rPr lang="en-US" b="1" dirty="0" smtClean="0"/>
              <a:t>3- Increased efficiency</a:t>
            </a:r>
            <a:endParaRPr lang="en-US" dirty="0" smtClean="0"/>
          </a:p>
          <a:p>
            <a:r>
              <a:rPr lang="en-US" dirty="0" smtClean="0"/>
              <a:t>Benefit from the economies of scale that the export of your goods can bring – go global and profitably use up any excess capacity in your business, smoothing the load and avoiding the seasonal peaks and troughs that are the bane of the production manager’s life.</a:t>
            </a:r>
            <a:endParaRPr lang="en-US" dirty="0" smtClean="0"/>
          </a:p>
        </p:txBody>
      </p:sp>
      <p:pic>
        <p:nvPicPr>
          <p:cNvPr id="4" name="Picture 3"/>
          <p:cNvPicPr/>
          <p:nvPr/>
        </p:nvPicPr>
        <p:blipFill>
          <a:blip r:embed="rId1"/>
          <a:srcRect/>
          <a:stretch>
            <a:fillRect/>
          </a:stretch>
        </p:blipFill>
        <p:spPr bwMode="auto">
          <a:xfrm>
            <a:off x="10457815" y="29845"/>
            <a:ext cx="1676400" cy="533400"/>
          </a:xfrm>
          <a:prstGeom prst="rect">
            <a:avLst/>
          </a:prstGeom>
          <a:noFill/>
          <a:ln w="9525">
            <a:solidFill>
              <a:schemeClr val="accent1"/>
            </a:solidFill>
            <a:miter lim="800000"/>
            <a:headEnd/>
            <a:tailEn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639762"/>
          </a:xfrm>
          <a:solidFill>
            <a:schemeClr val="bg2">
              <a:lumMod val="50000"/>
            </a:schemeClr>
          </a:solidFill>
        </p:spPr>
        <p:txBody>
          <a:bodyPr>
            <a:normAutofit/>
          </a:bodyPr>
          <a:lstStyle/>
          <a:p>
            <a:r>
              <a:rPr lang="en-US" sz="2800" b="1" dirty="0" smtClean="0">
                <a:solidFill>
                  <a:schemeClr val="bg1"/>
                </a:solidFill>
                <a:latin typeface="Arial" panose="02080604020202020204" pitchFamily="34" charset="0"/>
                <a:cs typeface="Arial" panose="02080604020202020204" pitchFamily="34" charset="0"/>
              </a:rPr>
              <a:t>Seven reasons for international trade</a:t>
            </a:r>
            <a:endParaRPr lang="en-US" sz="2800" dirty="0">
              <a:solidFill>
                <a:schemeClr val="bg1"/>
              </a:solidFill>
            </a:endParaRPr>
          </a:p>
        </p:txBody>
      </p:sp>
      <p:sp>
        <p:nvSpPr>
          <p:cNvPr id="3" name="Content Placeholder 2"/>
          <p:cNvSpPr>
            <a:spLocks noGrp="1"/>
          </p:cNvSpPr>
          <p:nvPr>
            <p:ph idx="1"/>
          </p:nvPr>
        </p:nvSpPr>
        <p:spPr>
          <a:xfrm>
            <a:off x="527050" y="990600"/>
            <a:ext cx="11384280" cy="5486400"/>
          </a:xfrm>
        </p:spPr>
        <p:txBody>
          <a:bodyPr/>
          <a:lstStyle/>
          <a:p>
            <a:pPr algn="just"/>
            <a:r>
              <a:rPr lang="en-US" sz="1600" b="1" dirty="0" smtClean="0"/>
              <a:t>4- Increased productivity</a:t>
            </a:r>
            <a:endParaRPr lang="en-US" sz="1600" dirty="0" smtClean="0"/>
          </a:p>
          <a:p>
            <a:pPr algn="just"/>
            <a:r>
              <a:rPr lang="en-US" sz="1600" dirty="0" smtClean="0"/>
              <a:t>Statistics from UK Trade and Investment (UKTI) state that companies involved in overseas trade can improve their productivity by 34% – imagine that, over a third more with no increase in plant.</a:t>
            </a:r>
            <a:endParaRPr lang="en-US" sz="1600" dirty="0" smtClean="0"/>
          </a:p>
          <a:p>
            <a:pPr algn="just"/>
            <a:r>
              <a:rPr lang="en-US" sz="1600" b="1" dirty="0" smtClean="0"/>
              <a:t>5- Economic advantage</a:t>
            </a:r>
            <a:endParaRPr lang="en-US" sz="1600" dirty="0" smtClean="0"/>
          </a:p>
          <a:p>
            <a:pPr algn="just"/>
            <a:r>
              <a:rPr lang="en-US" sz="1600" dirty="0" smtClean="0"/>
              <a:t>Take advantage of currency fluctuations – export when the value of the pound sterling is low against other currencies, and reap the very real benefits.  Words of warning though; watch out for import tariffs in the country you are exporting to, and keep an eye on the value of sterling.  You don’t want to be caught out by any sudden upsurge in the value of the pound, or you could lose all the profit you have worked so hard to gain.</a:t>
            </a:r>
            <a:endParaRPr lang="en-US" sz="1600" dirty="0" smtClean="0"/>
          </a:p>
          <a:p>
            <a:pPr algn="just"/>
            <a:r>
              <a:rPr lang="en-US" sz="1600" b="1" dirty="0" smtClean="0"/>
              <a:t>6- Innovation</a:t>
            </a:r>
            <a:endParaRPr lang="en-US" sz="1600" dirty="0" smtClean="0"/>
          </a:p>
          <a:p>
            <a:pPr algn="just"/>
            <a:r>
              <a:rPr lang="en-US" sz="1600" dirty="0" smtClean="0"/>
              <a:t>Because you are exporting to a wider range of customers, you will also gain a wider range of feedback about your products, and this can lead to real benefits.  In fact, UKTI statistics show that businesses believe that exporting leads to innovation – increases in break-through product development to solve problems and meet the needs of the wider customer base.  53% of businesses they spoke to said that a new product or service has evolved because of their overseas trade.</a:t>
            </a:r>
            <a:endParaRPr lang="en-US" sz="1600" dirty="0" smtClean="0"/>
          </a:p>
          <a:p>
            <a:pPr algn="just"/>
            <a:r>
              <a:rPr lang="en-US" sz="1600" b="1" dirty="0" smtClean="0"/>
              <a:t>7- Growth</a:t>
            </a:r>
            <a:endParaRPr lang="en-US" sz="1600" dirty="0" smtClean="0"/>
          </a:p>
          <a:p>
            <a:pPr algn="just"/>
            <a:r>
              <a:rPr lang="en-US" sz="1600" dirty="0" smtClean="0"/>
              <a:t>The holy grail for any business, and something that has been lacking for a long time in our manufacturing industries – more overseas trade = increased growth opportunities, to benefit both your business and our economy as a whole</a:t>
            </a:r>
            <a:endParaRPr lang="en-US" sz="1600" dirty="0" smtClean="0"/>
          </a:p>
          <a:p>
            <a:pPr algn="just"/>
            <a:endParaRPr lang="en-US" sz="1600" dirty="0" smtClean="0"/>
          </a:p>
          <a:p>
            <a:pPr algn="just"/>
            <a:endParaRPr lang="en-US" sz="1600" dirty="0" smtClean="0"/>
          </a:p>
        </p:txBody>
      </p:sp>
      <p:pic>
        <p:nvPicPr>
          <p:cNvPr id="4" name="Picture 3"/>
          <p:cNvPicPr/>
          <p:nvPr/>
        </p:nvPicPr>
        <p:blipFill>
          <a:blip r:embed="rId1"/>
          <a:srcRect/>
          <a:stretch>
            <a:fillRect/>
          </a:stretch>
        </p:blipFill>
        <p:spPr bwMode="auto">
          <a:xfrm>
            <a:off x="9144000" y="0"/>
            <a:ext cx="1524000" cy="609600"/>
          </a:xfrm>
          <a:prstGeom prst="rect">
            <a:avLst/>
          </a:prstGeom>
          <a:noFill/>
          <a:ln w="9525">
            <a:solidFill>
              <a:schemeClr val="accent1"/>
            </a:solid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563562"/>
          </a:xfrm>
          <a:solidFill>
            <a:schemeClr val="bg2">
              <a:lumMod val="50000"/>
            </a:schemeClr>
          </a:solidFill>
        </p:spPr>
        <p:txBody>
          <a:bodyPr>
            <a:normAutofit fontScale="90000"/>
          </a:bodyPr>
          <a:lstStyle/>
          <a:p>
            <a:r>
              <a:rPr lang="en-US" sz="3600" dirty="0" smtClean="0">
                <a:solidFill>
                  <a:schemeClr val="bg1"/>
                </a:solidFill>
                <a:latin typeface="Arial" panose="02080604020202020204" pitchFamily="34" charset="0"/>
                <a:cs typeface="Arial" panose="02080604020202020204" pitchFamily="34" charset="0"/>
              </a:rPr>
              <a:t>What Does an Operations Manager do</a:t>
            </a:r>
            <a:endParaRPr lang="en-US" dirty="0">
              <a:solidFill>
                <a:schemeClr val="bg1"/>
              </a:solidFill>
            </a:endParaRPr>
          </a:p>
        </p:txBody>
      </p:sp>
      <p:sp>
        <p:nvSpPr>
          <p:cNvPr id="3" name="Content Placeholder 2"/>
          <p:cNvSpPr>
            <a:spLocks noGrp="1"/>
          </p:cNvSpPr>
          <p:nvPr>
            <p:ph idx="1"/>
          </p:nvPr>
        </p:nvSpPr>
        <p:spPr>
          <a:xfrm>
            <a:off x="283845" y="685800"/>
            <a:ext cx="11325860" cy="5943600"/>
          </a:xfrm>
        </p:spPr>
        <p:txBody>
          <a:bodyPr/>
          <a:lstStyle/>
          <a:p>
            <a:r>
              <a:rPr lang="en-US" sz="1800" b="1" dirty="0" smtClean="0"/>
              <a:t>What Does an Operations Manager do</a:t>
            </a:r>
            <a:endParaRPr lang="en-US" sz="1800" b="1" dirty="0" smtClean="0"/>
          </a:p>
          <a:p>
            <a:endParaRPr lang="en-US" sz="1800" b="1" dirty="0" smtClean="0"/>
          </a:p>
          <a:p>
            <a:r>
              <a:rPr lang="en-US" sz="1800" dirty="0" smtClean="0"/>
              <a:t>Depending on the organization, an operations manager can be responsible for a lot of different </a:t>
            </a:r>
            <a:r>
              <a:rPr lang="en-US" sz="1800" dirty="0" err="1" smtClean="0"/>
              <a:t>things.Unlike</a:t>
            </a:r>
            <a:r>
              <a:rPr lang="en-US" sz="1800" dirty="0" smtClean="0"/>
              <a:t> other executive positions, operations management is cross-department. A CMO specifically works with the </a:t>
            </a:r>
            <a:r>
              <a:rPr lang="en-US" sz="1800" b="1" dirty="0" smtClean="0"/>
              <a:t>marketing department</a:t>
            </a:r>
            <a:r>
              <a:rPr lang="en-US" sz="1800" dirty="0" smtClean="0"/>
              <a:t>, CFO with </a:t>
            </a:r>
            <a:r>
              <a:rPr lang="en-US" sz="1800" b="1" dirty="0" smtClean="0"/>
              <a:t>finance,</a:t>
            </a:r>
            <a:r>
              <a:rPr lang="en-US" sz="1800" dirty="0" smtClean="0"/>
              <a:t> and so on. A COO, on the other hand, might need to work with just about </a:t>
            </a:r>
            <a:r>
              <a:rPr lang="en-US" sz="1800" b="1" dirty="0" smtClean="0"/>
              <a:t>every department</a:t>
            </a:r>
            <a:r>
              <a:rPr lang="en-US" sz="1800" dirty="0" smtClean="0"/>
              <a:t> (if there’s need for it).In most cases, their work involves…</a:t>
            </a:r>
            <a:r>
              <a:rPr lang="en-US" sz="1800" b="1" dirty="0" smtClean="0"/>
              <a:t>Process Design</a:t>
            </a:r>
            <a:r>
              <a:rPr lang="en-US" sz="1800" dirty="0" smtClean="0"/>
              <a:t> – Figuring out the exact steps needed to be carried out so that the organization meets its business goals. This can mean helping plan out a one-time project or creating procedures for repeatable work. A real-life example of operations in projects would be, for example, creating a timeline for developing some software for the client. For a process example, the COO could create a structured employee </a:t>
            </a:r>
            <a:r>
              <a:rPr lang="en-US" sz="1800" dirty="0" err="1" smtClean="0"/>
              <a:t>onboarding</a:t>
            </a:r>
            <a:r>
              <a:rPr lang="en-US" sz="1800" dirty="0" smtClean="0"/>
              <a:t> procedure to make the whole </a:t>
            </a:r>
            <a:r>
              <a:rPr lang="en-US" sz="1800" dirty="0" err="1" smtClean="0"/>
              <a:t>onboarding</a:t>
            </a:r>
            <a:r>
              <a:rPr lang="en-US" sz="1800" dirty="0" smtClean="0"/>
              <a:t> more efficient.</a:t>
            </a:r>
            <a:endParaRPr lang="en-US" sz="1800" dirty="0" smtClean="0"/>
          </a:p>
          <a:p>
            <a:r>
              <a:rPr lang="en-US" sz="1800" b="1" dirty="0" smtClean="0"/>
              <a:t>Standard Management</a:t>
            </a:r>
            <a:r>
              <a:rPr lang="en-US" sz="1800" dirty="0" smtClean="0"/>
              <a:t> – Helping create and optimize budgets, scheduling equipment maintenance, ensuring that the employees are following standard procedures, etc.</a:t>
            </a:r>
            <a:endParaRPr lang="en-US" sz="1800" dirty="0" smtClean="0"/>
          </a:p>
          <a:p>
            <a:endParaRPr lang="en-US" sz="1800" dirty="0" smtClean="0"/>
          </a:p>
          <a:p>
            <a:r>
              <a:rPr lang="en-US" sz="1800" b="1" dirty="0" smtClean="0"/>
              <a:t>Process Improvement and Optimization</a:t>
            </a:r>
            <a:r>
              <a:rPr lang="en-US" sz="1800" dirty="0" smtClean="0"/>
              <a:t> – Most businesses have a “don’t fix what’s not broken” policy towards their processes. More often than not, though, you could potentially get a lot more from your business if you constantly check on your processes. The COO is supposed to make sure that all your processes are as efficient as they can be.</a:t>
            </a:r>
            <a:endParaRPr lang="en-US" sz="1800" dirty="0" smtClean="0"/>
          </a:p>
          <a:p>
            <a:endParaRPr lang="en-US" sz="1800" dirty="0" smtClean="0"/>
          </a:p>
        </p:txBody>
      </p:sp>
      <p:pic>
        <p:nvPicPr>
          <p:cNvPr id="4" name="Picture 3"/>
          <p:cNvPicPr/>
          <p:nvPr/>
        </p:nvPicPr>
        <p:blipFill>
          <a:blip r:embed="rId1"/>
          <a:srcRect/>
          <a:stretch>
            <a:fillRect/>
          </a:stretch>
        </p:blipFill>
        <p:spPr bwMode="auto">
          <a:xfrm>
            <a:off x="10058400" y="0"/>
            <a:ext cx="1600200" cy="533400"/>
          </a:xfrm>
          <a:prstGeom prst="rect">
            <a:avLst/>
          </a:prstGeom>
          <a:noFill/>
          <a:ln w="9525">
            <a:solidFill>
              <a:schemeClr val="accent1"/>
            </a:solid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40"/>
            <a:ext cx="9144000" cy="443230"/>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2800" spc="-5" smtClean="0">
                <a:solidFill>
                  <a:schemeClr val="bg1"/>
                </a:solidFill>
                <a:latin typeface="Calibri" pitchFamily="34" charset="0"/>
              </a:rPr>
              <a:t>Technology</a:t>
            </a:r>
            <a:r>
              <a:rPr sz="2800" spc="-30" smtClean="0">
                <a:solidFill>
                  <a:schemeClr val="bg1"/>
                </a:solidFill>
                <a:latin typeface="Calibri" pitchFamily="34" charset="0"/>
              </a:rPr>
              <a:t> </a:t>
            </a:r>
            <a:r>
              <a:rPr sz="2800" spc="-10" smtClean="0">
                <a:solidFill>
                  <a:schemeClr val="bg1"/>
                </a:solidFill>
                <a:latin typeface="Calibri" pitchFamily="34" charset="0"/>
              </a:rPr>
              <a:t>Management</a:t>
            </a:r>
            <a:endParaRPr sz="2800" spc="-10" dirty="0">
              <a:solidFill>
                <a:schemeClr val="bg1"/>
              </a:solidFill>
              <a:latin typeface="Calibri" pitchFamily="34" charset="0"/>
            </a:endParaRPr>
          </a:p>
        </p:txBody>
      </p:sp>
      <p:sp>
        <p:nvSpPr>
          <p:cNvPr id="3" name="object 3"/>
          <p:cNvSpPr txBox="1"/>
          <p:nvPr/>
        </p:nvSpPr>
        <p:spPr>
          <a:xfrm>
            <a:off x="2136140" y="718820"/>
            <a:ext cx="7793990" cy="5796915"/>
          </a:xfrm>
          <a:prstGeom prst="rect">
            <a:avLst/>
          </a:prstGeom>
        </p:spPr>
        <p:txBody>
          <a:bodyPr vert="horz" wrap="square" lIns="0" tIns="88900" rIns="0" bIns="0" rtlCol="0">
            <a:spAutoFit/>
          </a:bodyPr>
          <a:lstStyle/>
          <a:p>
            <a:pPr marL="12700" algn="just">
              <a:lnSpc>
                <a:spcPct val="100000"/>
              </a:lnSpc>
              <a:spcBef>
                <a:spcPts val="700"/>
              </a:spcBef>
              <a:tabLst>
                <a:tab pos="621665" algn="l"/>
              </a:tabLst>
            </a:pPr>
            <a:r>
              <a:rPr sz="2400" dirty="0">
                <a:latin typeface="Calibri" pitchFamily="34" charset="0"/>
                <a:cs typeface="Comic Sans MS"/>
              </a:rPr>
              <a:t>a.	</a:t>
            </a:r>
            <a:r>
              <a:rPr sz="2400" spc="-5" dirty="0">
                <a:latin typeface="Calibri" pitchFamily="34" charset="0"/>
                <a:cs typeface="Comic Sans MS"/>
              </a:rPr>
              <a:t>Contd</a:t>
            </a:r>
            <a:r>
              <a:rPr sz="2400" spc="-15" dirty="0">
                <a:latin typeface="Calibri" pitchFamily="34" charset="0"/>
                <a:cs typeface="Comic Sans MS"/>
              </a:rPr>
              <a:t> </a:t>
            </a:r>
            <a:r>
              <a:rPr sz="2400" dirty="0">
                <a:latin typeface="Calibri" pitchFamily="34" charset="0"/>
                <a:cs typeface="Comic Sans MS"/>
              </a:rPr>
              <a:t>…</a:t>
            </a:r>
            <a:endParaRPr sz="2400">
              <a:latin typeface="Calibri" pitchFamily="34" charset="0"/>
              <a:cs typeface="Comic Sans MS"/>
            </a:endParaRPr>
          </a:p>
          <a:p>
            <a:pPr marL="622300" marR="15240" indent="-609600" algn="just">
              <a:lnSpc>
                <a:spcPct val="100000"/>
              </a:lnSpc>
              <a:spcBef>
                <a:spcPts val="600"/>
              </a:spcBef>
              <a:buChar char="•"/>
              <a:tabLst>
                <a:tab pos="621665" algn="l"/>
                <a:tab pos="622300" algn="l"/>
              </a:tabLst>
            </a:pPr>
            <a:r>
              <a:rPr sz="2400" spc="-5" dirty="0">
                <a:latin typeface="Calibri" pitchFamily="34" charset="0"/>
                <a:cs typeface="Comic Sans MS"/>
              </a:rPr>
              <a:t>Knowledge mangement (i.e. creation, deployment  and protection </a:t>
            </a:r>
            <a:r>
              <a:rPr sz="2400" dirty="0">
                <a:latin typeface="Calibri" pitchFamily="34" charset="0"/>
                <a:cs typeface="Comic Sans MS"/>
              </a:rPr>
              <a:t>of </a:t>
            </a:r>
            <a:r>
              <a:rPr sz="2400" spc="-5" dirty="0">
                <a:latin typeface="Calibri" pitchFamily="34" charset="0"/>
                <a:cs typeface="Comic Sans MS"/>
              </a:rPr>
              <a:t>national technological knowledge  base)</a:t>
            </a:r>
            <a:endParaRPr sz="2400">
              <a:latin typeface="Calibri" pitchFamily="34" charset="0"/>
              <a:cs typeface="Comic Sans MS"/>
            </a:endParaRPr>
          </a:p>
          <a:p>
            <a:pPr marL="622300" marR="402590" indent="-609600" algn="just">
              <a:lnSpc>
                <a:spcPct val="100000"/>
              </a:lnSpc>
              <a:spcBef>
                <a:spcPts val="600"/>
              </a:spcBef>
              <a:buChar char="•"/>
              <a:tabLst>
                <a:tab pos="621665" algn="l"/>
                <a:tab pos="622300" algn="l"/>
              </a:tabLst>
            </a:pPr>
            <a:r>
              <a:rPr sz="2400" spc="-5" dirty="0">
                <a:latin typeface="Calibri" pitchFamily="34" charset="0"/>
                <a:cs typeface="Comic Sans MS"/>
              </a:rPr>
              <a:t>Managing external technology acquisitions viz  guidelines for foreign technology</a:t>
            </a:r>
            <a:r>
              <a:rPr sz="2400" dirty="0">
                <a:latin typeface="Calibri" pitchFamily="34" charset="0"/>
                <a:cs typeface="Comic Sans MS"/>
              </a:rPr>
              <a:t> </a:t>
            </a:r>
            <a:r>
              <a:rPr sz="2400" spc="-5" dirty="0">
                <a:latin typeface="Calibri" pitchFamily="34" charset="0"/>
                <a:cs typeface="Comic Sans MS"/>
              </a:rPr>
              <a:t>collaborations</a:t>
            </a:r>
            <a:endParaRPr sz="240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Managing technology</a:t>
            </a:r>
            <a:r>
              <a:rPr sz="2400" spc="-10" dirty="0">
                <a:latin typeface="Calibri" pitchFamily="34" charset="0"/>
                <a:cs typeface="Comic Sans MS"/>
              </a:rPr>
              <a:t> </a:t>
            </a:r>
            <a:r>
              <a:rPr sz="2400" spc="-5" dirty="0">
                <a:latin typeface="Calibri" pitchFamily="34" charset="0"/>
                <a:cs typeface="Comic Sans MS"/>
              </a:rPr>
              <a:t>absorption</a:t>
            </a:r>
            <a:endParaRPr sz="240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Managing technology</a:t>
            </a:r>
            <a:r>
              <a:rPr sz="2400" spc="-10" dirty="0">
                <a:latin typeface="Calibri" pitchFamily="34" charset="0"/>
                <a:cs typeface="Comic Sans MS"/>
              </a:rPr>
              <a:t> </a:t>
            </a:r>
            <a:r>
              <a:rPr sz="2400" spc="-5" dirty="0">
                <a:latin typeface="Calibri" pitchFamily="34" charset="0"/>
                <a:cs typeface="Comic Sans MS"/>
              </a:rPr>
              <a:t>diffusion</a:t>
            </a:r>
            <a:endParaRPr sz="240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Performance measurement of </a:t>
            </a:r>
            <a:r>
              <a:rPr sz="2400" dirty="0">
                <a:latin typeface="Calibri" pitchFamily="34" charset="0"/>
                <a:cs typeface="Comic Sans MS"/>
              </a:rPr>
              <a:t>new</a:t>
            </a:r>
            <a:r>
              <a:rPr sz="2400" spc="-15" dirty="0">
                <a:latin typeface="Calibri" pitchFamily="34" charset="0"/>
                <a:cs typeface="Comic Sans MS"/>
              </a:rPr>
              <a:t> </a:t>
            </a:r>
            <a:r>
              <a:rPr sz="2400" spc="-5" dirty="0">
                <a:latin typeface="Calibri" pitchFamily="34" charset="0"/>
                <a:cs typeface="Comic Sans MS"/>
              </a:rPr>
              <a:t>technology</a:t>
            </a:r>
            <a:endParaRPr sz="2400">
              <a:latin typeface="Calibri" pitchFamily="34" charset="0"/>
              <a:cs typeface="Comic Sans MS"/>
            </a:endParaRPr>
          </a:p>
          <a:p>
            <a:pPr marL="622300" marR="5080" indent="-609600" algn="just">
              <a:lnSpc>
                <a:spcPct val="100000"/>
              </a:lnSpc>
              <a:spcBef>
                <a:spcPts val="590"/>
              </a:spcBef>
              <a:buChar char="•"/>
              <a:tabLst>
                <a:tab pos="621665" algn="l"/>
                <a:tab pos="622300" algn="l"/>
              </a:tabLst>
            </a:pPr>
            <a:r>
              <a:rPr sz="2400" spc="-5" dirty="0">
                <a:latin typeface="Calibri" pitchFamily="34" charset="0"/>
                <a:cs typeface="Comic Sans MS"/>
              </a:rPr>
              <a:t>Technology and environment management (Green  accounting, Environment Protection Act, 1986</a:t>
            </a:r>
            <a:r>
              <a:rPr sz="2400" spc="30" dirty="0">
                <a:latin typeface="Calibri" pitchFamily="34" charset="0"/>
                <a:cs typeface="Comic Sans MS"/>
              </a:rPr>
              <a:t> </a:t>
            </a:r>
            <a:r>
              <a:rPr sz="2400" dirty="0">
                <a:latin typeface="Calibri" pitchFamily="34" charset="0"/>
                <a:cs typeface="Comic Sans MS"/>
              </a:rPr>
              <a:t>etc)</a:t>
            </a:r>
            <a:endParaRPr sz="2400">
              <a:latin typeface="Calibri" pitchFamily="34" charset="0"/>
              <a:cs typeface="Comic Sans MS"/>
            </a:endParaRPr>
          </a:p>
          <a:p>
            <a:pPr marL="622300" indent="-609600" algn="just">
              <a:lnSpc>
                <a:spcPct val="100000"/>
              </a:lnSpc>
              <a:spcBef>
                <a:spcPts val="600"/>
              </a:spcBef>
              <a:buChar char="•"/>
              <a:tabLst>
                <a:tab pos="621665" algn="l"/>
                <a:tab pos="622300" algn="l"/>
              </a:tabLst>
            </a:pPr>
            <a:r>
              <a:rPr sz="2400" spc="-5" dirty="0">
                <a:latin typeface="Calibri" pitchFamily="34" charset="0"/>
                <a:cs typeface="Comic Sans MS"/>
              </a:rPr>
              <a:t>Technolgy and health </a:t>
            </a:r>
            <a:r>
              <a:rPr sz="2400" dirty="0">
                <a:latin typeface="Calibri" pitchFamily="34" charset="0"/>
                <a:cs typeface="Comic Sans MS"/>
              </a:rPr>
              <a:t>&amp; </a:t>
            </a:r>
            <a:r>
              <a:rPr sz="2400" spc="-5" dirty="0">
                <a:latin typeface="Calibri" pitchFamily="34" charset="0"/>
                <a:cs typeface="Comic Sans MS"/>
              </a:rPr>
              <a:t>societal</a:t>
            </a:r>
            <a:r>
              <a:rPr sz="2400" dirty="0">
                <a:latin typeface="Calibri" pitchFamily="34" charset="0"/>
                <a:cs typeface="Comic Sans MS"/>
              </a:rPr>
              <a:t> </a:t>
            </a:r>
            <a:r>
              <a:rPr sz="2400" spc="-5" dirty="0">
                <a:latin typeface="Calibri" pitchFamily="34" charset="0"/>
                <a:cs typeface="Comic Sans MS"/>
              </a:rPr>
              <a:t>management</a:t>
            </a:r>
            <a:endParaRPr sz="2400">
              <a:latin typeface="Calibri" pitchFamily="34" charset="0"/>
              <a:cs typeface="Comic Sans MS"/>
            </a:endParaRPr>
          </a:p>
        </p:txBody>
      </p:sp>
      <p:pic>
        <p:nvPicPr>
          <p:cNvPr id="4" name="Picture 3"/>
          <p:cNvPicPr/>
          <p:nvPr/>
        </p:nvPicPr>
        <p:blipFill>
          <a:blip r:embed="rId1"/>
          <a:srcRect/>
          <a:stretch>
            <a:fillRect/>
          </a:stretch>
        </p:blipFill>
        <p:spPr bwMode="auto">
          <a:xfrm>
            <a:off x="9067800" y="0"/>
            <a:ext cx="1600200" cy="457200"/>
          </a:xfrm>
          <a:prstGeom prst="rect">
            <a:avLst/>
          </a:prstGeom>
          <a:noFill/>
          <a:ln w="9525">
            <a:solidFill>
              <a:schemeClr val="accent1"/>
            </a:solid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22"/>
            <a:ext cx="9143999" cy="504825"/>
          </a:xfrm>
          <a:prstGeom prst="rect">
            <a:avLst/>
          </a:prstGeom>
          <a:solidFill>
            <a:schemeClr val="bg2">
              <a:lumMod val="50000"/>
            </a:schemeClr>
          </a:solidFill>
        </p:spPr>
        <p:txBody>
          <a:bodyPr vert="horz" wrap="square" lIns="0" tIns="12700" rIns="0" bIns="0" rtlCol="0">
            <a:spAutoFit/>
          </a:bodyPr>
          <a:lstStyle/>
          <a:p>
            <a:pPr marL="786130" marR="5080" indent="-773430">
              <a:lnSpc>
                <a:spcPct val="100000"/>
              </a:lnSpc>
              <a:spcBef>
                <a:spcPts val="100"/>
              </a:spcBef>
            </a:pPr>
            <a:r>
              <a:rPr sz="3200" spc="-10" smtClean="0">
                <a:solidFill>
                  <a:schemeClr val="bg1"/>
                </a:solidFill>
                <a:latin typeface="Calibri" pitchFamily="34" charset="0"/>
              </a:rPr>
              <a:t>Technology  Management</a:t>
            </a:r>
            <a:endParaRPr sz="3200">
              <a:solidFill>
                <a:schemeClr val="bg1"/>
              </a:solidFill>
              <a:latin typeface="Calibri" pitchFamily="34" charset="0"/>
            </a:endParaRPr>
          </a:p>
        </p:txBody>
      </p:sp>
      <p:sp>
        <p:nvSpPr>
          <p:cNvPr id="3" name="object 3"/>
          <p:cNvSpPr txBox="1">
            <a:spLocks noGrp="1"/>
          </p:cNvSpPr>
          <p:nvPr>
            <p:ph idx="1"/>
          </p:nvPr>
        </p:nvSpPr>
        <p:spPr>
          <a:xfrm>
            <a:off x="1676400" y="838200"/>
            <a:ext cx="8991600" cy="4029075"/>
          </a:xfrm>
          <a:prstGeom prst="rect">
            <a:avLst/>
          </a:prstGeom>
        </p:spPr>
        <p:txBody>
          <a:bodyPr vert="horz" wrap="square" lIns="0" tIns="12700" rIns="0" bIns="0" rtlCol="0">
            <a:spAutoFit/>
          </a:bodyPr>
          <a:lstStyle/>
          <a:p>
            <a:pPr marL="355600" marR="152400" indent="-342900">
              <a:lnSpc>
                <a:spcPct val="100000"/>
              </a:lnSpc>
              <a:spcBef>
                <a:spcPts val="100"/>
              </a:spcBef>
              <a:buNone/>
              <a:tabLst>
                <a:tab pos="354965" algn="l"/>
                <a:tab pos="355600" algn="l"/>
              </a:tabLst>
            </a:pPr>
            <a:r>
              <a:rPr spc="-5" smtClean="0">
                <a:solidFill>
                  <a:srgbClr val="C00000"/>
                </a:solidFill>
                <a:latin typeface="Calibri" pitchFamily="34" charset="0"/>
              </a:rPr>
              <a:t>Technology </a:t>
            </a:r>
            <a:r>
              <a:rPr spc="-5" dirty="0">
                <a:solidFill>
                  <a:srgbClr val="C00000"/>
                </a:solidFill>
                <a:latin typeface="Calibri" pitchFamily="34" charset="0"/>
              </a:rPr>
              <a:t>Management (MOT) At </a:t>
            </a:r>
            <a:r>
              <a:rPr spc="-5">
                <a:solidFill>
                  <a:srgbClr val="C00000"/>
                </a:solidFill>
                <a:latin typeface="Calibri" pitchFamily="34" charset="0"/>
              </a:rPr>
              <a:t>Enterprise  </a:t>
            </a:r>
            <a:r>
              <a:rPr spc="-5" smtClean="0">
                <a:solidFill>
                  <a:srgbClr val="C00000"/>
                </a:solidFill>
                <a:latin typeface="Calibri" pitchFamily="34" charset="0"/>
              </a:rPr>
              <a:t>Level</a:t>
            </a:r>
            <a:endParaRPr spc="-10" dirty="0">
              <a:solidFill>
                <a:srgbClr val="C00000"/>
              </a:solidFill>
              <a:latin typeface="Calibri" pitchFamily="34" charset="0"/>
            </a:endParaRPr>
          </a:p>
          <a:p>
            <a:pPr marL="355600" marR="5080">
              <a:lnSpc>
                <a:spcPct val="100000"/>
              </a:lnSpc>
              <a:spcBef>
                <a:spcPts val="600"/>
              </a:spcBef>
            </a:pPr>
            <a:r>
              <a:rPr spc="-5" dirty="0">
                <a:latin typeface="Calibri" pitchFamily="34" charset="0"/>
              </a:rPr>
              <a:t>main obejective is to assure that the firm gains </a:t>
            </a:r>
            <a:r>
              <a:rPr dirty="0">
                <a:latin typeface="Calibri" pitchFamily="34" charset="0"/>
              </a:rPr>
              <a:t>&amp;  </a:t>
            </a:r>
            <a:r>
              <a:rPr spc="-5" dirty="0">
                <a:latin typeface="Calibri" pitchFamily="34" charset="0"/>
              </a:rPr>
              <a:t>maintains </a:t>
            </a:r>
            <a:r>
              <a:rPr dirty="0">
                <a:latin typeface="Calibri" pitchFamily="34" charset="0"/>
              </a:rPr>
              <a:t>a </a:t>
            </a:r>
            <a:r>
              <a:rPr spc="-5" dirty="0">
                <a:latin typeface="Calibri" pitchFamily="34" charset="0"/>
              </a:rPr>
              <a:t>srong position in its core technologies  which are relevant to its product-market  relationship </a:t>
            </a:r>
            <a:r>
              <a:rPr dirty="0">
                <a:latin typeface="Calibri" pitchFamily="34" charset="0"/>
              </a:rPr>
              <a:t>and </a:t>
            </a:r>
            <a:r>
              <a:rPr spc="-5" dirty="0">
                <a:latin typeface="Calibri" pitchFamily="34" charset="0"/>
              </a:rPr>
              <a:t>that these technologies support  the firm’s competitive</a:t>
            </a:r>
            <a:r>
              <a:rPr dirty="0">
                <a:latin typeface="Calibri" pitchFamily="34" charset="0"/>
              </a:rPr>
              <a:t> </a:t>
            </a:r>
            <a:r>
              <a:rPr spc="-5" dirty="0">
                <a:latin typeface="Calibri" pitchFamily="34" charset="0"/>
              </a:rPr>
              <a:t>strategies.</a:t>
            </a:r>
            <a:endParaRPr spc="-5" dirty="0">
              <a:latin typeface="Calibri" pitchFamily="34" charset="0"/>
            </a:endParaRPr>
          </a:p>
        </p:txBody>
      </p:sp>
      <p:pic>
        <p:nvPicPr>
          <p:cNvPr id="4" name="Picture 3"/>
          <p:cNvPicPr/>
          <p:nvPr/>
        </p:nvPicPr>
        <p:blipFill>
          <a:blip r:embed="rId1"/>
          <a:srcRect/>
          <a:stretch>
            <a:fillRect/>
          </a:stretch>
        </p:blipFill>
        <p:spPr bwMode="auto">
          <a:xfrm>
            <a:off x="8915400" y="0"/>
            <a:ext cx="1752600" cy="533400"/>
          </a:xfrm>
          <a:prstGeom prst="rect">
            <a:avLst/>
          </a:prstGeom>
          <a:noFill/>
          <a:ln w="9525">
            <a:solidFill>
              <a:schemeClr val="accent1"/>
            </a:solid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21"/>
            <a:ext cx="9144000" cy="504825"/>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1828800" y="609600"/>
            <a:ext cx="8839200" cy="751205"/>
          </a:xfrm>
          <a:prstGeom prst="rect">
            <a:avLst/>
          </a:prstGeom>
        </p:spPr>
        <p:txBody>
          <a:bodyPr vert="horz" wrap="square" lIns="0" tIns="12700" rIns="0" bIns="0" rtlCol="0">
            <a:spAutoFit/>
          </a:bodyPr>
          <a:lstStyle/>
          <a:p>
            <a:pPr marL="355600" marR="5080" indent="-342900">
              <a:lnSpc>
                <a:spcPct val="100000"/>
              </a:lnSpc>
              <a:spcBef>
                <a:spcPts val="100"/>
              </a:spcBef>
              <a:tabLst>
                <a:tab pos="354965" algn="l"/>
                <a:tab pos="355600" algn="l"/>
                <a:tab pos="2055495" algn="l"/>
              </a:tabLst>
            </a:pPr>
            <a:r>
              <a:rPr sz="2400" dirty="0">
                <a:latin typeface="Calibri" pitchFamily="34" charset="0"/>
                <a:cs typeface="Comic Sans MS"/>
              </a:rPr>
              <a:t>b. </a:t>
            </a:r>
            <a:r>
              <a:rPr sz="2400" spc="-5" dirty="0">
                <a:latin typeface="Calibri" pitchFamily="34" charset="0"/>
                <a:cs typeface="Comic Sans MS"/>
              </a:rPr>
              <a:t>Overview of </a:t>
            </a:r>
            <a:r>
              <a:rPr sz="2400" spc="-5" dirty="0">
                <a:solidFill>
                  <a:srgbClr val="C00000"/>
                </a:solidFill>
                <a:latin typeface="Calibri" pitchFamily="34" charset="0"/>
                <a:cs typeface="Comic Sans MS"/>
              </a:rPr>
              <a:t>Technology Management (MOT) </a:t>
            </a:r>
            <a:r>
              <a:rPr sz="2400" spc="-5">
                <a:solidFill>
                  <a:srgbClr val="C00000"/>
                </a:solidFill>
                <a:latin typeface="Calibri" pitchFamily="34" charset="0"/>
                <a:cs typeface="Comic Sans MS"/>
              </a:rPr>
              <a:t>At  </a:t>
            </a:r>
            <a:r>
              <a:rPr sz="2400" spc="-5" smtClean="0">
                <a:solidFill>
                  <a:srgbClr val="C00000"/>
                </a:solidFill>
                <a:latin typeface="Calibri" pitchFamily="34" charset="0"/>
                <a:cs typeface="Comic Sans MS"/>
              </a:rPr>
              <a:t>Enterprise</a:t>
            </a:r>
            <a:r>
              <a:rPr lang="en-US" sz="2400" spc="-5" dirty="0" smtClean="0">
                <a:solidFill>
                  <a:srgbClr val="C00000"/>
                </a:solidFill>
                <a:latin typeface="Calibri" pitchFamily="34" charset="0"/>
                <a:cs typeface="Comic Sans MS"/>
              </a:rPr>
              <a:t> </a:t>
            </a:r>
            <a:r>
              <a:rPr sz="2400" spc="-5" smtClean="0">
                <a:solidFill>
                  <a:srgbClr val="C00000"/>
                </a:solidFill>
                <a:latin typeface="Calibri" pitchFamily="34" charset="0"/>
                <a:cs typeface="Comic Sans MS"/>
              </a:rPr>
              <a:t>Level</a:t>
            </a:r>
            <a:endParaRPr sz="2400">
              <a:solidFill>
                <a:srgbClr val="C00000"/>
              </a:solidFill>
              <a:latin typeface="Calibri" pitchFamily="34" charset="0"/>
              <a:cs typeface="Comic Sans MS"/>
            </a:endParaRPr>
          </a:p>
        </p:txBody>
      </p:sp>
      <p:pic>
        <p:nvPicPr>
          <p:cNvPr id="1026" name="Picture 2"/>
          <p:cNvPicPr>
            <a:picLocks noChangeAspect="1" noChangeArrowheads="1"/>
          </p:cNvPicPr>
          <p:nvPr/>
        </p:nvPicPr>
        <p:blipFill>
          <a:blip r:embed="rId1"/>
          <a:srcRect/>
          <a:stretch>
            <a:fillRect/>
          </a:stretch>
        </p:blipFill>
        <p:spPr bwMode="auto">
          <a:xfrm>
            <a:off x="2656840" y="1543685"/>
            <a:ext cx="6877685" cy="4432935"/>
          </a:xfrm>
          <a:prstGeom prst="rect">
            <a:avLst/>
          </a:prstGeom>
          <a:noFill/>
          <a:ln w="9525">
            <a:solidFill>
              <a:schemeClr val="accent1"/>
            </a:solidFill>
            <a:miter lim="800000"/>
            <a:headEnd/>
            <a:tailEnd/>
          </a:ln>
          <a:effectLst/>
        </p:spPr>
      </p:pic>
      <p:pic>
        <p:nvPicPr>
          <p:cNvPr id="5" name="Picture 4"/>
          <p:cNvPicPr/>
          <p:nvPr/>
        </p:nvPicPr>
        <p:blipFill>
          <a:blip r:embed="rId2"/>
          <a:srcRect/>
          <a:stretch>
            <a:fillRect/>
          </a:stretch>
        </p:blipFill>
        <p:spPr bwMode="auto">
          <a:xfrm>
            <a:off x="8915400" y="0"/>
            <a:ext cx="1752600" cy="457200"/>
          </a:xfrm>
          <a:prstGeom prst="rect">
            <a:avLst/>
          </a:prstGeom>
          <a:noFill/>
          <a:ln w="9525">
            <a:solidFill>
              <a:schemeClr val="accent1"/>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221"/>
            <a:ext cx="9144000" cy="504825"/>
          </a:xfrm>
          <a:prstGeom prst="rect">
            <a:avLst/>
          </a:prstGeom>
          <a:solidFill>
            <a:schemeClr val="bg2">
              <a:lumMod val="50000"/>
            </a:schemeClr>
          </a:solidFill>
        </p:spPr>
        <p:txBody>
          <a:bodyPr vert="horz" wrap="square" lIns="0" tIns="12700" rIns="0" bIns="0" rtlCol="0">
            <a:spAutoFit/>
          </a:bodyPr>
          <a:lstStyle/>
          <a:p>
            <a:pPr marL="12700">
              <a:lnSpc>
                <a:spcPct val="100000"/>
              </a:lnSpc>
              <a:spcBef>
                <a:spcPts val="100"/>
              </a:spcBef>
            </a:pPr>
            <a:r>
              <a:rPr sz="3200" spc="-5" smtClean="0">
                <a:solidFill>
                  <a:schemeClr val="bg1"/>
                </a:solidFill>
                <a:latin typeface="Calibri" pitchFamily="34" charset="0"/>
              </a:rPr>
              <a:t>Technology</a:t>
            </a:r>
            <a:r>
              <a:rPr sz="3200" spc="-30" smtClean="0">
                <a:solidFill>
                  <a:schemeClr val="bg1"/>
                </a:solidFill>
                <a:latin typeface="Calibri" pitchFamily="34" charset="0"/>
              </a:rPr>
              <a:t> </a:t>
            </a:r>
            <a:r>
              <a:rPr sz="3200" spc="-10" smtClean="0">
                <a:solidFill>
                  <a:schemeClr val="bg1"/>
                </a:solidFill>
                <a:latin typeface="Calibri" pitchFamily="34" charset="0"/>
              </a:rPr>
              <a:t>Management</a:t>
            </a:r>
            <a:endParaRPr sz="3200" spc="-10" dirty="0">
              <a:solidFill>
                <a:schemeClr val="bg1"/>
              </a:solidFill>
              <a:latin typeface="Calibri" pitchFamily="34" charset="0"/>
            </a:endParaRPr>
          </a:p>
        </p:txBody>
      </p:sp>
      <p:sp>
        <p:nvSpPr>
          <p:cNvPr id="3" name="object 3"/>
          <p:cNvSpPr txBox="1"/>
          <p:nvPr/>
        </p:nvSpPr>
        <p:spPr>
          <a:xfrm>
            <a:off x="1524000" y="872490"/>
            <a:ext cx="9144000" cy="761365"/>
          </a:xfrm>
          <a:prstGeom prst="rect">
            <a:avLst/>
          </a:prstGeom>
        </p:spPr>
        <p:txBody>
          <a:bodyPr vert="horz" wrap="square" lIns="0" tIns="26034" rIns="0" bIns="0" rtlCol="0">
            <a:spAutoFit/>
          </a:bodyPr>
          <a:lstStyle/>
          <a:p>
            <a:pPr marL="355600" marR="5080" indent="-342900">
              <a:lnSpc>
                <a:spcPts val="2870"/>
              </a:lnSpc>
              <a:spcBef>
                <a:spcPts val="205"/>
              </a:spcBef>
              <a:buChar char="•"/>
              <a:tabLst>
                <a:tab pos="354965" algn="l"/>
                <a:tab pos="355600" algn="l"/>
                <a:tab pos="2055495" algn="l"/>
              </a:tabLst>
            </a:pPr>
            <a:r>
              <a:rPr sz="2400" dirty="0">
                <a:latin typeface="Calibri" pitchFamily="34" charset="0"/>
                <a:cs typeface="Comic Sans MS"/>
              </a:rPr>
              <a:t>b. </a:t>
            </a:r>
            <a:r>
              <a:rPr sz="2400" spc="-5" dirty="0">
                <a:latin typeface="Calibri" pitchFamily="34" charset="0"/>
                <a:cs typeface="Comic Sans MS"/>
              </a:rPr>
              <a:t>Evolution of Technology Management (MOT) </a:t>
            </a:r>
            <a:r>
              <a:rPr sz="2400" spc="-5">
                <a:latin typeface="Calibri" pitchFamily="34" charset="0"/>
                <a:cs typeface="Comic Sans MS"/>
              </a:rPr>
              <a:t>At  </a:t>
            </a:r>
            <a:r>
              <a:rPr sz="2400" spc="-5" smtClean="0">
                <a:latin typeface="Calibri" pitchFamily="34" charset="0"/>
                <a:cs typeface="Comic Sans MS"/>
              </a:rPr>
              <a:t>Enterprise</a:t>
            </a:r>
            <a:r>
              <a:rPr lang="en-US" sz="2400" spc="-5" dirty="0" smtClean="0">
                <a:latin typeface="Calibri" pitchFamily="34" charset="0"/>
                <a:cs typeface="Comic Sans MS"/>
              </a:rPr>
              <a:t> </a:t>
            </a:r>
            <a:r>
              <a:rPr sz="2400" spc="-5" smtClean="0">
                <a:latin typeface="Calibri" pitchFamily="34" charset="0"/>
                <a:cs typeface="Comic Sans MS"/>
              </a:rPr>
              <a:t>Level</a:t>
            </a:r>
            <a:endParaRPr sz="2400">
              <a:latin typeface="Calibri" pitchFamily="34" charset="0"/>
              <a:cs typeface="Comic Sans MS"/>
            </a:endParaRPr>
          </a:p>
        </p:txBody>
      </p:sp>
      <p:pic>
        <p:nvPicPr>
          <p:cNvPr id="2050" name="Picture 2"/>
          <p:cNvPicPr>
            <a:picLocks noChangeAspect="1" noChangeArrowheads="1"/>
          </p:cNvPicPr>
          <p:nvPr/>
        </p:nvPicPr>
        <p:blipFill>
          <a:blip r:embed="rId1"/>
          <a:srcRect/>
          <a:stretch>
            <a:fillRect/>
          </a:stretch>
        </p:blipFill>
        <p:spPr bwMode="auto">
          <a:xfrm>
            <a:off x="370205" y="1987550"/>
            <a:ext cx="11636375" cy="4646930"/>
          </a:xfrm>
          <a:prstGeom prst="rect">
            <a:avLst/>
          </a:prstGeom>
          <a:noFill/>
          <a:ln w="9525">
            <a:solidFill>
              <a:schemeClr val="accent1"/>
            </a:solidFill>
            <a:miter lim="800000"/>
            <a:headEnd/>
            <a:tailEnd/>
          </a:ln>
          <a:effectLst/>
        </p:spPr>
      </p:pic>
      <p:pic>
        <p:nvPicPr>
          <p:cNvPr id="5" name="Picture 4"/>
          <p:cNvPicPr/>
          <p:nvPr/>
        </p:nvPicPr>
        <p:blipFill>
          <a:blip r:embed="rId2"/>
          <a:srcRect/>
          <a:stretch>
            <a:fillRect/>
          </a:stretch>
        </p:blipFill>
        <p:spPr bwMode="auto">
          <a:xfrm>
            <a:off x="8915400" y="0"/>
            <a:ext cx="1752600" cy="533400"/>
          </a:xfrm>
          <a:prstGeom prst="rect">
            <a:avLst/>
          </a:prstGeom>
          <a:noFill/>
          <a:ln w="9525">
            <a:solidFill>
              <a:schemeClr val="accent1"/>
            </a:solidFill>
            <a:miter lim="800000"/>
            <a:headEnd/>
            <a:tailEnd/>
          </a:ln>
        </p:spPr>
      </p:pic>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80604020202020204" pitchFamily="34" charset="0"/>
            <a:ea typeface="SimSun"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80604020202020204" pitchFamily="34" charset="0"/>
            <a:ea typeface="SimSun"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0</TotalTime>
  <Words>32130</Words>
  <Application>WPS Presentation</Application>
  <PresentationFormat>On-screen Show (4:3)</PresentationFormat>
  <Paragraphs>457</Paragraphs>
  <Slides>52</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52</vt:i4>
      </vt:variant>
    </vt:vector>
  </HeadingPairs>
  <TitlesOfParts>
    <vt:vector size="68" baseType="lpstr">
      <vt:lpstr>Arial</vt:lpstr>
      <vt:lpstr>SimSun</vt:lpstr>
      <vt:lpstr>Wingdings</vt:lpstr>
      <vt:lpstr>DejaVu Sans</vt:lpstr>
      <vt:lpstr>Droid Sans Fallback</vt:lpstr>
      <vt:lpstr>Calibri</vt:lpstr>
      <vt:lpstr>Times New Roman</vt:lpstr>
      <vt:lpstr>Comic Sans MS</vt:lpstr>
      <vt:lpstr>Adobe Garamond Pro Bold</vt:lpstr>
      <vt:lpstr>Gubbi</vt:lpstr>
      <vt:lpstr>padmaa</vt:lpstr>
      <vt:lpstr>微软雅黑</vt:lpstr>
      <vt:lpstr>Arial Unicode MS</vt:lpstr>
      <vt:lpstr>Abyssinica SIL</vt:lpstr>
      <vt:lpstr>MT Extra</vt:lpstr>
      <vt:lpstr>Blue Waves</vt:lpstr>
      <vt:lpstr>UNIT -3</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Technology Management</vt:lpstr>
      <vt:lpstr>The Key Tasks of MOT</vt:lpstr>
      <vt:lpstr>Strategic Management of Technology  ( SMOT)</vt:lpstr>
      <vt:lpstr>STRATEGIC TECHNOLOGY  MANAGEMENT SYSTEM (STMS)</vt:lpstr>
      <vt:lpstr>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Phases of STRATEGIC TECHNOLOGY   MANAGEMENT SYSTEM (STMS)</vt:lpstr>
      <vt:lpstr>Product development</vt:lpstr>
      <vt:lpstr>Product Development Process</vt:lpstr>
      <vt:lpstr>Product Development Process</vt:lpstr>
      <vt:lpstr>Product Development Process</vt:lpstr>
      <vt:lpstr>Product Development Process</vt:lpstr>
      <vt:lpstr>Product Development Process</vt:lpstr>
      <vt:lpstr>Product Development Process</vt:lpstr>
      <vt:lpstr>Product Life Cycle</vt:lpstr>
      <vt:lpstr>Product Life Cycle</vt:lpstr>
      <vt:lpstr>Product Innovation</vt:lpstr>
      <vt:lpstr>Product Innovation</vt:lpstr>
      <vt:lpstr>Product innovation</vt:lpstr>
      <vt:lpstr>Advantages and disadvantages</vt:lpstr>
      <vt:lpstr>Advantages and disadvantages</vt:lpstr>
      <vt:lpstr>Technical Entrepreneurship</vt:lpstr>
      <vt:lpstr>Technical Entrepreneurship</vt:lpstr>
      <vt:lpstr>Technical Entrepreneurship</vt:lpstr>
      <vt:lpstr>Technical Entrepreneurship</vt:lpstr>
      <vt:lpstr>International trade</vt:lpstr>
      <vt:lpstr>Characteristics of global trade</vt:lpstr>
      <vt:lpstr>Characteristics of global trade</vt:lpstr>
      <vt:lpstr>Differences from domestic trade</vt:lpstr>
      <vt:lpstr>Advantages of International Trade</vt:lpstr>
      <vt:lpstr>8 Benefits of International Trade </vt:lpstr>
      <vt:lpstr>8 Benefits of International Trade </vt:lpstr>
      <vt:lpstr>Seven reasons for international trade</vt:lpstr>
      <vt:lpstr>Seven reasons for international trade</vt:lpstr>
      <vt:lpstr>What Does an Operations Manager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Management</dc:title>
  <dc:creator/>
  <cp:lastModifiedBy>shaswatpadalia</cp:lastModifiedBy>
  <cp:revision>104</cp:revision>
  <dcterms:created xsi:type="dcterms:W3CDTF">2021-03-08T06:58:57Z</dcterms:created>
  <dcterms:modified xsi:type="dcterms:W3CDTF">2021-03-08T06:58:57Z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1900-01-00T00:00:00Z</vt:filetime>
  </property>
  <property fmtid="{D5CDD505-2E9C-101B-9397-08002B2CF9AE}" pid="3" name="Creator">
    <vt:lpwstr>pdftk 1.44 - www.pdftk.com</vt:lpwstr>
  </property>
  <property fmtid="{D5CDD505-2E9C-101B-9397-08002B2CF9AE}" pid="4" name="LastSaved">
    <vt:filetime>1900-01-00T00:00:00Z</vt:filetime>
  </property>
  <property fmtid="{D5CDD505-2E9C-101B-9397-08002B2CF9AE}" pid="5" name="KSOProductBuildVer">
    <vt:lpwstr>1033-11.1.0.9080</vt:lpwstr>
  </property>
</Properties>
</file>