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7"/>
  </p:notesMasterIdLst>
  <p:sldIdLst>
    <p:sldId id="256" r:id="rId4"/>
    <p:sldId id="330" r:id="rId5"/>
    <p:sldId id="257" r:id="rId6"/>
    <p:sldId id="258" r:id="rId8"/>
    <p:sldId id="259" r:id="rId9"/>
    <p:sldId id="260" r:id="rId10"/>
    <p:sldId id="261" r:id="rId11"/>
    <p:sldId id="262" r:id="rId12"/>
    <p:sldId id="263" r:id="rId13"/>
    <p:sldId id="264" r:id="rId14"/>
    <p:sldId id="265" r:id="rId15"/>
    <p:sldId id="266" r:id="rId16"/>
    <p:sldId id="267" r:id="rId17"/>
    <p:sldId id="268" r:id="rId18"/>
    <p:sldId id="269" r:id="rId19"/>
    <p:sldId id="292" r:id="rId20"/>
    <p:sldId id="270" r:id="rId21"/>
    <p:sldId id="293" r:id="rId22"/>
    <p:sldId id="271" r:id="rId23"/>
    <p:sldId id="272" r:id="rId24"/>
    <p:sldId id="273" r:id="rId25"/>
    <p:sldId id="274" r:id="rId26"/>
    <p:sldId id="275" r:id="rId27"/>
    <p:sldId id="301" r:id="rId28"/>
    <p:sldId id="276" r:id="rId29"/>
    <p:sldId id="277" r:id="rId30"/>
    <p:sldId id="278" r:id="rId31"/>
    <p:sldId id="279" r:id="rId32"/>
    <p:sldId id="291" r:id="rId33"/>
    <p:sldId id="280" r:id="rId34"/>
    <p:sldId id="294" r:id="rId35"/>
    <p:sldId id="295" r:id="rId36"/>
    <p:sldId id="281" r:id="rId37"/>
    <p:sldId id="282" r:id="rId38"/>
    <p:sldId id="381" r:id="rId39"/>
    <p:sldId id="283" r:id="rId40"/>
    <p:sldId id="296" r:id="rId41"/>
    <p:sldId id="297" r:id="rId42"/>
    <p:sldId id="284" r:id="rId43"/>
    <p:sldId id="298" r:id="rId44"/>
    <p:sldId id="304" r:id="rId45"/>
    <p:sldId id="299" r:id="rId46"/>
    <p:sldId id="305" r:id="rId47"/>
    <p:sldId id="285" r:id="rId48"/>
    <p:sldId id="303" r:id="rId49"/>
    <p:sldId id="286" r:id="rId50"/>
    <p:sldId id="287" r:id="rId51"/>
    <p:sldId id="300" r:id="rId52"/>
    <p:sldId id="288" r:id="rId53"/>
    <p:sldId id="289" r:id="rId54"/>
    <p:sldId id="290" r:id="rId55"/>
    <p:sldId id="302" r:id="rId56"/>
    <p:sldId id="32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7B372-3C59-4032-80D9-8C4D82BEAA30}" type="datetimeFigureOut">
              <a:rPr lang="en-US" smtClean="0"/>
            </a:fld>
            <a:endParaRPr lang="en-US"/>
          </a:p>
        </p:txBody>
      </p:sp>
      <p:sp>
        <p:nvSpPr>
          <p:cNvPr id="4" name="Slide Image Placeholder 3"/>
          <p:cNvSpPr>
            <a:spLocks noGrp="true" noRot="true" noChangeAspect="true"/>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true"/>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74D5F-4961-46EE-B36C-F9D986F6A06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true"/>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true"/>
          </p:cNvSpPr>
          <p:nvPr>
            <p:ph type="dt" sz="half" idx="10"/>
          </p:nvPr>
        </p:nvSpPr>
        <p:spPr/>
        <p:txBody>
          <a:bodyPr/>
          <a:lstStyle/>
          <a:p>
            <a:fld id="{3142DBD3-3062-48A0-B05B-F2E75F316EEF}" type="datetime1">
              <a:rPr lang="en-US" smtClean="0"/>
            </a:fld>
            <a:endParaRPr lang="en-US"/>
          </a:p>
        </p:txBody>
      </p:sp>
      <p:sp>
        <p:nvSpPr>
          <p:cNvPr id="5" name="Footer Placeholder 4"/>
          <p:cNvSpPr>
            <a:spLocks noGrp="true"/>
          </p:cNvSpPr>
          <p:nvPr>
            <p:ph type="ftr" sz="quarter" idx="11"/>
          </p:nvPr>
        </p:nvSpPr>
        <p:spPr/>
        <p:txBody>
          <a:bodyPr/>
          <a:lstStyle/>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Vertical Text Placeholder 2"/>
          <p:cNvSpPr>
            <a:spLocks noGrp="true"/>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96A83B0F-3C33-4FED-99E9-0CDEBDEB556D}" type="datetime1">
              <a:rPr lang="en-US" smtClean="0"/>
            </a:fld>
            <a:endParaRPr lang="en-US"/>
          </a:p>
        </p:txBody>
      </p:sp>
      <p:sp>
        <p:nvSpPr>
          <p:cNvPr id="5" name="Footer Placeholder 4"/>
          <p:cNvSpPr>
            <a:spLocks noGrp="true"/>
          </p:cNvSpPr>
          <p:nvPr>
            <p:ph type="ftr" sz="quarter" idx="11"/>
          </p:nvPr>
        </p:nvSpPr>
        <p:spPr/>
        <p:txBody>
          <a:bodyPr/>
          <a:lstStyle/>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true"/>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D045C235-6938-4E8B-9FD1-1CDABA017A47}" type="datetime1">
              <a:rPr lang="en-US" smtClean="0"/>
            </a:fld>
            <a:endParaRPr lang="en-US"/>
          </a:p>
        </p:txBody>
      </p:sp>
      <p:sp>
        <p:nvSpPr>
          <p:cNvPr id="5" name="Footer Placeholder 4"/>
          <p:cNvSpPr>
            <a:spLocks noGrp="true"/>
          </p:cNvSpPr>
          <p:nvPr>
            <p:ph type="ftr" sz="quarter" idx="11"/>
          </p:nvPr>
        </p:nvSpPr>
        <p:spPr/>
        <p:txBody>
          <a:bodyPr/>
          <a:lstStyle/>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true"/>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true" noChangeArrowheads="true"/>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true" noChangeArrowheads="true"/>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true" noChangeArrowheads="true"/>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defRPr/>
            </a:lvl1pPr>
          </a:lstStyle>
          <a:p>
            <a:fld id="{3142DBD3-3062-48A0-B05B-F2E75F316EEF}" type="datetime1">
              <a:rPr lang="en-US" smtClean="0"/>
            </a:fld>
            <a:endParaRPr lang="en-US"/>
          </a:p>
        </p:txBody>
      </p:sp>
      <p:sp>
        <p:nvSpPr>
          <p:cNvPr id="10" name="Rectangle 6"/>
          <p:cNvSpPr>
            <a:spLocks noGrp="true" noChangeArrowheads="true"/>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defRPr/>
            </a:lvl1pPr>
          </a:lstStyle>
          <a:p>
            <a:r>
              <a:rPr lang="en-US" smtClean="0"/>
              <a:t>Mudit M. Saxena, Dept. of Mech. Engg. ITE, Indus University</a:t>
            </a:r>
            <a:endParaRPr lang="en-US"/>
          </a:p>
        </p:txBody>
      </p:sp>
      <p:sp>
        <p:nvSpPr>
          <p:cNvPr id="11" name="Rectangle 7"/>
          <p:cNvSpPr>
            <a:spLocks noGrp="true" noChangeArrowheads="true"/>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defRPr/>
            </a:lvl1pPr>
          </a:lstStyle>
          <a:p>
            <a:fld id="{B6F15528-21DE-4FAA-801E-634DDDAF4B2B}" type="slidenum">
              <a:rPr lang="en-US" smtClean="0"/>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p>
            <a:fld id="{D76033B5-9309-4837-B788-78EC50CE9AED}" type="datetime1">
              <a:rPr lang="en-US" smtClean="0"/>
            </a:fld>
            <a:endParaRPr lang="en-US"/>
          </a:p>
        </p:txBody>
      </p:sp>
      <p:sp>
        <p:nvSpPr>
          <p:cNvPr id="5" name="Footer Placeholder 4"/>
          <p:cNvSpPr>
            <a:spLocks noGrp="true"/>
          </p:cNvSpPr>
          <p:nvPr>
            <p:ph type="ftr" sz="quarter" idx="11"/>
          </p:nvPr>
        </p:nvSpPr>
        <p:spPr/>
        <p:txBody>
          <a:bodyPr/>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true"/>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true"/>
          </p:cNvSpPr>
          <p:nvPr>
            <p:ph type="dt" sz="half" idx="10"/>
          </p:nvPr>
        </p:nvSpPr>
        <p:spPr/>
        <p:txBody>
          <a:bodyPr/>
          <a:p>
            <a:fld id="{1569AD14-9860-4B73-8065-206441DAC22C}" type="datetime1">
              <a:rPr lang="en-US" smtClean="0"/>
            </a:fld>
            <a:endParaRPr lang="en-US"/>
          </a:p>
        </p:txBody>
      </p:sp>
      <p:sp>
        <p:nvSpPr>
          <p:cNvPr id="5" name="Footer Placeholder 4"/>
          <p:cNvSpPr>
            <a:spLocks noGrp="true"/>
          </p:cNvSpPr>
          <p:nvPr>
            <p:ph type="ftr" sz="quarter" idx="11"/>
          </p:nvPr>
        </p:nvSpPr>
        <p:spPr/>
        <p:txBody>
          <a:bodyPr/>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true"/>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true"/>
          </p:cNvSpPr>
          <p:nvPr>
            <p:ph type="dt" sz="half" idx="10"/>
          </p:nvPr>
        </p:nvSpPr>
        <p:spPr/>
        <p:txBody>
          <a:bodyPr/>
          <a:p>
            <a:fld id="{C5AEAF07-8AFF-4ACD-AFF9-4DCDE8E87A84}" type="datetime1">
              <a:rPr lang="en-US" smtClean="0"/>
            </a:fld>
            <a:endParaRPr lang="en-US"/>
          </a:p>
        </p:txBody>
      </p:sp>
      <p:sp>
        <p:nvSpPr>
          <p:cNvPr id="6" name="Footer Placeholder 5"/>
          <p:cNvSpPr>
            <a:spLocks noGrp="true"/>
          </p:cNvSpPr>
          <p:nvPr>
            <p:ph type="ftr" sz="quarter" idx="11"/>
          </p:nvPr>
        </p:nvSpPr>
        <p:spPr/>
        <p:txBody>
          <a:bodyPr/>
          <a:p>
            <a:r>
              <a:rPr lang="en-US" smtClean="0"/>
              <a:t>Mudit M. Saxena, Dept. of Mech. Engg. ITE, Indus University</a:t>
            </a:r>
            <a:endParaRPr lang="en-US"/>
          </a:p>
        </p:txBody>
      </p:sp>
      <p:sp>
        <p:nvSpPr>
          <p:cNvPr id="7" name="Slide Number Placeholder 6"/>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true"/>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true"/>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true"/>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true"/>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true"/>
          </p:cNvSpPr>
          <p:nvPr>
            <p:ph type="dt" sz="half" idx="10"/>
          </p:nvPr>
        </p:nvSpPr>
        <p:spPr/>
        <p:txBody>
          <a:bodyPr/>
          <a:p>
            <a:fld id="{2CB85C23-69EE-41AF-B8C4-4BA0D08D22D0}" type="datetime1">
              <a:rPr lang="en-US" smtClean="0"/>
            </a:fld>
            <a:endParaRPr lang="en-US"/>
          </a:p>
        </p:txBody>
      </p:sp>
      <p:sp>
        <p:nvSpPr>
          <p:cNvPr id="8" name="Footer Placeholder 7"/>
          <p:cNvSpPr>
            <a:spLocks noGrp="true"/>
          </p:cNvSpPr>
          <p:nvPr>
            <p:ph type="ftr" sz="quarter" idx="11"/>
          </p:nvPr>
        </p:nvSpPr>
        <p:spPr/>
        <p:txBody>
          <a:bodyPr/>
          <a:p>
            <a:r>
              <a:rPr lang="en-US" smtClean="0"/>
              <a:t>Mudit M. Saxena, Dept. of Mech. Engg. ITE, Indus University</a:t>
            </a:r>
            <a:endParaRPr lang="en-US"/>
          </a:p>
        </p:txBody>
      </p:sp>
      <p:sp>
        <p:nvSpPr>
          <p:cNvPr id="9" name="Slide Number Placeholder 8"/>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Date Placeholder 2"/>
          <p:cNvSpPr>
            <a:spLocks noGrp="true"/>
          </p:cNvSpPr>
          <p:nvPr>
            <p:ph type="dt" sz="half" idx="10"/>
          </p:nvPr>
        </p:nvSpPr>
        <p:spPr/>
        <p:txBody>
          <a:bodyPr/>
          <a:p>
            <a:fld id="{A4B4AC77-DDE2-4983-A4E0-8EC508B3668A}" type="datetime1">
              <a:rPr lang="en-US" smtClean="0"/>
            </a:fld>
            <a:endParaRPr lang="en-US"/>
          </a:p>
        </p:txBody>
      </p:sp>
      <p:sp>
        <p:nvSpPr>
          <p:cNvPr id="4" name="Footer Placeholder 3"/>
          <p:cNvSpPr>
            <a:spLocks noGrp="true"/>
          </p:cNvSpPr>
          <p:nvPr>
            <p:ph type="ftr" sz="quarter" idx="11"/>
          </p:nvPr>
        </p:nvSpPr>
        <p:spPr/>
        <p:txBody>
          <a:bodyPr/>
          <a:p>
            <a:r>
              <a:rPr lang="en-US" smtClean="0"/>
              <a:t>Mudit M. Saxena, Dept. of Mech. Engg. ITE, Indus University</a:t>
            </a:r>
            <a:endParaRPr lang="en-US"/>
          </a:p>
        </p:txBody>
      </p:sp>
      <p:sp>
        <p:nvSpPr>
          <p:cNvPr id="5" name="Slide Number Placeholder 4"/>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p>
            <a:fld id="{4171F00B-8B08-435A-B759-ADC1E37666E6}" type="datetime1">
              <a:rPr lang="en-US" smtClean="0"/>
            </a:fld>
            <a:endParaRPr lang="en-US"/>
          </a:p>
        </p:txBody>
      </p:sp>
      <p:sp>
        <p:nvSpPr>
          <p:cNvPr id="3" name="Footer Placeholder 2"/>
          <p:cNvSpPr>
            <a:spLocks noGrp="true"/>
          </p:cNvSpPr>
          <p:nvPr>
            <p:ph type="ftr" sz="quarter" idx="11"/>
          </p:nvPr>
        </p:nvSpPr>
        <p:spPr/>
        <p:txBody>
          <a:bodyPr/>
          <a:p>
            <a:r>
              <a:rPr lang="en-US" smtClean="0"/>
              <a:t>Mudit M. Saxena, Dept. of Mech. Engg. ITE, Indus University</a:t>
            </a:r>
            <a:endParaRPr lang="en-US"/>
          </a:p>
        </p:txBody>
      </p:sp>
      <p:sp>
        <p:nvSpPr>
          <p:cNvPr id="4" name="Slide Number Placeholder 3"/>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true"/>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true"/>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p>
            <a:fld id="{9145B784-9AA0-45A5-BBB4-5EBD701CA645}" type="datetime1">
              <a:rPr lang="en-US" smtClean="0"/>
            </a:fld>
            <a:endParaRPr lang="en-US"/>
          </a:p>
        </p:txBody>
      </p:sp>
      <p:sp>
        <p:nvSpPr>
          <p:cNvPr id="6" name="Footer Placeholder 5"/>
          <p:cNvSpPr>
            <a:spLocks noGrp="true"/>
          </p:cNvSpPr>
          <p:nvPr>
            <p:ph type="ftr" sz="quarter" idx="11"/>
          </p:nvPr>
        </p:nvSpPr>
        <p:spPr/>
        <p:txBody>
          <a:bodyPr/>
          <a:p>
            <a:r>
              <a:rPr lang="en-US" smtClean="0"/>
              <a:t>Mudit M. Saxena, Dept. of Mech. Engg. ITE, Indus University</a:t>
            </a:r>
            <a:endParaRPr lang="en-US"/>
          </a:p>
        </p:txBody>
      </p:sp>
      <p:sp>
        <p:nvSpPr>
          <p:cNvPr id="7" name="Slide Number Placeholder 6"/>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D76033B5-9309-4837-B788-78EC50CE9AED}" type="datetime1">
              <a:rPr lang="en-US" smtClean="0"/>
            </a:fld>
            <a:endParaRPr lang="en-US"/>
          </a:p>
        </p:txBody>
      </p:sp>
      <p:sp>
        <p:nvSpPr>
          <p:cNvPr id="5" name="Footer Placeholder 4"/>
          <p:cNvSpPr>
            <a:spLocks noGrp="true"/>
          </p:cNvSpPr>
          <p:nvPr>
            <p:ph type="ftr" sz="quarter" idx="11"/>
          </p:nvPr>
        </p:nvSpPr>
        <p:spPr/>
        <p:txBody>
          <a:bodyPr/>
          <a:lstStyle/>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true"/>
          </p:cNvSpPr>
          <p:nvPr>
            <p:ph type="pic" idx="1"/>
          </p:nvPr>
        </p:nvSpPr>
        <p:spPr>
          <a:xfrm>
            <a:off x="5183717" y="987425"/>
            <a:ext cx="6172200" cy="4873625"/>
          </a:xfrm>
        </p:spPr>
        <p:txBody>
          <a:bodyPr vert="horz" wrap="square" lIns="91440" tIns="45720" rIns="91440" bIns="45720" numCol="1" anchor="t" anchorCtr="false" compatLnSpc="tru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true"/>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p>
            <a:fld id="{03B07DEB-0B13-41F0-8347-7D0C34303EB4}" type="datetime1">
              <a:rPr lang="en-US" smtClean="0"/>
            </a:fld>
            <a:endParaRPr lang="en-US"/>
          </a:p>
        </p:txBody>
      </p:sp>
      <p:sp>
        <p:nvSpPr>
          <p:cNvPr id="6" name="Footer Placeholder 5"/>
          <p:cNvSpPr>
            <a:spLocks noGrp="true"/>
          </p:cNvSpPr>
          <p:nvPr>
            <p:ph type="ftr" sz="quarter" idx="11"/>
          </p:nvPr>
        </p:nvSpPr>
        <p:spPr/>
        <p:txBody>
          <a:bodyPr/>
          <a:p>
            <a:r>
              <a:rPr lang="en-US" smtClean="0"/>
              <a:t>Mudit M. Saxena, Dept. of Mech. Engg. ITE, Indus University</a:t>
            </a:r>
            <a:endParaRPr lang="en-US"/>
          </a:p>
        </p:txBody>
      </p:sp>
      <p:sp>
        <p:nvSpPr>
          <p:cNvPr id="7" name="Slide Number Placeholder 6"/>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Vertical Text Placeholder 2"/>
          <p:cNvSpPr>
            <a:spLocks noGrp="true"/>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p>
            <a:fld id="{96A83B0F-3C33-4FED-99E9-0CDEBDEB556D}" type="datetime1">
              <a:rPr lang="en-US" smtClean="0"/>
            </a:fld>
            <a:endParaRPr lang="en-US"/>
          </a:p>
        </p:txBody>
      </p:sp>
      <p:sp>
        <p:nvSpPr>
          <p:cNvPr id="5" name="Footer Placeholder 4"/>
          <p:cNvSpPr>
            <a:spLocks noGrp="true"/>
          </p:cNvSpPr>
          <p:nvPr>
            <p:ph type="ftr" sz="quarter" idx="11"/>
          </p:nvPr>
        </p:nvSpPr>
        <p:spPr/>
        <p:txBody>
          <a:bodyPr/>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true"/>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p>
            <a:fld id="{D045C235-6938-4E8B-9FD1-1CDABA017A47}" type="datetime1">
              <a:rPr lang="en-US" smtClean="0"/>
            </a:fld>
            <a:endParaRPr lang="en-US"/>
          </a:p>
        </p:txBody>
      </p:sp>
      <p:sp>
        <p:nvSpPr>
          <p:cNvPr id="5" name="Footer Placeholder 4"/>
          <p:cNvSpPr>
            <a:spLocks noGrp="true"/>
          </p:cNvSpPr>
          <p:nvPr>
            <p:ph type="ftr" sz="quarter" idx="11"/>
          </p:nvPr>
        </p:nvSpPr>
        <p:spPr/>
        <p:txBody>
          <a:bodyPr/>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p>
            <a:fld id="{B6F15528-21DE-4FAA-801E-634DDDAF4B2B}" type="slidenum">
              <a:rPr lang="en-US" smtClean="0"/>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963084"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true"/>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true"/>
          </p:cNvSpPr>
          <p:nvPr>
            <p:ph type="dt" sz="half" idx="10"/>
          </p:nvPr>
        </p:nvSpPr>
        <p:spPr/>
        <p:txBody>
          <a:bodyPr/>
          <a:lstStyle/>
          <a:p>
            <a:fld id="{1569AD14-9860-4B73-8065-206441DAC22C}" type="datetime1">
              <a:rPr lang="en-US" smtClean="0"/>
            </a:fld>
            <a:endParaRPr lang="en-US"/>
          </a:p>
        </p:txBody>
      </p:sp>
      <p:sp>
        <p:nvSpPr>
          <p:cNvPr id="5" name="Footer Placeholder 4"/>
          <p:cNvSpPr>
            <a:spLocks noGrp="true"/>
          </p:cNvSpPr>
          <p:nvPr>
            <p:ph type="ftr" sz="quarter" idx="11"/>
          </p:nvPr>
        </p:nvSpPr>
        <p:spPr/>
        <p:txBody>
          <a:bodyPr/>
          <a:lstStyle/>
          <a:p>
            <a:r>
              <a:rPr lang="en-US" smtClean="0"/>
              <a:t>Mudit M. Saxena, Dept. of Mech. Engg. ITE, Indus University</a:t>
            </a:r>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true"/>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true"/>
          </p:cNvSpPr>
          <p:nvPr>
            <p:ph type="dt" sz="half" idx="10"/>
          </p:nvPr>
        </p:nvSpPr>
        <p:spPr/>
        <p:txBody>
          <a:bodyPr/>
          <a:lstStyle/>
          <a:p>
            <a:fld id="{C5AEAF07-8AFF-4ACD-AFF9-4DCDE8E87A84}" type="datetime1">
              <a:rPr lang="en-US" smtClean="0"/>
            </a:fld>
            <a:endParaRPr lang="en-US"/>
          </a:p>
        </p:txBody>
      </p:sp>
      <p:sp>
        <p:nvSpPr>
          <p:cNvPr id="6" name="Footer Placeholder 5"/>
          <p:cNvSpPr>
            <a:spLocks noGrp="true"/>
          </p:cNvSpPr>
          <p:nvPr>
            <p:ph type="ftr" sz="quarter" idx="11"/>
          </p:nvPr>
        </p:nvSpPr>
        <p:spPr/>
        <p:txBody>
          <a:bodyPr/>
          <a:lstStyle/>
          <a:p>
            <a:r>
              <a:rPr lang="en-US" smtClean="0"/>
              <a:t>Mudit M. Saxena, Dept. of Mech. Engg. ITE, Indus University</a:t>
            </a:r>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true"/>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true"/>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true"/>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true"/>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true"/>
          </p:cNvSpPr>
          <p:nvPr>
            <p:ph type="dt" sz="half" idx="10"/>
          </p:nvPr>
        </p:nvSpPr>
        <p:spPr/>
        <p:txBody>
          <a:bodyPr/>
          <a:lstStyle/>
          <a:p>
            <a:fld id="{2CB85C23-69EE-41AF-B8C4-4BA0D08D22D0}" type="datetime1">
              <a:rPr lang="en-US" smtClean="0"/>
            </a:fld>
            <a:endParaRPr lang="en-US"/>
          </a:p>
        </p:txBody>
      </p:sp>
      <p:sp>
        <p:nvSpPr>
          <p:cNvPr id="8" name="Footer Placeholder 7"/>
          <p:cNvSpPr>
            <a:spLocks noGrp="true"/>
          </p:cNvSpPr>
          <p:nvPr>
            <p:ph type="ftr" sz="quarter" idx="11"/>
          </p:nvPr>
        </p:nvSpPr>
        <p:spPr/>
        <p:txBody>
          <a:bodyPr/>
          <a:lstStyle/>
          <a:p>
            <a:r>
              <a:rPr lang="en-US" smtClean="0"/>
              <a:t>Mudit M. Saxena, Dept. of Mech. Engg. ITE, Indus University</a:t>
            </a:r>
            <a:endParaRPr lang="en-US"/>
          </a:p>
        </p:txBody>
      </p:sp>
      <p:sp>
        <p:nvSpPr>
          <p:cNvPr id="9" name="Slide Number Placeholder 8"/>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Date Placeholder 2"/>
          <p:cNvSpPr>
            <a:spLocks noGrp="true"/>
          </p:cNvSpPr>
          <p:nvPr>
            <p:ph type="dt" sz="half" idx="10"/>
          </p:nvPr>
        </p:nvSpPr>
        <p:spPr/>
        <p:txBody>
          <a:bodyPr/>
          <a:lstStyle/>
          <a:p>
            <a:fld id="{A4B4AC77-DDE2-4983-A4E0-8EC508B3668A}" type="datetime1">
              <a:rPr lang="en-US" smtClean="0"/>
            </a:fld>
            <a:endParaRPr lang="en-US"/>
          </a:p>
        </p:txBody>
      </p:sp>
      <p:sp>
        <p:nvSpPr>
          <p:cNvPr id="4" name="Footer Placeholder 3"/>
          <p:cNvSpPr>
            <a:spLocks noGrp="true"/>
          </p:cNvSpPr>
          <p:nvPr>
            <p:ph type="ftr" sz="quarter" idx="11"/>
          </p:nvPr>
        </p:nvSpPr>
        <p:spPr/>
        <p:txBody>
          <a:bodyPr/>
          <a:lstStyle/>
          <a:p>
            <a:r>
              <a:rPr lang="en-US" smtClean="0"/>
              <a:t>Mudit M. Saxena, Dept. of Mech. Engg. ITE, Indus University</a:t>
            </a:r>
            <a:endParaRPr lang="en-US"/>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4171F00B-8B08-435A-B759-ADC1E37666E6}" type="datetime1">
              <a:rPr lang="en-US" smtClean="0"/>
            </a:fld>
            <a:endParaRPr lang="en-US"/>
          </a:p>
        </p:txBody>
      </p:sp>
      <p:sp>
        <p:nvSpPr>
          <p:cNvPr id="3" name="Footer Placeholder 2"/>
          <p:cNvSpPr>
            <a:spLocks noGrp="true"/>
          </p:cNvSpPr>
          <p:nvPr>
            <p:ph type="ftr" sz="quarter" idx="11"/>
          </p:nvPr>
        </p:nvSpPr>
        <p:spPr/>
        <p:txBody>
          <a:bodyPr/>
          <a:lstStyle/>
          <a:p>
            <a:r>
              <a:rPr lang="en-US" smtClean="0"/>
              <a:t>Mudit M. Saxena, Dept. of Mech. Engg. ITE, Indus University</a:t>
            </a:r>
            <a:endParaRPr lang="en-US"/>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609600"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true"/>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true"/>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lstStyle/>
          <a:p>
            <a:fld id="{9145B784-9AA0-45A5-BBB4-5EBD701CA645}" type="datetime1">
              <a:rPr lang="en-US" smtClean="0"/>
            </a:fld>
            <a:endParaRPr lang="en-US"/>
          </a:p>
        </p:txBody>
      </p:sp>
      <p:sp>
        <p:nvSpPr>
          <p:cNvPr id="6" name="Footer Placeholder 5"/>
          <p:cNvSpPr>
            <a:spLocks noGrp="true"/>
          </p:cNvSpPr>
          <p:nvPr>
            <p:ph type="ftr" sz="quarter" idx="11"/>
          </p:nvPr>
        </p:nvSpPr>
        <p:spPr/>
        <p:txBody>
          <a:bodyPr/>
          <a:lstStyle/>
          <a:p>
            <a:r>
              <a:rPr lang="en-US" smtClean="0"/>
              <a:t>Mudit M. Saxena, Dept. of Mech. Engg. ITE, Indus University</a:t>
            </a:r>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true"/>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true"/>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lstStyle/>
          <a:p>
            <a:fld id="{03B07DEB-0B13-41F0-8347-7D0C34303EB4}" type="datetime1">
              <a:rPr lang="en-US" smtClean="0"/>
            </a:fld>
            <a:endParaRPr lang="en-US"/>
          </a:p>
        </p:txBody>
      </p:sp>
      <p:sp>
        <p:nvSpPr>
          <p:cNvPr id="6" name="Footer Placeholder 5"/>
          <p:cNvSpPr>
            <a:spLocks noGrp="true"/>
          </p:cNvSpPr>
          <p:nvPr>
            <p:ph type="ftr" sz="quarter" idx="11"/>
          </p:nvPr>
        </p:nvSpPr>
        <p:spPr/>
        <p:txBody>
          <a:bodyPr/>
          <a:lstStyle/>
          <a:p>
            <a:r>
              <a:rPr lang="en-US" smtClean="0"/>
              <a:t>Mudit M. Saxena, Dept. of Mech. Engg. ITE, Indus University</a:t>
            </a:r>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true"/>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6095B-F74F-4581-979F-84E3E89DE35C}" type="datetime1">
              <a:rPr lang="en-US" smtClean="0"/>
            </a:fld>
            <a:endParaRPr lang="en-US"/>
          </a:p>
        </p:txBody>
      </p:sp>
      <p:sp>
        <p:nvSpPr>
          <p:cNvPr id="5" name="Footer Placeholder 4"/>
          <p:cNvSpPr>
            <a:spLocks noGrp="true"/>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Mudit M. Saxena, Dept. of Mech. Engg. ITE, Indus University</a:t>
            </a:r>
            <a:endParaRPr lang="en-US"/>
          </a:p>
        </p:txBody>
      </p:sp>
      <p:sp>
        <p:nvSpPr>
          <p:cNvPr id="6" name="Slide Number Placeholder 5"/>
          <p:cNvSpPr>
            <a:spLocks noGrp="true"/>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true"/>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true"/>
          </p:cNvSpPr>
          <p:nvPr>
            <p:ph type="title"/>
          </p:nvPr>
        </p:nvSpPr>
        <p:spPr>
          <a:xfrm>
            <a:off x="609600" y="190500"/>
            <a:ext cx="10972800" cy="582613"/>
          </a:xfrm>
          <a:prstGeom prst="rect">
            <a:avLst/>
          </a:prstGeom>
          <a:noFill/>
          <a:ln w="9525">
            <a:noFill/>
          </a:ln>
        </p:spPr>
        <p:txBody>
          <a:bodyPr anchor="ctr" anchorCtr="false"/>
          <a:p>
            <a:pPr lvl="0"/>
            <a:r>
              <a:rPr lang="en-US" altLang="zh-CN" dirty="0"/>
              <a:t>Click to edit Master title style</a:t>
            </a:r>
            <a:endParaRPr lang="en-US" altLang="zh-CN" dirty="0"/>
          </a:p>
        </p:txBody>
      </p:sp>
      <p:sp>
        <p:nvSpPr>
          <p:cNvPr id="1028" name="Rectangle 4"/>
          <p:cNvSpPr>
            <a:spLocks noGrp="true"/>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true" noChangeArrowheads="true"/>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defRPr sz="1400"/>
            </a:lvl1pPr>
          </a:lstStyle>
          <a:p>
            <a:fld id="{73C6095B-F74F-4581-979F-84E3E89DE35C}" type="datetime1">
              <a:rPr lang="en-US" smtClean="0"/>
            </a:fld>
            <a:endParaRPr lang="en-US"/>
          </a:p>
        </p:txBody>
      </p:sp>
      <p:sp>
        <p:nvSpPr>
          <p:cNvPr id="1030" name="Rectangle 6"/>
          <p:cNvSpPr>
            <a:spLocks noGrp="true" noChangeArrowheads="true"/>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lgn="ctr">
              <a:defRPr sz="1400"/>
            </a:lvl1pPr>
          </a:lstStyle>
          <a:p>
            <a:r>
              <a:rPr lang="en-US" smtClean="0"/>
              <a:t>Mudit M. Saxena, Dept. of Mech. Engg. ITE, Indus University</a:t>
            </a:r>
            <a:endParaRPr lang="en-US"/>
          </a:p>
        </p:txBody>
      </p:sp>
      <p:sp>
        <p:nvSpPr>
          <p:cNvPr id="1031" name="Rectangle 7"/>
          <p:cNvSpPr>
            <a:spLocks noGrp="true" noChangeArrowheads="true"/>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false" compatLnSpc="true"/>
          <a:lstStyle>
            <a:lvl1pPr algn="r">
              <a:defRPr sz="1400"/>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80604020202020204" pitchFamily="34" charset="0"/>
          <a:ea typeface="SimSun" pitchFamily="2" charset="-122"/>
        </a:defRPr>
      </a:lvl2pPr>
      <a:lvl3pPr algn="l" rtl="0" fontAlgn="base">
        <a:spcBef>
          <a:spcPct val="0"/>
        </a:spcBef>
        <a:spcAft>
          <a:spcPct val="0"/>
        </a:spcAft>
        <a:defRPr sz="3600">
          <a:solidFill>
            <a:schemeClr val="tx1"/>
          </a:solidFill>
          <a:latin typeface="Arial" panose="02080604020202020204" pitchFamily="34" charset="0"/>
          <a:ea typeface="SimSun" pitchFamily="2" charset="-122"/>
        </a:defRPr>
      </a:lvl3pPr>
      <a:lvl4pPr algn="l" rtl="0" fontAlgn="base">
        <a:spcBef>
          <a:spcPct val="0"/>
        </a:spcBef>
        <a:spcAft>
          <a:spcPct val="0"/>
        </a:spcAft>
        <a:defRPr sz="3600">
          <a:solidFill>
            <a:schemeClr val="tx1"/>
          </a:solidFill>
          <a:latin typeface="Arial" panose="02080604020202020204" pitchFamily="34" charset="0"/>
          <a:ea typeface="SimSun" pitchFamily="2" charset="-122"/>
        </a:defRPr>
      </a:lvl4pPr>
      <a:lvl5pPr algn="l" rtl="0" fontAlgn="base">
        <a:spcBef>
          <a:spcPct val="0"/>
        </a:spcBef>
        <a:spcAft>
          <a:spcPct val="0"/>
        </a:spcAft>
        <a:defRPr sz="3600">
          <a:solidFill>
            <a:schemeClr val="tx1"/>
          </a:solidFill>
          <a:latin typeface="Arial" panose="0208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8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8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8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806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true"/>
          </p:cNvSpPr>
          <p:nvPr>
            <p:ph type="ctrTitle"/>
          </p:nvPr>
        </p:nvSpPr>
        <p:spPr>
          <a:xfrm>
            <a:off x="10795" y="0"/>
            <a:ext cx="12185650" cy="2242820"/>
          </a:xfrm>
          <a:solidFill>
            <a:schemeClr val="bg1">
              <a:alpha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br>
              <a:rPr lang="en-US" sz="2200" dirty="0" smtClean="0"/>
            </a:br>
            <a:br>
              <a:rPr lang="en-US" sz="2200" dirty="0" smtClean="0"/>
            </a:br>
            <a:r>
              <a:rPr lang="en-US" sz="4000" dirty="0" smtClean="0">
                <a:solidFill>
                  <a:srgbClr val="002060"/>
                </a:solidFill>
              </a:rPr>
              <a:t>UNIT – 2</a:t>
            </a:r>
            <a:br>
              <a:rPr lang="en-US" sz="2200" dirty="0" smtClean="0">
                <a:solidFill>
                  <a:srgbClr val="002060"/>
                </a:solidFill>
              </a:rPr>
            </a:br>
            <a:r>
              <a:rPr lang="en-US" sz="3100" dirty="0" smtClean="0">
                <a:solidFill>
                  <a:srgbClr val="002060"/>
                </a:solidFill>
              </a:rPr>
              <a:t>Leadership and Organizations Management, Strategic Planning, Budgeting, Project Planning - Risk Identification, Assessment and Response Planning</a:t>
            </a:r>
            <a:br>
              <a:rPr lang="en-US" sz="3100" dirty="0" smtClean="0">
                <a:solidFill>
                  <a:srgbClr val="002060"/>
                </a:solidFill>
              </a:rPr>
            </a:br>
            <a:endParaRPr lang="en-US" sz="3100" dirty="0">
              <a:solidFill>
                <a:srgbClr val="002060"/>
              </a:solidFill>
            </a:endParaRPr>
          </a:p>
        </p:txBody>
      </p:sp>
      <p:sp>
        <p:nvSpPr>
          <p:cNvPr id="3" name="Subtitle 2"/>
          <p:cNvSpPr>
            <a:spLocks noGrp="true"/>
          </p:cNvSpPr>
          <p:nvPr>
            <p:ph type="subTitle" idx="1"/>
          </p:nvPr>
        </p:nvSpPr>
        <p:spPr>
          <a:xfrm>
            <a:off x="10160" y="5739130"/>
            <a:ext cx="12186285" cy="963295"/>
          </a:xfrm>
          <a:solidFill>
            <a:schemeClr val="bg1">
              <a:alpha val="33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a:noAutofit/>
          </a:bodyPr>
          <a:lstStyle/>
          <a:p>
            <a:pPr>
              <a:spcBef>
                <a:spcPts val="0"/>
              </a:spcBef>
            </a:pPr>
            <a:r>
              <a:rPr lang="en-US" altLang="en-US" sz="2400" b="1" dirty="0" smtClean="0">
                <a:solidFill>
                  <a:schemeClr val="bg1"/>
                </a:solidFill>
              </a:rPr>
              <a:t>Prof. Shaswat L. Padalia</a:t>
            </a:r>
            <a:endParaRPr lang="en-US" sz="2400" b="1" dirty="0" smtClean="0">
              <a:solidFill>
                <a:schemeClr val="bg1"/>
              </a:solidFill>
            </a:endParaRPr>
          </a:p>
          <a:p>
            <a:pPr>
              <a:spcBef>
                <a:spcPts val="0"/>
              </a:spcBef>
            </a:pPr>
            <a:r>
              <a:rPr lang="en-US" sz="1800" b="1" dirty="0" smtClean="0">
                <a:solidFill>
                  <a:schemeClr val="bg1"/>
                </a:solidFill>
              </a:rPr>
              <a:t>Mech</a:t>
            </a:r>
            <a:r>
              <a:rPr lang="en-US" altLang="en-US" sz="1800" b="1" dirty="0" smtClean="0">
                <a:solidFill>
                  <a:schemeClr val="bg1"/>
                </a:solidFill>
              </a:rPr>
              <a:t>anical</a:t>
            </a:r>
            <a:r>
              <a:rPr lang="en-US" sz="1800" b="1" dirty="0" smtClean="0">
                <a:solidFill>
                  <a:schemeClr val="bg1"/>
                </a:solidFill>
              </a:rPr>
              <a:t> </a:t>
            </a:r>
            <a:r>
              <a:rPr lang="en-US" sz="1800" b="1" dirty="0" err="1" smtClean="0">
                <a:solidFill>
                  <a:schemeClr val="bg1"/>
                </a:solidFill>
              </a:rPr>
              <a:t>Eng</a:t>
            </a:r>
            <a:r>
              <a:rPr lang="en-US" altLang="en-US" sz="1800" b="1" dirty="0" err="1" smtClean="0">
                <a:solidFill>
                  <a:schemeClr val="bg1"/>
                </a:solidFill>
              </a:rPr>
              <a:t>ineering</a:t>
            </a:r>
            <a:r>
              <a:rPr lang="en-US" sz="1800" b="1" dirty="0" smtClean="0">
                <a:solidFill>
                  <a:schemeClr val="bg1"/>
                </a:solidFill>
              </a:rPr>
              <a:t>, </a:t>
            </a:r>
            <a:endParaRPr lang="en-US" sz="1800" b="1" dirty="0" smtClean="0">
              <a:solidFill>
                <a:schemeClr val="bg1"/>
              </a:solidFill>
            </a:endParaRPr>
          </a:p>
          <a:p>
            <a:pPr>
              <a:spcBef>
                <a:spcPts val="0"/>
              </a:spcBef>
            </a:pPr>
            <a:r>
              <a:rPr lang="en-US" altLang="en-US" sz="1800" b="1" dirty="0" smtClean="0">
                <a:solidFill>
                  <a:schemeClr val="bg1"/>
                </a:solidFill>
                <a:sym typeface="+mn-ea"/>
              </a:rPr>
              <a:t>IITE,</a:t>
            </a:r>
            <a:r>
              <a:rPr lang="en-US" sz="1800" b="1" dirty="0" smtClean="0">
                <a:solidFill>
                  <a:schemeClr val="bg1"/>
                </a:solidFill>
              </a:rPr>
              <a:t> Indus University</a:t>
            </a:r>
            <a:endParaRPr lang="en-US" sz="1800" b="1" dirty="0" smtClean="0">
              <a:solidFill>
                <a:schemeClr val="bg1"/>
              </a:solidFill>
            </a:endParaRPr>
          </a:p>
        </p:txBody>
      </p:sp>
      <p:sp>
        <p:nvSpPr>
          <p:cNvPr id="46082" name="AutoShape 2" descr="Image result for project planning"/>
          <p:cNvSpPr>
            <a:spLocks noChangeAspect="true" noChangeArrowheads="true"/>
          </p:cNvSpPr>
          <p:nvPr/>
        </p:nvSpPr>
        <p:spPr bwMode="auto">
          <a:xfrm>
            <a:off x="1679575" y="-144463"/>
            <a:ext cx="304800" cy="304801"/>
          </a:xfrm>
          <a:prstGeom prst="rect">
            <a:avLst/>
          </a:prstGeom>
          <a:noFill/>
        </p:spPr>
        <p:txBody>
          <a:bodyPr vert="horz" wrap="square" lIns="91440" tIns="45720" rIns="91440" bIns="45720" numCol="1" anchor="t" anchorCtr="false" compatLnSpc="true"/>
          <a:lstStyle/>
          <a:p>
            <a:endParaRPr lang="en-US"/>
          </a:p>
        </p:txBody>
      </p:sp>
      <p:pic>
        <p:nvPicPr>
          <p:cNvPr id="5" name="Picture 4"/>
          <p:cNvPicPr/>
          <p:nvPr/>
        </p:nvPicPr>
        <p:blipFill>
          <a:blip r:embed="rId2"/>
          <a:srcRect/>
          <a:stretch>
            <a:fillRect/>
          </a:stretch>
        </p:blipFill>
        <p:spPr bwMode="auto">
          <a:xfrm>
            <a:off x="10618788" y="160020"/>
            <a:ext cx="1414462" cy="385763"/>
          </a:xfrm>
          <a:prstGeom prst="rect">
            <a:avLst/>
          </a:prstGeom>
          <a:noFill/>
          <a:ln w="9525">
            <a:solidFill>
              <a:schemeClr val="accent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Strategic Planning Process</a:t>
            </a:r>
            <a:endParaRPr lang="en-US" dirty="0">
              <a:solidFill>
                <a:schemeClr val="bg1"/>
              </a:solidFill>
            </a:endParaRPr>
          </a:p>
        </p:txBody>
      </p:sp>
      <p:sp>
        <p:nvSpPr>
          <p:cNvPr id="3" name="Content Placeholder 2"/>
          <p:cNvSpPr>
            <a:spLocks noGrp="true"/>
          </p:cNvSpPr>
          <p:nvPr>
            <p:ph idx="1"/>
          </p:nvPr>
        </p:nvSpPr>
        <p:spPr>
          <a:xfrm>
            <a:off x="1828800" y="990600"/>
            <a:ext cx="9754235" cy="5638800"/>
          </a:xfrm>
        </p:spPr>
        <p:txBody>
          <a:bodyPr>
            <a:normAutofit fontScale="77500" lnSpcReduction="20000"/>
          </a:bodyPr>
          <a:lstStyle/>
          <a:p>
            <a:pPr>
              <a:buNone/>
            </a:pPr>
            <a:r>
              <a:rPr lang="en-US" b="1" dirty="0" smtClean="0">
                <a:solidFill>
                  <a:srgbClr val="002060"/>
                </a:solidFill>
              </a:rPr>
              <a:t>2. Strategy Implementation</a:t>
            </a:r>
            <a:endParaRPr lang="en-US" b="1" dirty="0" smtClean="0">
              <a:solidFill>
                <a:srgbClr val="002060"/>
              </a:solidFill>
            </a:endParaRPr>
          </a:p>
          <a:p>
            <a:pPr algn="just"/>
            <a:r>
              <a:rPr lang="en-US" sz="3100" dirty="0" smtClean="0">
                <a:solidFill>
                  <a:srgbClr val="002060"/>
                </a:solidFill>
              </a:rPr>
              <a:t>After the strategy formulation, the company needs to establish short-term goals (usually one-year goals), devise policies, and allocate resources for their execution. </a:t>
            </a:r>
            <a:endParaRPr lang="en-US" sz="3100" dirty="0" smtClean="0">
              <a:solidFill>
                <a:srgbClr val="002060"/>
              </a:solidFill>
            </a:endParaRPr>
          </a:p>
          <a:p>
            <a:pPr algn="just"/>
            <a:endParaRPr lang="en-US" sz="3100" dirty="0" smtClean="0">
              <a:solidFill>
                <a:srgbClr val="002060"/>
              </a:solidFill>
            </a:endParaRPr>
          </a:p>
          <a:p>
            <a:pPr algn="just"/>
            <a:r>
              <a:rPr lang="en-US" sz="3100" dirty="0" smtClean="0">
                <a:solidFill>
                  <a:srgbClr val="002060"/>
                </a:solidFill>
              </a:rPr>
              <a:t>It is also referred to as the action stage and is the most important phase of strategic planning. The success of the implementation stage is determined by the firm’s ability to nurture an environment and a culture that motivates employees to work. </a:t>
            </a:r>
            <a:endParaRPr lang="en-US" sz="3100" dirty="0" smtClean="0">
              <a:solidFill>
                <a:srgbClr val="002060"/>
              </a:solidFill>
            </a:endParaRPr>
          </a:p>
          <a:p>
            <a:pPr algn="just"/>
            <a:endParaRPr lang="en-US" sz="3100" dirty="0" smtClean="0">
              <a:solidFill>
                <a:srgbClr val="002060"/>
              </a:solidFill>
            </a:endParaRPr>
          </a:p>
          <a:p>
            <a:pPr algn="just"/>
            <a:r>
              <a:rPr lang="en-US" sz="3100" dirty="0" smtClean="0">
                <a:solidFill>
                  <a:srgbClr val="002060"/>
                </a:solidFill>
              </a:rPr>
              <a:t>A manager’s interpersonal skills are critical during this stage.</a:t>
            </a:r>
            <a:endParaRPr lang="en-US" sz="3100" dirty="0" smtClean="0">
              <a:solidFill>
                <a:srgbClr val="002060"/>
              </a:solidFill>
            </a:endParaRPr>
          </a:p>
          <a:p>
            <a:pPr algn="just"/>
            <a:endParaRPr lang="en-US" sz="3100" dirty="0" smtClean="0">
              <a:solidFill>
                <a:srgbClr val="002060"/>
              </a:solidFill>
            </a:endParaRPr>
          </a:p>
          <a:p>
            <a:pPr algn="just"/>
            <a:r>
              <a:rPr lang="en-US" sz="3100" dirty="0" smtClean="0">
                <a:solidFill>
                  <a:srgbClr val="002060"/>
                </a:solidFill>
              </a:rPr>
              <a:t>Effective strategy implementation also involves developing a functional organizational structure, maximum utilization of information systems, and redirecting marketing efforts.</a:t>
            </a:r>
            <a:endParaRPr lang="en-US" sz="3100" dirty="0" smtClean="0">
              <a:solidFill>
                <a:srgbClr val="002060"/>
              </a:solidFill>
            </a:endParaRPr>
          </a:p>
          <a:p>
            <a:pPr algn="just"/>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
        <p:nvSpPr>
          <p:cNvPr id="5" name="Content Placeholder 2"/>
          <p:cNvSpPr>
            <a:spLocks noGrp="true"/>
          </p:cNvSpPr>
          <p:nvPr/>
        </p:nvSpPr>
        <p:spPr>
          <a:xfrm>
            <a:off x="43815" y="4218305"/>
            <a:ext cx="2134235" cy="476885"/>
          </a:xfrm>
          <a:prstGeom prst="rect">
            <a:avLst/>
          </a:prstGeom>
        </p:spPr>
        <p:txBody>
          <a:bodyPr vert="horz" lIns="91440" tIns="45720" rIns="91440" bIns="45720" rtlCol="0"/>
          <a:lst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a:lstStyle>
          <a:p>
            <a:pPr algn="just"/>
            <a:r>
              <a:rPr lang="en-US" altLang="en-US" sz="1200" b="1" dirty="0" smtClean="0">
                <a:solidFill>
                  <a:srgbClr val="002060"/>
                </a:solidFill>
              </a:rPr>
              <a:t>Soft Skills</a:t>
            </a:r>
            <a:endParaRPr lang="en-US" altLang="en-US" sz="1200" b="1" dirty="0" smtClean="0">
              <a:solidFill>
                <a:srgbClr val="002060"/>
              </a:solidFill>
            </a:endParaRPr>
          </a:p>
          <a:p>
            <a:pPr algn="just"/>
            <a:r>
              <a:rPr lang="en-US" altLang="en-US" sz="1200" dirty="0">
                <a:solidFill>
                  <a:srgbClr val="002060"/>
                </a:solidFill>
              </a:rPr>
              <a:t>Emotional Intelligence</a:t>
            </a:r>
            <a:endParaRPr lang="en-US" altLang="en-US" sz="1200" dirty="0">
              <a:solidFill>
                <a:srgbClr val="002060"/>
              </a:solidFill>
            </a:endParaRPr>
          </a:p>
          <a:p>
            <a:pPr algn="just"/>
            <a:r>
              <a:rPr lang="en-US" altLang="en-US" sz="1200" dirty="0">
                <a:solidFill>
                  <a:srgbClr val="002060"/>
                </a:solidFill>
              </a:rPr>
              <a:t>Critical Thinking </a:t>
            </a:r>
            <a:endParaRPr lang="en-US" altLang="en-US" sz="12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Strategic Planning Process</a:t>
            </a:r>
            <a:endParaRPr lang="en-US" dirty="0">
              <a:solidFill>
                <a:schemeClr val="bg1"/>
              </a:solidFill>
            </a:endParaRPr>
          </a:p>
        </p:txBody>
      </p:sp>
      <p:sp>
        <p:nvSpPr>
          <p:cNvPr id="3" name="Content Placeholder 2"/>
          <p:cNvSpPr>
            <a:spLocks noGrp="true"/>
          </p:cNvSpPr>
          <p:nvPr>
            <p:ph idx="1"/>
          </p:nvPr>
        </p:nvSpPr>
        <p:spPr>
          <a:xfrm>
            <a:off x="613410" y="990600"/>
            <a:ext cx="9825990" cy="5715000"/>
          </a:xfrm>
        </p:spPr>
        <p:txBody>
          <a:bodyPr>
            <a:normAutofit fontScale="62500" lnSpcReduction="20000"/>
          </a:bodyPr>
          <a:lstStyle/>
          <a:p>
            <a:pPr>
              <a:buNone/>
            </a:pPr>
            <a:r>
              <a:rPr lang="en-US" b="1" dirty="0" smtClean="0"/>
              <a:t>3. </a:t>
            </a:r>
            <a:r>
              <a:rPr lang="en-US" b="1" dirty="0" smtClean="0">
                <a:solidFill>
                  <a:srgbClr val="002060"/>
                </a:solidFill>
              </a:rPr>
              <a:t>Strategy Evaluation</a:t>
            </a:r>
            <a:endParaRPr lang="en-US" b="1" dirty="0" smtClean="0">
              <a:solidFill>
                <a:srgbClr val="002060"/>
              </a:solidFill>
            </a:endParaRPr>
          </a:p>
          <a:p>
            <a:pPr>
              <a:buNone/>
            </a:pPr>
            <a:endParaRPr lang="en-US" b="1" dirty="0" smtClean="0">
              <a:solidFill>
                <a:srgbClr val="002060"/>
              </a:solidFill>
            </a:endParaRPr>
          </a:p>
          <a:p>
            <a:pPr algn="just">
              <a:lnSpc>
                <a:spcPct val="120000"/>
              </a:lnSpc>
            </a:pPr>
            <a:r>
              <a:rPr lang="en-US" sz="3400" dirty="0" smtClean="0">
                <a:solidFill>
                  <a:srgbClr val="002060"/>
                </a:solidFill>
              </a:rPr>
              <a:t>Any savvy business person knows that success today does not guarantee success tomorrow. As such, it is important for managers to evaluate the performance of various strategies after the implementation phase. </a:t>
            </a:r>
            <a:endParaRPr lang="en-US" sz="3400" dirty="0" smtClean="0">
              <a:solidFill>
                <a:srgbClr val="002060"/>
              </a:solidFill>
            </a:endParaRPr>
          </a:p>
          <a:p>
            <a:pPr algn="just">
              <a:lnSpc>
                <a:spcPct val="120000"/>
              </a:lnSpc>
            </a:pPr>
            <a:endParaRPr lang="en-US" sz="1300" dirty="0" smtClean="0">
              <a:solidFill>
                <a:srgbClr val="002060"/>
              </a:solidFill>
            </a:endParaRPr>
          </a:p>
          <a:p>
            <a:pPr algn="just">
              <a:lnSpc>
                <a:spcPct val="120000"/>
              </a:lnSpc>
            </a:pPr>
            <a:r>
              <a:rPr lang="en-US" sz="3400" dirty="0" smtClean="0">
                <a:solidFill>
                  <a:srgbClr val="002060"/>
                </a:solidFill>
              </a:rPr>
              <a:t>Strategy evaluation involves three crucial activities: reviewing the internal and external factors affecting the implementation of the strategies, measuring performance, and taking corrective steps.</a:t>
            </a:r>
            <a:endParaRPr lang="en-US" sz="3400" dirty="0" smtClean="0">
              <a:solidFill>
                <a:srgbClr val="002060"/>
              </a:solidFill>
            </a:endParaRPr>
          </a:p>
          <a:p>
            <a:pPr algn="just">
              <a:lnSpc>
                <a:spcPct val="120000"/>
              </a:lnSpc>
            </a:pPr>
            <a:endParaRPr lang="en-US" sz="1300" dirty="0" smtClean="0">
              <a:solidFill>
                <a:srgbClr val="002060"/>
              </a:solidFill>
            </a:endParaRPr>
          </a:p>
          <a:p>
            <a:pPr algn="just">
              <a:lnSpc>
                <a:spcPct val="120000"/>
              </a:lnSpc>
            </a:pPr>
            <a:r>
              <a:rPr lang="en-US" sz="3400" dirty="0" smtClean="0">
                <a:solidFill>
                  <a:srgbClr val="002060"/>
                </a:solidFill>
              </a:rPr>
              <a:t>All the three steps in strategic planning occur in three hierarchical levels: the corporate, middle, and operational levels. </a:t>
            </a:r>
            <a:endParaRPr lang="en-US" sz="3400" dirty="0" smtClean="0">
              <a:solidFill>
                <a:srgbClr val="002060"/>
              </a:solidFill>
            </a:endParaRPr>
          </a:p>
          <a:p>
            <a:pPr algn="just">
              <a:lnSpc>
                <a:spcPct val="120000"/>
              </a:lnSpc>
            </a:pPr>
            <a:endParaRPr lang="en-US" sz="1300" dirty="0" smtClean="0">
              <a:solidFill>
                <a:srgbClr val="002060"/>
              </a:solidFill>
            </a:endParaRPr>
          </a:p>
          <a:p>
            <a:pPr algn="just">
              <a:lnSpc>
                <a:spcPct val="120000"/>
              </a:lnSpc>
            </a:pPr>
            <a:r>
              <a:rPr lang="en-US" sz="3400" dirty="0" smtClean="0">
                <a:solidFill>
                  <a:srgbClr val="002060"/>
                </a:solidFill>
              </a:rPr>
              <a:t>Thus, it is imperative to foster communication and interaction among the employees and managers in all the levels so as to help the firm to operate as a functional team.</a:t>
            </a:r>
            <a:endParaRPr lang="en-US" sz="3400" dirty="0" smtClean="0">
              <a:solidFill>
                <a:srgbClr val="002060"/>
              </a:solidFill>
            </a:endParaRPr>
          </a:p>
          <a:p>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Benefits of Strategic Planning</a:t>
            </a:r>
            <a:endParaRPr lang="en-US" dirty="0">
              <a:solidFill>
                <a:schemeClr val="bg1"/>
              </a:solidFill>
            </a:endParaRPr>
          </a:p>
        </p:txBody>
      </p:sp>
      <p:sp>
        <p:nvSpPr>
          <p:cNvPr id="3" name="Content Placeholder 2"/>
          <p:cNvSpPr>
            <a:spLocks noGrp="true"/>
          </p:cNvSpPr>
          <p:nvPr>
            <p:ph idx="1"/>
          </p:nvPr>
        </p:nvSpPr>
        <p:spPr>
          <a:xfrm>
            <a:off x="1828800" y="914400"/>
            <a:ext cx="8610600" cy="5211763"/>
          </a:xfrm>
        </p:spPr>
        <p:txBody>
          <a:bodyPr>
            <a:normAutofit/>
          </a:bodyPr>
          <a:lstStyle/>
          <a:p>
            <a:pPr algn="just">
              <a:buNone/>
            </a:pPr>
            <a:r>
              <a:rPr lang="en-US" b="1" dirty="0" smtClean="0">
                <a:solidFill>
                  <a:srgbClr val="002060"/>
                </a:solidFill>
              </a:rPr>
              <a:t>Benefits of Strategic Planning</a:t>
            </a:r>
            <a:endParaRPr lang="en-US" b="1" dirty="0" smtClean="0">
              <a:solidFill>
                <a:srgbClr val="002060"/>
              </a:solidFill>
            </a:endParaRPr>
          </a:p>
          <a:p>
            <a:pPr algn="just">
              <a:buNone/>
            </a:pPr>
            <a:endParaRPr lang="en-US" b="1" dirty="0" smtClean="0">
              <a:solidFill>
                <a:srgbClr val="002060"/>
              </a:solidFill>
            </a:endParaRPr>
          </a:p>
          <a:p>
            <a:pPr algn="just">
              <a:lnSpc>
                <a:spcPct val="120000"/>
              </a:lnSpc>
            </a:pPr>
            <a:r>
              <a:rPr lang="en-US" sz="2400" dirty="0" smtClean="0">
                <a:solidFill>
                  <a:srgbClr val="002060"/>
                </a:solidFill>
              </a:rPr>
              <a:t>The volatility of the business environment causes most firms to adopt </a:t>
            </a:r>
            <a:r>
              <a:rPr lang="en-US" sz="2400" b="1" dirty="0" smtClean="0">
                <a:solidFill>
                  <a:srgbClr val="002060"/>
                </a:solidFill>
              </a:rPr>
              <a:t>reactive </a:t>
            </a:r>
            <a:r>
              <a:rPr lang="en-US" sz="2400" dirty="0" smtClean="0">
                <a:solidFill>
                  <a:srgbClr val="002060"/>
                </a:solidFill>
              </a:rPr>
              <a:t>strategies and not </a:t>
            </a:r>
            <a:r>
              <a:rPr lang="en-US" sz="2400" b="1" dirty="0" smtClean="0">
                <a:solidFill>
                  <a:srgbClr val="002060"/>
                </a:solidFill>
              </a:rPr>
              <a:t>proactive </a:t>
            </a:r>
            <a:r>
              <a:rPr lang="en-US" sz="2400" dirty="0" smtClean="0">
                <a:solidFill>
                  <a:srgbClr val="002060"/>
                </a:solidFill>
              </a:rPr>
              <a:t>ones. </a:t>
            </a:r>
            <a:endParaRPr lang="en-US" sz="2400" dirty="0" smtClean="0">
              <a:solidFill>
                <a:srgbClr val="002060"/>
              </a:solidFill>
            </a:endParaRPr>
          </a:p>
          <a:p>
            <a:pPr algn="just">
              <a:lnSpc>
                <a:spcPct val="120000"/>
              </a:lnSpc>
            </a:pPr>
            <a:endParaRPr lang="en-US" sz="2400" dirty="0" smtClean="0">
              <a:solidFill>
                <a:srgbClr val="002060"/>
              </a:solidFill>
            </a:endParaRPr>
          </a:p>
          <a:p>
            <a:pPr algn="just">
              <a:lnSpc>
                <a:spcPct val="120000"/>
              </a:lnSpc>
            </a:pPr>
            <a:r>
              <a:rPr lang="en-US" sz="2400" dirty="0" smtClean="0">
                <a:solidFill>
                  <a:srgbClr val="002060"/>
                </a:solidFill>
              </a:rPr>
              <a:t>However, reactive strategies are short-term, causing firms to spend a significant amount of resources and time. </a:t>
            </a:r>
            <a:endParaRPr lang="en-US" sz="2400" dirty="0" smtClean="0">
              <a:solidFill>
                <a:srgbClr val="002060"/>
              </a:solidFill>
            </a:endParaRPr>
          </a:p>
          <a:p>
            <a:pPr algn="just">
              <a:lnSpc>
                <a:spcPct val="120000"/>
              </a:lnSpc>
            </a:pPr>
            <a:endParaRPr lang="en-US" sz="2400" dirty="0" smtClean="0">
              <a:solidFill>
                <a:srgbClr val="002060"/>
              </a:solidFill>
            </a:endParaRPr>
          </a:p>
          <a:p>
            <a:pPr algn="just">
              <a:lnSpc>
                <a:spcPct val="120000"/>
              </a:lnSpc>
            </a:pPr>
            <a:r>
              <a:rPr lang="en-US" sz="2400" dirty="0" smtClean="0">
                <a:solidFill>
                  <a:srgbClr val="002060"/>
                </a:solidFill>
              </a:rPr>
              <a:t>Strategic planning helps firms prepare beforehand; it lets the company initiate influence instead of just responding to situations.</a:t>
            </a:r>
            <a:endParaRPr lang="en-US" sz="2400" dirty="0" smtClean="0">
              <a:solidFill>
                <a:srgbClr val="002060"/>
              </a:solidFill>
            </a:endParaRPr>
          </a:p>
          <a:p>
            <a:pPr algn="just"/>
            <a:endParaRPr lang="en-US" sz="2400"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
        <p:nvSpPr>
          <p:cNvPr id="5" name="Title 1"/>
          <p:cNvSpPr>
            <a:spLocks noGrp="true"/>
          </p:cNvSpPr>
          <p:nvPr/>
        </p:nvSpPr>
        <p:spPr>
          <a:xfrm>
            <a:off x="-85090" y="4890770"/>
            <a:ext cx="1887855" cy="2146300"/>
          </a:xfrm>
          <a:prstGeom prst="rect">
            <a:avLst/>
          </a:prstGeom>
          <a:solidFill>
            <a:srgbClr val="C00000"/>
          </a:solidFill>
          <a:ln w="9525">
            <a:noFill/>
          </a:ln>
        </p:spPr>
        <p:txBody>
          <a:bodyPr anchor="ctr" anchorCtr="false"/>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80604020202020204" pitchFamily="34" charset="0"/>
                <a:ea typeface="SimSun" pitchFamily="2" charset="-122"/>
              </a:defRPr>
            </a:lvl2pPr>
            <a:lvl3pPr algn="l" rtl="0" fontAlgn="base">
              <a:spcBef>
                <a:spcPct val="0"/>
              </a:spcBef>
              <a:spcAft>
                <a:spcPct val="0"/>
              </a:spcAft>
              <a:defRPr sz="3600">
                <a:solidFill>
                  <a:schemeClr val="tx1"/>
                </a:solidFill>
                <a:latin typeface="Arial" panose="02080604020202020204" pitchFamily="34" charset="0"/>
                <a:ea typeface="SimSun" pitchFamily="2" charset="-122"/>
              </a:defRPr>
            </a:lvl3pPr>
            <a:lvl4pPr algn="l" rtl="0" fontAlgn="base">
              <a:spcBef>
                <a:spcPct val="0"/>
              </a:spcBef>
              <a:spcAft>
                <a:spcPct val="0"/>
              </a:spcAft>
              <a:defRPr sz="3600">
                <a:solidFill>
                  <a:schemeClr val="tx1"/>
                </a:solidFill>
                <a:latin typeface="Arial" panose="02080604020202020204" pitchFamily="34" charset="0"/>
                <a:ea typeface="SimSun" pitchFamily="2" charset="-122"/>
              </a:defRPr>
            </a:lvl4pPr>
            <a:lvl5pPr algn="l" rtl="0" fontAlgn="base">
              <a:spcBef>
                <a:spcPct val="0"/>
              </a:spcBef>
              <a:spcAft>
                <a:spcPct val="0"/>
              </a:spcAft>
              <a:defRPr sz="3600">
                <a:solidFill>
                  <a:schemeClr val="tx1"/>
                </a:solidFill>
                <a:latin typeface="Arial" panose="0208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8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8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8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80604020202020204" pitchFamily="34" charset="0"/>
                <a:ea typeface="SimSun" pitchFamily="2" charset="-122"/>
              </a:defRPr>
            </a:lvl9pPr>
          </a:lstStyle>
          <a:p>
            <a:pPr algn="l"/>
            <a:r>
              <a:rPr lang="en-US" altLang="en-US" sz="2400" dirty="0" smtClean="0">
                <a:solidFill>
                  <a:schemeClr val="bg1"/>
                </a:solidFill>
              </a:rPr>
              <a:t>CS a</a:t>
            </a:r>
            <a:endParaRPr lang="en-US" altLang="en-US" sz="2400" dirty="0" smtClean="0">
              <a:solidFill>
                <a:schemeClr val="bg1"/>
              </a:solidFill>
            </a:endParaRPr>
          </a:p>
          <a:p>
            <a:pPr algn="l"/>
            <a:r>
              <a:rPr lang="en-US" altLang="en-US" sz="2400" dirty="0" smtClean="0">
                <a:solidFill>
                  <a:schemeClr val="bg1"/>
                </a:solidFill>
              </a:rPr>
              <a:t>14.02.2022</a:t>
            </a:r>
            <a:endParaRPr lang="en-US" altLang="en-US" sz="2400" dirty="0" smtClean="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Benefits of Strategic Planning</a:t>
            </a:r>
            <a:endParaRPr lang="en-US" dirty="0">
              <a:solidFill>
                <a:schemeClr val="bg1"/>
              </a:solidFill>
            </a:endParaRPr>
          </a:p>
        </p:txBody>
      </p:sp>
      <p:sp>
        <p:nvSpPr>
          <p:cNvPr id="3" name="Content Placeholder 2"/>
          <p:cNvSpPr>
            <a:spLocks noGrp="true"/>
          </p:cNvSpPr>
          <p:nvPr>
            <p:ph idx="1"/>
          </p:nvPr>
        </p:nvSpPr>
        <p:spPr>
          <a:xfrm>
            <a:off x="461645" y="609600"/>
            <a:ext cx="11120755" cy="5791200"/>
          </a:xfrm>
        </p:spPr>
        <p:txBody>
          <a:bodyPr>
            <a:normAutofit/>
          </a:bodyPr>
          <a:lstStyle/>
          <a:p>
            <a:pPr algn="just">
              <a:buNone/>
            </a:pPr>
            <a:r>
              <a:rPr lang="en-US" sz="1800" b="1" dirty="0" smtClean="0">
                <a:solidFill>
                  <a:srgbClr val="002060"/>
                </a:solidFill>
              </a:rPr>
              <a:t>1. Helps formulate better strategies using a logical, systematic approach</a:t>
            </a:r>
            <a:endParaRPr lang="en-US" sz="1800" b="1" dirty="0" smtClean="0">
              <a:solidFill>
                <a:srgbClr val="002060"/>
              </a:solidFill>
            </a:endParaRPr>
          </a:p>
          <a:p>
            <a:pPr algn="just">
              <a:buNone/>
            </a:pPr>
            <a:r>
              <a:rPr lang="en-US" sz="1800" dirty="0" smtClean="0">
                <a:solidFill>
                  <a:srgbClr val="002060"/>
                </a:solidFill>
              </a:rPr>
              <a:t>	It is still the most important benefit. Some studies show the strategic planning process makes a significant contribution more than the decision itself.</a:t>
            </a:r>
            <a:endParaRPr lang="en-US" sz="1800" dirty="0" smtClean="0">
              <a:solidFill>
                <a:srgbClr val="002060"/>
              </a:solidFill>
            </a:endParaRPr>
          </a:p>
          <a:p>
            <a:pPr algn="just">
              <a:buNone/>
            </a:pPr>
            <a:r>
              <a:rPr lang="en-US" sz="1800" dirty="0" smtClean="0">
                <a:solidFill>
                  <a:srgbClr val="002060"/>
                </a:solidFill>
              </a:rPr>
              <a:t> </a:t>
            </a:r>
            <a:endParaRPr lang="en-US" sz="1800" dirty="0" smtClean="0">
              <a:solidFill>
                <a:srgbClr val="002060"/>
              </a:solidFill>
            </a:endParaRPr>
          </a:p>
          <a:p>
            <a:pPr algn="just">
              <a:buNone/>
            </a:pPr>
            <a:r>
              <a:rPr lang="en-US" sz="1800" b="1" dirty="0" smtClean="0">
                <a:solidFill>
                  <a:srgbClr val="002060"/>
                </a:solidFill>
              </a:rPr>
              <a:t>2. Enhanced communication between employers and employees</a:t>
            </a:r>
            <a:endParaRPr lang="en-US" sz="1800" b="1" dirty="0" smtClean="0">
              <a:solidFill>
                <a:srgbClr val="002060"/>
              </a:solidFill>
            </a:endParaRPr>
          </a:p>
          <a:p>
            <a:pPr algn="just">
              <a:buNone/>
            </a:pPr>
            <a:r>
              <a:rPr lang="en-US" sz="1800" dirty="0" smtClean="0">
                <a:solidFill>
                  <a:srgbClr val="002060"/>
                </a:solidFill>
              </a:rPr>
              <a:t>	Communication is crucial to the success of the strategic planning process. It is initiated through participation and dialogue among the managers and employees, which shows their commitment to achieving organizational goals.</a:t>
            </a:r>
            <a:endParaRPr lang="en-US" sz="1800" dirty="0" smtClean="0">
              <a:solidFill>
                <a:srgbClr val="002060"/>
              </a:solidFill>
            </a:endParaRPr>
          </a:p>
          <a:p>
            <a:pPr algn="just">
              <a:buNone/>
            </a:pPr>
            <a:r>
              <a:rPr lang="en-US" sz="1800" dirty="0" smtClean="0">
                <a:solidFill>
                  <a:srgbClr val="002060"/>
                </a:solidFill>
              </a:rPr>
              <a:t>	Strategic planning also helps managers and employees to show commitment to the organization’s goals. It is because they know what the company is doing and the reason behind it. Strategic planning makes organizational goals and objectives real, as the employees can understand the relationship between their performance and compensation. As a result, both the employees and managers become innovate and creative, which fosters the growth of the company further.</a:t>
            </a:r>
            <a:endParaRPr lang="en-US" sz="1800" dirty="0" smtClean="0">
              <a:solidFill>
                <a:srgbClr val="002060"/>
              </a:solidFill>
            </a:endParaRPr>
          </a:p>
          <a:p>
            <a:pPr algn="just">
              <a:buNone/>
            </a:pPr>
            <a:endParaRPr lang="en-US" sz="1800" dirty="0" smtClean="0">
              <a:solidFill>
                <a:srgbClr val="002060"/>
              </a:solidFill>
            </a:endParaRPr>
          </a:p>
          <a:p>
            <a:pPr algn="just">
              <a:buNone/>
            </a:pPr>
            <a:r>
              <a:rPr lang="en-US" sz="1800" b="1" dirty="0" smtClean="0">
                <a:solidFill>
                  <a:srgbClr val="002060"/>
                </a:solidFill>
              </a:rPr>
              <a:t>3. Empowers the individuals working in the organization</a:t>
            </a:r>
            <a:endParaRPr lang="en-US" sz="1800" b="1" dirty="0" smtClean="0">
              <a:solidFill>
                <a:srgbClr val="002060"/>
              </a:solidFill>
            </a:endParaRPr>
          </a:p>
          <a:p>
            <a:pPr algn="just">
              <a:buNone/>
            </a:pPr>
            <a:r>
              <a:rPr lang="en-US" sz="1800" dirty="0" smtClean="0">
                <a:solidFill>
                  <a:srgbClr val="002060"/>
                </a:solidFill>
              </a:rPr>
              <a:t>	The increased dialogue and communication across all the stages of the process strengthens the employee’s sense of effectiveness, initiative-taking, and imagination. It explains the need for companies to decentralize the strategic planning process by involving lower-level managers. A good example is that of Walt Disney Co., which dissolved the strategic planning department and assigned the roles to Disney business divisions.</a:t>
            </a:r>
            <a:endParaRPr lang="en-US" sz="1800" dirty="0" smtClean="0">
              <a:solidFill>
                <a:srgbClr val="002060"/>
              </a:solidFill>
            </a:endParaRPr>
          </a:p>
          <a:p>
            <a:pPr algn="just"/>
            <a:endParaRPr lang="en-US" sz="18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Budgets and Budgeting</a:t>
            </a:r>
            <a:endParaRPr lang="en-US" dirty="0">
              <a:solidFill>
                <a:schemeClr val="bg1"/>
              </a:solidFill>
            </a:endParaRPr>
          </a:p>
        </p:txBody>
      </p:sp>
      <p:sp>
        <p:nvSpPr>
          <p:cNvPr id="3" name="Content Placeholder 2"/>
          <p:cNvSpPr>
            <a:spLocks noGrp="true"/>
          </p:cNvSpPr>
          <p:nvPr>
            <p:ph idx="1"/>
          </p:nvPr>
        </p:nvSpPr>
        <p:spPr>
          <a:xfrm>
            <a:off x="339725" y="914400"/>
            <a:ext cx="10862945" cy="5715000"/>
          </a:xfrm>
        </p:spPr>
        <p:txBody>
          <a:bodyPr>
            <a:normAutofit fontScale="70000" lnSpcReduction="20000"/>
          </a:bodyPr>
          <a:lstStyle/>
          <a:p>
            <a:r>
              <a:rPr lang="en-US" dirty="0" smtClean="0">
                <a:solidFill>
                  <a:srgbClr val="002060"/>
                </a:solidFill>
              </a:rPr>
              <a:t>In the broadest sense, </a:t>
            </a:r>
            <a:r>
              <a:rPr lang="en-US" b="1" dirty="0" smtClean="0">
                <a:solidFill>
                  <a:srgbClr val="C00000"/>
                </a:solidFill>
              </a:rPr>
              <a:t>a budget is an allocation of money for some purpose.</a:t>
            </a:r>
            <a:r>
              <a:rPr lang="en-US" dirty="0" smtClean="0">
                <a:solidFill>
                  <a:srgbClr val="002060"/>
                </a:solidFill>
              </a:rPr>
              <a:t> The word once used to mean "pouch" or "purse"; a budget therefore is "what's in the pouch." </a:t>
            </a:r>
            <a:endParaRPr lang="en-US" dirty="0" smtClean="0">
              <a:solidFill>
                <a:srgbClr val="002060"/>
              </a:solidFill>
            </a:endParaRPr>
          </a:p>
          <a:p>
            <a:endParaRPr lang="en-US" dirty="0" smtClean="0">
              <a:solidFill>
                <a:srgbClr val="002060"/>
              </a:solidFill>
            </a:endParaRPr>
          </a:p>
          <a:p>
            <a:pPr algn="just">
              <a:buNone/>
            </a:pPr>
            <a:r>
              <a:rPr lang="en-US" dirty="0" smtClean="0">
                <a:solidFill>
                  <a:srgbClr val="002060"/>
                </a:solidFill>
              </a:rPr>
              <a:t>	Budgeting has always been part of the activities of any business organization of any size, but formal budgeting in its present form, using modern budgeting disciplines, emerged in the 1950s as the numerical underpinning of corporate planning. </a:t>
            </a:r>
            <a:endParaRPr lang="en-US" dirty="0" smtClean="0">
              <a:solidFill>
                <a:srgbClr val="002060"/>
              </a:solidFill>
            </a:endParaRPr>
          </a:p>
          <a:p>
            <a:pPr algn="just">
              <a:buNone/>
            </a:pPr>
            <a:endParaRPr lang="en-US" dirty="0" smtClean="0">
              <a:solidFill>
                <a:srgbClr val="002060"/>
              </a:solidFill>
            </a:endParaRPr>
          </a:p>
          <a:p>
            <a:pPr algn="just">
              <a:buNone/>
            </a:pPr>
            <a:r>
              <a:rPr lang="en-US" dirty="0" smtClean="0">
                <a:solidFill>
                  <a:srgbClr val="002060"/>
                </a:solidFill>
              </a:rPr>
              <a:t>	Modern formal budgets not only limit expenditures; they also predict income, profits, and returns on investment a year ahead. They have evolved into tools of control and are also used as a means of determining such rewards as profit-sharing and bonuses. </a:t>
            </a:r>
            <a:endParaRPr lang="en-US" dirty="0" smtClean="0">
              <a:solidFill>
                <a:srgbClr val="002060"/>
              </a:solidFill>
            </a:endParaRPr>
          </a:p>
          <a:p>
            <a:pPr algn="just">
              <a:buNone/>
            </a:pPr>
            <a:endParaRPr lang="en-US" dirty="0" smtClean="0">
              <a:solidFill>
                <a:srgbClr val="002060"/>
              </a:solidFill>
            </a:endParaRPr>
          </a:p>
          <a:p>
            <a:pPr algn="just">
              <a:buNone/>
            </a:pPr>
            <a:r>
              <a:rPr lang="en-US" dirty="0" smtClean="0">
                <a:solidFill>
                  <a:srgbClr val="002060"/>
                </a:solidFill>
              </a:rPr>
              <a:t>	Unless the budgetary process is managed with extreme skill and care, the very virtues of budgeting can turn into negatives—and have, of late, emerged into a movement actively working to change this process.</a:t>
            </a:r>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8965"/>
          </a:xfrm>
          <a:solidFill>
            <a:srgbClr val="C00000"/>
          </a:solidFill>
        </p:spPr>
        <p:txBody>
          <a:bodyPr>
            <a:normAutofit fontScale="90000"/>
          </a:bodyPr>
          <a:lstStyle/>
          <a:p>
            <a:pPr algn="l"/>
            <a:r>
              <a:rPr lang="en-US" dirty="0" smtClean="0">
                <a:solidFill>
                  <a:schemeClr val="bg1"/>
                </a:solidFill>
              </a:rPr>
              <a:t>BUDGETING AS A PROCESS</a:t>
            </a:r>
            <a:endParaRPr lang="en-US" dirty="0">
              <a:solidFill>
                <a:schemeClr val="bg1"/>
              </a:solidFill>
            </a:endParaRPr>
          </a:p>
        </p:txBody>
      </p:sp>
      <p:sp>
        <p:nvSpPr>
          <p:cNvPr id="3" name="Content Placeholder 2"/>
          <p:cNvSpPr>
            <a:spLocks noGrp="true"/>
          </p:cNvSpPr>
          <p:nvPr>
            <p:ph idx="1"/>
          </p:nvPr>
        </p:nvSpPr>
        <p:spPr>
          <a:xfrm>
            <a:off x="147955" y="762000"/>
            <a:ext cx="11777980" cy="5791200"/>
          </a:xfrm>
        </p:spPr>
        <p:txBody>
          <a:bodyPr>
            <a:noAutofit/>
          </a:bodyPr>
          <a:lstStyle/>
          <a:p>
            <a:pPr>
              <a:buNone/>
            </a:pPr>
            <a:r>
              <a:rPr lang="en-US" sz="1800" dirty="0" smtClean="0"/>
              <a:t>	</a:t>
            </a:r>
            <a:r>
              <a:rPr lang="en-US" sz="1800" dirty="0" smtClean="0">
                <a:solidFill>
                  <a:srgbClr val="002060"/>
                </a:solidFill>
              </a:rPr>
              <a:t>In large corporations, budgeting is a collective process in which operating units prepare their plans in conformity with corporate goals published by top management. </a:t>
            </a:r>
            <a:endParaRPr lang="en-US" sz="1800" dirty="0" smtClean="0">
              <a:solidFill>
                <a:srgbClr val="002060"/>
              </a:solidFill>
            </a:endParaRPr>
          </a:p>
          <a:p>
            <a:pPr>
              <a:buNone/>
            </a:pPr>
            <a:endParaRPr lang="en-US" sz="1800" dirty="0" smtClean="0">
              <a:solidFill>
                <a:srgbClr val="002060"/>
              </a:solidFill>
            </a:endParaRPr>
          </a:p>
          <a:p>
            <a:pPr>
              <a:buNone/>
            </a:pPr>
            <a:r>
              <a:rPr lang="en-US" sz="1800" dirty="0" smtClean="0">
                <a:solidFill>
                  <a:srgbClr val="002060"/>
                </a:solidFill>
              </a:rPr>
              <a:t>	Each unit plan is intended to contribute to the achievement of the corporate goals. Unit managers prepare projections of sales, operating costs, overhead costs, and capital requirements. </a:t>
            </a:r>
            <a:endParaRPr lang="en-US" sz="1800" dirty="0" smtClean="0">
              <a:solidFill>
                <a:srgbClr val="002060"/>
              </a:solidFill>
            </a:endParaRPr>
          </a:p>
          <a:p>
            <a:pPr>
              <a:buNone/>
            </a:pPr>
            <a:endParaRPr lang="en-US" sz="1800" dirty="0" smtClean="0">
              <a:solidFill>
                <a:srgbClr val="002060"/>
              </a:solidFill>
            </a:endParaRPr>
          </a:p>
          <a:p>
            <a:pPr>
              <a:buNone/>
            </a:pPr>
            <a:r>
              <a:rPr lang="en-US" sz="1800" dirty="0" smtClean="0">
                <a:solidFill>
                  <a:srgbClr val="002060"/>
                </a:solidFill>
              </a:rPr>
              <a:t>	They calculate operating profits and returns on the investment they intend to use. </a:t>
            </a:r>
            <a:endParaRPr lang="en-US" sz="1800" dirty="0" smtClean="0">
              <a:solidFill>
                <a:srgbClr val="002060"/>
              </a:solidFill>
            </a:endParaRPr>
          </a:p>
          <a:p>
            <a:pPr>
              <a:buNone/>
            </a:pPr>
            <a:endParaRPr lang="en-US" sz="1800" dirty="0" smtClean="0">
              <a:solidFill>
                <a:srgbClr val="002060"/>
              </a:solidFill>
            </a:endParaRPr>
          </a:p>
          <a:p>
            <a:pPr>
              <a:buNone/>
            </a:pPr>
            <a:r>
              <a:rPr lang="en-US" sz="1800" dirty="0" smtClean="0">
                <a:solidFill>
                  <a:srgbClr val="002060"/>
                </a:solidFill>
              </a:rPr>
              <a:t>	The budget itself is the projection of these values for the next calendar or fiscal year. As part of this process, each unit presents its plans and budget to a reviewing upper management panel and may, thereafter, make whatever changes result from instructions from or negotiations with the higher level. </a:t>
            </a:r>
            <a:endParaRPr lang="en-US" sz="1800" dirty="0" smtClean="0">
              <a:solidFill>
                <a:srgbClr val="002060"/>
              </a:solidFill>
            </a:endParaRPr>
          </a:p>
          <a:p>
            <a:pPr>
              <a:buNone/>
            </a:pPr>
            <a:endParaRPr lang="en-US" sz="1800" dirty="0" smtClean="0">
              <a:solidFill>
                <a:srgbClr val="002060"/>
              </a:solidFill>
            </a:endParaRPr>
          </a:p>
          <a:p>
            <a:pPr>
              <a:buNone/>
            </a:pPr>
            <a:r>
              <a:rPr lang="en-US" sz="1800" dirty="0" smtClean="0">
                <a:solidFill>
                  <a:srgbClr val="002060"/>
                </a:solidFill>
              </a:rPr>
              <a:t>	Texts presenting, documenting, and defending the rationales underlying the numbers are usually part of the planning document. Approved budgets then become the road-map for operations in the coming year. Ideally monthly or quarterly budget reviews track performance against the budget. As part of such reviews, changes to the budget may be approved. At year-end managers are judged by their performance against the budget.</a:t>
            </a:r>
            <a:br>
              <a:rPr lang="en-US" sz="1800" dirty="0" smtClean="0">
                <a:solidFill>
                  <a:srgbClr val="002060"/>
                </a:solidFill>
              </a:rPr>
            </a:br>
            <a:br>
              <a:rPr lang="en-US" sz="1800" dirty="0" smtClean="0">
                <a:solidFill>
                  <a:srgbClr val="002060"/>
                </a:solidFill>
              </a:rPr>
            </a:br>
            <a:br>
              <a:rPr lang="en-US" sz="1800" dirty="0" smtClean="0">
                <a:solidFill>
                  <a:srgbClr val="002060"/>
                </a:solidFill>
              </a:rPr>
            </a:br>
            <a:endParaRPr lang="en-US" sz="18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BUDGETING AS A PROCESS</a:t>
            </a:r>
            <a:endParaRPr lang="en-US" dirty="0">
              <a:solidFill>
                <a:schemeClr val="bg1"/>
              </a:solidFill>
            </a:endParaRPr>
          </a:p>
        </p:txBody>
      </p:sp>
      <p:sp>
        <p:nvSpPr>
          <p:cNvPr id="3" name="Content Placeholder 2"/>
          <p:cNvSpPr>
            <a:spLocks noGrp="true"/>
          </p:cNvSpPr>
          <p:nvPr>
            <p:ph idx="1"/>
          </p:nvPr>
        </p:nvSpPr>
        <p:spPr>
          <a:xfrm>
            <a:off x="301625" y="838200"/>
            <a:ext cx="11410315" cy="5288280"/>
          </a:xfrm>
        </p:spPr>
        <p:txBody>
          <a:bodyPr>
            <a:normAutofit fontScale="70000" lnSpcReduction="20000"/>
          </a:bodyPr>
          <a:lstStyle/>
          <a:p>
            <a:pPr algn="just"/>
            <a:r>
              <a:rPr lang="en-US" dirty="0" smtClean="0">
                <a:solidFill>
                  <a:srgbClr val="002060"/>
                </a:solidFill>
              </a:rPr>
              <a:t>Many small businesses try to operate without a formal budget. Even some businesses that have a budget seldom consult it, meaning they are not gaining the business advantages that they could be through budgeting.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For </a:t>
            </a:r>
            <a:r>
              <a:rPr lang="en-US" b="1" dirty="0" smtClean="0">
                <a:solidFill>
                  <a:srgbClr val="002060"/>
                </a:solidFill>
              </a:rPr>
              <a:t>startup entrepreneurs</a:t>
            </a:r>
            <a:r>
              <a:rPr lang="en-US" dirty="0" smtClean="0">
                <a:solidFill>
                  <a:srgbClr val="002060"/>
                </a:solidFill>
              </a:rPr>
              <a:t>, a budget is like a roadmap that can help them set goals and assess the validity of their business concept. For established small businesses, a budget can be used to take the pulse of the business, determining how the business is performing through the years, and helping identify possible future investments.</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 By regularly consulting a budget, business leaders can compare actual figures and catch potential business shortfalls or other problems early. Budgets can also be instrumental in winning over investors, convincing banks your business is a good loan risk, or bringing on new partners or customers.</a:t>
            </a:r>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BUDGETING AS A PROCESS</a:t>
            </a:r>
            <a:endParaRPr lang="en-US" dirty="0">
              <a:solidFill>
                <a:schemeClr val="bg1"/>
              </a:solidFill>
            </a:endParaRPr>
          </a:p>
        </p:txBody>
      </p:sp>
      <p:sp>
        <p:nvSpPr>
          <p:cNvPr id="3" name="Content Placeholder 2"/>
          <p:cNvSpPr>
            <a:spLocks noGrp="true"/>
          </p:cNvSpPr>
          <p:nvPr>
            <p:ph idx="1"/>
          </p:nvPr>
        </p:nvSpPr>
        <p:spPr>
          <a:xfrm>
            <a:off x="520065" y="914400"/>
            <a:ext cx="11356340" cy="5212080"/>
          </a:xfrm>
        </p:spPr>
        <p:txBody>
          <a:bodyPr>
            <a:normAutofit fontScale="70000" lnSpcReduction="20000"/>
          </a:bodyPr>
          <a:lstStyle/>
          <a:p>
            <a:pPr>
              <a:buNone/>
            </a:pPr>
            <a:r>
              <a:rPr lang="en-US" dirty="0" smtClean="0"/>
              <a:t>	</a:t>
            </a:r>
            <a:r>
              <a:rPr lang="en-US" dirty="0" smtClean="0">
                <a:solidFill>
                  <a:srgbClr val="002060"/>
                </a:solidFill>
              </a:rPr>
              <a:t>While budgets are developed bottom up, managers must strive to meet top-down business goals (e.g., "Annual growth in after-tax profits of 39 percent."). </a:t>
            </a:r>
            <a:endParaRPr lang="en-US" dirty="0" smtClean="0">
              <a:solidFill>
                <a:srgbClr val="002060"/>
              </a:solidFill>
            </a:endParaRPr>
          </a:p>
          <a:p>
            <a:pPr>
              <a:buNone/>
            </a:pPr>
            <a:endParaRPr lang="en-US" dirty="0" smtClean="0">
              <a:solidFill>
                <a:srgbClr val="002060"/>
              </a:solidFill>
            </a:endParaRPr>
          </a:p>
          <a:p>
            <a:pPr>
              <a:buNone/>
            </a:pPr>
            <a:r>
              <a:rPr lang="en-US" dirty="0" smtClean="0">
                <a:solidFill>
                  <a:srgbClr val="002060"/>
                </a:solidFill>
              </a:rPr>
              <a:t>	Because performance is measured based on meeting or exceeding positive projections (of sales, returns, and profits) and meeting or coming in below negative projections (fixed and variable costs and capital expenditures) managers have strong incentives for projecting the lowest possible "positive" and the highest possible "negative" results. </a:t>
            </a:r>
            <a:endParaRPr lang="en-US" dirty="0" smtClean="0">
              <a:solidFill>
                <a:srgbClr val="002060"/>
              </a:solidFill>
            </a:endParaRPr>
          </a:p>
          <a:p>
            <a:pPr>
              <a:buNone/>
            </a:pPr>
            <a:endParaRPr lang="en-US" dirty="0" smtClean="0">
              <a:solidFill>
                <a:srgbClr val="002060"/>
              </a:solidFill>
            </a:endParaRPr>
          </a:p>
          <a:p>
            <a:pPr>
              <a:buNone/>
            </a:pPr>
            <a:r>
              <a:rPr lang="en-US" dirty="0" smtClean="0">
                <a:solidFill>
                  <a:srgbClr val="002060"/>
                </a:solidFill>
              </a:rPr>
              <a:t>	The more successful they are in understating sales and profits and overestimating costs, the higher the likelihood of "meeting the budget." Top management's incentives, by contrast, are to do the opposite. Therefore the budgeting process is inherently marked by potential conflict.</a:t>
            </a:r>
            <a:br>
              <a:rPr lang="en-US" dirty="0" smtClean="0">
                <a:solidFill>
                  <a:srgbClr val="002060"/>
                </a:solidFill>
              </a:rPr>
            </a:br>
            <a:br>
              <a:rPr lang="en-US" dirty="0" smtClean="0">
                <a:solidFill>
                  <a:srgbClr val="002060"/>
                </a:solidFill>
              </a:rPr>
            </a:br>
            <a:endParaRPr lang="en-US" dirty="0" smtClean="0">
              <a:solidFill>
                <a:srgbClr val="002060"/>
              </a:solidFill>
            </a:endParaRPr>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BUDGETING AS A PROCESS</a:t>
            </a:r>
            <a:endParaRPr lang="en-US" dirty="0">
              <a:solidFill>
                <a:schemeClr val="bg1"/>
              </a:solidFill>
            </a:endParaRPr>
          </a:p>
        </p:txBody>
      </p:sp>
      <p:sp>
        <p:nvSpPr>
          <p:cNvPr id="3" name="Content Placeholder 2"/>
          <p:cNvSpPr>
            <a:spLocks noGrp="true"/>
          </p:cNvSpPr>
          <p:nvPr>
            <p:ph idx="1"/>
          </p:nvPr>
        </p:nvSpPr>
        <p:spPr>
          <a:xfrm>
            <a:off x="297815" y="914400"/>
            <a:ext cx="11283950" cy="5715000"/>
          </a:xfrm>
        </p:spPr>
        <p:txBody>
          <a:bodyPr>
            <a:normAutofit fontScale="62500" lnSpcReduction="20000"/>
          </a:bodyPr>
          <a:lstStyle/>
          <a:p>
            <a:pPr algn="just"/>
            <a:r>
              <a:rPr lang="en-US" dirty="0" smtClean="0">
                <a:solidFill>
                  <a:srgbClr val="002060"/>
                </a:solidFill>
              </a:rPr>
              <a:t>Such difficulties can be, and usually are, mitigated by rational policies, good will on both sides, and straight forward implementation. Projections should be as realistic and quantifiable as possible. If projections are out of line with historical patterns, up or down, management must question the planning. Thus, for instance, a sharply rising projection of costs must have some real-world justification. Overly ambitious revenue projections must also be questioned.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Conversely, managers must resist pressures sharply to raise revenue targets unless tangible changes in the market or compensating raises in sales expenditures are present. If the negotiating levels are honest and realistic, the right projections will result. Ideally, operating units should not be measured on activities over which they lack full control.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An operation which does not operate its own debt collection, for example, should not be measured on how rapidly invoices are collected. Since budgets are often at least 50 percent guess-work, formal budgetary review at reasonable intervals and realistic adjustments based on actual events must be part of a well-functioning process. All too often, the spring budgeting event is rapidly forgotten.</a:t>
            </a:r>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true"/>
          </p:cNvSpPr>
          <p:nvPr>
            <p:ph type="ftr" sz="quarter" idx="11"/>
          </p:nvPr>
        </p:nvSpPr>
        <p:spPr>
          <a:solidFill>
            <a:srgbClr val="002060"/>
          </a:solidFill>
        </p:spPr>
        <p:txBody>
          <a:bodyPr/>
          <a:lstStyle/>
          <a:p>
            <a:r>
              <a:rPr lang="en-US" dirty="0" smtClean="0">
                <a:solidFill>
                  <a:schemeClr val="bg1"/>
                </a:solidFill>
              </a:rPr>
              <a:t>Mudit M. Saxena, Dept. of Mech. </a:t>
            </a:r>
            <a:r>
              <a:rPr lang="en-US" dirty="0" err="1" smtClean="0">
                <a:solidFill>
                  <a:schemeClr val="bg1"/>
                </a:solidFill>
              </a:rPr>
              <a:t>Engg</a:t>
            </a:r>
            <a:r>
              <a:rPr lang="en-US" dirty="0" smtClean="0">
                <a:solidFill>
                  <a:schemeClr val="bg1"/>
                </a:solidFill>
              </a:rPr>
              <a:t>. ITE, Indus University</a:t>
            </a:r>
            <a:endParaRPr lang="en-US" dirty="0">
              <a:solidFill>
                <a:schemeClr val="bg1"/>
              </a:solidFill>
            </a:endParaRPr>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BENEFITS AND COSTS</a:t>
            </a:r>
            <a:endParaRPr lang="en-US" dirty="0">
              <a:solidFill>
                <a:schemeClr val="bg1"/>
              </a:solidFill>
            </a:endParaRPr>
          </a:p>
        </p:txBody>
      </p:sp>
      <p:sp>
        <p:nvSpPr>
          <p:cNvPr id="3" name="Content Placeholder 2"/>
          <p:cNvSpPr>
            <a:spLocks noGrp="true"/>
          </p:cNvSpPr>
          <p:nvPr>
            <p:ph idx="1"/>
          </p:nvPr>
        </p:nvSpPr>
        <p:spPr>
          <a:xfrm>
            <a:off x="791845" y="838200"/>
            <a:ext cx="10548620" cy="5715000"/>
          </a:xfrm>
        </p:spPr>
        <p:txBody>
          <a:bodyPr>
            <a:normAutofit fontScale="70000" lnSpcReduction="20000"/>
          </a:bodyPr>
          <a:lstStyle/>
          <a:p>
            <a:pPr algn="just">
              <a:buNone/>
            </a:pPr>
            <a:r>
              <a:rPr lang="en-US" dirty="0" smtClean="0"/>
              <a:t>	</a:t>
            </a:r>
            <a:r>
              <a:rPr lang="en-US" dirty="0" smtClean="0">
                <a:solidFill>
                  <a:srgbClr val="002060"/>
                </a:solidFill>
              </a:rPr>
              <a:t>The single-most potential benefit of formal budgeting lies in ensuring that responsible managers take time each year (and then at fixed intervals throughout the year) in thinking about their operation by looking at all of its aspects. </a:t>
            </a:r>
            <a:endParaRPr lang="en-US" dirty="0" smtClean="0">
              <a:solidFill>
                <a:srgbClr val="002060"/>
              </a:solidFill>
            </a:endParaRPr>
          </a:p>
          <a:p>
            <a:pPr algn="just">
              <a:buNone/>
            </a:pPr>
            <a:endParaRPr lang="en-US" dirty="0" smtClean="0">
              <a:solidFill>
                <a:srgbClr val="002060"/>
              </a:solidFill>
            </a:endParaRPr>
          </a:p>
          <a:p>
            <a:pPr algn="just">
              <a:buNone/>
            </a:pPr>
            <a:r>
              <a:rPr lang="en-US" dirty="0" smtClean="0">
                <a:solidFill>
                  <a:srgbClr val="002060"/>
                </a:solidFill>
              </a:rPr>
              <a:t>	Budgeting creates a comprehensive picture of the future and makes both opportunities and barriers conscious. This foreknowledge then helps guide day-to-day activities.   </a:t>
            </a:r>
            <a:endParaRPr lang="en-US" dirty="0" smtClean="0">
              <a:solidFill>
                <a:srgbClr val="002060"/>
              </a:solidFill>
            </a:endParaRPr>
          </a:p>
          <a:p>
            <a:pPr algn="just">
              <a:buNone/>
            </a:pPr>
            <a:br>
              <a:rPr lang="en-US" dirty="0" smtClean="0">
                <a:solidFill>
                  <a:srgbClr val="002060"/>
                </a:solidFill>
              </a:rPr>
            </a:br>
            <a:r>
              <a:rPr lang="en-US" dirty="0" smtClean="0">
                <a:solidFill>
                  <a:srgbClr val="002060"/>
                </a:solidFill>
              </a:rPr>
              <a:t>The chief cost of the budget process is time. In some corporations the process takes on a life of its own and becomes a convoluted exercise of excessive complexity which, moreover, prevents unit managers from doing any thinking: their time is consumed in efforts to comply with a vast array of requirements dictated from above. </a:t>
            </a:r>
            <a:endParaRPr lang="en-US" dirty="0" smtClean="0">
              <a:solidFill>
                <a:srgbClr val="002060"/>
              </a:solidFill>
            </a:endParaRPr>
          </a:p>
          <a:p>
            <a:pPr algn="just">
              <a:buNone/>
            </a:pPr>
            <a:endParaRPr lang="en-US" dirty="0" smtClean="0">
              <a:solidFill>
                <a:srgbClr val="002060"/>
              </a:solidFill>
            </a:endParaRPr>
          </a:p>
          <a:p>
            <a:pPr algn="just">
              <a:buNone/>
            </a:pPr>
            <a:r>
              <a:rPr lang="en-US" dirty="0" smtClean="0">
                <a:solidFill>
                  <a:srgbClr val="002060"/>
                </a:solidFill>
              </a:rPr>
              <a:t>	Much of the negative attitude that has developed concerning this activity has its roots in unnecessary bureaucratic impositions on the one hand and unreliability because of rapid change a few months out.</a:t>
            </a:r>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tx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true"/>
          </p:cNvSpPr>
          <p:nvPr>
            <p:ph type="ctrTitle"/>
          </p:nvPr>
        </p:nvSpPr>
        <p:spPr>
          <a:xfrm>
            <a:off x="1524000" y="0"/>
            <a:ext cx="9144000" cy="2314575"/>
          </a:xfr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br>
              <a:rPr lang="en-US" sz="2200" dirty="0" smtClean="0"/>
            </a:br>
            <a:br>
              <a:rPr lang="en-US" sz="2200" dirty="0" smtClean="0"/>
            </a:br>
            <a:r>
              <a:rPr lang="en-US" sz="4000" dirty="0" smtClean="0">
                <a:solidFill>
                  <a:srgbClr val="002060"/>
                </a:solidFill>
              </a:rPr>
              <a:t>UNIT – 2</a:t>
            </a:r>
            <a:br>
              <a:rPr lang="en-US" sz="2200" dirty="0" smtClean="0">
                <a:solidFill>
                  <a:srgbClr val="002060"/>
                </a:solidFill>
              </a:rPr>
            </a:br>
            <a:r>
              <a:rPr lang="en-US" altLang="en-US" sz="3100" dirty="0" smtClean="0">
                <a:solidFill>
                  <a:srgbClr val="002060"/>
                </a:solidFill>
              </a:rPr>
              <a:t>Syllabus</a:t>
            </a:r>
            <a:br>
              <a:rPr lang="en-US" sz="3100" dirty="0" smtClean="0">
                <a:solidFill>
                  <a:srgbClr val="002060"/>
                </a:solidFill>
              </a:rPr>
            </a:br>
            <a:endParaRPr lang="en-US" sz="3100" dirty="0">
              <a:solidFill>
                <a:srgbClr val="002060"/>
              </a:solidFill>
            </a:endParaRPr>
          </a:p>
        </p:txBody>
      </p:sp>
      <p:sp>
        <p:nvSpPr>
          <p:cNvPr id="46082" name="AutoShape 2" descr="Image result for project planning"/>
          <p:cNvSpPr>
            <a:spLocks noChangeAspect="true" noChangeArrowheads="true"/>
          </p:cNvSpPr>
          <p:nvPr/>
        </p:nvSpPr>
        <p:spPr bwMode="auto">
          <a:xfrm>
            <a:off x="1679575" y="-144463"/>
            <a:ext cx="304800" cy="304801"/>
          </a:xfrm>
          <a:prstGeom prst="rect">
            <a:avLst/>
          </a:prstGeom>
          <a:noFill/>
        </p:spPr>
        <p:txBody>
          <a:bodyPr vert="horz" wrap="square" lIns="91440" tIns="45720" rIns="91440" bIns="45720" numCol="1" anchor="t" anchorCtr="false" compatLnSpc="true"/>
          <a:lstStyle/>
          <a:p>
            <a:endParaRPr lang="en-US"/>
          </a:p>
        </p:txBody>
      </p:sp>
      <p:pic>
        <p:nvPicPr>
          <p:cNvPr id="5" name="Picture 4"/>
          <p:cNvPicPr/>
          <p:nvPr/>
        </p:nvPicPr>
        <p:blipFill>
          <a:blip r:embed="rId1"/>
          <a:srcRect/>
          <a:stretch>
            <a:fillRect/>
          </a:stretch>
        </p:blipFill>
        <p:spPr bwMode="auto">
          <a:xfrm>
            <a:off x="11078210" y="160020"/>
            <a:ext cx="1003935" cy="240665"/>
          </a:xfrm>
          <a:prstGeom prst="rect">
            <a:avLst/>
          </a:prstGeom>
          <a:noFill/>
          <a:ln w="9525">
            <a:solidFill>
              <a:schemeClr val="accent1"/>
            </a:solidFill>
            <a:miter lim="800000"/>
            <a:headEnd/>
            <a:tailEnd/>
          </a:ln>
        </p:spPr>
      </p:pic>
      <p:sp>
        <p:nvSpPr>
          <p:cNvPr id="4" name="Subtitle 3"/>
          <p:cNvSpPr/>
          <p:nvPr>
            <p:ph type="subTitle" idx="1"/>
          </p:nvPr>
        </p:nvSpPr>
        <p:spPr/>
        <p:txBody>
          <a:bodyPr/>
          <a:p>
            <a:endParaRPr lang="en-US"/>
          </a:p>
        </p:txBody>
      </p:sp>
      <p:pic>
        <p:nvPicPr>
          <p:cNvPr id="6" name="Picture 5"/>
          <p:cNvPicPr>
            <a:picLocks noChangeAspect="true"/>
          </p:cNvPicPr>
          <p:nvPr/>
        </p:nvPicPr>
        <p:blipFill>
          <a:blip r:embed="rId2"/>
          <a:stretch>
            <a:fillRect/>
          </a:stretch>
        </p:blipFill>
        <p:spPr>
          <a:xfrm>
            <a:off x="200660" y="3023870"/>
            <a:ext cx="11790045" cy="2330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TYPES OF BUDGETS</a:t>
            </a:r>
            <a:endParaRPr lang="en-US" dirty="0">
              <a:solidFill>
                <a:schemeClr val="bg1"/>
              </a:solidFill>
            </a:endParaRPr>
          </a:p>
        </p:txBody>
      </p:sp>
      <p:sp>
        <p:nvSpPr>
          <p:cNvPr id="3" name="Content Placeholder 2"/>
          <p:cNvSpPr>
            <a:spLocks noGrp="true"/>
          </p:cNvSpPr>
          <p:nvPr>
            <p:ph idx="1"/>
          </p:nvPr>
        </p:nvSpPr>
        <p:spPr>
          <a:xfrm>
            <a:off x="60325" y="762000"/>
            <a:ext cx="11791315" cy="5854065"/>
          </a:xfrm>
        </p:spPr>
        <p:txBody>
          <a:bodyPr>
            <a:noAutofit/>
          </a:bodyPr>
          <a:lstStyle/>
          <a:p>
            <a:pPr>
              <a:buNone/>
            </a:pPr>
            <a:r>
              <a:rPr lang="en-US" sz="1600" dirty="0" smtClean="0"/>
              <a:t>	</a:t>
            </a:r>
            <a:r>
              <a:rPr lang="en-US" sz="2000" b="1" dirty="0" smtClean="0">
                <a:solidFill>
                  <a:srgbClr val="C00000"/>
                </a:solidFill>
              </a:rPr>
              <a:t>The two dominant forms of budgeting are traditional and zero-based. </a:t>
            </a:r>
            <a:endParaRPr lang="en-US" sz="2000" b="1" dirty="0" smtClean="0">
              <a:solidFill>
                <a:srgbClr val="C00000"/>
              </a:solidFill>
            </a:endParaRPr>
          </a:p>
          <a:p>
            <a:pPr>
              <a:buNone/>
            </a:pPr>
            <a:endParaRPr lang="en-US" sz="1600" dirty="0" smtClean="0"/>
          </a:p>
          <a:p>
            <a:r>
              <a:rPr lang="en-US" sz="1800" dirty="0" smtClean="0">
                <a:solidFill>
                  <a:srgbClr val="002060"/>
                </a:solidFill>
              </a:rPr>
              <a:t>Business planning is usually a combination of the two. </a:t>
            </a:r>
            <a:r>
              <a:rPr lang="en-US" sz="1800" i="1" dirty="0" smtClean="0">
                <a:solidFill>
                  <a:srgbClr val="002060"/>
                </a:solidFill>
              </a:rPr>
              <a:t>Traditional </a:t>
            </a:r>
            <a:r>
              <a:rPr lang="en-US" sz="1800" dirty="0" smtClean="0">
                <a:solidFill>
                  <a:srgbClr val="002060"/>
                </a:solidFill>
              </a:rPr>
              <a:t>budgeting is based on a review of historical performance and then the projection of such findings to the future with modifications. If inflation is high, for instance, cost trends of the last several years are projected forward but with adjustments both for inflation and for projected growth or decline in business activity. Historical sales patterns, using established trends in sales growth, are projected; new sales from planned new product introductions are then added. </a:t>
            </a:r>
            <a:endParaRPr lang="en-US" sz="1800" dirty="0" smtClean="0">
              <a:solidFill>
                <a:srgbClr val="002060"/>
              </a:solidFill>
            </a:endParaRPr>
          </a:p>
          <a:p>
            <a:pPr>
              <a:buNone/>
            </a:pPr>
            <a:endParaRPr lang="en-US" sz="1800" i="1" dirty="0" smtClean="0">
              <a:solidFill>
                <a:srgbClr val="002060"/>
              </a:solidFill>
            </a:endParaRPr>
          </a:p>
          <a:p>
            <a:r>
              <a:rPr lang="en-US" sz="1800" i="1" dirty="0" smtClean="0">
                <a:solidFill>
                  <a:srgbClr val="002060"/>
                </a:solidFill>
              </a:rPr>
              <a:t>Zero-based</a:t>
            </a:r>
            <a:r>
              <a:rPr lang="en-US" sz="1800" dirty="0" smtClean="0">
                <a:solidFill>
                  <a:srgbClr val="002060"/>
                </a:solidFill>
              </a:rPr>
              <a:t> budgeting is the creation of a completely new budget from the ground up—as if no history existed. When using this method, the operation must justify and document every item of expenditure and income anew. Brand-new operations will utilize zero-based methods.</a:t>
            </a:r>
            <a:endParaRPr lang="en-US" sz="1800" dirty="0" smtClean="0">
              <a:solidFill>
                <a:srgbClr val="002060"/>
              </a:solidFill>
            </a:endParaRPr>
          </a:p>
          <a:p>
            <a:endParaRPr lang="en-US" sz="1800" dirty="0" smtClean="0">
              <a:solidFill>
                <a:srgbClr val="002060"/>
              </a:solidFill>
            </a:endParaRPr>
          </a:p>
          <a:p>
            <a:r>
              <a:rPr lang="en-US" sz="1800" dirty="0" smtClean="0">
                <a:solidFill>
                  <a:srgbClr val="002060"/>
                </a:solidFill>
              </a:rPr>
              <a:t>In government planning, but only very rarely in business, performance budgeting is used as a third alternative. Under this method, the budget is fixed at the outset. The planning activity is to determine exactly what activities will be carried out using the allocated funds. </a:t>
            </a:r>
            <a:endParaRPr lang="en-US" sz="1800" dirty="0" smtClean="0">
              <a:solidFill>
                <a:srgbClr val="002060"/>
              </a:solidFill>
            </a:endParaRPr>
          </a:p>
          <a:p>
            <a:endParaRPr lang="en-US" sz="1800" i="1" dirty="0" smtClean="0">
              <a:solidFill>
                <a:srgbClr val="002060"/>
              </a:solidFill>
            </a:endParaRPr>
          </a:p>
          <a:p>
            <a:r>
              <a:rPr lang="en-US" sz="1800" i="1" dirty="0" smtClean="0">
                <a:solidFill>
                  <a:srgbClr val="002060"/>
                </a:solidFill>
              </a:rPr>
              <a:t>Performance </a:t>
            </a:r>
            <a:r>
              <a:rPr lang="en-US" sz="1800" dirty="0" smtClean="0">
                <a:solidFill>
                  <a:srgbClr val="002060"/>
                </a:solidFill>
              </a:rPr>
              <a:t>budgeting is sometimes used in the corporate setting when the advertising budget is arbitrarily set as such-and-such a percent to projected sales. The advertising function then uses performance budgeting to allocate the budget to various products and media.</a:t>
            </a:r>
            <a:endParaRPr lang="en-US" sz="1800" dirty="0" smtClean="0">
              <a:solidFill>
                <a:srgbClr val="002060"/>
              </a:solidFill>
            </a:endParaRPr>
          </a:p>
          <a:p>
            <a:endParaRPr lang="en-US" sz="18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TYPES OF BUDGETS</a:t>
            </a:r>
            <a:endParaRPr lang="en-US" dirty="0">
              <a:solidFill>
                <a:schemeClr val="bg1"/>
              </a:solidFill>
            </a:endParaRPr>
          </a:p>
        </p:txBody>
      </p:sp>
      <p:sp>
        <p:nvSpPr>
          <p:cNvPr id="3" name="Content Placeholder 2"/>
          <p:cNvSpPr>
            <a:spLocks noGrp="true"/>
          </p:cNvSpPr>
          <p:nvPr>
            <p:ph idx="1"/>
          </p:nvPr>
        </p:nvSpPr>
        <p:spPr>
          <a:xfrm>
            <a:off x="118110" y="838200"/>
            <a:ext cx="11599545" cy="5288280"/>
          </a:xfrm>
        </p:spPr>
        <p:txBody>
          <a:bodyPr>
            <a:normAutofit fontScale="62500" lnSpcReduction="20000"/>
          </a:bodyPr>
          <a:lstStyle/>
          <a:p>
            <a:pPr algn="just"/>
            <a:r>
              <a:rPr lang="en-US" dirty="0" smtClean="0">
                <a:solidFill>
                  <a:srgbClr val="002060"/>
                </a:solidFill>
              </a:rPr>
              <a:t>For the small business, different types of budgets can be drafted to monitor various financial aspects of the business.</a:t>
            </a:r>
            <a:br>
              <a:rPr lang="en-US" dirty="0" smtClean="0">
                <a:solidFill>
                  <a:srgbClr val="002060"/>
                </a:solidFill>
              </a:rPr>
            </a:br>
            <a:br>
              <a:rPr lang="en-US" dirty="0" smtClean="0">
                <a:solidFill>
                  <a:srgbClr val="002060"/>
                </a:solidFill>
              </a:rPr>
            </a:br>
            <a:r>
              <a:rPr lang="en-US" dirty="0" smtClean="0">
                <a:solidFill>
                  <a:srgbClr val="002060"/>
                </a:solidFill>
              </a:rPr>
              <a:t>• </a:t>
            </a:r>
            <a:r>
              <a:rPr lang="en-US" b="1" dirty="0" smtClean="0">
                <a:solidFill>
                  <a:srgbClr val="002060"/>
                </a:solidFill>
              </a:rPr>
              <a:t>Operational budget</a:t>
            </a:r>
            <a:r>
              <a:rPr lang="en-US" dirty="0" smtClean="0">
                <a:solidFill>
                  <a:srgbClr val="002060"/>
                </a:solidFill>
              </a:rPr>
              <a:t> - An operational budget is the most common type of budget used. It forecasts and tries to pretty closely predict yearly revenue and expenses for a business. This budget can be updated with actual figures on a monthly basis and then you can revise your figures for the year, if needed.</a:t>
            </a:r>
            <a:br>
              <a:rPr lang="en-US" dirty="0" smtClean="0">
                <a:solidFill>
                  <a:srgbClr val="002060"/>
                </a:solidFill>
              </a:rPr>
            </a:br>
            <a:br>
              <a:rPr lang="en-US" dirty="0" smtClean="0">
                <a:solidFill>
                  <a:srgbClr val="002060"/>
                </a:solidFill>
              </a:rPr>
            </a:br>
            <a:r>
              <a:rPr lang="en-US" dirty="0" smtClean="0">
                <a:solidFill>
                  <a:srgbClr val="002060"/>
                </a:solidFill>
              </a:rPr>
              <a:t>• </a:t>
            </a:r>
            <a:r>
              <a:rPr lang="en-US" b="1" dirty="0" smtClean="0">
                <a:solidFill>
                  <a:srgbClr val="002060"/>
                </a:solidFill>
              </a:rPr>
              <a:t>Cash flow budget </a:t>
            </a:r>
            <a:r>
              <a:rPr lang="en-US" dirty="0" smtClean="0">
                <a:solidFill>
                  <a:srgbClr val="002060"/>
                </a:solidFill>
              </a:rPr>
              <a:t>- A cash flow budget details the amount of cash you collect and pay out. This is generally tallied on a monthly basis, but some businesses tabulate this weekly. In this budget, you track your sales and other receivables from income sources and contrast those against how much you pay to suppliers and in expenses. A positive cash flow is essential to grow your business.</a:t>
            </a:r>
            <a:br>
              <a:rPr lang="en-US" dirty="0" smtClean="0">
                <a:solidFill>
                  <a:srgbClr val="002060"/>
                </a:solidFill>
              </a:rPr>
            </a:br>
            <a:br>
              <a:rPr lang="en-US" dirty="0" smtClean="0">
                <a:solidFill>
                  <a:srgbClr val="002060"/>
                </a:solidFill>
              </a:rPr>
            </a:br>
            <a:r>
              <a:rPr lang="en-US" dirty="0" smtClean="0">
                <a:solidFill>
                  <a:srgbClr val="002060"/>
                </a:solidFill>
              </a:rPr>
              <a:t>• </a:t>
            </a:r>
            <a:r>
              <a:rPr lang="en-US" b="1" dirty="0" smtClean="0">
                <a:solidFill>
                  <a:srgbClr val="002060"/>
                </a:solidFill>
              </a:rPr>
              <a:t>Capital budget</a:t>
            </a:r>
            <a:r>
              <a:rPr lang="en-US" dirty="0" smtClean="0">
                <a:solidFill>
                  <a:srgbClr val="002060"/>
                </a:solidFill>
              </a:rPr>
              <a:t> - The capital budget helps you figure out how much money you need to put in place new equipment or procedures to launch new products or increase production or services. This budget estimates the value of capital purchases you need for your business to grow and increase revenues.</a:t>
            </a:r>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85800"/>
          </a:xfrm>
          <a:solidFill>
            <a:srgbClr val="C00000"/>
          </a:solidFill>
        </p:spPr>
        <p:txBody>
          <a:bodyPr>
            <a:normAutofit fontScale="90000"/>
          </a:bodyPr>
          <a:lstStyle/>
          <a:p>
            <a:pPr algn="l"/>
            <a:r>
              <a:rPr lang="en-US" dirty="0" smtClean="0">
                <a:solidFill>
                  <a:schemeClr val="bg1"/>
                </a:solidFill>
              </a:rPr>
              <a:t>Project planning</a:t>
            </a:r>
            <a:endParaRPr lang="en-US" dirty="0">
              <a:solidFill>
                <a:schemeClr val="bg1"/>
              </a:solidFill>
            </a:endParaRPr>
          </a:p>
        </p:txBody>
      </p:sp>
      <p:sp>
        <p:nvSpPr>
          <p:cNvPr id="3" name="Content Placeholder 2"/>
          <p:cNvSpPr>
            <a:spLocks noGrp="true"/>
          </p:cNvSpPr>
          <p:nvPr>
            <p:ph idx="1"/>
          </p:nvPr>
        </p:nvSpPr>
        <p:spPr>
          <a:xfrm>
            <a:off x="699770" y="990600"/>
            <a:ext cx="10989310" cy="5365115"/>
          </a:xfrm>
        </p:spPr>
        <p:txBody>
          <a:bodyPr>
            <a:normAutofit fontScale="62500" lnSpcReduction="20000"/>
          </a:bodyPr>
          <a:lstStyle/>
          <a:p>
            <a:pPr algn="just"/>
            <a:r>
              <a:rPr lang="en-US" dirty="0" smtClean="0">
                <a:solidFill>
                  <a:srgbClr val="002060"/>
                </a:solidFill>
              </a:rPr>
              <a:t>Project planning is at the heart of the project life cycle, and tells everyone involved where you’re going and how you’re going to get there.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The planning phase is when the project plans are documented, the project deliverables and requirements are defined, and the project schedule is created. It involves creating a set of plans to help guide your team through the implementation and closure phases of the project.</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 The plans created during this phase will help you manage time, cost, quality, changes, risk, and related issues. They will also help you control staff and external suppliers to ensure that you deliver the project on time, within budget, and within schedule.</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The project planning phase is often the most challenging phase for a project manager, as you need to make an educated guess about the staff, resources, and equipment needed to complete your project. You may also need to plan your communications and procurement activities, as well as contract any third-party suppliers.</a:t>
            </a:r>
            <a:endParaRPr lang="en-US" dirty="0" smtClean="0">
              <a:solidFill>
                <a:srgbClr val="002060"/>
              </a:solidFill>
            </a:endParaRPr>
          </a:p>
          <a:p>
            <a:pPr algn="just"/>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Project planning</a:t>
            </a:r>
            <a:endParaRPr lang="en-US" dirty="0">
              <a:solidFill>
                <a:schemeClr val="bg1"/>
              </a:solidFill>
            </a:endParaRPr>
          </a:p>
        </p:txBody>
      </p:sp>
      <p:sp>
        <p:nvSpPr>
          <p:cNvPr id="3" name="Content Placeholder 2"/>
          <p:cNvSpPr>
            <a:spLocks noGrp="true"/>
          </p:cNvSpPr>
          <p:nvPr>
            <p:ph idx="1"/>
          </p:nvPr>
        </p:nvSpPr>
        <p:spPr>
          <a:xfrm>
            <a:off x="1752600" y="685800"/>
            <a:ext cx="8458200" cy="5943600"/>
          </a:xfrm>
        </p:spPr>
        <p:txBody>
          <a:bodyPr>
            <a:normAutofit/>
          </a:bodyPr>
          <a:lstStyle/>
          <a:p>
            <a:pPr>
              <a:buNone/>
            </a:pPr>
            <a:r>
              <a:rPr lang="en-US" sz="2600" b="1" dirty="0" smtClean="0">
                <a:solidFill>
                  <a:srgbClr val="002060"/>
                </a:solidFill>
              </a:rPr>
              <a:t>The purpose of the project planning phase is to:</a:t>
            </a:r>
            <a:endParaRPr lang="en-US" sz="2600" b="1" dirty="0" smtClean="0">
              <a:solidFill>
                <a:srgbClr val="002060"/>
              </a:solidFill>
            </a:endParaRPr>
          </a:p>
          <a:p>
            <a:pPr>
              <a:lnSpc>
                <a:spcPct val="140000"/>
              </a:lnSpc>
              <a:spcBef>
                <a:spcPts val="0"/>
              </a:spcBef>
            </a:pPr>
            <a:r>
              <a:rPr lang="en-US" sz="3500" dirty="0" smtClean="0"/>
              <a:t>Establish business requirements</a:t>
            </a:r>
            <a:endParaRPr lang="en-US" sz="3500" dirty="0" smtClean="0"/>
          </a:p>
          <a:p>
            <a:pPr>
              <a:lnSpc>
                <a:spcPct val="140000"/>
              </a:lnSpc>
              <a:spcBef>
                <a:spcPts val="0"/>
              </a:spcBef>
            </a:pPr>
            <a:r>
              <a:rPr lang="en-US" sz="3500" dirty="0" smtClean="0"/>
              <a:t>Establish cost, schedule, list of deliverables, and delivery dates</a:t>
            </a:r>
            <a:endParaRPr lang="en-US" sz="3500" dirty="0" smtClean="0"/>
          </a:p>
          <a:p>
            <a:pPr>
              <a:lnSpc>
                <a:spcPct val="140000"/>
              </a:lnSpc>
              <a:spcBef>
                <a:spcPts val="0"/>
              </a:spcBef>
            </a:pPr>
            <a:r>
              <a:rPr lang="en-US" sz="3500" dirty="0" smtClean="0"/>
              <a:t>Establish resources plans</a:t>
            </a:r>
            <a:endParaRPr lang="en-US" sz="3500" dirty="0" smtClean="0"/>
          </a:p>
          <a:p>
            <a:pPr>
              <a:lnSpc>
                <a:spcPct val="140000"/>
              </a:lnSpc>
              <a:spcBef>
                <a:spcPts val="0"/>
              </a:spcBef>
            </a:pPr>
            <a:r>
              <a:rPr lang="en-US" sz="3500" dirty="0" smtClean="0"/>
              <a:t>Obtain management approval and proceed to the next phase</a:t>
            </a:r>
            <a:endParaRPr lang="en-US" sz="3500" dirty="0" smtClean="0"/>
          </a:p>
          <a:p>
            <a:endParaRPr lang="en-US" sz="3500"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323215" y="685800"/>
            <a:ext cx="11407775" cy="5867400"/>
          </a:xfrm>
        </p:spPr>
        <p:txBody>
          <a:bodyPr>
            <a:normAutofit lnSpcReduction="20000"/>
          </a:bodyPr>
          <a:lstStyle/>
          <a:p>
            <a:pPr>
              <a:lnSpc>
                <a:spcPct val="140000"/>
              </a:lnSpc>
              <a:spcBef>
                <a:spcPts val="0"/>
              </a:spcBef>
              <a:buNone/>
            </a:pPr>
            <a:r>
              <a:rPr lang="en-US" sz="2400" b="1" dirty="0" smtClean="0">
                <a:solidFill>
                  <a:srgbClr val="002060"/>
                </a:solidFill>
              </a:rPr>
              <a:t>The basic processes of project planning are:</a:t>
            </a:r>
            <a:endParaRPr lang="en-US" sz="2400" b="1" dirty="0" smtClean="0">
              <a:solidFill>
                <a:srgbClr val="002060"/>
              </a:solidFill>
            </a:endParaRPr>
          </a:p>
          <a:p>
            <a:pPr>
              <a:lnSpc>
                <a:spcPct val="140000"/>
              </a:lnSpc>
              <a:spcBef>
                <a:spcPts val="0"/>
              </a:spcBef>
            </a:pPr>
            <a:r>
              <a:rPr lang="en-US" sz="1800" dirty="0" smtClean="0">
                <a:solidFill>
                  <a:srgbClr val="002060"/>
                </a:solidFill>
              </a:rPr>
              <a:t>Scope planning – specifying the in-scope requirements for the project to facilitate creating the work breakdown structure</a:t>
            </a:r>
            <a:endParaRPr lang="en-US" sz="1800" dirty="0" smtClean="0">
              <a:solidFill>
                <a:srgbClr val="002060"/>
              </a:solidFill>
            </a:endParaRPr>
          </a:p>
          <a:p>
            <a:pPr>
              <a:lnSpc>
                <a:spcPct val="140000"/>
              </a:lnSpc>
              <a:spcBef>
                <a:spcPts val="0"/>
              </a:spcBef>
            </a:pPr>
            <a:r>
              <a:rPr lang="en-US" sz="1800" dirty="0" smtClean="0">
                <a:solidFill>
                  <a:srgbClr val="002060"/>
                </a:solidFill>
              </a:rPr>
              <a:t>Preparation of the work breakdown structure – spelling out the breakdown of the project into tasks and sub-tasks</a:t>
            </a:r>
            <a:endParaRPr lang="en-US" sz="1800" dirty="0" smtClean="0">
              <a:solidFill>
                <a:srgbClr val="002060"/>
              </a:solidFill>
            </a:endParaRPr>
          </a:p>
          <a:p>
            <a:pPr>
              <a:lnSpc>
                <a:spcPct val="140000"/>
              </a:lnSpc>
              <a:spcBef>
                <a:spcPts val="0"/>
              </a:spcBef>
            </a:pPr>
            <a:r>
              <a:rPr lang="en-US" sz="1800" dirty="0" smtClean="0">
                <a:solidFill>
                  <a:srgbClr val="002060"/>
                </a:solidFill>
              </a:rPr>
              <a:t>Project schedule development – listing the entire schedule of the activities and detailing their sequence of implementation</a:t>
            </a:r>
            <a:endParaRPr lang="en-US" sz="1800" dirty="0" smtClean="0">
              <a:solidFill>
                <a:srgbClr val="002060"/>
              </a:solidFill>
            </a:endParaRPr>
          </a:p>
          <a:p>
            <a:pPr>
              <a:lnSpc>
                <a:spcPct val="140000"/>
              </a:lnSpc>
              <a:spcBef>
                <a:spcPts val="0"/>
              </a:spcBef>
            </a:pPr>
            <a:r>
              <a:rPr lang="en-US" sz="1800" dirty="0" smtClean="0">
                <a:solidFill>
                  <a:srgbClr val="002060"/>
                </a:solidFill>
              </a:rPr>
              <a:t>Resource planning – indicating who will do what work, at which time, and if any special skills are needed to accomplish the project tasks</a:t>
            </a:r>
            <a:endParaRPr lang="en-US" sz="1800" dirty="0" smtClean="0">
              <a:solidFill>
                <a:srgbClr val="002060"/>
              </a:solidFill>
            </a:endParaRPr>
          </a:p>
          <a:p>
            <a:pPr>
              <a:lnSpc>
                <a:spcPct val="140000"/>
              </a:lnSpc>
              <a:spcBef>
                <a:spcPts val="0"/>
              </a:spcBef>
            </a:pPr>
            <a:r>
              <a:rPr lang="en-US" sz="1800" dirty="0" smtClean="0">
                <a:solidFill>
                  <a:srgbClr val="002060"/>
                </a:solidFill>
              </a:rPr>
              <a:t>Budget planning – specifying the budgeted cost to be incurred at the completion of the project</a:t>
            </a:r>
            <a:endParaRPr lang="en-US" sz="1800" dirty="0" smtClean="0">
              <a:solidFill>
                <a:srgbClr val="002060"/>
              </a:solidFill>
            </a:endParaRPr>
          </a:p>
          <a:p>
            <a:pPr>
              <a:lnSpc>
                <a:spcPct val="140000"/>
              </a:lnSpc>
              <a:spcBef>
                <a:spcPts val="0"/>
              </a:spcBef>
            </a:pPr>
            <a:r>
              <a:rPr lang="en-US" sz="1800" dirty="0" smtClean="0">
                <a:solidFill>
                  <a:srgbClr val="002060"/>
                </a:solidFill>
              </a:rPr>
              <a:t>Procurement planning – focusing on vendors outside your company and subcontracting</a:t>
            </a:r>
            <a:endParaRPr lang="en-US" sz="1800" dirty="0" smtClean="0">
              <a:solidFill>
                <a:srgbClr val="002060"/>
              </a:solidFill>
            </a:endParaRPr>
          </a:p>
          <a:p>
            <a:pPr>
              <a:lnSpc>
                <a:spcPct val="140000"/>
              </a:lnSpc>
              <a:spcBef>
                <a:spcPts val="0"/>
              </a:spcBef>
            </a:pPr>
            <a:r>
              <a:rPr lang="en-US" sz="1800" dirty="0" smtClean="0">
                <a:solidFill>
                  <a:srgbClr val="002060"/>
                </a:solidFill>
              </a:rPr>
              <a:t>Risk management – planning for possible risks and considering optional contingency plans and mitigation strategies</a:t>
            </a:r>
            <a:endParaRPr lang="en-US" sz="1800" dirty="0" smtClean="0">
              <a:solidFill>
                <a:srgbClr val="002060"/>
              </a:solidFill>
            </a:endParaRPr>
          </a:p>
          <a:p>
            <a:pPr>
              <a:lnSpc>
                <a:spcPct val="140000"/>
              </a:lnSpc>
              <a:spcBef>
                <a:spcPts val="0"/>
              </a:spcBef>
            </a:pPr>
            <a:r>
              <a:rPr lang="en-US" sz="1800" dirty="0" smtClean="0">
                <a:solidFill>
                  <a:srgbClr val="002060"/>
                </a:solidFill>
              </a:rPr>
              <a:t>Quality planning – assessing quality criteria to be used for the project</a:t>
            </a:r>
            <a:endParaRPr lang="en-US" sz="1800" dirty="0" smtClean="0">
              <a:solidFill>
                <a:srgbClr val="002060"/>
              </a:solidFill>
            </a:endParaRPr>
          </a:p>
          <a:p>
            <a:pPr>
              <a:lnSpc>
                <a:spcPct val="140000"/>
              </a:lnSpc>
              <a:spcBef>
                <a:spcPts val="0"/>
              </a:spcBef>
            </a:pPr>
            <a:r>
              <a:rPr lang="en-US" sz="1800" dirty="0" smtClean="0">
                <a:solidFill>
                  <a:srgbClr val="002060"/>
                </a:solidFill>
              </a:rPr>
              <a:t>Communication planning – designing the communication strategy with all project stakeholders</a:t>
            </a:r>
            <a:endParaRPr lang="en-US" sz="1800" dirty="0" smtClean="0">
              <a:solidFill>
                <a:srgbClr val="002060"/>
              </a:solidFill>
            </a:endParaRPr>
          </a:p>
          <a:p>
            <a:endParaRPr lang="en-US" sz="1800" dirty="0" smtClean="0">
              <a:solidFill>
                <a:srgbClr val="002060"/>
              </a:solidFill>
            </a:endParaRPr>
          </a:p>
        </p:txBody>
      </p:sp>
      <p:sp>
        <p:nvSpPr>
          <p:cNvPr id="4" name="Title 1"/>
          <p:cNvSpPr txBox="true"/>
          <p:nvPr/>
        </p:nvSpPr>
        <p:spPr>
          <a:xfrm>
            <a:off x="1524000" y="0"/>
            <a:ext cx="9144000" cy="639762"/>
          </a:xfrm>
          <a:prstGeom prst="rect">
            <a:avLst/>
          </a:prstGeom>
          <a:solidFill>
            <a:srgbClr val="C00000"/>
          </a:solidFill>
        </p:spPr>
        <p:txBody>
          <a:bodyPr vert="horz" lIns="91440" tIns="45720" rIns="91440" bIns="45720" rtlCol="0" anchor="ctr">
            <a:normAutofit fontScale="8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Project planning</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Project planning</a:t>
            </a:r>
            <a:endParaRPr lang="en-US" dirty="0">
              <a:solidFill>
                <a:schemeClr val="bg1"/>
              </a:solidFill>
            </a:endParaRPr>
          </a:p>
        </p:txBody>
      </p:sp>
      <p:sp>
        <p:nvSpPr>
          <p:cNvPr id="3" name="Content Placeholder 2"/>
          <p:cNvSpPr>
            <a:spLocks noGrp="true"/>
          </p:cNvSpPr>
          <p:nvPr>
            <p:ph idx="1"/>
          </p:nvPr>
        </p:nvSpPr>
        <p:spPr>
          <a:xfrm>
            <a:off x="165100" y="625475"/>
            <a:ext cx="11892915" cy="6019800"/>
          </a:xfrm>
        </p:spPr>
        <p:txBody>
          <a:bodyPr>
            <a:normAutofit fontScale="57500" lnSpcReduction="20000"/>
          </a:bodyPr>
          <a:lstStyle/>
          <a:p>
            <a:pPr algn="just">
              <a:lnSpc>
                <a:spcPct val="120000"/>
              </a:lnSpc>
            </a:pPr>
            <a:r>
              <a:rPr lang="en-US" dirty="0" smtClean="0">
                <a:solidFill>
                  <a:srgbClr val="002060"/>
                </a:solidFill>
              </a:rPr>
              <a:t>The planning phase refines the project’s objectives, which were gathered during the initiation phase. It includes planning the steps necessary to meet those objectives by further identifying the specific activities and resources required to com­plete the project. </a:t>
            </a:r>
            <a:endParaRPr lang="en-US" dirty="0" smtClean="0">
              <a:solidFill>
                <a:srgbClr val="002060"/>
              </a:solidFill>
            </a:endParaRPr>
          </a:p>
          <a:p>
            <a:pPr algn="just">
              <a:lnSpc>
                <a:spcPct val="120000"/>
              </a:lnSpc>
            </a:pPr>
            <a:endParaRPr lang="en-US" dirty="0" smtClean="0">
              <a:solidFill>
                <a:srgbClr val="002060"/>
              </a:solidFill>
            </a:endParaRPr>
          </a:p>
          <a:p>
            <a:pPr algn="just">
              <a:lnSpc>
                <a:spcPct val="120000"/>
              </a:lnSpc>
            </a:pPr>
            <a:r>
              <a:rPr lang="en-US" dirty="0" smtClean="0">
                <a:solidFill>
                  <a:srgbClr val="002060"/>
                </a:solidFill>
              </a:rPr>
              <a:t>Now that these objectives have been recognized, they must be clearly articulated, detailing an in-depth scrutiny of each recognized objective. With such scrutiny, our understanding of the objective may change. Often the very act of trying to describe something precisely gives us a better understanding of what we are looking at. This articulation serves as the basis for the development of requirements. </a:t>
            </a:r>
            <a:endParaRPr lang="en-US" dirty="0" smtClean="0">
              <a:solidFill>
                <a:srgbClr val="002060"/>
              </a:solidFill>
            </a:endParaRPr>
          </a:p>
          <a:p>
            <a:pPr algn="just">
              <a:lnSpc>
                <a:spcPct val="120000"/>
              </a:lnSpc>
            </a:pPr>
            <a:endParaRPr lang="en-US" dirty="0" smtClean="0">
              <a:solidFill>
                <a:srgbClr val="002060"/>
              </a:solidFill>
            </a:endParaRPr>
          </a:p>
          <a:p>
            <a:pPr algn="just">
              <a:lnSpc>
                <a:spcPct val="120000"/>
              </a:lnSpc>
            </a:pPr>
            <a:r>
              <a:rPr lang="en-US" dirty="0" smtClean="0">
                <a:solidFill>
                  <a:srgbClr val="002060"/>
                </a:solidFill>
              </a:rPr>
              <a:t>What this means is that after an objective has been clearly articulated, we can describe it in concrete (measurable) terms and identify what we have to do to achieve it. Obviously, if we do a poor job of articulating the objective, our requirements will be misdirected and the resulting project will not represent the true need.</a:t>
            </a:r>
            <a:endParaRPr lang="en-US" dirty="0" smtClean="0">
              <a:solidFill>
                <a:srgbClr val="002060"/>
              </a:solidFill>
            </a:endParaRPr>
          </a:p>
          <a:p>
            <a:pPr algn="just">
              <a:lnSpc>
                <a:spcPct val="120000"/>
              </a:lnSpc>
            </a:pPr>
            <a:endParaRPr lang="en-US" dirty="0" smtClean="0">
              <a:solidFill>
                <a:srgbClr val="002060"/>
              </a:solidFill>
            </a:endParaRPr>
          </a:p>
          <a:p>
            <a:pPr algn="just">
              <a:lnSpc>
                <a:spcPct val="120000"/>
              </a:lnSpc>
            </a:pPr>
            <a:r>
              <a:rPr lang="en-US" dirty="0" smtClean="0">
                <a:solidFill>
                  <a:srgbClr val="002060"/>
                </a:solidFill>
              </a:rPr>
              <a:t>Users will often begin describing their objectives in qualitative language. The project manager must work with the user to provide quantifiable definitions to those qualitative terms. These quantifiable criteria include schedule, cost, and quality measures. In the case of project objectives, these elements are used as measurements to determine project satisfaction and successful completion. Subjective evaluations are replaced by actual numeric attributes.</a:t>
            </a:r>
            <a:endParaRPr lang="en-US" dirty="0" smtClean="0">
              <a:solidFill>
                <a:srgbClr val="002060"/>
              </a:solidFill>
            </a:endParaRPr>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Risk Management Planning</a:t>
            </a:r>
            <a:endParaRPr lang="en-US" dirty="0">
              <a:solidFill>
                <a:schemeClr val="bg1"/>
              </a:solidFill>
            </a:endParaRPr>
          </a:p>
        </p:txBody>
      </p:sp>
      <p:sp>
        <p:nvSpPr>
          <p:cNvPr id="3" name="Content Placeholder 2"/>
          <p:cNvSpPr>
            <a:spLocks noGrp="true"/>
          </p:cNvSpPr>
          <p:nvPr>
            <p:ph idx="1"/>
          </p:nvPr>
        </p:nvSpPr>
        <p:spPr>
          <a:xfrm>
            <a:off x="173990" y="838200"/>
            <a:ext cx="11729085" cy="5715000"/>
          </a:xfrm>
        </p:spPr>
        <p:txBody>
          <a:bodyPr>
            <a:normAutofit fontScale="65000" lnSpcReduction="20000"/>
          </a:bodyPr>
          <a:lstStyle/>
          <a:p>
            <a:pPr algn="just">
              <a:lnSpc>
                <a:spcPct val="120000"/>
              </a:lnSpc>
            </a:pPr>
            <a:r>
              <a:rPr lang="en-US" dirty="0" smtClean="0"/>
              <a:t>Even the most carefully planned project can run into trouble. No matter how well you plan, your project can always encounter unexpected problems. Team members get sick or quit, resources that you were depending on turn out to be unavailable, even the weather can throw you for a loop (e.g., a snowstorm). </a:t>
            </a:r>
            <a:endParaRPr lang="en-US" dirty="0" smtClean="0"/>
          </a:p>
          <a:p>
            <a:pPr algn="just">
              <a:lnSpc>
                <a:spcPct val="120000"/>
              </a:lnSpc>
            </a:pPr>
            <a:endParaRPr lang="en-US" dirty="0" smtClean="0"/>
          </a:p>
          <a:p>
            <a:pPr algn="just">
              <a:lnSpc>
                <a:spcPct val="120000"/>
              </a:lnSpc>
            </a:pPr>
            <a:r>
              <a:rPr lang="en-US" dirty="0" smtClean="0"/>
              <a:t>You can use risk planning to </a:t>
            </a:r>
            <a:r>
              <a:rPr lang="en-US" b="1" dirty="0" smtClean="0"/>
              <a:t>identify potential problems</a:t>
            </a:r>
            <a:r>
              <a:rPr lang="en-US" dirty="0" smtClean="0"/>
              <a:t> that could cause trouble for your project, </a:t>
            </a:r>
            <a:r>
              <a:rPr lang="en-US" b="1" dirty="0" smtClean="0"/>
              <a:t>analyze how likely they are to occur</a:t>
            </a:r>
            <a:r>
              <a:rPr lang="en-US" dirty="0" smtClean="0"/>
              <a:t>, </a:t>
            </a:r>
            <a:r>
              <a:rPr lang="en-US" b="1" dirty="0" smtClean="0"/>
              <a:t>take action to prevent the risks </a:t>
            </a:r>
            <a:r>
              <a:rPr lang="en-US" dirty="0" smtClean="0"/>
              <a:t>you can avoid, and minimize the ones that you can’t.</a:t>
            </a:r>
            <a:endParaRPr lang="en-US" dirty="0" smtClean="0"/>
          </a:p>
          <a:p>
            <a:pPr algn="just">
              <a:lnSpc>
                <a:spcPct val="120000"/>
              </a:lnSpc>
            </a:pPr>
            <a:endParaRPr lang="en-US" dirty="0" smtClean="0"/>
          </a:p>
          <a:p>
            <a:pPr algn="just">
              <a:lnSpc>
                <a:spcPct val="120000"/>
              </a:lnSpc>
            </a:pPr>
            <a:r>
              <a:rPr lang="en-US" b="1" dirty="0" smtClean="0">
                <a:solidFill>
                  <a:srgbClr val="C00000"/>
                </a:solidFill>
              </a:rPr>
              <a:t>A risk is any uncertain event or condition that might affect your project. </a:t>
            </a:r>
            <a:r>
              <a:rPr lang="en-US" dirty="0" smtClean="0"/>
              <a:t>Not all risks are negative. Some events (like finding an easier way to do an activity) or conditions (like lower prices for certain materials) can help your project. When this happens, we call it an opportunity; but it’s still handled just like a risk.</a:t>
            </a:r>
            <a:endParaRPr lang="en-US" dirty="0" smtClean="0"/>
          </a:p>
          <a:p>
            <a:pPr algn="just">
              <a:lnSpc>
                <a:spcPct val="120000"/>
              </a:lnSpc>
              <a:buNone/>
            </a:pPr>
            <a:endParaRPr lang="en-US" dirty="0" smtClean="0"/>
          </a:p>
          <a:p>
            <a:pPr algn="just">
              <a:lnSpc>
                <a:spcPct val="120000"/>
              </a:lnSpc>
            </a:pPr>
            <a:r>
              <a:rPr lang="en-US" dirty="0" smtClean="0"/>
              <a:t>There are no guarantees on any project. Even the simplest activity can turn into unexpected problems. Anything that might occur to change the outcome of a project activity, we call that a risk. A risk can be an event (like a snowstorm) or it can be a condition (like an important part being unavailable). </a:t>
            </a:r>
            <a:endParaRPr lang="en-US" dirty="0" smtClean="0"/>
          </a:p>
          <a:p>
            <a:pPr algn="just">
              <a:lnSpc>
                <a:spcPct val="120000"/>
              </a:lnSpc>
            </a:pPr>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715962"/>
          </a:xfrm>
          <a:solidFill>
            <a:srgbClr val="C00000"/>
          </a:solidFill>
        </p:spPr>
        <p:txBody>
          <a:bodyPr>
            <a:normAutofit fontScale="90000"/>
          </a:bodyPr>
          <a:lstStyle/>
          <a:p>
            <a:pPr algn="l"/>
            <a:r>
              <a:rPr lang="en-US" dirty="0" smtClean="0">
                <a:solidFill>
                  <a:schemeClr val="bg1"/>
                </a:solidFill>
              </a:rPr>
              <a:t>Risk Management Planning</a:t>
            </a:r>
            <a:endParaRPr lang="en-US" dirty="0">
              <a:solidFill>
                <a:schemeClr val="bg1"/>
              </a:solidFill>
            </a:endParaRPr>
          </a:p>
        </p:txBody>
      </p:sp>
      <p:sp>
        <p:nvSpPr>
          <p:cNvPr id="3" name="Content Placeholder 2"/>
          <p:cNvSpPr>
            <a:spLocks noGrp="true"/>
          </p:cNvSpPr>
          <p:nvPr>
            <p:ph idx="1"/>
          </p:nvPr>
        </p:nvSpPr>
        <p:spPr>
          <a:xfrm>
            <a:off x="294005" y="625475"/>
            <a:ext cx="11559540" cy="5867400"/>
          </a:xfrm>
        </p:spPr>
        <p:txBody>
          <a:bodyPr/>
          <a:lstStyle/>
          <a:p>
            <a:pPr>
              <a:lnSpc>
                <a:spcPct val="120000"/>
              </a:lnSpc>
            </a:pPr>
            <a:r>
              <a:rPr lang="en-US" sz="1800" dirty="0" smtClean="0"/>
              <a:t>When you’re planning your project, risks are still uncertain: they haven’t happened yet. But eventually, some of the risks that you plan for do happen, and that’s when you have to deal with them. </a:t>
            </a:r>
            <a:endParaRPr lang="en-US" sz="1800" dirty="0" smtClean="0"/>
          </a:p>
          <a:p>
            <a:pPr>
              <a:lnSpc>
                <a:spcPct val="120000"/>
              </a:lnSpc>
            </a:pPr>
            <a:endParaRPr lang="en-US" sz="1800" dirty="0" smtClean="0"/>
          </a:p>
          <a:p>
            <a:pPr>
              <a:lnSpc>
                <a:spcPct val="120000"/>
              </a:lnSpc>
              <a:buNone/>
            </a:pPr>
            <a:r>
              <a:rPr lang="en-US" b="1" dirty="0" smtClean="0">
                <a:solidFill>
                  <a:srgbClr val="C00000"/>
                </a:solidFill>
              </a:rPr>
              <a:t>There are four basic ways to handle a risk.</a:t>
            </a:r>
            <a:endParaRPr lang="en-US" b="1" dirty="0" smtClean="0">
              <a:solidFill>
                <a:srgbClr val="C00000"/>
              </a:solidFill>
            </a:endParaRPr>
          </a:p>
          <a:p>
            <a:pPr>
              <a:lnSpc>
                <a:spcPct val="120000"/>
              </a:lnSpc>
            </a:pPr>
            <a:endParaRPr lang="en-US" sz="1800" dirty="0" smtClean="0"/>
          </a:p>
          <a:p>
            <a:pPr>
              <a:lnSpc>
                <a:spcPct val="120000"/>
              </a:lnSpc>
            </a:pPr>
            <a:r>
              <a:rPr lang="en-US" sz="1800" b="1" dirty="0" smtClean="0">
                <a:solidFill>
                  <a:srgbClr val="C00000"/>
                </a:solidFill>
              </a:rPr>
              <a:t>Avoid: </a:t>
            </a:r>
            <a:r>
              <a:rPr lang="en-US" sz="1800" dirty="0" smtClean="0"/>
              <a:t>The best thing you can do with a risk is avoid it. If you can prevent it from happening, it definitely won’t hurt your project. The easiest way to avoid this risk is to walk away from the cliff, but that may not be an option on this project.</a:t>
            </a:r>
            <a:endParaRPr lang="en-US" sz="1800" dirty="0" smtClean="0"/>
          </a:p>
          <a:p>
            <a:pPr>
              <a:lnSpc>
                <a:spcPct val="120000"/>
              </a:lnSpc>
            </a:pPr>
            <a:endParaRPr lang="en-US" sz="1800" dirty="0" smtClean="0"/>
          </a:p>
          <a:p>
            <a:pPr>
              <a:lnSpc>
                <a:spcPct val="120000"/>
              </a:lnSpc>
            </a:pPr>
            <a:r>
              <a:rPr lang="en-US" sz="1800" b="1" dirty="0" smtClean="0">
                <a:solidFill>
                  <a:srgbClr val="C00000"/>
                </a:solidFill>
              </a:rPr>
              <a:t>Mitigate: </a:t>
            </a:r>
            <a:r>
              <a:rPr lang="en-US" sz="1800" dirty="0" smtClean="0"/>
              <a:t>If you can’t avoid the risk, you can mitigate it. This means taking some sort of action that will cause it to do as little damage to your project as possible.</a:t>
            </a:r>
            <a:endParaRPr lang="en-US" sz="1800" dirty="0" smtClean="0"/>
          </a:p>
          <a:p>
            <a:pPr>
              <a:lnSpc>
                <a:spcPct val="120000"/>
              </a:lnSpc>
            </a:pPr>
            <a:endParaRPr lang="en-US" sz="1800" dirty="0" smtClean="0"/>
          </a:p>
          <a:p>
            <a:pPr>
              <a:lnSpc>
                <a:spcPct val="120000"/>
              </a:lnSpc>
            </a:pPr>
            <a:r>
              <a:rPr lang="en-US" sz="1800" b="1" dirty="0" smtClean="0">
                <a:solidFill>
                  <a:srgbClr val="C00000"/>
                </a:solidFill>
              </a:rPr>
              <a:t>Transfer: </a:t>
            </a:r>
            <a:r>
              <a:rPr lang="en-US" sz="1800" dirty="0" smtClean="0"/>
              <a:t>One effective way to deal with a risk is to pay someone else to accept it for you. The most common way to do this is to buy insurance.</a:t>
            </a:r>
            <a:endParaRPr lang="en-US" sz="1800" dirty="0" smtClean="0"/>
          </a:p>
          <a:p>
            <a:pPr>
              <a:lnSpc>
                <a:spcPct val="120000"/>
              </a:lnSpc>
            </a:pPr>
            <a:endParaRPr lang="en-US" sz="1800" b="1" dirty="0" smtClean="0"/>
          </a:p>
          <a:p>
            <a:pPr>
              <a:lnSpc>
                <a:spcPct val="120000"/>
              </a:lnSpc>
            </a:pPr>
            <a:r>
              <a:rPr lang="en-US" sz="1800" b="1" dirty="0" smtClean="0">
                <a:solidFill>
                  <a:srgbClr val="C00000"/>
                </a:solidFill>
              </a:rPr>
              <a:t>Accept: </a:t>
            </a:r>
            <a:r>
              <a:rPr lang="en-US" sz="1800" dirty="0" smtClean="0"/>
              <a:t>When you can’t avoid, mitigate, or transfer a risk, then you have to accept it. But even when you accept a risk, at least you’ve looked at the alternatives and you know what will happen if it occurs. If you can’t avoid the risk, and there’s nothing you can do to reduce its impact, then accepting it is your only choice.</a:t>
            </a:r>
            <a:endParaRPr lang="en-US" sz="1800" dirty="0" smtClean="0"/>
          </a:p>
          <a:p>
            <a:pPr>
              <a:lnSpc>
                <a:spcPct val="120000"/>
              </a:lnSpc>
            </a:pPr>
            <a:endParaRPr lang="en-US" sz="1800" dirty="0" smtClean="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858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xfrm>
            <a:off x="4165600" y="6473825"/>
            <a:ext cx="3860800" cy="476250"/>
          </a:xfrm>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Risk Management Planning</a:t>
            </a:r>
            <a:endParaRPr lang="en-US" dirty="0">
              <a:solidFill>
                <a:schemeClr val="bg1"/>
              </a:solidFill>
            </a:endParaRPr>
          </a:p>
        </p:txBody>
      </p:sp>
      <p:sp>
        <p:nvSpPr>
          <p:cNvPr id="3" name="Content Placeholder 2"/>
          <p:cNvSpPr>
            <a:spLocks noGrp="true"/>
          </p:cNvSpPr>
          <p:nvPr>
            <p:ph idx="1"/>
          </p:nvPr>
        </p:nvSpPr>
        <p:spPr>
          <a:xfrm>
            <a:off x="91440" y="641350"/>
            <a:ext cx="11490960" cy="5715000"/>
          </a:xfrm>
        </p:spPr>
        <p:txBody>
          <a:bodyPr>
            <a:normAutofit fontScale="65000" lnSpcReduction="20000"/>
          </a:bodyPr>
          <a:lstStyle/>
          <a:p>
            <a:pPr algn="just">
              <a:lnSpc>
                <a:spcPct val="120000"/>
              </a:lnSpc>
            </a:pPr>
            <a:r>
              <a:rPr lang="en-US" b="1" dirty="0" smtClean="0">
                <a:solidFill>
                  <a:srgbClr val="002060"/>
                </a:solidFill>
              </a:rPr>
              <a:t>By the time a risk actually occurs on your project, it’s too late to do anything about it. That’s why you need to plan for risks from the beginning and keep coming back to do more planning throughout the project.</a:t>
            </a:r>
            <a:endParaRPr lang="en-US" b="1" dirty="0" smtClean="0">
              <a:solidFill>
                <a:srgbClr val="002060"/>
              </a:solidFill>
            </a:endParaRPr>
          </a:p>
          <a:p>
            <a:pPr algn="just"/>
            <a:endParaRPr lang="en-US" dirty="0" smtClean="0"/>
          </a:p>
          <a:p>
            <a:pPr algn="just">
              <a:lnSpc>
                <a:spcPct val="120000"/>
              </a:lnSpc>
            </a:pPr>
            <a:r>
              <a:rPr lang="en-US" b="1" dirty="0" smtClean="0">
                <a:solidFill>
                  <a:srgbClr val="C00000"/>
                </a:solidFill>
              </a:rPr>
              <a:t>The risk management plan tells you how you’re going to handle risk in your project. </a:t>
            </a:r>
            <a:r>
              <a:rPr lang="en-US" dirty="0" smtClean="0"/>
              <a:t>It </a:t>
            </a:r>
            <a:r>
              <a:rPr lang="en-US" b="1" dirty="0" smtClean="0"/>
              <a:t>documents </a:t>
            </a:r>
            <a:r>
              <a:rPr lang="en-US" dirty="0" smtClean="0"/>
              <a:t>how you’ll assess risk, who is responsible for doing it, and how often you’ll do risk planning (since you’ll have to meet about risk planning with your team throughout the project).</a:t>
            </a:r>
            <a:endParaRPr lang="en-US" dirty="0" smtClean="0"/>
          </a:p>
          <a:p>
            <a:pPr algn="just">
              <a:lnSpc>
                <a:spcPct val="120000"/>
              </a:lnSpc>
            </a:pPr>
            <a:endParaRPr lang="en-US" dirty="0" smtClean="0"/>
          </a:p>
          <a:p>
            <a:pPr algn="just">
              <a:lnSpc>
                <a:spcPct val="120000"/>
              </a:lnSpc>
            </a:pPr>
            <a:r>
              <a:rPr lang="en-US" dirty="0" smtClean="0"/>
              <a:t>Some risks are technical, like a component that might turn out to be difficult to use. Others are external, like changes in the market or even problems with the weather.</a:t>
            </a:r>
            <a:endParaRPr lang="en-US" dirty="0" smtClean="0"/>
          </a:p>
          <a:p>
            <a:pPr algn="just">
              <a:lnSpc>
                <a:spcPct val="120000"/>
              </a:lnSpc>
            </a:pPr>
            <a:endParaRPr lang="en-US" dirty="0" smtClean="0"/>
          </a:p>
          <a:p>
            <a:pPr algn="just">
              <a:lnSpc>
                <a:spcPct val="120000"/>
              </a:lnSpc>
            </a:pPr>
            <a:r>
              <a:rPr lang="en-US" dirty="0" smtClean="0"/>
              <a:t>It’s important to come up with guidelines to help you figure out how big a risk’s potential impact could be. The impact tells you how much damage the risk would cause to your project. Many projects classify impact on a scale from minimal to severe, or from very low to very high. Your risk management plan should give you a scale to help figure out the probability of the risk. Some risks are very likely; others aren’t.</a:t>
            </a:r>
            <a:endParaRPr lang="en-US" dirty="0" smtClean="0"/>
          </a:p>
          <a:p>
            <a:pPr algn="just">
              <a:lnSpc>
                <a:spcPct val="120000"/>
              </a:lnSpc>
            </a:pPr>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85800"/>
          </a:xfrm>
          <a:solidFill>
            <a:srgbClr val="C00000"/>
          </a:solidFill>
        </p:spPr>
        <p:txBody>
          <a:bodyPr>
            <a:noAutofit/>
          </a:bodyPr>
          <a:lstStyle/>
          <a:p>
            <a:pPr algn="l"/>
            <a:r>
              <a:rPr lang="en-US" sz="3200" dirty="0" smtClean="0">
                <a:solidFill>
                  <a:schemeClr val="bg1"/>
                </a:solidFill>
              </a:rPr>
              <a:t>The Enterprise Risk Management Process</a:t>
            </a:r>
            <a:endParaRPr lang="en-US" sz="3200" dirty="0">
              <a:solidFill>
                <a:schemeClr val="bg1"/>
              </a:solidFill>
            </a:endParaRPr>
          </a:p>
        </p:txBody>
      </p:sp>
      <p:pic>
        <p:nvPicPr>
          <p:cNvPr id="1026" name="Picture 2"/>
          <p:cNvPicPr>
            <a:picLocks noGrp="true" noChangeAspect="true" noChangeArrowheads="true"/>
          </p:cNvPicPr>
          <p:nvPr>
            <p:ph idx="1"/>
          </p:nvPr>
        </p:nvPicPr>
        <p:blipFill>
          <a:blip r:embed="rId1"/>
          <a:srcRect/>
          <a:stretch>
            <a:fillRect/>
          </a:stretch>
        </p:blipFill>
        <p:spPr bwMode="auto">
          <a:xfrm>
            <a:off x="1981200" y="880110"/>
            <a:ext cx="8534400" cy="5539740"/>
          </a:xfrm>
          <a:prstGeom prst="rect">
            <a:avLst/>
          </a:prstGeom>
          <a:noFill/>
          <a:ln w="9525">
            <a:noFill/>
            <a:miter lim="800000"/>
            <a:headEnd/>
            <a:tailEnd/>
          </a:ln>
          <a:effectLst/>
        </p:spPr>
      </p:pic>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2"/>
          <a:srcRect/>
          <a:stretch>
            <a:fillRect/>
          </a:stretch>
        </p:blipFill>
        <p:spPr bwMode="auto">
          <a:xfrm>
            <a:off x="10109200" y="0"/>
            <a:ext cx="1676400" cy="6858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Leadership and management</a:t>
            </a:r>
            <a:endParaRPr lang="en-US" dirty="0">
              <a:solidFill>
                <a:schemeClr val="bg1"/>
              </a:solidFill>
            </a:endParaRPr>
          </a:p>
        </p:txBody>
      </p:sp>
      <p:sp>
        <p:nvSpPr>
          <p:cNvPr id="3" name="Content Placeholder 2"/>
          <p:cNvSpPr>
            <a:spLocks noGrp="true"/>
          </p:cNvSpPr>
          <p:nvPr>
            <p:ph idx="1"/>
          </p:nvPr>
        </p:nvSpPr>
        <p:spPr>
          <a:xfrm>
            <a:off x="565785" y="914400"/>
            <a:ext cx="11015980" cy="5943600"/>
          </a:xfrm>
        </p:spPr>
        <p:txBody>
          <a:bodyPr/>
          <a:lstStyle/>
          <a:p>
            <a:pPr algn="just"/>
            <a:r>
              <a:rPr lang="en-US" sz="2500" dirty="0" smtClean="0">
                <a:solidFill>
                  <a:srgbClr val="C00000"/>
                </a:solidFill>
              </a:rPr>
              <a:t>Leadership </a:t>
            </a:r>
            <a:r>
              <a:rPr lang="en-US" sz="2500" dirty="0" smtClean="0">
                <a:solidFill>
                  <a:srgbClr val="002060"/>
                </a:solidFill>
              </a:rPr>
              <a:t>is defined as the potential to influence and drive the group efforts towards the accomplishment of goals. </a:t>
            </a:r>
            <a:endParaRPr lang="en-US" sz="2500" dirty="0" smtClean="0">
              <a:solidFill>
                <a:srgbClr val="002060"/>
              </a:solidFill>
            </a:endParaRPr>
          </a:p>
          <a:p>
            <a:pPr algn="just"/>
            <a:endParaRPr lang="en-US" sz="2500" dirty="0" smtClean="0">
              <a:solidFill>
                <a:srgbClr val="002060"/>
              </a:solidFill>
            </a:endParaRPr>
          </a:p>
          <a:p>
            <a:pPr algn="just"/>
            <a:r>
              <a:rPr lang="en-US" sz="2500" dirty="0" smtClean="0">
                <a:solidFill>
                  <a:srgbClr val="002060"/>
                </a:solidFill>
              </a:rPr>
              <a:t>This influence may originate from formal sources, such as that provided by acquisition of managerial position in an organization.</a:t>
            </a:r>
            <a:endParaRPr lang="en-US" sz="2500" dirty="0" smtClean="0">
              <a:solidFill>
                <a:srgbClr val="002060"/>
              </a:solidFill>
            </a:endParaRPr>
          </a:p>
          <a:p>
            <a:pPr algn="just"/>
            <a:endParaRPr lang="en-US" sz="2500" dirty="0" smtClean="0">
              <a:solidFill>
                <a:srgbClr val="002060"/>
              </a:solidFill>
            </a:endParaRPr>
          </a:p>
          <a:p>
            <a:pPr algn="just"/>
            <a:r>
              <a:rPr lang="en-US" sz="2500" dirty="0" smtClean="0">
                <a:solidFill>
                  <a:srgbClr val="C00000"/>
                </a:solidFill>
              </a:rPr>
              <a:t>A manager must have traits of a leader</a:t>
            </a:r>
            <a:r>
              <a:rPr lang="en-US" sz="2500" dirty="0" smtClean="0">
                <a:solidFill>
                  <a:srgbClr val="002060"/>
                </a:solidFill>
              </a:rPr>
              <a:t>, i.e., he must possess leadership qualities. Leaders develop and begin strategies that build and sustain competitive advantage.</a:t>
            </a:r>
            <a:endParaRPr lang="en-US" sz="2500" dirty="0" smtClean="0">
              <a:solidFill>
                <a:srgbClr val="002060"/>
              </a:solidFill>
            </a:endParaRPr>
          </a:p>
          <a:p>
            <a:pPr algn="just"/>
            <a:endParaRPr lang="en-US" sz="2500" dirty="0" smtClean="0">
              <a:solidFill>
                <a:srgbClr val="002060"/>
              </a:solidFill>
            </a:endParaRPr>
          </a:p>
          <a:p>
            <a:pPr algn="just"/>
            <a:r>
              <a:rPr lang="en-US" sz="2500" dirty="0" smtClean="0">
                <a:solidFill>
                  <a:srgbClr val="002060"/>
                </a:solidFill>
              </a:rPr>
              <a:t> Organizations require robust leadership and robust management for optimal organizational efficiency.</a:t>
            </a:r>
            <a:endParaRPr lang="en-US" sz="25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10363200" y="19050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Risk Management Process</a:t>
            </a:r>
            <a:endParaRPr lang="en-US" dirty="0">
              <a:solidFill>
                <a:schemeClr val="bg1"/>
              </a:solidFill>
            </a:endParaRPr>
          </a:p>
        </p:txBody>
      </p:sp>
      <p:sp>
        <p:nvSpPr>
          <p:cNvPr id="3" name="Content Placeholder 2"/>
          <p:cNvSpPr>
            <a:spLocks noGrp="true"/>
          </p:cNvSpPr>
          <p:nvPr>
            <p:ph idx="1"/>
          </p:nvPr>
        </p:nvSpPr>
        <p:spPr>
          <a:xfrm>
            <a:off x="344805" y="914400"/>
            <a:ext cx="11411585" cy="5714365"/>
          </a:xfrm>
        </p:spPr>
        <p:txBody>
          <a:bodyPr>
            <a:normAutofit fontScale="72500" lnSpcReduction="20000"/>
          </a:bodyPr>
          <a:lstStyle/>
          <a:p>
            <a:pPr>
              <a:buNone/>
            </a:pPr>
            <a:r>
              <a:rPr lang="en-US" b="1" dirty="0" smtClean="0">
                <a:solidFill>
                  <a:srgbClr val="C00000"/>
                </a:solidFill>
              </a:rPr>
              <a:t>Risk Management Process</a:t>
            </a:r>
            <a:endParaRPr lang="en-US" b="1" dirty="0" smtClean="0">
              <a:solidFill>
                <a:srgbClr val="C00000"/>
              </a:solidFill>
            </a:endParaRPr>
          </a:p>
          <a:p>
            <a:pPr algn="just">
              <a:lnSpc>
                <a:spcPct val="120000"/>
              </a:lnSpc>
            </a:pPr>
            <a:r>
              <a:rPr lang="en-US" dirty="0" smtClean="0"/>
              <a:t>Managing risks on projects is a process that includes </a:t>
            </a:r>
            <a:r>
              <a:rPr lang="en-US" b="1" dirty="0" smtClean="0"/>
              <a:t>risk assessment</a:t>
            </a:r>
            <a:r>
              <a:rPr lang="en-US" dirty="0" smtClean="0"/>
              <a:t> and a </a:t>
            </a:r>
            <a:r>
              <a:rPr lang="en-US" b="1" dirty="0" smtClean="0"/>
              <a:t>mitigation strategy</a:t>
            </a:r>
            <a:r>
              <a:rPr lang="en-US" dirty="0" smtClean="0"/>
              <a:t> for those risks. </a:t>
            </a:r>
            <a:r>
              <a:rPr lang="en-US" i="1" dirty="0" smtClean="0"/>
              <a:t>Risk assessment</a:t>
            </a:r>
            <a:r>
              <a:rPr lang="en-US" dirty="0" smtClean="0"/>
              <a:t> includes both the identification of potential risk and the evaluation of the potential impact of the risk. </a:t>
            </a:r>
            <a:endParaRPr lang="en-US" dirty="0" smtClean="0"/>
          </a:p>
          <a:p>
            <a:pPr algn="just">
              <a:lnSpc>
                <a:spcPct val="120000"/>
              </a:lnSpc>
            </a:pPr>
            <a:endParaRPr lang="en-US" dirty="0" smtClean="0"/>
          </a:p>
          <a:p>
            <a:pPr algn="just">
              <a:lnSpc>
                <a:spcPct val="120000"/>
              </a:lnSpc>
            </a:pPr>
            <a:r>
              <a:rPr lang="en-US" dirty="0" smtClean="0"/>
              <a:t>A</a:t>
            </a:r>
            <a:r>
              <a:rPr lang="en-US" b="1" dirty="0" smtClean="0"/>
              <a:t> risk mitigation plan</a:t>
            </a:r>
            <a:r>
              <a:rPr lang="en-US" dirty="0" smtClean="0"/>
              <a:t> is designed to eliminate or minimize the impact of the</a:t>
            </a:r>
            <a:r>
              <a:rPr lang="en-US" b="1" dirty="0" smtClean="0"/>
              <a:t> risk events</a:t>
            </a:r>
            <a:r>
              <a:rPr lang="en-US" dirty="0" smtClean="0"/>
              <a:t>—occurrences that have a negative impact on the project. Identifying risk is both a creative and a disciplined process. </a:t>
            </a:r>
            <a:endParaRPr lang="en-US" dirty="0" smtClean="0"/>
          </a:p>
          <a:p>
            <a:pPr algn="just">
              <a:lnSpc>
                <a:spcPct val="120000"/>
              </a:lnSpc>
            </a:pPr>
            <a:endParaRPr lang="en-US" dirty="0" smtClean="0"/>
          </a:p>
          <a:p>
            <a:pPr algn="just">
              <a:lnSpc>
                <a:spcPct val="120000"/>
              </a:lnSpc>
            </a:pPr>
            <a:r>
              <a:rPr lang="en-US" dirty="0" smtClean="0"/>
              <a:t>The creative process includes brainstorming sessions where the team is asked to create a list of everything that could go wrong. All ideas are welcome at this stage with the evaluation of the ideas coming later.</a:t>
            </a:r>
            <a:endParaRPr lang="en-US" dirty="0" smtClean="0"/>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9" name="Footer Placeholder 8"/>
          <p:cNvSpPr>
            <a:spLocks noGrp="true"/>
          </p:cNvSpPr>
          <p:nvPr>
            <p:ph type="ftr" sz="quarter" idx="11"/>
          </p:nvPr>
        </p:nvSpPr>
        <p:spPr>
          <a:solidFill>
            <a:srgbClr val="002060"/>
          </a:solidFill>
        </p:spPr>
        <p:txBody>
          <a:bodyPr/>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85800"/>
          </a:xfrm>
          <a:solidFill>
            <a:srgbClr val="C00000"/>
          </a:solidFill>
        </p:spPr>
        <p:txBody>
          <a:bodyPr>
            <a:normAutofit fontScale="90000"/>
          </a:bodyPr>
          <a:lstStyle/>
          <a:p>
            <a:pPr algn="l"/>
            <a:r>
              <a:rPr lang="en-US" dirty="0" smtClean="0">
                <a:solidFill>
                  <a:schemeClr val="bg1"/>
                </a:solidFill>
              </a:rPr>
              <a:t>Risk Identification</a:t>
            </a:r>
            <a:endParaRPr lang="en-US" dirty="0">
              <a:solidFill>
                <a:schemeClr val="bg1"/>
              </a:solidFill>
            </a:endParaRPr>
          </a:p>
        </p:txBody>
      </p:sp>
      <p:sp>
        <p:nvSpPr>
          <p:cNvPr id="3" name="Content Placeholder 2"/>
          <p:cNvSpPr>
            <a:spLocks noGrp="true"/>
          </p:cNvSpPr>
          <p:nvPr>
            <p:ph idx="1"/>
          </p:nvPr>
        </p:nvSpPr>
        <p:spPr>
          <a:xfrm>
            <a:off x="542290" y="838200"/>
            <a:ext cx="11039475" cy="5715000"/>
          </a:xfrm>
        </p:spPr>
        <p:txBody>
          <a:bodyPr>
            <a:normAutofit fontScale="85000" lnSpcReduction="10000"/>
          </a:bodyPr>
          <a:lstStyle/>
          <a:p>
            <a:pPr algn="just"/>
            <a:r>
              <a:rPr lang="en-US" dirty="0" smtClean="0">
                <a:solidFill>
                  <a:srgbClr val="002060"/>
                </a:solidFill>
              </a:rPr>
              <a:t>A more disciplined process involves using checklists of potential risks and evaluating the likelihood that those events might happen on the project.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Some companies and industries develop risk checklists based on experience from past projects. These checklists can be helpful to the project manager and project team in identifying both specific risks on the checklist and expanding the thinking of the team.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The past experience of the project team, project experience within the company, and experts in the industry can be valuable resources for identifying potential risk on a project.</a:t>
            </a:r>
            <a:endParaRPr lang="en-US" dirty="0" smtClean="0">
              <a:solidFill>
                <a:srgbClr val="002060"/>
              </a:solidFill>
            </a:endParaRPr>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85800"/>
          </a:xfrm>
          <a:prstGeom prst="rect">
            <a:avLst/>
          </a:prstGeom>
          <a:noFill/>
          <a:ln w="9525">
            <a:solidFill>
              <a:schemeClr val="accent1"/>
            </a:solidFill>
            <a:miter lim="800000"/>
            <a:headEnd/>
            <a:tailEnd/>
          </a:ln>
        </p:spPr>
      </p:pic>
      <p:sp>
        <p:nvSpPr>
          <p:cNvPr id="8" name="Footer Placeholder 7"/>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508000" y="609600"/>
            <a:ext cx="11750040" cy="5746750"/>
          </a:xfrm>
        </p:spPr>
        <p:txBody>
          <a:bodyPr>
            <a:noAutofit/>
          </a:bodyPr>
          <a:lstStyle/>
          <a:p>
            <a:endParaRPr lang="en-US" sz="1600" dirty="0" smtClean="0">
              <a:solidFill>
                <a:srgbClr val="002060"/>
              </a:solidFill>
            </a:endParaRPr>
          </a:p>
          <a:p>
            <a:r>
              <a:rPr lang="en-US" sz="1600" dirty="0" smtClean="0">
                <a:solidFill>
                  <a:srgbClr val="002060"/>
                </a:solidFill>
              </a:rPr>
              <a:t>Identifying the sources of risk by category is another method for exploring potential risk on a project. Some examples of categories for potential risks include the following:</a:t>
            </a:r>
            <a:endParaRPr lang="en-US" sz="1600" dirty="0" smtClean="0">
              <a:solidFill>
                <a:srgbClr val="002060"/>
              </a:solidFill>
            </a:endParaRPr>
          </a:p>
          <a:p>
            <a:r>
              <a:rPr lang="en-US" sz="1600" dirty="0" smtClean="0">
                <a:solidFill>
                  <a:srgbClr val="002060"/>
                </a:solidFill>
              </a:rPr>
              <a:t>Technical</a:t>
            </a:r>
            <a:endParaRPr lang="en-US" sz="1600" dirty="0" smtClean="0">
              <a:solidFill>
                <a:srgbClr val="002060"/>
              </a:solidFill>
            </a:endParaRPr>
          </a:p>
          <a:p>
            <a:r>
              <a:rPr lang="en-US" sz="1600" dirty="0" smtClean="0">
                <a:solidFill>
                  <a:srgbClr val="002060"/>
                </a:solidFill>
              </a:rPr>
              <a:t>Cost</a:t>
            </a:r>
            <a:endParaRPr lang="en-US" sz="1600" dirty="0" smtClean="0">
              <a:solidFill>
                <a:srgbClr val="002060"/>
              </a:solidFill>
            </a:endParaRPr>
          </a:p>
          <a:p>
            <a:r>
              <a:rPr lang="en-US" sz="1600" dirty="0" smtClean="0">
                <a:solidFill>
                  <a:srgbClr val="002060"/>
                </a:solidFill>
              </a:rPr>
              <a:t>Schedule</a:t>
            </a:r>
            <a:endParaRPr lang="en-US" sz="1600" dirty="0" smtClean="0">
              <a:solidFill>
                <a:srgbClr val="002060"/>
              </a:solidFill>
            </a:endParaRPr>
          </a:p>
          <a:p>
            <a:r>
              <a:rPr lang="en-US" sz="1600" dirty="0" smtClean="0">
                <a:solidFill>
                  <a:srgbClr val="002060"/>
                </a:solidFill>
              </a:rPr>
              <a:t>Client</a:t>
            </a:r>
            <a:endParaRPr lang="en-US" sz="1600" dirty="0" smtClean="0">
              <a:solidFill>
                <a:srgbClr val="002060"/>
              </a:solidFill>
            </a:endParaRPr>
          </a:p>
          <a:p>
            <a:r>
              <a:rPr lang="en-US" sz="1600" dirty="0" smtClean="0">
                <a:solidFill>
                  <a:srgbClr val="002060"/>
                </a:solidFill>
              </a:rPr>
              <a:t>Contractual</a:t>
            </a:r>
            <a:endParaRPr lang="en-US" sz="1600" dirty="0" smtClean="0">
              <a:solidFill>
                <a:srgbClr val="002060"/>
              </a:solidFill>
            </a:endParaRPr>
          </a:p>
          <a:p>
            <a:r>
              <a:rPr lang="en-US" sz="1600" dirty="0" smtClean="0">
                <a:solidFill>
                  <a:srgbClr val="002060"/>
                </a:solidFill>
              </a:rPr>
              <a:t>Weather</a:t>
            </a:r>
            <a:endParaRPr lang="en-US" sz="1600" dirty="0" smtClean="0">
              <a:solidFill>
                <a:srgbClr val="002060"/>
              </a:solidFill>
            </a:endParaRPr>
          </a:p>
          <a:p>
            <a:r>
              <a:rPr lang="en-US" sz="1600" dirty="0" smtClean="0">
                <a:solidFill>
                  <a:srgbClr val="002060"/>
                </a:solidFill>
              </a:rPr>
              <a:t>Financial</a:t>
            </a:r>
            <a:endParaRPr lang="en-US" sz="1600" dirty="0" smtClean="0">
              <a:solidFill>
                <a:srgbClr val="002060"/>
              </a:solidFill>
            </a:endParaRPr>
          </a:p>
          <a:p>
            <a:r>
              <a:rPr lang="en-US" sz="1600" dirty="0" smtClean="0">
                <a:solidFill>
                  <a:srgbClr val="002060"/>
                </a:solidFill>
              </a:rPr>
              <a:t>Political</a:t>
            </a:r>
            <a:endParaRPr lang="en-US" sz="1600" dirty="0" smtClean="0">
              <a:solidFill>
                <a:srgbClr val="002060"/>
              </a:solidFill>
            </a:endParaRPr>
          </a:p>
          <a:p>
            <a:r>
              <a:rPr lang="en-US" sz="1600" dirty="0" smtClean="0">
                <a:solidFill>
                  <a:srgbClr val="002060"/>
                </a:solidFill>
              </a:rPr>
              <a:t>Environmental</a:t>
            </a:r>
            <a:endParaRPr lang="en-US" sz="1600" dirty="0" smtClean="0">
              <a:solidFill>
                <a:srgbClr val="002060"/>
              </a:solidFill>
            </a:endParaRPr>
          </a:p>
          <a:p>
            <a:r>
              <a:rPr lang="en-US" sz="1600" dirty="0" smtClean="0">
                <a:solidFill>
                  <a:srgbClr val="002060"/>
                </a:solidFill>
              </a:rPr>
              <a:t>People</a:t>
            </a:r>
            <a:endParaRPr lang="en-US" sz="1600" dirty="0" smtClean="0">
              <a:solidFill>
                <a:srgbClr val="002060"/>
              </a:solidFill>
            </a:endParaRPr>
          </a:p>
          <a:p>
            <a:endParaRPr lang="en-US" sz="1600" dirty="0" smtClean="0">
              <a:solidFill>
                <a:srgbClr val="002060"/>
              </a:solidFill>
            </a:endParaRPr>
          </a:p>
          <a:p>
            <a:r>
              <a:rPr lang="en-US" sz="1600" dirty="0" smtClean="0">
                <a:solidFill>
                  <a:srgbClr val="002060"/>
                </a:solidFill>
              </a:rPr>
              <a:t>You can use the same framework as the work breakdown structure (WBS) for developing a </a:t>
            </a:r>
            <a:r>
              <a:rPr lang="en-US" sz="1600" b="1" dirty="0" smtClean="0">
                <a:solidFill>
                  <a:srgbClr val="002060"/>
                </a:solidFill>
              </a:rPr>
              <a:t>risk breakdown structure (RBS)</a:t>
            </a:r>
            <a:r>
              <a:rPr lang="en-US" sz="1600" dirty="0" smtClean="0">
                <a:solidFill>
                  <a:srgbClr val="002060"/>
                </a:solidFill>
              </a:rPr>
              <a:t>. </a:t>
            </a:r>
            <a:r>
              <a:rPr lang="en-US" sz="1600" b="1" dirty="0" smtClean="0">
                <a:solidFill>
                  <a:srgbClr val="002060"/>
                </a:solidFill>
              </a:rPr>
              <a:t>A risk breakdown structure organizes the risks that have been identified into categories using a table with increasing levels of detail to the right</a:t>
            </a:r>
            <a:r>
              <a:rPr lang="en-US" sz="1600" dirty="0" smtClean="0">
                <a:solidFill>
                  <a:srgbClr val="002060"/>
                </a:solidFill>
              </a:rPr>
              <a:t>. </a:t>
            </a:r>
            <a:endParaRPr lang="en-US" sz="1600" dirty="0" smtClean="0">
              <a:solidFill>
                <a:srgbClr val="002060"/>
              </a:solidFill>
            </a:endParaRPr>
          </a:p>
          <a:p>
            <a:endParaRPr lang="en-US" sz="1600" dirty="0" smtClean="0">
              <a:solidFill>
                <a:srgbClr val="002060"/>
              </a:solidFill>
            </a:endParaRPr>
          </a:p>
          <a:p>
            <a:r>
              <a:rPr lang="en-US" sz="1600" dirty="0" smtClean="0">
                <a:solidFill>
                  <a:srgbClr val="002060"/>
                </a:solidFill>
              </a:rPr>
              <a:t>The people category can be subdivided into different types of risks associated with the people. Examples of people risks include the risk of not finding people with the skills needed to execute the project or the sudden unavailability of key people on the project.</a:t>
            </a:r>
            <a:endParaRPr lang="en-US" sz="1600" dirty="0" smtClean="0">
              <a:solidFill>
                <a:srgbClr val="002060"/>
              </a:solidFill>
            </a:endParaRPr>
          </a:p>
          <a:p>
            <a:endParaRPr lang="en-US" sz="1600" dirty="0" smtClean="0">
              <a:solidFill>
                <a:srgbClr val="002060"/>
              </a:solidFill>
            </a:endParaRPr>
          </a:p>
        </p:txBody>
      </p:sp>
      <p:sp>
        <p:nvSpPr>
          <p:cNvPr id="4"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Risk Identification</a:t>
            </a:r>
            <a:endParaRPr lang="en-US" dirty="0">
              <a:solidFill>
                <a:schemeClr val="bg1"/>
              </a:solidFill>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dirty="0" smtClean="0">
                <a:solidFill>
                  <a:schemeClr val="bg1"/>
                </a:solidFill>
              </a:rPr>
              <a:t>Risk Assessment</a:t>
            </a:r>
            <a:endParaRPr lang="en-US" dirty="0">
              <a:solidFill>
                <a:schemeClr val="bg1"/>
              </a:solidFill>
            </a:endParaRPr>
          </a:p>
        </p:txBody>
      </p:sp>
      <p:sp>
        <p:nvSpPr>
          <p:cNvPr id="3" name="Content Placeholder 2"/>
          <p:cNvSpPr>
            <a:spLocks noGrp="true"/>
          </p:cNvSpPr>
          <p:nvPr>
            <p:ph idx="1"/>
          </p:nvPr>
        </p:nvSpPr>
        <p:spPr>
          <a:xfrm>
            <a:off x="311785" y="914400"/>
            <a:ext cx="11520170" cy="5212080"/>
          </a:xfrm>
        </p:spPr>
        <p:txBody>
          <a:bodyPr/>
          <a:lstStyle/>
          <a:p>
            <a:pPr algn="just">
              <a:lnSpc>
                <a:spcPct val="120000"/>
              </a:lnSpc>
            </a:pPr>
            <a:r>
              <a:rPr lang="en-US" sz="2400" dirty="0" smtClean="0">
                <a:solidFill>
                  <a:srgbClr val="002060"/>
                </a:solidFill>
              </a:rPr>
              <a:t>After the potential risks have been identified, the project team then evaluates each risk based on the</a:t>
            </a:r>
            <a:r>
              <a:rPr lang="en-US" sz="2400" b="1" dirty="0" smtClean="0">
                <a:solidFill>
                  <a:srgbClr val="002060"/>
                </a:solidFill>
              </a:rPr>
              <a:t> probability that a ris</a:t>
            </a:r>
            <a:r>
              <a:rPr lang="en-US" sz="2400" dirty="0" smtClean="0">
                <a:solidFill>
                  <a:srgbClr val="002060"/>
                </a:solidFill>
              </a:rPr>
              <a:t>k event will occur and the </a:t>
            </a:r>
            <a:r>
              <a:rPr lang="en-US" sz="2400" b="1" dirty="0" smtClean="0">
                <a:solidFill>
                  <a:srgbClr val="002060"/>
                </a:solidFill>
              </a:rPr>
              <a:t>potential loss associated </a:t>
            </a:r>
            <a:r>
              <a:rPr lang="en-US" sz="2400" dirty="0" smtClean="0">
                <a:solidFill>
                  <a:srgbClr val="002060"/>
                </a:solidFill>
              </a:rPr>
              <a:t>with it. Not all risks are equal. Some risk events are more likely to happen than others, and the cost of a risk can vary greatly. Evaluating the risk for probability of occurrence and the severity or the potential loss to the project is the next step in the risk management process.</a:t>
            </a:r>
            <a:endParaRPr lang="en-US" sz="2400" dirty="0" smtClean="0">
              <a:solidFill>
                <a:srgbClr val="002060"/>
              </a:solidFill>
            </a:endParaRPr>
          </a:p>
          <a:p>
            <a:pPr algn="just">
              <a:lnSpc>
                <a:spcPct val="120000"/>
              </a:lnSpc>
            </a:pPr>
            <a:endParaRPr lang="en-US" sz="2400" dirty="0" smtClean="0">
              <a:solidFill>
                <a:srgbClr val="002060"/>
              </a:solidFill>
            </a:endParaRPr>
          </a:p>
          <a:p>
            <a:pPr algn="just">
              <a:lnSpc>
                <a:spcPct val="120000"/>
              </a:lnSpc>
            </a:pPr>
            <a:r>
              <a:rPr lang="en-US" sz="2400" dirty="0" smtClean="0">
                <a:solidFill>
                  <a:srgbClr val="002060"/>
                </a:solidFill>
              </a:rPr>
              <a:t>Having criteria to determine high-impact risks can help narrow the focus on a few critical risks that require mitigation. For example, suppose high-impact risks are those that could increase the project costs by 5% of the conceptual budget or 2% of the detailed budget. Only a few potential risk events meet these criteria. These are the critical few potential risk events that the project management team should focus on when developing a project risk mitigation or management plan. Risk evaluation is about developing an understanding of which potential risks have the greatest possibility of occurring and can have the greatest negative impact on the project.</a:t>
            </a:r>
            <a:endParaRPr lang="en-US" sz="2400" dirty="0" smtClean="0">
              <a:solidFill>
                <a:srgbClr val="002060"/>
              </a:solidFill>
            </a:endParaRPr>
          </a:p>
          <a:p>
            <a:endParaRPr lang="en-US" sz="24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xfrm>
            <a:off x="6977380" y="6423660"/>
            <a:ext cx="3860800" cy="476250"/>
          </a:xfrm>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85800"/>
          </a:xfrm>
          <a:solidFill>
            <a:srgbClr val="C00000"/>
          </a:solidFill>
        </p:spPr>
        <p:txBody>
          <a:bodyPr>
            <a:normAutofit fontScale="90000"/>
          </a:bodyPr>
          <a:lstStyle/>
          <a:p>
            <a:pPr algn="l"/>
            <a:r>
              <a:rPr lang="en-US" dirty="0" smtClean="0">
                <a:solidFill>
                  <a:schemeClr val="bg1"/>
                </a:solidFill>
              </a:rPr>
              <a:t>Risk Assessment</a:t>
            </a:r>
            <a:endParaRPr lang="en-US" dirty="0">
              <a:solidFill>
                <a:schemeClr val="bg1"/>
              </a:solidFill>
            </a:endParaRPr>
          </a:p>
        </p:txBody>
      </p:sp>
      <p:sp>
        <p:nvSpPr>
          <p:cNvPr id="3" name="Content Placeholder 2"/>
          <p:cNvSpPr>
            <a:spLocks noGrp="true"/>
          </p:cNvSpPr>
          <p:nvPr>
            <p:ph idx="1"/>
          </p:nvPr>
        </p:nvSpPr>
        <p:spPr>
          <a:xfrm>
            <a:off x="818515" y="838200"/>
            <a:ext cx="11336020" cy="5288280"/>
          </a:xfrm>
        </p:spPr>
        <p:txBody>
          <a:bodyPr>
            <a:normAutofit fontScale="65000" lnSpcReduction="20000"/>
          </a:bodyPr>
          <a:lstStyle/>
          <a:p>
            <a:pPr algn="just">
              <a:lnSpc>
                <a:spcPct val="120000"/>
              </a:lnSpc>
            </a:pPr>
            <a:r>
              <a:rPr lang="en-US" dirty="0" smtClean="0"/>
              <a:t>There is a positive correlation—both increase or decrease together—between project risk and project complexity. A project with new and emerging technology will have a high-complexity rating and a correspondingly high risk. </a:t>
            </a:r>
            <a:endParaRPr lang="en-US" dirty="0" smtClean="0"/>
          </a:p>
          <a:p>
            <a:pPr algn="just">
              <a:lnSpc>
                <a:spcPct val="120000"/>
              </a:lnSpc>
            </a:pPr>
            <a:endParaRPr lang="en-US" dirty="0" smtClean="0"/>
          </a:p>
          <a:p>
            <a:pPr algn="just">
              <a:lnSpc>
                <a:spcPct val="120000"/>
              </a:lnSpc>
            </a:pPr>
            <a:r>
              <a:rPr lang="en-US" dirty="0" smtClean="0"/>
              <a:t>The project management team will assign the appropriate resources to the technology managers to ensure the accomplishment of project goals. The more complex the technology, the more resources the technology manager typically needs to meet project goals, and each of those resources could face unexpected problems.</a:t>
            </a:r>
            <a:endParaRPr lang="en-US" dirty="0" smtClean="0"/>
          </a:p>
          <a:p>
            <a:pPr algn="just">
              <a:lnSpc>
                <a:spcPct val="120000"/>
              </a:lnSpc>
            </a:pPr>
            <a:endParaRPr lang="en-US" dirty="0" smtClean="0"/>
          </a:p>
          <a:p>
            <a:pPr algn="just">
              <a:lnSpc>
                <a:spcPct val="120000"/>
              </a:lnSpc>
            </a:pPr>
            <a:r>
              <a:rPr lang="en-US" dirty="0" smtClean="0"/>
              <a:t>Risk evaluation often occurs in a workshop setting. Building on the identification of the risks, each risk event is analyzed to determine the likelihood of occurrence and the potential cost if it did occur. The </a:t>
            </a:r>
            <a:r>
              <a:rPr lang="en-US" b="1" dirty="0" smtClean="0"/>
              <a:t>likelihood and impact </a:t>
            </a:r>
            <a:r>
              <a:rPr lang="en-US" dirty="0" smtClean="0"/>
              <a:t>are both rated as high, medium, or low. A risk mitigation plan addresses the items that have high ratings on both factors—likelihood and impact.</a:t>
            </a:r>
            <a:endParaRPr lang="en-US" dirty="0" smtClean="0"/>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858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endParaRPr lang="en-US"/>
          </a:p>
        </p:txBody>
      </p:sp>
      <p:sp>
        <p:nvSpPr>
          <p:cNvPr id="4" name="Footer Placeholder 3"/>
          <p:cNvSpPr>
            <a:spLocks noGrp="true"/>
          </p:cNvSpPr>
          <p:nvPr>
            <p:ph type="ftr" sz="quarter" idx="11"/>
          </p:nvPr>
        </p:nvSpPr>
        <p:spPr/>
        <p:txBody>
          <a:bodyPr/>
          <a:p>
            <a:r>
              <a:rPr lang="en-US" smtClean="0"/>
              <a:t>Mudit M. Saxena, Dept. of Mech. Engg. ITE, Indus University</a:t>
            </a:r>
            <a:endParaRPr lang="en-US"/>
          </a:p>
        </p:txBody>
      </p:sp>
      <p:sp>
        <p:nvSpPr>
          <p:cNvPr id="5" name="Slide Number Placeholder 4"/>
          <p:cNvSpPr>
            <a:spLocks noGrp="true"/>
          </p:cNvSpPr>
          <p:nvPr>
            <p:ph type="sldNum" sz="quarter" idx="12"/>
          </p:nvPr>
        </p:nvSpPr>
        <p:spPr/>
        <p:txBody>
          <a:bodyPr/>
          <a:p>
            <a:fld id="{B6F15528-21DE-4FAA-801E-634DDDAF4B2B}" type="slidenum">
              <a:rPr lang="en-US" smtClean="0"/>
            </a:fld>
            <a:endParaRPr lang="en-US"/>
          </a:p>
        </p:txBody>
      </p:sp>
      <p:graphicFrame>
        <p:nvGraphicFramePr>
          <p:cNvPr id="6" name="Content Placeholder 5"/>
          <p:cNvGraphicFramePr/>
          <p:nvPr>
            <p:ph idx="1"/>
          </p:nvPr>
        </p:nvGraphicFramePr>
        <p:xfrm>
          <a:off x="609600" y="1174750"/>
          <a:ext cx="10972800" cy="3429000"/>
        </p:xfrm>
        <a:graphic>
          <a:graphicData uri="http://schemas.openxmlformats.org/drawingml/2006/table">
            <a:tbl>
              <a:tblPr firstRow="true" bandRow="true">
                <a:tableStyleId>{5C22544A-7EE6-4342-B048-85BDC9FD1C3A}</a:tableStyleId>
              </a:tblPr>
              <a:tblGrid>
                <a:gridCol w="2194560"/>
                <a:gridCol w="2194560"/>
                <a:gridCol w="2194560"/>
                <a:gridCol w="2194560"/>
                <a:gridCol w="2194560"/>
              </a:tblGrid>
              <a:tr h="381000">
                <a:tc>
                  <a:txBody>
                    <a:bodyPr/>
                    <a:p>
                      <a:pPr>
                        <a:buNone/>
                      </a:pPr>
                      <a:endParaRPr lang="en-US"/>
                    </a:p>
                  </a:txBody>
                  <a:tcPr/>
                </a:tc>
                <a:tc>
                  <a:txBody>
                    <a:bodyPr/>
                    <a:p>
                      <a:pPr>
                        <a:buNone/>
                      </a:pPr>
                      <a:r>
                        <a:rPr lang="en-US" altLang="en-US"/>
                        <a:t>Impact</a:t>
                      </a:r>
                      <a:endParaRPr lang="en-US" altLang="en-US"/>
                    </a:p>
                  </a:txBody>
                  <a:tcPr/>
                </a:tc>
                <a:tc>
                  <a:txBody>
                    <a:bodyPr/>
                    <a:p>
                      <a:pPr>
                        <a:buNone/>
                      </a:pPr>
                      <a:r>
                        <a:rPr lang="en-US" altLang="en-US"/>
                        <a:t>Likelihoodness</a:t>
                      </a:r>
                      <a:endParaRPr lang="en-US" altLang="en-US"/>
                    </a:p>
                  </a:txBody>
                  <a:tcPr/>
                </a:tc>
                <a:tc>
                  <a:txBody>
                    <a:bodyPr/>
                    <a:p>
                      <a:pPr>
                        <a:buNone/>
                      </a:pPr>
                      <a:r>
                        <a:rPr lang="en-US" altLang="en-US"/>
                        <a:t>Prority</a:t>
                      </a:r>
                      <a:endParaRPr lang="en-US" altLang="en-US"/>
                    </a:p>
                  </a:txBody>
                  <a:tcPr/>
                </a:tc>
                <a:tc>
                  <a:txBody>
                    <a:bodyPr/>
                    <a:p>
                      <a:pPr>
                        <a:buNone/>
                      </a:pPr>
                      <a:endParaRPr lang="en-US"/>
                    </a:p>
                  </a:txBody>
                  <a:tcPr/>
                </a:tc>
              </a:tr>
              <a:tr h="381000">
                <a:tc>
                  <a:txBody>
                    <a:bodyPr/>
                    <a:p>
                      <a:pPr>
                        <a:buNone/>
                      </a:pPr>
                      <a:r>
                        <a:rPr lang="en-US" altLang="en-US"/>
                        <a:t>Risk 1</a:t>
                      </a:r>
                      <a:endParaRPr lang="en-US" altLang="en-US"/>
                    </a:p>
                  </a:txBody>
                  <a:tcPr/>
                </a:tc>
                <a:tc>
                  <a:txBody>
                    <a:bodyPr/>
                    <a:p>
                      <a:pPr>
                        <a:buNone/>
                      </a:pPr>
                      <a:r>
                        <a:rPr lang="en-US" altLang="en-US"/>
                        <a:t>1</a:t>
                      </a:r>
                      <a:endParaRPr lang="en-US" altLang="en-US"/>
                    </a:p>
                  </a:txBody>
                  <a:tcPr/>
                </a:tc>
                <a:tc>
                  <a:txBody>
                    <a:bodyPr/>
                    <a:p>
                      <a:pPr>
                        <a:buNone/>
                      </a:pPr>
                      <a:r>
                        <a:rPr lang="en-US" altLang="en-US"/>
                        <a:t>4</a:t>
                      </a:r>
                      <a:endParaRPr lang="en-US" altLang="en-US"/>
                    </a:p>
                  </a:txBody>
                  <a:tcPr/>
                </a:tc>
                <a:tc>
                  <a:txBody>
                    <a:bodyPr/>
                    <a:p>
                      <a:pPr>
                        <a:buNone/>
                      </a:pPr>
                      <a:r>
                        <a:rPr lang="en-US" altLang="en-US"/>
                        <a:t>2</a:t>
                      </a:r>
                      <a:endParaRPr lang="en-US" altLang="en-US"/>
                    </a:p>
                  </a:txBody>
                  <a:tcPr/>
                </a:tc>
                <a:tc>
                  <a:txBody>
                    <a:bodyPr/>
                    <a:p>
                      <a:pPr>
                        <a:buNone/>
                      </a:pPr>
                      <a:endParaRPr lang="en-US"/>
                    </a:p>
                  </a:txBody>
                  <a:tcPr/>
                </a:tc>
              </a:tr>
              <a:tr h="381000">
                <a:tc>
                  <a:txBody>
                    <a:bodyPr/>
                    <a:p>
                      <a:pPr>
                        <a:buNone/>
                      </a:pPr>
                      <a:r>
                        <a:rPr lang="en-US" altLang="en-US"/>
                        <a:t>Risk 2</a:t>
                      </a:r>
                      <a:endParaRPr lang="en-US" altLang="en-US"/>
                    </a:p>
                  </a:txBody>
                  <a:tcPr/>
                </a:tc>
                <a:tc>
                  <a:txBody>
                    <a:bodyPr/>
                    <a:p>
                      <a:pPr>
                        <a:buNone/>
                      </a:pPr>
                      <a:r>
                        <a:rPr lang="en-US" altLang="en-US"/>
                        <a:t>1</a:t>
                      </a:r>
                      <a:endParaRPr lang="en-US" altLang="en-US"/>
                    </a:p>
                  </a:txBody>
                  <a:tcPr/>
                </a:tc>
                <a:tc>
                  <a:txBody>
                    <a:bodyPr/>
                    <a:p>
                      <a:pPr>
                        <a:buNone/>
                      </a:pPr>
                      <a:r>
                        <a:rPr lang="en-US" altLang="en-US"/>
                        <a:t>2</a:t>
                      </a:r>
                      <a:endParaRPr lang="en-US" altLang="en-US"/>
                    </a:p>
                  </a:txBody>
                  <a:tcPr/>
                </a:tc>
                <a:tc>
                  <a:txBody>
                    <a:bodyPr/>
                    <a:p>
                      <a:pPr>
                        <a:buNone/>
                      </a:pPr>
                      <a:r>
                        <a:rPr lang="en-US" altLang="en-US"/>
                        <a:t>4</a:t>
                      </a:r>
                      <a:endParaRPr lang="en-US" altLang="en-US"/>
                    </a:p>
                  </a:txBody>
                  <a:tcPr/>
                </a:tc>
                <a:tc>
                  <a:txBody>
                    <a:bodyPr/>
                    <a:p>
                      <a:pPr>
                        <a:buNone/>
                      </a:pPr>
                      <a:endParaRPr lang="en-US"/>
                    </a:p>
                  </a:txBody>
                  <a:tcPr/>
                </a:tc>
              </a:tr>
              <a:tr h="381000">
                <a:tc>
                  <a:txBody>
                    <a:bodyPr/>
                    <a:p>
                      <a:pPr>
                        <a:buNone/>
                      </a:pPr>
                      <a:endParaRPr lang="en-US" altLang="en-US"/>
                    </a:p>
                  </a:txBody>
                  <a:tcPr/>
                </a:tc>
                <a:tc>
                  <a:txBody>
                    <a:bodyPr/>
                    <a:p>
                      <a:pPr>
                        <a:buNone/>
                      </a:pPr>
                      <a:endParaRPr lang="en-US" altLang="en-US"/>
                    </a:p>
                  </a:txBody>
                  <a:tcPr/>
                </a:tc>
                <a:tc>
                  <a:txBody>
                    <a:bodyPr/>
                    <a:p>
                      <a:pPr>
                        <a:buNone/>
                      </a:pPr>
                      <a:endParaRPr lang="en-US" altLang="en-US"/>
                    </a:p>
                  </a:txBody>
                  <a:tcPr/>
                </a:tc>
                <a:tc>
                  <a:txBody>
                    <a:bodyPr/>
                    <a:p>
                      <a:pPr>
                        <a:buNone/>
                      </a:pPr>
                      <a:endParaRPr lang="en-US" altLang="en-US"/>
                    </a:p>
                  </a:txBody>
                  <a:tcPr/>
                </a:tc>
                <a:tc>
                  <a:txBody>
                    <a:bodyPr/>
                    <a:p>
                      <a:pPr>
                        <a:buNone/>
                      </a:pPr>
                      <a:endParaRPr lang="en-US"/>
                    </a:p>
                  </a:txBody>
                  <a:tcPr/>
                </a:tc>
              </a:tr>
              <a:tr h="381000">
                <a:tc>
                  <a:txBody>
                    <a:bodyPr/>
                    <a:p>
                      <a:pPr>
                        <a:buNone/>
                      </a:pPr>
                      <a:r>
                        <a:rPr lang="en-US" altLang="en-US"/>
                        <a:t>Risk 4</a:t>
                      </a:r>
                      <a:endParaRPr lang="en-US" altLang="en-US"/>
                    </a:p>
                  </a:txBody>
                  <a:tcPr/>
                </a:tc>
                <a:tc>
                  <a:txBody>
                    <a:bodyPr/>
                    <a:p>
                      <a:pPr>
                        <a:buNone/>
                      </a:pPr>
                      <a:r>
                        <a:rPr lang="en-US" altLang="en-US"/>
                        <a:t>4</a:t>
                      </a:r>
                      <a:endParaRPr lang="en-US" altLang="en-US"/>
                    </a:p>
                  </a:txBody>
                  <a:tcPr/>
                </a:tc>
                <a:tc>
                  <a:txBody>
                    <a:bodyPr/>
                    <a:p>
                      <a:pPr>
                        <a:buNone/>
                      </a:pPr>
                      <a:r>
                        <a:rPr lang="en-US" altLang="en-US"/>
                        <a:t>2</a:t>
                      </a:r>
                      <a:endParaRPr lang="en-US" altLang="en-US"/>
                    </a:p>
                  </a:txBody>
                  <a:tcPr/>
                </a:tc>
                <a:tc>
                  <a:txBody>
                    <a:bodyPr/>
                    <a:p>
                      <a:pPr>
                        <a:buNone/>
                      </a:pPr>
                      <a:r>
                        <a:rPr lang="en-US" altLang="en-US"/>
                        <a:t>3</a:t>
                      </a:r>
                      <a:endParaRPr lang="en-US" altLang="en-US"/>
                    </a:p>
                  </a:txBody>
                  <a:tcPr/>
                </a:tc>
                <a:tc>
                  <a:txBody>
                    <a:bodyPr/>
                    <a:p>
                      <a:pPr>
                        <a:buNone/>
                      </a:pPr>
                      <a:endParaRPr lang="en-US"/>
                    </a:p>
                  </a:txBody>
                  <a:tcPr/>
                </a:tc>
              </a:tr>
              <a:tr h="381000">
                <a:tc>
                  <a:txBody>
                    <a:bodyPr/>
                    <a:p>
                      <a:pPr>
                        <a:buNone/>
                      </a:pPr>
                      <a:r>
                        <a:rPr lang="en-US" altLang="en-US"/>
                        <a:t>Risk 5</a:t>
                      </a:r>
                      <a:endParaRPr lang="en-US" altLang="en-US"/>
                    </a:p>
                  </a:txBody>
                  <a:tcPr/>
                </a:tc>
                <a:tc>
                  <a:txBody>
                    <a:bodyPr/>
                    <a:p>
                      <a:pPr>
                        <a:buNone/>
                      </a:pPr>
                      <a:r>
                        <a:rPr lang="en-US" altLang="en-US"/>
                        <a:t>3</a:t>
                      </a:r>
                      <a:endParaRPr lang="en-US" altLang="en-US"/>
                    </a:p>
                  </a:txBody>
                  <a:tcPr/>
                </a:tc>
                <a:tc>
                  <a:txBody>
                    <a:bodyPr/>
                    <a:p>
                      <a:pPr>
                        <a:buNone/>
                      </a:pPr>
                      <a:r>
                        <a:rPr lang="en-US" altLang="en-US"/>
                        <a:t>5</a:t>
                      </a:r>
                      <a:endParaRPr lang="en-US" altLang="en-US"/>
                    </a:p>
                  </a:txBody>
                  <a:tcPr/>
                </a:tc>
                <a:tc>
                  <a:txBody>
                    <a:bodyPr/>
                    <a:p>
                      <a:pPr>
                        <a:buNone/>
                      </a:pPr>
                      <a:r>
                        <a:rPr lang="en-US" altLang="en-US"/>
                        <a:t>1</a:t>
                      </a:r>
                      <a:endParaRPr lang="en-US" altLang="en-US"/>
                    </a:p>
                  </a:txBody>
                  <a:tcPr/>
                </a:tc>
                <a:tc>
                  <a:txBody>
                    <a:bodyPr/>
                    <a:p>
                      <a:pPr>
                        <a:buNone/>
                      </a:pPr>
                      <a:endParaRPr lang="en-US"/>
                    </a:p>
                  </a:txBody>
                  <a:tcPr/>
                </a:tc>
              </a:tr>
              <a:tr h="381000">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381000">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381000">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b="1" dirty="0" smtClean="0">
                <a:solidFill>
                  <a:schemeClr val="bg1"/>
                </a:solidFill>
              </a:rPr>
              <a:t>Risk Assessment</a:t>
            </a:r>
            <a:endParaRPr lang="en-US" dirty="0">
              <a:solidFill>
                <a:schemeClr val="bg1"/>
              </a:solidFill>
            </a:endParaRPr>
          </a:p>
        </p:txBody>
      </p:sp>
      <p:sp>
        <p:nvSpPr>
          <p:cNvPr id="3" name="Content Placeholder 2"/>
          <p:cNvSpPr>
            <a:spLocks noGrp="true"/>
          </p:cNvSpPr>
          <p:nvPr>
            <p:ph idx="1"/>
          </p:nvPr>
        </p:nvSpPr>
        <p:spPr>
          <a:xfrm>
            <a:off x="603885" y="692785"/>
            <a:ext cx="11122025" cy="5791200"/>
          </a:xfrm>
        </p:spPr>
        <p:txBody>
          <a:bodyPr>
            <a:normAutofit fontScale="62500" lnSpcReduction="20000"/>
          </a:bodyPr>
          <a:lstStyle/>
          <a:p>
            <a:pPr algn="just">
              <a:lnSpc>
                <a:spcPct val="120000"/>
              </a:lnSpc>
            </a:pPr>
            <a:r>
              <a:rPr lang="en-US" dirty="0" smtClean="0"/>
              <a:t>Not all project managers conduct a formal risk assessment on a project. One reason, was a low understanding of the tools and benefits of a structured analysis of project risks . </a:t>
            </a:r>
            <a:endParaRPr lang="en-US" dirty="0" smtClean="0"/>
          </a:p>
          <a:p>
            <a:pPr algn="just">
              <a:lnSpc>
                <a:spcPct val="120000"/>
              </a:lnSpc>
            </a:pPr>
            <a:endParaRPr lang="en-US" dirty="0" smtClean="0"/>
          </a:p>
          <a:p>
            <a:pPr algn="just">
              <a:lnSpc>
                <a:spcPct val="120000"/>
              </a:lnSpc>
            </a:pPr>
            <a:r>
              <a:rPr lang="en-US" dirty="0" smtClean="0"/>
              <a:t>The lack of formal risk </a:t>
            </a:r>
            <a:r>
              <a:rPr lang="en-US" b="1" dirty="0" smtClean="0"/>
              <a:t>management tools </a:t>
            </a:r>
            <a:r>
              <a:rPr lang="en-US" dirty="0" smtClean="0"/>
              <a:t>was also seen as a barrier to implementing a risk management program. </a:t>
            </a:r>
            <a:endParaRPr lang="en-US" dirty="0" smtClean="0"/>
          </a:p>
          <a:p>
            <a:pPr algn="just">
              <a:lnSpc>
                <a:spcPct val="120000"/>
              </a:lnSpc>
            </a:pPr>
            <a:endParaRPr lang="en-US" dirty="0" smtClean="0"/>
          </a:p>
          <a:p>
            <a:pPr algn="just">
              <a:lnSpc>
                <a:spcPct val="120000"/>
              </a:lnSpc>
            </a:pPr>
            <a:r>
              <a:rPr lang="en-US" dirty="0" smtClean="0"/>
              <a:t>Additionally, the project manager’s personality and management style play into risk preparation levels. Some project managers are more </a:t>
            </a:r>
            <a:r>
              <a:rPr lang="en-US" b="1" dirty="0" smtClean="0"/>
              <a:t>proactive </a:t>
            </a:r>
            <a:r>
              <a:rPr lang="en-US" dirty="0" smtClean="0"/>
              <a:t>and  develop elaborate risk management programs for their projects.</a:t>
            </a:r>
            <a:endParaRPr lang="en-US" dirty="0" smtClean="0"/>
          </a:p>
          <a:p>
            <a:pPr algn="just">
              <a:lnSpc>
                <a:spcPct val="120000"/>
              </a:lnSpc>
            </a:pPr>
            <a:endParaRPr lang="en-US" dirty="0" smtClean="0"/>
          </a:p>
          <a:p>
            <a:pPr algn="just">
              <a:lnSpc>
                <a:spcPct val="120000"/>
              </a:lnSpc>
            </a:pPr>
            <a:r>
              <a:rPr lang="en-US" dirty="0" smtClean="0"/>
              <a:t> Other managers are </a:t>
            </a:r>
            <a:r>
              <a:rPr lang="en-US" b="1" dirty="0" smtClean="0"/>
              <a:t>reactive </a:t>
            </a:r>
            <a:r>
              <a:rPr lang="en-US" dirty="0" smtClean="0"/>
              <a:t>and are more confident in their ability to handle unexpected events when they occur. Yet others are risk averse, and prefer to be optimistic and not consider risks or avoid taking risks whenever possible.</a:t>
            </a:r>
            <a:endParaRPr lang="en-US" dirty="0" smtClean="0"/>
          </a:p>
          <a:p>
            <a:pPr algn="just"/>
            <a:endParaRPr lang="en-US" dirty="0" smtClean="0"/>
          </a:p>
          <a:p>
            <a:pPr algn="just"/>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5334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1981200" y="838200"/>
            <a:ext cx="8229600" cy="5287963"/>
          </a:xfrm>
        </p:spPr>
        <p:txBody>
          <a:bodyPr>
            <a:normAutofit fontScale="60000" lnSpcReduction="20000"/>
          </a:bodyPr>
          <a:lstStyle/>
          <a:p>
            <a:pPr>
              <a:lnSpc>
                <a:spcPct val="120000"/>
              </a:lnSpc>
            </a:pPr>
            <a:r>
              <a:rPr lang="en-US" dirty="0" smtClean="0"/>
              <a:t>On projects with a low-complexity profile, the project manager may informally track items that may be considered risk items. </a:t>
            </a:r>
            <a:endParaRPr lang="en-US" dirty="0" smtClean="0"/>
          </a:p>
          <a:p>
            <a:pPr>
              <a:lnSpc>
                <a:spcPct val="120000"/>
              </a:lnSpc>
            </a:pPr>
            <a:endParaRPr lang="en-US" dirty="0" smtClean="0"/>
          </a:p>
          <a:p>
            <a:pPr>
              <a:lnSpc>
                <a:spcPct val="120000"/>
              </a:lnSpc>
            </a:pPr>
            <a:r>
              <a:rPr lang="en-US" dirty="0" smtClean="0"/>
              <a:t>On more complex projects, the project management team may develop a list of items perceived to be higher risk and track them during project reviews. On projects of even greater complexity, the process for evaluating risk is more formal with a risk assessment meeting or series of meetings during the life of the project to assess risks at different phases of the project. </a:t>
            </a:r>
            <a:endParaRPr lang="en-US" dirty="0" smtClean="0"/>
          </a:p>
          <a:p>
            <a:pPr>
              <a:lnSpc>
                <a:spcPct val="120000"/>
              </a:lnSpc>
            </a:pPr>
            <a:endParaRPr lang="en-US" dirty="0" smtClean="0"/>
          </a:p>
          <a:p>
            <a:pPr>
              <a:lnSpc>
                <a:spcPct val="120000"/>
              </a:lnSpc>
            </a:pPr>
            <a:r>
              <a:rPr lang="en-US" dirty="0" smtClean="0"/>
              <a:t>On highly complex projects, an outside expert may be included in the risk assessment process, and the risk assessment plan may take a more prominent place in the project implementation plan.</a:t>
            </a:r>
            <a:endParaRPr lang="en-US" dirty="0" smtClean="0"/>
          </a:p>
          <a:p>
            <a:endParaRPr lang="en-US" dirty="0" smtClean="0"/>
          </a:p>
        </p:txBody>
      </p:sp>
      <p:sp>
        <p:nvSpPr>
          <p:cNvPr id="4" name="Title 1"/>
          <p:cNvSpPr txBox="true"/>
          <p:nvPr/>
        </p:nvSpPr>
        <p:spPr>
          <a:xfrm>
            <a:off x="1524000" y="0"/>
            <a:ext cx="9144000" cy="563562"/>
          </a:xfrm>
          <a:prstGeom prst="rect">
            <a:avLst/>
          </a:prstGeom>
          <a:solidFill>
            <a:srgbClr val="C00000"/>
          </a:solidFill>
        </p:spPr>
        <p:txBody>
          <a:bodyPr vert="horz" lIns="91440" tIns="45720" rIns="91440" bIns="45720" rtlCol="0" anchor="ctr">
            <a:normAutofit fontScale="72500" lnSpcReduction="2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Risk Assessment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434975" y="685800"/>
            <a:ext cx="11536045" cy="5943600"/>
          </a:xfrm>
        </p:spPr>
        <p:txBody>
          <a:bodyPr>
            <a:normAutofit fontScale="62500" lnSpcReduction="20000"/>
          </a:bodyPr>
          <a:lstStyle/>
          <a:p>
            <a:pPr>
              <a:lnSpc>
                <a:spcPct val="120000"/>
              </a:lnSpc>
            </a:pPr>
            <a:r>
              <a:rPr lang="en-US" dirty="0" smtClean="0"/>
              <a:t>On complex projects, statistical models are sometimes used to evaluate risk because there are too many different possible combinations of risks to calculate them one at a time. </a:t>
            </a:r>
            <a:endParaRPr lang="en-US" dirty="0" smtClean="0"/>
          </a:p>
          <a:p>
            <a:pPr>
              <a:lnSpc>
                <a:spcPct val="120000"/>
              </a:lnSpc>
            </a:pPr>
            <a:endParaRPr lang="en-US" dirty="0" smtClean="0"/>
          </a:p>
          <a:p>
            <a:pPr>
              <a:lnSpc>
                <a:spcPct val="120000"/>
              </a:lnSpc>
            </a:pPr>
            <a:r>
              <a:rPr lang="en-US" dirty="0" smtClean="0"/>
              <a:t>One example of the statistical model used on projects is the Monte Carlo simulation, which simulates a possible range of outcomes by trying many different combinations of risks based on their likelihood. </a:t>
            </a:r>
            <a:endParaRPr lang="en-US" dirty="0" smtClean="0"/>
          </a:p>
          <a:p>
            <a:pPr>
              <a:lnSpc>
                <a:spcPct val="120000"/>
              </a:lnSpc>
            </a:pPr>
            <a:endParaRPr lang="en-US" dirty="0" smtClean="0"/>
          </a:p>
          <a:p>
            <a:pPr>
              <a:lnSpc>
                <a:spcPct val="120000"/>
              </a:lnSpc>
            </a:pPr>
            <a:r>
              <a:rPr lang="en-US" dirty="0" smtClean="0"/>
              <a:t>The output from a Monte Carlo simulation provides the project team with the probability of an event occurring within a range and for combinations of events. </a:t>
            </a:r>
            <a:endParaRPr lang="en-US" dirty="0" smtClean="0"/>
          </a:p>
          <a:p>
            <a:pPr>
              <a:lnSpc>
                <a:spcPct val="120000"/>
              </a:lnSpc>
            </a:pPr>
            <a:endParaRPr lang="en-US" dirty="0" smtClean="0"/>
          </a:p>
          <a:p>
            <a:pPr>
              <a:lnSpc>
                <a:spcPct val="120000"/>
              </a:lnSpc>
            </a:pPr>
            <a:r>
              <a:rPr lang="en-US" dirty="0" smtClean="0"/>
              <a:t>For example, the typical output from a Monte Carlo simulation may indicate a 10% chance that one of the three important pieces of equipment will be late and that the weather will also be unusually bad after the equipment arrives.</a:t>
            </a:r>
            <a:endParaRPr lang="en-US" dirty="0" smtClean="0"/>
          </a:p>
          <a:p>
            <a:endParaRPr lang="en-US" dirty="0" smtClean="0"/>
          </a:p>
          <a:p>
            <a:endParaRPr lang="en-US" dirty="0"/>
          </a:p>
        </p:txBody>
      </p:sp>
      <p:sp>
        <p:nvSpPr>
          <p:cNvPr id="4" name="Title 1"/>
          <p:cNvSpPr txBox="true"/>
          <p:nvPr/>
        </p:nvSpPr>
        <p:spPr>
          <a:xfrm>
            <a:off x="1524000" y="0"/>
            <a:ext cx="9144000" cy="563562"/>
          </a:xfrm>
          <a:prstGeom prst="rect">
            <a:avLst/>
          </a:prstGeom>
          <a:solidFill>
            <a:srgbClr val="C00000"/>
          </a:solidFill>
        </p:spPr>
        <p:txBody>
          <a:bodyPr vert="horz" lIns="91440" tIns="45720" rIns="91440" bIns="45720" rtlCol="0" anchor="ctr">
            <a:normAutofit fontScale="72500" lnSpcReduction="2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Risk Assessment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850265" y="0"/>
            <a:ext cx="9817735" cy="838200"/>
          </a:xfrm>
          <a:solidFill>
            <a:srgbClr val="C00000"/>
          </a:solidFill>
        </p:spPr>
        <p:txBody>
          <a:bodyPr>
            <a:noAutofit/>
          </a:bodyPr>
          <a:lstStyle/>
          <a:p>
            <a:pPr algn="l"/>
            <a:r>
              <a:rPr lang="en-US" sz="3200" dirty="0" smtClean="0">
                <a:solidFill>
                  <a:schemeClr val="bg1"/>
                </a:solidFill>
              </a:rPr>
              <a:t>Risk Mitigation </a:t>
            </a:r>
            <a:br>
              <a:rPr lang="en-US" sz="3200" dirty="0" smtClean="0">
                <a:solidFill>
                  <a:schemeClr val="bg1"/>
                </a:solidFill>
              </a:rPr>
            </a:br>
            <a:r>
              <a:rPr lang="en-US" sz="1800" dirty="0" smtClean="0">
                <a:solidFill>
                  <a:schemeClr val="bg1"/>
                </a:solidFill>
              </a:rPr>
              <a:t>(the action of </a:t>
            </a:r>
            <a:r>
              <a:rPr lang="en-US" sz="1800" b="1" dirty="0" smtClean="0">
                <a:solidFill>
                  <a:schemeClr val="bg1"/>
                </a:solidFill>
              </a:rPr>
              <a:t>reducing </a:t>
            </a:r>
            <a:r>
              <a:rPr lang="en-US" sz="1800" dirty="0" smtClean="0">
                <a:solidFill>
                  <a:schemeClr val="bg1"/>
                </a:solidFill>
              </a:rPr>
              <a:t>the severity, seriousness, or painfulness of something)</a:t>
            </a:r>
            <a:endParaRPr lang="en-US" sz="1800" dirty="0">
              <a:solidFill>
                <a:schemeClr val="bg1"/>
              </a:solidFill>
            </a:endParaRPr>
          </a:p>
        </p:txBody>
      </p:sp>
      <p:sp>
        <p:nvSpPr>
          <p:cNvPr id="3" name="Content Placeholder 2"/>
          <p:cNvSpPr>
            <a:spLocks noGrp="true"/>
          </p:cNvSpPr>
          <p:nvPr>
            <p:ph idx="1"/>
          </p:nvPr>
        </p:nvSpPr>
        <p:spPr>
          <a:xfrm>
            <a:off x="281940" y="762000"/>
            <a:ext cx="11903075" cy="5364480"/>
          </a:xfrm>
        </p:spPr>
        <p:txBody>
          <a:bodyPr>
            <a:noAutofit/>
          </a:bodyPr>
          <a:lstStyle/>
          <a:p>
            <a:pPr>
              <a:lnSpc>
                <a:spcPct val="120000"/>
              </a:lnSpc>
            </a:pPr>
            <a:endParaRPr lang="en-US" sz="2000" dirty="0" smtClean="0">
              <a:solidFill>
                <a:srgbClr val="002060"/>
              </a:solidFill>
            </a:endParaRPr>
          </a:p>
          <a:p>
            <a:pPr>
              <a:lnSpc>
                <a:spcPct val="120000"/>
              </a:lnSpc>
            </a:pPr>
            <a:r>
              <a:rPr lang="en-US" sz="2000" dirty="0" smtClean="0">
                <a:solidFill>
                  <a:srgbClr val="002060"/>
                </a:solidFill>
              </a:rPr>
              <a:t>After the risk has been identified and evaluated, the project team develops a risk mitigation plan, which is a plan to reduce the impact of an unexpected event. </a:t>
            </a:r>
            <a:endParaRPr lang="en-US" sz="2000" dirty="0" smtClean="0">
              <a:solidFill>
                <a:srgbClr val="002060"/>
              </a:solidFill>
            </a:endParaRPr>
          </a:p>
          <a:p>
            <a:pPr>
              <a:lnSpc>
                <a:spcPct val="120000"/>
              </a:lnSpc>
            </a:pPr>
            <a:endParaRPr lang="en-US" sz="2000" dirty="0" smtClean="0">
              <a:solidFill>
                <a:srgbClr val="002060"/>
              </a:solidFill>
            </a:endParaRPr>
          </a:p>
          <a:p>
            <a:pPr>
              <a:lnSpc>
                <a:spcPct val="120000"/>
              </a:lnSpc>
            </a:pPr>
            <a:r>
              <a:rPr lang="en-US" sz="2000" b="1" dirty="0" smtClean="0">
                <a:solidFill>
                  <a:srgbClr val="002060"/>
                </a:solidFill>
              </a:rPr>
              <a:t>The project team mitigates risks in various ways:</a:t>
            </a:r>
            <a:endParaRPr lang="en-US" sz="2000" b="1" dirty="0" smtClean="0">
              <a:solidFill>
                <a:srgbClr val="002060"/>
              </a:solidFill>
            </a:endParaRPr>
          </a:p>
          <a:p>
            <a:pPr marL="971550" lvl="1" indent="-514350">
              <a:lnSpc>
                <a:spcPct val="120000"/>
              </a:lnSpc>
              <a:buFont typeface="+mj-lt"/>
              <a:buAutoNum type="arabicPeriod"/>
            </a:pPr>
            <a:r>
              <a:rPr lang="en-US" sz="1800" dirty="0" smtClean="0">
                <a:solidFill>
                  <a:srgbClr val="002060"/>
                </a:solidFill>
              </a:rPr>
              <a:t>Risk avoidance</a:t>
            </a:r>
            <a:endParaRPr lang="en-US" sz="1800" dirty="0" smtClean="0">
              <a:solidFill>
                <a:srgbClr val="002060"/>
              </a:solidFill>
            </a:endParaRPr>
          </a:p>
          <a:p>
            <a:pPr marL="971550" lvl="1" indent="-514350">
              <a:lnSpc>
                <a:spcPct val="120000"/>
              </a:lnSpc>
              <a:buFont typeface="+mj-lt"/>
              <a:buAutoNum type="arabicPeriod"/>
            </a:pPr>
            <a:r>
              <a:rPr lang="en-US" sz="1800" dirty="0" smtClean="0">
                <a:solidFill>
                  <a:srgbClr val="002060"/>
                </a:solidFill>
              </a:rPr>
              <a:t>Risk sharing</a:t>
            </a:r>
            <a:endParaRPr lang="en-US" sz="1800" dirty="0" smtClean="0">
              <a:solidFill>
                <a:srgbClr val="002060"/>
              </a:solidFill>
            </a:endParaRPr>
          </a:p>
          <a:p>
            <a:pPr marL="971550" lvl="1" indent="-514350">
              <a:lnSpc>
                <a:spcPct val="120000"/>
              </a:lnSpc>
              <a:buFont typeface="+mj-lt"/>
              <a:buAutoNum type="arabicPeriod"/>
            </a:pPr>
            <a:r>
              <a:rPr lang="en-US" sz="1800" dirty="0" smtClean="0">
                <a:solidFill>
                  <a:srgbClr val="002060"/>
                </a:solidFill>
              </a:rPr>
              <a:t>Risk reduction</a:t>
            </a:r>
            <a:endParaRPr lang="en-US" sz="1800" dirty="0" smtClean="0">
              <a:solidFill>
                <a:srgbClr val="002060"/>
              </a:solidFill>
            </a:endParaRPr>
          </a:p>
          <a:p>
            <a:pPr marL="971550" lvl="1" indent="-514350">
              <a:lnSpc>
                <a:spcPct val="120000"/>
              </a:lnSpc>
              <a:buFont typeface="+mj-lt"/>
              <a:buAutoNum type="arabicPeriod"/>
            </a:pPr>
            <a:r>
              <a:rPr lang="en-US" sz="1800" dirty="0" smtClean="0">
                <a:solidFill>
                  <a:srgbClr val="002060"/>
                </a:solidFill>
              </a:rPr>
              <a:t>Risk transfer</a:t>
            </a:r>
            <a:endParaRPr lang="en-US" sz="1800" dirty="0" smtClean="0">
              <a:solidFill>
                <a:srgbClr val="002060"/>
              </a:solidFill>
            </a:endParaRPr>
          </a:p>
          <a:p>
            <a:pPr lvl="1">
              <a:lnSpc>
                <a:spcPct val="120000"/>
              </a:lnSpc>
              <a:buNone/>
            </a:pPr>
            <a:endParaRPr lang="en-US" sz="1800" dirty="0" smtClean="0">
              <a:solidFill>
                <a:srgbClr val="002060"/>
              </a:solidFill>
            </a:endParaRPr>
          </a:p>
          <a:p>
            <a:pPr>
              <a:lnSpc>
                <a:spcPct val="120000"/>
              </a:lnSpc>
            </a:pPr>
            <a:r>
              <a:rPr lang="en-US" sz="2000" dirty="0" smtClean="0">
                <a:solidFill>
                  <a:srgbClr val="002060"/>
                </a:solidFill>
              </a:rPr>
              <a:t>Each of these mitigation techniques can be an effective tool in reducing individual risks and the risk profile of the project. The risk mitigation plan captures the risk mitigation approach for each identified risk event and the actions the project management team will take to reduce or eliminate the risk.</a:t>
            </a:r>
            <a:endParaRPr lang="en-US" sz="2000" dirty="0" smtClean="0">
              <a:solidFill>
                <a:srgbClr val="002060"/>
              </a:solidFill>
            </a:endParaRPr>
          </a:p>
          <a:p>
            <a:pPr>
              <a:lnSpc>
                <a:spcPct val="120000"/>
              </a:lnSpc>
            </a:pPr>
            <a:endParaRPr lang="en-US" sz="2000" b="1"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10667365" y="0"/>
            <a:ext cx="1240155"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a:bodyPr>
          <a:lstStyle/>
          <a:p>
            <a:pPr algn="l"/>
            <a:r>
              <a:rPr lang="en-US" sz="2400" dirty="0" smtClean="0">
                <a:solidFill>
                  <a:schemeClr val="bg1"/>
                </a:solidFill>
              </a:rPr>
              <a:t>Differences between Leadership and Management</a:t>
            </a:r>
            <a:endParaRPr lang="en-US" sz="2400" dirty="0">
              <a:solidFill>
                <a:schemeClr val="bg1"/>
              </a:solidFill>
            </a:endParaRPr>
          </a:p>
        </p:txBody>
      </p:sp>
      <p:sp>
        <p:nvSpPr>
          <p:cNvPr id="3" name="Content Placeholder 2"/>
          <p:cNvSpPr>
            <a:spLocks noGrp="true"/>
          </p:cNvSpPr>
          <p:nvPr>
            <p:ph idx="1"/>
          </p:nvPr>
        </p:nvSpPr>
        <p:spPr>
          <a:xfrm>
            <a:off x="556260" y="838200"/>
            <a:ext cx="10232390" cy="5791200"/>
          </a:xfrm>
        </p:spPr>
        <p:txBody>
          <a:bodyPr>
            <a:normAutofit fontScale="70000" lnSpcReduction="20000"/>
          </a:bodyPr>
          <a:lstStyle/>
          <a:p>
            <a:pPr>
              <a:buNone/>
            </a:pPr>
            <a:r>
              <a:rPr lang="en-US" sz="3400" b="1" dirty="0" smtClean="0">
                <a:solidFill>
                  <a:srgbClr val="002060"/>
                </a:solidFill>
              </a:rPr>
              <a:t>Leadership differs from management in a sense that:</a:t>
            </a:r>
            <a:endParaRPr lang="en-US" sz="3400" b="1" dirty="0" smtClean="0">
              <a:solidFill>
                <a:srgbClr val="002060"/>
              </a:solidFill>
            </a:endParaRPr>
          </a:p>
          <a:p>
            <a:endParaRPr lang="en-US" dirty="0" smtClean="0"/>
          </a:p>
          <a:p>
            <a:pPr algn="just"/>
            <a:r>
              <a:rPr lang="en-US" dirty="0" smtClean="0">
                <a:solidFill>
                  <a:srgbClr val="002060"/>
                </a:solidFill>
              </a:rPr>
              <a:t>While managers lay down the structure and delegates authority and responsibility, leaders provides direction by developing the organizational vision and communicating it to the employees and inspiring them to achieve it. </a:t>
            </a:r>
            <a:endParaRPr lang="en-US" dirty="0" smtClean="0">
              <a:solidFill>
                <a:srgbClr val="002060"/>
              </a:solidFill>
            </a:endParaRPr>
          </a:p>
          <a:p>
            <a:pPr algn="just"/>
            <a:endParaRPr lang="en-US" dirty="0" smtClean="0">
              <a:solidFill>
                <a:srgbClr val="002060"/>
              </a:solidFill>
            </a:endParaRPr>
          </a:p>
          <a:p>
            <a:pPr algn="just"/>
            <a:r>
              <a:rPr lang="en-US" dirty="0" smtClean="0">
                <a:solidFill>
                  <a:srgbClr val="002060"/>
                </a:solidFill>
              </a:rPr>
              <a:t>While management includes focus on planning, organizing, staffing, directing and controlling; leadership is mainly a part of directing function of management. Leaders focus on listening, building relationships, teamwork, inspiring, motivating and persuading the followers. </a:t>
            </a:r>
            <a:endParaRPr lang="en-US" dirty="0" smtClean="0">
              <a:solidFill>
                <a:srgbClr val="002060"/>
              </a:solidFill>
            </a:endParaRPr>
          </a:p>
          <a:p>
            <a:pPr algn="just">
              <a:buNone/>
            </a:pPr>
            <a:endParaRPr lang="en-US" dirty="0" smtClean="0">
              <a:solidFill>
                <a:srgbClr val="002060"/>
              </a:solidFill>
            </a:endParaRPr>
          </a:p>
          <a:p>
            <a:pPr algn="just"/>
            <a:r>
              <a:rPr lang="en-US" b="1" dirty="0" smtClean="0">
                <a:solidFill>
                  <a:srgbClr val="002060"/>
                </a:solidFill>
              </a:rPr>
              <a:t>While a leader gets his authority from his followers, a manager gets his authority by virtue of his position in the organization.</a:t>
            </a:r>
            <a:r>
              <a:rPr lang="en-US" dirty="0" smtClean="0">
                <a:solidFill>
                  <a:srgbClr val="002060"/>
                </a:solidFill>
              </a:rPr>
              <a:t> </a:t>
            </a:r>
            <a:endParaRPr lang="en-US" dirty="0" smtClean="0">
              <a:solidFill>
                <a:srgbClr val="002060"/>
              </a:solidFill>
            </a:endParaRPr>
          </a:p>
          <a:p>
            <a:pPr algn="just">
              <a:buNone/>
            </a:pPr>
            <a:endParaRPr lang="en-US" dirty="0" smtClean="0">
              <a:solidFill>
                <a:srgbClr val="002060"/>
              </a:solidFill>
            </a:endParaRPr>
          </a:p>
          <a:p>
            <a:pPr algn="just"/>
            <a:r>
              <a:rPr lang="en-US" dirty="0" smtClean="0">
                <a:solidFill>
                  <a:srgbClr val="002060"/>
                </a:solidFill>
              </a:rPr>
              <a:t>While managers follow the organization’s policies and procedure, the leaders follow their own </a:t>
            </a:r>
            <a:r>
              <a:rPr lang="en-US" b="1" dirty="0" smtClean="0">
                <a:solidFill>
                  <a:srgbClr val="002060"/>
                </a:solidFill>
              </a:rPr>
              <a:t>instinct</a:t>
            </a:r>
            <a:r>
              <a:rPr lang="en-US" dirty="0" smtClean="0">
                <a:solidFill>
                  <a:srgbClr val="002060"/>
                </a:solidFill>
              </a:rPr>
              <a:t>. </a:t>
            </a:r>
            <a:endParaRPr lang="en-US" dirty="0" smtClean="0">
              <a:solidFill>
                <a:srgbClr val="002060"/>
              </a:solidFill>
            </a:endParaRPr>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1981200" y="609600"/>
            <a:ext cx="8305800" cy="6248400"/>
          </a:xfrm>
        </p:spPr>
        <p:txBody>
          <a:bodyPr>
            <a:normAutofit fontScale="60000" lnSpcReduction="20000"/>
          </a:bodyPr>
          <a:lstStyle/>
          <a:p>
            <a:pPr algn="just">
              <a:lnSpc>
                <a:spcPct val="120000"/>
              </a:lnSpc>
              <a:buNone/>
            </a:pPr>
            <a:r>
              <a:rPr lang="en-US" sz="3400" b="1" dirty="0" smtClean="0">
                <a:solidFill>
                  <a:srgbClr val="002060"/>
                </a:solidFill>
              </a:rPr>
              <a:t>1 .Risk avoidance</a:t>
            </a:r>
            <a:r>
              <a:rPr lang="en-US" sz="3400" dirty="0" smtClean="0">
                <a:solidFill>
                  <a:srgbClr val="002060"/>
                </a:solidFill>
              </a:rPr>
              <a:t> usually involves developing an alternative strategy that has a higher probability of success but usually at a higher cost associated with accomplishing a project task. </a:t>
            </a:r>
            <a:endParaRPr lang="en-US" sz="3400" dirty="0" smtClean="0">
              <a:solidFill>
                <a:srgbClr val="002060"/>
              </a:solidFill>
            </a:endParaRPr>
          </a:p>
          <a:p>
            <a:pPr algn="just">
              <a:lnSpc>
                <a:spcPct val="120000"/>
              </a:lnSpc>
            </a:pPr>
            <a:endParaRPr lang="en-US" sz="1700" dirty="0" smtClean="0">
              <a:solidFill>
                <a:srgbClr val="002060"/>
              </a:solidFill>
            </a:endParaRPr>
          </a:p>
          <a:p>
            <a:pPr algn="just">
              <a:lnSpc>
                <a:spcPct val="120000"/>
              </a:lnSpc>
            </a:pPr>
            <a:r>
              <a:rPr lang="en-US" sz="3400" dirty="0" smtClean="0">
                <a:solidFill>
                  <a:srgbClr val="002060"/>
                </a:solidFill>
              </a:rPr>
              <a:t>A common risk avoidance technique is to use proven and existing technologies rather than adopt new techniques, even though the new techniques may show promise of better performance or lower costs. A project team may choose a vendor with a proven track record over a new vendor that is providing significant price incentives to avoid the risk of working with a new vendor. </a:t>
            </a:r>
            <a:endParaRPr lang="en-US" sz="3400" dirty="0" smtClean="0">
              <a:solidFill>
                <a:srgbClr val="002060"/>
              </a:solidFill>
            </a:endParaRPr>
          </a:p>
          <a:p>
            <a:pPr algn="just">
              <a:lnSpc>
                <a:spcPct val="120000"/>
              </a:lnSpc>
              <a:buNone/>
            </a:pPr>
            <a:endParaRPr lang="en-US" sz="3400" dirty="0" smtClean="0">
              <a:solidFill>
                <a:srgbClr val="002060"/>
              </a:solidFill>
            </a:endParaRPr>
          </a:p>
          <a:p>
            <a:pPr algn="just">
              <a:lnSpc>
                <a:spcPct val="120000"/>
              </a:lnSpc>
            </a:pPr>
            <a:r>
              <a:rPr lang="en-US" sz="3400" dirty="0" smtClean="0">
                <a:solidFill>
                  <a:srgbClr val="002060"/>
                </a:solidFill>
              </a:rPr>
              <a:t>The project team that requires drug testing for team members is </a:t>
            </a:r>
            <a:r>
              <a:rPr lang="en-US" sz="3400" dirty="0" err="1" smtClean="0">
                <a:solidFill>
                  <a:srgbClr val="002060"/>
                </a:solidFill>
              </a:rPr>
              <a:t>practising</a:t>
            </a:r>
            <a:r>
              <a:rPr lang="en-US" sz="3400" dirty="0" smtClean="0">
                <a:solidFill>
                  <a:srgbClr val="002060"/>
                </a:solidFill>
              </a:rPr>
              <a:t> risk avoidance by avoiding damage done by someone under the influence of drugs.</a:t>
            </a:r>
            <a:endParaRPr lang="en-US" sz="3400" dirty="0" smtClean="0">
              <a:solidFill>
                <a:srgbClr val="002060"/>
              </a:solidFill>
            </a:endParaRPr>
          </a:p>
          <a:p>
            <a:pPr algn="just">
              <a:lnSpc>
                <a:spcPct val="120000"/>
              </a:lnSpc>
            </a:pPr>
            <a:endParaRPr lang="en-US" sz="1700" b="1" dirty="0" smtClean="0">
              <a:solidFill>
                <a:srgbClr val="002060"/>
              </a:solidFill>
            </a:endParaRPr>
          </a:p>
          <a:p>
            <a:endParaRPr lang="en-US" b="1" dirty="0" smtClean="0">
              <a:solidFill>
                <a:srgbClr val="002060"/>
              </a:solidFill>
            </a:endParaRPr>
          </a:p>
        </p:txBody>
      </p:sp>
      <p:sp>
        <p:nvSpPr>
          <p:cNvPr id="4" name="Title 1"/>
          <p:cNvSpPr txBox="true"/>
          <p:nvPr/>
        </p:nvSpPr>
        <p:spPr>
          <a:xfrm>
            <a:off x="1524000" y="0"/>
            <a:ext cx="9144000" cy="563562"/>
          </a:xfrm>
          <a:prstGeom prst="rect">
            <a:avLst/>
          </a:prstGeom>
          <a:solidFill>
            <a:srgbClr val="C00000"/>
          </a:solidFill>
        </p:spPr>
        <p:txBody>
          <a:bodyPr vert="horz" lIns="91440" tIns="45720" rIns="91440" bIns="45720" rtlCol="0" anchor="ctr">
            <a:normAutofit fontScale="72500" lnSpcReduction="2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Risk Mitigation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1981200" y="1066800"/>
            <a:ext cx="8229600" cy="5486400"/>
          </a:xfrm>
        </p:spPr>
        <p:txBody>
          <a:bodyPr>
            <a:normAutofit fontScale="87500" lnSpcReduction="10000"/>
          </a:bodyPr>
          <a:lstStyle/>
          <a:p>
            <a:pPr>
              <a:buNone/>
            </a:pPr>
            <a:r>
              <a:rPr lang="en-US" b="1" dirty="0" smtClean="0">
                <a:solidFill>
                  <a:srgbClr val="002060"/>
                </a:solidFill>
              </a:rPr>
              <a:t>2. </a:t>
            </a:r>
            <a:r>
              <a:rPr lang="en-US" sz="2400" b="1" dirty="0" smtClean="0">
                <a:solidFill>
                  <a:srgbClr val="002060"/>
                </a:solidFill>
              </a:rPr>
              <a:t>Risk sharing</a:t>
            </a:r>
            <a:r>
              <a:rPr lang="en-US" sz="2400" dirty="0" smtClean="0">
                <a:solidFill>
                  <a:srgbClr val="002060"/>
                </a:solidFill>
              </a:rPr>
              <a:t> involves partnering with others to share responsibility for the risky activities. Many organizations that work on international projects will reduce political, legal, </a:t>
            </a:r>
            <a:r>
              <a:rPr lang="en-US" sz="2400" dirty="0" err="1" smtClean="0">
                <a:solidFill>
                  <a:srgbClr val="002060"/>
                </a:solidFill>
              </a:rPr>
              <a:t>labour</a:t>
            </a:r>
            <a:r>
              <a:rPr lang="en-US" sz="2400" dirty="0" smtClean="0">
                <a:solidFill>
                  <a:srgbClr val="002060"/>
                </a:solidFill>
              </a:rPr>
              <a:t>, and others risk types associated with international projects by developing a joint venture with a company located in that country.</a:t>
            </a:r>
            <a:endParaRPr lang="en-US" sz="2400" dirty="0" smtClean="0">
              <a:solidFill>
                <a:srgbClr val="002060"/>
              </a:solidFill>
            </a:endParaRPr>
          </a:p>
          <a:p>
            <a:pPr>
              <a:buNone/>
            </a:pPr>
            <a:endParaRPr lang="en-US" sz="2400" dirty="0" smtClean="0">
              <a:solidFill>
                <a:srgbClr val="002060"/>
              </a:solidFill>
            </a:endParaRPr>
          </a:p>
          <a:p>
            <a:r>
              <a:rPr lang="en-US" sz="2400" dirty="0" smtClean="0">
                <a:solidFill>
                  <a:srgbClr val="002060"/>
                </a:solidFill>
              </a:rPr>
              <a:t>Partnering with another company to share the risk associated with a portion of the project is advantageous when the other company has expertise and experience the project team does not have. </a:t>
            </a:r>
            <a:endParaRPr lang="en-US" sz="2400" dirty="0" smtClean="0">
              <a:solidFill>
                <a:srgbClr val="002060"/>
              </a:solidFill>
            </a:endParaRPr>
          </a:p>
          <a:p>
            <a:endParaRPr lang="en-US" sz="2400" dirty="0" smtClean="0">
              <a:solidFill>
                <a:srgbClr val="002060"/>
              </a:solidFill>
            </a:endParaRPr>
          </a:p>
          <a:p>
            <a:r>
              <a:rPr lang="en-US" sz="2400" dirty="0" smtClean="0">
                <a:solidFill>
                  <a:srgbClr val="002060"/>
                </a:solidFill>
              </a:rPr>
              <a:t>If a risk event does occur, then the partnering company absorbs some or all of the negative impact of the event. The company will also derive some of the profit or benefit gained by a successful project.</a:t>
            </a:r>
            <a:endParaRPr lang="en-US" sz="2400" dirty="0" smtClean="0">
              <a:solidFill>
                <a:srgbClr val="002060"/>
              </a:solidFill>
            </a:endParaRPr>
          </a:p>
          <a:p>
            <a:endParaRPr lang="en-US" sz="2400" dirty="0"/>
          </a:p>
        </p:txBody>
      </p:sp>
      <p:sp>
        <p:nvSpPr>
          <p:cNvPr id="4" name="Title 1"/>
          <p:cNvSpPr txBox="true"/>
          <p:nvPr/>
        </p:nvSpPr>
        <p:spPr>
          <a:xfrm>
            <a:off x="1524000" y="0"/>
            <a:ext cx="9144000" cy="685800"/>
          </a:xfrm>
          <a:prstGeom prst="rect">
            <a:avLst/>
          </a:prstGeom>
          <a:solidFill>
            <a:srgbClr val="C00000"/>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Risk Mitigation </a:t>
            </a:r>
            <a:br>
              <a:rPr kumimoji="0" lang="en-US" sz="3200" b="0" i="0" u="none" strike="noStrike" kern="1200" cap="none" spc="0" normalizeH="0" baseline="0" noProof="0" dirty="0" smtClean="0">
                <a:ln>
                  <a:noFill/>
                </a:ln>
                <a:solidFill>
                  <a:schemeClr val="bg1"/>
                </a:solidFill>
                <a:effectLst/>
                <a:uLnTx/>
                <a:uFillTx/>
                <a:latin typeface="+mj-lt"/>
                <a:ea typeface="+mj-ea"/>
                <a:cs typeface="+mj-cs"/>
              </a:rPr>
            </a:br>
            <a:r>
              <a:rPr kumimoji="0" lang="en-US" b="0" i="0" u="none" strike="noStrike" kern="1200" cap="none" spc="0" normalizeH="0" baseline="0" noProof="0" dirty="0" smtClean="0">
                <a:ln>
                  <a:noFill/>
                </a:ln>
                <a:solidFill>
                  <a:schemeClr val="bg1"/>
                </a:solidFill>
                <a:effectLst/>
                <a:uLnTx/>
                <a:uFillTx/>
                <a:latin typeface="+mj-lt"/>
                <a:ea typeface="+mj-ea"/>
                <a:cs typeface="+mj-cs"/>
              </a:rPr>
              <a:t>(the action of reducing the severity, seriousness, or painfulness of something)</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858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574675" y="685800"/>
            <a:ext cx="10587990" cy="5867400"/>
          </a:xfrm>
        </p:spPr>
        <p:txBody>
          <a:bodyPr>
            <a:normAutofit/>
          </a:bodyPr>
          <a:lstStyle/>
          <a:p>
            <a:pPr marL="514350" indent="-514350" algn="just">
              <a:lnSpc>
                <a:spcPct val="120000"/>
              </a:lnSpc>
              <a:buAutoNum type="arabicPeriod" startAt="3"/>
            </a:pPr>
            <a:r>
              <a:rPr lang="en-US" sz="1800" b="1" dirty="0" smtClean="0">
                <a:solidFill>
                  <a:srgbClr val="002060"/>
                </a:solidFill>
              </a:rPr>
              <a:t>Risk reduction</a:t>
            </a:r>
            <a:r>
              <a:rPr lang="en-US" sz="1800" dirty="0" smtClean="0">
                <a:solidFill>
                  <a:srgbClr val="002060"/>
                </a:solidFill>
              </a:rPr>
              <a:t> is an investment of funds to reduce the risk on a project. </a:t>
            </a:r>
            <a:endParaRPr lang="en-US" sz="1800" dirty="0" smtClean="0">
              <a:solidFill>
                <a:srgbClr val="002060"/>
              </a:solidFill>
            </a:endParaRPr>
          </a:p>
          <a:p>
            <a:pPr marL="514350" indent="-514350" algn="just">
              <a:lnSpc>
                <a:spcPct val="120000"/>
              </a:lnSpc>
              <a:buNone/>
            </a:pPr>
            <a:r>
              <a:rPr lang="en-US" sz="1800" dirty="0" smtClean="0">
                <a:solidFill>
                  <a:srgbClr val="002060"/>
                </a:solidFill>
              </a:rPr>
              <a:t>	On international projects, companies will often purchase the guarantee of a currency rate to reduce the risk associated with fluctuations in the currency exchange rate. </a:t>
            </a:r>
            <a:endParaRPr lang="en-US" sz="1800" dirty="0" smtClean="0">
              <a:solidFill>
                <a:srgbClr val="002060"/>
              </a:solidFill>
            </a:endParaRPr>
          </a:p>
          <a:p>
            <a:pPr marL="514350" indent="-514350" algn="just">
              <a:lnSpc>
                <a:spcPct val="120000"/>
              </a:lnSpc>
              <a:buNone/>
            </a:pPr>
            <a:endParaRPr lang="en-US" sz="1800" dirty="0" smtClean="0">
              <a:solidFill>
                <a:srgbClr val="002060"/>
              </a:solidFill>
            </a:endParaRPr>
          </a:p>
          <a:p>
            <a:pPr marL="514350" indent="-514350" algn="just">
              <a:lnSpc>
                <a:spcPct val="120000"/>
              </a:lnSpc>
              <a:buNone/>
            </a:pPr>
            <a:r>
              <a:rPr lang="en-US" sz="1800" dirty="0" smtClean="0">
                <a:solidFill>
                  <a:srgbClr val="002060"/>
                </a:solidFill>
              </a:rPr>
              <a:t>	A project manager may hire an expert to review the technical plans or the cost estimate on a project to increase the confidence in that plan and reduce the project risk. </a:t>
            </a:r>
            <a:endParaRPr lang="en-US" sz="1800" dirty="0" smtClean="0">
              <a:solidFill>
                <a:srgbClr val="002060"/>
              </a:solidFill>
            </a:endParaRPr>
          </a:p>
          <a:p>
            <a:pPr marL="514350" indent="-514350" algn="just">
              <a:lnSpc>
                <a:spcPct val="120000"/>
              </a:lnSpc>
              <a:buNone/>
            </a:pPr>
            <a:endParaRPr lang="en-US" sz="1800" dirty="0" smtClean="0">
              <a:solidFill>
                <a:srgbClr val="002060"/>
              </a:solidFill>
            </a:endParaRPr>
          </a:p>
          <a:p>
            <a:pPr marL="514350" indent="-514350" algn="just">
              <a:lnSpc>
                <a:spcPct val="120000"/>
              </a:lnSpc>
              <a:buNone/>
            </a:pPr>
            <a:r>
              <a:rPr lang="en-US" sz="1800" dirty="0" smtClean="0">
                <a:solidFill>
                  <a:srgbClr val="002060"/>
                </a:solidFill>
              </a:rPr>
              <a:t>	Assigning highly skilled project personnel to manage the high-risk activities is another risk-reduction method. Experts managing a high-risk activity can often predict problems and find solutions that prevent the activities from having a negative impact on the project. </a:t>
            </a:r>
            <a:endParaRPr lang="en-US" sz="1800" dirty="0" smtClean="0">
              <a:solidFill>
                <a:srgbClr val="002060"/>
              </a:solidFill>
            </a:endParaRPr>
          </a:p>
          <a:p>
            <a:pPr marL="514350" indent="-514350" algn="just">
              <a:lnSpc>
                <a:spcPct val="120000"/>
              </a:lnSpc>
              <a:buNone/>
            </a:pPr>
            <a:endParaRPr lang="en-US" sz="1800" dirty="0" smtClean="0">
              <a:solidFill>
                <a:srgbClr val="002060"/>
              </a:solidFill>
            </a:endParaRPr>
          </a:p>
          <a:p>
            <a:pPr marL="514350" indent="-514350" algn="just">
              <a:lnSpc>
                <a:spcPct val="120000"/>
              </a:lnSpc>
              <a:buNone/>
            </a:pPr>
            <a:r>
              <a:rPr lang="en-US" sz="1800" dirty="0" smtClean="0">
                <a:solidFill>
                  <a:srgbClr val="002060"/>
                </a:solidFill>
              </a:rPr>
              <a:t>	Some companies reduce risk by forbidding key executives or technology experts to ride on the same airplane.</a:t>
            </a:r>
            <a:endParaRPr lang="en-US" sz="1800" dirty="0" smtClean="0">
              <a:solidFill>
                <a:srgbClr val="002060"/>
              </a:solidFill>
            </a:endParaRPr>
          </a:p>
          <a:p>
            <a:pPr algn="just">
              <a:lnSpc>
                <a:spcPct val="120000"/>
              </a:lnSpc>
            </a:pPr>
            <a:endParaRPr lang="en-US" sz="1800" b="1" dirty="0" smtClean="0">
              <a:solidFill>
                <a:srgbClr val="002060"/>
              </a:solidFill>
            </a:endParaRPr>
          </a:p>
          <a:p>
            <a:pPr algn="just">
              <a:lnSpc>
                <a:spcPct val="120000"/>
              </a:lnSpc>
            </a:pPr>
            <a:endParaRPr lang="en-US" dirty="0" smtClean="0"/>
          </a:p>
          <a:p>
            <a:endParaRPr lang="en-US" dirty="0" smtClean="0"/>
          </a:p>
          <a:p>
            <a:endParaRPr lang="en-US" dirty="0"/>
          </a:p>
        </p:txBody>
      </p:sp>
      <p:sp>
        <p:nvSpPr>
          <p:cNvPr id="4" name="Title 1"/>
          <p:cNvSpPr txBox="true"/>
          <p:nvPr/>
        </p:nvSpPr>
        <p:spPr>
          <a:xfrm>
            <a:off x="1524000" y="0"/>
            <a:ext cx="9144000" cy="563562"/>
          </a:xfrm>
          <a:prstGeom prst="rect">
            <a:avLst/>
          </a:prstGeom>
          <a:solidFill>
            <a:srgbClr val="C00000"/>
          </a:solidFill>
        </p:spPr>
        <p:txBody>
          <a:bodyPr vert="horz" lIns="91440" tIns="45720" rIns="91440" bIns="45720" rtlCol="0" anchor="ctr">
            <a:normAutofit fontScale="72500" lnSpcReduction="2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Risk Mitigation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1981200" y="914400"/>
            <a:ext cx="8229600" cy="5715000"/>
          </a:xfrm>
        </p:spPr>
        <p:txBody>
          <a:bodyPr>
            <a:normAutofit fontScale="67500" lnSpcReduction="20000"/>
          </a:bodyPr>
          <a:lstStyle/>
          <a:p>
            <a:pPr>
              <a:buNone/>
            </a:pPr>
            <a:r>
              <a:rPr lang="en-US" b="1" dirty="0" smtClean="0">
                <a:solidFill>
                  <a:srgbClr val="002060"/>
                </a:solidFill>
              </a:rPr>
              <a:t>4. Risk transfer</a:t>
            </a:r>
            <a:r>
              <a:rPr lang="en-US" dirty="0" smtClean="0">
                <a:solidFill>
                  <a:srgbClr val="002060"/>
                </a:solidFill>
              </a:rPr>
              <a:t> is a risk reduction method that shifts the risk from the project to another party. </a:t>
            </a:r>
            <a:endParaRPr lang="en-US" dirty="0" smtClean="0">
              <a:solidFill>
                <a:srgbClr val="002060"/>
              </a:solidFill>
            </a:endParaRPr>
          </a:p>
          <a:p>
            <a:pPr>
              <a:buNone/>
            </a:pPr>
            <a:endParaRPr lang="en-US" dirty="0" smtClean="0">
              <a:solidFill>
                <a:srgbClr val="002060"/>
              </a:solidFill>
            </a:endParaRPr>
          </a:p>
          <a:p>
            <a:r>
              <a:rPr lang="en-US" dirty="0" smtClean="0">
                <a:solidFill>
                  <a:srgbClr val="002060"/>
                </a:solidFill>
              </a:rPr>
              <a:t>The purchase of insurance on certain items is a risk-transfer method. The risk is transferred from the project to the insurance company. </a:t>
            </a:r>
            <a:endParaRPr lang="en-US" dirty="0" smtClean="0">
              <a:solidFill>
                <a:srgbClr val="002060"/>
              </a:solidFill>
            </a:endParaRPr>
          </a:p>
          <a:p>
            <a:endParaRPr lang="en-US" dirty="0" smtClean="0">
              <a:solidFill>
                <a:srgbClr val="002060"/>
              </a:solidFill>
            </a:endParaRPr>
          </a:p>
          <a:p>
            <a:r>
              <a:rPr lang="en-US" dirty="0" smtClean="0">
                <a:solidFill>
                  <a:srgbClr val="002060"/>
                </a:solidFill>
              </a:rPr>
              <a:t>A construction project in the Caribbean may purchase hurricane insurance that would cover the cost of a hurricane damaging the construction site. </a:t>
            </a:r>
            <a:endParaRPr lang="en-US" dirty="0" smtClean="0">
              <a:solidFill>
                <a:srgbClr val="002060"/>
              </a:solidFill>
            </a:endParaRPr>
          </a:p>
          <a:p>
            <a:endParaRPr lang="en-US" dirty="0" smtClean="0">
              <a:solidFill>
                <a:srgbClr val="002060"/>
              </a:solidFill>
            </a:endParaRPr>
          </a:p>
          <a:p>
            <a:r>
              <a:rPr lang="en-US" dirty="0" smtClean="0">
                <a:solidFill>
                  <a:srgbClr val="002060"/>
                </a:solidFill>
              </a:rPr>
              <a:t>The purchase of insurance is usually in areas outside the control of the project team. Weather, political unrest, and </a:t>
            </a:r>
            <a:r>
              <a:rPr lang="en-US" dirty="0" err="1" smtClean="0">
                <a:solidFill>
                  <a:srgbClr val="002060"/>
                </a:solidFill>
              </a:rPr>
              <a:t>labour</a:t>
            </a:r>
            <a:r>
              <a:rPr lang="en-US" dirty="0" smtClean="0">
                <a:solidFill>
                  <a:srgbClr val="002060"/>
                </a:solidFill>
              </a:rPr>
              <a:t> strikes are examples of events that can significantly impact the project and that are outside the control of the project team.</a:t>
            </a:r>
            <a:endParaRPr lang="en-US" dirty="0" smtClean="0">
              <a:solidFill>
                <a:srgbClr val="002060"/>
              </a:solidFill>
            </a:endParaRPr>
          </a:p>
          <a:p>
            <a:endParaRPr lang="en-US" dirty="0"/>
          </a:p>
        </p:txBody>
      </p:sp>
      <p:sp>
        <p:nvSpPr>
          <p:cNvPr id="4" name="Title 1"/>
          <p:cNvSpPr txBox="true"/>
          <p:nvPr/>
        </p:nvSpPr>
        <p:spPr>
          <a:xfrm>
            <a:off x="1524000" y="0"/>
            <a:ext cx="9144000" cy="685800"/>
          </a:xfrm>
          <a:prstGeom prst="rect">
            <a:avLst/>
          </a:prstGeom>
          <a:solidFill>
            <a:srgbClr val="C00000"/>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Risk Mitigation </a:t>
            </a:r>
            <a:br>
              <a:rPr kumimoji="0" lang="en-US" b="0" i="0" u="none" strike="noStrike" kern="1200" cap="none" spc="0" normalizeH="0" baseline="0" noProof="0" dirty="0" smtClean="0">
                <a:ln>
                  <a:noFill/>
                </a:ln>
                <a:solidFill>
                  <a:schemeClr val="bg1"/>
                </a:solidFill>
                <a:effectLst/>
                <a:uLnTx/>
                <a:uFillTx/>
                <a:latin typeface="+mj-lt"/>
                <a:ea typeface="+mj-ea"/>
                <a:cs typeface="+mj-cs"/>
              </a:rPr>
            </a:br>
            <a:r>
              <a:rPr kumimoji="0" lang="en-US" b="0" i="0" u="none" strike="noStrike" kern="1200" cap="none" spc="0" normalizeH="0" baseline="0" noProof="0" dirty="0" smtClean="0">
                <a:ln>
                  <a:noFill/>
                </a:ln>
                <a:solidFill>
                  <a:schemeClr val="bg1"/>
                </a:solidFill>
                <a:effectLst/>
                <a:uLnTx/>
                <a:uFillTx/>
                <a:latin typeface="+mj-lt"/>
                <a:ea typeface="+mj-ea"/>
                <a:cs typeface="+mj-cs"/>
              </a:rPr>
              <a:t>(the action of reducing the severity, seriousness, or painfulness of something)</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Contingency Plan</a:t>
            </a:r>
            <a:endParaRPr lang="en-US" dirty="0">
              <a:solidFill>
                <a:schemeClr val="bg1"/>
              </a:solidFill>
            </a:endParaRPr>
          </a:p>
        </p:txBody>
      </p:sp>
      <p:sp>
        <p:nvSpPr>
          <p:cNvPr id="3" name="Content Placeholder 2"/>
          <p:cNvSpPr>
            <a:spLocks noGrp="true"/>
          </p:cNvSpPr>
          <p:nvPr>
            <p:ph idx="1"/>
          </p:nvPr>
        </p:nvSpPr>
        <p:spPr>
          <a:xfrm>
            <a:off x="1614805" y="685800"/>
            <a:ext cx="8595995" cy="5867400"/>
          </a:xfrm>
        </p:spPr>
        <p:txBody>
          <a:bodyPr>
            <a:normAutofit lnSpcReduction="10000"/>
          </a:bodyPr>
          <a:lstStyle/>
          <a:p>
            <a:pPr algn="just">
              <a:lnSpc>
                <a:spcPct val="120000"/>
              </a:lnSpc>
            </a:pPr>
            <a:r>
              <a:rPr lang="en-US" sz="1800" dirty="0" smtClean="0">
                <a:solidFill>
                  <a:srgbClr val="002060"/>
                </a:solidFill>
              </a:rPr>
              <a:t>The project risk plan balances the investment of the mitigation against the benefit for the project. </a:t>
            </a:r>
            <a:r>
              <a:rPr lang="en-US" sz="1800" b="1" dirty="0" smtClean="0">
                <a:solidFill>
                  <a:srgbClr val="C00000"/>
                </a:solidFill>
              </a:rPr>
              <a:t>The project team often develops an alternative method for accomplishing a project goal when a risk event has been identified that may frustrate the accomplishment of that goal. These plans are called contingency plans. </a:t>
            </a:r>
            <a:endParaRPr lang="en-US" sz="1800" b="1" dirty="0" smtClean="0">
              <a:solidFill>
                <a:srgbClr val="C00000"/>
              </a:solidFill>
            </a:endParaRPr>
          </a:p>
          <a:p>
            <a:pPr algn="just">
              <a:lnSpc>
                <a:spcPct val="120000"/>
              </a:lnSpc>
            </a:pPr>
            <a:endParaRPr lang="en-US" sz="1800" dirty="0" smtClean="0">
              <a:solidFill>
                <a:srgbClr val="002060"/>
              </a:solidFill>
            </a:endParaRPr>
          </a:p>
          <a:p>
            <a:pPr algn="just">
              <a:lnSpc>
                <a:spcPct val="120000"/>
              </a:lnSpc>
            </a:pPr>
            <a:r>
              <a:rPr lang="en-US" sz="1800" dirty="0" smtClean="0">
                <a:solidFill>
                  <a:srgbClr val="002060"/>
                </a:solidFill>
              </a:rPr>
              <a:t>The risk of a truck drivers’ strike may be mitigated with a contingency plan that uses a train to transport the needed equipment for the project. If a critical piece of equipment is late, the impact on the schedule can be mitigated by making changes to the schedule to accommodate a late equipment delivery.</a:t>
            </a:r>
            <a:endParaRPr lang="en-US" sz="1800" dirty="0" smtClean="0">
              <a:solidFill>
                <a:srgbClr val="002060"/>
              </a:solidFill>
            </a:endParaRPr>
          </a:p>
          <a:p>
            <a:pPr algn="just">
              <a:lnSpc>
                <a:spcPct val="120000"/>
              </a:lnSpc>
            </a:pPr>
            <a:endParaRPr lang="en-US" sz="1800" dirty="0" smtClean="0">
              <a:solidFill>
                <a:srgbClr val="002060"/>
              </a:solidFill>
            </a:endParaRPr>
          </a:p>
          <a:p>
            <a:pPr algn="just">
              <a:lnSpc>
                <a:spcPct val="120000"/>
              </a:lnSpc>
            </a:pPr>
            <a:r>
              <a:rPr lang="en-US" sz="1800" dirty="0" smtClean="0">
                <a:solidFill>
                  <a:srgbClr val="002060"/>
                </a:solidFill>
              </a:rPr>
              <a:t>Contingency funds are funds set aside by the project team to address unforeseen events that cause the project costs to increase. Projects with a high-risk profile will typically have a large contingency budget. </a:t>
            </a:r>
            <a:endParaRPr lang="en-US" sz="1800" dirty="0" smtClean="0">
              <a:solidFill>
                <a:srgbClr val="002060"/>
              </a:solidFill>
            </a:endParaRPr>
          </a:p>
          <a:p>
            <a:pPr algn="just">
              <a:lnSpc>
                <a:spcPct val="120000"/>
              </a:lnSpc>
            </a:pPr>
            <a:endParaRPr lang="en-US" sz="18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533400"/>
          </a:xfrm>
          <a:prstGeom prst="rect">
            <a:avLst/>
          </a:prstGeom>
          <a:noFill/>
          <a:ln w="9525">
            <a:solidFill>
              <a:schemeClr val="accent1"/>
            </a:solidFill>
            <a:miter lim="800000"/>
            <a:headEnd/>
            <a:tailEnd/>
          </a:ln>
        </p:spPr>
      </p:pic>
      <p:sp>
        <p:nvSpPr>
          <p:cNvPr id="9" name="Footer Placeholder 8"/>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589280" y="838200"/>
            <a:ext cx="10500995" cy="5867400"/>
          </a:xfrm>
        </p:spPr>
        <p:txBody>
          <a:bodyPr>
            <a:normAutofit fontScale="80000" lnSpcReduction="20000"/>
          </a:bodyPr>
          <a:lstStyle/>
          <a:p>
            <a:pPr algn="just">
              <a:lnSpc>
                <a:spcPct val="120000"/>
              </a:lnSpc>
            </a:pPr>
            <a:r>
              <a:rPr lang="en-US" dirty="0" smtClean="0">
                <a:solidFill>
                  <a:srgbClr val="002060"/>
                </a:solidFill>
              </a:rPr>
              <a:t>Some project managers allocate the contingency budget to the items in the budget that have high risk rather than developing one line item in the budget for contingencies. </a:t>
            </a:r>
            <a:endParaRPr lang="en-US" dirty="0" smtClean="0">
              <a:solidFill>
                <a:srgbClr val="002060"/>
              </a:solidFill>
            </a:endParaRPr>
          </a:p>
          <a:p>
            <a:pPr algn="just">
              <a:lnSpc>
                <a:spcPct val="120000"/>
              </a:lnSpc>
            </a:pPr>
            <a:endParaRPr lang="en-US" sz="1100" dirty="0" smtClean="0">
              <a:solidFill>
                <a:srgbClr val="002060"/>
              </a:solidFill>
            </a:endParaRPr>
          </a:p>
          <a:p>
            <a:pPr algn="just">
              <a:lnSpc>
                <a:spcPct val="120000"/>
              </a:lnSpc>
            </a:pPr>
            <a:r>
              <a:rPr lang="en-US" dirty="0" smtClean="0">
                <a:solidFill>
                  <a:srgbClr val="002060"/>
                </a:solidFill>
              </a:rPr>
              <a:t>This approach allows the project team to track the use of contingency against the risk plan. This approach also allocates the responsibility to manage the risk budget to the managers responsible for those line items. </a:t>
            </a:r>
            <a:endParaRPr lang="en-US" dirty="0" smtClean="0">
              <a:solidFill>
                <a:srgbClr val="002060"/>
              </a:solidFill>
            </a:endParaRPr>
          </a:p>
          <a:p>
            <a:pPr algn="just">
              <a:lnSpc>
                <a:spcPct val="120000"/>
              </a:lnSpc>
            </a:pPr>
            <a:endParaRPr lang="en-US" sz="1100" dirty="0" smtClean="0">
              <a:solidFill>
                <a:srgbClr val="002060"/>
              </a:solidFill>
            </a:endParaRPr>
          </a:p>
          <a:p>
            <a:pPr algn="just">
              <a:lnSpc>
                <a:spcPct val="120000"/>
              </a:lnSpc>
            </a:pPr>
            <a:r>
              <a:rPr lang="en-US" dirty="0" smtClean="0">
                <a:solidFill>
                  <a:srgbClr val="002060"/>
                </a:solidFill>
              </a:rPr>
              <a:t>The availability of contingency funds in the line item budget may also increase the use of contingency funds to solve problems rather than finding alternative, less costly solutions. </a:t>
            </a:r>
            <a:endParaRPr lang="en-US" dirty="0" smtClean="0">
              <a:solidFill>
                <a:srgbClr val="002060"/>
              </a:solidFill>
            </a:endParaRPr>
          </a:p>
          <a:p>
            <a:pPr algn="just">
              <a:lnSpc>
                <a:spcPct val="120000"/>
              </a:lnSpc>
            </a:pPr>
            <a:endParaRPr lang="en-US" dirty="0" smtClean="0">
              <a:solidFill>
                <a:srgbClr val="002060"/>
              </a:solidFill>
            </a:endParaRPr>
          </a:p>
          <a:p>
            <a:endParaRPr lang="en-US" dirty="0"/>
          </a:p>
        </p:txBody>
      </p:sp>
      <p:sp>
        <p:nvSpPr>
          <p:cNvPr id="4" name="Title 1"/>
          <p:cNvSpPr txBox="true"/>
          <p:nvPr/>
        </p:nvSpPr>
        <p:spPr>
          <a:xfrm>
            <a:off x="1524000" y="0"/>
            <a:ext cx="9144000" cy="563562"/>
          </a:xfrm>
          <a:prstGeom prst="rect">
            <a:avLst/>
          </a:prstGeom>
          <a:solidFill>
            <a:srgbClr val="C00000"/>
          </a:solidFill>
        </p:spPr>
        <p:txBody>
          <a:bodyPr vert="horz" lIns="91440" tIns="45720" rIns="91440" bIns="45720" rtlCol="0" anchor="ctr">
            <a:normAutofit fontScale="72500" lnSpcReduction="2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Contingency Plan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5334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Project Risk by Phases</a:t>
            </a:r>
            <a:endParaRPr lang="en-US" dirty="0">
              <a:solidFill>
                <a:schemeClr val="bg1"/>
              </a:solidFill>
            </a:endParaRPr>
          </a:p>
        </p:txBody>
      </p:sp>
      <p:sp>
        <p:nvSpPr>
          <p:cNvPr id="3" name="Content Placeholder 2"/>
          <p:cNvSpPr>
            <a:spLocks noGrp="true"/>
          </p:cNvSpPr>
          <p:nvPr>
            <p:ph idx="1"/>
          </p:nvPr>
        </p:nvSpPr>
        <p:spPr>
          <a:xfrm>
            <a:off x="493395" y="838200"/>
            <a:ext cx="11224260" cy="5288280"/>
          </a:xfrm>
        </p:spPr>
        <p:txBody>
          <a:bodyPr>
            <a:normAutofit fontScale="62500" lnSpcReduction="20000"/>
          </a:bodyPr>
          <a:lstStyle/>
          <a:p>
            <a:pPr>
              <a:buNone/>
            </a:pPr>
            <a:r>
              <a:rPr lang="en-US" b="1" dirty="0" smtClean="0">
                <a:solidFill>
                  <a:srgbClr val="002060"/>
                </a:solidFill>
              </a:rPr>
              <a:t>Project Risk by Phases</a:t>
            </a:r>
            <a:endParaRPr lang="en-US" b="1" dirty="0" smtClean="0">
              <a:solidFill>
                <a:srgbClr val="002060"/>
              </a:solidFill>
            </a:endParaRPr>
          </a:p>
          <a:p>
            <a:pPr algn="just">
              <a:lnSpc>
                <a:spcPct val="120000"/>
              </a:lnSpc>
            </a:pPr>
            <a:r>
              <a:rPr lang="en-US" dirty="0" smtClean="0">
                <a:solidFill>
                  <a:srgbClr val="002060"/>
                </a:solidFill>
              </a:rPr>
              <a:t>Project risk is dealt with in different ways depending on the phase of the project.</a:t>
            </a:r>
            <a:endParaRPr lang="en-US" dirty="0" smtClean="0">
              <a:solidFill>
                <a:srgbClr val="002060"/>
              </a:solidFill>
            </a:endParaRPr>
          </a:p>
          <a:p>
            <a:pPr algn="just">
              <a:lnSpc>
                <a:spcPct val="120000"/>
              </a:lnSpc>
            </a:pPr>
            <a:endParaRPr lang="en-US" dirty="0" smtClean="0">
              <a:solidFill>
                <a:srgbClr val="002060"/>
              </a:solidFill>
            </a:endParaRPr>
          </a:p>
          <a:p>
            <a:pPr algn="just">
              <a:lnSpc>
                <a:spcPct val="120000"/>
              </a:lnSpc>
              <a:buNone/>
            </a:pPr>
            <a:r>
              <a:rPr lang="en-US" sz="3800" b="1" dirty="0" smtClean="0">
                <a:solidFill>
                  <a:srgbClr val="002060"/>
                </a:solidFill>
              </a:rPr>
              <a:t>1. Initiation</a:t>
            </a:r>
            <a:endParaRPr lang="en-US" sz="3800" b="1" dirty="0" smtClean="0">
              <a:solidFill>
                <a:srgbClr val="002060"/>
              </a:solidFill>
            </a:endParaRPr>
          </a:p>
          <a:p>
            <a:pPr algn="just">
              <a:lnSpc>
                <a:spcPct val="120000"/>
              </a:lnSpc>
              <a:buNone/>
            </a:pPr>
            <a:r>
              <a:rPr lang="en-US" dirty="0" smtClean="0">
                <a:solidFill>
                  <a:srgbClr val="002060"/>
                </a:solidFill>
              </a:rPr>
              <a:t>	Risk is associated with things that are unknown. More things are unknown at the beginning of a project, but risk must be considered in the initiation phase and weighed against the potential benefit of the project’s success in order to decide if the project should be chosen.</a:t>
            </a:r>
            <a:endParaRPr lang="en-US" dirty="0" smtClean="0">
              <a:solidFill>
                <a:srgbClr val="002060"/>
              </a:solidFill>
            </a:endParaRPr>
          </a:p>
          <a:p>
            <a:pPr algn="just">
              <a:lnSpc>
                <a:spcPct val="120000"/>
              </a:lnSpc>
            </a:pPr>
            <a:endParaRPr lang="en-US" dirty="0" smtClean="0">
              <a:solidFill>
                <a:srgbClr val="002060"/>
              </a:solidFill>
            </a:endParaRPr>
          </a:p>
          <a:p>
            <a:pPr algn="just">
              <a:lnSpc>
                <a:spcPct val="120000"/>
              </a:lnSpc>
              <a:buNone/>
            </a:pPr>
            <a:r>
              <a:rPr lang="en-US" sz="3800" b="1" dirty="0" smtClean="0">
                <a:solidFill>
                  <a:srgbClr val="002060"/>
                </a:solidFill>
              </a:rPr>
              <a:t>2. Planning Phase</a:t>
            </a:r>
            <a:endParaRPr lang="en-US" sz="3800" b="1" dirty="0" smtClean="0">
              <a:solidFill>
                <a:srgbClr val="002060"/>
              </a:solidFill>
            </a:endParaRPr>
          </a:p>
          <a:p>
            <a:pPr algn="just">
              <a:lnSpc>
                <a:spcPct val="120000"/>
              </a:lnSpc>
              <a:buNone/>
            </a:pPr>
            <a:r>
              <a:rPr lang="en-US" dirty="0" smtClean="0">
                <a:solidFill>
                  <a:srgbClr val="002060"/>
                </a:solidFill>
              </a:rPr>
              <a:t>	Once the project is approved and it moves into the planning stage, risks are identified with each major group of activities. A</a:t>
            </a:r>
            <a:r>
              <a:rPr lang="en-US" b="1" dirty="0" smtClean="0">
                <a:solidFill>
                  <a:srgbClr val="002060"/>
                </a:solidFill>
              </a:rPr>
              <a:t> risk breakdown structure </a:t>
            </a:r>
            <a:r>
              <a:rPr lang="en-US" dirty="0" smtClean="0">
                <a:solidFill>
                  <a:srgbClr val="002060"/>
                </a:solidFill>
              </a:rPr>
              <a:t>(RBS) can be used to identify increasing levels of detailed risk analysis.</a:t>
            </a:r>
            <a:endParaRPr lang="en-US" dirty="0" smtClean="0">
              <a:solidFill>
                <a:srgbClr val="002060"/>
              </a:solidFill>
            </a:endParaRPr>
          </a:p>
          <a:p>
            <a:endParaRPr lang="en-US" dirty="0" smtClean="0"/>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Project Risk by Phases</a:t>
            </a:r>
            <a:endParaRPr lang="en-US" dirty="0">
              <a:solidFill>
                <a:schemeClr val="bg1"/>
              </a:solidFill>
            </a:endParaRPr>
          </a:p>
        </p:txBody>
      </p:sp>
      <p:sp>
        <p:nvSpPr>
          <p:cNvPr id="3" name="Content Placeholder 2"/>
          <p:cNvSpPr>
            <a:spLocks noGrp="true"/>
          </p:cNvSpPr>
          <p:nvPr>
            <p:ph idx="1"/>
          </p:nvPr>
        </p:nvSpPr>
        <p:spPr>
          <a:xfrm>
            <a:off x="216535" y="756285"/>
            <a:ext cx="11951335" cy="5791200"/>
          </a:xfrm>
        </p:spPr>
        <p:txBody>
          <a:bodyPr/>
          <a:lstStyle/>
          <a:p>
            <a:pPr>
              <a:buNone/>
            </a:pPr>
            <a:r>
              <a:rPr lang="en-US" sz="2800" b="1" dirty="0" smtClean="0">
                <a:solidFill>
                  <a:srgbClr val="002060"/>
                </a:solidFill>
              </a:rPr>
              <a:t>3. Implementation Phase</a:t>
            </a:r>
            <a:endParaRPr lang="en-US" sz="2800" b="1" dirty="0" smtClean="0">
              <a:solidFill>
                <a:srgbClr val="002060"/>
              </a:solidFill>
            </a:endParaRPr>
          </a:p>
          <a:p>
            <a:endParaRPr lang="en-US" sz="1600" dirty="0" smtClean="0"/>
          </a:p>
          <a:p>
            <a:pPr algn="just">
              <a:lnSpc>
                <a:spcPct val="120000"/>
              </a:lnSpc>
            </a:pPr>
            <a:r>
              <a:rPr lang="en-US" sz="1600" dirty="0" smtClean="0">
                <a:solidFill>
                  <a:srgbClr val="002060"/>
                </a:solidFill>
              </a:rPr>
              <a:t>As the project progresses and more information becomes available to the project team, the total risk on the project typically reduces, as activities are performed without loss. The risk plan needs to be updated with new information and risks checked off that are related to activities that have been performed.</a:t>
            </a:r>
            <a:endParaRPr lang="en-US" sz="1600" dirty="0" smtClean="0">
              <a:solidFill>
                <a:srgbClr val="002060"/>
              </a:solidFill>
            </a:endParaRPr>
          </a:p>
          <a:p>
            <a:pPr algn="just">
              <a:lnSpc>
                <a:spcPct val="120000"/>
              </a:lnSpc>
            </a:pPr>
            <a:endParaRPr lang="en-US" sz="1600" dirty="0" smtClean="0">
              <a:solidFill>
                <a:srgbClr val="002060"/>
              </a:solidFill>
            </a:endParaRPr>
          </a:p>
          <a:p>
            <a:pPr algn="just">
              <a:lnSpc>
                <a:spcPct val="120000"/>
              </a:lnSpc>
            </a:pPr>
            <a:r>
              <a:rPr lang="en-US" sz="1600" dirty="0" smtClean="0">
                <a:solidFill>
                  <a:srgbClr val="002060"/>
                </a:solidFill>
              </a:rPr>
              <a:t>Understanding where the risks occur on the project is important information for managing the contingency budget and managing cash reserves. Most organizations develop a plan for financing the project from existing organizational resources, including financing the project through a variety of financial instruments. In most cases, there is a cost to the organization to keep these funds available to the project, including the contingency budget. </a:t>
            </a:r>
            <a:r>
              <a:rPr lang="en-US" sz="1600" b="1" dirty="0" smtClean="0">
                <a:solidFill>
                  <a:srgbClr val="002060"/>
                </a:solidFill>
              </a:rPr>
              <a:t>As the risks decrease over the length of the project, if the contingency is not used, then the funds set aside by the organization can be used for other purposes.</a:t>
            </a:r>
            <a:endParaRPr lang="en-US" sz="1600" b="1" dirty="0" smtClean="0">
              <a:solidFill>
                <a:srgbClr val="002060"/>
              </a:solidFill>
            </a:endParaRPr>
          </a:p>
          <a:p>
            <a:pPr algn="just">
              <a:lnSpc>
                <a:spcPct val="120000"/>
              </a:lnSpc>
            </a:pPr>
            <a:endParaRPr lang="en-US" sz="1600" dirty="0" smtClean="0">
              <a:solidFill>
                <a:srgbClr val="002060"/>
              </a:solidFill>
            </a:endParaRPr>
          </a:p>
          <a:p>
            <a:pPr algn="just">
              <a:lnSpc>
                <a:spcPct val="120000"/>
              </a:lnSpc>
            </a:pPr>
            <a:r>
              <a:rPr lang="en-US" sz="1600" dirty="0" smtClean="0">
                <a:solidFill>
                  <a:srgbClr val="002060"/>
                </a:solidFill>
              </a:rPr>
              <a:t>To determine the amount of contingency that can be released, the project team will conduct another </a:t>
            </a:r>
            <a:r>
              <a:rPr lang="en-US" sz="1600" b="1" dirty="0" smtClean="0">
                <a:solidFill>
                  <a:srgbClr val="002060"/>
                </a:solidFill>
              </a:rPr>
              <a:t>risk evaluation </a:t>
            </a:r>
            <a:r>
              <a:rPr lang="en-US" sz="1600" dirty="0" smtClean="0">
                <a:solidFill>
                  <a:srgbClr val="002060"/>
                </a:solidFill>
              </a:rPr>
              <a:t>and determine the amount of risk remaining on the project. If the risk profile is lower, the project team may release contingency funds back to the parent organization. If additional risks are uncovered, a new </a:t>
            </a:r>
            <a:r>
              <a:rPr lang="en-US" sz="1600" b="1" dirty="0" smtClean="0">
                <a:solidFill>
                  <a:srgbClr val="002060"/>
                </a:solidFill>
              </a:rPr>
              <a:t>mitigation plan</a:t>
            </a:r>
            <a:r>
              <a:rPr lang="en-US" sz="1600" dirty="0" smtClean="0">
                <a:solidFill>
                  <a:srgbClr val="002060"/>
                </a:solidFill>
              </a:rPr>
              <a:t> is developed including the possible addition of contingency funds.</a:t>
            </a:r>
            <a:endParaRPr lang="en-US" sz="1600" dirty="0" smtClean="0"/>
          </a:p>
          <a:p>
            <a:endParaRPr lang="en-US" sz="1600" dirty="0" smtClean="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264795" y="2039620"/>
            <a:ext cx="11508105" cy="3323590"/>
          </a:xfrm>
        </p:spPr>
        <p:txBody>
          <a:bodyPr>
            <a:normAutofit/>
          </a:bodyPr>
          <a:lstStyle/>
          <a:p>
            <a:pPr algn="just">
              <a:buNone/>
            </a:pPr>
            <a:r>
              <a:rPr lang="en-US" sz="2400" b="1" dirty="0" smtClean="0">
                <a:solidFill>
                  <a:srgbClr val="002060"/>
                </a:solidFill>
              </a:rPr>
              <a:t>4. Closeout Phase</a:t>
            </a:r>
            <a:endParaRPr lang="en-US" sz="2400" b="1" dirty="0" smtClean="0">
              <a:solidFill>
                <a:srgbClr val="002060"/>
              </a:solidFill>
            </a:endParaRPr>
          </a:p>
          <a:p>
            <a:pPr algn="just">
              <a:buNone/>
            </a:pPr>
            <a:r>
              <a:rPr lang="en-US" sz="2400" dirty="0" smtClean="0">
                <a:solidFill>
                  <a:srgbClr val="002060"/>
                </a:solidFill>
              </a:rPr>
              <a:t>	During the closeout phase, agreements for risk sharing and risk transfer need to be concluded and the risk breakdown structure examined to be sure all the risk events have been avoided or mitigated. The final estimate of loss due to risk can be made and recorded as part of the project documentation. If a Monte Carlo simulation was done, the result can be compared to the predicted result.</a:t>
            </a:r>
            <a:endParaRPr lang="en-US" sz="2400" dirty="0" smtClean="0">
              <a:solidFill>
                <a:srgbClr val="002060"/>
              </a:solidFill>
            </a:endParaRPr>
          </a:p>
          <a:p>
            <a:endParaRPr lang="en-US" dirty="0"/>
          </a:p>
        </p:txBody>
      </p:sp>
      <p:sp>
        <p:nvSpPr>
          <p:cNvPr id="4" name="Title 1"/>
          <p:cNvSpPr txBox="true"/>
          <p:nvPr/>
        </p:nvSpPr>
        <p:spPr>
          <a:xfrm>
            <a:off x="1524000" y="0"/>
            <a:ext cx="9144000" cy="685800"/>
          </a:xfrm>
          <a:prstGeom prst="rect">
            <a:avLst/>
          </a:prstGeom>
          <a:solidFill>
            <a:srgbClr val="C00000"/>
          </a:solidFill>
        </p:spPr>
        <p:txBody>
          <a:bodyPr vert="horz" lIns="91440" tIns="45720" rIns="91440" bIns="45720" rtlCol="0" anchor="ctr">
            <a:normAutofit fontScale="90000" lnSpcReduction="10000"/>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Project Risk by Phases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8991600" y="0"/>
            <a:ext cx="1676400" cy="685800"/>
          </a:xfrm>
          <a:prstGeom prst="rect">
            <a:avLst/>
          </a:prstGeom>
          <a:noFill/>
          <a:ln w="9525">
            <a:solidFill>
              <a:schemeClr val="accent1"/>
            </a:solidFill>
            <a:miter lim="800000"/>
            <a:headEnd/>
            <a:tailEnd/>
          </a:ln>
        </p:spPr>
      </p:pic>
      <p:sp>
        <p:nvSpPr>
          <p:cNvPr id="2" name="Footer Placeholder 1"/>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Risk response planning</a:t>
            </a:r>
            <a:endParaRPr lang="en-US" dirty="0">
              <a:solidFill>
                <a:schemeClr val="bg1"/>
              </a:solidFill>
            </a:endParaRPr>
          </a:p>
        </p:txBody>
      </p:sp>
      <p:sp>
        <p:nvSpPr>
          <p:cNvPr id="3" name="Content Placeholder 2"/>
          <p:cNvSpPr>
            <a:spLocks noGrp="true"/>
          </p:cNvSpPr>
          <p:nvPr>
            <p:ph idx="1"/>
          </p:nvPr>
        </p:nvSpPr>
        <p:spPr>
          <a:xfrm>
            <a:off x="677545" y="838200"/>
            <a:ext cx="10793730" cy="5288280"/>
          </a:xfrm>
        </p:spPr>
        <p:txBody>
          <a:bodyPr/>
          <a:lstStyle/>
          <a:p>
            <a:pPr>
              <a:lnSpc>
                <a:spcPct val="120000"/>
              </a:lnSpc>
            </a:pPr>
            <a:r>
              <a:rPr lang="en-US" sz="1800" b="1" dirty="0" smtClean="0">
                <a:solidFill>
                  <a:srgbClr val="C00000"/>
                </a:solidFill>
              </a:rPr>
              <a:t>The risk response planning involves determining ways to reduce or eliminate any threats to the project, and also the opportunities to increase their impact.</a:t>
            </a:r>
            <a:r>
              <a:rPr lang="en-US" sz="1800" dirty="0" smtClean="0"/>
              <a:t> </a:t>
            </a:r>
            <a:endParaRPr lang="en-US" sz="1800" dirty="0" smtClean="0"/>
          </a:p>
          <a:p>
            <a:pPr>
              <a:lnSpc>
                <a:spcPct val="120000"/>
              </a:lnSpc>
            </a:pPr>
            <a:endParaRPr lang="en-US" sz="1800" dirty="0" smtClean="0"/>
          </a:p>
          <a:p>
            <a:pPr algn="just">
              <a:lnSpc>
                <a:spcPct val="120000"/>
              </a:lnSpc>
            </a:pPr>
            <a:r>
              <a:rPr lang="en-US" sz="1800" b="1" dirty="0" smtClean="0">
                <a:solidFill>
                  <a:srgbClr val="002060"/>
                </a:solidFill>
              </a:rPr>
              <a:t>Project managers should work to eliminate the threats before they occur. Similarly, the project managers should work to ensure that opportunities occur.</a:t>
            </a:r>
            <a:r>
              <a:rPr lang="en-US" sz="1800" dirty="0" smtClean="0">
                <a:solidFill>
                  <a:srgbClr val="002060"/>
                </a:solidFill>
              </a:rPr>
              <a:t> Likewise, the project manager is also responsible to decrease the probability and impact of threats and increase the probability and impact of opportunities.</a:t>
            </a:r>
            <a:endParaRPr lang="en-US" sz="1800" dirty="0" smtClean="0">
              <a:solidFill>
                <a:srgbClr val="002060"/>
              </a:solidFill>
            </a:endParaRPr>
          </a:p>
          <a:p>
            <a:pPr algn="just">
              <a:lnSpc>
                <a:spcPct val="120000"/>
              </a:lnSpc>
            </a:pPr>
            <a:endParaRPr lang="en-US" sz="1800" dirty="0" smtClean="0">
              <a:solidFill>
                <a:srgbClr val="002060"/>
              </a:solidFill>
            </a:endParaRPr>
          </a:p>
          <a:p>
            <a:pPr algn="just">
              <a:lnSpc>
                <a:spcPct val="120000"/>
              </a:lnSpc>
            </a:pPr>
            <a:r>
              <a:rPr lang="en-US" sz="1800" dirty="0" smtClean="0">
                <a:solidFill>
                  <a:srgbClr val="002060"/>
                </a:solidFill>
              </a:rPr>
              <a:t>For the threats that cannot be mitigated, the project manager needs to have a robust </a:t>
            </a:r>
            <a:r>
              <a:rPr lang="en-US" sz="1800" b="1" dirty="0" smtClean="0">
                <a:solidFill>
                  <a:srgbClr val="002060"/>
                </a:solidFill>
              </a:rPr>
              <a:t>contingency </a:t>
            </a:r>
            <a:r>
              <a:rPr lang="en-US" sz="1800" dirty="0" smtClean="0">
                <a:solidFill>
                  <a:srgbClr val="002060"/>
                </a:solidFill>
              </a:rPr>
              <a:t>plan and also a </a:t>
            </a:r>
            <a:r>
              <a:rPr lang="en-US" sz="1800" b="1" dirty="0" smtClean="0">
                <a:solidFill>
                  <a:srgbClr val="002060"/>
                </a:solidFill>
              </a:rPr>
              <a:t>response plan </a:t>
            </a:r>
            <a:r>
              <a:rPr lang="en-US" sz="1800" dirty="0" smtClean="0">
                <a:solidFill>
                  <a:srgbClr val="002060"/>
                </a:solidFill>
              </a:rPr>
              <a:t>if contingencies do not work.</a:t>
            </a:r>
            <a:endParaRPr lang="en-US" sz="1800" dirty="0" smtClean="0">
              <a:solidFill>
                <a:srgbClr val="002060"/>
              </a:solidFill>
            </a:endParaRPr>
          </a:p>
          <a:p>
            <a:pPr algn="just">
              <a:lnSpc>
                <a:spcPct val="120000"/>
              </a:lnSpc>
            </a:pPr>
            <a:endParaRPr lang="en-US" sz="1800" dirty="0" smtClean="0">
              <a:solidFill>
                <a:srgbClr val="002060"/>
              </a:solidFill>
            </a:endParaRPr>
          </a:p>
          <a:p>
            <a:pPr algn="just">
              <a:lnSpc>
                <a:spcPct val="120000"/>
              </a:lnSpc>
            </a:pPr>
            <a:r>
              <a:rPr lang="en-US" sz="1800" dirty="0" smtClean="0">
                <a:solidFill>
                  <a:srgbClr val="002060"/>
                </a:solidFill>
              </a:rPr>
              <a:t>It is not required to eliminate all the risks of the project due to resource and time constraints. A project manager should review risk throughout the project. Planning for risks is iterative. Qualitative risk, quantitative risk, and risk response planning do not end on</a:t>
            </a:r>
            <a:r>
              <a:rPr lang="en-US" altLang="en-US" sz="1800" dirty="0" smtClean="0">
                <a:solidFill>
                  <a:srgbClr val="002060"/>
                </a:solidFill>
              </a:rPr>
              <a:t>ce</a:t>
            </a:r>
            <a:r>
              <a:rPr lang="en-US" sz="1800" dirty="0" smtClean="0">
                <a:solidFill>
                  <a:srgbClr val="002060"/>
                </a:solidFill>
              </a:rPr>
              <a:t> you begin work on the project.</a:t>
            </a:r>
            <a:endParaRPr lang="en-US" sz="1800" dirty="0" smtClean="0">
              <a:solidFill>
                <a:srgbClr val="002060"/>
              </a:solidFill>
            </a:endParaRPr>
          </a:p>
          <a:p>
            <a:pPr>
              <a:lnSpc>
                <a:spcPct val="120000"/>
              </a:lnSpc>
            </a:pPr>
            <a:endParaRPr lang="en-US" sz="18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8965"/>
          </a:xfrm>
          <a:solidFill>
            <a:srgbClr val="C00000"/>
          </a:solidFill>
        </p:spPr>
        <p:txBody>
          <a:bodyPr>
            <a:normAutofit/>
          </a:bodyPr>
          <a:lstStyle/>
          <a:p>
            <a:pPr algn="l"/>
            <a:r>
              <a:rPr lang="en-US" sz="2000" dirty="0" smtClean="0">
                <a:solidFill>
                  <a:schemeClr val="bg1"/>
                </a:solidFill>
              </a:rPr>
              <a:t>Differences between Leadership and Management</a:t>
            </a:r>
            <a:endParaRPr lang="en-US" sz="2000" dirty="0">
              <a:solidFill>
                <a:schemeClr val="bg1"/>
              </a:solidFill>
            </a:endParaRPr>
          </a:p>
        </p:txBody>
      </p:sp>
      <p:sp>
        <p:nvSpPr>
          <p:cNvPr id="3" name="Content Placeholder 2"/>
          <p:cNvSpPr>
            <a:spLocks noGrp="true"/>
          </p:cNvSpPr>
          <p:nvPr>
            <p:ph idx="1"/>
          </p:nvPr>
        </p:nvSpPr>
        <p:spPr>
          <a:xfrm>
            <a:off x="-14605" y="854075"/>
            <a:ext cx="10438130" cy="5867400"/>
          </a:xfrm>
        </p:spPr>
        <p:txBody>
          <a:bodyPr/>
          <a:lstStyle/>
          <a:p>
            <a:pPr algn="just">
              <a:lnSpc>
                <a:spcPct val="150000"/>
              </a:lnSpc>
            </a:pPr>
            <a:r>
              <a:rPr lang="en-US" sz="1600" dirty="0" smtClean="0">
                <a:solidFill>
                  <a:srgbClr val="002060"/>
                </a:solidFill>
              </a:rPr>
              <a:t>Management is more of science as the managers are exact, planned, standard, logical and more of mind. Leadership, on the other hand, is an art. In an organization, if the managers are required, then leaders are a must/essential. </a:t>
            </a:r>
            <a:endParaRPr lang="en-US" sz="1600" dirty="0" smtClean="0">
              <a:solidFill>
                <a:srgbClr val="002060"/>
              </a:solidFill>
            </a:endParaRPr>
          </a:p>
          <a:p>
            <a:pPr algn="just">
              <a:lnSpc>
                <a:spcPct val="150000"/>
              </a:lnSpc>
            </a:pPr>
            <a:endParaRPr lang="en-US" sz="1600" dirty="0" smtClean="0">
              <a:solidFill>
                <a:srgbClr val="002060"/>
              </a:solidFill>
            </a:endParaRPr>
          </a:p>
          <a:p>
            <a:pPr algn="just">
              <a:lnSpc>
                <a:spcPct val="150000"/>
              </a:lnSpc>
            </a:pPr>
            <a:r>
              <a:rPr lang="en-US" sz="1600" dirty="0" smtClean="0">
                <a:solidFill>
                  <a:srgbClr val="002060"/>
                </a:solidFill>
              </a:rPr>
              <a:t>While management deals with the technical dimension in an organization or the job content; leadership deals with the people aspect in an organization. </a:t>
            </a:r>
            <a:endParaRPr lang="en-US" sz="1600" dirty="0" smtClean="0">
              <a:solidFill>
                <a:srgbClr val="002060"/>
              </a:solidFill>
            </a:endParaRPr>
          </a:p>
          <a:p>
            <a:pPr algn="just">
              <a:lnSpc>
                <a:spcPct val="150000"/>
              </a:lnSpc>
            </a:pPr>
            <a:endParaRPr lang="en-US" sz="1600" dirty="0" smtClean="0">
              <a:solidFill>
                <a:srgbClr val="002060"/>
              </a:solidFill>
            </a:endParaRPr>
          </a:p>
          <a:p>
            <a:pPr algn="just">
              <a:lnSpc>
                <a:spcPct val="150000"/>
              </a:lnSpc>
            </a:pPr>
            <a:r>
              <a:rPr lang="en-US" sz="1600" dirty="0" smtClean="0">
                <a:solidFill>
                  <a:srgbClr val="002060"/>
                </a:solidFill>
              </a:rPr>
              <a:t>While management measures/evaluates people by their name, past records, present performance; leadership sees and evaluates individuals as having potential for things that can’t be measured, i.e., it deals with future and the performance of people if their potential is fully extracted. </a:t>
            </a:r>
            <a:endParaRPr lang="en-US" sz="1600" dirty="0" smtClean="0">
              <a:solidFill>
                <a:srgbClr val="002060"/>
              </a:solidFill>
            </a:endParaRPr>
          </a:p>
          <a:p>
            <a:pPr algn="just">
              <a:lnSpc>
                <a:spcPct val="150000"/>
              </a:lnSpc>
            </a:pPr>
            <a:endParaRPr lang="en-US" sz="1600" dirty="0" smtClean="0">
              <a:solidFill>
                <a:srgbClr val="002060"/>
              </a:solidFill>
            </a:endParaRPr>
          </a:p>
          <a:p>
            <a:pPr algn="just">
              <a:lnSpc>
                <a:spcPct val="150000"/>
              </a:lnSpc>
            </a:pPr>
            <a:r>
              <a:rPr lang="en-US" sz="1600" b="1" dirty="0" smtClean="0">
                <a:solidFill>
                  <a:srgbClr val="002060"/>
                </a:solidFill>
              </a:rPr>
              <a:t>If management is reactive, leadership is proactive. </a:t>
            </a:r>
            <a:endParaRPr lang="en-US" sz="1600" b="1" dirty="0" smtClean="0">
              <a:solidFill>
                <a:srgbClr val="002060"/>
              </a:solidFill>
            </a:endParaRPr>
          </a:p>
          <a:p>
            <a:pPr algn="just">
              <a:lnSpc>
                <a:spcPct val="150000"/>
              </a:lnSpc>
            </a:pPr>
            <a:r>
              <a:rPr lang="en-US" sz="1600" dirty="0" smtClean="0">
                <a:solidFill>
                  <a:srgbClr val="002060"/>
                </a:solidFill>
              </a:rPr>
              <a:t>Management is based more on </a:t>
            </a:r>
            <a:r>
              <a:rPr lang="en-US" sz="1600" b="1" dirty="0" smtClean="0">
                <a:solidFill>
                  <a:srgbClr val="002060"/>
                </a:solidFill>
              </a:rPr>
              <a:t>written </a:t>
            </a:r>
            <a:r>
              <a:rPr lang="en-US" sz="1600" dirty="0" smtClean="0">
                <a:solidFill>
                  <a:srgbClr val="002060"/>
                </a:solidFill>
              </a:rPr>
              <a:t>communication, while leadership is based more on </a:t>
            </a:r>
            <a:r>
              <a:rPr lang="en-US" sz="1600" b="1" dirty="0" smtClean="0">
                <a:solidFill>
                  <a:srgbClr val="002060"/>
                </a:solidFill>
              </a:rPr>
              <a:t>verbal </a:t>
            </a:r>
            <a:r>
              <a:rPr lang="en-US" sz="1600" dirty="0" smtClean="0">
                <a:solidFill>
                  <a:srgbClr val="002060"/>
                </a:solidFill>
              </a:rPr>
              <a:t>communication. </a:t>
            </a:r>
            <a:endParaRPr lang="en-US" sz="1600" dirty="0" smtClean="0">
              <a:solidFill>
                <a:srgbClr val="002060"/>
              </a:solidFill>
            </a:endParaRPr>
          </a:p>
          <a:p>
            <a:pPr algn="just">
              <a:lnSpc>
                <a:spcPct val="150000"/>
              </a:lnSpc>
            </a:pPr>
            <a:r>
              <a:rPr lang="en-US" sz="1600" dirty="0" smtClean="0">
                <a:solidFill>
                  <a:srgbClr val="002060"/>
                </a:solidFill>
              </a:rPr>
              <a:t>The organizations which are over managed and under-led do not perform </a:t>
            </a:r>
            <a:r>
              <a:rPr lang="en-US" sz="1600" dirty="0" err="1" smtClean="0">
                <a:solidFill>
                  <a:srgbClr val="002060"/>
                </a:solidFill>
              </a:rPr>
              <a:t>upto</a:t>
            </a:r>
            <a:r>
              <a:rPr lang="en-US" sz="1600" dirty="0" smtClean="0">
                <a:solidFill>
                  <a:srgbClr val="002060"/>
                </a:solidFill>
              </a:rPr>
              <a:t> the benchmark. </a:t>
            </a:r>
            <a:r>
              <a:rPr lang="en-US" sz="1600" b="1" dirty="0" smtClean="0">
                <a:solidFill>
                  <a:srgbClr val="002060"/>
                </a:solidFill>
              </a:rPr>
              <a:t>Leadership accompanied by management sets a new direction and makes efficient use of resources to achieve it</a:t>
            </a:r>
            <a:r>
              <a:rPr lang="en-US" sz="1600" dirty="0" smtClean="0">
                <a:solidFill>
                  <a:srgbClr val="002060"/>
                </a:solidFill>
              </a:rPr>
              <a:t>. Both leadership and management are essential for individual as well as organizational success.</a:t>
            </a:r>
            <a:endParaRPr lang="en-US" sz="16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true"/>
          </p:cNvSpPr>
          <p:nvPr>
            <p:ph type="ftr" sz="quarter" idx="11"/>
          </p:nvPr>
        </p:nvSpPr>
        <p:spPr>
          <a:xfrm>
            <a:off x="6562725" y="4108450"/>
            <a:ext cx="3860800" cy="476250"/>
          </a:xfrm>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rgbClr val="C00000"/>
          </a:solidFill>
        </p:spPr>
        <p:txBody>
          <a:bodyPr>
            <a:normAutofit fontScale="90000"/>
          </a:bodyPr>
          <a:lstStyle/>
          <a:p>
            <a:pPr algn="l"/>
            <a:r>
              <a:rPr lang="en-US" b="1" dirty="0" smtClean="0">
                <a:solidFill>
                  <a:schemeClr val="bg1"/>
                </a:solidFill>
              </a:rPr>
              <a:t>Risk Response Strategies</a:t>
            </a:r>
            <a:endParaRPr lang="en-US" dirty="0">
              <a:solidFill>
                <a:schemeClr val="bg1"/>
              </a:solidFill>
            </a:endParaRPr>
          </a:p>
        </p:txBody>
      </p:sp>
      <p:sp>
        <p:nvSpPr>
          <p:cNvPr id="3" name="Content Placeholder 2"/>
          <p:cNvSpPr>
            <a:spLocks noGrp="true"/>
          </p:cNvSpPr>
          <p:nvPr>
            <p:ph idx="1"/>
          </p:nvPr>
        </p:nvSpPr>
        <p:spPr>
          <a:xfrm>
            <a:off x="149860" y="762000"/>
            <a:ext cx="11663045" cy="5791200"/>
          </a:xfrm>
        </p:spPr>
        <p:txBody>
          <a:bodyPr>
            <a:normAutofit fontScale="90000"/>
          </a:bodyPr>
          <a:lstStyle/>
          <a:p>
            <a:pPr algn="just">
              <a:buNone/>
            </a:pPr>
            <a:r>
              <a:rPr lang="en-US" sz="1800" b="1" dirty="0" smtClean="0">
                <a:solidFill>
                  <a:srgbClr val="C00000"/>
                </a:solidFill>
              </a:rPr>
              <a:t>Risk Response Strategies </a:t>
            </a:r>
            <a:endParaRPr lang="en-US" sz="1800" dirty="0" smtClean="0">
              <a:solidFill>
                <a:srgbClr val="C00000"/>
              </a:solidFill>
            </a:endParaRPr>
          </a:p>
          <a:p>
            <a:pPr algn="just">
              <a:buNone/>
            </a:pPr>
            <a:r>
              <a:rPr lang="en-US" sz="1800" dirty="0" smtClean="0">
                <a:solidFill>
                  <a:srgbClr val="002060"/>
                </a:solidFill>
              </a:rPr>
              <a:t>The choices of response strategies for THREATS include:</a:t>
            </a:r>
            <a:endParaRPr lang="en-US" sz="1800" dirty="0" smtClean="0">
              <a:solidFill>
                <a:srgbClr val="002060"/>
              </a:solidFill>
            </a:endParaRPr>
          </a:p>
          <a:p>
            <a:pPr algn="just"/>
            <a:r>
              <a:rPr lang="en-US" sz="1800" b="1" dirty="0" smtClean="0">
                <a:solidFill>
                  <a:srgbClr val="002060"/>
                </a:solidFill>
              </a:rPr>
              <a:t>AVOID:</a:t>
            </a:r>
            <a:r>
              <a:rPr lang="en-US" sz="1800" dirty="0" smtClean="0">
                <a:solidFill>
                  <a:srgbClr val="002060"/>
                </a:solidFill>
              </a:rPr>
              <a:t> Focus on eliminating the cause and thus, eliminating the threat.</a:t>
            </a:r>
            <a:endParaRPr lang="en-US" sz="1800" dirty="0" smtClean="0">
              <a:solidFill>
                <a:srgbClr val="002060"/>
              </a:solidFill>
            </a:endParaRPr>
          </a:p>
          <a:p>
            <a:pPr algn="just"/>
            <a:r>
              <a:rPr lang="en-US" sz="1800" b="1" dirty="0" smtClean="0">
                <a:solidFill>
                  <a:srgbClr val="002060"/>
                </a:solidFill>
              </a:rPr>
              <a:t>MITIGATE: </a:t>
            </a:r>
            <a:r>
              <a:rPr lang="en-US" sz="1800" dirty="0" smtClean="0">
                <a:solidFill>
                  <a:srgbClr val="002060"/>
                </a:solidFill>
              </a:rPr>
              <a:t>There are certain risks that cannot be eliminated. However, their impact can be reduced. This is termed as mitigation of risks.</a:t>
            </a:r>
            <a:endParaRPr lang="en-US" sz="1800" dirty="0" smtClean="0">
              <a:solidFill>
                <a:srgbClr val="002060"/>
              </a:solidFill>
            </a:endParaRPr>
          </a:p>
          <a:p>
            <a:pPr algn="just"/>
            <a:r>
              <a:rPr lang="en-US" sz="1800" b="1" dirty="0" smtClean="0">
                <a:solidFill>
                  <a:srgbClr val="002060"/>
                </a:solidFill>
              </a:rPr>
              <a:t>TRANSFER: </a:t>
            </a:r>
            <a:r>
              <a:rPr lang="en-US" sz="1800" dirty="0" smtClean="0">
                <a:solidFill>
                  <a:srgbClr val="002060"/>
                </a:solidFill>
              </a:rPr>
              <a:t>Transfer the risk to some other party. Insurance purchases, warranties, guarantees, etc are examples of risk transfers</a:t>
            </a:r>
            <a:endParaRPr lang="en-US" sz="1800" dirty="0" smtClean="0">
              <a:solidFill>
                <a:srgbClr val="002060"/>
              </a:solidFill>
            </a:endParaRPr>
          </a:p>
          <a:p>
            <a:pPr algn="just"/>
            <a:r>
              <a:rPr lang="en-US" sz="1800" b="1" dirty="0" smtClean="0">
                <a:solidFill>
                  <a:srgbClr val="002060"/>
                </a:solidFill>
              </a:rPr>
              <a:t>The choices of response strategies for OPPORTUNITIES include:</a:t>
            </a:r>
            <a:endParaRPr lang="en-US" sz="1800" dirty="0" smtClean="0">
              <a:solidFill>
                <a:srgbClr val="002060"/>
              </a:solidFill>
            </a:endParaRPr>
          </a:p>
          <a:p>
            <a:pPr algn="just"/>
            <a:r>
              <a:rPr lang="en-US" sz="1800" b="1" dirty="0" smtClean="0">
                <a:solidFill>
                  <a:srgbClr val="002060"/>
                </a:solidFill>
              </a:rPr>
              <a:t>EXPLOIT: </a:t>
            </a:r>
            <a:r>
              <a:rPr lang="en-US" sz="1800" dirty="0" smtClean="0">
                <a:solidFill>
                  <a:srgbClr val="002060"/>
                </a:solidFill>
              </a:rPr>
              <a:t>Add work or change the project to make sure the opportunity occurs</a:t>
            </a:r>
            <a:endParaRPr lang="en-US" sz="1800" dirty="0" smtClean="0">
              <a:solidFill>
                <a:srgbClr val="002060"/>
              </a:solidFill>
            </a:endParaRPr>
          </a:p>
          <a:p>
            <a:pPr algn="just"/>
            <a:r>
              <a:rPr lang="en-US" sz="1800" b="1" dirty="0" smtClean="0">
                <a:solidFill>
                  <a:srgbClr val="002060"/>
                </a:solidFill>
              </a:rPr>
              <a:t>ENHANCE:</a:t>
            </a:r>
            <a:r>
              <a:rPr lang="en-US" sz="1800" dirty="0" smtClean="0">
                <a:solidFill>
                  <a:srgbClr val="002060"/>
                </a:solidFill>
              </a:rPr>
              <a:t> Increase the probability and positive impact of risk events</a:t>
            </a:r>
            <a:endParaRPr lang="en-US" sz="1800" dirty="0" smtClean="0">
              <a:solidFill>
                <a:srgbClr val="002060"/>
              </a:solidFill>
            </a:endParaRPr>
          </a:p>
          <a:p>
            <a:pPr algn="just"/>
            <a:r>
              <a:rPr lang="en-US" sz="1800" b="1" dirty="0" smtClean="0">
                <a:solidFill>
                  <a:srgbClr val="002060"/>
                </a:solidFill>
              </a:rPr>
              <a:t>SHARE: </a:t>
            </a:r>
            <a:r>
              <a:rPr lang="en-US" sz="1800" dirty="0" smtClean="0">
                <a:solidFill>
                  <a:srgbClr val="002060"/>
                </a:solidFill>
              </a:rPr>
              <a:t>Allocate ownership of opportunity to a third-party</a:t>
            </a:r>
            <a:endParaRPr lang="en-US" sz="1800" dirty="0" smtClean="0">
              <a:solidFill>
                <a:srgbClr val="002060"/>
              </a:solidFill>
            </a:endParaRPr>
          </a:p>
          <a:p>
            <a:pPr algn="just">
              <a:buNone/>
            </a:pPr>
            <a:endParaRPr lang="en-US" sz="1800" dirty="0" smtClean="0"/>
          </a:p>
          <a:p>
            <a:pPr algn="just">
              <a:buNone/>
            </a:pPr>
            <a:r>
              <a:rPr lang="en-US" sz="1800" b="1" dirty="0" smtClean="0">
                <a:solidFill>
                  <a:srgbClr val="002060"/>
                </a:solidFill>
              </a:rPr>
              <a:t>A response strategy for BOTH threats and opportunities:</a:t>
            </a:r>
            <a:endParaRPr lang="en-US" sz="1800" dirty="0" smtClean="0">
              <a:solidFill>
                <a:srgbClr val="002060"/>
              </a:solidFill>
            </a:endParaRPr>
          </a:p>
          <a:p>
            <a:pPr algn="just">
              <a:lnSpc>
                <a:spcPct val="120000"/>
              </a:lnSpc>
            </a:pPr>
            <a:r>
              <a:rPr lang="en-US" sz="1800" b="1" dirty="0" smtClean="0">
                <a:solidFill>
                  <a:srgbClr val="002060"/>
                </a:solidFill>
              </a:rPr>
              <a:t>ACCEPT: </a:t>
            </a:r>
            <a:r>
              <a:rPr lang="en-US" sz="1800" dirty="0" smtClean="0">
                <a:solidFill>
                  <a:srgbClr val="002060"/>
                </a:solidFill>
              </a:rPr>
              <a:t>Passive acceptance leaves action to be determined as needed, in case of a risk event. Active acceptance may involve contingency plans to be implemented if risk occurs and allocation of time and cost reserves to the project. A decision to accept risk must be communicated to stakeholders.</a:t>
            </a:r>
            <a:endParaRPr lang="en-US" sz="1800" dirty="0" smtClean="0">
              <a:solidFill>
                <a:srgbClr val="002060"/>
              </a:solidFill>
            </a:endParaRPr>
          </a:p>
          <a:p>
            <a:pPr algn="just">
              <a:lnSpc>
                <a:spcPct val="120000"/>
              </a:lnSpc>
              <a:buNone/>
            </a:pPr>
            <a:endParaRPr lang="en-US" sz="1800" dirty="0" smtClean="0">
              <a:solidFill>
                <a:srgbClr val="002060"/>
              </a:solidFill>
            </a:endParaRPr>
          </a:p>
          <a:p>
            <a:pPr algn="just">
              <a:lnSpc>
                <a:spcPct val="120000"/>
              </a:lnSpc>
            </a:pPr>
            <a:r>
              <a:rPr lang="en-US" sz="1800" b="1" dirty="0" smtClean="0">
                <a:solidFill>
                  <a:srgbClr val="002060"/>
                </a:solidFill>
              </a:rPr>
              <a:t>ESCALATE:</a:t>
            </a:r>
            <a:r>
              <a:rPr lang="en-US" sz="1800" dirty="0" smtClean="0">
                <a:solidFill>
                  <a:srgbClr val="002060"/>
                </a:solidFill>
              </a:rPr>
              <a:t> Risks which cannot be monitored and handled by the project are escalated to the upper level, for example to program management.</a:t>
            </a:r>
            <a:endParaRPr lang="en-US" sz="1800" dirty="0" smtClean="0">
              <a:solidFill>
                <a:srgbClr val="002060"/>
              </a:solidFill>
            </a:endParaRPr>
          </a:p>
          <a:p>
            <a:pPr algn="just"/>
            <a:endParaRPr lang="en-US" sz="1800"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Risk Response Strategies</a:t>
            </a:r>
            <a:endParaRPr lang="en-US" dirty="0">
              <a:solidFill>
                <a:schemeClr val="bg1"/>
              </a:solidFill>
            </a:endParaRPr>
          </a:p>
        </p:txBody>
      </p:sp>
      <p:sp>
        <p:nvSpPr>
          <p:cNvPr id="3" name="Content Placeholder 2"/>
          <p:cNvSpPr>
            <a:spLocks noGrp="true"/>
          </p:cNvSpPr>
          <p:nvPr>
            <p:ph idx="1"/>
          </p:nvPr>
        </p:nvSpPr>
        <p:spPr>
          <a:xfrm>
            <a:off x="788035" y="838200"/>
            <a:ext cx="10415270" cy="5288280"/>
          </a:xfrm>
        </p:spPr>
        <p:txBody>
          <a:bodyPr>
            <a:normAutofit fontScale="62500" lnSpcReduction="20000"/>
          </a:bodyPr>
          <a:lstStyle/>
          <a:p>
            <a:pPr algn="just">
              <a:lnSpc>
                <a:spcPct val="120000"/>
              </a:lnSpc>
            </a:pPr>
            <a:r>
              <a:rPr lang="en-US" b="1" dirty="0" smtClean="0">
                <a:solidFill>
                  <a:srgbClr val="002060"/>
                </a:solidFill>
              </a:rPr>
              <a:t>Whenever the project manager is responding to threats or opportunities:</a:t>
            </a:r>
            <a:endParaRPr lang="en-US" dirty="0" smtClean="0">
              <a:solidFill>
                <a:srgbClr val="002060"/>
              </a:solidFill>
            </a:endParaRPr>
          </a:p>
          <a:p>
            <a:pPr lvl="1" algn="just">
              <a:lnSpc>
                <a:spcPct val="120000"/>
              </a:lnSpc>
            </a:pPr>
            <a:r>
              <a:rPr lang="en-US" dirty="0" smtClean="0">
                <a:solidFill>
                  <a:srgbClr val="002060"/>
                </a:solidFill>
              </a:rPr>
              <a:t>Execution of strategies must be time-bound</a:t>
            </a:r>
            <a:endParaRPr lang="en-US" dirty="0" smtClean="0">
              <a:solidFill>
                <a:srgbClr val="002060"/>
              </a:solidFill>
            </a:endParaRPr>
          </a:p>
          <a:p>
            <a:pPr lvl="1" algn="just">
              <a:lnSpc>
                <a:spcPct val="120000"/>
              </a:lnSpc>
            </a:pPr>
            <a:r>
              <a:rPr lang="en-US" dirty="0" smtClean="0">
                <a:solidFill>
                  <a:srgbClr val="002060"/>
                </a:solidFill>
              </a:rPr>
              <a:t>Effort selected must be appropriate to the severity of the risk</a:t>
            </a:r>
            <a:endParaRPr lang="en-US" dirty="0" smtClean="0">
              <a:solidFill>
                <a:srgbClr val="002060"/>
              </a:solidFill>
            </a:endParaRPr>
          </a:p>
          <a:p>
            <a:pPr lvl="1" algn="just">
              <a:lnSpc>
                <a:spcPct val="120000"/>
              </a:lnSpc>
            </a:pPr>
            <a:r>
              <a:rPr lang="en-US" dirty="0" smtClean="0">
                <a:solidFill>
                  <a:srgbClr val="002060"/>
                </a:solidFill>
              </a:rPr>
              <a:t>A single response can be an act of multiple risk events</a:t>
            </a:r>
            <a:endParaRPr lang="en-US" dirty="0" smtClean="0">
              <a:solidFill>
                <a:srgbClr val="002060"/>
              </a:solidFill>
            </a:endParaRPr>
          </a:p>
          <a:p>
            <a:pPr lvl="1" algn="just">
              <a:lnSpc>
                <a:spcPct val="120000"/>
              </a:lnSpc>
            </a:pPr>
            <a:r>
              <a:rPr lang="en-US" dirty="0" smtClean="0">
                <a:solidFill>
                  <a:srgbClr val="002060"/>
                </a:solidFill>
              </a:rPr>
              <a:t>A strategy can be selected not only by the project manager but also by the team, the stakeholders and experts</a:t>
            </a:r>
            <a:endParaRPr lang="en-US" dirty="0" smtClean="0">
              <a:solidFill>
                <a:srgbClr val="002060"/>
              </a:solidFill>
            </a:endParaRPr>
          </a:p>
          <a:p>
            <a:pPr algn="just">
              <a:lnSpc>
                <a:spcPct val="120000"/>
              </a:lnSpc>
            </a:pPr>
            <a:endParaRPr lang="en-US" dirty="0" smtClean="0">
              <a:solidFill>
                <a:srgbClr val="002060"/>
              </a:solidFill>
            </a:endParaRPr>
          </a:p>
          <a:p>
            <a:pPr algn="just">
              <a:lnSpc>
                <a:spcPct val="120000"/>
              </a:lnSpc>
            </a:pPr>
            <a:r>
              <a:rPr lang="en-US" b="1" dirty="0" smtClean="0">
                <a:solidFill>
                  <a:srgbClr val="002060"/>
                </a:solidFill>
              </a:rPr>
              <a:t>Outputs Of Plan Risk Responses </a:t>
            </a:r>
            <a:endParaRPr lang="en-US" dirty="0" smtClean="0">
              <a:solidFill>
                <a:srgbClr val="002060"/>
              </a:solidFill>
            </a:endParaRPr>
          </a:p>
          <a:p>
            <a:pPr lvl="1" algn="just">
              <a:lnSpc>
                <a:spcPct val="120000"/>
              </a:lnSpc>
            </a:pPr>
            <a:r>
              <a:rPr lang="en-US" dirty="0" smtClean="0">
                <a:solidFill>
                  <a:srgbClr val="002060"/>
                </a:solidFill>
              </a:rPr>
              <a:t>Risk register, project management plans and project documents need to be updated as outputs of Plan Risk Responses.</a:t>
            </a:r>
            <a:endParaRPr lang="en-US" dirty="0" smtClean="0">
              <a:solidFill>
                <a:srgbClr val="002060"/>
              </a:solidFill>
            </a:endParaRPr>
          </a:p>
          <a:p>
            <a:pPr algn="just">
              <a:lnSpc>
                <a:spcPct val="120000"/>
              </a:lnSpc>
            </a:pPr>
            <a:r>
              <a:rPr lang="en-US" b="1" dirty="0" smtClean="0">
                <a:solidFill>
                  <a:srgbClr val="002060"/>
                </a:solidFill>
              </a:rPr>
              <a:t>Project Management Plan Updates </a:t>
            </a:r>
            <a:endParaRPr lang="en-US" b="1" dirty="0" smtClean="0">
              <a:solidFill>
                <a:srgbClr val="002060"/>
              </a:solidFill>
            </a:endParaRPr>
          </a:p>
          <a:p>
            <a:pPr algn="just">
              <a:lnSpc>
                <a:spcPct val="120000"/>
              </a:lnSpc>
            </a:pPr>
            <a:endParaRPr lang="en-US" dirty="0" smtClean="0">
              <a:solidFill>
                <a:srgbClr val="002060"/>
              </a:solidFill>
            </a:endParaRPr>
          </a:p>
          <a:p>
            <a:pPr lvl="1" algn="just">
              <a:lnSpc>
                <a:spcPct val="120000"/>
              </a:lnSpc>
            </a:pPr>
            <a:r>
              <a:rPr lang="en-US" dirty="0" smtClean="0">
                <a:solidFill>
                  <a:srgbClr val="002060"/>
                </a:solidFill>
              </a:rPr>
              <a:t>Project Management Plan can be updated by new work activities/packages that could be added, removed, or assigned to different resources, thus, making planning an iterative process.</a:t>
            </a:r>
            <a:endParaRPr lang="en-US" dirty="0" smtClean="0">
              <a:solidFill>
                <a:srgbClr val="002060"/>
              </a:solidFill>
            </a:endParaRPr>
          </a:p>
          <a:p>
            <a:pPr algn="just">
              <a:lnSpc>
                <a:spcPct val="120000"/>
              </a:lnSpc>
            </a:pPr>
            <a:endParaRPr lang="en-US" dirty="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39762"/>
          </a:xfrm>
          <a:solidFill>
            <a:schemeClr val="accent2"/>
          </a:solidFill>
        </p:spPr>
        <p:txBody>
          <a:bodyPr>
            <a:normAutofit fontScale="90000"/>
          </a:bodyPr>
          <a:lstStyle/>
          <a:p>
            <a:pPr algn="l"/>
            <a:r>
              <a:rPr lang="en-US" dirty="0" smtClean="0">
                <a:solidFill>
                  <a:schemeClr val="bg1"/>
                </a:solidFill>
              </a:rPr>
              <a:t>Assignment - 2</a:t>
            </a:r>
            <a:endParaRPr lang="en-US" dirty="0">
              <a:solidFill>
                <a:schemeClr val="bg1"/>
              </a:solidFill>
            </a:endParaRPr>
          </a:p>
        </p:txBody>
      </p:sp>
      <p:sp>
        <p:nvSpPr>
          <p:cNvPr id="3" name="Content Placeholder 2"/>
          <p:cNvSpPr>
            <a:spLocks noGrp="true"/>
          </p:cNvSpPr>
          <p:nvPr>
            <p:ph idx="1"/>
          </p:nvPr>
        </p:nvSpPr>
        <p:spPr>
          <a:xfrm>
            <a:off x="1905000" y="838200"/>
            <a:ext cx="8534400" cy="5287963"/>
          </a:xfrm>
        </p:spPr>
        <p:txBody>
          <a:bodyPr>
            <a:normAutofit lnSpcReduction="20000"/>
          </a:bodyPr>
          <a:lstStyle/>
          <a:p>
            <a:pPr>
              <a:buNone/>
            </a:pPr>
            <a:r>
              <a:rPr lang="en-US" sz="2000" dirty="0" smtClean="0"/>
              <a:t>Q 1. What is Leadership ? How it is different from management ?</a:t>
            </a:r>
            <a:endParaRPr lang="en-US" sz="2000" dirty="0" smtClean="0"/>
          </a:p>
          <a:p>
            <a:pPr>
              <a:buNone/>
            </a:pPr>
            <a:endParaRPr lang="en-US" sz="2000" dirty="0" smtClean="0"/>
          </a:p>
          <a:p>
            <a:pPr>
              <a:buNone/>
            </a:pPr>
            <a:r>
              <a:rPr lang="en-US" sz="2000" dirty="0" smtClean="0"/>
              <a:t>Q 2. What is strategic planning ? Explain the strategic planning process.</a:t>
            </a:r>
            <a:endParaRPr lang="en-US" sz="2000" dirty="0" smtClean="0"/>
          </a:p>
          <a:p>
            <a:pPr>
              <a:buNone/>
            </a:pPr>
            <a:endParaRPr lang="en-US" sz="2000" dirty="0" smtClean="0"/>
          </a:p>
          <a:p>
            <a:pPr>
              <a:buNone/>
            </a:pPr>
            <a:r>
              <a:rPr lang="en-US" sz="2000" dirty="0" smtClean="0"/>
              <a:t>Q 3. What are the benefits of strategic planning ?</a:t>
            </a:r>
            <a:endParaRPr lang="en-US" sz="2000" dirty="0" smtClean="0"/>
          </a:p>
          <a:p>
            <a:pPr>
              <a:buNone/>
            </a:pPr>
            <a:endParaRPr lang="en-US" sz="2000" dirty="0" smtClean="0"/>
          </a:p>
          <a:p>
            <a:pPr>
              <a:buNone/>
            </a:pPr>
            <a:r>
              <a:rPr lang="en-US" sz="2000" dirty="0" smtClean="0"/>
              <a:t>Q 4. What is Budgeting ? Explain the budgeting as a process.</a:t>
            </a:r>
            <a:endParaRPr lang="en-US" sz="2000" dirty="0" smtClean="0"/>
          </a:p>
          <a:p>
            <a:pPr>
              <a:buNone/>
            </a:pPr>
            <a:endParaRPr lang="en-US" sz="2000" dirty="0" smtClean="0"/>
          </a:p>
          <a:p>
            <a:pPr>
              <a:buNone/>
            </a:pPr>
            <a:r>
              <a:rPr lang="en-US" sz="2000" dirty="0" smtClean="0"/>
              <a:t>Q 5. Explain the types of budgets ?</a:t>
            </a:r>
            <a:endParaRPr lang="en-US" sz="2000" dirty="0" smtClean="0"/>
          </a:p>
          <a:p>
            <a:pPr>
              <a:buNone/>
            </a:pPr>
            <a:endParaRPr lang="en-US" sz="2000" dirty="0" smtClean="0"/>
          </a:p>
          <a:p>
            <a:pPr>
              <a:buNone/>
            </a:pPr>
            <a:r>
              <a:rPr lang="en-US" sz="2000" dirty="0" smtClean="0"/>
              <a:t>Q 6. What is the purpose of the project planning phase ?</a:t>
            </a:r>
            <a:endParaRPr lang="en-US" sz="2000" dirty="0" smtClean="0"/>
          </a:p>
          <a:p>
            <a:pPr>
              <a:buNone/>
            </a:pPr>
            <a:endParaRPr lang="en-US" sz="2000" dirty="0" smtClean="0"/>
          </a:p>
          <a:p>
            <a:pPr>
              <a:buNone/>
            </a:pPr>
            <a:r>
              <a:rPr lang="en-US" sz="2000" dirty="0" smtClean="0"/>
              <a:t>Q 7. What are the basic processes of project planning ?</a:t>
            </a:r>
            <a:endParaRPr lang="en-US" sz="2000" dirty="0" smtClean="0"/>
          </a:p>
          <a:p>
            <a:pPr>
              <a:buNone/>
            </a:pPr>
            <a:endParaRPr lang="en-US" sz="2000" dirty="0" smtClean="0"/>
          </a:p>
          <a:p>
            <a:pPr>
              <a:buNone/>
            </a:pPr>
            <a:r>
              <a:rPr lang="en-US" sz="2000" dirty="0" smtClean="0"/>
              <a:t>Q 8. What is a risk ? Explain the four basic ways to handle a risk.</a:t>
            </a:r>
            <a:endParaRPr lang="en-US" sz="2000" dirty="0" smtClean="0"/>
          </a:p>
          <a:p>
            <a:pPr>
              <a:buNone/>
            </a:pPr>
            <a:endParaRPr lang="en-US" sz="2000" dirty="0" smtClean="0"/>
          </a:p>
          <a:p>
            <a:pPr>
              <a:buNone/>
            </a:pPr>
            <a:endParaRPr lang="en-US" sz="2000"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a:xfrm>
            <a:off x="1527810" y="-17780"/>
            <a:ext cx="9163685" cy="649605"/>
          </a:xfrm>
          <a:solidFill>
            <a:schemeClr val="accent6">
              <a:lumMod val="75000"/>
            </a:schemeClr>
          </a:solidFill>
          <a:ln>
            <a:solidFill>
              <a:schemeClr val="accent1"/>
            </a:solidFill>
          </a:ln>
        </p:spPr>
        <p:txBody>
          <a:bodyPr>
            <a:normAutofit/>
          </a:bodyPr>
          <a:p>
            <a:r>
              <a:rPr lang="en-US" altLang="en-US">
                <a:solidFill>
                  <a:schemeClr val="bg1"/>
                </a:solidFill>
              </a:rPr>
              <a:t>Assignment - 3</a:t>
            </a:r>
            <a:endParaRPr lang="en-US" altLang="en-US">
              <a:solidFill>
                <a:schemeClr val="bg1"/>
              </a:solidFill>
            </a:endParaRPr>
          </a:p>
        </p:txBody>
      </p:sp>
      <p:sp>
        <p:nvSpPr>
          <p:cNvPr id="3" name="Content Placeholder 2"/>
          <p:cNvSpPr>
            <a:spLocks noGrp="true"/>
          </p:cNvSpPr>
          <p:nvPr>
            <p:ph idx="1"/>
          </p:nvPr>
        </p:nvSpPr>
        <p:spPr>
          <a:xfrm>
            <a:off x="1981200" y="861060"/>
            <a:ext cx="8229600" cy="5265420"/>
          </a:xfrm>
        </p:spPr>
        <p:txBody>
          <a:bodyPr>
            <a:normAutofit lnSpcReduction="20000"/>
          </a:bodyPr>
          <a:p>
            <a:pPr>
              <a:buNone/>
            </a:pPr>
            <a:r>
              <a:rPr lang="en-US" sz="2000" dirty="0" smtClean="0">
                <a:sym typeface="+mn-ea"/>
              </a:rPr>
              <a:t>Q </a:t>
            </a:r>
            <a:r>
              <a:rPr lang="en-US" altLang="en-US" sz="2000" dirty="0" smtClean="0">
                <a:sym typeface="+mn-ea"/>
              </a:rPr>
              <a:t>1</a:t>
            </a:r>
            <a:r>
              <a:rPr lang="en-US" sz="2000" dirty="0" smtClean="0">
                <a:sym typeface="+mn-ea"/>
              </a:rPr>
              <a:t>. What is risk management Plan ?</a:t>
            </a:r>
            <a:endParaRPr lang="en-US" sz="2000" dirty="0" smtClean="0">
              <a:sym typeface="+mn-ea"/>
            </a:endParaRPr>
          </a:p>
          <a:p>
            <a:pPr>
              <a:buNone/>
            </a:pPr>
            <a:endParaRPr lang="en-US" sz="2000" dirty="0" smtClean="0"/>
          </a:p>
          <a:p>
            <a:pPr>
              <a:buNone/>
            </a:pPr>
            <a:r>
              <a:rPr lang="en-US" sz="2000" dirty="0" smtClean="0">
                <a:sym typeface="+mn-ea"/>
              </a:rPr>
              <a:t>Q </a:t>
            </a:r>
            <a:r>
              <a:rPr lang="en-US" altLang="en-US" sz="2000" dirty="0" smtClean="0">
                <a:sym typeface="+mn-ea"/>
              </a:rPr>
              <a:t>2</a:t>
            </a:r>
            <a:r>
              <a:rPr lang="en-US" sz="2000" dirty="0" smtClean="0">
                <a:sym typeface="+mn-ea"/>
              </a:rPr>
              <a:t>. Explain with a line diagram the Enterprise Risk </a:t>
            </a:r>
            <a:endParaRPr lang="en-US" sz="2000" dirty="0" smtClean="0">
              <a:sym typeface="+mn-ea"/>
            </a:endParaRPr>
          </a:p>
          <a:p>
            <a:pPr>
              <a:buNone/>
            </a:pPr>
            <a:r>
              <a:rPr lang="en-US" altLang="en-US" sz="2000" dirty="0" smtClean="0">
                <a:sym typeface="+mn-ea"/>
              </a:rPr>
              <a:t>		</a:t>
            </a:r>
            <a:r>
              <a:rPr lang="en-US" sz="2000" dirty="0" smtClean="0">
                <a:sym typeface="+mn-ea"/>
              </a:rPr>
              <a:t>Management Process.</a:t>
            </a:r>
            <a:endParaRPr lang="en-US" sz="2000" dirty="0" smtClean="0">
              <a:sym typeface="+mn-ea"/>
            </a:endParaRPr>
          </a:p>
          <a:p>
            <a:pPr>
              <a:buNone/>
            </a:pPr>
            <a:endParaRPr lang="en-US" sz="2000" dirty="0" smtClean="0"/>
          </a:p>
          <a:p>
            <a:pPr>
              <a:buNone/>
            </a:pPr>
            <a:r>
              <a:rPr lang="en-US" sz="2000" dirty="0" smtClean="0">
                <a:sym typeface="+mn-ea"/>
              </a:rPr>
              <a:t>Q </a:t>
            </a:r>
            <a:r>
              <a:rPr lang="en-US" altLang="en-US" sz="2000" dirty="0" smtClean="0">
                <a:sym typeface="+mn-ea"/>
              </a:rPr>
              <a:t>3</a:t>
            </a:r>
            <a:r>
              <a:rPr lang="en-US" sz="2000" dirty="0" smtClean="0">
                <a:sym typeface="+mn-ea"/>
              </a:rPr>
              <a:t>. Explain risk Identification.</a:t>
            </a:r>
            <a:endParaRPr lang="en-US" sz="2000" dirty="0" smtClean="0">
              <a:sym typeface="+mn-ea"/>
            </a:endParaRPr>
          </a:p>
          <a:p>
            <a:pPr>
              <a:buNone/>
            </a:pPr>
            <a:endParaRPr lang="en-US" sz="2000" dirty="0" smtClean="0"/>
          </a:p>
          <a:p>
            <a:pPr>
              <a:buNone/>
            </a:pPr>
            <a:r>
              <a:rPr lang="en-US" sz="2000" dirty="0" smtClean="0">
                <a:sym typeface="+mn-ea"/>
              </a:rPr>
              <a:t>Q </a:t>
            </a:r>
            <a:r>
              <a:rPr lang="en-US" altLang="en-US" sz="2000" dirty="0" smtClean="0">
                <a:sym typeface="+mn-ea"/>
              </a:rPr>
              <a:t>4</a:t>
            </a:r>
            <a:r>
              <a:rPr lang="en-US" sz="2000" dirty="0" smtClean="0">
                <a:sym typeface="+mn-ea"/>
              </a:rPr>
              <a:t>. Explain risk assessment.</a:t>
            </a:r>
            <a:endParaRPr lang="en-US" sz="2000" dirty="0" smtClean="0">
              <a:sym typeface="+mn-ea"/>
            </a:endParaRPr>
          </a:p>
          <a:p>
            <a:pPr>
              <a:buNone/>
            </a:pPr>
            <a:endParaRPr lang="en-US" sz="2000" dirty="0" smtClean="0"/>
          </a:p>
          <a:p>
            <a:pPr>
              <a:buNone/>
            </a:pPr>
            <a:r>
              <a:rPr lang="en-US" sz="2000" dirty="0" smtClean="0">
                <a:sym typeface="+mn-ea"/>
              </a:rPr>
              <a:t>Q </a:t>
            </a:r>
            <a:r>
              <a:rPr lang="en-US" altLang="en-US" sz="2000" dirty="0" smtClean="0">
                <a:sym typeface="+mn-ea"/>
              </a:rPr>
              <a:t>5</a:t>
            </a:r>
            <a:r>
              <a:rPr lang="en-US" sz="2000" dirty="0" smtClean="0">
                <a:sym typeface="+mn-ea"/>
              </a:rPr>
              <a:t>. What is risk mitigation ?</a:t>
            </a:r>
            <a:endParaRPr lang="en-US" sz="2000" dirty="0" smtClean="0">
              <a:sym typeface="+mn-ea"/>
            </a:endParaRPr>
          </a:p>
          <a:p>
            <a:pPr>
              <a:buNone/>
            </a:pPr>
            <a:endParaRPr lang="en-US" sz="2000" dirty="0" smtClean="0"/>
          </a:p>
          <a:p>
            <a:pPr>
              <a:buNone/>
            </a:pPr>
            <a:r>
              <a:rPr lang="en-US" sz="2000" dirty="0" smtClean="0">
                <a:sym typeface="+mn-ea"/>
              </a:rPr>
              <a:t>Q </a:t>
            </a:r>
            <a:r>
              <a:rPr lang="en-US" altLang="en-US" sz="2000" dirty="0" smtClean="0">
                <a:sym typeface="+mn-ea"/>
              </a:rPr>
              <a:t>6</a:t>
            </a:r>
            <a:r>
              <a:rPr lang="en-US" sz="2000" dirty="0" smtClean="0">
                <a:sym typeface="+mn-ea"/>
              </a:rPr>
              <a:t>. How the project team mitigates risks?</a:t>
            </a:r>
            <a:endParaRPr lang="en-US" sz="2000" dirty="0" smtClean="0">
              <a:sym typeface="+mn-ea"/>
            </a:endParaRPr>
          </a:p>
          <a:p>
            <a:pPr>
              <a:buNone/>
            </a:pPr>
            <a:endParaRPr lang="en-US" sz="2000" dirty="0" smtClean="0"/>
          </a:p>
          <a:p>
            <a:pPr>
              <a:buNone/>
            </a:pPr>
            <a:r>
              <a:rPr lang="en-US" sz="2000" dirty="0" smtClean="0">
                <a:sym typeface="+mn-ea"/>
              </a:rPr>
              <a:t>Q</a:t>
            </a:r>
            <a:r>
              <a:rPr lang="en-US" altLang="en-US" sz="2000" dirty="0" smtClean="0">
                <a:sym typeface="+mn-ea"/>
              </a:rPr>
              <a:t>7</a:t>
            </a:r>
            <a:r>
              <a:rPr lang="en-US" sz="2000" dirty="0" smtClean="0">
                <a:sym typeface="+mn-ea"/>
              </a:rPr>
              <a:t>. Explain project risk by phases.</a:t>
            </a:r>
            <a:endParaRPr lang="en-US" sz="2000" dirty="0" smtClean="0">
              <a:sym typeface="+mn-ea"/>
            </a:endParaRPr>
          </a:p>
          <a:p>
            <a:pPr>
              <a:buNone/>
            </a:pPr>
            <a:endParaRPr lang="en-US" sz="2000" dirty="0" smtClean="0"/>
          </a:p>
          <a:p>
            <a:pPr>
              <a:buNone/>
            </a:pPr>
            <a:r>
              <a:rPr lang="en-US" sz="2000" dirty="0" smtClean="0">
                <a:sym typeface="+mn-ea"/>
              </a:rPr>
              <a:t>Q </a:t>
            </a:r>
            <a:r>
              <a:rPr lang="en-US" altLang="en-US" sz="2000" dirty="0" smtClean="0">
                <a:sym typeface="+mn-ea"/>
              </a:rPr>
              <a:t>8</a:t>
            </a:r>
            <a:r>
              <a:rPr lang="en-US" sz="2000" dirty="0" smtClean="0">
                <a:sym typeface="+mn-ea"/>
              </a:rPr>
              <a:t>. Explain risk response strategies.</a:t>
            </a:r>
            <a:endParaRPr lang="en-US" sz="2000" dirty="0" smtClean="0"/>
          </a:p>
          <a:p>
            <a:pPr>
              <a:buNone/>
            </a:pPr>
            <a:endParaRPr lang="en-US" sz="2000" dirty="0" smtClean="0"/>
          </a:p>
          <a:p>
            <a:pPr>
              <a:buNone/>
            </a:pPr>
            <a:endParaRPr lang="en-US" dirty="0" smtClean="0"/>
          </a:p>
          <a:p>
            <a:endParaRPr lang="en-US"/>
          </a:p>
        </p:txBody>
      </p:sp>
      <p:sp>
        <p:nvSpPr>
          <p:cNvPr id="5" name="Slide Number Placeholder 4"/>
          <p:cNvSpPr>
            <a:spLocks noGrp="true"/>
          </p:cNvSpPr>
          <p:nvPr>
            <p:ph type="sldNum" sz="quarter" idx="12"/>
          </p:nvPr>
        </p:nvSpPr>
        <p:spPr/>
        <p:txBody>
          <a:bodyPr/>
          <a:p>
            <a:fld id="{B6F15528-21DE-4FAA-801E-634DDDAF4B2B}" type="slidenum">
              <a:rPr lang="en-US" smtClean="0"/>
            </a:fld>
            <a:endParaRPr lang="en-US"/>
          </a:p>
        </p:txBody>
      </p:sp>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dirty="0" smtClean="0">
                <a:solidFill>
                  <a:schemeClr val="bg1"/>
                </a:solidFill>
              </a:rPr>
              <a:t>Strategic Planning</a:t>
            </a:r>
            <a:endParaRPr lang="en-US" dirty="0">
              <a:solidFill>
                <a:schemeClr val="bg1"/>
              </a:solidFill>
            </a:endParaRPr>
          </a:p>
        </p:txBody>
      </p:sp>
      <p:sp>
        <p:nvSpPr>
          <p:cNvPr id="3" name="Content Placeholder 2"/>
          <p:cNvSpPr>
            <a:spLocks noGrp="true"/>
          </p:cNvSpPr>
          <p:nvPr>
            <p:ph idx="1"/>
          </p:nvPr>
        </p:nvSpPr>
        <p:spPr>
          <a:xfrm>
            <a:off x="351155" y="838200"/>
            <a:ext cx="10317480" cy="5288280"/>
          </a:xfrm>
        </p:spPr>
        <p:txBody>
          <a:bodyPr/>
          <a:lstStyle/>
          <a:p>
            <a:pPr algn="just">
              <a:lnSpc>
                <a:spcPct val="150000"/>
              </a:lnSpc>
              <a:buNone/>
            </a:pPr>
            <a:r>
              <a:rPr lang="en-US" sz="2000" dirty="0" smtClean="0">
                <a:solidFill>
                  <a:srgbClr val="C00000"/>
                </a:solidFill>
              </a:rPr>
              <a:t>What is Strategic Planning?</a:t>
            </a:r>
            <a:endParaRPr lang="en-US" sz="2000" dirty="0" smtClean="0">
              <a:solidFill>
                <a:srgbClr val="C00000"/>
              </a:solidFill>
            </a:endParaRPr>
          </a:p>
          <a:p>
            <a:pPr algn="just">
              <a:lnSpc>
                <a:spcPct val="150000"/>
              </a:lnSpc>
              <a:buNone/>
            </a:pPr>
            <a:r>
              <a:rPr lang="en-US" sz="2000" dirty="0" smtClean="0">
                <a:solidFill>
                  <a:srgbClr val="002060"/>
                </a:solidFill>
              </a:rPr>
              <a:t>Strategic planning is the art of formulating business strategies, implementing them, and evaluating their impact based on organizational objectives. </a:t>
            </a:r>
            <a:endParaRPr lang="en-US" sz="2000" dirty="0" smtClean="0">
              <a:solidFill>
                <a:srgbClr val="002060"/>
              </a:solidFill>
            </a:endParaRPr>
          </a:p>
          <a:p>
            <a:pPr algn="just">
              <a:lnSpc>
                <a:spcPct val="150000"/>
              </a:lnSpc>
              <a:buNone/>
            </a:pPr>
            <a:endParaRPr lang="en-US" sz="2000" dirty="0" smtClean="0">
              <a:solidFill>
                <a:srgbClr val="002060"/>
              </a:solidFill>
            </a:endParaRPr>
          </a:p>
          <a:p>
            <a:pPr algn="just">
              <a:lnSpc>
                <a:spcPct val="150000"/>
              </a:lnSpc>
              <a:buNone/>
            </a:pPr>
            <a:r>
              <a:rPr lang="en-US" sz="2000" dirty="0" smtClean="0">
                <a:solidFill>
                  <a:srgbClr val="002060"/>
                </a:solidFill>
              </a:rPr>
              <a:t>The concept focuses on integrating various business departments (accounting and finance, research and development, production, marketing, information systems, management) to achieve organizational goals. </a:t>
            </a:r>
            <a:endParaRPr lang="en-US" sz="2000" dirty="0" smtClean="0">
              <a:solidFill>
                <a:srgbClr val="002060"/>
              </a:solidFill>
            </a:endParaRPr>
          </a:p>
          <a:p>
            <a:pPr algn="just">
              <a:lnSpc>
                <a:spcPct val="150000"/>
              </a:lnSpc>
              <a:buNone/>
            </a:pPr>
            <a:endParaRPr lang="en-US" sz="2000" dirty="0" smtClean="0">
              <a:solidFill>
                <a:srgbClr val="002060"/>
              </a:solidFill>
            </a:endParaRPr>
          </a:p>
          <a:p>
            <a:pPr algn="just">
              <a:lnSpc>
                <a:spcPct val="150000"/>
              </a:lnSpc>
              <a:buNone/>
            </a:pPr>
            <a:r>
              <a:rPr lang="en-US" sz="2000" dirty="0" smtClean="0">
                <a:solidFill>
                  <a:srgbClr val="002060"/>
                </a:solidFill>
              </a:rPr>
              <a:t>The term </a:t>
            </a:r>
            <a:r>
              <a:rPr lang="en-US" sz="2000" b="1" dirty="0" smtClean="0">
                <a:solidFill>
                  <a:srgbClr val="002060"/>
                </a:solidFill>
              </a:rPr>
              <a:t>strategic planning</a:t>
            </a:r>
            <a:r>
              <a:rPr lang="en-US" sz="2000" dirty="0" smtClean="0">
                <a:solidFill>
                  <a:srgbClr val="002060"/>
                </a:solidFill>
              </a:rPr>
              <a:t> is synonymous with </a:t>
            </a:r>
            <a:r>
              <a:rPr lang="en-US" sz="2000" b="1" dirty="0" smtClean="0">
                <a:solidFill>
                  <a:srgbClr val="002060"/>
                </a:solidFill>
              </a:rPr>
              <a:t>strategic management</a:t>
            </a:r>
            <a:r>
              <a:rPr lang="en-US" sz="2000" dirty="0" smtClean="0">
                <a:solidFill>
                  <a:srgbClr val="002060"/>
                </a:solidFill>
              </a:rPr>
              <a:t>, only that the former is used in the </a:t>
            </a:r>
            <a:r>
              <a:rPr lang="en-US" sz="2000" b="1" dirty="0" smtClean="0">
                <a:solidFill>
                  <a:srgbClr val="002060"/>
                </a:solidFill>
              </a:rPr>
              <a:t>corporate world</a:t>
            </a:r>
            <a:r>
              <a:rPr lang="en-US" sz="2000" dirty="0" smtClean="0">
                <a:solidFill>
                  <a:srgbClr val="002060"/>
                </a:solidFill>
              </a:rPr>
              <a:t> and the latter in the </a:t>
            </a:r>
            <a:r>
              <a:rPr lang="en-US" sz="2000" b="1" dirty="0" smtClean="0">
                <a:solidFill>
                  <a:srgbClr val="002060"/>
                </a:solidFill>
              </a:rPr>
              <a:t>academic setting.</a:t>
            </a:r>
            <a:endParaRPr lang="en-US" sz="2000" b="1"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4"/>
          <p:cNvSpPr>
            <a:spLocks noGrp="true"/>
          </p:cNvSpPr>
          <p:nvPr/>
        </p:nvSpPr>
        <p:spPr>
          <a:xfrm>
            <a:off x="1524000" y="6616065"/>
            <a:ext cx="5541010" cy="241935"/>
          </a:xfrm>
          <a:prstGeom prst="rect">
            <a:avLst/>
          </a:prstGeom>
          <a:solidFill>
            <a:srgbClr val="00206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609600"/>
          </a:xfrm>
          <a:solidFill>
            <a:srgbClr val="C00000"/>
          </a:solidFill>
        </p:spPr>
        <p:txBody>
          <a:bodyPr>
            <a:normAutofit fontScale="90000"/>
          </a:bodyPr>
          <a:lstStyle/>
          <a:p>
            <a:pPr algn="l"/>
            <a:r>
              <a:rPr lang="en-US" b="1" dirty="0" smtClean="0">
                <a:solidFill>
                  <a:schemeClr val="bg1"/>
                </a:solidFill>
              </a:rPr>
              <a:t>Strategic Planning</a:t>
            </a:r>
            <a:endParaRPr lang="en-US" dirty="0">
              <a:solidFill>
                <a:schemeClr val="bg1"/>
              </a:solidFill>
            </a:endParaRPr>
          </a:p>
        </p:txBody>
      </p:sp>
      <p:sp>
        <p:nvSpPr>
          <p:cNvPr id="3" name="Content Placeholder 2"/>
          <p:cNvSpPr>
            <a:spLocks noGrp="true"/>
          </p:cNvSpPr>
          <p:nvPr>
            <p:ph idx="1"/>
          </p:nvPr>
        </p:nvSpPr>
        <p:spPr>
          <a:xfrm>
            <a:off x="803275" y="838200"/>
            <a:ext cx="9407525" cy="4846320"/>
          </a:xfrm>
        </p:spPr>
        <p:txBody>
          <a:bodyPr>
            <a:noAutofit/>
          </a:bodyPr>
          <a:lstStyle/>
          <a:p>
            <a:pPr algn="just">
              <a:lnSpc>
                <a:spcPct val="150000"/>
              </a:lnSpc>
            </a:pPr>
            <a:r>
              <a:rPr lang="en-US" sz="2800" dirty="0" smtClean="0">
                <a:solidFill>
                  <a:srgbClr val="002060"/>
                </a:solidFill>
              </a:rPr>
              <a:t>During that time, managers and the entire corporate world believed that strategic planning provided answers to most if not all business problems. </a:t>
            </a:r>
            <a:endParaRPr lang="en-US" sz="2800" dirty="0" smtClean="0">
              <a:solidFill>
                <a:srgbClr val="002060"/>
              </a:solidFill>
            </a:endParaRPr>
          </a:p>
          <a:p>
            <a:pPr algn="just">
              <a:lnSpc>
                <a:spcPct val="150000"/>
              </a:lnSpc>
            </a:pPr>
            <a:endParaRPr lang="en-US" sz="2800" dirty="0" smtClean="0">
              <a:solidFill>
                <a:srgbClr val="002060"/>
              </a:solidFill>
            </a:endParaRPr>
          </a:p>
          <a:p>
            <a:pPr algn="just">
              <a:lnSpc>
                <a:spcPct val="150000"/>
              </a:lnSpc>
            </a:pPr>
            <a:r>
              <a:rPr lang="en-US" sz="2800" dirty="0" smtClean="0">
                <a:solidFill>
                  <a:srgbClr val="002060"/>
                </a:solidFill>
              </a:rPr>
              <a:t>In the 1980s, however, the hype reduced since some plans did not produce the expected returns. Its application was later revived in the 1990s and remains relevant </a:t>
            </a:r>
            <a:endParaRPr lang="en-US" sz="2800" dirty="0" smtClean="0">
              <a:solidFill>
                <a:srgbClr val="002060"/>
              </a:solidFill>
            </a:endParaRPr>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8" name="Footer Placeholder 7"/>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Strategic</a:t>
            </a:r>
            <a:r>
              <a:rPr lang="en-US" dirty="0" smtClean="0"/>
              <a:t> </a:t>
            </a:r>
            <a:r>
              <a:rPr lang="en-US" dirty="0" smtClean="0">
                <a:solidFill>
                  <a:schemeClr val="bg1"/>
                </a:solidFill>
              </a:rPr>
              <a:t>Planning Process</a:t>
            </a:r>
            <a:endParaRPr lang="en-US" dirty="0">
              <a:solidFill>
                <a:schemeClr val="bg1"/>
              </a:solidFill>
            </a:endParaRPr>
          </a:p>
        </p:txBody>
      </p:sp>
      <p:sp>
        <p:nvSpPr>
          <p:cNvPr id="3" name="Content Placeholder 2"/>
          <p:cNvSpPr>
            <a:spLocks noGrp="true"/>
          </p:cNvSpPr>
          <p:nvPr>
            <p:ph idx="1"/>
          </p:nvPr>
        </p:nvSpPr>
        <p:spPr>
          <a:xfrm>
            <a:off x="442595" y="838200"/>
            <a:ext cx="10073005" cy="5288280"/>
          </a:xfrm>
        </p:spPr>
        <p:txBody>
          <a:bodyPr/>
          <a:lstStyle/>
          <a:p>
            <a:pPr algn="just">
              <a:lnSpc>
                <a:spcPct val="150000"/>
              </a:lnSpc>
              <a:buNone/>
            </a:pPr>
            <a:r>
              <a:rPr lang="en-US" sz="2400" dirty="0" smtClean="0">
                <a:solidFill>
                  <a:srgbClr val="C00000"/>
                </a:solidFill>
              </a:rPr>
              <a:t>Strategic Planning Process</a:t>
            </a:r>
            <a:endParaRPr lang="en-US" sz="2400" dirty="0" smtClean="0">
              <a:solidFill>
                <a:srgbClr val="C00000"/>
              </a:solidFill>
            </a:endParaRPr>
          </a:p>
          <a:p>
            <a:pPr algn="just">
              <a:lnSpc>
                <a:spcPct val="150000"/>
              </a:lnSpc>
              <a:buNone/>
            </a:pPr>
            <a:r>
              <a:rPr lang="en-US" sz="2400" dirty="0" smtClean="0">
                <a:solidFill>
                  <a:srgbClr val="002060"/>
                </a:solidFill>
              </a:rPr>
              <a:t>The application of strategic planning in business is a result of difficult managerial decisions that comprise good and less desirable courses of action. </a:t>
            </a:r>
            <a:endParaRPr lang="en-US" sz="2400" dirty="0" smtClean="0">
              <a:solidFill>
                <a:srgbClr val="002060"/>
              </a:solidFill>
            </a:endParaRPr>
          </a:p>
          <a:p>
            <a:pPr algn="just">
              <a:lnSpc>
                <a:spcPct val="150000"/>
              </a:lnSpc>
              <a:buNone/>
            </a:pPr>
            <a:endParaRPr lang="en-US" sz="2400" dirty="0" smtClean="0">
              <a:solidFill>
                <a:srgbClr val="002060"/>
              </a:solidFill>
            </a:endParaRPr>
          </a:p>
          <a:p>
            <a:pPr algn="just">
              <a:lnSpc>
                <a:spcPct val="150000"/>
              </a:lnSpc>
              <a:buNone/>
            </a:pPr>
            <a:r>
              <a:rPr lang="en-US" sz="2400" dirty="0" smtClean="0">
                <a:solidFill>
                  <a:srgbClr val="002060"/>
                </a:solidFill>
              </a:rPr>
              <a:t>The development and execution of strategic plans is a well-thought-out plan performed in three critical steps:</a:t>
            </a:r>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lstStyle/>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a:xfrm>
            <a:off x="1524000" y="0"/>
            <a:ext cx="9144000" cy="563562"/>
          </a:xfrm>
          <a:solidFill>
            <a:srgbClr val="C00000"/>
          </a:solidFill>
        </p:spPr>
        <p:txBody>
          <a:bodyPr>
            <a:normAutofit fontScale="90000"/>
          </a:bodyPr>
          <a:lstStyle/>
          <a:p>
            <a:pPr algn="l"/>
            <a:r>
              <a:rPr lang="en-US" dirty="0" smtClean="0">
                <a:solidFill>
                  <a:schemeClr val="bg1"/>
                </a:solidFill>
              </a:rPr>
              <a:t>Strategic Planning Process</a:t>
            </a:r>
            <a:endParaRPr lang="en-US" dirty="0">
              <a:solidFill>
                <a:schemeClr val="bg1"/>
              </a:solidFill>
            </a:endParaRPr>
          </a:p>
        </p:txBody>
      </p:sp>
      <p:sp>
        <p:nvSpPr>
          <p:cNvPr id="3" name="Content Placeholder 2"/>
          <p:cNvSpPr>
            <a:spLocks noGrp="true"/>
          </p:cNvSpPr>
          <p:nvPr>
            <p:ph idx="1"/>
          </p:nvPr>
        </p:nvSpPr>
        <p:spPr>
          <a:xfrm>
            <a:off x="1752600" y="685800"/>
            <a:ext cx="8686800" cy="5943600"/>
          </a:xfrm>
        </p:spPr>
        <p:txBody>
          <a:bodyPr>
            <a:normAutofit fontScale="77500" lnSpcReduction="20000"/>
          </a:bodyPr>
          <a:lstStyle/>
          <a:p>
            <a:pPr marL="514350" indent="-514350">
              <a:buAutoNum type="arabicPeriod"/>
            </a:pPr>
            <a:r>
              <a:rPr lang="en-US" b="1" dirty="0" smtClean="0">
                <a:solidFill>
                  <a:srgbClr val="002060"/>
                </a:solidFill>
              </a:rPr>
              <a:t>Strategy Formulation</a:t>
            </a:r>
            <a:endParaRPr lang="en-US" b="1" dirty="0" smtClean="0">
              <a:solidFill>
                <a:srgbClr val="002060"/>
              </a:solidFill>
            </a:endParaRPr>
          </a:p>
          <a:p>
            <a:pPr marL="514350" indent="-514350">
              <a:buNone/>
            </a:pPr>
            <a:endParaRPr lang="en-US" b="1" dirty="0" smtClean="0">
              <a:solidFill>
                <a:srgbClr val="002060"/>
              </a:solidFill>
            </a:endParaRPr>
          </a:p>
          <a:p>
            <a:r>
              <a:rPr lang="en-US" sz="3100" dirty="0" smtClean="0">
                <a:solidFill>
                  <a:srgbClr val="002060"/>
                </a:solidFill>
              </a:rPr>
              <a:t>In the formulation of strategies, the business assesses its current situation by performing an internal and external audit. Strategy formulation also involves identifying the organization’s strengths and weaknesses, as well as opportunities and threats </a:t>
            </a:r>
            <a:r>
              <a:rPr lang="en-US" sz="3100" b="1" dirty="0" smtClean="0">
                <a:solidFill>
                  <a:srgbClr val="002060"/>
                </a:solidFill>
              </a:rPr>
              <a:t>(SWOT Analysis).</a:t>
            </a:r>
            <a:r>
              <a:rPr lang="en-US" sz="3100" dirty="0" smtClean="0">
                <a:solidFill>
                  <a:srgbClr val="002060"/>
                </a:solidFill>
              </a:rPr>
              <a:t> </a:t>
            </a:r>
            <a:endParaRPr lang="en-US" sz="3100" dirty="0" smtClean="0">
              <a:solidFill>
                <a:srgbClr val="002060"/>
              </a:solidFill>
            </a:endParaRPr>
          </a:p>
          <a:p>
            <a:endParaRPr lang="en-US" sz="3100" dirty="0" smtClean="0">
              <a:solidFill>
                <a:srgbClr val="002060"/>
              </a:solidFill>
            </a:endParaRPr>
          </a:p>
          <a:p>
            <a:r>
              <a:rPr lang="en-US" sz="3100" dirty="0" smtClean="0">
                <a:solidFill>
                  <a:srgbClr val="002060"/>
                </a:solidFill>
              </a:rPr>
              <a:t>As a result, managers get to decide which new markets they can venture or abandon, how to allocate the required resources, and whether to expand its operations through a joint venture or mergers.</a:t>
            </a:r>
            <a:endParaRPr lang="en-US" sz="3100" dirty="0" smtClean="0">
              <a:solidFill>
                <a:srgbClr val="002060"/>
              </a:solidFill>
            </a:endParaRPr>
          </a:p>
          <a:p>
            <a:pPr>
              <a:buNone/>
            </a:pPr>
            <a:endParaRPr lang="en-US" sz="3100" dirty="0" smtClean="0">
              <a:solidFill>
                <a:srgbClr val="002060"/>
              </a:solidFill>
            </a:endParaRPr>
          </a:p>
          <a:p>
            <a:r>
              <a:rPr lang="en-US" sz="3100" dirty="0" smtClean="0">
                <a:solidFill>
                  <a:srgbClr val="002060"/>
                </a:solidFill>
              </a:rPr>
              <a:t>Business strategies result in long-term effects on organizational success; only top business executives understand their impact and are authorized to assign the resources necessary for their implementation.</a:t>
            </a:r>
            <a:endParaRPr lang="en-US" sz="3100" dirty="0" smtClean="0">
              <a:solidFill>
                <a:srgbClr val="002060"/>
              </a:solidFill>
            </a:endParaRPr>
          </a:p>
          <a:p>
            <a:endParaRPr lang="en-US" dirty="0"/>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pic>
        <p:nvPicPr>
          <p:cNvPr id="6" name="Picture 5"/>
          <p:cNvPicPr/>
          <p:nvPr/>
        </p:nvPicPr>
        <p:blipFill>
          <a:blip r:embed="rId1"/>
          <a:srcRect/>
          <a:stretch>
            <a:fillRect/>
          </a:stretch>
        </p:blipFill>
        <p:spPr bwMode="auto">
          <a:xfrm>
            <a:off x="8991600" y="0"/>
            <a:ext cx="1676400" cy="609600"/>
          </a:xfrm>
          <a:prstGeom prst="rect">
            <a:avLst/>
          </a:prstGeom>
          <a:noFill/>
          <a:ln w="9525">
            <a:solidFill>
              <a:schemeClr val="accent1"/>
            </a:solidFill>
            <a:miter lim="800000"/>
            <a:headEnd/>
            <a:tailEnd/>
          </a:ln>
        </p:spPr>
      </p:pic>
      <p:sp>
        <p:nvSpPr>
          <p:cNvPr id="7" name="Footer Placeholder 6"/>
          <p:cNvSpPr>
            <a:spLocks noGrp="true"/>
          </p:cNvSpPr>
          <p:nvPr>
            <p:ph type="ftr" sz="quarter" idx="11"/>
          </p:nvPr>
        </p:nvSpPr>
        <p:spPr>
          <a:solidFill>
            <a:srgbClr val="002060"/>
          </a:solidFill>
        </p:spPr>
        <p:txBody>
          <a:bodyPr/>
          <a:p>
            <a:r>
              <a:rPr lang="en-US" altLang="en-US" dirty="0" smtClean="0">
                <a:solidFill>
                  <a:schemeClr val="bg1"/>
                </a:solidFill>
              </a:rPr>
              <a:t>Shaswat L. Padalia</a:t>
            </a:r>
            <a:r>
              <a:rPr lang="en-US" dirty="0" smtClean="0">
                <a:solidFill>
                  <a:schemeClr val="bg1"/>
                </a:solidFill>
              </a:rPr>
              <a:t>, </a:t>
            </a:r>
            <a:r>
              <a:rPr lang="en-US" altLang="en-US" dirty="0" smtClean="0">
                <a:solidFill>
                  <a:schemeClr val="bg1"/>
                </a:solidFill>
              </a:rPr>
              <a:t>Mechanical Engineering, I</a:t>
            </a:r>
            <a:r>
              <a:rPr lang="en-US" dirty="0" smtClean="0">
                <a:solidFill>
                  <a:schemeClr val="bg1"/>
                </a:solidFill>
              </a:rPr>
              <a:t>ITE, Indus University</a:t>
            </a:r>
            <a:endParaRPr lang="en-US" dirty="0">
              <a:solidFill>
                <a:schemeClr val="bg1"/>
              </a:solidFill>
            </a:endParaRPr>
          </a:p>
        </p:txBody>
      </p:sp>
      <p:sp>
        <p:nvSpPr>
          <p:cNvPr id="5" name="Title 1"/>
          <p:cNvSpPr>
            <a:spLocks noGrp="true"/>
          </p:cNvSpPr>
          <p:nvPr/>
        </p:nvSpPr>
        <p:spPr>
          <a:xfrm>
            <a:off x="-24765" y="1792605"/>
            <a:ext cx="1887855" cy="2146300"/>
          </a:xfrm>
          <a:prstGeom prst="rect">
            <a:avLst/>
          </a:prstGeom>
          <a:solidFill>
            <a:srgbClr val="C00000"/>
          </a:solidFill>
          <a:ln w="9525">
            <a:noFill/>
          </a:ln>
        </p:spPr>
        <p:txBody>
          <a:bodyPr anchor="ctr" anchorCtr="false"/>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80604020202020204" pitchFamily="34" charset="0"/>
                <a:ea typeface="SimSun" pitchFamily="2" charset="-122"/>
              </a:defRPr>
            </a:lvl2pPr>
            <a:lvl3pPr algn="l" rtl="0" fontAlgn="base">
              <a:spcBef>
                <a:spcPct val="0"/>
              </a:spcBef>
              <a:spcAft>
                <a:spcPct val="0"/>
              </a:spcAft>
              <a:defRPr sz="3600">
                <a:solidFill>
                  <a:schemeClr val="tx1"/>
                </a:solidFill>
                <a:latin typeface="Arial" panose="02080604020202020204" pitchFamily="34" charset="0"/>
                <a:ea typeface="SimSun" pitchFamily="2" charset="-122"/>
              </a:defRPr>
            </a:lvl3pPr>
            <a:lvl4pPr algn="l" rtl="0" fontAlgn="base">
              <a:spcBef>
                <a:spcPct val="0"/>
              </a:spcBef>
              <a:spcAft>
                <a:spcPct val="0"/>
              </a:spcAft>
              <a:defRPr sz="3600">
                <a:solidFill>
                  <a:schemeClr val="tx1"/>
                </a:solidFill>
                <a:latin typeface="Arial" panose="02080604020202020204" pitchFamily="34" charset="0"/>
                <a:ea typeface="SimSun" pitchFamily="2" charset="-122"/>
              </a:defRPr>
            </a:lvl4pPr>
            <a:lvl5pPr algn="l" rtl="0" fontAlgn="base">
              <a:spcBef>
                <a:spcPct val="0"/>
              </a:spcBef>
              <a:spcAft>
                <a:spcPct val="0"/>
              </a:spcAft>
              <a:defRPr sz="3600">
                <a:solidFill>
                  <a:schemeClr val="tx1"/>
                </a:solidFill>
                <a:latin typeface="Arial" panose="0208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8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8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8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80604020202020204" pitchFamily="34" charset="0"/>
                <a:ea typeface="SimSun" pitchFamily="2" charset="-122"/>
              </a:defRPr>
            </a:lvl9pPr>
          </a:lstStyle>
          <a:p>
            <a:pPr algn="l"/>
            <a:r>
              <a:rPr lang="en-US" altLang="en-US" sz="2400" dirty="0" smtClean="0">
                <a:solidFill>
                  <a:schemeClr val="bg1"/>
                </a:solidFill>
              </a:rPr>
              <a:t>CS B</a:t>
            </a:r>
            <a:endParaRPr lang="en-US" altLang="en-US" sz="2400" dirty="0" smtClean="0">
              <a:solidFill>
                <a:schemeClr val="bg1"/>
              </a:solidFill>
            </a:endParaRPr>
          </a:p>
          <a:p>
            <a:pPr algn="l"/>
            <a:r>
              <a:rPr lang="en-US" altLang="en-US" sz="2400" dirty="0" smtClean="0">
                <a:solidFill>
                  <a:schemeClr val="bg1"/>
                </a:solidFill>
              </a:rPr>
              <a:t>01.02.2022</a:t>
            </a:r>
            <a:endParaRPr lang="en-US" altLang="en-US" sz="2400" dirty="0" smtClean="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bwMode="auto">
        <a:xfrm>
          <a:off x="0" y="0"/>
          <a:ext cx="1" cy="1"/>
        </a:xfrm>
        <a:custGeom>
          <a:avLst/>
          <a:gdLst/>
          <a:ahLst/>
          <a:cxnLst/>
          <a:rect l="0" t="0" r="0" b="0"/>
          <a:pathLst/>
        </a:custGeom>
        <a:gradFill rotWithShape="false">
          <a:gsLst>
            <a:gs pos="0">
              <a:schemeClr val="accent1"/>
            </a:gs>
            <a:gs pos="100000">
              <a:schemeClr val="accent2"/>
            </a:gs>
          </a:gsLst>
          <a:lin ang="5400000" scaled="true"/>
        </a:gradFill>
        <a:ln w="9525" cap="flat" cmpd="sng" algn="ctr">
          <a:solidFill>
            <a:schemeClr val="accent1"/>
          </a:solidFill>
          <a:prstDash val="solid"/>
          <a:round/>
          <a:headEnd type="none" w="med" len="med"/>
          <a:tailEnd type="none" w="med" len="med"/>
        </a:ln>
      </a:spPr>
      <a:bodyPr vert="horz" wrap="none" lIns="91440" tIns="45720" rIns="91440" bIns="45720" numCol="1" anchor="ctr" anchorCtr="false" compatLnSpc="true"/>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defRPr>
        </a:defPPr>
      </a:lstStyle>
    </a:spDef>
    <a:lnDef>
      <a:spPr bwMode="auto">
        <a:xfrm>
          <a:off x="0" y="0"/>
          <a:ext cx="1" cy="1"/>
        </a:xfrm>
        <a:custGeom>
          <a:avLst/>
          <a:gdLst/>
          <a:ahLst/>
          <a:cxnLst/>
          <a:rect l="0" t="0" r="0" b="0"/>
          <a:pathLst/>
        </a:custGeom>
        <a:gradFill rotWithShape="false">
          <a:gsLst>
            <a:gs pos="0">
              <a:schemeClr val="accent1"/>
            </a:gs>
            <a:gs pos="100000">
              <a:schemeClr val="accent2"/>
            </a:gs>
          </a:gsLst>
          <a:lin ang="5400000" scaled="true"/>
        </a:gradFill>
        <a:ln w="9525" cap="flat" cmpd="sng" algn="ctr">
          <a:solidFill>
            <a:schemeClr val="accent1"/>
          </a:solidFill>
          <a:prstDash val="solid"/>
          <a:round/>
          <a:headEnd type="none" w="med" len="med"/>
          <a:tailEnd type="none" w="med" len="med"/>
        </a:ln>
      </a:spPr>
      <a:bodyPr vert="horz" wrap="none" lIns="91440" tIns="45720" rIns="91440" bIns="45720" numCol="1" anchor="ctr" anchorCtr="false" compatLnSpc="true"/>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44911</Words>
  <Application>WPS Presentation</Application>
  <PresentationFormat>On-screen Show (4:3)</PresentationFormat>
  <Paragraphs>810</Paragraphs>
  <Slides>53</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53</vt:i4>
      </vt:variant>
    </vt:vector>
  </HeadingPairs>
  <TitlesOfParts>
    <vt:vector size="65" baseType="lpstr">
      <vt:lpstr>Arial</vt:lpstr>
      <vt:lpstr>SimSun</vt:lpstr>
      <vt:lpstr>Wingdings</vt:lpstr>
      <vt:lpstr>Nimbus Roman No9 L</vt:lpstr>
      <vt:lpstr>Droid Sans Fallback</vt:lpstr>
      <vt:lpstr>Calibri</vt:lpstr>
      <vt:lpstr>DejaVu Sans</vt:lpstr>
      <vt:lpstr>微软雅黑</vt:lpstr>
      <vt:lpstr>Arial Unicode MS</vt:lpstr>
      <vt:lpstr>Phetsarath OT</vt:lpstr>
      <vt:lpstr>Office Theme</vt:lpstr>
      <vt:lpstr>Blue Waves</vt:lpstr>
      <vt:lpstr>  UNIT – 2 Leadership and Organizations Management, Strategic Planning, Budgeting, Project Planning - Risk Identification, Assessment and Response Planning </vt:lpstr>
      <vt:lpstr>  UNIT – 2 Syllabus </vt:lpstr>
      <vt:lpstr>Leadership and management</vt:lpstr>
      <vt:lpstr>Differences between Leadership and Management</vt:lpstr>
      <vt:lpstr>Differences between Leadership and Management</vt:lpstr>
      <vt:lpstr>Strategic Planning</vt:lpstr>
      <vt:lpstr>Strategic Planning</vt:lpstr>
      <vt:lpstr>Strategic Planning Process</vt:lpstr>
      <vt:lpstr>Strategic Planning Process</vt:lpstr>
      <vt:lpstr>Strategic Planning Process</vt:lpstr>
      <vt:lpstr>Strategic Planning Process</vt:lpstr>
      <vt:lpstr>Benefits of Strategic Planning</vt:lpstr>
      <vt:lpstr>Benefits of Strategic Planning</vt:lpstr>
      <vt:lpstr>Budgets and Budgeting</vt:lpstr>
      <vt:lpstr>BUDGETING AS A PROCESS</vt:lpstr>
      <vt:lpstr>BUDGETING AS A PROCESS</vt:lpstr>
      <vt:lpstr>BUDGETING AS A PROCESS</vt:lpstr>
      <vt:lpstr>BUDGETING AS A PROCESS</vt:lpstr>
      <vt:lpstr>BENEFITS AND COSTS</vt:lpstr>
      <vt:lpstr>TYPES OF BUDGETS</vt:lpstr>
      <vt:lpstr>TYPES OF BUDGETS</vt:lpstr>
      <vt:lpstr>Project planning</vt:lpstr>
      <vt:lpstr>Project planning</vt:lpstr>
      <vt:lpstr>PowerPoint 演示文稿</vt:lpstr>
      <vt:lpstr>Project planning</vt:lpstr>
      <vt:lpstr>Risk Management Planning</vt:lpstr>
      <vt:lpstr>Risk Management Planning</vt:lpstr>
      <vt:lpstr>Risk Management Planning</vt:lpstr>
      <vt:lpstr>The Enterprise Risk Management Process</vt:lpstr>
      <vt:lpstr>Risk Management Process</vt:lpstr>
      <vt:lpstr>Risk Identification</vt:lpstr>
      <vt:lpstr>Risk Identification</vt:lpstr>
      <vt:lpstr>Risk Assessment</vt:lpstr>
      <vt:lpstr>Risk Assessment</vt:lpstr>
      <vt:lpstr>PowerPoint 演示文稿</vt:lpstr>
      <vt:lpstr>Risk Assessment</vt:lpstr>
      <vt:lpstr>PowerPoint 演示文稿</vt:lpstr>
      <vt:lpstr>PowerPoint 演示文稿</vt:lpstr>
      <vt:lpstr>Risk Mitigation  (the action of reducing the severity, seriousness, or painfulness of something)</vt:lpstr>
      <vt:lpstr>PowerPoint 演示文稿</vt:lpstr>
      <vt:lpstr>PowerPoint 演示文稿</vt:lpstr>
      <vt:lpstr>PowerPoint 演示文稿</vt:lpstr>
      <vt:lpstr>PowerPoint 演示文稿</vt:lpstr>
      <vt:lpstr>Contingency Plan</vt:lpstr>
      <vt:lpstr>PowerPoint 演示文稿</vt:lpstr>
      <vt:lpstr>Project Risk by Phases</vt:lpstr>
      <vt:lpstr>Project Risk by Phases</vt:lpstr>
      <vt:lpstr>PowerPoint 演示文稿</vt:lpstr>
      <vt:lpstr>Risk response planning</vt:lpstr>
      <vt:lpstr>Risk Response Strategies</vt:lpstr>
      <vt:lpstr>Risk Response Strategies</vt:lpstr>
      <vt:lpstr>Assignment - 2</vt:lpstr>
      <vt:lpstr>Assignment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shaswatpadalia</cp:lastModifiedBy>
  <cp:revision>153</cp:revision>
  <dcterms:created xsi:type="dcterms:W3CDTF">2022-02-18T06:44:43Z</dcterms:created>
  <dcterms:modified xsi:type="dcterms:W3CDTF">2022-02-18T06:44:43Z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1033-11.1.0.10161</vt:lpwstr>
  </property>
</Properties>
</file>