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39268"/>
            <a:ext cx="5088636" cy="970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211573" y="995933"/>
            <a:ext cx="2502535" cy="966469"/>
          </a:xfrm>
          <a:custGeom>
            <a:avLst/>
            <a:gdLst/>
            <a:ahLst/>
            <a:cxnLst/>
            <a:rect l="l" t="t" r="r" b="b"/>
            <a:pathLst>
              <a:path w="2502534" h="966469">
                <a:moveTo>
                  <a:pt x="0" y="966215"/>
                </a:moveTo>
                <a:lnTo>
                  <a:pt x="2502407" y="966215"/>
                </a:lnTo>
                <a:lnTo>
                  <a:pt x="2502407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211573" y="995933"/>
            <a:ext cx="2502535" cy="966469"/>
          </a:xfrm>
          <a:custGeom>
            <a:avLst/>
            <a:gdLst/>
            <a:ahLst/>
            <a:cxnLst/>
            <a:rect l="l" t="t" r="r" b="b"/>
            <a:pathLst>
              <a:path w="2502534" h="966469">
                <a:moveTo>
                  <a:pt x="0" y="966215"/>
                </a:moveTo>
                <a:lnTo>
                  <a:pt x="2502407" y="966215"/>
                </a:lnTo>
                <a:lnTo>
                  <a:pt x="2502407" y="0"/>
                </a:lnTo>
                <a:lnTo>
                  <a:pt x="0" y="0"/>
                </a:lnTo>
                <a:lnTo>
                  <a:pt x="0" y="966215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19" y="150089"/>
            <a:ext cx="11986361" cy="93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3419" y="2990113"/>
            <a:ext cx="9805161" cy="166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4.png"/><Relationship Id="rId7" Type="http://schemas.openxmlformats.org/officeDocument/2006/relationships/image" Target="../media/image173.png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6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9.jpeg"/><Relationship Id="rId4" Type="http://schemas.openxmlformats.org/officeDocument/2006/relationships/image" Target="../media/image178.png"/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image" Target="../media/image17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3.png"/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90.png"/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image" Target="../media/image19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8.jpeg"/><Relationship Id="rId2" Type="http://schemas.openxmlformats.org/officeDocument/2006/relationships/image" Target="../media/image197.png"/><Relationship Id="rId1" Type="http://schemas.openxmlformats.org/officeDocument/2006/relationships/image" Target="../media/image19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0.png"/><Relationship Id="rId1" Type="http://schemas.openxmlformats.org/officeDocument/2006/relationships/image" Target="../media/image19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3.png"/><Relationship Id="rId3" Type="http://schemas.openxmlformats.org/officeDocument/2006/relationships/image" Target="../media/image202.png"/><Relationship Id="rId2" Type="http://schemas.openxmlformats.org/officeDocument/2006/relationships/image" Target="../media/image176.png"/><Relationship Id="rId1" Type="http://schemas.openxmlformats.org/officeDocument/2006/relationships/image" Target="../media/image20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5.png"/><Relationship Id="rId1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3" Type="http://schemas.openxmlformats.org/officeDocument/2006/relationships/notesSlide" Target="../notesSlides/notesSlide2.xml"/><Relationship Id="rId62" Type="http://schemas.openxmlformats.org/officeDocument/2006/relationships/slideLayout" Target="../slideLayouts/slideLayout2.xml"/><Relationship Id="rId61" Type="http://schemas.openxmlformats.org/officeDocument/2006/relationships/image" Target="../media/image68.png"/><Relationship Id="rId60" Type="http://schemas.openxmlformats.org/officeDocument/2006/relationships/image" Target="../media/image67.png"/><Relationship Id="rId6" Type="http://schemas.openxmlformats.org/officeDocument/2006/relationships/image" Target="../media/image13.png"/><Relationship Id="rId59" Type="http://schemas.openxmlformats.org/officeDocument/2006/relationships/image" Target="../media/image66.png"/><Relationship Id="rId58" Type="http://schemas.openxmlformats.org/officeDocument/2006/relationships/image" Target="../media/image65.png"/><Relationship Id="rId57" Type="http://schemas.openxmlformats.org/officeDocument/2006/relationships/image" Target="../media/image64.png"/><Relationship Id="rId56" Type="http://schemas.openxmlformats.org/officeDocument/2006/relationships/image" Target="../media/image63.png"/><Relationship Id="rId55" Type="http://schemas.openxmlformats.org/officeDocument/2006/relationships/image" Target="../media/image62.png"/><Relationship Id="rId54" Type="http://schemas.openxmlformats.org/officeDocument/2006/relationships/image" Target="../media/image61.png"/><Relationship Id="rId53" Type="http://schemas.openxmlformats.org/officeDocument/2006/relationships/image" Target="../media/image60.png"/><Relationship Id="rId52" Type="http://schemas.openxmlformats.org/officeDocument/2006/relationships/image" Target="../media/image59.png"/><Relationship Id="rId51" Type="http://schemas.openxmlformats.org/officeDocument/2006/relationships/image" Target="../media/image58.png"/><Relationship Id="rId50" Type="http://schemas.openxmlformats.org/officeDocument/2006/relationships/image" Target="../media/image57.png"/><Relationship Id="rId5" Type="http://schemas.openxmlformats.org/officeDocument/2006/relationships/image" Target="../media/image12.png"/><Relationship Id="rId49" Type="http://schemas.openxmlformats.org/officeDocument/2006/relationships/image" Target="../media/image56.png"/><Relationship Id="rId48" Type="http://schemas.openxmlformats.org/officeDocument/2006/relationships/image" Target="../media/image55.png"/><Relationship Id="rId47" Type="http://schemas.openxmlformats.org/officeDocument/2006/relationships/image" Target="../media/image54.png"/><Relationship Id="rId46" Type="http://schemas.openxmlformats.org/officeDocument/2006/relationships/image" Target="../media/image53.png"/><Relationship Id="rId45" Type="http://schemas.openxmlformats.org/officeDocument/2006/relationships/image" Target="../media/image52.png"/><Relationship Id="rId44" Type="http://schemas.openxmlformats.org/officeDocument/2006/relationships/image" Target="../media/image51.png"/><Relationship Id="rId43" Type="http://schemas.openxmlformats.org/officeDocument/2006/relationships/image" Target="../media/image50.png"/><Relationship Id="rId42" Type="http://schemas.openxmlformats.org/officeDocument/2006/relationships/image" Target="../media/image49.png"/><Relationship Id="rId41" Type="http://schemas.openxmlformats.org/officeDocument/2006/relationships/image" Target="../media/image48.png"/><Relationship Id="rId40" Type="http://schemas.openxmlformats.org/officeDocument/2006/relationships/image" Target="../media/image47.png"/><Relationship Id="rId4" Type="http://schemas.openxmlformats.org/officeDocument/2006/relationships/image" Target="../media/image11.png"/><Relationship Id="rId39" Type="http://schemas.openxmlformats.org/officeDocument/2006/relationships/image" Target="../media/image46.png"/><Relationship Id="rId38" Type="http://schemas.openxmlformats.org/officeDocument/2006/relationships/image" Target="../media/image45.png"/><Relationship Id="rId37" Type="http://schemas.openxmlformats.org/officeDocument/2006/relationships/image" Target="../media/image44.png"/><Relationship Id="rId36" Type="http://schemas.openxmlformats.org/officeDocument/2006/relationships/image" Target="../media/image43.png"/><Relationship Id="rId35" Type="http://schemas.openxmlformats.org/officeDocument/2006/relationships/image" Target="../media/image42.png"/><Relationship Id="rId34" Type="http://schemas.openxmlformats.org/officeDocument/2006/relationships/image" Target="../media/image41.png"/><Relationship Id="rId33" Type="http://schemas.openxmlformats.org/officeDocument/2006/relationships/image" Target="../media/image40.png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" Type="http://schemas.openxmlformats.org/officeDocument/2006/relationships/image" Target="../media/image10.png"/><Relationship Id="rId29" Type="http://schemas.openxmlformats.org/officeDocument/2006/relationships/image" Target="../media/image36.png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png"/><Relationship Id="rId21" Type="http://schemas.openxmlformats.org/officeDocument/2006/relationships/image" Target="../media/image28.png"/><Relationship Id="rId20" Type="http://schemas.openxmlformats.org/officeDocument/2006/relationships/image" Target="../media/image27.png"/><Relationship Id="rId2" Type="http://schemas.openxmlformats.org/officeDocument/2006/relationships/image" Target="../media/image9.png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7.png"/><Relationship Id="rId8" Type="http://schemas.openxmlformats.org/officeDocument/2006/relationships/image" Target="../media/image216.png"/><Relationship Id="rId7" Type="http://schemas.openxmlformats.org/officeDocument/2006/relationships/image" Target="../media/image215.png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4" Type="http://schemas.openxmlformats.org/officeDocument/2006/relationships/notesSlide" Target="../notesSlides/notesSlide2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20.png"/><Relationship Id="rId11" Type="http://schemas.openxmlformats.org/officeDocument/2006/relationships/image" Target="../media/image219.png"/><Relationship Id="rId10" Type="http://schemas.openxmlformats.org/officeDocument/2006/relationships/image" Target="../media/image218.png"/><Relationship Id="rId1" Type="http://schemas.openxmlformats.org/officeDocument/2006/relationships/image" Target="../media/image20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24.png"/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image" Target="../media/image22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7.png"/><Relationship Id="rId2" Type="http://schemas.openxmlformats.org/officeDocument/2006/relationships/image" Target="../media/image226.jpeg"/><Relationship Id="rId1" Type="http://schemas.openxmlformats.org/officeDocument/2006/relationships/image" Target="../media/image2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image" Target="../media/image22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5.png"/><Relationship Id="rId1" Type="http://schemas.openxmlformats.org/officeDocument/2006/relationships/image" Target="../media/image23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7.png"/><Relationship Id="rId1" Type="http://schemas.openxmlformats.org/officeDocument/2006/relationships/image" Target="../media/image23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6.png"/><Relationship Id="rId8" Type="http://schemas.openxmlformats.org/officeDocument/2006/relationships/image" Target="../media/image245.png"/><Relationship Id="rId7" Type="http://schemas.openxmlformats.org/officeDocument/2006/relationships/image" Target="../media/image244.png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6" Type="http://schemas.openxmlformats.org/officeDocument/2006/relationships/notesSlide" Target="../notesSlides/notesSlide29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51.png"/><Relationship Id="rId13" Type="http://schemas.openxmlformats.org/officeDocument/2006/relationships/image" Target="../media/image250.png"/><Relationship Id="rId12" Type="http://schemas.openxmlformats.org/officeDocument/2006/relationships/image" Target="../media/image249.png"/><Relationship Id="rId11" Type="http://schemas.openxmlformats.org/officeDocument/2006/relationships/image" Target="../media/image248.png"/><Relationship Id="rId10" Type="http://schemas.openxmlformats.org/officeDocument/2006/relationships/image" Target="../media/image247.png"/><Relationship Id="rId1" Type="http://schemas.openxmlformats.org/officeDocument/2006/relationships/image" Target="../media/image23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image" Target="../media/image25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8.png"/><Relationship Id="rId1" Type="http://schemas.openxmlformats.org/officeDocument/2006/relationships/image" Target="../media/image2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69" Type="http://schemas.openxmlformats.org/officeDocument/2006/relationships/notesSlide" Target="../notesSlides/notesSlide6.xml"/><Relationship Id="rId68" Type="http://schemas.openxmlformats.org/officeDocument/2006/relationships/slideLayout" Target="../slideLayouts/slideLayout5.xml"/><Relationship Id="rId67" Type="http://schemas.openxmlformats.org/officeDocument/2006/relationships/image" Target="../media/image144.png"/><Relationship Id="rId66" Type="http://schemas.openxmlformats.org/officeDocument/2006/relationships/image" Target="../media/image143.png"/><Relationship Id="rId65" Type="http://schemas.openxmlformats.org/officeDocument/2006/relationships/image" Target="../media/image142.png"/><Relationship Id="rId64" Type="http://schemas.openxmlformats.org/officeDocument/2006/relationships/image" Target="../media/image141.png"/><Relationship Id="rId63" Type="http://schemas.openxmlformats.org/officeDocument/2006/relationships/image" Target="../media/image140.png"/><Relationship Id="rId62" Type="http://schemas.openxmlformats.org/officeDocument/2006/relationships/image" Target="../media/image139.png"/><Relationship Id="rId61" Type="http://schemas.openxmlformats.org/officeDocument/2006/relationships/image" Target="../media/image138.png"/><Relationship Id="rId60" Type="http://schemas.openxmlformats.org/officeDocument/2006/relationships/image" Target="../media/image137.png"/><Relationship Id="rId6" Type="http://schemas.openxmlformats.org/officeDocument/2006/relationships/image" Target="../media/image83.png"/><Relationship Id="rId59" Type="http://schemas.openxmlformats.org/officeDocument/2006/relationships/image" Target="../media/image136.png"/><Relationship Id="rId58" Type="http://schemas.openxmlformats.org/officeDocument/2006/relationships/image" Target="../media/image135.png"/><Relationship Id="rId57" Type="http://schemas.openxmlformats.org/officeDocument/2006/relationships/image" Target="../media/image134.png"/><Relationship Id="rId56" Type="http://schemas.openxmlformats.org/officeDocument/2006/relationships/image" Target="../media/image133.png"/><Relationship Id="rId55" Type="http://schemas.openxmlformats.org/officeDocument/2006/relationships/image" Target="../media/image132.png"/><Relationship Id="rId54" Type="http://schemas.openxmlformats.org/officeDocument/2006/relationships/image" Target="../media/image131.png"/><Relationship Id="rId53" Type="http://schemas.openxmlformats.org/officeDocument/2006/relationships/image" Target="../media/image130.png"/><Relationship Id="rId52" Type="http://schemas.openxmlformats.org/officeDocument/2006/relationships/image" Target="../media/image129.png"/><Relationship Id="rId51" Type="http://schemas.openxmlformats.org/officeDocument/2006/relationships/image" Target="../media/image128.png"/><Relationship Id="rId50" Type="http://schemas.openxmlformats.org/officeDocument/2006/relationships/image" Target="../media/image127.png"/><Relationship Id="rId5" Type="http://schemas.openxmlformats.org/officeDocument/2006/relationships/image" Target="../media/image82.png"/><Relationship Id="rId49" Type="http://schemas.openxmlformats.org/officeDocument/2006/relationships/image" Target="../media/image126.png"/><Relationship Id="rId48" Type="http://schemas.openxmlformats.org/officeDocument/2006/relationships/image" Target="../media/image125.png"/><Relationship Id="rId47" Type="http://schemas.openxmlformats.org/officeDocument/2006/relationships/image" Target="../media/image124.png"/><Relationship Id="rId46" Type="http://schemas.openxmlformats.org/officeDocument/2006/relationships/image" Target="../media/image123.png"/><Relationship Id="rId45" Type="http://schemas.openxmlformats.org/officeDocument/2006/relationships/image" Target="../media/image122.png"/><Relationship Id="rId44" Type="http://schemas.openxmlformats.org/officeDocument/2006/relationships/image" Target="../media/image121.png"/><Relationship Id="rId43" Type="http://schemas.openxmlformats.org/officeDocument/2006/relationships/image" Target="../media/image120.png"/><Relationship Id="rId42" Type="http://schemas.openxmlformats.org/officeDocument/2006/relationships/image" Target="../media/image119.png"/><Relationship Id="rId41" Type="http://schemas.openxmlformats.org/officeDocument/2006/relationships/image" Target="../media/image118.png"/><Relationship Id="rId40" Type="http://schemas.openxmlformats.org/officeDocument/2006/relationships/image" Target="../media/image117.png"/><Relationship Id="rId4" Type="http://schemas.openxmlformats.org/officeDocument/2006/relationships/image" Target="../media/image81.png"/><Relationship Id="rId39" Type="http://schemas.openxmlformats.org/officeDocument/2006/relationships/image" Target="../media/image116.png"/><Relationship Id="rId38" Type="http://schemas.openxmlformats.org/officeDocument/2006/relationships/image" Target="../media/image115.png"/><Relationship Id="rId37" Type="http://schemas.openxmlformats.org/officeDocument/2006/relationships/image" Target="../media/image114.png"/><Relationship Id="rId36" Type="http://schemas.openxmlformats.org/officeDocument/2006/relationships/image" Target="../media/image113.png"/><Relationship Id="rId35" Type="http://schemas.openxmlformats.org/officeDocument/2006/relationships/image" Target="../media/image112.png"/><Relationship Id="rId34" Type="http://schemas.openxmlformats.org/officeDocument/2006/relationships/image" Target="../media/image111.png"/><Relationship Id="rId33" Type="http://schemas.openxmlformats.org/officeDocument/2006/relationships/image" Target="../media/image110.png"/><Relationship Id="rId32" Type="http://schemas.openxmlformats.org/officeDocument/2006/relationships/image" Target="../media/image109.png"/><Relationship Id="rId31" Type="http://schemas.openxmlformats.org/officeDocument/2006/relationships/image" Target="../media/image108.png"/><Relationship Id="rId30" Type="http://schemas.openxmlformats.org/officeDocument/2006/relationships/image" Target="../media/image107.png"/><Relationship Id="rId3" Type="http://schemas.openxmlformats.org/officeDocument/2006/relationships/image" Target="../media/image80.png"/><Relationship Id="rId29" Type="http://schemas.openxmlformats.org/officeDocument/2006/relationships/image" Target="../media/image106.png"/><Relationship Id="rId28" Type="http://schemas.openxmlformats.org/officeDocument/2006/relationships/image" Target="../media/image105.png"/><Relationship Id="rId27" Type="http://schemas.openxmlformats.org/officeDocument/2006/relationships/image" Target="../media/image104.png"/><Relationship Id="rId26" Type="http://schemas.openxmlformats.org/officeDocument/2006/relationships/image" Target="../media/image103.png"/><Relationship Id="rId25" Type="http://schemas.openxmlformats.org/officeDocument/2006/relationships/image" Target="../media/image102.png"/><Relationship Id="rId24" Type="http://schemas.openxmlformats.org/officeDocument/2006/relationships/image" Target="../media/image101.png"/><Relationship Id="rId23" Type="http://schemas.openxmlformats.org/officeDocument/2006/relationships/image" Target="../media/image100.png"/><Relationship Id="rId22" Type="http://schemas.openxmlformats.org/officeDocument/2006/relationships/image" Target="../media/image99.png"/><Relationship Id="rId21" Type="http://schemas.openxmlformats.org/officeDocument/2006/relationships/image" Target="../media/image98.png"/><Relationship Id="rId20" Type="http://schemas.openxmlformats.org/officeDocument/2006/relationships/image" Target="../media/image97.png"/><Relationship Id="rId2" Type="http://schemas.openxmlformats.org/officeDocument/2006/relationships/image" Target="../media/image79.png"/><Relationship Id="rId19" Type="http://schemas.openxmlformats.org/officeDocument/2006/relationships/image" Target="../media/image96.png"/><Relationship Id="rId18" Type="http://schemas.openxmlformats.org/officeDocument/2006/relationships/image" Target="../media/image95.png"/><Relationship Id="rId17" Type="http://schemas.openxmlformats.org/officeDocument/2006/relationships/image" Target="../media/image94.png"/><Relationship Id="rId16" Type="http://schemas.openxmlformats.org/officeDocument/2006/relationships/image" Target="../media/image93.png"/><Relationship Id="rId15" Type="http://schemas.openxmlformats.org/officeDocument/2006/relationships/image" Target="../media/image92.png"/><Relationship Id="rId14" Type="http://schemas.openxmlformats.org/officeDocument/2006/relationships/image" Target="../media/image91.png"/><Relationship Id="rId13" Type="http://schemas.openxmlformats.org/officeDocument/2006/relationships/image" Target="../media/image90.png"/><Relationship Id="rId12" Type="http://schemas.openxmlformats.org/officeDocument/2006/relationships/image" Target="../media/image89.png"/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1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6.jpeg"/><Relationship Id="rId1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png"/><Relationship Id="rId8" Type="http://schemas.openxmlformats.org/officeDocument/2006/relationships/image" Target="../media/image155.png"/><Relationship Id="rId7" Type="http://schemas.openxmlformats.org/officeDocument/2006/relationships/image" Target="../media/image154.png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1" Type="http://schemas.openxmlformats.org/officeDocument/2006/relationships/notesSlide" Target="../notesSlides/notesSlide9.x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19" Type="http://schemas.openxmlformats.org/officeDocument/2006/relationships/image" Target="../media/image166.png"/><Relationship Id="rId18" Type="http://schemas.openxmlformats.org/officeDocument/2006/relationships/image" Target="../media/image165.png"/><Relationship Id="rId17" Type="http://schemas.openxmlformats.org/officeDocument/2006/relationships/image" Target="../media/image164.png"/><Relationship Id="rId16" Type="http://schemas.openxmlformats.org/officeDocument/2006/relationships/image" Target="../media/image163.png"/><Relationship Id="rId15" Type="http://schemas.openxmlformats.org/officeDocument/2006/relationships/image" Target="../media/image162.png"/><Relationship Id="rId14" Type="http://schemas.openxmlformats.org/officeDocument/2006/relationships/image" Target="../media/image161.png"/><Relationship Id="rId13" Type="http://schemas.openxmlformats.org/officeDocument/2006/relationships/image" Target="../media/image160.png"/><Relationship Id="rId12" Type="http://schemas.openxmlformats.org/officeDocument/2006/relationships/image" Target="../media/image159.png"/><Relationship Id="rId11" Type="http://schemas.openxmlformats.org/officeDocument/2006/relationships/image" Target="../media/image158.png"/><Relationship Id="rId10" Type="http://schemas.openxmlformats.org/officeDocument/2006/relationships/image" Target="../media/image157.png"/><Relationship Id="rId1" Type="http://schemas.openxmlformats.org/officeDocument/2006/relationships/image" Target="../media/image1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931" y="164592"/>
            <a:ext cx="8811768" cy="1359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481" rIns="0" bIns="0" rtlCol="0">
            <a:spAutoFit/>
          </a:bodyPr>
          <a:lstStyle/>
          <a:p>
            <a:pPr marL="486410">
              <a:lnSpc>
                <a:spcPts val="5750"/>
              </a:lnSpc>
            </a:pPr>
            <a:r>
              <a:rPr sz="4800" i="1" spc="-35" dirty="0">
                <a:solidFill>
                  <a:srgbClr val="000000"/>
                </a:solidFill>
                <a:latin typeface="Bookman Old Style"/>
                <a:cs typeface="Bookman Old Style"/>
              </a:rPr>
              <a:t>DESIGN</a:t>
            </a:r>
            <a:r>
              <a:rPr sz="4800" i="1" spc="-10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4800" i="1" spc="-50" dirty="0">
                <a:solidFill>
                  <a:srgbClr val="000000"/>
                </a:solidFill>
                <a:latin typeface="Bookman Old Style"/>
                <a:cs typeface="Bookman Old Style"/>
              </a:rPr>
              <a:t>&amp;</a:t>
            </a:r>
            <a:r>
              <a:rPr sz="4800" i="1" spc="15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sz="4800" i="1" spc="-40" dirty="0">
                <a:solidFill>
                  <a:srgbClr val="000000"/>
                </a:solidFill>
                <a:latin typeface="Bookman Old Style"/>
                <a:cs typeface="Bookman Old Style"/>
              </a:rPr>
              <a:t>ENGINEERING</a:t>
            </a:r>
            <a:endParaRPr sz="48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0"/>
            <a:ext cx="615695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1144" y="0"/>
            <a:ext cx="37338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2772" y="0"/>
            <a:ext cx="662940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5317" y="109932"/>
            <a:ext cx="77279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1700" spc="5" dirty="0">
                <a:solidFill>
                  <a:srgbClr val="FFFFFF"/>
                </a:solidFill>
                <a:latin typeface="Century"/>
                <a:cs typeface="Century"/>
              </a:rPr>
              <a:t>BE</a:t>
            </a:r>
            <a:r>
              <a:rPr sz="1700" spc="-5" dirty="0">
                <a:solidFill>
                  <a:srgbClr val="FFFFFF"/>
                </a:solidFill>
                <a:latin typeface="Century"/>
                <a:cs typeface="Century"/>
              </a:rPr>
              <a:t>-</a:t>
            </a:r>
            <a:r>
              <a:rPr sz="1700" dirty="0">
                <a:solidFill>
                  <a:srgbClr val="FFFFFF"/>
                </a:solidFill>
                <a:latin typeface="Century"/>
                <a:cs typeface="Century"/>
              </a:rPr>
              <a:t>102</a:t>
            </a:r>
            <a:endParaRPr sz="17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574291"/>
            <a:ext cx="3083052" cy="22418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244666"/>
            <a:ext cx="6037580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Con</a:t>
            </a:r>
            <a:r>
              <a:rPr sz="3200" spc="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train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tab</a:t>
            </a:r>
            <a:r>
              <a:rPr sz="32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ish </a:t>
            </a:r>
            <a:r>
              <a:rPr sz="32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De</a:t>
            </a:r>
            <a:r>
              <a:rPr sz="3200" spc="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ign</a:t>
            </a:r>
            <a:endParaRPr sz="3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Sp</a:t>
            </a:r>
            <a:r>
              <a:rPr sz="3200" spc="-2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3200" dirty="0">
                <a:solidFill>
                  <a:srgbClr val="FFFFFF"/>
                </a:solidFill>
                <a:latin typeface="Century"/>
                <a:cs typeface="Century"/>
              </a:rPr>
              <a:t>ce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634" y="3885931"/>
            <a:ext cx="291338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Designed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for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ba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ies con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tra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ned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upport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 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5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3235" y="1194816"/>
            <a:ext cx="3076956" cy="3083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70096" y="4347703"/>
            <a:ext cx="27406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Designed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for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adults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con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tra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ned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upport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5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81" y="6112241"/>
            <a:ext cx="104019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ns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ix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ed</a:t>
            </a:r>
            <a:r>
              <a:rPr sz="1800" b="1" spc="-3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un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d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er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he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ns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ide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at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b="1" spc="-2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or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sa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fe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y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(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S),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Sta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d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dis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at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,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3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u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</a:t>
            </a:r>
            <a:r>
              <a:rPr sz="1800" b="1" spc="-15" dirty="0">
                <a:solidFill>
                  <a:srgbClr val="FFFF00"/>
                </a:solidFill>
                <a:latin typeface="Century"/>
                <a:cs typeface="Century"/>
              </a:rPr>
              <a:t>tomer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qui</a:t>
            </a:r>
            <a:r>
              <a:rPr sz="1800" b="1" spc="-2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emen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s,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st,</a:t>
            </a:r>
            <a:r>
              <a:rPr sz="1800" b="1" spc="-4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Ma</a:t>
            </a:r>
            <a:r>
              <a:rPr sz="1800" b="1" spc="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ket</a:t>
            </a:r>
            <a:r>
              <a:rPr sz="1800" b="1" spc="-3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tc.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1631" y="1117091"/>
            <a:ext cx="4677156" cy="1200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61631" y="1117091"/>
            <a:ext cx="4677410" cy="1107440"/>
          </a:xfrm>
          <a:prstGeom prst="rect">
            <a:avLst/>
          </a:prstGeom>
          <a:ln w="12192">
            <a:solidFill>
              <a:srgbClr val="9EC54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294005">
              <a:lnSpc>
                <a:spcPct val="100000"/>
              </a:lnSpc>
            </a:pPr>
            <a:r>
              <a:rPr sz="1800" spc="-15" dirty="0">
                <a:latin typeface="Century"/>
                <a:cs typeface="Century"/>
              </a:rPr>
              <a:t>De</a:t>
            </a:r>
            <a:r>
              <a:rPr sz="1800" spc="-5" dirty="0">
                <a:latin typeface="Century"/>
                <a:cs typeface="Century"/>
              </a:rPr>
              <a:t>v</a:t>
            </a:r>
            <a:r>
              <a:rPr sz="1800" dirty="0">
                <a:latin typeface="Century"/>
                <a:cs typeface="Century"/>
              </a:rPr>
              <a:t>elop</a:t>
            </a:r>
            <a:r>
              <a:rPr sz="1800" spc="-1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a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ac</a:t>
            </a:r>
            <a:r>
              <a:rPr sz="1800" spc="-5" dirty="0">
                <a:latin typeface="Century"/>
                <a:cs typeface="Century"/>
              </a:rPr>
              <a:t>c</a:t>
            </a:r>
            <a:r>
              <a:rPr sz="1800" spc="-10" dirty="0">
                <a:latin typeface="Century"/>
                <a:cs typeface="Century"/>
              </a:rPr>
              <a:t>oun</a:t>
            </a:r>
            <a:r>
              <a:rPr sz="1800" spc="-5" dirty="0">
                <a:latin typeface="Century"/>
                <a:cs typeface="Century"/>
              </a:rPr>
              <a:t>t</a:t>
            </a:r>
            <a:r>
              <a:rPr sz="1800" spc="-10" dirty="0">
                <a:latin typeface="Century"/>
                <a:cs typeface="Century"/>
              </a:rPr>
              <a:t>i</a:t>
            </a:r>
            <a:r>
              <a:rPr sz="1800" spc="-15" dirty="0">
                <a:latin typeface="Century"/>
                <a:cs typeface="Century"/>
              </a:rPr>
              <a:t>ng </a:t>
            </a:r>
            <a:r>
              <a:rPr sz="1800" spc="-20" dirty="0">
                <a:latin typeface="Century"/>
                <a:cs typeface="Century"/>
              </a:rPr>
              <a:t>s</a:t>
            </a:r>
            <a:r>
              <a:rPr sz="1800" dirty="0">
                <a:latin typeface="Century"/>
                <a:cs typeface="Century"/>
              </a:rPr>
              <a:t>oftware </a:t>
            </a:r>
            <a:r>
              <a:rPr sz="1800" spc="-10" dirty="0">
                <a:latin typeface="Century"/>
                <a:cs typeface="Century"/>
              </a:rPr>
              <a:t>which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ex</a:t>
            </a:r>
            <a:r>
              <a:rPr sz="1800" spc="-10" dirty="0">
                <a:latin typeface="Century"/>
                <a:cs typeface="Century"/>
              </a:rPr>
              <a:t>ecu</a:t>
            </a:r>
            <a:r>
              <a:rPr sz="1800" spc="-5" dirty="0">
                <a:latin typeface="Century"/>
                <a:cs typeface="Century"/>
              </a:rPr>
              <a:t>t</a:t>
            </a:r>
            <a:r>
              <a:rPr sz="1800" spc="-10" dirty="0">
                <a:latin typeface="Century"/>
                <a:cs typeface="Century"/>
              </a:rPr>
              <a:t>a</a:t>
            </a:r>
            <a:r>
              <a:rPr sz="1800" spc="-5" dirty="0">
                <a:latin typeface="Century"/>
                <a:cs typeface="Century"/>
              </a:rPr>
              <a:t>b</a:t>
            </a:r>
            <a:r>
              <a:rPr sz="1800" spc="-10" dirty="0">
                <a:latin typeface="Century"/>
                <a:cs typeface="Century"/>
              </a:rPr>
              <a:t>l</a:t>
            </a:r>
            <a:r>
              <a:rPr sz="1800" dirty="0">
                <a:latin typeface="Century"/>
                <a:cs typeface="Century"/>
              </a:rPr>
              <a:t>e</a:t>
            </a:r>
            <a:r>
              <a:rPr sz="1800" spc="-10" dirty="0">
                <a:latin typeface="Century"/>
                <a:cs typeface="Century"/>
              </a:rPr>
              <a:t> on</a:t>
            </a:r>
            <a:r>
              <a:rPr sz="1800" dirty="0">
                <a:latin typeface="Century"/>
                <a:cs typeface="Century"/>
              </a:rPr>
              <a:t> </a:t>
            </a:r>
            <a:r>
              <a:rPr sz="1800" spc="-15" dirty="0">
                <a:latin typeface="Century"/>
                <a:cs typeface="Century"/>
              </a:rPr>
              <a:t>Mic</a:t>
            </a:r>
            <a:r>
              <a:rPr sz="1800" spc="-5" dirty="0">
                <a:latin typeface="Century"/>
                <a:cs typeface="Century"/>
              </a:rPr>
              <a:t>r</a:t>
            </a:r>
            <a:r>
              <a:rPr sz="1800" spc="-10" dirty="0">
                <a:latin typeface="Century"/>
                <a:cs typeface="Century"/>
              </a:rPr>
              <a:t>o</a:t>
            </a:r>
            <a:r>
              <a:rPr sz="1800" spc="-20" dirty="0">
                <a:latin typeface="Century"/>
                <a:cs typeface="Century"/>
              </a:rPr>
              <a:t>s</a:t>
            </a:r>
            <a:r>
              <a:rPr sz="1800" dirty="0">
                <a:latin typeface="Century"/>
                <a:cs typeface="Century"/>
              </a:rPr>
              <a:t>oft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95" dirty="0">
                <a:latin typeface="Century"/>
                <a:cs typeface="Century"/>
              </a:rPr>
              <a:t>W</a:t>
            </a:r>
            <a:r>
              <a:rPr sz="1800" spc="-10" dirty="0">
                <a:latin typeface="Century"/>
                <a:cs typeface="Century"/>
              </a:rPr>
              <a:t>indows</a:t>
            </a:r>
            <a:r>
              <a:rPr sz="1800" spc="10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with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hardw</a:t>
            </a:r>
            <a:r>
              <a:rPr sz="1800" spc="-10" dirty="0">
                <a:latin typeface="Century"/>
                <a:cs typeface="Century"/>
              </a:rPr>
              <a:t>a</a:t>
            </a:r>
            <a:r>
              <a:rPr sz="1800" dirty="0">
                <a:latin typeface="Century"/>
                <a:cs typeface="Century"/>
              </a:rPr>
              <a:t>re</a:t>
            </a:r>
            <a:r>
              <a:rPr sz="1800" spc="-10" dirty="0">
                <a:latin typeface="Century"/>
                <a:cs typeface="Century"/>
              </a:rPr>
              <a:t> s</a:t>
            </a:r>
            <a:r>
              <a:rPr sz="1800" dirty="0">
                <a:latin typeface="Century"/>
                <a:cs typeface="Century"/>
              </a:rPr>
              <a:t>upport</a:t>
            </a:r>
            <a:r>
              <a:rPr sz="1800" spc="1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of</a:t>
            </a:r>
            <a:r>
              <a:rPr sz="1800" spc="-1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2</a:t>
            </a:r>
            <a:r>
              <a:rPr sz="1800" dirty="0">
                <a:latin typeface="Century"/>
                <a:cs typeface="Century"/>
              </a:rPr>
              <a:t>GB </a:t>
            </a:r>
            <a:r>
              <a:rPr sz="1800" spc="-10" dirty="0">
                <a:latin typeface="Century"/>
                <a:cs typeface="Century"/>
              </a:rPr>
              <a:t>R</a:t>
            </a:r>
            <a:r>
              <a:rPr sz="1800" spc="-5" dirty="0">
                <a:latin typeface="Century"/>
                <a:cs typeface="Century"/>
              </a:rPr>
              <a:t>AM</a:t>
            </a:r>
            <a:r>
              <a:rPr sz="1800" dirty="0">
                <a:latin typeface="Century"/>
                <a:cs typeface="Century"/>
              </a:rPr>
              <a:t>, </a:t>
            </a:r>
            <a:r>
              <a:rPr sz="1800" spc="-5" dirty="0">
                <a:latin typeface="Century"/>
                <a:cs typeface="Century"/>
              </a:rPr>
              <a:t>3</a:t>
            </a:r>
            <a:r>
              <a:rPr sz="1800" dirty="0">
                <a:latin typeface="Century"/>
                <a:cs typeface="Century"/>
              </a:rPr>
              <a:t>2</a:t>
            </a:r>
            <a:r>
              <a:rPr sz="1800" spc="-10" dirty="0">
                <a:latin typeface="Century"/>
                <a:cs typeface="Century"/>
              </a:rPr>
              <a:t> </a:t>
            </a:r>
            <a:r>
              <a:rPr sz="1800" spc="-5" dirty="0">
                <a:latin typeface="Century"/>
                <a:cs typeface="Century"/>
              </a:rPr>
              <a:t>b</a:t>
            </a:r>
            <a:r>
              <a:rPr sz="1800" spc="-10" dirty="0">
                <a:latin typeface="Century"/>
                <a:cs typeface="Century"/>
              </a:rPr>
              <a:t>i</a:t>
            </a:r>
            <a:r>
              <a:rPr sz="1800" dirty="0">
                <a:latin typeface="Century"/>
                <a:cs typeface="Century"/>
              </a:rPr>
              <a:t>t &amp; </a:t>
            </a:r>
            <a:r>
              <a:rPr sz="1800" spc="-5" dirty="0">
                <a:latin typeface="Century"/>
                <a:cs typeface="Century"/>
              </a:rPr>
              <a:t>1.</a:t>
            </a:r>
            <a:r>
              <a:rPr sz="1800" dirty="0">
                <a:latin typeface="Century"/>
                <a:cs typeface="Century"/>
              </a:rPr>
              <a:t>7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G</a:t>
            </a:r>
            <a:r>
              <a:rPr sz="1800" spc="-15" dirty="0">
                <a:latin typeface="Century"/>
                <a:cs typeface="Century"/>
              </a:rPr>
              <a:t>Hz</a:t>
            </a:r>
            <a:r>
              <a:rPr sz="1800" spc="-10" dirty="0">
                <a:latin typeface="Century"/>
                <a:cs typeface="Century"/>
              </a:rPr>
              <a:t> </a:t>
            </a:r>
            <a:r>
              <a:rPr sz="1800" spc="-5" dirty="0">
                <a:latin typeface="Century"/>
                <a:cs typeface="Century"/>
              </a:rPr>
              <a:t>C</a:t>
            </a:r>
            <a:r>
              <a:rPr sz="1800" spc="-10" dirty="0">
                <a:latin typeface="Century"/>
                <a:cs typeface="Century"/>
              </a:rPr>
              <a:t>lock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20" dirty="0">
                <a:latin typeface="Century"/>
                <a:cs typeface="Century"/>
              </a:rPr>
              <a:t>s</a:t>
            </a:r>
            <a:r>
              <a:rPr sz="1800" spc="-5" dirty="0">
                <a:latin typeface="Century"/>
                <a:cs typeface="Century"/>
              </a:rPr>
              <a:t>peed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5347" y="3023616"/>
            <a:ext cx="4728972" cy="370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975347" y="3023616"/>
            <a:ext cx="4729480" cy="370840"/>
          </a:xfrm>
          <a:prstGeom prst="rect">
            <a:avLst/>
          </a:prstGeom>
          <a:ln w="12192">
            <a:solidFill>
              <a:srgbClr val="50BDA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spc="-10" dirty="0">
                <a:latin typeface="Century"/>
                <a:cs typeface="Century"/>
              </a:rPr>
              <a:t>Design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Century"/>
                <a:cs typeface="Century"/>
              </a:rPr>
              <a:t>a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1-BHK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entury"/>
                <a:cs typeface="Century"/>
              </a:rPr>
              <a:t>apartme</a:t>
            </a:r>
            <a:r>
              <a:rPr sz="1800" spc="5" dirty="0">
                <a:latin typeface="Century"/>
                <a:cs typeface="Century"/>
              </a:rPr>
              <a:t>n</a:t>
            </a:r>
            <a:r>
              <a:rPr sz="1800" dirty="0">
                <a:latin typeface="Century"/>
                <a:cs typeface="Century"/>
              </a:rPr>
              <a:t>t</a:t>
            </a:r>
            <a:r>
              <a:rPr sz="1800" spc="10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within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10" dirty="0">
                <a:latin typeface="Century"/>
                <a:cs typeface="Century"/>
              </a:rPr>
              <a:t>5</a:t>
            </a:r>
            <a:r>
              <a:rPr sz="1800" dirty="0">
                <a:latin typeface="Century"/>
                <a:cs typeface="Century"/>
              </a:rPr>
              <a:t>0</a:t>
            </a:r>
            <a:r>
              <a:rPr sz="1800" spc="-5" dirty="0">
                <a:latin typeface="Century"/>
                <a:cs typeface="Century"/>
              </a:rPr>
              <a:t> </a:t>
            </a:r>
            <a:r>
              <a:rPr sz="1800" spc="-35" dirty="0">
                <a:latin typeface="Century"/>
                <a:cs typeface="Century"/>
              </a:rPr>
              <a:t>m</a:t>
            </a:r>
            <a:r>
              <a:rPr sz="1800" baseline="25000" dirty="0">
                <a:latin typeface="Century"/>
                <a:cs typeface="Century"/>
              </a:rPr>
              <a:t>2</a:t>
            </a:r>
            <a:endParaRPr sz="1800" baseline="250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15911" y="3819144"/>
            <a:ext cx="4847844" cy="739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75347" y="3814571"/>
            <a:ext cx="4728972" cy="6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75347" y="3814571"/>
            <a:ext cx="4729480" cy="646430"/>
          </a:xfrm>
          <a:prstGeom prst="rect">
            <a:avLst/>
          </a:prstGeom>
          <a:ln w="12192">
            <a:solidFill>
              <a:srgbClr val="499C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3155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D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mo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tor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hich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ble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runs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at 1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rpm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alon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g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ding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15911" y="4754879"/>
            <a:ext cx="4847844" cy="1002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75347" y="4738115"/>
            <a:ext cx="4728972" cy="922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75347" y="4738115"/>
            <a:ext cx="4729480" cy="922019"/>
          </a:xfrm>
          <a:prstGeom prst="rect">
            <a:avLst/>
          </a:prstGeom>
          <a:ln w="12192">
            <a:solidFill>
              <a:srgbClr val="9A66C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2698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to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hich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offer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resi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of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Ω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aci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tor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hich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prod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ce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 cap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cit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of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5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 Math"/>
                <a:cs typeface="Cambria Math"/>
              </a:rPr>
              <a:t>𝜇</a:t>
            </a:r>
            <a:r>
              <a:rPr sz="1800" dirty="0">
                <a:solidFill>
                  <a:srgbClr val="FFFFFF"/>
                </a:solidFill>
                <a:latin typeface="Cambria Math"/>
                <a:cs typeface="Cambria Math"/>
              </a:rPr>
              <a:t>𝐹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31"/>
            <a:ext cx="2741676" cy="8869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08276" y="65531"/>
            <a:ext cx="675132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50007" y="65531"/>
            <a:ext cx="4290060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22" y="240884"/>
            <a:ext cx="634619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25" dirty="0">
                <a:solidFill>
                  <a:srgbClr val="FFFFFF"/>
                </a:solidFill>
                <a:latin typeface="Bookman Old Style"/>
                <a:cs typeface="Bookman Old Style"/>
              </a:rPr>
              <a:t>OBJECTIVE-CONSTRAIN</a:t>
            </a:r>
            <a:r>
              <a:rPr sz="3100" b="1" spc="2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31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TREE</a:t>
            </a:r>
            <a:endParaRPr sz="31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0907" y="918972"/>
            <a:ext cx="8650224" cy="5891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80260" y="1068324"/>
            <a:ext cx="8278368" cy="551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7014" y="1005077"/>
            <a:ext cx="8404860" cy="5646420"/>
          </a:xfrm>
          <a:custGeom>
            <a:avLst/>
            <a:gdLst/>
            <a:ahLst/>
            <a:cxnLst/>
            <a:rect l="l" t="t" r="r" b="b"/>
            <a:pathLst>
              <a:path w="8404860" h="5646420">
                <a:moveTo>
                  <a:pt x="0" y="5646420"/>
                </a:moveTo>
                <a:lnTo>
                  <a:pt x="8404860" y="5646420"/>
                </a:lnTo>
                <a:lnTo>
                  <a:pt x="8404860" y="0"/>
                </a:lnTo>
                <a:lnTo>
                  <a:pt x="0" y="0"/>
                </a:lnTo>
                <a:lnTo>
                  <a:pt x="0" y="5646420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584"/>
            <a:ext cx="5050536" cy="9707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362" rIns="0" bIns="0" rtlCol="0">
            <a:spAutoFit/>
          </a:bodyPr>
          <a:lstStyle/>
          <a:p>
            <a:pPr marL="52705">
              <a:lnSpc>
                <a:spcPts val="4070"/>
              </a:lnSpc>
            </a:pPr>
            <a:r>
              <a:rPr sz="3400" spc="-25" dirty="0"/>
              <a:t>DESIGN </a:t>
            </a:r>
            <a:r>
              <a:rPr sz="3400" spc="-30" dirty="0"/>
              <a:t>F</a:t>
            </a:r>
            <a:r>
              <a:rPr sz="3400" spc="-40" dirty="0"/>
              <a:t>U</a:t>
            </a:r>
            <a:r>
              <a:rPr sz="3400" spc="-30" dirty="0"/>
              <a:t>NC</a:t>
            </a:r>
            <a:r>
              <a:rPr sz="3400" spc="-40" dirty="0"/>
              <a:t>T</a:t>
            </a:r>
            <a:r>
              <a:rPr sz="3400" spc="-25" dirty="0"/>
              <a:t>IO</a:t>
            </a:r>
            <a:r>
              <a:rPr sz="3400" spc="-45" dirty="0"/>
              <a:t>N</a:t>
            </a:r>
            <a:r>
              <a:rPr sz="3400" spc="-25" dirty="0"/>
              <a:t>S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2863595" y="982980"/>
            <a:ext cx="519683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32760" y="982980"/>
            <a:ext cx="947927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30167" y="982980"/>
            <a:ext cx="6469380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14980" y="1113155"/>
            <a:ext cx="787336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</a:pP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hose</a:t>
            </a:r>
            <a:r>
              <a:rPr sz="20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thin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desi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ned</a:t>
            </a:r>
            <a:r>
              <a:rPr sz="2000" spc="-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2000" spc="5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ce</a:t>
            </a:r>
            <a:r>
              <a:rPr sz="2000" spc="-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system</a:t>
            </a:r>
            <a:r>
              <a:rPr sz="20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supposed</a:t>
            </a:r>
            <a:r>
              <a:rPr sz="2000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do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531" y="2185835"/>
            <a:ext cx="11073765" cy="418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behaviours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expected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rom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tain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conve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input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output</a:t>
            </a:r>
            <a:endParaRPr sz="240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7592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often expr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ssed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 ver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68935" indent="-356235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695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 descr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what the 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(o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ore 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kel</a:t>
            </a:r>
            <a:r>
              <a:rPr sz="2400" spc="-15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design)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"do"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an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phasis on inpu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-output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7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coupl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ac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verb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a noun or 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86360" algn="ctr">
              <a:lnSpc>
                <a:spcPts val="335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Eg: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lift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ok,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ort</a:t>
            </a:r>
            <a:r>
              <a:rPr sz="2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helf,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tra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smit 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cur</a:t>
            </a:r>
            <a:r>
              <a:rPr sz="2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ent, measu</a:t>
            </a:r>
            <a:r>
              <a:rPr sz="2800" i="1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atu</a:t>
            </a:r>
            <a:r>
              <a:rPr sz="28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switch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lig</a:t>
            </a:r>
            <a:r>
              <a:rPr sz="28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ht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76" y="551687"/>
            <a:ext cx="2859024" cy="26395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781" y="3488802"/>
            <a:ext cx="27584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Mea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weigh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 ob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jects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2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5844" y="551687"/>
            <a:ext cx="3230879" cy="263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66108" y="3488802"/>
            <a:ext cx="30124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upport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weig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ht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up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7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0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kg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Hold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without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fa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ilur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7076" y="678180"/>
            <a:ext cx="3633216" cy="2525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927593" y="3488802"/>
            <a:ext cx="3213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Contro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pointe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on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computer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840" y="1263015"/>
            <a:ext cx="2636520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20" dirty="0">
                <a:solidFill>
                  <a:srgbClr val="FFFFFF"/>
                </a:solidFill>
                <a:latin typeface="Century"/>
                <a:cs typeface="Century"/>
              </a:rPr>
              <a:t>Functions</a:t>
            </a:r>
            <a:endParaRPr sz="3600">
              <a:latin typeface="Century"/>
              <a:cs typeface="Centur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0597" y="2381250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1"/>
                </a:moveTo>
                <a:lnTo>
                  <a:pt x="2503931" y="964691"/>
                </a:lnTo>
                <a:lnTo>
                  <a:pt x="2503931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70597" y="2381250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1"/>
                </a:moveTo>
                <a:lnTo>
                  <a:pt x="2503931" y="964691"/>
                </a:lnTo>
                <a:lnTo>
                  <a:pt x="2503931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1777" y="2384298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5" h="965200">
                <a:moveTo>
                  <a:pt x="0" y="964691"/>
                </a:moveTo>
                <a:lnTo>
                  <a:pt x="2502408" y="964691"/>
                </a:lnTo>
                <a:lnTo>
                  <a:pt x="2502408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71777" y="2384298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5" h="965200">
                <a:moveTo>
                  <a:pt x="0" y="964691"/>
                </a:moveTo>
                <a:lnTo>
                  <a:pt x="2502408" y="964691"/>
                </a:lnTo>
                <a:lnTo>
                  <a:pt x="2502408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74530" y="5103114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4" h="965200">
                <a:moveTo>
                  <a:pt x="0" y="964692"/>
                </a:moveTo>
                <a:lnTo>
                  <a:pt x="2502407" y="964692"/>
                </a:lnTo>
                <a:lnTo>
                  <a:pt x="2502407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74530" y="5103114"/>
            <a:ext cx="2502535" cy="965200"/>
          </a:xfrm>
          <a:custGeom>
            <a:avLst/>
            <a:gdLst/>
            <a:ahLst/>
            <a:cxnLst/>
            <a:rect l="l" t="t" r="r" b="b"/>
            <a:pathLst>
              <a:path w="2502534" h="965200">
                <a:moveTo>
                  <a:pt x="0" y="964692"/>
                </a:moveTo>
                <a:lnTo>
                  <a:pt x="2502407" y="964692"/>
                </a:lnTo>
                <a:lnTo>
                  <a:pt x="2502407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2661" y="5065014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2"/>
                </a:moveTo>
                <a:lnTo>
                  <a:pt x="2503932" y="964692"/>
                </a:lnTo>
                <a:lnTo>
                  <a:pt x="2503932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2661" y="5065014"/>
            <a:ext cx="2504440" cy="965200"/>
          </a:xfrm>
          <a:custGeom>
            <a:avLst/>
            <a:gdLst/>
            <a:ahLst/>
            <a:cxnLst/>
            <a:rect l="l" t="t" r="r" b="b"/>
            <a:pathLst>
              <a:path w="2504440" h="965200">
                <a:moveTo>
                  <a:pt x="0" y="964692"/>
                </a:moveTo>
                <a:lnTo>
                  <a:pt x="2503932" y="964692"/>
                </a:lnTo>
                <a:lnTo>
                  <a:pt x="2503932" y="0"/>
                </a:lnTo>
                <a:lnTo>
                  <a:pt x="0" y="0"/>
                </a:lnTo>
                <a:lnTo>
                  <a:pt x="0" y="964692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77010" y="2661920"/>
            <a:ext cx="2297430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imary Fun</a:t>
            </a:r>
            <a:r>
              <a:rPr sz="2000" spc="-10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entury"/>
                <a:cs typeface="Century"/>
              </a:rPr>
              <a:t>ti</a:t>
            </a:r>
            <a:r>
              <a:rPr sz="2000" spc="10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"/>
                <a:cs typeface="Century"/>
              </a:rPr>
              <a:t>ns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0430" y="2550399"/>
            <a:ext cx="22402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econ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ary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Fu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nctions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4840" y="5434330"/>
            <a:ext cx="160845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Desira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93655" y="5434330"/>
            <a:ext cx="169227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Unde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ira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ble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2359" y="1975104"/>
            <a:ext cx="1879091" cy="10622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74185" y="1950720"/>
            <a:ext cx="1694814" cy="916940"/>
          </a:xfrm>
          <a:custGeom>
            <a:avLst/>
            <a:gdLst/>
            <a:ahLst/>
            <a:cxnLst/>
            <a:rect l="l" t="t" r="r" b="b"/>
            <a:pathLst>
              <a:path w="1694814" h="916939">
                <a:moveTo>
                  <a:pt x="50164" y="845565"/>
                </a:moveTo>
                <a:lnTo>
                  <a:pt x="0" y="916558"/>
                </a:lnTo>
                <a:lnTo>
                  <a:pt x="86867" y="914018"/>
                </a:lnTo>
                <a:lnTo>
                  <a:pt x="77947" y="897381"/>
                </a:lnTo>
                <a:lnTo>
                  <a:pt x="63246" y="897381"/>
                </a:lnTo>
                <a:lnTo>
                  <a:pt x="50926" y="874521"/>
                </a:lnTo>
                <a:lnTo>
                  <a:pt x="62394" y="868374"/>
                </a:lnTo>
                <a:lnTo>
                  <a:pt x="50164" y="845565"/>
                </a:lnTo>
                <a:close/>
              </a:path>
              <a:path w="1694814" h="916939">
                <a:moveTo>
                  <a:pt x="62394" y="868374"/>
                </a:moveTo>
                <a:lnTo>
                  <a:pt x="50926" y="874521"/>
                </a:lnTo>
                <a:lnTo>
                  <a:pt x="63246" y="897381"/>
                </a:lnTo>
                <a:lnTo>
                  <a:pt x="74665" y="891260"/>
                </a:lnTo>
                <a:lnTo>
                  <a:pt x="62394" y="868374"/>
                </a:lnTo>
                <a:close/>
              </a:path>
              <a:path w="1694814" h="916939">
                <a:moveTo>
                  <a:pt x="74665" y="891260"/>
                </a:moveTo>
                <a:lnTo>
                  <a:pt x="63246" y="897381"/>
                </a:lnTo>
                <a:lnTo>
                  <a:pt x="77947" y="897381"/>
                </a:lnTo>
                <a:lnTo>
                  <a:pt x="74665" y="891260"/>
                </a:lnTo>
                <a:close/>
              </a:path>
              <a:path w="1694814" h="916939">
                <a:moveTo>
                  <a:pt x="1682368" y="0"/>
                </a:moveTo>
                <a:lnTo>
                  <a:pt x="62394" y="868374"/>
                </a:lnTo>
                <a:lnTo>
                  <a:pt x="74665" y="891260"/>
                </a:lnTo>
                <a:lnTo>
                  <a:pt x="1694561" y="22859"/>
                </a:lnTo>
                <a:lnTo>
                  <a:pt x="1682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02579" y="1975104"/>
            <a:ext cx="1799844" cy="1057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56428" y="1950847"/>
            <a:ext cx="1614805" cy="913130"/>
          </a:xfrm>
          <a:custGeom>
            <a:avLst/>
            <a:gdLst/>
            <a:ahLst/>
            <a:cxnLst/>
            <a:rect l="l" t="t" r="r" b="b"/>
            <a:pathLst>
              <a:path w="1614804" h="913130">
                <a:moveTo>
                  <a:pt x="1540442" y="886378"/>
                </a:moveTo>
                <a:lnTo>
                  <a:pt x="1527810" y="908938"/>
                </a:lnTo>
                <a:lnTo>
                  <a:pt x="1614551" y="913002"/>
                </a:lnTo>
                <a:lnTo>
                  <a:pt x="1600764" y="892682"/>
                </a:lnTo>
                <a:lnTo>
                  <a:pt x="1551686" y="892682"/>
                </a:lnTo>
                <a:lnTo>
                  <a:pt x="1540442" y="886378"/>
                </a:lnTo>
                <a:close/>
              </a:path>
              <a:path w="1614804" h="913130">
                <a:moveTo>
                  <a:pt x="1553110" y="863754"/>
                </a:moveTo>
                <a:lnTo>
                  <a:pt x="1540442" y="886378"/>
                </a:lnTo>
                <a:lnTo>
                  <a:pt x="1551686" y="892682"/>
                </a:lnTo>
                <a:lnTo>
                  <a:pt x="1564386" y="870076"/>
                </a:lnTo>
                <a:lnTo>
                  <a:pt x="1553110" y="863754"/>
                </a:lnTo>
                <a:close/>
              </a:path>
              <a:path w="1614804" h="913130">
                <a:moveTo>
                  <a:pt x="1565782" y="841120"/>
                </a:moveTo>
                <a:lnTo>
                  <a:pt x="1553110" y="863754"/>
                </a:lnTo>
                <a:lnTo>
                  <a:pt x="1564386" y="870076"/>
                </a:lnTo>
                <a:lnTo>
                  <a:pt x="1551686" y="892682"/>
                </a:lnTo>
                <a:lnTo>
                  <a:pt x="1600764" y="892682"/>
                </a:lnTo>
                <a:lnTo>
                  <a:pt x="1565782" y="841120"/>
                </a:lnTo>
                <a:close/>
              </a:path>
              <a:path w="1614804" h="913130">
                <a:moveTo>
                  <a:pt x="12700" y="0"/>
                </a:moveTo>
                <a:lnTo>
                  <a:pt x="0" y="22605"/>
                </a:lnTo>
                <a:lnTo>
                  <a:pt x="1540442" y="886378"/>
                </a:lnTo>
                <a:lnTo>
                  <a:pt x="1553110" y="863754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44767" y="3413759"/>
            <a:ext cx="2241804" cy="2299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76594" y="3337052"/>
            <a:ext cx="2056130" cy="2207260"/>
          </a:xfrm>
          <a:custGeom>
            <a:avLst/>
            <a:gdLst/>
            <a:ahLst/>
            <a:cxnLst/>
            <a:rect l="l" t="t" r="r" b="b"/>
            <a:pathLst>
              <a:path w="2056129" h="2207260">
                <a:moveTo>
                  <a:pt x="24510" y="2123567"/>
                </a:moveTo>
                <a:lnTo>
                  <a:pt x="0" y="2206879"/>
                </a:lnTo>
                <a:lnTo>
                  <a:pt x="81406" y="2176526"/>
                </a:lnTo>
                <a:lnTo>
                  <a:pt x="72538" y="2168271"/>
                </a:lnTo>
                <a:lnTo>
                  <a:pt x="53593" y="2168271"/>
                </a:lnTo>
                <a:lnTo>
                  <a:pt x="34670" y="2150618"/>
                </a:lnTo>
                <a:lnTo>
                  <a:pt x="43447" y="2141192"/>
                </a:lnTo>
                <a:lnTo>
                  <a:pt x="24510" y="2123567"/>
                </a:lnTo>
                <a:close/>
              </a:path>
              <a:path w="2056129" h="2207260">
                <a:moveTo>
                  <a:pt x="43447" y="2141192"/>
                </a:moveTo>
                <a:lnTo>
                  <a:pt x="34670" y="2150618"/>
                </a:lnTo>
                <a:lnTo>
                  <a:pt x="53593" y="2168271"/>
                </a:lnTo>
                <a:lnTo>
                  <a:pt x="62390" y="2158825"/>
                </a:lnTo>
                <a:lnTo>
                  <a:pt x="43447" y="2141192"/>
                </a:lnTo>
                <a:close/>
              </a:path>
              <a:path w="2056129" h="2207260">
                <a:moveTo>
                  <a:pt x="62390" y="2158825"/>
                </a:moveTo>
                <a:lnTo>
                  <a:pt x="53593" y="2168271"/>
                </a:lnTo>
                <a:lnTo>
                  <a:pt x="72538" y="2168271"/>
                </a:lnTo>
                <a:lnTo>
                  <a:pt x="62390" y="2158825"/>
                </a:lnTo>
                <a:close/>
              </a:path>
              <a:path w="2056129" h="2207260">
                <a:moveTo>
                  <a:pt x="2037206" y="0"/>
                </a:moveTo>
                <a:lnTo>
                  <a:pt x="43447" y="2141192"/>
                </a:lnTo>
                <a:lnTo>
                  <a:pt x="62390" y="2158825"/>
                </a:lnTo>
                <a:lnTo>
                  <a:pt x="2056129" y="17780"/>
                </a:lnTo>
                <a:lnTo>
                  <a:pt x="2037206" y="0"/>
                </a:lnTo>
                <a:close/>
              </a:path>
            </a:pathLst>
          </a:custGeom>
          <a:solidFill>
            <a:srgbClr val="9A66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58556" y="3424428"/>
            <a:ext cx="1447800" cy="2339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12022" y="3347211"/>
            <a:ext cx="1263015" cy="2246630"/>
          </a:xfrm>
          <a:custGeom>
            <a:avLst/>
            <a:gdLst/>
            <a:ahLst/>
            <a:cxnLst/>
            <a:rect l="l" t="t" r="r" b="b"/>
            <a:pathLst>
              <a:path w="1263015" h="2246629">
                <a:moveTo>
                  <a:pt x="1213367" y="2184733"/>
                </a:moveTo>
                <a:lnTo>
                  <a:pt x="1190752" y="2197354"/>
                </a:lnTo>
                <a:lnTo>
                  <a:pt x="1262633" y="2246312"/>
                </a:lnTo>
                <a:lnTo>
                  <a:pt x="1260282" y="2196084"/>
                </a:lnTo>
                <a:lnTo>
                  <a:pt x="1219707" y="2196084"/>
                </a:lnTo>
                <a:lnTo>
                  <a:pt x="1213367" y="2184733"/>
                </a:lnTo>
                <a:close/>
              </a:path>
              <a:path w="1263015" h="2246629">
                <a:moveTo>
                  <a:pt x="1235955" y="2172128"/>
                </a:moveTo>
                <a:lnTo>
                  <a:pt x="1213367" y="2184733"/>
                </a:lnTo>
                <a:lnTo>
                  <a:pt x="1219707" y="2196084"/>
                </a:lnTo>
                <a:lnTo>
                  <a:pt x="1242313" y="2183511"/>
                </a:lnTo>
                <a:lnTo>
                  <a:pt x="1235955" y="2172128"/>
                </a:lnTo>
                <a:close/>
              </a:path>
              <a:path w="1263015" h="2246629">
                <a:moveTo>
                  <a:pt x="1258570" y="2159508"/>
                </a:moveTo>
                <a:lnTo>
                  <a:pt x="1235955" y="2172128"/>
                </a:lnTo>
                <a:lnTo>
                  <a:pt x="1242313" y="2183511"/>
                </a:lnTo>
                <a:lnTo>
                  <a:pt x="1219707" y="2196084"/>
                </a:lnTo>
                <a:lnTo>
                  <a:pt x="1260282" y="2196084"/>
                </a:lnTo>
                <a:lnTo>
                  <a:pt x="1258570" y="2159508"/>
                </a:lnTo>
                <a:close/>
              </a:path>
              <a:path w="1263015" h="2246629">
                <a:moveTo>
                  <a:pt x="22605" y="0"/>
                </a:moveTo>
                <a:lnTo>
                  <a:pt x="0" y="12700"/>
                </a:lnTo>
                <a:lnTo>
                  <a:pt x="1213367" y="2184733"/>
                </a:lnTo>
                <a:lnTo>
                  <a:pt x="1235955" y="2172128"/>
                </a:lnTo>
                <a:lnTo>
                  <a:pt x="22605" y="0"/>
                </a:lnTo>
                <a:close/>
              </a:path>
            </a:pathLst>
          </a:custGeom>
          <a:solidFill>
            <a:srgbClr val="499CC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5240" y="0"/>
            <a:ext cx="3906012" cy="266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92195" y="2365248"/>
            <a:ext cx="537057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8391" y="3340608"/>
            <a:ext cx="3758184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64435" y="4616196"/>
            <a:ext cx="3072384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98080" y="4616196"/>
            <a:ext cx="3156204" cy="91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04869" y="2501635"/>
            <a:ext cx="4027804" cy="186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3050" algn="ctr">
              <a:lnSpc>
                <a:spcPct val="100000"/>
              </a:lnSpc>
            </a:pPr>
            <a:r>
              <a:rPr sz="1800" b="1" spc="5" dirty="0">
                <a:solidFill>
                  <a:srgbClr val="FFFF00"/>
                </a:solidFill>
                <a:latin typeface="Century"/>
                <a:cs typeface="Century"/>
              </a:rPr>
              <a:t>P</a:t>
            </a:r>
            <a:r>
              <a:rPr sz="1800" b="1" spc="10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1800" b="1" spc="5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j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ect</a:t>
            </a:r>
            <a:r>
              <a:rPr sz="1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b="1" dirty="0">
                <a:solidFill>
                  <a:srgbClr val="FFFF00"/>
                </a:solidFill>
                <a:latin typeface="Century"/>
                <a:cs typeface="Century"/>
              </a:rPr>
              <a:t>m</a:t>
            </a:r>
            <a:r>
              <a:rPr sz="1800" b="1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b="1" spc="-5" dirty="0">
                <a:solidFill>
                  <a:srgbClr val="FFFF00"/>
                </a:solidFill>
                <a:latin typeface="Century"/>
                <a:cs typeface="Century"/>
              </a:rPr>
              <a:t>ges</a:t>
            </a:r>
            <a:endParaRPr sz="1800">
              <a:latin typeface="Century"/>
              <a:cs typeface="Century"/>
            </a:endParaRPr>
          </a:p>
          <a:p>
            <a:pPr marR="27178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(Prim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ar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y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/Ba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ic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Fu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nction)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272415" algn="ctr">
              <a:lnSpc>
                <a:spcPct val="100000"/>
              </a:lnSpc>
              <a:spcBef>
                <a:spcPts val="1280"/>
              </a:spcBef>
            </a:pP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n</a:t>
            </a:r>
            <a:r>
              <a:rPr sz="1800" spc="5" dirty="0">
                <a:solidFill>
                  <a:srgbClr val="FFFF00"/>
                </a:solidFill>
                <a:latin typeface="Century"/>
                <a:cs typeface="Century"/>
              </a:rPr>
              <a:t>v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ert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ng</a:t>
            </a:r>
            <a:r>
              <a:rPr sz="1800" spc="-2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Energy</a:t>
            </a:r>
            <a:endParaRPr sz="1800">
              <a:latin typeface="Century"/>
              <a:cs typeface="Century"/>
            </a:endParaRPr>
          </a:p>
          <a:p>
            <a:pPr marL="12700" indent="7689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(S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con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ary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function)</a:t>
            </a:r>
            <a:endParaRPr sz="18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Secon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ry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unc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tion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equi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ites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6782" y="4751948"/>
            <a:ext cx="210947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Gener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of Light</a:t>
            </a:r>
            <a:endParaRPr sz="180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(Desira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le)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50783" y="4751948"/>
            <a:ext cx="205295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Gener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on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of He</a:t>
            </a:r>
            <a:r>
              <a:rPr sz="1800" spc="-1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endParaRPr sz="180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(Undes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rab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e)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0667"/>
            <a:ext cx="3759708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5">
              <a:lnSpc>
                <a:spcPct val="100000"/>
              </a:lnSpc>
            </a:pPr>
            <a:r>
              <a:rPr spc="-25" dirty="0"/>
              <a:t>DESIGN</a:t>
            </a:r>
            <a:r>
              <a:rPr spc="-10" dirty="0"/>
              <a:t> </a:t>
            </a:r>
            <a:r>
              <a:rPr spc="-25" dirty="0"/>
              <a:t>M</a:t>
            </a:r>
            <a:r>
              <a:rPr spc="-30" dirty="0"/>
              <a:t>EANS</a:t>
            </a:r>
            <a:endParaRPr spc="-30" dirty="0"/>
          </a:p>
        </p:txBody>
      </p:sp>
      <p:sp>
        <p:nvSpPr>
          <p:cNvPr id="4" name="object 4"/>
          <p:cNvSpPr/>
          <p:nvPr/>
        </p:nvSpPr>
        <p:spPr>
          <a:xfrm>
            <a:off x="1693164" y="882396"/>
            <a:ext cx="8845296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07285" y="1048283"/>
            <a:ext cx="82994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800" spc="-25" dirty="0">
                <a:solidFill>
                  <a:srgbClr val="FFFF00"/>
                </a:solidFill>
                <a:latin typeface="Times New Roman"/>
                <a:cs typeface="Times New Roman"/>
              </a:rPr>
              <a:t> w</a:t>
            </a:r>
            <a:r>
              <a:rPr sz="2800" spc="-3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sz="28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which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desi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n exe</a:t>
            </a:r>
            <a:r>
              <a:rPr sz="2800" spc="-30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utes a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desi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ed</a:t>
            </a:r>
            <a:r>
              <a:rPr sz="28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fu</a:t>
            </a: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nction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176" y="2791967"/>
            <a:ext cx="2363724" cy="293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0740">
              <a:lnSpc>
                <a:spcPct val="100000"/>
              </a:lnSpc>
            </a:pPr>
            <a:r>
              <a:rPr spc="-15" dirty="0"/>
              <a:t>Eg:</a:t>
            </a:r>
            <a:endParaRPr spc="-15" dirty="0"/>
          </a:p>
          <a:p>
            <a:pPr marL="2110740" marR="5080" indent="457200">
              <a:lnSpc>
                <a:spcPct val="100000"/>
              </a:lnSpc>
            </a:pPr>
            <a:r>
              <a:rPr spc="-15" dirty="0"/>
              <a:t>The 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uncti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10" dirty="0"/>
              <a:t> </a:t>
            </a:r>
            <a:r>
              <a:rPr spc="-15" dirty="0"/>
              <a:t>a</a:t>
            </a:r>
            <a:r>
              <a:rPr spc="-10" dirty="0"/>
              <a:t> </a:t>
            </a:r>
            <a:r>
              <a:rPr spc="-15" dirty="0"/>
              <a:t>b</a:t>
            </a:r>
            <a:r>
              <a:rPr spc="-5" dirty="0"/>
              <a:t>i</a:t>
            </a:r>
            <a:r>
              <a:rPr spc="-15" dirty="0"/>
              <a:t>cycle</a:t>
            </a:r>
            <a:r>
              <a:rPr spc="-25" dirty="0"/>
              <a:t> </a:t>
            </a:r>
            <a:r>
              <a:rPr spc="-15" dirty="0"/>
              <a:t>b</a:t>
            </a:r>
            <a:r>
              <a:rPr spc="-5" dirty="0"/>
              <a:t>r</a:t>
            </a:r>
            <a:r>
              <a:rPr spc="-15" dirty="0"/>
              <a:t>ake</a:t>
            </a:r>
            <a:r>
              <a:rPr spc="-5" dirty="0"/>
              <a:t> </a:t>
            </a:r>
            <a:r>
              <a:rPr spc="-10" dirty="0"/>
              <a:t>is</a:t>
            </a:r>
            <a:r>
              <a:rPr spc="5" dirty="0"/>
              <a:t> 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op</a:t>
            </a:r>
            <a:r>
              <a:rPr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b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heel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pc="-20" dirty="0"/>
              <a:t>when</a:t>
            </a:r>
            <a:r>
              <a:rPr spc="10" dirty="0"/>
              <a:t> </a:t>
            </a:r>
            <a:r>
              <a:rPr spc="-15" dirty="0"/>
              <a:t>app</a:t>
            </a:r>
            <a:r>
              <a:rPr spc="-5" dirty="0"/>
              <a:t>l</a:t>
            </a:r>
            <a:r>
              <a:rPr spc="-15" dirty="0"/>
              <a:t>y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25" dirty="0"/>
              <a:t> </a:t>
            </a:r>
            <a:r>
              <a:rPr spc="-10" dirty="0"/>
              <a:t>th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15" dirty="0"/>
              <a:t>b</a:t>
            </a:r>
            <a:r>
              <a:rPr spc="-5" dirty="0"/>
              <a:t>r</a:t>
            </a:r>
            <a:r>
              <a:rPr spc="-15" dirty="0"/>
              <a:t>ake</a:t>
            </a:r>
            <a:r>
              <a:rPr spc="-5" dirty="0"/>
              <a:t> </a:t>
            </a:r>
            <a:r>
              <a:rPr spc="-10" dirty="0"/>
              <a:t>l</a:t>
            </a:r>
            <a:r>
              <a:rPr spc="-30" dirty="0"/>
              <a:t>e</a:t>
            </a:r>
            <a:r>
              <a:rPr spc="-15" dirty="0"/>
              <a:t>ver</a:t>
            </a:r>
            <a:r>
              <a:rPr spc="-5" dirty="0"/>
              <a:t> </a:t>
            </a:r>
            <a:r>
              <a:rPr spc="-10" dirty="0"/>
              <a:t>b</a:t>
            </a:r>
            <a:r>
              <a:rPr spc="-15" dirty="0"/>
              <a:t>y</a:t>
            </a:r>
            <a:r>
              <a:rPr spc="25" dirty="0"/>
              <a:t> 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means</a:t>
            </a:r>
            <a:r>
              <a:rPr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10" dirty="0"/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frictio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al fo</a:t>
            </a:r>
            <a:r>
              <a:rPr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ce </a:t>
            </a:r>
            <a:r>
              <a:rPr spc="-15" dirty="0"/>
              <a:t>betwe</a:t>
            </a:r>
            <a:r>
              <a:rPr spc="-30" dirty="0"/>
              <a:t>e</a:t>
            </a:r>
            <a:r>
              <a:rPr spc="-15" dirty="0"/>
              <a:t>n</a:t>
            </a:r>
            <a:r>
              <a:rPr spc="10" dirty="0"/>
              <a:t> </a:t>
            </a:r>
            <a:r>
              <a:rPr spc="-15" dirty="0"/>
              <a:t>rim</a:t>
            </a:r>
            <a:r>
              <a:rPr spc="-5" dirty="0"/>
              <a:t> </a:t>
            </a:r>
            <a:r>
              <a:rPr spc="-15" dirty="0"/>
              <a:t>and</a:t>
            </a:r>
            <a:r>
              <a:rPr spc="-5" dirty="0"/>
              <a:t> </a:t>
            </a:r>
            <a:r>
              <a:rPr spc="-10" dirty="0"/>
              <a:t>b</a:t>
            </a:r>
            <a:r>
              <a:rPr spc="-15" dirty="0"/>
              <a:t>rake</a:t>
            </a:r>
            <a:r>
              <a:rPr spc="-5" dirty="0"/>
              <a:t> </a:t>
            </a:r>
            <a:r>
              <a:rPr spc="-15" dirty="0"/>
              <a:t>pad</a:t>
            </a:r>
            <a:endParaRPr spc="-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9" y="1656588"/>
            <a:ext cx="5257800" cy="28712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459" y="4704319"/>
            <a:ext cx="45770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fun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of 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y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drauli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ft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eleva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heavy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weig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ht</a:t>
            </a:r>
            <a:r>
              <a:rPr sz="18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y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mean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cals</a:t>
            </a:r>
            <a:r>
              <a:rPr sz="1800" spc="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5100" y="0"/>
            <a:ext cx="4334256" cy="463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97471" y="4565635"/>
            <a:ext cx="511873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fun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of 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aker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odu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soun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by me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ans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electro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netic indu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576"/>
            <a:ext cx="2694432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61032" y="36576"/>
            <a:ext cx="675132" cy="88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02764" y="36576"/>
            <a:ext cx="3044952" cy="88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spc="-30" dirty="0"/>
              <a:t>FUN</a:t>
            </a:r>
            <a:r>
              <a:rPr spc="-35" dirty="0"/>
              <a:t>C</a:t>
            </a:r>
            <a:r>
              <a:rPr spc="-30" dirty="0"/>
              <a:t>TION</a:t>
            </a:r>
            <a:r>
              <a:rPr spc="-25" dirty="0"/>
              <a:t>-MEAN</a:t>
            </a:r>
            <a:r>
              <a:rPr spc="-5" dirty="0"/>
              <a:t> </a:t>
            </a:r>
            <a:r>
              <a:rPr spc="-20" dirty="0"/>
              <a:t>T</a:t>
            </a:r>
            <a:r>
              <a:rPr spc="-25" dirty="0"/>
              <a:t>REE</a:t>
            </a:r>
            <a:endParaRPr spc="-25" dirty="0"/>
          </a:p>
        </p:txBody>
      </p:sp>
      <p:sp>
        <p:nvSpPr>
          <p:cNvPr id="6" name="object 6"/>
          <p:cNvSpPr/>
          <p:nvPr/>
        </p:nvSpPr>
        <p:spPr>
          <a:xfrm>
            <a:off x="3332988" y="772668"/>
            <a:ext cx="8542019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773" y="3031998"/>
            <a:ext cx="794385" cy="248920"/>
          </a:xfrm>
          <a:custGeom>
            <a:avLst/>
            <a:gdLst/>
            <a:ahLst/>
            <a:cxnLst/>
            <a:rect l="l" t="t" r="r" b="b"/>
            <a:pathLst>
              <a:path w="794385" h="248920">
                <a:moveTo>
                  <a:pt x="635203" y="0"/>
                </a:moveTo>
                <a:lnTo>
                  <a:pt x="158800" y="0"/>
                </a:lnTo>
                <a:lnTo>
                  <a:pt x="0" y="248412"/>
                </a:lnTo>
                <a:lnTo>
                  <a:pt x="794004" y="248412"/>
                </a:lnTo>
                <a:lnTo>
                  <a:pt x="635203" y="0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773" y="3031998"/>
            <a:ext cx="794385" cy="248920"/>
          </a:xfrm>
          <a:custGeom>
            <a:avLst/>
            <a:gdLst/>
            <a:ahLst/>
            <a:cxnLst/>
            <a:rect l="l" t="t" r="r" b="b"/>
            <a:pathLst>
              <a:path w="794385" h="248920">
                <a:moveTo>
                  <a:pt x="0" y="248412"/>
                </a:moveTo>
                <a:lnTo>
                  <a:pt x="794004" y="248412"/>
                </a:lnTo>
                <a:lnTo>
                  <a:pt x="635203" y="0"/>
                </a:lnTo>
                <a:lnTo>
                  <a:pt x="158800" y="0"/>
                </a:lnTo>
                <a:lnTo>
                  <a:pt x="0" y="248412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773" y="2021585"/>
            <a:ext cx="794385" cy="410209"/>
          </a:xfrm>
          <a:custGeom>
            <a:avLst/>
            <a:gdLst/>
            <a:ahLst/>
            <a:cxnLst/>
            <a:rect l="l" t="t" r="r" b="b"/>
            <a:pathLst>
              <a:path w="794385" h="410210">
                <a:moveTo>
                  <a:pt x="0" y="409956"/>
                </a:moveTo>
                <a:lnTo>
                  <a:pt x="794004" y="409956"/>
                </a:lnTo>
                <a:lnTo>
                  <a:pt x="794004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solidFill>
            <a:srgbClr val="9EC5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773" y="2021585"/>
            <a:ext cx="794385" cy="410209"/>
          </a:xfrm>
          <a:custGeom>
            <a:avLst/>
            <a:gdLst/>
            <a:ahLst/>
            <a:cxnLst/>
            <a:rect l="l" t="t" r="r" b="b"/>
            <a:pathLst>
              <a:path w="794385" h="410210">
                <a:moveTo>
                  <a:pt x="0" y="409956"/>
                </a:moveTo>
                <a:lnTo>
                  <a:pt x="794004" y="409956"/>
                </a:lnTo>
                <a:lnTo>
                  <a:pt x="794004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19812">
            <a:solidFill>
              <a:srgbClr val="7390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89456" y="2092818"/>
            <a:ext cx="18757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Fun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ct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ions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456" y="3042905"/>
            <a:ext cx="1524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Means</a:t>
            </a:r>
            <a:endParaRPr sz="1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69608" cy="67558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8982" y="71105"/>
            <a:ext cx="2781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Design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pect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spc="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of 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la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der</a:t>
            </a:r>
            <a:endParaRPr sz="18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6976" y="559307"/>
            <a:ext cx="4469891" cy="3980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32003"/>
            <a:ext cx="7432548" cy="1219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622" rIns="0" bIns="0" rtlCol="0">
            <a:spAutoFit/>
          </a:bodyPr>
          <a:lstStyle/>
          <a:p>
            <a:pPr marL="375920">
              <a:lnSpc>
                <a:spcPct val="100000"/>
              </a:lnSpc>
            </a:pPr>
            <a:r>
              <a:rPr sz="4300" spc="-30" dirty="0"/>
              <a:t>DESIGN </a:t>
            </a:r>
            <a:r>
              <a:rPr sz="4300" spc="-35" dirty="0"/>
              <a:t>ENGIN</a:t>
            </a:r>
            <a:r>
              <a:rPr sz="4300" spc="-25" dirty="0"/>
              <a:t>E</a:t>
            </a:r>
            <a:r>
              <a:rPr sz="4300" spc="-35" dirty="0"/>
              <a:t>ERING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57911" y="1363980"/>
            <a:ext cx="1905000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5251" y="1363980"/>
            <a:ext cx="1213103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9172" y="1363980"/>
            <a:ext cx="621792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3304" y="1363980"/>
            <a:ext cx="553212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37332" y="1363980"/>
            <a:ext cx="1778508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88179" y="1363980"/>
            <a:ext cx="1650492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11011" y="1363980"/>
            <a:ext cx="1330452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12280" y="1363980"/>
            <a:ext cx="655320" cy="6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9940" y="1363980"/>
            <a:ext cx="1161288" cy="691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73568" y="1363980"/>
            <a:ext cx="1583435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29343" y="1363980"/>
            <a:ext cx="1449324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61092" y="1363980"/>
            <a:ext cx="492251" cy="691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25683" y="1363980"/>
            <a:ext cx="1505712" cy="6918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911" y="1802892"/>
            <a:ext cx="858012" cy="69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8368" y="1802892"/>
            <a:ext cx="1295400" cy="691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96211" y="1802892"/>
            <a:ext cx="1519427" cy="6918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58083" y="1802892"/>
            <a:ext cx="771144" cy="6918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71671" y="1802892"/>
            <a:ext cx="1405127" cy="6918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19244" y="1802892"/>
            <a:ext cx="1458468" cy="6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20155" y="1802892"/>
            <a:ext cx="672084" cy="6918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34684" y="1802892"/>
            <a:ext cx="1584960" cy="6918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62088" y="1802892"/>
            <a:ext cx="1196340" cy="6918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00871" y="1802892"/>
            <a:ext cx="1228344" cy="6918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11640" y="1802892"/>
            <a:ext cx="519683" cy="6918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573768" y="1802892"/>
            <a:ext cx="858012" cy="69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74223" y="1802892"/>
            <a:ext cx="1757172" cy="6918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911" y="2241804"/>
            <a:ext cx="1350264" cy="6918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62227" y="2241804"/>
            <a:ext cx="1295399" cy="6918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11679" y="2241804"/>
            <a:ext cx="1655064" cy="6918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20796" y="2241804"/>
            <a:ext cx="858012" cy="69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37432" y="2241804"/>
            <a:ext cx="1124712" cy="6918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19244" y="2241804"/>
            <a:ext cx="1112520" cy="6918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88864" y="2241804"/>
            <a:ext cx="1095756" cy="6918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41720" y="2241804"/>
            <a:ext cx="1604772" cy="6918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402068" y="2241804"/>
            <a:ext cx="553212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613904" y="2241804"/>
            <a:ext cx="1519427" cy="691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788907" y="2241804"/>
            <a:ext cx="757427" cy="6918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203435" y="2241804"/>
            <a:ext cx="670559" cy="6918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532619" y="2241804"/>
            <a:ext cx="1741931" cy="69189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856976" y="2241804"/>
            <a:ext cx="493775" cy="6918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31664" y="2712720"/>
            <a:ext cx="2148840" cy="16916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911" y="4032503"/>
            <a:ext cx="672084" cy="6918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88620" y="4032503"/>
            <a:ext cx="1043940" cy="6918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91183" y="4032503"/>
            <a:ext cx="1239012" cy="6918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88820" y="4032503"/>
            <a:ext cx="1854708" cy="6918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02152" y="4032503"/>
            <a:ext cx="1214627" cy="6918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75403" y="4032503"/>
            <a:ext cx="621791" cy="691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55820" y="4032503"/>
            <a:ext cx="553212" cy="691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67655" y="4032503"/>
            <a:ext cx="1687068" cy="6918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13347" y="4032503"/>
            <a:ext cx="1333500" cy="6918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205471" y="4032503"/>
            <a:ext cx="772668" cy="6918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36764" y="4032503"/>
            <a:ext cx="1703831" cy="6918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999219" y="4032503"/>
            <a:ext cx="1060703" cy="6918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718547" y="4032503"/>
            <a:ext cx="672083" cy="6918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049256" y="4032503"/>
            <a:ext cx="1447800" cy="6918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157204" y="4032503"/>
            <a:ext cx="774192" cy="6918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7911" y="4471415"/>
            <a:ext cx="1408176" cy="69189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19200" y="4471415"/>
            <a:ext cx="1458468" cy="6918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430779" y="4471415"/>
            <a:ext cx="672083" cy="6918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55976" y="4471415"/>
            <a:ext cx="1588008" cy="6918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97096" y="4471415"/>
            <a:ext cx="871727" cy="6918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821935" y="4471415"/>
            <a:ext cx="1094232" cy="69189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669279" y="4471415"/>
            <a:ext cx="1092707" cy="69189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15100" y="4471415"/>
            <a:ext cx="1652016" cy="6918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920228" y="4471415"/>
            <a:ext cx="1095755" cy="6918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769095" y="4471415"/>
            <a:ext cx="1482852" cy="6918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005059" y="4471415"/>
            <a:ext cx="655320" cy="69189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413492" y="4471415"/>
            <a:ext cx="1517903" cy="6918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7911" y="4910328"/>
            <a:ext cx="1740408" cy="6918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80744" y="4910328"/>
            <a:ext cx="493775" cy="6918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242417" y="1505557"/>
            <a:ext cx="11483340" cy="387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ering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atic,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lig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rocess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ineers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valu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te, and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solutions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ices, 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s,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processes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whose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s) ach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eve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sz="24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use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s’</a:t>
            </a:r>
            <a:r>
              <a:rPr sz="24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isfying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spec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sz="6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6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20000"/>
              </a:lnSpc>
              <a:spcBef>
                <a:spcPts val="1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 w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rds, engin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 design is a thoug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tful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gene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ting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 sch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devices,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sys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s,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ives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while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ering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ied cons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9947"/>
            <a:ext cx="7717535" cy="49880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42835" y="1947545"/>
            <a:ext cx="419989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  <a:r>
              <a:rPr sz="48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Constrains</a:t>
            </a:r>
            <a:r>
              <a:rPr sz="4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Functions ?</a:t>
            </a:r>
            <a:endParaRPr sz="4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Means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5691"/>
            <a:ext cx="8298180" cy="51633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44815" y="2082800"/>
            <a:ext cx="367347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Constrains</a:t>
            </a:r>
            <a:r>
              <a:rPr sz="4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Functions ?</a:t>
            </a:r>
            <a:endParaRPr sz="4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Means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7966"/>
            <a:ext cx="8078724" cy="55488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44815" y="2082800"/>
            <a:ext cx="383857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Constrains</a:t>
            </a:r>
            <a:r>
              <a:rPr sz="4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 Functions ?</a:t>
            </a:r>
            <a:endParaRPr sz="4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Means</a:t>
            </a:r>
            <a:r>
              <a:rPr sz="4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836" y="208788"/>
            <a:ext cx="3869436" cy="9707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622" rIns="0" bIns="0" rtlCol="0">
            <a:spAutoFit/>
          </a:bodyPr>
          <a:lstStyle/>
          <a:p>
            <a:pPr marL="373380">
              <a:lnSpc>
                <a:spcPct val="100000"/>
              </a:lnSpc>
            </a:pPr>
            <a:r>
              <a:rPr sz="3400" spc="-25" dirty="0"/>
              <a:t>DESIGN</a:t>
            </a:r>
            <a:r>
              <a:rPr sz="3400" spc="-10" dirty="0"/>
              <a:t> </a:t>
            </a:r>
            <a:r>
              <a:rPr sz="3400" spc="-30" dirty="0"/>
              <a:t>F</a:t>
            </a:r>
            <a:r>
              <a:rPr sz="3400" spc="-40" dirty="0"/>
              <a:t>O</a:t>
            </a:r>
            <a:r>
              <a:rPr sz="3400" spc="-30" dirty="0"/>
              <a:t>RM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213359" y="1470660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8244" y="1444752"/>
            <a:ext cx="3505200" cy="77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2444" y="1444752"/>
            <a:ext cx="1365503" cy="774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359" y="2138172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244" y="2112264"/>
            <a:ext cx="6160008" cy="774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3359" y="2807207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8244" y="2781300"/>
            <a:ext cx="1161288" cy="774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3188" y="2781300"/>
            <a:ext cx="4363212" cy="774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20055" y="2781300"/>
            <a:ext cx="1612392" cy="774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3359" y="3476244"/>
            <a:ext cx="559308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8244" y="3450335"/>
            <a:ext cx="9803892" cy="774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8244" y="3902964"/>
            <a:ext cx="1755648" cy="774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3359" y="4596384"/>
            <a:ext cx="559308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8244" y="4570476"/>
            <a:ext cx="1028700" cy="774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0600" y="4570476"/>
            <a:ext cx="6879335" cy="774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6400" y="1601997"/>
            <a:ext cx="9500235" cy="3496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Form is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ape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1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des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ced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arts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rom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orm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3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uch</a:t>
            </a:r>
            <a:r>
              <a:rPr sz="2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2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 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 Form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es the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ae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cs</a:t>
            </a:r>
            <a:r>
              <a:rPr sz="2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ics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7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32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 pro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uct</a:t>
            </a:r>
            <a:endParaRPr sz="2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1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For 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same func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ape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spc="-5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ere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4708" y="169163"/>
            <a:ext cx="6175247" cy="22143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92340" y="3709415"/>
            <a:ext cx="4547615" cy="282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847" y="2807207"/>
            <a:ext cx="3599688" cy="3723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460248"/>
            <a:ext cx="3680460" cy="1632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70045" y="2778994"/>
            <a:ext cx="472948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ig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with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same</a:t>
            </a:r>
            <a:r>
              <a:rPr sz="2400" spc="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2400" b="1" spc="-10" dirty="0">
                <a:solidFill>
                  <a:srgbClr val="FFFF00"/>
                </a:solidFill>
                <a:latin typeface="Century"/>
                <a:cs typeface="Century"/>
              </a:rPr>
              <a:t>un</a:t>
            </a:r>
            <a:r>
              <a:rPr sz="2400" b="1" spc="-15" dirty="0">
                <a:solidFill>
                  <a:srgbClr val="FFFF00"/>
                </a:solidFill>
                <a:latin typeface="Century"/>
                <a:cs typeface="Century"/>
              </a:rPr>
              <a:t>ctions</a:t>
            </a:r>
            <a:r>
              <a:rPr sz="2400" b="1" spc="-3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but</a:t>
            </a:r>
            <a:endParaRPr sz="24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1398905" algn="l"/>
              </a:tabLst>
            </a:pP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dif</a:t>
            </a:r>
            <a:r>
              <a:rPr sz="2400" spc="5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erent	</a:t>
            </a:r>
            <a:r>
              <a:rPr sz="2400" b="1" dirty="0">
                <a:solidFill>
                  <a:srgbClr val="FFFF00"/>
                </a:solidFill>
                <a:latin typeface="Century"/>
                <a:cs typeface="Century"/>
              </a:rPr>
              <a:t>F</a:t>
            </a:r>
            <a:r>
              <a:rPr sz="2400" b="1" spc="10" dirty="0">
                <a:solidFill>
                  <a:srgbClr val="FFFF00"/>
                </a:solidFill>
                <a:latin typeface="Century"/>
                <a:cs typeface="Century"/>
              </a:rPr>
              <a:t>o</a:t>
            </a:r>
            <a:r>
              <a:rPr sz="2400" b="1" dirty="0">
                <a:solidFill>
                  <a:srgbClr val="FFFF00"/>
                </a:solidFill>
                <a:latin typeface="Century"/>
                <a:cs typeface="Century"/>
              </a:rPr>
              <a:t>rm</a:t>
            </a:r>
            <a:endParaRPr sz="2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4079" y="1121663"/>
            <a:ext cx="5359908" cy="3695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4672" y="1540763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499" rIns="0" bIns="0" rtlCol="0">
            <a:spAutoFit/>
          </a:bodyPr>
          <a:lstStyle/>
          <a:p>
            <a:pPr marL="2009775">
              <a:lnSpc>
                <a:spcPct val="100000"/>
              </a:lnSpc>
            </a:pP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Fo</a:t>
            </a:r>
            <a:r>
              <a:rPr sz="3200" b="0" spc="5" dirty="0">
                <a:solidFill>
                  <a:srgbClr val="B8E4DA"/>
                </a:solidFill>
                <a:latin typeface="Century"/>
                <a:cs typeface="Century"/>
              </a:rPr>
              <a:t>r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m </a:t>
            </a:r>
            <a:r>
              <a:rPr sz="3200" b="0" spc="-15" dirty="0">
                <a:solidFill>
                  <a:srgbClr val="B8E4DA"/>
                </a:solidFill>
                <a:latin typeface="Century"/>
                <a:cs typeface="Century"/>
              </a:rPr>
              <a:t>d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et</a:t>
            </a:r>
            <a:r>
              <a:rPr sz="3200" b="0" spc="5" dirty="0">
                <a:solidFill>
                  <a:srgbClr val="B8E4DA"/>
                </a:solidFill>
                <a:latin typeface="Century"/>
                <a:cs typeface="Century"/>
              </a:rPr>
              <a:t>e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rmines</a:t>
            </a:r>
            <a:r>
              <a:rPr sz="3200" b="0" spc="-25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3200" b="0" spc="-5" dirty="0">
                <a:solidFill>
                  <a:srgbClr val="B8E4DA"/>
                </a:solidFill>
                <a:latin typeface="Century"/>
                <a:cs typeface="Century"/>
              </a:rPr>
              <a:t>th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e</a:t>
            </a:r>
            <a:r>
              <a:rPr sz="3200" b="0" spc="-190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3200" b="0" spc="-5" dirty="0">
                <a:solidFill>
                  <a:srgbClr val="B8E4DA"/>
                </a:solidFill>
                <a:latin typeface="Century"/>
                <a:cs typeface="Century"/>
              </a:rPr>
              <a:t>Ae</a:t>
            </a:r>
            <a:r>
              <a:rPr sz="3200" b="0" spc="10" dirty="0">
                <a:solidFill>
                  <a:srgbClr val="B8E4DA"/>
                </a:solidFill>
                <a:latin typeface="Century"/>
                <a:cs typeface="Century"/>
              </a:rPr>
              <a:t>s</a:t>
            </a:r>
            <a:r>
              <a:rPr sz="3200" b="0" spc="-5" dirty="0">
                <a:solidFill>
                  <a:srgbClr val="B8E4DA"/>
                </a:solidFill>
                <a:latin typeface="Century"/>
                <a:cs typeface="Century"/>
              </a:rPr>
              <a:t>theti</a:t>
            </a:r>
            <a:r>
              <a:rPr sz="3200" b="0" spc="10" dirty="0">
                <a:solidFill>
                  <a:srgbClr val="B8E4DA"/>
                </a:solidFill>
                <a:latin typeface="Century"/>
                <a:cs typeface="Century"/>
              </a:rPr>
              <a:t>c</a:t>
            </a:r>
            <a:r>
              <a:rPr sz="3200" b="0" dirty="0">
                <a:solidFill>
                  <a:srgbClr val="B8E4DA"/>
                </a:solidFill>
                <a:latin typeface="Century"/>
                <a:cs typeface="Century"/>
              </a:rPr>
              <a:t>s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4671" y="2551176"/>
            <a:ext cx="1377695" cy="417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4671" y="2551176"/>
            <a:ext cx="1377950" cy="417830"/>
          </a:xfrm>
          <a:custGeom>
            <a:avLst/>
            <a:gdLst/>
            <a:ahLst/>
            <a:cxnLst/>
            <a:rect l="l" t="t" r="r" b="b"/>
            <a:pathLst>
              <a:path w="1377950" h="417830">
                <a:moveTo>
                  <a:pt x="0" y="104394"/>
                </a:moveTo>
                <a:lnTo>
                  <a:pt x="1168907" y="104394"/>
                </a:lnTo>
                <a:lnTo>
                  <a:pt x="1168907" y="0"/>
                </a:lnTo>
                <a:lnTo>
                  <a:pt x="1377695" y="208787"/>
                </a:lnTo>
                <a:lnTo>
                  <a:pt x="1168907" y="417575"/>
                </a:lnTo>
                <a:lnTo>
                  <a:pt x="1168907" y="313182"/>
                </a:lnTo>
                <a:lnTo>
                  <a:pt x="0" y="313182"/>
                </a:lnTo>
                <a:lnTo>
                  <a:pt x="0" y="104394"/>
                </a:lnTo>
                <a:close/>
              </a:path>
            </a:pathLst>
          </a:custGeom>
          <a:ln w="12192">
            <a:solidFill>
              <a:srgbClr val="50BDA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9535" y="3134867"/>
            <a:ext cx="2157983" cy="19537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10071" y="4495800"/>
            <a:ext cx="1844039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79535" y="922019"/>
            <a:ext cx="2157983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57315" y="335279"/>
            <a:ext cx="2177795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947" y="1897379"/>
            <a:ext cx="3176016" cy="4960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4615" y="3349752"/>
            <a:ext cx="4777740" cy="612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640" rIns="0" bIns="0" rtlCol="0">
            <a:spAutoFit/>
          </a:bodyPr>
          <a:lstStyle/>
          <a:p>
            <a:pPr marL="203200">
              <a:lnSpc>
                <a:spcPct val="100000"/>
              </a:lnSpc>
            </a:pPr>
            <a:r>
              <a:rPr sz="2800" b="0" spc="-20" dirty="0">
                <a:solidFill>
                  <a:srgbClr val="B8E4DA"/>
                </a:solidFill>
                <a:latin typeface="Century"/>
                <a:cs typeface="Century"/>
              </a:rPr>
              <a:t>Form</a:t>
            </a:r>
            <a:r>
              <a:rPr sz="2800" b="0" spc="-5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2800" b="0" spc="-20" dirty="0">
                <a:solidFill>
                  <a:srgbClr val="B8E4DA"/>
                </a:solidFill>
                <a:latin typeface="Century"/>
                <a:cs typeface="Century"/>
              </a:rPr>
              <a:t>de</a:t>
            </a:r>
            <a:r>
              <a:rPr sz="2800" b="0" spc="-10" dirty="0">
                <a:solidFill>
                  <a:srgbClr val="B8E4DA"/>
                </a:solidFill>
                <a:latin typeface="Century"/>
                <a:cs typeface="Century"/>
              </a:rPr>
              <a:t>t</a:t>
            </a:r>
            <a:r>
              <a:rPr sz="2800" b="0" spc="-15" dirty="0">
                <a:solidFill>
                  <a:srgbClr val="B8E4DA"/>
                </a:solidFill>
                <a:latin typeface="Century"/>
                <a:cs typeface="Century"/>
              </a:rPr>
              <a:t>ermi</a:t>
            </a:r>
            <a:r>
              <a:rPr sz="2800" b="0" spc="-35" dirty="0">
                <a:solidFill>
                  <a:srgbClr val="B8E4DA"/>
                </a:solidFill>
                <a:latin typeface="Century"/>
                <a:cs typeface="Century"/>
              </a:rPr>
              <a:t>n</a:t>
            </a:r>
            <a:r>
              <a:rPr sz="2800" b="0" spc="-15" dirty="0">
                <a:solidFill>
                  <a:srgbClr val="B8E4DA"/>
                </a:solidFill>
                <a:latin typeface="Century"/>
                <a:cs typeface="Century"/>
              </a:rPr>
              <a:t>es</a:t>
            </a:r>
            <a:r>
              <a:rPr sz="2800" b="0" spc="15" dirty="0">
                <a:solidFill>
                  <a:srgbClr val="B8E4DA"/>
                </a:solidFill>
                <a:latin typeface="Century"/>
                <a:cs typeface="Century"/>
              </a:rPr>
              <a:t> </a:t>
            </a:r>
            <a:r>
              <a:rPr sz="2800" b="0" spc="-25" dirty="0">
                <a:solidFill>
                  <a:srgbClr val="B8E4DA"/>
                </a:solidFill>
                <a:latin typeface="Century"/>
                <a:cs typeface="Century"/>
              </a:rPr>
              <a:t>Erg</a:t>
            </a:r>
            <a:r>
              <a:rPr sz="2800" b="0" spc="-15" dirty="0">
                <a:solidFill>
                  <a:srgbClr val="B8E4DA"/>
                </a:solidFill>
                <a:latin typeface="Century"/>
                <a:cs typeface="Century"/>
              </a:rPr>
              <a:t>onomics</a:t>
            </a:r>
            <a:endParaRPr sz="28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59" y="277368"/>
            <a:ext cx="4902708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266" rIns="0" bIns="0" rtlCol="0">
            <a:spAutoFit/>
          </a:bodyPr>
          <a:lstStyle/>
          <a:p>
            <a:pPr marL="3400425">
              <a:lnSpc>
                <a:spcPct val="100000"/>
              </a:lnSpc>
            </a:pPr>
            <a:r>
              <a:rPr spc="-30" dirty="0"/>
              <a:t>ASPECT</a:t>
            </a:r>
            <a:r>
              <a:rPr spc="-25" dirty="0"/>
              <a:t>S</a:t>
            </a:r>
            <a:r>
              <a:rPr spc="40" dirty="0"/>
              <a:t> </a:t>
            </a:r>
            <a:r>
              <a:rPr spc="-25" dirty="0"/>
              <a:t>OF</a:t>
            </a:r>
            <a:r>
              <a:rPr dirty="0"/>
              <a:t> </a:t>
            </a:r>
            <a:r>
              <a:rPr spc="-25" dirty="0"/>
              <a:t>DESIGN</a:t>
            </a:r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2161032" y="1559052"/>
            <a:ext cx="8167116" cy="4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6240" y="443483"/>
            <a:ext cx="5183124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8106" y="637032"/>
            <a:ext cx="865251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</a:pPr>
            <a:r>
              <a:rPr sz="3400" b="1" spc="-30" dirty="0">
                <a:latin typeface="Bookman Old Style"/>
                <a:cs typeface="Bookman Old Style"/>
              </a:rPr>
              <a:t>STRENGTH</a:t>
            </a:r>
            <a:r>
              <a:rPr sz="3400" b="1" spc="15" dirty="0">
                <a:latin typeface="Bookman Old Style"/>
                <a:cs typeface="Bookman Old Style"/>
              </a:rPr>
              <a:t> </a:t>
            </a:r>
            <a:r>
              <a:rPr sz="3400" b="1" spc="-25" dirty="0">
                <a:latin typeface="Bookman Old Style"/>
                <a:cs typeface="Bookman Old Style"/>
              </a:rPr>
              <a:t>DESIGN</a:t>
            </a:r>
            <a:endParaRPr sz="3400">
              <a:latin typeface="Bookman Old Style"/>
              <a:cs typeface="Bookman Old Style"/>
            </a:endParaRPr>
          </a:p>
          <a:p>
            <a:pPr marL="1750695">
              <a:lnSpc>
                <a:spcPts val="3805"/>
              </a:lnSpc>
            </a:pP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quality</a:t>
            </a:r>
            <a:r>
              <a:rPr sz="32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or state of</a:t>
            </a:r>
            <a:r>
              <a:rPr sz="32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r>
              <a:rPr sz="32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physi</a:t>
            </a:r>
            <a:r>
              <a:rPr sz="32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ally</a:t>
            </a:r>
            <a:r>
              <a:rPr sz="32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strong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435" y="3155874"/>
            <a:ext cx="11366500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80"/>
              </a:lnSpc>
            </a:pPr>
            <a:r>
              <a:rPr sz="2500" i="1" spc="-50" dirty="0">
                <a:latin typeface="Century"/>
                <a:cs typeface="Century"/>
              </a:rPr>
              <a:t>I</a:t>
            </a:r>
            <a:r>
              <a:rPr sz="2500" i="1" spc="-65" dirty="0">
                <a:latin typeface="Century"/>
                <a:cs typeface="Century"/>
              </a:rPr>
              <a:t>n</a:t>
            </a:r>
            <a:r>
              <a:rPr sz="2500" i="1" spc="-35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strength</a:t>
            </a:r>
            <a:r>
              <a:rPr sz="2500" i="1" spc="-45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based</a:t>
            </a:r>
            <a:r>
              <a:rPr sz="2500" i="1" spc="-25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de</a:t>
            </a:r>
            <a:r>
              <a:rPr sz="2500" i="1" spc="-45" dirty="0">
                <a:latin typeface="Century"/>
                <a:cs typeface="Century"/>
              </a:rPr>
              <a:t>s</a:t>
            </a:r>
            <a:r>
              <a:rPr sz="2500" i="1" spc="-55" dirty="0">
                <a:latin typeface="Century"/>
                <a:cs typeface="Century"/>
              </a:rPr>
              <a:t>ig</a:t>
            </a:r>
            <a:r>
              <a:rPr sz="2500" i="1" spc="-90" dirty="0">
                <a:latin typeface="Century"/>
                <a:cs typeface="Century"/>
              </a:rPr>
              <a:t>n</a:t>
            </a:r>
            <a:r>
              <a:rPr sz="2500" i="1" spc="-60" dirty="0">
                <a:latin typeface="Century"/>
                <a:cs typeface="Century"/>
              </a:rPr>
              <a:t>s</a:t>
            </a:r>
            <a:r>
              <a:rPr sz="2500" i="1" spc="-50" dirty="0">
                <a:latin typeface="Century"/>
                <a:cs typeface="Century"/>
              </a:rPr>
              <a:t> </a:t>
            </a:r>
            <a:r>
              <a:rPr sz="2500" i="1" spc="-30" dirty="0">
                <a:solidFill>
                  <a:srgbClr val="FF0000"/>
                </a:solidFill>
                <a:latin typeface="Century"/>
                <a:cs typeface="Century"/>
              </a:rPr>
              <a:t>‘</a:t>
            </a:r>
            <a:r>
              <a:rPr sz="2500" b="1" i="1" spc="-70" dirty="0">
                <a:solidFill>
                  <a:srgbClr val="FF0000"/>
                </a:solidFill>
                <a:latin typeface="Century"/>
                <a:cs typeface="Century"/>
              </a:rPr>
              <a:t>S</a:t>
            </a:r>
            <a:r>
              <a:rPr sz="2500" b="1" i="1" spc="-85" dirty="0">
                <a:solidFill>
                  <a:srgbClr val="FF0000"/>
                </a:solidFill>
                <a:latin typeface="Century"/>
                <a:cs typeface="Century"/>
              </a:rPr>
              <a:t>TRE</a:t>
            </a:r>
            <a:r>
              <a:rPr sz="2500" b="1" i="1" spc="-95" dirty="0">
                <a:solidFill>
                  <a:srgbClr val="FF0000"/>
                </a:solidFill>
                <a:latin typeface="Century"/>
                <a:cs typeface="Century"/>
              </a:rPr>
              <a:t>NGT</a:t>
            </a:r>
            <a:r>
              <a:rPr sz="2500" b="1" i="1" spc="-100" dirty="0">
                <a:solidFill>
                  <a:srgbClr val="FF0000"/>
                </a:solidFill>
                <a:latin typeface="Century"/>
                <a:cs typeface="Century"/>
              </a:rPr>
              <a:t>H</a:t>
            </a:r>
            <a:r>
              <a:rPr sz="2500" b="1" i="1" spc="-30" dirty="0">
                <a:solidFill>
                  <a:srgbClr val="FF0000"/>
                </a:solidFill>
                <a:latin typeface="Century"/>
                <a:cs typeface="Century"/>
              </a:rPr>
              <a:t>’</a:t>
            </a:r>
            <a:r>
              <a:rPr sz="2500" b="1" i="1" spc="-75" dirty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sz="2500" i="1" spc="-70" dirty="0">
                <a:latin typeface="Century"/>
                <a:cs typeface="Century"/>
              </a:rPr>
              <a:t>has</a:t>
            </a:r>
            <a:r>
              <a:rPr sz="2500" i="1" spc="-40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hi</a:t>
            </a:r>
            <a:r>
              <a:rPr sz="2500" i="1" spc="-80" dirty="0">
                <a:latin typeface="Century"/>
                <a:cs typeface="Century"/>
              </a:rPr>
              <a:t>g</a:t>
            </a:r>
            <a:r>
              <a:rPr sz="2500" i="1" spc="-65" dirty="0">
                <a:latin typeface="Century"/>
                <a:cs typeface="Century"/>
              </a:rPr>
              <a:t>her</a:t>
            </a:r>
            <a:r>
              <a:rPr sz="2500" i="1" spc="-5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prio</a:t>
            </a:r>
            <a:r>
              <a:rPr sz="2500" i="1" spc="-55" dirty="0">
                <a:latin typeface="Century"/>
                <a:cs typeface="Century"/>
              </a:rPr>
              <a:t>r</a:t>
            </a:r>
            <a:r>
              <a:rPr sz="2500" i="1" spc="-45" dirty="0">
                <a:latin typeface="Century"/>
                <a:cs typeface="Century"/>
              </a:rPr>
              <a:t>ity</a:t>
            </a:r>
            <a:r>
              <a:rPr sz="2500" i="1" spc="-65" dirty="0">
                <a:latin typeface="Century"/>
                <a:cs typeface="Century"/>
              </a:rPr>
              <a:t> </a:t>
            </a:r>
            <a:r>
              <a:rPr sz="2500" i="1" spc="-70" dirty="0">
                <a:latin typeface="Century"/>
                <a:cs typeface="Century"/>
              </a:rPr>
              <a:t>tha</a:t>
            </a:r>
            <a:r>
              <a:rPr sz="2500" i="1" spc="-80" dirty="0">
                <a:latin typeface="Century"/>
                <a:cs typeface="Century"/>
              </a:rPr>
              <a:t>n</a:t>
            </a:r>
            <a:r>
              <a:rPr sz="2500" i="1" spc="-3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an</a:t>
            </a:r>
            <a:r>
              <a:rPr sz="2500" i="1" spc="-55" dirty="0">
                <a:latin typeface="Century"/>
                <a:cs typeface="Century"/>
              </a:rPr>
              <a:t>y</a:t>
            </a:r>
            <a:r>
              <a:rPr sz="2500" i="1" spc="-4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other</a:t>
            </a:r>
            <a:r>
              <a:rPr sz="2500" i="1" spc="-30" dirty="0">
                <a:latin typeface="Century"/>
                <a:cs typeface="Century"/>
              </a:rPr>
              <a:t> </a:t>
            </a:r>
            <a:r>
              <a:rPr sz="2500" i="1" spc="-60" dirty="0">
                <a:latin typeface="Century"/>
                <a:cs typeface="Century"/>
              </a:rPr>
              <a:t>de</a:t>
            </a:r>
            <a:r>
              <a:rPr sz="2500" i="1" spc="-45" dirty="0">
                <a:latin typeface="Century"/>
                <a:cs typeface="Century"/>
              </a:rPr>
              <a:t>s</a:t>
            </a:r>
            <a:r>
              <a:rPr sz="2500" i="1" spc="-40" dirty="0">
                <a:latin typeface="Century"/>
                <a:cs typeface="Century"/>
              </a:rPr>
              <a:t>i</a:t>
            </a:r>
            <a:r>
              <a:rPr sz="2500" i="1" spc="-55" dirty="0">
                <a:latin typeface="Century"/>
                <a:cs typeface="Century"/>
              </a:rPr>
              <a:t>g</a:t>
            </a:r>
            <a:r>
              <a:rPr sz="2500" i="1" spc="-30" dirty="0">
                <a:latin typeface="Century"/>
                <a:cs typeface="Century"/>
              </a:rPr>
              <a:t> </a:t>
            </a:r>
            <a:r>
              <a:rPr sz="2500" i="1" spc="-65" dirty="0">
                <a:latin typeface="Century"/>
                <a:cs typeface="Century"/>
              </a:rPr>
              <a:t>considerations…</a:t>
            </a:r>
            <a:r>
              <a:rPr sz="2500" i="1" spc="-30" dirty="0">
                <a:latin typeface="Century"/>
                <a:cs typeface="Century"/>
              </a:rPr>
              <a:t>.</a:t>
            </a:r>
            <a:r>
              <a:rPr sz="2500" i="1" spc="-35" dirty="0">
                <a:latin typeface="Century"/>
                <a:cs typeface="Century"/>
              </a:rPr>
              <a:t>.</a:t>
            </a:r>
            <a:endParaRPr sz="25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1" y="112776"/>
            <a:ext cx="6403848" cy="8884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628" rIns="0" bIns="0" rtlCol="0">
            <a:spAutoFit/>
          </a:bodyPr>
          <a:lstStyle/>
          <a:p>
            <a:pPr marL="207010">
              <a:lnSpc>
                <a:spcPts val="3710"/>
              </a:lnSpc>
            </a:pPr>
            <a:r>
              <a:rPr spc="-30" dirty="0"/>
              <a:t>STRENGTH</a:t>
            </a:r>
            <a:r>
              <a:rPr spc="5" dirty="0"/>
              <a:t> </a:t>
            </a:r>
            <a:r>
              <a:rPr spc="-30" dirty="0"/>
              <a:t>BASE</a:t>
            </a:r>
            <a:r>
              <a:rPr spc="-25" dirty="0"/>
              <a:t>D</a:t>
            </a:r>
            <a:r>
              <a:rPr spc="30" dirty="0"/>
              <a:t> </a:t>
            </a:r>
            <a:r>
              <a:rPr spc="-25" dirty="0"/>
              <a:t>DESIGNS</a:t>
            </a:r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3047" y="760476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456" y="736091"/>
            <a:ext cx="7385304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7" y="1325880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456" y="1301496"/>
            <a:ext cx="8660892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7" y="1892807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9456" y="1868423"/>
            <a:ext cx="8746236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7" y="2458211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9456" y="2433827"/>
            <a:ext cx="10221468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9456" y="2872739"/>
            <a:ext cx="10288524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7" y="3462528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9456" y="3438144"/>
            <a:ext cx="10774680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456" y="3877055"/>
            <a:ext cx="1837944" cy="691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47" y="4468367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9456" y="4443984"/>
            <a:ext cx="11756136" cy="691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9456" y="4882896"/>
            <a:ext cx="2479548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47" y="5472684"/>
            <a:ext cx="498348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9456" y="5448300"/>
            <a:ext cx="10443972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9456" y="5887211"/>
            <a:ext cx="4186428" cy="691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4447" y="888650"/>
            <a:ext cx="11515725" cy="545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qual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sta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being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Design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deals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bear load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general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capa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fill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usua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unde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goes var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eties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loading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 the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ents,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hence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sustain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endParaRPr sz="2400">
              <a:latin typeface="Times New Roman"/>
              <a:cs typeface="Times New Roman"/>
            </a:endParaRPr>
          </a:p>
          <a:p>
            <a:pPr marL="241300" marR="984885" indent="-228600">
              <a:lnSpc>
                <a:spcPct val="120000"/>
              </a:lnSpc>
              <a:spcBef>
                <a:spcPts val="995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ance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beco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 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uci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de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igns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hich deals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h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 condi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order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ure,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ength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grea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induced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 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ber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Clr>
                <a:srgbClr val="FFFFFF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depends up on 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16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ts val="287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refine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ent,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pattern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091928" y="190500"/>
            <a:ext cx="1908048" cy="19080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192023"/>
            <a:ext cx="4902708" cy="8869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6906" rIns="0" bIns="0" rtlCol="0">
            <a:spAutoFit/>
          </a:bodyPr>
          <a:lstStyle/>
          <a:p>
            <a:pPr marL="608965">
              <a:lnSpc>
                <a:spcPct val="100000"/>
              </a:lnSpc>
            </a:pPr>
            <a:r>
              <a:rPr spc="-30" dirty="0"/>
              <a:t>ASPECT</a:t>
            </a:r>
            <a:r>
              <a:rPr spc="-25" dirty="0"/>
              <a:t>S</a:t>
            </a:r>
            <a:r>
              <a:rPr spc="40" dirty="0"/>
              <a:t> </a:t>
            </a:r>
            <a:r>
              <a:rPr spc="-25" dirty="0"/>
              <a:t>OF</a:t>
            </a:r>
            <a:r>
              <a:rPr dirty="0"/>
              <a:t> </a:t>
            </a:r>
            <a:r>
              <a:rPr spc="-25" dirty="0"/>
              <a:t>DESIGN</a:t>
            </a:r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2468879" y="557783"/>
            <a:ext cx="9189720" cy="5512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583691"/>
            <a:ext cx="4765548" cy="22037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5552" y="2967227"/>
            <a:ext cx="2639568" cy="380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99153" y="2969514"/>
            <a:ext cx="4584700" cy="523240"/>
          </a:xfrm>
          <a:prstGeom prst="rect">
            <a:avLst/>
          </a:prstGeom>
          <a:solidFill>
            <a:srgbClr val="50BDA2"/>
          </a:solidFill>
          <a:ln w="25908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St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2800" b="1" spc="-10" dirty="0">
                <a:solidFill>
                  <a:srgbClr val="FFFF00"/>
                </a:solidFill>
                <a:latin typeface="Century"/>
                <a:cs typeface="Century"/>
              </a:rPr>
              <a:t>e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ngth</a:t>
            </a:r>
            <a:r>
              <a:rPr sz="2800" b="1" spc="-4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entury"/>
                <a:cs typeface="Century"/>
              </a:rPr>
              <a:t>p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io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it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y</a:t>
            </a:r>
            <a:r>
              <a:rPr sz="2800" b="1" spc="-5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de</a:t>
            </a:r>
            <a:r>
              <a:rPr sz="2800" b="1" spc="-10" dirty="0">
                <a:solidFill>
                  <a:srgbClr val="FFFF00"/>
                </a:solidFill>
                <a:latin typeface="Century"/>
                <a:cs typeface="Century"/>
              </a:rPr>
              <a:t>si</a:t>
            </a:r>
            <a:r>
              <a:rPr sz="2800" b="1" spc="-5" dirty="0">
                <a:solidFill>
                  <a:srgbClr val="FFFF00"/>
                </a:solidFill>
                <a:latin typeface="Century"/>
                <a:cs typeface="Century"/>
              </a:rPr>
              <a:t>g</a:t>
            </a:r>
            <a:r>
              <a:rPr sz="2800" b="1" spc="-15" dirty="0">
                <a:solidFill>
                  <a:srgbClr val="FFFF00"/>
                </a:solidFill>
                <a:latin typeface="Century"/>
                <a:cs typeface="Century"/>
              </a:rPr>
              <a:t>ns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2523" y="3637788"/>
            <a:ext cx="6166104" cy="3194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80659" y="348995"/>
            <a:ext cx="2494788" cy="2473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96528" y="0"/>
            <a:ext cx="2281428" cy="3692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95" y="1639823"/>
            <a:ext cx="5666232" cy="37017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390" y="268605"/>
            <a:ext cx="9184005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Stress</a:t>
            </a:r>
            <a:r>
              <a:rPr sz="4400" spc="-2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&amp; Strain</a:t>
            </a:r>
            <a:endParaRPr sz="44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8088" y="1639823"/>
            <a:ext cx="4920996" cy="3701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74724" y="5570911"/>
            <a:ext cx="8340725" cy="93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895" algn="ctr">
              <a:lnSpc>
                <a:spcPct val="100000"/>
              </a:lnSpc>
              <a:tabLst>
                <a:tab pos="5588000" algn="l"/>
              </a:tabLst>
            </a:pPr>
            <a:r>
              <a:rPr sz="2400" spc="-15" dirty="0">
                <a:solidFill>
                  <a:srgbClr val="FFC000"/>
                </a:solidFill>
                <a:latin typeface="Century"/>
                <a:cs typeface="Century"/>
              </a:rPr>
              <a:t>Ductile</a:t>
            </a:r>
            <a:r>
              <a:rPr sz="2400" spc="-35" dirty="0">
                <a:solidFill>
                  <a:srgbClr val="FFC000"/>
                </a:solidFill>
                <a:latin typeface="Century"/>
                <a:cs typeface="Century"/>
              </a:rPr>
              <a:t> </a:t>
            </a:r>
            <a:r>
              <a:rPr sz="2400" dirty="0">
                <a:solidFill>
                  <a:srgbClr val="FFC000"/>
                </a:solidFill>
                <a:latin typeface="Century"/>
                <a:cs typeface="Century"/>
              </a:rPr>
              <a:t>Material	</a:t>
            </a:r>
            <a:r>
              <a:rPr sz="2400" spc="-5" dirty="0">
                <a:solidFill>
                  <a:srgbClr val="FFC000"/>
                </a:solidFill>
                <a:latin typeface="Century"/>
                <a:cs typeface="Century"/>
              </a:rPr>
              <a:t>Brittl</a:t>
            </a:r>
            <a:r>
              <a:rPr sz="2400" dirty="0">
                <a:solidFill>
                  <a:srgbClr val="FFC000"/>
                </a:solidFill>
                <a:latin typeface="Century"/>
                <a:cs typeface="Century"/>
              </a:rPr>
              <a:t>e Material</a:t>
            </a:r>
            <a:endParaRPr sz="2400">
              <a:latin typeface="Century"/>
              <a:cs typeface="Century"/>
            </a:endParaRPr>
          </a:p>
          <a:p>
            <a:pPr algn="ctr">
              <a:lnSpc>
                <a:spcPct val="100000"/>
              </a:lnSpc>
              <a:spcBef>
                <a:spcPts val="1840"/>
              </a:spcBef>
            </a:pP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Stres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-Strain</a:t>
            </a:r>
            <a:r>
              <a:rPr sz="2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diagrams</a:t>
            </a:r>
            <a:r>
              <a:rPr sz="2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deter</a:t>
            </a:r>
            <a:r>
              <a:rPr sz="24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ine</a:t>
            </a:r>
            <a:r>
              <a:rPr sz="24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sz="2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Times New Roman"/>
                <a:cs typeface="Times New Roman"/>
              </a:rPr>
              <a:t>of materials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611" y="540338"/>
            <a:ext cx="5628005" cy="610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40"/>
              </a:lnSpc>
            </a:pP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Factor of </a:t>
            </a:r>
            <a:r>
              <a:rPr sz="4800" spc="-2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afety (FO</a:t>
            </a:r>
            <a:r>
              <a:rPr sz="48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085" y="1390542"/>
            <a:ext cx="817245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40"/>
              </a:lnSpc>
            </a:pP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tu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ra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capac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i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ty</a:t>
            </a:r>
            <a:r>
              <a:rPr sz="1900" b="1" spc="-4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 sys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tem</a:t>
            </a:r>
            <a:r>
              <a:rPr sz="1900" b="1" spc="-4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beyo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nd</a:t>
            </a:r>
            <a:r>
              <a:rPr sz="19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00" b="1" spc="-3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exp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c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ted</a:t>
            </a:r>
            <a:r>
              <a:rPr sz="1900" b="1" spc="-5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oa</a:t>
            </a:r>
            <a:r>
              <a:rPr sz="1900" b="1" spc="-2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900" b="1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 ac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900" b="1" spc="-10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3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entury"/>
                <a:cs typeface="Century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Century"/>
                <a:cs typeface="Century"/>
              </a:rPr>
              <a:t>oa</a:t>
            </a:r>
            <a:r>
              <a:rPr sz="1900" b="1" spc="-15" dirty="0">
                <a:solidFill>
                  <a:srgbClr val="FFFFFF"/>
                </a:solidFill>
                <a:latin typeface="Century"/>
                <a:cs typeface="Century"/>
              </a:rPr>
              <a:t>ds</a:t>
            </a:r>
            <a:endParaRPr sz="190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2111" y="2761233"/>
            <a:ext cx="2066925" cy="0"/>
          </a:xfrm>
          <a:custGeom>
            <a:avLst/>
            <a:gdLst/>
            <a:ahLst/>
            <a:cxnLst/>
            <a:rect l="l" t="t" r="r" b="b"/>
            <a:pathLst>
              <a:path w="2066925">
                <a:moveTo>
                  <a:pt x="0" y="0"/>
                </a:moveTo>
                <a:lnTo>
                  <a:pt x="2066544" y="0"/>
                </a:lnTo>
              </a:path>
            </a:pathLst>
          </a:custGeom>
          <a:ln w="1650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3423" y="3064626"/>
            <a:ext cx="11176000" cy="135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9762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ign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b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eing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ma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xi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m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um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lo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d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rt</a:t>
            </a:r>
            <a:r>
              <a:rPr sz="1800" spc="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hould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ever</a:t>
            </a:r>
            <a:r>
              <a:rPr sz="18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ee in </a:t>
            </a:r>
            <a:r>
              <a:rPr sz="1800" spc="-10" dirty="0">
                <a:solidFill>
                  <a:srgbClr val="FFFFFF"/>
                </a:solidFill>
                <a:latin typeface="Century"/>
                <a:cs typeface="Century"/>
              </a:rPr>
              <a:t>s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er</a:t>
            </a:r>
            <a:r>
              <a:rPr sz="1800" spc="5" dirty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1800" dirty="0">
                <a:solidFill>
                  <a:srgbClr val="FFFFFF"/>
                </a:solidFill>
                <a:latin typeface="Century"/>
                <a:cs typeface="Century"/>
              </a:rPr>
              <a:t>ice</a:t>
            </a:r>
            <a:endParaRPr sz="180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str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ure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FOS</a:t>
            </a:r>
            <a:r>
              <a:rPr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sup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ort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ional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load wi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structure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FOS=2</a:t>
            </a:r>
            <a:r>
              <a:rPr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fail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twice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423" y="5413336"/>
            <a:ext cx="823531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FOS</a:t>
            </a:r>
            <a:r>
              <a:rPr sz="3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fixed bas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on the</a:t>
            </a:r>
            <a:r>
              <a:rPr sz="3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safety </a:t>
            </a:r>
            <a:r>
              <a:rPr sz="32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eq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i="1" spc="-1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r>
              <a:rPr sz="32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nts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30910" y="2395855"/>
            <a:ext cx="276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>
                <a:solidFill>
                  <a:srgbClr val="FFC000"/>
                </a:solidFill>
              </a:rPr>
              <a:t>Material strenght</a:t>
            </a:r>
            <a:endParaRPr lang="en-US" altLang="en-US" b="1">
              <a:solidFill>
                <a:srgbClr val="FFC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130300" y="2802255"/>
            <a:ext cx="2146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>
                <a:solidFill>
                  <a:srgbClr val="FFC000"/>
                </a:solidFill>
              </a:rPr>
              <a:t>Design Load</a:t>
            </a:r>
            <a:endParaRPr lang="en-US" altLang="en-US" b="1">
              <a:solidFill>
                <a:srgbClr val="FFC0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20015" y="2606040"/>
            <a:ext cx="946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="1">
                <a:solidFill>
                  <a:srgbClr val="FFC000"/>
                </a:solidFill>
              </a:rPr>
              <a:t>FOS=</a:t>
            </a:r>
            <a:endParaRPr lang="en-US" altLang="en-US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" y="248411"/>
            <a:ext cx="5431536" cy="9707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301" rIns="0" bIns="0" rtlCol="0">
            <a:spAutoFit/>
          </a:bodyPr>
          <a:lstStyle/>
          <a:p>
            <a:pPr marL="214630">
              <a:lnSpc>
                <a:spcPts val="4070"/>
              </a:lnSpc>
            </a:pPr>
            <a:r>
              <a:rPr sz="3400" spc="-25" dirty="0"/>
              <a:t>DESIGN OBJECTIVES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0" y="1170432"/>
            <a:ext cx="9790177" cy="691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6956" y="1326114"/>
            <a:ext cx="9444990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0"/>
              </a:lnSpc>
              <a:tabLst>
                <a:tab pos="5429250" algn="l"/>
              </a:tabLst>
            </a:pP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entury"/>
                <a:cs typeface="Century"/>
              </a:rPr>
              <a:t>f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eature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beh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vio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r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w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wish 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th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desig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t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o 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Century"/>
                <a:cs typeface="Century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entury"/>
                <a:cs typeface="Century"/>
              </a:rPr>
              <a:t>v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or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"/>
                <a:cs typeface="Century"/>
              </a:rPr>
              <a:t>ex</a:t>
            </a:r>
            <a:r>
              <a:rPr sz="2400" spc="-25" dirty="0">
                <a:solidFill>
                  <a:srgbClr val="FFFFFF"/>
                </a:solidFill>
                <a:latin typeface="Century"/>
                <a:cs typeface="Century"/>
              </a:rPr>
              <a:t>h</a:t>
            </a:r>
            <a:r>
              <a:rPr sz="2400" dirty="0">
                <a:solidFill>
                  <a:srgbClr val="FFFFFF"/>
                </a:solidFill>
                <a:latin typeface="Century"/>
                <a:cs typeface="Century"/>
              </a:rPr>
              <a:t>ibit</a:t>
            </a:r>
            <a:endParaRPr sz="24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956" y="2655474"/>
            <a:ext cx="11729720" cy="1795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defining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tives,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utes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gn,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e" and what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qual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ties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have.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tives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llow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exploration</a:t>
            </a:r>
            <a:r>
              <a:rPr sz="24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ongst 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tives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 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ptable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sa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isfice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336804"/>
            <a:ext cx="6793992" cy="701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2504" y="0"/>
            <a:ext cx="7263383" cy="605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8170" y="59970"/>
            <a:ext cx="676655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b="1" u="heavy" dirty="0">
                <a:solidFill>
                  <a:srgbClr val="FF0000"/>
                </a:solidFill>
                <a:latin typeface="Bookman Old Style"/>
                <a:cs typeface="Bookman Old Style"/>
              </a:rPr>
              <a:t>OBJECTIVES</a:t>
            </a:r>
            <a:r>
              <a:rPr sz="2400" b="1" u="heavy" spc="-3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Bookman Old Style"/>
                <a:cs typeface="Bookman Old Style"/>
              </a:rPr>
              <a:t>OF</a:t>
            </a:r>
            <a:r>
              <a:rPr sz="2400" b="1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Bookman Old Style"/>
                <a:cs typeface="Bookman Old Style"/>
              </a:rPr>
              <a:t>DESIGNING </a:t>
            </a:r>
            <a:r>
              <a:rPr sz="2400" b="1" u="heavy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sz="2400" b="1" u="heavy" spc="-25" dirty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PORTABLE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9983" y="242315"/>
            <a:ext cx="1868423" cy="691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02864" y="665987"/>
            <a:ext cx="1399032" cy="70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8431" y="0"/>
            <a:ext cx="3764279" cy="3192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2605" y="388910"/>
            <a:ext cx="7444740" cy="614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0" algn="ctr">
              <a:lnSpc>
                <a:spcPts val="2830"/>
              </a:lnSpc>
            </a:pPr>
            <a:r>
              <a:rPr sz="2400" b="1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LADDER</a:t>
            </a:r>
            <a:endParaRPr sz="2400">
              <a:latin typeface="Bookman Old Style"/>
              <a:cs typeface="Bookman Old Style"/>
            </a:endParaRPr>
          </a:p>
          <a:p>
            <a:pPr marL="12700">
              <a:lnSpc>
                <a:spcPts val="3790"/>
              </a:lnSpc>
            </a:pPr>
            <a:r>
              <a:rPr sz="3200" spc="-5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co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 on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sm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oth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saf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witho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 su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used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uir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ments</a:t>
            </a:r>
            <a:endParaRPr sz="3200">
              <a:latin typeface="Times New Roman"/>
              <a:cs typeface="Times New Roman"/>
            </a:endParaRPr>
          </a:p>
          <a:p>
            <a:pPr marL="299085" marR="55880" indent="-28702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bly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sti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 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mf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table for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 be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safe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relatively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omical</a:t>
            </a:r>
            <a:endParaRPr sz="32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redu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uir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ments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while 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tac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rts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lad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uld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eta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25"/>
              </a:lnSpc>
            </a:pPr>
            <a:r>
              <a:rPr sz="3200" dirty="0">
                <a:solidFill>
                  <a:srgbClr val="FFFFFF"/>
                </a:solidFill>
                <a:latin typeface="Wingdings"/>
                <a:cs typeface="Wingdings"/>
              </a:rPr>
              <a:t>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ful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trical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ten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nce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92964"/>
            <a:ext cx="1435608" cy="5791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7196" y="92964"/>
            <a:ext cx="659891" cy="57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2100" y="92964"/>
            <a:ext cx="1264920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3555" y="92964"/>
            <a:ext cx="1350264" cy="579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0355" y="92964"/>
            <a:ext cx="560831" cy="579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7723" y="92964"/>
            <a:ext cx="1363979" cy="579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66715" y="92964"/>
            <a:ext cx="729996" cy="579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13247" y="92964"/>
            <a:ext cx="1095755" cy="579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25540" y="92964"/>
            <a:ext cx="844295" cy="5791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86371" y="92964"/>
            <a:ext cx="659892" cy="579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61276" y="92964"/>
            <a:ext cx="1013459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91271" y="92964"/>
            <a:ext cx="1027176" cy="579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33459" y="92964"/>
            <a:ext cx="591311" cy="579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74252" y="92964"/>
            <a:ext cx="413003" cy="579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03792" y="92964"/>
            <a:ext cx="560831" cy="5791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281159" y="92964"/>
            <a:ext cx="1196340" cy="5791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194035" y="92964"/>
            <a:ext cx="547116" cy="5791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57688" y="92964"/>
            <a:ext cx="844296" cy="5791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051" y="458723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3483" y="458723"/>
            <a:ext cx="1013460" cy="5791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02436" y="458723"/>
            <a:ext cx="1027176" cy="5791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76627" y="458723"/>
            <a:ext cx="605027" cy="5791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31135" y="458723"/>
            <a:ext cx="414527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92679" y="458723"/>
            <a:ext cx="702563" cy="579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42260" y="458723"/>
            <a:ext cx="1272539" cy="5791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61815" y="458723"/>
            <a:ext cx="1013460" cy="5791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22291" y="458723"/>
            <a:ext cx="729996" cy="579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00828" y="458723"/>
            <a:ext cx="461772" cy="5791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11140" y="458723"/>
            <a:ext cx="982980" cy="5791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42659" y="458723"/>
            <a:ext cx="1025652" cy="5791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16852" y="458723"/>
            <a:ext cx="589788" cy="5791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53656" y="458723"/>
            <a:ext cx="1181100" cy="5791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83295" y="458723"/>
            <a:ext cx="560831" cy="5791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92668" y="458723"/>
            <a:ext cx="1504187" cy="5791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645395" y="458723"/>
            <a:ext cx="1319783" cy="5791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712195" y="458723"/>
            <a:ext cx="589788" cy="5791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5051" y="824483"/>
            <a:ext cx="1197864" cy="5791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41832" y="824483"/>
            <a:ext cx="731519" cy="5791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3791" y="824483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57172" y="824483"/>
            <a:ext cx="914400" cy="579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83535" y="824483"/>
            <a:ext cx="944880" cy="5791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38855" y="824483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12235" y="824483"/>
            <a:ext cx="987551" cy="57912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08703" y="824483"/>
            <a:ext cx="548639" cy="579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69308" y="824483"/>
            <a:ext cx="832103" cy="5791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50891" y="824483"/>
            <a:ext cx="414527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051" y="1316736"/>
            <a:ext cx="957072" cy="5791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8659" y="1316736"/>
            <a:ext cx="1152143" cy="5791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75816" y="1316736"/>
            <a:ext cx="717804" cy="57912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08632" y="1316736"/>
            <a:ext cx="1527047" cy="57912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52215" y="1316736"/>
            <a:ext cx="1350264" cy="5791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19015" y="1316736"/>
            <a:ext cx="547115" cy="57912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581144" y="1316736"/>
            <a:ext cx="659891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956047" y="1316736"/>
            <a:ext cx="1054608" cy="5791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727191" y="1316736"/>
            <a:ext cx="1363980" cy="57912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806183" y="1316736"/>
            <a:ext cx="562355" cy="5791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085076" y="1316736"/>
            <a:ext cx="658368" cy="57912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459980" y="1316736"/>
            <a:ext cx="912876" cy="57912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89392" y="1316736"/>
            <a:ext cx="716279" cy="5791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20683" y="1316736"/>
            <a:ext cx="562355" cy="5791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798052" y="1316736"/>
            <a:ext cx="1235963" cy="5791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750552" y="1316736"/>
            <a:ext cx="934211" cy="57912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401300" y="1316736"/>
            <a:ext cx="900683" cy="5791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5051" y="1682495"/>
            <a:ext cx="661416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08431" y="1682495"/>
            <a:ext cx="973836" cy="57912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91183" y="1682495"/>
            <a:ext cx="917447" cy="57912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717548" y="1682495"/>
            <a:ext cx="975360" cy="5791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401823" y="1682495"/>
            <a:ext cx="548639" cy="57912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662427" y="1682495"/>
            <a:ext cx="661415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35807" y="1682495"/>
            <a:ext cx="801623" cy="57912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549396" y="1682495"/>
            <a:ext cx="563879" cy="57912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23715" y="1682495"/>
            <a:ext cx="661415" cy="579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197096" y="1682495"/>
            <a:ext cx="914400" cy="579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823459" y="1682495"/>
            <a:ext cx="563879" cy="57912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97779" y="1682495"/>
            <a:ext cx="762000" cy="57912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509259" y="1682495"/>
            <a:ext cx="414527" cy="579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86944" y="209859"/>
            <a:ext cx="10944225" cy="187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Object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nor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ptu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hou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hat the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gn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2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ple,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 </a:t>
            </a:r>
            <a:r>
              <a:rPr sz="2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0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hou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 </a:t>
            </a:r>
            <a:r>
              <a:rPr sz="20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port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ble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ghtwe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ght </a:t>
            </a:r>
            <a:r>
              <a:rPr sz="20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xp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sz="20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tribute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20000"/>
              </a:lnSpc>
              <a:spcBef>
                <a:spcPts val="99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xpr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ural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ua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ent</a:t>
            </a:r>
            <a:r>
              <a:rPr sz="2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ntial us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s,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ake 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ject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74591" y="2525267"/>
            <a:ext cx="4023360" cy="443179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9620" cy="8945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3400" spc="-25" dirty="0"/>
              <a:t>OBJECTIVE</a:t>
            </a:r>
            <a:r>
              <a:rPr sz="3400" spc="30" dirty="0"/>
              <a:t> </a:t>
            </a:r>
            <a:r>
              <a:rPr sz="3400" spc="-35" dirty="0"/>
              <a:t>TR</a:t>
            </a:r>
            <a:r>
              <a:rPr sz="3400" spc="-15" dirty="0"/>
              <a:t>E</a:t>
            </a:r>
            <a:r>
              <a:rPr sz="3400" spc="-25" dirty="0"/>
              <a:t>E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143255" y="605027"/>
            <a:ext cx="6786372" cy="5686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39102" y="1874857"/>
            <a:ext cx="465455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ives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depend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inter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onnec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hence it 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 arr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nged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 hi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rarchy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with par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nt node fol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owed by second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stage obj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724" y="254508"/>
            <a:ext cx="10160508" cy="57210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7670" y="6152515"/>
            <a:ext cx="10160635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07175" algn="l"/>
              </a:tabLst>
            </a:pPr>
            <a:r>
              <a:rPr sz="3600" spc="-20" dirty="0">
                <a:solidFill>
                  <a:srgbClr val="FFFF00"/>
                </a:solidFill>
                <a:latin typeface="Century"/>
                <a:cs typeface="Century"/>
              </a:rPr>
              <a:t>Objective</a:t>
            </a:r>
            <a:r>
              <a:rPr sz="3600" spc="-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tre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e 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t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o 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des</a:t>
            </a:r>
            <a:r>
              <a:rPr sz="3600" spc="-10" dirty="0">
                <a:solidFill>
                  <a:srgbClr val="FFFF00"/>
                </a:solidFill>
                <a:latin typeface="Century"/>
                <a:cs typeface="Century"/>
              </a:rPr>
              <a:t>i</a:t>
            </a:r>
            <a:r>
              <a:rPr sz="3600" spc="-25" dirty="0">
                <a:solidFill>
                  <a:srgbClr val="FFFF00"/>
                </a:solidFill>
                <a:latin typeface="Century"/>
                <a:cs typeface="Century"/>
              </a:rPr>
              <a:t>gn</a:t>
            </a:r>
            <a:r>
              <a:rPr sz="3600" spc="10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a</a:t>
            </a:r>
            <a:r>
              <a:rPr sz="3600" spc="-5" dirty="0">
                <a:solidFill>
                  <a:srgbClr val="FFFF00"/>
                </a:solidFill>
                <a:latin typeface="Century"/>
                <a:cs typeface="Century"/>
              </a:rPr>
              <a:t> </a:t>
            </a:r>
            <a:r>
              <a:rPr sz="3600" spc="-15" dirty="0">
                <a:solidFill>
                  <a:srgbClr val="FFFF00"/>
                </a:solidFill>
                <a:latin typeface="Century"/>
                <a:cs typeface="Century"/>
              </a:rPr>
              <a:t>jui</a:t>
            </a:r>
            <a:r>
              <a:rPr sz="3600" spc="-35" dirty="0">
                <a:solidFill>
                  <a:srgbClr val="FFFF00"/>
                </a:solidFill>
                <a:latin typeface="Century"/>
                <a:cs typeface="Century"/>
              </a:rPr>
              <a:t>c</a:t>
            </a:r>
            <a:r>
              <a:rPr sz="3600" dirty="0">
                <a:solidFill>
                  <a:srgbClr val="FFFF00"/>
                </a:solidFill>
                <a:latin typeface="Century"/>
                <a:cs typeface="Century"/>
              </a:rPr>
              <a:t>e </a:t>
            </a:r>
            <a:r>
              <a:rPr sz="3600" spc="-20" dirty="0">
                <a:solidFill>
                  <a:srgbClr val="FFFF00"/>
                </a:solidFill>
                <a:latin typeface="Century"/>
                <a:cs typeface="Century"/>
              </a:rPr>
              <a:t>container</a:t>
            </a:r>
            <a:endParaRPr sz="36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73752" cy="862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1436" y="2097023"/>
            <a:ext cx="498348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7844" y="2072639"/>
            <a:ext cx="1880616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00883" y="2072639"/>
            <a:ext cx="4745736" cy="69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9043" y="2072639"/>
            <a:ext cx="519683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1152" y="2072639"/>
            <a:ext cx="665988" cy="691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79564" y="2072639"/>
            <a:ext cx="519683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81671" y="2072639"/>
            <a:ext cx="797051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61147" y="2072639"/>
            <a:ext cx="1214627" cy="691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1436" y="2662427"/>
            <a:ext cx="498348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7844" y="2638044"/>
            <a:ext cx="3587496" cy="691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07764" y="2638044"/>
            <a:ext cx="1178052" cy="691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68240" y="2638044"/>
            <a:ext cx="6108192" cy="691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37844" y="3076955"/>
            <a:ext cx="2042160" cy="691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2427" y="3076955"/>
            <a:ext cx="8426196" cy="691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1436" y="3668267"/>
            <a:ext cx="498348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7844" y="3643884"/>
            <a:ext cx="2750820" cy="6918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71088" y="3643884"/>
            <a:ext cx="7979663" cy="6918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7844" y="4082796"/>
            <a:ext cx="1077468" cy="6918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97735" y="4082796"/>
            <a:ext cx="2090927" cy="6918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71088" y="4082796"/>
            <a:ext cx="4675632" cy="6918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29143" y="4082796"/>
            <a:ext cx="1705355" cy="6918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DES</a:t>
            </a:r>
            <a:r>
              <a:rPr spc="-30" dirty="0"/>
              <a:t>I</a:t>
            </a:r>
            <a:r>
              <a:rPr spc="-25" dirty="0"/>
              <a:t>GN</a:t>
            </a:r>
            <a:r>
              <a:rPr spc="-5" dirty="0"/>
              <a:t> </a:t>
            </a:r>
            <a:r>
              <a:rPr spc="-25" dirty="0"/>
              <a:t>CONSTRAINS</a:t>
            </a:r>
            <a:endParaRPr spc="-25" dirty="0"/>
          </a:p>
          <a:p>
            <a:pPr marL="2537460">
              <a:lnSpc>
                <a:spcPct val="100000"/>
              </a:lnSpc>
              <a:spcBef>
                <a:spcPts val="730"/>
              </a:spcBef>
            </a:pP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 l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imit</a:t>
            </a:r>
            <a:r>
              <a:rPr sz="2800" b="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b="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ri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ti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800" b="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800" b="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0" spc="-55" dirty="0">
                <a:solidFill>
                  <a:srgbClr val="FFFF00"/>
                </a:solidFill>
                <a:latin typeface="Arial"/>
                <a:cs typeface="Arial"/>
              </a:rPr>
              <a:t>’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0" spc="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av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urs</a:t>
            </a:r>
            <a:r>
              <a:rPr sz="2800" b="0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800" b="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0" spc="-10" dirty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2800" b="0" spc="-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0" spc="-20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800" b="0" spc="-15" dirty="0">
                <a:solidFill>
                  <a:srgbClr val="FFFF00"/>
                </a:solidFill>
                <a:latin typeface="Arial"/>
                <a:cs typeface="Arial"/>
              </a:rPr>
              <a:t>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2530" y="2211362"/>
            <a:ext cx="10074910" cy="313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nstraints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typically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binary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choice</a:t>
            </a:r>
            <a:endParaRPr sz="2400">
              <a:latin typeface="Times New Roman"/>
              <a:cs typeface="Times New Roman"/>
            </a:endParaRPr>
          </a:p>
          <a:p>
            <a:pPr marL="241300" marR="195580" indent="-228600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Constr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por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process because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they li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size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a 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space by 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eet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well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ents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80"/>
              </a:spcBef>
              <a:buClr>
                <a:srgbClr val="FFFFFF"/>
              </a:buClr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nstraints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enable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 to reject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unacceptable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ernat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ves,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ile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objec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enable us 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ect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ong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ernat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ptable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6457</Words>
  <Application>WPS Presentation</Application>
  <PresentationFormat>Widescreen</PresentationFormat>
  <Paragraphs>199</Paragraphs>
  <Slides>33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SimSun</vt:lpstr>
      <vt:lpstr>Wingdings</vt:lpstr>
      <vt:lpstr>Bookman Old Style</vt:lpstr>
      <vt:lpstr>Gubbi</vt:lpstr>
      <vt:lpstr>Times New Roman</vt:lpstr>
      <vt:lpstr>DejaVu Sans</vt:lpstr>
      <vt:lpstr>Century</vt:lpstr>
      <vt:lpstr>Arial</vt:lpstr>
      <vt:lpstr>Wingdings</vt:lpstr>
      <vt:lpstr>Cambria Math</vt:lpstr>
      <vt:lpstr>Calibri</vt:lpstr>
      <vt:lpstr>微软雅黑</vt:lpstr>
      <vt:lpstr>Droid Sans Fallback</vt:lpstr>
      <vt:lpstr>Arial Unicode MS</vt:lpstr>
      <vt:lpstr>Abyssinica SIL</vt:lpstr>
      <vt:lpstr>MT Extra</vt:lpstr>
      <vt:lpstr>DejaVu Math TeX Gyre</vt:lpstr>
      <vt:lpstr>Office Theme</vt:lpstr>
      <vt:lpstr>DESIGN &amp; ENGINEERING</vt:lpstr>
      <vt:lpstr>DESIGN ENGINEERING</vt:lpstr>
      <vt:lpstr>ASPECTS OF DESIGN</vt:lpstr>
      <vt:lpstr>DESIGN OBJECTIVES</vt:lpstr>
      <vt:lpstr>PowerPoint 演示文稿</vt:lpstr>
      <vt:lpstr>PowerPoint 演示文稿</vt:lpstr>
      <vt:lpstr>OBJECTIVE TREE</vt:lpstr>
      <vt:lpstr>PowerPoint 演示文稿</vt:lpstr>
      <vt:lpstr>a limit or restriction on the design’s behaviours or attributes</vt:lpstr>
      <vt:lpstr>PowerPoint 演示文稿</vt:lpstr>
      <vt:lpstr>PowerPoint 演示文稿</vt:lpstr>
      <vt:lpstr>DESIGN FUNCTIONS</vt:lpstr>
      <vt:lpstr>PowerPoint 演示文稿</vt:lpstr>
      <vt:lpstr>PowerPoint 演示文稿</vt:lpstr>
      <vt:lpstr>PowerPoint 演示文稿</vt:lpstr>
      <vt:lpstr>DESIGN MEANS</vt:lpstr>
      <vt:lpstr>PowerPoint 演示文稿</vt:lpstr>
      <vt:lpstr>FUNCTION-MEAN TREE</vt:lpstr>
      <vt:lpstr>PowerPoint 演示文稿</vt:lpstr>
      <vt:lpstr>PowerPoint 演示文稿</vt:lpstr>
      <vt:lpstr>PowerPoint 演示文稿</vt:lpstr>
      <vt:lpstr>PowerPoint 演示文稿</vt:lpstr>
      <vt:lpstr>DESIGN FORM</vt:lpstr>
      <vt:lpstr>PowerPoint 演示文稿</vt:lpstr>
      <vt:lpstr>Form determines the Aesthetics</vt:lpstr>
      <vt:lpstr>Form determines Ergonomics</vt:lpstr>
      <vt:lpstr>ASPECTS OF DESIGN</vt:lpstr>
      <vt:lpstr>PowerPoint 演示文稿</vt:lpstr>
      <vt:lpstr>STRENGTH BASED DESIGNS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ENGINEERING</dc:title>
  <dc:creator/>
  <cp:lastModifiedBy>faculty</cp:lastModifiedBy>
  <cp:revision>17</cp:revision>
  <dcterms:created xsi:type="dcterms:W3CDTF">2021-07-28T09:08:41Z</dcterms:created>
  <dcterms:modified xsi:type="dcterms:W3CDTF">2021-07-28T09:08:41Z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LastSaved">
    <vt:filetime>1900-01-00T00:00:00Z</vt:filetime>
  </property>
  <property fmtid="{D5CDD505-2E9C-101B-9397-08002B2CF9AE}" pid="4" name="KSOProductBuildVer">
    <vt:lpwstr>1033-11.1.0.9080</vt:lpwstr>
  </property>
</Properties>
</file>