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gif" ContentType="image/gif"/>
  <Default Extension="mov" ContentType="video/quicktime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5"/>
  </p:notesMasterIdLst>
  <p:handoutMasterIdLst>
    <p:handoutMasterId r:id="rId35"/>
  </p:handoutMasterIdLst>
  <p:sldIdLst>
    <p:sldId id="256" r:id="rId3"/>
    <p:sldId id="258" r:id="rId4"/>
    <p:sldId id="283" r:id="rId6"/>
    <p:sldId id="296" r:id="rId7"/>
    <p:sldId id="297" r:id="rId8"/>
    <p:sldId id="294" r:id="rId9"/>
    <p:sldId id="295" r:id="rId10"/>
    <p:sldId id="260" r:id="rId11"/>
    <p:sldId id="261" r:id="rId12"/>
    <p:sldId id="262" r:id="rId13"/>
    <p:sldId id="300" r:id="rId14"/>
    <p:sldId id="301" r:id="rId15"/>
    <p:sldId id="271" r:id="rId16"/>
    <p:sldId id="303" r:id="rId17"/>
    <p:sldId id="272" r:id="rId18"/>
    <p:sldId id="263" r:id="rId19"/>
    <p:sldId id="268" r:id="rId20"/>
    <p:sldId id="291" r:id="rId21"/>
    <p:sldId id="292" r:id="rId22"/>
    <p:sldId id="269" r:id="rId23"/>
    <p:sldId id="302" r:id="rId24"/>
    <p:sldId id="274" r:id="rId25"/>
    <p:sldId id="287" r:id="rId26"/>
    <p:sldId id="298" r:id="rId27"/>
    <p:sldId id="276" r:id="rId28"/>
    <p:sldId id="275" r:id="rId29"/>
    <p:sldId id="278" r:id="rId30"/>
    <p:sldId id="277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AB"/>
    <a:srgbClr val="0C0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51" autoAdjust="0"/>
  </p:normalViewPr>
  <p:slideViewPr>
    <p:cSldViewPr snapToGrid="0" snapToObjects="1">
      <p:cViewPr>
        <p:scale>
          <a:sx n="81" d="100"/>
          <a:sy n="81" d="100"/>
        </p:scale>
        <p:origin x="-140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38C9-C8FE-2D41-8537-88ADE51B0DC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9AF8-2112-874D-8AA6-8E287D16683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BF85C-C075-F74D-8A51-96AC18F578D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C1000-FA5C-FB49-B5AF-D87E87A711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  <a:p/>
          <a:p>
            <a:r>
              <a:t>1. Airbag (passivesafety)</a:t>
            </a:r>
          </a:p>
          <a:p>
            <a:r>
              <a:t>2. Gear (power-train)</a:t>
            </a:r>
          </a:p>
          <a:p>
            <a:r>
              <a:t>3. Radar (passivesafety)</a:t>
            </a:r>
          </a:p>
          <a:p>
            <a:r>
              <a:t>4. Infotainment (telematics)</a:t>
            </a:r>
          </a:p>
          <a:p>
            <a:r>
              <a:t>5. ABS (chassis)</a:t>
            </a:r>
          </a:p>
          <a:p>
            <a:r>
              <a:t>6. Powertrain</a:t>
            </a:r>
          </a:p>
          <a:p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  <a:p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 particular bus defines the communication protocol (including message format and possible message exchanges), bandwidth, physical interfaces.</a:t>
            </a:r>
          </a:p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Our focus in this course lies on Timeliness and predictability</a:t>
            </a:r>
          </a:p>
          <a:p/>
          <a:p>
            <a:r>
              <a:t>Dependability is an umbrella term for Availability, Reliability and Safety</a:t>
            </a:r>
          </a:p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r>
              <a:t>27</a:t>
            </a:r>
          </a:p>
          <a:p/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</p:spPr>
        <p:txBody>
          <a:bodyPr wrap="none" anchor="ctr"/>
          <a:lstStyle/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real-time system is one with very strict timing constraints. For example, during a crash you would like the airbag to inflate just at the right time: not too early and not too late. So, the airbag controller must guarantee that the strict timing constraints are met.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t>29</a:t>
            </a:r>
          </a:p>
          <a:p/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dirty="0" err="1">
                <a:latin typeface="Times New Roman" charset="0"/>
              </a:rPr>
              <a:t>This</a:t>
            </a:r>
            <a:r>
              <a:rPr lang="nl-NL" dirty="0">
                <a:latin typeface="Times New Roman" charset="0"/>
              </a:rPr>
              <a:t> slide </a:t>
            </a:r>
            <a:r>
              <a:rPr lang="nl-NL" dirty="0" err="1">
                <a:latin typeface="Times New Roman" charset="0"/>
              </a:rPr>
              <a:t>alreadyintroduces</a:t>
            </a:r>
            <a:r>
              <a:rPr lang="nl-NL" dirty="0">
                <a:latin typeface="Times New Roman" charset="0"/>
              </a:rPr>
              <a:t> the </a:t>
            </a:r>
            <a:r>
              <a:rPr lang="nl-NL" dirty="0" err="1">
                <a:latin typeface="Times New Roman" charset="0"/>
              </a:rPr>
              <a:t>essentialelements</a:t>
            </a:r>
            <a:r>
              <a:rPr lang="nl-NL" dirty="0">
                <a:latin typeface="Times New Roman" charset="0"/>
              </a:rPr>
              <a:t> of real-time systems;</a:t>
            </a:r>
            <a:endParaRPr lang="nl-NL" dirty="0">
              <a:latin typeface="Times New Roman" charset="0"/>
            </a:endParaRPr>
          </a:p>
          <a:p>
            <a:r>
              <a:rPr lang="nl-NL" dirty="0">
                <a:latin typeface="Times New Roman" charset="0"/>
              </a:rPr>
              <a:t>event, response, </a:t>
            </a:r>
            <a:r>
              <a:rPr lang="nl-NL" dirty="0" err="1">
                <a:latin typeface="Times New Roman" charset="0"/>
              </a:rPr>
              <a:t>and</a:t>
            </a:r>
            <a:r>
              <a:rPr lang="nl-NL" dirty="0">
                <a:latin typeface="Times New Roman" charset="0"/>
              </a:rPr>
              <a:t> deadline(s).</a:t>
            </a:r>
            <a:endParaRPr lang="nl-NL" dirty="0">
              <a:latin typeface="Times New Roman" charset="0"/>
            </a:endParaRPr>
          </a:p>
          <a:p>
            <a:endParaRPr lang="nl-NL" dirty="0">
              <a:latin typeface="Times New Roman" charset="0"/>
            </a:endParaRPr>
          </a:p>
          <a:p>
            <a:r>
              <a:rPr lang="nl-NL" dirty="0" err="1">
                <a:latin typeface="Times New Roman" charset="0"/>
              </a:rPr>
              <a:t>Fromthisexample</a:t>
            </a:r>
            <a:r>
              <a:rPr lang="nl-NL" dirty="0">
                <a:latin typeface="Times New Roman" charset="0"/>
              </a:rPr>
              <a:t>, </a:t>
            </a:r>
            <a:r>
              <a:rPr lang="nl-NL" dirty="0" err="1">
                <a:latin typeface="Times New Roman" charset="0"/>
              </a:rPr>
              <a:t>itimmediatelyfollowsthat</a:t>
            </a:r>
            <a:r>
              <a:rPr lang="nl-NL" dirty="0" smtClean="0">
                <a:latin typeface="Times New Roman" charset="0"/>
              </a:rPr>
              <a:t>responses </a:t>
            </a:r>
            <a:r>
              <a:rPr lang="nl-NL" dirty="0" err="1">
                <a:latin typeface="Times New Roman" charset="0"/>
              </a:rPr>
              <a:t>shouldnotbe</a:t>
            </a:r>
            <a:r>
              <a:rPr lang="nl-NL" dirty="0">
                <a:latin typeface="Times New Roman" charset="0"/>
              </a:rPr>
              <a:t> “</a:t>
            </a:r>
            <a:r>
              <a:rPr lang="nl-NL" dirty="0" err="1">
                <a:latin typeface="Times New Roman" charset="0"/>
              </a:rPr>
              <a:t>toofast</a:t>
            </a:r>
            <a:r>
              <a:rPr lang="nl-NL" dirty="0">
                <a:latin typeface="Times New Roman" charset="0"/>
              </a:rPr>
              <a:t>”.</a:t>
            </a:r>
            <a:endParaRPr lang="nl-NL" dirty="0">
              <a:latin typeface="Times New Roman" charset="0"/>
            </a:endParaRPr>
          </a:p>
          <a:p>
            <a:r>
              <a:rPr lang="nl-NL" dirty="0" err="1">
                <a:latin typeface="Times New Roman" charset="0"/>
              </a:rPr>
              <a:t>Stateddifferently</a:t>
            </a:r>
            <a:r>
              <a:rPr lang="nl-NL" dirty="0">
                <a:latin typeface="Times New Roman" charset="0"/>
              </a:rPr>
              <a:t>, </a:t>
            </a:r>
            <a:r>
              <a:rPr lang="nl-NL" dirty="0" err="1">
                <a:latin typeface="Times New Roman" charset="0"/>
              </a:rPr>
              <a:t>itprovides</a:t>
            </a:r>
            <a:r>
              <a:rPr lang="nl-NL" dirty="0">
                <a:latin typeface="Times New Roman" charset="0"/>
              </a:rPr>
              <a:t> a “</a:t>
            </a:r>
            <a:r>
              <a:rPr lang="nl-NL" dirty="0" err="1">
                <a:latin typeface="Times New Roman" charset="0"/>
              </a:rPr>
              <a:t>reasond’etre</a:t>
            </a:r>
            <a:r>
              <a:rPr lang="nl-NL" dirty="0">
                <a:latin typeface="Times New Roman" charset="0"/>
              </a:rPr>
              <a:t>” </a:t>
            </a:r>
            <a:r>
              <a:rPr lang="nl-NL" dirty="0" err="1">
                <a:latin typeface="Times New Roman" charset="0"/>
              </a:rPr>
              <a:t>for</a:t>
            </a:r>
            <a:r>
              <a:rPr lang="nl-NL" dirty="0">
                <a:latin typeface="Times New Roman" charset="0"/>
              </a:rPr>
              <a:t> “best-case deadlines”.</a:t>
            </a:r>
            <a:endParaRPr lang="nl-NL" dirty="0">
              <a:latin typeface="Times New Roman" charset="0"/>
            </a:endParaRPr>
          </a:p>
          <a:p>
            <a:r>
              <a:rPr lang="nl-NL" dirty="0">
                <a:latin typeface="Times New Roman" charset="0"/>
              </a:rPr>
              <a:t>In </a:t>
            </a:r>
            <a:r>
              <a:rPr lang="nl-NL" dirty="0" err="1">
                <a:latin typeface="Times New Roman" charset="0"/>
              </a:rPr>
              <a:t>many</a:t>
            </a:r>
            <a:r>
              <a:rPr lang="nl-NL" dirty="0">
                <a:latin typeface="Times New Roman" charset="0"/>
              </a:rPr>
              <a:t> cases, we </a:t>
            </a:r>
            <a:r>
              <a:rPr lang="nl-NL" dirty="0" err="1">
                <a:latin typeface="Times New Roman" charset="0"/>
              </a:rPr>
              <a:t>willonlyencounter</a:t>
            </a:r>
            <a:r>
              <a:rPr lang="nl-NL" dirty="0">
                <a:latin typeface="Times New Roman" charset="0"/>
              </a:rPr>
              <a:t> “worst-case deadlines”.</a:t>
            </a:r>
            <a:endParaRPr lang="en-GB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  <a:p/>
          <a:p>
            <a:r>
              <a:t>Response time = latency</a:t>
            </a:r>
          </a:p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  <a:p/>
          <a:p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r>
              <a:t>6</a:t>
            </a:r>
          </a:p>
          <a:p/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These are nice examples for the 50% warranty cost mentioned on the earlier slides on Evolution of function realization.</a:t>
            </a:r>
          </a:p>
          <a:p/>
          <a:p/>
          <a:p/>
          <a:p/>
          <a:p/>
          <a:p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  <a:p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t>8</a:t>
            </a:r>
          </a:p>
          <a:p/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smtClean="0"/>
              <a:t>&lt;reference&gt;[</a:t>
            </a:r>
            <a:r>
              <a:rPr lang="en-GB" dirty="0" err="1" smtClean="0"/>
              <a:t>Kopetz</a:t>
            </a:r>
            <a:r>
              <a:rPr lang="en-GB" dirty="0" smtClean="0"/>
              <a:t> 98], Section 1.7.2&lt;/reference&gt;</a:t>
            </a:r>
            <a:endParaRPr lang="en-GB" dirty="0" smtClean="0"/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task: the exact moment at which the fuel must</a:t>
            </a:r>
            <a:r>
              <a:rPr lang="en-GB" baseline="0" dirty="0" smtClean="0"/>
              <a:t> be injected in the combustion chamber of each cylinder.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Up to 100 concurrently executing software tasks must cooperate in tight synchronization (for engine control) to achieve the desired goal,</a:t>
            </a:r>
            <a:endParaRPr lang="en-GB" dirty="0" smtClean="0"/>
          </a:p>
          <a:p>
            <a:r>
              <a:rPr lang="en-GB" dirty="0" smtClean="0"/>
              <a:t>a smoothly running and efficient engine with a minimal output of pollution!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t>9</a:t>
            </a:r>
          </a:p>
          <a:p/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 smtClean="0"/>
              <a:t>10ms for 360 degree rotation =&gt; 10ms/3600 ≈ 3</a:t>
            </a:r>
            <a:r>
              <a:rPr lang="en-GB" dirty="0" smtClean="0">
                <a:sym typeface="Symbol"/>
              </a:rPr>
              <a:t>s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Latency between command and the actual opening of the valve is in the order of 100 </a:t>
            </a:r>
            <a:r>
              <a:rPr lang="en-GB" dirty="0" smtClean="0">
                <a:sym typeface="Symbol"/>
              </a:rPr>
              <a:t>s</a:t>
            </a:r>
            <a:r>
              <a:rPr lang="en-GB" dirty="0" smtClean="0"/>
              <a:t>!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r>
              <a:t>10</a:t>
            </a:r>
          </a:p>
          <a:p/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4063" y="217488"/>
            <a:ext cx="5418137" cy="4064000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60888"/>
            <a:ext cx="5715000" cy="4064000"/>
          </a:xfrm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Mention:</a:t>
            </a:r>
            <a:endParaRPr lang="en-US">
              <a:latin typeface="Times New Roman" charset="0"/>
            </a:endParaRPr>
          </a:p>
          <a:p>
            <a:pPr>
              <a:buFont typeface="Times New Roman" charset="0"/>
              <a:buChar char="•"/>
            </a:pPr>
            <a:r>
              <a:rPr lang="en-US">
                <a:latin typeface="Times New Roman" charset="0"/>
              </a:rPr>
              <a:t>ECU, sensors, actuators</a:t>
            </a:r>
            <a:endParaRPr lang="en-US">
              <a:latin typeface="Times New Roman" charset="0"/>
            </a:endParaRPr>
          </a:p>
          <a:p>
            <a:pPr>
              <a:buFont typeface="Times New Roman" charset="0"/>
              <a:buChar char="•"/>
            </a:pPr>
            <a:r>
              <a:rPr lang="en-US">
                <a:latin typeface="Times New Roman" charset="0"/>
              </a:rPr>
              <a:t>distribution (4 wheels)</a:t>
            </a:r>
            <a:endParaRPr lang="en-US">
              <a:latin typeface="Times New Roman" charset="0"/>
            </a:endParaRPr>
          </a:p>
          <a:p>
            <a:pPr>
              <a:buFont typeface="Times New Roman" charset="0"/>
              <a:buChar char="•"/>
            </a:pPr>
            <a:r>
              <a:rPr lang="en-US">
                <a:latin typeface="Times New Roman" charset="0"/>
              </a:rPr>
              <a:t>embedded and </a:t>
            </a:r>
            <a:r>
              <a:rPr lang="en-US" i="1">
                <a:latin typeface="Times New Roman" charset="0"/>
              </a:rPr>
              <a:t>invisible</a:t>
            </a:r>
            <a:r>
              <a:rPr lang="en-US">
                <a:latin typeface="Times New Roman" charset="0"/>
              </a:rPr>
              <a:t> to the driver!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  <a:p/>
          <a:p>
            <a:r>
              <a:t>History (Mercedes)</a:t>
            </a:r>
          </a:p>
          <a:p>
            <a:r>
              <a:t>early 1990: Firstpre-crashsystems</a:t>
            </a:r>
          </a:p>
          <a:p>
            <a:r>
              <a:t>an automatic rollbar that automatically adjusted its position in 0.3 seconds if the system detects the risk of an accident</a:t>
            </a:r>
          </a:p>
          <a:p>
            <a:r>
              <a:t>	2002: Pre-SAFE launched</a:t>
            </a:r>
          </a:p>
          <a:p/>
          <a:p/>
          <a:p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Stage 2:</a:t>
            </a:r>
          </a:p>
          <a:p>
            <a:r>
              <a:t>	Communicate with ABS system</a:t>
            </a:r>
          </a:p>
          <a:p>
            <a:r>
              <a:t>	Closing windows and sunroof avoids occupants to be thrown out of the care in case of a rollover and provides better support (also for airbags) for side impact</a:t>
            </a:r>
          </a:p>
          <a:p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Modular design effective in many domains, not only software systems.</a:t>
            </a:r>
          </a:p>
          <a:p/>
          <a:p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It is crucial to stress that every model serves a particular purpose.</a:t>
            </a:r>
          </a:p>
          <a:p/>
          <a:p/>
          <a:p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1041F-C667-1143-B93B-33C5770C1020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58E35-A80A-3A43-AC38-3DDE61A1BF15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B6A6E-6423-8F41-BDA4-6A7C5C55858D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C0CEA-075D-EE41-9D1C-3AC7EE3007EE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8FE54-294C-EA4C-80CC-F617D3C50E31}" type="datetime1">
              <a:rPr lang="en-GB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4C431-D057-884D-B14A-F4ADE7FD3B53}" type="datetime1">
              <a:rPr lang="en-GB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D582F-4D11-AA42-84FD-4A3967292ABA}" type="datetime1">
              <a:rPr lang="en-GB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0114DF-9B54-BC48-AB97-C252C6125FBA}" type="datetime1">
              <a:rPr lang="en-GB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1D15A8-3E97-3C4E-BC98-8B4E373719A7}" type="datetime1">
              <a:rPr lang="en-GB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A45182-C90A-FB46-9EAB-BDBAE190114A}" type="datetime1">
              <a:rPr lang="en-GB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40593-6416-0348-9AF2-920F8EF18B0F}" type="datetime1">
              <a:rPr lang="en-GB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GI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8229600" cy="465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7946" y="6426739"/>
            <a:ext cx="9925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A855F-C6D8-5944-9B1B-50E202AEB8AD}" type="slidenum">
              <a:rPr lang="en-US" smtClean="0"/>
            </a:fld>
            <a:endParaRPr lang="en-US" dirty="0"/>
          </a:p>
        </p:txBody>
      </p:sp>
      <p:pic>
        <p:nvPicPr>
          <p:cNvPr id="11" name="Picture 11" descr="logo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15" y="6376595"/>
            <a:ext cx="1764785" cy="375310"/>
          </a:xfrm>
          <a:prstGeom prst="rect">
            <a:avLst/>
          </a:prstGeom>
          <a:noFill/>
        </p:spPr>
      </p:pic>
      <p:pic>
        <p:nvPicPr>
          <p:cNvPr id="12" name="Picture 11" descr="san-logo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41" y="6413821"/>
            <a:ext cx="315240" cy="33808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57201" y="6426739"/>
            <a:ext cx="3580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Mike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Holenderski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m.holenderski@tue.nl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microsoft.com/office/2007/relationships/media" Target="../media/media1.mov"/><Relationship Id="rId1" Type="http://schemas.openxmlformats.org/officeDocument/2006/relationships/video" Target="../media/media1.mo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Automotive Software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Pre-crash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Relies on several subsystems</a:t>
            </a:r>
            <a:endParaRPr lang="en-US" dirty="0" smtClean="0"/>
          </a:p>
          <a:p>
            <a:pPr lvl="1"/>
            <a:r>
              <a:rPr lang="en-US" dirty="0" smtClean="0"/>
              <a:t>Radar for detecting potential collision</a:t>
            </a:r>
            <a:endParaRPr lang="en-US" dirty="0" smtClean="0"/>
          </a:p>
          <a:p>
            <a:pPr lvl="1"/>
            <a:r>
              <a:rPr lang="en-US" dirty="0" smtClean="0"/>
              <a:t>Anti-lock Braking System to apply partial braking</a:t>
            </a:r>
            <a:endParaRPr lang="en-US" dirty="0" smtClean="0"/>
          </a:p>
          <a:p>
            <a:pPr lvl="1"/>
            <a:r>
              <a:rPr lang="en-US" dirty="0" smtClean="0"/>
              <a:t>Traction Control to identify if skidding</a:t>
            </a:r>
            <a:endParaRPr lang="en-US" dirty="0" smtClean="0"/>
          </a:p>
          <a:p>
            <a:pPr lvl="1"/>
            <a:r>
              <a:rPr lang="en-US" dirty="0" smtClean="0"/>
              <a:t>Window Control System to close windows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6488019" y="1171254"/>
            <a:ext cx="2622419" cy="1569955"/>
            <a:chOff x="8364374" y="637770"/>
            <a:chExt cx="4583924" cy="2744243"/>
          </a:xfrm>
        </p:grpSpPr>
        <p:pic>
          <p:nvPicPr>
            <p:cNvPr id="6" name="Picture 5" descr="full-line.jpg"/>
            <p:cNvPicPr>
              <a:picLocks noChangeAspect="1"/>
            </p:cNvPicPr>
            <p:nvPr/>
          </p:nvPicPr>
          <p:blipFill>
            <a:blip r:embed="rId1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374" y="637770"/>
              <a:ext cx="4583924" cy="2744243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9287957" y="2023292"/>
              <a:ext cx="215145" cy="215145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941101" y="2188785"/>
              <a:ext cx="99304" cy="99304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38682" y="2590034"/>
              <a:ext cx="99304" cy="99304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807203" y="1762477"/>
              <a:ext cx="99304" cy="99304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7" idx="7"/>
              <a:endCxn id="10" idx="3"/>
            </p:cNvCxnSpPr>
            <p:nvPr/>
          </p:nvCxnSpPr>
          <p:spPr>
            <a:xfrm flipV="1">
              <a:off x="9471595" y="1847238"/>
              <a:ext cx="350150" cy="207562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9" idx="0"/>
              <a:endCxn id="10" idx="4"/>
            </p:cNvCxnSpPr>
            <p:nvPr/>
          </p:nvCxnSpPr>
          <p:spPr>
            <a:xfrm flipH="1" flipV="1">
              <a:off x="9856855" y="1861781"/>
              <a:ext cx="131479" cy="728253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5"/>
              <a:endCxn id="9" idx="1"/>
            </p:cNvCxnSpPr>
            <p:nvPr/>
          </p:nvCxnSpPr>
          <p:spPr>
            <a:xfrm>
              <a:off x="9471595" y="2206930"/>
              <a:ext cx="481629" cy="397647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7"/>
              <a:endCxn id="7" idx="2"/>
            </p:cNvCxnSpPr>
            <p:nvPr/>
          </p:nvCxnSpPr>
          <p:spPr>
            <a:xfrm flipV="1">
              <a:off x="9025862" y="2130865"/>
              <a:ext cx="262095" cy="72463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3"/>
            </p:cNvCxnSpPr>
            <p:nvPr/>
          </p:nvCxnSpPr>
          <p:spPr>
            <a:xfrm>
              <a:off x="9025862" y="2273546"/>
              <a:ext cx="927363" cy="401249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0999234" y="1610989"/>
              <a:ext cx="140556" cy="140556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383235" y="1666784"/>
              <a:ext cx="99304" cy="99304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509007" y="1716436"/>
              <a:ext cx="188532" cy="188532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065411" y="2256582"/>
              <a:ext cx="99304" cy="99304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9" idx="4"/>
              <a:endCxn id="19" idx="4"/>
            </p:cNvCxnSpPr>
            <p:nvPr/>
          </p:nvCxnSpPr>
          <p:spPr>
            <a:xfrm flipV="1">
              <a:off x="9988334" y="2355886"/>
              <a:ext cx="126729" cy="333452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2"/>
              <a:endCxn id="10" idx="6"/>
            </p:cNvCxnSpPr>
            <p:nvPr/>
          </p:nvCxnSpPr>
          <p:spPr>
            <a:xfrm flipH="1">
              <a:off x="9906507" y="1716436"/>
              <a:ext cx="476728" cy="95692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6"/>
              <a:endCxn id="16" idx="2"/>
            </p:cNvCxnSpPr>
            <p:nvPr/>
          </p:nvCxnSpPr>
          <p:spPr>
            <a:xfrm flipV="1">
              <a:off x="9503102" y="1681267"/>
              <a:ext cx="1496131" cy="449598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7"/>
              <a:endCxn id="16" idx="3"/>
            </p:cNvCxnSpPr>
            <p:nvPr/>
          </p:nvCxnSpPr>
          <p:spPr>
            <a:xfrm flipV="1">
              <a:off x="10150172" y="1730961"/>
              <a:ext cx="869646" cy="540163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6"/>
              <a:endCxn id="17" idx="3"/>
            </p:cNvCxnSpPr>
            <p:nvPr/>
          </p:nvCxnSpPr>
          <p:spPr>
            <a:xfrm flipV="1">
              <a:off x="9503102" y="1751546"/>
              <a:ext cx="894675" cy="379320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9" idx="7"/>
              <a:endCxn id="18" idx="2"/>
            </p:cNvCxnSpPr>
            <p:nvPr/>
          </p:nvCxnSpPr>
          <p:spPr>
            <a:xfrm flipV="1">
              <a:off x="10150172" y="1810703"/>
              <a:ext cx="1358836" cy="460422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2"/>
              <a:endCxn id="7" idx="6"/>
            </p:cNvCxnSpPr>
            <p:nvPr/>
          </p:nvCxnSpPr>
          <p:spPr>
            <a:xfrm flipH="1">
              <a:off x="9503102" y="1810703"/>
              <a:ext cx="2005905" cy="320163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4"/>
              <a:endCxn id="16" idx="3"/>
            </p:cNvCxnSpPr>
            <p:nvPr/>
          </p:nvCxnSpPr>
          <p:spPr>
            <a:xfrm flipV="1">
              <a:off x="9988334" y="1730961"/>
              <a:ext cx="1031484" cy="958377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7"/>
              <a:endCxn id="17" idx="4"/>
            </p:cNvCxnSpPr>
            <p:nvPr/>
          </p:nvCxnSpPr>
          <p:spPr>
            <a:xfrm flipV="1">
              <a:off x="10150172" y="1766088"/>
              <a:ext cx="282715" cy="505036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" idx="6"/>
              <a:endCxn id="19" idx="2"/>
            </p:cNvCxnSpPr>
            <p:nvPr/>
          </p:nvCxnSpPr>
          <p:spPr>
            <a:xfrm>
              <a:off x="9040405" y="2238437"/>
              <a:ext cx="1025006" cy="67797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2"/>
              <a:endCxn id="10" idx="5"/>
            </p:cNvCxnSpPr>
            <p:nvPr/>
          </p:nvCxnSpPr>
          <p:spPr>
            <a:xfrm flipH="1">
              <a:off x="9891964" y="1810703"/>
              <a:ext cx="1617044" cy="36535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8" idx="1"/>
              <a:endCxn id="16" idx="6"/>
            </p:cNvCxnSpPr>
            <p:nvPr/>
          </p:nvCxnSpPr>
          <p:spPr>
            <a:xfrm flipH="1" flipV="1">
              <a:off x="11139790" y="1681267"/>
              <a:ext cx="396827" cy="62779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0000"/>
            <a:ext cx="6060428" cy="465901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Complexity is due to the many dependencies</a:t>
            </a:r>
            <a:endParaRPr lang="en-US" dirty="0" smtClean="0"/>
          </a:p>
          <a:p>
            <a:pPr lvl="1"/>
            <a:r>
              <a:rPr lang="en-US" dirty="0" smtClean="0"/>
              <a:t>E.g. communication</a:t>
            </a:r>
            <a:endParaRPr lang="en-US" dirty="0" smtClean="0"/>
          </a:p>
          <a:p>
            <a:r>
              <a:rPr lang="en-US" dirty="0" smtClean="0"/>
              <a:t>Communication is expensive</a:t>
            </a:r>
            <a:endParaRPr lang="en-US" dirty="0" smtClean="0"/>
          </a:p>
          <a:p>
            <a:pPr lvl="1"/>
            <a:r>
              <a:rPr lang="en-US" dirty="0" smtClean="0"/>
              <a:t>Surface area, power consumption, latency, ability to understand system behavior, …</a:t>
            </a:r>
            <a:endParaRPr lang="en-US" dirty="0" smtClean="0"/>
          </a:p>
          <a:p>
            <a:r>
              <a:rPr lang="en-US" dirty="0" smtClean="0"/>
              <a:t>Modular design: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ivide an integrated system into independent modules</a:t>
            </a:r>
            <a:endParaRPr lang="en-US" dirty="0" smtClean="0"/>
          </a:p>
          <a:p>
            <a:pPr lvl="1"/>
            <a:r>
              <a:rPr lang="en-US" dirty="0" smtClean="0"/>
              <a:t>Define interfaces between the modules</a:t>
            </a:r>
            <a:endParaRPr lang="en-US" dirty="0" smtClean="0"/>
          </a:p>
          <a:p>
            <a:pPr lvl="1"/>
            <a:r>
              <a:rPr lang="en-US" b="1" dirty="0" smtClean="0"/>
              <a:t>Keep the interfaces thin!</a:t>
            </a:r>
            <a:endParaRPr lang="en-US" b="1" dirty="0" smtClean="0"/>
          </a:p>
          <a:p>
            <a:r>
              <a:rPr lang="en-US" dirty="0" smtClean="0"/>
              <a:t>Advantages</a:t>
            </a:r>
            <a:endParaRPr lang="en-US" dirty="0" smtClean="0"/>
          </a:p>
          <a:p>
            <a:pPr lvl="1"/>
            <a:r>
              <a:rPr lang="en-US" dirty="0" smtClean="0"/>
              <a:t>Separation of concerns</a:t>
            </a:r>
            <a:endParaRPr lang="en-US" dirty="0" smtClean="0"/>
          </a:p>
          <a:p>
            <a:pPr lvl="1"/>
            <a:r>
              <a:rPr lang="en-US" dirty="0" smtClean="0"/>
              <a:t>Flexibility</a:t>
            </a:r>
            <a:endParaRPr lang="en-US" dirty="0" smtClean="0"/>
          </a:p>
          <a:p>
            <a:pPr lvl="1"/>
            <a:r>
              <a:rPr lang="en-US" dirty="0" smtClean="0"/>
              <a:t>Maintainability</a:t>
            </a:r>
            <a:endParaRPr lang="en-US" dirty="0" smtClean="0"/>
          </a:p>
          <a:p>
            <a:pPr lvl="1"/>
            <a:r>
              <a:rPr lang="en-US" dirty="0" smtClean="0"/>
              <a:t>Security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complexity: modular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6605700" y="2993755"/>
            <a:ext cx="2600774" cy="1556996"/>
            <a:chOff x="9354424" y="2330274"/>
            <a:chExt cx="4584637" cy="2744669"/>
          </a:xfrm>
        </p:grpSpPr>
        <p:pic>
          <p:nvPicPr>
            <p:cNvPr id="33" name="Picture 32" descr="full-line.jpg"/>
            <p:cNvPicPr>
              <a:picLocks noChangeAspect="1"/>
            </p:cNvPicPr>
            <p:nvPr/>
          </p:nvPicPr>
          <p:blipFill>
            <a:blip r:embed="rId1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4424" y="2330274"/>
              <a:ext cx="4584637" cy="2744669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10278151" y="3716011"/>
              <a:ext cx="215178" cy="215178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931241" y="3881530"/>
              <a:ext cx="99319" cy="9931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928976" y="4282841"/>
              <a:ext cx="99319" cy="9931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797477" y="3455155"/>
              <a:ext cx="99319" cy="9931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989694" y="3303644"/>
              <a:ext cx="140578" cy="140578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1373599" y="3359448"/>
              <a:ext cx="99319" cy="9931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2499546" y="3409108"/>
              <a:ext cx="188561" cy="188561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1055725" y="3949337"/>
              <a:ext cx="99319" cy="9931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10273945" y="3444222"/>
              <a:ext cx="2146964" cy="691435"/>
            </a:xfrm>
            <a:prstGeom prst="line">
              <a:avLst/>
            </a:prstGeom>
            <a:ln w="19050" cap="flat" cmpd="sng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1" idx="5"/>
            </p:cNvCxnSpPr>
            <p:nvPr/>
          </p:nvCxnSpPr>
          <p:spPr>
            <a:xfrm flipH="1" flipV="1">
              <a:off x="11036595" y="3881530"/>
              <a:ext cx="103904" cy="15258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9978608" y="3931190"/>
              <a:ext cx="379713" cy="15258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34" idx="5"/>
            </p:cNvCxnSpPr>
            <p:nvPr/>
          </p:nvCxnSpPr>
          <p:spPr>
            <a:xfrm flipH="1" flipV="1">
              <a:off x="10461817" y="3899678"/>
              <a:ext cx="79324" cy="134434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37" idx="5"/>
            </p:cNvCxnSpPr>
            <p:nvPr/>
          </p:nvCxnSpPr>
          <p:spPr>
            <a:xfrm flipH="1" flipV="1">
              <a:off x="10882251" y="3539930"/>
              <a:ext cx="173475" cy="34160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39" idx="5"/>
            </p:cNvCxnSpPr>
            <p:nvPr/>
          </p:nvCxnSpPr>
          <p:spPr>
            <a:xfrm flipH="1" flipV="1">
              <a:off x="11458373" y="3444222"/>
              <a:ext cx="114062" cy="271789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6" idx="1"/>
            </p:cNvCxnSpPr>
            <p:nvPr/>
          </p:nvCxnSpPr>
          <p:spPr>
            <a:xfrm flipH="1" flipV="1">
              <a:off x="10797478" y="3949337"/>
              <a:ext cx="146044" cy="348049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38" idx="4"/>
            </p:cNvCxnSpPr>
            <p:nvPr/>
          </p:nvCxnSpPr>
          <p:spPr>
            <a:xfrm flipH="1" flipV="1">
              <a:off x="12059983" y="3444222"/>
              <a:ext cx="37475" cy="95707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0" idx="2"/>
            </p:cNvCxnSpPr>
            <p:nvPr/>
          </p:nvCxnSpPr>
          <p:spPr>
            <a:xfrm flipH="1" flipV="1">
              <a:off x="12308404" y="3455155"/>
              <a:ext cx="191142" cy="48233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6596790" y="4710563"/>
            <a:ext cx="2637783" cy="1579154"/>
            <a:chOff x="8035947" y="4284015"/>
            <a:chExt cx="4610937" cy="2760416"/>
          </a:xfrm>
        </p:grpSpPr>
        <p:pic>
          <p:nvPicPr>
            <p:cNvPr id="52" name="Picture 51" descr="full-line.jpg"/>
            <p:cNvPicPr>
              <a:picLocks noChangeAspect="1"/>
            </p:cNvPicPr>
            <p:nvPr/>
          </p:nvPicPr>
          <p:blipFill>
            <a:blip r:embed="rId1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947" y="4284015"/>
              <a:ext cx="4610937" cy="2760416"/>
            </a:xfrm>
            <a:prstGeom prst="rect">
              <a:avLst/>
            </a:prstGeom>
          </p:spPr>
        </p:pic>
        <p:sp>
          <p:nvSpPr>
            <p:cNvPr id="53" name="Oval 52"/>
            <p:cNvSpPr/>
            <p:nvPr/>
          </p:nvSpPr>
          <p:spPr>
            <a:xfrm>
              <a:off x="8964973" y="5677703"/>
              <a:ext cx="216413" cy="216413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616072" y="5844171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9619532" y="6247785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487278" y="5415350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0686334" y="5262970"/>
              <a:ext cx="141385" cy="141385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0066705" y="5319094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199112" y="5369038"/>
              <a:ext cx="189643" cy="189643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9747008" y="5912367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8960743" y="5404354"/>
              <a:ext cx="2159280" cy="695402"/>
            </a:xfrm>
            <a:prstGeom prst="line">
              <a:avLst/>
            </a:prstGeom>
            <a:ln w="19050" cap="flat" cmpd="sng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0" idx="1"/>
            </p:cNvCxnSpPr>
            <p:nvPr/>
          </p:nvCxnSpPr>
          <p:spPr>
            <a:xfrm flipH="1" flipV="1">
              <a:off x="9727768" y="5844172"/>
              <a:ext cx="33868" cy="82824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563822" y="5746132"/>
              <a:ext cx="99889" cy="147984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53" idx="1"/>
            </p:cNvCxnSpPr>
            <p:nvPr/>
          </p:nvCxnSpPr>
          <p:spPr>
            <a:xfrm>
              <a:off x="8960743" y="5600500"/>
              <a:ext cx="35923" cy="108896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endCxn id="56" idx="5"/>
            </p:cNvCxnSpPr>
            <p:nvPr/>
          </p:nvCxnSpPr>
          <p:spPr>
            <a:xfrm flipH="1" flipV="1">
              <a:off x="9572539" y="5500611"/>
              <a:ext cx="174470" cy="34356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58" idx="5"/>
            </p:cNvCxnSpPr>
            <p:nvPr/>
          </p:nvCxnSpPr>
          <p:spPr>
            <a:xfrm flipH="1" flipV="1">
              <a:off x="10151965" y="5404354"/>
              <a:ext cx="114717" cy="273348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5" idx="1"/>
            </p:cNvCxnSpPr>
            <p:nvPr/>
          </p:nvCxnSpPr>
          <p:spPr>
            <a:xfrm flipH="1" flipV="1">
              <a:off x="9487279" y="5912367"/>
              <a:ext cx="146882" cy="350046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57" idx="7"/>
            </p:cNvCxnSpPr>
            <p:nvPr/>
          </p:nvCxnSpPr>
          <p:spPr>
            <a:xfrm flipH="1">
              <a:off x="10807013" y="5076610"/>
              <a:ext cx="161212" cy="207065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9" idx="7"/>
            </p:cNvCxnSpPr>
            <p:nvPr/>
          </p:nvCxnSpPr>
          <p:spPr>
            <a:xfrm flipV="1">
              <a:off x="11360982" y="5283675"/>
              <a:ext cx="74919" cy="113136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8563822" y="5515239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62767" y="5502558"/>
              <a:ext cx="141385" cy="141385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9279763" y="5662307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endCxn id="70" idx="5"/>
            </p:cNvCxnSpPr>
            <p:nvPr/>
          </p:nvCxnSpPr>
          <p:spPr>
            <a:xfrm flipH="1" flipV="1">
              <a:off x="8649083" y="5600500"/>
              <a:ext cx="66879" cy="108016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11481757" y="4915998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0081273" y="6206289"/>
              <a:ext cx="141385" cy="141385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1120023" y="4912018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0858477" y="4981005"/>
              <a:ext cx="654012" cy="364141"/>
            </a:xfrm>
            <a:prstGeom prst="line">
              <a:avLst/>
            </a:prstGeom>
            <a:ln w="19050" cap="flat" cmpd="sng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6" idx="3"/>
            </p:cNvCxnSpPr>
            <p:nvPr/>
          </p:nvCxnSpPr>
          <p:spPr>
            <a:xfrm flipH="1">
              <a:off x="11063448" y="4997278"/>
              <a:ext cx="71204" cy="112337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1330225" y="4945755"/>
              <a:ext cx="201922" cy="261712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1011588" y="5166194"/>
              <a:ext cx="187524" cy="238160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11034762" y="5247495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8437421" y="5463236"/>
              <a:ext cx="953157" cy="339476"/>
            </a:xfrm>
            <a:prstGeom prst="line">
              <a:avLst/>
            </a:prstGeom>
            <a:ln w="19050" cap="flat" cmpd="sng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9179527" y="5233731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endCxn id="83" idx="4"/>
            </p:cNvCxnSpPr>
            <p:nvPr/>
          </p:nvCxnSpPr>
          <p:spPr>
            <a:xfrm flipH="1" flipV="1">
              <a:off x="9229472" y="5333620"/>
              <a:ext cx="61217" cy="16699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9229472" y="5522004"/>
              <a:ext cx="201520" cy="409810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9942935" y="5579142"/>
              <a:ext cx="61217" cy="16699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5" idx="1"/>
            </p:cNvCxnSpPr>
            <p:nvPr/>
          </p:nvCxnSpPr>
          <p:spPr>
            <a:xfrm flipH="1" flipV="1">
              <a:off x="9912327" y="5777070"/>
              <a:ext cx="189652" cy="449925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8873080" y="5369038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 flipV="1">
              <a:off x="8923024" y="5416450"/>
              <a:ext cx="94291" cy="16699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9099748" y="6177050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9379652" y="6106400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0673730" y="5752767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10428651" y="6006511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 flipV="1">
              <a:off x="10313828" y="5662307"/>
              <a:ext cx="155832" cy="377005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10611657" y="5548222"/>
              <a:ext cx="114717" cy="273348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9329961" y="6003883"/>
              <a:ext cx="79779" cy="135205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9069914" y="6081368"/>
              <a:ext cx="79779" cy="135205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domains</a:t>
            </a:r>
            <a:endParaRPr lang="en-US" dirty="0" smtClean="0"/>
          </a:p>
          <a:p>
            <a:r>
              <a:rPr lang="en-US" b="1" dirty="0" smtClean="0"/>
              <a:t>Network architecture of a car</a:t>
            </a:r>
            <a:endParaRPr lang="en-US" b="1" dirty="0" smtClean="0"/>
          </a:p>
          <a:p>
            <a:r>
              <a:rPr lang="en-US" dirty="0" smtClean="0"/>
              <a:t>Requirements for function realizations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software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35" y="1099185"/>
            <a:ext cx="8616950" cy="4658995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When investigating the root causes for traffic jams in a city, it is infeasible to consider the interactions between molecules comprising the car or the driver’s brain. </a:t>
            </a: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model</a:t>
            </a:r>
            <a:r>
              <a:rPr lang="en-US" sz="2800" dirty="0" smtClean="0"/>
              <a:t> is an abstraction of the key elements which are relevant for achieving a given </a:t>
            </a:r>
            <a:r>
              <a:rPr lang="en-US" sz="2800" b="1" dirty="0" smtClean="0"/>
              <a:t>goal</a:t>
            </a:r>
            <a:endParaRPr lang="en-US" sz="2800" b="1" dirty="0" smtClean="0"/>
          </a:p>
          <a:p>
            <a:pPr lvl="1"/>
            <a:r>
              <a:rPr lang="en-US" sz="2400" dirty="0" smtClean="0"/>
              <a:t>Example: traffic in a city can be modeled by means of a queue network representing the streets, and Markov chains describing the arrival of cars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system</a:t>
            </a:r>
            <a:r>
              <a:rPr lang="en-US" dirty="0"/>
              <a:t> is a set of </a:t>
            </a:r>
            <a:r>
              <a:rPr lang="en-US" dirty="0" smtClean="0"/>
              <a:t>interacting components </a:t>
            </a:r>
            <a:r>
              <a:rPr lang="en-US" dirty="0"/>
              <a:t>forming an integrated </a:t>
            </a:r>
            <a:r>
              <a:rPr lang="en-US" dirty="0" smtClean="0"/>
              <a:t>whole</a:t>
            </a:r>
            <a:endParaRPr lang="en-US" b="1" dirty="0" smtClean="0"/>
          </a:p>
          <a:p>
            <a:r>
              <a:rPr lang="en-US" b="1" dirty="0" smtClean="0"/>
              <a:t>Architecture</a:t>
            </a:r>
            <a:r>
              <a:rPr lang="en-US" dirty="0" smtClean="0"/>
              <a:t> is a </a:t>
            </a:r>
            <a:r>
              <a:rPr lang="en-US" b="1" dirty="0" smtClean="0"/>
              <a:t>description</a:t>
            </a:r>
            <a:r>
              <a:rPr lang="en-US" dirty="0" smtClean="0"/>
              <a:t> of the individual components and their interactions</a:t>
            </a:r>
            <a:endParaRPr lang="en-US" dirty="0" smtClean="0"/>
          </a:p>
          <a:p>
            <a:pPr lvl="1"/>
            <a:r>
              <a:rPr lang="en-US" dirty="0" smtClean="0"/>
              <a:t>Collection of models describing the system from different views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4+1 Architectural View Model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171575"/>
            <a:ext cx="482095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Describes the architecture of software-intensive </a:t>
            </a:r>
            <a:r>
              <a:rPr lang="en-US" dirty="0" smtClean="0"/>
              <a:t>systems</a:t>
            </a:r>
            <a:endParaRPr lang="en-US" dirty="0" smtClean="0"/>
          </a:p>
          <a:p>
            <a:pPr lvl="1"/>
            <a:r>
              <a:rPr lang="en-US" dirty="0" smtClean="0"/>
              <a:t>Logical view: functionality that the system provides to end-users</a:t>
            </a:r>
            <a:endParaRPr lang="en-US" dirty="0" smtClean="0"/>
          </a:p>
          <a:p>
            <a:pPr lvl="1"/>
            <a:r>
              <a:rPr lang="en-US" dirty="0" smtClean="0"/>
              <a:t>Development view: implementation from programmers perspective</a:t>
            </a:r>
            <a:endParaRPr lang="en-US" dirty="0" smtClean="0"/>
          </a:p>
          <a:p>
            <a:pPr lvl="1"/>
            <a:r>
              <a:rPr lang="en-US" dirty="0" smtClean="0"/>
              <a:t>Process view: runtime behavior (tasks and how they communicate)</a:t>
            </a:r>
            <a:endParaRPr lang="en-US" dirty="0" smtClean="0"/>
          </a:p>
          <a:p>
            <a:pPr lvl="1"/>
            <a:r>
              <a:rPr lang="en-US" dirty="0" smtClean="0"/>
              <a:t>Physical view: mapping of the software onto physical layer</a:t>
            </a:r>
            <a:endParaRPr lang="en-US" dirty="0" smtClean="0"/>
          </a:p>
          <a:p>
            <a:pPr lvl="1"/>
            <a:r>
              <a:rPr lang="en-US" dirty="0" smtClean="0"/>
              <a:t>Scenarios: illustrates the architecture description based on several use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  <p:pic>
        <p:nvPicPr>
          <p:cNvPr id="5" name="Picture 4" descr="Screen shot 2011-10-18 at 12.16.49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30" y="2837224"/>
            <a:ext cx="3534883" cy="1991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architecture of a car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7" y="1600200"/>
            <a:ext cx="5186763" cy="42640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Electronic Control Unit (ECU)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ensors and actuators</a:t>
            </a:r>
            <a:endParaRPr lang="en-US" dirty="0" smtClean="0"/>
          </a:p>
          <a:p>
            <a:pPr lvl="1"/>
            <a:r>
              <a:rPr lang="en-US" dirty="0"/>
              <a:t>Microcontroller </a:t>
            </a:r>
            <a:endParaRPr lang="en-US" dirty="0" smtClean="0"/>
          </a:p>
          <a:p>
            <a:pPr lvl="1"/>
            <a:r>
              <a:rPr lang="en-US" dirty="0" smtClean="0"/>
              <a:t>Software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Bus</a:t>
            </a:r>
            <a:endParaRPr lang="en-US" dirty="0" smtClean="0"/>
          </a:p>
          <a:p>
            <a:pPr lvl="1"/>
            <a:r>
              <a:rPr lang="en-US" dirty="0" smtClean="0"/>
              <a:t>Connects individual ECUs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Interconnect between buses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  <p:grpSp>
        <p:nvGrpSpPr>
          <p:cNvPr id="6" name="Group 7"/>
          <p:cNvGrpSpPr/>
          <p:nvPr/>
        </p:nvGrpSpPr>
        <p:grpSpPr bwMode="auto">
          <a:xfrm>
            <a:off x="4882297" y="2353426"/>
            <a:ext cx="4105275" cy="2767013"/>
            <a:chOff x="113" y="1071"/>
            <a:chExt cx="2586" cy="1743"/>
          </a:xfrm>
        </p:grpSpPr>
        <p:pic>
          <p:nvPicPr>
            <p:cNvPr id="7" name="Picture 8" descr="vw2006passat1767404m"/>
            <p:cNvPicPr>
              <a:picLocks noChangeAspect="1" noChangeArrowheads="1"/>
            </p:cNvPicPr>
            <p:nvPr/>
          </p:nvPicPr>
          <p:blipFill>
            <a:blip r:embed="rId1">
              <a:lum bright="44000" contrast="-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071"/>
              <a:ext cx="2586" cy="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9" descr="v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72"/>
              <a:ext cx="2267" cy="17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at_ecu_small1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3706846"/>
            <a:ext cx="2875125" cy="2685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Control Unit (ECU)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" y="999490"/>
            <a:ext cx="8229600" cy="3447419"/>
          </a:xfrm>
        </p:spPr>
        <p:txBody>
          <a:bodyPr>
            <a:normAutofit/>
          </a:bodyPr>
          <a:lstStyle/>
          <a:p>
            <a:r>
              <a:rPr lang="en-US" dirty="0" smtClean="0"/>
              <a:t>Controls </a:t>
            </a:r>
            <a:r>
              <a:rPr lang="en-US" dirty="0"/>
              <a:t>one or more </a:t>
            </a:r>
            <a:r>
              <a:rPr lang="en-US" dirty="0" smtClean="0"/>
              <a:t>car functions</a:t>
            </a:r>
            <a:endParaRPr lang="en-US" dirty="0" smtClean="0"/>
          </a:p>
          <a:p>
            <a:r>
              <a:rPr lang="en-US" dirty="0"/>
              <a:t>Types of electronic control </a:t>
            </a:r>
            <a:r>
              <a:rPr lang="en-US" dirty="0" smtClean="0"/>
              <a:t>units</a:t>
            </a:r>
            <a:endParaRPr lang="en-US" dirty="0" smtClean="0"/>
          </a:p>
          <a:p>
            <a:pPr lvl="1"/>
            <a:r>
              <a:rPr lang="en-US" dirty="0" smtClean="0"/>
              <a:t>Airbag (ACU), Engine (ECU), Transmission (TCU), …</a:t>
            </a:r>
            <a:endParaRPr lang="en-US" dirty="0" smtClean="0"/>
          </a:p>
          <a:p>
            <a:r>
              <a:rPr lang="en-US" dirty="0" smtClean="0"/>
              <a:t>70 – 100 ECUs inside a car (nearly as many as inside Airbus A380)</a:t>
            </a:r>
            <a:endParaRPr lang="en-US" dirty="0" smtClean="0"/>
          </a:p>
          <a:p>
            <a:r>
              <a:rPr lang="en-US" dirty="0" smtClean="0"/>
              <a:t>Microprocessor-based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at_ecu_small1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30" y="599877"/>
            <a:ext cx="5626149" cy="5255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ECU and its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1039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2839" y="56706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port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54560" y="5671602"/>
            <a:ext cx="135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FlexRay</a:t>
            </a:r>
            <a:r>
              <a:rPr lang="en-US" dirty="0" smtClean="0"/>
              <a:t> port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0"/>
          </p:cNvCxnSpPr>
          <p:nvPr/>
        </p:nvCxnSpPr>
        <p:spPr>
          <a:xfrm flipV="1">
            <a:off x="850898" y="4293057"/>
            <a:ext cx="1841941" cy="8109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3214777" y="4552496"/>
            <a:ext cx="521938" cy="111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flipH="1" flipV="1">
            <a:off x="4354560" y="4552496"/>
            <a:ext cx="675951" cy="11191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83185" y="5430395"/>
            <a:ext cx="235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and Analog</a:t>
            </a:r>
            <a:endParaRPr lang="en-US" dirty="0" smtClean="0"/>
          </a:p>
          <a:p>
            <a:r>
              <a:rPr lang="en-US" dirty="0" smtClean="0"/>
              <a:t> I/O ports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5030511" y="4552496"/>
            <a:ext cx="1552674" cy="12010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93566" y="540994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Debug port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1918096" y="4293057"/>
            <a:ext cx="1296681" cy="11168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ECU (</a:t>
            </a:r>
            <a:r>
              <a:rPr lang="en-US" dirty="0" err="1" smtClean="0"/>
              <a:t>Freescale</a:t>
            </a:r>
            <a:r>
              <a:rPr lang="en-US" dirty="0" smtClean="0"/>
              <a:t> board EVB9512XF)</a:t>
            </a:r>
            <a:endParaRPr lang="en-US" dirty="0"/>
          </a:p>
        </p:txBody>
      </p:sp>
      <p:pic>
        <p:nvPicPr>
          <p:cNvPr id="4" name="Picture 3" descr="board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87" y="1419876"/>
            <a:ext cx="5137435" cy="4956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078" y="141987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49480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port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9405" y="5502177"/>
            <a:ext cx="62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125" y="2915285"/>
            <a:ext cx="139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Reset button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523234"/>
            <a:ext cx="1724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Microcontroller</a:t>
            </a:r>
            <a:endParaRPr lang="en-US" dirty="0" smtClean="0"/>
          </a:p>
          <a:p>
            <a:r>
              <a:rPr lang="en-US" dirty="0"/>
              <a:t>(</a:t>
            </a:r>
            <a:r>
              <a:rPr lang="en-US" dirty="0" smtClean="0"/>
              <a:t>CPU + memory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671471" y="2521667"/>
            <a:ext cx="135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FlexRay</a:t>
            </a:r>
            <a:r>
              <a:rPr lang="en-US" dirty="0" smtClean="0"/>
              <a:t> port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5" idx="3"/>
          </p:cNvCxnSpPr>
          <p:nvPr/>
        </p:nvCxnSpPr>
        <p:spPr>
          <a:xfrm>
            <a:off x="1461473" y="1604542"/>
            <a:ext cx="60101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 flipV="1">
            <a:off x="1501076" y="2674615"/>
            <a:ext cx="824001" cy="48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1662589" y="3099951"/>
            <a:ext cx="105325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</p:cNvCxnSpPr>
          <p:nvPr/>
        </p:nvCxnSpPr>
        <p:spPr>
          <a:xfrm flipV="1">
            <a:off x="2181951" y="4707900"/>
            <a:ext cx="1262347" cy="13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</p:cNvCxnSpPr>
          <p:nvPr/>
        </p:nvCxnSpPr>
        <p:spPr>
          <a:xfrm flipH="1">
            <a:off x="7199922" y="2706333"/>
            <a:ext cx="471549" cy="48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1"/>
          </p:cNvCxnSpPr>
          <p:nvPr/>
        </p:nvCxnSpPr>
        <p:spPr>
          <a:xfrm flipH="1">
            <a:off x="6926385" y="5686843"/>
            <a:ext cx="9730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71471" y="3099951"/>
            <a:ext cx="1187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and </a:t>
            </a:r>
            <a:endParaRPr lang="en-US" dirty="0" smtClean="0"/>
          </a:p>
          <a:p>
            <a:r>
              <a:rPr lang="en-US" dirty="0" smtClean="0"/>
              <a:t>Analog</a:t>
            </a:r>
            <a:endParaRPr lang="en-US" dirty="0" smtClean="0"/>
          </a:p>
          <a:p>
            <a:r>
              <a:rPr lang="en-US" dirty="0" smtClean="0"/>
              <a:t> I/O ports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 flipV="1">
            <a:off x="4366847" y="3099953"/>
            <a:ext cx="3304624" cy="4616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1125" y="2116461"/>
            <a:ext cx="156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controller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>
            <a:off x="1835037" y="2301127"/>
            <a:ext cx="189726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3937" y="336937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Debug port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>
            <a:off x="1562997" y="3554045"/>
            <a:ext cx="762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540" y="1385030"/>
            <a:ext cx="7318118" cy="4898338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7946" y="6426739"/>
            <a:ext cx="992565" cy="276999"/>
          </a:xfrm>
        </p:spPr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Connects individual ECUs</a:t>
            </a:r>
            <a:endParaRPr lang="en-US" dirty="0" smtClean="0"/>
          </a:p>
          <a:p>
            <a:r>
              <a:rPr lang="en-US" dirty="0" smtClean="0"/>
              <a:t>Examples: CAN, </a:t>
            </a:r>
            <a:r>
              <a:rPr lang="en-US" dirty="0" err="1" smtClean="0"/>
              <a:t>FlexRay</a:t>
            </a:r>
            <a:r>
              <a:rPr lang="en-US" dirty="0" smtClean="0"/>
              <a:t>, I2C, IEEE 802.11p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 bwMode="auto">
          <a:xfrm>
            <a:off x="2065038" y="3032613"/>
            <a:ext cx="4652994" cy="3150194"/>
            <a:chOff x="2835" y="1071"/>
            <a:chExt cx="2587" cy="1720"/>
          </a:xfrm>
        </p:grpSpPr>
        <p:pic>
          <p:nvPicPr>
            <p:cNvPr id="6" name="Picture 5" descr="P0017797"/>
            <p:cNvPicPr>
              <a:picLocks noChangeArrowheads="1"/>
            </p:cNvPicPr>
            <p:nvPr/>
          </p:nvPicPr>
          <p:blipFill>
            <a:blip r:embed="rId1">
              <a:lum bright="30000" contrast="-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071"/>
              <a:ext cx="2587" cy="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bm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117"/>
              <a:ext cx="2585" cy="15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domains</a:t>
            </a:r>
            <a:endParaRPr lang="en-US" dirty="0" smtClean="0"/>
          </a:p>
          <a:p>
            <a:r>
              <a:rPr lang="en-US" dirty="0" smtClean="0"/>
              <a:t>Network architecture of a car</a:t>
            </a:r>
            <a:endParaRPr lang="en-US" dirty="0" smtClean="0"/>
          </a:p>
          <a:p>
            <a:r>
              <a:rPr lang="en-US" b="1" dirty="0" smtClean="0"/>
              <a:t>Requirements for function realizations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for function realizations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090"/>
            <a:ext cx="8229600" cy="46590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Also referred to as “non-functional requirements” or “extra-functional requirements”</a:t>
            </a:r>
            <a:endParaRPr lang="en-US" dirty="0" smtClean="0"/>
          </a:p>
          <a:p>
            <a:pPr lvl="1"/>
            <a:r>
              <a:rPr lang="en-US" b="1" dirty="0" smtClean="0"/>
              <a:t>Timeliness/Predictability</a:t>
            </a:r>
            <a:endParaRPr lang="en-US" b="1" dirty="0" smtClean="0"/>
          </a:p>
          <a:p>
            <a:pPr lvl="2"/>
            <a:r>
              <a:rPr lang="en-US" dirty="0" smtClean="0"/>
              <a:t>Hard timing requirements: functional</a:t>
            </a:r>
            <a:endParaRPr lang="en-US" dirty="0" smtClean="0"/>
          </a:p>
          <a:p>
            <a:pPr lvl="2"/>
            <a:r>
              <a:rPr lang="en-US" dirty="0" smtClean="0"/>
              <a:t>Firm/soft timing requirements: non-functional (can be traded </a:t>
            </a:r>
            <a:r>
              <a:rPr lang="en-US" dirty="0"/>
              <a:t>for others, e.g. a bit later but much cheaper to realize)</a:t>
            </a:r>
            <a:endParaRPr lang="en-US" dirty="0" smtClean="0"/>
          </a:p>
          <a:p>
            <a:pPr lvl="1"/>
            <a:r>
              <a:rPr lang="en-US" dirty="0" smtClean="0"/>
              <a:t>Dependability</a:t>
            </a:r>
            <a:endParaRPr lang="en-US" dirty="0" smtClean="0"/>
          </a:p>
          <a:p>
            <a:pPr lvl="1"/>
            <a:r>
              <a:rPr lang="en-US" dirty="0" smtClean="0"/>
              <a:t>Maintainability</a:t>
            </a:r>
            <a:r>
              <a:rPr lang="en-US" dirty="0"/>
              <a:t>: ability for </a:t>
            </a:r>
            <a:r>
              <a:rPr lang="en-US" dirty="0" smtClean="0"/>
              <a:t>software to </a:t>
            </a:r>
            <a:r>
              <a:rPr lang="en-US" dirty="0"/>
              <a:t>undergo modifications and </a:t>
            </a:r>
            <a:r>
              <a:rPr lang="en-US" dirty="0" smtClean="0"/>
              <a:t>repairs</a:t>
            </a:r>
            <a:endParaRPr lang="en-US" dirty="0" smtClean="0"/>
          </a:p>
          <a:p>
            <a:pPr lvl="1"/>
            <a:r>
              <a:rPr lang="en-US" dirty="0" smtClean="0"/>
              <a:t>Scalability: ability to scale a metric with changing architecture</a:t>
            </a:r>
            <a:endParaRPr lang="en-US" dirty="0" smtClean="0"/>
          </a:p>
          <a:p>
            <a:pPr lvl="2"/>
            <a:r>
              <a:rPr lang="en-US" dirty="0"/>
              <a:t>Example: maintainability will decrease when increasing number of ECUs in a </a:t>
            </a:r>
            <a:r>
              <a:rPr lang="en-US" dirty="0" smtClean="0"/>
              <a:t>car</a:t>
            </a:r>
            <a:endParaRPr lang="en-US" dirty="0" smtClean="0"/>
          </a:p>
          <a:p>
            <a:pPr lvl="1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Timeliness requirements</a:t>
            </a:r>
            <a:endParaRPr lang="en-GB" dirty="0">
              <a:latin typeface="Arial" panose="0208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380" y="1633392"/>
            <a:ext cx="7656962" cy="43176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  <p:pic>
        <p:nvPicPr>
          <p:cNvPr id="8" name="crash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59225" y="1797730"/>
            <a:ext cx="5689600" cy="3251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59225" y="1729828"/>
            <a:ext cx="5689600" cy="3381822"/>
          </a:xfrm>
          <a:prstGeom prst="roundRect">
            <a:avLst>
              <a:gd name="adj" fmla="val 7577"/>
            </a:avLst>
          </a:prstGeom>
          <a:noFill/>
          <a:ln w="190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Timeliness </a:t>
            </a:r>
            <a:r>
              <a:rPr lang="en-US" dirty="0"/>
              <a:t>requirements</a:t>
            </a:r>
            <a:endParaRPr lang="en-US" dirty="0"/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Example: inflation of an air bag</a:t>
            </a:r>
            <a:endParaRPr lang="en-GB" dirty="0" smtClean="0"/>
          </a:p>
          <a:p>
            <a:pPr lvl="1"/>
            <a:r>
              <a:rPr lang="en-GB" dirty="0" smtClean="0"/>
              <a:t>real-time </a:t>
            </a:r>
            <a:r>
              <a:rPr lang="en-GB" dirty="0" smtClean="0">
                <a:sym typeface="Symbol" charset="0"/>
              </a:rPr>
              <a:t> fast</a:t>
            </a:r>
            <a:endParaRPr lang="en-GB" dirty="0" smtClean="0">
              <a:sym typeface="Symbol" charset="0"/>
            </a:endParaRPr>
          </a:p>
          <a:p>
            <a:pPr lvl="1"/>
            <a:r>
              <a:rPr lang="en-US" dirty="0" smtClean="0">
                <a:sym typeface="Symbol" charset="0"/>
              </a:rPr>
              <a:t>real time: fulfill specific timing requirements</a:t>
            </a:r>
            <a:endParaRPr lang="en-GB" dirty="0" smtClean="0">
              <a:sym typeface="Symbol" charset="0"/>
            </a:endParaRPr>
          </a:p>
          <a:p>
            <a:pPr lvl="2"/>
            <a:endParaRPr lang="en-GB" dirty="0">
              <a:sym typeface="Symbo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763" y="3105509"/>
            <a:ext cx="7570961" cy="287661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922889" y="4473223"/>
            <a:ext cx="2243666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300"/>
            <a:ext cx="8229600" cy="4659013"/>
          </a:xfrm>
        </p:spPr>
        <p:txBody>
          <a:bodyPr>
            <a:normAutofit/>
          </a:bodyPr>
          <a:lstStyle/>
          <a:p>
            <a:r>
              <a:rPr lang="en-US" dirty="0" smtClean="0"/>
              <a:t>Example: Software </a:t>
            </a:r>
            <a:r>
              <a:rPr lang="en-US" dirty="0"/>
              <a:t>controlling </a:t>
            </a:r>
            <a:r>
              <a:rPr lang="en-US" dirty="0" smtClean="0"/>
              <a:t>the deployment of airbags </a:t>
            </a:r>
            <a:r>
              <a:rPr lang="en-US" dirty="0"/>
              <a:t>has 15 to 40 milliseconds to </a:t>
            </a:r>
            <a:r>
              <a:rPr lang="en-US" dirty="0" smtClean="0"/>
              <a:t>determine which and in what order to activate</a:t>
            </a:r>
            <a:endParaRPr lang="en-US" dirty="0"/>
          </a:p>
          <a:p>
            <a:r>
              <a:rPr lang="en-US" dirty="0" smtClean="0"/>
              <a:t>Specification:</a:t>
            </a:r>
            <a:endParaRPr lang="en-US" dirty="0" smtClean="0"/>
          </a:p>
          <a:p>
            <a:pPr lvl="1"/>
            <a:r>
              <a:rPr lang="en-US" dirty="0" smtClean="0"/>
              <a:t>Lower and upper bounds on the response time</a:t>
            </a:r>
            <a:endParaRPr lang="en-US" dirty="0" smtClean="0"/>
          </a:p>
          <a:p>
            <a:r>
              <a:rPr lang="en-US" dirty="0" smtClean="0"/>
              <a:t>Metrics:</a:t>
            </a:r>
            <a:endParaRPr lang="en-US" dirty="0" smtClean="0"/>
          </a:p>
          <a:p>
            <a:pPr lvl="1"/>
            <a:r>
              <a:rPr lang="en-US" dirty="0" smtClean="0"/>
              <a:t>Worst-case response time</a:t>
            </a:r>
            <a:endParaRPr lang="en-US" dirty="0" smtClean="0"/>
          </a:p>
          <a:p>
            <a:pPr lvl="1"/>
            <a:r>
              <a:rPr lang="en-US" dirty="0"/>
              <a:t>Tardiness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Dependability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960"/>
            <a:ext cx="8458200" cy="46589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Specification in 3 dimensions:</a:t>
            </a:r>
            <a:endParaRPr lang="en-US" dirty="0" smtClean="0"/>
          </a:p>
          <a:p>
            <a:pPr lvl="1"/>
            <a:r>
              <a:rPr lang="en-US" dirty="0"/>
              <a:t>Availability: readiness for correct </a:t>
            </a:r>
            <a:r>
              <a:rPr lang="en-US" dirty="0" smtClean="0"/>
              <a:t>service</a:t>
            </a:r>
            <a:endParaRPr lang="en-US" dirty="0" smtClean="0"/>
          </a:p>
          <a:p>
            <a:pPr lvl="2"/>
            <a:r>
              <a:rPr lang="en-US" dirty="0" smtClean="0"/>
              <a:t>Metric: probability </a:t>
            </a:r>
            <a:r>
              <a:rPr lang="en-US" dirty="0"/>
              <a:t>of the system being ready to </a:t>
            </a:r>
            <a:r>
              <a:rPr lang="en-US" dirty="0" smtClean="0"/>
              <a:t>use</a:t>
            </a:r>
            <a:endParaRPr lang="en-US" dirty="0" smtClean="0"/>
          </a:p>
          <a:p>
            <a:pPr lvl="3"/>
            <a:r>
              <a:rPr lang="en-US" dirty="0" smtClean="0"/>
              <a:t>Mean </a:t>
            </a:r>
            <a:r>
              <a:rPr lang="en-US" dirty="0"/>
              <a:t>Time To </a:t>
            </a:r>
            <a:r>
              <a:rPr lang="en-US" dirty="0" smtClean="0"/>
              <a:t>Failure (MTTF), Mean </a:t>
            </a:r>
            <a:r>
              <a:rPr lang="en-US" dirty="0"/>
              <a:t>Time To </a:t>
            </a:r>
            <a:r>
              <a:rPr lang="en-US" dirty="0" smtClean="0"/>
              <a:t>Repair (MTTR)</a:t>
            </a:r>
            <a:endParaRPr lang="en-US" dirty="0" smtClean="0"/>
          </a:p>
          <a:p>
            <a:pPr lvl="3"/>
            <a:r>
              <a:rPr lang="en-US" dirty="0" smtClean="0"/>
              <a:t>Availability</a:t>
            </a:r>
            <a:r>
              <a:rPr lang="en-US" dirty="0"/>
              <a:t>: MTTF/(MTTF+MTTR)</a:t>
            </a:r>
            <a:endParaRPr lang="en-US" dirty="0" smtClean="0"/>
          </a:p>
          <a:p>
            <a:pPr lvl="1"/>
            <a:r>
              <a:rPr lang="en-US" dirty="0"/>
              <a:t>Reliability: continuity of correct </a:t>
            </a:r>
            <a:r>
              <a:rPr lang="en-US" dirty="0" smtClean="0"/>
              <a:t>service</a:t>
            </a:r>
            <a:endParaRPr lang="en-US" dirty="0" smtClean="0"/>
          </a:p>
          <a:p>
            <a:pPr lvl="2"/>
            <a:r>
              <a:rPr lang="en-US" dirty="0" smtClean="0"/>
              <a:t>Metric: </a:t>
            </a:r>
            <a:r>
              <a:rPr lang="en-US" dirty="0"/>
              <a:t>expected time until not being available</a:t>
            </a:r>
            <a:endParaRPr lang="en-US" dirty="0" smtClean="0"/>
          </a:p>
          <a:p>
            <a:pPr lvl="1"/>
            <a:r>
              <a:rPr lang="en-US" dirty="0"/>
              <a:t>Safety: absence of catastrophic consequences on the </a:t>
            </a:r>
            <a:r>
              <a:rPr lang="en-US" dirty="0" smtClean="0"/>
              <a:t>user </a:t>
            </a:r>
            <a:r>
              <a:rPr lang="en-US" dirty="0"/>
              <a:t>and the </a:t>
            </a:r>
            <a:r>
              <a:rPr lang="en-US" dirty="0" smtClean="0"/>
              <a:t>environment</a:t>
            </a:r>
            <a:endParaRPr lang="en-US" dirty="0" smtClean="0"/>
          </a:p>
          <a:p>
            <a:pPr lvl="2"/>
            <a:r>
              <a:rPr lang="en-US" dirty="0" smtClean="0"/>
              <a:t>Metric: </a:t>
            </a:r>
            <a:r>
              <a:rPr lang="en-US" dirty="0"/>
              <a:t>catastrophic </a:t>
            </a:r>
            <a:r>
              <a:rPr lang="en-US" dirty="0" smtClean="0"/>
              <a:t>states are </a:t>
            </a:r>
            <a:r>
              <a:rPr lang="en-US" dirty="0"/>
              <a:t>not </a:t>
            </a:r>
            <a:r>
              <a:rPr lang="en-US" dirty="0" smtClean="0"/>
              <a:t>reachable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Dependability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2005, Toyota recalled 160 000 </a:t>
            </a:r>
            <a:r>
              <a:rPr lang="en-US" dirty="0" err="1" smtClean="0"/>
              <a:t>Prius</a:t>
            </a:r>
            <a:r>
              <a:rPr lang="en-US" dirty="0" smtClean="0"/>
              <a:t> hybrids, because of software causing car to stall and shutdown.</a:t>
            </a:r>
            <a:endParaRPr lang="en-US" dirty="0" smtClean="0"/>
          </a:p>
          <a:p>
            <a:pPr lvl="1"/>
            <a:r>
              <a:rPr lang="en-US" dirty="0" smtClean="0"/>
              <a:t>Fix required 90 min per car = 240 000 man hours</a:t>
            </a:r>
            <a:endParaRPr lang="en-US" dirty="0" smtClean="0"/>
          </a:p>
          <a:p>
            <a:r>
              <a:rPr lang="en-US" dirty="0" smtClean="0"/>
              <a:t>In 2008, VW recalled 6500 cars, because of software causing unexpected increase in RPM when air-conditioning is turned 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controlled system </a:t>
            </a:r>
            <a:r>
              <a:rPr lang="en-US" i="1" dirty="0"/>
              <a:t>must </a:t>
            </a:r>
            <a:r>
              <a:rPr lang="en-US" dirty="0"/>
              <a:t>remain </a:t>
            </a:r>
            <a:r>
              <a:rPr lang="en-US" dirty="0" smtClean="0"/>
              <a:t>safe</a:t>
            </a:r>
            <a:endParaRPr lang="en-US" dirty="0" smtClean="0"/>
          </a:p>
          <a:p>
            <a:pPr lvl="1"/>
            <a:r>
              <a:rPr lang="en-US" dirty="0" smtClean="0"/>
              <a:t>hazardous </a:t>
            </a:r>
            <a:r>
              <a:rPr lang="en-US" dirty="0"/>
              <a:t>states unreachable (e.g., extremely </a:t>
            </a:r>
            <a:r>
              <a:rPr lang="en-US" dirty="0" smtClean="0"/>
              <a:t>high temperatures)</a:t>
            </a:r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in erroneous conditions, safety must be maintained (no “error exit”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Certification</a:t>
            </a:r>
            <a:r>
              <a:rPr lang="en-US" dirty="0"/>
              <a:t>: approval by independent </a:t>
            </a:r>
            <a:r>
              <a:rPr lang="en-US" dirty="0" smtClean="0"/>
              <a:t>agency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Automotive functional domains</a:t>
            </a:r>
            <a:endParaRPr lang="en-GB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powertrain, e.g.</a:t>
            </a:r>
            <a:endParaRPr lang="en-US" dirty="0" smtClean="0"/>
          </a:p>
          <a:p>
            <a:pPr lvl="1"/>
            <a:r>
              <a:rPr lang="en-US" dirty="0" smtClean="0"/>
              <a:t>engine control, transmission and gear control;</a:t>
            </a:r>
            <a:endParaRPr lang="en-US" dirty="0" smtClean="0"/>
          </a:p>
          <a:p>
            <a:r>
              <a:rPr lang="en-US" dirty="0" smtClean="0"/>
              <a:t>chassis, e.g.</a:t>
            </a:r>
            <a:endParaRPr lang="en-US" dirty="0" smtClean="0"/>
          </a:p>
          <a:p>
            <a:pPr lvl="1"/>
            <a:r>
              <a:rPr lang="en-US" dirty="0" smtClean="0"/>
              <a:t>ABS (Antilock Braking System), ESP (Electronic Stability Program), ASC (Automatic Stability Control), ACC (Adaptive Cruise Control);</a:t>
            </a:r>
            <a:endParaRPr lang="en-US" dirty="0" smtClean="0"/>
          </a:p>
          <a:p>
            <a:r>
              <a:rPr lang="en-US" dirty="0" smtClean="0"/>
              <a:t>body (comfort), e.g.</a:t>
            </a:r>
            <a:endParaRPr lang="en-US" dirty="0" smtClean="0"/>
          </a:p>
          <a:p>
            <a:pPr lvl="1"/>
            <a:r>
              <a:rPr lang="en-US" dirty="0" smtClean="0"/>
              <a:t>air conditioning and climate control, dash board, wipers, lights, doors, seats, windows, mirrors, cruise control, park distance control;</a:t>
            </a:r>
            <a:endParaRPr lang="en-US" dirty="0" smtClean="0"/>
          </a:p>
          <a:p>
            <a:r>
              <a:rPr lang="en-US" dirty="0" smtClean="0"/>
              <a:t>telematics/wireless, e.g.</a:t>
            </a:r>
            <a:endParaRPr lang="en-US" dirty="0" smtClean="0"/>
          </a:p>
          <a:p>
            <a:pPr lvl="1"/>
            <a:r>
              <a:rPr lang="en-US" dirty="0" smtClean="0"/>
              <a:t>multimedia, infotainment, GPS and in-vehicle navigation systems, CD/DVD players, rear-seat entertainment;</a:t>
            </a:r>
            <a:endParaRPr lang="en-US" dirty="0" smtClean="0"/>
          </a:p>
          <a:p>
            <a:r>
              <a:rPr lang="en-US" dirty="0" smtClean="0"/>
              <a:t>passive safety (emerging), e.g.</a:t>
            </a:r>
            <a:endParaRPr lang="en-US" dirty="0" smtClean="0"/>
          </a:p>
          <a:p>
            <a:pPr lvl="1"/>
            <a:r>
              <a:rPr lang="en-GB" dirty="0" smtClean="0"/>
              <a:t>rollover sensors, airbags, belt </a:t>
            </a:r>
            <a:r>
              <a:rPr lang="en-GB" dirty="0" err="1" smtClean="0"/>
              <a:t>pretensioners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Security: when the system is open to external observation and control (e.g., via Internet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confidentiality</a:t>
            </a:r>
            <a:r>
              <a:rPr lang="en-US" dirty="0"/>
              <a:t>, integrity and non-</a:t>
            </a:r>
            <a:r>
              <a:rPr lang="en-US" dirty="0" smtClean="0"/>
              <a:t>repudiation</a:t>
            </a:r>
            <a:endParaRPr lang="en-US" dirty="0" smtClean="0"/>
          </a:p>
          <a:p>
            <a:pPr lvl="2"/>
            <a:r>
              <a:rPr lang="en-US" dirty="0" smtClean="0"/>
              <a:t>validation </a:t>
            </a:r>
            <a:r>
              <a:rPr lang="en-US" dirty="0"/>
              <a:t>of privileges (authentication, </a:t>
            </a:r>
            <a:r>
              <a:rPr lang="en-US" dirty="0" smtClean="0"/>
              <a:t>authorization)</a:t>
            </a:r>
            <a:endParaRPr lang="en-US" dirty="0"/>
          </a:p>
          <a:p>
            <a:pPr lvl="2"/>
            <a:r>
              <a:rPr lang="en-US" dirty="0" smtClean="0"/>
              <a:t>secure </a:t>
            </a:r>
            <a:r>
              <a:rPr lang="en-US" dirty="0"/>
              <a:t>protocols to make intrusion </a:t>
            </a:r>
            <a:r>
              <a:rPr lang="en-US" dirty="0" smtClean="0"/>
              <a:t>impossible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020"/>
            <a:ext cx="8229600" cy="4659013"/>
          </a:xfrm>
        </p:spPr>
        <p:txBody>
          <a:bodyPr>
            <a:noAutofit/>
          </a:bodyPr>
          <a:lstStyle/>
          <a:p>
            <a:r>
              <a:rPr lang="en-US" sz="2400" smtClean="0"/>
              <a:t>Recommended reading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/>
            <a:r>
              <a:rPr lang="en-US" sz="2000" dirty="0" smtClean="0"/>
              <a:t>[</a:t>
            </a:r>
            <a:r>
              <a:rPr lang="en-US" sz="2000" dirty="0"/>
              <a:t>Burns] Ch. 1.1-1.3, 2.1-2.2, 2.10</a:t>
            </a:r>
            <a:endParaRPr lang="en-US" sz="2000" dirty="0"/>
          </a:p>
          <a:p>
            <a:r>
              <a:rPr lang="en-US" sz="2400" dirty="0" smtClean="0"/>
              <a:t>Optional reading:</a:t>
            </a:r>
            <a:endParaRPr lang="en-US" sz="2400" dirty="0" smtClean="0"/>
          </a:p>
          <a:p>
            <a:pPr lvl="1"/>
            <a:r>
              <a:rPr lang="en-US" sz="2000" dirty="0" smtClean="0"/>
              <a:t>N. </a:t>
            </a:r>
            <a:r>
              <a:rPr lang="en-US" sz="2000" dirty="0" err="1" smtClean="0"/>
              <a:t>Navet</a:t>
            </a:r>
            <a:r>
              <a:rPr lang="en-US" sz="2000" dirty="0" smtClean="0"/>
              <a:t>, F. </a:t>
            </a:r>
            <a:r>
              <a:rPr lang="en-US" sz="2000" dirty="0" err="1" smtClean="0"/>
              <a:t>Simonot</a:t>
            </a:r>
            <a:r>
              <a:rPr lang="en-US" sz="2000" dirty="0" smtClean="0"/>
              <a:t>-Lion, “Automotive Embedded Systems Handbook”, CRC Press, 2009</a:t>
            </a:r>
            <a:endParaRPr lang="en-US" sz="2000" dirty="0" smtClean="0"/>
          </a:p>
          <a:p>
            <a:pPr lvl="1"/>
            <a:r>
              <a:rPr lang="en-US" sz="2000" dirty="0" smtClean="0"/>
              <a:t>G. </a:t>
            </a:r>
            <a:r>
              <a:rPr lang="en-US" sz="2000" dirty="0" err="1" smtClean="0"/>
              <a:t>Leen</a:t>
            </a:r>
            <a:r>
              <a:rPr lang="en-US" sz="2000" dirty="0" smtClean="0"/>
              <a:t>, D. </a:t>
            </a:r>
            <a:r>
              <a:rPr lang="en-US" sz="2000" dirty="0" err="1" smtClean="0"/>
              <a:t>Hefferenan</a:t>
            </a:r>
            <a:r>
              <a:rPr lang="en-US" sz="2000" dirty="0" smtClean="0"/>
              <a:t>, “Expanding automotive electronics systems”, Computer, 35(1), 2002</a:t>
            </a:r>
            <a:endParaRPr lang="en-US" sz="2000" dirty="0" smtClean="0"/>
          </a:p>
          <a:p>
            <a:pPr lvl="1"/>
            <a:r>
              <a:rPr lang="fi-FI" sz="2000" dirty="0"/>
              <a:t>U. </a:t>
            </a:r>
            <a:r>
              <a:rPr lang="fi-FI" sz="2000" dirty="0" err="1" smtClean="0"/>
              <a:t>Keskin</a:t>
            </a:r>
            <a:r>
              <a:rPr lang="fi-FI" sz="2000" dirty="0" smtClean="0"/>
              <a:t>, </a:t>
            </a:r>
            <a:r>
              <a:rPr lang="en-US" sz="2000" dirty="0" smtClean="0"/>
              <a:t>“</a:t>
            </a:r>
            <a:r>
              <a:rPr lang="fi-FI" sz="2000" dirty="0" err="1" smtClean="0"/>
              <a:t>In</a:t>
            </a:r>
            <a:r>
              <a:rPr lang="fi-FI" sz="2000" dirty="0" err="1"/>
              <a:t>-Vehicle</a:t>
            </a:r>
            <a:r>
              <a:rPr lang="fi-FI" sz="2000" dirty="0"/>
              <a:t> </a:t>
            </a:r>
            <a:r>
              <a:rPr lang="fi-FI" sz="2000" dirty="0" err="1"/>
              <a:t>Communication</a:t>
            </a:r>
            <a:r>
              <a:rPr lang="fi-FI" sz="2000" dirty="0"/>
              <a:t> Networks: A </a:t>
            </a:r>
            <a:r>
              <a:rPr lang="fi-FI" sz="2000" dirty="0" err="1"/>
              <a:t>Literature</a:t>
            </a:r>
            <a:r>
              <a:rPr lang="fi-FI" sz="2000" dirty="0"/>
              <a:t> </a:t>
            </a:r>
            <a:r>
              <a:rPr lang="fi-FI" sz="2000" dirty="0" err="1" smtClean="0"/>
              <a:t>Survey</a:t>
            </a:r>
            <a:r>
              <a:rPr lang="fi-FI" sz="2000" dirty="0" smtClean="0"/>
              <a:t>”, </a:t>
            </a:r>
            <a:r>
              <a:rPr lang="fi-FI" sz="2000" dirty="0"/>
              <a:t>TU/e </a:t>
            </a:r>
            <a:r>
              <a:rPr lang="fi-FI" sz="2000" dirty="0" err="1"/>
              <a:t>CS-Report</a:t>
            </a:r>
            <a:r>
              <a:rPr lang="fi-FI" sz="2000" dirty="0"/>
              <a:t> 09-10, </a:t>
            </a:r>
            <a:r>
              <a:rPr lang="fi-FI" sz="2000" dirty="0" smtClean="0"/>
              <a:t>2009</a:t>
            </a:r>
            <a:endParaRPr lang="fi-FI" sz="2000" dirty="0"/>
          </a:p>
          <a:p>
            <a:pPr lvl="1"/>
            <a:r>
              <a:rPr lang="en-US" sz="2000" dirty="0" smtClean="0"/>
              <a:t>P. </a:t>
            </a:r>
            <a:r>
              <a:rPr lang="en-US" sz="2000" dirty="0" err="1" smtClean="0"/>
              <a:t>Kruchten</a:t>
            </a:r>
            <a:r>
              <a:rPr lang="en-US" sz="2000" dirty="0"/>
              <a:t>, “Architectural Blueprints—The </a:t>
            </a:r>
            <a:r>
              <a:rPr lang="en-US" sz="2000" dirty="0" smtClean="0"/>
              <a:t>4</a:t>
            </a:r>
            <a:r>
              <a:rPr lang="en-US" sz="2000" dirty="0"/>
              <a:t>+</a:t>
            </a:r>
            <a:r>
              <a:rPr lang="en-US" sz="2000" dirty="0" smtClean="0"/>
              <a:t>1 </a:t>
            </a:r>
            <a:r>
              <a:rPr lang="en-US" sz="2000" dirty="0"/>
              <a:t>View Model of Software </a:t>
            </a:r>
            <a:r>
              <a:rPr lang="en-US" sz="2000" dirty="0" smtClean="0"/>
              <a:t>Architecture”, </a:t>
            </a:r>
            <a:r>
              <a:rPr lang="pl-PL" sz="2000" dirty="0"/>
              <a:t>Software 12 (6</a:t>
            </a:r>
            <a:r>
              <a:rPr lang="pl-PL" sz="2000" dirty="0" smtClean="0"/>
              <a:t>), 1995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Engine control</a:t>
            </a:r>
            <a:endParaRPr lang="en-GB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Task of engine control:</a:t>
            </a:r>
            <a:endParaRPr lang="en-GB" dirty="0" smtClean="0"/>
          </a:p>
          <a:p>
            <a:pPr lvl="1"/>
            <a:r>
              <a:rPr lang="en-GB" dirty="0" smtClean="0"/>
              <a:t>calculate amount of fuel and</a:t>
            </a:r>
            <a:endParaRPr lang="en-GB" dirty="0" smtClean="0"/>
          </a:p>
          <a:p>
            <a:pPr lvl="1"/>
            <a:r>
              <a:rPr lang="en-GB" dirty="0" smtClean="0"/>
              <a:t>exact moment of injection</a:t>
            </a:r>
            <a:endParaRPr lang="en-GB" dirty="0" smtClean="0"/>
          </a:p>
          <a:p>
            <a:r>
              <a:rPr lang="en-GB" dirty="0" smtClean="0"/>
              <a:t>Dependencies:</a:t>
            </a:r>
            <a:endParaRPr lang="en-GB" dirty="0" smtClean="0"/>
          </a:p>
          <a:p>
            <a:pPr lvl="1"/>
            <a:r>
              <a:rPr lang="en-GB" dirty="0" smtClean="0"/>
              <a:t>pedal (driver)</a:t>
            </a:r>
            <a:endParaRPr lang="en-GB" dirty="0" smtClean="0"/>
          </a:p>
          <a:p>
            <a:pPr lvl="1"/>
            <a:r>
              <a:rPr lang="en-GB" dirty="0" smtClean="0"/>
              <a:t>load of the engine</a:t>
            </a:r>
            <a:endParaRPr lang="en-GB" dirty="0" smtClean="0"/>
          </a:p>
          <a:p>
            <a:pPr lvl="1"/>
            <a:r>
              <a:rPr lang="en-GB" dirty="0" smtClean="0"/>
              <a:t>temperature</a:t>
            </a:r>
            <a:endParaRPr lang="en-GB" dirty="0" smtClean="0"/>
          </a:p>
          <a:p>
            <a:pPr lvl="1"/>
            <a:r>
              <a:rPr lang="en-GB" dirty="0" smtClean="0"/>
              <a:t>etc.</a:t>
            </a:r>
            <a:endParaRPr lang="en-GB" dirty="0" smtClean="0"/>
          </a:p>
          <a:p>
            <a:r>
              <a:rPr lang="en-GB" dirty="0" smtClean="0"/>
              <a:t>Sensors and actuators:</a:t>
            </a:r>
            <a:endParaRPr lang="en-GB" dirty="0" smtClean="0"/>
          </a:p>
          <a:p>
            <a:pPr lvl="1"/>
            <a:r>
              <a:rPr lang="en-GB" dirty="0" smtClean="0"/>
              <a:t>position of crankshaft</a:t>
            </a:r>
            <a:endParaRPr lang="en-GB" dirty="0" smtClean="0"/>
          </a:p>
          <a:p>
            <a:pPr lvl="1"/>
            <a:r>
              <a:rPr lang="en-GB" dirty="0"/>
              <a:t>v</a:t>
            </a:r>
            <a:r>
              <a:rPr lang="en-GB" dirty="0" smtClean="0"/>
              <a:t>alves</a:t>
            </a:r>
            <a:endParaRPr lang="en-GB" dirty="0" smtClean="0"/>
          </a:p>
          <a:p>
            <a:r>
              <a:rPr lang="en-GB" dirty="0"/>
              <a:t>Relevance:</a:t>
            </a:r>
            <a:endParaRPr lang="en-GB" dirty="0"/>
          </a:p>
          <a:p>
            <a:pPr lvl="1"/>
            <a:r>
              <a:rPr lang="en-GB" dirty="0"/>
              <a:t>avoid mechanical damage</a:t>
            </a:r>
            <a:endParaRPr lang="en-GB" dirty="0"/>
          </a:p>
          <a:p>
            <a:pPr lvl="1"/>
            <a:r>
              <a:rPr lang="en-GB" dirty="0"/>
              <a:t>provide quality of control (e.g. fuel efficiency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1270" name="Picture 6" descr="Cshaft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984197" y="1440000"/>
            <a:ext cx="360997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831368" y="4156213"/>
            <a:ext cx="3809118" cy="646331"/>
          </a:xfrm>
          <a:prstGeom prst="rect">
            <a:avLst/>
          </a:prstGeom>
          <a:noFill/>
          <a:ln w="12700" cap="rnd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Crankshaft (red), pistons (grey) in their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cylinders (blue), and flywheel (black)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7946" y="6426739"/>
            <a:ext cx="992565" cy="276999"/>
          </a:xfrm>
        </p:spPr>
        <p:txBody>
          <a:bodyPr/>
          <a:lstStyle/>
          <a:p>
            <a:fld id="{385D65D4-6F63-2147-A957-5093430513A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Engine control</a:t>
            </a:r>
            <a:endParaRPr lang="en-GB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Real-time requirements for fuel injection:</a:t>
            </a:r>
            <a:endParaRPr lang="en-GB" dirty="0" smtClean="0"/>
          </a:p>
          <a:p>
            <a:pPr lvl="1"/>
            <a:r>
              <a:rPr lang="en-GB" dirty="0" smtClean="0"/>
              <a:t>Keep </a:t>
            </a:r>
            <a:r>
              <a:rPr lang="en-GB" dirty="0"/>
              <a:t>the fuel intake valve open for </a:t>
            </a:r>
            <a:r>
              <a:rPr lang="en-GB" i="1" dirty="0"/>
              <a:t>f</a:t>
            </a:r>
            <a:r>
              <a:rPr lang="en-GB" dirty="0"/>
              <a:t>(</a:t>
            </a:r>
            <a:r>
              <a:rPr lang="en-GB" i="1" dirty="0"/>
              <a:t>x</a:t>
            </a:r>
            <a:r>
              <a:rPr lang="en-GB" dirty="0"/>
              <a:t>) </a:t>
            </a:r>
            <a:r>
              <a:rPr lang="en-GB" dirty="0" err="1"/>
              <a:t>μs</a:t>
            </a:r>
            <a:r>
              <a:rPr lang="en-GB" dirty="0"/>
              <a:t> at </a:t>
            </a:r>
            <a:r>
              <a:rPr lang="en-GB" i="1" dirty="0"/>
              <a:t>x</a:t>
            </a:r>
            <a:r>
              <a:rPr lang="en-GB" dirty="0"/>
              <a:t> </a:t>
            </a:r>
            <a:r>
              <a:rPr lang="en-GB" dirty="0" smtClean="0"/>
              <a:t>rpm	</a:t>
            </a:r>
            <a:endParaRPr lang="en-GB" dirty="0"/>
          </a:p>
          <a:p>
            <a:pPr lvl="1"/>
            <a:r>
              <a:rPr lang="en-GB" dirty="0"/>
              <a:t>Crankshaft position accuracy: 0.1 degree</a:t>
            </a:r>
            <a:endParaRPr lang="en-GB" dirty="0"/>
          </a:p>
          <a:p>
            <a:pPr lvl="2"/>
            <a:r>
              <a:rPr lang="en-GB" dirty="0"/>
              <a:t>At 100 </a:t>
            </a:r>
            <a:r>
              <a:rPr lang="en-GB" dirty="0" err="1"/>
              <a:t>rps</a:t>
            </a:r>
            <a:r>
              <a:rPr lang="en-GB" dirty="0"/>
              <a:t> </a:t>
            </a:r>
            <a:r>
              <a:rPr lang="en-GB" dirty="0">
                <a:sym typeface="Symbol" pitchFamily="18" charset="2"/>
              </a:rPr>
              <a:t> 3s temporal </a:t>
            </a:r>
            <a:r>
              <a:rPr lang="en-GB" dirty="0" smtClean="0">
                <a:sym typeface="Symbol" pitchFamily="18" charset="2"/>
              </a:rPr>
              <a:t>accuracy</a:t>
            </a:r>
            <a:endParaRPr lang="en-GB" dirty="0" smtClean="0"/>
          </a:p>
          <a:p>
            <a:r>
              <a:rPr lang="en-GB" dirty="0" smtClean="0"/>
              <a:t>Challenges:</a:t>
            </a:r>
            <a:endParaRPr lang="en-GB" dirty="0" smtClean="0"/>
          </a:p>
          <a:p>
            <a:pPr lvl="1"/>
            <a:r>
              <a:rPr lang="en-GB" dirty="0" smtClean="0"/>
              <a:t>latency between sending “close” command to valve and the actual time when the valve closes</a:t>
            </a:r>
            <a:endParaRPr lang="en-GB" dirty="0" smtClean="0"/>
          </a:p>
          <a:p>
            <a:pPr lvl="2"/>
            <a:r>
              <a:rPr lang="en-GB" dirty="0"/>
              <a:t>Communication latency</a:t>
            </a:r>
            <a:endParaRPr lang="en-GB" dirty="0"/>
          </a:p>
          <a:p>
            <a:pPr lvl="2"/>
            <a:r>
              <a:rPr lang="en-GB" dirty="0"/>
              <a:t>Environmental conditions (e.g. temperature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Approach:</a:t>
            </a:r>
            <a:endParaRPr lang="en-GB" dirty="0" smtClean="0"/>
          </a:p>
          <a:p>
            <a:pPr lvl="1"/>
            <a:r>
              <a:rPr lang="en-GB" dirty="0" smtClean="0"/>
              <a:t>compensate for latency:</a:t>
            </a:r>
            <a:endParaRPr lang="en-GB" dirty="0" smtClean="0"/>
          </a:p>
          <a:p>
            <a:pPr lvl="2"/>
            <a:r>
              <a:rPr lang="en-GB" dirty="0" smtClean="0"/>
              <a:t>sensor signal indicates when valve closes</a:t>
            </a:r>
            <a:endParaRPr lang="en-GB" dirty="0" smtClean="0"/>
          </a:p>
          <a:p>
            <a:pPr lvl="2"/>
            <a:r>
              <a:rPr lang="en-GB" dirty="0" smtClean="0"/>
              <a:t>latency is measured during every engine cycle</a:t>
            </a:r>
            <a:endParaRPr lang="en-GB" dirty="0" smtClean="0"/>
          </a:p>
          <a:p>
            <a:pPr lvl="2"/>
            <a:r>
              <a:rPr lang="en-GB" dirty="0" smtClean="0"/>
              <a:t>determine when “close” command must be sent</a:t>
            </a:r>
            <a:endParaRPr lang="en-GB" dirty="0" smtClean="0"/>
          </a:p>
          <a:p>
            <a:pPr lvl="2"/>
            <a:endParaRPr lang="en-GB" dirty="0" smtClean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7946" y="6426739"/>
            <a:ext cx="992565" cy="276999"/>
          </a:xfrm>
        </p:spPr>
        <p:txBody>
          <a:bodyPr/>
          <a:lstStyle/>
          <a:p>
            <a:fld id="{385D65D4-6F63-2147-A957-5093430513A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Anti-lock Braking System</a:t>
            </a:r>
            <a:endParaRPr lang="en-US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Font typeface="Arial" panose="0208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dirty="0">
              <a:solidFill>
                <a:srgbClr val="000000"/>
              </a:solidFill>
              <a:latin typeface="Arial" panose="02080604020202020204" pitchFamily="34" charset="0"/>
            </a:endParaRPr>
          </a:p>
        </p:txBody>
      </p:sp>
      <p:sp>
        <p:nvSpPr>
          <p:cNvPr id="31748" name="Line 2"/>
          <p:cNvSpPr>
            <a:spLocks noChangeShapeType="1"/>
          </p:cNvSpPr>
          <p:nvPr/>
        </p:nvSpPr>
        <p:spPr bwMode="auto">
          <a:xfrm>
            <a:off x="3870925" y="3656025"/>
            <a:ext cx="119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50" y="1520837"/>
            <a:ext cx="2058987" cy="2106613"/>
          </a:xfrm>
          <a:prstGeom prst="rect">
            <a:avLst/>
          </a:prstGeom>
          <a:noFill/>
          <a:ln>
            <a:noFill/>
          </a:ln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3996337" y="3597287"/>
            <a:ext cx="365125" cy="195263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panose="02080604020202020204" pitchFamily="34" charset="0"/>
            </a:endParaRPr>
          </a:p>
        </p:txBody>
      </p:sp>
      <p:sp>
        <p:nvSpPr>
          <p:cNvPr id="31751" name="Line 5"/>
          <p:cNvSpPr>
            <a:spLocks noChangeShapeType="1"/>
          </p:cNvSpPr>
          <p:nvPr/>
        </p:nvSpPr>
        <p:spPr bwMode="auto">
          <a:xfrm>
            <a:off x="3989987" y="3514737"/>
            <a:ext cx="6350" cy="26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Oval 6"/>
          <p:cNvSpPr>
            <a:spLocks noChangeArrowheads="1"/>
          </p:cNvSpPr>
          <p:nvPr/>
        </p:nvSpPr>
        <p:spPr bwMode="auto">
          <a:xfrm>
            <a:off x="2299300" y="2416187"/>
            <a:ext cx="180975" cy="161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1"/>
              </a:solidFill>
              <a:latin typeface="Arial" panose="02080604020202020204" pitchFamily="34" charset="0"/>
            </a:endParaRPr>
          </a:p>
        </p:txBody>
      </p:sp>
      <p:sp>
        <p:nvSpPr>
          <p:cNvPr id="31753" name="Freeform 7"/>
          <p:cNvSpPr/>
          <p:nvPr/>
        </p:nvSpPr>
        <p:spPr bwMode="auto">
          <a:xfrm>
            <a:off x="1805587" y="2540012"/>
            <a:ext cx="579438" cy="695325"/>
          </a:xfrm>
          <a:custGeom>
            <a:avLst/>
            <a:gdLst>
              <a:gd name="T0" fmla="*/ 2147483647 w 456"/>
              <a:gd name="T1" fmla="*/ 0 h 438"/>
              <a:gd name="T2" fmla="*/ 2147483647 w 456"/>
              <a:gd name="T3" fmla="*/ 2147483647 h 438"/>
              <a:gd name="T4" fmla="*/ 0 w 456"/>
              <a:gd name="T5" fmla="*/ 2147483647 h 438"/>
              <a:gd name="T6" fmla="*/ 0 60000 65536"/>
              <a:gd name="T7" fmla="*/ 0 60000 65536"/>
              <a:gd name="T8" fmla="*/ 0 60000 65536"/>
              <a:gd name="T9" fmla="*/ 0 w 456"/>
              <a:gd name="T10" fmla="*/ 0 h 438"/>
              <a:gd name="T11" fmla="*/ 456 w 456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438">
                <a:moveTo>
                  <a:pt x="456" y="0"/>
                </a:moveTo>
                <a:cubicBezTo>
                  <a:pt x="440" y="116"/>
                  <a:pt x="424" y="233"/>
                  <a:pt x="348" y="306"/>
                </a:cubicBezTo>
                <a:cubicBezTo>
                  <a:pt x="272" y="379"/>
                  <a:pt x="136" y="408"/>
                  <a:pt x="0" y="438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Rectangle 8"/>
          <p:cNvSpPr>
            <a:spLocks noChangeArrowheads="1"/>
          </p:cNvSpPr>
          <p:nvPr/>
        </p:nvSpPr>
        <p:spPr bwMode="auto">
          <a:xfrm rot="1686424">
            <a:off x="1700812" y="3016262"/>
            <a:ext cx="133350" cy="361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1"/>
              </a:solidFill>
              <a:latin typeface="Arial" panose="02080604020202020204" pitchFamily="34" charset="0"/>
            </a:endParaRPr>
          </a:p>
        </p:txBody>
      </p:sp>
      <p:sp>
        <p:nvSpPr>
          <p:cNvPr id="31755" name="Line 9"/>
          <p:cNvSpPr>
            <a:spLocks noChangeShapeType="1"/>
          </p:cNvSpPr>
          <p:nvPr/>
        </p:nvSpPr>
        <p:spPr bwMode="auto">
          <a:xfrm>
            <a:off x="3110512" y="2235212"/>
            <a:ext cx="0" cy="5619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Rectangle 10"/>
          <p:cNvSpPr>
            <a:spLocks noChangeArrowheads="1"/>
          </p:cNvSpPr>
          <p:nvPr/>
        </p:nvSpPr>
        <p:spPr bwMode="auto">
          <a:xfrm>
            <a:off x="3147025" y="2206637"/>
            <a:ext cx="330200" cy="561975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panose="02080604020202020204" pitchFamily="34" charset="0"/>
            </a:endParaRPr>
          </a:p>
        </p:txBody>
      </p:sp>
      <p:sp>
        <p:nvSpPr>
          <p:cNvPr id="31757" name="AutoShape 11"/>
          <p:cNvSpPr>
            <a:spLocks noChangeArrowheads="1"/>
          </p:cNvSpPr>
          <p:nvPr/>
        </p:nvSpPr>
        <p:spPr bwMode="auto">
          <a:xfrm>
            <a:off x="2889850" y="2206637"/>
            <a:ext cx="600075" cy="561975"/>
          </a:xfrm>
          <a:prstGeom prst="flowChartAlternateProcess">
            <a:avLst/>
          </a:prstGeom>
          <a:noFill/>
          <a:ln w="57150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panose="02080604020202020204" pitchFamily="34" charset="0"/>
            </a:endParaRPr>
          </a:p>
        </p:txBody>
      </p:sp>
      <p:sp>
        <p:nvSpPr>
          <p:cNvPr id="31758" name="Line 12"/>
          <p:cNvSpPr>
            <a:spLocks noChangeShapeType="1"/>
          </p:cNvSpPr>
          <p:nvPr/>
        </p:nvSpPr>
        <p:spPr bwMode="auto">
          <a:xfrm>
            <a:off x="2480275" y="2495562"/>
            <a:ext cx="630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3"/>
          <p:cNvSpPr>
            <a:spLocks noChangeShapeType="1"/>
          </p:cNvSpPr>
          <p:nvPr/>
        </p:nvSpPr>
        <p:spPr bwMode="auto">
          <a:xfrm>
            <a:off x="3459762" y="2479687"/>
            <a:ext cx="2716213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Line 14"/>
          <p:cNvSpPr>
            <a:spLocks noChangeShapeType="1"/>
          </p:cNvSpPr>
          <p:nvPr/>
        </p:nvSpPr>
        <p:spPr bwMode="auto">
          <a:xfrm>
            <a:off x="3461350" y="2427300"/>
            <a:ext cx="2686050" cy="31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Line 15"/>
          <p:cNvSpPr>
            <a:spLocks noChangeShapeType="1"/>
          </p:cNvSpPr>
          <p:nvPr/>
        </p:nvSpPr>
        <p:spPr bwMode="auto">
          <a:xfrm>
            <a:off x="3459762" y="2525725"/>
            <a:ext cx="2716213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Oval 16"/>
          <p:cNvSpPr>
            <a:spLocks noChangeArrowheads="1"/>
          </p:cNvSpPr>
          <p:nvPr/>
        </p:nvSpPr>
        <p:spPr bwMode="auto">
          <a:xfrm>
            <a:off x="6131525" y="2332050"/>
            <a:ext cx="290512" cy="25558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panose="02080604020202020204" pitchFamily="34" charset="0"/>
            </a:endParaRPr>
          </a:p>
        </p:txBody>
      </p:sp>
      <p:sp>
        <p:nvSpPr>
          <p:cNvPr id="31763" name="Oval 17"/>
          <p:cNvSpPr>
            <a:spLocks noChangeArrowheads="1"/>
          </p:cNvSpPr>
          <p:nvPr/>
        </p:nvSpPr>
        <p:spPr bwMode="auto">
          <a:xfrm>
            <a:off x="4807550" y="3505212"/>
            <a:ext cx="298450" cy="287338"/>
          </a:xfrm>
          <a:prstGeom prst="ellipse">
            <a:avLst/>
          </a:prstGeom>
          <a:solidFill>
            <a:srgbClr val="3399FF"/>
          </a:solidFill>
          <a:ln w="38100">
            <a:solidFill>
              <a:schemeClr val="bg2"/>
            </a:solidFill>
            <a:rou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panose="02080604020202020204" pitchFamily="34" charset="0"/>
            </a:endParaRPr>
          </a:p>
        </p:txBody>
      </p:sp>
      <p:sp>
        <p:nvSpPr>
          <p:cNvPr id="31764" name="Line 18"/>
          <p:cNvSpPr>
            <a:spLocks noChangeShapeType="1"/>
          </p:cNvSpPr>
          <p:nvPr/>
        </p:nvSpPr>
        <p:spPr bwMode="auto">
          <a:xfrm flipV="1">
            <a:off x="5001225" y="2505087"/>
            <a:ext cx="0" cy="1009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Line 19"/>
          <p:cNvSpPr>
            <a:spLocks noChangeShapeType="1"/>
          </p:cNvSpPr>
          <p:nvPr/>
        </p:nvSpPr>
        <p:spPr bwMode="auto">
          <a:xfrm flipV="1">
            <a:off x="4921850" y="2540012"/>
            <a:ext cx="0" cy="9747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Line 20"/>
          <p:cNvSpPr>
            <a:spLocks noChangeShapeType="1"/>
          </p:cNvSpPr>
          <p:nvPr/>
        </p:nvSpPr>
        <p:spPr bwMode="auto">
          <a:xfrm flipH="1">
            <a:off x="4959950" y="3314712"/>
            <a:ext cx="1587" cy="23495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Line 21"/>
          <p:cNvSpPr>
            <a:spLocks noChangeShapeType="1"/>
          </p:cNvSpPr>
          <p:nvPr/>
        </p:nvSpPr>
        <p:spPr bwMode="auto">
          <a:xfrm flipV="1">
            <a:off x="4164612" y="2505087"/>
            <a:ext cx="0" cy="1009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Line 22"/>
          <p:cNvSpPr>
            <a:spLocks noChangeShapeType="1"/>
          </p:cNvSpPr>
          <p:nvPr/>
        </p:nvSpPr>
        <p:spPr bwMode="auto">
          <a:xfrm flipV="1">
            <a:off x="4082062" y="2525725"/>
            <a:ext cx="0" cy="9985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Rectangle 23"/>
          <p:cNvSpPr>
            <a:spLocks noChangeArrowheads="1"/>
          </p:cNvSpPr>
          <p:nvPr/>
        </p:nvSpPr>
        <p:spPr bwMode="auto">
          <a:xfrm>
            <a:off x="3870925" y="3505212"/>
            <a:ext cx="490537" cy="28733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panose="02080604020202020204" pitchFamily="34" charset="0"/>
            </a:endParaRPr>
          </a:p>
        </p:txBody>
      </p:sp>
      <p:sp>
        <p:nvSpPr>
          <p:cNvPr id="31770" name="Line 24"/>
          <p:cNvSpPr>
            <a:spLocks noChangeShapeType="1"/>
          </p:cNvSpPr>
          <p:nvPr/>
        </p:nvSpPr>
        <p:spPr bwMode="auto">
          <a:xfrm>
            <a:off x="4361462" y="3630625"/>
            <a:ext cx="4460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Line 25"/>
          <p:cNvSpPr>
            <a:spLocks noChangeShapeType="1"/>
          </p:cNvSpPr>
          <p:nvPr/>
        </p:nvSpPr>
        <p:spPr bwMode="auto">
          <a:xfrm>
            <a:off x="4361462" y="3684600"/>
            <a:ext cx="4460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72" name="Line 26"/>
          <p:cNvSpPr>
            <a:spLocks noChangeShapeType="1"/>
          </p:cNvSpPr>
          <p:nvPr/>
        </p:nvSpPr>
        <p:spPr bwMode="auto">
          <a:xfrm>
            <a:off x="4332887" y="3656025"/>
            <a:ext cx="50800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73" name="Oval 27"/>
          <p:cNvSpPr>
            <a:spLocks noChangeArrowheads="1"/>
          </p:cNvSpPr>
          <p:nvPr/>
        </p:nvSpPr>
        <p:spPr bwMode="auto">
          <a:xfrm>
            <a:off x="7026875" y="3121037"/>
            <a:ext cx="260350" cy="2698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panose="02080604020202020204" pitchFamily="34" charset="0"/>
            </a:endParaRPr>
          </a:p>
        </p:txBody>
      </p:sp>
      <p:sp>
        <p:nvSpPr>
          <p:cNvPr id="31774" name="Line 28"/>
          <p:cNvSpPr>
            <a:spLocks noChangeShapeType="1"/>
          </p:cNvSpPr>
          <p:nvPr/>
        </p:nvSpPr>
        <p:spPr bwMode="auto">
          <a:xfrm flipH="1">
            <a:off x="5291737" y="3321062"/>
            <a:ext cx="1744663" cy="1920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75" name="Line 29"/>
          <p:cNvSpPr>
            <a:spLocks noChangeShapeType="1"/>
          </p:cNvSpPr>
          <p:nvPr/>
        </p:nvSpPr>
        <p:spPr bwMode="auto">
          <a:xfrm>
            <a:off x="4270975" y="2887675"/>
            <a:ext cx="0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76" name="Line 30"/>
          <p:cNvSpPr>
            <a:spLocks noChangeShapeType="1"/>
          </p:cNvSpPr>
          <p:nvPr/>
        </p:nvSpPr>
        <p:spPr bwMode="auto">
          <a:xfrm>
            <a:off x="4405912" y="3457587"/>
            <a:ext cx="376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77" name="Line 31"/>
          <p:cNvSpPr>
            <a:spLocks noChangeShapeType="1"/>
          </p:cNvSpPr>
          <p:nvPr/>
        </p:nvSpPr>
        <p:spPr bwMode="auto">
          <a:xfrm flipV="1">
            <a:off x="4801200" y="2922600"/>
            <a:ext cx="0" cy="392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78" name="Freeform 32"/>
          <p:cNvSpPr/>
          <p:nvPr/>
        </p:nvSpPr>
        <p:spPr bwMode="auto">
          <a:xfrm>
            <a:off x="2889850" y="2822587"/>
            <a:ext cx="971550" cy="2674938"/>
          </a:xfrm>
          <a:custGeom>
            <a:avLst/>
            <a:gdLst>
              <a:gd name="T0" fmla="*/ 2147483647 w 293"/>
              <a:gd name="T1" fmla="*/ 2147483647 h 1110"/>
              <a:gd name="T2" fmla="*/ 2147483647 w 293"/>
              <a:gd name="T3" fmla="*/ 2147483647 h 1110"/>
              <a:gd name="T4" fmla="*/ 2147483647 w 293"/>
              <a:gd name="T5" fmla="*/ 0 h 1110"/>
              <a:gd name="T6" fmla="*/ 0 60000 65536"/>
              <a:gd name="T7" fmla="*/ 0 60000 65536"/>
              <a:gd name="T8" fmla="*/ 0 60000 65536"/>
              <a:gd name="T9" fmla="*/ 0 w 293"/>
              <a:gd name="T10" fmla="*/ 0 h 1110"/>
              <a:gd name="T11" fmla="*/ 293 w 293"/>
              <a:gd name="T12" fmla="*/ 1110 h 1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" h="1110">
                <a:moveTo>
                  <a:pt x="245" y="1110"/>
                </a:moveTo>
                <a:cubicBezTo>
                  <a:pt x="122" y="929"/>
                  <a:pt x="0" y="749"/>
                  <a:pt x="8" y="564"/>
                </a:cubicBezTo>
                <a:cubicBezTo>
                  <a:pt x="16" y="379"/>
                  <a:pt x="154" y="189"/>
                  <a:pt x="293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79" name="Oval 33"/>
          <p:cNvSpPr>
            <a:spLocks noChangeArrowheads="1"/>
          </p:cNvSpPr>
          <p:nvPr/>
        </p:nvSpPr>
        <p:spPr bwMode="auto">
          <a:xfrm>
            <a:off x="3940775" y="2778137"/>
            <a:ext cx="93662" cy="873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panose="02080604020202020204" pitchFamily="34" charset="0"/>
            </a:endParaRPr>
          </a:p>
        </p:txBody>
      </p:sp>
      <p:sp>
        <p:nvSpPr>
          <p:cNvPr id="31780" name="Line 34"/>
          <p:cNvSpPr>
            <a:spLocks noChangeShapeType="1"/>
          </p:cNvSpPr>
          <p:nvPr/>
        </p:nvSpPr>
        <p:spPr bwMode="auto">
          <a:xfrm>
            <a:off x="4123337" y="2493975"/>
            <a:ext cx="0" cy="309562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81" name="Oval 35"/>
          <p:cNvSpPr>
            <a:spLocks noChangeArrowheads="1"/>
          </p:cNvSpPr>
          <p:nvPr/>
        </p:nvSpPr>
        <p:spPr bwMode="auto">
          <a:xfrm>
            <a:off x="4782150" y="2768612"/>
            <a:ext cx="93662" cy="873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panose="02080604020202020204" pitchFamily="34" charset="0"/>
            </a:endParaRPr>
          </a:p>
        </p:txBody>
      </p:sp>
      <p:sp>
        <p:nvSpPr>
          <p:cNvPr id="31782" name="Rectangle 36"/>
          <p:cNvSpPr>
            <a:spLocks noChangeArrowheads="1"/>
          </p:cNvSpPr>
          <p:nvPr/>
        </p:nvSpPr>
        <p:spPr bwMode="auto">
          <a:xfrm>
            <a:off x="3693125" y="5367350"/>
            <a:ext cx="1608137" cy="2603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>
                <a:solidFill>
                  <a:schemeClr val="tx1"/>
                </a:solidFill>
                <a:latin typeface="Arial" panose="02080604020202020204" pitchFamily="34" charset="0"/>
              </a:rPr>
              <a:t>Controller</a:t>
            </a:r>
            <a:endParaRPr lang="sv-SE" sz="1400" b="1">
              <a:solidFill>
                <a:schemeClr val="tx1"/>
              </a:solidFill>
              <a:latin typeface="Arial" panose="02080604020202020204" pitchFamily="34" charset="0"/>
            </a:endParaRPr>
          </a:p>
        </p:txBody>
      </p:sp>
      <p:sp>
        <p:nvSpPr>
          <p:cNvPr id="31783" name="Line 37"/>
          <p:cNvSpPr>
            <a:spLocks noChangeShapeType="1"/>
          </p:cNvSpPr>
          <p:nvPr/>
        </p:nvSpPr>
        <p:spPr bwMode="auto">
          <a:xfrm>
            <a:off x="4961537" y="2495562"/>
            <a:ext cx="0" cy="309563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84" name="Line 38"/>
          <p:cNvSpPr>
            <a:spLocks noChangeShapeType="1"/>
          </p:cNvSpPr>
          <p:nvPr/>
        </p:nvSpPr>
        <p:spPr bwMode="auto">
          <a:xfrm>
            <a:off x="4866287" y="2813062"/>
            <a:ext cx="195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85" name="Line 39"/>
          <p:cNvSpPr>
            <a:spLocks noChangeShapeType="1"/>
          </p:cNvSpPr>
          <p:nvPr/>
        </p:nvSpPr>
        <p:spPr bwMode="auto">
          <a:xfrm>
            <a:off x="4123337" y="2822587"/>
            <a:ext cx="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86" name="Line 40"/>
          <p:cNvSpPr>
            <a:spLocks noChangeShapeType="1"/>
          </p:cNvSpPr>
          <p:nvPr/>
        </p:nvSpPr>
        <p:spPr bwMode="auto">
          <a:xfrm>
            <a:off x="4024912" y="2822587"/>
            <a:ext cx="195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1787" name="Text Box 41"/>
          <p:cNvSpPr txBox="1">
            <a:spLocks noChangeArrowheads="1"/>
          </p:cNvSpPr>
          <p:nvPr/>
        </p:nvSpPr>
        <p:spPr bwMode="auto">
          <a:xfrm>
            <a:off x="881662" y="2571762"/>
            <a:ext cx="1189038" cy="730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>
                <a:solidFill>
                  <a:schemeClr val="tx1"/>
                </a:solidFill>
                <a:latin typeface="Arial" panose="02080604020202020204" pitchFamily="34" charset="0"/>
              </a:rPr>
              <a:t>1.</a:t>
            </a:r>
            <a:r>
              <a:rPr lang="sv-SE" sz="1400">
                <a:solidFill>
                  <a:schemeClr val="tx1"/>
                </a:solidFill>
                <a:latin typeface="Arial" panose="02080604020202020204" pitchFamily="34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Arial" panose="02080604020202020204" pitchFamily="34" charset="0"/>
              </a:rPr>
              <a:t>Brake pedal  pushed</a:t>
            </a:r>
            <a:endParaRPr lang="en-US" sz="1400">
              <a:solidFill>
                <a:schemeClr val="tx1"/>
              </a:solidFill>
              <a:latin typeface="Arial" panose="02080604020202020204" pitchFamily="34" charset="0"/>
            </a:endParaRPr>
          </a:p>
        </p:txBody>
      </p:sp>
      <p:sp>
        <p:nvSpPr>
          <p:cNvPr id="31788" name="Text Box 42"/>
          <p:cNvSpPr txBox="1">
            <a:spLocks noChangeArrowheads="1"/>
          </p:cNvSpPr>
          <p:nvPr/>
        </p:nvSpPr>
        <p:spPr bwMode="auto">
          <a:xfrm>
            <a:off x="2691412" y="1457337"/>
            <a:ext cx="1298575" cy="730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tx1"/>
                </a:solidFill>
                <a:latin typeface="Arial" panose="02080604020202020204" pitchFamily="34" charset="0"/>
              </a:rPr>
              <a:t>2.</a:t>
            </a:r>
            <a:r>
              <a:rPr lang="en-US" sz="1400" dirty="0">
                <a:solidFill>
                  <a:schemeClr val="tx1"/>
                </a:solidFill>
                <a:latin typeface="Arial" panose="02080604020202020204" pitchFamily="34" charset="0"/>
              </a:rPr>
              <a:t> Pressure passed to the brake fluid </a:t>
            </a:r>
            <a:endParaRPr lang="en-US" sz="1400" dirty="0">
              <a:solidFill>
                <a:schemeClr val="tx1"/>
              </a:solidFill>
              <a:latin typeface="Arial" panose="02080604020202020204" pitchFamily="34" charset="0"/>
            </a:endParaRPr>
          </a:p>
        </p:txBody>
      </p:sp>
      <p:sp>
        <p:nvSpPr>
          <p:cNvPr id="31789" name="Text Box 43"/>
          <p:cNvSpPr txBox="1">
            <a:spLocks noChangeArrowheads="1"/>
          </p:cNvSpPr>
          <p:nvPr/>
        </p:nvSpPr>
        <p:spPr bwMode="auto">
          <a:xfrm>
            <a:off x="5409212" y="1347800"/>
            <a:ext cx="1565275" cy="730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chemeClr val="tx1"/>
                </a:solidFill>
                <a:latin typeface="Arial" panose="02080604020202020204" pitchFamily="34" charset="0"/>
              </a:rPr>
              <a:t>3.</a:t>
            </a:r>
            <a:r>
              <a:rPr lang="en-US" sz="1400">
                <a:solidFill>
                  <a:schemeClr val="tx1"/>
                </a:solidFill>
                <a:latin typeface="Arial" panose="02080604020202020204" pitchFamily="34" charset="0"/>
              </a:rPr>
              <a:t> Wheel disc brakes  squeezed</a:t>
            </a:r>
            <a:endParaRPr lang="en-US" sz="1400">
              <a:solidFill>
                <a:schemeClr val="tx1"/>
              </a:solidFill>
              <a:latin typeface="Arial" panose="02080604020202020204" pitchFamily="34" charset="0"/>
            </a:endParaRPr>
          </a:p>
        </p:txBody>
      </p:sp>
      <p:sp>
        <p:nvSpPr>
          <p:cNvPr id="31790" name="Text Box 44"/>
          <p:cNvSpPr txBox="1">
            <a:spLocks noChangeArrowheads="1"/>
          </p:cNvSpPr>
          <p:nvPr/>
        </p:nvSpPr>
        <p:spPr bwMode="auto">
          <a:xfrm>
            <a:off x="6166450" y="4129100"/>
            <a:ext cx="2058987" cy="1155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>
                <a:solidFill>
                  <a:schemeClr val="tx1"/>
                </a:solidFill>
                <a:latin typeface="Arial" panose="02080604020202020204" pitchFamily="34" charset="0"/>
              </a:rPr>
              <a:t>4.</a:t>
            </a:r>
            <a:r>
              <a:rPr lang="sv-SE" sz="1400">
                <a:solidFill>
                  <a:schemeClr val="tx1"/>
                </a:solidFill>
                <a:latin typeface="Arial" panose="02080604020202020204" pitchFamily="34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Arial" panose="02080604020202020204" pitchFamily="34" charset="0"/>
              </a:rPr>
              <a:t>If the brake pedal is pushed too hard, the wheel will lock </a:t>
            </a:r>
            <a:r>
              <a:rPr lang="en-US" sz="1400">
                <a:solidFill>
                  <a:schemeClr val="tx1"/>
                </a:solidFill>
                <a:latin typeface="Arial" panose="02080604020202020204" pitchFamily="34" charset="0"/>
                <a:sym typeface="Wingdings" charset="0"/>
              </a:rPr>
              <a:t> a sensor detects this and notifies the controller</a:t>
            </a:r>
            <a:endParaRPr lang="en-US" sz="1400">
              <a:solidFill>
                <a:schemeClr val="tx1"/>
              </a:solidFill>
              <a:latin typeface="Arial" panose="02080604020202020204" pitchFamily="34" charset="0"/>
            </a:endParaRPr>
          </a:p>
        </p:txBody>
      </p:sp>
      <p:sp>
        <p:nvSpPr>
          <p:cNvPr id="31791" name="Text Box 45"/>
          <p:cNvSpPr txBox="1">
            <a:spLocks noChangeArrowheads="1"/>
          </p:cNvSpPr>
          <p:nvPr/>
        </p:nvSpPr>
        <p:spPr bwMode="auto">
          <a:xfrm>
            <a:off x="1761137" y="3508387"/>
            <a:ext cx="1349375" cy="179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>
                <a:solidFill>
                  <a:schemeClr val="tx1"/>
                </a:solidFill>
                <a:latin typeface="Arial" panose="02080604020202020204" pitchFamily="34" charset="0"/>
              </a:rPr>
              <a:t>5.</a:t>
            </a:r>
            <a:r>
              <a:rPr lang="sv-SE" sz="1400">
                <a:solidFill>
                  <a:schemeClr val="tx1"/>
                </a:solidFill>
                <a:latin typeface="Arial" panose="02080604020202020204" pitchFamily="34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Arial" panose="02080604020202020204" pitchFamily="34" charset="0"/>
              </a:rPr>
              <a:t>Controller releases the pressure on the discs by releasing some brake fluid in a container</a:t>
            </a:r>
            <a:endParaRPr lang="en-US" sz="1400">
              <a:solidFill>
                <a:schemeClr val="tx1"/>
              </a:solidFill>
              <a:latin typeface="Arial" panose="02080604020202020204" pitchFamily="34" charset="0"/>
            </a:endParaRPr>
          </a:p>
        </p:txBody>
      </p:sp>
      <p:sp>
        <p:nvSpPr>
          <p:cNvPr id="31792" name="Text Box 46"/>
          <p:cNvSpPr txBox="1">
            <a:spLocks noChangeArrowheads="1"/>
          </p:cNvSpPr>
          <p:nvPr/>
        </p:nvSpPr>
        <p:spPr bwMode="auto">
          <a:xfrm>
            <a:off x="4045550" y="3859225"/>
            <a:ext cx="1462087" cy="1155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>
                <a:solidFill>
                  <a:schemeClr val="tx1"/>
                </a:solidFill>
                <a:latin typeface="Arial" panose="02080604020202020204" pitchFamily="34" charset="0"/>
              </a:rPr>
              <a:t>6.</a:t>
            </a:r>
            <a:r>
              <a:rPr lang="sv-SE" sz="1400">
                <a:solidFill>
                  <a:schemeClr val="tx1"/>
                </a:solidFill>
                <a:latin typeface="Arial" panose="02080604020202020204" pitchFamily="34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Arial" panose="02080604020202020204" pitchFamily="34" charset="0"/>
              </a:rPr>
              <a:t>The fluid is pumped back to repeat the pressure on the discs</a:t>
            </a:r>
            <a:endParaRPr lang="en-US" sz="1400">
              <a:solidFill>
                <a:schemeClr val="tx1"/>
              </a:solidFill>
              <a:latin typeface="Arial" panose="02080604020202020204" pitchFamily="34" charset="0"/>
            </a:endParaRPr>
          </a:p>
        </p:txBody>
      </p:sp>
      <p:sp>
        <p:nvSpPr>
          <p:cNvPr id="31793" name="Text Box 47"/>
          <p:cNvSpPr txBox="1">
            <a:spLocks noChangeArrowheads="1"/>
          </p:cNvSpPr>
          <p:nvPr/>
        </p:nvSpPr>
        <p:spPr bwMode="auto">
          <a:xfrm>
            <a:off x="2856512" y="5848362"/>
            <a:ext cx="415925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 dirty="0">
                <a:solidFill>
                  <a:schemeClr val="tx1"/>
                </a:solidFill>
                <a:latin typeface="Arial" panose="02080604020202020204" pitchFamily="34" charset="0"/>
              </a:rPr>
              <a:t>7</a:t>
            </a:r>
            <a:r>
              <a:rPr lang="en-US" sz="1400" b="1" dirty="0">
                <a:solidFill>
                  <a:schemeClr val="tx1"/>
                </a:solidFill>
                <a:latin typeface="Arial" panose="02080604020202020204" pitchFamily="34" charset="0"/>
              </a:rPr>
              <a:t>.</a:t>
            </a:r>
            <a:r>
              <a:rPr lang="en-US" sz="1400" dirty="0">
                <a:solidFill>
                  <a:schemeClr val="tx1"/>
                </a:solidFill>
                <a:latin typeface="Arial" panose="02080604020202020204" pitchFamily="34" charset="0"/>
              </a:rPr>
              <a:t> Entire process is repeated about 15 times/sec</a:t>
            </a:r>
            <a:endParaRPr lang="en-US" sz="1400" dirty="0">
              <a:solidFill>
                <a:schemeClr val="tx1"/>
              </a:solidFill>
              <a:latin typeface="Arial" panose="02080604020202020204" pitchFamily="34" charset="0"/>
            </a:endParaRPr>
          </a:p>
        </p:txBody>
      </p:sp>
      <p:sp>
        <p:nvSpPr>
          <p:cNvPr id="31794" name="Line 51"/>
          <p:cNvSpPr>
            <a:spLocks noChangeShapeType="1"/>
          </p:cNvSpPr>
          <p:nvPr/>
        </p:nvSpPr>
        <p:spPr bwMode="auto">
          <a:xfrm flipH="1" flipV="1">
            <a:off x="3989987" y="3849700"/>
            <a:ext cx="0" cy="1517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95" name="Line 52"/>
          <p:cNvSpPr>
            <a:spLocks noChangeShapeType="1"/>
          </p:cNvSpPr>
          <p:nvPr/>
        </p:nvSpPr>
        <p:spPr bwMode="auto">
          <a:xfrm>
            <a:off x="4164612" y="2206637"/>
            <a:ext cx="8969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96" name="Text Box 52"/>
          <p:cNvSpPr txBox="1">
            <a:spLocks noChangeArrowheads="1"/>
          </p:cNvSpPr>
          <p:nvPr/>
        </p:nvSpPr>
        <p:spPr bwMode="auto">
          <a:xfrm>
            <a:off x="6974487" y="6088047"/>
            <a:ext cx="2134343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5pPr>
            <a:lvl6pPr marL="2514600" indent="-228600" defTabSz="44958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6pPr>
            <a:lvl7pPr marL="2971800" indent="-228600" defTabSz="44958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7pPr>
            <a:lvl8pPr marL="3429000" indent="-228600" defTabSz="44958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8pPr>
            <a:lvl9pPr marL="3886200" indent="-228600" defTabSz="44958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MS PGothic" charset="0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panose="02080604020202020204" pitchFamily="34" charset="0"/>
              </a:rPr>
              <a:t>(by courtesy of </a:t>
            </a:r>
            <a:r>
              <a:rPr lang="en-US" sz="1200" dirty="0" err="1">
                <a:solidFill>
                  <a:schemeClr val="tx1"/>
                </a:solidFill>
                <a:latin typeface="Arial" panose="02080604020202020204" pitchFamily="34" charset="0"/>
              </a:rPr>
              <a:t>Damir</a:t>
            </a:r>
            <a:r>
              <a:rPr lang="en-US" sz="1200" dirty="0">
                <a:solidFill>
                  <a:schemeClr val="tx1"/>
                </a:solidFill>
                <a:latin typeface="Arial" panose="0208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80604020202020204" pitchFamily="34" charset="0"/>
              </a:rPr>
              <a:t>Isovic</a:t>
            </a:r>
            <a:r>
              <a:rPr lang="en-US" sz="1200" dirty="0">
                <a:solidFill>
                  <a:schemeClr val="tx1"/>
                </a:solidFill>
                <a:latin typeface="Arial" panose="02080604020202020204" pitchFamily="34" charset="0"/>
              </a:rPr>
              <a:t>)</a:t>
            </a:r>
            <a:endParaRPr lang="en-US" sz="1200" dirty="0">
              <a:solidFill>
                <a:schemeClr val="tx1"/>
              </a:solidFill>
              <a:latin typeface="Arial" panose="02080604020202020204" pitchFamily="34" charset="0"/>
            </a:endParaRPr>
          </a:p>
        </p:txBody>
      </p:sp>
      <p:sp>
        <p:nvSpPr>
          <p:cNvPr id="5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7946" y="6426739"/>
            <a:ext cx="992565" cy="276999"/>
          </a:xfrm>
        </p:spPr>
        <p:txBody>
          <a:bodyPr/>
          <a:lstStyle/>
          <a:p>
            <a:fld id="{385D65D4-6F63-2147-A957-5093430513A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Anti-lock Braking System</a:t>
            </a: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Electronic system:</a:t>
            </a:r>
            <a:endParaRPr lang="en-US" dirty="0" smtClean="0"/>
          </a:p>
          <a:p>
            <a:pPr lvl="1"/>
            <a:r>
              <a:rPr lang="en-US" dirty="0" smtClean="0"/>
              <a:t>Sensor: detects that the wheel will lock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ctuator: release and repeat the pressure on the discs</a:t>
            </a:r>
            <a:endParaRPr lang="en-US" dirty="0" smtClean="0"/>
          </a:p>
          <a:p>
            <a:pPr lvl="1"/>
            <a:r>
              <a:rPr lang="en-US" dirty="0" smtClean="0"/>
              <a:t>Controller</a:t>
            </a:r>
            <a:r>
              <a:rPr lang="en-US" dirty="0"/>
              <a:t>: requires an </a:t>
            </a:r>
            <a:r>
              <a:rPr lang="en-US" dirty="0" smtClean="0"/>
              <a:t>ECU</a:t>
            </a:r>
            <a:endParaRPr lang="en-US" dirty="0" smtClean="0"/>
          </a:p>
          <a:p>
            <a:r>
              <a:rPr lang="en-US" dirty="0" smtClean="0"/>
              <a:t>Distributed:</a:t>
            </a:r>
            <a:endParaRPr lang="en-US" dirty="0" smtClean="0"/>
          </a:p>
          <a:p>
            <a:pPr lvl="1"/>
            <a:r>
              <a:rPr lang="en-US" dirty="0" smtClean="0"/>
              <a:t>Controller, sensors, and actuators at different locations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equires wires or a network</a:t>
            </a:r>
            <a:endParaRPr lang="en-US" dirty="0" smtClean="0"/>
          </a:p>
          <a:p>
            <a:r>
              <a:rPr lang="en-US" dirty="0" smtClean="0"/>
              <a:t>Embedded and invisible to the driver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Pre-crash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severity of head-to-tail crash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5720" y="2486113"/>
            <a:ext cx="6350000" cy="3848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5362530"/>
            <a:ext cx="7961708" cy="9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3055" y="1106956"/>
            <a:ext cx="8596267" cy="35559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3055" y="2519973"/>
            <a:ext cx="8596267" cy="364034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2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Pre-crash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605"/>
            <a:ext cx="8229600" cy="46590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Stage 1 (~2.6s to impact): </a:t>
            </a:r>
            <a:endParaRPr lang="en-US" dirty="0" smtClean="0"/>
          </a:p>
          <a:p>
            <a:pPr lvl="1"/>
            <a:r>
              <a:rPr lang="en-US" dirty="0" smtClean="0"/>
              <a:t>Provide visual and audible collision warning</a:t>
            </a:r>
            <a:endParaRPr lang="en-US" dirty="0" smtClean="0"/>
          </a:p>
          <a:p>
            <a:pPr lvl="2"/>
            <a:r>
              <a:rPr lang="en-US" dirty="0" smtClean="0"/>
              <a:t>shine lights and sound</a:t>
            </a:r>
            <a:endParaRPr lang="en-US" dirty="0" smtClean="0"/>
          </a:p>
          <a:p>
            <a:r>
              <a:rPr lang="en-US" dirty="0" smtClean="0"/>
              <a:t>Stage 2 (~1.6s </a:t>
            </a:r>
            <a:r>
              <a:rPr lang="en-US" dirty="0"/>
              <a:t>to impact</a:t>
            </a:r>
            <a:r>
              <a:rPr lang="en-US" dirty="0" smtClean="0"/>
              <a:t>):</a:t>
            </a:r>
            <a:endParaRPr lang="en-US" dirty="0" smtClean="0"/>
          </a:p>
          <a:p>
            <a:pPr lvl="1"/>
            <a:r>
              <a:rPr lang="en-US" dirty="0" smtClean="0"/>
              <a:t>Automatically initiate partial braking at 4m/s</a:t>
            </a:r>
            <a:r>
              <a:rPr lang="en-US" baseline="30000" dirty="0" smtClean="0"/>
              <a:t>2</a:t>
            </a:r>
            <a:endParaRPr lang="en-US" baseline="30000" dirty="0" smtClean="0"/>
          </a:p>
          <a:p>
            <a:pPr lvl="1"/>
            <a:r>
              <a:rPr lang="en-US" dirty="0" smtClean="0"/>
              <a:t>Move the front passenger seat to safe position</a:t>
            </a:r>
            <a:endParaRPr lang="en-US" dirty="0" smtClean="0"/>
          </a:p>
          <a:p>
            <a:pPr lvl="2"/>
            <a:r>
              <a:rPr lang="en-US" dirty="0" smtClean="0"/>
              <a:t>Height, fore/aft adjustment, backrest angle</a:t>
            </a:r>
            <a:endParaRPr lang="en-US" dirty="0" smtClean="0"/>
          </a:p>
          <a:p>
            <a:pPr lvl="2"/>
            <a:r>
              <a:rPr lang="en-US" dirty="0" smtClean="0"/>
              <a:t>Inflate air-chambers inside seat for better support</a:t>
            </a:r>
            <a:endParaRPr lang="en-US" dirty="0" smtClean="0"/>
          </a:p>
          <a:p>
            <a:pPr lvl="1"/>
            <a:r>
              <a:rPr lang="en-US" dirty="0" smtClean="0"/>
              <a:t>If skidding: close front windows and sunroof</a:t>
            </a:r>
            <a:endParaRPr lang="en-US" dirty="0" smtClean="0"/>
          </a:p>
          <a:p>
            <a:r>
              <a:rPr lang="en-US" dirty="0" smtClean="0"/>
              <a:t>Stage 3 </a:t>
            </a:r>
            <a:r>
              <a:rPr lang="en-US" dirty="0"/>
              <a:t>(</a:t>
            </a:r>
            <a:r>
              <a:rPr lang="en-US" dirty="0" smtClean="0"/>
              <a:t>~0.6s </a:t>
            </a:r>
            <a:r>
              <a:rPr lang="en-US" dirty="0"/>
              <a:t>to impact</a:t>
            </a:r>
            <a:r>
              <a:rPr lang="en-US" dirty="0" smtClean="0"/>
              <a:t>):</a:t>
            </a:r>
            <a:endParaRPr lang="en-US" dirty="0" smtClean="0"/>
          </a:p>
          <a:p>
            <a:pPr lvl="1"/>
            <a:r>
              <a:rPr lang="en-US" dirty="0" smtClean="0"/>
              <a:t>Tighten the seatbelts (e.g. fire pyrotechnics or pulleys)</a:t>
            </a:r>
            <a:endParaRPr lang="en-US" dirty="0" smtClean="0"/>
          </a:p>
          <a:p>
            <a:pPr lvl="1"/>
            <a:r>
              <a:rPr lang="en-US" dirty="0" smtClean="0"/>
              <a:t>Prepare airbags for deployment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93061" y="1049880"/>
            <a:ext cx="3760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Collision avoidance zone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9970" y="5761990"/>
            <a:ext cx="33864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Damage mitigation zone</a:t>
            </a:r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build="p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8095</Words>
  <Application>WPS Presentation</Application>
  <PresentationFormat>On-screen Show (4:3)</PresentationFormat>
  <Paragraphs>365</Paragraphs>
  <Slides>31</Slides>
  <Notes>25</Notes>
  <HiddenSlides>1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0" baseType="lpstr">
      <vt:lpstr>Arial</vt:lpstr>
      <vt:lpstr>SimSun</vt:lpstr>
      <vt:lpstr>Wingdings</vt:lpstr>
      <vt:lpstr>Arial</vt:lpstr>
      <vt:lpstr>DejaVu Sans</vt:lpstr>
      <vt:lpstr>Times New Roman</vt:lpstr>
      <vt:lpstr>Symbol</vt:lpstr>
      <vt:lpstr>MT Extra</vt:lpstr>
      <vt:lpstr>Symbol</vt:lpstr>
      <vt:lpstr>MS PGothic</vt:lpstr>
      <vt:lpstr>Wingdings</vt:lpstr>
      <vt:lpstr>Symbol</vt:lpstr>
      <vt:lpstr>Calibri</vt:lpstr>
      <vt:lpstr>微软雅黑</vt:lpstr>
      <vt:lpstr>Droid Sans Fallback</vt:lpstr>
      <vt:lpstr>Arial Unicode MS</vt:lpstr>
      <vt:lpstr>Abyssinica SIL</vt:lpstr>
      <vt:lpstr>Gubbi</vt:lpstr>
      <vt:lpstr>Office Theme</vt:lpstr>
      <vt:lpstr>Introduction to  Automotive Software Systems</vt:lpstr>
      <vt:lpstr>Car functions</vt:lpstr>
      <vt:lpstr>Automotive functional domains</vt:lpstr>
      <vt:lpstr>Engine control</vt:lpstr>
      <vt:lpstr>Engine control</vt:lpstr>
      <vt:lpstr>Anti-lock Braking System</vt:lpstr>
      <vt:lpstr>Anti-lock Braking System</vt:lpstr>
      <vt:lpstr>Pre-crash system</vt:lpstr>
      <vt:lpstr>Pre-crash system</vt:lpstr>
      <vt:lpstr>Pre-crash system</vt:lpstr>
      <vt:lpstr>Fighting complexity: modular design</vt:lpstr>
      <vt:lpstr>Outline</vt:lpstr>
      <vt:lpstr>Modeling software systems</vt:lpstr>
      <vt:lpstr>System architecture</vt:lpstr>
      <vt:lpstr>4+1 Architectural View Model *</vt:lpstr>
      <vt:lpstr>Network architecture of a car</vt:lpstr>
      <vt:lpstr>Electronic Control Unit (ECU)</vt:lpstr>
      <vt:lpstr>An ECU and its interfaces</vt:lpstr>
      <vt:lpstr>Example ECU (Freescale board EVB9512XF)</vt:lpstr>
      <vt:lpstr>Bus</vt:lpstr>
      <vt:lpstr>Outline</vt:lpstr>
      <vt:lpstr>Requirements for function realizations</vt:lpstr>
      <vt:lpstr>Timeliness requirements</vt:lpstr>
      <vt:lpstr>PowerPoint 演示文稿</vt:lpstr>
      <vt:lpstr>Timeliness requirements</vt:lpstr>
      <vt:lpstr>Timeliness requirements</vt:lpstr>
      <vt:lpstr>Dependability requirements</vt:lpstr>
      <vt:lpstr>Dependability requirements</vt:lpstr>
      <vt:lpstr>Safety requirements</vt:lpstr>
      <vt:lpstr>Security requirements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H.</dc:creator>
  <cp:lastModifiedBy>faculty</cp:lastModifiedBy>
  <cp:revision>323</cp:revision>
  <cp:lastPrinted>2022-02-08T04:05:44Z</cp:lastPrinted>
  <dcterms:created xsi:type="dcterms:W3CDTF">2022-02-08T04:05:44Z</dcterms:created>
  <dcterms:modified xsi:type="dcterms:W3CDTF">2022-02-08T04:05:44Z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