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2"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164"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CA414A32-D809-4A5C-AF59-6A8D278A9062}" type="datetimeFigureOut">
              <a:rPr lang="en-IN" smtClean="0"/>
              <a:t>23-07-2019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1D9065F1-B488-45D6-AAB3-E009F10606FF}" type="slidenum">
              <a:rPr lang="en-IN" smtClean="0"/>
              <a:t>‹#›</a:t>
            </a:fld>
            <a:endParaRPr lang="en-IN" dirty="0"/>
          </a:p>
        </p:txBody>
      </p:sp>
    </p:spTree>
    <p:extLst>
      <p:ext uri="{BB962C8B-B14F-4D97-AF65-F5344CB8AC3E}">
        <p14:creationId xmlns:p14="http://schemas.microsoft.com/office/powerpoint/2010/main" val="3986964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CA414A32-D809-4A5C-AF59-6A8D278A9062}" type="datetimeFigureOut">
              <a:rPr lang="en-IN" smtClean="0"/>
              <a:t>23-07-2019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1D9065F1-B488-45D6-AAB3-E009F10606FF}" type="slidenum">
              <a:rPr lang="en-IN" smtClean="0"/>
              <a:t>‹#›</a:t>
            </a:fld>
            <a:endParaRPr lang="en-IN" dirty="0"/>
          </a:p>
        </p:txBody>
      </p:sp>
    </p:spTree>
    <p:extLst>
      <p:ext uri="{BB962C8B-B14F-4D97-AF65-F5344CB8AC3E}">
        <p14:creationId xmlns:p14="http://schemas.microsoft.com/office/powerpoint/2010/main" val="2811884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CA414A32-D809-4A5C-AF59-6A8D278A9062}" type="datetimeFigureOut">
              <a:rPr lang="en-IN" smtClean="0"/>
              <a:t>23-07-2019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1D9065F1-B488-45D6-AAB3-E009F10606FF}" type="slidenum">
              <a:rPr lang="en-IN" smtClean="0"/>
              <a:t>‹#›</a:t>
            </a:fld>
            <a:endParaRPr lang="en-IN" dirty="0"/>
          </a:p>
        </p:txBody>
      </p:sp>
    </p:spTree>
    <p:extLst>
      <p:ext uri="{BB962C8B-B14F-4D97-AF65-F5344CB8AC3E}">
        <p14:creationId xmlns:p14="http://schemas.microsoft.com/office/powerpoint/2010/main" val="2263621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CA414A32-D809-4A5C-AF59-6A8D278A9062}" type="datetimeFigureOut">
              <a:rPr lang="en-IN" smtClean="0"/>
              <a:t>23-07-2019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1D9065F1-B488-45D6-AAB3-E009F10606FF}" type="slidenum">
              <a:rPr lang="en-IN" smtClean="0"/>
              <a:t>‹#›</a:t>
            </a:fld>
            <a:endParaRPr lang="en-IN" dirty="0"/>
          </a:p>
        </p:txBody>
      </p:sp>
    </p:spTree>
    <p:extLst>
      <p:ext uri="{BB962C8B-B14F-4D97-AF65-F5344CB8AC3E}">
        <p14:creationId xmlns:p14="http://schemas.microsoft.com/office/powerpoint/2010/main" val="3799160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414A32-D809-4A5C-AF59-6A8D278A9062}" type="datetimeFigureOut">
              <a:rPr lang="en-IN" smtClean="0"/>
              <a:t>23-07-2019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1D9065F1-B488-45D6-AAB3-E009F10606FF}" type="slidenum">
              <a:rPr lang="en-IN" smtClean="0"/>
              <a:t>‹#›</a:t>
            </a:fld>
            <a:endParaRPr lang="en-IN" dirty="0"/>
          </a:p>
        </p:txBody>
      </p:sp>
    </p:spTree>
    <p:extLst>
      <p:ext uri="{BB962C8B-B14F-4D97-AF65-F5344CB8AC3E}">
        <p14:creationId xmlns:p14="http://schemas.microsoft.com/office/powerpoint/2010/main" val="3193889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CA414A32-D809-4A5C-AF59-6A8D278A9062}" type="datetimeFigureOut">
              <a:rPr lang="en-IN" smtClean="0"/>
              <a:t>23-07-2019</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1D9065F1-B488-45D6-AAB3-E009F10606FF}" type="slidenum">
              <a:rPr lang="en-IN" smtClean="0"/>
              <a:t>‹#›</a:t>
            </a:fld>
            <a:endParaRPr lang="en-IN" dirty="0"/>
          </a:p>
        </p:txBody>
      </p:sp>
    </p:spTree>
    <p:extLst>
      <p:ext uri="{BB962C8B-B14F-4D97-AF65-F5344CB8AC3E}">
        <p14:creationId xmlns:p14="http://schemas.microsoft.com/office/powerpoint/2010/main" val="1042981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CA414A32-D809-4A5C-AF59-6A8D278A9062}" type="datetimeFigureOut">
              <a:rPr lang="en-IN" smtClean="0"/>
              <a:t>23-07-2019</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1D9065F1-B488-45D6-AAB3-E009F10606FF}" type="slidenum">
              <a:rPr lang="en-IN" smtClean="0"/>
              <a:t>‹#›</a:t>
            </a:fld>
            <a:endParaRPr lang="en-IN" dirty="0"/>
          </a:p>
        </p:txBody>
      </p:sp>
    </p:spTree>
    <p:extLst>
      <p:ext uri="{BB962C8B-B14F-4D97-AF65-F5344CB8AC3E}">
        <p14:creationId xmlns:p14="http://schemas.microsoft.com/office/powerpoint/2010/main" val="381847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CA414A32-D809-4A5C-AF59-6A8D278A9062}" type="datetimeFigureOut">
              <a:rPr lang="en-IN" smtClean="0"/>
              <a:t>23-07-2019</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1D9065F1-B488-45D6-AAB3-E009F10606FF}" type="slidenum">
              <a:rPr lang="en-IN" smtClean="0"/>
              <a:t>‹#›</a:t>
            </a:fld>
            <a:endParaRPr lang="en-IN" dirty="0"/>
          </a:p>
        </p:txBody>
      </p:sp>
    </p:spTree>
    <p:extLst>
      <p:ext uri="{BB962C8B-B14F-4D97-AF65-F5344CB8AC3E}">
        <p14:creationId xmlns:p14="http://schemas.microsoft.com/office/powerpoint/2010/main" val="3530728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14A32-D809-4A5C-AF59-6A8D278A9062}" type="datetimeFigureOut">
              <a:rPr lang="en-IN" smtClean="0"/>
              <a:t>23-07-2019</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1D9065F1-B488-45D6-AAB3-E009F10606FF}" type="slidenum">
              <a:rPr lang="en-IN" smtClean="0"/>
              <a:t>‹#›</a:t>
            </a:fld>
            <a:endParaRPr lang="en-IN" dirty="0"/>
          </a:p>
        </p:txBody>
      </p:sp>
    </p:spTree>
    <p:extLst>
      <p:ext uri="{BB962C8B-B14F-4D97-AF65-F5344CB8AC3E}">
        <p14:creationId xmlns:p14="http://schemas.microsoft.com/office/powerpoint/2010/main" val="3253029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414A32-D809-4A5C-AF59-6A8D278A9062}" type="datetimeFigureOut">
              <a:rPr lang="en-IN" smtClean="0"/>
              <a:t>23-07-2019</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1D9065F1-B488-45D6-AAB3-E009F10606FF}" type="slidenum">
              <a:rPr lang="en-IN" smtClean="0"/>
              <a:t>‹#›</a:t>
            </a:fld>
            <a:endParaRPr lang="en-IN" dirty="0"/>
          </a:p>
        </p:txBody>
      </p:sp>
    </p:spTree>
    <p:extLst>
      <p:ext uri="{BB962C8B-B14F-4D97-AF65-F5344CB8AC3E}">
        <p14:creationId xmlns:p14="http://schemas.microsoft.com/office/powerpoint/2010/main" val="2648857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414A32-D809-4A5C-AF59-6A8D278A9062}" type="datetimeFigureOut">
              <a:rPr lang="en-IN" smtClean="0"/>
              <a:t>23-07-2019</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1D9065F1-B488-45D6-AAB3-E009F10606FF}" type="slidenum">
              <a:rPr lang="en-IN" smtClean="0"/>
              <a:t>‹#›</a:t>
            </a:fld>
            <a:endParaRPr lang="en-IN" dirty="0"/>
          </a:p>
        </p:txBody>
      </p:sp>
    </p:spTree>
    <p:extLst>
      <p:ext uri="{BB962C8B-B14F-4D97-AF65-F5344CB8AC3E}">
        <p14:creationId xmlns:p14="http://schemas.microsoft.com/office/powerpoint/2010/main" val="3835759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414A32-D809-4A5C-AF59-6A8D278A9062}" type="datetimeFigureOut">
              <a:rPr lang="en-IN" smtClean="0"/>
              <a:t>23-07-2019</a:t>
            </a:fld>
            <a:endParaRPr lang="en-I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9065F1-B488-45D6-AAB3-E009F10606FF}" type="slidenum">
              <a:rPr lang="en-IN" smtClean="0"/>
              <a:t>‹#›</a:t>
            </a:fld>
            <a:endParaRPr lang="en-IN" dirty="0"/>
          </a:p>
        </p:txBody>
      </p:sp>
    </p:spTree>
    <p:extLst>
      <p:ext uri="{BB962C8B-B14F-4D97-AF65-F5344CB8AC3E}">
        <p14:creationId xmlns:p14="http://schemas.microsoft.com/office/powerpoint/2010/main" val="19951489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844824"/>
            <a:ext cx="7772400" cy="1470025"/>
          </a:xfrm>
        </p:spPr>
        <p:style>
          <a:lnRef idx="1">
            <a:schemeClr val="dk1"/>
          </a:lnRef>
          <a:fillRef idx="2">
            <a:schemeClr val="dk1"/>
          </a:fillRef>
          <a:effectRef idx="1">
            <a:schemeClr val="dk1"/>
          </a:effectRef>
          <a:fontRef idx="minor">
            <a:schemeClr val="dk1"/>
          </a:fontRef>
        </p:style>
        <p:txBody>
          <a:bodyPr/>
          <a:lstStyle/>
          <a:p>
            <a:r>
              <a:rPr lang="en-IN" b="1" dirty="0" smtClean="0">
                <a:latin typeface="Cambria" pitchFamily="18" charset="0"/>
              </a:rPr>
              <a:t>Chassis Frame and Body</a:t>
            </a:r>
            <a:endParaRPr lang="en-IN" b="1" dirty="0">
              <a:latin typeface="Cambria" pitchFamily="18" charset="0"/>
            </a:endParaRP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898017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r>
              <a:rPr lang="en-US" sz="4000" b="1" dirty="0" smtClean="0">
                <a:latin typeface="Cambria" pitchFamily="18" charset="0"/>
              </a:rPr>
              <a:t>Function of Frame</a:t>
            </a:r>
            <a:endParaRPr lang="en-IN" sz="4000" b="1" dirty="0">
              <a:latin typeface="Cambria" pitchFamily="18" charset="0"/>
            </a:endParaRPr>
          </a:p>
        </p:txBody>
      </p:sp>
      <p:sp>
        <p:nvSpPr>
          <p:cNvPr id="3" name="Content Placeholder 2"/>
          <p:cNvSpPr>
            <a:spLocks noGrp="1"/>
          </p:cNvSpPr>
          <p:nvPr>
            <p:ph idx="1"/>
          </p:nvPr>
        </p:nvSpPr>
        <p:spPr>
          <a:xfrm>
            <a:off x="323528" y="1600200"/>
            <a:ext cx="8363272" cy="4781128"/>
          </a:xfrm>
        </p:spPr>
        <p:txBody>
          <a:bodyPr>
            <a:normAutofit fontScale="77500" lnSpcReduction="20000"/>
          </a:bodyPr>
          <a:lstStyle/>
          <a:p>
            <a:pPr algn="just">
              <a:lnSpc>
                <a:spcPct val="160000"/>
              </a:lnSpc>
              <a:buFont typeface="Wingdings" pitchFamily="2" charset="2"/>
              <a:buChar char="q"/>
            </a:pPr>
            <a:r>
              <a:rPr lang="en-US" sz="2800" dirty="0" smtClean="0">
                <a:latin typeface="Cambria" pitchFamily="18" charset="0"/>
              </a:rPr>
              <a:t>To support the chassis components and the body.</a:t>
            </a:r>
          </a:p>
          <a:p>
            <a:pPr algn="just">
              <a:lnSpc>
                <a:spcPct val="160000"/>
              </a:lnSpc>
              <a:buFont typeface="Wingdings" pitchFamily="2" charset="2"/>
              <a:buChar char="q"/>
            </a:pPr>
            <a:r>
              <a:rPr lang="en-US" sz="2800" dirty="0" smtClean="0">
                <a:latin typeface="Cambria" pitchFamily="18" charset="0"/>
              </a:rPr>
              <a:t>To withstand static &amp; dynamic load of different components of chassis.</a:t>
            </a:r>
          </a:p>
          <a:p>
            <a:pPr algn="just">
              <a:lnSpc>
                <a:spcPct val="160000"/>
              </a:lnSpc>
              <a:buFont typeface="Wingdings" pitchFamily="2" charset="2"/>
              <a:buChar char="q"/>
            </a:pPr>
            <a:r>
              <a:rPr lang="en-US" sz="2800" dirty="0" smtClean="0">
                <a:latin typeface="Cambria" pitchFamily="18" charset="0"/>
              </a:rPr>
              <a:t>To carry load of passenger or goods carried in the body.</a:t>
            </a:r>
          </a:p>
          <a:p>
            <a:pPr algn="just">
              <a:lnSpc>
                <a:spcPct val="160000"/>
              </a:lnSpc>
              <a:buFont typeface="Wingdings" pitchFamily="2" charset="2"/>
              <a:buChar char="q"/>
            </a:pPr>
            <a:r>
              <a:rPr lang="en-US" sz="2800" dirty="0" smtClean="0">
                <a:latin typeface="Cambria" pitchFamily="18" charset="0"/>
              </a:rPr>
              <a:t>To withstand the force caused due to turning of vehicle &amp; sudden braking or acceleration.</a:t>
            </a:r>
          </a:p>
          <a:p>
            <a:pPr algn="just">
              <a:lnSpc>
                <a:spcPct val="160000"/>
              </a:lnSpc>
              <a:buFont typeface="Wingdings" pitchFamily="2" charset="2"/>
              <a:buChar char="q"/>
            </a:pPr>
            <a:r>
              <a:rPr lang="en-US" sz="2800" dirty="0" smtClean="0">
                <a:latin typeface="Cambria" pitchFamily="18" charset="0"/>
              </a:rPr>
              <a:t>To with stand stresses caused due to uneven conditions.</a:t>
            </a:r>
          </a:p>
          <a:p>
            <a:pPr algn="just">
              <a:lnSpc>
                <a:spcPct val="160000"/>
              </a:lnSpc>
              <a:buFont typeface="Wingdings" pitchFamily="2" charset="2"/>
              <a:buChar char="q"/>
            </a:pPr>
            <a:r>
              <a:rPr lang="en-US" sz="2800" dirty="0" smtClean="0">
                <a:latin typeface="Cambria" pitchFamily="18" charset="0"/>
              </a:rPr>
              <a:t>To withstand impact load due to collision of the vehicle with another object.</a:t>
            </a:r>
          </a:p>
          <a:p>
            <a:endParaRPr lang="en-IN" dirty="0"/>
          </a:p>
        </p:txBody>
      </p:sp>
    </p:spTree>
    <p:extLst>
      <p:ext uri="{BB962C8B-B14F-4D97-AF65-F5344CB8AC3E}">
        <p14:creationId xmlns:p14="http://schemas.microsoft.com/office/powerpoint/2010/main" val="15784104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US" b="1" dirty="0" smtClean="0">
                <a:latin typeface="Cambria" pitchFamily="18" charset="0"/>
              </a:rPr>
              <a:t>Types of Frames</a:t>
            </a:r>
            <a:endParaRPr lang="en-IN" b="1" dirty="0">
              <a:latin typeface="Cambria" pitchFamily="18" charset="0"/>
            </a:endParaRPr>
          </a:p>
        </p:txBody>
      </p:sp>
      <p:sp>
        <p:nvSpPr>
          <p:cNvPr id="3" name="Content Placeholder 2"/>
          <p:cNvSpPr>
            <a:spLocks noGrp="1"/>
          </p:cNvSpPr>
          <p:nvPr>
            <p:ph idx="1"/>
          </p:nvPr>
        </p:nvSpPr>
        <p:spPr/>
        <p:txBody>
          <a:bodyPr>
            <a:normAutofit/>
          </a:bodyPr>
          <a:lstStyle/>
          <a:p>
            <a:pPr marL="457200" indent="-457200">
              <a:lnSpc>
                <a:spcPct val="150000"/>
              </a:lnSpc>
              <a:buFont typeface="+mj-lt"/>
              <a:buAutoNum type="arabicPeriod"/>
            </a:pPr>
            <a:r>
              <a:rPr lang="en-US" sz="2400" dirty="0" smtClean="0">
                <a:latin typeface="Cambria" pitchFamily="18" charset="0"/>
              </a:rPr>
              <a:t>Conventional Frame.</a:t>
            </a:r>
          </a:p>
          <a:p>
            <a:pPr marL="457200" indent="-457200">
              <a:lnSpc>
                <a:spcPct val="150000"/>
              </a:lnSpc>
              <a:buFont typeface="+mj-lt"/>
              <a:buAutoNum type="arabicPeriod"/>
            </a:pPr>
            <a:r>
              <a:rPr lang="en-US" sz="2400" dirty="0" smtClean="0">
                <a:latin typeface="Cambria" pitchFamily="18" charset="0"/>
              </a:rPr>
              <a:t>Integral or unit Construction or Frameless Chassis.</a:t>
            </a:r>
          </a:p>
          <a:p>
            <a:pPr marL="457200" indent="-457200">
              <a:lnSpc>
                <a:spcPct val="150000"/>
              </a:lnSpc>
              <a:buFont typeface="+mj-lt"/>
              <a:buAutoNum type="arabicPeriod"/>
            </a:pPr>
            <a:r>
              <a:rPr lang="en-US" sz="2400" dirty="0" smtClean="0">
                <a:latin typeface="Cambria" pitchFamily="18" charset="0"/>
              </a:rPr>
              <a:t>Half integral &amp; half frame chassis.</a:t>
            </a:r>
            <a:endParaRPr lang="en-IN" sz="2400" dirty="0">
              <a:latin typeface="Cambria" pitchFamily="18" charset="0"/>
            </a:endParaRPr>
          </a:p>
        </p:txBody>
      </p:sp>
    </p:spTree>
    <p:extLst>
      <p:ext uri="{BB962C8B-B14F-4D97-AF65-F5344CB8AC3E}">
        <p14:creationId xmlns:p14="http://schemas.microsoft.com/office/powerpoint/2010/main" val="35549927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US" b="1" dirty="0" smtClean="0">
                <a:latin typeface="Cambria" pitchFamily="18" charset="0"/>
              </a:rPr>
              <a:t>Conventional Frame</a:t>
            </a:r>
            <a:endParaRPr lang="en-IN" b="1" dirty="0"/>
          </a:p>
        </p:txBody>
      </p:sp>
      <p:sp>
        <p:nvSpPr>
          <p:cNvPr id="3" name="Content Placeholder 2"/>
          <p:cNvSpPr>
            <a:spLocks noGrp="1"/>
          </p:cNvSpPr>
          <p:nvPr>
            <p:ph idx="1"/>
          </p:nvPr>
        </p:nvSpPr>
        <p:spPr>
          <a:xfrm>
            <a:off x="457200" y="1600200"/>
            <a:ext cx="8229600" cy="4781128"/>
          </a:xfrm>
        </p:spPr>
        <p:txBody>
          <a:bodyPr>
            <a:normAutofit fontScale="92500" lnSpcReduction="10000"/>
          </a:bodyPr>
          <a:lstStyle/>
          <a:p>
            <a:pPr>
              <a:lnSpc>
                <a:spcPct val="150000"/>
              </a:lnSpc>
              <a:buFont typeface="Wingdings" pitchFamily="2" charset="2"/>
              <a:buChar char="q"/>
            </a:pPr>
            <a:r>
              <a:rPr lang="en-US" sz="2400" dirty="0">
                <a:latin typeface="Cambria" pitchFamily="18" charset="0"/>
              </a:rPr>
              <a:t> U</a:t>
            </a:r>
            <a:r>
              <a:rPr lang="en-US" sz="2400" dirty="0" smtClean="0">
                <a:latin typeface="Cambria" pitchFamily="18" charset="0"/>
              </a:rPr>
              <a:t>se on most of heavy vehicle.</a:t>
            </a:r>
          </a:p>
          <a:p>
            <a:pPr>
              <a:lnSpc>
                <a:spcPct val="150000"/>
              </a:lnSpc>
              <a:buFont typeface="Wingdings" pitchFamily="2" charset="2"/>
              <a:buChar char="q"/>
            </a:pPr>
            <a:r>
              <a:rPr lang="en-US" sz="2400" dirty="0" smtClean="0">
                <a:latin typeface="Cambria" pitchFamily="18" charset="0"/>
              </a:rPr>
              <a:t>Chassis frame made of steel section</a:t>
            </a:r>
          </a:p>
          <a:p>
            <a:pPr lvl="1">
              <a:lnSpc>
                <a:spcPct val="150000"/>
              </a:lnSpc>
            </a:pPr>
            <a:r>
              <a:rPr lang="en-US" sz="2400" dirty="0" smtClean="0">
                <a:latin typeface="Cambria" pitchFamily="18" charset="0"/>
              </a:rPr>
              <a:t>Strong enough to withstand load</a:t>
            </a:r>
          </a:p>
          <a:p>
            <a:pPr lvl="1">
              <a:lnSpc>
                <a:spcPct val="150000"/>
              </a:lnSpc>
            </a:pPr>
            <a:r>
              <a:rPr lang="en-US" sz="2400" dirty="0" smtClean="0">
                <a:latin typeface="Cambria" pitchFamily="18" charset="0"/>
              </a:rPr>
              <a:t>Light in weight to hence reduce dead weight of vehicle</a:t>
            </a:r>
          </a:p>
          <a:p>
            <a:pPr>
              <a:lnSpc>
                <a:spcPct val="150000"/>
              </a:lnSpc>
              <a:buFont typeface="Wingdings" pitchFamily="2" charset="2"/>
              <a:buChar char="q"/>
            </a:pPr>
            <a:r>
              <a:rPr lang="en-US" sz="2400" dirty="0" smtClean="0">
                <a:latin typeface="Cambria" pitchFamily="18" charset="0"/>
              </a:rPr>
              <a:t>This type of frame has two long members &amp; 5 to 6 cross member joined together with the help of rivets or bolts.</a:t>
            </a:r>
          </a:p>
          <a:p>
            <a:pPr>
              <a:lnSpc>
                <a:spcPct val="150000"/>
              </a:lnSpc>
              <a:buFont typeface="Wingdings" pitchFamily="2" charset="2"/>
              <a:buChar char="q"/>
            </a:pPr>
            <a:r>
              <a:rPr lang="en-US" sz="2400" dirty="0" smtClean="0">
                <a:latin typeface="Cambria" pitchFamily="18" charset="0"/>
              </a:rPr>
              <a:t>Cross members is used to increase the strength of frame.</a:t>
            </a:r>
          </a:p>
          <a:p>
            <a:pPr>
              <a:lnSpc>
                <a:spcPct val="150000"/>
              </a:lnSpc>
              <a:buFont typeface="Wingdings" pitchFamily="2" charset="2"/>
              <a:buChar char="q"/>
            </a:pPr>
            <a:r>
              <a:rPr lang="en-US" sz="2400" dirty="0" smtClean="0">
                <a:latin typeface="Cambria" pitchFamily="18" charset="0"/>
              </a:rPr>
              <a:t>Frames are narrowing (</a:t>
            </a:r>
            <a:r>
              <a:rPr lang="en-US" sz="2400" dirty="0" err="1" smtClean="0">
                <a:latin typeface="Cambria" pitchFamily="18" charset="0"/>
              </a:rPr>
              <a:t>inswept</a:t>
            </a:r>
            <a:r>
              <a:rPr lang="en-US" sz="2400" dirty="0" smtClean="0">
                <a:latin typeface="Cambria" pitchFamily="18" charset="0"/>
              </a:rPr>
              <a:t>) at front &amp; wider (upswept) at rear.</a:t>
            </a:r>
          </a:p>
          <a:p>
            <a:pPr>
              <a:buFont typeface="Wingdings" pitchFamily="2" charset="2"/>
              <a:buChar char="Ø"/>
            </a:pPr>
            <a:endParaRPr lang="en-US" dirty="0" smtClean="0"/>
          </a:p>
          <a:p>
            <a:pPr marL="0" indent="0">
              <a:buNone/>
            </a:pPr>
            <a:endParaRPr lang="en-IN" dirty="0"/>
          </a:p>
        </p:txBody>
      </p:sp>
    </p:spTree>
    <p:extLst>
      <p:ext uri="{BB962C8B-B14F-4D97-AF65-F5344CB8AC3E}">
        <p14:creationId xmlns:p14="http://schemas.microsoft.com/office/powerpoint/2010/main" val="37948772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2859" y="1600200"/>
            <a:ext cx="605828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US" b="1" dirty="0" smtClean="0">
                <a:latin typeface="Cambria" pitchFamily="18" charset="0"/>
              </a:rPr>
              <a:t>Conventional Frame</a:t>
            </a:r>
            <a:endParaRPr lang="en-IN" b="1" dirty="0"/>
          </a:p>
        </p:txBody>
      </p:sp>
    </p:spTree>
    <p:extLst>
      <p:ext uri="{BB962C8B-B14F-4D97-AF65-F5344CB8AC3E}">
        <p14:creationId xmlns:p14="http://schemas.microsoft.com/office/powerpoint/2010/main" val="36003903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556792"/>
            <a:ext cx="8229600" cy="4968552"/>
          </a:xfrm>
        </p:spPr>
        <p:txBody>
          <a:bodyPr>
            <a:normAutofit/>
          </a:bodyPr>
          <a:lstStyle/>
          <a:p>
            <a:pPr algn="just">
              <a:lnSpc>
                <a:spcPct val="150000"/>
              </a:lnSpc>
              <a:buFont typeface="Wingdings" pitchFamily="2" charset="2"/>
              <a:buChar char="q"/>
            </a:pPr>
            <a:r>
              <a:rPr lang="en-US" sz="2400" dirty="0" smtClean="0">
                <a:latin typeface="Cambria" pitchFamily="18" charset="0"/>
              </a:rPr>
              <a:t>Frames is narrowed @ front</a:t>
            </a:r>
          </a:p>
          <a:p>
            <a:pPr lvl="1" algn="just">
              <a:lnSpc>
                <a:spcPct val="150000"/>
              </a:lnSpc>
              <a:buFont typeface="Arial" pitchFamily="34" charset="0"/>
              <a:buChar char="•"/>
            </a:pPr>
            <a:r>
              <a:rPr lang="en-US" sz="2400" dirty="0" smtClean="0">
                <a:latin typeface="Cambria" pitchFamily="18" charset="0"/>
              </a:rPr>
              <a:t>For better steering lock</a:t>
            </a:r>
          </a:p>
          <a:p>
            <a:pPr lvl="1" algn="just">
              <a:lnSpc>
                <a:spcPct val="150000"/>
              </a:lnSpc>
              <a:buFont typeface="Arial" pitchFamily="34" charset="0"/>
              <a:buChar char="•"/>
            </a:pPr>
            <a:r>
              <a:rPr lang="en-US" sz="2400" dirty="0" smtClean="0">
                <a:latin typeface="Cambria" pitchFamily="18" charset="0"/>
              </a:rPr>
              <a:t>Smaller turning radius</a:t>
            </a:r>
          </a:p>
          <a:p>
            <a:pPr algn="just">
              <a:lnSpc>
                <a:spcPct val="150000"/>
              </a:lnSpc>
              <a:buFont typeface="Wingdings" pitchFamily="2" charset="2"/>
              <a:buChar char="q"/>
            </a:pPr>
            <a:r>
              <a:rPr lang="en-US" sz="2400" dirty="0" smtClean="0">
                <a:latin typeface="Cambria" pitchFamily="18" charset="0"/>
              </a:rPr>
              <a:t>Upswept @ rear </a:t>
            </a:r>
          </a:p>
          <a:p>
            <a:pPr lvl="1" algn="just">
              <a:lnSpc>
                <a:spcPct val="150000"/>
              </a:lnSpc>
              <a:buFont typeface="Arial" pitchFamily="34" charset="0"/>
              <a:buChar char="•"/>
            </a:pPr>
            <a:r>
              <a:rPr lang="en-US" sz="2400" dirty="0" smtClean="0">
                <a:latin typeface="Cambria" pitchFamily="18" charset="0"/>
              </a:rPr>
              <a:t>Gives room for vertical movement of rear axle as travel over road bumps</a:t>
            </a:r>
          </a:p>
          <a:p>
            <a:pPr algn="just">
              <a:lnSpc>
                <a:spcPct val="150000"/>
              </a:lnSpc>
              <a:buFont typeface="Wingdings" pitchFamily="2" charset="2"/>
              <a:buChar char="q"/>
            </a:pPr>
            <a:r>
              <a:rPr lang="en-US" sz="2400" dirty="0" smtClean="0">
                <a:latin typeface="Cambria" pitchFamily="18" charset="0"/>
              </a:rPr>
              <a:t>Body brackets are provided to support the body of vehicle.</a:t>
            </a:r>
          </a:p>
          <a:p>
            <a:pPr algn="just">
              <a:lnSpc>
                <a:spcPct val="150000"/>
              </a:lnSpc>
              <a:buFont typeface="Wingdings" pitchFamily="2" charset="2"/>
              <a:buChar char="q"/>
            </a:pPr>
            <a:r>
              <a:rPr lang="en-US" sz="2400" dirty="0" smtClean="0">
                <a:latin typeface="Cambria" pitchFamily="18" charset="0"/>
              </a:rPr>
              <a:t>Spring brackets are provided for mounting springs.</a:t>
            </a:r>
          </a:p>
          <a:p>
            <a:endParaRPr lang="en-US" sz="2400" dirty="0" smtClean="0">
              <a:latin typeface="Cambria" pitchFamily="18" charset="0"/>
            </a:endParaRPr>
          </a:p>
          <a:p>
            <a:endParaRPr lang="en-US" sz="2400" dirty="0" smtClean="0">
              <a:latin typeface="Cambria" pitchFamily="18" charset="0"/>
            </a:endParaRPr>
          </a:p>
          <a:p>
            <a:endParaRPr lang="en-IN" dirty="0"/>
          </a:p>
        </p:txBody>
      </p:sp>
      <p:sp>
        <p:nvSpPr>
          <p:cNvPr id="5" name="Title 4"/>
          <p:cNvSpPr>
            <a:spLocks noGrp="1"/>
          </p:cNvSpPr>
          <p:nvPr>
            <p:ph type="title"/>
          </p:nvPr>
        </p:nvSpPr>
        <p:spPr/>
        <p:txBody>
          <a:bodyPr/>
          <a:lstStyle/>
          <a:p>
            <a:endParaRPr lang="en-IN"/>
          </a:p>
        </p:txBody>
      </p:sp>
      <p:sp>
        <p:nvSpPr>
          <p:cNvPr id="6" name="Title 1"/>
          <p:cNvSpPr txBox="1">
            <a:spLocks/>
          </p:cNvSpPr>
          <p:nvPr/>
        </p:nvSpPr>
        <p:spPr>
          <a:xfrm>
            <a:off x="467544" y="260648"/>
            <a:ext cx="8229600" cy="1143000"/>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b="1" smtClean="0">
                <a:latin typeface="Cambria" pitchFamily="18" charset="0"/>
              </a:rPr>
              <a:t>Conventional Frame</a:t>
            </a:r>
            <a:endParaRPr lang="en-IN" b="1" dirty="0"/>
          </a:p>
        </p:txBody>
      </p:sp>
    </p:spTree>
    <p:extLst>
      <p:ext uri="{BB962C8B-B14F-4D97-AF65-F5344CB8AC3E}">
        <p14:creationId xmlns:p14="http://schemas.microsoft.com/office/powerpoint/2010/main" val="30041499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25144"/>
          </a:xfrm>
        </p:spPr>
        <p:txBody>
          <a:bodyPr>
            <a:normAutofit fontScale="92500" lnSpcReduction="10000"/>
          </a:bodyPr>
          <a:lstStyle/>
          <a:p>
            <a:pPr algn="just">
              <a:lnSpc>
                <a:spcPct val="160000"/>
              </a:lnSpc>
              <a:buFont typeface="Wingdings" pitchFamily="2" charset="2"/>
              <a:buChar char="Ø"/>
            </a:pPr>
            <a:r>
              <a:rPr lang="en-US" sz="2400" dirty="0" smtClean="0">
                <a:latin typeface="Cambria" pitchFamily="18" charset="0"/>
              </a:rPr>
              <a:t>Extension of chassis frame ahead of front axle is known as front overhang &amp; extension beyond rear axle is called rear overhang.</a:t>
            </a:r>
          </a:p>
          <a:p>
            <a:pPr algn="just">
              <a:lnSpc>
                <a:spcPct val="160000"/>
              </a:lnSpc>
              <a:buFont typeface="Wingdings" pitchFamily="2" charset="2"/>
              <a:buChar char="Ø"/>
            </a:pPr>
            <a:r>
              <a:rPr lang="en-US" sz="2400" dirty="0" smtClean="0">
                <a:latin typeface="Cambria" pitchFamily="18" charset="0"/>
              </a:rPr>
              <a:t>Section used for long side &amp; cross member are channel section, box section, I-section, hat section and tubular section.</a:t>
            </a:r>
          </a:p>
          <a:p>
            <a:pPr algn="just">
              <a:lnSpc>
                <a:spcPct val="160000"/>
              </a:lnSpc>
              <a:buFont typeface="Wingdings" pitchFamily="2" charset="2"/>
              <a:buChar char="Ø"/>
            </a:pPr>
            <a:r>
              <a:rPr lang="en-US" sz="2400" dirty="0" smtClean="0">
                <a:latin typeface="Cambria" pitchFamily="18" charset="0"/>
              </a:rPr>
              <a:t>Channel section and box section have higher bending stiffness therefore both used for side long members.</a:t>
            </a:r>
          </a:p>
          <a:p>
            <a:pPr algn="just">
              <a:lnSpc>
                <a:spcPct val="160000"/>
              </a:lnSpc>
              <a:buFont typeface="Wingdings" pitchFamily="2" charset="2"/>
              <a:buChar char="Ø"/>
            </a:pPr>
            <a:r>
              <a:rPr lang="en-US" sz="2400" dirty="0" smtClean="0">
                <a:latin typeface="Cambria" pitchFamily="18" charset="0"/>
              </a:rPr>
              <a:t>I- section, hat section tabular section are used for cross section.</a:t>
            </a:r>
          </a:p>
          <a:p>
            <a:pPr algn="just">
              <a:lnSpc>
                <a:spcPct val="160000"/>
              </a:lnSpc>
              <a:buFont typeface="Wingdings" pitchFamily="2" charset="2"/>
              <a:buChar char="Ø"/>
            </a:pPr>
            <a:r>
              <a:rPr lang="en-US" sz="2400" dirty="0" smtClean="0">
                <a:latin typeface="Cambria" pitchFamily="18" charset="0"/>
              </a:rPr>
              <a:t>Side and cross members are joined by riveting or welding or bolted.</a:t>
            </a:r>
            <a:endParaRPr lang="en-IN" sz="2400" dirty="0">
              <a:latin typeface="Cambria" pitchFamily="18" charset="0"/>
            </a:endParaRPr>
          </a:p>
        </p:txBody>
      </p:sp>
      <p:sp>
        <p:nvSpPr>
          <p:cNvPr id="4"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US" b="1" dirty="0" smtClean="0">
                <a:latin typeface="Cambria" pitchFamily="18" charset="0"/>
              </a:rPr>
              <a:t>Conventional Frame</a:t>
            </a:r>
            <a:endParaRPr lang="en-IN" b="1" dirty="0"/>
          </a:p>
        </p:txBody>
      </p:sp>
    </p:spTree>
    <p:extLst>
      <p:ext uri="{BB962C8B-B14F-4D97-AF65-F5344CB8AC3E}">
        <p14:creationId xmlns:p14="http://schemas.microsoft.com/office/powerpoint/2010/main" val="5601792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en-US" sz="3600" b="1" dirty="0" smtClean="0">
                <a:latin typeface="Cambria" pitchFamily="18" charset="0"/>
              </a:rPr>
              <a:t>Integrated Frame Chassis/ Frameless</a:t>
            </a:r>
            <a:endParaRPr lang="en-IN" sz="3600" b="1" dirty="0">
              <a:latin typeface="Cambria" pitchFamily="18" charset="0"/>
            </a:endParaRPr>
          </a:p>
        </p:txBody>
      </p:sp>
      <p:sp>
        <p:nvSpPr>
          <p:cNvPr id="3" name="Content Placeholder 2"/>
          <p:cNvSpPr>
            <a:spLocks noGrp="1"/>
          </p:cNvSpPr>
          <p:nvPr>
            <p:ph idx="1"/>
          </p:nvPr>
        </p:nvSpPr>
        <p:spPr/>
        <p:txBody>
          <a:bodyPr>
            <a:normAutofit/>
          </a:bodyPr>
          <a:lstStyle/>
          <a:p>
            <a:pPr algn="just">
              <a:lnSpc>
                <a:spcPct val="150000"/>
              </a:lnSpc>
              <a:buFont typeface="Wingdings" pitchFamily="2" charset="2"/>
              <a:buChar char="q"/>
            </a:pPr>
            <a:r>
              <a:rPr lang="en-US" sz="2400" dirty="0" smtClean="0">
                <a:latin typeface="Cambria" pitchFamily="18" charset="0"/>
              </a:rPr>
              <a:t>Frameless or </a:t>
            </a:r>
            <a:r>
              <a:rPr lang="en-US" sz="2400" dirty="0" err="1" smtClean="0">
                <a:latin typeface="Cambria" pitchFamily="18" charset="0"/>
              </a:rPr>
              <a:t>Chassisless</a:t>
            </a:r>
            <a:r>
              <a:rPr lang="en-US" sz="2400" dirty="0" smtClean="0">
                <a:latin typeface="Cambria" pitchFamily="18" charset="0"/>
              </a:rPr>
              <a:t> or Unit Construction now a days used in most of motor car.</a:t>
            </a:r>
          </a:p>
          <a:p>
            <a:pPr algn="just">
              <a:lnSpc>
                <a:spcPct val="150000"/>
              </a:lnSpc>
              <a:buFont typeface="Wingdings" pitchFamily="2" charset="2"/>
              <a:buChar char="q"/>
            </a:pPr>
            <a:r>
              <a:rPr lang="en-US" sz="2400" dirty="0" smtClean="0">
                <a:latin typeface="Cambria" pitchFamily="18" charset="0"/>
              </a:rPr>
              <a:t>Floor assembly &amp; part of frame form one integral unit.</a:t>
            </a:r>
          </a:p>
          <a:p>
            <a:pPr algn="just">
              <a:lnSpc>
                <a:spcPct val="150000"/>
              </a:lnSpc>
              <a:buFont typeface="Wingdings" pitchFamily="2" charset="2"/>
              <a:buChar char="q"/>
            </a:pPr>
            <a:r>
              <a:rPr lang="en-US" sz="2400" dirty="0" smtClean="0">
                <a:latin typeface="Cambria" pitchFamily="18" charset="0"/>
              </a:rPr>
              <a:t>Heavy side member used in conventional frame construction are eliminated &amp; floor strengthened by cross member and body.</a:t>
            </a:r>
          </a:p>
          <a:p>
            <a:pPr algn="just">
              <a:lnSpc>
                <a:spcPct val="150000"/>
              </a:lnSpc>
            </a:pPr>
            <a:endParaRPr lang="en-IN" sz="2000" dirty="0">
              <a:latin typeface="Cambria" pitchFamily="18" charset="0"/>
            </a:endParaRPr>
          </a:p>
        </p:txBody>
      </p:sp>
    </p:spTree>
    <p:extLst>
      <p:ext uri="{BB962C8B-B14F-4D97-AF65-F5344CB8AC3E}">
        <p14:creationId xmlns:p14="http://schemas.microsoft.com/office/powerpoint/2010/main" val="30959815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1556792"/>
            <a:ext cx="6552728" cy="495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en-US" sz="3600" b="1" dirty="0" smtClean="0">
                <a:latin typeface="Cambria" pitchFamily="18" charset="0"/>
              </a:rPr>
              <a:t>Integrated Frame Chassis/ Frameless</a:t>
            </a:r>
            <a:endParaRPr lang="en-IN" sz="3600" b="1" dirty="0">
              <a:latin typeface="Cambria" pitchFamily="18" charset="0"/>
            </a:endParaRPr>
          </a:p>
        </p:txBody>
      </p:sp>
    </p:spTree>
    <p:extLst>
      <p:ext uri="{BB962C8B-B14F-4D97-AF65-F5344CB8AC3E}">
        <p14:creationId xmlns:p14="http://schemas.microsoft.com/office/powerpoint/2010/main" val="24150619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just">
              <a:lnSpc>
                <a:spcPct val="150000"/>
              </a:lnSpc>
              <a:buFont typeface="Wingdings" pitchFamily="2" charset="2"/>
              <a:buChar char="q"/>
            </a:pPr>
            <a:r>
              <a:rPr lang="en-US" sz="2400" dirty="0" smtClean="0">
                <a:latin typeface="Cambria" pitchFamily="18" charset="0"/>
              </a:rPr>
              <a:t>In some case, sub frames are also used on various chassis components are mounted.</a:t>
            </a:r>
          </a:p>
          <a:p>
            <a:pPr algn="just">
              <a:lnSpc>
                <a:spcPct val="150000"/>
              </a:lnSpc>
              <a:buFont typeface="Wingdings" pitchFamily="2" charset="2"/>
              <a:buChar char="q"/>
            </a:pPr>
            <a:r>
              <a:rPr lang="en-US" sz="2400" dirty="0" smtClean="0">
                <a:latin typeface="Cambria" pitchFamily="18" charset="0"/>
              </a:rPr>
              <a:t>Sub frames are provided for isolation, flexibility and simplified production.</a:t>
            </a:r>
          </a:p>
          <a:p>
            <a:pPr algn="just">
              <a:lnSpc>
                <a:spcPct val="150000"/>
              </a:lnSpc>
              <a:buFont typeface="Wingdings" pitchFamily="2" charset="2"/>
              <a:buChar char="q"/>
            </a:pPr>
            <a:r>
              <a:rPr lang="en-US" sz="2400" dirty="0" smtClean="0">
                <a:latin typeface="Cambria" pitchFamily="18" charset="0"/>
              </a:rPr>
              <a:t>Normally structure includes floor structure having light side member, cross member, floor and other components.</a:t>
            </a:r>
          </a:p>
          <a:p>
            <a:pPr algn="just">
              <a:lnSpc>
                <a:spcPct val="150000"/>
              </a:lnSpc>
              <a:buFont typeface="Wingdings" pitchFamily="2" charset="2"/>
              <a:buChar char="q"/>
            </a:pPr>
            <a:r>
              <a:rPr lang="en-US" sz="2400" dirty="0" smtClean="0">
                <a:latin typeface="Cambria" pitchFamily="18" charset="0"/>
              </a:rPr>
              <a:t>Press steel body shell is attached to chassis frame by welding or bolting.</a:t>
            </a:r>
            <a:endParaRPr lang="en-IN" sz="2400" dirty="0">
              <a:latin typeface="Cambria" pitchFamily="18" charset="0"/>
            </a:endParaRPr>
          </a:p>
        </p:txBody>
      </p:sp>
      <p:sp>
        <p:nvSpPr>
          <p:cNvPr id="4"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en-US" sz="3600" b="1" dirty="0" smtClean="0">
                <a:latin typeface="Cambria" pitchFamily="18" charset="0"/>
              </a:rPr>
              <a:t>Integrated Frame Chassis/ Frameless</a:t>
            </a:r>
            <a:endParaRPr lang="en-IN" sz="3600" b="1" dirty="0">
              <a:latin typeface="Cambria" pitchFamily="18" charset="0"/>
            </a:endParaRPr>
          </a:p>
        </p:txBody>
      </p:sp>
    </p:spTree>
    <p:extLst>
      <p:ext uri="{BB962C8B-B14F-4D97-AF65-F5344CB8AC3E}">
        <p14:creationId xmlns:p14="http://schemas.microsoft.com/office/powerpoint/2010/main" val="24406127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037780228"/>
              </p:ext>
            </p:extLst>
          </p:nvPr>
        </p:nvGraphicFramePr>
        <p:xfrm>
          <a:off x="179512" y="116632"/>
          <a:ext cx="8856984" cy="6721212"/>
        </p:xfrm>
        <a:graphic>
          <a:graphicData uri="http://schemas.openxmlformats.org/drawingml/2006/table">
            <a:tbl>
              <a:tblPr firstRow="1" bandRow="1">
                <a:tableStyleId>{5940675A-B579-460E-94D1-54222C63F5DA}</a:tableStyleId>
              </a:tblPr>
              <a:tblGrid>
                <a:gridCol w="4536504"/>
                <a:gridCol w="4320480"/>
              </a:tblGrid>
              <a:tr h="705192">
                <a:tc>
                  <a:txBody>
                    <a:bodyPr/>
                    <a:lstStyle/>
                    <a:p>
                      <a:pPr algn="ctr"/>
                      <a:r>
                        <a:rPr lang="en-US" sz="3200" b="1" dirty="0" smtClean="0">
                          <a:solidFill>
                            <a:schemeClr val="tx1"/>
                          </a:solidFill>
                        </a:rPr>
                        <a:t>Conventional Frame Construction</a:t>
                      </a:r>
                      <a:endParaRPr lang="en-IN" sz="3200" b="1" dirty="0">
                        <a:solidFill>
                          <a:schemeClr val="tx1"/>
                        </a:solidFill>
                        <a:latin typeface="Cambri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c>
                  <a:txBody>
                    <a:bodyPr/>
                    <a:lstStyle/>
                    <a:p>
                      <a:pPr algn="ctr"/>
                      <a:r>
                        <a:rPr lang="en-US" sz="3200" b="1" dirty="0" smtClean="0">
                          <a:solidFill>
                            <a:schemeClr val="tx1"/>
                          </a:solidFill>
                        </a:rPr>
                        <a:t>Frameless</a:t>
                      </a:r>
                      <a:r>
                        <a:rPr lang="en-US" sz="3200" b="1" baseline="0" dirty="0" smtClean="0">
                          <a:solidFill>
                            <a:schemeClr val="tx1"/>
                          </a:solidFill>
                        </a:rPr>
                        <a:t> </a:t>
                      </a:r>
                    </a:p>
                    <a:p>
                      <a:pPr algn="ctr"/>
                      <a:r>
                        <a:rPr lang="en-US" sz="3200" b="1" baseline="0" dirty="0" smtClean="0">
                          <a:solidFill>
                            <a:schemeClr val="tx1"/>
                          </a:solidFill>
                        </a:rPr>
                        <a:t>Construction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r>
              <a:tr h="586926">
                <a:tc>
                  <a:txBody>
                    <a:bodyPr/>
                    <a:lstStyle/>
                    <a:p>
                      <a:pPr algn="just">
                        <a:lnSpc>
                          <a:spcPct val="150000"/>
                        </a:lnSpc>
                      </a:pPr>
                      <a:r>
                        <a:rPr lang="en-US" sz="2000" dirty="0" smtClean="0">
                          <a:latin typeface="Cambria" pitchFamily="18" charset="0"/>
                        </a:rPr>
                        <a:t>Used for commercial Heavy</a:t>
                      </a:r>
                      <a:r>
                        <a:rPr lang="en-US" sz="2000" baseline="0" dirty="0" smtClean="0">
                          <a:latin typeface="Cambria" pitchFamily="18" charset="0"/>
                        </a:rPr>
                        <a:t> Vehicle</a:t>
                      </a:r>
                      <a:endParaRPr lang="en-IN" sz="2000" dirty="0">
                        <a:latin typeface="Cambria" pitchFamily="18" charset="0"/>
                      </a:endParaRPr>
                    </a:p>
                  </a:txBody>
                  <a:tcPr>
                    <a:lnT w="12700" cap="flat" cmpd="sng" algn="ctr">
                      <a:solidFill>
                        <a:schemeClr val="tx1"/>
                      </a:solidFill>
                      <a:prstDash val="solid"/>
                      <a:round/>
                      <a:headEnd type="none" w="med" len="med"/>
                      <a:tailEnd type="none" w="med" len="med"/>
                    </a:lnT>
                  </a:tcPr>
                </a:tc>
                <a:tc>
                  <a:txBody>
                    <a:bodyPr/>
                    <a:lstStyle/>
                    <a:p>
                      <a:pPr algn="just">
                        <a:lnSpc>
                          <a:spcPct val="150000"/>
                        </a:lnSpc>
                      </a:pPr>
                      <a:r>
                        <a:rPr lang="en-US" sz="2000" dirty="0" smtClean="0">
                          <a:latin typeface="Cambria" pitchFamily="18" charset="0"/>
                        </a:rPr>
                        <a:t>Used for Light vehicle &amp; mostly</a:t>
                      </a:r>
                      <a:r>
                        <a:rPr lang="en-US" sz="2000" baseline="0" dirty="0" smtClean="0">
                          <a:latin typeface="Cambria" pitchFamily="18" charset="0"/>
                        </a:rPr>
                        <a:t> for cars</a:t>
                      </a:r>
                    </a:p>
                  </a:txBody>
                  <a:tcPr>
                    <a:lnT w="12700" cap="flat" cmpd="sng" algn="ctr">
                      <a:solidFill>
                        <a:schemeClr val="tx1"/>
                      </a:solidFill>
                      <a:prstDash val="solid"/>
                      <a:round/>
                      <a:headEnd type="none" w="med" len="med"/>
                      <a:tailEnd type="none" w="med" len="med"/>
                    </a:lnT>
                  </a:tcPr>
                </a:tc>
              </a:tr>
              <a:tr h="586926">
                <a:tc>
                  <a:txBody>
                    <a:bodyPr/>
                    <a:lstStyle/>
                    <a:p>
                      <a:pPr algn="just">
                        <a:lnSpc>
                          <a:spcPct val="150000"/>
                        </a:lnSpc>
                      </a:pPr>
                      <a:r>
                        <a:rPr lang="en-US" sz="2000" dirty="0" smtClean="0">
                          <a:latin typeface="Cambria" pitchFamily="18" charset="0"/>
                        </a:rPr>
                        <a:t>Frame</a:t>
                      </a:r>
                      <a:r>
                        <a:rPr lang="en-US" sz="2000" baseline="0" dirty="0" smtClean="0">
                          <a:latin typeface="Cambria" pitchFamily="18" charset="0"/>
                        </a:rPr>
                        <a:t> &amp; body are separate parts. Chassis component and body are fitted on frame.</a:t>
                      </a:r>
                      <a:endParaRPr lang="en-IN" sz="2000" dirty="0">
                        <a:latin typeface="Cambria" pitchFamily="18" charset="0"/>
                      </a:endParaRPr>
                    </a:p>
                  </a:txBody>
                  <a:tcPr/>
                </a:tc>
                <a:tc>
                  <a:txBody>
                    <a:bodyPr/>
                    <a:lstStyle/>
                    <a:p>
                      <a:pPr algn="just">
                        <a:lnSpc>
                          <a:spcPct val="150000"/>
                        </a:lnSpc>
                      </a:pPr>
                      <a:r>
                        <a:rPr lang="en-US" sz="2000" dirty="0" smtClean="0">
                          <a:latin typeface="Cambria" pitchFamily="18" charset="0"/>
                        </a:rPr>
                        <a:t>Body and frame</a:t>
                      </a:r>
                      <a:r>
                        <a:rPr lang="en-US" sz="2000" baseline="0" dirty="0" smtClean="0">
                          <a:latin typeface="Cambria" pitchFamily="18" charset="0"/>
                        </a:rPr>
                        <a:t> are integral parts &amp; on it different components are fitted.</a:t>
                      </a:r>
                      <a:endParaRPr lang="en-IN" sz="2000" dirty="0">
                        <a:latin typeface="Cambria" pitchFamily="18" charset="0"/>
                      </a:endParaRPr>
                    </a:p>
                  </a:txBody>
                  <a:tcPr/>
                </a:tc>
              </a:tr>
              <a:tr h="586926">
                <a:tc>
                  <a:txBody>
                    <a:bodyPr/>
                    <a:lstStyle/>
                    <a:p>
                      <a:pPr algn="just">
                        <a:lnSpc>
                          <a:spcPct val="150000"/>
                        </a:lnSpc>
                      </a:pPr>
                      <a:r>
                        <a:rPr lang="en-US" sz="2000" dirty="0" smtClean="0">
                          <a:latin typeface="Cambria" pitchFamily="18" charset="0"/>
                        </a:rPr>
                        <a:t>Heavy side members are used.</a:t>
                      </a:r>
                      <a:endParaRPr lang="en-IN" sz="2000" dirty="0">
                        <a:latin typeface="Cambria" pitchFamily="18" charset="0"/>
                      </a:endParaRPr>
                    </a:p>
                  </a:txBody>
                  <a:tcPr/>
                </a:tc>
                <a:tc>
                  <a:txBody>
                    <a:bodyPr/>
                    <a:lstStyle/>
                    <a:p>
                      <a:pPr algn="just">
                        <a:lnSpc>
                          <a:spcPct val="150000"/>
                        </a:lnSpc>
                      </a:pPr>
                      <a:r>
                        <a:rPr lang="en-US" sz="2000" dirty="0" smtClean="0">
                          <a:latin typeface="Cambria" pitchFamily="18" charset="0"/>
                        </a:rPr>
                        <a:t>Light</a:t>
                      </a:r>
                      <a:r>
                        <a:rPr lang="en-US" sz="2000" baseline="0" dirty="0" smtClean="0">
                          <a:latin typeface="Cambria" pitchFamily="18" charset="0"/>
                        </a:rPr>
                        <a:t> side members are used.</a:t>
                      </a:r>
                      <a:endParaRPr lang="en-IN" sz="2000" dirty="0">
                        <a:latin typeface="Cambria" pitchFamily="18" charset="0"/>
                      </a:endParaRPr>
                    </a:p>
                  </a:txBody>
                  <a:tcPr/>
                </a:tc>
              </a:tr>
              <a:tr h="586926">
                <a:tc>
                  <a:txBody>
                    <a:bodyPr/>
                    <a:lstStyle/>
                    <a:p>
                      <a:pPr algn="just">
                        <a:lnSpc>
                          <a:spcPct val="150000"/>
                        </a:lnSpc>
                      </a:pPr>
                      <a:r>
                        <a:rPr lang="en-US" sz="2000" dirty="0" smtClean="0">
                          <a:latin typeface="Cambria" pitchFamily="18" charset="0"/>
                        </a:rPr>
                        <a:t>Suitable for low volume produced vehicle.</a:t>
                      </a:r>
                      <a:endParaRPr lang="en-IN" sz="2000" dirty="0">
                        <a:latin typeface="Cambria" pitchFamily="18" charset="0"/>
                      </a:endParaRPr>
                    </a:p>
                  </a:txBody>
                  <a:tcPr/>
                </a:tc>
                <a:tc>
                  <a:txBody>
                    <a:bodyPr/>
                    <a:lstStyle/>
                    <a:p>
                      <a:pPr algn="just">
                        <a:lnSpc>
                          <a:spcPct val="150000"/>
                        </a:lnSpc>
                      </a:pPr>
                      <a:r>
                        <a:rPr lang="en-US" sz="2000" dirty="0" smtClean="0">
                          <a:latin typeface="Cambria" pitchFamily="18" charset="0"/>
                        </a:rPr>
                        <a:t>Suitable for light mass produced</a:t>
                      </a:r>
                      <a:r>
                        <a:rPr lang="en-US" sz="2000" baseline="0" dirty="0" smtClean="0">
                          <a:latin typeface="Cambria" pitchFamily="18" charset="0"/>
                        </a:rPr>
                        <a:t> vehicles.</a:t>
                      </a:r>
                      <a:endParaRPr lang="en-IN" sz="2000" dirty="0">
                        <a:latin typeface="Cambria" pitchFamily="18" charset="0"/>
                      </a:endParaRPr>
                    </a:p>
                  </a:txBody>
                  <a:tcPr/>
                </a:tc>
              </a:tr>
              <a:tr h="586926">
                <a:tc>
                  <a:txBody>
                    <a:bodyPr/>
                    <a:lstStyle/>
                    <a:p>
                      <a:pPr algn="just">
                        <a:lnSpc>
                          <a:spcPct val="150000"/>
                        </a:lnSpc>
                      </a:pPr>
                      <a:r>
                        <a:rPr lang="en-US" sz="2000" dirty="0" smtClean="0">
                          <a:latin typeface="Cambria" pitchFamily="18" charset="0"/>
                        </a:rPr>
                        <a:t>Flexibility for fitting a variety of bodies to same chassis</a:t>
                      </a:r>
                      <a:endParaRPr lang="en-IN" sz="2000" dirty="0">
                        <a:latin typeface="Cambria" pitchFamily="18" charset="0"/>
                      </a:endParaRPr>
                    </a:p>
                  </a:txBody>
                  <a:tcPr/>
                </a:tc>
                <a:tc>
                  <a:txBody>
                    <a:bodyPr/>
                    <a:lstStyle/>
                    <a:p>
                      <a:pPr algn="just">
                        <a:lnSpc>
                          <a:spcPct val="150000"/>
                        </a:lnSpc>
                      </a:pPr>
                      <a:r>
                        <a:rPr lang="en-US" sz="2000" dirty="0" smtClean="0">
                          <a:latin typeface="Cambria" pitchFamily="18" charset="0"/>
                        </a:rPr>
                        <a:t>No flexibility to change body design for same chassis</a:t>
                      </a:r>
                    </a:p>
                  </a:txBody>
                  <a:tcPr/>
                </a:tc>
              </a:tr>
              <a:tr h="586926">
                <a:tc>
                  <a:txBody>
                    <a:bodyPr/>
                    <a:lstStyle/>
                    <a:p>
                      <a:pPr algn="just">
                        <a:lnSpc>
                          <a:spcPct val="150000"/>
                        </a:lnSpc>
                      </a:pPr>
                      <a:r>
                        <a:rPr lang="en-US" sz="2000" dirty="0" smtClean="0">
                          <a:latin typeface="Cambria" pitchFamily="18" charset="0"/>
                        </a:rPr>
                        <a:t>Accident damage is easy to repair.</a:t>
                      </a:r>
                      <a:endParaRPr lang="en-IN" sz="2000" dirty="0">
                        <a:latin typeface="Cambria" pitchFamily="18" charset="0"/>
                      </a:endParaRPr>
                    </a:p>
                  </a:txBody>
                  <a:tcPr/>
                </a:tc>
                <a:tc>
                  <a:txBody>
                    <a:bodyPr/>
                    <a:lstStyle/>
                    <a:p>
                      <a:pPr algn="just">
                        <a:lnSpc>
                          <a:spcPct val="150000"/>
                        </a:lnSpc>
                      </a:pPr>
                      <a:r>
                        <a:rPr lang="en-US" sz="2000" dirty="0" smtClean="0">
                          <a:latin typeface="Cambria" pitchFamily="18" charset="0"/>
                        </a:rPr>
                        <a:t>Accident damage  is difficult</a:t>
                      </a:r>
                      <a:r>
                        <a:rPr lang="en-US" sz="2000" baseline="0" dirty="0" smtClean="0">
                          <a:latin typeface="Cambria" pitchFamily="18" charset="0"/>
                        </a:rPr>
                        <a:t> to repair.</a:t>
                      </a:r>
                      <a:endParaRPr lang="en-IN" sz="2000" dirty="0">
                        <a:latin typeface="Cambria" pitchFamily="18" charset="0"/>
                      </a:endParaRPr>
                    </a:p>
                  </a:txBody>
                  <a:tcPr/>
                </a:tc>
              </a:tr>
            </a:tbl>
          </a:graphicData>
        </a:graphic>
      </p:graphicFrame>
    </p:spTree>
    <p:extLst>
      <p:ext uri="{BB962C8B-B14F-4D97-AF65-F5344CB8AC3E}">
        <p14:creationId xmlns:p14="http://schemas.microsoft.com/office/powerpoint/2010/main" val="38551413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IN" b="1" dirty="0" smtClean="0">
                <a:latin typeface="Cambria" pitchFamily="18" charset="0"/>
              </a:rPr>
              <a:t>Frame</a:t>
            </a:r>
            <a:endParaRPr lang="en-IN" b="1" dirty="0">
              <a:latin typeface="Cambria" pitchFamily="18" charset="0"/>
            </a:endParaRPr>
          </a:p>
        </p:txBody>
      </p:sp>
      <p:sp>
        <p:nvSpPr>
          <p:cNvPr id="3" name="Content Placeholder 2"/>
          <p:cNvSpPr>
            <a:spLocks noGrp="1"/>
          </p:cNvSpPr>
          <p:nvPr>
            <p:ph idx="1"/>
          </p:nvPr>
        </p:nvSpPr>
        <p:spPr/>
        <p:txBody>
          <a:bodyPr/>
          <a:lstStyle/>
          <a:p>
            <a:pPr algn="just">
              <a:lnSpc>
                <a:spcPct val="150000"/>
              </a:lnSpc>
              <a:buFont typeface="Wingdings" pitchFamily="2" charset="2"/>
              <a:buChar char="q"/>
            </a:pPr>
            <a:r>
              <a:rPr lang="en-US" sz="2400" dirty="0" smtClean="0">
                <a:latin typeface="Cambria" pitchFamily="18" charset="0"/>
              </a:rPr>
              <a:t>Supporting component of automobile.</a:t>
            </a:r>
          </a:p>
          <a:p>
            <a:pPr algn="just">
              <a:lnSpc>
                <a:spcPct val="150000"/>
              </a:lnSpc>
              <a:buFont typeface="Wingdings" pitchFamily="2" charset="2"/>
              <a:buChar char="q"/>
            </a:pPr>
            <a:r>
              <a:rPr lang="en-US" sz="2400" dirty="0" smtClean="0">
                <a:latin typeface="Cambria" pitchFamily="18" charset="0"/>
              </a:rPr>
              <a:t>Foundation for carrying engine, transmission &amp; steering system by means of spring, axle, rubber pads etc.</a:t>
            </a:r>
          </a:p>
          <a:p>
            <a:pPr algn="just">
              <a:lnSpc>
                <a:spcPct val="150000"/>
              </a:lnSpc>
              <a:buFont typeface="Wingdings" pitchFamily="2" charset="2"/>
              <a:buChar char="q"/>
            </a:pPr>
            <a:r>
              <a:rPr lang="en-US" sz="2400" dirty="0" smtClean="0">
                <a:latin typeface="Cambria" pitchFamily="18" charset="0"/>
              </a:rPr>
              <a:t>Frames are made of box, tubular channel or U-shaped section welded or riveted together.</a:t>
            </a:r>
          </a:p>
          <a:p>
            <a:pPr algn="just">
              <a:lnSpc>
                <a:spcPct val="150000"/>
              </a:lnSpc>
              <a:buFont typeface="Wingdings" pitchFamily="2" charset="2"/>
              <a:buChar char="q"/>
            </a:pPr>
            <a:r>
              <a:rPr lang="en-US" sz="2400" dirty="0" smtClean="0">
                <a:latin typeface="Cambria" pitchFamily="18" charset="0"/>
              </a:rPr>
              <a:t>When engine, transmission, steering system and wheels are fitted on the frames the assembly is known as </a:t>
            </a:r>
            <a:r>
              <a:rPr lang="en-US" sz="2400" b="1" dirty="0" smtClean="0">
                <a:latin typeface="Cambria" pitchFamily="18" charset="0"/>
              </a:rPr>
              <a:t>Chassis</a:t>
            </a:r>
            <a:r>
              <a:rPr lang="en-US" sz="2400" dirty="0" smtClean="0">
                <a:latin typeface="Cambria" pitchFamily="18" charset="0"/>
              </a:rPr>
              <a:t>.</a:t>
            </a:r>
          </a:p>
          <a:p>
            <a:pPr algn="just"/>
            <a:endParaRPr lang="en-US" sz="2400" dirty="0" smtClean="0">
              <a:latin typeface="+mj-lt"/>
            </a:endParaRPr>
          </a:p>
          <a:p>
            <a:endParaRPr lang="en-IN" dirty="0"/>
          </a:p>
        </p:txBody>
      </p:sp>
    </p:spTree>
    <p:extLst>
      <p:ext uri="{BB962C8B-B14F-4D97-AF65-F5344CB8AC3E}">
        <p14:creationId xmlns:p14="http://schemas.microsoft.com/office/powerpoint/2010/main" val="24910802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119490430"/>
              </p:ext>
            </p:extLst>
          </p:nvPr>
        </p:nvGraphicFramePr>
        <p:xfrm>
          <a:off x="179512" y="116632"/>
          <a:ext cx="8856984" cy="6461760"/>
        </p:xfrm>
        <a:graphic>
          <a:graphicData uri="http://schemas.openxmlformats.org/drawingml/2006/table">
            <a:tbl>
              <a:tblPr firstRow="1" bandRow="1">
                <a:tableStyleId>{5940675A-B579-460E-94D1-54222C63F5DA}</a:tableStyleId>
              </a:tblPr>
              <a:tblGrid>
                <a:gridCol w="4536504"/>
                <a:gridCol w="4320480"/>
              </a:tblGrid>
              <a:tr h="705192">
                <a:tc>
                  <a:txBody>
                    <a:bodyPr/>
                    <a:lstStyle/>
                    <a:p>
                      <a:pPr algn="ctr"/>
                      <a:r>
                        <a:rPr lang="en-US" sz="3200" b="1" dirty="0" smtClean="0">
                          <a:solidFill>
                            <a:schemeClr val="tx1"/>
                          </a:solidFill>
                        </a:rPr>
                        <a:t>Conventional Frame Construction</a:t>
                      </a:r>
                      <a:endParaRPr lang="en-IN" sz="3200" b="1" dirty="0">
                        <a:solidFill>
                          <a:schemeClr val="tx1"/>
                        </a:solidFill>
                        <a:latin typeface="Cambri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c>
                  <a:txBody>
                    <a:bodyPr/>
                    <a:lstStyle/>
                    <a:p>
                      <a:pPr algn="ctr"/>
                      <a:r>
                        <a:rPr lang="en-US" sz="3200" b="1" dirty="0" smtClean="0">
                          <a:solidFill>
                            <a:schemeClr val="tx1"/>
                          </a:solidFill>
                        </a:rPr>
                        <a:t>Frameless</a:t>
                      </a:r>
                      <a:r>
                        <a:rPr lang="en-US" sz="3200" b="1" baseline="0" dirty="0" smtClean="0">
                          <a:solidFill>
                            <a:schemeClr val="tx1"/>
                          </a:solidFill>
                        </a:rPr>
                        <a:t> </a:t>
                      </a:r>
                    </a:p>
                    <a:p>
                      <a:pPr algn="ctr"/>
                      <a:r>
                        <a:rPr lang="en-US" sz="3200" b="1" baseline="0" dirty="0" smtClean="0">
                          <a:solidFill>
                            <a:schemeClr val="tx1"/>
                          </a:solidFill>
                        </a:rPr>
                        <a:t>Construction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tile tx="0" ty="0" sx="100000" sy="100000" flip="none" algn="tl"/>
                    </a:blipFill>
                  </a:tcPr>
                </a:tc>
              </a:tr>
              <a:tr h="586926">
                <a:tc>
                  <a:txBody>
                    <a:bodyPr/>
                    <a:lstStyle/>
                    <a:p>
                      <a:pPr algn="just">
                        <a:lnSpc>
                          <a:spcPct val="150000"/>
                        </a:lnSpc>
                      </a:pPr>
                      <a:r>
                        <a:rPr lang="en-US" sz="2000" dirty="0" smtClean="0">
                          <a:latin typeface="Cambria" pitchFamily="18" charset="0"/>
                        </a:rPr>
                        <a:t>Height of chassis is increase or decreased  depending upon the mounting chassis frame to axle.</a:t>
                      </a:r>
                      <a:endParaRPr lang="en-IN" sz="2000" dirty="0">
                        <a:latin typeface="Cambria" pitchFamily="18" charset="0"/>
                      </a:endParaRPr>
                    </a:p>
                  </a:txBody>
                  <a:tcPr>
                    <a:lnT w="12700" cap="flat" cmpd="sng" algn="ctr">
                      <a:solidFill>
                        <a:schemeClr val="tx1"/>
                      </a:solidFill>
                      <a:prstDash val="solid"/>
                      <a:round/>
                      <a:headEnd type="none" w="med" len="med"/>
                      <a:tailEnd type="none" w="med" len="med"/>
                    </a:lnT>
                  </a:tcPr>
                </a:tc>
                <a:tc>
                  <a:txBody>
                    <a:bodyPr/>
                    <a:lstStyle/>
                    <a:p>
                      <a:pPr algn="just">
                        <a:lnSpc>
                          <a:spcPct val="150000"/>
                        </a:lnSpc>
                      </a:pPr>
                      <a:r>
                        <a:rPr lang="en-US" sz="2000" baseline="0" dirty="0" smtClean="0">
                          <a:latin typeface="Cambria" pitchFamily="18" charset="0"/>
                        </a:rPr>
                        <a:t>Height of chassis does not change once it designed.</a:t>
                      </a:r>
                    </a:p>
                  </a:txBody>
                  <a:tcPr>
                    <a:lnT w="12700" cap="flat" cmpd="sng" algn="ctr">
                      <a:solidFill>
                        <a:schemeClr val="tx1"/>
                      </a:solidFill>
                      <a:prstDash val="solid"/>
                      <a:round/>
                      <a:headEnd type="none" w="med" len="med"/>
                      <a:tailEnd type="none" w="med" len="med"/>
                    </a:lnT>
                  </a:tcPr>
                </a:tc>
              </a:tr>
              <a:tr h="586926">
                <a:tc>
                  <a:txBody>
                    <a:bodyPr/>
                    <a:lstStyle/>
                    <a:p>
                      <a:pPr algn="just">
                        <a:lnSpc>
                          <a:spcPct val="150000"/>
                        </a:lnSpc>
                      </a:pPr>
                      <a:r>
                        <a:rPr lang="en-US" sz="2000" dirty="0" smtClean="0">
                          <a:latin typeface="Cambria" pitchFamily="18" charset="0"/>
                        </a:rPr>
                        <a:t>Dead weight</a:t>
                      </a:r>
                      <a:r>
                        <a:rPr lang="en-US" sz="2000" baseline="0" dirty="0" smtClean="0">
                          <a:latin typeface="Cambria" pitchFamily="18" charset="0"/>
                        </a:rPr>
                        <a:t> of vehicle is grater as frame required long and heavy side members.</a:t>
                      </a:r>
                      <a:endParaRPr lang="en-IN" sz="2000" dirty="0">
                        <a:latin typeface="Cambria" pitchFamily="18" charset="0"/>
                      </a:endParaRPr>
                    </a:p>
                  </a:txBody>
                  <a:tcPr/>
                </a:tc>
                <a:tc>
                  <a:txBody>
                    <a:bodyPr/>
                    <a:lstStyle/>
                    <a:p>
                      <a:pPr algn="just">
                        <a:lnSpc>
                          <a:spcPct val="150000"/>
                        </a:lnSpc>
                      </a:pPr>
                      <a:r>
                        <a:rPr lang="en-US" sz="2000" dirty="0" smtClean="0">
                          <a:latin typeface="Cambria" pitchFamily="18" charset="0"/>
                        </a:rPr>
                        <a:t>Dead weight of vehicle is less as body floor work as chassis and extra members are eliminated.</a:t>
                      </a:r>
                      <a:endParaRPr lang="en-IN" sz="2000" dirty="0">
                        <a:latin typeface="Cambria" pitchFamily="18" charset="0"/>
                      </a:endParaRPr>
                    </a:p>
                  </a:txBody>
                  <a:tcPr/>
                </a:tc>
              </a:tr>
              <a:tr h="586926">
                <a:tc>
                  <a:txBody>
                    <a:bodyPr/>
                    <a:lstStyle/>
                    <a:p>
                      <a:pPr algn="just">
                        <a:lnSpc>
                          <a:spcPct val="150000"/>
                        </a:lnSpc>
                      </a:pPr>
                      <a:r>
                        <a:rPr lang="en-US" sz="2000" dirty="0" smtClean="0">
                          <a:latin typeface="Cambria" pitchFamily="18" charset="0"/>
                        </a:rPr>
                        <a:t>Due to heavy frame C.G of</a:t>
                      </a:r>
                      <a:r>
                        <a:rPr lang="en-US" sz="2000" baseline="0" dirty="0" smtClean="0">
                          <a:latin typeface="Cambria" pitchFamily="18" charset="0"/>
                        </a:rPr>
                        <a:t> vehicle is higher. Stability is reduced.</a:t>
                      </a:r>
                      <a:endParaRPr lang="en-IN" sz="2000" dirty="0">
                        <a:latin typeface="Cambria" pitchFamily="18" charset="0"/>
                      </a:endParaRPr>
                    </a:p>
                  </a:txBody>
                  <a:tcPr/>
                </a:tc>
                <a:tc>
                  <a:txBody>
                    <a:bodyPr/>
                    <a:lstStyle/>
                    <a:p>
                      <a:pPr algn="just">
                        <a:lnSpc>
                          <a:spcPct val="150000"/>
                        </a:lnSpc>
                      </a:pPr>
                      <a:r>
                        <a:rPr lang="en-US" sz="2000" dirty="0" smtClean="0">
                          <a:latin typeface="Cambria" pitchFamily="18" charset="0"/>
                        </a:rPr>
                        <a:t>Due to elimination of</a:t>
                      </a:r>
                      <a:r>
                        <a:rPr lang="en-US" sz="2000" baseline="0" dirty="0" smtClean="0">
                          <a:latin typeface="Cambria" pitchFamily="18" charset="0"/>
                        </a:rPr>
                        <a:t> frames C.G of vehicle is lowered which giver more stability.</a:t>
                      </a:r>
                      <a:endParaRPr lang="en-IN" sz="2000" dirty="0">
                        <a:latin typeface="Cambria" pitchFamily="18" charset="0"/>
                      </a:endParaRPr>
                    </a:p>
                  </a:txBody>
                  <a:tcPr/>
                </a:tc>
              </a:tr>
              <a:tr h="586926">
                <a:tc>
                  <a:txBody>
                    <a:bodyPr/>
                    <a:lstStyle/>
                    <a:p>
                      <a:pPr algn="just">
                        <a:lnSpc>
                          <a:spcPct val="150000"/>
                        </a:lnSpc>
                      </a:pPr>
                      <a:r>
                        <a:rPr lang="en-US" sz="2000" dirty="0" smtClean="0">
                          <a:latin typeface="Cambria" pitchFamily="18" charset="0"/>
                        </a:rPr>
                        <a:t>Cost of vehicle is increased</a:t>
                      </a:r>
                      <a:r>
                        <a:rPr lang="en-US" sz="2000" baseline="0" dirty="0" smtClean="0">
                          <a:latin typeface="Cambria" pitchFamily="18" charset="0"/>
                        </a:rPr>
                        <a:t> due to  heavy frame.</a:t>
                      </a:r>
                      <a:endParaRPr lang="en-IN" sz="2000" dirty="0">
                        <a:latin typeface="Cambria" pitchFamily="18" charset="0"/>
                      </a:endParaRPr>
                    </a:p>
                  </a:txBody>
                  <a:tcPr/>
                </a:tc>
                <a:tc>
                  <a:txBody>
                    <a:bodyPr/>
                    <a:lstStyle/>
                    <a:p>
                      <a:pPr algn="just">
                        <a:lnSpc>
                          <a:spcPct val="150000"/>
                        </a:lnSpc>
                      </a:pPr>
                      <a:r>
                        <a:rPr lang="en-US" sz="2000" dirty="0" smtClean="0">
                          <a:latin typeface="Cambria" pitchFamily="18" charset="0"/>
                        </a:rPr>
                        <a:t>Cost of vehicle is less as body floor</a:t>
                      </a:r>
                      <a:r>
                        <a:rPr lang="en-US" sz="2000" baseline="0" dirty="0" smtClean="0">
                          <a:latin typeface="Cambria" pitchFamily="18" charset="0"/>
                        </a:rPr>
                        <a:t> works as long side &amp; cross </a:t>
                      </a:r>
                      <a:r>
                        <a:rPr lang="en-US" sz="2000" baseline="0" dirty="0" err="1" smtClean="0">
                          <a:latin typeface="Cambria" pitchFamily="18" charset="0"/>
                        </a:rPr>
                        <a:t>members.S</a:t>
                      </a:r>
                      <a:endParaRPr lang="en-IN" sz="2000" dirty="0">
                        <a:latin typeface="Cambria" pitchFamily="18" charset="0"/>
                      </a:endParaRPr>
                    </a:p>
                  </a:txBody>
                  <a:tcPr/>
                </a:tc>
              </a:tr>
            </a:tbl>
          </a:graphicData>
        </a:graphic>
      </p:graphicFrame>
    </p:spTree>
    <p:extLst>
      <p:ext uri="{BB962C8B-B14F-4D97-AF65-F5344CB8AC3E}">
        <p14:creationId xmlns:p14="http://schemas.microsoft.com/office/powerpoint/2010/main" val="13551356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864096"/>
          </a:xfrm>
        </p:spPr>
        <p:style>
          <a:lnRef idx="1">
            <a:schemeClr val="accent1"/>
          </a:lnRef>
          <a:fillRef idx="2">
            <a:schemeClr val="accent1"/>
          </a:fillRef>
          <a:effectRef idx="1">
            <a:schemeClr val="accent1"/>
          </a:effectRef>
          <a:fontRef idx="minor">
            <a:schemeClr val="dk1"/>
          </a:fontRef>
        </p:style>
        <p:txBody>
          <a:bodyPr>
            <a:normAutofit/>
          </a:bodyPr>
          <a:lstStyle/>
          <a:p>
            <a:r>
              <a:rPr lang="en-US" sz="4000" b="1" dirty="0" smtClean="0">
                <a:latin typeface="Cambria" pitchFamily="18" charset="0"/>
              </a:rPr>
              <a:t>Classification of Chassis</a:t>
            </a:r>
            <a:endParaRPr lang="en-IN" sz="4000" b="1" dirty="0">
              <a:latin typeface="Cambria" pitchFamily="18" charset="0"/>
            </a:endParaRPr>
          </a:p>
        </p:txBody>
      </p:sp>
      <p:sp>
        <p:nvSpPr>
          <p:cNvPr id="3" name="Content Placeholder 2"/>
          <p:cNvSpPr>
            <a:spLocks noGrp="1"/>
          </p:cNvSpPr>
          <p:nvPr>
            <p:ph sz="half" idx="1"/>
          </p:nvPr>
        </p:nvSpPr>
        <p:spPr>
          <a:xfrm>
            <a:off x="179512" y="1268760"/>
            <a:ext cx="4038600" cy="5400600"/>
          </a:xfrm>
        </p:spPr>
        <p:txBody>
          <a:bodyPr>
            <a:noAutofit/>
          </a:bodyPr>
          <a:lstStyle/>
          <a:p>
            <a:pPr marL="457200" indent="-457200" algn="just">
              <a:lnSpc>
                <a:spcPct val="150000"/>
              </a:lnSpc>
              <a:buFont typeface="+mj-lt"/>
              <a:buAutoNum type="arabicPeriod"/>
            </a:pPr>
            <a:r>
              <a:rPr lang="en-US" sz="2200" dirty="0" smtClean="0">
                <a:latin typeface="Cambria" pitchFamily="18" charset="0"/>
              </a:rPr>
              <a:t>According to its control</a:t>
            </a:r>
          </a:p>
          <a:p>
            <a:pPr marL="857250" lvl="1" indent="-457200" algn="just">
              <a:lnSpc>
                <a:spcPct val="150000"/>
              </a:lnSpc>
              <a:buFont typeface="+mj-lt"/>
              <a:buAutoNum type="arabicPeriod"/>
            </a:pPr>
            <a:r>
              <a:rPr lang="en-US" sz="2200" dirty="0" smtClean="0">
                <a:latin typeface="Cambria" pitchFamily="18" charset="0"/>
              </a:rPr>
              <a:t>Full forward chassis</a:t>
            </a:r>
          </a:p>
          <a:p>
            <a:pPr marL="857250" lvl="1" indent="-457200" algn="just">
              <a:lnSpc>
                <a:spcPct val="150000"/>
              </a:lnSpc>
              <a:buFont typeface="+mj-lt"/>
              <a:buAutoNum type="arabicPeriod"/>
            </a:pPr>
            <a:r>
              <a:rPr lang="en-US" sz="2200" dirty="0" smtClean="0">
                <a:latin typeface="Cambria" pitchFamily="18" charset="0"/>
              </a:rPr>
              <a:t>Semi forward chassis</a:t>
            </a:r>
          </a:p>
          <a:p>
            <a:pPr marL="857250" lvl="1" indent="-457200" algn="just">
              <a:lnSpc>
                <a:spcPct val="150000"/>
              </a:lnSpc>
              <a:buFont typeface="+mj-lt"/>
              <a:buAutoNum type="arabicPeriod"/>
            </a:pPr>
            <a:r>
              <a:rPr lang="en-US" sz="2200" dirty="0" smtClean="0">
                <a:latin typeface="Cambria" pitchFamily="18" charset="0"/>
              </a:rPr>
              <a:t>Bus chassis</a:t>
            </a:r>
          </a:p>
          <a:p>
            <a:pPr marL="457200" indent="-457200" algn="just">
              <a:lnSpc>
                <a:spcPct val="150000"/>
              </a:lnSpc>
              <a:buFont typeface="+mj-lt"/>
              <a:buAutoNum type="arabicPeriod"/>
            </a:pPr>
            <a:r>
              <a:rPr lang="en-US" sz="2200" dirty="0" smtClean="0">
                <a:latin typeface="Cambria" pitchFamily="18" charset="0"/>
              </a:rPr>
              <a:t>According to location of engine</a:t>
            </a:r>
          </a:p>
          <a:p>
            <a:pPr marL="857250" lvl="1" indent="-457200" algn="just">
              <a:lnSpc>
                <a:spcPct val="150000"/>
              </a:lnSpc>
              <a:buFont typeface="+mj-lt"/>
              <a:buAutoNum type="arabicPeriod"/>
            </a:pPr>
            <a:r>
              <a:rPr lang="en-US" sz="2200" dirty="0" smtClean="0">
                <a:latin typeface="Cambria" pitchFamily="18" charset="0"/>
              </a:rPr>
              <a:t>Engine fitted @ front</a:t>
            </a:r>
          </a:p>
          <a:p>
            <a:pPr marL="857250" lvl="1" indent="-457200" algn="just">
              <a:lnSpc>
                <a:spcPct val="150000"/>
              </a:lnSpc>
              <a:buFont typeface="+mj-lt"/>
              <a:buAutoNum type="arabicPeriod"/>
            </a:pPr>
            <a:r>
              <a:rPr lang="en-US" sz="2200" dirty="0" smtClean="0">
                <a:latin typeface="Cambria" pitchFamily="18" charset="0"/>
              </a:rPr>
              <a:t>Engine fitted @ rear</a:t>
            </a:r>
          </a:p>
        </p:txBody>
      </p:sp>
      <p:sp>
        <p:nvSpPr>
          <p:cNvPr id="4" name="Content Placeholder 3"/>
          <p:cNvSpPr>
            <a:spLocks noGrp="1"/>
          </p:cNvSpPr>
          <p:nvPr>
            <p:ph sz="half" idx="2"/>
          </p:nvPr>
        </p:nvSpPr>
        <p:spPr>
          <a:xfrm>
            <a:off x="4648200" y="1268760"/>
            <a:ext cx="4244280" cy="5256584"/>
          </a:xfrm>
        </p:spPr>
        <p:txBody>
          <a:bodyPr>
            <a:normAutofit fontScale="62500" lnSpcReduction="20000"/>
          </a:bodyPr>
          <a:lstStyle/>
          <a:p>
            <a:pPr marL="457200" indent="-457200" algn="just">
              <a:lnSpc>
                <a:spcPct val="150000"/>
              </a:lnSpc>
              <a:buFont typeface="+mj-lt"/>
              <a:buAutoNum type="arabicPeriod" startAt="3"/>
            </a:pPr>
            <a:r>
              <a:rPr lang="en-US" sz="3300" dirty="0" smtClean="0">
                <a:latin typeface="Cambria" pitchFamily="18" charset="0"/>
              </a:rPr>
              <a:t>According to drive</a:t>
            </a:r>
          </a:p>
          <a:p>
            <a:pPr marL="857250" lvl="1" indent="-457200" algn="just">
              <a:lnSpc>
                <a:spcPct val="150000"/>
              </a:lnSpc>
              <a:buFont typeface="+mj-lt"/>
              <a:buAutoNum type="arabicPeriod"/>
            </a:pPr>
            <a:r>
              <a:rPr lang="en-US" sz="3300" dirty="0" smtClean="0">
                <a:latin typeface="Cambria" pitchFamily="18" charset="0"/>
              </a:rPr>
              <a:t>Front wheel drive</a:t>
            </a:r>
          </a:p>
          <a:p>
            <a:pPr marL="857250" lvl="1" indent="-457200" algn="just">
              <a:lnSpc>
                <a:spcPct val="150000"/>
              </a:lnSpc>
              <a:buFont typeface="+mj-lt"/>
              <a:buAutoNum type="arabicPeriod"/>
            </a:pPr>
            <a:r>
              <a:rPr lang="en-US" sz="3300" dirty="0" smtClean="0">
                <a:latin typeface="Cambria" pitchFamily="18" charset="0"/>
              </a:rPr>
              <a:t>Rear wheel drive</a:t>
            </a:r>
          </a:p>
          <a:p>
            <a:pPr marL="857250" lvl="1" indent="-457200" algn="just">
              <a:lnSpc>
                <a:spcPct val="150000"/>
              </a:lnSpc>
              <a:buFont typeface="+mj-lt"/>
              <a:buAutoNum type="arabicPeriod"/>
            </a:pPr>
            <a:r>
              <a:rPr lang="en-US" sz="3300" dirty="0" smtClean="0">
                <a:latin typeface="Cambria" pitchFamily="18" charset="0"/>
              </a:rPr>
              <a:t>All drive wheel</a:t>
            </a:r>
          </a:p>
          <a:p>
            <a:pPr marL="857250" lvl="1" indent="-457200" algn="just">
              <a:lnSpc>
                <a:spcPct val="150000"/>
              </a:lnSpc>
              <a:buFont typeface="+mj-lt"/>
              <a:buAutoNum type="arabicPeriod"/>
            </a:pPr>
            <a:r>
              <a:rPr lang="en-US" sz="3300" dirty="0" smtClean="0">
                <a:latin typeface="Cambria" pitchFamily="18" charset="0"/>
              </a:rPr>
              <a:t>Left hand drive</a:t>
            </a:r>
          </a:p>
          <a:p>
            <a:pPr marL="857250" lvl="1" indent="-457200" algn="just">
              <a:lnSpc>
                <a:spcPct val="150000"/>
              </a:lnSpc>
              <a:buFont typeface="+mj-lt"/>
              <a:buAutoNum type="arabicPeriod"/>
            </a:pPr>
            <a:r>
              <a:rPr lang="en-US" sz="3300" dirty="0" smtClean="0">
                <a:latin typeface="Cambria" pitchFamily="18" charset="0"/>
              </a:rPr>
              <a:t>Right hand drive</a:t>
            </a:r>
          </a:p>
          <a:p>
            <a:pPr marL="457200" indent="-457200" algn="just">
              <a:lnSpc>
                <a:spcPct val="150000"/>
              </a:lnSpc>
              <a:buFont typeface="+mj-lt"/>
              <a:buAutoNum type="arabicPeriod" startAt="3"/>
            </a:pPr>
            <a:r>
              <a:rPr lang="en-US" sz="3300" dirty="0" smtClean="0">
                <a:latin typeface="Cambria" pitchFamily="18" charset="0"/>
              </a:rPr>
              <a:t>According to no of wheels and no of driving wheels</a:t>
            </a:r>
          </a:p>
          <a:p>
            <a:pPr marL="857250" lvl="1" indent="-457200" algn="just">
              <a:lnSpc>
                <a:spcPct val="150000"/>
              </a:lnSpc>
              <a:buFont typeface="+mj-lt"/>
              <a:buAutoNum type="arabicPeriod"/>
            </a:pPr>
            <a:r>
              <a:rPr lang="en-US" sz="3300" dirty="0" smtClean="0">
                <a:latin typeface="Cambria" pitchFamily="18" charset="0"/>
              </a:rPr>
              <a:t>4 x 2 drive chassis</a:t>
            </a:r>
          </a:p>
          <a:p>
            <a:pPr marL="857250" lvl="1" indent="-457200" algn="just">
              <a:lnSpc>
                <a:spcPct val="150000"/>
              </a:lnSpc>
              <a:buFont typeface="+mj-lt"/>
              <a:buAutoNum type="arabicPeriod"/>
            </a:pPr>
            <a:r>
              <a:rPr lang="en-US" sz="3300" dirty="0" smtClean="0">
                <a:latin typeface="Cambria" pitchFamily="18" charset="0"/>
              </a:rPr>
              <a:t>4 x 4 drive chassis</a:t>
            </a:r>
            <a:endParaRPr lang="en-IN" sz="3300" dirty="0" smtClean="0">
              <a:latin typeface="Cambria" pitchFamily="18" charset="0"/>
            </a:endParaRPr>
          </a:p>
          <a:p>
            <a:pPr marL="857250" lvl="1" indent="-457200" algn="just">
              <a:lnSpc>
                <a:spcPct val="150000"/>
              </a:lnSpc>
              <a:buFont typeface="+mj-lt"/>
              <a:buAutoNum type="arabicPeriod"/>
            </a:pPr>
            <a:r>
              <a:rPr lang="en-US" sz="3300" dirty="0" smtClean="0">
                <a:latin typeface="Cambria" pitchFamily="18" charset="0"/>
              </a:rPr>
              <a:t>6 x 2drive chassis</a:t>
            </a:r>
            <a:endParaRPr lang="en-IN" sz="3300" dirty="0" smtClean="0">
              <a:latin typeface="Cambria" pitchFamily="18" charset="0"/>
            </a:endParaRPr>
          </a:p>
          <a:p>
            <a:endParaRPr lang="en-IN" dirty="0"/>
          </a:p>
        </p:txBody>
      </p:sp>
    </p:spTree>
    <p:extLst>
      <p:ext uri="{BB962C8B-B14F-4D97-AF65-F5344CB8AC3E}">
        <p14:creationId xmlns:p14="http://schemas.microsoft.com/office/powerpoint/2010/main" val="38157508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b="1" dirty="0" smtClean="0">
                <a:latin typeface="Cambria" pitchFamily="18" charset="0"/>
              </a:rPr>
              <a:t>Front Engine – Rear Wheel Drive</a:t>
            </a:r>
            <a:endParaRPr lang="en-IN" b="1" dirty="0">
              <a:latin typeface="Cambria" pitchFamily="18" charset="0"/>
            </a:endParaRPr>
          </a:p>
        </p:txBody>
      </p:sp>
      <p:sp>
        <p:nvSpPr>
          <p:cNvPr id="6" name="Content Placeholder 5"/>
          <p:cNvSpPr>
            <a:spLocks noGrp="1"/>
          </p:cNvSpPr>
          <p:nvPr>
            <p:ph idx="1"/>
          </p:nvPr>
        </p:nvSpPr>
        <p:spPr/>
        <p:txBody>
          <a:bodyPr/>
          <a:lstStyle/>
          <a:p>
            <a:endParaRPr lang="en-IN" dirty="0"/>
          </a:p>
        </p:txBody>
      </p:sp>
    </p:spTree>
    <p:extLst>
      <p:ext uri="{BB962C8B-B14F-4D97-AF65-F5344CB8AC3E}">
        <p14:creationId xmlns:p14="http://schemas.microsoft.com/office/powerpoint/2010/main" val="30345455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484784"/>
            <a:ext cx="8568952" cy="5184576"/>
          </a:xfrm>
        </p:spPr>
        <p:txBody>
          <a:bodyPr>
            <a:normAutofit fontScale="77500" lnSpcReduction="20000"/>
          </a:bodyPr>
          <a:lstStyle/>
          <a:p>
            <a:pPr marL="0" indent="0" algn="ctr">
              <a:lnSpc>
                <a:spcPct val="150000"/>
              </a:lnSpc>
              <a:buNone/>
            </a:pPr>
            <a:r>
              <a:rPr lang="en-US" sz="3100" b="1" dirty="0" smtClean="0">
                <a:solidFill>
                  <a:srgbClr val="C00000"/>
                </a:solidFill>
                <a:latin typeface="Cambria" pitchFamily="18" charset="0"/>
              </a:rPr>
              <a:t>Advantages</a:t>
            </a:r>
          </a:p>
          <a:p>
            <a:pPr algn="just">
              <a:lnSpc>
                <a:spcPct val="160000"/>
              </a:lnSpc>
              <a:buFont typeface="Wingdings" pitchFamily="2" charset="2"/>
              <a:buChar char="q"/>
            </a:pPr>
            <a:r>
              <a:rPr lang="en-US" sz="2600" dirty="0" smtClean="0">
                <a:latin typeface="Cambria" pitchFamily="18" charset="0"/>
              </a:rPr>
              <a:t>Weight distribution is reasonably balanced between front and rear wheels which gives good handling characteristics.</a:t>
            </a:r>
          </a:p>
          <a:p>
            <a:pPr algn="just">
              <a:lnSpc>
                <a:spcPct val="160000"/>
              </a:lnSpc>
              <a:buFont typeface="Wingdings" pitchFamily="2" charset="2"/>
              <a:buChar char="q"/>
            </a:pPr>
            <a:r>
              <a:rPr lang="en-US" sz="2600" dirty="0" smtClean="0">
                <a:latin typeface="Cambria" pitchFamily="18" charset="0"/>
              </a:rPr>
              <a:t>Engine &amp; radiator @ front : natural air stream &amp; reduce power losses for a large fan.</a:t>
            </a:r>
          </a:p>
          <a:p>
            <a:pPr algn="just">
              <a:lnSpc>
                <a:spcPct val="160000"/>
              </a:lnSpc>
              <a:buFont typeface="Wingdings" pitchFamily="2" charset="2"/>
              <a:buChar char="q"/>
            </a:pPr>
            <a:r>
              <a:rPr lang="en-US" sz="2600" dirty="0" smtClean="0">
                <a:latin typeface="Cambria" pitchFamily="18" charset="0"/>
              </a:rPr>
              <a:t>Weight of vehicle is shifted to rear wheel during hence less chance of wheel sleeping.</a:t>
            </a:r>
          </a:p>
          <a:p>
            <a:pPr algn="just">
              <a:lnSpc>
                <a:spcPct val="160000"/>
              </a:lnSpc>
              <a:buFont typeface="Wingdings" pitchFamily="2" charset="2"/>
              <a:buChar char="q"/>
            </a:pPr>
            <a:r>
              <a:rPr lang="en-US" sz="2600" dirty="0" smtClean="0">
                <a:latin typeface="Cambria" pitchFamily="18" charset="0"/>
              </a:rPr>
              <a:t>Front wheel used only for steer the vehicle, hence steering mechanism becomes simple in design.</a:t>
            </a:r>
          </a:p>
          <a:p>
            <a:pPr algn="just">
              <a:lnSpc>
                <a:spcPct val="160000"/>
              </a:lnSpc>
              <a:buFont typeface="Wingdings" pitchFamily="2" charset="2"/>
              <a:buChar char="q"/>
            </a:pPr>
            <a:r>
              <a:rPr lang="en-US" sz="2600" dirty="0" smtClean="0">
                <a:latin typeface="Cambria" pitchFamily="18" charset="0"/>
              </a:rPr>
              <a:t>Large luggage space available @ back of vehicle increase carrying capacity.</a:t>
            </a:r>
          </a:p>
        </p:txBody>
      </p:sp>
      <p:sp>
        <p:nvSpPr>
          <p:cNvPr id="4" name="Title 4"/>
          <p:cNvSpPr>
            <a:spLocks noGrp="1"/>
          </p:cNvSpPr>
          <p:nvPr>
            <p:ph type="title"/>
          </p:nvPr>
        </p:nvSpPr>
        <p:spPr>
          <a:xfrm>
            <a:off x="467544" y="188640"/>
            <a:ext cx="8229600" cy="1143000"/>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b="1" dirty="0" smtClean="0">
                <a:latin typeface="Cambria" pitchFamily="18" charset="0"/>
              </a:rPr>
              <a:t>Front Engine – Rear Wheel Drive</a:t>
            </a:r>
            <a:endParaRPr lang="en-IN" b="1" dirty="0">
              <a:latin typeface="Cambria" pitchFamily="18" charset="0"/>
            </a:endParaRPr>
          </a:p>
        </p:txBody>
      </p:sp>
    </p:spTree>
    <p:extLst>
      <p:ext uri="{BB962C8B-B14F-4D97-AF65-F5344CB8AC3E}">
        <p14:creationId xmlns:p14="http://schemas.microsoft.com/office/powerpoint/2010/main" val="13638317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marL="0" indent="0" algn="ctr">
              <a:lnSpc>
                <a:spcPct val="150000"/>
              </a:lnSpc>
              <a:buNone/>
            </a:pPr>
            <a:r>
              <a:rPr lang="en-US" sz="2800" b="1" dirty="0" smtClean="0">
                <a:solidFill>
                  <a:srgbClr val="C00000"/>
                </a:solidFill>
                <a:latin typeface="Cambria" pitchFamily="18" charset="0"/>
              </a:rPr>
              <a:t>Disadvantage</a:t>
            </a:r>
          </a:p>
          <a:p>
            <a:pPr algn="just">
              <a:lnSpc>
                <a:spcPct val="150000"/>
              </a:lnSpc>
              <a:buFont typeface="Wingdings" pitchFamily="2" charset="2"/>
              <a:buChar char="Ø"/>
            </a:pPr>
            <a:r>
              <a:rPr lang="en-US" sz="2400" dirty="0" smtClean="0">
                <a:latin typeface="Cambria" pitchFamily="18" charset="0"/>
              </a:rPr>
              <a:t>During breaking weight of vehicle is shifted to front wheels and weight on rear wheels decreased, results in decreased breaking effort.</a:t>
            </a:r>
          </a:p>
          <a:p>
            <a:pPr algn="just">
              <a:lnSpc>
                <a:spcPct val="150000"/>
              </a:lnSpc>
              <a:buFont typeface="Wingdings" pitchFamily="2" charset="2"/>
              <a:buChar char="Ø"/>
            </a:pPr>
            <a:r>
              <a:rPr lang="en-US" sz="2400" dirty="0" smtClean="0">
                <a:latin typeface="Cambria" pitchFamily="18" charset="0"/>
              </a:rPr>
              <a:t>It require long propeller shaft and differential at rear, therefore height of floor area is increased.</a:t>
            </a:r>
          </a:p>
          <a:p>
            <a:pPr algn="just">
              <a:lnSpc>
                <a:spcPct val="150000"/>
              </a:lnSpc>
              <a:buFont typeface="Wingdings" pitchFamily="2" charset="2"/>
              <a:buChar char="Ø"/>
            </a:pPr>
            <a:r>
              <a:rPr lang="en-US" sz="2400" dirty="0" smtClean="0">
                <a:latin typeface="Cambria" pitchFamily="18" charset="0"/>
              </a:rPr>
              <a:t>Due to Long propeller shaft transmission problems and weight are increased.</a:t>
            </a:r>
          </a:p>
          <a:p>
            <a:pPr algn="just">
              <a:lnSpc>
                <a:spcPct val="150000"/>
              </a:lnSpc>
              <a:buFont typeface="Wingdings" pitchFamily="2" charset="2"/>
              <a:buChar char="Ø"/>
            </a:pPr>
            <a:r>
              <a:rPr lang="en-US" sz="2400" dirty="0" smtClean="0">
                <a:latin typeface="Cambria" pitchFamily="18" charset="0"/>
              </a:rPr>
              <a:t>Less weight on rear wheels, less adhesion on road &amp; results in less holding capacity.</a:t>
            </a:r>
            <a:endParaRPr lang="en-IN" sz="2400" dirty="0">
              <a:latin typeface="Cambria" pitchFamily="18" charset="0"/>
            </a:endParaRPr>
          </a:p>
        </p:txBody>
      </p:sp>
      <p:sp>
        <p:nvSpPr>
          <p:cNvPr id="4" name="Title 4"/>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b="1" dirty="0" smtClean="0">
                <a:latin typeface="Cambria" pitchFamily="18" charset="0"/>
              </a:rPr>
              <a:t>Front Engine – Rear Wheel Drive</a:t>
            </a:r>
            <a:endParaRPr lang="en-IN" b="1" dirty="0">
              <a:latin typeface="Cambria" pitchFamily="18" charset="0"/>
            </a:endParaRPr>
          </a:p>
        </p:txBody>
      </p:sp>
    </p:spTree>
    <p:extLst>
      <p:ext uri="{BB962C8B-B14F-4D97-AF65-F5344CB8AC3E}">
        <p14:creationId xmlns:p14="http://schemas.microsoft.com/office/powerpoint/2010/main" val="29752900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12776"/>
            <a:ext cx="8640960" cy="5445224"/>
          </a:xfrm>
        </p:spPr>
        <p:txBody>
          <a:bodyPr>
            <a:normAutofit fontScale="92500" lnSpcReduction="10000"/>
          </a:bodyPr>
          <a:lstStyle/>
          <a:p>
            <a:pPr marL="0" indent="0" algn="ctr">
              <a:buNone/>
            </a:pPr>
            <a:r>
              <a:rPr lang="en-US" sz="2400" b="1" dirty="0" smtClean="0">
                <a:solidFill>
                  <a:srgbClr val="C00000"/>
                </a:solidFill>
                <a:latin typeface="Cambria" pitchFamily="18" charset="0"/>
              </a:rPr>
              <a:t>Advantages</a:t>
            </a:r>
          </a:p>
          <a:p>
            <a:pPr algn="just">
              <a:lnSpc>
                <a:spcPct val="150000"/>
              </a:lnSpc>
              <a:buFont typeface="Wingdings" pitchFamily="2" charset="2"/>
              <a:buChar char="q"/>
            </a:pPr>
            <a:r>
              <a:rPr lang="en-US" sz="2200" dirty="0" smtClean="0">
                <a:latin typeface="Cambria" pitchFamily="18" charset="0"/>
              </a:rPr>
              <a:t>More weight placed on driving front wheel, vehicle has more adhesion on road. Hence good road holding capacity even on curved and slippery roads.</a:t>
            </a:r>
          </a:p>
          <a:p>
            <a:pPr algn="just">
              <a:lnSpc>
                <a:spcPct val="150000"/>
              </a:lnSpc>
              <a:buFont typeface="Wingdings" pitchFamily="2" charset="2"/>
              <a:buChar char="q"/>
            </a:pPr>
            <a:r>
              <a:rPr lang="en-US" sz="2200" dirty="0" smtClean="0">
                <a:latin typeface="Cambria" pitchFamily="18" charset="0"/>
              </a:rPr>
              <a:t>Low floor area, since no propeller shaft and differential placed at front instead of rear.</a:t>
            </a:r>
          </a:p>
          <a:p>
            <a:pPr algn="just">
              <a:lnSpc>
                <a:spcPct val="150000"/>
              </a:lnSpc>
              <a:buFont typeface="Wingdings" pitchFamily="2" charset="2"/>
              <a:buChar char="q"/>
            </a:pPr>
            <a:r>
              <a:rPr lang="en-US" sz="2200" dirty="0" smtClean="0">
                <a:latin typeface="Cambria" pitchFamily="18" charset="0"/>
              </a:rPr>
              <a:t>Clutch, gear box, final drive usually made as one unit hence cost of vehicle is reduced.</a:t>
            </a:r>
          </a:p>
          <a:p>
            <a:pPr algn="just">
              <a:lnSpc>
                <a:spcPct val="150000"/>
              </a:lnSpc>
              <a:buFont typeface="Wingdings" pitchFamily="2" charset="2"/>
              <a:buChar char="q"/>
            </a:pPr>
            <a:r>
              <a:rPr lang="en-US" sz="2200" dirty="0" smtClean="0">
                <a:latin typeface="Cambria" pitchFamily="18" charset="0"/>
              </a:rPr>
              <a:t>Wheels does not get turn too sharply into curve due to tendency of </a:t>
            </a:r>
            <a:r>
              <a:rPr lang="en-US" sz="2200" dirty="0" err="1" smtClean="0">
                <a:latin typeface="Cambria" pitchFamily="18" charset="0"/>
              </a:rPr>
              <a:t>understeering</a:t>
            </a:r>
            <a:r>
              <a:rPr lang="en-US" sz="2200" dirty="0" smtClean="0">
                <a:latin typeface="Cambria" pitchFamily="18" charset="0"/>
              </a:rPr>
              <a:t>.</a:t>
            </a:r>
          </a:p>
          <a:p>
            <a:pPr algn="just">
              <a:lnSpc>
                <a:spcPct val="150000"/>
              </a:lnSpc>
              <a:buFont typeface="Wingdings" pitchFamily="2" charset="2"/>
              <a:buChar char="q"/>
            </a:pPr>
            <a:r>
              <a:rPr lang="en-US" sz="2200" dirty="0" smtClean="0">
                <a:latin typeface="Cambria" pitchFamily="18" charset="0"/>
              </a:rPr>
              <a:t>Engine mounted either transverse or longitudinal. In transverse mounted engine,  crankshaft and wheels already in parallel plans. 90 degree turned not required.</a:t>
            </a:r>
          </a:p>
          <a:p>
            <a:endParaRPr lang="en-US" sz="2400" dirty="0" smtClean="0">
              <a:latin typeface="Cambria" pitchFamily="18" charset="0"/>
            </a:endParaRPr>
          </a:p>
          <a:p>
            <a:endParaRPr lang="en-IN" dirty="0"/>
          </a:p>
        </p:txBody>
      </p:sp>
      <p:sp>
        <p:nvSpPr>
          <p:cNvPr id="4" name="Title 4"/>
          <p:cNvSpPr>
            <a:spLocks noGrp="1"/>
          </p:cNvSpPr>
          <p:nvPr>
            <p:ph type="title"/>
          </p:nvPr>
        </p:nvSpPr>
        <p:spPr>
          <a:xfrm>
            <a:off x="467544" y="116632"/>
            <a:ext cx="8229600" cy="1143000"/>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b="1" dirty="0" smtClean="0">
                <a:latin typeface="Cambria" pitchFamily="18" charset="0"/>
              </a:rPr>
              <a:t>Front Engine – Front Wheel Drive</a:t>
            </a:r>
            <a:endParaRPr lang="en-IN" b="1" dirty="0">
              <a:latin typeface="Cambria" pitchFamily="18" charset="0"/>
            </a:endParaRPr>
          </a:p>
        </p:txBody>
      </p:sp>
    </p:spTree>
    <p:extLst>
      <p:ext uri="{BB962C8B-B14F-4D97-AF65-F5344CB8AC3E}">
        <p14:creationId xmlns:p14="http://schemas.microsoft.com/office/powerpoint/2010/main" val="19975453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lnSpc>
                <a:spcPct val="150000"/>
              </a:lnSpc>
              <a:buNone/>
            </a:pPr>
            <a:r>
              <a:rPr lang="en-US" sz="2400" b="1" dirty="0" smtClean="0">
                <a:solidFill>
                  <a:srgbClr val="C00000"/>
                </a:solidFill>
                <a:latin typeface="Cambria" pitchFamily="18" charset="0"/>
              </a:rPr>
              <a:t>Disadvantages </a:t>
            </a:r>
          </a:p>
          <a:p>
            <a:pPr algn="just">
              <a:lnSpc>
                <a:spcPct val="150000"/>
              </a:lnSpc>
              <a:buFont typeface="Wingdings" pitchFamily="2" charset="2"/>
              <a:buChar char="q"/>
            </a:pPr>
            <a:r>
              <a:rPr lang="en-US" sz="2000" dirty="0" smtClean="0">
                <a:latin typeface="Cambria" pitchFamily="18" charset="0"/>
              </a:rPr>
              <a:t>Weight on driving front wheel is reduced during acceleration and climbing of gradient due to weight of the vehicle shifting to rear wheels. Hence decreased tractive effort.</a:t>
            </a:r>
          </a:p>
          <a:p>
            <a:pPr algn="just">
              <a:lnSpc>
                <a:spcPct val="150000"/>
              </a:lnSpc>
              <a:buFont typeface="Wingdings" pitchFamily="2" charset="2"/>
              <a:buChar char="q"/>
            </a:pPr>
            <a:r>
              <a:rPr lang="en-US" sz="2000" dirty="0" smtClean="0">
                <a:latin typeface="Cambria" pitchFamily="18" charset="0"/>
              </a:rPr>
              <a:t>Steering mechanism becomes more complicated due to accommodation of engine clutch, gearbox, final drive all are at front of vehicle.</a:t>
            </a:r>
          </a:p>
          <a:p>
            <a:pPr algn="just">
              <a:lnSpc>
                <a:spcPct val="150000"/>
              </a:lnSpc>
            </a:pPr>
            <a:endParaRPr lang="en-US" sz="2400" dirty="0" smtClean="0">
              <a:latin typeface="Cambria" pitchFamily="18" charset="0"/>
            </a:endParaRPr>
          </a:p>
          <a:p>
            <a:endParaRPr lang="en-IN" dirty="0"/>
          </a:p>
        </p:txBody>
      </p:sp>
      <p:sp>
        <p:nvSpPr>
          <p:cNvPr id="4" name="Title 4"/>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b="1" dirty="0" smtClean="0">
                <a:latin typeface="Cambria" pitchFamily="18" charset="0"/>
              </a:rPr>
              <a:t>Front Engine – Front Wheel Drive</a:t>
            </a:r>
            <a:endParaRPr lang="en-IN" b="1" dirty="0">
              <a:latin typeface="Cambria" pitchFamily="18" charset="0"/>
            </a:endParaRPr>
          </a:p>
        </p:txBody>
      </p:sp>
    </p:spTree>
    <p:extLst>
      <p:ext uri="{BB962C8B-B14F-4D97-AF65-F5344CB8AC3E}">
        <p14:creationId xmlns:p14="http://schemas.microsoft.com/office/powerpoint/2010/main" val="10397174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US" b="1" dirty="0" smtClean="0">
                <a:latin typeface="Cambria" pitchFamily="18" charset="0"/>
              </a:rPr>
              <a:t>Four Wheel Drive</a:t>
            </a:r>
            <a:endParaRPr lang="en-IN" b="1" dirty="0">
              <a:latin typeface="Cambria" pitchFamily="18" charset="0"/>
            </a:endParaRPr>
          </a:p>
        </p:txBody>
      </p:sp>
      <p:sp>
        <p:nvSpPr>
          <p:cNvPr id="3" name="Content Placeholder 2"/>
          <p:cNvSpPr>
            <a:spLocks noGrp="1"/>
          </p:cNvSpPr>
          <p:nvPr>
            <p:ph idx="1"/>
          </p:nvPr>
        </p:nvSpPr>
        <p:spPr>
          <a:xfrm>
            <a:off x="457200" y="1600200"/>
            <a:ext cx="8229600" cy="4781128"/>
          </a:xfrm>
        </p:spPr>
        <p:txBody>
          <a:bodyPr>
            <a:normAutofit fontScale="92500"/>
          </a:bodyPr>
          <a:lstStyle/>
          <a:p>
            <a:pPr algn="just">
              <a:lnSpc>
                <a:spcPct val="150000"/>
              </a:lnSpc>
              <a:buFont typeface="Wingdings" pitchFamily="2" charset="2"/>
              <a:buChar char="q"/>
            </a:pPr>
            <a:r>
              <a:rPr lang="en-US" sz="2400" dirty="0" smtClean="0">
                <a:latin typeface="Cambria" pitchFamily="18" charset="0"/>
              </a:rPr>
              <a:t>Engine is fitted at front or center of chassis &amp; drive given to all four wheels.</a:t>
            </a:r>
          </a:p>
          <a:p>
            <a:pPr algn="just">
              <a:lnSpc>
                <a:spcPct val="150000"/>
              </a:lnSpc>
              <a:buFont typeface="Wingdings" pitchFamily="2" charset="2"/>
              <a:buChar char="q"/>
            </a:pPr>
            <a:r>
              <a:rPr lang="en-US" sz="2400" dirty="0" smtClean="0">
                <a:latin typeface="Cambria" pitchFamily="18" charset="0"/>
              </a:rPr>
              <a:t>All the four wheels getting driven, whole of the weight of the vehicle is available for traction.</a:t>
            </a:r>
          </a:p>
          <a:p>
            <a:pPr algn="just">
              <a:lnSpc>
                <a:spcPct val="150000"/>
              </a:lnSpc>
              <a:buFont typeface="Wingdings" pitchFamily="2" charset="2"/>
              <a:buChar char="q"/>
            </a:pPr>
            <a:r>
              <a:rPr lang="en-US" sz="2400" dirty="0" smtClean="0">
                <a:latin typeface="Cambria" pitchFamily="18" charset="0"/>
              </a:rPr>
              <a:t>There is optional arrangement to disconnect rear or front wheel from engine to make two wheel drive for good road surfaces.</a:t>
            </a:r>
          </a:p>
          <a:p>
            <a:pPr algn="just">
              <a:lnSpc>
                <a:spcPct val="150000"/>
              </a:lnSpc>
              <a:buFont typeface="Wingdings" pitchFamily="2" charset="2"/>
              <a:buChar char="q"/>
            </a:pPr>
            <a:r>
              <a:rPr lang="en-US" sz="2400" dirty="0" smtClean="0">
                <a:latin typeface="Cambria" pitchFamily="18" charset="0"/>
              </a:rPr>
              <a:t>This arrangement is used in jeeps and some other </a:t>
            </a:r>
            <a:r>
              <a:rPr lang="en-US" sz="2400" dirty="0" err="1" smtClean="0">
                <a:latin typeface="Cambria" pitchFamily="18" charset="0"/>
              </a:rPr>
              <a:t>defence</a:t>
            </a:r>
            <a:r>
              <a:rPr lang="en-US" sz="2400" dirty="0" smtClean="0">
                <a:latin typeface="Cambria" pitchFamily="18" charset="0"/>
              </a:rPr>
              <a:t> services vehicle which are known as 4 x 4 wheel drive vehicle.</a:t>
            </a:r>
            <a:endParaRPr lang="en-IN" sz="2400" dirty="0">
              <a:latin typeface="Cambria" pitchFamily="18" charset="0"/>
            </a:endParaRPr>
          </a:p>
        </p:txBody>
      </p:sp>
    </p:spTree>
    <p:extLst>
      <p:ext uri="{BB962C8B-B14F-4D97-AF65-F5344CB8AC3E}">
        <p14:creationId xmlns:p14="http://schemas.microsoft.com/office/powerpoint/2010/main" val="23882732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776"/>
            <a:ext cx="8229600" cy="5112568"/>
          </a:xfrm>
        </p:spPr>
        <p:txBody>
          <a:bodyPr>
            <a:normAutofit fontScale="92500" lnSpcReduction="20000"/>
          </a:bodyPr>
          <a:lstStyle/>
          <a:p>
            <a:pPr marL="0" indent="0" algn="ctr">
              <a:lnSpc>
                <a:spcPct val="160000"/>
              </a:lnSpc>
              <a:buNone/>
            </a:pPr>
            <a:r>
              <a:rPr lang="en-US" sz="3500" dirty="0" smtClean="0">
                <a:solidFill>
                  <a:srgbClr val="C00000"/>
                </a:solidFill>
                <a:latin typeface="Cambria" pitchFamily="18" charset="0"/>
              </a:rPr>
              <a:t>Advantages</a:t>
            </a:r>
          </a:p>
          <a:p>
            <a:pPr algn="just">
              <a:lnSpc>
                <a:spcPct val="160000"/>
              </a:lnSpc>
              <a:buFont typeface="Wingdings" pitchFamily="2" charset="2"/>
              <a:buChar char="q"/>
            </a:pPr>
            <a:r>
              <a:rPr lang="en-US" sz="2400" dirty="0" smtClean="0">
                <a:latin typeface="Cambria" pitchFamily="18" charset="0"/>
              </a:rPr>
              <a:t>Increase traction at four wheels useful on soft or slippery ground.</a:t>
            </a:r>
          </a:p>
          <a:p>
            <a:pPr algn="just">
              <a:lnSpc>
                <a:spcPct val="160000"/>
              </a:lnSpc>
              <a:buFont typeface="Wingdings" pitchFamily="2" charset="2"/>
              <a:buChar char="q"/>
            </a:pPr>
            <a:r>
              <a:rPr lang="en-US" sz="2400" dirty="0" smtClean="0">
                <a:latin typeface="Cambria" pitchFamily="18" charset="0"/>
              </a:rPr>
              <a:t>Balanced load distribution hence even </a:t>
            </a:r>
            <a:r>
              <a:rPr lang="en-US" sz="2400" dirty="0" err="1" smtClean="0">
                <a:latin typeface="Cambria" pitchFamily="18" charset="0"/>
              </a:rPr>
              <a:t>tyre</a:t>
            </a:r>
            <a:r>
              <a:rPr lang="en-US" sz="2400" dirty="0" smtClean="0">
                <a:latin typeface="Cambria" pitchFamily="18" charset="0"/>
              </a:rPr>
              <a:t> wear.</a:t>
            </a:r>
          </a:p>
          <a:p>
            <a:pPr algn="just">
              <a:lnSpc>
                <a:spcPct val="160000"/>
              </a:lnSpc>
              <a:buFont typeface="Wingdings" pitchFamily="2" charset="2"/>
              <a:buChar char="q"/>
            </a:pPr>
            <a:r>
              <a:rPr lang="en-US" sz="2400" dirty="0" smtClean="0">
                <a:latin typeface="Cambria" pitchFamily="18" charset="0"/>
              </a:rPr>
              <a:t>Better acceleration available in low gear.</a:t>
            </a:r>
          </a:p>
          <a:p>
            <a:pPr algn="just">
              <a:lnSpc>
                <a:spcPct val="160000"/>
              </a:lnSpc>
              <a:buFont typeface="Wingdings" pitchFamily="2" charset="2"/>
              <a:buChar char="q"/>
            </a:pPr>
            <a:r>
              <a:rPr lang="en-US" sz="2400" dirty="0" smtClean="0">
                <a:latin typeface="Cambria" pitchFamily="18" charset="0"/>
              </a:rPr>
              <a:t>If front wheel drop into slippery ground, than traction is not available at front wheel and front wheel tend to climb out,  but in rear wheel drive they tend to forced downwards, that case only two wheels drive traction is </a:t>
            </a:r>
            <a:r>
              <a:rPr lang="en-US" sz="2400" dirty="0" err="1" smtClean="0">
                <a:latin typeface="Cambria" pitchFamily="18" charset="0"/>
              </a:rPr>
              <a:t>ofcource</a:t>
            </a:r>
            <a:r>
              <a:rPr lang="en-US" sz="2400" dirty="0" smtClean="0">
                <a:latin typeface="Cambria" pitchFamily="18" charset="0"/>
              </a:rPr>
              <a:t> available.</a:t>
            </a:r>
          </a:p>
          <a:p>
            <a:pPr>
              <a:lnSpc>
                <a:spcPct val="160000"/>
              </a:lnSpc>
            </a:pPr>
            <a:endParaRPr lang="en-US" dirty="0" smtClean="0"/>
          </a:p>
          <a:p>
            <a:pPr>
              <a:lnSpc>
                <a:spcPct val="160000"/>
              </a:lnSpc>
            </a:pPr>
            <a:endParaRPr lang="en-US" dirty="0" smtClean="0"/>
          </a:p>
          <a:p>
            <a:pPr>
              <a:lnSpc>
                <a:spcPct val="160000"/>
              </a:lnSpc>
            </a:pPr>
            <a:endParaRPr lang="en-IN" dirty="0"/>
          </a:p>
        </p:txBody>
      </p:sp>
      <p:sp>
        <p:nvSpPr>
          <p:cNvPr id="4" name="Title 1"/>
          <p:cNvSpPr>
            <a:spLocks noGrp="1"/>
          </p:cNvSpPr>
          <p:nvPr>
            <p:ph type="title"/>
          </p:nvPr>
        </p:nvSpPr>
        <p:spPr>
          <a:xfrm>
            <a:off x="467544" y="116632"/>
            <a:ext cx="8229600" cy="1143000"/>
          </a:xfrm>
        </p:spPr>
        <p:style>
          <a:lnRef idx="1">
            <a:schemeClr val="accent1"/>
          </a:lnRef>
          <a:fillRef idx="2">
            <a:schemeClr val="accent1"/>
          </a:fillRef>
          <a:effectRef idx="1">
            <a:schemeClr val="accent1"/>
          </a:effectRef>
          <a:fontRef idx="minor">
            <a:schemeClr val="dk1"/>
          </a:fontRef>
        </p:style>
        <p:txBody>
          <a:bodyPr/>
          <a:lstStyle/>
          <a:p>
            <a:r>
              <a:rPr lang="en-US" b="1" dirty="0" smtClean="0">
                <a:latin typeface="Cambria" pitchFamily="18" charset="0"/>
              </a:rPr>
              <a:t>Four Wheel Drive</a:t>
            </a:r>
            <a:endParaRPr lang="en-IN" b="1" dirty="0">
              <a:latin typeface="Cambria" pitchFamily="18" charset="0"/>
            </a:endParaRPr>
          </a:p>
        </p:txBody>
      </p:sp>
    </p:spTree>
    <p:extLst>
      <p:ext uri="{BB962C8B-B14F-4D97-AF65-F5344CB8AC3E}">
        <p14:creationId xmlns:p14="http://schemas.microsoft.com/office/powerpoint/2010/main" val="2917837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lnSpc>
                <a:spcPct val="150000"/>
              </a:lnSpc>
              <a:buNone/>
            </a:pPr>
            <a:r>
              <a:rPr lang="en-US" sz="2800" b="1" dirty="0" smtClean="0">
                <a:solidFill>
                  <a:srgbClr val="C00000"/>
                </a:solidFill>
                <a:latin typeface="Cambria" pitchFamily="18" charset="0"/>
              </a:rPr>
              <a:t>Disadvantage</a:t>
            </a:r>
            <a:r>
              <a:rPr lang="en-IN" sz="2800" b="1" dirty="0" smtClean="0">
                <a:solidFill>
                  <a:srgbClr val="C00000"/>
                </a:solidFill>
                <a:latin typeface="Cambria" pitchFamily="18" charset="0"/>
              </a:rPr>
              <a:t>s</a:t>
            </a:r>
          </a:p>
          <a:p>
            <a:pPr algn="just">
              <a:lnSpc>
                <a:spcPct val="150000"/>
              </a:lnSpc>
              <a:buFont typeface="Wingdings" pitchFamily="2" charset="2"/>
              <a:buChar char="q"/>
            </a:pPr>
            <a:r>
              <a:rPr lang="en-US" sz="2400" dirty="0" smtClean="0">
                <a:latin typeface="Cambria" pitchFamily="18" charset="0"/>
              </a:rPr>
              <a:t>Weight of Vehicle is increased</a:t>
            </a:r>
          </a:p>
          <a:p>
            <a:pPr algn="just">
              <a:lnSpc>
                <a:spcPct val="150000"/>
              </a:lnSpc>
              <a:buFont typeface="Wingdings" pitchFamily="2" charset="2"/>
              <a:buChar char="q"/>
            </a:pPr>
            <a:r>
              <a:rPr lang="en-US" sz="2400" dirty="0" smtClean="0">
                <a:latin typeface="Cambria" pitchFamily="18" charset="0"/>
              </a:rPr>
              <a:t>Cost of vehicle is increased.</a:t>
            </a:r>
          </a:p>
          <a:p>
            <a:pPr algn="just">
              <a:lnSpc>
                <a:spcPct val="150000"/>
              </a:lnSpc>
              <a:buFont typeface="Wingdings" pitchFamily="2" charset="2"/>
              <a:buChar char="q"/>
            </a:pPr>
            <a:r>
              <a:rPr lang="en-US" sz="2400" dirty="0" smtClean="0">
                <a:latin typeface="Cambria" pitchFamily="18" charset="0"/>
              </a:rPr>
              <a:t>Maximum speed of the engine is reduced.</a:t>
            </a:r>
          </a:p>
        </p:txBody>
      </p:sp>
      <p:sp>
        <p:nvSpPr>
          <p:cNvPr id="4"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US" b="1" dirty="0" smtClean="0">
                <a:latin typeface="Cambria" pitchFamily="18" charset="0"/>
              </a:rPr>
              <a:t>Four Wheel Drive</a:t>
            </a:r>
            <a:endParaRPr lang="en-IN" b="1" dirty="0">
              <a:latin typeface="Cambria" pitchFamily="18" charset="0"/>
            </a:endParaRPr>
          </a:p>
        </p:txBody>
      </p:sp>
    </p:spTree>
    <p:extLst>
      <p:ext uri="{BB962C8B-B14F-4D97-AF65-F5344CB8AC3E}">
        <p14:creationId xmlns:p14="http://schemas.microsoft.com/office/powerpoint/2010/main" val="26409227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395536" y="260648"/>
            <a:ext cx="4392488" cy="292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283968" y="2951206"/>
            <a:ext cx="4686672" cy="388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91206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IN" dirty="0"/>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57200" y="2191288"/>
            <a:ext cx="4038600" cy="334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932040" y="1484783"/>
            <a:ext cx="3888432" cy="410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31494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23528" y="908720"/>
            <a:ext cx="3600400" cy="4806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067944" y="1772816"/>
            <a:ext cx="4722972"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19878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922114"/>
          </a:xfrm>
        </p:spPr>
        <p:style>
          <a:lnRef idx="1">
            <a:schemeClr val="accent1"/>
          </a:lnRef>
          <a:fillRef idx="2">
            <a:schemeClr val="accent1"/>
          </a:fillRef>
          <a:effectRef idx="1">
            <a:schemeClr val="accent1"/>
          </a:effectRef>
          <a:fontRef idx="minor">
            <a:schemeClr val="dk1"/>
          </a:fontRef>
        </p:style>
        <p:txBody>
          <a:bodyPr/>
          <a:lstStyle/>
          <a:p>
            <a:r>
              <a:rPr lang="en-US" b="1" dirty="0" smtClean="0">
                <a:latin typeface="Cambria" pitchFamily="18" charset="0"/>
              </a:rPr>
              <a:t>Chassis</a:t>
            </a:r>
            <a:endParaRPr lang="en-IN" b="1" dirty="0">
              <a:latin typeface="Cambria" pitchFamily="18" charset="0"/>
            </a:endParaRPr>
          </a:p>
        </p:txBody>
      </p:sp>
      <p:sp>
        <p:nvSpPr>
          <p:cNvPr id="6" name="Content Placeholder 5"/>
          <p:cNvSpPr>
            <a:spLocks noGrp="1"/>
          </p:cNvSpPr>
          <p:nvPr>
            <p:ph idx="1"/>
          </p:nvPr>
        </p:nvSpPr>
        <p:spPr>
          <a:xfrm>
            <a:off x="457200" y="1340768"/>
            <a:ext cx="8229600" cy="5112568"/>
          </a:xfrm>
        </p:spPr>
        <p:txBody>
          <a:bodyPr>
            <a:normAutofit/>
          </a:bodyPr>
          <a:lstStyle/>
          <a:p>
            <a:pPr>
              <a:lnSpc>
                <a:spcPct val="150000"/>
              </a:lnSpc>
              <a:buFont typeface="Wingdings" pitchFamily="2" charset="2"/>
              <a:buChar char="q"/>
            </a:pPr>
            <a:r>
              <a:rPr lang="en-US" sz="2400" dirty="0" smtClean="0">
                <a:latin typeface="Cambria" pitchFamily="18" charset="0"/>
                <a:cs typeface="Calibri" pitchFamily="34" charset="0"/>
              </a:rPr>
              <a:t>Backbone of the Vehicle/ vehicle without body.</a:t>
            </a:r>
          </a:p>
          <a:p>
            <a:pPr>
              <a:lnSpc>
                <a:spcPct val="150000"/>
              </a:lnSpc>
              <a:buFont typeface="Wingdings" pitchFamily="2" charset="2"/>
              <a:buChar char="q"/>
            </a:pPr>
            <a:r>
              <a:rPr lang="en-US" sz="2400" dirty="0" smtClean="0">
                <a:latin typeface="Cambria" pitchFamily="18" charset="0"/>
                <a:cs typeface="Calibri" pitchFamily="34" charset="0"/>
              </a:rPr>
              <a:t>Its contain all major units necessary to propel the vehicle.</a:t>
            </a:r>
          </a:p>
          <a:p>
            <a:pPr>
              <a:lnSpc>
                <a:spcPct val="150000"/>
              </a:lnSpc>
              <a:buFont typeface="Wingdings" pitchFamily="2" charset="2"/>
              <a:buChar char="q"/>
            </a:pPr>
            <a:r>
              <a:rPr lang="en-US" sz="2400" dirty="0" smtClean="0">
                <a:latin typeface="Cambria" pitchFamily="18" charset="0"/>
                <a:cs typeface="Calibri" pitchFamily="34" charset="0"/>
              </a:rPr>
              <a:t>Automobile Chassis consists of</a:t>
            </a:r>
          </a:p>
          <a:p>
            <a:pPr marL="457200" lvl="1" indent="0">
              <a:lnSpc>
                <a:spcPct val="150000"/>
              </a:lnSpc>
              <a:buNone/>
            </a:pPr>
            <a:r>
              <a:rPr lang="en-US" sz="2400" dirty="0" smtClean="0">
                <a:latin typeface="Cambria" pitchFamily="18" charset="0"/>
                <a:cs typeface="Calibri" pitchFamily="34" charset="0"/>
              </a:rPr>
              <a:t>Engine 			 	Wheels</a:t>
            </a:r>
          </a:p>
          <a:p>
            <a:pPr marL="457200" lvl="1" indent="0">
              <a:lnSpc>
                <a:spcPct val="150000"/>
              </a:lnSpc>
              <a:buNone/>
            </a:pPr>
            <a:r>
              <a:rPr lang="en-US" sz="2400" dirty="0" smtClean="0">
                <a:latin typeface="Cambria" pitchFamily="18" charset="0"/>
                <a:cs typeface="Calibri" pitchFamily="34" charset="0"/>
              </a:rPr>
              <a:t>Radiator				Transmission system</a:t>
            </a:r>
          </a:p>
          <a:p>
            <a:pPr marL="457200" lvl="1" indent="0">
              <a:lnSpc>
                <a:spcPct val="150000"/>
              </a:lnSpc>
              <a:buNone/>
            </a:pPr>
            <a:r>
              <a:rPr lang="en-US" sz="2400" dirty="0" smtClean="0">
                <a:latin typeface="Cambria" pitchFamily="18" charset="0"/>
                <a:cs typeface="Calibri" pitchFamily="34" charset="0"/>
              </a:rPr>
              <a:t>Suspension system		Steering system</a:t>
            </a:r>
          </a:p>
          <a:p>
            <a:pPr marL="457200" lvl="1" indent="0">
              <a:lnSpc>
                <a:spcPct val="150000"/>
              </a:lnSpc>
              <a:buNone/>
            </a:pPr>
            <a:r>
              <a:rPr lang="en-US" sz="2400" dirty="0" smtClean="0">
                <a:latin typeface="Cambria" pitchFamily="18" charset="0"/>
                <a:cs typeface="Calibri" pitchFamily="34" charset="0"/>
              </a:rPr>
              <a:t>Brakes				Fuel Tank</a:t>
            </a:r>
          </a:p>
        </p:txBody>
      </p:sp>
    </p:spTree>
    <p:extLst>
      <p:ext uri="{BB962C8B-B14F-4D97-AF65-F5344CB8AC3E}">
        <p14:creationId xmlns:p14="http://schemas.microsoft.com/office/powerpoint/2010/main" val="17389152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IN"/>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1070738"/>
            <a:ext cx="7121765" cy="5341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6758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188640"/>
            <a:ext cx="8229600" cy="1080120"/>
          </a:xfrm>
        </p:spPr>
        <p:style>
          <a:lnRef idx="1">
            <a:schemeClr val="accent1"/>
          </a:lnRef>
          <a:fillRef idx="2">
            <a:schemeClr val="accent1"/>
          </a:fillRef>
          <a:effectRef idx="1">
            <a:schemeClr val="accent1"/>
          </a:effectRef>
          <a:fontRef idx="minor">
            <a:schemeClr val="dk1"/>
          </a:fontRef>
        </p:style>
        <p:txBody>
          <a:bodyPr/>
          <a:lstStyle/>
          <a:p>
            <a:r>
              <a:rPr lang="en-US" b="1" dirty="0" smtClean="0">
                <a:latin typeface="Cambria" pitchFamily="18" charset="0"/>
              </a:rPr>
              <a:t>Body</a:t>
            </a:r>
            <a:endParaRPr lang="en-IN" b="1" dirty="0">
              <a:latin typeface="Cambria" pitchFamily="18" charset="0"/>
            </a:endParaRPr>
          </a:p>
        </p:txBody>
      </p:sp>
      <p:sp>
        <p:nvSpPr>
          <p:cNvPr id="6" name="Content Placeholder 5"/>
          <p:cNvSpPr>
            <a:spLocks noGrp="1"/>
          </p:cNvSpPr>
          <p:nvPr>
            <p:ph idx="1"/>
          </p:nvPr>
        </p:nvSpPr>
        <p:spPr>
          <a:xfrm>
            <a:off x="323528" y="1412776"/>
            <a:ext cx="8496944" cy="5112568"/>
          </a:xfrm>
        </p:spPr>
        <p:txBody>
          <a:bodyPr>
            <a:noAutofit/>
          </a:bodyPr>
          <a:lstStyle/>
          <a:p>
            <a:pPr algn="just">
              <a:lnSpc>
                <a:spcPct val="150000"/>
              </a:lnSpc>
              <a:buFont typeface="Wingdings" pitchFamily="2" charset="2"/>
              <a:buChar char="q"/>
            </a:pPr>
            <a:r>
              <a:rPr lang="en-US" sz="2300" dirty="0" smtClean="0">
                <a:latin typeface="Cambria" pitchFamily="18" charset="0"/>
              </a:rPr>
              <a:t>Body is superstructure of the vehicle.</a:t>
            </a:r>
          </a:p>
          <a:p>
            <a:pPr algn="just">
              <a:lnSpc>
                <a:spcPct val="150000"/>
              </a:lnSpc>
              <a:buFont typeface="Wingdings" pitchFamily="2" charset="2"/>
              <a:buChar char="q"/>
            </a:pPr>
            <a:r>
              <a:rPr lang="en-US" sz="2300" dirty="0" smtClean="0">
                <a:latin typeface="Cambria" pitchFamily="18" charset="0"/>
              </a:rPr>
              <a:t>Chassis and body makes complete vehicle.</a:t>
            </a:r>
          </a:p>
          <a:p>
            <a:pPr algn="just">
              <a:lnSpc>
                <a:spcPct val="150000"/>
              </a:lnSpc>
              <a:buFont typeface="Wingdings" pitchFamily="2" charset="2"/>
              <a:buChar char="q"/>
            </a:pPr>
            <a:r>
              <a:rPr lang="en-US" sz="2300" dirty="0" smtClean="0">
                <a:latin typeface="Cambria" pitchFamily="18" charset="0"/>
              </a:rPr>
              <a:t>For Small &amp; light car body and chassis are made as single unit.</a:t>
            </a:r>
          </a:p>
          <a:p>
            <a:pPr algn="just">
              <a:lnSpc>
                <a:spcPct val="150000"/>
              </a:lnSpc>
              <a:buFont typeface="Wingdings" pitchFamily="2" charset="2"/>
              <a:buChar char="q"/>
            </a:pPr>
            <a:r>
              <a:rPr lang="en-US" sz="2300" dirty="0" smtClean="0">
                <a:latin typeface="Cambria" pitchFamily="18" charset="0"/>
              </a:rPr>
              <a:t>For Large &amp; heavy vehicle chassis and body are made as separate unit and then bolted together.</a:t>
            </a:r>
          </a:p>
          <a:p>
            <a:pPr algn="just">
              <a:lnSpc>
                <a:spcPct val="150000"/>
              </a:lnSpc>
              <a:buFont typeface="Wingdings" pitchFamily="2" charset="2"/>
              <a:buChar char="q"/>
            </a:pPr>
            <a:r>
              <a:rPr lang="en-US" sz="2300" dirty="0" smtClean="0">
                <a:latin typeface="Cambria" pitchFamily="18" charset="0"/>
              </a:rPr>
              <a:t>Body is made of sheet metal or fiber glass.</a:t>
            </a:r>
          </a:p>
          <a:p>
            <a:pPr algn="just">
              <a:lnSpc>
                <a:spcPct val="150000"/>
              </a:lnSpc>
              <a:buFont typeface="Wingdings" pitchFamily="2" charset="2"/>
              <a:buChar char="q"/>
            </a:pPr>
            <a:r>
              <a:rPr lang="en-US" sz="2300" dirty="0" smtClean="0">
                <a:latin typeface="Cambria" pitchFamily="18" charset="0"/>
              </a:rPr>
              <a:t>Main purpose of body is to provide comfort &amp; protection to passenger besides having good look.</a:t>
            </a:r>
            <a:endParaRPr lang="en-IN" sz="2300" dirty="0">
              <a:latin typeface="Cambria" pitchFamily="18" charset="0"/>
            </a:endParaRPr>
          </a:p>
        </p:txBody>
      </p:sp>
    </p:spTree>
    <p:extLst>
      <p:ext uri="{BB962C8B-B14F-4D97-AF65-F5344CB8AC3E}">
        <p14:creationId xmlns:p14="http://schemas.microsoft.com/office/powerpoint/2010/main" val="409634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IN"/>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3326" y="1988840"/>
            <a:ext cx="7818136"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81235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210</TotalTime>
  <Words>1428</Words>
  <Application>Microsoft Office PowerPoint</Application>
  <PresentationFormat>On-screen Show (4:3)</PresentationFormat>
  <Paragraphs>152</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Chassis Frame and Body</vt:lpstr>
      <vt:lpstr>Frame</vt:lpstr>
      <vt:lpstr>PowerPoint Presentation</vt:lpstr>
      <vt:lpstr>PowerPoint Presentation</vt:lpstr>
      <vt:lpstr>PowerPoint Presentation</vt:lpstr>
      <vt:lpstr>Chassis</vt:lpstr>
      <vt:lpstr>PowerPoint Presentation</vt:lpstr>
      <vt:lpstr>Body</vt:lpstr>
      <vt:lpstr>PowerPoint Presentation</vt:lpstr>
      <vt:lpstr>Function of Frame</vt:lpstr>
      <vt:lpstr>Types of Frames</vt:lpstr>
      <vt:lpstr>Conventional Frame</vt:lpstr>
      <vt:lpstr>Conventional Frame</vt:lpstr>
      <vt:lpstr>PowerPoint Presentation</vt:lpstr>
      <vt:lpstr>Conventional Frame</vt:lpstr>
      <vt:lpstr>Integrated Frame Chassis/ Frameless</vt:lpstr>
      <vt:lpstr>Integrated Frame Chassis/ Frameless</vt:lpstr>
      <vt:lpstr>Integrated Frame Chassis/ Frameless</vt:lpstr>
      <vt:lpstr>PowerPoint Presentation</vt:lpstr>
      <vt:lpstr>PowerPoint Presentation</vt:lpstr>
      <vt:lpstr>Classification of Chassis</vt:lpstr>
      <vt:lpstr>Front Engine – Rear Wheel Drive</vt:lpstr>
      <vt:lpstr>Front Engine – Rear Wheel Drive</vt:lpstr>
      <vt:lpstr>Front Engine – Rear Wheel Drive</vt:lpstr>
      <vt:lpstr>Front Engine – Front Wheel Drive</vt:lpstr>
      <vt:lpstr>Front Engine – Front Wheel Drive</vt:lpstr>
      <vt:lpstr>Four Wheel Drive</vt:lpstr>
      <vt:lpstr>Four Wheel Drive</vt:lpstr>
      <vt:lpstr>Four Wheel Drive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Madhusudan</dc:creator>
  <cp:lastModifiedBy>Krunal Parikh</cp:lastModifiedBy>
  <cp:revision>56</cp:revision>
  <dcterms:created xsi:type="dcterms:W3CDTF">2013-07-28T11:01:36Z</dcterms:created>
  <dcterms:modified xsi:type="dcterms:W3CDTF">2019-07-23T05:04:08Z</dcterms:modified>
</cp:coreProperties>
</file>