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63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4267200"/>
            <a:ext cx="7086600" cy="1470025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Cambria" pitchFamily="18" charset="0"/>
              </a:rPr>
              <a:t>Automatic Transmission</a:t>
            </a:r>
            <a:endParaRPr lang="en-US" sz="4800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ambria" pitchFamily="18" charset="0"/>
              </a:rPr>
              <a:t>Torque Converter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Cambria" pitchFamily="18" charset="0"/>
              </a:rPr>
              <a:t>Turbine blade angle is such that it changes the direction of oil flow (Reverse direction).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Cambria" pitchFamily="18" charset="0"/>
              </a:rPr>
              <a:t>If this reverse direction is not changed </a:t>
            </a:r>
          </a:p>
          <a:p>
            <a:pPr lvl="1" algn="just">
              <a:lnSpc>
                <a:spcPct val="150000"/>
              </a:lnSpc>
            </a:pPr>
            <a:r>
              <a:rPr lang="en-US" sz="1800" dirty="0" smtClean="0">
                <a:latin typeface="Cambria" pitchFamily="18" charset="0"/>
              </a:rPr>
              <a:t>Oil leaving the turbine will enters in opposite direction of pump rotation &amp; slow down its speed.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Cambria" pitchFamily="18" charset="0"/>
              </a:rPr>
              <a:t>Reverse direction changed by Stator</a:t>
            </a:r>
          </a:p>
          <a:p>
            <a:pPr lvl="1" algn="just">
              <a:lnSpc>
                <a:spcPct val="150000"/>
              </a:lnSpc>
            </a:pPr>
            <a:r>
              <a:rPr lang="en-US" sz="1800" dirty="0" smtClean="0">
                <a:latin typeface="Cambria" pitchFamily="18" charset="0"/>
              </a:rPr>
              <a:t>Oil returns from turbine to pump in favorable direction (same in which pump is rotating).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Cambria" pitchFamily="18" charset="0"/>
              </a:rPr>
              <a:t>Again pump throw the oil back to turbine &amp; this goes continuous.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Cambria" pitchFamily="18" charset="0"/>
              </a:rPr>
              <a:t>Repeated pushing of turbine blade cause the torque on turbine to increase, its called </a:t>
            </a:r>
            <a:r>
              <a:rPr lang="en-US" sz="1800" b="1" dirty="0" smtClean="0">
                <a:latin typeface="Cambria" pitchFamily="18" charset="0"/>
              </a:rPr>
              <a:t>torque multiplication</a:t>
            </a:r>
            <a:r>
              <a:rPr lang="en-US" sz="1800" dirty="0" smtClean="0">
                <a:latin typeface="Cambria" pitchFamily="18" charset="0"/>
              </a:rPr>
              <a:t>. (torque multiplication = 2.1 to 2.6)</a:t>
            </a:r>
          </a:p>
          <a:p>
            <a:pPr lvl="1" algn="just">
              <a:lnSpc>
                <a:spcPct val="150000"/>
              </a:lnSpc>
            </a:pPr>
            <a:r>
              <a:rPr lang="en-US" sz="1800" dirty="0" smtClean="0">
                <a:latin typeface="Cambria" pitchFamily="18" charset="0"/>
              </a:rPr>
              <a:t>If turbine is stationary &amp; pump rotating fast than maximum torque multiplication occurs, its called </a:t>
            </a:r>
            <a:r>
              <a:rPr lang="en-US" sz="1800" b="1" dirty="0" smtClean="0">
                <a:latin typeface="Cambria" pitchFamily="18" charset="0"/>
              </a:rPr>
              <a:t>Stall</a:t>
            </a:r>
            <a:r>
              <a:rPr lang="en-US" sz="1800" dirty="0" smtClean="0">
                <a:latin typeface="Cambria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6th Sem\Auto Sys Engg\Gear Box\DSC_0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895600"/>
            <a:ext cx="4572000" cy="3804633"/>
          </a:xfrm>
          <a:prstGeom prst="rect">
            <a:avLst/>
          </a:prstGeom>
          <a:noFill/>
        </p:spPr>
      </p:pic>
      <p:pic>
        <p:nvPicPr>
          <p:cNvPr id="3075" name="Picture 3" descr="Z:\6th Sem\Auto Sys Engg\Gear Box\DSC_0127.JPG"/>
          <p:cNvPicPr>
            <a:picLocks noChangeAspect="1" noChangeArrowheads="1"/>
          </p:cNvPicPr>
          <p:nvPr/>
        </p:nvPicPr>
        <p:blipFill>
          <a:blip r:embed="rId3" cstate="print"/>
          <a:srcRect b="1422"/>
          <a:stretch>
            <a:fillRect/>
          </a:stretch>
        </p:blipFill>
        <p:spPr bwMode="auto">
          <a:xfrm>
            <a:off x="1676400" y="228600"/>
            <a:ext cx="5329238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ambria" pitchFamily="18" charset="0"/>
              </a:rPr>
              <a:t>Torque Converter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90600"/>
            <a:ext cx="8458200" cy="5638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Cambria" pitchFamily="18" charset="0"/>
              </a:rPr>
              <a:t>When vehicle moves turbine speed increases &amp; torque multiplication  decreases.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Cambria" pitchFamily="18" charset="0"/>
              </a:rPr>
              <a:t>Torque multiplication becomes unity when turbine speed = pump speed. (direct drive)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Cambria" pitchFamily="18" charset="0"/>
              </a:rPr>
              <a:t>When turbine speed = 80 to 90% of pump speed </a:t>
            </a:r>
          </a:p>
          <a:p>
            <a:pPr lvl="1" algn="just">
              <a:lnSpc>
                <a:spcPct val="150000"/>
              </a:lnSpc>
            </a:pPr>
            <a:r>
              <a:rPr lang="en-US" sz="1800" dirty="0" smtClean="0">
                <a:latin typeface="Cambria" pitchFamily="18" charset="0"/>
              </a:rPr>
              <a:t>Oil leaves turbine in forward direction &amp; hitting back of stator blade.</a:t>
            </a:r>
          </a:p>
          <a:p>
            <a:pPr lvl="1" algn="just">
              <a:lnSpc>
                <a:spcPct val="150000"/>
              </a:lnSpc>
            </a:pPr>
            <a:r>
              <a:rPr lang="en-US" sz="1800" dirty="0" smtClean="0">
                <a:latin typeface="Cambria" pitchFamily="18" charset="0"/>
              </a:rPr>
              <a:t>This delay the smooth flow of oil from turbine to pump.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Cambria" pitchFamily="18" charset="0"/>
              </a:rPr>
              <a:t>This unwanted situation can be avoid by mounting stator on freewheel.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Cambria" pitchFamily="18" charset="0"/>
              </a:rPr>
              <a:t>Freewheel allows stator to rotate in the direction of turbine &amp; impeller. Also restrict the rotation in opposite direction.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Cambria" pitchFamily="18" charset="0"/>
              </a:rPr>
              <a:t>Freewheel (Overrunning Clutch)</a:t>
            </a:r>
            <a:endParaRPr lang="en-US" sz="4000" b="1" dirty="0">
              <a:latin typeface="Cambria" pitchFamily="18" charset="0"/>
            </a:endParaRPr>
          </a:p>
        </p:txBody>
      </p:sp>
      <p:pic>
        <p:nvPicPr>
          <p:cNvPr id="4098" name="Picture 2" descr="Z:\6th Sem\Auto Sys Engg\Gear Box\DSC_01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8700" y="1600200"/>
            <a:ext cx="592659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Century" pitchFamily="18" charset="0"/>
              </a:rPr>
              <a:t>Overdrive</a:t>
            </a:r>
            <a:endParaRPr lang="en-US" sz="4000" b="1" dirty="0">
              <a:latin typeface="Century" pitchFamily="18" charset="0"/>
            </a:endParaRPr>
          </a:p>
        </p:txBody>
      </p:sp>
      <p:pic>
        <p:nvPicPr>
          <p:cNvPr id="1026" name="Picture 2" descr="Z:\6th Sem\Auto Sys Engg\Gear Box\DSC_01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15336"/>
            <a:ext cx="8263843" cy="4810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entury" pitchFamily="18" charset="0"/>
              </a:rPr>
              <a:t>Continuous Variable Transmission</a:t>
            </a:r>
            <a:endParaRPr lang="en-US" sz="3600" b="1" dirty="0">
              <a:latin typeface="Century" pitchFamily="18" charset="0"/>
            </a:endParaRPr>
          </a:p>
        </p:txBody>
      </p:sp>
      <p:pic>
        <p:nvPicPr>
          <p:cNvPr id="2050" name="Picture 2" descr="Z:\6th Sem\Auto Sys Engg\Gear Box\continously-variable-transmissions-nissan-xtronic-cvt-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2452"/>
          <a:stretch>
            <a:fillRect/>
          </a:stretch>
        </p:blipFill>
        <p:spPr bwMode="auto">
          <a:xfrm>
            <a:off x="381000" y="1600199"/>
            <a:ext cx="8229600" cy="4803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" pitchFamily="18" charset="0"/>
              </a:rPr>
              <a:t>Automatic Transmission</a:t>
            </a:r>
            <a:endParaRPr lang="en-US" dirty="0">
              <a:latin typeface="Century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Century" pitchFamily="18" charset="0"/>
              </a:rPr>
              <a:t>An automatic transmission, also called auto, self-shifting transmission.</a:t>
            </a:r>
          </a:p>
          <a:p>
            <a:pPr algn="just"/>
            <a:r>
              <a:rPr lang="en-US" sz="2400" dirty="0" smtClean="0">
                <a:latin typeface="Century" pitchFamily="18" charset="0"/>
              </a:rPr>
              <a:t>It is a type of transmission that can automatically change </a:t>
            </a:r>
            <a:r>
              <a:rPr lang="en-US" sz="2400" b="1" dirty="0" smtClean="0">
                <a:latin typeface="Century" pitchFamily="18" charset="0"/>
              </a:rPr>
              <a:t>gear ratios </a:t>
            </a:r>
            <a:r>
              <a:rPr lang="en-US" sz="2400" dirty="0" smtClean="0">
                <a:latin typeface="Century" pitchFamily="18" charset="0"/>
              </a:rPr>
              <a:t>as the vehicle moves, freeing the driver from having to shift gears manually.</a:t>
            </a:r>
            <a:endParaRPr lang="en-US" sz="2400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latin typeface="Century" pitchFamily="18" charset="0"/>
              </a:rPr>
              <a:t>Devices Used in Automatic Transmission</a:t>
            </a:r>
            <a:endParaRPr lang="en-US" sz="2800" b="1" dirty="0">
              <a:latin typeface="Century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Century" pitchFamily="18" charset="0"/>
              </a:rPr>
              <a:t>Torque converter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Century" pitchFamily="18" charset="0"/>
              </a:rPr>
              <a:t>Epicyclic gear box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Century" pitchFamily="18" charset="0"/>
              </a:rPr>
              <a:t>Transmission Oil Pump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Century" pitchFamily="18" charset="0"/>
              </a:rPr>
              <a:t>Clutch packs &amp; Brake bands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Century" pitchFamily="18" charset="0"/>
              </a:rPr>
              <a:t>Freewheel or Overrunning clutch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Century" pitchFamily="18" charset="0"/>
              </a:rPr>
              <a:t>Hydraulic service and Control valves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Century" pitchFamily="18" charset="0"/>
              </a:rPr>
              <a:t>Manual or Electronic Operated Shift Control</a:t>
            </a:r>
            <a:endParaRPr lang="en-US" sz="2800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Century" pitchFamily="18" charset="0"/>
              </a:rPr>
              <a:t>Epicyclic gear train</a:t>
            </a:r>
            <a:endParaRPr lang="en-US" sz="4000" b="1" dirty="0">
              <a:latin typeface="Century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5029200" cy="4602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Century" pitchFamily="18" charset="0"/>
              </a:rPr>
              <a:t>Gear Ratio = T(Driven)/T(Driver)</a:t>
            </a:r>
          </a:p>
          <a:p>
            <a:pPr>
              <a:buNone/>
            </a:pPr>
            <a:endParaRPr lang="en-US" sz="2400" dirty="0" smtClean="0">
              <a:latin typeface="Century" pitchFamily="18" charset="0"/>
            </a:endParaRPr>
          </a:p>
          <a:p>
            <a:pPr>
              <a:buNone/>
            </a:pPr>
            <a:r>
              <a:rPr lang="en-US" sz="2400" b="1" dirty="0" smtClean="0">
                <a:latin typeface="Century" pitchFamily="18" charset="0"/>
              </a:rPr>
              <a:t>Ring Gear Stationary</a:t>
            </a:r>
          </a:p>
          <a:p>
            <a:pPr>
              <a:buNone/>
            </a:pPr>
            <a:r>
              <a:rPr lang="en-US" sz="2400" dirty="0" smtClean="0">
                <a:latin typeface="Century" pitchFamily="18" charset="0"/>
              </a:rPr>
              <a:t>	Sun Gear :	Driver</a:t>
            </a:r>
          </a:p>
          <a:p>
            <a:pPr>
              <a:buNone/>
            </a:pPr>
            <a:r>
              <a:rPr lang="en-US" sz="2400" dirty="0" smtClean="0">
                <a:latin typeface="Century" pitchFamily="18" charset="0"/>
              </a:rPr>
              <a:t>	Planet Gear :	Driven</a:t>
            </a:r>
          </a:p>
          <a:p>
            <a:pPr>
              <a:buNone/>
            </a:pPr>
            <a:r>
              <a:rPr lang="en-US" sz="2400" b="1" dirty="0" smtClean="0">
                <a:latin typeface="Century" pitchFamily="18" charset="0"/>
              </a:rPr>
              <a:t>Sun Gear Stationary</a:t>
            </a:r>
          </a:p>
          <a:p>
            <a:pPr>
              <a:buNone/>
            </a:pPr>
            <a:r>
              <a:rPr lang="en-US" sz="2400" dirty="0" smtClean="0">
                <a:latin typeface="Century" pitchFamily="18" charset="0"/>
              </a:rPr>
              <a:t>	Ring Gear :	Driver</a:t>
            </a:r>
          </a:p>
          <a:p>
            <a:pPr>
              <a:buNone/>
            </a:pPr>
            <a:r>
              <a:rPr lang="en-US" sz="2400" dirty="0" smtClean="0">
                <a:latin typeface="Century" pitchFamily="18" charset="0"/>
              </a:rPr>
              <a:t>	Planet Gear :	Driven</a:t>
            </a:r>
          </a:p>
        </p:txBody>
      </p:sp>
      <p:pic>
        <p:nvPicPr>
          <p:cNvPr id="1026" name="Picture 2" descr="Z:\6th Sem\Auto Sys Engg\Gear Box\F3T7OUMHINOB4Q3.MEDIU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590800"/>
            <a:ext cx="4495800" cy="3276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Century" pitchFamily="18" charset="0"/>
              </a:rPr>
              <a:t>Epicyclic gear train</a:t>
            </a:r>
            <a:endParaRPr lang="en-US" sz="4000" b="1" dirty="0">
              <a:latin typeface="Century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343400" cy="4800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000" b="1" dirty="0" smtClean="0">
                <a:latin typeface="Century" pitchFamily="18" charset="0"/>
              </a:rPr>
              <a:t>Ring Gear Stationary</a:t>
            </a:r>
          </a:p>
          <a:p>
            <a:pPr marL="457200" indent="-457200" algn="just">
              <a:buAutoNum type="arabicParenBoth"/>
            </a:pPr>
            <a:r>
              <a:rPr lang="en-US" sz="2000" dirty="0" smtClean="0">
                <a:latin typeface="Century" pitchFamily="18" charset="0"/>
              </a:rPr>
              <a:t>Planet Driver &amp; Sun Driven</a:t>
            </a:r>
          </a:p>
          <a:p>
            <a:pPr marL="857250" lvl="1" indent="-457200" algn="just">
              <a:buNone/>
            </a:pPr>
            <a:r>
              <a:rPr lang="en-US" sz="2000" dirty="0" smtClean="0">
                <a:latin typeface="Century" pitchFamily="18" charset="0"/>
              </a:rPr>
              <a:t>GR = 30/120 = 0.25:1</a:t>
            </a:r>
          </a:p>
          <a:p>
            <a:pPr marL="457200" indent="-457200" algn="just">
              <a:buFont typeface="Arial" pitchFamily="34" charset="0"/>
              <a:buAutoNum type="arabicParenBoth"/>
            </a:pPr>
            <a:r>
              <a:rPr lang="en-US" sz="2000" dirty="0" smtClean="0">
                <a:latin typeface="Century" pitchFamily="18" charset="0"/>
              </a:rPr>
              <a:t>Sun Driver &amp; Planet Driven</a:t>
            </a:r>
          </a:p>
          <a:p>
            <a:pPr marL="857250" lvl="1" indent="-457200" algn="just">
              <a:buNone/>
            </a:pPr>
            <a:r>
              <a:rPr lang="en-US" sz="2000" dirty="0" smtClean="0">
                <a:latin typeface="Century" pitchFamily="18" charset="0"/>
              </a:rPr>
              <a:t>GR = 120/30 = 4:1</a:t>
            </a:r>
          </a:p>
          <a:p>
            <a:pPr marL="857250" lvl="1" indent="-457200" algn="just">
              <a:buNone/>
            </a:pPr>
            <a:endParaRPr lang="en-US" sz="2000" dirty="0" smtClean="0">
              <a:latin typeface="Century" pitchFamily="18" charset="0"/>
            </a:endParaRPr>
          </a:p>
          <a:p>
            <a:pPr algn="just">
              <a:buNone/>
            </a:pPr>
            <a:r>
              <a:rPr lang="en-US" sz="2000" b="1" dirty="0" smtClean="0">
                <a:latin typeface="Century" pitchFamily="18" charset="0"/>
              </a:rPr>
              <a:t>Planet Gear Stationary</a:t>
            </a:r>
          </a:p>
          <a:p>
            <a:pPr marL="457200" indent="-457200" algn="just">
              <a:buAutoNum type="arabicParenBoth"/>
            </a:pPr>
            <a:r>
              <a:rPr lang="en-US" sz="2000" dirty="0" smtClean="0">
                <a:latin typeface="Century" pitchFamily="18" charset="0"/>
              </a:rPr>
              <a:t>Sun Driver &amp; Ring Driven</a:t>
            </a:r>
          </a:p>
          <a:p>
            <a:pPr marL="857250" lvl="1" indent="-457200" algn="just">
              <a:buNone/>
            </a:pPr>
            <a:r>
              <a:rPr lang="en-US" sz="2000" dirty="0" smtClean="0">
                <a:latin typeface="Century" pitchFamily="18" charset="0"/>
              </a:rPr>
              <a:t>GR = 90/30 = 3:1</a:t>
            </a:r>
          </a:p>
          <a:p>
            <a:pPr marL="857250" lvl="1" indent="-457200" algn="just">
              <a:buNone/>
            </a:pPr>
            <a:r>
              <a:rPr lang="en-US" sz="2000" dirty="0" smtClean="0">
                <a:latin typeface="Century" pitchFamily="18" charset="0"/>
              </a:rPr>
              <a:t>(Opposite Rotation)</a:t>
            </a:r>
          </a:p>
          <a:p>
            <a:pPr marL="457200" indent="-457200" algn="just">
              <a:buFont typeface="Arial" pitchFamily="34" charset="0"/>
              <a:buAutoNum type="arabicParenBoth"/>
            </a:pPr>
            <a:r>
              <a:rPr lang="en-US" sz="2000" dirty="0" smtClean="0">
                <a:latin typeface="Century" pitchFamily="18" charset="0"/>
              </a:rPr>
              <a:t>Ring Driver &amp; Sun Driven</a:t>
            </a:r>
          </a:p>
          <a:p>
            <a:pPr marL="857250" lvl="1" indent="-457200" algn="just">
              <a:buNone/>
            </a:pPr>
            <a:r>
              <a:rPr lang="en-US" sz="2000" dirty="0" smtClean="0">
                <a:latin typeface="Century" pitchFamily="18" charset="0"/>
              </a:rPr>
              <a:t>GR = 30/90 = 0.66:1</a:t>
            </a:r>
          </a:p>
          <a:p>
            <a:pPr>
              <a:buNone/>
            </a:pPr>
            <a:endParaRPr lang="en-US" sz="2400" b="1" dirty="0" smtClean="0">
              <a:latin typeface="Century" pitchFamily="18" charset="0"/>
            </a:endParaRPr>
          </a:p>
        </p:txBody>
      </p:sp>
      <p:pic>
        <p:nvPicPr>
          <p:cNvPr id="1026" name="Picture 2" descr="Z:\6th Sem\Auto Sys Engg\Gear Box\F3T7OUMHINOB4Q3.MEDIU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95400"/>
            <a:ext cx="4114800" cy="3276599"/>
          </a:xfrm>
          <a:prstGeom prst="rect">
            <a:avLst/>
          </a:prstGeom>
          <a:noFill/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6019800" y="4876800"/>
            <a:ext cx="27432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Century" pitchFamily="18" charset="0"/>
              </a:rPr>
              <a:t>Sun Gear : 30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+mn-ea"/>
                <a:cs typeface="+mn-cs"/>
              </a:rPr>
              <a:t>Ring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+mn-ea"/>
                <a:cs typeface="+mn-cs"/>
              </a:rPr>
              <a:t> Gear : 90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aseline="0" dirty="0" smtClean="0">
                <a:latin typeface="Century" pitchFamily="18" charset="0"/>
              </a:rPr>
              <a:t>Planet</a:t>
            </a:r>
            <a:r>
              <a:rPr lang="en-US" sz="2400" dirty="0" smtClean="0">
                <a:latin typeface="Century" pitchFamily="18" charset="0"/>
              </a:rPr>
              <a:t> : 120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dirty="0" smtClean="0">
                <a:latin typeface="Century" pitchFamily="18" charset="0"/>
              </a:rPr>
              <a:t>Automatic Transmission</a:t>
            </a:r>
            <a:endParaRPr lang="en-US" dirty="0"/>
          </a:p>
        </p:txBody>
      </p:sp>
      <p:pic>
        <p:nvPicPr>
          <p:cNvPr id="2054" name="Picture 6" descr="Z:\6th Sem\Auto Sys Engg\Gear Box\Automatic-Trans-Cut-away-www-caranddriver-co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8441699" cy="5157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b="1" dirty="0" smtClean="0">
                <a:latin typeface="Century" pitchFamily="18" charset="0"/>
              </a:rPr>
              <a:t>Automatic Transmission</a:t>
            </a:r>
            <a:endParaRPr lang="en-US" dirty="0">
              <a:latin typeface="Century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8077200" cy="5257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entury" pitchFamily="18" charset="0"/>
              </a:rPr>
              <a:t>2 Input &amp;1 Output</a:t>
            </a:r>
          </a:p>
          <a:p>
            <a:pPr lvl="1"/>
            <a:r>
              <a:rPr lang="en-US" sz="2000" dirty="0" smtClean="0">
                <a:latin typeface="Century" pitchFamily="18" charset="0"/>
              </a:rPr>
              <a:t>Input 1 = Ring Gear</a:t>
            </a:r>
          </a:p>
          <a:p>
            <a:pPr lvl="1"/>
            <a:r>
              <a:rPr lang="en-US" sz="2000" dirty="0" smtClean="0">
                <a:latin typeface="Century" pitchFamily="18" charset="0"/>
              </a:rPr>
              <a:t>Input 2 = Sun Gear</a:t>
            </a:r>
          </a:p>
          <a:p>
            <a:pPr lvl="1"/>
            <a:r>
              <a:rPr lang="en-US" sz="2000" dirty="0" smtClean="0">
                <a:latin typeface="Century" pitchFamily="18" charset="0"/>
              </a:rPr>
              <a:t>Output = Planet</a:t>
            </a:r>
          </a:p>
          <a:p>
            <a:r>
              <a:rPr lang="en-US" sz="2000" dirty="0" smtClean="0">
                <a:latin typeface="Century" pitchFamily="18" charset="0"/>
              </a:rPr>
              <a:t>Ring Gear Stationary (Input 1= 0)</a:t>
            </a:r>
          </a:p>
          <a:p>
            <a:pPr lvl="1"/>
            <a:r>
              <a:rPr lang="en-US" sz="2000" dirty="0" smtClean="0">
                <a:latin typeface="Century" pitchFamily="18" charset="0"/>
              </a:rPr>
              <a:t>Rotation is given to Input 2 (Sun Gear)</a:t>
            </a:r>
          </a:p>
          <a:p>
            <a:pPr lvl="1"/>
            <a:r>
              <a:rPr lang="en-US" sz="2000" dirty="0" smtClean="0">
                <a:latin typeface="Century" pitchFamily="18" charset="0"/>
              </a:rPr>
              <a:t>Rotation is obtained at Output (Planet Gear)</a:t>
            </a:r>
          </a:p>
          <a:p>
            <a:r>
              <a:rPr lang="en-US" sz="2000" dirty="0" smtClean="0">
                <a:latin typeface="Century" pitchFamily="18" charset="0"/>
              </a:rPr>
              <a:t>Ring Gear starts rotate (Input 1= Increases)</a:t>
            </a:r>
          </a:p>
          <a:p>
            <a:pPr lvl="1"/>
            <a:r>
              <a:rPr lang="en-US" sz="2000" dirty="0" smtClean="0">
                <a:latin typeface="Century" pitchFamily="18" charset="0"/>
              </a:rPr>
              <a:t>Output Speed Increases</a:t>
            </a:r>
          </a:p>
          <a:p>
            <a:r>
              <a:rPr lang="en-US" sz="2000" dirty="0" smtClean="0">
                <a:latin typeface="Century" pitchFamily="18" charset="0"/>
              </a:rPr>
              <a:t>Input 1 = Input 2 (Planet does not  Spin)</a:t>
            </a:r>
          </a:p>
          <a:p>
            <a:pPr lvl="1"/>
            <a:r>
              <a:rPr lang="en-US" sz="2000" dirty="0" smtClean="0">
                <a:latin typeface="Century" pitchFamily="18" charset="0"/>
              </a:rPr>
              <a:t>Input Speed = Output Speed</a:t>
            </a:r>
          </a:p>
          <a:p>
            <a:r>
              <a:rPr lang="en-US" sz="2000" dirty="0" smtClean="0">
                <a:latin typeface="Century" pitchFamily="18" charset="0"/>
              </a:rPr>
              <a:t>Ring Gear Speed increases further</a:t>
            </a:r>
          </a:p>
          <a:p>
            <a:pPr lvl="1"/>
            <a:r>
              <a:rPr lang="en-US" sz="2000" dirty="0" smtClean="0">
                <a:latin typeface="Century" pitchFamily="18" charset="0"/>
              </a:rPr>
              <a:t>Input 1 &gt; Input 2</a:t>
            </a:r>
          </a:p>
          <a:p>
            <a:pPr lvl="1"/>
            <a:r>
              <a:rPr lang="en-US" sz="2000" dirty="0" smtClean="0">
                <a:latin typeface="Century" pitchFamily="18" charset="0"/>
              </a:rPr>
              <a:t>Output Increases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228600" y="5105400"/>
            <a:ext cx="4267200" cy="15240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1800" b="1" dirty="0" smtClean="0">
                <a:latin typeface="Cambria" pitchFamily="18" charset="0"/>
              </a:rPr>
              <a:t>1</a:t>
            </a:r>
            <a:r>
              <a:rPr lang="en-US" sz="1800" b="1" baseline="30000" dirty="0" smtClean="0">
                <a:latin typeface="Cambria" pitchFamily="18" charset="0"/>
              </a:rPr>
              <a:t>st</a:t>
            </a:r>
            <a:r>
              <a:rPr lang="en-US" sz="1800" b="1" dirty="0" smtClean="0">
                <a:latin typeface="Cambria" pitchFamily="18" charset="0"/>
              </a:rPr>
              <a:t> Gear : </a:t>
            </a:r>
            <a:r>
              <a:rPr lang="en-US" sz="1800" dirty="0" smtClean="0">
                <a:latin typeface="Cambria" pitchFamily="18" charset="0"/>
              </a:rPr>
              <a:t>A3 is Locked with B3 cause C2 &amp; A1 stationary (Large gear reduction takes place)</a:t>
            </a:r>
          </a:p>
          <a:p>
            <a:pPr algn="just">
              <a:buFont typeface="Wingdings" pitchFamily="2" charset="2"/>
              <a:buChar char="§"/>
            </a:pPr>
            <a:r>
              <a:rPr lang="en-US" sz="1800" b="1" dirty="0" smtClean="0">
                <a:latin typeface="Cambria" pitchFamily="18" charset="0"/>
              </a:rPr>
              <a:t>2</a:t>
            </a:r>
            <a:r>
              <a:rPr lang="en-US" sz="1800" b="1" baseline="30000" dirty="0" smtClean="0">
                <a:latin typeface="Cambria" pitchFamily="18" charset="0"/>
              </a:rPr>
              <a:t>nd</a:t>
            </a:r>
            <a:r>
              <a:rPr lang="en-US" sz="1800" b="1" dirty="0" smtClean="0">
                <a:latin typeface="Cambria" pitchFamily="18" charset="0"/>
              </a:rPr>
              <a:t> Gear : </a:t>
            </a:r>
            <a:r>
              <a:rPr lang="en-US" sz="1800" dirty="0" smtClean="0">
                <a:latin typeface="Cambria" pitchFamily="18" charset="0"/>
              </a:rPr>
              <a:t>A2 is locked with B2 (less gear reduction takes place)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15" name="Content Placeholder 11"/>
          <p:cNvSpPr txBox="1">
            <a:spLocks/>
          </p:cNvSpPr>
          <p:nvPr/>
        </p:nvSpPr>
        <p:spPr>
          <a:xfrm>
            <a:off x="1752600" y="1219200"/>
            <a:ext cx="4038600" cy="102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2" name="Picture 4" descr="Z:\6th Sem\Auto Sys Engg\Gear Box\Copy of DSC_0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609600"/>
            <a:ext cx="6705600" cy="4266309"/>
          </a:xfrm>
          <a:prstGeom prst="rect">
            <a:avLst/>
          </a:prstGeom>
          <a:noFill/>
        </p:spPr>
      </p:pic>
      <p:sp>
        <p:nvSpPr>
          <p:cNvPr id="17" name="Content Placeholder 11"/>
          <p:cNvSpPr>
            <a:spLocks noGrp="1"/>
          </p:cNvSpPr>
          <p:nvPr>
            <p:ph sz="half" idx="1"/>
          </p:nvPr>
        </p:nvSpPr>
        <p:spPr>
          <a:xfrm>
            <a:off x="4648200" y="5029200"/>
            <a:ext cx="4267200" cy="18288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1800" b="1" dirty="0" smtClean="0">
                <a:latin typeface="Cambria" pitchFamily="18" charset="0"/>
              </a:rPr>
              <a:t>3rd Gear : </a:t>
            </a:r>
            <a:r>
              <a:rPr lang="en-US" sz="1800" dirty="0" smtClean="0">
                <a:latin typeface="Cambria" pitchFamily="18" charset="0"/>
              </a:rPr>
              <a:t>S1 held stationary by brake B1</a:t>
            </a:r>
          </a:p>
          <a:p>
            <a:pPr algn="just">
              <a:buFont typeface="Wingdings" pitchFamily="2" charset="2"/>
              <a:buChar char="§"/>
            </a:pPr>
            <a:r>
              <a:rPr lang="en-US" sz="1800" b="1" dirty="0" smtClean="0">
                <a:latin typeface="Cambria" pitchFamily="18" charset="0"/>
              </a:rPr>
              <a:t>Direct (Top) Gear : </a:t>
            </a:r>
            <a:r>
              <a:rPr lang="en-US" sz="1800" dirty="0" smtClean="0">
                <a:latin typeface="Cambria" pitchFamily="18" charset="0"/>
              </a:rPr>
              <a:t>S1 locked to input shaft by applying clutch.</a:t>
            </a:r>
          </a:p>
          <a:p>
            <a:pPr algn="just">
              <a:buFont typeface="Wingdings" pitchFamily="2" charset="2"/>
              <a:buChar char="§"/>
            </a:pPr>
            <a:r>
              <a:rPr lang="en-US" sz="1800" b="1" dirty="0" smtClean="0">
                <a:latin typeface="Cambria" pitchFamily="18" charset="0"/>
              </a:rPr>
              <a:t>Reverse Gear : </a:t>
            </a:r>
            <a:r>
              <a:rPr lang="en-US" sz="1800" dirty="0" smtClean="0">
                <a:latin typeface="Cambria" pitchFamily="18" charset="0"/>
              </a:rPr>
              <a:t>A4 is locked with B4.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152400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mbria" pitchFamily="18" charset="0"/>
              </a:rPr>
              <a:t>Wilson Gear Box</a:t>
            </a:r>
            <a:endParaRPr lang="en-US" sz="20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Cambria" pitchFamily="18" charset="0"/>
              </a:rPr>
              <a:t>Torque Converter</a:t>
            </a:r>
            <a:endParaRPr lang="en-US" sz="4000" b="1" dirty="0">
              <a:latin typeface="Cambria" pitchFamily="18" charset="0"/>
            </a:endParaRPr>
          </a:p>
        </p:txBody>
      </p:sp>
      <p:pic>
        <p:nvPicPr>
          <p:cNvPr id="1026" name="Picture 2" descr="Z:\6th Sem\Auto Sys Engg\Gear Box\main-qimg-ff7a6c1c3447791f2ead6391bee53cb4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905000"/>
            <a:ext cx="4193741" cy="3886200"/>
          </a:xfrm>
          <a:prstGeom prst="rect">
            <a:avLst/>
          </a:prstGeom>
          <a:noFill/>
        </p:spPr>
      </p:pic>
      <p:pic>
        <p:nvPicPr>
          <p:cNvPr id="1027" name="Picture 3" descr="Z:\6th Sem\Auto Sys Engg\Gear Box\torque-cutawa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l="3774" t="10000" r="1887" b="3333"/>
          <a:stretch>
            <a:fillRect/>
          </a:stretch>
        </p:blipFill>
        <p:spPr bwMode="auto">
          <a:xfrm>
            <a:off x="381000" y="1828800"/>
            <a:ext cx="4038600" cy="4117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545</Words>
  <Application>Microsoft Office PowerPoint</Application>
  <PresentationFormat>On-screen Show (4:3)</PresentationFormat>
  <Paragraphs>80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Automatic Transmission</vt:lpstr>
      <vt:lpstr>Automatic Transmission</vt:lpstr>
      <vt:lpstr>Devices Used in Automatic Transmission</vt:lpstr>
      <vt:lpstr>Epicyclic gear train</vt:lpstr>
      <vt:lpstr>Epicyclic gear train</vt:lpstr>
      <vt:lpstr>Automatic Transmission</vt:lpstr>
      <vt:lpstr>Automatic Transmission</vt:lpstr>
      <vt:lpstr>Slide 8</vt:lpstr>
      <vt:lpstr>Torque Converter</vt:lpstr>
      <vt:lpstr>Torque Converter</vt:lpstr>
      <vt:lpstr>Slide 11</vt:lpstr>
      <vt:lpstr>Torque Converter</vt:lpstr>
      <vt:lpstr>Freewheel (Overrunning Clutch)</vt:lpstr>
      <vt:lpstr>Overdrive</vt:lpstr>
      <vt:lpstr>Continuous Variable Transmission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Automatic Transmission</dc:title>
  <dc:creator/>
  <cp:lastModifiedBy>madhusudanbarot</cp:lastModifiedBy>
  <cp:revision>32</cp:revision>
  <dcterms:created xsi:type="dcterms:W3CDTF">2006-08-16T00:00:00Z</dcterms:created>
  <dcterms:modified xsi:type="dcterms:W3CDTF">2016-04-05T07:18:08Z</dcterms:modified>
</cp:coreProperties>
</file>