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5143500" cx="9144000"/>
  <p:notesSz cx="6858000" cy="9144000"/>
  <p:embeddedFontLst>
    <p:embeddedFont>
      <p:font typeface="Roboto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2" roundtripDataSignature="AMtx7mjaYms+ydeaTcboDtn7prxwTq3B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BA62F9-C78B-4646-87B2-5F62BB5EEBD5}">
  <a:tblStyle styleId="{DCBA62F9-C78B-4646-87B2-5F62BB5EEBD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4B5FD92-967B-40BD-B33A-BBCF1B3FCA2A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customschemas.google.com/relationships/presentationmetadata" Target="meta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oboto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oboto-bold.fntdata"/><Relationship Id="rId14" Type="http://schemas.openxmlformats.org/officeDocument/2006/relationships/slide" Target="slides/slide8.xml"/><Relationship Id="rId58" Type="http://schemas.openxmlformats.org/officeDocument/2006/relationships/font" Target="fonts/Roboto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1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2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2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2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3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1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2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3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4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5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6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7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8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9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0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77e247a1c_0_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77e247a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9:notes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2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fmla="val 36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2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fmla="val 1524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2"/>
          <p:cNvSpPr txBox="1"/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Arial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p52"/>
          <p:cNvSpPr txBox="1"/>
          <p:nvPr>
            <p:ph idx="1" type="subTitle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3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3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4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4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/>
        </p:txBody>
      </p:sp>
      <p:sp>
        <p:nvSpPr>
          <p:cNvPr id="23" name="Google Shape;23;p54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4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5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 txBox="1"/>
          <p:nvPr>
            <p:ph idx="1" type="body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56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fmla="val 27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fmla="val 22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HY_PjmHRxuE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W4EylNDo9RI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O2HRp3k8lzs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Relationship Id="rId5" Type="http://schemas.openxmlformats.org/officeDocument/2006/relationships/image" Target="../media/image8.jpg"/><Relationship Id="rId6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hyperlink" Target="https://www.youtube.com/watch?v=devo3kdSPQY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Relationship Id="rId4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Relationship Id="rId4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Relationship Id="rId4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g"/><Relationship Id="rId4" Type="http://schemas.openxmlformats.org/officeDocument/2006/relationships/image" Target="../media/image40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Relationship Id="rId5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www.youtube.com/watch?v=u_y1S8C0Hmc" TargetMode="External"/><Relationship Id="rId4" Type="http://schemas.openxmlformats.org/officeDocument/2006/relationships/hyperlink" Target="https://www.youtube.com/watch?v=auQgOtveQi0" TargetMode="External"/><Relationship Id="rId5" Type="http://schemas.openxmlformats.org/officeDocument/2006/relationships/hyperlink" Target="https://www.youtube.com/watch?v=bRcDvCj_JP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5-edXs_OTPo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/>
          <p:nvPr>
            <p:ph idx="1" type="subTitle"/>
          </p:nvPr>
        </p:nvSpPr>
        <p:spPr>
          <a:xfrm>
            <a:off x="685800" y="3643320"/>
            <a:ext cx="7772400" cy="857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b="1" lang="en-US" sz="3600">
                <a:solidFill>
                  <a:srgbClr val="800000"/>
                </a:solidFill>
              </a:rPr>
              <a:t>Clutch</a:t>
            </a:r>
            <a:endParaRPr/>
          </a:p>
        </p:txBody>
      </p:sp>
      <p:pic>
        <p:nvPicPr>
          <p:cNvPr descr="CLutch cutaway" id="39" name="Google Shape;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60" y="428610"/>
            <a:ext cx="4003224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b="1" lang="en-US" sz="2400" u="sng">
                <a:latin typeface="Cambria"/>
                <a:ea typeface="Cambria"/>
                <a:cs typeface="Cambria"/>
                <a:sym typeface="Cambria"/>
              </a:rPr>
              <a:t>Friction Clutch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Power transmission is achieved by means of friction between contacting surfaces.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Single &amp; Multi Plate Clutch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Cone Clutch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Centrifugal Clutch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▪"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https://www.youtube.com/watch?v=HY_PjmHRxuE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0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Google Shape;101;p1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Classification of Clutch</a:t>
            </a:r>
            <a:endParaRPr/>
          </a:p>
        </p:txBody>
      </p:sp>
      <p:pic>
        <p:nvPicPr>
          <p:cNvPr descr="images.jpg" id="102" name="Google Shape;1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4" y="1500180"/>
            <a:ext cx="3214710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b="1" lang="en-US" sz="2400" u="sng">
                <a:latin typeface="Cambria"/>
                <a:ea typeface="Cambria"/>
                <a:cs typeface="Cambria"/>
                <a:sym typeface="Cambria"/>
              </a:rPr>
              <a:t>Electromagnetic Clutch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sz="2400" u="sng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Power transmission is achieved by means of magnetic field.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Rapid response time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Better control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Char char="•"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https://www.youtube.com/watch?v=W4EylNDo9RI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1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p1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Classification of Clutch</a:t>
            </a:r>
            <a:endParaRPr/>
          </a:p>
        </p:txBody>
      </p:sp>
      <p:pic>
        <p:nvPicPr>
          <p:cNvPr descr="clutch-internal.jpg" id="110" name="Google Shape;1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2" y="1500180"/>
            <a:ext cx="3764783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b="1" lang="en-US" sz="2400" u="sng">
                <a:latin typeface="Cambria"/>
                <a:ea typeface="Cambria"/>
                <a:cs typeface="Cambria"/>
                <a:sym typeface="Cambria"/>
              </a:rPr>
              <a:t>Fluid Clutch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sz="2400" u="sng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Power transmission is achieved by means of fluid pressure.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Extremely smooth start &amp; absorb shock.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https://www.youtube.com/watch?v=O2HRp3k8lzs</a:t>
            </a:r>
            <a:endParaRPr/>
          </a:p>
        </p:txBody>
      </p:sp>
      <p:sp>
        <p:nvSpPr>
          <p:cNvPr id="116" name="Google Shape;116;p12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Classification of Clutch</a:t>
            </a:r>
            <a:endParaRPr/>
          </a:p>
        </p:txBody>
      </p:sp>
      <p:pic>
        <p:nvPicPr>
          <p:cNvPr descr="images (1).jpg" id="118" name="Google Shape;1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9190" y="1357304"/>
            <a:ext cx="3571900" cy="3524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Single Disc or Plate Clutch</a:t>
            </a:r>
            <a:endParaRPr/>
          </a:p>
        </p:txBody>
      </p:sp>
      <p:sp>
        <p:nvSpPr>
          <p:cNvPr id="124" name="Google Shape;124;p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L 10 fig.10.2.jpg" id="125" name="Google Shape;125;p13"/>
          <p:cNvPicPr preferRelativeResize="0"/>
          <p:nvPr/>
        </p:nvPicPr>
        <p:blipFill rotWithShape="1">
          <a:blip r:embed="rId3">
            <a:alphaModFix/>
          </a:blip>
          <a:srcRect b="13104" l="0" r="0" t="0"/>
          <a:stretch/>
        </p:blipFill>
        <p:spPr>
          <a:xfrm>
            <a:off x="1403648" y="1347614"/>
            <a:ext cx="6410325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Single Disc or Plate Clutch</a:t>
            </a:r>
            <a:endParaRPr/>
          </a:p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graphicFrame>
        <p:nvGraphicFramePr>
          <p:cNvPr id="133" name="Google Shape;133;p14"/>
          <p:cNvGraphicFramePr/>
          <p:nvPr/>
        </p:nvGraphicFramePr>
        <p:xfrm>
          <a:off x="4786314" y="1428742"/>
          <a:ext cx="3815793" cy="3143272"/>
        </p:xfrm>
        <a:graphic>
          <a:graphicData uri="http://schemas.openxmlformats.org/presentationml/2006/ole">
            <mc:AlternateContent>
              <mc:Choice Requires="v">
                <p:oleObj r:id="rId4" imgH="3143272" imgW="3815793" progId="" spid="_x0000_s1">
                  <p:embed/>
                </p:oleObj>
              </mc:Choice>
              <mc:Fallback>
                <p:oleObj r:id="rId5" imgH="3143272" imgW="3815793" progId="">
                  <p:embed/>
                  <p:pic>
                    <p:nvPicPr>
                      <p:cNvPr id="133" name="Google Shape;133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786314" y="1428742"/>
                        <a:ext cx="3815793" cy="314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" name="Google Shape;13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034" y="1357304"/>
            <a:ext cx="3815104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Flywheel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Clutch plate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Clutch facing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Pressure plate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Springs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Throw out bearing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Cover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Linkages to operate clutch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Flywheel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Store the energy during expansion stroke &amp; release during remaining stroke.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provide base for starter ring gear.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provide foundation on which entire clutch assembly is mounted.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provide clutch friction surface.</a:t>
            </a:r>
            <a:endParaRPr/>
          </a:p>
        </p:txBody>
      </p:sp>
      <p:sp>
        <p:nvSpPr>
          <p:cNvPr id="147" name="Google Shape;147;p16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flywheel.jpg" id="148" name="Google Shape;1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1347614"/>
            <a:ext cx="3545009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Clutch plate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provide friction surface on both side of clutch plate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provide damping action against the torsional vibration.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ensure engagement of clutch without any jerk.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provide to and fro motion on driven shaft.</a:t>
            </a:r>
            <a:endParaRPr/>
          </a:p>
        </p:txBody>
      </p:sp>
      <p:sp>
        <p:nvSpPr>
          <p:cNvPr id="155" name="Google Shape;155;p17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1540-clutch-plate-0801ba0731n-3ad7d-1.jpg"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13134" r="3136" t="0"/>
          <a:stretch/>
        </p:blipFill>
        <p:spPr>
          <a:xfrm>
            <a:off x="4860032" y="1347614"/>
            <a:ext cx="367240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Clutch Facing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Good wear resistance against high rubbing speed and large intensity of pressure.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High heat resistance to withstand high temperature.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High coefficient of friction.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Should be easy to manufacture.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Should has long life.</a:t>
            </a:r>
            <a:endParaRPr/>
          </a:p>
        </p:txBody>
      </p:sp>
      <p:sp>
        <p:nvSpPr>
          <p:cNvPr id="163" name="Google Shape;163;p18"/>
          <p:cNvSpPr txBox="1"/>
          <p:nvPr>
            <p:ph idx="2" type="body"/>
          </p:nvPr>
        </p:nvSpPr>
        <p:spPr>
          <a:xfrm>
            <a:off x="4788024" y="4011910"/>
            <a:ext cx="39255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Asbestos, leather, fabric, reybestos, metal-ceramic, organic fiber composite, etc.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Z:\6th Sem\Auto Sys Engg\Clutch\Image\clutch-facing.jpg" id="164" name="Google Shape;164;p18"/>
          <p:cNvPicPr preferRelativeResize="0"/>
          <p:nvPr/>
        </p:nvPicPr>
        <p:blipFill rotWithShape="1">
          <a:blip r:embed="rId3">
            <a:alphaModFix/>
          </a:blip>
          <a:srcRect b="5219" l="6047" r="6257" t="4513"/>
          <a:stretch/>
        </p:blipFill>
        <p:spPr>
          <a:xfrm>
            <a:off x="4788024" y="1203598"/>
            <a:ext cx="3863229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b="1" lang="en-US" sz="2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Cushioning Spring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Clutch plate is made in two parts, central hub &amp; outer facing.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In between these two units cushioning springs are fitted.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Cushioning effect helps in smoother engagement of clutch.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To reduce torsional vibration , cushioned plate provided with torsional spring.</a:t>
            </a:r>
            <a:endParaRPr/>
          </a:p>
        </p:txBody>
      </p:sp>
      <p:sp>
        <p:nvSpPr>
          <p:cNvPr id="170" name="Google Shape;170;p1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pic>
        <p:nvPicPr>
          <p:cNvPr descr="Z:\6th Sem\Auto Sys Engg\Clutch\Image\image016.jpg" id="171" name="Google Shape;171;p19"/>
          <p:cNvPicPr preferRelativeResize="0"/>
          <p:nvPr/>
        </p:nvPicPr>
        <p:blipFill rotWithShape="1">
          <a:blip r:embed="rId3">
            <a:alphaModFix/>
          </a:blip>
          <a:srcRect b="7733" l="0" r="0" t="0"/>
          <a:stretch/>
        </p:blipFill>
        <p:spPr>
          <a:xfrm>
            <a:off x="4788024" y="1347614"/>
            <a:ext cx="3924300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Elements of Transmission System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Google Shape;45;p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Clutch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Gear box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Propeller shaft and Universal joint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Final Drive &amp; Differential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Wheels &amp; tyre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Pressure Plate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It provide uniform pressure to pressure plate.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Material :High tensile gray cast iron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Good thermal conductivity to absorb and conduct away the heat generated during engagement. 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It should be rigid  so do not gets destroyed against pressure of clutch plate.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20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211141025D.jpg"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1203598"/>
            <a:ext cx="2160240" cy="1785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141.239.jpg" id="180" name="Google Shape;18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2780572"/>
            <a:ext cx="2242180" cy="21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457200" y="1200151"/>
            <a:ext cx="3925500" cy="209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Throw Out Bearing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Transfer pedal force to pressure plate.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Thrust ball bearing require grease for lubrication.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Graphite impregnated bearing does not require lubrication.</a:t>
            </a:r>
            <a:endParaRPr/>
          </a:p>
        </p:txBody>
      </p:sp>
      <p:sp>
        <p:nvSpPr>
          <p:cNvPr id="187" name="Google Shape;187;p21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043_new_throw_out_bearing.jpg" id="188" name="Google Shape;1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91830"/>
            <a:ext cx="2525992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small_DSC00127.jpg" id="189" name="Google Shape;1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3219822"/>
            <a:ext cx="2352261" cy="176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clutch_release_bearing22.bjpg.jpg" id="190" name="Google Shape;19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8264" y="1203598"/>
            <a:ext cx="165618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ForkInst.jpg" id="191" name="Google Shape;19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4088" y="2552700"/>
            <a:ext cx="33337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Clutch Operating Linkage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It transmit the force applied at clutch pedal to throw out bearing.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It provide mechanical advantage to make clutch operation possible with reasonable amount of foot pressure.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2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image338.jpg" id="199" name="Google Shape;1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275606"/>
            <a:ext cx="3824932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Main Component of Friction Clutch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Free Pedal Play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When clutch pedal is pressed, throw out bearing does not moves immediately.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A part of pedal movement is desirable to kept idle. To prevent rapid war of clutch plate, thrust bearing and other linkage component.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Normally free play provided about 25 mm at the clutch pedal.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3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1203891"/>
            <a:ext cx="3384376" cy="348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Material for Friction Surfaces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1. It should have a high and uniform coefficient of friction.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2. It should not be affected by moisture and oil.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3. It should have the ability to withstand high temperatures caused by slippage.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4. It should have high heat conductivity.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5. It should have high resistance to wear.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Multi Plate Clutch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maxresdefault.jpg" id="220" name="Google Shape;220;p25"/>
          <p:cNvPicPr preferRelativeResize="0"/>
          <p:nvPr/>
        </p:nvPicPr>
        <p:blipFill rotWithShape="1">
          <a:blip r:embed="rId3">
            <a:alphaModFix/>
          </a:blip>
          <a:srcRect b="14582" l="11688" r="14286" t="0"/>
          <a:stretch/>
        </p:blipFill>
        <p:spPr>
          <a:xfrm>
            <a:off x="4499992" y="1275606"/>
            <a:ext cx="410445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fig11.jpg" id="221" name="Google Shape;2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275606"/>
            <a:ext cx="4104456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Multi Plate Clutch</a:t>
            </a: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660" y="1258837"/>
            <a:ext cx="7866689" cy="30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638650" y="4000500"/>
            <a:ext cx="792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</a:rPr>
              <a:t>Working of Clutch:</a:t>
            </a:r>
            <a:r>
              <a:rPr b="1" lang="en-US" sz="1000">
                <a:solidFill>
                  <a:schemeClr val="dk2"/>
                </a:solidFill>
              </a:rPr>
              <a:t> (1)</a:t>
            </a:r>
            <a:r>
              <a:rPr b="1" lang="en-US" sz="3600">
                <a:solidFill>
                  <a:schemeClr val="dk2"/>
                </a:solidFill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https://www.youtube.com/watch?v=devo3kdSPQY</a:t>
            </a:r>
            <a:r>
              <a:rPr lang="en-US" sz="1100" u="sng">
                <a:solidFill>
                  <a:schemeClr val="hlink"/>
                </a:solidFill>
              </a:rPr>
              <a:t> </a:t>
            </a:r>
            <a:r>
              <a:rPr b="1" lang="en-US" sz="1000">
                <a:solidFill>
                  <a:schemeClr val="dk2"/>
                </a:solidFill>
              </a:rPr>
              <a:t>(2)</a:t>
            </a:r>
            <a:r>
              <a:rPr lang="en-US" sz="1100" u="sng">
                <a:solidFill>
                  <a:schemeClr val="hlink"/>
                </a:solidFill>
              </a:rPr>
              <a:t> youtube.com/watch?v=DIlCxj3-LhU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457200" y="139527"/>
            <a:ext cx="8229600" cy="6320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Multi Plate Clutch Vs Single Plate Clutch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4" name="Google Shape;234;p27"/>
          <p:cNvGraphicFramePr/>
          <p:nvPr/>
        </p:nvGraphicFramePr>
        <p:xfrm>
          <a:off x="467544" y="12756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{DCBA62F9-C78B-4646-87B2-5F62BB5EEBD5}</a:tableStyleId>
              </a:tblPr>
              <a:tblGrid>
                <a:gridCol w="4104450"/>
                <a:gridCol w="4104450"/>
              </a:tblGrid>
              <a:tr h="45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Multi Plate Clutch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Single Plate Clutch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 friction clutch plates.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Only one single frictional clutch plate.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Increase torque carrying capacity hence suitable for heavy vehicle.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Special purpose military and articulated vehicle.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torque carrying capacity hence used in light vehicle.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47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Smoother in operation 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smooth in operation.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 same torque transmission diameter of clutch plate is reduce. Hence useful where less space available.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 same torque transmission diameter of clutch plate is larger. Hence it requires more space.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Diaphragm Clutch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images.jpg" id="242" name="Google Shape;242;p28"/>
          <p:cNvPicPr preferRelativeResize="0"/>
          <p:nvPr/>
        </p:nvPicPr>
        <p:blipFill rotWithShape="1">
          <a:blip r:embed="rId3">
            <a:alphaModFix/>
          </a:blip>
          <a:srcRect b="0" l="0" r="0" t="12245"/>
          <a:stretch/>
        </p:blipFill>
        <p:spPr>
          <a:xfrm>
            <a:off x="4876918" y="1347614"/>
            <a:ext cx="3694141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LuK105Clutch.jpg" id="243" name="Google Shape;2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1275606"/>
            <a:ext cx="3888432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:\6th Sem\Auto Sys Engg\Clutch\Image\image014.jpg" id="250" name="Google Shape;2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635646"/>
            <a:ext cx="8280920" cy="289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Function of Transmission System</a:t>
            </a:r>
            <a:endParaRPr/>
          </a:p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It provides connection and disconnection between engine and rest of power train component without shock.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It provide variable speed or torque to road wheel.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It also provide power to road wheel in opposite direction.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It can transmit power at varied angle and length.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It divert the power at right angle towards the driving wheel.</a:t>
            </a:r>
            <a:endParaRPr/>
          </a:p>
          <a:p>
            <a:pPr indent="-457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It provides different speed/torque to driving wheels while taking turn.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Difference between Helical Spring plate clutch &amp; Diaphragm Spring plate clutch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6" name="Google Shape;256;p30"/>
          <p:cNvGraphicFramePr/>
          <p:nvPr/>
        </p:nvGraphicFramePr>
        <p:xfrm>
          <a:off x="395536" y="120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4103200"/>
                <a:gridCol w="4249725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Helical Spring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Diaphragm Spring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5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Coil spring provide sufficient clamping force hence suitable for heavy vehicle.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Diaphragm Spring provide less clamping force hence not suitable for heavy vehicle.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5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pedal movement is required hence easy gear shifting possible.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Large pedal movement is required. Clutch may stick. More impact load during gear changing.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64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compact.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More compact.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11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Affected by centrifugal force at high speed.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affected by centrifugal force at high speed.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11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Spring force on clutch plate is reduce with wear of clutch facing.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Spring force gradually increase with wear of clutch facing.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11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Large and complex construction as compared to diaphragm clutch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Compact and simple construction. 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Cone Clutch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5652120" y="1200150"/>
            <a:ext cx="303468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-US" sz="1400">
                <a:latin typeface="Cambria"/>
                <a:ea typeface="Cambria"/>
                <a:cs typeface="Cambria"/>
                <a:sym typeface="Cambria"/>
              </a:rPr>
              <a:t>Cones: female cone (green), male cone(blue)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-US" sz="1400">
                <a:latin typeface="Cambria"/>
                <a:ea typeface="Cambria"/>
                <a:cs typeface="Cambria"/>
                <a:sym typeface="Cambria"/>
              </a:rPr>
              <a:t>Shaft: male cone is sliding on splines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-US" sz="1400">
                <a:latin typeface="Cambria"/>
                <a:ea typeface="Cambria"/>
                <a:cs typeface="Cambria"/>
                <a:sym typeface="Cambria"/>
              </a:rPr>
              <a:t>Friction material: usually on female cone, here on male cone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-US" sz="1400">
                <a:latin typeface="Cambria"/>
                <a:ea typeface="Cambria"/>
                <a:cs typeface="Cambria"/>
                <a:sym typeface="Cambria"/>
              </a:rPr>
              <a:t>Spring: brings the male cone back after using the clutch control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-US" sz="1400">
                <a:latin typeface="Cambria"/>
                <a:ea typeface="Cambria"/>
                <a:cs typeface="Cambria"/>
                <a:sym typeface="Cambria"/>
              </a:rPr>
              <a:t>Clutch control: separating both cones by pressing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-US" sz="1400">
                <a:latin typeface="Cambria"/>
                <a:ea typeface="Cambria"/>
                <a:cs typeface="Cambria"/>
                <a:sym typeface="Cambria"/>
              </a:rPr>
              <a:t>Rotating direction: both direction of the axis are possible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Z:\6th Sem\Auto Sys Engg\Clutch\Image\800px-Cone_clutch.svg.png" id="263" name="Google Shape;263;p31"/>
          <p:cNvPicPr preferRelativeResize="0"/>
          <p:nvPr/>
        </p:nvPicPr>
        <p:blipFill rotWithShape="1">
          <a:blip r:embed="rId3">
            <a:alphaModFix/>
          </a:blip>
          <a:srcRect b="3003" l="2474" r="2264" t="4155"/>
          <a:stretch/>
        </p:blipFill>
        <p:spPr>
          <a:xfrm>
            <a:off x="467544" y="1347614"/>
            <a:ext cx="5021539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b="0" lang="en-US">
                <a:latin typeface="Cambria"/>
                <a:ea typeface="Cambria"/>
                <a:cs typeface="Cambria"/>
                <a:sym typeface="Cambria"/>
              </a:rPr>
              <a:t>Single Plate Clutch Vs Cone Clutch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69" name="Google Shape;269;p32"/>
          <p:cNvGraphicFramePr/>
          <p:nvPr/>
        </p:nvGraphicFramePr>
        <p:xfrm>
          <a:off x="395536" y="12035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4176475"/>
                <a:gridCol w="4176475"/>
              </a:tblGrid>
              <a:tr h="47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Single Plate Clutch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Cone Clutch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7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Normal force acting on contact surface is equal to axial force hence large axial force is required. More stiff spring is required.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Normal force acting on contact surface is grater than axial force. Hence less effort is required to operate.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77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Due to slip between mating surface, less torque is transmitted.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chance of slip between mating surfaces hence almost 100% torque is transmitted. 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77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Since surfaces of clutch plate is flat. So no problem during disengagement.  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Disengagement of clutch become difficult if cone angle is less than 20 degree.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77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It does not suffer from disadvantage of cone clutch (biding of cones).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Small wear on cone surface results in considerable movement of male cone which affect the functioning of clutch.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Semi Centrifugal Clutch</a:t>
            </a:r>
            <a:endParaRPr/>
          </a:p>
        </p:txBody>
      </p:sp>
      <p:pic>
        <p:nvPicPr>
          <p:cNvPr descr="Z:\6th Sem\Auto Sys Engg\Clutch\Image\images.jpeg" id="275" name="Google Shape;2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8" y="1357304"/>
            <a:ext cx="3624538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1369486924553.jpg" id="276" name="Google Shape;27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786" y="1214428"/>
            <a:ext cx="335758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Centrifugal Clutch</a:t>
            </a:r>
            <a:endParaRPr/>
          </a:p>
        </p:txBody>
      </p:sp>
      <p:pic>
        <p:nvPicPr>
          <p:cNvPr descr="C:\Users\Madhusudan\Desktop\centrifugal_clutch.jpg"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90" y="1286841"/>
            <a:ext cx="3571900" cy="3523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images4.jpeg" id="283" name="Google Shape;2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96" y="1214428"/>
            <a:ext cx="3929090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505" y="1357304"/>
            <a:ext cx="8227431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Centrifugal Clutch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Fluid Flywheel</a:t>
            </a:r>
            <a:endParaRPr/>
          </a:p>
        </p:txBody>
      </p:sp>
      <p:pic>
        <p:nvPicPr>
          <p:cNvPr descr="Z:\6th Sem\Auto Sys Engg\Clutch\Image\fluid-coupling.jpg" id="296" name="Google Shape;2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285866"/>
            <a:ext cx="3643338" cy="3603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0.jpg" id="297" name="Google Shape;297;p36"/>
          <p:cNvPicPr preferRelativeResize="0"/>
          <p:nvPr/>
        </p:nvPicPr>
        <p:blipFill rotWithShape="1">
          <a:blip r:embed="rId4">
            <a:alphaModFix/>
          </a:blip>
          <a:srcRect b="12498" l="0" r="0" t="12500"/>
          <a:stretch/>
        </p:blipFill>
        <p:spPr>
          <a:xfrm>
            <a:off x="4429124" y="1428742"/>
            <a:ext cx="4286248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Fluid Flywheel</a:t>
            </a:r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285866"/>
            <a:ext cx="4848225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GB-01e fluid flywheel_2211_big.jpg" id="304" name="Google Shape;3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256" y="1214428"/>
            <a:ext cx="3286148" cy="376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Fluid Flywheel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Z:\6th Sem\Auto Sys Engg\Clutch\Image\f_vt_turbokupplung-typ-t-funktionsprinzip.jpg" id="310" name="Google Shape;31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1285866"/>
            <a:ext cx="4381500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6th Sem\Auto Sys Engg\Clutch\Image\20140408160213_60897.gif" id="311" name="Google Shape;31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6314" y="1357304"/>
            <a:ext cx="3971922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Advantage and Disadvantage of Fluid Flywheel 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3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Advantage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No wear on moving parts.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No maintenance necessary except oil level.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No jerk on transmission when gear engages.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Damps all shocks and strain during power transmission.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No skill required for operating it.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Disadvantage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Gear changing is difficult with ordinary crash type gear box. Hence fluid flywheel is generally mounted with epicyclic gearbox.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Slip is grater at lower speed (engine not to run between 500 to 1000 rpm).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Oil has to be topped in regular interval.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Clutch</a:t>
            </a:r>
            <a:endParaRPr/>
          </a:p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tight grip / grip something tightly</a:t>
            </a:r>
            <a:endParaRPr/>
          </a:p>
          <a:p>
            <a:pPr indent="-127000" lvl="0" marL="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clutch is a mechanical device that engages and disengages the power transmission, especially from driving shaft to driven shaft.</a:t>
            </a:r>
            <a:endParaRPr/>
          </a:p>
          <a:p>
            <a:pPr indent="-12700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Clutch is a machine member used to connect a driving shaft to a driven shaft so that the driven shaft may be started or stopped without stopping the driving shaft.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Wet Clutch Vs Dry Clutch</a:t>
            </a:r>
            <a:endParaRPr/>
          </a:p>
        </p:txBody>
      </p:sp>
      <p:graphicFrame>
        <p:nvGraphicFramePr>
          <p:cNvPr id="323" name="Google Shape;323;p40"/>
          <p:cNvGraphicFramePr/>
          <p:nvPr/>
        </p:nvGraphicFramePr>
        <p:xfrm>
          <a:off x="428596" y="1214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4071975"/>
                <a:gridCol w="4071975"/>
              </a:tblGrid>
              <a:tr h="46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Wet Clutch</a:t>
                      </a:r>
                      <a:endParaRPr b="1" sz="20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Cambria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Dry Clutch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Heat transfer is much batter since metal to oil heat transfer is very efficient.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Heat transfer is not batter since metal to air heat transfer is less efficient.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Longer life then dry type clutch.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Smaller life than wet clutch.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Due to less co-efficient of friction, the torque transmission capacity is lower.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High co-efficient of friction, the torque transmission capacity is higher.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Plate is perforated.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Plate is not perforated.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High operating and design cost.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Low operating and design cost.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4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Generally multiplate wet clutch is used.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Generally single plate dry clutch is used.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Type of Clutch in Automobile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29" name="Google Shape;329;p41"/>
          <p:cNvGraphicFramePr/>
          <p:nvPr/>
        </p:nvGraphicFramePr>
        <p:xfrm>
          <a:off x="571472" y="13573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2786075"/>
                <a:gridCol w="5214975"/>
              </a:tblGrid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Single plate – helical spring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Swaraj Mazda, Ashok Layland, Jeep, Ambassador.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Single plate – diaphragm spring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Tata-sumo, Sierra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Multi plate (Dry)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LML make scooter, Royal Enfield bullet.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Multi plate (Wet)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Bajaj Super, Bajaj Chetak, Hero Honda CBZ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Cone Clutch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Earlier motorcycles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Semi centrifugal clutch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Chrysler Imperial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Centrifugal clutch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TVS scotty, TVS champ, Bajaj Luna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37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Fluid Flywheel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Audi- A4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mbria"/>
              <a:buNone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Trouble Shooting in Clutch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35" name="Google Shape;335;p42"/>
          <p:cNvGraphicFramePr/>
          <p:nvPr/>
        </p:nvGraphicFramePr>
        <p:xfrm>
          <a:off x="428596" y="1285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1381125"/>
                <a:gridCol w="4143400"/>
                <a:gridCol w="2762275"/>
              </a:tblGrid>
              <a:tr h="5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Symptom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Cause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Remedy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row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b="1"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Slip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Lack of contact between flywheel and pressure plate.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Engine will unable to move vehicle.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Facing of clutch worn out.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New facing or clutch plate install.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Pressure spring may be broken or weak.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Pressure plate binding in cover plate.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Free up and lubricate.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00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pate or Pressure plate worn out or damaged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or repair.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Worn splines on clutch shaft.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shaft.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819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Dirt or dust on clutch facing.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Clean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636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free play in pedal.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Adjust free travel.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8197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adjustment may be faulty.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Re-adjust.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mbria"/>
              <a:buNone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Trouble Shooting in Clutch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41" name="Google Shape;341;p43"/>
          <p:cNvGraphicFramePr/>
          <p:nvPr/>
        </p:nvGraphicFramePr>
        <p:xfrm>
          <a:off x="428596" y="1285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1785950"/>
                <a:gridCol w="3738600"/>
                <a:gridCol w="2762275"/>
              </a:tblGrid>
              <a:tr h="5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Symptom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Cause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Remedy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row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b="1"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Drag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Driven plate may not stop rotating while disengaging clutch.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Difficult to shift gear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Wrapped or damaged pressure plate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shaft is not align with engine.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Adjust or replace pilot bearing.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adjustment is too tight.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Loosen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00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Excessive free pedal play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Adjusted properly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Oil  or grease on clutch plate.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clean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row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Judder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While engaging clutch vibration is produced instead of smooth gradual engagement.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Misalignment of pressure plate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Correct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Flywheel loosen on crankshaft flange.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Tighten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shaft  bent.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Loose rivets.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Tight or replace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Destroyed clutch plate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mbria"/>
              <a:buNone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Trouble Shooting in Clutch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47" name="Google Shape;347;p44"/>
          <p:cNvGraphicFramePr/>
          <p:nvPr/>
        </p:nvGraphicFramePr>
        <p:xfrm>
          <a:off x="428596" y="1285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1785950"/>
                <a:gridCol w="3786225"/>
                <a:gridCol w="2714650"/>
              </a:tblGrid>
              <a:tr h="3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Symptom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Cause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Remedy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11725">
                <a:tc row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b="1"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Rattle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During idling noise is produced.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assembly or flywheel improper balanced.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shaft bent.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plate do not engage with flywheel properly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clutch plate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Worn or loose release bearing.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Misalignment between  clutch and transmission.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Make proper alignment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row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Pulsation of clutch pedal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Unbalance flywheel.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Check dynamic balancing.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Wobbling flywheel.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Mount properly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0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Misalignment between  clutch and transmission.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Make proper alignment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mbria"/>
              <a:buNone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Trouble Shooting in Clutch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53" name="Google Shape;353;p45"/>
          <p:cNvGraphicFramePr/>
          <p:nvPr/>
        </p:nvGraphicFramePr>
        <p:xfrm>
          <a:off x="428596" y="1285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{F4B5FD92-967B-40BD-B33A-BBCF1B3FCA2A}</a:tableStyleId>
              </a:tblPr>
              <a:tblGrid>
                <a:gridCol w="2143150"/>
                <a:gridCol w="3286150"/>
                <a:gridCol w="2357450"/>
              </a:tblGrid>
              <a:tr h="5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Symptom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Cause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mbria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Remedy</a:t>
                      </a:r>
                      <a:endParaRPr b="1" sz="16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b="1"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Knock or Tick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When engine is idling and clutch is engaged.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Worn out bearing.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810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Worn out splines of clutch hub or shaft.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Replace 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row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Clutch Grabs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Hub of friction plate bins on clutch shaft.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Wraped friction plate.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Straighten or replace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Wraped pressure plate.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Straighten or replace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325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Release lever is not properly mounted.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Adjust properly</a:t>
                      </a:r>
                      <a:endParaRPr sz="1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457200" y="139527"/>
            <a:ext cx="8229600" cy="7177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Multiple Disc Clutch</a:t>
            </a:r>
            <a:endParaRPr/>
          </a:p>
        </p:txBody>
      </p:sp>
      <p:sp>
        <p:nvSpPr>
          <p:cNvPr id="359" name="Google Shape;359;p4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60" name="Google Shape;36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76" y="1000114"/>
            <a:ext cx="6500858" cy="392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0" lang="en-US" sz="3000"/>
              <a:t>Considerations in Designing a Friction Clutch</a:t>
            </a:r>
            <a:endParaRPr b="0" sz="3000"/>
          </a:p>
        </p:txBody>
      </p:sp>
      <p:sp>
        <p:nvSpPr>
          <p:cNvPr id="366" name="Google Shape;366;p4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Suitable frictional material @ contacting surface.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Designing the clutch for sufficient torque.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Engagement &amp; disengagement should be without shock and jerk.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Contacting surface need to be hold together by itself &amp; without any external assistance.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Low weight of rotating parts to reduce inertia forces.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Provision for carrying away the heat generated at the rubbing surfaces.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Design of a Disc or Plate Clutch</a:t>
            </a:r>
            <a:endParaRPr/>
          </a:p>
        </p:txBody>
      </p:sp>
      <p:sp>
        <p:nvSpPr>
          <p:cNvPr id="372" name="Google Shape;372;p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mbria"/>
              <a:buNone/>
            </a:pP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Axial force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δ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W = Pressure × Area = p × 2π r.dr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frictional force @ 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r,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mbria"/>
              <a:buNone/>
            </a:pP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Fr = μ × δW = μ.p × 2π r.dr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Frictional torque,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mbria"/>
              <a:buNone/>
            </a:pP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Tr = Fr × r = μ.p × 2π r.dr × r = 2 π μ p.(r)^</a:t>
            </a:r>
            <a:r>
              <a:rPr i="1" lang="en-US" sz="2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.dr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i="1" lang="en-US"/>
              <a:t>Considering uniform pressure</a:t>
            </a:r>
            <a:endParaRPr/>
          </a:p>
        </p:txBody>
      </p:sp>
      <p:sp>
        <p:nvSpPr>
          <p:cNvPr id="378" name="Google Shape;378;p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Intensity of pressure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Total frictional torque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79" name="Google Shape;3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4" y="1285865"/>
            <a:ext cx="2286016" cy="7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123" y="2071684"/>
            <a:ext cx="3799729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0628" y="3000378"/>
            <a:ext cx="2629691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Requirement of Good Clutch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5"/>
          <p:cNvSpPr txBox="1"/>
          <p:nvPr>
            <p:ph idx="1" type="body"/>
          </p:nvPr>
        </p:nvSpPr>
        <p:spPr>
          <a:xfrm>
            <a:off x="457200" y="1059582"/>
            <a:ext cx="8291264" cy="38662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Gradual engagement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smooth power transmission, increases driving comfort,  increase life.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Torque transmission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able to transmit 100 % torque, not slip during engagement.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Inertia &amp; mass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Rotating parts should have minimum inertia, cause hard shifing.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Effortless operation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:driver should not feel tired.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Heat dissipatation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proper ventilation &amp; sufficient surface area.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Friction facing material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high coefficient of friction, strength against mechanical &amp; thermal loading.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Vibration damping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eliminate the noise produce in clutch.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Dynamic balancing 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: clutch should be in exact dynamic balance particularly at high speed.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Size</a:t>
            </a: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 : smallest , occupy less space.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i="1" lang="en-US"/>
              <a:t>Considering uniform axial wear</a:t>
            </a:r>
            <a:endParaRPr/>
          </a:p>
        </p:txBody>
      </p:sp>
      <p:sp>
        <p:nvSpPr>
          <p:cNvPr id="387" name="Google Shape;387;p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i="1" lang="en-US"/>
              <a:t>p.r = C (a constant) or p = C / 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88" name="Google Shape;38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3" y="2000246"/>
            <a:ext cx="5027119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2643188"/>
            <a:ext cx="4766343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9322" y="2571750"/>
            <a:ext cx="1857388" cy="72729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0"/>
          <p:cNvSpPr/>
          <p:nvPr/>
        </p:nvSpPr>
        <p:spPr>
          <a:xfrm>
            <a:off x="500034" y="3357568"/>
            <a:ext cx="4071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Total frictional torque</a:t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2" name="Google Shape;392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4810" y="3286130"/>
            <a:ext cx="3801744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4071948"/>
            <a:ext cx="2143140" cy="69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77e247a1c_0_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Automatic Transmission</a:t>
            </a:r>
            <a:endParaRPr/>
          </a:p>
        </p:txBody>
      </p:sp>
      <p:sp>
        <p:nvSpPr>
          <p:cNvPr id="399" name="Google Shape;399;g1177e247a1c_0_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Working of Automatic Power </a:t>
            </a:r>
            <a:r>
              <a:rPr lang="en-US" sz="1400"/>
              <a:t>Transmission</a:t>
            </a:r>
            <a:r>
              <a:rPr lang="en-US" sz="1400"/>
              <a:t>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https://www.youtube.com/watch?v=u_y1S8C0Hmc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Comparison</a:t>
            </a:r>
            <a:r>
              <a:rPr lang="en-US" sz="1400"/>
              <a:t> of Manual and Automatic Transmission system: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https://www.youtube.com/watch?v=auQgOtveQi0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Torque Converter, How does it work?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https://www.youtube.com/watch?v=bRcDvCj_JPs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C:\Users\Madhusudan\Desktop\hqdefault.jpg"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357304"/>
            <a:ext cx="3786214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89572.jpg" id="72" name="Google Shape;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6" y="1571618"/>
            <a:ext cx="3312186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mbria"/>
              <a:buNone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Classification of Clutch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7"/>
          <p:cNvSpPr txBox="1"/>
          <p:nvPr>
            <p:ph idx="1" type="body"/>
          </p:nvPr>
        </p:nvSpPr>
        <p:spPr>
          <a:xfrm>
            <a:off x="457200" y="1200150"/>
            <a:ext cx="4042792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	According to method of transmitting torque.</a:t>
            </a:r>
            <a:endParaRPr/>
          </a:p>
          <a:p>
            <a:pPr indent="-342900" lvl="2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Positive clutch (Dog Clutch)</a:t>
            </a:r>
            <a:endParaRPr/>
          </a:p>
          <a:p>
            <a:pPr indent="-342900" lvl="2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Gradual engagement (friction clutch)</a:t>
            </a:r>
            <a:endParaRPr/>
          </a:p>
          <a:p>
            <a:pPr indent="-342900" lvl="4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Single plate </a:t>
            </a:r>
            <a:endParaRPr/>
          </a:p>
          <a:p>
            <a:pPr indent="-342900" lvl="4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Multi plate</a:t>
            </a:r>
            <a:endParaRPr/>
          </a:p>
          <a:p>
            <a:pPr indent="-342900" lvl="4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Cone clutch</a:t>
            </a:r>
            <a:endParaRPr/>
          </a:p>
          <a:p>
            <a:pPr indent="-342900" lvl="4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Diaphragm </a:t>
            </a:r>
            <a:endParaRPr/>
          </a:p>
          <a:p>
            <a:pPr indent="-342900" lvl="2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Hydraulic (Fluid) Clutch</a:t>
            </a:r>
            <a:endParaRPr/>
          </a:p>
          <a:p>
            <a:pPr indent="-342900" lvl="2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Fluid Flywheel</a:t>
            </a:r>
            <a:endParaRPr/>
          </a:p>
        </p:txBody>
      </p:sp>
      <p:sp>
        <p:nvSpPr>
          <p:cNvPr id="79" name="Google Shape;79;p7"/>
          <p:cNvSpPr txBox="1"/>
          <p:nvPr>
            <p:ph idx="2" type="body"/>
          </p:nvPr>
        </p:nvSpPr>
        <p:spPr>
          <a:xfrm>
            <a:off x="4761353" y="1276350"/>
            <a:ext cx="3925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	According to method of engaging force.</a:t>
            </a:r>
            <a:endParaRPr/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Spring type</a:t>
            </a:r>
            <a:endParaRPr/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Centrifugal</a:t>
            </a:r>
            <a:endParaRPr/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Semi-centrifugal </a:t>
            </a:r>
            <a:endParaRPr/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Electro-magnetic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b="1" lang="en-US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	According to method of control.</a:t>
            </a:r>
            <a:endParaRPr/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Automatic </a:t>
            </a:r>
            <a:endParaRPr/>
          </a:p>
          <a:p>
            <a:pPr indent="-342900" lvl="1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Manually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b="0" lang="en-US">
                <a:latin typeface="Cambria"/>
                <a:ea typeface="Cambria"/>
                <a:cs typeface="Cambria"/>
                <a:sym typeface="Cambria"/>
              </a:rPr>
              <a:t>Coupling, Clutch &amp; Brakes</a:t>
            </a:r>
            <a:endParaRPr b="0"/>
          </a:p>
        </p:txBody>
      </p:sp>
      <p:sp>
        <p:nvSpPr>
          <p:cNvPr id="85" name="Google Shape;85;p8"/>
          <p:cNvSpPr txBox="1"/>
          <p:nvPr>
            <p:ph idx="1" type="body"/>
          </p:nvPr>
        </p:nvSpPr>
        <p:spPr>
          <a:xfrm>
            <a:off x="457200" y="1200150"/>
            <a:ext cx="3686172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 u="sng">
                <a:latin typeface="Cambria"/>
                <a:ea typeface="Cambria"/>
                <a:cs typeface="Cambria"/>
                <a:sym typeface="Cambria"/>
              </a:rPr>
              <a:t>Coupling &amp; Clutch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Coupling</a:t>
            </a: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 is the permanent connection between driver and driven shaft.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Clutch</a:t>
            </a: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 can connect or disconnect driver and driven shaft depending upon the requirement.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8"/>
          <p:cNvSpPr txBox="1"/>
          <p:nvPr>
            <p:ph idx="2" type="body"/>
          </p:nvPr>
        </p:nvSpPr>
        <p:spPr>
          <a:xfrm>
            <a:off x="4643438" y="1200150"/>
            <a:ext cx="4043415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lang="en-US" sz="2400" u="sng">
                <a:latin typeface="Cambria"/>
                <a:ea typeface="Cambria"/>
                <a:cs typeface="Cambria"/>
                <a:sym typeface="Cambria"/>
              </a:rPr>
              <a:t>Clutch &amp; Brakes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Clutch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Initial: driving member is rotating &amp; driven is at rest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Final: Both member rotate with same speed &amp; have a relative motion.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Brakes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Initial: brake drum is rotating &amp; shoe is at rest.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Final: Both member is at rest &amp; have no relative motion.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/>
              <a:t>Classification of Clutch</a:t>
            </a:r>
            <a:endParaRPr/>
          </a:p>
        </p:txBody>
      </p:sp>
      <p:sp>
        <p:nvSpPr>
          <p:cNvPr id="92" name="Google Shape;92;p9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"/>
              <a:buNone/>
            </a:pPr>
            <a:r>
              <a:rPr b="1" lang="en-US" sz="2400" u="sng">
                <a:latin typeface="Cambria"/>
                <a:ea typeface="Cambria"/>
                <a:cs typeface="Cambria"/>
                <a:sym typeface="Cambria"/>
              </a:rPr>
              <a:t>Positive Clutch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Power transmission is achieved by means of interlocking of Jaw or Teeth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Positive engagement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Transmit large torque without slip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https://www.youtube.com/watch?v=5-edXs_OTPo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9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postitive.jpg" id="94" name="Google Shape;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6314" y="1357304"/>
            <a:ext cx="3905261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Madhusudan</dc:creator>
</cp:coreProperties>
</file>