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8"/>
  </p:notesMasterIdLst>
  <p:sldIdLst>
    <p:sldId id="256" r:id="rId2"/>
    <p:sldId id="257" r:id="rId3"/>
    <p:sldId id="258" r:id="rId4"/>
    <p:sldId id="259" r:id="rId5"/>
    <p:sldId id="260" r:id="rId6"/>
    <p:sldId id="270" r:id="rId7"/>
    <p:sldId id="261" r:id="rId8"/>
    <p:sldId id="267" r:id="rId9"/>
    <p:sldId id="263" r:id="rId10"/>
    <p:sldId id="264" r:id="rId11"/>
    <p:sldId id="268" r:id="rId12"/>
    <p:sldId id="262" r:id="rId13"/>
    <p:sldId id="269" r:id="rId14"/>
    <p:sldId id="265" r:id="rId15"/>
    <p:sldId id="266" r:id="rId16"/>
    <p:sldId id="271" r:id="rId17"/>
    <p:sldId id="272" r:id="rId18"/>
    <p:sldId id="273" r:id="rId19"/>
    <p:sldId id="274" r:id="rId20"/>
    <p:sldId id="275" r:id="rId21"/>
    <p:sldId id="276" r:id="rId22"/>
    <p:sldId id="290" r:id="rId23"/>
    <p:sldId id="277" r:id="rId24"/>
    <p:sldId id="278" r:id="rId25"/>
    <p:sldId id="291" r:id="rId26"/>
    <p:sldId id="279" r:id="rId27"/>
    <p:sldId id="280" r:id="rId28"/>
    <p:sldId id="281" r:id="rId29"/>
    <p:sldId id="282" r:id="rId30"/>
    <p:sldId id="283" r:id="rId31"/>
    <p:sldId id="284" r:id="rId32"/>
    <p:sldId id="285" r:id="rId33"/>
    <p:sldId id="289" r:id="rId34"/>
    <p:sldId id="286" r:id="rId35"/>
    <p:sldId id="287" r:id="rId36"/>
    <p:sldId id="28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289" autoAdjust="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CA1C1F-D6AE-4A32-A76A-99B13B1D4742}" type="datetimeFigureOut">
              <a:rPr lang="en-US" smtClean="0"/>
              <a:pPr/>
              <a:t>7/7/2011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227278-C5A7-4602-B901-8C11CB0CC1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227278-C5A7-4602-B901-8C11CB0CC18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227278-C5A7-4602-B901-8C11CB0CC18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227278-C5A7-4602-B901-8C11CB0CC18B}"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227278-C5A7-4602-B901-8C11CB0CC18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1227278-C5A7-4602-B901-8C11CB0CC18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6C397CE-1CEF-40DC-BBBD-DF35387A2EB1}" type="datetime1">
              <a:rPr lang="en-US" smtClean="0"/>
              <a:pPr/>
              <a:t>7/7/2011</a:t>
            </a:fld>
            <a:endParaRPr lang="en-US"/>
          </a:p>
        </p:txBody>
      </p:sp>
      <p:sp>
        <p:nvSpPr>
          <p:cNvPr id="20" name="Footer Placeholder 19"/>
          <p:cNvSpPr>
            <a:spLocks noGrp="1"/>
          </p:cNvSpPr>
          <p:nvPr>
            <p:ph type="ftr" sz="quarter" idx="11"/>
          </p:nvPr>
        </p:nvSpPr>
        <p:spPr/>
        <p:txBody>
          <a:bodyPr/>
          <a:lstStyle>
            <a:extLst/>
          </a:lstStyle>
          <a:p>
            <a:r>
              <a:rPr lang="en-US" smtClean="0"/>
              <a:t>By: Mudit M. Saxena, Dept. of Mech. Engg.</a:t>
            </a:r>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592519A-8501-4159-BFAE-72959A578325}" type="datetime1">
              <a:rPr lang="en-US" smtClean="0"/>
              <a:pPr/>
              <a:t>7/7/2011</a:t>
            </a:fld>
            <a:endParaRPr lang="en-US"/>
          </a:p>
        </p:txBody>
      </p:sp>
      <p:sp>
        <p:nvSpPr>
          <p:cNvPr id="5" name="Footer Placeholder 4"/>
          <p:cNvSpPr>
            <a:spLocks noGrp="1"/>
          </p:cNvSpPr>
          <p:nvPr>
            <p:ph type="ftr" sz="quarter" idx="11"/>
          </p:nvPr>
        </p:nvSpPr>
        <p:spPr/>
        <p:txBody>
          <a:bodyPr/>
          <a:lstStyle>
            <a:extLst/>
          </a:lstStyle>
          <a:p>
            <a:r>
              <a:rPr lang="en-US" smtClean="0"/>
              <a:t>By: Mudit M. Saxena, Dept. of Mech. Engg.</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8B72A1-C32D-4119-87F2-51A79B79844D}" type="datetime1">
              <a:rPr lang="en-US" smtClean="0"/>
              <a:pPr/>
              <a:t>7/7/2011</a:t>
            </a:fld>
            <a:endParaRPr lang="en-US"/>
          </a:p>
        </p:txBody>
      </p:sp>
      <p:sp>
        <p:nvSpPr>
          <p:cNvPr id="5" name="Footer Placeholder 4"/>
          <p:cNvSpPr>
            <a:spLocks noGrp="1"/>
          </p:cNvSpPr>
          <p:nvPr>
            <p:ph type="ftr" sz="quarter" idx="11"/>
          </p:nvPr>
        </p:nvSpPr>
        <p:spPr/>
        <p:txBody>
          <a:bodyPr/>
          <a:lstStyle>
            <a:extLst/>
          </a:lstStyle>
          <a:p>
            <a:r>
              <a:rPr lang="en-US" smtClean="0"/>
              <a:t>By: Mudit M. Saxena, Dept. of Mech. Engg.</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539B15-BDD1-4857-920A-DABC943E47ED}" type="datetime1">
              <a:rPr lang="en-US" smtClean="0"/>
              <a:pPr/>
              <a:t>7/7/2011</a:t>
            </a:fld>
            <a:endParaRPr lang="en-US"/>
          </a:p>
        </p:txBody>
      </p:sp>
      <p:sp>
        <p:nvSpPr>
          <p:cNvPr id="5" name="Footer Placeholder 4"/>
          <p:cNvSpPr>
            <a:spLocks noGrp="1"/>
          </p:cNvSpPr>
          <p:nvPr>
            <p:ph type="ftr" sz="quarter" idx="11"/>
          </p:nvPr>
        </p:nvSpPr>
        <p:spPr/>
        <p:txBody>
          <a:bodyPr/>
          <a:lstStyle>
            <a:extLst/>
          </a:lstStyle>
          <a:p>
            <a:r>
              <a:rPr lang="en-US" smtClean="0"/>
              <a:t>By: Mudit M. Saxena, Dept. of Mech. Engg.</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D248DA-5DE2-4711-953F-576869874BC7}" type="datetime1">
              <a:rPr lang="en-US" smtClean="0"/>
              <a:pPr/>
              <a:t>7/7/2011</a:t>
            </a:fld>
            <a:endParaRPr lang="en-US"/>
          </a:p>
        </p:txBody>
      </p:sp>
      <p:sp>
        <p:nvSpPr>
          <p:cNvPr id="5" name="Footer Placeholder 4"/>
          <p:cNvSpPr>
            <a:spLocks noGrp="1"/>
          </p:cNvSpPr>
          <p:nvPr>
            <p:ph type="ftr" sz="quarter" idx="11"/>
          </p:nvPr>
        </p:nvSpPr>
        <p:spPr/>
        <p:txBody>
          <a:bodyPr/>
          <a:lstStyle>
            <a:extLst/>
          </a:lstStyle>
          <a:p>
            <a:r>
              <a:rPr lang="en-US" smtClean="0"/>
              <a:t>By: Mudit M. Saxena, Dept. of Mech. Engg.</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EAF7F0-8433-4D96-A450-DB29E0C5FE89}" type="datetime1">
              <a:rPr lang="en-US" smtClean="0"/>
              <a:pPr/>
              <a:t>7/7/2011</a:t>
            </a:fld>
            <a:endParaRPr lang="en-US"/>
          </a:p>
        </p:txBody>
      </p:sp>
      <p:sp>
        <p:nvSpPr>
          <p:cNvPr id="6" name="Footer Placeholder 5"/>
          <p:cNvSpPr>
            <a:spLocks noGrp="1"/>
          </p:cNvSpPr>
          <p:nvPr>
            <p:ph type="ftr" sz="quarter" idx="11"/>
          </p:nvPr>
        </p:nvSpPr>
        <p:spPr/>
        <p:txBody>
          <a:bodyPr/>
          <a:lstStyle>
            <a:extLst/>
          </a:lstStyle>
          <a:p>
            <a:r>
              <a:rPr lang="en-US" smtClean="0"/>
              <a:t>By: Mudit M. Saxena, Dept. of Mech. Engg.</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15A495F-2075-4A84-9CAD-1A7B15772819}" type="datetime1">
              <a:rPr lang="en-US" smtClean="0"/>
              <a:pPr/>
              <a:t>7/7/2011</a:t>
            </a:fld>
            <a:endParaRPr lang="en-US"/>
          </a:p>
        </p:txBody>
      </p:sp>
      <p:sp>
        <p:nvSpPr>
          <p:cNvPr id="8" name="Footer Placeholder 7"/>
          <p:cNvSpPr>
            <a:spLocks noGrp="1"/>
          </p:cNvSpPr>
          <p:nvPr>
            <p:ph type="ftr" sz="quarter" idx="11"/>
          </p:nvPr>
        </p:nvSpPr>
        <p:spPr/>
        <p:txBody>
          <a:bodyPr/>
          <a:lstStyle>
            <a:extLst/>
          </a:lstStyle>
          <a:p>
            <a:r>
              <a:rPr lang="en-US" smtClean="0"/>
              <a:t>By: Mudit M. Saxena, Dept. of Mech. Engg.</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A7DF5B6-5F81-4F53-9724-69D8AF16079C}" type="datetime1">
              <a:rPr lang="en-US" smtClean="0"/>
              <a:pPr/>
              <a:t>7/7/2011</a:t>
            </a:fld>
            <a:endParaRPr lang="en-US"/>
          </a:p>
        </p:txBody>
      </p:sp>
      <p:sp>
        <p:nvSpPr>
          <p:cNvPr id="4" name="Footer Placeholder 3"/>
          <p:cNvSpPr>
            <a:spLocks noGrp="1"/>
          </p:cNvSpPr>
          <p:nvPr>
            <p:ph type="ftr" sz="quarter" idx="11"/>
          </p:nvPr>
        </p:nvSpPr>
        <p:spPr/>
        <p:txBody>
          <a:bodyPr/>
          <a:lstStyle>
            <a:extLst/>
          </a:lstStyle>
          <a:p>
            <a:r>
              <a:rPr lang="en-US" smtClean="0"/>
              <a:t>By: Mudit M. Saxena, Dept. of Mech. Engg.</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58599B2-99B5-4335-AD6F-A20B96182352}" type="datetime1">
              <a:rPr lang="en-US" smtClean="0"/>
              <a:pPr/>
              <a:t>7/7/2011</a:t>
            </a:fld>
            <a:endParaRPr lang="en-US"/>
          </a:p>
        </p:txBody>
      </p:sp>
      <p:sp>
        <p:nvSpPr>
          <p:cNvPr id="3" name="Footer Placeholder 2"/>
          <p:cNvSpPr>
            <a:spLocks noGrp="1"/>
          </p:cNvSpPr>
          <p:nvPr>
            <p:ph type="ftr" sz="quarter" idx="11"/>
          </p:nvPr>
        </p:nvSpPr>
        <p:spPr/>
        <p:txBody>
          <a:bodyPr/>
          <a:lstStyle>
            <a:extLst/>
          </a:lstStyle>
          <a:p>
            <a:r>
              <a:rPr lang="en-US" smtClean="0"/>
              <a:t>By: Mudit M. Saxena, Dept. of Mech. Engg.</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C2A897-91C9-4BA5-83BD-F6A8EBACA45A}" type="datetime1">
              <a:rPr lang="en-US" smtClean="0"/>
              <a:pPr/>
              <a:t>7/7/2011</a:t>
            </a:fld>
            <a:endParaRPr lang="en-US"/>
          </a:p>
        </p:txBody>
      </p:sp>
      <p:sp>
        <p:nvSpPr>
          <p:cNvPr id="6" name="Footer Placeholder 5"/>
          <p:cNvSpPr>
            <a:spLocks noGrp="1"/>
          </p:cNvSpPr>
          <p:nvPr>
            <p:ph type="ftr" sz="quarter" idx="11"/>
          </p:nvPr>
        </p:nvSpPr>
        <p:spPr/>
        <p:txBody>
          <a:bodyPr/>
          <a:lstStyle>
            <a:extLst/>
          </a:lstStyle>
          <a:p>
            <a:r>
              <a:rPr lang="en-US" smtClean="0"/>
              <a:t>By: Mudit M. Saxena, Dept. of Mech. Engg.</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890F6ED-C484-4880-A28A-1DCDD44FD8EF}" type="datetime1">
              <a:rPr lang="en-US" smtClean="0"/>
              <a:pPr/>
              <a:t>7/7/2011</a:t>
            </a:fld>
            <a:endParaRPr lang="en-US"/>
          </a:p>
        </p:txBody>
      </p:sp>
      <p:sp>
        <p:nvSpPr>
          <p:cNvPr id="6" name="Footer Placeholder 5"/>
          <p:cNvSpPr>
            <a:spLocks noGrp="1"/>
          </p:cNvSpPr>
          <p:nvPr>
            <p:ph type="ftr" sz="quarter" idx="11"/>
          </p:nvPr>
        </p:nvSpPr>
        <p:spPr/>
        <p:txBody>
          <a:bodyPr/>
          <a:lstStyle>
            <a:extLst/>
          </a:lstStyle>
          <a:p>
            <a:r>
              <a:rPr lang="en-US" smtClean="0"/>
              <a:t>By: Mudit M. Saxena, Dept. of Mech. Engg.</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0EEEA71-8735-4654-AE66-2A67DF027440}" type="datetime1">
              <a:rPr lang="en-US" smtClean="0"/>
              <a:pPr/>
              <a:t>7/7/2011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By: Mudit M. Saxena, Dept. of Mech. Engg.</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458200" cy="1523999"/>
          </a:xfrm>
        </p:spPr>
        <p:txBody>
          <a:bodyPr>
            <a:normAutofit fontScale="90000"/>
          </a:bodyPr>
          <a:lstStyle/>
          <a:p>
            <a:r>
              <a:rPr lang="en-US" b="1" dirty="0" smtClean="0">
                <a:solidFill>
                  <a:srgbClr val="0070C0"/>
                </a:solidFill>
              </a:rPr>
              <a:t/>
            </a:r>
            <a:br>
              <a:rPr lang="en-US" b="1" dirty="0" smtClean="0">
                <a:solidFill>
                  <a:srgbClr val="0070C0"/>
                </a:solidFill>
              </a:rPr>
            </a:br>
            <a:r>
              <a:rPr lang="en-US" b="1" dirty="0" smtClean="0">
                <a:solidFill>
                  <a:srgbClr val="0070C0"/>
                </a:solidFill>
              </a:rPr>
              <a:t>    Unit – 12</a:t>
            </a:r>
            <a:br>
              <a:rPr lang="en-US" b="1" dirty="0" smtClean="0">
                <a:solidFill>
                  <a:srgbClr val="0070C0"/>
                </a:solidFill>
              </a:rPr>
            </a:br>
            <a:r>
              <a:rPr lang="en-US" b="1" dirty="0" smtClean="0">
                <a:solidFill>
                  <a:srgbClr val="0070C0"/>
                </a:solidFill>
              </a:rPr>
              <a:t>    </a:t>
            </a:r>
            <a:r>
              <a:rPr lang="en-US" b="1" dirty="0" smtClean="0">
                <a:solidFill>
                  <a:srgbClr val="C00000"/>
                </a:solidFill>
              </a:rPr>
              <a:t>Couplings, Clutches And Brakes</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3" name="Subtitle 2"/>
          <p:cNvSpPr>
            <a:spLocks noGrp="1"/>
          </p:cNvSpPr>
          <p:nvPr>
            <p:ph type="subTitle" idx="1"/>
          </p:nvPr>
        </p:nvSpPr>
        <p:spPr>
          <a:xfrm>
            <a:off x="1066800" y="3276600"/>
            <a:ext cx="7406640" cy="1752600"/>
          </a:xfrm>
        </p:spPr>
        <p:txBody>
          <a:bodyPr/>
          <a:lstStyle/>
          <a:p>
            <a:r>
              <a:rPr lang="en-US" sz="2800" dirty="0" smtClean="0">
                <a:solidFill>
                  <a:srgbClr val="7030A0"/>
                </a:solidFill>
              </a:rPr>
              <a:t>By: Mudit M. Saxena</a:t>
            </a:r>
          </a:p>
          <a:p>
            <a:r>
              <a:rPr lang="en-US" sz="1600" dirty="0" smtClean="0">
                <a:solidFill>
                  <a:srgbClr val="7030A0"/>
                </a:solidFill>
              </a:rPr>
              <a:t>Dept. of Mechanical Engineering</a:t>
            </a:r>
            <a:endParaRPr lang="en-US" sz="1600"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57200"/>
            <a:ext cx="8382000" cy="762000"/>
          </a:xfrm>
        </p:spPr>
        <p:txBody>
          <a:bodyPr>
            <a:normAutofit fontScale="90000"/>
          </a:bodyPr>
          <a:lstStyle/>
          <a:p>
            <a:r>
              <a:rPr lang="en-US" dirty="0" smtClean="0">
                <a:solidFill>
                  <a:srgbClr val="FF0000"/>
                </a:solidFill>
              </a:rPr>
              <a:t>Coupling</a:t>
            </a:r>
            <a:endParaRPr lang="en-US" dirty="0">
              <a:solidFill>
                <a:srgbClr val="FF0000"/>
              </a:solidFill>
            </a:endParaRPr>
          </a:p>
        </p:txBody>
      </p:sp>
      <p:sp>
        <p:nvSpPr>
          <p:cNvPr id="5" name="Text Placeholder 4"/>
          <p:cNvSpPr>
            <a:spLocks noGrp="1"/>
          </p:cNvSpPr>
          <p:nvPr>
            <p:ph type="body" idx="1"/>
          </p:nvPr>
        </p:nvSpPr>
        <p:spPr>
          <a:xfrm>
            <a:off x="381000" y="1295400"/>
            <a:ext cx="4495800" cy="457200"/>
          </a:xfrm>
        </p:spPr>
        <p:txBody>
          <a:bodyPr>
            <a:normAutofit fontScale="40000" lnSpcReduction="20000"/>
          </a:bodyPr>
          <a:lstStyle/>
          <a:p>
            <a:endParaRPr lang="en-US" sz="2000" dirty="0" smtClean="0"/>
          </a:p>
          <a:p>
            <a:r>
              <a:rPr lang="en-US" sz="4200" dirty="0" smtClean="0">
                <a:solidFill>
                  <a:srgbClr val="0070C0"/>
                </a:solidFill>
              </a:rPr>
              <a:t>Bush pin type Flange Coupling:</a:t>
            </a:r>
          </a:p>
          <a:p>
            <a:endParaRPr lang="en-US" sz="2000" dirty="0"/>
          </a:p>
        </p:txBody>
      </p:sp>
      <p:sp>
        <p:nvSpPr>
          <p:cNvPr id="7" name="Text Placeholder 6"/>
          <p:cNvSpPr>
            <a:spLocks noGrp="1"/>
          </p:cNvSpPr>
          <p:nvPr>
            <p:ph type="body" sz="half" idx="3"/>
          </p:nvPr>
        </p:nvSpPr>
        <p:spPr>
          <a:xfrm>
            <a:off x="5257800" y="1676400"/>
            <a:ext cx="3505200" cy="457200"/>
          </a:xfrm>
        </p:spPr>
        <p:txBody>
          <a:bodyPr/>
          <a:lstStyle/>
          <a:p>
            <a:endParaRPr lang="en-US" dirty="0"/>
          </a:p>
        </p:txBody>
      </p:sp>
      <p:sp>
        <p:nvSpPr>
          <p:cNvPr id="6" name="Content Placeholder 5"/>
          <p:cNvSpPr>
            <a:spLocks noGrp="1"/>
          </p:cNvSpPr>
          <p:nvPr>
            <p:ph sz="quarter" idx="2"/>
          </p:nvPr>
        </p:nvSpPr>
        <p:spPr>
          <a:xfrm>
            <a:off x="381000" y="1905000"/>
            <a:ext cx="4041648" cy="4689719"/>
          </a:xfrm>
        </p:spPr>
        <p:txBody>
          <a:bodyPr>
            <a:normAutofit fontScale="85000" lnSpcReduction="20000"/>
          </a:bodyPr>
          <a:lstStyle/>
          <a:p>
            <a:pPr algn="just"/>
            <a:r>
              <a:rPr lang="en-US" dirty="0" smtClean="0">
                <a:solidFill>
                  <a:srgbClr val="0070C0"/>
                </a:solidFill>
              </a:rPr>
              <a:t>This type of coupling has a </a:t>
            </a:r>
            <a:r>
              <a:rPr lang="en-US" dirty="0" smtClean="0">
                <a:solidFill>
                  <a:srgbClr val="FF0000"/>
                </a:solidFill>
              </a:rPr>
              <a:t>cushioning effect due to flexible elements inserted in one of the flanges</a:t>
            </a:r>
            <a:r>
              <a:rPr lang="en-US" dirty="0" smtClean="0">
                <a:solidFill>
                  <a:srgbClr val="0070C0"/>
                </a:solidFill>
              </a:rPr>
              <a:t>. The pins are rigidly fastened by nuts to one of the flanges and the enlarged diameters of the pin are covered with flexible material like leather or rubber bushings. The other flange has the holes corresponding to the size of bushings. </a:t>
            </a:r>
          </a:p>
          <a:p>
            <a:pPr algn="just"/>
            <a:r>
              <a:rPr lang="en-US" dirty="0" smtClean="0">
                <a:solidFill>
                  <a:srgbClr val="0070C0"/>
                </a:solidFill>
              </a:rPr>
              <a:t>The couplings are commonly used for directly connecting electric motor to a machine. </a:t>
            </a:r>
            <a:r>
              <a:rPr lang="en-US" dirty="0" smtClean="0">
                <a:solidFill>
                  <a:srgbClr val="FF0000"/>
                </a:solidFill>
              </a:rPr>
              <a:t>The couplings permits axial movement and takes care of shocks or slight misalignment</a:t>
            </a:r>
            <a:r>
              <a:rPr lang="en-US" dirty="0" smtClean="0">
                <a:solidFill>
                  <a:srgbClr val="0070C0"/>
                </a:solidFill>
              </a:rPr>
              <a:t>.</a:t>
            </a:r>
          </a:p>
          <a:p>
            <a:pPr algn="just"/>
            <a:endParaRPr lang="en-US" dirty="0"/>
          </a:p>
        </p:txBody>
      </p:sp>
      <p:pic>
        <p:nvPicPr>
          <p:cNvPr id="9" name="Content Placeholder 8"/>
          <p:cNvPicPr>
            <a:picLocks noGrp="1"/>
          </p:cNvPicPr>
          <p:nvPr>
            <p:ph sz="quarter" idx="4"/>
          </p:nvPr>
        </p:nvPicPr>
        <p:blipFill>
          <a:blip r:embed="rId3"/>
          <a:srcRect/>
          <a:stretch>
            <a:fillRect/>
          </a:stretch>
        </p:blipFill>
        <p:spPr bwMode="auto">
          <a:xfrm>
            <a:off x="5105400" y="1447800"/>
            <a:ext cx="3733799" cy="4876800"/>
          </a:xfrm>
          <a:prstGeom prst="rect">
            <a:avLst/>
          </a:prstGeom>
          <a:noFill/>
          <a:ln w="9525">
            <a:noFill/>
            <a:miter lim="800000"/>
            <a:headEnd/>
            <a:tailEnd/>
          </a:ln>
        </p:spPr>
      </p:pic>
      <p:sp>
        <p:nvSpPr>
          <p:cNvPr id="10" name="Footer Placeholder 9"/>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609600"/>
          </a:xfrm>
        </p:spPr>
        <p:txBody>
          <a:bodyPr>
            <a:normAutofit fontScale="90000"/>
          </a:bodyPr>
          <a:lstStyle/>
          <a:p>
            <a:r>
              <a:rPr lang="en-US" dirty="0" smtClean="0">
                <a:solidFill>
                  <a:srgbClr val="FF0000"/>
                </a:solidFill>
              </a:rPr>
              <a:t>FLANGE COUPLING</a:t>
            </a:r>
            <a:endParaRPr lang="en-US" dirty="0">
              <a:solidFill>
                <a:srgbClr val="FF0000"/>
              </a:solidFill>
            </a:endParaRPr>
          </a:p>
        </p:txBody>
      </p:sp>
      <p:sp>
        <p:nvSpPr>
          <p:cNvPr id="3" name="Text Placeholder 2"/>
          <p:cNvSpPr>
            <a:spLocks noGrp="1"/>
          </p:cNvSpPr>
          <p:nvPr>
            <p:ph type="body" idx="1"/>
          </p:nvPr>
        </p:nvSpPr>
        <p:spPr>
          <a:xfrm>
            <a:off x="457200" y="1524000"/>
            <a:ext cx="4041648" cy="457200"/>
          </a:xfrm>
        </p:spPr>
        <p:txBody>
          <a:bodyPr/>
          <a:lstStyle/>
          <a:p>
            <a:r>
              <a:rPr lang="en-US" dirty="0" smtClean="0">
                <a:solidFill>
                  <a:srgbClr val="FF0000"/>
                </a:solidFill>
              </a:rPr>
              <a:t>Flange</a:t>
            </a:r>
            <a:endParaRPr lang="en-US" dirty="0">
              <a:solidFill>
                <a:srgbClr val="FF0000"/>
              </a:solidFill>
            </a:endParaRPr>
          </a:p>
        </p:txBody>
      </p:sp>
      <p:sp>
        <p:nvSpPr>
          <p:cNvPr id="4" name="Text Placeholder 3"/>
          <p:cNvSpPr>
            <a:spLocks noGrp="1"/>
          </p:cNvSpPr>
          <p:nvPr>
            <p:ph type="body" sz="half" idx="3"/>
          </p:nvPr>
        </p:nvSpPr>
        <p:spPr>
          <a:xfrm>
            <a:off x="4724400" y="1524000"/>
            <a:ext cx="4041775" cy="457200"/>
          </a:xfrm>
        </p:spPr>
        <p:txBody>
          <a:bodyPr/>
          <a:lstStyle/>
          <a:p>
            <a:r>
              <a:rPr lang="en-US" dirty="0" smtClean="0">
                <a:solidFill>
                  <a:srgbClr val="FF0000"/>
                </a:solidFill>
              </a:rPr>
              <a:t>Flange Coupling</a:t>
            </a:r>
            <a:endParaRPr lang="en-US" dirty="0">
              <a:solidFill>
                <a:srgbClr val="FF0000"/>
              </a:solidFill>
            </a:endParaRPr>
          </a:p>
        </p:txBody>
      </p:sp>
      <p:pic>
        <p:nvPicPr>
          <p:cNvPr id="7" name="Content Placeholder 6"/>
          <p:cNvPicPr>
            <a:picLocks noGrp="1"/>
          </p:cNvPicPr>
          <p:nvPr>
            <p:ph sz="quarter" idx="2"/>
          </p:nvPr>
        </p:nvPicPr>
        <p:blipFill>
          <a:blip r:embed="rId3"/>
          <a:srcRect/>
          <a:stretch>
            <a:fillRect/>
          </a:stretch>
        </p:blipFill>
        <p:spPr bwMode="auto">
          <a:xfrm>
            <a:off x="533400" y="2209800"/>
            <a:ext cx="3733799" cy="4114800"/>
          </a:xfrm>
          <a:prstGeom prst="rect">
            <a:avLst/>
          </a:prstGeom>
          <a:noFill/>
          <a:ln w="9525">
            <a:noFill/>
            <a:miter lim="800000"/>
            <a:headEnd/>
            <a:tailEnd/>
          </a:ln>
        </p:spPr>
      </p:pic>
      <p:pic>
        <p:nvPicPr>
          <p:cNvPr id="8" name="Content Placeholder 7"/>
          <p:cNvPicPr>
            <a:picLocks noGrp="1"/>
          </p:cNvPicPr>
          <p:nvPr>
            <p:ph sz="quarter" idx="4"/>
          </p:nvPr>
        </p:nvPicPr>
        <p:blipFill>
          <a:blip r:embed="rId4"/>
          <a:srcRect/>
          <a:stretch>
            <a:fillRect/>
          </a:stretch>
        </p:blipFill>
        <p:spPr bwMode="auto">
          <a:xfrm>
            <a:off x="4724400" y="2209800"/>
            <a:ext cx="4191000" cy="4267200"/>
          </a:xfrm>
          <a:prstGeom prst="rect">
            <a:avLst/>
          </a:prstGeom>
          <a:noFill/>
          <a:ln w="9525">
            <a:noFill/>
            <a:miter lim="800000"/>
            <a:headEnd/>
            <a:tailEnd/>
          </a:ln>
        </p:spPr>
      </p:pic>
      <p:sp>
        <p:nvSpPr>
          <p:cNvPr id="10" name="Footer Placeholder 9"/>
          <p:cNvSpPr>
            <a:spLocks noGrp="1"/>
          </p:cNvSpPr>
          <p:nvPr>
            <p:ph type="ftr" sz="quarter" idx="11"/>
          </p:nvPr>
        </p:nvSpPr>
        <p:spPr>
          <a:xfrm>
            <a:off x="5257800" y="6305550"/>
            <a:ext cx="3352800" cy="476250"/>
          </a:xfrm>
        </p:spPr>
        <p:txBody>
          <a:bodyPr/>
          <a:lstStyle/>
          <a:p>
            <a:r>
              <a:rPr lang="en-US" dirty="0" smtClean="0">
                <a:solidFill>
                  <a:srgbClr val="C00000"/>
                </a:solidFill>
              </a:rPr>
              <a:t>By: Mudit M. Saxena, Dept. of Mech. Engg.</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685800"/>
          </a:xfrm>
        </p:spPr>
        <p:txBody>
          <a:bodyPr>
            <a:normAutofit fontScale="90000"/>
          </a:bodyPr>
          <a:lstStyle/>
          <a:p>
            <a:r>
              <a:rPr lang="en-US" dirty="0" smtClean="0">
                <a:solidFill>
                  <a:srgbClr val="FF0000"/>
                </a:solidFill>
              </a:rPr>
              <a:t>Coupling</a:t>
            </a:r>
            <a:endParaRPr lang="en-US" dirty="0">
              <a:solidFill>
                <a:srgbClr val="FF0000"/>
              </a:solidFill>
            </a:endParaRPr>
          </a:p>
        </p:txBody>
      </p:sp>
      <p:sp>
        <p:nvSpPr>
          <p:cNvPr id="3" name="Text Placeholder 2"/>
          <p:cNvSpPr>
            <a:spLocks noGrp="1"/>
          </p:cNvSpPr>
          <p:nvPr>
            <p:ph type="body" idx="1"/>
          </p:nvPr>
        </p:nvSpPr>
        <p:spPr>
          <a:xfrm>
            <a:off x="457200" y="1143000"/>
            <a:ext cx="4041648" cy="457200"/>
          </a:xfrm>
        </p:spPr>
        <p:txBody>
          <a:bodyPr>
            <a:normAutofit fontScale="55000" lnSpcReduction="20000"/>
          </a:bodyPr>
          <a:lstStyle/>
          <a:p>
            <a:endParaRPr lang="en-US" dirty="0" smtClean="0">
              <a:solidFill>
                <a:srgbClr val="0070C0"/>
              </a:solidFill>
            </a:endParaRPr>
          </a:p>
          <a:p>
            <a:r>
              <a:rPr lang="en-US" sz="2800" b="0" dirty="0" smtClean="0">
                <a:solidFill>
                  <a:srgbClr val="FF0000"/>
                </a:solidFill>
              </a:rPr>
              <a:t>Oldham coupling:</a:t>
            </a:r>
          </a:p>
          <a:p>
            <a:endParaRPr lang="en-US" dirty="0"/>
          </a:p>
        </p:txBody>
      </p:sp>
      <p:sp>
        <p:nvSpPr>
          <p:cNvPr id="5" name="Content Placeholder 4"/>
          <p:cNvSpPr>
            <a:spLocks noGrp="1"/>
          </p:cNvSpPr>
          <p:nvPr>
            <p:ph sz="quarter" idx="2"/>
          </p:nvPr>
        </p:nvSpPr>
        <p:spPr>
          <a:xfrm>
            <a:off x="381000" y="1676401"/>
            <a:ext cx="4038600" cy="4648200"/>
          </a:xfrm>
        </p:spPr>
        <p:txBody>
          <a:bodyPr>
            <a:noAutofit/>
          </a:bodyPr>
          <a:lstStyle/>
          <a:p>
            <a:r>
              <a:rPr lang="en-US" sz="1800" dirty="0" smtClean="0">
                <a:solidFill>
                  <a:srgbClr val="0070C0"/>
                </a:solidFill>
              </a:rPr>
              <a:t>Oldham's coupling is used in connecting two parallel shafts whose axes are at small distance apart.  The shafts to be connected have flanges rigidly fastened at their ends. The flanges have </a:t>
            </a:r>
            <a:r>
              <a:rPr lang="en-US" sz="1800" dirty="0" err="1" smtClean="0">
                <a:solidFill>
                  <a:srgbClr val="0070C0"/>
                </a:solidFill>
              </a:rPr>
              <a:t>diametral</a:t>
            </a:r>
            <a:r>
              <a:rPr lang="en-US" sz="1800" dirty="0" smtClean="0">
                <a:solidFill>
                  <a:srgbClr val="0070C0"/>
                </a:solidFill>
              </a:rPr>
              <a:t> slots at right angle to each other. </a:t>
            </a:r>
          </a:p>
          <a:p>
            <a:r>
              <a:rPr lang="en-US" sz="1800" dirty="0" smtClean="0">
                <a:solidFill>
                  <a:srgbClr val="0070C0"/>
                </a:solidFill>
              </a:rPr>
              <a:t>The </a:t>
            </a:r>
            <a:r>
              <a:rPr lang="en-US" sz="1600" dirty="0" smtClean="0">
                <a:solidFill>
                  <a:srgbClr val="0070C0"/>
                </a:solidFill>
              </a:rPr>
              <a:t>intermediate</a:t>
            </a:r>
            <a:r>
              <a:rPr lang="en-US" sz="1800" dirty="0" smtClean="0">
                <a:solidFill>
                  <a:srgbClr val="0070C0"/>
                </a:solidFill>
              </a:rPr>
              <a:t> piece a circular disc has </a:t>
            </a:r>
            <a:r>
              <a:rPr lang="en-US" sz="1800" dirty="0" err="1" smtClean="0">
                <a:solidFill>
                  <a:srgbClr val="0070C0"/>
                </a:solidFill>
              </a:rPr>
              <a:t>diametral</a:t>
            </a:r>
            <a:r>
              <a:rPr lang="en-US" sz="1800" dirty="0" smtClean="0">
                <a:solidFill>
                  <a:srgbClr val="0070C0"/>
                </a:solidFill>
              </a:rPr>
              <a:t> projections on either side at right angle to each other and closely fit into the slots in the two flanges. The rotation of drive shafts causes the rotation and sliding of circular disc which transmits motion and power to the driven shaft.</a:t>
            </a:r>
          </a:p>
          <a:p>
            <a:pPr>
              <a:buNone/>
            </a:pPr>
            <a:r>
              <a:rPr lang="en-US" sz="1800" dirty="0" smtClean="0">
                <a:solidFill>
                  <a:srgbClr val="0070C0"/>
                </a:solidFill>
              </a:rPr>
              <a:t> </a:t>
            </a:r>
          </a:p>
        </p:txBody>
      </p:sp>
      <p:pic>
        <p:nvPicPr>
          <p:cNvPr id="7" name="Content Placeholder 6"/>
          <p:cNvPicPr>
            <a:picLocks noGrp="1"/>
          </p:cNvPicPr>
          <p:nvPr>
            <p:ph sz="quarter" idx="4"/>
          </p:nvPr>
        </p:nvPicPr>
        <p:blipFill>
          <a:blip r:embed="rId3"/>
          <a:srcRect/>
          <a:stretch>
            <a:fillRect/>
          </a:stretch>
        </p:blipFill>
        <p:spPr bwMode="auto">
          <a:xfrm>
            <a:off x="4724400" y="2209800"/>
            <a:ext cx="4038600" cy="434340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382000" cy="609600"/>
          </a:xfrm>
        </p:spPr>
        <p:txBody>
          <a:bodyPr>
            <a:normAutofit fontScale="90000"/>
          </a:bodyPr>
          <a:lstStyle/>
          <a:p>
            <a:r>
              <a:rPr lang="en-US" dirty="0" smtClean="0">
                <a:solidFill>
                  <a:srgbClr val="FF0000"/>
                </a:solidFill>
              </a:rPr>
              <a:t>Oldham coupling</a:t>
            </a:r>
            <a:br>
              <a:rPr lang="en-US" dirty="0" smtClean="0">
                <a:solidFill>
                  <a:srgbClr val="FF0000"/>
                </a:solidFill>
              </a:rPr>
            </a:br>
            <a:endParaRPr lang="en-US" dirty="0"/>
          </a:p>
        </p:txBody>
      </p:sp>
      <p:sp>
        <p:nvSpPr>
          <p:cNvPr id="3" name="Text Placeholder 2"/>
          <p:cNvSpPr>
            <a:spLocks noGrp="1"/>
          </p:cNvSpPr>
          <p:nvPr>
            <p:ph type="body" idx="1"/>
          </p:nvPr>
        </p:nvSpPr>
        <p:spPr>
          <a:xfrm>
            <a:off x="381000" y="1371600"/>
            <a:ext cx="5715000" cy="457200"/>
          </a:xfrm>
        </p:spPr>
        <p:txBody>
          <a:bodyPr>
            <a:normAutofit fontScale="92500" lnSpcReduction="10000"/>
          </a:bodyPr>
          <a:lstStyle/>
          <a:p>
            <a:r>
              <a:rPr lang="en-US" sz="2800" dirty="0" err="1" smtClean="0">
                <a:solidFill>
                  <a:srgbClr val="FF0000"/>
                </a:solidFill>
              </a:rPr>
              <a:t>Odham</a:t>
            </a:r>
            <a:r>
              <a:rPr lang="en-US" sz="2800" dirty="0" smtClean="0">
                <a:solidFill>
                  <a:srgbClr val="FF0000"/>
                </a:solidFill>
              </a:rPr>
              <a:t> Coupling Joint</a:t>
            </a:r>
            <a:endParaRPr lang="en-US" sz="2800" dirty="0">
              <a:solidFill>
                <a:srgbClr val="FF0000"/>
              </a:solidFill>
            </a:endParaRPr>
          </a:p>
        </p:txBody>
      </p:sp>
      <p:pic>
        <p:nvPicPr>
          <p:cNvPr id="7" name="Content Placeholder 6"/>
          <p:cNvPicPr>
            <a:picLocks noGrp="1"/>
          </p:cNvPicPr>
          <p:nvPr>
            <p:ph sz="quarter" idx="2"/>
          </p:nvPr>
        </p:nvPicPr>
        <p:blipFill>
          <a:blip r:embed="rId3"/>
          <a:srcRect/>
          <a:stretch>
            <a:fillRect/>
          </a:stretch>
        </p:blipFill>
        <p:spPr bwMode="auto">
          <a:xfrm>
            <a:off x="381000" y="2133600"/>
            <a:ext cx="3962400" cy="4191000"/>
          </a:xfrm>
          <a:prstGeom prst="rect">
            <a:avLst/>
          </a:prstGeom>
          <a:noFill/>
          <a:ln w="9525">
            <a:noFill/>
            <a:miter lim="800000"/>
            <a:headEnd/>
            <a:tailEnd/>
          </a:ln>
        </p:spPr>
      </p:pic>
      <p:pic>
        <p:nvPicPr>
          <p:cNvPr id="8" name="Content Placeholder 7"/>
          <p:cNvPicPr>
            <a:picLocks noGrp="1"/>
          </p:cNvPicPr>
          <p:nvPr>
            <p:ph sz="quarter" idx="4"/>
          </p:nvPr>
        </p:nvPicPr>
        <p:blipFill>
          <a:blip r:embed="rId4"/>
          <a:srcRect/>
          <a:stretch>
            <a:fillRect/>
          </a:stretch>
        </p:blipFill>
        <p:spPr bwMode="auto">
          <a:xfrm>
            <a:off x="4724401" y="2133600"/>
            <a:ext cx="3886200" cy="40386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fld id="{B6F15528-21DE-4FAA-801E-634DDDAF4B2B}" type="slidenum">
              <a:rPr lang="en-US" smtClean="0"/>
              <a:pPr/>
              <a:t>13</a:t>
            </a:fld>
            <a:endParaRPr lang="en-US"/>
          </a:p>
        </p:txBody>
      </p:sp>
      <p:sp>
        <p:nvSpPr>
          <p:cNvPr id="14" name="Footer Placeholder 13"/>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685800"/>
          </a:xfrm>
        </p:spPr>
        <p:txBody>
          <a:bodyPr>
            <a:normAutofit fontScale="90000"/>
          </a:bodyPr>
          <a:lstStyle/>
          <a:p>
            <a:r>
              <a:rPr lang="en-US" dirty="0" smtClean="0">
                <a:solidFill>
                  <a:srgbClr val="FF0000"/>
                </a:solidFill>
              </a:rPr>
              <a:t>Coupling</a:t>
            </a:r>
            <a:endParaRPr lang="en-US" dirty="0">
              <a:solidFill>
                <a:srgbClr val="FF0000"/>
              </a:solidFill>
            </a:endParaRPr>
          </a:p>
        </p:txBody>
      </p:sp>
      <p:sp>
        <p:nvSpPr>
          <p:cNvPr id="3" name="Text Placeholder 2"/>
          <p:cNvSpPr>
            <a:spLocks noGrp="1"/>
          </p:cNvSpPr>
          <p:nvPr>
            <p:ph type="body" idx="1"/>
          </p:nvPr>
        </p:nvSpPr>
        <p:spPr>
          <a:xfrm>
            <a:off x="457200" y="1143000"/>
            <a:ext cx="3657600" cy="533400"/>
          </a:xfrm>
        </p:spPr>
        <p:txBody>
          <a:bodyPr/>
          <a:lstStyle/>
          <a:p>
            <a:r>
              <a:rPr lang="en-US" sz="2400" dirty="0" smtClean="0">
                <a:solidFill>
                  <a:srgbClr val="FF0000"/>
                </a:solidFill>
              </a:rPr>
              <a:t>Universal Coupling</a:t>
            </a:r>
            <a:endParaRPr lang="en-US" sz="2400" dirty="0">
              <a:solidFill>
                <a:srgbClr val="FF0000"/>
              </a:solidFill>
            </a:endParaRPr>
          </a:p>
        </p:txBody>
      </p:sp>
      <p:sp>
        <p:nvSpPr>
          <p:cNvPr id="5" name="Content Placeholder 4"/>
          <p:cNvSpPr>
            <a:spLocks noGrp="1"/>
          </p:cNvSpPr>
          <p:nvPr>
            <p:ph sz="quarter" idx="2"/>
          </p:nvPr>
        </p:nvSpPr>
        <p:spPr>
          <a:xfrm>
            <a:off x="381000" y="1905000"/>
            <a:ext cx="3886200" cy="4689719"/>
          </a:xfrm>
        </p:spPr>
        <p:txBody>
          <a:bodyPr>
            <a:normAutofit fontScale="92500" lnSpcReduction="10000"/>
          </a:bodyPr>
          <a:lstStyle/>
          <a:p>
            <a:pPr marL="0" algn="just">
              <a:buNone/>
            </a:pPr>
            <a:r>
              <a:rPr lang="en-US" dirty="0" smtClean="0">
                <a:solidFill>
                  <a:srgbClr val="0070C0"/>
                </a:solidFill>
              </a:rPr>
              <a:t>This coupling is used to connect two shafts whose axes will intersect. The angle between the shaft axes ray vary slightly during operation. </a:t>
            </a:r>
          </a:p>
          <a:p>
            <a:pPr marL="0" algn="just">
              <a:buNone/>
            </a:pPr>
            <a:r>
              <a:rPr lang="en-US" dirty="0" smtClean="0">
                <a:solidFill>
                  <a:srgbClr val="0070C0"/>
                </a:solidFill>
              </a:rPr>
              <a:t>The coupling consists of forks keyed to the ends of either shaft and they are pin joined to a centre block which has two arms at right angles to each other. This type of coupling is widely used in automobiles to connect propeller shaft and also in machine tools.</a:t>
            </a:r>
          </a:p>
          <a:p>
            <a:endParaRPr lang="en-US" dirty="0" smtClean="0">
              <a:solidFill>
                <a:srgbClr val="0070C0"/>
              </a:solidFill>
            </a:endParaRPr>
          </a:p>
          <a:p>
            <a:endParaRPr lang="en-US" dirty="0"/>
          </a:p>
        </p:txBody>
      </p:sp>
      <p:pic>
        <p:nvPicPr>
          <p:cNvPr id="7" name="Content Placeholder 6"/>
          <p:cNvPicPr>
            <a:picLocks noGrp="1"/>
          </p:cNvPicPr>
          <p:nvPr>
            <p:ph sz="quarter" idx="4"/>
          </p:nvPr>
        </p:nvPicPr>
        <p:blipFill>
          <a:blip r:embed="rId3"/>
          <a:srcRect/>
          <a:stretch>
            <a:fillRect/>
          </a:stretch>
        </p:blipFill>
        <p:spPr bwMode="auto">
          <a:xfrm>
            <a:off x="4495800" y="2209800"/>
            <a:ext cx="4419600" cy="4114799"/>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B6F15528-21DE-4FAA-801E-634DDDAF4B2B}" type="slidenum">
              <a:rPr lang="en-US" smtClean="0"/>
              <a:pPr/>
              <a:t>14</a:t>
            </a:fld>
            <a:endParaRPr lang="en-US"/>
          </a:p>
        </p:txBody>
      </p:sp>
      <p:sp>
        <p:nvSpPr>
          <p:cNvPr id="13" name="Footer Placeholder 12"/>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82000" cy="609600"/>
          </a:xfrm>
        </p:spPr>
        <p:txBody>
          <a:bodyPr>
            <a:normAutofit fontScale="90000"/>
          </a:bodyPr>
          <a:lstStyle/>
          <a:p>
            <a:r>
              <a:rPr lang="en-US" dirty="0" smtClean="0">
                <a:solidFill>
                  <a:srgbClr val="FF0000"/>
                </a:solidFill>
              </a:rPr>
              <a:t>Coupling</a:t>
            </a:r>
            <a:br>
              <a:rPr lang="en-US" dirty="0" smtClean="0">
                <a:solidFill>
                  <a:srgbClr val="FF0000"/>
                </a:solidFill>
              </a:rPr>
            </a:br>
            <a:endParaRPr lang="en-US" dirty="0"/>
          </a:p>
        </p:txBody>
      </p:sp>
      <p:sp>
        <p:nvSpPr>
          <p:cNvPr id="3" name="Text Placeholder 2"/>
          <p:cNvSpPr>
            <a:spLocks noGrp="1"/>
          </p:cNvSpPr>
          <p:nvPr>
            <p:ph type="body" idx="1"/>
          </p:nvPr>
        </p:nvSpPr>
        <p:spPr>
          <a:xfrm>
            <a:off x="381000" y="1371600"/>
            <a:ext cx="4041648" cy="457200"/>
          </a:xfrm>
        </p:spPr>
        <p:txBody>
          <a:bodyPr/>
          <a:lstStyle/>
          <a:p>
            <a:r>
              <a:rPr lang="en-US" sz="2400" dirty="0" smtClean="0">
                <a:solidFill>
                  <a:srgbClr val="C00000"/>
                </a:solidFill>
              </a:rPr>
              <a:t>Universal Coupling</a:t>
            </a:r>
            <a:endParaRPr lang="en-US" sz="2400" dirty="0">
              <a:solidFill>
                <a:srgbClr val="C00000"/>
              </a:solidFill>
            </a:endParaRPr>
          </a:p>
        </p:txBody>
      </p:sp>
      <p:sp>
        <p:nvSpPr>
          <p:cNvPr id="4" name="Text Placeholder 3"/>
          <p:cNvSpPr>
            <a:spLocks noGrp="1"/>
          </p:cNvSpPr>
          <p:nvPr>
            <p:ph type="body" sz="half" idx="3"/>
          </p:nvPr>
        </p:nvSpPr>
        <p:spPr>
          <a:xfrm>
            <a:off x="4724400" y="1371600"/>
            <a:ext cx="4041775" cy="457200"/>
          </a:xfrm>
        </p:spPr>
        <p:txBody>
          <a:bodyPr>
            <a:normAutofit fontScale="62500" lnSpcReduction="20000"/>
          </a:bodyPr>
          <a:lstStyle/>
          <a:p>
            <a:endParaRPr lang="en-US" dirty="0" smtClean="0">
              <a:solidFill>
                <a:srgbClr val="C00000"/>
              </a:solidFill>
            </a:endParaRPr>
          </a:p>
          <a:p>
            <a:r>
              <a:rPr lang="en-US" sz="2400" dirty="0" smtClean="0">
                <a:solidFill>
                  <a:srgbClr val="C00000"/>
                </a:solidFill>
              </a:rPr>
              <a:t>Universal Coupling</a:t>
            </a:r>
          </a:p>
          <a:p>
            <a:endParaRPr lang="en-US" dirty="0"/>
          </a:p>
        </p:txBody>
      </p:sp>
      <p:pic>
        <p:nvPicPr>
          <p:cNvPr id="7" name="Content Placeholder 6"/>
          <p:cNvPicPr>
            <a:picLocks noGrp="1"/>
          </p:cNvPicPr>
          <p:nvPr>
            <p:ph sz="quarter" idx="2"/>
          </p:nvPr>
        </p:nvPicPr>
        <p:blipFill>
          <a:blip r:embed="rId3"/>
          <a:srcRect/>
          <a:stretch>
            <a:fillRect/>
          </a:stretch>
        </p:blipFill>
        <p:spPr bwMode="auto">
          <a:xfrm>
            <a:off x="457200" y="2133600"/>
            <a:ext cx="4038600" cy="4343400"/>
          </a:xfrm>
          <a:prstGeom prst="rect">
            <a:avLst/>
          </a:prstGeom>
          <a:noFill/>
          <a:ln w="9525">
            <a:noFill/>
            <a:miter lim="800000"/>
            <a:headEnd/>
            <a:tailEnd/>
          </a:ln>
        </p:spPr>
      </p:pic>
      <p:pic>
        <p:nvPicPr>
          <p:cNvPr id="8" name="Content Placeholder 7"/>
          <p:cNvPicPr>
            <a:picLocks noGrp="1"/>
          </p:cNvPicPr>
          <p:nvPr>
            <p:ph sz="quarter" idx="4"/>
          </p:nvPr>
        </p:nvPicPr>
        <p:blipFill>
          <a:blip r:embed="rId4"/>
          <a:srcRect/>
          <a:stretch>
            <a:fillRect/>
          </a:stretch>
        </p:blipFill>
        <p:spPr bwMode="auto">
          <a:xfrm>
            <a:off x="4724400" y="2133600"/>
            <a:ext cx="4038600" cy="426720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fld id="{B6F15528-21DE-4FAA-801E-634DDDAF4B2B}" type="slidenum">
              <a:rPr lang="en-US" smtClean="0"/>
              <a:pPr/>
              <a:t>15</a:t>
            </a:fld>
            <a:endParaRPr lang="en-US"/>
          </a:p>
        </p:txBody>
      </p:sp>
      <p:sp>
        <p:nvSpPr>
          <p:cNvPr id="14" name="Footer Placeholder 13"/>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762000"/>
          </a:xfrm>
        </p:spPr>
        <p:txBody>
          <a:bodyPr>
            <a:normAutofit fontScale="90000"/>
          </a:bodyPr>
          <a:lstStyle/>
          <a:p>
            <a:r>
              <a:rPr lang="en-US" dirty="0" smtClean="0">
                <a:solidFill>
                  <a:srgbClr val="FF0000"/>
                </a:solidFill>
              </a:rPr>
              <a:t>Clutches</a:t>
            </a:r>
            <a:br>
              <a:rPr lang="en-US" dirty="0" smtClean="0">
                <a:solidFill>
                  <a:srgbClr val="FF0000"/>
                </a:solidFill>
              </a:rPr>
            </a:br>
            <a:endParaRPr lang="en-US" dirty="0">
              <a:solidFill>
                <a:srgbClr val="FF0000"/>
              </a:solidFill>
            </a:endParaRPr>
          </a:p>
        </p:txBody>
      </p:sp>
      <p:sp>
        <p:nvSpPr>
          <p:cNvPr id="3" name="Text Placeholder 2"/>
          <p:cNvSpPr>
            <a:spLocks noGrp="1"/>
          </p:cNvSpPr>
          <p:nvPr>
            <p:ph type="body" idx="1"/>
          </p:nvPr>
        </p:nvSpPr>
        <p:spPr>
          <a:xfrm>
            <a:off x="457200" y="1143000"/>
            <a:ext cx="3276600" cy="609600"/>
          </a:xfrm>
        </p:spPr>
        <p:txBody>
          <a:bodyPr/>
          <a:lstStyle/>
          <a:p>
            <a:r>
              <a:rPr lang="en-US" sz="2400" dirty="0" smtClean="0">
                <a:solidFill>
                  <a:srgbClr val="FF0000"/>
                </a:solidFill>
              </a:rPr>
              <a:t>What is a clutch ?</a:t>
            </a:r>
            <a:endParaRPr lang="en-US" sz="2400" dirty="0">
              <a:solidFill>
                <a:srgbClr val="FF0000"/>
              </a:solidFill>
            </a:endParaRPr>
          </a:p>
        </p:txBody>
      </p:sp>
      <p:sp>
        <p:nvSpPr>
          <p:cNvPr id="5" name="Content Placeholder 4"/>
          <p:cNvSpPr>
            <a:spLocks noGrp="1"/>
          </p:cNvSpPr>
          <p:nvPr>
            <p:ph sz="quarter" idx="2"/>
          </p:nvPr>
        </p:nvSpPr>
        <p:spPr>
          <a:xfrm>
            <a:off x="381000" y="2286000"/>
            <a:ext cx="4041648" cy="4308719"/>
          </a:xfrm>
        </p:spPr>
        <p:txBody>
          <a:bodyPr>
            <a:normAutofit/>
          </a:bodyPr>
          <a:lstStyle/>
          <a:p>
            <a:pPr algn="just">
              <a:buNone/>
            </a:pPr>
            <a:r>
              <a:rPr lang="en-US" sz="2400" dirty="0" smtClean="0">
                <a:solidFill>
                  <a:srgbClr val="0070C0"/>
                </a:solidFill>
              </a:rPr>
              <a:t>	</a:t>
            </a:r>
            <a:r>
              <a:rPr lang="en-US" sz="2800" dirty="0" smtClean="0">
                <a:solidFill>
                  <a:srgbClr val="0070C0"/>
                </a:solidFill>
              </a:rPr>
              <a:t>Clutch is a form of coupling which is used to transmit the power from driver shaft or an input shaft to driven shaft of machine </a:t>
            </a:r>
            <a:r>
              <a:rPr lang="en-US" sz="2800" dirty="0" smtClean="0">
                <a:solidFill>
                  <a:srgbClr val="FF0000"/>
                </a:solidFill>
              </a:rPr>
              <a:t>which may be required to start or stop frequently</a:t>
            </a:r>
            <a:r>
              <a:rPr lang="en-US" sz="2800" dirty="0" smtClean="0">
                <a:solidFill>
                  <a:srgbClr val="0070C0"/>
                </a:solidFill>
              </a:rPr>
              <a:t>.</a:t>
            </a:r>
            <a:endParaRPr lang="en-US" sz="2800" dirty="0">
              <a:solidFill>
                <a:srgbClr val="0070C0"/>
              </a:solidFill>
            </a:endParaRPr>
          </a:p>
        </p:txBody>
      </p:sp>
      <p:pic>
        <p:nvPicPr>
          <p:cNvPr id="1026" name="Picture 2"/>
          <p:cNvPicPr>
            <a:picLocks noGrp="1" noChangeAspect="1" noChangeArrowheads="1"/>
          </p:cNvPicPr>
          <p:nvPr>
            <p:ph sz="quarter" idx="4"/>
          </p:nvPr>
        </p:nvPicPr>
        <p:blipFill>
          <a:blip r:embed="rId3"/>
          <a:srcRect/>
          <a:stretch>
            <a:fillRect/>
          </a:stretch>
        </p:blipFill>
        <p:spPr bwMode="auto">
          <a:xfrm>
            <a:off x="4572000" y="1752600"/>
            <a:ext cx="4384676" cy="4724400"/>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a:p>
        </p:txBody>
      </p:sp>
      <p:sp>
        <p:nvSpPr>
          <p:cNvPr id="11" name="Footer Placeholder 10"/>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solidFill>
                  <a:srgbClr val="FF0000"/>
                </a:solidFill>
              </a:rPr>
              <a:t>Clutch</a:t>
            </a:r>
            <a:br>
              <a:rPr lang="en-US" dirty="0" smtClean="0">
                <a:solidFill>
                  <a:srgbClr val="FF0000"/>
                </a:solidFill>
              </a:rPr>
            </a:br>
            <a:endParaRPr lang="en-US" dirty="0"/>
          </a:p>
        </p:txBody>
      </p:sp>
      <p:pic>
        <p:nvPicPr>
          <p:cNvPr id="11" name="Content Placeholder 10"/>
          <p:cNvPicPr>
            <a:picLocks noGrp="1"/>
          </p:cNvPicPr>
          <p:nvPr>
            <p:ph idx="1"/>
          </p:nvPr>
        </p:nvPicPr>
        <p:blipFill>
          <a:blip r:embed="rId3"/>
          <a:srcRect/>
          <a:stretch>
            <a:fillRect/>
          </a:stretch>
        </p:blipFill>
        <p:spPr bwMode="auto">
          <a:xfrm>
            <a:off x="1524000" y="1600200"/>
            <a:ext cx="7391400" cy="4343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
        <p:nvSpPr>
          <p:cNvPr id="12" name="Footer Placeholder 11"/>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620000" cy="685800"/>
          </a:xfrm>
        </p:spPr>
        <p:txBody>
          <a:bodyPr>
            <a:normAutofit fontScale="90000"/>
          </a:bodyPr>
          <a:lstStyle/>
          <a:p>
            <a:r>
              <a:rPr lang="en-US" dirty="0" smtClean="0">
                <a:solidFill>
                  <a:srgbClr val="FF0000"/>
                </a:solidFill>
              </a:rPr>
              <a:t>Classification of Clutches</a:t>
            </a:r>
            <a:endParaRPr lang="en-US" dirty="0">
              <a:solidFill>
                <a:srgbClr val="FF0000"/>
              </a:solidFill>
            </a:endParaRPr>
          </a:p>
        </p:txBody>
      </p:sp>
      <p:pic>
        <p:nvPicPr>
          <p:cNvPr id="6" name="Content Placeholder 5"/>
          <p:cNvPicPr>
            <a:picLocks noGrp="1"/>
          </p:cNvPicPr>
          <p:nvPr>
            <p:ph idx="1"/>
          </p:nvPr>
        </p:nvPicPr>
        <p:blipFill>
          <a:blip r:embed="rId3">
            <a:duotone>
              <a:prstClr val="black"/>
              <a:schemeClr val="accent2">
                <a:tint val="45000"/>
                <a:satMod val="400000"/>
              </a:schemeClr>
            </a:duotone>
          </a:blip>
          <a:srcRect/>
          <a:stretch>
            <a:fillRect/>
          </a:stretch>
        </p:blipFill>
        <p:spPr bwMode="auto">
          <a:xfrm>
            <a:off x="1219200" y="1447800"/>
            <a:ext cx="7696200" cy="5029199"/>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533400"/>
            <a:ext cx="8382000" cy="762000"/>
          </a:xfrm>
        </p:spPr>
        <p:txBody>
          <a:bodyPr>
            <a:normAutofit fontScale="90000"/>
          </a:bodyPr>
          <a:lstStyle/>
          <a:p>
            <a:r>
              <a:rPr lang="en-US" b="1" dirty="0" smtClean="0">
                <a:solidFill>
                  <a:srgbClr val="0070C0"/>
                </a:solidFill>
              </a:rPr>
              <a:t>Jaw and Toothed type clutches</a:t>
            </a:r>
            <a:r>
              <a:rPr lang="en-US" dirty="0" smtClean="0">
                <a:solidFill>
                  <a:srgbClr val="0070C0"/>
                </a:solidFill>
              </a:rPr>
              <a:t/>
            </a:r>
            <a:br>
              <a:rPr lang="en-US" dirty="0" smtClean="0">
                <a:solidFill>
                  <a:srgbClr val="0070C0"/>
                </a:solidFill>
              </a:rPr>
            </a:br>
            <a:endParaRPr lang="en-US" dirty="0"/>
          </a:p>
        </p:txBody>
      </p:sp>
      <p:sp>
        <p:nvSpPr>
          <p:cNvPr id="7" name="Text Placeholder 6"/>
          <p:cNvSpPr>
            <a:spLocks noGrp="1"/>
          </p:cNvSpPr>
          <p:nvPr>
            <p:ph type="body" idx="1"/>
          </p:nvPr>
        </p:nvSpPr>
        <p:spPr>
          <a:xfrm>
            <a:off x="457200" y="1066800"/>
            <a:ext cx="4041648" cy="457200"/>
          </a:xfrm>
        </p:spPr>
        <p:txBody>
          <a:bodyPr/>
          <a:lstStyle/>
          <a:p>
            <a:r>
              <a:rPr lang="en-US" dirty="0" smtClean="0">
                <a:solidFill>
                  <a:srgbClr val="C00000"/>
                </a:solidFill>
              </a:rPr>
              <a:t>JAW CLUTCH</a:t>
            </a:r>
            <a:endParaRPr lang="en-US" dirty="0">
              <a:solidFill>
                <a:srgbClr val="C00000"/>
              </a:solidFill>
            </a:endParaRPr>
          </a:p>
        </p:txBody>
      </p:sp>
      <p:sp>
        <p:nvSpPr>
          <p:cNvPr id="9" name="Text Placeholder 8"/>
          <p:cNvSpPr>
            <a:spLocks noGrp="1"/>
          </p:cNvSpPr>
          <p:nvPr>
            <p:ph type="body" sz="half" idx="3"/>
          </p:nvPr>
        </p:nvSpPr>
        <p:spPr>
          <a:xfrm>
            <a:off x="4724400" y="1066800"/>
            <a:ext cx="4041775" cy="457200"/>
          </a:xfrm>
        </p:spPr>
        <p:txBody>
          <a:bodyPr/>
          <a:lstStyle/>
          <a:p>
            <a:r>
              <a:rPr lang="en-US" dirty="0" smtClean="0">
                <a:solidFill>
                  <a:srgbClr val="FF0000"/>
                </a:solidFill>
              </a:rPr>
              <a:t>JAW  CLUTCH DIAGRAM</a:t>
            </a:r>
            <a:endParaRPr lang="en-US" dirty="0">
              <a:solidFill>
                <a:srgbClr val="FF0000"/>
              </a:solidFill>
            </a:endParaRPr>
          </a:p>
        </p:txBody>
      </p:sp>
      <p:sp>
        <p:nvSpPr>
          <p:cNvPr id="8" name="Content Placeholder 7"/>
          <p:cNvSpPr>
            <a:spLocks noGrp="1"/>
          </p:cNvSpPr>
          <p:nvPr>
            <p:ph sz="quarter" idx="2"/>
          </p:nvPr>
        </p:nvSpPr>
        <p:spPr>
          <a:xfrm>
            <a:off x="381000" y="1676400"/>
            <a:ext cx="4041648" cy="4918319"/>
          </a:xfrm>
        </p:spPr>
        <p:txBody>
          <a:bodyPr>
            <a:normAutofit fontScale="92500" lnSpcReduction="10000"/>
          </a:bodyPr>
          <a:lstStyle/>
          <a:p>
            <a:pPr marL="246888" lvl="1"/>
            <a:r>
              <a:rPr lang="en-US" sz="1900" dirty="0" smtClean="0">
                <a:solidFill>
                  <a:srgbClr val="C00000"/>
                </a:solidFill>
              </a:rPr>
              <a:t>These types of clutches </a:t>
            </a:r>
            <a:r>
              <a:rPr lang="en-US" sz="1900" b="1" dirty="0" smtClean="0">
                <a:solidFill>
                  <a:srgbClr val="C00000"/>
                </a:solidFill>
              </a:rPr>
              <a:t>ensure </a:t>
            </a:r>
            <a:r>
              <a:rPr lang="en-US" sz="1900" dirty="0" smtClean="0">
                <a:solidFill>
                  <a:srgbClr val="C00000"/>
                </a:solidFill>
              </a:rPr>
              <a:t>a positive engagement </a:t>
            </a:r>
            <a:r>
              <a:rPr lang="en-US" sz="1900" b="1" dirty="0" smtClean="0">
                <a:solidFill>
                  <a:srgbClr val="C00000"/>
                </a:solidFill>
              </a:rPr>
              <a:t>without </a:t>
            </a:r>
            <a:r>
              <a:rPr lang="en-US" sz="1900" dirty="0" smtClean="0">
                <a:solidFill>
                  <a:srgbClr val="C00000"/>
                </a:solidFill>
              </a:rPr>
              <a:t>any slippage. </a:t>
            </a:r>
          </a:p>
          <a:p>
            <a:pPr marL="246888" lvl="1"/>
            <a:r>
              <a:rPr lang="en-US" sz="1900" dirty="0" smtClean="0">
                <a:solidFill>
                  <a:srgbClr val="0070C0"/>
                </a:solidFill>
              </a:rPr>
              <a:t>The </a:t>
            </a:r>
            <a:r>
              <a:rPr lang="en-US" sz="1900" dirty="0" smtClean="0">
                <a:solidFill>
                  <a:srgbClr val="0070C0"/>
                </a:solidFill>
              </a:rPr>
              <a:t>jaw clutch </a:t>
            </a:r>
            <a:r>
              <a:rPr lang="en-US" sz="1900" b="1" dirty="0" smtClean="0">
                <a:solidFill>
                  <a:srgbClr val="0070C0"/>
                </a:solidFill>
              </a:rPr>
              <a:t>consists </a:t>
            </a:r>
            <a:r>
              <a:rPr lang="en-US" sz="1900" dirty="0" smtClean="0">
                <a:solidFill>
                  <a:srgbClr val="0070C0"/>
                </a:solidFill>
              </a:rPr>
              <a:t>of segmental projections or dogs on one side flange and corresponding recesses on other side flange on the driven shaft. </a:t>
            </a:r>
            <a:endParaRPr lang="en-US" sz="1900" dirty="0" smtClean="0">
              <a:solidFill>
                <a:srgbClr val="0070C0"/>
              </a:solidFill>
            </a:endParaRPr>
          </a:p>
          <a:p>
            <a:pPr marL="246888" lvl="1"/>
            <a:r>
              <a:rPr lang="en-US" sz="1900" dirty="0" smtClean="0">
                <a:solidFill>
                  <a:srgbClr val="0070C0"/>
                </a:solidFill>
              </a:rPr>
              <a:t>Driving </a:t>
            </a:r>
            <a:r>
              <a:rPr lang="en-US" sz="1900" dirty="0" smtClean="0">
                <a:solidFill>
                  <a:srgbClr val="0070C0"/>
                </a:solidFill>
              </a:rPr>
              <a:t>flange is rigidly attached to the end of driving shaft while the other flange is keyed to the other shaft by feather key so that it can slide </a:t>
            </a:r>
            <a:r>
              <a:rPr lang="en-US" sz="1900" dirty="0" smtClean="0">
                <a:solidFill>
                  <a:srgbClr val="0070C0"/>
                </a:solidFill>
              </a:rPr>
              <a:t>on </a:t>
            </a:r>
            <a:r>
              <a:rPr lang="en-US" sz="1900" dirty="0" smtClean="0">
                <a:solidFill>
                  <a:srgbClr val="0070C0"/>
                </a:solidFill>
              </a:rPr>
              <a:t>that shaft. </a:t>
            </a:r>
          </a:p>
          <a:p>
            <a:pPr marL="246888" lvl="1"/>
            <a:r>
              <a:rPr lang="en-US" sz="1900" dirty="0" smtClean="0">
                <a:solidFill>
                  <a:srgbClr val="0070C0"/>
                </a:solidFill>
              </a:rPr>
              <a:t>The shifting device is accommodated on the hub of the sliding flange which makes it possible to engage with the driven flange to transmit the motion and power to the driven shaft.</a:t>
            </a:r>
          </a:p>
          <a:p>
            <a:pPr lvl="1"/>
            <a:endParaRPr lang="en-US" sz="1900" dirty="0">
              <a:solidFill>
                <a:srgbClr val="0070C0"/>
              </a:solidFill>
            </a:endParaRPr>
          </a:p>
        </p:txBody>
      </p:sp>
      <p:pic>
        <p:nvPicPr>
          <p:cNvPr id="11" name="Content Placeholder 10"/>
          <p:cNvPicPr>
            <a:picLocks noGrp="1"/>
          </p:cNvPicPr>
          <p:nvPr>
            <p:ph sz="quarter" idx="4"/>
          </p:nvPr>
        </p:nvPicPr>
        <p:blipFill>
          <a:blip r:embed="rId3"/>
          <a:srcRect/>
          <a:stretch>
            <a:fillRect/>
          </a:stretch>
        </p:blipFill>
        <p:spPr bwMode="auto">
          <a:xfrm>
            <a:off x="4724400" y="1676400"/>
            <a:ext cx="4114800" cy="47244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6F15528-21DE-4FAA-801E-634DDDAF4B2B}" type="slidenum">
              <a:rPr lang="en-US" smtClean="0"/>
              <a:pPr/>
              <a:t>19</a:t>
            </a:fld>
            <a:endParaRPr lang="en-US"/>
          </a:p>
        </p:txBody>
      </p:sp>
      <p:sp>
        <p:nvSpPr>
          <p:cNvPr id="13" name="Footer Placeholder 12"/>
          <p:cNvSpPr>
            <a:spLocks noGrp="1"/>
          </p:cNvSpPr>
          <p:nvPr>
            <p:ph type="ftr" sz="quarter" idx="11"/>
          </p:nvPr>
        </p:nvSpPr>
        <p:spPr>
          <a:xfrm>
            <a:off x="5638800" y="6400800"/>
            <a:ext cx="2971800" cy="381000"/>
          </a:xfrm>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Concept of Shaft and Coupling</a:t>
            </a:r>
            <a:endParaRPr lang="en-US" dirty="0">
              <a:solidFill>
                <a:srgbClr val="0070C0"/>
              </a:solidFill>
            </a:endParaRPr>
          </a:p>
        </p:txBody>
      </p:sp>
      <p:pic>
        <p:nvPicPr>
          <p:cNvPr id="2050" name="Picture 2"/>
          <p:cNvPicPr>
            <a:picLocks noGrp="1" noChangeAspect="1" noChangeArrowheads="1"/>
          </p:cNvPicPr>
          <p:nvPr>
            <p:ph idx="1"/>
          </p:nvPr>
        </p:nvPicPr>
        <p:blipFill>
          <a:blip r:embed="rId3"/>
          <a:stretch>
            <a:fillRect/>
          </a:stretch>
        </p:blipFill>
        <p:spPr bwMode="auto">
          <a:xfrm>
            <a:off x="1295400" y="2362200"/>
            <a:ext cx="6160439" cy="3733800"/>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533400"/>
            <a:ext cx="8382000" cy="762000"/>
          </a:xfrm>
        </p:spPr>
        <p:txBody>
          <a:bodyPr>
            <a:normAutofit fontScale="90000"/>
          </a:bodyPr>
          <a:lstStyle/>
          <a:p>
            <a:r>
              <a:rPr lang="en-US" dirty="0" smtClean="0">
                <a:solidFill>
                  <a:schemeClr val="accent6"/>
                </a:solidFill>
              </a:rPr>
              <a:t>Clutches</a:t>
            </a:r>
            <a:endParaRPr lang="en-US" dirty="0">
              <a:solidFill>
                <a:schemeClr val="accent6"/>
              </a:solidFill>
            </a:endParaRPr>
          </a:p>
        </p:txBody>
      </p:sp>
      <p:sp>
        <p:nvSpPr>
          <p:cNvPr id="7" name="Text Placeholder 6"/>
          <p:cNvSpPr>
            <a:spLocks noGrp="1"/>
          </p:cNvSpPr>
          <p:nvPr>
            <p:ph type="body" idx="1"/>
          </p:nvPr>
        </p:nvSpPr>
        <p:spPr>
          <a:xfrm>
            <a:off x="381000" y="1371600"/>
            <a:ext cx="3505200" cy="685800"/>
          </a:xfrm>
        </p:spPr>
        <p:txBody>
          <a:bodyPr>
            <a:normAutofit fontScale="77500" lnSpcReduction="20000"/>
          </a:bodyPr>
          <a:lstStyle/>
          <a:p>
            <a:endParaRPr lang="en-US" sz="2800" dirty="0" smtClean="0">
              <a:solidFill>
                <a:srgbClr val="0070C0"/>
              </a:solidFill>
            </a:endParaRPr>
          </a:p>
          <a:p>
            <a:r>
              <a:rPr lang="en-US" sz="2800" dirty="0" smtClean="0">
                <a:solidFill>
                  <a:srgbClr val="0070C0"/>
                </a:solidFill>
              </a:rPr>
              <a:t>Friction Clutches </a:t>
            </a:r>
          </a:p>
          <a:p>
            <a:endParaRPr lang="en-US" dirty="0"/>
          </a:p>
        </p:txBody>
      </p:sp>
      <p:sp>
        <p:nvSpPr>
          <p:cNvPr id="9" name="Text Placeholder 8"/>
          <p:cNvSpPr>
            <a:spLocks noGrp="1"/>
          </p:cNvSpPr>
          <p:nvPr>
            <p:ph type="body" sz="half" idx="3"/>
          </p:nvPr>
        </p:nvSpPr>
        <p:spPr>
          <a:xfrm>
            <a:off x="4648200" y="1371600"/>
            <a:ext cx="4038600" cy="685800"/>
          </a:xfrm>
        </p:spPr>
        <p:txBody>
          <a:bodyPr/>
          <a:lstStyle/>
          <a:p>
            <a:r>
              <a:rPr lang="en-US" sz="2400" dirty="0" smtClean="0">
                <a:solidFill>
                  <a:srgbClr val="0070C0"/>
                </a:solidFill>
              </a:rPr>
              <a:t>Principle of friction Clutches</a:t>
            </a:r>
            <a:endParaRPr lang="en-US" sz="2400" dirty="0">
              <a:solidFill>
                <a:srgbClr val="0070C0"/>
              </a:solidFill>
            </a:endParaRPr>
          </a:p>
        </p:txBody>
      </p:sp>
      <p:sp>
        <p:nvSpPr>
          <p:cNvPr id="8" name="Content Placeholder 7"/>
          <p:cNvSpPr>
            <a:spLocks noGrp="1"/>
          </p:cNvSpPr>
          <p:nvPr>
            <p:ph sz="quarter" idx="2"/>
          </p:nvPr>
        </p:nvSpPr>
        <p:spPr>
          <a:xfrm>
            <a:off x="457200" y="2133600"/>
            <a:ext cx="4023360" cy="4114800"/>
          </a:xfrm>
        </p:spPr>
        <p:txBody>
          <a:bodyPr>
            <a:normAutofit fontScale="92500" lnSpcReduction="20000"/>
          </a:bodyPr>
          <a:lstStyle/>
          <a:p>
            <a:pPr algn="just"/>
            <a:r>
              <a:rPr lang="en-US" dirty="0" smtClean="0">
                <a:solidFill>
                  <a:srgbClr val="0070C0"/>
                </a:solidFill>
              </a:rPr>
              <a:t>Friction clutches transmit power by virtue of a friction force developed between the contact surfaces. </a:t>
            </a:r>
            <a:endParaRPr lang="en-US" dirty="0" smtClean="0">
              <a:solidFill>
                <a:srgbClr val="0070C0"/>
              </a:solidFill>
            </a:endParaRPr>
          </a:p>
          <a:p>
            <a:pPr algn="just"/>
            <a:r>
              <a:rPr lang="en-US" dirty="0" smtClean="0">
                <a:solidFill>
                  <a:srgbClr val="0070C0"/>
                </a:solidFill>
              </a:rPr>
              <a:t>The </a:t>
            </a:r>
            <a:r>
              <a:rPr lang="en-US" dirty="0" smtClean="0">
                <a:solidFill>
                  <a:srgbClr val="0070C0"/>
                </a:solidFill>
              </a:rPr>
              <a:t>clutch can slip under certain conditions and can be used as a safety device also. </a:t>
            </a:r>
            <a:endParaRPr lang="en-US" dirty="0" smtClean="0">
              <a:solidFill>
                <a:srgbClr val="0070C0"/>
              </a:solidFill>
            </a:endParaRPr>
          </a:p>
          <a:p>
            <a:pPr algn="just"/>
            <a:r>
              <a:rPr lang="en-US" dirty="0" smtClean="0">
                <a:solidFill>
                  <a:srgbClr val="0070C0"/>
                </a:solidFill>
              </a:rPr>
              <a:t>They </a:t>
            </a:r>
            <a:r>
              <a:rPr lang="en-US" dirty="0" smtClean="0">
                <a:solidFill>
                  <a:srgbClr val="0070C0"/>
                </a:solidFill>
              </a:rPr>
              <a:t>are used when sudden and complete disconnection of two rotating shafts is neces­sary. </a:t>
            </a:r>
            <a:endParaRPr lang="en-US" dirty="0" smtClean="0">
              <a:solidFill>
                <a:srgbClr val="0070C0"/>
              </a:solidFill>
            </a:endParaRPr>
          </a:p>
          <a:p>
            <a:pPr algn="just"/>
            <a:r>
              <a:rPr lang="en-US" dirty="0" smtClean="0">
                <a:solidFill>
                  <a:srgbClr val="0070C0"/>
                </a:solidFill>
              </a:rPr>
              <a:t>The </a:t>
            </a:r>
            <a:r>
              <a:rPr lang="en-US" dirty="0" smtClean="0">
                <a:solidFill>
                  <a:srgbClr val="0070C0"/>
                </a:solidFill>
              </a:rPr>
              <a:t>friction surfaces may be flat, conical or cylindrical.</a:t>
            </a:r>
          </a:p>
          <a:p>
            <a:endParaRPr lang="en-US" dirty="0">
              <a:solidFill>
                <a:srgbClr val="0070C0"/>
              </a:solidFill>
            </a:endParaRPr>
          </a:p>
        </p:txBody>
      </p:sp>
      <p:pic>
        <p:nvPicPr>
          <p:cNvPr id="2050" name="Picture 2"/>
          <p:cNvPicPr>
            <a:picLocks noGrp="1" noChangeAspect="1" noChangeArrowheads="1"/>
          </p:cNvPicPr>
          <p:nvPr>
            <p:ph sz="quarter" idx="4"/>
          </p:nvPr>
        </p:nvPicPr>
        <p:blipFill>
          <a:blip r:embed="rId3"/>
          <a:srcRect/>
          <a:stretch>
            <a:fillRect/>
          </a:stretch>
        </p:blipFill>
        <p:spPr bwMode="auto">
          <a:xfrm>
            <a:off x="4616477" y="2133600"/>
            <a:ext cx="4088647" cy="4114800"/>
          </a:xfrm>
          <a:prstGeom prst="rect">
            <a:avLst/>
          </a:prstGeom>
          <a:noFill/>
          <a:ln w="9525">
            <a:noFill/>
            <a:miter lim="800000"/>
            <a:headEnd/>
            <a:tailEnd/>
          </a:ln>
          <a:effectLst/>
        </p:spPr>
      </p:pic>
      <p:sp>
        <p:nvSpPr>
          <p:cNvPr id="10" name="Slide Number Placeholder 9"/>
          <p:cNvSpPr>
            <a:spLocks noGrp="1"/>
          </p:cNvSpPr>
          <p:nvPr>
            <p:ph type="sldNum" sz="quarter" idx="12"/>
          </p:nvPr>
        </p:nvSpPr>
        <p:spPr/>
        <p:txBody>
          <a:bodyPr/>
          <a:lstStyle/>
          <a:p>
            <a:fld id="{B6F15528-21DE-4FAA-801E-634DDDAF4B2B}" type="slidenum">
              <a:rPr lang="en-US" smtClean="0"/>
              <a:pPr/>
              <a:t>20</a:t>
            </a:fld>
            <a:endParaRPr lang="en-US"/>
          </a:p>
        </p:txBody>
      </p:sp>
      <p:sp>
        <p:nvSpPr>
          <p:cNvPr id="12" name="Footer Placeholder 11"/>
          <p:cNvSpPr>
            <a:spLocks noGrp="1"/>
          </p:cNvSpPr>
          <p:nvPr>
            <p:ph type="ftr" sz="quarter" idx="11"/>
          </p:nvPr>
        </p:nvSpPr>
        <p:spPr>
          <a:xfrm>
            <a:off x="5791200" y="6305550"/>
            <a:ext cx="2819400" cy="476250"/>
          </a:xfrm>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85800"/>
          </a:xfrm>
        </p:spPr>
        <p:txBody>
          <a:bodyPr>
            <a:normAutofit fontScale="90000"/>
          </a:bodyPr>
          <a:lstStyle/>
          <a:p>
            <a:r>
              <a:rPr lang="en-US" dirty="0" smtClean="0">
                <a:solidFill>
                  <a:schemeClr val="accent6"/>
                </a:solidFill>
              </a:rPr>
              <a:t>Clutches</a:t>
            </a:r>
            <a:endParaRPr lang="en-US" dirty="0"/>
          </a:p>
        </p:txBody>
      </p:sp>
      <p:sp>
        <p:nvSpPr>
          <p:cNvPr id="3" name="Text Placeholder 2"/>
          <p:cNvSpPr>
            <a:spLocks noGrp="1"/>
          </p:cNvSpPr>
          <p:nvPr>
            <p:ph type="body" idx="1"/>
          </p:nvPr>
        </p:nvSpPr>
        <p:spPr>
          <a:xfrm>
            <a:off x="381000" y="1295400"/>
            <a:ext cx="4041648" cy="762000"/>
          </a:xfrm>
        </p:spPr>
        <p:txBody>
          <a:bodyPr>
            <a:normAutofit fontScale="55000" lnSpcReduction="20000"/>
          </a:bodyPr>
          <a:lstStyle/>
          <a:p>
            <a:endParaRPr lang="en-US" sz="3200" b="0" dirty="0" smtClean="0">
              <a:solidFill>
                <a:srgbClr val="C00000"/>
              </a:solidFill>
            </a:endParaRPr>
          </a:p>
          <a:p>
            <a:r>
              <a:rPr lang="en-US" sz="5900" b="0" dirty="0" smtClean="0">
                <a:solidFill>
                  <a:srgbClr val="C00000"/>
                </a:solidFill>
              </a:rPr>
              <a:t>Disc clutch:</a:t>
            </a:r>
          </a:p>
          <a:p>
            <a:endParaRPr lang="en-US" dirty="0"/>
          </a:p>
        </p:txBody>
      </p:sp>
      <p:sp>
        <p:nvSpPr>
          <p:cNvPr id="5" name="Content Placeholder 4"/>
          <p:cNvSpPr>
            <a:spLocks noGrp="1"/>
          </p:cNvSpPr>
          <p:nvPr>
            <p:ph sz="quarter" idx="2"/>
          </p:nvPr>
        </p:nvSpPr>
        <p:spPr>
          <a:xfrm>
            <a:off x="381000" y="2133600"/>
            <a:ext cx="4267200" cy="4461119"/>
          </a:xfrm>
        </p:spPr>
        <p:txBody>
          <a:bodyPr>
            <a:normAutofit fontScale="85000" lnSpcReduction="20000"/>
          </a:bodyPr>
          <a:lstStyle/>
          <a:p>
            <a:pPr marL="0" algn="just"/>
            <a:r>
              <a:rPr lang="en-US" dirty="0" smtClean="0">
                <a:solidFill>
                  <a:srgbClr val="0070C0"/>
                </a:solidFill>
              </a:rPr>
              <a:t>There are two flanges, A and B One (A) keyed rigidly to the driving shaft and other (B) fitted to the driven shaft by feather key or </a:t>
            </a:r>
            <a:r>
              <a:rPr lang="en-US" dirty="0" err="1" smtClean="0">
                <a:solidFill>
                  <a:srgbClr val="0070C0"/>
                </a:solidFill>
              </a:rPr>
              <a:t>splines</a:t>
            </a:r>
            <a:r>
              <a:rPr lang="en-US" dirty="0" smtClean="0">
                <a:solidFill>
                  <a:srgbClr val="0070C0"/>
                </a:solidFill>
              </a:rPr>
              <a:t> so that it may be moved along the shaft. </a:t>
            </a:r>
            <a:endParaRPr lang="en-US" dirty="0" smtClean="0">
              <a:solidFill>
                <a:srgbClr val="0070C0"/>
              </a:solidFill>
            </a:endParaRPr>
          </a:p>
          <a:p>
            <a:pPr marL="0" algn="just"/>
            <a:r>
              <a:rPr lang="en-US" dirty="0" smtClean="0">
                <a:solidFill>
                  <a:srgbClr val="0070C0"/>
                </a:solidFill>
              </a:rPr>
              <a:t>Driven </a:t>
            </a:r>
            <a:r>
              <a:rPr lang="en-US" dirty="0" smtClean="0">
                <a:solidFill>
                  <a:srgbClr val="0070C0"/>
                </a:solidFill>
              </a:rPr>
              <a:t>flange (B) may be pressed against the driving flange (A) by a suitable mechanism. </a:t>
            </a:r>
            <a:endParaRPr lang="en-US" dirty="0" smtClean="0">
              <a:solidFill>
                <a:srgbClr val="0070C0"/>
              </a:solidFill>
            </a:endParaRPr>
          </a:p>
          <a:p>
            <a:pPr marL="0" algn="just"/>
            <a:r>
              <a:rPr lang="en-US" dirty="0" smtClean="0">
                <a:solidFill>
                  <a:srgbClr val="FF0000"/>
                </a:solidFill>
              </a:rPr>
              <a:t>The </a:t>
            </a:r>
            <a:r>
              <a:rPr lang="en-US" dirty="0" smtClean="0">
                <a:solidFill>
                  <a:srgbClr val="FF0000"/>
                </a:solidFill>
              </a:rPr>
              <a:t>torque is transmitted by friction between the flanges with friction disc. </a:t>
            </a:r>
            <a:r>
              <a:rPr lang="en-US" dirty="0" smtClean="0">
                <a:solidFill>
                  <a:srgbClr val="0070C0"/>
                </a:solidFill>
              </a:rPr>
              <a:t>The amount of torque transmitted depends upon axial pressure, radius of the friction surfaces and coefficient of friction. </a:t>
            </a:r>
            <a:endParaRPr lang="en-US" dirty="0" smtClean="0">
              <a:solidFill>
                <a:srgbClr val="0070C0"/>
              </a:solidFill>
            </a:endParaRPr>
          </a:p>
          <a:p>
            <a:pPr marL="0" algn="just"/>
            <a:r>
              <a:rPr lang="en-US" dirty="0" smtClean="0">
                <a:solidFill>
                  <a:srgbClr val="0070C0"/>
                </a:solidFill>
              </a:rPr>
              <a:t>Single </a:t>
            </a:r>
            <a:r>
              <a:rPr lang="en-US" dirty="0" smtClean="0">
                <a:solidFill>
                  <a:srgbClr val="0070C0"/>
                </a:solidFill>
              </a:rPr>
              <a:t>disc clutches are </a:t>
            </a:r>
            <a:r>
              <a:rPr lang="en-US" b="1" dirty="0" smtClean="0">
                <a:solidFill>
                  <a:srgbClr val="0070C0"/>
                </a:solidFill>
              </a:rPr>
              <a:t>used in automobiles.</a:t>
            </a:r>
            <a:endParaRPr lang="en-US" dirty="0" smtClean="0">
              <a:solidFill>
                <a:srgbClr val="0070C0"/>
              </a:solidFill>
            </a:endParaRPr>
          </a:p>
          <a:p>
            <a:endParaRPr lang="en-US" dirty="0"/>
          </a:p>
        </p:txBody>
      </p:sp>
      <p:pic>
        <p:nvPicPr>
          <p:cNvPr id="9" name="Content Placeholder 8"/>
          <p:cNvPicPr>
            <a:picLocks noGrp="1"/>
          </p:cNvPicPr>
          <p:nvPr>
            <p:ph sz="quarter" idx="4"/>
          </p:nvPr>
        </p:nvPicPr>
        <p:blipFill>
          <a:blip r:embed="rId3"/>
          <a:srcRect/>
          <a:stretch>
            <a:fillRect/>
          </a:stretch>
        </p:blipFill>
        <p:spPr bwMode="auto">
          <a:xfrm>
            <a:off x="4800600" y="2590800"/>
            <a:ext cx="3886199" cy="33528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6F15528-21DE-4FAA-801E-634DDDAF4B2B}" type="slidenum">
              <a:rPr lang="en-US" smtClean="0"/>
              <a:pPr/>
              <a:t>21</a:t>
            </a:fld>
            <a:endParaRPr lang="en-US"/>
          </a:p>
        </p:txBody>
      </p:sp>
      <p:sp>
        <p:nvSpPr>
          <p:cNvPr id="12" name="Footer Placeholder 11"/>
          <p:cNvSpPr>
            <a:spLocks noGrp="1"/>
          </p:cNvSpPr>
          <p:nvPr>
            <p:ph type="ftr" sz="quarter" idx="11"/>
          </p:nvPr>
        </p:nvSpPr>
        <p:spPr>
          <a:xfrm>
            <a:off x="5410200" y="6324600"/>
            <a:ext cx="3048000" cy="457200"/>
          </a:xfrm>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35608" y="274320"/>
            <a:ext cx="7498080" cy="792480"/>
          </a:xfrm>
        </p:spPr>
        <p:txBody>
          <a:bodyPr>
            <a:normAutofit fontScale="90000"/>
          </a:bodyPr>
          <a:lstStyle/>
          <a:p>
            <a:r>
              <a:rPr lang="en-US" sz="4400" dirty="0" smtClean="0">
                <a:solidFill>
                  <a:srgbClr val="C00000"/>
                </a:solidFill>
              </a:rPr>
              <a:t>Disc clutch:</a:t>
            </a:r>
            <a:br>
              <a:rPr lang="en-US" sz="4400" dirty="0" smtClean="0">
                <a:solidFill>
                  <a:srgbClr val="C00000"/>
                </a:solidFill>
              </a:rPr>
            </a:b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pic>
        <p:nvPicPr>
          <p:cNvPr id="3075" name="Picture 3"/>
          <p:cNvPicPr>
            <a:picLocks noChangeAspect="1" noChangeArrowheads="1"/>
          </p:cNvPicPr>
          <p:nvPr/>
        </p:nvPicPr>
        <p:blipFill>
          <a:blip r:embed="rId3"/>
          <a:srcRect/>
          <a:stretch>
            <a:fillRect/>
          </a:stretch>
        </p:blipFill>
        <p:spPr bwMode="auto">
          <a:xfrm>
            <a:off x="1173402" y="990600"/>
            <a:ext cx="7211478" cy="5257800"/>
          </a:xfrm>
          <a:prstGeom prst="rect">
            <a:avLst/>
          </a:prstGeom>
          <a:noFill/>
          <a:ln w="9525">
            <a:noFill/>
            <a:miter lim="800000"/>
            <a:headEnd/>
            <a:tailEnd/>
          </a:ln>
          <a:effectLst/>
        </p:spPr>
      </p:pic>
      <p:sp>
        <p:nvSpPr>
          <p:cNvPr id="12" name="Footer Placeholder 11"/>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82000" cy="533400"/>
          </a:xfrm>
        </p:spPr>
        <p:txBody>
          <a:bodyPr>
            <a:normAutofit fontScale="90000"/>
          </a:bodyPr>
          <a:lstStyle/>
          <a:p>
            <a:r>
              <a:rPr lang="en-US" dirty="0" smtClean="0">
                <a:solidFill>
                  <a:schemeClr val="accent6"/>
                </a:solidFill>
              </a:rPr>
              <a:t>Clutches</a:t>
            </a:r>
            <a:endParaRPr lang="en-US" dirty="0"/>
          </a:p>
        </p:txBody>
      </p:sp>
      <p:sp>
        <p:nvSpPr>
          <p:cNvPr id="3" name="Text Placeholder 2"/>
          <p:cNvSpPr>
            <a:spLocks noGrp="1"/>
          </p:cNvSpPr>
          <p:nvPr>
            <p:ph type="body" idx="1"/>
          </p:nvPr>
        </p:nvSpPr>
        <p:spPr>
          <a:xfrm>
            <a:off x="381000" y="1524000"/>
            <a:ext cx="4041648" cy="457200"/>
          </a:xfrm>
        </p:spPr>
        <p:txBody>
          <a:bodyPr>
            <a:normAutofit fontScale="92500" lnSpcReduction="10000"/>
          </a:bodyPr>
          <a:lstStyle/>
          <a:p>
            <a:r>
              <a:rPr lang="en-US" sz="2800" b="0" dirty="0" smtClean="0">
                <a:solidFill>
                  <a:srgbClr val="C00000"/>
                </a:solidFill>
              </a:rPr>
              <a:t>Cone clutch</a:t>
            </a:r>
            <a:endParaRPr lang="en-US" sz="2800" b="0" dirty="0">
              <a:solidFill>
                <a:srgbClr val="C00000"/>
              </a:solidFill>
            </a:endParaRPr>
          </a:p>
        </p:txBody>
      </p:sp>
      <p:sp>
        <p:nvSpPr>
          <p:cNvPr id="5" name="Content Placeholder 4"/>
          <p:cNvSpPr>
            <a:spLocks noGrp="1"/>
          </p:cNvSpPr>
          <p:nvPr>
            <p:ph sz="quarter" idx="2"/>
          </p:nvPr>
        </p:nvSpPr>
        <p:spPr>
          <a:xfrm>
            <a:off x="381000" y="2514600"/>
            <a:ext cx="4041648" cy="4080119"/>
          </a:xfrm>
        </p:spPr>
        <p:txBody>
          <a:bodyPr>
            <a:normAutofit fontScale="92500" lnSpcReduction="20000"/>
          </a:bodyPr>
          <a:lstStyle/>
          <a:p>
            <a:pPr>
              <a:buNone/>
            </a:pPr>
            <a:r>
              <a:rPr lang="en-US" dirty="0" smtClean="0">
                <a:solidFill>
                  <a:srgbClr val="0070C0"/>
                </a:solidFill>
              </a:rPr>
              <a:t>	The clutch consists of an internal cone fixed to the driving member and a movable cone free to slide axially is keyed to the driven member. The Slope a of the cone is from 8° to 15°. The clutch parts (Cones) are held together by springs producing the required axial force. Cone clutch is relatively simple device for coupling two shafts by friction without use of much excessive axial pressure.</a:t>
            </a:r>
          </a:p>
          <a:p>
            <a:endParaRPr lang="en-US" dirty="0">
              <a:solidFill>
                <a:srgbClr val="0070C0"/>
              </a:solidFill>
            </a:endParaRPr>
          </a:p>
        </p:txBody>
      </p:sp>
      <p:pic>
        <p:nvPicPr>
          <p:cNvPr id="9" name="Content Placeholder 8"/>
          <p:cNvPicPr>
            <a:picLocks noGrp="1"/>
          </p:cNvPicPr>
          <p:nvPr>
            <p:ph sz="quarter" idx="4"/>
          </p:nvPr>
        </p:nvPicPr>
        <p:blipFill>
          <a:blip r:embed="rId3"/>
          <a:srcRect/>
          <a:stretch>
            <a:fillRect/>
          </a:stretch>
        </p:blipFill>
        <p:spPr bwMode="auto">
          <a:xfrm>
            <a:off x="4724400" y="1524000"/>
            <a:ext cx="4114799" cy="48006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6F15528-21DE-4FAA-801E-634DDDAF4B2B}" type="slidenum">
              <a:rPr lang="en-US" smtClean="0"/>
              <a:pPr/>
              <a:t>23</a:t>
            </a:fld>
            <a:endParaRPr lang="en-US"/>
          </a:p>
        </p:txBody>
      </p:sp>
      <p:sp>
        <p:nvSpPr>
          <p:cNvPr id="12" name="Footer Placeholder 11"/>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533400"/>
          </a:xfrm>
        </p:spPr>
        <p:txBody>
          <a:bodyPr>
            <a:normAutofit fontScale="90000"/>
          </a:bodyPr>
          <a:lstStyle/>
          <a:p>
            <a:r>
              <a:rPr lang="en-US" dirty="0" smtClean="0">
                <a:solidFill>
                  <a:schemeClr val="accent6"/>
                </a:solidFill>
              </a:rPr>
              <a:t>Clutches</a:t>
            </a:r>
            <a:endParaRPr lang="en-US" dirty="0"/>
          </a:p>
        </p:txBody>
      </p:sp>
      <p:sp>
        <p:nvSpPr>
          <p:cNvPr id="3" name="Text Placeholder 2"/>
          <p:cNvSpPr>
            <a:spLocks noGrp="1"/>
          </p:cNvSpPr>
          <p:nvPr>
            <p:ph type="body" idx="1"/>
          </p:nvPr>
        </p:nvSpPr>
        <p:spPr>
          <a:xfrm>
            <a:off x="457200" y="1524000"/>
            <a:ext cx="4041648" cy="457200"/>
          </a:xfrm>
        </p:spPr>
        <p:txBody>
          <a:bodyPr/>
          <a:lstStyle/>
          <a:p>
            <a:r>
              <a:rPr lang="en-US" dirty="0" smtClean="0">
                <a:solidFill>
                  <a:srgbClr val="0070C0"/>
                </a:solidFill>
              </a:rPr>
              <a:t>Centrifugal clutch</a:t>
            </a:r>
            <a:endParaRPr lang="en-US" dirty="0"/>
          </a:p>
        </p:txBody>
      </p:sp>
      <p:sp>
        <p:nvSpPr>
          <p:cNvPr id="4" name="Text Placeholder 3"/>
          <p:cNvSpPr>
            <a:spLocks noGrp="1"/>
          </p:cNvSpPr>
          <p:nvPr>
            <p:ph type="body" sz="half" idx="3"/>
          </p:nvPr>
        </p:nvSpPr>
        <p:spPr>
          <a:xfrm>
            <a:off x="4724400" y="2286000"/>
            <a:ext cx="4041775" cy="457200"/>
          </a:xfrm>
        </p:spPr>
        <p:txBody>
          <a:bodyPr/>
          <a:lstStyle/>
          <a:p>
            <a:endParaRPr lang="en-US"/>
          </a:p>
        </p:txBody>
      </p:sp>
      <p:sp>
        <p:nvSpPr>
          <p:cNvPr id="5" name="Content Placeholder 4"/>
          <p:cNvSpPr>
            <a:spLocks noGrp="1"/>
          </p:cNvSpPr>
          <p:nvPr>
            <p:ph sz="quarter" idx="2"/>
          </p:nvPr>
        </p:nvSpPr>
        <p:spPr>
          <a:xfrm>
            <a:off x="381000" y="2286001"/>
            <a:ext cx="4191000" cy="3733800"/>
          </a:xfrm>
        </p:spPr>
        <p:txBody>
          <a:bodyPr>
            <a:normAutofit fontScale="92500" lnSpcReduction="10000"/>
          </a:bodyPr>
          <a:lstStyle/>
          <a:p>
            <a:pPr algn="just"/>
            <a:r>
              <a:rPr lang="en-US" dirty="0" smtClean="0">
                <a:solidFill>
                  <a:srgbClr val="0070C0"/>
                </a:solidFill>
              </a:rPr>
              <a:t>It is a sort </a:t>
            </a:r>
            <a:r>
              <a:rPr lang="en-US" b="1" dirty="0" smtClean="0">
                <a:solidFill>
                  <a:srgbClr val="0070C0"/>
                </a:solidFill>
              </a:rPr>
              <a:t>of coupling </a:t>
            </a:r>
            <a:r>
              <a:rPr lang="en-US" dirty="0" smtClean="0">
                <a:solidFill>
                  <a:srgbClr val="0070C0"/>
                </a:solidFill>
              </a:rPr>
              <a:t>by which the engagement and dis­engagement takes place at a certain fraction of the running speed of the  driving shaft.</a:t>
            </a:r>
          </a:p>
          <a:p>
            <a:endParaRPr lang="en-US" dirty="0" smtClean="0">
              <a:solidFill>
                <a:srgbClr val="0070C0"/>
              </a:solidFill>
            </a:endParaRPr>
          </a:p>
          <a:p>
            <a:pPr algn="just"/>
            <a:r>
              <a:rPr lang="en-US" dirty="0" smtClean="0">
                <a:solidFill>
                  <a:srgbClr val="0070C0"/>
                </a:solidFill>
              </a:rPr>
              <a:t>Here, the shoes move </a:t>
            </a:r>
            <a:r>
              <a:rPr lang="en-US" dirty="0" err="1" smtClean="0">
                <a:solidFill>
                  <a:srgbClr val="0070C0"/>
                </a:solidFill>
              </a:rPr>
              <a:t>radially</a:t>
            </a:r>
            <a:r>
              <a:rPr lang="en-US" dirty="0" smtClean="0">
                <a:solidFill>
                  <a:srgbClr val="0070C0"/>
                </a:solidFill>
              </a:rPr>
              <a:t>.  The shoes are held against the hub or spider on the driving shaft by means of suitable springs. </a:t>
            </a:r>
          </a:p>
          <a:p>
            <a:endParaRPr lang="en-US" dirty="0"/>
          </a:p>
        </p:txBody>
      </p:sp>
      <p:pic>
        <p:nvPicPr>
          <p:cNvPr id="9" name="Content Placeholder 8"/>
          <p:cNvPicPr>
            <a:picLocks noGrp="1"/>
          </p:cNvPicPr>
          <p:nvPr>
            <p:ph sz="quarter" idx="4"/>
          </p:nvPr>
        </p:nvPicPr>
        <p:blipFill>
          <a:blip r:embed="rId3"/>
          <a:srcRect/>
          <a:stretch>
            <a:fillRect/>
          </a:stretch>
        </p:blipFill>
        <p:spPr bwMode="auto">
          <a:xfrm>
            <a:off x="4724400" y="2286000"/>
            <a:ext cx="3962400" cy="4114799"/>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B6F15528-21DE-4FAA-801E-634DDDAF4B2B}" type="slidenum">
              <a:rPr lang="en-US" smtClean="0"/>
              <a:pPr/>
              <a:t>24</a:t>
            </a:fld>
            <a:endParaRPr lang="en-US"/>
          </a:p>
        </p:txBody>
      </p:sp>
      <p:sp>
        <p:nvSpPr>
          <p:cNvPr id="13" name="Footer Placeholder 12"/>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685800"/>
          </a:xfrm>
        </p:spPr>
        <p:txBody>
          <a:bodyPr>
            <a:normAutofit fontScale="90000"/>
          </a:bodyPr>
          <a:lstStyle/>
          <a:p>
            <a:r>
              <a:rPr lang="en-US" dirty="0" smtClean="0">
                <a:solidFill>
                  <a:schemeClr val="accent6"/>
                </a:solidFill>
              </a:rPr>
              <a:t>Clutches</a:t>
            </a:r>
            <a:endParaRPr lang="en-US" dirty="0"/>
          </a:p>
        </p:txBody>
      </p:sp>
      <p:sp>
        <p:nvSpPr>
          <p:cNvPr id="3" name="Text Placeholder 2"/>
          <p:cNvSpPr>
            <a:spLocks noGrp="1"/>
          </p:cNvSpPr>
          <p:nvPr>
            <p:ph type="body" idx="1"/>
          </p:nvPr>
        </p:nvSpPr>
        <p:spPr>
          <a:xfrm>
            <a:off x="381000" y="1524000"/>
            <a:ext cx="2667000" cy="533400"/>
          </a:xfrm>
        </p:spPr>
        <p:txBody>
          <a:bodyPr>
            <a:normAutofit fontScale="85000" lnSpcReduction="20000"/>
          </a:bodyPr>
          <a:lstStyle/>
          <a:p>
            <a:endParaRPr lang="en-US" dirty="0" smtClean="0">
              <a:solidFill>
                <a:srgbClr val="0070C0"/>
              </a:solidFill>
            </a:endParaRPr>
          </a:p>
          <a:p>
            <a:r>
              <a:rPr lang="en-US" dirty="0" smtClean="0">
                <a:solidFill>
                  <a:srgbClr val="0070C0"/>
                </a:solidFill>
              </a:rPr>
              <a:t>Centrifugal clutch</a:t>
            </a:r>
            <a:endParaRPr lang="en-US" dirty="0" smtClean="0"/>
          </a:p>
          <a:p>
            <a:endParaRPr lang="en-US" dirty="0"/>
          </a:p>
        </p:txBody>
      </p:sp>
      <p:sp>
        <p:nvSpPr>
          <p:cNvPr id="5" name="Content Placeholder 4"/>
          <p:cNvSpPr>
            <a:spLocks noGrp="1"/>
          </p:cNvSpPr>
          <p:nvPr>
            <p:ph sz="quarter" idx="2"/>
          </p:nvPr>
        </p:nvSpPr>
        <p:spPr>
          <a:xfrm>
            <a:off x="381000" y="2209800"/>
            <a:ext cx="4648200" cy="4384919"/>
          </a:xfrm>
        </p:spPr>
        <p:txBody>
          <a:bodyPr>
            <a:normAutofit fontScale="92500" lnSpcReduction="10000"/>
          </a:bodyPr>
          <a:lstStyle/>
          <a:p>
            <a:pPr algn="just"/>
            <a:r>
              <a:rPr lang="en-US" dirty="0" smtClean="0">
                <a:solidFill>
                  <a:srgbClr val="0070C0"/>
                </a:solidFill>
              </a:rPr>
              <a:t>The driven member consist of a cylindrical drum in which shoes slide to make the contact through friction surfaces with the inner linings of drum due to centrifugal force on the shoes. The engagement of the shoes will take place when the centrifugal force on shoe increases and become greater than spring force. </a:t>
            </a:r>
          </a:p>
          <a:p>
            <a:pPr algn="just"/>
            <a:r>
              <a:rPr lang="en-US" dirty="0" smtClean="0">
                <a:solidFill>
                  <a:srgbClr val="0070C0"/>
                </a:solidFill>
              </a:rPr>
              <a:t>The engagement will cause the transmission of torque from driving to driven member.</a:t>
            </a:r>
          </a:p>
          <a:p>
            <a:endParaRPr lang="en-US" dirty="0"/>
          </a:p>
        </p:txBody>
      </p:sp>
      <p:pic>
        <p:nvPicPr>
          <p:cNvPr id="9" name="Content Placeholder 8"/>
          <p:cNvPicPr>
            <a:picLocks noGrp="1"/>
          </p:cNvPicPr>
          <p:nvPr>
            <p:ph sz="quarter" idx="4"/>
          </p:nvPr>
        </p:nvPicPr>
        <p:blipFill>
          <a:blip r:embed="rId3"/>
          <a:srcRect/>
          <a:stretch>
            <a:fillRect/>
          </a:stretch>
        </p:blipFill>
        <p:spPr bwMode="auto">
          <a:xfrm>
            <a:off x="5257800" y="2514600"/>
            <a:ext cx="3698343" cy="3838543"/>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762000"/>
          </a:xfrm>
        </p:spPr>
        <p:txBody>
          <a:bodyPr>
            <a:normAutofit fontScale="90000"/>
          </a:bodyPr>
          <a:lstStyle/>
          <a:p>
            <a:r>
              <a:rPr lang="en-US" b="1" dirty="0" smtClean="0">
                <a:solidFill>
                  <a:srgbClr val="C00000"/>
                </a:solidFill>
              </a:rPr>
              <a:t>BRAKES</a:t>
            </a:r>
            <a:endParaRPr lang="en-US" dirty="0" smtClean="0">
              <a:solidFill>
                <a:srgbClr val="C00000"/>
              </a:solidFill>
            </a:endParaRPr>
          </a:p>
        </p:txBody>
      </p:sp>
      <p:sp>
        <p:nvSpPr>
          <p:cNvPr id="3" name="Text Placeholder 2"/>
          <p:cNvSpPr>
            <a:spLocks noGrp="1"/>
          </p:cNvSpPr>
          <p:nvPr>
            <p:ph type="body" idx="1"/>
          </p:nvPr>
        </p:nvSpPr>
        <p:spPr>
          <a:xfrm>
            <a:off x="457200" y="1447800"/>
            <a:ext cx="4041648" cy="609600"/>
          </a:xfrm>
        </p:spPr>
        <p:txBody>
          <a:bodyPr/>
          <a:lstStyle/>
          <a:p>
            <a:r>
              <a:rPr lang="en-US" dirty="0" smtClean="0">
                <a:solidFill>
                  <a:srgbClr val="0070C0"/>
                </a:solidFill>
              </a:rPr>
              <a:t>What is a brake ?</a:t>
            </a:r>
            <a:endParaRPr lang="en-US" dirty="0">
              <a:solidFill>
                <a:srgbClr val="0070C0"/>
              </a:solidFill>
            </a:endParaRPr>
          </a:p>
        </p:txBody>
      </p:sp>
      <p:sp>
        <p:nvSpPr>
          <p:cNvPr id="4" name="Text Placeholder 3"/>
          <p:cNvSpPr>
            <a:spLocks noGrp="1"/>
          </p:cNvSpPr>
          <p:nvPr>
            <p:ph type="body" sz="half" idx="3"/>
          </p:nvPr>
        </p:nvSpPr>
        <p:spPr>
          <a:xfrm>
            <a:off x="4648200" y="1447800"/>
            <a:ext cx="4041775" cy="609600"/>
          </a:xfrm>
        </p:spPr>
        <p:txBody>
          <a:bodyPr/>
          <a:lstStyle/>
          <a:p>
            <a:r>
              <a:rPr lang="en-US" dirty="0" smtClean="0">
                <a:solidFill>
                  <a:srgbClr val="C00000"/>
                </a:solidFill>
              </a:rPr>
              <a:t>BRAKE</a:t>
            </a:r>
            <a:endParaRPr lang="en-US" dirty="0"/>
          </a:p>
        </p:txBody>
      </p:sp>
      <p:sp>
        <p:nvSpPr>
          <p:cNvPr id="5" name="Content Placeholder 4"/>
          <p:cNvSpPr>
            <a:spLocks noGrp="1"/>
          </p:cNvSpPr>
          <p:nvPr>
            <p:ph sz="quarter" idx="2"/>
          </p:nvPr>
        </p:nvSpPr>
        <p:spPr>
          <a:xfrm>
            <a:off x="381000" y="2209800"/>
            <a:ext cx="4041648" cy="4384919"/>
          </a:xfrm>
        </p:spPr>
        <p:txBody>
          <a:bodyPr>
            <a:normAutofit fontScale="77500" lnSpcReduction="20000"/>
          </a:bodyPr>
          <a:lstStyle/>
          <a:p>
            <a:pPr>
              <a:buNone/>
            </a:pPr>
            <a:r>
              <a:rPr lang="en-US" b="1" dirty="0" smtClean="0">
                <a:solidFill>
                  <a:srgbClr val="C00000"/>
                </a:solidFill>
              </a:rPr>
              <a:t>	</a:t>
            </a:r>
            <a:r>
              <a:rPr lang="en-US" dirty="0" smtClean="0">
                <a:solidFill>
                  <a:srgbClr val="C00000"/>
                </a:solidFill>
              </a:rPr>
              <a:t>Brake is a device </a:t>
            </a:r>
            <a:r>
              <a:rPr lang="en-US" dirty="0" smtClean="0">
                <a:solidFill>
                  <a:srgbClr val="0070C0"/>
                </a:solidFill>
              </a:rPr>
              <a:t>by means of which frictional resistance is applied to a moving machine member in order to retard or stop the motion of a machine. </a:t>
            </a:r>
          </a:p>
          <a:p>
            <a:r>
              <a:rPr lang="en-US" dirty="0" smtClean="0">
                <a:solidFill>
                  <a:srgbClr val="0070C0"/>
                </a:solidFill>
              </a:rPr>
              <a:t>The brakes </a:t>
            </a:r>
            <a:r>
              <a:rPr lang="en-US" b="1" dirty="0" smtClean="0">
                <a:solidFill>
                  <a:srgbClr val="0070C0"/>
                </a:solidFill>
              </a:rPr>
              <a:t>absorb </a:t>
            </a:r>
            <a:r>
              <a:rPr lang="en-US" dirty="0" smtClean="0">
                <a:solidFill>
                  <a:srgbClr val="0070C0"/>
                </a:solidFill>
              </a:rPr>
              <a:t>the kinetic energy and also </a:t>
            </a:r>
            <a:r>
              <a:rPr lang="en-US" b="1" dirty="0" smtClean="0">
                <a:solidFill>
                  <a:srgbClr val="0070C0"/>
                </a:solidFill>
              </a:rPr>
              <a:t>many a time potential energy </a:t>
            </a:r>
            <a:r>
              <a:rPr lang="en-US" dirty="0" smtClean="0">
                <a:solidFill>
                  <a:srgbClr val="0070C0"/>
                </a:solidFill>
              </a:rPr>
              <a:t>(In case of Hoists, Elevators etc.) which appears as heat energy. This heat is to be dissipated in sur</a:t>
            </a:r>
            <a:r>
              <a:rPr lang="en-US" baseline="30000" dirty="0" smtClean="0">
                <a:solidFill>
                  <a:srgbClr val="0070C0"/>
                </a:solidFill>
              </a:rPr>
              <a:t>r</a:t>
            </a:r>
            <a:r>
              <a:rPr lang="en-US" dirty="0" smtClean="0">
                <a:solidFill>
                  <a:srgbClr val="0070C0"/>
                </a:solidFill>
              </a:rPr>
              <a:t>ounding to prevent excessive heating of brake lining. </a:t>
            </a:r>
          </a:p>
          <a:p>
            <a:r>
              <a:rPr lang="en-US" dirty="0" smtClean="0">
                <a:solidFill>
                  <a:srgbClr val="0070C0"/>
                </a:solidFill>
              </a:rPr>
              <a:t>Brakes are </a:t>
            </a:r>
            <a:r>
              <a:rPr lang="en-US" b="1" dirty="0" smtClean="0">
                <a:solidFill>
                  <a:srgbClr val="0070C0"/>
                </a:solidFill>
              </a:rPr>
              <a:t>used in automobiles, </a:t>
            </a:r>
            <a:r>
              <a:rPr lang="en-US" dirty="0" smtClean="0">
                <a:solidFill>
                  <a:srgbClr val="0070C0"/>
                </a:solidFill>
              </a:rPr>
              <a:t>trains, vehicles, hoists, </a:t>
            </a:r>
            <a:r>
              <a:rPr lang="en-US" b="1" dirty="0" smtClean="0">
                <a:solidFill>
                  <a:srgbClr val="0070C0"/>
                </a:solidFill>
              </a:rPr>
              <a:t>elevators, presses and similar ma­chines</a:t>
            </a:r>
            <a:endParaRPr lang="en-US" dirty="0">
              <a:solidFill>
                <a:srgbClr val="0070C0"/>
              </a:solidFill>
            </a:endParaRPr>
          </a:p>
        </p:txBody>
      </p:sp>
      <p:pic>
        <p:nvPicPr>
          <p:cNvPr id="1026" name="Picture 2"/>
          <p:cNvPicPr>
            <a:picLocks noGrp="1" noChangeAspect="1" noChangeArrowheads="1"/>
          </p:cNvPicPr>
          <p:nvPr>
            <p:ph sz="quarter" idx="4"/>
          </p:nvPr>
        </p:nvPicPr>
        <p:blipFill>
          <a:blip r:embed="rId3"/>
          <a:srcRect/>
          <a:stretch>
            <a:fillRect/>
          </a:stretch>
        </p:blipFill>
        <p:spPr bwMode="auto">
          <a:xfrm>
            <a:off x="4724400" y="2438400"/>
            <a:ext cx="4191000" cy="3867085"/>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B6F15528-21DE-4FAA-801E-634DDDAF4B2B}" type="slidenum">
              <a:rPr lang="en-US" smtClean="0"/>
              <a:pPr/>
              <a:t>26</a:t>
            </a:fld>
            <a:endParaRPr lang="en-US"/>
          </a:p>
        </p:txBody>
      </p:sp>
      <p:sp>
        <p:nvSpPr>
          <p:cNvPr id="11" name="Footer Placeholder 10"/>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rgbClr val="C00000"/>
                </a:solidFill>
              </a:rPr>
              <a:t>Classification of Brakes</a:t>
            </a:r>
            <a:endParaRPr lang="en-US"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pic>
        <p:nvPicPr>
          <p:cNvPr id="10" name="Picture 9"/>
          <p:cNvPicPr/>
          <p:nvPr/>
        </p:nvPicPr>
        <p:blipFill>
          <a:blip r:embed="rId3">
            <a:duotone>
              <a:prstClr val="black"/>
              <a:schemeClr val="accent2">
                <a:tint val="45000"/>
                <a:satMod val="400000"/>
              </a:schemeClr>
            </a:duotone>
          </a:blip>
          <a:srcRect/>
          <a:stretch>
            <a:fillRect/>
          </a:stretch>
        </p:blipFill>
        <p:spPr bwMode="auto">
          <a:xfrm>
            <a:off x="1295400" y="1752600"/>
            <a:ext cx="7391400" cy="3733800"/>
          </a:xfrm>
          <a:prstGeom prst="rect">
            <a:avLst/>
          </a:prstGeom>
          <a:noFill/>
          <a:ln w="9525">
            <a:noFill/>
            <a:miter lim="800000"/>
            <a:headEnd/>
            <a:tailEnd/>
          </a:ln>
        </p:spPr>
      </p:pic>
      <p:sp>
        <p:nvSpPr>
          <p:cNvPr id="12" name="Footer Placeholder 11"/>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685800"/>
            <a:ext cx="8382000" cy="685800"/>
          </a:xfrm>
        </p:spPr>
        <p:txBody>
          <a:bodyPr>
            <a:normAutofit fontScale="90000"/>
          </a:bodyPr>
          <a:lstStyle/>
          <a:p>
            <a:r>
              <a:rPr lang="en-US" dirty="0" smtClean="0">
                <a:solidFill>
                  <a:srgbClr val="FF0000"/>
                </a:solidFill>
              </a:rPr>
              <a:t>Brakes</a:t>
            </a:r>
            <a:endParaRPr lang="en-US" dirty="0">
              <a:solidFill>
                <a:srgbClr val="FF0000"/>
              </a:solidFill>
            </a:endParaRPr>
          </a:p>
        </p:txBody>
      </p:sp>
      <p:sp>
        <p:nvSpPr>
          <p:cNvPr id="6" name="Text Placeholder 5"/>
          <p:cNvSpPr>
            <a:spLocks noGrp="1"/>
          </p:cNvSpPr>
          <p:nvPr>
            <p:ph type="body" idx="1"/>
          </p:nvPr>
        </p:nvSpPr>
        <p:spPr>
          <a:xfrm>
            <a:off x="457200" y="1447800"/>
            <a:ext cx="4041648" cy="457200"/>
          </a:xfrm>
        </p:spPr>
        <p:txBody>
          <a:bodyPr>
            <a:normAutofit fontScale="92500" lnSpcReduction="10000"/>
          </a:bodyPr>
          <a:lstStyle/>
          <a:p>
            <a:r>
              <a:rPr lang="en-US" sz="2800" b="0" dirty="0" smtClean="0">
                <a:solidFill>
                  <a:srgbClr val="C00000"/>
                </a:solidFill>
              </a:rPr>
              <a:t>Block Brake</a:t>
            </a:r>
            <a:endParaRPr lang="en-US" sz="2800" b="0" dirty="0"/>
          </a:p>
        </p:txBody>
      </p:sp>
      <p:sp>
        <p:nvSpPr>
          <p:cNvPr id="7" name="Content Placeholder 6"/>
          <p:cNvSpPr>
            <a:spLocks noGrp="1"/>
          </p:cNvSpPr>
          <p:nvPr>
            <p:ph sz="quarter" idx="2"/>
          </p:nvPr>
        </p:nvSpPr>
        <p:spPr>
          <a:xfrm>
            <a:off x="457200" y="2133600"/>
            <a:ext cx="4023360" cy="4038600"/>
          </a:xfrm>
        </p:spPr>
        <p:txBody>
          <a:bodyPr>
            <a:normAutofit fontScale="85000" lnSpcReduction="20000"/>
          </a:bodyPr>
          <a:lstStyle/>
          <a:p>
            <a:r>
              <a:rPr lang="en-US" dirty="0" smtClean="0">
                <a:solidFill>
                  <a:srgbClr val="0070C0"/>
                </a:solidFill>
              </a:rPr>
              <a:t>The block brake consists of blocks which are pressed against the rim of revolving brake wheel or drum. </a:t>
            </a:r>
          </a:p>
          <a:p>
            <a:r>
              <a:rPr lang="en-US" dirty="0" smtClean="0">
                <a:solidFill>
                  <a:srgbClr val="0070C0"/>
                </a:solidFill>
              </a:rPr>
              <a:t>The blocks are made of a softer material than that of rim or some times faced with a friction material. </a:t>
            </a:r>
          </a:p>
          <a:p>
            <a:r>
              <a:rPr lang="en-US" dirty="0" smtClean="0">
                <a:solidFill>
                  <a:srgbClr val="0070C0"/>
                </a:solidFill>
              </a:rPr>
              <a:t>The friction between the wheel and the blocks tends to prevent the rotation of the wheel. This type of brake is commonly used on railway train wheels and tram cars.</a:t>
            </a:r>
          </a:p>
          <a:p>
            <a:endParaRPr lang="en-US" dirty="0"/>
          </a:p>
        </p:txBody>
      </p:sp>
      <p:pic>
        <p:nvPicPr>
          <p:cNvPr id="10" name="Content Placeholder 9"/>
          <p:cNvPicPr>
            <a:picLocks noGrp="1"/>
          </p:cNvPicPr>
          <p:nvPr>
            <p:ph sz="quarter" idx="4"/>
          </p:nvPr>
        </p:nvPicPr>
        <p:blipFill>
          <a:blip r:embed="rId3"/>
          <a:srcRect/>
          <a:stretch>
            <a:fillRect/>
          </a:stretch>
        </p:blipFill>
        <p:spPr bwMode="auto">
          <a:xfrm>
            <a:off x="4648200" y="1981200"/>
            <a:ext cx="4114800" cy="43434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B6F15528-21DE-4FAA-801E-634DDDAF4B2B}" type="slidenum">
              <a:rPr lang="en-US" smtClean="0"/>
              <a:pPr/>
              <a:t>28</a:t>
            </a:fld>
            <a:endParaRPr lang="en-US"/>
          </a:p>
        </p:txBody>
      </p:sp>
      <p:sp>
        <p:nvSpPr>
          <p:cNvPr id="13" name="Footer Placeholder 12"/>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762000"/>
          </a:xfrm>
        </p:spPr>
        <p:txBody>
          <a:bodyPr>
            <a:normAutofit fontScale="90000"/>
          </a:bodyPr>
          <a:lstStyle/>
          <a:p>
            <a:r>
              <a:rPr lang="en-US" dirty="0" smtClean="0">
                <a:solidFill>
                  <a:srgbClr val="FF0000"/>
                </a:solidFill>
              </a:rPr>
              <a:t>Brakes</a:t>
            </a:r>
            <a:endParaRPr lang="en-US" dirty="0">
              <a:solidFill>
                <a:srgbClr val="FF0000"/>
              </a:solidFill>
            </a:endParaRPr>
          </a:p>
        </p:txBody>
      </p:sp>
      <p:sp>
        <p:nvSpPr>
          <p:cNvPr id="3" name="Text Placeholder 2"/>
          <p:cNvSpPr>
            <a:spLocks noGrp="1"/>
          </p:cNvSpPr>
          <p:nvPr>
            <p:ph type="body" idx="1"/>
          </p:nvPr>
        </p:nvSpPr>
        <p:spPr>
          <a:xfrm>
            <a:off x="381000" y="1524000"/>
            <a:ext cx="4800600" cy="914400"/>
          </a:xfrm>
        </p:spPr>
        <p:txBody>
          <a:bodyPr>
            <a:normAutofit/>
          </a:bodyPr>
          <a:lstStyle/>
          <a:p>
            <a:pPr algn="ctr"/>
            <a:r>
              <a:rPr lang="en-US" sz="2400" dirty="0" smtClean="0">
                <a:solidFill>
                  <a:srgbClr val="C00000"/>
                </a:solidFill>
              </a:rPr>
              <a:t>Electric Hydraulic Block Brake</a:t>
            </a:r>
            <a:endParaRPr lang="en-US" sz="2400" dirty="0">
              <a:solidFill>
                <a:srgbClr val="C00000"/>
              </a:solidFill>
            </a:endParaRPr>
          </a:p>
        </p:txBody>
      </p:sp>
      <p:pic>
        <p:nvPicPr>
          <p:cNvPr id="2051" name="Picture 3"/>
          <p:cNvPicPr>
            <a:picLocks noGrp="1" noChangeAspect="1" noChangeArrowheads="1"/>
          </p:cNvPicPr>
          <p:nvPr>
            <p:ph sz="quarter" idx="2"/>
          </p:nvPr>
        </p:nvPicPr>
        <p:blipFill>
          <a:blip r:embed="rId3"/>
          <a:srcRect/>
          <a:stretch>
            <a:fillRect/>
          </a:stretch>
        </p:blipFill>
        <p:spPr bwMode="auto">
          <a:xfrm>
            <a:off x="339717" y="2743200"/>
            <a:ext cx="4007775" cy="3733800"/>
          </a:xfrm>
          <a:prstGeom prst="rect">
            <a:avLst/>
          </a:prstGeom>
          <a:noFill/>
          <a:ln w="9525">
            <a:noFill/>
            <a:miter lim="800000"/>
            <a:headEnd/>
            <a:tailEnd/>
          </a:ln>
          <a:effectLst/>
        </p:spPr>
      </p:pic>
      <p:pic>
        <p:nvPicPr>
          <p:cNvPr id="2050" name="Picture 2"/>
          <p:cNvPicPr>
            <a:picLocks noGrp="1" noChangeAspect="1" noChangeArrowheads="1"/>
          </p:cNvPicPr>
          <p:nvPr>
            <p:ph sz="quarter" idx="4"/>
          </p:nvPr>
        </p:nvPicPr>
        <p:blipFill>
          <a:blip r:embed="rId4"/>
          <a:srcRect/>
          <a:stretch>
            <a:fillRect/>
          </a:stretch>
        </p:blipFill>
        <p:spPr bwMode="auto">
          <a:xfrm>
            <a:off x="4598350" y="2741215"/>
            <a:ext cx="4377080" cy="3735785"/>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B6F15528-21DE-4FAA-801E-634DDDAF4B2B}" type="slidenum">
              <a:rPr lang="en-US" smtClean="0"/>
              <a:pPr/>
              <a:t>29</a:t>
            </a:fld>
            <a:endParaRPr lang="en-US"/>
          </a:p>
        </p:txBody>
      </p:sp>
      <p:sp>
        <p:nvSpPr>
          <p:cNvPr id="11" name="Footer Placeholder 10"/>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838200"/>
            <a:ext cx="8382000" cy="685800"/>
          </a:xfrm>
        </p:spPr>
        <p:txBody>
          <a:bodyPr>
            <a:normAutofit fontScale="90000"/>
          </a:bodyPr>
          <a:lstStyle/>
          <a:p>
            <a:r>
              <a:rPr lang="en-US" dirty="0" smtClean="0">
                <a:solidFill>
                  <a:srgbClr val="FF0000"/>
                </a:solidFill>
              </a:rPr>
              <a:t>Coupling</a:t>
            </a:r>
            <a:endParaRPr lang="en-US" dirty="0">
              <a:solidFill>
                <a:srgbClr val="FF0000"/>
              </a:solidFill>
            </a:endParaRPr>
          </a:p>
        </p:txBody>
      </p:sp>
      <p:sp>
        <p:nvSpPr>
          <p:cNvPr id="7" name="Text Placeholder 6"/>
          <p:cNvSpPr>
            <a:spLocks noGrp="1"/>
          </p:cNvSpPr>
          <p:nvPr>
            <p:ph type="body" idx="1"/>
          </p:nvPr>
        </p:nvSpPr>
        <p:spPr>
          <a:xfrm>
            <a:off x="381000" y="1600200"/>
            <a:ext cx="4041648" cy="457200"/>
          </a:xfrm>
        </p:spPr>
        <p:txBody>
          <a:bodyPr/>
          <a:lstStyle/>
          <a:p>
            <a:r>
              <a:rPr lang="en-US" dirty="0" smtClean="0">
                <a:solidFill>
                  <a:srgbClr val="0070C0"/>
                </a:solidFill>
              </a:rPr>
              <a:t>What is coupling ?</a:t>
            </a:r>
            <a:endParaRPr lang="en-US" dirty="0"/>
          </a:p>
        </p:txBody>
      </p:sp>
      <p:sp>
        <p:nvSpPr>
          <p:cNvPr id="8" name="Text Placeholder 7"/>
          <p:cNvSpPr>
            <a:spLocks noGrp="1"/>
          </p:cNvSpPr>
          <p:nvPr>
            <p:ph type="body" sz="half" idx="3"/>
          </p:nvPr>
        </p:nvSpPr>
        <p:spPr>
          <a:xfrm>
            <a:off x="4724400" y="1600200"/>
            <a:ext cx="4041775" cy="457200"/>
          </a:xfrm>
        </p:spPr>
        <p:txBody>
          <a:bodyPr/>
          <a:lstStyle/>
          <a:p>
            <a:r>
              <a:rPr lang="en-US" dirty="0" smtClean="0">
                <a:solidFill>
                  <a:srgbClr val="002060"/>
                </a:solidFill>
              </a:rPr>
              <a:t>Coupling Diagram</a:t>
            </a:r>
            <a:endParaRPr lang="en-US" dirty="0">
              <a:solidFill>
                <a:srgbClr val="002060"/>
              </a:solidFill>
            </a:endParaRPr>
          </a:p>
        </p:txBody>
      </p:sp>
      <p:sp>
        <p:nvSpPr>
          <p:cNvPr id="5" name="Content Placeholder 4"/>
          <p:cNvSpPr>
            <a:spLocks noGrp="1"/>
          </p:cNvSpPr>
          <p:nvPr>
            <p:ph sz="quarter" idx="2"/>
          </p:nvPr>
        </p:nvSpPr>
        <p:spPr>
          <a:xfrm>
            <a:off x="381000" y="2286001"/>
            <a:ext cx="4041648" cy="3886200"/>
          </a:xfrm>
        </p:spPr>
        <p:txBody>
          <a:bodyPr>
            <a:normAutofit lnSpcReduction="10000"/>
          </a:bodyPr>
          <a:lstStyle/>
          <a:p>
            <a:pPr algn="just"/>
            <a:r>
              <a:rPr lang="en-US" dirty="0" smtClean="0">
                <a:solidFill>
                  <a:srgbClr val="0070C0"/>
                </a:solidFill>
              </a:rPr>
              <a:t>The elements which </a:t>
            </a:r>
            <a:r>
              <a:rPr lang="en-US" b="1" dirty="0" smtClean="0">
                <a:solidFill>
                  <a:srgbClr val="0070C0"/>
                </a:solidFill>
              </a:rPr>
              <a:t>join two shafts </a:t>
            </a:r>
            <a:r>
              <a:rPr lang="en-US" dirty="0" smtClean="0">
                <a:solidFill>
                  <a:srgbClr val="0070C0"/>
                </a:solidFill>
              </a:rPr>
              <a:t>are known as </a:t>
            </a:r>
            <a:r>
              <a:rPr lang="en-US" b="1" dirty="0" smtClean="0">
                <a:solidFill>
                  <a:srgbClr val="0070C0"/>
                </a:solidFill>
              </a:rPr>
              <a:t>couplings. </a:t>
            </a:r>
          </a:p>
          <a:p>
            <a:endParaRPr lang="en-US" dirty="0" smtClean="0">
              <a:solidFill>
                <a:srgbClr val="0070C0"/>
              </a:solidFill>
            </a:endParaRPr>
          </a:p>
          <a:p>
            <a:pPr algn="just"/>
            <a:r>
              <a:rPr lang="en-US" dirty="0" smtClean="0">
                <a:solidFill>
                  <a:srgbClr val="0070C0"/>
                </a:solidFill>
              </a:rPr>
              <a:t>Couplings </a:t>
            </a:r>
            <a:r>
              <a:rPr lang="en-US" b="1" dirty="0" smtClean="0">
                <a:solidFill>
                  <a:srgbClr val="0070C0"/>
                </a:solidFill>
              </a:rPr>
              <a:t>can form permanent connections </a:t>
            </a:r>
            <a:r>
              <a:rPr lang="en-US" dirty="0" smtClean="0">
                <a:solidFill>
                  <a:srgbClr val="0070C0"/>
                </a:solidFill>
              </a:rPr>
              <a:t>between two shafts used for </a:t>
            </a:r>
            <a:r>
              <a:rPr lang="en-US" b="1" dirty="0" smtClean="0">
                <a:solidFill>
                  <a:srgbClr val="0070C0"/>
                </a:solidFill>
              </a:rPr>
              <a:t>transmission of power </a:t>
            </a:r>
            <a:r>
              <a:rPr lang="en-US" dirty="0" smtClean="0">
                <a:solidFill>
                  <a:srgbClr val="0070C0"/>
                </a:solidFill>
              </a:rPr>
              <a:t>from one </a:t>
            </a:r>
            <a:r>
              <a:rPr lang="en-US" b="1" dirty="0" smtClean="0">
                <a:solidFill>
                  <a:srgbClr val="0070C0"/>
                </a:solidFill>
              </a:rPr>
              <a:t>shaft </a:t>
            </a:r>
            <a:r>
              <a:rPr lang="en-US" dirty="0" smtClean="0">
                <a:solidFill>
                  <a:srgbClr val="0070C0"/>
                </a:solidFill>
              </a:rPr>
              <a:t>to </a:t>
            </a:r>
            <a:r>
              <a:rPr lang="en-US" b="1" dirty="0" smtClean="0">
                <a:solidFill>
                  <a:srgbClr val="0070C0"/>
                </a:solidFill>
              </a:rPr>
              <a:t>another</a:t>
            </a:r>
            <a:r>
              <a:rPr lang="en-US" b="1" dirty="0" smtClean="0"/>
              <a:t>. </a:t>
            </a:r>
            <a:endParaRPr lang="en-US" dirty="0"/>
          </a:p>
        </p:txBody>
      </p:sp>
      <p:pic>
        <p:nvPicPr>
          <p:cNvPr id="1026" name="Picture 2"/>
          <p:cNvPicPr>
            <a:picLocks noGrp="1" noChangeAspect="1" noChangeArrowheads="1"/>
          </p:cNvPicPr>
          <p:nvPr>
            <p:ph sz="quarter" idx="4"/>
          </p:nvPr>
        </p:nvPicPr>
        <p:blipFill>
          <a:blip r:embed="rId3"/>
          <a:stretch>
            <a:fillRect/>
          </a:stretch>
        </p:blipFill>
        <p:spPr bwMode="auto">
          <a:xfrm>
            <a:off x="4754562" y="2319338"/>
            <a:ext cx="3856038" cy="3398838"/>
          </a:xfrm>
          <a:prstGeom prst="rect">
            <a:avLst/>
          </a:prstGeom>
          <a:noFill/>
          <a:ln w="9525">
            <a:noFill/>
            <a:miter lim="800000"/>
            <a:headEnd/>
            <a:tailEnd/>
          </a:ln>
          <a:effectLst/>
        </p:spPr>
      </p:pic>
      <p:sp>
        <p:nvSpPr>
          <p:cNvPr id="11" name="Slide Number Placeholder 10"/>
          <p:cNvSpPr>
            <a:spLocks noGrp="1"/>
          </p:cNvSpPr>
          <p:nvPr>
            <p:ph type="sldNum" sz="quarter" idx="12"/>
          </p:nvPr>
        </p:nvSpPr>
        <p:spPr/>
        <p:txBody>
          <a:bodyPr/>
          <a:lstStyle/>
          <a:p>
            <a:fld id="{B6F15528-21DE-4FAA-801E-634DDDAF4B2B}" type="slidenum">
              <a:rPr lang="en-US" smtClean="0"/>
              <a:pPr/>
              <a:t>3</a:t>
            </a:fld>
            <a:endParaRPr lang="en-US"/>
          </a:p>
        </p:txBody>
      </p:sp>
      <p:sp>
        <p:nvSpPr>
          <p:cNvPr id="13" name="Footer Placeholder 12"/>
          <p:cNvSpPr>
            <a:spLocks noGrp="1"/>
          </p:cNvSpPr>
          <p:nvPr>
            <p:ph type="ftr" sz="quarter" idx="11"/>
          </p:nvPr>
        </p:nvSpPr>
        <p:spPr/>
        <p:txBody>
          <a:bodyPr/>
          <a:lstStyle/>
          <a:p>
            <a:r>
              <a:rPr lang="en-US" dirty="0" smtClean="0">
                <a:solidFill>
                  <a:srgbClr val="FF0000"/>
                </a:solidFill>
              </a:rPr>
              <a:t>By: Mudit M. Saxena, Dept. of Mech. Engg.</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smtClean="0">
                <a:solidFill>
                  <a:srgbClr val="FF0000"/>
                </a:solidFill>
              </a:rPr>
              <a:t>Brakes</a:t>
            </a:r>
            <a:endParaRPr lang="en-US" dirty="0"/>
          </a:p>
        </p:txBody>
      </p:sp>
      <p:sp>
        <p:nvSpPr>
          <p:cNvPr id="3" name="Text Placeholder 2"/>
          <p:cNvSpPr>
            <a:spLocks noGrp="1"/>
          </p:cNvSpPr>
          <p:nvPr>
            <p:ph type="body" idx="1"/>
          </p:nvPr>
        </p:nvSpPr>
        <p:spPr>
          <a:xfrm>
            <a:off x="609600" y="1371600"/>
            <a:ext cx="3733800" cy="685800"/>
          </a:xfrm>
        </p:spPr>
        <p:txBody>
          <a:bodyPr>
            <a:normAutofit fontScale="92500" lnSpcReduction="10000"/>
          </a:bodyPr>
          <a:lstStyle/>
          <a:p>
            <a:endParaRPr lang="en-US" dirty="0" smtClean="0">
              <a:solidFill>
                <a:srgbClr val="0070C0"/>
              </a:solidFill>
            </a:endParaRPr>
          </a:p>
          <a:p>
            <a:r>
              <a:rPr lang="en-US" sz="2400" dirty="0" smtClean="0">
                <a:solidFill>
                  <a:srgbClr val="0070C0"/>
                </a:solidFill>
              </a:rPr>
              <a:t>Band Brake :</a:t>
            </a:r>
          </a:p>
          <a:p>
            <a:endParaRPr lang="en-US" dirty="0"/>
          </a:p>
        </p:txBody>
      </p:sp>
      <p:sp>
        <p:nvSpPr>
          <p:cNvPr id="5" name="Content Placeholder 4"/>
          <p:cNvSpPr>
            <a:spLocks noGrp="1"/>
          </p:cNvSpPr>
          <p:nvPr>
            <p:ph sz="quarter" idx="2"/>
          </p:nvPr>
        </p:nvSpPr>
        <p:spPr>
          <a:xfrm>
            <a:off x="304800" y="2286000"/>
            <a:ext cx="4495800" cy="4343400"/>
          </a:xfrm>
        </p:spPr>
        <p:txBody>
          <a:bodyPr>
            <a:noAutofit/>
          </a:bodyPr>
          <a:lstStyle/>
          <a:p>
            <a:r>
              <a:rPr lang="en-US" sz="1800" dirty="0" smtClean="0">
                <a:solidFill>
                  <a:srgbClr val="0070C0"/>
                </a:solidFill>
              </a:rPr>
              <a:t>A band brake consists of a flexible band of leather of steel lined with friction material which embraces a part of the circumference of the brake drum. </a:t>
            </a:r>
          </a:p>
          <a:p>
            <a:r>
              <a:rPr lang="en-US" sz="1800" dirty="0" smtClean="0">
                <a:solidFill>
                  <a:srgbClr val="0070C0"/>
                </a:solidFill>
              </a:rPr>
              <a:t>In simple band brake  one end of the band is attached to a fixed pin or fulcrum of the lever while other at a distance from the fulcrum. </a:t>
            </a:r>
          </a:p>
          <a:p>
            <a:r>
              <a:rPr lang="en-US" sz="1800" dirty="0" smtClean="0">
                <a:solidFill>
                  <a:srgbClr val="0070C0"/>
                </a:solidFill>
              </a:rPr>
              <a:t>In getting braking action, the band is tightened around the wheel by applying effort at the end of the lever. The friction between the band and the wheel surface provides the braking force to decrease or stop the motion of the wheel</a:t>
            </a:r>
            <a:r>
              <a:rPr lang="en-US" sz="2000" dirty="0" smtClean="0">
                <a:solidFill>
                  <a:srgbClr val="0070C0"/>
                </a:solidFill>
              </a:rPr>
              <a:t>. </a:t>
            </a:r>
            <a:endParaRPr lang="en-US" sz="2000" dirty="0">
              <a:solidFill>
                <a:srgbClr val="0070C0"/>
              </a:solidFill>
            </a:endParaRPr>
          </a:p>
        </p:txBody>
      </p:sp>
      <p:pic>
        <p:nvPicPr>
          <p:cNvPr id="9" name="Content Placeholder 8"/>
          <p:cNvPicPr>
            <a:picLocks noGrp="1"/>
          </p:cNvPicPr>
          <p:nvPr>
            <p:ph sz="quarter" idx="4"/>
          </p:nvPr>
        </p:nvPicPr>
        <p:blipFill>
          <a:blip r:embed="rId3"/>
          <a:srcRect/>
          <a:stretch>
            <a:fillRect/>
          </a:stretch>
        </p:blipFill>
        <p:spPr bwMode="auto">
          <a:xfrm>
            <a:off x="5029200" y="2895600"/>
            <a:ext cx="3886200" cy="35052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B6F15528-21DE-4FAA-801E-634DDDAF4B2B}" type="slidenum">
              <a:rPr lang="en-US" smtClean="0"/>
              <a:pPr/>
              <a:t>30</a:t>
            </a:fld>
            <a:endParaRPr lang="en-US"/>
          </a:p>
        </p:txBody>
      </p:sp>
      <p:sp>
        <p:nvSpPr>
          <p:cNvPr id="13" name="Footer Placeholder 12"/>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914400"/>
          </a:xfrm>
        </p:spPr>
        <p:txBody>
          <a:bodyPr>
            <a:normAutofit/>
          </a:bodyPr>
          <a:lstStyle/>
          <a:p>
            <a:r>
              <a:rPr lang="en-US" dirty="0" smtClean="0">
                <a:solidFill>
                  <a:srgbClr val="FF0000"/>
                </a:solidFill>
              </a:rPr>
              <a:t>Brakes</a:t>
            </a:r>
            <a:endParaRPr lang="en-US" dirty="0">
              <a:solidFill>
                <a:srgbClr val="FF0000"/>
              </a:solidFill>
            </a:endParaRPr>
          </a:p>
        </p:txBody>
      </p:sp>
      <p:sp>
        <p:nvSpPr>
          <p:cNvPr id="3" name="Text Placeholder 2"/>
          <p:cNvSpPr>
            <a:spLocks noGrp="1"/>
          </p:cNvSpPr>
          <p:nvPr>
            <p:ph type="body" idx="1"/>
          </p:nvPr>
        </p:nvSpPr>
        <p:spPr>
          <a:xfrm>
            <a:off x="685800" y="1143000"/>
            <a:ext cx="4023360" cy="762000"/>
          </a:xfrm>
        </p:spPr>
        <p:txBody>
          <a:bodyPr>
            <a:normAutofit/>
          </a:bodyPr>
          <a:lstStyle/>
          <a:p>
            <a:r>
              <a:rPr lang="en-US" sz="2800" dirty="0" smtClean="0">
                <a:solidFill>
                  <a:srgbClr val="C00000"/>
                </a:solidFill>
              </a:rPr>
              <a:t>Band and Block Brake</a:t>
            </a:r>
            <a:endParaRPr lang="en-US" sz="2800" dirty="0">
              <a:solidFill>
                <a:srgbClr val="C00000"/>
              </a:solidFill>
            </a:endParaRPr>
          </a:p>
        </p:txBody>
      </p:sp>
      <p:sp>
        <p:nvSpPr>
          <p:cNvPr id="5" name="Content Placeholder 4"/>
          <p:cNvSpPr>
            <a:spLocks noGrp="1"/>
          </p:cNvSpPr>
          <p:nvPr>
            <p:ph sz="quarter" idx="2"/>
          </p:nvPr>
        </p:nvSpPr>
        <p:spPr>
          <a:xfrm>
            <a:off x="609600" y="1981200"/>
            <a:ext cx="4023360" cy="4343400"/>
          </a:xfrm>
        </p:spPr>
        <p:txBody>
          <a:bodyPr/>
          <a:lstStyle/>
          <a:p>
            <a:r>
              <a:rPr lang="en-US" dirty="0" smtClean="0">
                <a:solidFill>
                  <a:srgbClr val="0070C0"/>
                </a:solidFill>
              </a:rPr>
              <a:t>The band and block brake is modified type of the band brake which consists of a number of wooden blocks fixed to a steel band. For braking, the effort is applied at the end of the lever.</a:t>
            </a:r>
          </a:p>
          <a:p>
            <a:endParaRPr lang="en-US" dirty="0"/>
          </a:p>
        </p:txBody>
      </p:sp>
      <p:pic>
        <p:nvPicPr>
          <p:cNvPr id="3074" name="Picture 2"/>
          <p:cNvPicPr>
            <a:picLocks noGrp="1" noChangeAspect="1" noChangeArrowheads="1"/>
          </p:cNvPicPr>
          <p:nvPr>
            <p:ph sz="quarter" idx="4"/>
          </p:nvPr>
        </p:nvPicPr>
        <p:blipFill>
          <a:blip r:embed="rId3"/>
          <a:stretch>
            <a:fillRect/>
          </a:stretch>
        </p:blipFill>
        <p:spPr bwMode="auto">
          <a:xfrm>
            <a:off x="4800600" y="1600200"/>
            <a:ext cx="4022725" cy="3657600"/>
          </a:xfrm>
          <a:prstGeom prst="rect">
            <a:avLst/>
          </a:prstGeom>
          <a:noFill/>
          <a:ln w="9525">
            <a:noFill/>
            <a:miter lim="800000"/>
            <a:headEnd/>
            <a:tailEnd/>
          </a:ln>
          <a:effectLst/>
        </p:spPr>
      </p:pic>
      <p:sp>
        <p:nvSpPr>
          <p:cNvPr id="9" name="Footer Placeholder 8"/>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142999"/>
          </a:xfrm>
        </p:spPr>
        <p:txBody>
          <a:bodyPr>
            <a:normAutofit fontScale="90000"/>
          </a:bodyPr>
          <a:lstStyle/>
          <a:p>
            <a:r>
              <a:rPr lang="en-US" sz="3100" dirty="0" smtClean="0">
                <a:solidFill>
                  <a:srgbClr val="0070C0"/>
                </a:solidFill>
              </a:rPr>
              <a:t>Internal Expanding shoe Brake :</a:t>
            </a: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endParaRPr lang="en-US" dirty="0"/>
          </a:p>
        </p:txBody>
      </p:sp>
      <p:sp>
        <p:nvSpPr>
          <p:cNvPr id="3" name="Text Placeholder 2"/>
          <p:cNvSpPr>
            <a:spLocks noGrp="1"/>
          </p:cNvSpPr>
          <p:nvPr>
            <p:ph type="body" idx="1"/>
          </p:nvPr>
        </p:nvSpPr>
        <p:spPr>
          <a:xfrm>
            <a:off x="838200" y="1828800"/>
            <a:ext cx="7772400" cy="1066800"/>
          </a:xfrm>
        </p:spPr>
        <p:txBody>
          <a:bodyPr/>
          <a:lstStyle/>
          <a:p>
            <a:r>
              <a:rPr lang="en-US" dirty="0" smtClean="0">
                <a:solidFill>
                  <a:srgbClr val="0070C0"/>
                </a:solidFill>
              </a:rPr>
              <a:t/>
            </a:r>
            <a:br>
              <a:rPr lang="en-US" dirty="0" smtClean="0">
                <a:solidFill>
                  <a:srgbClr val="0070C0"/>
                </a:solidFill>
              </a:rPr>
            </a:br>
            <a:endParaRPr lang="en-US" dirty="0"/>
          </a:p>
        </p:txBody>
      </p:sp>
      <p:sp>
        <p:nvSpPr>
          <p:cNvPr id="9" name="Footer Placeholder 8"/>
          <p:cNvSpPr>
            <a:spLocks noGrp="1"/>
          </p:cNvSpPr>
          <p:nvPr>
            <p:ph type="ftr" sz="quarter" idx="11"/>
          </p:nvPr>
        </p:nvSpPr>
        <p:spPr>
          <a:xfrm>
            <a:off x="5638800" y="6400800"/>
            <a:ext cx="2971800" cy="381000"/>
          </a:xfrm>
        </p:spPr>
        <p:txBody>
          <a:bodyPr/>
          <a:lstStyle/>
          <a:p>
            <a:r>
              <a:rPr lang="en-US" dirty="0" smtClean="0">
                <a:solidFill>
                  <a:srgbClr val="C00000"/>
                </a:solidFill>
              </a:rPr>
              <a:t>By: Mudit M. Saxena, Dept. of Mech. Engg.</a:t>
            </a:r>
            <a:endParaRPr lang="en-US" dirty="0">
              <a:solidFill>
                <a:srgbClr val="C0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32</a:t>
            </a:fld>
            <a:endParaRPr lang="en-US"/>
          </a:p>
        </p:txBody>
      </p:sp>
      <p:sp>
        <p:nvSpPr>
          <p:cNvPr id="5" name="Content Placeholder 4"/>
          <p:cNvSpPr>
            <a:spLocks noGrp="1"/>
          </p:cNvSpPr>
          <p:nvPr>
            <p:ph sz="quarter" idx="4294967295"/>
          </p:nvPr>
        </p:nvSpPr>
        <p:spPr>
          <a:xfrm>
            <a:off x="609600" y="4800600"/>
            <a:ext cx="7848600" cy="1676400"/>
          </a:xfrm>
        </p:spPr>
        <p:txBody>
          <a:bodyPr>
            <a:normAutofit fontScale="62500" lnSpcReduction="20000"/>
          </a:bodyPr>
          <a:lstStyle/>
          <a:p>
            <a:pPr algn="just">
              <a:buNone/>
            </a:pPr>
            <a:r>
              <a:rPr lang="en-US" dirty="0" smtClean="0">
                <a:solidFill>
                  <a:srgbClr val="0070C0"/>
                </a:solidFill>
              </a:rPr>
              <a:t>	This type of brake is widely </a:t>
            </a:r>
            <a:r>
              <a:rPr lang="en-US" b="1" dirty="0" smtClean="0">
                <a:solidFill>
                  <a:srgbClr val="0070C0"/>
                </a:solidFill>
              </a:rPr>
              <a:t>used in </a:t>
            </a:r>
            <a:r>
              <a:rPr lang="en-US" sz="3200" dirty="0" smtClean="0">
                <a:solidFill>
                  <a:srgbClr val="0070C0"/>
                </a:solidFill>
              </a:rPr>
              <a:t>automobiles</a:t>
            </a:r>
            <a:r>
              <a:rPr lang="en-US" dirty="0" smtClean="0">
                <a:solidFill>
                  <a:srgbClr val="0070C0"/>
                </a:solidFill>
              </a:rPr>
              <a:t>. The brake may be operated mechanically or hydraulically. The brake consists of two shoes lined with some friction material pivoted at one end about a fixed fulcrum. The shoes are housed inside the rotating drum. Under released condition, sufficient gap between shoes and inner surface of drum is maintained.</a:t>
            </a:r>
          </a:p>
        </p:txBody>
      </p:sp>
      <p:pic>
        <p:nvPicPr>
          <p:cNvPr id="8" name="Picture 7"/>
          <p:cNvPicPr/>
          <p:nvPr/>
        </p:nvPicPr>
        <p:blipFill>
          <a:blip r:embed="rId3"/>
          <a:srcRect/>
          <a:stretch>
            <a:fillRect/>
          </a:stretch>
        </p:blipFill>
        <p:spPr bwMode="auto">
          <a:xfrm>
            <a:off x="2438400" y="1676400"/>
            <a:ext cx="6477000" cy="31242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66800" y="990600"/>
            <a:ext cx="7620000" cy="685800"/>
          </a:xfrm>
        </p:spPr>
        <p:txBody>
          <a:bodyPr>
            <a:normAutofit fontScale="90000"/>
          </a:bodyPr>
          <a:lstStyle/>
          <a:p>
            <a:r>
              <a:rPr lang="en-US" dirty="0" smtClean="0">
                <a:solidFill>
                  <a:srgbClr val="C00000"/>
                </a:solidFill>
              </a:rPr>
              <a:t>Brakes</a:t>
            </a:r>
            <a:endParaRPr lang="en-US" dirty="0">
              <a:solidFill>
                <a:srgbClr val="C00000"/>
              </a:solidFill>
            </a:endParaRPr>
          </a:p>
        </p:txBody>
      </p:sp>
      <p:sp>
        <p:nvSpPr>
          <p:cNvPr id="11" name="Footer Placeholder 2"/>
          <p:cNvSpPr>
            <a:spLocks noGrp="1"/>
          </p:cNvSpPr>
          <p:nvPr>
            <p:ph type="ftr" sz="quarter" idx="11"/>
          </p:nvPr>
        </p:nvSpPr>
        <p:spPr>
          <a:xfrm>
            <a:off x="4800600" y="6477000"/>
            <a:ext cx="3733800" cy="381000"/>
          </a:xfrm>
        </p:spPr>
        <p:txBody>
          <a:bodyPr/>
          <a:lstStyle/>
          <a:p>
            <a:r>
              <a:rPr lang="en-US" sz="1600" dirty="0" smtClean="0">
                <a:solidFill>
                  <a:srgbClr val="C00000"/>
                </a:solidFill>
              </a:rPr>
              <a:t>By: Mudit M. Saxena, Dept. of Mech. Engg.</a:t>
            </a:r>
            <a:endParaRPr lang="en-US" sz="1600"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
        <p:nvSpPr>
          <p:cNvPr id="10" name="Rectangle 9"/>
          <p:cNvSpPr/>
          <p:nvPr/>
        </p:nvSpPr>
        <p:spPr>
          <a:xfrm>
            <a:off x="1143000" y="1600200"/>
            <a:ext cx="7543800" cy="4678204"/>
          </a:xfrm>
          <a:prstGeom prst="rect">
            <a:avLst/>
          </a:prstGeom>
        </p:spPr>
        <p:txBody>
          <a:bodyPr wrap="square">
            <a:spAutoFit/>
          </a:bodyPr>
          <a:lstStyle/>
          <a:p>
            <a:endParaRPr lang="en-US" dirty="0" smtClean="0">
              <a:solidFill>
                <a:srgbClr val="C00000"/>
              </a:solidFill>
            </a:endParaRPr>
          </a:p>
          <a:p>
            <a:r>
              <a:rPr lang="en-US" sz="2000" dirty="0" smtClean="0">
                <a:solidFill>
                  <a:srgbClr val="C00000"/>
                </a:solidFill>
              </a:rPr>
              <a:t>In mechanically applied brakes</a:t>
            </a:r>
            <a:r>
              <a:rPr lang="en-US" sz="2000" dirty="0" smtClean="0">
                <a:solidFill>
                  <a:srgbClr val="0070C0"/>
                </a:solidFill>
              </a:rPr>
              <a:t>, a cam is placed between free ends of the shoes The cam is fixed over a shaft which is rotated by operating suitable linkages. The rotation of cam tends to expand the shoes out-wards eliminating gap and making contact between the shoes and inner surface of the rotating drum. Due to frictional resistance between contact surfaces, the rotation of the drum is decreased or stopped. When the cam is not operated, the shoes come to original position due to spring force provided by retracting spring connected between free ends of the two shoes.</a:t>
            </a:r>
          </a:p>
          <a:p>
            <a:endParaRPr lang="en-US" sz="2000" dirty="0" smtClean="0">
              <a:solidFill>
                <a:srgbClr val="C00000"/>
              </a:solidFill>
            </a:endParaRPr>
          </a:p>
          <a:p>
            <a:r>
              <a:rPr lang="en-US" sz="2000" dirty="0" smtClean="0">
                <a:solidFill>
                  <a:srgbClr val="C00000"/>
                </a:solidFill>
              </a:rPr>
              <a:t>In Hydraulically operated brake </a:t>
            </a:r>
            <a:r>
              <a:rPr lang="en-US" sz="2000" dirty="0" smtClean="0">
                <a:solidFill>
                  <a:srgbClr val="0070C0"/>
                </a:solidFill>
              </a:rPr>
              <a:t>during braking, the fluid at high pressure enters into cylinder fitted with two pistons which move outwards pushing free ends of the shoes similar to the action of a cam causing the braking of the drum.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143000"/>
            <a:ext cx="8229600" cy="762000"/>
          </a:xfrm>
        </p:spPr>
        <p:txBody>
          <a:bodyPr/>
          <a:lstStyle/>
          <a:p>
            <a:r>
              <a:rPr lang="en-US" dirty="0" smtClean="0">
                <a:solidFill>
                  <a:srgbClr val="C00000"/>
                </a:solidFill>
              </a:rPr>
              <a:t>Brakes ( Internally Expanding )</a:t>
            </a:r>
            <a:endParaRPr lang="en-US" dirty="0">
              <a:solidFill>
                <a:srgbClr val="C0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34</a:t>
            </a:fld>
            <a:endParaRPr lang="en-US"/>
          </a:p>
        </p:txBody>
      </p:sp>
      <p:pic>
        <p:nvPicPr>
          <p:cNvPr id="10" name="Picture 9"/>
          <p:cNvPicPr/>
          <p:nvPr/>
        </p:nvPicPr>
        <p:blipFill>
          <a:blip r:embed="rId3"/>
          <a:srcRect/>
          <a:stretch>
            <a:fillRect/>
          </a:stretch>
        </p:blipFill>
        <p:spPr bwMode="auto">
          <a:xfrm>
            <a:off x="1219200" y="1905000"/>
            <a:ext cx="7467600" cy="4419600"/>
          </a:xfrm>
          <a:prstGeom prst="rect">
            <a:avLst/>
          </a:prstGeom>
          <a:noFill/>
          <a:ln w="9525">
            <a:noFill/>
            <a:miter lim="800000"/>
            <a:headEnd/>
            <a:tailEnd/>
          </a:ln>
        </p:spPr>
      </p:pic>
      <p:sp>
        <p:nvSpPr>
          <p:cNvPr id="6" name="Rectangle 5"/>
          <p:cNvSpPr/>
          <p:nvPr/>
        </p:nvSpPr>
        <p:spPr>
          <a:xfrm>
            <a:off x="4191000" y="6519446"/>
            <a:ext cx="4452938" cy="338554"/>
          </a:xfrm>
          <a:prstGeom prst="rect">
            <a:avLst/>
          </a:prstGeom>
        </p:spPr>
        <p:txBody>
          <a:bodyPr wrap="square">
            <a:spAutoFit/>
          </a:bodyPr>
          <a:lstStyle/>
          <a:p>
            <a:pPr lvl="0" algn="r"/>
            <a:r>
              <a:rPr lang="en-US" sz="1600" dirty="0" smtClean="0">
                <a:solidFill>
                  <a:srgbClr val="C00000"/>
                </a:solidFill>
              </a:rPr>
              <a:t>By: Mudit M. Saxena, Dept. of Mech. Engg.</a:t>
            </a:r>
            <a:endParaRPr lang="en-US" sz="1600" dirty="0">
              <a:solidFill>
                <a:srgbClr val="C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smtClean="0">
                <a:solidFill>
                  <a:srgbClr val="C00000"/>
                </a:solidFill>
              </a:rPr>
              <a:t>Internally Expanding Shoe Brakes</a:t>
            </a:r>
            <a:endParaRPr lang="en-US" dirty="0">
              <a:solidFill>
                <a:srgbClr val="C00000"/>
              </a:solidFill>
            </a:endParaRPr>
          </a:p>
        </p:txBody>
      </p:sp>
      <p:sp>
        <p:nvSpPr>
          <p:cNvPr id="7" name="Footer Placeholder 2"/>
          <p:cNvSpPr>
            <a:spLocks noGrp="1"/>
          </p:cNvSpPr>
          <p:nvPr>
            <p:ph type="ftr" sz="quarter" idx="11"/>
          </p:nvPr>
        </p:nvSpPr>
        <p:spPr>
          <a:xfrm>
            <a:off x="5181600" y="6477000"/>
            <a:ext cx="3962400" cy="381000"/>
          </a:xfrm>
        </p:spPr>
        <p:txBody>
          <a:bodyPr/>
          <a:lstStyle/>
          <a:p>
            <a:r>
              <a:rPr lang="en-US" sz="1600" dirty="0" smtClean="0">
                <a:solidFill>
                  <a:srgbClr val="C00000"/>
                </a:solidFill>
              </a:rPr>
              <a:t>By: Mudit M. Saxena, Dept. of Mech. Engg.</a:t>
            </a:r>
            <a:endParaRPr lang="en-US" sz="1600"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pic>
        <p:nvPicPr>
          <p:cNvPr id="1026" name="Picture 2"/>
          <p:cNvPicPr>
            <a:picLocks noChangeAspect="1" noChangeArrowheads="1"/>
          </p:cNvPicPr>
          <p:nvPr/>
        </p:nvPicPr>
        <p:blipFill>
          <a:blip r:embed="rId3"/>
          <a:srcRect/>
          <a:stretch>
            <a:fillRect/>
          </a:stretch>
        </p:blipFill>
        <p:spPr bwMode="auto">
          <a:xfrm>
            <a:off x="1371600" y="1524000"/>
            <a:ext cx="7315200" cy="4471229"/>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543800" cy="609600"/>
          </a:xfrm>
        </p:spPr>
        <p:txBody>
          <a:bodyPr>
            <a:normAutofit fontScale="90000"/>
          </a:bodyPr>
          <a:lstStyle/>
          <a:p>
            <a:r>
              <a:rPr lang="en-US" dirty="0" smtClean="0">
                <a:solidFill>
                  <a:srgbClr val="C00000"/>
                </a:solidFill>
              </a:rPr>
              <a:t>Internally Expanding Shoe Brakes</a:t>
            </a:r>
            <a:endParaRPr lang="en-US" dirty="0"/>
          </a:p>
        </p:txBody>
      </p:sp>
      <p:sp>
        <p:nvSpPr>
          <p:cNvPr id="3" name="Footer Placeholder 2"/>
          <p:cNvSpPr>
            <a:spLocks noGrp="1"/>
          </p:cNvSpPr>
          <p:nvPr>
            <p:ph type="ftr" sz="quarter" idx="11"/>
          </p:nvPr>
        </p:nvSpPr>
        <p:spPr>
          <a:xfrm>
            <a:off x="4953000" y="6477000"/>
            <a:ext cx="3733800" cy="381000"/>
          </a:xfrm>
        </p:spPr>
        <p:txBody>
          <a:bodyPr/>
          <a:lstStyle/>
          <a:p>
            <a:r>
              <a:rPr lang="en-US" sz="1600" dirty="0" smtClean="0">
                <a:solidFill>
                  <a:srgbClr val="C00000"/>
                </a:solidFill>
              </a:rPr>
              <a:t>By: Mudit M. Saxena, Dept. of Mech. Engg.</a:t>
            </a:r>
            <a:endParaRPr lang="en-US" sz="1600" dirty="0">
              <a:solidFill>
                <a:srgbClr val="C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pic>
        <p:nvPicPr>
          <p:cNvPr id="2052" name="Picture 4"/>
          <p:cNvPicPr>
            <a:picLocks noChangeAspect="1" noChangeArrowheads="1"/>
          </p:cNvPicPr>
          <p:nvPr/>
        </p:nvPicPr>
        <p:blipFill>
          <a:blip r:embed="rId3"/>
          <a:srcRect/>
          <a:stretch>
            <a:fillRect/>
          </a:stretch>
        </p:blipFill>
        <p:spPr bwMode="auto">
          <a:xfrm>
            <a:off x="1295399" y="1600199"/>
            <a:ext cx="7239001" cy="4648201"/>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685800"/>
          </a:xfrm>
        </p:spPr>
        <p:txBody>
          <a:bodyPr>
            <a:normAutofit fontScale="90000"/>
          </a:bodyPr>
          <a:lstStyle/>
          <a:p>
            <a:r>
              <a:rPr lang="en-US" dirty="0" smtClean="0">
                <a:solidFill>
                  <a:srgbClr val="FF0000"/>
                </a:solidFill>
              </a:rPr>
              <a:t>Coupling</a:t>
            </a:r>
            <a:endParaRPr lang="en-US" dirty="0"/>
          </a:p>
        </p:txBody>
      </p:sp>
      <p:sp>
        <p:nvSpPr>
          <p:cNvPr id="3" name="Text Placeholder 2"/>
          <p:cNvSpPr>
            <a:spLocks noGrp="1"/>
          </p:cNvSpPr>
          <p:nvPr>
            <p:ph type="body" idx="1"/>
          </p:nvPr>
        </p:nvSpPr>
        <p:spPr>
          <a:xfrm>
            <a:off x="457200" y="1828800"/>
            <a:ext cx="4041648" cy="457200"/>
          </a:xfrm>
        </p:spPr>
        <p:txBody>
          <a:bodyPr/>
          <a:lstStyle/>
          <a:p>
            <a:r>
              <a:rPr lang="en-US" sz="2400" dirty="0" smtClean="0">
                <a:solidFill>
                  <a:srgbClr val="C00000"/>
                </a:solidFill>
              </a:rPr>
              <a:t>Need of  coupling</a:t>
            </a:r>
            <a:endParaRPr lang="en-US" sz="2400" dirty="0">
              <a:solidFill>
                <a:srgbClr val="C00000"/>
              </a:solidFill>
            </a:endParaRPr>
          </a:p>
        </p:txBody>
      </p:sp>
      <p:sp>
        <p:nvSpPr>
          <p:cNvPr id="5" name="Text Placeholder 4"/>
          <p:cNvSpPr>
            <a:spLocks noGrp="1"/>
          </p:cNvSpPr>
          <p:nvPr>
            <p:ph type="body" sz="half" idx="3"/>
          </p:nvPr>
        </p:nvSpPr>
        <p:spPr>
          <a:xfrm>
            <a:off x="4724400" y="1828800"/>
            <a:ext cx="4041775" cy="457200"/>
          </a:xfrm>
        </p:spPr>
        <p:txBody>
          <a:bodyPr/>
          <a:lstStyle/>
          <a:p>
            <a:r>
              <a:rPr lang="en-US" sz="2400" dirty="0" smtClean="0">
                <a:solidFill>
                  <a:srgbClr val="C00000"/>
                </a:solidFill>
              </a:rPr>
              <a:t>Coupling Diagram</a:t>
            </a:r>
            <a:endParaRPr lang="en-US" sz="2400" dirty="0">
              <a:solidFill>
                <a:srgbClr val="C00000"/>
              </a:solidFill>
            </a:endParaRPr>
          </a:p>
        </p:txBody>
      </p:sp>
      <p:sp>
        <p:nvSpPr>
          <p:cNvPr id="4" name="Content Placeholder 3"/>
          <p:cNvSpPr>
            <a:spLocks noGrp="1"/>
          </p:cNvSpPr>
          <p:nvPr>
            <p:ph sz="quarter" idx="2"/>
          </p:nvPr>
        </p:nvSpPr>
        <p:spPr>
          <a:xfrm>
            <a:off x="381000" y="2438400"/>
            <a:ext cx="4041648" cy="4156319"/>
          </a:xfrm>
        </p:spPr>
        <p:txBody>
          <a:bodyPr>
            <a:normAutofit fontScale="92500" lnSpcReduction="10000"/>
          </a:bodyPr>
          <a:lstStyle/>
          <a:p>
            <a:pPr algn="just"/>
            <a:r>
              <a:rPr lang="en-US" dirty="0" smtClean="0">
                <a:solidFill>
                  <a:srgbClr val="FF0000"/>
                </a:solidFill>
              </a:rPr>
              <a:t>Commercial shafts </a:t>
            </a:r>
            <a:r>
              <a:rPr lang="en-US" dirty="0" smtClean="0">
                <a:solidFill>
                  <a:srgbClr val="0070C0"/>
                </a:solidFill>
              </a:rPr>
              <a:t>are limited in length by manufacturing and shipping requirements. </a:t>
            </a:r>
            <a:r>
              <a:rPr lang="en-US" b="1" dirty="0" smtClean="0">
                <a:solidFill>
                  <a:srgbClr val="0070C0"/>
                </a:solidFill>
              </a:rPr>
              <a:t>Couplings </a:t>
            </a:r>
            <a:r>
              <a:rPr lang="en-US" dirty="0" smtClean="0">
                <a:solidFill>
                  <a:srgbClr val="0070C0"/>
                </a:solidFill>
              </a:rPr>
              <a:t>are used </a:t>
            </a:r>
            <a:r>
              <a:rPr lang="en-US" b="1" dirty="0" smtClean="0">
                <a:solidFill>
                  <a:srgbClr val="0070C0"/>
                </a:solidFill>
              </a:rPr>
              <a:t>to join sections </a:t>
            </a:r>
            <a:r>
              <a:rPr lang="en-US" dirty="0" smtClean="0">
                <a:solidFill>
                  <a:srgbClr val="0070C0"/>
                </a:solidFill>
              </a:rPr>
              <a:t>of long </a:t>
            </a:r>
            <a:r>
              <a:rPr lang="en-US" b="1" dirty="0" smtClean="0">
                <a:solidFill>
                  <a:srgbClr val="0070C0"/>
                </a:solidFill>
              </a:rPr>
              <a:t>transmission shafts. </a:t>
            </a:r>
          </a:p>
          <a:p>
            <a:pPr algn="just"/>
            <a:r>
              <a:rPr lang="en-US" dirty="0" smtClean="0">
                <a:solidFill>
                  <a:srgbClr val="FF0000"/>
                </a:solidFill>
              </a:rPr>
              <a:t>Couplings</a:t>
            </a:r>
            <a:r>
              <a:rPr lang="en-US" dirty="0" smtClean="0">
                <a:solidFill>
                  <a:srgbClr val="0070C0"/>
                </a:solidFill>
              </a:rPr>
              <a:t> are also used to connect the shaft of a driving machine to </a:t>
            </a:r>
            <a:r>
              <a:rPr lang="en-US" b="1" dirty="0" smtClean="0">
                <a:solidFill>
                  <a:srgbClr val="0070C0"/>
                </a:solidFill>
              </a:rPr>
              <a:t>the shaft </a:t>
            </a:r>
            <a:r>
              <a:rPr lang="en-US" dirty="0" smtClean="0">
                <a:solidFill>
                  <a:srgbClr val="0070C0"/>
                </a:solidFill>
              </a:rPr>
              <a:t>of a separately built machine so as to give an effect of continuous shaft.</a:t>
            </a:r>
          </a:p>
          <a:p>
            <a:pPr algn="just"/>
            <a:endParaRPr lang="en-US" dirty="0"/>
          </a:p>
        </p:txBody>
      </p:sp>
      <p:pic>
        <p:nvPicPr>
          <p:cNvPr id="10" name="Picture 2"/>
          <p:cNvPicPr>
            <a:picLocks noGrp="1" noChangeAspect="1" noChangeArrowheads="1"/>
          </p:cNvPicPr>
          <p:nvPr>
            <p:ph sz="quarter" idx="4"/>
          </p:nvPr>
        </p:nvPicPr>
        <p:blipFill>
          <a:blip r:embed="rId3"/>
          <a:stretch>
            <a:fillRect/>
          </a:stretch>
        </p:blipFill>
        <p:spPr bwMode="auto">
          <a:xfrm>
            <a:off x="4781202" y="2590800"/>
            <a:ext cx="4057998" cy="3352800"/>
          </a:xfrm>
          <a:prstGeom prst="rect">
            <a:avLst/>
          </a:prstGeom>
          <a:noFill/>
          <a:ln w="9525">
            <a:noFill/>
            <a:miter lim="800000"/>
            <a:headEnd/>
            <a:tailEnd/>
          </a:ln>
          <a:effectLst/>
        </p:spPr>
      </p:pic>
      <p:sp>
        <p:nvSpPr>
          <p:cNvPr id="11" name="Footer Placeholder 10"/>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990600"/>
          </a:xfrm>
        </p:spPr>
        <p:txBody>
          <a:bodyPr/>
          <a:lstStyle/>
          <a:p>
            <a:r>
              <a:rPr lang="en-US" dirty="0" smtClean="0">
                <a:solidFill>
                  <a:srgbClr val="FF0000"/>
                </a:solidFill>
              </a:rPr>
              <a:t>Coupling</a:t>
            </a:r>
            <a:endParaRPr lang="en-US" dirty="0">
              <a:solidFill>
                <a:srgbClr val="FF0000"/>
              </a:solidFill>
            </a:endParaRPr>
          </a:p>
        </p:txBody>
      </p:sp>
      <p:sp>
        <p:nvSpPr>
          <p:cNvPr id="3" name="Text Placeholder 2"/>
          <p:cNvSpPr>
            <a:spLocks noGrp="1"/>
          </p:cNvSpPr>
          <p:nvPr>
            <p:ph type="body" idx="1"/>
          </p:nvPr>
        </p:nvSpPr>
        <p:spPr>
          <a:xfrm>
            <a:off x="381000" y="1676400"/>
            <a:ext cx="4419600" cy="685800"/>
          </a:xfrm>
        </p:spPr>
        <p:txBody>
          <a:bodyPr/>
          <a:lstStyle/>
          <a:p>
            <a:r>
              <a:rPr lang="en-US" sz="2000" dirty="0" smtClean="0">
                <a:solidFill>
                  <a:schemeClr val="accent5">
                    <a:lumMod val="75000"/>
                  </a:schemeClr>
                </a:solidFill>
              </a:rPr>
              <a:t>Sleeve or Box or Muff Coupling</a:t>
            </a:r>
            <a:endParaRPr lang="en-US" sz="2000" dirty="0">
              <a:solidFill>
                <a:schemeClr val="accent5">
                  <a:lumMod val="75000"/>
                </a:schemeClr>
              </a:solidFill>
            </a:endParaRPr>
          </a:p>
        </p:txBody>
      </p:sp>
      <p:sp>
        <p:nvSpPr>
          <p:cNvPr id="5" name="Text Placeholder 4"/>
          <p:cNvSpPr>
            <a:spLocks noGrp="1"/>
          </p:cNvSpPr>
          <p:nvPr>
            <p:ph type="body" sz="half" idx="3"/>
          </p:nvPr>
        </p:nvSpPr>
        <p:spPr>
          <a:xfrm>
            <a:off x="5181600" y="1676400"/>
            <a:ext cx="3581400" cy="685800"/>
          </a:xfrm>
        </p:spPr>
        <p:txBody>
          <a:bodyPr/>
          <a:lstStyle/>
          <a:p>
            <a:r>
              <a:rPr lang="en-US" sz="1800" dirty="0" smtClean="0">
                <a:solidFill>
                  <a:schemeClr val="accent5">
                    <a:lumMod val="75000"/>
                  </a:schemeClr>
                </a:solidFill>
              </a:rPr>
              <a:t>Diagram of Muff Coupling</a:t>
            </a:r>
            <a:endParaRPr lang="en-US" sz="1800" dirty="0">
              <a:solidFill>
                <a:schemeClr val="accent5">
                  <a:lumMod val="75000"/>
                </a:schemeClr>
              </a:solidFill>
            </a:endParaRPr>
          </a:p>
        </p:txBody>
      </p:sp>
      <p:sp>
        <p:nvSpPr>
          <p:cNvPr id="4" name="Content Placeholder 3"/>
          <p:cNvSpPr>
            <a:spLocks noGrp="1"/>
          </p:cNvSpPr>
          <p:nvPr>
            <p:ph sz="quarter" idx="2"/>
          </p:nvPr>
        </p:nvSpPr>
        <p:spPr>
          <a:xfrm>
            <a:off x="381000" y="2438400"/>
            <a:ext cx="4041648" cy="4156319"/>
          </a:xfrm>
        </p:spPr>
        <p:txBody>
          <a:bodyPr>
            <a:normAutofit fontScale="92500" lnSpcReduction="10000"/>
          </a:bodyPr>
          <a:lstStyle/>
          <a:p>
            <a:pPr algn="just"/>
            <a:r>
              <a:rPr lang="en-US" dirty="0" smtClean="0">
                <a:solidFill>
                  <a:srgbClr val="0070C0"/>
                </a:solidFill>
              </a:rPr>
              <a:t>The coupling consists of a sleeve normally made of cast iron, in the form of hollow cylinder which receives end of two shafts made to butt together inside the sleeve. </a:t>
            </a:r>
            <a:endParaRPr lang="en-US" dirty="0" smtClean="0">
              <a:solidFill>
                <a:srgbClr val="0070C0"/>
              </a:solidFill>
            </a:endParaRPr>
          </a:p>
          <a:p>
            <a:pPr algn="just"/>
            <a:r>
              <a:rPr lang="en-US" dirty="0" smtClean="0">
                <a:solidFill>
                  <a:srgbClr val="0070C0"/>
                </a:solidFill>
              </a:rPr>
              <a:t>The </a:t>
            </a:r>
            <a:r>
              <a:rPr lang="en-US" dirty="0" smtClean="0">
                <a:solidFill>
                  <a:srgbClr val="0070C0"/>
                </a:solidFill>
              </a:rPr>
              <a:t>shafts are secured by means of a </a:t>
            </a:r>
            <a:r>
              <a:rPr lang="en-US" dirty="0" smtClean="0">
                <a:solidFill>
                  <a:srgbClr val="FF0000"/>
                </a:solidFill>
              </a:rPr>
              <a:t>taper sunk key </a:t>
            </a:r>
            <a:r>
              <a:rPr lang="en-US" dirty="0" smtClean="0">
                <a:solidFill>
                  <a:srgbClr val="0070C0"/>
                </a:solidFill>
              </a:rPr>
              <a:t>extending for the whole length of sleeve. The torque is transmitted from </a:t>
            </a:r>
            <a:r>
              <a:rPr lang="en-US" dirty="0" smtClean="0">
                <a:solidFill>
                  <a:srgbClr val="0070C0"/>
                </a:solidFill>
              </a:rPr>
              <a:t>one</a:t>
            </a:r>
            <a:r>
              <a:rPr lang="en-US" dirty="0" smtClean="0">
                <a:solidFill>
                  <a:srgbClr val="0070C0"/>
                </a:solidFill>
              </a:rPr>
              <a:t> </a:t>
            </a:r>
            <a:r>
              <a:rPr lang="en-US" dirty="0" smtClean="0">
                <a:solidFill>
                  <a:srgbClr val="0070C0"/>
                </a:solidFill>
              </a:rPr>
              <a:t>shaft to the sleeve and then from the sleeve to the other shaft.</a:t>
            </a:r>
          </a:p>
          <a:p>
            <a:endParaRPr lang="en-US" dirty="0"/>
          </a:p>
        </p:txBody>
      </p:sp>
      <p:pic>
        <p:nvPicPr>
          <p:cNvPr id="7" name="Content Placeholder 6"/>
          <p:cNvPicPr>
            <a:picLocks noGrp="1"/>
          </p:cNvPicPr>
          <p:nvPr>
            <p:ph sz="quarter" idx="4"/>
          </p:nvPr>
        </p:nvPicPr>
        <p:blipFill>
          <a:blip r:embed="rId3"/>
          <a:srcRect/>
          <a:stretch>
            <a:fillRect/>
          </a:stretch>
        </p:blipFill>
        <p:spPr bwMode="auto">
          <a:xfrm>
            <a:off x="4800600" y="3048000"/>
            <a:ext cx="3962400" cy="312420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609600"/>
          </a:xfrm>
        </p:spPr>
        <p:txBody>
          <a:bodyPr>
            <a:normAutofit fontScale="90000"/>
          </a:bodyPr>
          <a:lstStyle/>
          <a:p>
            <a:r>
              <a:rPr lang="en-US" dirty="0" smtClean="0">
                <a:solidFill>
                  <a:schemeClr val="accent5">
                    <a:lumMod val="75000"/>
                  </a:schemeClr>
                </a:solidFill>
              </a:rPr>
              <a:t>Sleeve or Box or Muff Coupling</a:t>
            </a:r>
            <a:br>
              <a:rPr lang="en-US" dirty="0" smtClean="0">
                <a:solidFill>
                  <a:schemeClr val="accent5">
                    <a:lumMod val="75000"/>
                  </a:schemeClr>
                </a:solidFill>
              </a:rPr>
            </a:br>
            <a:endParaRPr lang="en-US" dirty="0"/>
          </a:p>
        </p:txBody>
      </p:sp>
      <p:sp>
        <p:nvSpPr>
          <p:cNvPr id="3" name="Text Placeholder 2"/>
          <p:cNvSpPr>
            <a:spLocks noGrp="1"/>
          </p:cNvSpPr>
          <p:nvPr>
            <p:ph type="body" idx="1"/>
          </p:nvPr>
        </p:nvSpPr>
        <p:spPr>
          <a:xfrm>
            <a:off x="381000" y="1676400"/>
            <a:ext cx="4041648" cy="609600"/>
          </a:xfrm>
        </p:spPr>
        <p:txBody>
          <a:bodyPr/>
          <a:lstStyle/>
          <a:p>
            <a:r>
              <a:rPr lang="en-US" sz="3200" b="0" dirty="0" smtClean="0">
                <a:solidFill>
                  <a:srgbClr val="FF0000"/>
                </a:solidFill>
              </a:rPr>
              <a:t>Sleeve coupler</a:t>
            </a:r>
            <a:endParaRPr lang="en-US" sz="3200" b="0" dirty="0">
              <a:solidFill>
                <a:srgbClr val="FF0000"/>
              </a:solidFill>
            </a:endParaRPr>
          </a:p>
        </p:txBody>
      </p:sp>
      <p:sp>
        <p:nvSpPr>
          <p:cNvPr id="4" name="Text Placeholder 3"/>
          <p:cNvSpPr>
            <a:spLocks noGrp="1"/>
          </p:cNvSpPr>
          <p:nvPr>
            <p:ph type="body" sz="half" idx="3"/>
          </p:nvPr>
        </p:nvSpPr>
        <p:spPr>
          <a:xfrm>
            <a:off x="4721225" y="1676400"/>
            <a:ext cx="4041775" cy="533400"/>
          </a:xfrm>
        </p:spPr>
        <p:txBody>
          <a:bodyPr/>
          <a:lstStyle/>
          <a:p>
            <a:r>
              <a:rPr lang="en-US" sz="2800" b="0" dirty="0" smtClean="0">
                <a:solidFill>
                  <a:srgbClr val="FF0000"/>
                </a:solidFill>
              </a:rPr>
              <a:t>Muff Coupling</a:t>
            </a:r>
            <a:endParaRPr lang="en-US" sz="2800" b="0" dirty="0">
              <a:solidFill>
                <a:srgbClr val="FF0000"/>
              </a:solidFill>
            </a:endParaRPr>
          </a:p>
        </p:txBody>
      </p:sp>
      <p:pic>
        <p:nvPicPr>
          <p:cNvPr id="7" name="Content Placeholder 6"/>
          <p:cNvPicPr>
            <a:picLocks noGrp="1"/>
          </p:cNvPicPr>
          <p:nvPr>
            <p:ph sz="quarter" idx="2"/>
          </p:nvPr>
        </p:nvPicPr>
        <p:blipFill>
          <a:blip r:embed="rId3"/>
          <a:srcRect/>
          <a:stretch>
            <a:fillRect/>
          </a:stretch>
        </p:blipFill>
        <p:spPr bwMode="auto">
          <a:xfrm>
            <a:off x="533400" y="2438400"/>
            <a:ext cx="4038600" cy="3962400"/>
          </a:xfrm>
          <a:prstGeom prst="rect">
            <a:avLst/>
          </a:prstGeom>
          <a:noFill/>
          <a:ln w="9525">
            <a:noFill/>
            <a:miter lim="800000"/>
            <a:headEnd/>
            <a:tailEnd/>
          </a:ln>
        </p:spPr>
      </p:pic>
      <p:pic>
        <p:nvPicPr>
          <p:cNvPr id="8" name="Content Placeholder 7"/>
          <p:cNvPicPr>
            <a:picLocks noGrp="1"/>
          </p:cNvPicPr>
          <p:nvPr>
            <p:ph sz="quarter" idx="4"/>
          </p:nvPr>
        </p:nvPicPr>
        <p:blipFill>
          <a:blip r:embed="rId4"/>
          <a:srcRect/>
          <a:stretch>
            <a:fillRect/>
          </a:stretch>
        </p:blipFill>
        <p:spPr bwMode="auto">
          <a:xfrm>
            <a:off x="4800600" y="2438400"/>
            <a:ext cx="3962400" cy="3810000"/>
          </a:xfrm>
          <a:prstGeom prst="rect">
            <a:avLst/>
          </a:prstGeom>
          <a:noFill/>
          <a:ln w="9525">
            <a:noFill/>
            <a:miter lim="800000"/>
            <a:headEnd/>
            <a:tailEnd/>
          </a:ln>
        </p:spPr>
      </p:pic>
      <p:sp>
        <p:nvSpPr>
          <p:cNvPr id="10" name="Footer Placeholder 9"/>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1"/>
            <a:ext cx="7772400" cy="685800"/>
          </a:xfrm>
        </p:spPr>
        <p:txBody>
          <a:bodyPr/>
          <a:lstStyle/>
          <a:p>
            <a:r>
              <a:rPr lang="en-US" dirty="0" smtClean="0">
                <a:solidFill>
                  <a:srgbClr val="FF0000"/>
                </a:solidFill>
              </a:rPr>
              <a:t>Coupling</a:t>
            </a:r>
            <a:endParaRPr lang="en-US" dirty="0">
              <a:solidFill>
                <a:srgbClr val="FF0000"/>
              </a:solidFill>
            </a:endParaRPr>
          </a:p>
        </p:txBody>
      </p:sp>
      <p:sp>
        <p:nvSpPr>
          <p:cNvPr id="3" name="Text Placeholder 2"/>
          <p:cNvSpPr>
            <a:spLocks noGrp="1"/>
          </p:cNvSpPr>
          <p:nvPr>
            <p:ph type="body" idx="1"/>
          </p:nvPr>
        </p:nvSpPr>
        <p:spPr>
          <a:xfrm>
            <a:off x="533400" y="1371600"/>
            <a:ext cx="7961313" cy="457200"/>
          </a:xfrm>
        </p:spPr>
        <p:txBody>
          <a:bodyPr/>
          <a:lstStyle/>
          <a:p>
            <a:r>
              <a:rPr lang="en-US" dirty="0" smtClean="0">
                <a:solidFill>
                  <a:srgbClr val="FF0000"/>
                </a:solidFill>
              </a:rPr>
              <a:t>Split muff or Clamp Coupling</a:t>
            </a:r>
            <a:endParaRPr lang="en-US" dirty="0">
              <a:solidFill>
                <a:srgbClr val="FF0000"/>
              </a:solidFill>
            </a:endParaRPr>
          </a:p>
        </p:txBody>
      </p:sp>
      <p:sp>
        <p:nvSpPr>
          <p:cNvPr id="8" name="Footer Placeholder 7"/>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7</a:t>
            </a:fld>
            <a:endParaRPr lang="en-US"/>
          </a:p>
        </p:txBody>
      </p:sp>
      <p:sp>
        <p:nvSpPr>
          <p:cNvPr id="4" name="Content Placeholder 3"/>
          <p:cNvSpPr>
            <a:spLocks noGrp="1"/>
          </p:cNvSpPr>
          <p:nvPr>
            <p:ph sz="quarter" idx="4294967295"/>
          </p:nvPr>
        </p:nvSpPr>
        <p:spPr>
          <a:xfrm>
            <a:off x="0" y="4876800"/>
            <a:ext cx="8763000" cy="1447800"/>
          </a:xfrm>
        </p:spPr>
        <p:txBody>
          <a:bodyPr>
            <a:normAutofit fontScale="70000" lnSpcReduction="20000"/>
          </a:bodyPr>
          <a:lstStyle/>
          <a:p>
            <a:pPr algn="just">
              <a:buNone/>
            </a:pPr>
            <a:r>
              <a:rPr lang="en-US" dirty="0" smtClean="0"/>
              <a:t>	</a:t>
            </a:r>
            <a:r>
              <a:rPr lang="en-US" dirty="0" smtClean="0">
                <a:solidFill>
                  <a:srgbClr val="002060"/>
                </a:solidFill>
              </a:rPr>
              <a:t>The sleeve is split in two approximate halves which are connected by through bolts which are housed in recesses formed in the sleeve. The shafts are keyed together by using parallel key in the common key way. This type of coupling is used for heavy duty work.</a:t>
            </a:r>
          </a:p>
          <a:p>
            <a:endParaRPr lang="en-US" dirty="0"/>
          </a:p>
        </p:txBody>
      </p:sp>
      <p:pic>
        <p:nvPicPr>
          <p:cNvPr id="7" name="Picture 6"/>
          <p:cNvPicPr/>
          <p:nvPr/>
        </p:nvPicPr>
        <p:blipFill>
          <a:blip r:embed="rId3"/>
          <a:srcRect/>
          <a:stretch>
            <a:fillRect/>
          </a:stretch>
        </p:blipFill>
        <p:spPr bwMode="auto">
          <a:xfrm>
            <a:off x="2438400" y="1828800"/>
            <a:ext cx="64008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609600"/>
            <a:ext cx="7772400" cy="685800"/>
          </a:xfrm>
        </p:spPr>
        <p:txBody>
          <a:bodyPr>
            <a:normAutofit fontScale="90000"/>
          </a:bodyPr>
          <a:lstStyle/>
          <a:p>
            <a:r>
              <a:rPr lang="en-US" sz="3100" dirty="0" smtClean="0">
                <a:solidFill>
                  <a:srgbClr val="FF0000"/>
                </a:solidFill>
              </a:rPr>
              <a:t>Split muff or Clamp Coupling</a:t>
            </a: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endParaRPr lang="en-US" dirty="0"/>
          </a:p>
        </p:txBody>
      </p:sp>
      <p:sp>
        <p:nvSpPr>
          <p:cNvPr id="3" name="Text Placeholder 2"/>
          <p:cNvSpPr>
            <a:spLocks noGrp="1"/>
          </p:cNvSpPr>
          <p:nvPr>
            <p:ph type="body" idx="1"/>
          </p:nvPr>
        </p:nvSpPr>
        <p:spPr>
          <a:xfrm>
            <a:off x="609600" y="2057400"/>
            <a:ext cx="7808913" cy="533400"/>
          </a:xfrm>
        </p:spPr>
        <p:txBody>
          <a:bodyPr/>
          <a:lstStyle/>
          <a:p>
            <a:pPr algn="r"/>
            <a:r>
              <a:rPr lang="en-US" dirty="0" smtClean="0">
                <a:solidFill>
                  <a:srgbClr val="FF0000"/>
                </a:solidFill>
              </a:rPr>
              <a:t>muff </a:t>
            </a:r>
            <a:endParaRPr lang="en-US" dirty="0"/>
          </a:p>
        </p:txBody>
      </p:sp>
      <p:sp>
        <p:nvSpPr>
          <p:cNvPr id="9" name="Footer Placeholder 8"/>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8</a:t>
            </a:fld>
            <a:endParaRPr lang="en-US"/>
          </a:p>
        </p:txBody>
      </p:sp>
      <p:pic>
        <p:nvPicPr>
          <p:cNvPr id="7" name="Picture 6"/>
          <p:cNvPicPr/>
          <p:nvPr/>
        </p:nvPicPr>
        <p:blipFill>
          <a:blip r:embed="rId3"/>
          <a:srcRect/>
          <a:stretch>
            <a:fillRect/>
          </a:stretch>
        </p:blipFill>
        <p:spPr bwMode="auto">
          <a:xfrm>
            <a:off x="2895600" y="1828800"/>
            <a:ext cx="55626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0"/>
            <a:ext cx="8382000" cy="609600"/>
          </a:xfrm>
        </p:spPr>
        <p:txBody>
          <a:bodyPr>
            <a:normAutofit fontScale="90000"/>
          </a:bodyPr>
          <a:lstStyle/>
          <a:p>
            <a:r>
              <a:rPr lang="en-US" dirty="0" smtClean="0">
                <a:solidFill>
                  <a:srgbClr val="FF0000"/>
                </a:solidFill>
              </a:rPr>
              <a:t>Couplings</a:t>
            </a:r>
            <a:endParaRPr lang="en-US" dirty="0">
              <a:solidFill>
                <a:srgbClr val="FF0000"/>
              </a:solidFill>
            </a:endParaRPr>
          </a:p>
        </p:txBody>
      </p:sp>
      <p:sp>
        <p:nvSpPr>
          <p:cNvPr id="5" name="Text Placeholder 4"/>
          <p:cNvSpPr>
            <a:spLocks noGrp="1"/>
          </p:cNvSpPr>
          <p:nvPr>
            <p:ph type="body" idx="1"/>
          </p:nvPr>
        </p:nvSpPr>
        <p:spPr>
          <a:xfrm>
            <a:off x="381000" y="1524000"/>
            <a:ext cx="4041648" cy="533400"/>
          </a:xfrm>
        </p:spPr>
        <p:txBody>
          <a:bodyPr/>
          <a:lstStyle/>
          <a:p>
            <a:r>
              <a:rPr lang="en-US" sz="2400" dirty="0" smtClean="0">
                <a:solidFill>
                  <a:srgbClr val="0070C0"/>
                </a:solidFill>
              </a:rPr>
              <a:t>Flange-Couplings</a:t>
            </a:r>
            <a:endParaRPr lang="en-US" sz="2400" dirty="0">
              <a:solidFill>
                <a:srgbClr val="0070C0"/>
              </a:solidFill>
            </a:endParaRPr>
          </a:p>
        </p:txBody>
      </p:sp>
      <p:sp>
        <p:nvSpPr>
          <p:cNvPr id="6" name="Content Placeholder 5"/>
          <p:cNvSpPr>
            <a:spLocks noGrp="1"/>
          </p:cNvSpPr>
          <p:nvPr>
            <p:ph sz="quarter" idx="2"/>
          </p:nvPr>
        </p:nvSpPr>
        <p:spPr>
          <a:xfrm>
            <a:off x="381000" y="2209800"/>
            <a:ext cx="4041648" cy="4384919"/>
          </a:xfrm>
        </p:spPr>
        <p:txBody>
          <a:bodyPr>
            <a:normAutofit fontScale="92500"/>
          </a:bodyPr>
          <a:lstStyle/>
          <a:p>
            <a:pPr algn="just"/>
            <a:r>
              <a:rPr lang="en-US" dirty="0" smtClean="0">
                <a:solidFill>
                  <a:srgbClr val="0070C0"/>
                </a:solidFill>
              </a:rPr>
              <a:t>It is most widely used coupling from medium to heavy duty transmission. The flange coupling consists of two</a:t>
            </a:r>
          </a:p>
          <a:p>
            <a:pPr algn="just">
              <a:buNone/>
            </a:pPr>
            <a:r>
              <a:rPr lang="en-US" dirty="0" smtClean="0">
                <a:solidFill>
                  <a:srgbClr val="0070C0"/>
                </a:solidFill>
              </a:rPr>
              <a:t>	coupling halves keyed to the</a:t>
            </a:r>
          </a:p>
          <a:p>
            <a:pPr algn="just">
              <a:buNone/>
            </a:pPr>
            <a:r>
              <a:rPr lang="en-US" dirty="0" smtClean="0">
                <a:solidFill>
                  <a:srgbClr val="0070C0"/>
                </a:solidFill>
              </a:rPr>
              <a:t>	two shafts. These two halves are coupled together by means of suitable number of bolts fitted in the holes through</a:t>
            </a:r>
          </a:p>
          <a:p>
            <a:pPr algn="just">
              <a:buNone/>
            </a:pPr>
            <a:r>
              <a:rPr lang="en-US" dirty="0" smtClean="0">
                <a:solidFill>
                  <a:srgbClr val="0070C0"/>
                </a:solidFill>
              </a:rPr>
              <a:t>	halves. </a:t>
            </a:r>
          </a:p>
          <a:p>
            <a:pPr algn="just"/>
            <a:endParaRPr lang="en-US" dirty="0"/>
          </a:p>
        </p:txBody>
      </p:sp>
      <p:pic>
        <p:nvPicPr>
          <p:cNvPr id="9" name="Content Placeholder 8"/>
          <p:cNvPicPr>
            <a:picLocks noGrp="1"/>
          </p:cNvPicPr>
          <p:nvPr>
            <p:ph sz="quarter" idx="4"/>
          </p:nvPr>
        </p:nvPicPr>
        <p:blipFill>
          <a:blip r:embed="rId3"/>
          <a:srcRect/>
          <a:stretch>
            <a:fillRect/>
          </a:stretch>
        </p:blipFill>
        <p:spPr bwMode="auto">
          <a:xfrm>
            <a:off x="4648200" y="2133600"/>
            <a:ext cx="4267200" cy="4200061"/>
          </a:xfrm>
          <a:prstGeom prst="rect">
            <a:avLst/>
          </a:prstGeom>
          <a:noFill/>
          <a:ln w="9525">
            <a:noFill/>
            <a:miter lim="800000"/>
            <a:headEnd/>
            <a:tailEnd/>
          </a:ln>
        </p:spPr>
      </p:pic>
      <p:sp>
        <p:nvSpPr>
          <p:cNvPr id="10" name="Footer Placeholder 9"/>
          <p:cNvSpPr>
            <a:spLocks noGrp="1"/>
          </p:cNvSpPr>
          <p:nvPr>
            <p:ph type="ftr" sz="quarter" idx="11"/>
          </p:nvPr>
        </p:nvSpPr>
        <p:spPr/>
        <p:txBody>
          <a:bodyPr/>
          <a:lstStyle/>
          <a:p>
            <a:r>
              <a:rPr lang="en-US" dirty="0" smtClean="0">
                <a:solidFill>
                  <a:srgbClr val="C00000"/>
                </a:solidFill>
              </a:rPr>
              <a:t>By: Mudit M. Saxena, Dept. of Mech. Engg.</a:t>
            </a:r>
            <a:endParaRPr lang="en-US" dirty="0">
              <a:solidFill>
                <a:srgbClr val="C00000"/>
              </a:solidFill>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348</TotalTime>
  <Words>1910</Words>
  <Application>Microsoft Office PowerPoint</Application>
  <PresentationFormat>On-screen Show (4:3)</PresentationFormat>
  <Paragraphs>238</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Solstice</vt:lpstr>
      <vt:lpstr>     Unit – 12     Couplings, Clutches And Brakes </vt:lpstr>
      <vt:lpstr>Concept of Shaft and Coupling</vt:lpstr>
      <vt:lpstr>Coupling</vt:lpstr>
      <vt:lpstr>Coupling</vt:lpstr>
      <vt:lpstr>Coupling</vt:lpstr>
      <vt:lpstr>Sleeve or Box or Muff Coupling </vt:lpstr>
      <vt:lpstr>Coupling</vt:lpstr>
      <vt:lpstr>Split muff or Clamp Coupling   </vt:lpstr>
      <vt:lpstr>Couplings</vt:lpstr>
      <vt:lpstr>Coupling</vt:lpstr>
      <vt:lpstr>FLANGE COUPLING</vt:lpstr>
      <vt:lpstr>Coupling</vt:lpstr>
      <vt:lpstr>Oldham coupling </vt:lpstr>
      <vt:lpstr>Coupling</vt:lpstr>
      <vt:lpstr>Coupling </vt:lpstr>
      <vt:lpstr>Clutches </vt:lpstr>
      <vt:lpstr>Clutch </vt:lpstr>
      <vt:lpstr>Classification of Clutches</vt:lpstr>
      <vt:lpstr>Jaw and Toothed type clutches </vt:lpstr>
      <vt:lpstr>Clutches</vt:lpstr>
      <vt:lpstr>Clutches</vt:lpstr>
      <vt:lpstr>Disc clutch: </vt:lpstr>
      <vt:lpstr>Clutches</vt:lpstr>
      <vt:lpstr>Clutches</vt:lpstr>
      <vt:lpstr>Clutches</vt:lpstr>
      <vt:lpstr>BRAKES</vt:lpstr>
      <vt:lpstr>Classification of Brakes</vt:lpstr>
      <vt:lpstr>Brakes</vt:lpstr>
      <vt:lpstr>Brakes</vt:lpstr>
      <vt:lpstr>Brakes</vt:lpstr>
      <vt:lpstr>Brakes</vt:lpstr>
      <vt:lpstr>Internal Expanding shoe Brake :   </vt:lpstr>
      <vt:lpstr>Brakes</vt:lpstr>
      <vt:lpstr>Brakes ( Internally Expanding )</vt:lpstr>
      <vt:lpstr>Internally Expanding Shoe Brakes</vt:lpstr>
      <vt:lpstr>Internally Expanding Shoe Brakes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Couplings, Clutches And Brakes </dc:title>
  <dc:creator/>
  <cp:lastModifiedBy>user</cp:lastModifiedBy>
  <cp:revision>125</cp:revision>
  <dcterms:created xsi:type="dcterms:W3CDTF">2006-08-16T00:00:00Z</dcterms:created>
  <dcterms:modified xsi:type="dcterms:W3CDTF">2011-07-07T09:34:28Z</dcterms:modified>
</cp:coreProperties>
</file>