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406" r:id="rId3"/>
    <p:sldId id="468" r:id="rId4"/>
    <p:sldId id="469" r:id="rId5"/>
    <p:sldId id="470" r:id="rId6"/>
    <p:sldId id="413" r:id="rId7"/>
    <p:sldId id="436" r:id="rId8"/>
    <p:sldId id="408" r:id="rId9"/>
    <p:sldId id="465" r:id="rId10"/>
    <p:sldId id="466" r:id="rId11"/>
    <p:sldId id="456" r:id="rId12"/>
    <p:sldId id="457" r:id="rId13"/>
    <p:sldId id="448" r:id="rId14"/>
    <p:sldId id="452" r:id="rId15"/>
    <p:sldId id="417" r:id="rId16"/>
    <p:sldId id="449" r:id="rId17"/>
    <p:sldId id="450" r:id="rId18"/>
    <p:sldId id="451" r:id="rId19"/>
    <p:sldId id="437" r:id="rId20"/>
    <p:sldId id="453" r:id="rId21"/>
    <p:sldId id="458" r:id="rId22"/>
    <p:sldId id="459" r:id="rId23"/>
    <p:sldId id="460" r:id="rId24"/>
    <p:sldId id="461" r:id="rId25"/>
    <p:sldId id="462" r:id="rId26"/>
    <p:sldId id="463" r:id="rId27"/>
    <p:sldId id="464" r:id="rId28"/>
    <p:sldId id="471" r:id="rId29"/>
    <p:sldId id="472" r:id="rId30"/>
    <p:sldId id="473" r:id="rId31"/>
    <p:sldId id="474"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99CC"/>
    <a:srgbClr val="000066"/>
    <a:srgbClr val="FF9966"/>
    <a:srgbClr val="CCFF99"/>
    <a:srgbClr val="CCECFF"/>
    <a:srgbClr val="99CCFF"/>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900" autoAdjust="0"/>
    <p:restoredTop sz="67986" autoAdjust="0"/>
  </p:normalViewPr>
  <p:slideViewPr>
    <p:cSldViewPr>
      <p:cViewPr varScale="1">
        <p:scale>
          <a:sx n="78" d="100"/>
          <a:sy n="78" d="100"/>
        </p:scale>
        <p:origin x="-4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52"/>
    </p:cViewPr>
  </p:sorterViewPr>
  <p:notesViewPr>
    <p:cSldViewPr>
      <p:cViewPr>
        <p:scale>
          <a:sx n="75" d="100"/>
          <a:sy n="75" d="100"/>
        </p:scale>
        <p:origin x="-648" y="54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59557BF-7804-41EF-8B21-44AEB3F4B5C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A2312B-C38E-41AE-A702-3A7BFBC4310A}" type="slidenum">
              <a:rPr lang="en-US"/>
              <a:pPr/>
              <a:t>1</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b="1" dirty="0"/>
              <a:t>TO THE TRAINER</a:t>
            </a:r>
          </a:p>
          <a:p>
            <a:r>
              <a:rPr lang="en-US" dirty="0"/>
              <a:t>This PowerPoint presentation can be used to train people about the basics of refrigeration and air </a:t>
            </a:r>
            <a:r>
              <a:rPr lang="en-US" dirty="0" err="1"/>
              <a:t>condonditioning</a:t>
            </a:r>
            <a:r>
              <a:rPr lang="en-US" dirty="0"/>
              <a:t>. The information on the slides is the minimum information that should be explained. The trainer notes for each slide provide more detailed information, but it is up to the trainer to decide if and how much of this information is presented also.</a:t>
            </a:r>
          </a:p>
          <a:p>
            <a:endParaRPr lang="en-US" dirty="0"/>
          </a:p>
          <a:p>
            <a:r>
              <a:rPr lang="en-US" dirty="0"/>
              <a:t>Additional materials that can be used for the training session are available on </a:t>
            </a:r>
            <a:r>
              <a:rPr lang="en-US" b="1" dirty="0"/>
              <a:t>www.energyefficiencyasia.org</a:t>
            </a:r>
            <a:r>
              <a:rPr lang="en-US" dirty="0"/>
              <a:t> under “Energy Equipment” and include:</a:t>
            </a:r>
          </a:p>
          <a:p>
            <a:pPr>
              <a:buFontTx/>
              <a:buChar char="•"/>
            </a:pPr>
            <a:r>
              <a:rPr lang="en-US" b="1" dirty="0"/>
              <a:t>Textbook chapter</a:t>
            </a:r>
            <a:r>
              <a:rPr lang="en-US" dirty="0"/>
              <a:t> on this energy equipment that forms the basis of this PowerPoint presentation but has more detailed information</a:t>
            </a:r>
          </a:p>
          <a:p>
            <a:pPr>
              <a:buFontTx/>
              <a:buChar char="•"/>
            </a:pPr>
            <a:r>
              <a:rPr lang="en-US" b="1" dirty="0"/>
              <a:t>Quiz </a:t>
            </a:r>
            <a:r>
              <a:rPr lang="en-US" dirty="0"/>
              <a:t>– ten multiple choice questions that trainees can answer after the training session</a:t>
            </a:r>
          </a:p>
          <a:p>
            <a:pPr>
              <a:buFontTx/>
              <a:buChar char="•"/>
            </a:pPr>
            <a:r>
              <a:rPr lang="en-US" b="1" dirty="0"/>
              <a:t>Option checklist</a:t>
            </a:r>
            <a:r>
              <a:rPr lang="en-US" dirty="0"/>
              <a:t> – a list of the most important options to improve energy efficiency of this equipment</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339CDE-95C6-4367-99A7-DEC4A6F3B5D8}" type="slidenum">
              <a:rPr lang="en-US"/>
              <a:pPr/>
              <a:t>15</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r>
              <a:rPr lang="en-US"/>
              <a:t>The refrigeration cycle is shown in the Figure and can be broken down into the following stages </a:t>
            </a:r>
            <a:r>
              <a:rPr lang="en-US" b="1" i="1"/>
              <a:t>(note to the trainer: the numbers 1-4 are shown in the figure)</a:t>
            </a:r>
            <a:r>
              <a:rPr lang="en-US"/>
              <a:t>:</a:t>
            </a:r>
            <a:endParaRPr lang="en-US" b="1"/>
          </a:p>
          <a:p>
            <a:pPr>
              <a:buFontTx/>
              <a:buChar char="•"/>
            </a:pPr>
            <a:r>
              <a:rPr lang="en-US" b="1"/>
              <a:t>1 – 2.</a:t>
            </a:r>
            <a:r>
              <a:rPr lang="en-US"/>
              <a:t> Low-pressure liquid refrigerant in the evaporator absorbs heat from its surroundings, usually air, water or some other process liquid. During this process it changes its state from a liquid to a gas, and at the evaporator exit is slightly superheated.</a:t>
            </a:r>
            <a:endParaRPr lang="en-US"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002F72-19FD-43E5-8AF7-1A9E3EE22A5E}" type="slidenum">
              <a:rPr lang="en-US"/>
              <a:pPr/>
              <a:t>16</a:t>
            </a:fld>
            <a:endParaRPr lang="en-US"/>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p:txBody>
          <a:bodyPr/>
          <a:lstStyle/>
          <a:p>
            <a:r>
              <a:rPr lang="en-US"/>
              <a:t>The refrigeration cycle is shown in the Figure and can be broken down into the following stages </a:t>
            </a:r>
            <a:r>
              <a:rPr lang="en-US" b="1" i="1"/>
              <a:t>(note to the trainer: the numbers 1-4 are shown in the figure)</a:t>
            </a:r>
            <a:r>
              <a:rPr lang="en-US"/>
              <a:t>:</a:t>
            </a:r>
            <a:endParaRPr lang="en-US" b="1"/>
          </a:p>
          <a:p>
            <a:pPr>
              <a:buFontTx/>
              <a:buChar char="•"/>
            </a:pPr>
            <a:r>
              <a:rPr lang="en-US" b="1"/>
              <a:t>2 – 3.</a:t>
            </a:r>
            <a:r>
              <a:rPr lang="en-US"/>
              <a:t> The superheated vapour enters the compressor where its pressure is raised. The temperature will also increase, because a proportion of the energy put into the compression process is transferred to the refrigerant.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FA2AA-13E9-4636-B00B-0ACE13675EF4}" type="slidenum">
              <a:rPr lang="en-US"/>
              <a:pPr/>
              <a:t>17</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a:t>The refrigeration cycle is shown in the Figure and can be broken down into the following stages </a:t>
            </a:r>
            <a:r>
              <a:rPr lang="en-US" b="1" i="1"/>
              <a:t>(note to the trainer: the numbers 1-4 are shown in the figure)</a:t>
            </a:r>
            <a:r>
              <a:rPr lang="en-US"/>
              <a:t>:</a:t>
            </a:r>
            <a:endParaRPr lang="en-US" b="1"/>
          </a:p>
          <a:p>
            <a:pPr>
              <a:buFontTx/>
              <a:buChar char="•"/>
            </a:pPr>
            <a:r>
              <a:rPr lang="en-US" b="1"/>
              <a:t>3 – 4.</a:t>
            </a:r>
            <a:r>
              <a:rPr lang="en-US"/>
              <a:t> The high pressure superheated gas passes from the compressor into the condenser. The initial part of the cooling process (3-3a) de-superheats the gas before it is then turned back into liquid (3a-3b). The cooling for this process is usually achieved by using air or water. A further reduction in temperature happens in the pipe work and liquid receiver (3b - 4), so that the refrigerant liquid is sub-cooled as it enters the expansion device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3BDD37-08DF-411B-8241-DEEEA7B190D0}" type="slidenum">
              <a:rPr lang="en-US"/>
              <a:pPr/>
              <a:t>18</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a:t>The refrigeration cycle is shown in the Figure and can be broken down into the following stages </a:t>
            </a:r>
            <a:r>
              <a:rPr lang="en-US" b="1" i="1"/>
              <a:t>(note to the trainer: the numbers 1-4 are shown in the figure)</a:t>
            </a:r>
            <a:r>
              <a:rPr lang="en-US"/>
              <a:t>:</a:t>
            </a:r>
            <a:endParaRPr lang="en-US" b="1"/>
          </a:p>
          <a:p>
            <a:pPr>
              <a:buFontTx/>
              <a:buChar char="•"/>
            </a:pPr>
            <a:r>
              <a:rPr lang="en-US" b="1"/>
              <a:t>1 – 2.</a:t>
            </a:r>
            <a:r>
              <a:rPr lang="en-US"/>
              <a:t> Low-pressure liquid refrigerant in the evaporator absorbs heat from its surroundings, usually air, water or some other process liquid. During this process it changes its state from a liquid to a gas, and at the evaporator exit is slightly superheated.</a:t>
            </a:r>
            <a:endParaRPr lang="en-US" b="1"/>
          </a:p>
          <a:p>
            <a:pPr>
              <a:buFontTx/>
              <a:buChar char="•"/>
            </a:pPr>
            <a:r>
              <a:rPr lang="en-US" b="1"/>
              <a:t>2 – 3.</a:t>
            </a:r>
            <a:r>
              <a:rPr lang="en-US"/>
              <a:t> The superheated vapour enters the compressor where its pressure is raised. The temperature will also increase, because a proportion of the energy put into the compression process is transferred to the refrigerant.</a:t>
            </a:r>
            <a:endParaRPr lang="en-US" b="1"/>
          </a:p>
          <a:p>
            <a:pPr>
              <a:buFontTx/>
              <a:buChar char="•"/>
            </a:pPr>
            <a:r>
              <a:rPr lang="en-US" b="1"/>
              <a:t>3 – 4.</a:t>
            </a:r>
            <a:r>
              <a:rPr lang="en-US"/>
              <a:t> The high pressure superheated gas passes from the compressor into the condenser. The initial part of the cooling process (3-3a) de-superheats the gas before it is then turned back into liquid (3a-3b). The cooling for this process is usually achieved by using air or water. A further reduction in temperature happens in the pipe work and liquid receiver (3b - 4), so that the refrigerant liquid is sub-cooled as it enters the expansion device.CondenserEvaporatorHigh Pressure SideLow Pressure SideCompressorExpansion Device</a:t>
            </a:r>
            <a:r>
              <a:rPr lang="en-US" b="1"/>
              <a:t>1234</a:t>
            </a:r>
            <a:endParaRPr lang="en-US"/>
          </a:p>
          <a:p>
            <a:pPr>
              <a:buFontTx/>
              <a:buChar char="•"/>
            </a:pPr>
            <a:r>
              <a:rPr lang="en-US" b="1"/>
              <a:t>4 - 1</a:t>
            </a:r>
            <a:r>
              <a:rPr lang="en-US"/>
              <a:t> The high-pressure sub-cooled liquid passes through the expansion device, which both reduces its pressure and controls the flow into the evaporator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75599-4A23-4C6C-89BE-24C5466B4EF7}" type="slidenum">
              <a:rPr lang="en-US"/>
              <a:pPr/>
              <a:t>19</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pPr algn="just">
              <a:buFontTx/>
              <a:buChar char="•"/>
            </a:pPr>
            <a:r>
              <a:rPr lang="en-US"/>
              <a:t>A variety of refrigerants are used in vapor compression systems.  The choice of fluid is determined largely by the cooling temperature required.  </a:t>
            </a:r>
          </a:p>
          <a:p>
            <a:pPr algn="just">
              <a:buFontTx/>
              <a:buChar char="•"/>
            </a:pPr>
            <a:r>
              <a:rPr lang="en-US"/>
              <a:t>Commonly used refrigerants are in the family of chlorinated fluorocarbons, CFCs, also known as freons: R-11, R-12, R-21, R-22 and R-502.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3E191-42E0-49D9-AE20-75D6ACBCBE6F}" type="slidenum">
              <a:rPr lang="en-US"/>
              <a:pPr/>
              <a:t>20</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pPr algn="just">
              <a:buFontTx/>
              <a:buChar char="•"/>
            </a:pPr>
            <a:r>
              <a:rPr lang="en-US"/>
              <a:t>The choice of refrigerant and the required cooling temperature and load determine the choice of compressor, as well as the design of the condenser, evaporator, and other auxiliaries.  </a:t>
            </a:r>
          </a:p>
          <a:p>
            <a:pPr algn="just">
              <a:buFontTx/>
              <a:buChar char="•"/>
            </a:pPr>
            <a:r>
              <a:rPr lang="en-US"/>
              <a:t>Additional factors such as ease of maintenance, physical space requirements and availability of utilities for auxiliaries (water, power, etc.) also influence component selection.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D0FAA-DABF-4710-AC86-51E499ABC9A9}" type="slidenum">
              <a:rPr lang="en-US"/>
              <a:pPr/>
              <a:t>2</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pPr>
              <a:buFontTx/>
              <a:buChar char="•"/>
            </a:pPr>
            <a:r>
              <a:rPr lang="en-US"/>
              <a:t>Refrigeration and air conditioning is used to cool products or a building environment. </a:t>
            </a:r>
          </a:p>
          <a:p>
            <a:pPr>
              <a:buFontTx/>
              <a:buChar char="•"/>
            </a:pPr>
            <a:r>
              <a:rPr lang="en-US"/>
              <a:t>The refrigeration or air conditioning system (R) transfers heat from a cooler low-energy reservoir to a warmer high-energy reservoir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4F121-705A-40E7-9F30-989E5DE766E5}" type="slidenum">
              <a:rPr lang="en-US"/>
              <a:pPr/>
              <a:t>6</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r>
              <a:rPr lang="en-US"/>
              <a:t>Depending on applications, there are several options / combinations of air conditioning, which are available for use:  </a:t>
            </a:r>
          </a:p>
          <a:p>
            <a:pPr>
              <a:buFontTx/>
              <a:buChar char="•"/>
            </a:pPr>
            <a:r>
              <a:rPr lang="en-US"/>
              <a:t>Air conditioning (for space or machines) </a:t>
            </a:r>
          </a:p>
          <a:p>
            <a:pPr>
              <a:buFontTx/>
              <a:buChar char="•"/>
            </a:pPr>
            <a:r>
              <a:rPr lang="en-US"/>
              <a:t>Split air conditioners</a:t>
            </a:r>
          </a:p>
          <a:p>
            <a:pPr>
              <a:buFontTx/>
              <a:buChar char="•"/>
            </a:pPr>
            <a:r>
              <a:rPr lang="en-US"/>
              <a:t>Fan coil units in a larger system</a:t>
            </a:r>
          </a:p>
          <a:p>
            <a:pPr>
              <a:buFontTx/>
              <a:buChar char="•"/>
            </a:pPr>
            <a:r>
              <a:rPr lang="en-US"/>
              <a:t>Air handling units in a larger system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EA819-1DC0-417A-A30E-553740B5812E}" type="slidenum">
              <a:rPr lang="en-US"/>
              <a:pPr/>
              <a:t>7</a:t>
            </a:fld>
            <a:endParaRPr 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pPr>
              <a:buFontTx/>
              <a:buChar char="•"/>
            </a:pPr>
            <a:r>
              <a:rPr lang="en-US"/>
              <a:t>The two principle types of refrigeration plants found in industrial use are: Vapour compression refrigeration (VCR) and vapour absorption refrigeration (VAR).  VCR uses mechanical energy as the driving force for refrigeration, while VAR uses thermal energy as the driving force for refrigeration.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EA990C-0B52-489C-A3E5-2488D8B96FC9}" type="slidenum">
              <a:rPr lang="en-US"/>
              <a:pPr/>
              <a:t>8</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pPr>
              <a:buFontTx/>
              <a:buChar char="•"/>
            </a:pPr>
            <a:r>
              <a:rPr lang="en-US"/>
              <a:t>Compression refrigeration cycles take advantage of the fact that highly compressed fluids at a certain temperature tend to get colder when they are allowed to expand. </a:t>
            </a:r>
          </a:p>
          <a:p>
            <a:pPr>
              <a:buFontTx/>
              <a:buChar char="•"/>
            </a:pPr>
            <a:r>
              <a:rPr lang="en-US"/>
              <a:t>If the pressure change is high enough, then the compressed gas will be hotter than our source of cooling (outside air, for instance) and the expanded gas will be cooler than our desired cold temperature. In this case, fluid is used to cool a low temperature environment and reject the heat to a high temperature environment.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AEDF9A-609E-46D2-A0AE-57F01F9AE564}" type="slidenum">
              <a:rPr lang="en-US"/>
              <a:pPr/>
              <a:t>11</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39DF4-D6A9-4547-8121-B996D8F92BE3}" type="slidenum">
              <a:rPr lang="en-US"/>
              <a:pPr/>
              <a:t>12</a:t>
            </a:fld>
            <a:endParaRPr lang="en-US"/>
          </a:p>
        </p:txBody>
      </p:sp>
      <p:sp>
        <p:nvSpPr>
          <p:cNvPr id="116738" name="Rectangle 2"/>
          <p:cNvSpPr>
            <a:spLocks noGrp="1" noRot="1" noChangeAspect="1" noChangeArrowheads="1"/>
          </p:cNvSpPr>
          <p:nvPr>
            <p:ph type="sldImg"/>
          </p:nvPr>
        </p:nvSpPr>
        <p:spPr bwMode="auto">
          <a:xfrm>
            <a:off x="1144588" y="687388"/>
            <a:ext cx="4568825" cy="3427412"/>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80"/>
            <a:ext cx="5029200" cy="4113362"/>
          </a:xfrm>
          <a:prstGeom prst="rect">
            <a:avLst/>
          </a:prstGeom>
          <a:solidFill>
            <a:srgbClr val="FFFFFF"/>
          </a:solidFill>
          <a:ln>
            <a:solidFill>
              <a:srgbClr val="000000"/>
            </a:solidFill>
            <a:miter lim="800000"/>
            <a:headEnd/>
            <a:tailEnd/>
          </a:ln>
        </p:spPr>
        <p:txBody>
          <a:bodyPr lIns="90882" tIns="45441" rIns="90882" bIns="4544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5ADDC-6ADD-490F-9B48-C17E5BBAD93C}" type="slidenum">
              <a:rPr lang="en-US"/>
              <a:pPr/>
              <a:t>13</a:t>
            </a:fld>
            <a:endParaRPr 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pPr>
              <a:buFontTx/>
              <a:buChar char="•"/>
            </a:pPr>
            <a:r>
              <a:rPr lang="en-US"/>
              <a:t>Vapour compression refrigeration cycles have two advantages. </a:t>
            </a:r>
          </a:p>
          <a:p>
            <a:pPr lvl="1">
              <a:buFontTx/>
              <a:buChar char="•"/>
            </a:pPr>
            <a:r>
              <a:rPr lang="en-US"/>
              <a:t>First, a large amount of thermal energy is required to change a liquid to a vapor, and therefore a lot of heat can be removed from the air-conditioned space. </a:t>
            </a:r>
          </a:p>
          <a:p>
            <a:pPr lvl="1">
              <a:buFontTx/>
              <a:buChar char="•"/>
            </a:pPr>
            <a:r>
              <a:rPr lang="en-US"/>
              <a:t>Second, the isothermal nature of the vaporization allows extraction of heat without raising the temperature of the working fluid to the temperature of whatever is being cooled. This means that the heat transfer rate remains high, because the closer the working fluid temperature approaches that of the surroundings, the lower the rate of heat transfer.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DACDA-CF98-4169-BCB5-85483D6A6E1D}" type="slidenum">
              <a:rPr lang="en-US"/>
              <a:pPr/>
              <a:t>14</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r>
              <a:rPr lang="en-US"/>
              <a:t>The refrigeration cycle is shown in the Figure and can be broken down into the following stages </a:t>
            </a:r>
            <a:r>
              <a:rPr lang="en-US" b="1" i="1"/>
              <a:t>(note to the trainer: the next slides will explain what is happening between 1 to 4)</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By: Mudit M. Saxena, Dept. of Mech. Engg.</a:t>
            </a:r>
            <a:endParaRPr lang="en-US"/>
          </a:p>
        </p:txBody>
      </p:sp>
      <p:sp>
        <p:nvSpPr>
          <p:cNvPr id="6" name="Slide Number Placeholder 5"/>
          <p:cNvSpPr>
            <a:spLocks noGrp="1"/>
          </p:cNvSpPr>
          <p:nvPr>
            <p:ph type="sldNum" sz="quarter" idx="12"/>
          </p:nvPr>
        </p:nvSpPr>
        <p:spPr/>
        <p:txBody>
          <a:bodyPr/>
          <a:lstStyle>
            <a:lvl1pPr>
              <a:defRPr/>
            </a:lvl1pPr>
          </a:lstStyle>
          <a:p>
            <a:fld id="{5D11D707-AD62-4E67-BC3C-83B0D77EB1C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By: Mudit M. Saxena, Dept. of Mech. Engg.</a:t>
            </a:r>
            <a:endParaRPr lang="en-US"/>
          </a:p>
        </p:txBody>
      </p:sp>
      <p:sp>
        <p:nvSpPr>
          <p:cNvPr id="6" name="Slide Number Placeholder 5"/>
          <p:cNvSpPr>
            <a:spLocks noGrp="1"/>
          </p:cNvSpPr>
          <p:nvPr>
            <p:ph type="sldNum" sz="quarter" idx="12"/>
          </p:nvPr>
        </p:nvSpPr>
        <p:spPr/>
        <p:txBody>
          <a:bodyPr/>
          <a:lstStyle>
            <a:lvl1pPr>
              <a:defRPr/>
            </a:lvl1pPr>
          </a:lstStyle>
          <a:p>
            <a:fld id="{64DF86BC-13AF-4DE5-8E10-19F16B9CDEB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By: Mudit M. Saxena, Dept. of Mech. Engg.</a:t>
            </a:r>
            <a:endParaRPr lang="en-US"/>
          </a:p>
        </p:txBody>
      </p:sp>
      <p:sp>
        <p:nvSpPr>
          <p:cNvPr id="6" name="Slide Number Placeholder 5"/>
          <p:cNvSpPr>
            <a:spLocks noGrp="1"/>
          </p:cNvSpPr>
          <p:nvPr>
            <p:ph type="sldNum" sz="quarter" idx="12"/>
          </p:nvPr>
        </p:nvSpPr>
        <p:spPr/>
        <p:txBody>
          <a:bodyPr/>
          <a:lstStyle>
            <a:lvl1pPr>
              <a:defRPr/>
            </a:lvl1pPr>
          </a:lstStyle>
          <a:p>
            <a:fld id="{747DFB91-9B87-40E8-BD9B-408FEF7A220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By: Mudit M. Saxena, Dept. of Mech. Engg.</a:t>
            </a:r>
            <a:endParaRPr lang="en-US"/>
          </a:p>
        </p:txBody>
      </p:sp>
      <p:sp>
        <p:nvSpPr>
          <p:cNvPr id="6" name="Slide Number Placeholder 5"/>
          <p:cNvSpPr>
            <a:spLocks noGrp="1"/>
          </p:cNvSpPr>
          <p:nvPr>
            <p:ph type="sldNum" sz="quarter" idx="12"/>
          </p:nvPr>
        </p:nvSpPr>
        <p:spPr/>
        <p:txBody>
          <a:bodyPr/>
          <a:lstStyle>
            <a:lvl1pPr>
              <a:defRPr/>
            </a:lvl1pPr>
          </a:lstStyle>
          <a:p>
            <a:fld id="{7F7A63CF-268B-4315-B667-C1398BEAF4E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By: Mudit M. Saxena, Dept. of Mech. Engg.</a:t>
            </a:r>
            <a:endParaRPr lang="en-US"/>
          </a:p>
        </p:txBody>
      </p:sp>
      <p:sp>
        <p:nvSpPr>
          <p:cNvPr id="6" name="Slide Number Placeholder 5"/>
          <p:cNvSpPr>
            <a:spLocks noGrp="1"/>
          </p:cNvSpPr>
          <p:nvPr>
            <p:ph type="sldNum" sz="quarter" idx="12"/>
          </p:nvPr>
        </p:nvSpPr>
        <p:spPr/>
        <p:txBody>
          <a:bodyPr/>
          <a:lstStyle>
            <a:lvl1pPr>
              <a:defRPr/>
            </a:lvl1pPr>
          </a:lstStyle>
          <a:p>
            <a:fld id="{85ACFD84-EEA6-4E05-AE02-6E7C6DF848E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By: Mudit M. Saxena, Dept. of Mech. Engg.</a:t>
            </a:r>
            <a:endParaRPr lang="en-US"/>
          </a:p>
        </p:txBody>
      </p:sp>
      <p:sp>
        <p:nvSpPr>
          <p:cNvPr id="7" name="Slide Number Placeholder 6"/>
          <p:cNvSpPr>
            <a:spLocks noGrp="1"/>
          </p:cNvSpPr>
          <p:nvPr>
            <p:ph type="sldNum" sz="quarter" idx="12"/>
          </p:nvPr>
        </p:nvSpPr>
        <p:spPr/>
        <p:txBody>
          <a:bodyPr/>
          <a:lstStyle>
            <a:lvl1pPr>
              <a:defRPr/>
            </a:lvl1pPr>
          </a:lstStyle>
          <a:p>
            <a:fld id="{3A3BF06F-CAFE-4643-A160-C63DA72CC51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By: Mudit M. Saxena, Dept. of Mech. Engg.</a:t>
            </a:r>
            <a:endParaRPr lang="en-US"/>
          </a:p>
        </p:txBody>
      </p:sp>
      <p:sp>
        <p:nvSpPr>
          <p:cNvPr id="9" name="Slide Number Placeholder 8"/>
          <p:cNvSpPr>
            <a:spLocks noGrp="1"/>
          </p:cNvSpPr>
          <p:nvPr>
            <p:ph type="sldNum" sz="quarter" idx="12"/>
          </p:nvPr>
        </p:nvSpPr>
        <p:spPr/>
        <p:txBody>
          <a:bodyPr/>
          <a:lstStyle>
            <a:lvl1pPr>
              <a:defRPr/>
            </a:lvl1pPr>
          </a:lstStyle>
          <a:p>
            <a:fld id="{241711A5-4E4B-4697-B290-F9473EAC7CB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By: Mudit M. Saxena, Dept. of Mech. Engg.</a:t>
            </a:r>
            <a:endParaRPr lang="en-US"/>
          </a:p>
        </p:txBody>
      </p:sp>
      <p:sp>
        <p:nvSpPr>
          <p:cNvPr id="5" name="Slide Number Placeholder 4"/>
          <p:cNvSpPr>
            <a:spLocks noGrp="1"/>
          </p:cNvSpPr>
          <p:nvPr>
            <p:ph type="sldNum" sz="quarter" idx="12"/>
          </p:nvPr>
        </p:nvSpPr>
        <p:spPr/>
        <p:txBody>
          <a:bodyPr/>
          <a:lstStyle>
            <a:lvl1pPr>
              <a:defRPr/>
            </a:lvl1pPr>
          </a:lstStyle>
          <a:p>
            <a:fld id="{23DB1A20-206F-4F88-B728-9EF2A4B955A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By: Mudit M. Saxena, Dept. of Mech. Engg.</a:t>
            </a:r>
            <a:endParaRPr lang="en-US"/>
          </a:p>
        </p:txBody>
      </p:sp>
      <p:sp>
        <p:nvSpPr>
          <p:cNvPr id="4" name="Slide Number Placeholder 3"/>
          <p:cNvSpPr>
            <a:spLocks noGrp="1"/>
          </p:cNvSpPr>
          <p:nvPr>
            <p:ph type="sldNum" sz="quarter" idx="12"/>
          </p:nvPr>
        </p:nvSpPr>
        <p:spPr/>
        <p:txBody>
          <a:bodyPr/>
          <a:lstStyle>
            <a:lvl1pPr>
              <a:defRPr/>
            </a:lvl1pPr>
          </a:lstStyle>
          <a:p>
            <a:fld id="{5E557F2B-DACA-46FA-A882-8FE8E0C84FC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By: Mudit M. Saxena, Dept. of Mech. Engg.</a:t>
            </a:r>
            <a:endParaRPr lang="en-US"/>
          </a:p>
        </p:txBody>
      </p:sp>
      <p:sp>
        <p:nvSpPr>
          <p:cNvPr id="7" name="Slide Number Placeholder 6"/>
          <p:cNvSpPr>
            <a:spLocks noGrp="1"/>
          </p:cNvSpPr>
          <p:nvPr>
            <p:ph type="sldNum" sz="quarter" idx="12"/>
          </p:nvPr>
        </p:nvSpPr>
        <p:spPr/>
        <p:txBody>
          <a:bodyPr/>
          <a:lstStyle>
            <a:lvl1pPr>
              <a:defRPr/>
            </a:lvl1pPr>
          </a:lstStyle>
          <a:p>
            <a:fld id="{E4AF0E33-5606-4606-92C6-B2B9BB3E83A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By: Mudit M. Saxena, Dept. of Mech. Engg.</a:t>
            </a:r>
            <a:endParaRPr lang="en-US"/>
          </a:p>
        </p:txBody>
      </p:sp>
      <p:sp>
        <p:nvSpPr>
          <p:cNvPr id="7" name="Slide Number Placeholder 6"/>
          <p:cNvSpPr>
            <a:spLocks noGrp="1"/>
          </p:cNvSpPr>
          <p:nvPr>
            <p:ph type="sldNum" sz="quarter" idx="12"/>
          </p:nvPr>
        </p:nvSpPr>
        <p:spPr/>
        <p:txBody>
          <a:bodyPr/>
          <a:lstStyle>
            <a:lvl1pPr>
              <a:defRPr/>
            </a:lvl1pPr>
          </a:lstStyle>
          <a:p>
            <a:fld id="{BAB53B8F-6440-4070-B3F8-0366246107C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By: Mudit M. Saxena, Dept. of Mech. Engg.</a:t>
            </a:r>
            <a:endParaRPr lang="en-US"/>
          </a:p>
        </p:txBody>
      </p:sp>
      <p:sp>
        <p:nvSpPr>
          <p:cNvPr id="1030" name="Rectangle 6"/>
          <p:cNvSpPr>
            <a:spLocks noGrp="1" noChangeArrowheads="1"/>
          </p:cNvSpPr>
          <p:nvPr>
            <p:ph type="sldNum" sz="quarter" idx="4"/>
          </p:nvPr>
        </p:nvSpPr>
        <p:spPr bwMode="auto">
          <a:xfrm>
            <a:off x="7204075"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A86D482-94B7-4D80-B973-3C662DEE8AB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p:txBody>
          <a:bodyPr/>
          <a:lstStyle/>
          <a:p>
            <a:fld id="{6AED58C4-7B15-420A-9D0B-BFC62CD09D55}" type="slidenum">
              <a:rPr lang="en-US"/>
              <a:pPr/>
              <a:t>1</a:t>
            </a:fld>
            <a:endParaRPr lang="en-US"/>
          </a:p>
        </p:txBody>
      </p:sp>
      <p:sp>
        <p:nvSpPr>
          <p:cNvPr id="2065" name="Rectangle 17"/>
          <p:cNvSpPr>
            <a:spLocks noChangeArrowheads="1"/>
          </p:cNvSpPr>
          <p:nvPr/>
        </p:nvSpPr>
        <p:spPr bwMode="auto">
          <a:xfrm>
            <a:off x="0" y="0"/>
            <a:ext cx="1490663" cy="685800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2050" name="Group 2"/>
          <p:cNvGrpSpPr>
            <a:grpSpLocks/>
          </p:cNvGrpSpPr>
          <p:nvPr/>
        </p:nvGrpSpPr>
        <p:grpSpPr bwMode="auto">
          <a:xfrm>
            <a:off x="0" y="0"/>
            <a:ext cx="9144000" cy="6858000"/>
            <a:chOff x="0" y="0"/>
            <a:chExt cx="5760" cy="4320"/>
          </a:xfrm>
        </p:grpSpPr>
        <p:sp>
          <p:nvSpPr>
            <p:cNvPr id="2051" name="Line 3"/>
            <p:cNvSpPr>
              <a:spLocks noChangeShapeType="1"/>
            </p:cNvSpPr>
            <p:nvPr/>
          </p:nvSpPr>
          <p:spPr bwMode="auto">
            <a:xfrm>
              <a:off x="947" y="0"/>
              <a:ext cx="0" cy="4320"/>
            </a:xfrm>
            <a:prstGeom prst="line">
              <a:avLst/>
            </a:prstGeom>
            <a:noFill/>
            <a:ln w="38100">
              <a:solidFill>
                <a:srgbClr val="000080"/>
              </a:solidFill>
              <a:round/>
              <a:headEnd/>
              <a:tailEnd/>
            </a:ln>
            <a:effectLst/>
          </p:spPr>
          <p:txBody>
            <a:bodyPr/>
            <a:lstStyle/>
            <a:p>
              <a:endParaRPr lang="en-US"/>
            </a:p>
          </p:txBody>
        </p:sp>
        <p:sp>
          <p:nvSpPr>
            <p:cNvPr id="2052" name="Line 4"/>
            <p:cNvSpPr>
              <a:spLocks noChangeShapeType="1"/>
            </p:cNvSpPr>
            <p:nvPr/>
          </p:nvSpPr>
          <p:spPr bwMode="auto">
            <a:xfrm>
              <a:off x="0" y="870"/>
              <a:ext cx="5760" cy="0"/>
            </a:xfrm>
            <a:prstGeom prst="line">
              <a:avLst/>
            </a:prstGeom>
            <a:noFill/>
            <a:ln w="38100">
              <a:solidFill>
                <a:srgbClr val="000080"/>
              </a:solidFill>
              <a:round/>
              <a:headEnd/>
              <a:tailEnd/>
            </a:ln>
            <a:effectLst/>
          </p:spPr>
          <p:txBody>
            <a:bodyPr/>
            <a:lstStyle/>
            <a:p>
              <a:endParaRPr lang="en-US"/>
            </a:p>
          </p:txBody>
        </p:sp>
      </p:grpSp>
      <p:sp>
        <p:nvSpPr>
          <p:cNvPr id="2067" name="Text Box 19"/>
          <p:cNvSpPr txBox="1">
            <a:spLocks noChangeArrowheads="1"/>
          </p:cNvSpPr>
          <p:nvPr/>
        </p:nvSpPr>
        <p:spPr bwMode="auto">
          <a:xfrm>
            <a:off x="1625600" y="1577975"/>
            <a:ext cx="7237413" cy="4970591"/>
          </a:xfrm>
          <a:prstGeom prst="rect">
            <a:avLst/>
          </a:prstGeom>
          <a:noFill/>
          <a:ln w="9525">
            <a:noFill/>
            <a:miter lim="800000"/>
            <a:headEnd/>
            <a:tailEnd/>
          </a:ln>
          <a:effectLst/>
        </p:spPr>
        <p:txBody>
          <a:bodyPr wrap="square">
            <a:spAutoFit/>
          </a:bodyPr>
          <a:lstStyle/>
          <a:p>
            <a:pPr algn="ctr" defTabSz="227013">
              <a:spcBef>
                <a:spcPct val="50000"/>
              </a:spcBef>
            </a:pPr>
            <a:r>
              <a:rPr lang="en-US" sz="4800" dirty="0">
                <a:solidFill>
                  <a:srgbClr val="000066"/>
                </a:solidFill>
                <a:latin typeface="Arial" charset="0"/>
              </a:rPr>
              <a:t>	</a:t>
            </a:r>
            <a:r>
              <a:rPr lang="en-US" sz="5200" b="1" dirty="0">
                <a:solidFill>
                  <a:srgbClr val="663300"/>
                </a:solidFill>
                <a:effectLst>
                  <a:outerShdw blurRad="38100" dist="38100" dir="2700000" algn="tl">
                    <a:srgbClr val="000000"/>
                  </a:outerShdw>
                </a:effectLst>
                <a:latin typeface="Arial" charset="0"/>
              </a:rPr>
              <a:t>Refrigeration &amp; Air </a:t>
            </a:r>
            <a:r>
              <a:rPr lang="en-US" sz="5200" b="1" dirty="0" smtClean="0">
                <a:solidFill>
                  <a:srgbClr val="663300"/>
                </a:solidFill>
                <a:effectLst>
                  <a:outerShdw blurRad="38100" dist="38100" dir="2700000" algn="tl">
                    <a:srgbClr val="000000"/>
                  </a:outerShdw>
                </a:effectLst>
                <a:latin typeface="Arial" charset="0"/>
              </a:rPr>
              <a:t>Conditioning</a:t>
            </a:r>
          </a:p>
          <a:p>
            <a:pPr algn="ctr" defTabSz="227013">
              <a:spcBef>
                <a:spcPct val="50000"/>
              </a:spcBef>
            </a:pPr>
            <a:endParaRPr lang="en-US" b="1" dirty="0" smtClean="0">
              <a:solidFill>
                <a:srgbClr val="663300"/>
              </a:solidFill>
              <a:latin typeface="Arial" charset="0"/>
            </a:endParaRPr>
          </a:p>
          <a:p>
            <a:pPr algn="ctr" defTabSz="227013">
              <a:spcBef>
                <a:spcPct val="50000"/>
              </a:spcBef>
            </a:pPr>
            <a:r>
              <a:rPr lang="en-US" b="1" dirty="0" smtClean="0">
                <a:solidFill>
                  <a:srgbClr val="663300"/>
                </a:solidFill>
                <a:latin typeface="Arial" charset="0"/>
              </a:rPr>
              <a:t>By: </a:t>
            </a:r>
            <a:r>
              <a:rPr lang="en-US" b="1" dirty="0" smtClean="0">
                <a:solidFill>
                  <a:srgbClr val="333399"/>
                </a:solidFill>
                <a:latin typeface="Arial" charset="0"/>
                <a:cs typeface="Times New Roman" pitchFamily="18" charset="0"/>
              </a:rPr>
              <a:t>Mudit M. Saxena, </a:t>
            </a:r>
          </a:p>
          <a:p>
            <a:pPr algn="ctr" defTabSz="227013">
              <a:spcBef>
                <a:spcPct val="50000"/>
              </a:spcBef>
            </a:pPr>
            <a:r>
              <a:rPr lang="en-US" sz="1800" dirty="0" smtClean="0">
                <a:solidFill>
                  <a:srgbClr val="333399"/>
                </a:solidFill>
                <a:latin typeface="Arial" charset="0"/>
                <a:cs typeface="Times New Roman" pitchFamily="18" charset="0"/>
              </a:rPr>
              <a:t>		Dept. of mech. Engg.</a:t>
            </a:r>
            <a:endParaRPr lang="en-US" sz="1800" dirty="0" smtClean="0">
              <a:solidFill>
                <a:srgbClr val="333399"/>
              </a:solidFill>
              <a:latin typeface="Arial" charset="0"/>
            </a:endParaRPr>
          </a:p>
          <a:p>
            <a:pPr algn="ctr" defTabSz="227013">
              <a:spcBef>
                <a:spcPct val="50000"/>
              </a:spcBef>
            </a:pPr>
            <a:endParaRPr lang="en-US" sz="5200" b="1" dirty="0">
              <a:solidFill>
                <a:srgbClr val="663300"/>
              </a:solidFill>
              <a:effectLst>
                <a:outerShdw blurRad="38100" dist="38100" dir="2700000" algn="tl">
                  <a:srgbClr val="000000"/>
                </a:outerShdw>
              </a:effectLst>
              <a:latin typeface="Arial" charset="0"/>
            </a:endParaRPr>
          </a:p>
          <a:p>
            <a:pPr algn="r" defTabSz="227013">
              <a:spcBef>
                <a:spcPct val="50000"/>
              </a:spcBef>
            </a:pPr>
            <a:endParaRPr lang="en-US" b="1" dirty="0">
              <a:solidFill>
                <a:srgbClr val="0000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C00000"/>
                </a:solidFill>
                <a:effectLst>
                  <a:outerShdw blurRad="38100" dist="38100" dir="2700000" algn="tl">
                    <a:srgbClr val="000000">
                      <a:alpha val="43137"/>
                    </a:srgbClr>
                  </a:outerShdw>
                </a:effectLst>
              </a:rPr>
              <a:t>VAPOUR COMPRESSION REFRIGERATION CYCLE </a:t>
            </a:r>
            <a:r>
              <a:rPr lang="en-US" sz="2800" dirty="0" smtClean="0">
                <a:solidFill>
                  <a:srgbClr val="FF0000"/>
                </a:solidFill>
                <a:effectLst>
                  <a:outerShdw blurRad="38100" dist="38100" dir="2700000" algn="tl">
                    <a:srgbClr val="000000">
                      <a:alpha val="43137"/>
                    </a:srgbClr>
                  </a:outerShdw>
                </a:effectLst>
              </a:rPr>
              <a:t>( p-h diagram )</a:t>
            </a:r>
            <a:endParaRPr lang="en-US" sz="2800" dirty="0">
              <a:solidFill>
                <a:srgbClr val="FF0000"/>
              </a:solidFill>
              <a:effectLst>
                <a:outerShdw blurRad="38100" dist="38100" dir="2700000" algn="tl">
                  <a:srgbClr val="000000">
                    <a:alpha val="43137"/>
                  </a:srgbClr>
                </a:outerShdw>
              </a:effectLst>
            </a:endParaRPr>
          </a:p>
        </p:txBody>
      </p:sp>
      <p:pic>
        <p:nvPicPr>
          <p:cNvPr id="450562" name="Picture 2"/>
          <p:cNvPicPr>
            <a:picLocks noGrp="1" noChangeAspect="1" noChangeArrowheads="1"/>
          </p:cNvPicPr>
          <p:nvPr>
            <p:ph sz="half" idx="1"/>
          </p:nvPr>
        </p:nvPicPr>
        <p:blipFill>
          <a:blip r:embed="rId2"/>
          <a:stretch>
            <a:fillRect/>
          </a:stretch>
        </p:blipFill>
        <p:spPr bwMode="auto">
          <a:xfrm>
            <a:off x="287372" y="1857364"/>
            <a:ext cx="4694498" cy="4000528"/>
          </a:xfrm>
          <a:prstGeom prst="rect">
            <a:avLst/>
          </a:prstGeom>
          <a:noFill/>
          <a:ln w="9525">
            <a:noFill/>
            <a:miter lim="800000"/>
            <a:headEnd/>
            <a:tailEnd/>
          </a:ln>
          <a:effectLst/>
        </p:spPr>
      </p:pic>
      <p:sp>
        <p:nvSpPr>
          <p:cNvPr id="7" name="Content Placeholder 6"/>
          <p:cNvSpPr>
            <a:spLocks noGrp="1"/>
          </p:cNvSpPr>
          <p:nvPr>
            <p:ph sz="half" idx="2"/>
          </p:nvPr>
        </p:nvSpPr>
        <p:spPr>
          <a:xfrm>
            <a:off x="5286380" y="1981200"/>
            <a:ext cx="3171820" cy="4114800"/>
          </a:xfrm>
        </p:spPr>
        <p:txBody>
          <a:bodyPr/>
          <a:lstStyle/>
          <a:p>
            <a:pPr>
              <a:buNone/>
            </a:pPr>
            <a:r>
              <a:rPr lang="en-US" sz="2000" dirty="0" smtClean="0">
                <a:solidFill>
                  <a:srgbClr val="FFFF00"/>
                </a:solidFill>
              </a:rPr>
              <a:t>1-2</a:t>
            </a:r>
            <a:r>
              <a:rPr lang="en-US" sz="2000" dirty="0" smtClean="0"/>
              <a:t> Isentropic compression</a:t>
            </a:r>
          </a:p>
          <a:p>
            <a:pPr>
              <a:buNone/>
            </a:pPr>
            <a:endParaRPr lang="en-US" sz="2000" dirty="0" smtClean="0">
              <a:solidFill>
                <a:srgbClr val="FFFF00"/>
              </a:solidFill>
            </a:endParaRPr>
          </a:p>
          <a:p>
            <a:pPr>
              <a:buNone/>
            </a:pPr>
            <a:r>
              <a:rPr lang="en-US" sz="2000" dirty="0" smtClean="0">
                <a:solidFill>
                  <a:srgbClr val="FFFF00"/>
                </a:solidFill>
              </a:rPr>
              <a:t>2-3</a:t>
            </a:r>
            <a:r>
              <a:rPr lang="en-US" sz="2000" dirty="0" smtClean="0"/>
              <a:t> Constant pressure heat rejection in the condenser</a:t>
            </a:r>
            <a:br>
              <a:rPr lang="en-US" sz="2000" dirty="0" smtClean="0"/>
            </a:br>
            <a:endParaRPr lang="en-US" sz="2000" dirty="0" smtClean="0"/>
          </a:p>
          <a:p>
            <a:pPr>
              <a:buNone/>
            </a:pPr>
            <a:r>
              <a:rPr lang="en-US" sz="2000" dirty="0" smtClean="0">
                <a:solidFill>
                  <a:srgbClr val="FFFF00"/>
                </a:solidFill>
              </a:rPr>
              <a:t>3-4</a:t>
            </a:r>
            <a:r>
              <a:rPr lang="en-US" sz="2000" dirty="0" smtClean="0"/>
              <a:t> Throttling in an expansion valve</a:t>
            </a:r>
            <a:br>
              <a:rPr lang="en-US" sz="2000" dirty="0" smtClean="0"/>
            </a:br>
            <a:endParaRPr lang="en-US" sz="2000" dirty="0" smtClean="0"/>
          </a:p>
          <a:p>
            <a:pPr>
              <a:buNone/>
            </a:pPr>
            <a:r>
              <a:rPr lang="en-US" sz="2000" dirty="0" smtClean="0">
                <a:solidFill>
                  <a:srgbClr val="FFFF00"/>
                </a:solidFill>
              </a:rPr>
              <a:t>4-1</a:t>
            </a:r>
            <a:r>
              <a:rPr lang="en-US" sz="2000" dirty="0" smtClean="0"/>
              <a:t> Constant pressure heat addition in the evaporator</a:t>
            </a:r>
          </a:p>
          <a:p>
            <a:endParaRPr lang="en-US" dirty="0"/>
          </a:p>
        </p:txBody>
      </p:sp>
      <p:sp>
        <p:nvSpPr>
          <p:cNvPr id="5" name="Slide Number Placeholder 4"/>
          <p:cNvSpPr>
            <a:spLocks noGrp="1"/>
          </p:cNvSpPr>
          <p:nvPr>
            <p:ph type="sldNum" sz="quarter" idx="12"/>
          </p:nvPr>
        </p:nvSpPr>
        <p:spPr/>
        <p:txBody>
          <a:bodyPr/>
          <a:lstStyle/>
          <a:p>
            <a:fld id="{3A3BF06F-CAFE-4643-A160-C63DA72CC519}" type="slidenum">
              <a:rPr lang="en-US" smtClean="0"/>
              <a:pPr/>
              <a:t>10</a:t>
            </a:fld>
            <a:endParaRPr lang="en-US"/>
          </a:p>
        </p:txBody>
      </p:sp>
      <p:sp>
        <p:nvSpPr>
          <p:cNvPr id="8" name="Footer Placeholder 7"/>
          <p:cNvSpPr>
            <a:spLocks noGrp="1"/>
          </p:cNvSpPr>
          <p:nvPr>
            <p:ph type="ftr" sz="quarter" idx="11"/>
          </p:nvPr>
        </p:nvSpPr>
        <p:spPr>
          <a:xfrm>
            <a:off x="3124200" y="6248400"/>
            <a:ext cx="3948130" cy="457200"/>
          </a:xfrm>
        </p:spPr>
        <p:txBody>
          <a:bodyPr/>
          <a:lstStyle/>
          <a:p>
            <a:r>
              <a:rPr lang="en-US" dirty="0" smtClean="0"/>
              <a:t>By: Mudit M. Saxena, Dept. of Mech. Engg.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D:\My Documents\Work\Engineering\Graphics\18AC&amp;R\reefer.jpg"/>
          <p:cNvPicPr>
            <a:picLocks noChangeAspect="1" noChangeArrowheads="1"/>
          </p:cNvPicPr>
          <p:nvPr/>
        </p:nvPicPr>
        <p:blipFill>
          <a:blip r:embed="rId3"/>
          <a:srcRect/>
          <a:stretch>
            <a:fillRect/>
          </a:stretch>
        </p:blipFill>
        <p:spPr bwMode="auto">
          <a:xfrm>
            <a:off x="357158" y="1142984"/>
            <a:ext cx="8537605" cy="5486416"/>
          </a:xfrm>
          <a:prstGeom prst="rect">
            <a:avLst/>
          </a:prstGeom>
          <a:noFill/>
        </p:spPr>
      </p:pic>
      <p:sp>
        <p:nvSpPr>
          <p:cNvPr id="6" name="Rectangle 6"/>
          <p:cNvSpPr>
            <a:spLocks noGrp="1" noChangeArrowheads="1"/>
          </p:cNvSpPr>
          <p:nvPr>
            <p:ph type="title"/>
          </p:nvPr>
        </p:nvSpPr>
        <p:spPr>
          <a:xfrm>
            <a:off x="685800" y="214290"/>
            <a:ext cx="7772400" cy="714380"/>
          </a:xfrm>
          <a:noFill/>
          <a:ln/>
        </p:spPr>
        <p:txBody>
          <a:bodyPr anchor="ctr"/>
          <a:lstStyle/>
          <a:p>
            <a:r>
              <a:rPr lang="en-US" sz="4000" dirty="0" smtClean="0">
                <a:solidFill>
                  <a:srgbClr val="C00000"/>
                </a:solidFill>
                <a:effectLst>
                  <a:outerShdw blurRad="38100" dist="38100" dir="2700000" algn="tl">
                    <a:srgbClr val="000000">
                      <a:alpha val="43137"/>
                    </a:srgbClr>
                  </a:outerShdw>
                </a:effectLst>
              </a:rPr>
              <a:t>Typical Refrigeration  </a:t>
            </a:r>
            <a:r>
              <a:rPr lang="en-US" sz="4000" dirty="0">
                <a:solidFill>
                  <a:srgbClr val="C00000"/>
                </a:solidFill>
                <a:effectLst>
                  <a:outerShdw blurRad="38100" dist="38100" dir="2700000" algn="tl">
                    <a:srgbClr val="000000">
                      <a:alpha val="43137"/>
                    </a:srgbClr>
                  </a:outerShdw>
                </a:effectLst>
              </a:rPr>
              <a:t>Cycle</a:t>
            </a:r>
          </a:p>
        </p:txBody>
      </p:sp>
      <p:sp>
        <p:nvSpPr>
          <p:cNvPr id="4" name="Slide Number Placeholder 3"/>
          <p:cNvSpPr>
            <a:spLocks noGrp="1"/>
          </p:cNvSpPr>
          <p:nvPr>
            <p:ph type="sldNum" sz="quarter" idx="12"/>
          </p:nvPr>
        </p:nvSpPr>
        <p:spPr/>
        <p:txBody>
          <a:bodyPr/>
          <a:lstStyle/>
          <a:p>
            <a:fld id="{23DB1A20-206F-4F88-B728-9EF2A4B955AF}"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By: Mudit M. Saxena, Dept. of Mech. Engg.</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62000" y="381000"/>
            <a:ext cx="7772400" cy="914400"/>
          </a:xfrm>
        </p:spPr>
        <p:txBody>
          <a:bodyPr/>
          <a:lstStyle/>
          <a:p>
            <a:r>
              <a:rPr lang="en-US" dirty="0">
                <a:solidFill>
                  <a:srgbClr val="C00000"/>
                </a:solidFill>
                <a:effectLst>
                  <a:outerShdw blurRad="38100" dist="38100" dir="2700000" algn="tl">
                    <a:srgbClr val="000000">
                      <a:alpha val="43137"/>
                    </a:srgbClr>
                  </a:outerShdw>
                </a:effectLst>
              </a:rPr>
              <a:t>Components</a:t>
            </a:r>
            <a:endParaRPr lang="en-US" b="0" dirty="0">
              <a:solidFill>
                <a:srgbClr val="C00000"/>
              </a:solidFill>
              <a:effectLst>
                <a:outerShdw blurRad="38100" dist="38100" dir="2700000" algn="tl">
                  <a:srgbClr val="000000">
                    <a:alpha val="43137"/>
                  </a:srgbClr>
                </a:outerShdw>
              </a:effectLst>
            </a:endParaRPr>
          </a:p>
        </p:txBody>
      </p:sp>
      <p:sp>
        <p:nvSpPr>
          <p:cNvPr id="115715" name="Rectangle 3"/>
          <p:cNvSpPr>
            <a:spLocks noGrp="1" noChangeArrowheads="1"/>
          </p:cNvSpPr>
          <p:nvPr>
            <p:ph type="body" idx="1"/>
          </p:nvPr>
        </p:nvSpPr>
        <p:spPr>
          <a:xfrm>
            <a:off x="457200" y="1643050"/>
            <a:ext cx="3614734" cy="4757750"/>
          </a:xfrm>
        </p:spPr>
        <p:txBody>
          <a:bodyPr/>
          <a:lstStyle/>
          <a:p>
            <a:r>
              <a:rPr lang="en-US" dirty="0"/>
              <a:t>Refrigerant </a:t>
            </a:r>
          </a:p>
          <a:p>
            <a:r>
              <a:rPr lang="en-US" dirty="0"/>
              <a:t>Evaporator/Chiller </a:t>
            </a:r>
          </a:p>
          <a:p>
            <a:r>
              <a:rPr lang="en-US" dirty="0"/>
              <a:t>Compressor</a:t>
            </a:r>
          </a:p>
          <a:p>
            <a:r>
              <a:rPr lang="en-US" dirty="0"/>
              <a:t>Condenser</a:t>
            </a:r>
          </a:p>
          <a:p>
            <a:r>
              <a:rPr lang="en-US" dirty="0"/>
              <a:t>Receiver</a:t>
            </a:r>
          </a:p>
          <a:p>
            <a:r>
              <a:rPr lang="en-US" dirty="0"/>
              <a:t>Thermostatic    expansion valve (TXV)</a:t>
            </a:r>
          </a:p>
        </p:txBody>
      </p:sp>
      <p:pic>
        <p:nvPicPr>
          <p:cNvPr id="115716" name="Picture 4" descr="D:\My Documents\Work\Engineering\Graphics\18AC&amp;R\reefer.jpg"/>
          <p:cNvPicPr>
            <a:picLocks noChangeAspect="1" noChangeArrowheads="1"/>
          </p:cNvPicPr>
          <p:nvPr/>
        </p:nvPicPr>
        <p:blipFill>
          <a:blip r:embed="rId3"/>
          <a:srcRect/>
          <a:stretch>
            <a:fillRect/>
          </a:stretch>
        </p:blipFill>
        <p:spPr bwMode="auto">
          <a:xfrm>
            <a:off x="4357686" y="1524000"/>
            <a:ext cx="4557714" cy="5126038"/>
          </a:xfrm>
          <a:prstGeom prst="rect">
            <a:avLst/>
          </a:prstGeom>
          <a:noFill/>
        </p:spPr>
      </p:pic>
      <p:sp>
        <p:nvSpPr>
          <p:cNvPr id="5" name="Slide Number Placeholder 4"/>
          <p:cNvSpPr>
            <a:spLocks noGrp="1"/>
          </p:cNvSpPr>
          <p:nvPr>
            <p:ph type="sldNum" sz="quarter" idx="12"/>
          </p:nvPr>
        </p:nvSpPr>
        <p:spPr/>
        <p:txBody>
          <a:bodyPr/>
          <a:lstStyle/>
          <a:p>
            <a:fld id="{7F7A63CF-268B-4315-B667-C1398BEAF4E8}" type="slidenum">
              <a:rPr lang="en-US" smtClean="0"/>
              <a:pPr/>
              <a:t>12</a:t>
            </a:fld>
            <a:endParaRPr lang="en-US"/>
          </a:p>
        </p:txBody>
      </p:sp>
      <p:sp>
        <p:nvSpPr>
          <p:cNvPr id="6" name="Footer Placeholder 5"/>
          <p:cNvSpPr>
            <a:spLocks noGrp="1"/>
          </p:cNvSpPr>
          <p:nvPr>
            <p:ph type="ftr" sz="quarter" idx="11"/>
          </p:nvPr>
        </p:nvSpPr>
        <p:spPr>
          <a:xfrm>
            <a:off x="3124200" y="6572272"/>
            <a:ext cx="4091006" cy="285728"/>
          </a:xfrm>
        </p:spPr>
        <p:txBody>
          <a:bodyPr/>
          <a:lstStyle/>
          <a:p>
            <a:r>
              <a:rPr lang="en-US" dirty="0" smtClean="0"/>
              <a:t>By: Mudit M. Saxena, Dept. of Mech. Engg.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CC13D8D8-CA9E-44E0-B3E2-27223F4AE7D1}" type="slidenum">
              <a:rPr lang="en-US"/>
              <a:pPr/>
              <a:t>13</a:t>
            </a:fld>
            <a:endParaRPr lang="en-US"/>
          </a:p>
        </p:txBody>
      </p:sp>
      <p:sp>
        <p:nvSpPr>
          <p:cNvPr id="439298" name="Rectangle 2"/>
          <p:cNvSpPr>
            <a:spLocks noChangeArrowheads="1"/>
          </p:cNvSpPr>
          <p:nvPr/>
        </p:nvSpPr>
        <p:spPr bwMode="auto">
          <a:xfrm>
            <a:off x="0" y="0"/>
            <a:ext cx="1490663" cy="685800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439299" name="Group 3"/>
          <p:cNvGrpSpPr>
            <a:grpSpLocks/>
          </p:cNvGrpSpPr>
          <p:nvPr/>
        </p:nvGrpSpPr>
        <p:grpSpPr bwMode="auto">
          <a:xfrm>
            <a:off x="0" y="0"/>
            <a:ext cx="9144000" cy="6858000"/>
            <a:chOff x="0" y="0"/>
            <a:chExt cx="5760" cy="4320"/>
          </a:xfrm>
        </p:grpSpPr>
        <p:sp>
          <p:nvSpPr>
            <p:cNvPr id="439300" name="Line 4"/>
            <p:cNvSpPr>
              <a:spLocks noChangeShapeType="1"/>
            </p:cNvSpPr>
            <p:nvPr/>
          </p:nvSpPr>
          <p:spPr bwMode="auto">
            <a:xfrm>
              <a:off x="947" y="0"/>
              <a:ext cx="0" cy="4320"/>
            </a:xfrm>
            <a:prstGeom prst="line">
              <a:avLst/>
            </a:prstGeom>
            <a:noFill/>
            <a:ln w="38100">
              <a:solidFill>
                <a:srgbClr val="000080"/>
              </a:solidFill>
              <a:round/>
              <a:headEnd/>
              <a:tailEnd/>
            </a:ln>
            <a:effectLst/>
          </p:spPr>
          <p:txBody>
            <a:bodyPr/>
            <a:lstStyle/>
            <a:p>
              <a:endParaRPr lang="en-US"/>
            </a:p>
          </p:txBody>
        </p:sp>
        <p:sp>
          <p:nvSpPr>
            <p:cNvPr id="439301" name="Line 5"/>
            <p:cNvSpPr>
              <a:spLocks noChangeShapeType="1"/>
            </p:cNvSpPr>
            <p:nvPr/>
          </p:nvSpPr>
          <p:spPr bwMode="auto">
            <a:xfrm>
              <a:off x="0" y="870"/>
              <a:ext cx="5760" cy="0"/>
            </a:xfrm>
            <a:prstGeom prst="line">
              <a:avLst/>
            </a:prstGeom>
            <a:noFill/>
            <a:ln w="38100">
              <a:solidFill>
                <a:srgbClr val="000080"/>
              </a:solidFill>
              <a:round/>
              <a:headEnd/>
              <a:tailEnd/>
            </a:ln>
            <a:effectLst/>
          </p:spPr>
          <p:txBody>
            <a:bodyPr/>
            <a:lstStyle/>
            <a:p>
              <a:endParaRPr lang="en-US"/>
            </a:p>
          </p:txBody>
        </p:sp>
      </p:grpSp>
      <p:sp>
        <p:nvSpPr>
          <p:cNvPr id="439306" name="Text Box 10"/>
          <p:cNvSpPr txBox="1">
            <a:spLocks noChangeArrowheads="1"/>
          </p:cNvSpPr>
          <p:nvPr/>
        </p:nvSpPr>
        <p:spPr bwMode="auto">
          <a:xfrm>
            <a:off x="1857356" y="500042"/>
            <a:ext cx="7061200" cy="579438"/>
          </a:xfrm>
          <a:prstGeom prst="rect">
            <a:avLst/>
          </a:prstGeom>
          <a:noFill/>
          <a:ln w="9525">
            <a:noFill/>
            <a:miter lim="800000"/>
            <a:headEnd/>
            <a:tailEnd/>
          </a:ln>
          <a:effectLst/>
        </p:spPr>
        <p:txBody>
          <a:bodyPr>
            <a:spAutoFit/>
          </a:bodyPr>
          <a:lstStyle/>
          <a:p>
            <a:pPr defTabSz="227013">
              <a:spcBef>
                <a:spcPct val="50000"/>
              </a:spcBef>
            </a:pPr>
            <a:r>
              <a:rPr lang="en-US" sz="3200" b="1" dirty="0" err="1">
                <a:solidFill>
                  <a:srgbClr val="C00000"/>
                </a:solidFill>
                <a:effectLst>
                  <a:outerShdw blurRad="38100" dist="38100" dir="2700000" algn="tl">
                    <a:srgbClr val="000000">
                      <a:alpha val="43137"/>
                    </a:srgbClr>
                  </a:outerShdw>
                </a:effectLst>
                <a:latin typeface="Arial" charset="0"/>
              </a:rPr>
              <a:t>Vapour</a:t>
            </a:r>
            <a:r>
              <a:rPr lang="en-US" sz="3200" b="1" dirty="0">
                <a:solidFill>
                  <a:srgbClr val="C00000"/>
                </a:solidFill>
                <a:effectLst>
                  <a:outerShdw blurRad="38100" dist="38100" dir="2700000" algn="tl">
                    <a:srgbClr val="000000">
                      <a:alpha val="43137"/>
                    </a:srgbClr>
                  </a:outerShdw>
                </a:effectLst>
                <a:latin typeface="Arial" charset="0"/>
              </a:rPr>
              <a:t> Compression Refrigeration</a:t>
            </a:r>
            <a:endParaRPr lang="en-US" sz="2800" b="1" dirty="0">
              <a:solidFill>
                <a:srgbClr val="C00000"/>
              </a:solidFill>
              <a:effectLst>
                <a:outerShdw blurRad="38100" dist="38100" dir="2700000" algn="tl">
                  <a:srgbClr val="000000">
                    <a:alpha val="43137"/>
                  </a:srgbClr>
                </a:outerShdw>
              </a:effectLst>
              <a:latin typeface="Arial" charset="0"/>
            </a:endParaRPr>
          </a:p>
        </p:txBody>
      </p:sp>
      <p:sp>
        <p:nvSpPr>
          <p:cNvPr id="439308" name="Text Box 12"/>
          <p:cNvSpPr txBox="1">
            <a:spLocks noChangeArrowheads="1"/>
          </p:cNvSpPr>
          <p:nvPr/>
        </p:nvSpPr>
        <p:spPr bwMode="auto">
          <a:xfrm>
            <a:off x="1908175" y="2492375"/>
            <a:ext cx="6985000" cy="3509963"/>
          </a:xfrm>
          <a:prstGeom prst="rect">
            <a:avLst/>
          </a:prstGeom>
          <a:noFill/>
          <a:ln w="9525">
            <a:noFill/>
            <a:miter lim="800000"/>
            <a:headEnd/>
            <a:tailEnd/>
          </a:ln>
          <a:effectLst/>
        </p:spPr>
        <p:txBody>
          <a:bodyPr>
            <a:spAutoFit/>
          </a:bodyPr>
          <a:lstStyle/>
          <a:p>
            <a:pPr marL="401638" indent="-401638" defTabSz="227013">
              <a:spcBef>
                <a:spcPct val="50000"/>
              </a:spcBef>
              <a:tabLst>
                <a:tab pos="690563" algn="l"/>
              </a:tabLst>
            </a:pPr>
            <a:r>
              <a:rPr lang="en-US" sz="2800" b="1" dirty="0">
                <a:solidFill>
                  <a:srgbClr val="000066"/>
                </a:solidFill>
                <a:latin typeface="Arial" charset="0"/>
              </a:rPr>
              <a:t>Two advantages</a:t>
            </a:r>
          </a:p>
          <a:p>
            <a:pPr marL="401638" indent="-401638" defTabSz="227013">
              <a:spcBef>
                <a:spcPct val="50000"/>
              </a:spcBef>
              <a:buFontTx/>
              <a:buChar char="•"/>
              <a:tabLst>
                <a:tab pos="690563" algn="l"/>
              </a:tabLst>
            </a:pPr>
            <a:r>
              <a:rPr lang="en-US" sz="2800" b="1" dirty="0">
                <a:solidFill>
                  <a:srgbClr val="000066"/>
                </a:solidFill>
                <a:latin typeface="Arial" charset="0"/>
              </a:rPr>
              <a:t>Lot of heat can be removed (lot of thermal energy to change liquid to </a:t>
            </a:r>
            <a:r>
              <a:rPr lang="en-US" sz="2800" b="1" dirty="0" err="1">
                <a:solidFill>
                  <a:srgbClr val="000066"/>
                </a:solidFill>
                <a:latin typeface="Arial" charset="0"/>
              </a:rPr>
              <a:t>vapour</a:t>
            </a:r>
            <a:r>
              <a:rPr lang="en-US" sz="2800" b="1" dirty="0">
                <a:solidFill>
                  <a:srgbClr val="000066"/>
                </a:solidFill>
                <a:latin typeface="Arial" charset="0"/>
              </a:rPr>
              <a:t>)</a:t>
            </a:r>
          </a:p>
          <a:p>
            <a:pPr marL="401638" indent="-401638" defTabSz="227013">
              <a:spcBef>
                <a:spcPct val="50000"/>
              </a:spcBef>
              <a:buFontTx/>
              <a:buChar char="•"/>
              <a:tabLst>
                <a:tab pos="690563" algn="l"/>
              </a:tabLst>
            </a:pPr>
            <a:r>
              <a:rPr lang="en-US" sz="2800" b="1" dirty="0">
                <a:solidFill>
                  <a:srgbClr val="000066"/>
                </a:solidFill>
                <a:latin typeface="Arial" charset="0"/>
              </a:rPr>
              <a:t>Heat transfer rate remains high (temperature of working fluid much lower than what is being cooled)</a:t>
            </a:r>
          </a:p>
        </p:txBody>
      </p:sp>
      <p:sp>
        <p:nvSpPr>
          <p:cNvPr id="10" name="Footer Placeholder 9"/>
          <p:cNvSpPr>
            <a:spLocks noGrp="1"/>
          </p:cNvSpPr>
          <p:nvPr>
            <p:ph type="ftr" sz="quarter" idx="11"/>
          </p:nvPr>
        </p:nvSpPr>
        <p:spPr>
          <a:xfrm>
            <a:off x="3124200" y="6429396"/>
            <a:ext cx="4162444" cy="276204"/>
          </a:xfrm>
        </p:spPr>
        <p:txBody>
          <a:bodyPr/>
          <a:lstStyle/>
          <a:p>
            <a:r>
              <a:rPr lang="en-US" dirty="0" smtClean="0"/>
              <a:t>By: Mudit M. Saxena, Dept. of Mech. Engg.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3"/>
          <p:cNvSpPr>
            <a:spLocks noGrp="1"/>
          </p:cNvSpPr>
          <p:nvPr>
            <p:ph type="sldNum" sz="quarter" idx="12"/>
          </p:nvPr>
        </p:nvSpPr>
        <p:spPr/>
        <p:txBody>
          <a:bodyPr/>
          <a:lstStyle/>
          <a:p>
            <a:fld id="{4EE53FC6-B050-4140-8628-072CF7938811}" type="slidenum">
              <a:rPr lang="en-US"/>
              <a:pPr/>
              <a:t>14</a:t>
            </a:fld>
            <a:endParaRPr lang="en-US"/>
          </a:p>
        </p:txBody>
      </p:sp>
      <p:sp>
        <p:nvSpPr>
          <p:cNvPr id="447490" name="Rectangle 2"/>
          <p:cNvSpPr>
            <a:spLocks noChangeArrowheads="1"/>
          </p:cNvSpPr>
          <p:nvPr/>
        </p:nvSpPr>
        <p:spPr bwMode="auto">
          <a:xfrm>
            <a:off x="0" y="0"/>
            <a:ext cx="1490663" cy="685800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447491" name="Group 3"/>
          <p:cNvGrpSpPr>
            <a:grpSpLocks/>
          </p:cNvGrpSpPr>
          <p:nvPr/>
        </p:nvGrpSpPr>
        <p:grpSpPr bwMode="auto">
          <a:xfrm>
            <a:off x="0" y="0"/>
            <a:ext cx="9144000" cy="6858000"/>
            <a:chOff x="0" y="0"/>
            <a:chExt cx="5760" cy="4320"/>
          </a:xfrm>
        </p:grpSpPr>
        <p:sp>
          <p:nvSpPr>
            <p:cNvPr id="447492" name="Line 4"/>
            <p:cNvSpPr>
              <a:spLocks noChangeShapeType="1"/>
            </p:cNvSpPr>
            <p:nvPr/>
          </p:nvSpPr>
          <p:spPr bwMode="auto">
            <a:xfrm>
              <a:off x="947" y="0"/>
              <a:ext cx="0" cy="4320"/>
            </a:xfrm>
            <a:prstGeom prst="line">
              <a:avLst/>
            </a:prstGeom>
            <a:noFill/>
            <a:ln w="38100">
              <a:solidFill>
                <a:srgbClr val="000080"/>
              </a:solidFill>
              <a:round/>
              <a:headEnd/>
              <a:tailEnd/>
            </a:ln>
            <a:effectLst/>
          </p:spPr>
          <p:txBody>
            <a:bodyPr/>
            <a:lstStyle/>
            <a:p>
              <a:endParaRPr lang="en-US"/>
            </a:p>
          </p:txBody>
        </p:sp>
        <p:sp>
          <p:nvSpPr>
            <p:cNvPr id="447493" name="Line 5"/>
            <p:cNvSpPr>
              <a:spLocks noChangeShapeType="1"/>
            </p:cNvSpPr>
            <p:nvPr/>
          </p:nvSpPr>
          <p:spPr bwMode="auto">
            <a:xfrm>
              <a:off x="0" y="870"/>
              <a:ext cx="5760" cy="0"/>
            </a:xfrm>
            <a:prstGeom prst="line">
              <a:avLst/>
            </a:prstGeom>
            <a:noFill/>
            <a:ln w="38100">
              <a:solidFill>
                <a:srgbClr val="000080"/>
              </a:solidFill>
              <a:round/>
              <a:headEnd/>
              <a:tailEnd/>
            </a:ln>
            <a:effectLst/>
          </p:spPr>
          <p:txBody>
            <a:bodyPr/>
            <a:lstStyle/>
            <a:p>
              <a:endParaRPr lang="en-US"/>
            </a:p>
          </p:txBody>
        </p:sp>
      </p:grpSp>
      <p:sp>
        <p:nvSpPr>
          <p:cNvPr id="447542" name="Text Box 54"/>
          <p:cNvSpPr txBox="1">
            <a:spLocks noChangeArrowheads="1"/>
          </p:cNvSpPr>
          <p:nvPr/>
        </p:nvSpPr>
        <p:spPr bwMode="auto">
          <a:xfrm>
            <a:off x="1908175" y="2492375"/>
            <a:ext cx="6985000" cy="519113"/>
          </a:xfrm>
          <a:prstGeom prst="rect">
            <a:avLst/>
          </a:prstGeom>
          <a:noFill/>
          <a:ln w="9525">
            <a:noFill/>
            <a:miter lim="800000"/>
            <a:headEnd/>
            <a:tailEnd/>
          </a:ln>
          <a:effectLst/>
        </p:spPr>
        <p:txBody>
          <a:bodyPr>
            <a:spAutoFit/>
          </a:bodyPr>
          <a:lstStyle/>
          <a:p>
            <a:pPr marL="401638" indent="-401638" defTabSz="227013">
              <a:spcBef>
                <a:spcPct val="50000"/>
              </a:spcBef>
              <a:tabLst>
                <a:tab pos="690563" algn="l"/>
              </a:tabLst>
            </a:pPr>
            <a:r>
              <a:rPr lang="en-US" sz="2800" b="1" dirty="0">
                <a:solidFill>
                  <a:srgbClr val="000066"/>
                </a:solidFill>
                <a:latin typeface="Arial" charset="0"/>
              </a:rPr>
              <a:t>Refrigeration cycle</a:t>
            </a:r>
          </a:p>
        </p:txBody>
      </p:sp>
      <p:grpSp>
        <p:nvGrpSpPr>
          <p:cNvPr id="447545" name="Group 57"/>
          <p:cNvGrpSpPr>
            <a:grpSpLocks/>
          </p:cNvGrpSpPr>
          <p:nvPr/>
        </p:nvGrpSpPr>
        <p:grpSpPr bwMode="auto">
          <a:xfrm>
            <a:off x="2224088" y="2925763"/>
            <a:ext cx="6308725" cy="3625850"/>
            <a:chOff x="1401" y="1843"/>
            <a:chExt cx="3974" cy="2284"/>
          </a:xfrm>
        </p:grpSpPr>
        <p:sp>
          <p:nvSpPr>
            <p:cNvPr id="447546" name="Rectangle 58"/>
            <p:cNvSpPr>
              <a:spLocks noChangeArrowheads="1"/>
            </p:cNvSpPr>
            <p:nvPr/>
          </p:nvSpPr>
          <p:spPr bwMode="auto">
            <a:xfrm>
              <a:off x="2392" y="2078"/>
              <a:ext cx="1394" cy="308"/>
            </a:xfrm>
            <a:prstGeom prst="rect">
              <a:avLst/>
            </a:prstGeom>
            <a:solidFill>
              <a:srgbClr val="CCECFF"/>
            </a:solidFill>
            <a:ln w="9525">
              <a:solidFill>
                <a:srgbClr val="000000"/>
              </a:solidFill>
              <a:miter lim="800000"/>
              <a:headEnd/>
              <a:tailEnd/>
            </a:ln>
          </p:spPr>
          <p:txBody>
            <a:bodyPr/>
            <a:lstStyle/>
            <a:p>
              <a:pPr algn="ctr">
                <a:spcBef>
                  <a:spcPts val="600"/>
                </a:spcBef>
              </a:pPr>
              <a:r>
                <a:rPr lang="en-GB" sz="1600" b="1">
                  <a:latin typeface="Arial" charset="0"/>
                </a:rPr>
                <a:t>Condenser</a:t>
              </a:r>
              <a:endParaRPr lang="en-GB" sz="3200"/>
            </a:p>
          </p:txBody>
        </p:sp>
        <p:sp>
          <p:nvSpPr>
            <p:cNvPr id="447547" name="Rectangle 59"/>
            <p:cNvSpPr>
              <a:spLocks noChangeArrowheads="1"/>
            </p:cNvSpPr>
            <p:nvPr/>
          </p:nvSpPr>
          <p:spPr bwMode="auto">
            <a:xfrm>
              <a:off x="2386" y="3819"/>
              <a:ext cx="1393" cy="308"/>
            </a:xfrm>
            <a:prstGeom prst="rect">
              <a:avLst/>
            </a:prstGeom>
            <a:solidFill>
              <a:srgbClr val="CCECFF"/>
            </a:solidFill>
            <a:ln w="9525">
              <a:solidFill>
                <a:srgbClr val="000000"/>
              </a:solidFill>
              <a:miter lim="800000"/>
              <a:headEnd/>
              <a:tailEnd/>
            </a:ln>
          </p:spPr>
          <p:txBody>
            <a:bodyPr/>
            <a:lstStyle/>
            <a:p>
              <a:pPr algn="ctr">
                <a:spcBef>
                  <a:spcPts val="600"/>
                </a:spcBef>
              </a:pPr>
              <a:r>
                <a:rPr lang="en-GB" sz="1600" b="1">
                  <a:latin typeface="Arial" charset="0"/>
                </a:rPr>
                <a:t>Evaporator</a:t>
              </a:r>
              <a:endParaRPr lang="en-GB" sz="3200"/>
            </a:p>
          </p:txBody>
        </p:sp>
        <p:sp>
          <p:nvSpPr>
            <p:cNvPr id="447548" name="AutoShape 60"/>
            <p:cNvSpPr>
              <a:spLocks noChangeArrowheads="1"/>
            </p:cNvSpPr>
            <p:nvPr/>
          </p:nvSpPr>
          <p:spPr bwMode="auto">
            <a:xfrm>
              <a:off x="1743" y="2948"/>
              <a:ext cx="221" cy="221"/>
            </a:xfrm>
            <a:prstGeom prst="flowChartSummingJunction">
              <a:avLst/>
            </a:prstGeom>
            <a:solidFill>
              <a:srgbClr val="CCFF99"/>
            </a:solidFill>
            <a:ln w="9525">
              <a:solidFill>
                <a:srgbClr val="000000"/>
              </a:solidFill>
              <a:round/>
              <a:headEnd/>
              <a:tailEnd/>
            </a:ln>
          </p:spPr>
          <p:txBody>
            <a:bodyPr/>
            <a:lstStyle/>
            <a:p>
              <a:endParaRPr lang="en-US"/>
            </a:p>
          </p:txBody>
        </p:sp>
        <p:sp>
          <p:nvSpPr>
            <p:cNvPr id="447549" name="Line 61"/>
            <p:cNvSpPr>
              <a:spLocks noChangeShapeType="1"/>
            </p:cNvSpPr>
            <p:nvPr/>
          </p:nvSpPr>
          <p:spPr bwMode="auto">
            <a:xfrm>
              <a:off x="1823" y="3986"/>
              <a:ext cx="563" cy="0"/>
            </a:xfrm>
            <a:prstGeom prst="line">
              <a:avLst/>
            </a:prstGeom>
            <a:noFill/>
            <a:ln w="38100">
              <a:solidFill>
                <a:srgbClr val="FF00FF"/>
              </a:solidFill>
              <a:round/>
              <a:headEnd/>
              <a:tailEnd type="stealth" w="med" len="med"/>
            </a:ln>
          </p:spPr>
          <p:txBody>
            <a:bodyPr/>
            <a:lstStyle/>
            <a:p>
              <a:endParaRPr lang="en-US"/>
            </a:p>
          </p:txBody>
        </p:sp>
        <p:sp>
          <p:nvSpPr>
            <p:cNvPr id="447550" name="Line 62"/>
            <p:cNvSpPr>
              <a:spLocks noChangeShapeType="1"/>
            </p:cNvSpPr>
            <p:nvPr/>
          </p:nvSpPr>
          <p:spPr bwMode="auto">
            <a:xfrm>
              <a:off x="1849" y="3169"/>
              <a:ext cx="0" cy="817"/>
            </a:xfrm>
            <a:prstGeom prst="line">
              <a:avLst/>
            </a:prstGeom>
            <a:noFill/>
            <a:ln w="38100">
              <a:solidFill>
                <a:srgbClr val="FF00FF"/>
              </a:solidFill>
              <a:round/>
              <a:headEnd/>
              <a:tailEnd/>
            </a:ln>
          </p:spPr>
          <p:txBody>
            <a:bodyPr/>
            <a:lstStyle/>
            <a:p>
              <a:endParaRPr lang="en-US"/>
            </a:p>
          </p:txBody>
        </p:sp>
        <p:sp>
          <p:nvSpPr>
            <p:cNvPr id="447551" name="Line 63"/>
            <p:cNvSpPr>
              <a:spLocks noChangeShapeType="1"/>
            </p:cNvSpPr>
            <p:nvPr/>
          </p:nvSpPr>
          <p:spPr bwMode="auto">
            <a:xfrm>
              <a:off x="1850" y="2218"/>
              <a:ext cx="542" cy="0"/>
            </a:xfrm>
            <a:prstGeom prst="line">
              <a:avLst/>
            </a:prstGeom>
            <a:noFill/>
            <a:ln w="38100">
              <a:solidFill>
                <a:srgbClr val="339966"/>
              </a:solidFill>
              <a:round/>
              <a:headEnd/>
              <a:tailEnd/>
            </a:ln>
          </p:spPr>
          <p:txBody>
            <a:bodyPr/>
            <a:lstStyle/>
            <a:p>
              <a:endParaRPr lang="en-US"/>
            </a:p>
          </p:txBody>
        </p:sp>
        <p:grpSp>
          <p:nvGrpSpPr>
            <p:cNvPr id="447552" name="Group 64"/>
            <p:cNvGrpSpPr>
              <a:grpSpLocks/>
            </p:cNvGrpSpPr>
            <p:nvPr/>
          </p:nvGrpSpPr>
          <p:grpSpPr bwMode="auto">
            <a:xfrm>
              <a:off x="4262" y="2854"/>
              <a:ext cx="361" cy="422"/>
              <a:chOff x="9159" y="4722"/>
              <a:chExt cx="904" cy="1055"/>
            </a:xfrm>
          </p:grpSpPr>
          <p:sp>
            <p:nvSpPr>
              <p:cNvPr id="447553" name="Oval 65"/>
              <p:cNvSpPr>
                <a:spLocks noChangeArrowheads="1"/>
              </p:cNvSpPr>
              <p:nvPr/>
            </p:nvSpPr>
            <p:spPr bwMode="auto">
              <a:xfrm>
                <a:off x="9159" y="4873"/>
                <a:ext cx="904" cy="904"/>
              </a:xfrm>
              <a:prstGeom prst="ellipse">
                <a:avLst/>
              </a:prstGeom>
              <a:solidFill>
                <a:srgbClr val="FFFF66"/>
              </a:solidFill>
              <a:ln w="9525">
                <a:solidFill>
                  <a:srgbClr val="000000"/>
                </a:solidFill>
                <a:round/>
                <a:headEnd/>
                <a:tailEnd/>
              </a:ln>
            </p:spPr>
            <p:txBody>
              <a:bodyPr/>
              <a:lstStyle/>
              <a:p>
                <a:endParaRPr lang="en-US"/>
              </a:p>
            </p:txBody>
          </p:sp>
          <p:sp>
            <p:nvSpPr>
              <p:cNvPr id="447554" name="Rectangle 66"/>
              <p:cNvSpPr>
                <a:spLocks noChangeArrowheads="1"/>
              </p:cNvSpPr>
              <p:nvPr/>
            </p:nvSpPr>
            <p:spPr bwMode="auto">
              <a:xfrm>
                <a:off x="9226" y="4722"/>
                <a:ext cx="754" cy="335"/>
              </a:xfrm>
              <a:prstGeom prst="rect">
                <a:avLst/>
              </a:prstGeom>
              <a:solidFill>
                <a:srgbClr val="FFFF66"/>
              </a:solidFill>
              <a:ln w="9525">
                <a:noFill/>
                <a:miter lim="800000"/>
                <a:headEnd/>
                <a:tailEnd/>
              </a:ln>
            </p:spPr>
            <p:txBody>
              <a:bodyPr/>
              <a:lstStyle/>
              <a:p>
                <a:endParaRPr lang="en-US"/>
              </a:p>
            </p:txBody>
          </p:sp>
          <p:sp>
            <p:nvSpPr>
              <p:cNvPr id="447555" name="Line 67"/>
              <p:cNvSpPr>
                <a:spLocks noChangeShapeType="1"/>
              </p:cNvSpPr>
              <p:nvPr/>
            </p:nvSpPr>
            <p:spPr bwMode="auto">
              <a:xfrm flipV="1">
                <a:off x="9276" y="4722"/>
                <a:ext cx="0" cy="318"/>
              </a:xfrm>
              <a:prstGeom prst="line">
                <a:avLst/>
              </a:prstGeom>
              <a:noFill/>
              <a:ln w="9525">
                <a:solidFill>
                  <a:srgbClr val="000000"/>
                </a:solidFill>
                <a:round/>
                <a:headEnd/>
                <a:tailEnd/>
              </a:ln>
            </p:spPr>
            <p:txBody>
              <a:bodyPr/>
              <a:lstStyle/>
              <a:p>
                <a:endParaRPr lang="en-US"/>
              </a:p>
            </p:txBody>
          </p:sp>
          <p:sp>
            <p:nvSpPr>
              <p:cNvPr id="447556" name="Line 68"/>
              <p:cNvSpPr>
                <a:spLocks noChangeShapeType="1"/>
              </p:cNvSpPr>
              <p:nvPr/>
            </p:nvSpPr>
            <p:spPr bwMode="auto">
              <a:xfrm flipV="1">
                <a:off x="9946" y="4723"/>
                <a:ext cx="0" cy="318"/>
              </a:xfrm>
              <a:prstGeom prst="line">
                <a:avLst/>
              </a:prstGeom>
              <a:noFill/>
              <a:ln w="9525">
                <a:solidFill>
                  <a:srgbClr val="000000"/>
                </a:solidFill>
                <a:round/>
                <a:headEnd/>
                <a:tailEnd/>
              </a:ln>
            </p:spPr>
            <p:txBody>
              <a:bodyPr/>
              <a:lstStyle/>
              <a:p>
                <a:endParaRPr lang="en-US"/>
              </a:p>
            </p:txBody>
          </p:sp>
          <p:sp>
            <p:nvSpPr>
              <p:cNvPr id="447557" name="Line 69"/>
              <p:cNvSpPr>
                <a:spLocks noChangeShapeType="1"/>
              </p:cNvSpPr>
              <p:nvPr/>
            </p:nvSpPr>
            <p:spPr bwMode="auto">
              <a:xfrm>
                <a:off x="9276" y="4722"/>
                <a:ext cx="687" cy="0"/>
              </a:xfrm>
              <a:prstGeom prst="line">
                <a:avLst/>
              </a:prstGeom>
              <a:noFill/>
              <a:ln w="9525">
                <a:solidFill>
                  <a:srgbClr val="000000"/>
                </a:solidFill>
                <a:round/>
                <a:headEnd/>
                <a:tailEnd/>
              </a:ln>
            </p:spPr>
            <p:txBody>
              <a:bodyPr/>
              <a:lstStyle/>
              <a:p>
                <a:endParaRPr lang="en-US"/>
              </a:p>
            </p:txBody>
          </p:sp>
        </p:grpSp>
        <p:sp>
          <p:nvSpPr>
            <p:cNvPr id="447558" name="Line 70"/>
            <p:cNvSpPr>
              <a:spLocks noChangeShapeType="1"/>
            </p:cNvSpPr>
            <p:nvPr/>
          </p:nvSpPr>
          <p:spPr bwMode="auto">
            <a:xfrm>
              <a:off x="3779" y="3966"/>
              <a:ext cx="241" cy="0"/>
            </a:xfrm>
            <a:prstGeom prst="line">
              <a:avLst/>
            </a:prstGeom>
            <a:noFill/>
            <a:ln w="38100">
              <a:solidFill>
                <a:srgbClr val="FF0000"/>
              </a:solidFill>
              <a:round/>
              <a:headEnd/>
              <a:tailEnd/>
            </a:ln>
          </p:spPr>
          <p:txBody>
            <a:bodyPr/>
            <a:lstStyle/>
            <a:p>
              <a:endParaRPr lang="en-US"/>
            </a:p>
          </p:txBody>
        </p:sp>
        <p:sp>
          <p:nvSpPr>
            <p:cNvPr id="447559" name="Line 71"/>
            <p:cNvSpPr>
              <a:spLocks noChangeShapeType="1"/>
            </p:cNvSpPr>
            <p:nvPr/>
          </p:nvSpPr>
          <p:spPr bwMode="auto">
            <a:xfrm flipV="1">
              <a:off x="4014" y="2707"/>
              <a:ext cx="0" cy="1272"/>
            </a:xfrm>
            <a:prstGeom prst="line">
              <a:avLst/>
            </a:prstGeom>
            <a:noFill/>
            <a:ln w="38100">
              <a:solidFill>
                <a:srgbClr val="FF0000"/>
              </a:solidFill>
              <a:round/>
              <a:headEnd/>
              <a:tailEnd/>
            </a:ln>
          </p:spPr>
          <p:txBody>
            <a:bodyPr/>
            <a:lstStyle/>
            <a:p>
              <a:endParaRPr lang="en-US"/>
            </a:p>
          </p:txBody>
        </p:sp>
        <p:sp>
          <p:nvSpPr>
            <p:cNvPr id="447560" name="Line 72"/>
            <p:cNvSpPr>
              <a:spLocks noChangeShapeType="1"/>
            </p:cNvSpPr>
            <p:nvPr/>
          </p:nvSpPr>
          <p:spPr bwMode="auto">
            <a:xfrm flipV="1">
              <a:off x="4000" y="2707"/>
              <a:ext cx="349" cy="7"/>
            </a:xfrm>
            <a:prstGeom prst="line">
              <a:avLst/>
            </a:prstGeom>
            <a:noFill/>
            <a:ln w="38100">
              <a:solidFill>
                <a:srgbClr val="FF0000"/>
              </a:solidFill>
              <a:round/>
              <a:headEnd/>
              <a:tailEnd/>
            </a:ln>
          </p:spPr>
          <p:txBody>
            <a:bodyPr/>
            <a:lstStyle/>
            <a:p>
              <a:endParaRPr lang="en-US"/>
            </a:p>
          </p:txBody>
        </p:sp>
        <p:sp>
          <p:nvSpPr>
            <p:cNvPr id="447561" name="Line 73"/>
            <p:cNvSpPr>
              <a:spLocks noChangeShapeType="1"/>
            </p:cNvSpPr>
            <p:nvPr/>
          </p:nvSpPr>
          <p:spPr bwMode="auto">
            <a:xfrm>
              <a:off x="4349" y="2707"/>
              <a:ext cx="0" cy="141"/>
            </a:xfrm>
            <a:prstGeom prst="line">
              <a:avLst/>
            </a:prstGeom>
            <a:noFill/>
            <a:ln w="38100">
              <a:solidFill>
                <a:srgbClr val="FF0000"/>
              </a:solidFill>
              <a:round/>
              <a:headEnd/>
              <a:tailEnd type="stealth" w="med" len="med"/>
            </a:ln>
          </p:spPr>
          <p:txBody>
            <a:bodyPr/>
            <a:lstStyle/>
            <a:p>
              <a:endParaRPr lang="en-US"/>
            </a:p>
          </p:txBody>
        </p:sp>
        <p:sp>
          <p:nvSpPr>
            <p:cNvPr id="447562" name="Line 74"/>
            <p:cNvSpPr>
              <a:spLocks noChangeShapeType="1"/>
            </p:cNvSpPr>
            <p:nvPr/>
          </p:nvSpPr>
          <p:spPr bwMode="auto">
            <a:xfrm flipV="1">
              <a:off x="4503" y="1843"/>
              <a:ext cx="0" cy="1011"/>
            </a:xfrm>
            <a:prstGeom prst="line">
              <a:avLst/>
            </a:prstGeom>
            <a:noFill/>
            <a:ln w="38100">
              <a:solidFill>
                <a:srgbClr val="3366FF"/>
              </a:solidFill>
              <a:round/>
              <a:headEnd/>
              <a:tailEnd/>
            </a:ln>
          </p:spPr>
          <p:txBody>
            <a:bodyPr/>
            <a:lstStyle/>
            <a:p>
              <a:endParaRPr lang="en-US"/>
            </a:p>
          </p:txBody>
        </p:sp>
        <p:sp>
          <p:nvSpPr>
            <p:cNvPr id="447563" name="Line 75"/>
            <p:cNvSpPr>
              <a:spLocks noChangeShapeType="1"/>
            </p:cNvSpPr>
            <p:nvPr/>
          </p:nvSpPr>
          <p:spPr bwMode="auto">
            <a:xfrm flipH="1">
              <a:off x="3665" y="1857"/>
              <a:ext cx="844" cy="0"/>
            </a:xfrm>
            <a:prstGeom prst="line">
              <a:avLst/>
            </a:prstGeom>
            <a:noFill/>
            <a:ln w="38100">
              <a:solidFill>
                <a:srgbClr val="3366FF"/>
              </a:solidFill>
              <a:round/>
              <a:headEnd/>
              <a:tailEnd/>
            </a:ln>
          </p:spPr>
          <p:txBody>
            <a:bodyPr/>
            <a:lstStyle/>
            <a:p>
              <a:endParaRPr lang="en-US"/>
            </a:p>
          </p:txBody>
        </p:sp>
        <p:sp>
          <p:nvSpPr>
            <p:cNvPr id="447564" name="Line 76"/>
            <p:cNvSpPr>
              <a:spLocks noChangeShapeType="1"/>
            </p:cNvSpPr>
            <p:nvPr/>
          </p:nvSpPr>
          <p:spPr bwMode="auto">
            <a:xfrm>
              <a:off x="3665" y="1857"/>
              <a:ext cx="0" cy="221"/>
            </a:xfrm>
            <a:prstGeom prst="line">
              <a:avLst/>
            </a:prstGeom>
            <a:noFill/>
            <a:ln w="38100">
              <a:solidFill>
                <a:srgbClr val="3366FF"/>
              </a:solidFill>
              <a:round/>
              <a:headEnd/>
              <a:tailEnd type="stealth" w="med" len="med"/>
            </a:ln>
          </p:spPr>
          <p:txBody>
            <a:bodyPr/>
            <a:lstStyle/>
            <a:p>
              <a:endParaRPr lang="en-US"/>
            </a:p>
          </p:txBody>
        </p:sp>
        <p:sp>
          <p:nvSpPr>
            <p:cNvPr id="447565" name="Line 77"/>
            <p:cNvSpPr>
              <a:spLocks noChangeShapeType="1"/>
            </p:cNvSpPr>
            <p:nvPr/>
          </p:nvSpPr>
          <p:spPr bwMode="auto">
            <a:xfrm>
              <a:off x="1401" y="3076"/>
              <a:ext cx="3577" cy="0"/>
            </a:xfrm>
            <a:prstGeom prst="line">
              <a:avLst/>
            </a:prstGeom>
            <a:noFill/>
            <a:ln w="9525">
              <a:solidFill>
                <a:srgbClr val="000000"/>
              </a:solidFill>
              <a:prstDash val="lgDashDotDot"/>
              <a:round/>
              <a:headEnd/>
              <a:tailEnd/>
            </a:ln>
          </p:spPr>
          <p:txBody>
            <a:bodyPr/>
            <a:lstStyle/>
            <a:p>
              <a:endParaRPr lang="en-US"/>
            </a:p>
          </p:txBody>
        </p:sp>
        <p:sp>
          <p:nvSpPr>
            <p:cNvPr id="447566" name="Line 78"/>
            <p:cNvSpPr>
              <a:spLocks noChangeShapeType="1"/>
            </p:cNvSpPr>
            <p:nvPr/>
          </p:nvSpPr>
          <p:spPr bwMode="auto">
            <a:xfrm>
              <a:off x="4878" y="2747"/>
              <a:ext cx="0" cy="730"/>
            </a:xfrm>
            <a:prstGeom prst="line">
              <a:avLst/>
            </a:prstGeom>
            <a:noFill/>
            <a:ln w="9525">
              <a:solidFill>
                <a:srgbClr val="000000"/>
              </a:solidFill>
              <a:round/>
              <a:headEnd type="stealth" w="med" len="med"/>
              <a:tailEnd type="stealth" w="med" len="med"/>
            </a:ln>
          </p:spPr>
          <p:txBody>
            <a:bodyPr/>
            <a:lstStyle/>
            <a:p>
              <a:endParaRPr lang="en-US"/>
            </a:p>
          </p:txBody>
        </p:sp>
        <p:sp>
          <p:nvSpPr>
            <p:cNvPr id="447567" name="Text Box 79"/>
            <p:cNvSpPr txBox="1">
              <a:spLocks noChangeArrowheads="1"/>
            </p:cNvSpPr>
            <p:nvPr/>
          </p:nvSpPr>
          <p:spPr bwMode="auto">
            <a:xfrm>
              <a:off x="4535" y="2251"/>
              <a:ext cx="840" cy="264"/>
            </a:xfrm>
            <a:prstGeom prst="rect">
              <a:avLst/>
            </a:prstGeom>
            <a:noFill/>
            <a:ln w="9525">
              <a:noFill/>
              <a:miter lim="800000"/>
              <a:headEnd/>
              <a:tailEnd/>
            </a:ln>
          </p:spPr>
          <p:txBody>
            <a:bodyPr/>
            <a:lstStyle/>
            <a:p>
              <a:pPr algn="ctr"/>
              <a:r>
                <a:rPr lang="en-GB" sz="1600" b="1">
                  <a:latin typeface="Arial" charset="0"/>
                </a:rPr>
                <a:t>High Pressure Side</a:t>
              </a:r>
              <a:endParaRPr lang="en-GB" sz="3200"/>
            </a:p>
          </p:txBody>
        </p:sp>
        <p:sp>
          <p:nvSpPr>
            <p:cNvPr id="447568" name="Text Box 80"/>
            <p:cNvSpPr txBox="1">
              <a:spLocks noChangeArrowheads="1"/>
            </p:cNvSpPr>
            <p:nvPr/>
          </p:nvSpPr>
          <p:spPr bwMode="auto">
            <a:xfrm>
              <a:off x="4556" y="3521"/>
              <a:ext cx="683" cy="254"/>
            </a:xfrm>
            <a:prstGeom prst="rect">
              <a:avLst/>
            </a:prstGeom>
            <a:noFill/>
            <a:ln w="9525">
              <a:noFill/>
              <a:miter lim="800000"/>
              <a:headEnd/>
              <a:tailEnd/>
            </a:ln>
          </p:spPr>
          <p:txBody>
            <a:bodyPr/>
            <a:lstStyle/>
            <a:p>
              <a:pPr algn="ctr"/>
              <a:r>
                <a:rPr lang="en-US" sz="1600" b="1">
                  <a:latin typeface="Arial" charset="0"/>
                </a:rPr>
                <a:t>Low Pressure Side</a:t>
              </a:r>
              <a:endParaRPr lang="en-GB" sz="3200"/>
            </a:p>
          </p:txBody>
        </p:sp>
        <p:sp>
          <p:nvSpPr>
            <p:cNvPr id="447569" name="Text Box 81"/>
            <p:cNvSpPr txBox="1">
              <a:spLocks noChangeArrowheads="1"/>
            </p:cNvSpPr>
            <p:nvPr/>
          </p:nvSpPr>
          <p:spPr bwMode="auto">
            <a:xfrm>
              <a:off x="3016" y="2840"/>
              <a:ext cx="944" cy="155"/>
            </a:xfrm>
            <a:prstGeom prst="rect">
              <a:avLst/>
            </a:prstGeom>
            <a:noFill/>
            <a:ln w="9525">
              <a:noFill/>
              <a:miter lim="800000"/>
              <a:headEnd/>
              <a:tailEnd/>
            </a:ln>
          </p:spPr>
          <p:txBody>
            <a:bodyPr/>
            <a:lstStyle/>
            <a:p>
              <a:r>
                <a:rPr lang="en-US" sz="1600" b="1">
                  <a:latin typeface="Arial" charset="0"/>
                </a:rPr>
                <a:t>Compressor</a:t>
              </a:r>
              <a:endParaRPr lang="en-GB" sz="3200"/>
            </a:p>
          </p:txBody>
        </p:sp>
        <p:sp>
          <p:nvSpPr>
            <p:cNvPr id="447570" name="Line 82"/>
            <p:cNvSpPr>
              <a:spLocks noChangeShapeType="1"/>
            </p:cNvSpPr>
            <p:nvPr/>
          </p:nvSpPr>
          <p:spPr bwMode="auto">
            <a:xfrm>
              <a:off x="3913" y="2922"/>
              <a:ext cx="355" cy="100"/>
            </a:xfrm>
            <a:prstGeom prst="line">
              <a:avLst/>
            </a:prstGeom>
            <a:noFill/>
            <a:ln w="9525">
              <a:solidFill>
                <a:srgbClr val="000000"/>
              </a:solidFill>
              <a:round/>
              <a:headEnd/>
              <a:tailEnd type="triangle" w="med" len="med"/>
            </a:ln>
          </p:spPr>
          <p:txBody>
            <a:bodyPr/>
            <a:lstStyle/>
            <a:p>
              <a:endParaRPr lang="en-US"/>
            </a:p>
          </p:txBody>
        </p:sp>
        <p:sp>
          <p:nvSpPr>
            <p:cNvPr id="447571" name="Text Box 83"/>
            <p:cNvSpPr txBox="1">
              <a:spLocks noChangeArrowheads="1"/>
            </p:cNvSpPr>
            <p:nvPr/>
          </p:nvSpPr>
          <p:spPr bwMode="auto">
            <a:xfrm>
              <a:off x="2131" y="2728"/>
              <a:ext cx="885" cy="294"/>
            </a:xfrm>
            <a:prstGeom prst="rect">
              <a:avLst/>
            </a:prstGeom>
            <a:noFill/>
            <a:ln w="9525">
              <a:noFill/>
              <a:miter lim="800000"/>
              <a:headEnd/>
              <a:tailEnd/>
            </a:ln>
          </p:spPr>
          <p:txBody>
            <a:bodyPr/>
            <a:lstStyle/>
            <a:p>
              <a:r>
                <a:rPr lang="en-US" sz="1600" b="1">
                  <a:latin typeface="Arial" charset="0"/>
                </a:rPr>
                <a:t>Expansion Device</a:t>
              </a:r>
              <a:endParaRPr lang="en-GB" sz="3200"/>
            </a:p>
          </p:txBody>
        </p:sp>
        <p:sp>
          <p:nvSpPr>
            <p:cNvPr id="447572" name="Line 84"/>
            <p:cNvSpPr>
              <a:spLocks noChangeShapeType="1"/>
            </p:cNvSpPr>
            <p:nvPr/>
          </p:nvSpPr>
          <p:spPr bwMode="auto">
            <a:xfrm flipH="1">
              <a:off x="1964" y="2901"/>
              <a:ext cx="241" cy="121"/>
            </a:xfrm>
            <a:prstGeom prst="line">
              <a:avLst/>
            </a:prstGeom>
            <a:noFill/>
            <a:ln w="9525">
              <a:solidFill>
                <a:srgbClr val="000000"/>
              </a:solidFill>
              <a:round/>
              <a:headEnd/>
              <a:tailEnd type="triangle" w="med" len="med"/>
            </a:ln>
          </p:spPr>
          <p:txBody>
            <a:bodyPr/>
            <a:lstStyle/>
            <a:p>
              <a:endParaRPr lang="en-US"/>
            </a:p>
          </p:txBody>
        </p:sp>
        <p:sp>
          <p:nvSpPr>
            <p:cNvPr id="447573" name="Line 85"/>
            <p:cNvSpPr>
              <a:spLocks noChangeShapeType="1"/>
            </p:cNvSpPr>
            <p:nvPr/>
          </p:nvSpPr>
          <p:spPr bwMode="auto">
            <a:xfrm>
              <a:off x="1796" y="3625"/>
              <a:ext cx="94" cy="0"/>
            </a:xfrm>
            <a:prstGeom prst="line">
              <a:avLst/>
            </a:prstGeom>
            <a:noFill/>
            <a:ln w="9525">
              <a:solidFill>
                <a:srgbClr val="000000"/>
              </a:solidFill>
              <a:round/>
              <a:headEnd/>
              <a:tailEnd/>
            </a:ln>
          </p:spPr>
          <p:txBody>
            <a:bodyPr/>
            <a:lstStyle/>
            <a:p>
              <a:endParaRPr lang="en-US"/>
            </a:p>
          </p:txBody>
        </p:sp>
        <p:sp>
          <p:nvSpPr>
            <p:cNvPr id="447574" name="Text Box 86"/>
            <p:cNvSpPr txBox="1">
              <a:spLocks noChangeArrowheads="1"/>
            </p:cNvSpPr>
            <p:nvPr/>
          </p:nvSpPr>
          <p:spPr bwMode="auto">
            <a:xfrm>
              <a:off x="1849" y="3538"/>
              <a:ext cx="194" cy="147"/>
            </a:xfrm>
            <a:prstGeom prst="rect">
              <a:avLst/>
            </a:prstGeom>
            <a:noFill/>
            <a:ln w="9525">
              <a:noFill/>
              <a:miter lim="800000"/>
              <a:headEnd/>
              <a:tailEnd/>
            </a:ln>
          </p:spPr>
          <p:txBody>
            <a:bodyPr/>
            <a:lstStyle/>
            <a:p>
              <a:r>
                <a:rPr lang="en-GB" sz="1600" b="1">
                  <a:latin typeface="Arial" charset="0"/>
                </a:rPr>
                <a:t>1</a:t>
              </a:r>
              <a:endParaRPr lang="en-GB" sz="3200"/>
            </a:p>
          </p:txBody>
        </p:sp>
        <p:sp>
          <p:nvSpPr>
            <p:cNvPr id="447575" name="Text Box 87"/>
            <p:cNvSpPr txBox="1">
              <a:spLocks noChangeArrowheads="1"/>
            </p:cNvSpPr>
            <p:nvPr/>
          </p:nvSpPr>
          <p:spPr bwMode="auto">
            <a:xfrm>
              <a:off x="3827" y="3477"/>
              <a:ext cx="194" cy="148"/>
            </a:xfrm>
            <a:prstGeom prst="rect">
              <a:avLst/>
            </a:prstGeom>
            <a:noFill/>
            <a:ln w="9525">
              <a:noFill/>
              <a:miter lim="800000"/>
              <a:headEnd/>
              <a:tailEnd/>
            </a:ln>
          </p:spPr>
          <p:txBody>
            <a:bodyPr/>
            <a:lstStyle/>
            <a:p>
              <a:r>
                <a:rPr lang="en-GB" sz="1600" b="1">
                  <a:latin typeface="Arial" charset="0"/>
                </a:rPr>
                <a:t>2</a:t>
              </a:r>
              <a:endParaRPr lang="en-GB" sz="3200"/>
            </a:p>
          </p:txBody>
        </p:sp>
        <p:sp>
          <p:nvSpPr>
            <p:cNvPr id="447576" name="Line 88"/>
            <p:cNvSpPr>
              <a:spLocks noChangeShapeType="1"/>
            </p:cNvSpPr>
            <p:nvPr/>
          </p:nvSpPr>
          <p:spPr bwMode="auto">
            <a:xfrm>
              <a:off x="3967" y="3564"/>
              <a:ext cx="93" cy="0"/>
            </a:xfrm>
            <a:prstGeom prst="line">
              <a:avLst/>
            </a:prstGeom>
            <a:noFill/>
            <a:ln w="9525">
              <a:solidFill>
                <a:srgbClr val="000000"/>
              </a:solidFill>
              <a:round/>
              <a:headEnd/>
              <a:tailEnd/>
            </a:ln>
          </p:spPr>
          <p:txBody>
            <a:bodyPr/>
            <a:lstStyle/>
            <a:p>
              <a:endParaRPr lang="en-US"/>
            </a:p>
          </p:txBody>
        </p:sp>
        <p:sp>
          <p:nvSpPr>
            <p:cNvPr id="447577" name="Line 89"/>
            <p:cNvSpPr>
              <a:spLocks noChangeShapeType="1"/>
            </p:cNvSpPr>
            <p:nvPr/>
          </p:nvSpPr>
          <p:spPr bwMode="auto">
            <a:xfrm>
              <a:off x="4456" y="2098"/>
              <a:ext cx="93" cy="0"/>
            </a:xfrm>
            <a:prstGeom prst="line">
              <a:avLst/>
            </a:prstGeom>
            <a:noFill/>
            <a:ln w="9525">
              <a:solidFill>
                <a:srgbClr val="000000"/>
              </a:solidFill>
              <a:round/>
              <a:headEnd/>
              <a:tailEnd/>
            </a:ln>
          </p:spPr>
          <p:txBody>
            <a:bodyPr/>
            <a:lstStyle/>
            <a:p>
              <a:endParaRPr lang="en-US"/>
            </a:p>
          </p:txBody>
        </p:sp>
        <p:sp>
          <p:nvSpPr>
            <p:cNvPr id="447578" name="Line 90"/>
            <p:cNvSpPr>
              <a:spLocks noChangeShapeType="1"/>
            </p:cNvSpPr>
            <p:nvPr/>
          </p:nvSpPr>
          <p:spPr bwMode="auto">
            <a:xfrm>
              <a:off x="1803" y="2500"/>
              <a:ext cx="94" cy="0"/>
            </a:xfrm>
            <a:prstGeom prst="line">
              <a:avLst/>
            </a:prstGeom>
            <a:noFill/>
            <a:ln w="9525">
              <a:solidFill>
                <a:srgbClr val="000000"/>
              </a:solidFill>
              <a:round/>
              <a:headEnd/>
              <a:tailEnd/>
            </a:ln>
          </p:spPr>
          <p:txBody>
            <a:bodyPr/>
            <a:lstStyle/>
            <a:p>
              <a:endParaRPr lang="en-US"/>
            </a:p>
          </p:txBody>
        </p:sp>
        <p:sp>
          <p:nvSpPr>
            <p:cNvPr id="447579" name="Text Box 91"/>
            <p:cNvSpPr txBox="1">
              <a:spLocks noChangeArrowheads="1"/>
            </p:cNvSpPr>
            <p:nvPr/>
          </p:nvSpPr>
          <p:spPr bwMode="auto">
            <a:xfrm>
              <a:off x="4329" y="2010"/>
              <a:ext cx="194" cy="148"/>
            </a:xfrm>
            <a:prstGeom prst="rect">
              <a:avLst/>
            </a:prstGeom>
            <a:noFill/>
            <a:ln w="9525">
              <a:noFill/>
              <a:miter lim="800000"/>
              <a:headEnd/>
              <a:tailEnd/>
            </a:ln>
          </p:spPr>
          <p:txBody>
            <a:bodyPr/>
            <a:lstStyle/>
            <a:p>
              <a:r>
                <a:rPr lang="en-GB" sz="1600" b="1">
                  <a:latin typeface="Arial" charset="0"/>
                </a:rPr>
                <a:t>3</a:t>
              </a:r>
              <a:endParaRPr lang="en-GB" sz="3200"/>
            </a:p>
          </p:txBody>
        </p:sp>
        <p:sp>
          <p:nvSpPr>
            <p:cNvPr id="447580" name="Text Box 92"/>
            <p:cNvSpPr txBox="1">
              <a:spLocks noChangeArrowheads="1"/>
            </p:cNvSpPr>
            <p:nvPr/>
          </p:nvSpPr>
          <p:spPr bwMode="auto">
            <a:xfrm>
              <a:off x="1864" y="2412"/>
              <a:ext cx="194" cy="148"/>
            </a:xfrm>
            <a:prstGeom prst="rect">
              <a:avLst/>
            </a:prstGeom>
            <a:noFill/>
            <a:ln w="9525">
              <a:noFill/>
              <a:miter lim="800000"/>
              <a:headEnd/>
              <a:tailEnd/>
            </a:ln>
          </p:spPr>
          <p:txBody>
            <a:bodyPr/>
            <a:lstStyle/>
            <a:p>
              <a:r>
                <a:rPr lang="en-GB" sz="1600" b="1">
                  <a:latin typeface="Arial" charset="0"/>
                </a:rPr>
                <a:t>4</a:t>
              </a:r>
              <a:endParaRPr lang="en-GB" sz="3200"/>
            </a:p>
          </p:txBody>
        </p:sp>
        <p:sp>
          <p:nvSpPr>
            <p:cNvPr id="447581" name="Line 93"/>
            <p:cNvSpPr>
              <a:spLocks noChangeShapeType="1"/>
            </p:cNvSpPr>
            <p:nvPr/>
          </p:nvSpPr>
          <p:spPr bwMode="auto">
            <a:xfrm>
              <a:off x="1863" y="2219"/>
              <a:ext cx="0" cy="736"/>
            </a:xfrm>
            <a:prstGeom prst="line">
              <a:avLst/>
            </a:prstGeom>
            <a:noFill/>
            <a:ln w="38100">
              <a:solidFill>
                <a:srgbClr val="339966"/>
              </a:solidFill>
              <a:round/>
              <a:headEnd/>
              <a:tailEnd type="stealth" w="med" len="med"/>
            </a:ln>
          </p:spPr>
          <p:txBody>
            <a:bodyPr/>
            <a:lstStyle/>
            <a:p>
              <a:endParaRPr lang="en-US"/>
            </a:p>
          </p:txBody>
        </p:sp>
      </p:grpSp>
      <p:sp>
        <p:nvSpPr>
          <p:cNvPr id="47" name="Footer Placeholder 46"/>
          <p:cNvSpPr>
            <a:spLocks noGrp="1"/>
          </p:cNvSpPr>
          <p:nvPr>
            <p:ph type="ftr" sz="quarter" idx="11"/>
          </p:nvPr>
        </p:nvSpPr>
        <p:spPr>
          <a:xfrm>
            <a:off x="3124200" y="6572272"/>
            <a:ext cx="4162444" cy="285728"/>
          </a:xfrm>
        </p:spPr>
        <p:txBody>
          <a:bodyPr/>
          <a:lstStyle/>
          <a:p>
            <a:r>
              <a:rPr lang="en-US" dirty="0" smtClean="0"/>
              <a:t>By: Mudit M. Saxena, Dept. of Mech. Engg.</a:t>
            </a:r>
            <a:endParaRPr lang="en-US" dirty="0"/>
          </a:p>
        </p:txBody>
      </p:sp>
      <p:sp>
        <p:nvSpPr>
          <p:cNvPr id="48" name="Text Box 9"/>
          <p:cNvSpPr txBox="1">
            <a:spLocks noChangeArrowheads="1"/>
          </p:cNvSpPr>
          <p:nvPr/>
        </p:nvSpPr>
        <p:spPr bwMode="auto">
          <a:xfrm>
            <a:off x="1928794" y="500042"/>
            <a:ext cx="7061200" cy="579438"/>
          </a:xfrm>
          <a:prstGeom prst="rect">
            <a:avLst/>
          </a:prstGeom>
          <a:noFill/>
          <a:ln w="9525">
            <a:noFill/>
            <a:miter lim="800000"/>
            <a:headEnd/>
            <a:tailEnd/>
          </a:ln>
          <a:effectLst/>
        </p:spPr>
        <p:txBody>
          <a:bodyPr>
            <a:spAutoFit/>
          </a:bodyPr>
          <a:lstStyle/>
          <a:p>
            <a:pPr defTabSz="227013">
              <a:spcBef>
                <a:spcPct val="50000"/>
              </a:spcBef>
            </a:pPr>
            <a:r>
              <a:rPr lang="en-US" sz="3200" b="1" dirty="0" err="1">
                <a:solidFill>
                  <a:srgbClr val="C00000"/>
                </a:solidFill>
                <a:effectLst>
                  <a:outerShdw blurRad="38100" dist="38100" dir="2700000" algn="tl">
                    <a:srgbClr val="000000">
                      <a:alpha val="43137"/>
                    </a:srgbClr>
                  </a:outerShdw>
                </a:effectLst>
                <a:latin typeface="Arial" charset="0"/>
              </a:rPr>
              <a:t>Vapour</a:t>
            </a:r>
            <a:r>
              <a:rPr lang="en-US" sz="3200" b="1" dirty="0">
                <a:solidFill>
                  <a:srgbClr val="C00000"/>
                </a:solidFill>
                <a:effectLst>
                  <a:outerShdw blurRad="38100" dist="38100" dir="2700000" algn="tl">
                    <a:srgbClr val="000000">
                      <a:alpha val="43137"/>
                    </a:srgbClr>
                  </a:outerShdw>
                </a:effectLst>
                <a:latin typeface="Arial" charset="0"/>
              </a:rPr>
              <a:t> Compression Refrigeration</a:t>
            </a:r>
            <a:endParaRPr lang="en-US" sz="2800" b="1" dirty="0">
              <a:solidFill>
                <a:srgbClr val="C00000"/>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3"/>
          <p:cNvSpPr>
            <a:spLocks noGrp="1"/>
          </p:cNvSpPr>
          <p:nvPr>
            <p:ph type="sldNum" sz="quarter" idx="12"/>
          </p:nvPr>
        </p:nvSpPr>
        <p:spPr/>
        <p:txBody>
          <a:bodyPr/>
          <a:lstStyle/>
          <a:p>
            <a:fld id="{9AAA485A-3B49-4806-8DEB-34EC8518056A}" type="slidenum">
              <a:rPr lang="en-US"/>
              <a:pPr/>
              <a:t>15</a:t>
            </a:fld>
            <a:endParaRPr lang="en-US"/>
          </a:p>
        </p:txBody>
      </p:sp>
      <p:sp>
        <p:nvSpPr>
          <p:cNvPr id="373762" name="Rectangle 2"/>
          <p:cNvSpPr>
            <a:spLocks noChangeArrowheads="1"/>
          </p:cNvSpPr>
          <p:nvPr/>
        </p:nvSpPr>
        <p:spPr bwMode="auto">
          <a:xfrm>
            <a:off x="0" y="0"/>
            <a:ext cx="1490663" cy="685800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373763" name="Group 3"/>
          <p:cNvGrpSpPr>
            <a:grpSpLocks/>
          </p:cNvGrpSpPr>
          <p:nvPr/>
        </p:nvGrpSpPr>
        <p:grpSpPr bwMode="auto">
          <a:xfrm>
            <a:off x="0" y="0"/>
            <a:ext cx="9144000" cy="6858000"/>
            <a:chOff x="0" y="0"/>
            <a:chExt cx="5760" cy="4320"/>
          </a:xfrm>
        </p:grpSpPr>
        <p:sp>
          <p:nvSpPr>
            <p:cNvPr id="373764" name="Line 4"/>
            <p:cNvSpPr>
              <a:spLocks noChangeShapeType="1"/>
            </p:cNvSpPr>
            <p:nvPr/>
          </p:nvSpPr>
          <p:spPr bwMode="auto">
            <a:xfrm>
              <a:off x="947" y="0"/>
              <a:ext cx="0" cy="4320"/>
            </a:xfrm>
            <a:prstGeom prst="line">
              <a:avLst/>
            </a:prstGeom>
            <a:noFill/>
            <a:ln w="38100">
              <a:solidFill>
                <a:srgbClr val="000080"/>
              </a:solidFill>
              <a:round/>
              <a:headEnd/>
              <a:tailEnd/>
            </a:ln>
            <a:effectLst/>
          </p:spPr>
          <p:txBody>
            <a:bodyPr/>
            <a:lstStyle/>
            <a:p>
              <a:endParaRPr lang="en-US"/>
            </a:p>
          </p:txBody>
        </p:sp>
        <p:sp>
          <p:nvSpPr>
            <p:cNvPr id="373765" name="Line 5"/>
            <p:cNvSpPr>
              <a:spLocks noChangeShapeType="1"/>
            </p:cNvSpPr>
            <p:nvPr/>
          </p:nvSpPr>
          <p:spPr bwMode="auto">
            <a:xfrm>
              <a:off x="0" y="870"/>
              <a:ext cx="5760" cy="0"/>
            </a:xfrm>
            <a:prstGeom prst="line">
              <a:avLst/>
            </a:prstGeom>
            <a:noFill/>
            <a:ln w="38100">
              <a:solidFill>
                <a:srgbClr val="000080"/>
              </a:solidFill>
              <a:round/>
              <a:headEnd/>
              <a:tailEnd/>
            </a:ln>
            <a:effectLst/>
          </p:spPr>
          <p:txBody>
            <a:bodyPr/>
            <a:lstStyle/>
            <a:p>
              <a:endParaRPr lang="en-US"/>
            </a:p>
          </p:txBody>
        </p:sp>
      </p:grpSp>
      <p:sp>
        <p:nvSpPr>
          <p:cNvPr id="373816" name="Text Box 56"/>
          <p:cNvSpPr txBox="1">
            <a:spLocks noChangeArrowheads="1"/>
          </p:cNvSpPr>
          <p:nvPr/>
        </p:nvSpPr>
        <p:spPr bwMode="auto">
          <a:xfrm>
            <a:off x="1908175" y="2492375"/>
            <a:ext cx="6985000" cy="519113"/>
          </a:xfrm>
          <a:prstGeom prst="rect">
            <a:avLst/>
          </a:prstGeom>
          <a:noFill/>
          <a:ln w="9525">
            <a:noFill/>
            <a:miter lim="800000"/>
            <a:headEnd/>
            <a:tailEnd/>
          </a:ln>
          <a:effectLst/>
        </p:spPr>
        <p:txBody>
          <a:bodyPr>
            <a:spAutoFit/>
          </a:bodyPr>
          <a:lstStyle/>
          <a:p>
            <a:pPr marL="401638" indent="-401638" defTabSz="227013">
              <a:spcBef>
                <a:spcPct val="50000"/>
              </a:spcBef>
              <a:tabLst>
                <a:tab pos="690563" algn="l"/>
              </a:tabLst>
            </a:pPr>
            <a:r>
              <a:rPr lang="en-US" sz="2800" b="1">
                <a:solidFill>
                  <a:srgbClr val="000066"/>
                </a:solidFill>
                <a:latin typeface="Arial" charset="0"/>
              </a:rPr>
              <a:t>Refrigeration cycle</a:t>
            </a:r>
          </a:p>
        </p:txBody>
      </p:sp>
      <p:sp>
        <p:nvSpPr>
          <p:cNvPr id="373819" name="AutoShape 59"/>
          <p:cNvSpPr>
            <a:spLocks noChangeArrowheads="1"/>
          </p:cNvSpPr>
          <p:nvPr/>
        </p:nvSpPr>
        <p:spPr bwMode="auto">
          <a:xfrm>
            <a:off x="250825" y="1268413"/>
            <a:ext cx="4321175" cy="1727200"/>
          </a:xfrm>
          <a:prstGeom prst="wedgeRoundRectCallout">
            <a:avLst>
              <a:gd name="adj1" fmla="val 55917"/>
              <a:gd name="adj2" fmla="val 223713"/>
              <a:gd name="adj3" fmla="val 16667"/>
            </a:avLst>
          </a:prstGeom>
          <a:solidFill>
            <a:srgbClr val="99CCFF"/>
          </a:solidFill>
          <a:ln w="9525">
            <a:solidFill>
              <a:schemeClr val="tx1"/>
            </a:solidFill>
            <a:miter lim="800000"/>
            <a:headEnd/>
            <a:tailEnd/>
          </a:ln>
          <a:effectLst/>
        </p:spPr>
        <p:txBody>
          <a:bodyPr/>
          <a:lstStyle/>
          <a:p>
            <a:r>
              <a:rPr lang="en-US" b="1">
                <a:solidFill>
                  <a:srgbClr val="000066"/>
                </a:solidFill>
                <a:latin typeface="Arial" charset="0"/>
              </a:rPr>
              <a:t>Low pressure liquid refrigerant in evaporator absorbs heat and changes to a gas</a:t>
            </a:r>
          </a:p>
        </p:txBody>
      </p:sp>
      <p:grpSp>
        <p:nvGrpSpPr>
          <p:cNvPr id="373862" name="Group 102"/>
          <p:cNvGrpSpPr>
            <a:grpSpLocks/>
          </p:cNvGrpSpPr>
          <p:nvPr/>
        </p:nvGrpSpPr>
        <p:grpSpPr bwMode="auto">
          <a:xfrm>
            <a:off x="2224088" y="2925763"/>
            <a:ext cx="6308725" cy="3625850"/>
            <a:chOff x="1401" y="1843"/>
            <a:chExt cx="3974" cy="2284"/>
          </a:xfrm>
        </p:grpSpPr>
        <p:sp>
          <p:nvSpPr>
            <p:cNvPr id="373863" name="Rectangle 103"/>
            <p:cNvSpPr>
              <a:spLocks noChangeArrowheads="1"/>
            </p:cNvSpPr>
            <p:nvPr/>
          </p:nvSpPr>
          <p:spPr bwMode="auto">
            <a:xfrm>
              <a:off x="2392" y="2078"/>
              <a:ext cx="1394" cy="308"/>
            </a:xfrm>
            <a:prstGeom prst="rect">
              <a:avLst/>
            </a:prstGeom>
            <a:solidFill>
              <a:srgbClr val="CCECFF"/>
            </a:solidFill>
            <a:ln w="9525">
              <a:solidFill>
                <a:srgbClr val="000000"/>
              </a:solidFill>
              <a:miter lim="800000"/>
              <a:headEnd/>
              <a:tailEnd/>
            </a:ln>
          </p:spPr>
          <p:txBody>
            <a:bodyPr/>
            <a:lstStyle/>
            <a:p>
              <a:pPr algn="ctr">
                <a:spcBef>
                  <a:spcPts val="600"/>
                </a:spcBef>
              </a:pPr>
              <a:r>
                <a:rPr lang="en-GB" sz="1600" b="1">
                  <a:latin typeface="Arial" charset="0"/>
                </a:rPr>
                <a:t>Condenser</a:t>
              </a:r>
              <a:endParaRPr lang="en-GB" sz="3200"/>
            </a:p>
          </p:txBody>
        </p:sp>
        <p:sp>
          <p:nvSpPr>
            <p:cNvPr id="373864" name="Rectangle 104"/>
            <p:cNvSpPr>
              <a:spLocks noChangeArrowheads="1"/>
            </p:cNvSpPr>
            <p:nvPr/>
          </p:nvSpPr>
          <p:spPr bwMode="auto">
            <a:xfrm>
              <a:off x="2386" y="3819"/>
              <a:ext cx="1393" cy="308"/>
            </a:xfrm>
            <a:prstGeom prst="rect">
              <a:avLst/>
            </a:prstGeom>
            <a:solidFill>
              <a:srgbClr val="CCECFF"/>
            </a:solidFill>
            <a:ln w="9525">
              <a:solidFill>
                <a:srgbClr val="000000"/>
              </a:solidFill>
              <a:miter lim="800000"/>
              <a:headEnd/>
              <a:tailEnd/>
            </a:ln>
          </p:spPr>
          <p:txBody>
            <a:bodyPr/>
            <a:lstStyle/>
            <a:p>
              <a:pPr algn="ctr">
                <a:spcBef>
                  <a:spcPts val="600"/>
                </a:spcBef>
              </a:pPr>
              <a:r>
                <a:rPr lang="en-GB" sz="1600" b="1">
                  <a:latin typeface="Arial" charset="0"/>
                </a:rPr>
                <a:t>Evaporator</a:t>
              </a:r>
              <a:endParaRPr lang="en-GB" sz="3200"/>
            </a:p>
          </p:txBody>
        </p:sp>
        <p:sp>
          <p:nvSpPr>
            <p:cNvPr id="373865" name="AutoShape 105"/>
            <p:cNvSpPr>
              <a:spLocks noChangeArrowheads="1"/>
            </p:cNvSpPr>
            <p:nvPr/>
          </p:nvSpPr>
          <p:spPr bwMode="auto">
            <a:xfrm>
              <a:off x="1743" y="2948"/>
              <a:ext cx="221" cy="221"/>
            </a:xfrm>
            <a:prstGeom prst="flowChartSummingJunction">
              <a:avLst/>
            </a:prstGeom>
            <a:solidFill>
              <a:srgbClr val="CCFF99"/>
            </a:solidFill>
            <a:ln w="9525">
              <a:solidFill>
                <a:srgbClr val="000000"/>
              </a:solidFill>
              <a:round/>
              <a:headEnd/>
              <a:tailEnd/>
            </a:ln>
          </p:spPr>
          <p:txBody>
            <a:bodyPr/>
            <a:lstStyle/>
            <a:p>
              <a:endParaRPr lang="en-US"/>
            </a:p>
          </p:txBody>
        </p:sp>
        <p:sp>
          <p:nvSpPr>
            <p:cNvPr id="373866" name="Line 106"/>
            <p:cNvSpPr>
              <a:spLocks noChangeShapeType="1"/>
            </p:cNvSpPr>
            <p:nvPr/>
          </p:nvSpPr>
          <p:spPr bwMode="auto">
            <a:xfrm>
              <a:off x="1823" y="3986"/>
              <a:ext cx="563" cy="0"/>
            </a:xfrm>
            <a:prstGeom prst="line">
              <a:avLst/>
            </a:prstGeom>
            <a:noFill/>
            <a:ln w="38100">
              <a:solidFill>
                <a:srgbClr val="FF00FF"/>
              </a:solidFill>
              <a:round/>
              <a:headEnd/>
              <a:tailEnd type="stealth" w="med" len="med"/>
            </a:ln>
          </p:spPr>
          <p:txBody>
            <a:bodyPr/>
            <a:lstStyle/>
            <a:p>
              <a:endParaRPr lang="en-US"/>
            </a:p>
          </p:txBody>
        </p:sp>
        <p:sp>
          <p:nvSpPr>
            <p:cNvPr id="373867" name="Line 107"/>
            <p:cNvSpPr>
              <a:spLocks noChangeShapeType="1"/>
            </p:cNvSpPr>
            <p:nvPr/>
          </p:nvSpPr>
          <p:spPr bwMode="auto">
            <a:xfrm>
              <a:off x="1849" y="3169"/>
              <a:ext cx="0" cy="817"/>
            </a:xfrm>
            <a:prstGeom prst="line">
              <a:avLst/>
            </a:prstGeom>
            <a:noFill/>
            <a:ln w="38100">
              <a:solidFill>
                <a:srgbClr val="FF00FF"/>
              </a:solidFill>
              <a:round/>
              <a:headEnd/>
              <a:tailEnd/>
            </a:ln>
          </p:spPr>
          <p:txBody>
            <a:bodyPr/>
            <a:lstStyle/>
            <a:p>
              <a:endParaRPr lang="en-US"/>
            </a:p>
          </p:txBody>
        </p:sp>
        <p:sp>
          <p:nvSpPr>
            <p:cNvPr id="373868" name="Line 108"/>
            <p:cNvSpPr>
              <a:spLocks noChangeShapeType="1"/>
            </p:cNvSpPr>
            <p:nvPr/>
          </p:nvSpPr>
          <p:spPr bwMode="auto">
            <a:xfrm>
              <a:off x="1850" y="2218"/>
              <a:ext cx="542" cy="0"/>
            </a:xfrm>
            <a:prstGeom prst="line">
              <a:avLst/>
            </a:prstGeom>
            <a:noFill/>
            <a:ln w="38100">
              <a:solidFill>
                <a:srgbClr val="339966"/>
              </a:solidFill>
              <a:round/>
              <a:headEnd/>
              <a:tailEnd/>
            </a:ln>
          </p:spPr>
          <p:txBody>
            <a:bodyPr/>
            <a:lstStyle/>
            <a:p>
              <a:endParaRPr lang="en-US"/>
            </a:p>
          </p:txBody>
        </p:sp>
        <p:grpSp>
          <p:nvGrpSpPr>
            <p:cNvPr id="373869" name="Group 109"/>
            <p:cNvGrpSpPr>
              <a:grpSpLocks/>
            </p:cNvGrpSpPr>
            <p:nvPr/>
          </p:nvGrpSpPr>
          <p:grpSpPr bwMode="auto">
            <a:xfrm>
              <a:off x="4262" y="2854"/>
              <a:ext cx="361" cy="422"/>
              <a:chOff x="9159" y="4722"/>
              <a:chExt cx="904" cy="1055"/>
            </a:xfrm>
          </p:grpSpPr>
          <p:sp>
            <p:nvSpPr>
              <p:cNvPr id="373870" name="Oval 110"/>
              <p:cNvSpPr>
                <a:spLocks noChangeArrowheads="1"/>
              </p:cNvSpPr>
              <p:nvPr/>
            </p:nvSpPr>
            <p:spPr bwMode="auto">
              <a:xfrm>
                <a:off x="9159" y="4873"/>
                <a:ext cx="904" cy="904"/>
              </a:xfrm>
              <a:prstGeom prst="ellipse">
                <a:avLst/>
              </a:prstGeom>
              <a:solidFill>
                <a:srgbClr val="FFFF66"/>
              </a:solidFill>
              <a:ln w="9525">
                <a:solidFill>
                  <a:srgbClr val="000000"/>
                </a:solidFill>
                <a:round/>
                <a:headEnd/>
                <a:tailEnd/>
              </a:ln>
            </p:spPr>
            <p:txBody>
              <a:bodyPr/>
              <a:lstStyle/>
              <a:p>
                <a:endParaRPr lang="en-US"/>
              </a:p>
            </p:txBody>
          </p:sp>
          <p:sp>
            <p:nvSpPr>
              <p:cNvPr id="373871" name="Rectangle 111"/>
              <p:cNvSpPr>
                <a:spLocks noChangeArrowheads="1"/>
              </p:cNvSpPr>
              <p:nvPr/>
            </p:nvSpPr>
            <p:spPr bwMode="auto">
              <a:xfrm>
                <a:off x="9226" y="4722"/>
                <a:ext cx="754" cy="335"/>
              </a:xfrm>
              <a:prstGeom prst="rect">
                <a:avLst/>
              </a:prstGeom>
              <a:solidFill>
                <a:srgbClr val="FFFF66"/>
              </a:solidFill>
              <a:ln w="9525">
                <a:noFill/>
                <a:miter lim="800000"/>
                <a:headEnd/>
                <a:tailEnd/>
              </a:ln>
            </p:spPr>
            <p:txBody>
              <a:bodyPr/>
              <a:lstStyle/>
              <a:p>
                <a:endParaRPr lang="en-US"/>
              </a:p>
            </p:txBody>
          </p:sp>
          <p:sp>
            <p:nvSpPr>
              <p:cNvPr id="373872" name="Line 112"/>
              <p:cNvSpPr>
                <a:spLocks noChangeShapeType="1"/>
              </p:cNvSpPr>
              <p:nvPr/>
            </p:nvSpPr>
            <p:spPr bwMode="auto">
              <a:xfrm flipV="1">
                <a:off x="9276" y="4722"/>
                <a:ext cx="0" cy="318"/>
              </a:xfrm>
              <a:prstGeom prst="line">
                <a:avLst/>
              </a:prstGeom>
              <a:noFill/>
              <a:ln w="9525">
                <a:solidFill>
                  <a:srgbClr val="000000"/>
                </a:solidFill>
                <a:round/>
                <a:headEnd/>
                <a:tailEnd/>
              </a:ln>
            </p:spPr>
            <p:txBody>
              <a:bodyPr/>
              <a:lstStyle/>
              <a:p>
                <a:endParaRPr lang="en-US"/>
              </a:p>
            </p:txBody>
          </p:sp>
          <p:sp>
            <p:nvSpPr>
              <p:cNvPr id="373873" name="Line 113"/>
              <p:cNvSpPr>
                <a:spLocks noChangeShapeType="1"/>
              </p:cNvSpPr>
              <p:nvPr/>
            </p:nvSpPr>
            <p:spPr bwMode="auto">
              <a:xfrm flipV="1">
                <a:off x="9946" y="4723"/>
                <a:ext cx="0" cy="318"/>
              </a:xfrm>
              <a:prstGeom prst="line">
                <a:avLst/>
              </a:prstGeom>
              <a:noFill/>
              <a:ln w="9525">
                <a:solidFill>
                  <a:srgbClr val="000000"/>
                </a:solidFill>
                <a:round/>
                <a:headEnd/>
                <a:tailEnd/>
              </a:ln>
            </p:spPr>
            <p:txBody>
              <a:bodyPr/>
              <a:lstStyle/>
              <a:p>
                <a:endParaRPr lang="en-US"/>
              </a:p>
            </p:txBody>
          </p:sp>
          <p:sp>
            <p:nvSpPr>
              <p:cNvPr id="373874" name="Line 114"/>
              <p:cNvSpPr>
                <a:spLocks noChangeShapeType="1"/>
              </p:cNvSpPr>
              <p:nvPr/>
            </p:nvSpPr>
            <p:spPr bwMode="auto">
              <a:xfrm>
                <a:off x="9276" y="4722"/>
                <a:ext cx="687" cy="0"/>
              </a:xfrm>
              <a:prstGeom prst="line">
                <a:avLst/>
              </a:prstGeom>
              <a:noFill/>
              <a:ln w="9525">
                <a:solidFill>
                  <a:srgbClr val="000000"/>
                </a:solidFill>
                <a:round/>
                <a:headEnd/>
                <a:tailEnd/>
              </a:ln>
            </p:spPr>
            <p:txBody>
              <a:bodyPr/>
              <a:lstStyle/>
              <a:p>
                <a:endParaRPr lang="en-US"/>
              </a:p>
            </p:txBody>
          </p:sp>
        </p:grpSp>
        <p:sp>
          <p:nvSpPr>
            <p:cNvPr id="373875" name="Line 115"/>
            <p:cNvSpPr>
              <a:spLocks noChangeShapeType="1"/>
            </p:cNvSpPr>
            <p:nvPr/>
          </p:nvSpPr>
          <p:spPr bwMode="auto">
            <a:xfrm>
              <a:off x="3779" y="3966"/>
              <a:ext cx="241" cy="0"/>
            </a:xfrm>
            <a:prstGeom prst="line">
              <a:avLst/>
            </a:prstGeom>
            <a:noFill/>
            <a:ln w="38100">
              <a:solidFill>
                <a:srgbClr val="FF0000"/>
              </a:solidFill>
              <a:round/>
              <a:headEnd/>
              <a:tailEnd/>
            </a:ln>
          </p:spPr>
          <p:txBody>
            <a:bodyPr/>
            <a:lstStyle/>
            <a:p>
              <a:endParaRPr lang="en-US"/>
            </a:p>
          </p:txBody>
        </p:sp>
        <p:sp>
          <p:nvSpPr>
            <p:cNvPr id="373876" name="Line 116"/>
            <p:cNvSpPr>
              <a:spLocks noChangeShapeType="1"/>
            </p:cNvSpPr>
            <p:nvPr/>
          </p:nvSpPr>
          <p:spPr bwMode="auto">
            <a:xfrm flipV="1">
              <a:off x="4014" y="2707"/>
              <a:ext cx="0" cy="1272"/>
            </a:xfrm>
            <a:prstGeom prst="line">
              <a:avLst/>
            </a:prstGeom>
            <a:noFill/>
            <a:ln w="38100">
              <a:solidFill>
                <a:srgbClr val="FF0000"/>
              </a:solidFill>
              <a:round/>
              <a:headEnd/>
              <a:tailEnd/>
            </a:ln>
          </p:spPr>
          <p:txBody>
            <a:bodyPr/>
            <a:lstStyle/>
            <a:p>
              <a:endParaRPr lang="en-US"/>
            </a:p>
          </p:txBody>
        </p:sp>
        <p:sp>
          <p:nvSpPr>
            <p:cNvPr id="373877" name="Line 117"/>
            <p:cNvSpPr>
              <a:spLocks noChangeShapeType="1"/>
            </p:cNvSpPr>
            <p:nvPr/>
          </p:nvSpPr>
          <p:spPr bwMode="auto">
            <a:xfrm flipV="1">
              <a:off x="4000" y="2707"/>
              <a:ext cx="349" cy="7"/>
            </a:xfrm>
            <a:prstGeom prst="line">
              <a:avLst/>
            </a:prstGeom>
            <a:noFill/>
            <a:ln w="38100">
              <a:solidFill>
                <a:srgbClr val="FF0000"/>
              </a:solidFill>
              <a:round/>
              <a:headEnd/>
              <a:tailEnd/>
            </a:ln>
          </p:spPr>
          <p:txBody>
            <a:bodyPr/>
            <a:lstStyle/>
            <a:p>
              <a:endParaRPr lang="en-US"/>
            </a:p>
          </p:txBody>
        </p:sp>
        <p:sp>
          <p:nvSpPr>
            <p:cNvPr id="373878" name="Line 118"/>
            <p:cNvSpPr>
              <a:spLocks noChangeShapeType="1"/>
            </p:cNvSpPr>
            <p:nvPr/>
          </p:nvSpPr>
          <p:spPr bwMode="auto">
            <a:xfrm>
              <a:off x="4349" y="2707"/>
              <a:ext cx="0" cy="141"/>
            </a:xfrm>
            <a:prstGeom prst="line">
              <a:avLst/>
            </a:prstGeom>
            <a:noFill/>
            <a:ln w="38100">
              <a:solidFill>
                <a:srgbClr val="FF0000"/>
              </a:solidFill>
              <a:round/>
              <a:headEnd/>
              <a:tailEnd type="stealth" w="med" len="med"/>
            </a:ln>
          </p:spPr>
          <p:txBody>
            <a:bodyPr/>
            <a:lstStyle/>
            <a:p>
              <a:endParaRPr lang="en-US"/>
            </a:p>
          </p:txBody>
        </p:sp>
        <p:sp>
          <p:nvSpPr>
            <p:cNvPr id="373879" name="Line 119"/>
            <p:cNvSpPr>
              <a:spLocks noChangeShapeType="1"/>
            </p:cNvSpPr>
            <p:nvPr/>
          </p:nvSpPr>
          <p:spPr bwMode="auto">
            <a:xfrm flipV="1">
              <a:off x="4503" y="1843"/>
              <a:ext cx="0" cy="1011"/>
            </a:xfrm>
            <a:prstGeom prst="line">
              <a:avLst/>
            </a:prstGeom>
            <a:noFill/>
            <a:ln w="38100">
              <a:solidFill>
                <a:srgbClr val="3366FF"/>
              </a:solidFill>
              <a:round/>
              <a:headEnd/>
              <a:tailEnd/>
            </a:ln>
          </p:spPr>
          <p:txBody>
            <a:bodyPr/>
            <a:lstStyle/>
            <a:p>
              <a:endParaRPr lang="en-US"/>
            </a:p>
          </p:txBody>
        </p:sp>
        <p:sp>
          <p:nvSpPr>
            <p:cNvPr id="373880" name="Line 120"/>
            <p:cNvSpPr>
              <a:spLocks noChangeShapeType="1"/>
            </p:cNvSpPr>
            <p:nvPr/>
          </p:nvSpPr>
          <p:spPr bwMode="auto">
            <a:xfrm flipH="1">
              <a:off x="3665" y="1857"/>
              <a:ext cx="844" cy="0"/>
            </a:xfrm>
            <a:prstGeom prst="line">
              <a:avLst/>
            </a:prstGeom>
            <a:noFill/>
            <a:ln w="38100">
              <a:solidFill>
                <a:srgbClr val="3366FF"/>
              </a:solidFill>
              <a:round/>
              <a:headEnd/>
              <a:tailEnd/>
            </a:ln>
          </p:spPr>
          <p:txBody>
            <a:bodyPr/>
            <a:lstStyle/>
            <a:p>
              <a:endParaRPr lang="en-US"/>
            </a:p>
          </p:txBody>
        </p:sp>
        <p:sp>
          <p:nvSpPr>
            <p:cNvPr id="373881" name="Line 121"/>
            <p:cNvSpPr>
              <a:spLocks noChangeShapeType="1"/>
            </p:cNvSpPr>
            <p:nvPr/>
          </p:nvSpPr>
          <p:spPr bwMode="auto">
            <a:xfrm>
              <a:off x="3665" y="1857"/>
              <a:ext cx="0" cy="221"/>
            </a:xfrm>
            <a:prstGeom prst="line">
              <a:avLst/>
            </a:prstGeom>
            <a:noFill/>
            <a:ln w="38100">
              <a:solidFill>
                <a:srgbClr val="3366FF"/>
              </a:solidFill>
              <a:round/>
              <a:headEnd/>
              <a:tailEnd type="stealth" w="med" len="med"/>
            </a:ln>
          </p:spPr>
          <p:txBody>
            <a:bodyPr/>
            <a:lstStyle/>
            <a:p>
              <a:endParaRPr lang="en-US"/>
            </a:p>
          </p:txBody>
        </p:sp>
        <p:sp>
          <p:nvSpPr>
            <p:cNvPr id="373882" name="Line 122"/>
            <p:cNvSpPr>
              <a:spLocks noChangeShapeType="1"/>
            </p:cNvSpPr>
            <p:nvPr/>
          </p:nvSpPr>
          <p:spPr bwMode="auto">
            <a:xfrm>
              <a:off x="1401" y="3076"/>
              <a:ext cx="3577" cy="0"/>
            </a:xfrm>
            <a:prstGeom prst="line">
              <a:avLst/>
            </a:prstGeom>
            <a:noFill/>
            <a:ln w="9525">
              <a:solidFill>
                <a:srgbClr val="000000"/>
              </a:solidFill>
              <a:prstDash val="lgDashDotDot"/>
              <a:round/>
              <a:headEnd/>
              <a:tailEnd/>
            </a:ln>
          </p:spPr>
          <p:txBody>
            <a:bodyPr/>
            <a:lstStyle/>
            <a:p>
              <a:endParaRPr lang="en-US"/>
            </a:p>
          </p:txBody>
        </p:sp>
        <p:sp>
          <p:nvSpPr>
            <p:cNvPr id="373883" name="Line 123"/>
            <p:cNvSpPr>
              <a:spLocks noChangeShapeType="1"/>
            </p:cNvSpPr>
            <p:nvPr/>
          </p:nvSpPr>
          <p:spPr bwMode="auto">
            <a:xfrm>
              <a:off x="4878" y="2747"/>
              <a:ext cx="0" cy="730"/>
            </a:xfrm>
            <a:prstGeom prst="line">
              <a:avLst/>
            </a:prstGeom>
            <a:noFill/>
            <a:ln w="9525">
              <a:solidFill>
                <a:srgbClr val="000000"/>
              </a:solidFill>
              <a:round/>
              <a:headEnd type="stealth" w="med" len="med"/>
              <a:tailEnd type="stealth" w="med" len="med"/>
            </a:ln>
          </p:spPr>
          <p:txBody>
            <a:bodyPr/>
            <a:lstStyle/>
            <a:p>
              <a:endParaRPr lang="en-US"/>
            </a:p>
          </p:txBody>
        </p:sp>
        <p:sp>
          <p:nvSpPr>
            <p:cNvPr id="373884" name="Text Box 124"/>
            <p:cNvSpPr txBox="1">
              <a:spLocks noChangeArrowheads="1"/>
            </p:cNvSpPr>
            <p:nvPr/>
          </p:nvSpPr>
          <p:spPr bwMode="auto">
            <a:xfrm>
              <a:off x="4535" y="2251"/>
              <a:ext cx="840" cy="264"/>
            </a:xfrm>
            <a:prstGeom prst="rect">
              <a:avLst/>
            </a:prstGeom>
            <a:noFill/>
            <a:ln w="9525">
              <a:noFill/>
              <a:miter lim="800000"/>
              <a:headEnd/>
              <a:tailEnd/>
            </a:ln>
          </p:spPr>
          <p:txBody>
            <a:bodyPr/>
            <a:lstStyle/>
            <a:p>
              <a:pPr algn="ctr"/>
              <a:r>
                <a:rPr lang="en-GB" sz="1600" b="1">
                  <a:latin typeface="Arial" charset="0"/>
                </a:rPr>
                <a:t>High Pressure Side</a:t>
              </a:r>
              <a:endParaRPr lang="en-GB" sz="3200"/>
            </a:p>
          </p:txBody>
        </p:sp>
        <p:sp>
          <p:nvSpPr>
            <p:cNvPr id="373885" name="Text Box 125"/>
            <p:cNvSpPr txBox="1">
              <a:spLocks noChangeArrowheads="1"/>
            </p:cNvSpPr>
            <p:nvPr/>
          </p:nvSpPr>
          <p:spPr bwMode="auto">
            <a:xfrm>
              <a:off x="4556" y="3521"/>
              <a:ext cx="683" cy="254"/>
            </a:xfrm>
            <a:prstGeom prst="rect">
              <a:avLst/>
            </a:prstGeom>
            <a:noFill/>
            <a:ln w="9525">
              <a:noFill/>
              <a:miter lim="800000"/>
              <a:headEnd/>
              <a:tailEnd/>
            </a:ln>
          </p:spPr>
          <p:txBody>
            <a:bodyPr/>
            <a:lstStyle/>
            <a:p>
              <a:pPr algn="ctr"/>
              <a:r>
                <a:rPr lang="en-US" sz="1600" b="1">
                  <a:latin typeface="Arial" charset="0"/>
                </a:rPr>
                <a:t>Low Pressure Side</a:t>
              </a:r>
              <a:endParaRPr lang="en-GB" sz="3200"/>
            </a:p>
          </p:txBody>
        </p:sp>
        <p:sp>
          <p:nvSpPr>
            <p:cNvPr id="373886" name="Text Box 126"/>
            <p:cNvSpPr txBox="1">
              <a:spLocks noChangeArrowheads="1"/>
            </p:cNvSpPr>
            <p:nvPr/>
          </p:nvSpPr>
          <p:spPr bwMode="auto">
            <a:xfrm>
              <a:off x="3016" y="2840"/>
              <a:ext cx="944" cy="155"/>
            </a:xfrm>
            <a:prstGeom prst="rect">
              <a:avLst/>
            </a:prstGeom>
            <a:noFill/>
            <a:ln w="9525">
              <a:noFill/>
              <a:miter lim="800000"/>
              <a:headEnd/>
              <a:tailEnd/>
            </a:ln>
          </p:spPr>
          <p:txBody>
            <a:bodyPr/>
            <a:lstStyle/>
            <a:p>
              <a:r>
                <a:rPr lang="en-US" sz="1600" b="1">
                  <a:latin typeface="Arial" charset="0"/>
                </a:rPr>
                <a:t>Compressor</a:t>
              </a:r>
              <a:endParaRPr lang="en-GB" sz="3200"/>
            </a:p>
          </p:txBody>
        </p:sp>
        <p:sp>
          <p:nvSpPr>
            <p:cNvPr id="373887" name="Line 127"/>
            <p:cNvSpPr>
              <a:spLocks noChangeShapeType="1"/>
            </p:cNvSpPr>
            <p:nvPr/>
          </p:nvSpPr>
          <p:spPr bwMode="auto">
            <a:xfrm>
              <a:off x="3913" y="2922"/>
              <a:ext cx="355" cy="100"/>
            </a:xfrm>
            <a:prstGeom prst="line">
              <a:avLst/>
            </a:prstGeom>
            <a:noFill/>
            <a:ln w="9525">
              <a:solidFill>
                <a:srgbClr val="000000"/>
              </a:solidFill>
              <a:round/>
              <a:headEnd/>
              <a:tailEnd type="triangle" w="med" len="med"/>
            </a:ln>
          </p:spPr>
          <p:txBody>
            <a:bodyPr/>
            <a:lstStyle/>
            <a:p>
              <a:endParaRPr lang="en-US"/>
            </a:p>
          </p:txBody>
        </p:sp>
        <p:sp>
          <p:nvSpPr>
            <p:cNvPr id="373888" name="Text Box 128"/>
            <p:cNvSpPr txBox="1">
              <a:spLocks noChangeArrowheads="1"/>
            </p:cNvSpPr>
            <p:nvPr/>
          </p:nvSpPr>
          <p:spPr bwMode="auto">
            <a:xfrm>
              <a:off x="2131" y="2728"/>
              <a:ext cx="885" cy="294"/>
            </a:xfrm>
            <a:prstGeom prst="rect">
              <a:avLst/>
            </a:prstGeom>
            <a:noFill/>
            <a:ln w="9525">
              <a:noFill/>
              <a:miter lim="800000"/>
              <a:headEnd/>
              <a:tailEnd/>
            </a:ln>
          </p:spPr>
          <p:txBody>
            <a:bodyPr/>
            <a:lstStyle/>
            <a:p>
              <a:r>
                <a:rPr lang="en-US" sz="1600" b="1">
                  <a:latin typeface="Arial" charset="0"/>
                </a:rPr>
                <a:t>Expansion Device</a:t>
              </a:r>
              <a:endParaRPr lang="en-GB" sz="3200"/>
            </a:p>
          </p:txBody>
        </p:sp>
        <p:sp>
          <p:nvSpPr>
            <p:cNvPr id="373889" name="Line 129"/>
            <p:cNvSpPr>
              <a:spLocks noChangeShapeType="1"/>
            </p:cNvSpPr>
            <p:nvPr/>
          </p:nvSpPr>
          <p:spPr bwMode="auto">
            <a:xfrm flipH="1">
              <a:off x="1964" y="2901"/>
              <a:ext cx="241" cy="121"/>
            </a:xfrm>
            <a:prstGeom prst="line">
              <a:avLst/>
            </a:prstGeom>
            <a:noFill/>
            <a:ln w="9525">
              <a:solidFill>
                <a:srgbClr val="000000"/>
              </a:solidFill>
              <a:round/>
              <a:headEnd/>
              <a:tailEnd type="triangle" w="med" len="med"/>
            </a:ln>
          </p:spPr>
          <p:txBody>
            <a:bodyPr/>
            <a:lstStyle/>
            <a:p>
              <a:endParaRPr lang="en-US"/>
            </a:p>
          </p:txBody>
        </p:sp>
        <p:sp>
          <p:nvSpPr>
            <p:cNvPr id="373890" name="Line 130"/>
            <p:cNvSpPr>
              <a:spLocks noChangeShapeType="1"/>
            </p:cNvSpPr>
            <p:nvPr/>
          </p:nvSpPr>
          <p:spPr bwMode="auto">
            <a:xfrm>
              <a:off x="1796" y="3625"/>
              <a:ext cx="94" cy="0"/>
            </a:xfrm>
            <a:prstGeom prst="line">
              <a:avLst/>
            </a:prstGeom>
            <a:noFill/>
            <a:ln w="9525">
              <a:solidFill>
                <a:srgbClr val="000000"/>
              </a:solidFill>
              <a:round/>
              <a:headEnd/>
              <a:tailEnd/>
            </a:ln>
          </p:spPr>
          <p:txBody>
            <a:bodyPr/>
            <a:lstStyle/>
            <a:p>
              <a:endParaRPr lang="en-US"/>
            </a:p>
          </p:txBody>
        </p:sp>
        <p:sp>
          <p:nvSpPr>
            <p:cNvPr id="373891" name="Text Box 131"/>
            <p:cNvSpPr txBox="1">
              <a:spLocks noChangeArrowheads="1"/>
            </p:cNvSpPr>
            <p:nvPr/>
          </p:nvSpPr>
          <p:spPr bwMode="auto">
            <a:xfrm>
              <a:off x="1849" y="3538"/>
              <a:ext cx="194" cy="147"/>
            </a:xfrm>
            <a:prstGeom prst="rect">
              <a:avLst/>
            </a:prstGeom>
            <a:noFill/>
            <a:ln w="9525">
              <a:noFill/>
              <a:miter lim="800000"/>
              <a:headEnd/>
              <a:tailEnd/>
            </a:ln>
          </p:spPr>
          <p:txBody>
            <a:bodyPr/>
            <a:lstStyle/>
            <a:p>
              <a:r>
                <a:rPr lang="en-GB" sz="1600" b="1">
                  <a:latin typeface="Arial" charset="0"/>
                </a:rPr>
                <a:t>1</a:t>
              </a:r>
              <a:endParaRPr lang="en-GB" sz="3200"/>
            </a:p>
          </p:txBody>
        </p:sp>
        <p:sp>
          <p:nvSpPr>
            <p:cNvPr id="373892" name="Text Box 132"/>
            <p:cNvSpPr txBox="1">
              <a:spLocks noChangeArrowheads="1"/>
            </p:cNvSpPr>
            <p:nvPr/>
          </p:nvSpPr>
          <p:spPr bwMode="auto">
            <a:xfrm>
              <a:off x="3827" y="3477"/>
              <a:ext cx="194" cy="148"/>
            </a:xfrm>
            <a:prstGeom prst="rect">
              <a:avLst/>
            </a:prstGeom>
            <a:noFill/>
            <a:ln w="9525">
              <a:noFill/>
              <a:miter lim="800000"/>
              <a:headEnd/>
              <a:tailEnd/>
            </a:ln>
          </p:spPr>
          <p:txBody>
            <a:bodyPr/>
            <a:lstStyle/>
            <a:p>
              <a:r>
                <a:rPr lang="en-GB" sz="1600" b="1">
                  <a:latin typeface="Arial" charset="0"/>
                </a:rPr>
                <a:t>2</a:t>
              </a:r>
              <a:endParaRPr lang="en-GB" sz="3200"/>
            </a:p>
          </p:txBody>
        </p:sp>
        <p:sp>
          <p:nvSpPr>
            <p:cNvPr id="373893" name="Line 133"/>
            <p:cNvSpPr>
              <a:spLocks noChangeShapeType="1"/>
            </p:cNvSpPr>
            <p:nvPr/>
          </p:nvSpPr>
          <p:spPr bwMode="auto">
            <a:xfrm>
              <a:off x="3967" y="3564"/>
              <a:ext cx="93" cy="0"/>
            </a:xfrm>
            <a:prstGeom prst="line">
              <a:avLst/>
            </a:prstGeom>
            <a:noFill/>
            <a:ln w="9525">
              <a:solidFill>
                <a:srgbClr val="000000"/>
              </a:solidFill>
              <a:round/>
              <a:headEnd/>
              <a:tailEnd/>
            </a:ln>
          </p:spPr>
          <p:txBody>
            <a:bodyPr/>
            <a:lstStyle/>
            <a:p>
              <a:endParaRPr lang="en-US"/>
            </a:p>
          </p:txBody>
        </p:sp>
        <p:sp>
          <p:nvSpPr>
            <p:cNvPr id="373894" name="Line 134"/>
            <p:cNvSpPr>
              <a:spLocks noChangeShapeType="1"/>
            </p:cNvSpPr>
            <p:nvPr/>
          </p:nvSpPr>
          <p:spPr bwMode="auto">
            <a:xfrm>
              <a:off x="4456" y="2098"/>
              <a:ext cx="93" cy="0"/>
            </a:xfrm>
            <a:prstGeom prst="line">
              <a:avLst/>
            </a:prstGeom>
            <a:noFill/>
            <a:ln w="9525">
              <a:solidFill>
                <a:srgbClr val="000000"/>
              </a:solidFill>
              <a:round/>
              <a:headEnd/>
              <a:tailEnd/>
            </a:ln>
          </p:spPr>
          <p:txBody>
            <a:bodyPr/>
            <a:lstStyle/>
            <a:p>
              <a:endParaRPr lang="en-US"/>
            </a:p>
          </p:txBody>
        </p:sp>
        <p:sp>
          <p:nvSpPr>
            <p:cNvPr id="373895" name="Line 135"/>
            <p:cNvSpPr>
              <a:spLocks noChangeShapeType="1"/>
            </p:cNvSpPr>
            <p:nvPr/>
          </p:nvSpPr>
          <p:spPr bwMode="auto">
            <a:xfrm>
              <a:off x="1803" y="2500"/>
              <a:ext cx="94" cy="0"/>
            </a:xfrm>
            <a:prstGeom prst="line">
              <a:avLst/>
            </a:prstGeom>
            <a:noFill/>
            <a:ln w="9525">
              <a:solidFill>
                <a:srgbClr val="000000"/>
              </a:solidFill>
              <a:round/>
              <a:headEnd/>
              <a:tailEnd/>
            </a:ln>
          </p:spPr>
          <p:txBody>
            <a:bodyPr/>
            <a:lstStyle/>
            <a:p>
              <a:endParaRPr lang="en-US"/>
            </a:p>
          </p:txBody>
        </p:sp>
        <p:sp>
          <p:nvSpPr>
            <p:cNvPr id="373896" name="Text Box 136"/>
            <p:cNvSpPr txBox="1">
              <a:spLocks noChangeArrowheads="1"/>
            </p:cNvSpPr>
            <p:nvPr/>
          </p:nvSpPr>
          <p:spPr bwMode="auto">
            <a:xfrm>
              <a:off x="4329" y="2010"/>
              <a:ext cx="194" cy="148"/>
            </a:xfrm>
            <a:prstGeom prst="rect">
              <a:avLst/>
            </a:prstGeom>
            <a:noFill/>
            <a:ln w="9525">
              <a:noFill/>
              <a:miter lim="800000"/>
              <a:headEnd/>
              <a:tailEnd/>
            </a:ln>
          </p:spPr>
          <p:txBody>
            <a:bodyPr/>
            <a:lstStyle/>
            <a:p>
              <a:r>
                <a:rPr lang="en-GB" sz="1600" b="1">
                  <a:latin typeface="Arial" charset="0"/>
                </a:rPr>
                <a:t>3</a:t>
              </a:r>
              <a:endParaRPr lang="en-GB" sz="3200"/>
            </a:p>
          </p:txBody>
        </p:sp>
        <p:sp>
          <p:nvSpPr>
            <p:cNvPr id="373897" name="Text Box 137"/>
            <p:cNvSpPr txBox="1">
              <a:spLocks noChangeArrowheads="1"/>
            </p:cNvSpPr>
            <p:nvPr/>
          </p:nvSpPr>
          <p:spPr bwMode="auto">
            <a:xfrm>
              <a:off x="1864" y="2412"/>
              <a:ext cx="194" cy="148"/>
            </a:xfrm>
            <a:prstGeom prst="rect">
              <a:avLst/>
            </a:prstGeom>
            <a:noFill/>
            <a:ln w="9525">
              <a:noFill/>
              <a:miter lim="800000"/>
              <a:headEnd/>
              <a:tailEnd/>
            </a:ln>
          </p:spPr>
          <p:txBody>
            <a:bodyPr/>
            <a:lstStyle/>
            <a:p>
              <a:r>
                <a:rPr lang="en-GB" sz="1600" b="1">
                  <a:latin typeface="Arial" charset="0"/>
                </a:rPr>
                <a:t>4</a:t>
              </a:r>
              <a:endParaRPr lang="en-GB" sz="3200"/>
            </a:p>
          </p:txBody>
        </p:sp>
        <p:sp>
          <p:nvSpPr>
            <p:cNvPr id="373898" name="Line 138"/>
            <p:cNvSpPr>
              <a:spLocks noChangeShapeType="1"/>
            </p:cNvSpPr>
            <p:nvPr/>
          </p:nvSpPr>
          <p:spPr bwMode="auto">
            <a:xfrm>
              <a:off x="1863" y="2219"/>
              <a:ext cx="0" cy="736"/>
            </a:xfrm>
            <a:prstGeom prst="line">
              <a:avLst/>
            </a:prstGeom>
            <a:noFill/>
            <a:ln w="38100">
              <a:solidFill>
                <a:srgbClr val="339966"/>
              </a:solidFill>
              <a:round/>
              <a:headEnd/>
              <a:tailEnd type="stealth" w="med" len="med"/>
            </a:ln>
          </p:spPr>
          <p:txBody>
            <a:bodyPr/>
            <a:lstStyle/>
            <a:p>
              <a:endParaRPr lang="en-US"/>
            </a:p>
          </p:txBody>
        </p:sp>
      </p:grpSp>
      <p:sp>
        <p:nvSpPr>
          <p:cNvPr id="48" name="Footer Placeholder 47"/>
          <p:cNvSpPr>
            <a:spLocks noGrp="1"/>
          </p:cNvSpPr>
          <p:nvPr>
            <p:ph type="ftr" sz="quarter" idx="11"/>
          </p:nvPr>
        </p:nvSpPr>
        <p:spPr>
          <a:xfrm>
            <a:off x="3124200" y="6572272"/>
            <a:ext cx="3948130" cy="285728"/>
          </a:xfrm>
        </p:spPr>
        <p:txBody>
          <a:bodyPr/>
          <a:lstStyle/>
          <a:p>
            <a:r>
              <a:rPr lang="en-US" dirty="0" smtClean="0"/>
              <a:t>By: Mudit M. Saxena, Dept. of Mech. Engg.</a:t>
            </a:r>
            <a:endParaRPr lang="en-US" dirty="0"/>
          </a:p>
        </p:txBody>
      </p:sp>
      <p:sp>
        <p:nvSpPr>
          <p:cNvPr id="49" name="Text Box 11"/>
          <p:cNvSpPr txBox="1">
            <a:spLocks noChangeArrowheads="1"/>
          </p:cNvSpPr>
          <p:nvPr/>
        </p:nvSpPr>
        <p:spPr bwMode="auto">
          <a:xfrm>
            <a:off x="1714480" y="428604"/>
            <a:ext cx="7026305" cy="584775"/>
          </a:xfrm>
          <a:prstGeom prst="rect">
            <a:avLst/>
          </a:prstGeom>
          <a:noFill/>
          <a:ln w="9525">
            <a:noFill/>
            <a:miter lim="800000"/>
            <a:headEnd/>
            <a:tailEnd/>
          </a:ln>
          <a:effectLst/>
        </p:spPr>
        <p:txBody>
          <a:bodyPr wrap="square">
            <a:spAutoFit/>
          </a:bodyPr>
          <a:lstStyle/>
          <a:p>
            <a:pPr defTabSz="227013">
              <a:spcBef>
                <a:spcPct val="50000"/>
              </a:spcBef>
            </a:pPr>
            <a:r>
              <a:rPr lang="en-US" sz="3200" b="1" dirty="0" err="1">
                <a:solidFill>
                  <a:srgbClr val="C00000"/>
                </a:solidFill>
                <a:effectLst>
                  <a:outerShdw blurRad="38100" dist="38100" dir="2700000" algn="tl">
                    <a:srgbClr val="000000">
                      <a:alpha val="43137"/>
                    </a:srgbClr>
                  </a:outerShdw>
                </a:effectLst>
                <a:latin typeface="Arial" charset="0"/>
              </a:rPr>
              <a:t>Vapour</a:t>
            </a:r>
            <a:r>
              <a:rPr lang="en-US" sz="3200" b="1" dirty="0">
                <a:solidFill>
                  <a:srgbClr val="C00000"/>
                </a:solidFill>
                <a:effectLst>
                  <a:outerShdw blurRad="38100" dist="38100" dir="2700000" algn="tl">
                    <a:srgbClr val="000000">
                      <a:alpha val="43137"/>
                    </a:srgbClr>
                  </a:outerShdw>
                </a:effectLst>
                <a:latin typeface="Arial" charset="0"/>
              </a:rPr>
              <a:t> Compression Refrigeration</a:t>
            </a:r>
            <a:endParaRPr lang="en-US" sz="2800" b="1" dirty="0">
              <a:solidFill>
                <a:srgbClr val="C00000"/>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3"/>
          <p:cNvSpPr>
            <a:spLocks noGrp="1"/>
          </p:cNvSpPr>
          <p:nvPr>
            <p:ph type="sldNum" sz="quarter" idx="12"/>
          </p:nvPr>
        </p:nvSpPr>
        <p:spPr/>
        <p:txBody>
          <a:bodyPr/>
          <a:lstStyle/>
          <a:p>
            <a:fld id="{1F58C692-80D9-4C72-813C-2455B615EA5A}" type="slidenum">
              <a:rPr lang="en-US"/>
              <a:pPr/>
              <a:t>16</a:t>
            </a:fld>
            <a:endParaRPr lang="en-US"/>
          </a:p>
        </p:txBody>
      </p:sp>
      <p:sp>
        <p:nvSpPr>
          <p:cNvPr id="441346" name="Rectangle 2"/>
          <p:cNvSpPr>
            <a:spLocks noChangeArrowheads="1"/>
          </p:cNvSpPr>
          <p:nvPr/>
        </p:nvSpPr>
        <p:spPr bwMode="auto">
          <a:xfrm>
            <a:off x="0" y="0"/>
            <a:ext cx="1490663" cy="685800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441347" name="Group 3"/>
          <p:cNvGrpSpPr>
            <a:grpSpLocks/>
          </p:cNvGrpSpPr>
          <p:nvPr/>
        </p:nvGrpSpPr>
        <p:grpSpPr bwMode="auto">
          <a:xfrm>
            <a:off x="0" y="0"/>
            <a:ext cx="9144000" cy="6858000"/>
            <a:chOff x="0" y="0"/>
            <a:chExt cx="5760" cy="4320"/>
          </a:xfrm>
        </p:grpSpPr>
        <p:sp>
          <p:nvSpPr>
            <p:cNvPr id="441348" name="Line 4"/>
            <p:cNvSpPr>
              <a:spLocks noChangeShapeType="1"/>
            </p:cNvSpPr>
            <p:nvPr/>
          </p:nvSpPr>
          <p:spPr bwMode="auto">
            <a:xfrm>
              <a:off x="947" y="0"/>
              <a:ext cx="0" cy="4320"/>
            </a:xfrm>
            <a:prstGeom prst="line">
              <a:avLst/>
            </a:prstGeom>
            <a:noFill/>
            <a:ln w="38100">
              <a:solidFill>
                <a:srgbClr val="000080"/>
              </a:solidFill>
              <a:round/>
              <a:headEnd/>
              <a:tailEnd/>
            </a:ln>
            <a:effectLst/>
          </p:spPr>
          <p:txBody>
            <a:bodyPr/>
            <a:lstStyle/>
            <a:p>
              <a:endParaRPr lang="en-US"/>
            </a:p>
          </p:txBody>
        </p:sp>
        <p:sp>
          <p:nvSpPr>
            <p:cNvPr id="441349" name="Line 5"/>
            <p:cNvSpPr>
              <a:spLocks noChangeShapeType="1"/>
            </p:cNvSpPr>
            <p:nvPr/>
          </p:nvSpPr>
          <p:spPr bwMode="auto">
            <a:xfrm>
              <a:off x="0" y="870"/>
              <a:ext cx="5760" cy="0"/>
            </a:xfrm>
            <a:prstGeom prst="line">
              <a:avLst/>
            </a:prstGeom>
            <a:noFill/>
            <a:ln w="38100">
              <a:solidFill>
                <a:srgbClr val="000080"/>
              </a:solidFill>
              <a:round/>
              <a:headEnd/>
              <a:tailEnd/>
            </a:ln>
            <a:effectLst/>
          </p:spPr>
          <p:txBody>
            <a:bodyPr/>
            <a:lstStyle/>
            <a:p>
              <a:endParaRPr lang="en-US"/>
            </a:p>
          </p:txBody>
        </p:sp>
      </p:grpSp>
      <p:sp>
        <p:nvSpPr>
          <p:cNvPr id="441353" name="Text Box 9"/>
          <p:cNvSpPr txBox="1">
            <a:spLocks noChangeArrowheads="1"/>
          </p:cNvSpPr>
          <p:nvPr/>
        </p:nvSpPr>
        <p:spPr bwMode="auto">
          <a:xfrm>
            <a:off x="1857356" y="428604"/>
            <a:ext cx="7061200" cy="579438"/>
          </a:xfrm>
          <a:prstGeom prst="rect">
            <a:avLst/>
          </a:prstGeom>
          <a:noFill/>
          <a:ln w="9525">
            <a:noFill/>
            <a:miter lim="800000"/>
            <a:headEnd/>
            <a:tailEnd/>
          </a:ln>
          <a:effectLst/>
        </p:spPr>
        <p:txBody>
          <a:bodyPr>
            <a:spAutoFit/>
          </a:bodyPr>
          <a:lstStyle/>
          <a:p>
            <a:pPr defTabSz="227013">
              <a:spcBef>
                <a:spcPct val="50000"/>
              </a:spcBef>
            </a:pPr>
            <a:r>
              <a:rPr lang="en-US" sz="3200" b="1" dirty="0" err="1">
                <a:solidFill>
                  <a:srgbClr val="C00000"/>
                </a:solidFill>
                <a:effectLst>
                  <a:outerShdw blurRad="38100" dist="38100" dir="2700000" algn="tl">
                    <a:srgbClr val="000000">
                      <a:alpha val="43137"/>
                    </a:srgbClr>
                  </a:outerShdw>
                </a:effectLst>
                <a:latin typeface="Arial" charset="0"/>
              </a:rPr>
              <a:t>Vapour</a:t>
            </a:r>
            <a:r>
              <a:rPr lang="en-US" sz="3200" b="1" dirty="0">
                <a:solidFill>
                  <a:srgbClr val="C00000"/>
                </a:solidFill>
                <a:effectLst>
                  <a:outerShdw blurRad="38100" dist="38100" dir="2700000" algn="tl">
                    <a:srgbClr val="000000">
                      <a:alpha val="43137"/>
                    </a:srgbClr>
                  </a:outerShdw>
                </a:effectLst>
                <a:latin typeface="Arial" charset="0"/>
              </a:rPr>
              <a:t> Compression Refrigeration</a:t>
            </a:r>
            <a:endParaRPr lang="en-US" sz="2800" b="1" dirty="0">
              <a:solidFill>
                <a:srgbClr val="C00000"/>
              </a:solidFill>
              <a:effectLst>
                <a:outerShdw blurRad="38100" dist="38100" dir="2700000" algn="tl">
                  <a:srgbClr val="000000">
                    <a:alpha val="43137"/>
                  </a:srgbClr>
                </a:outerShdw>
              </a:effectLst>
              <a:latin typeface="Arial" charset="0"/>
            </a:endParaRPr>
          </a:p>
        </p:txBody>
      </p:sp>
      <p:sp>
        <p:nvSpPr>
          <p:cNvPr id="441398" name="Text Box 54"/>
          <p:cNvSpPr txBox="1">
            <a:spLocks noChangeArrowheads="1"/>
          </p:cNvSpPr>
          <p:nvPr/>
        </p:nvSpPr>
        <p:spPr bwMode="auto">
          <a:xfrm>
            <a:off x="1908175" y="2492375"/>
            <a:ext cx="6985000" cy="519113"/>
          </a:xfrm>
          <a:prstGeom prst="rect">
            <a:avLst/>
          </a:prstGeom>
          <a:noFill/>
          <a:ln w="9525">
            <a:noFill/>
            <a:miter lim="800000"/>
            <a:headEnd/>
            <a:tailEnd/>
          </a:ln>
          <a:effectLst/>
        </p:spPr>
        <p:txBody>
          <a:bodyPr>
            <a:spAutoFit/>
          </a:bodyPr>
          <a:lstStyle/>
          <a:p>
            <a:pPr marL="401638" indent="-401638" defTabSz="227013">
              <a:spcBef>
                <a:spcPct val="50000"/>
              </a:spcBef>
              <a:tabLst>
                <a:tab pos="690563" algn="l"/>
              </a:tabLst>
            </a:pPr>
            <a:r>
              <a:rPr lang="en-US" sz="2800" b="1">
                <a:solidFill>
                  <a:srgbClr val="000066"/>
                </a:solidFill>
                <a:latin typeface="Arial" charset="0"/>
              </a:rPr>
              <a:t>Refrigeration cycle</a:t>
            </a:r>
          </a:p>
        </p:txBody>
      </p:sp>
      <p:sp>
        <p:nvSpPr>
          <p:cNvPr id="441399" name="AutoShape 55"/>
          <p:cNvSpPr>
            <a:spLocks noChangeArrowheads="1"/>
          </p:cNvSpPr>
          <p:nvPr/>
        </p:nvSpPr>
        <p:spPr bwMode="auto">
          <a:xfrm>
            <a:off x="250825" y="1268413"/>
            <a:ext cx="4321175" cy="1727200"/>
          </a:xfrm>
          <a:prstGeom prst="wedgeRoundRectCallout">
            <a:avLst>
              <a:gd name="adj1" fmla="val 95704"/>
              <a:gd name="adj2" fmla="val 135477"/>
              <a:gd name="adj3" fmla="val 16667"/>
            </a:avLst>
          </a:prstGeom>
          <a:solidFill>
            <a:srgbClr val="99CCFF"/>
          </a:solidFill>
          <a:ln w="9525">
            <a:solidFill>
              <a:schemeClr val="tx1"/>
            </a:solidFill>
            <a:miter lim="800000"/>
            <a:headEnd/>
            <a:tailEnd/>
          </a:ln>
          <a:effectLst/>
        </p:spPr>
        <p:txBody>
          <a:bodyPr/>
          <a:lstStyle/>
          <a:p>
            <a:r>
              <a:rPr lang="en-US" b="1">
                <a:solidFill>
                  <a:srgbClr val="000066"/>
                </a:solidFill>
                <a:latin typeface="Arial" charset="0"/>
              </a:rPr>
              <a:t>The superheated vapour enters the compressor where its pressure is raised</a:t>
            </a:r>
          </a:p>
        </p:txBody>
      </p:sp>
      <p:grpSp>
        <p:nvGrpSpPr>
          <p:cNvPr id="441442" name="Group 98"/>
          <p:cNvGrpSpPr>
            <a:grpSpLocks/>
          </p:cNvGrpSpPr>
          <p:nvPr/>
        </p:nvGrpSpPr>
        <p:grpSpPr bwMode="auto">
          <a:xfrm>
            <a:off x="2224088" y="2925763"/>
            <a:ext cx="6308725" cy="3625850"/>
            <a:chOff x="1401" y="1843"/>
            <a:chExt cx="3974" cy="2284"/>
          </a:xfrm>
        </p:grpSpPr>
        <p:sp>
          <p:nvSpPr>
            <p:cNvPr id="441443" name="Rectangle 99"/>
            <p:cNvSpPr>
              <a:spLocks noChangeArrowheads="1"/>
            </p:cNvSpPr>
            <p:nvPr/>
          </p:nvSpPr>
          <p:spPr bwMode="auto">
            <a:xfrm>
              <a:off x="2392" y="2078"/>
              <a:ext cx="1394" cy="308"/>
            </a:xfrm>
            <a:prstGeom prst="rect">
              <a:avLst/>
            </a:prstGeom>
            <a:solidFill>
              <a:srgbClr val="CCECFF"/>
            </a:solidFill>
            <a:ln w="9525">
              <a:solidFill>
                <a:srgbClr val="000000"/>
              </a:solidFill>
              <a:miter lim="800000"/>
              <a:headEnd/>
              <a:tailEnd/>
            </a:ln>
          </p:spPr>
          <p:txBody>
            <a:bodyPr/>
            <a:lstStyle/>
            <a:p>
              <a:pPr algn="ctr">
                <a:spcBef>
                  <a:spcPts val="600"/>
                </a:spcBef>
              </a:pPr>
              <a:r>
                <a:rPr lang="en-GB" sz="1600" b="1">
                  <a:latin typeface="Arial" charset="0"/>
                </a:rPr>
                <a:t>Condenser</a:t>
              </a:r>
              <a:endParaRPr lang="en-GB" sz="3200"/>
            </a:p>
          </p:txBody>
        </p:sp>
        <p:sp>
          <p:nvSpPr>
            <p:cNvPr id="441444" name="Rectangle 100"/>
            <p:cNvSpPr>
              <a:spLocks noChangeArrowheads="1"/>
            </p:cNvSpPr>
            <p:nvPr/>
          </p:nvSpPr>
          <p:spPr bwMode="auto">
            <a:xfrm>
              <a:off x="2386" y="3819"/>
              <a:ext cx="1393" cy="308"/>
            </a:xfrm>
            <a:prstGeom prst="rect">
              <a:avLst/>
            </a:prstGeom>
            <a:solidFill>
              <a:srgbClr val="CCECFF"/>
            </a:solidFill>
            <a:ln w="9525">
              <a:solidFill>
                <a:srgbClr val="000000"/>
              </a:solidFill>
              <a:miter lim="800000"/>
              <a:headEnd/>
              <a:tailEnd/>
            </a:ln>
          </p:spPr>
          <p:txBody>
            <a:bodyPr/>
            <a:lstStyle/>
            <a:p>
              <a:pPr algn="ctr">
                <a:spcBef>
                  <a:spcPts val="600"/>
                </a:spcBef>
              </a:pPr>
              <a:r>
                <a:rPr lang="en-GB" sz="1600" b="1">
                  <a:latin typeface="Arial" charset="0"/>
                </a:rPr>
                <a:t>Evaporator</a:t>
              </a:r>
              <a:endParaRPr lang="en-GB" sz="3200"/>
            </a:p>
          </p:txBody>
        </p:sp>
        <p:sp>
          <p:nvSpPr>
            <p:cNvPr id="441445" name="AutoShape 101"/>
            <p:cNvSpPr>
              <a:spLocks noChangeArrowheads="1"/>
            </p:cNvSpPr>
            <p:nvPr/>
          </p:nvSpPr>
          <p:spPr bwMode="auto">
            <a:xfrm>
              <a:off x="1743" y="2948"/>
              <a:ext cx="221" cy="221"/>
            </a:xfrm>
            <a:prstGeom prst="flowChartSummingJunction">
              <a:avLst/>
            </a:prstGeom>
            <a:solidFill>
              <a:srgbClr val="CCFF99"/>
            </a:solidFill>
            <a:ln w="9525">
              <a:solidFill>
                <a:srgbClr val="000000"/>
              </a:solidFill>
              <a:round/>
              <a:headEnd/>
              <a:tailEnd/>
            </a:ln>
          </p:spPr>
          <p:txBody>
            <a:bodyPr/>
            <a:lstStyle/>
            <a:p>
              <a:endParaRPr lang="en-US"/>
            </a:p>
          </p:txBody>
        </p:sp>
        <p:sp>
          <p:nvSpPr>
            <p:cNvPr id="441446" name="Line 102"/>
            <p:cNvSpPr>
              <a:spLocks noChangeShapeType="1"/>
            </p:cNvSpPr>
            <p:nvPr/>
          </p:nvSpPr>
          <p:spPr bwMode="auto">
            <a:xfrm>
              <a:off x="1823" y="3986"/>
              <a:ext cx="563" cy="0"/>
            </a:xfrm>
            <a:prstGeom prst="line">
              <a:avLst/>
            </a:prstGeom>
            <a:noFill/>
            <a:ln w="38100">
              <a:solidFill>
                <a:srgbClr val="FF00FF"/>
              </a:solidFill>
              <a:round/>
              <a:headEnd/>
              <a:tailEnd type="stealth" w="med" len="med"/>
            </a:ln>
          </p:spPr>
          <p:txBody>
            <a:bodyPr/>
            <a:lstStyle/>
            <a:p>
              <a:endParaRPr lang="en-US"/>
            </a:p>
          </p:txBody>
        </p:sp>
        <p:sp>
          <p:nvSpPr>
            <p:cNvPr id="441447" name="Line 103"/>
            <p:cNvSpPr>
              <a:spLocks noChangeShapeType="1"/>
            </p:cNvSpPr>
            <p:nvPr/>
          </p:nvSpPr>
          <p:spPr bwMode="auto">
            <a:xfrm>
              <a:off x="1849" y="3169"/>
              <a:ext cx="0" cy="817"/>
            </a:xfrm>
            <a:prstGeom prst="line">
              <a:avLst/>
            </a:prstGeom>
            <a:noFill/>
            <a:ln w="38100">
              <a:solidFill>
                <a:srgbClr val="FF00FF"/>
              </a:solidFill>
              <a:round/>
              <a:headEnd/>
              <a:tailEnd/>
            </a:ln>
          </p:spPr>
          <p:txBody>
            <a:bodyPr/>
            <a:lstStyle/>
            <a:p>
              <a:endParaRPr lang="en-US"/>
            </a:p>
          </p:txBody>
        </p:sp>
        <p:sp>
          <p:nvSpPr>
            <p:cNvPr id="441448" name="Line 104"/>
            <p:cNvSpPr>
              <a:spLocks noChangeShapeType="1"/>
            </p:cNvSpPr>
            <p:nvPr/>
          </p:nvSpPr>
          <p:spPr bwMode="auto">
            <a:xfrm>
              <a:off x="1850" y="2218"/>
              <a:ext cx="542" cy="0"/>
            </a:xfrm>
            <a:prstGeom prst="line">
              <a:avLst/>
            </a:prstGeom>
            <a:noFill/>
            <a:ln w="38100">
              <a:solidFill>
                <a:srgbClr val="339966"/>
              </a:solidFill>
              <a:round/>
              <a:headEnd/>
              <a:tailEnd/>
            </a:ln>
          </p:spPr>
          <p:txBody>
            <a:bodyPr/>
            <a:lstStyle/>
            <a:p>
              <a:endParaRPr lang="en-US"/>
            </a:p>
          </p:txBody>
        </p:sp>
        <p:grpSp>
          <p:nvGrpSpPr>
            <p:cNvPr id="441449" name="Group 105"/>
            <p:cNvGrpSpPr>
              <a:grpSpLocks/>
            </p:cNvGrpSpPr>
            <p:nvPr/>
          </p:nvGrpSpPr>
          <p:grpSpPr bwMode="auto">
            <a:xfrm>
              <a:off x="4262" y="2854"/>
              <a:ext cx="361" cy="422"/>
              <a:chOff x="9159" y="4722"/>
              <a:chExt cx="904" cy="1055"/>
            </a:xfrm>
          </p:grpSpPr>
          <p:sp>
            <p:nvSpPr>
              <p:cNvPr id="441450" name="Oval 106"/>
              <p:cNvSpPr>
                <a:spLocks noChangeArrowheads="1"/>
              </p:cNvSpPr>
              <p:nvPr/>
            </p:nvSpPr>
            <p:spPr bwMode="auto">
              <a:xfrm>
                <a:off x="9159" y="4873"/>
                <a:ext cx="904" cy="904"/>
              </a:xfrm>
              <a:prstGeom prst="ellipse">
                <a:avLst/>
              </a:prstGeom>
              <a:solidFill>
                <a:srgbClr val="FFFF66"/>
              </a:solidFill>
              <a:ln w="9525">
                <a:solidFill>
                  <a:srgbClr val="000000"/>
                </a:solidFill>
                <a:round/>
                <a:headEnd/>
                <a:tailEnd/>
              </a:ln>
            </p:spPr>
            <p:txBody>
              <a:bodyPr/>
              <a:lstStyle/>
              <a:p>
                <a:endParaRPr lang="en-US"/>
              </a:p>
            </p:txBody>
          </p:sp>
          <p:sp>
            <p:nvSpPr>
              <p:cNvPr id="441451" name="Rectangle 107"/>
              <p:cNvSpPr>
                <a:spLocks noChangeArrowheads="1"/>
              </p:cNvSpPr>
              <p:nvPr/>
            </p:nvSpPr>
            <p:spPr bwMode="auto">
              <a:xfrm>
                <a:off x="9226" y="4722"/>
                <a:ext cx="754" cy="335"/>
              </a:xfrm>
              <a:prstGeom prst="rect">
                <a:avLst/>
              </a:prstGeom>
              <a:solidFill>
                <a:srgbClr val="FFFF66"/>
              </a:solidFill>
              <a:ln w="9525">
                <a:noFill/>
                <a:miter lim="800000"/>
                <a:headEnd/>
                <a:tailEnd/>
              </a:ln>
            </p:spPr>
            <p:txBody>
              <a:bodyPr/>
              <a:lstStyle/>
              <a:p>
                <a:endParaRPr lang="en-US"/>
              </a:p>
            </p:txBody>
          </p:sp>
          <p:sp>
            <p:nvSpPr>
              <p:cNvPr id="441452" name="Line 108"/>
              <p:cNvSpPr>
                <a:spLocks noChangeShapeType="1"/>
              </p:cNvSpPr>
              <p:nvPr/>
            </p:nvSpPr>
            <p:spPr bwMode="auto">
              <a:xfrm flipV="1">
                <a:off x="9276" y="4722"/>
                <a:ext cx="0" cy="318"/>
              </a:xfrm>
              <a:prstGeom prst="line">
                <a:avLst/>
              </a:prstGeom>
              <a:noFill/>
              <a:ln w="9525">
                <a:solidFill>
                  <a:srgbClr val="000000"/>
                </a:solidFill>
                <a:round/>
                <a:headEnd/>
                <a:tailEnd/>
              </a:ln>
            </p:spPr>
            <p:txBody>
              <a:bodyPr/>
              <a:lstStyle/>
              <a:p>
                <a:endParaRPr lang="en-US"/>
              </a:p>
            </p:txBody>
          </p:sp>
          <p:sp>
            <p:nvSpPr>
              <p:cNvPr id="441453" name="Line 109"/>
              <p:cNvSpPr>
                <a:spLocks noChangeShapeType="1"/>
              </p:cNvSpPr>
              <p:nvPr/>
            </p:nvSpPr>
            <p:spPr bwMode="auto">
              <a:xfrm flipV="1">
                <a:off x="9946" y="4723"/>
                <a:ext cx="0" cy="318"/>
              </a:xfrm>
              <a:prstGeom prst="line">
                <a:avLst/>
              </a:prstGeom>
              <a:noFill/>
              <a:ln w="9525">
                <a:solidFill>
                  <a:srgbClr val="000000"/>
                </a:solidFill>
                <a:round/>
                <a:headEnd/>
                <a:tailEnd/>
              </a:ln>
            </p:spPr>
            <p:txBody>
              <a:bodyPr/>
              <a:lstStyle/>
              <a:p>
                <a:endParaRPr lang="en-US"/>
              </a:p>
            </p:txBody>
          </p:sp>
          <p:sp>
            <p:nvSpPr>
              <p:cNvPr id="441454" name="Line 110"/>
              <p:cNvSpPr>
                <a:spLocks noChangeShapeType="1"/>
              </p:cNvSpPr>
              <p:nvPr/>
            </p:nvSpPr>
            <p:spPr bwMode="auto">
              <a:xfrm>
                <a:off x="9276" y="4722"/>
                <a:ext cx="687" cy="0"/>
              </a:xfrm>
              <a:prstGeom prst="line">
                <a:avLst/>
              </a:prstGeom>
              <a:noFill/>
              <a:ln w="9525">
                <a:solidFill>
                  <a:srgbClr val="000000"/>
                </a:solidFill>
                <a:round/>
                <a:headEnd/>
                <a:tailEnd/>
              </a:ln>
            </p:spPr>
            <p:txBody>
              <a:bodyPr/>
              <a:lstStyle/>
              <a:p>
                <a:endParaRPr lang="en-US"/>
              </a:p>
            </p:txBody>
          </p:sp>
        </p:grpSp>
        <p:sp>
          <p:nvSpPr>
            <p:cNvPr id="441455" name="Line 111"/>
            <p:cNvSpPr>
              <a:spLocks noChangeShapeType="1"/>
            </p:cNvSpPr>
            <p:nvPr/>
          </p:nvSpPr>
          <p:spPr bwMode="auto">
            <a:xfrm>
              <a:off x="3779" y="3966"/>
              <a:ext cx="241" cy="0"/>
            </a:xfrm>
            <a:prstGeom prst="line">
              <a:avLst/>
            </a:prstGeom>
            <a:noFill/>
            <a:ln w="38100">
              <a:solidFill>
                <a:srgbClr val="FF0000"/>
              </a:solidFill>
              <a:round/>
              <a:headEnd/>
              <a:tailEnd/>
            </a:ln>
          </p:spPr>
          <p:txBody>
            <a:bodyPr/>
            <a:lstStyle/>
            <a:p>
              <a:endParaRPr lang="en-US"/>
            </a:p>
          </p:txBody>
        </p:sp>
        <p:sp>
          <p:nvSpPr>
            <p:cNvPr id="441456" name="Line 112"/>
            <p:cNvSpPr>
              <a:spLocks noChangeShapeType="1"/>
            </p:cNvSpPr>
            <p:nvPr/>
          </p:nvSpPr>
          <p:spPr bwMode="auto">
            <a:xfrm flipV="1">
              <a:off x="4014" y="2707"/>
              <a:ext cx="0" cy="1272"/>
            </a:xfrm>
            <a:prstGeom prst="line">
              <a:avLst/>
            </a:prstGeom>
            <a:noFill/>
            <a:ln w="38100">
              <a:solidFill>
                <a:srgbClr val="FF0000"/>
              </a:solidFill>
              <a:round/>
              <a:headEnd/>
              <a:tailEnd/>
            </a:ln>
          </p:spPr>
          <p:txBody>
            <a:bodyPr/>
            <a:lstStyle/>
            <a:p>
              <a:endParaRPr lang="en-US"/>
            </a:p>
          </p:txBody>
        </p:sp>
        <p:sp>
          <p:nvSpPr>
            <p:cNvPr id="441457" name="Line 113"/>
            <p:cNvSpPr>
              <a:spLocks noChangeShapeType="1"/>
            </p:cNvSpPr>
            <p:nvPr/>
          </p:nvSpPr>
          <p:spPr bwMode="auto">
            <a:xfrm flipV="1">
              <a:off x="4000" y="2707"/>
              <a:ext cx="349" cy="7"/>
            </a:xfrm>
            <a:prstGeom prst="line">
              <a:avLst/>
            </a:prstGeom>
            <a:noFill/>
            <a:ln w="38100">
              <a:solidFill>
                <a:srgbClr val="FF0000"/>
              </a:solidFill>
              <a:round/>
              <a:headEnd/>
              <a:tailEnd/>
            </a:ln>
          </p:spPr>
          <p:txBody>
            <a:bodyPr/>
            <a:lstStyle/>
            <a:p>
              <a:endParaRPr lang="en-US"/>
            </a:p>
          </p:txBody>
        </p:sp>
        <p:sp>
          <p:nvSpPr>
            <p:cNvPr id="441458" name="Line 114"/>
            <p:cNvSpPr>
              <a:spLocks noChangeShapeType="1"/>
            </p:cNvSpPr>
            <p:nvPr/>
          </p:nvSpPr>
          <p:spPr bwMode="auto">
            <a:xfrm>
              <a:off x="4349" y="2707"/>
              <a:ext cx="0" cy="141"/>
            </a:xfrm>
            <a:prstGeom prst="line">
              <a:avLst/>
            </a:prstGeom>
            <a:noFill/>
            <a:ln w="38100">
              <a:solidFill>
                <a:srgbClr val="FF0000"/>
              </a:solidFill>
              <a:round/>
              <a:headEnd/>
              <a:tailEnd type="stealth" w="med" len="med"/>
            </a:ln>
          </p:spPr>
          <p:txBody>
            <a:bodyPr/>
            <a:lstStyle/>
            <a:p>
              <a:endParaRPr lang="en-US"/>
            </a:p>
          </p:txBody>
        </p:sp>
        <p:sp>
          <p:nvSpPr>
            <p:cNvPr id="441459" name="Line 115"/>
            <p:cNvSpPr>
              <a:spLocks noChangeShapeType="1"/>
            </p:cNvSpPr>
            <p:nvPr/>
          </p:nvSpPr>
          <p:spPr bwMode="auto">
            <a:xfrm flipV="1">
              <a:off x="4503" y="1843"/>
              <a:ext cx="0" cy="1011"/>
            </a:xfrm>
            <a:prstGeom prst="line">
              <a:avLst/>
            </a:prstGeom>
            <a:noFill/>
            <a:ln w="38100">
              <a:solidFill>
                <a:srgbClr val="3366FF"/>
              </a:solidFill>
              <a:round/>
              <a:headEnd/>
              <a:tailEnd/>
            </a:ln>
          </p:spPr>
          <p:txBody>
            <a:bodyPr/>
            <a:lstStyle/>
            <a:p>
              <a:endParaRPr lang="en-US"/>
            </a:p>
          </p:txBody>
        </p:sp>
        <p:sp>
          <p:nvSpPr>
            <p:cNvPr id="441460" name="Line 116"/>
            <p:cNvSpPr>
              <a:spLocks noChangeShapeType="1"/>
            </p:cNvSpPr>
            <p:nvPr/>
          </p:nvSpPr>
          <p:spPr bwMode="auto">
            <a:xfrm flipH="1">
              <a:off x="3665" y="1857"/>
              <a:ext cx="844" cy="0"/>
            </a:xfrm>
            <a:prstGeom prst="line">
              <a:avLst/>
            </a:prstGeom>
            <a:noFill/>
            <a:ln w="38100">
              <a:solidFill>
                <a:srgbClr val="3366FF"/>
              </a:solidFill>
              <a:round/>
              <a:headEnd/>
              <a:tailEnd/>
            </a:ln>
          </p:spPr>
          <p:txBody>
            <a:bodyPr/>
            <a:lstStyle/>
            <a:p>
              <a:endParaRPr lang="en-US"/>
            </a:p>
          </p:txBody>
        </p:sp>
        <p:sp>
          <p:nvSpPr>
            <p:cNvPr id="441461" name="Line 117"/>
            <p:cNvSpPr>
              <a:spLocks noChangeShapeType="1"/>
            </p:cNvSpPr>
            <p:nvPr/>
          </p:nvSpPr>
          <p:spPr bwMode="auto">
            <a:xfrm>
              <a:off x="3665" y="1857"/>
              <a:ext cx="0" cy="221"/>
            </a:xfrm>
            <a:prstGeom prst="line">
              <a:avLst/>
            </a:prstGeom>
            <a:noFill/>
            <a:ln w="38100">
              <a:solidFill>
                <a:srgbClr val="3366FF"/>
              </a:solidFill>
              <a:round/>
              <a:headEnd/>
              <a:tailEnd type="stealth" w="med" len="med"/>
            </a:ln>
          </p:spPr>
          <p:txBody>
            <a:bodyPr/>
            <a:lstStyle/>
            <a:p>
              <a:endParaRPr lang="en-US"/>
            </a:p>
          </p:txBody>
        </p:sp>
        <p:sp>
          <p:nvSpPr>
            <p:cNvPr id="441462" name="Line 118"/>
            <p:cNvSpPr>
              <a:spLocks noChangeShapeType="1"/>
            </p:cNvSpPr>
            <p:nvPr/>
          </p:nvSpPr>
          <p:spPr bwMode="auto">
            <a:xfrm>
              <a:off x="1401" y="3076"/>
              <a:ext cx="3577" cy="0"/>
            </a:xfrm>
            <a:prstGeom prst="line">
              <a:avLst/>
            </a:prstGeom>
            <a:noFill/>
            <a:ln w="9525">
              <a:solidFill>
                <a:srgbClr val="000000"/>
              </a:solidFill>
              <a:prstDash val="lgDashDotDot"/>
              <a:round/>
              <a:headEnd/>
              <a:tailEnd/>
            </a:ln>
          </p:spPr>
          <p:txBody>
            <a:bodyPr/>
            <a:lstStyle/>
            <a:p>
              <a:endParaRPr lang="en-US"/>
            </a:p>
          </p:txBody>
        </p:sp>
        <p:sp>
          <p:nvSpPr>
            <p:cNvPr id="441463" name="Line 119"/>
            <p:cNvSpPr>
              <a:spLocks noChangeShapeType="1"/>
            </p:cNvSpPr>
            <p:nvPr/>
          </p:nvSpPr>
          <p:spPr bwMode="auto">
            <a:xfrm>
              <a:off x="4878" y="2747"/>
              <a:ext cx="0" cy="730"/>
            </a:xfrm>
            <a:prstGeom prst="line">
              <a:avLst/>
            </a:prstGeom>
            <a:noFill/>
            <a:ln w="9525">
              <a:solidFill>
                <a:srgbClr val="000000"/>
              </a:solidFill>
              <a:round/>
              <a:headEnd type="stealth" w="med" len="med"/>
              <a:tailEnd type="stealth" w="med" len="med"/>
            </a:ln>
          </p:spPr>
          <p:txBody>
            <a:bodyPr/>
            <a:lstStyle/>
            <a:p>
              <a:endParaRPr lang="en-US"/>
            </a:p>
          </p:txBody>
        </p:sp>
        <p:sp>
          <p:nvSpPr>
            <p:cNvPr id="441464" name="Text Box 120"/>
            <p:cNvSpPr txBox="1">
              <a:spLocks noChangeArrowheads="1"/>
            </p:cNvSpPr>
            <p:nvPr/>
          </p:nvSpPr>
          <p:spPr bwMode="auto">
            <a:xfrm>
              <a:off x="4535" y="2251"/>
              <a:ext cx="840" cy="264"/>
            </a:xfrm>
            <a:prstGeom prst="rect">
              <a:avLst/>
            </a:prstGeom>
            <a:noFill/>
            <a:ln w="9525">
              <a:noFill/>
              <a:miter lim="800000"/>
              <a:headEnd/>
              <a:tailEnd/>
            </a:ln>
          </p:spPr>
          <p:txBody>
            <a:bodyPr/>
            <a:lstStyle/>
            <a:p>
              <a:pPr algn="ctr"/>
              <a:r>
                <a:rPr lang="en-GB" sz="1600" b="1">
                  <a:latin typeface="Arial" charset="0"/>
                </a:rPr>
                <a:t>High Pressure Side</a:t>
              </a:r>
              <a:endParaRPr lang="en-GB" sz="3200"/>
            </a:p>
          </p:txBody>
        </p:sp>
        <p:sp>
          <p:nvSpPr>
            <p:cNvPr id="441465" name="Text Box 121"/>
            <p:cNvSpPr txBox="1">
              <a:spLocks noChangeArrowheads="1"/>
            </p:cNvSpPr>
            <p:nvPr/>
          </p:nvSpPr>
          <p:spPr bwMode="auto">
            <a:xfrm>
              <a:off x="4556" y="3521"/>
              <a:ext cx="683" cy="254"/>
            </a:xfrm>
            <a:prstGeom prst="rect">
              <a:avLst/>
            </a:prstGeom>
            <a:noFill/>
            <a:ln w="9525">
              <a:noFill/>
              <a:miter lim="800000"/>
              <a:headEnd/>
              <a:tailEnd/>
            </a:ln>
          </p:spPr>
          <p:txBody>
            <a:bodyPr/>
            <a:lstStyle/>
            <a:p>
              <a:pPr algn="ctr"/>
              <a:r>
                <a:rPr lang="en-US" sz="1600" b="1">
                  <a:latin typeface="Arial" charset="0"/>
                </a:rPr>
                <a:t>Low Pressure Side</a:t>
              </a:r>
              <a:endParaRPr lang="en-GB" sz="3200"/>
            </a:p>
          </p:txBody>
        </p:sp>
        <p:sp>
          <p:nvSpPr>
            <p:cNvPr id="441466" name="Text Box 122"/>
            <p:cNvSpPr txBox="1">
              <a:spLocks noChangeArrowheads="1"/>
            </p:cNvSpPr>
            <p:nvPr/>
          </p:nvSpPr>
          <p:spPr bwMode="auto">
            <a:xfrm>
              <a:off x="3016" y="2840"/>
              <a:ext cx="944" cy="155"/>
            </a:xfrm>
            <a:prstGeom prst="rect">
              <a:avLst/>
            </a:prstGeom>
            <a:noFill/>
            <a:ln w="9525">
              <a:noFill/>
              <a:miter lim="800000"/>
              <a:headEnd/>
              <a:tailEnd/>
            </a:ln>
          </p:spPr>
          <p:txBody>
            <a:bodyPr/>
            <a:lstStyle/>
            <a:p>
              <a:r>
                <a:rPr lang="en-US" sz="1600" b="1">
                  <a:latin typeface="Arial" charset="0"/>
                </a:rPr>
                <a:t>Compressor</a:t>
              </a:r>
              <a:endParaRPr lang="en-GB" sz="3200"/>
            </a:p>
          </p:txBody>
        </p:sp>
        <p:sp>
          <p:nvSpPr>
            <p:cNvPr id="441467" name="Line 123"/>
            <p:cNvSpPr>
              <a:spLocks noChangeShapeType="1"/>
            </p:cNvSpPr>
            <p:nvPr/>
          </p:nvSpPr>
          <p:spPr bwMode="auto">
            <a:xfrm>
              <a:off x="3913" y="2922"/>
              <a:ext cx="355" cy="100"/>
            </a:xfrm>
            <a:prstGeom prst="line">
              <a:avLst/>
            </a:prstGeom>
            <a:noFill/>
            <a:ln w="9525">
              <a:solidFill>
                <a:srgbClr val="000000"/>
              </a:solidFill>
              <a:round/>
              <a:headEnd/>
              <a:tailEnd type="triangle" w="med" len="med"/>
            </a:ln>
          </p:spPr>
          <p:txBody>
            <a:bodyPr/>
            <a:lstStyle/>
            <a:p>
              <a:endParaRPr lang="en-US"/>
            </a:p>
          </p:txBody>
        </p:sp>
        <p:sp>
          <p:nvSpPr>
            <p:cNvPr id="441468" name="Text Box 124"/>
            <p:cNvSpPr txBox="1">
              <a:spLocks noChangeArrowheads="1"/>
            </p:cNvSpPr>
            <p:nvPr/>
          </p:nvSpPr>
          <p:spPr bwMode="auto">
            <a:xfrm>
              <a:off x="2131" y="2728"/>
              <a:ext cx="885" cy="294"/>
            </a:xfrm>
            <a:prstGeom prst="rect">
              <a:avLst/>
            </a:prstGeom>
            <a:noFill/>
            <a:ln w="9525">
              <a:noFill/>
              <a:miter lim="800000"/>
              <a:headEnd/>
              <a:tailEnd/>
            </a:ln>
          </p:spPr>
          <p:txBody>
            <a:bodyPr/>
            <a:lstStyle/>
            <a:p>
              <a:r>
                <a:rPr lang="en-US" sz="1600" b="1">
                  <a:latin typeface="Arial" charset="0"/>
                </a:rPr>
                <a:t>Expansion Device</a:t>
              </a:r>
              <a:endParaRPr lang="en-GB" sz="3200"/>
            </a:p>
          </p:txBody>
        </p:sp>
        <p:sp>
          <p:nvSpPr>
            <p:cNvPr id="441469" name="Line 125"/>
            <p:cNvSpPr>
              <a:spLocks noChangeShapeType="1"/>
            </p:cNvSpPr>
            <p:nvPr/>
          </p:nvSpPr>
          <p:spPr bwMode="auto">
            <a:xfrm flipH="1">
              <a:off x="1964" y="2901"/>
              <a:ext cx="241" cy="121"/>
            </a:xfrm>
            <a:prstGeom prst="line">
              <a:avLst/>
            </a:prstGeom>
            <a:noFill/>
            <a:ln w="9525">
              <a:solidFill>
                <a:srgbClr val="000000"/>
              </a:solidFill>
              <a:round/>
              <a:headEnd/>
              <a:tailEnd type="triangle" w="med" len="med"/>
            </a:ln>
          </p:spPr>
          <p:txBody>
            <a:bodyPr/>
            <a:lstStyle/>
            <a:p>
              <a:endParaRPr lang="en-US"/>
            </a:p>
          </p:txBody>
        </p:sp>
        <p:sp>
          <p:nvSpPr>
            <p:cNvPr id="441470" name="Line 126"/>
            <p:cNvSpPr>
              <a:spLocks noChangeShapeType="1"/>
            </p:cNvSpPr>
            <p:nvPr/>
          </p:nvSpPr>
          <p:spPr bwMode="auto">
            <a:xfrm>
              <a:off x="1796" y="3625"/>
              <a:ext cx="94" cy="0"/>
            </a:xfrm>
            <a:prstGeom prst="line">
              <a:avLst/>
            </a:prstGeom>
            <a:noFill/>
            <a:ln w="9525">
              <a:solidFill>
                <a:srgbClr val="000000"/>
              </a:solidFill>
              <a:round/>
              <a:headEnd/>
              <a:tailEnd/>
            </a:ln>
          </p:spPr>
          <p:txBody>
            <a:bodyPr/>
            <a:lstStyle/>
            <a:p>
              <a:endParaRPr lang="en-US"/>
            </a:p>
          </p:txBody>
        </p:sp>
        <p:sp>
          <p:nvSpPr>
            <p:cNvPr id="441471" name="Text Box 127"/>
            <p:cNvSpPr txBox="1">
              <a:spLocks noChangeArrowheads="1"/>
            </p:cNvSpPr>
            <p:nvPr/>
          </p:nvSpPr>
          <p:spPr bwMode="auto">
            <a:xfrm>
              <a:off x="1849" y="3538"/>
              <a:ext cx="194" cy="147"/>
            </a:xfrm>
            <a:prstGeom prst="rect">
              <a:avLst/>
            </a:prstGeom>
            <a:noFill/>
            <a:ln w="9525">
              <a:noFill/>
              <a:miter lim="800000"/>
              <a:headEnd/>
              <a:tailEnd/>
            </a:ln>
          </p:spPr>
          <p:txBody>
            <a:bodyPr/>
            <a:lstStyle/>
            <a:p>
              <a:r>
                <a:rPr lang="en-GB" sz="1600" b="1">
                  <a:latin typeface="Arial" charset="0"/>
                </a:rPr>
                <a:t>1</a:t>
              </a:r>
              <a:endParaRPr lang="en-GB" sz="3200"/>
            </a:p>
          </p:txBody>
        </p:sp>
        <p:sp>
          <p:nvSpPr>
            <p:cNvPr id="441472" name="Text Box 128"/>
            <p:cNvSpPr txBox="1">
              <a:spLocks noChangeArrowheads="1"/>
            </p:cNvSpPr>
            <p:nvPr/>
          </p:nvSpPr>
          <p:spPr bwMode="auto">
            <a:xfrm>
              <a:off x="3827" y="3477"/>
              <a:ext cx="194" cy="148"/>
            </a:xfrm>
            <a:prstGeom prst="rect">
              <a:avLst/>
            </a:prstGeom>
            <a:noFill/>
            <a:ln w="9525">
              <a:noFill/>
              <a:miter lim="800000"/>
              <a:headEnd/>
              <a:tailEnd/>
            </a:ln>
          </p:spPr>
          <p:txBody>
            <a:bodyPr/>
            <a:lstStyle/>
            <a:p>
              <a:r>
                <a:rPr lang="en-GB" sz="1600" b="1">
                  <a:latin typeface="Arial" charset="0"/>
                </a:rPr>
                <a:t>2</a:t>
              </a:r>
              <a:endParaRPr lang="en-GB" sz="3200"/>
            </a:p>
          </p:txBody>
        </p:sp>
        <p:sp>
          <p:nvSpPr>
            <p:cNvPr id="441473" name="Line 129"/>
            <p:cNvSpPr>
              <a:spLocks noChangeShapeType="1"/>
            </p:cNvSpPr>
            <p:nvPr/>
          </p:nvSpPr>
          <p:spPr bwMode="auto">
            <a:xfrm>
              <a:off x="3967" y="3564"/>
              <a:ext cx="93" cy="0"/>
            </a:xfrm>
            <a:prstGeom prst="line">
              <a:avLst/>
            </a:prstGeom>
            <a:noFill/>
            <a:ln w="9525">
              <a:solidFill>
                <a:srgbClr val="000000"/>
              </a:solidFill>
              <a:round/>
              <a:headEnd/>
              <a:tailEnd/>
            </a:ln>
          </p:spPr>
          <p:txBody>
            <a:bodyPr/>
            <a:lstStyle/>
            <a:p>
              <a:endParaRPr lang="en-US"/>
            </a:p>
          </p:txBody>
        </p:sp>
        <p:sp>
          <p:nvSpPr>
            <p:cNvPr id="441474" name="Line 130"/>
            <p:cNvSpPr>
              <a:spLocks noChangeShapeType="1"/>
            </p:cNvSpPr>
            <p:nvPr/>
          </p:nvSpPr>
          <p:spPr bwMode="auto">
            <a:xfrm>
              <a:off x="4456" y="2098"/>
              <a:ext cx="93" cy="0"/>
            </a:xfrm>
            <a:prstGeom prst="line">
              <a:avLst/>
            </a:prstGeom>
            <a:noFill/>
            <a:ln w="9525">
              <a:solidFill>
                <a:srgbClr val="000000"/>
              </a:solidFill>
              <a:round/>
              <a:headEnd/>
              <a:tailEnd/>
            </a:ln>
          </p:spPr>
          <p:txBody>
            <a:bodyPr/>
            <a:lstStyle/>
            <a:p>
              <a:endParaRPr lang="en-US"/>
            </a:p>
          </p:txBody>
        </p:sp>
        <p:sp>
          <p:nvSpPr>
            <p:cNvPr id="441475" name="Line 131"/>
            <p:cNvSpPr>
              <a:spLocks noChangeShapeType="1"/>
            </p:cNvSpPr>
            <p:nvPr/>
          </p:nvSpPr>
          <p:spPr bwMode="auto">
            <a:xfrm>
              <a:off x="1803" y="2500"/>
              <a:ext cx="94" cy="0"/>
            </a:xfrm>
            <a:prstGeom prst="line">
              <a:avLst/>
            </a:prstGeom>
            <a:noFill/>
            <a:ln w="9525">
              <a:solidFill>
                <a:srgbClr val="000000"/>
              </a:solidFill>
              <a:round/>
              <a:headEnd/>
              <a:tailEnd/>
            </a:ln>
          </p:spPr>
          <p:txBody>
            <a:bodyPr/>
            <a:lstStyle/>
            <a:p>
              <a:endParaRPr lang="en-US"/>
            </a:p>
          </p:txBody>
        </p:sp>
        <p:sp>
          <p:nvSpPr>
            <p:cNvPr id="441476" name="Text Box 132"/>
            <p:cNvSpPr txBox="1">
              <a:spLocks noChangeArrowheads="1"/>
            </p:cNvSpPr>
            <p:nvPr/>
          </p:nvSpPr>
          <p:spPr bwMode="auto">
            <a:xfrm>
              <a:off x="4329" y="2010"/>
              <a:ext cx="194" cy="148"/>
            </a:xfrm>
            <a:prstGeom prst="rect">
              <a:avLst/>
            </a:prstGeom>
            <a:noFill/>
            <a:ln w="9525">
              <a:noFill/>
              <a:miter lim="800000"/>
              <a:headEnd/>
              <a:tailEnd/>
            </a:ln>
          </p:spPr>
          <p:txBody>
            <a:bodyPr/>
            <a:lstStyle/>
            <a:p>
              <a:r>
                <a:rPr lang="en-GB" sz="1600" b="1">
                  <a:latin typeface="Arial" charset="0"/>
                </a:rPr>
                <a:t>3</a:t>
              </a:r>
              <a:endParaRPr lang="en-GB" sz="3200"/>
            </a:p>
          </p:txBody>
        </p:sp>
        <p:sp>
          <p:nvSpPr>
            <p:cNvPr id="441477" name="Text Box 133"/>
            <p:cNvSpPr txBox="1">
              <a:spLocks noChangeArrowheads="1"/>
            </p:cNvSpPr>
            <p:nvPr/>
          </p:nvSpPr>
          <p:spPr bwMode="auto">
            <a:xfrm>
              <a:off x="1864" y="2412"/>
              <a:ext cx="194" cy="148"/>
            </a:xfrm>
            <a:prstGeom prst="rect">
              <a:avLst/>
            </a:prstGeom>
            <a:noFill/>
            <a:ln w="9525">
              <a:noFill/>
              <a:miter lim="800000"/>
              <a:headEnd/>
              <a:tailEnd/>
            </a:ln>
          </p:spPr>
          <p:txBody>
            <a:bodyPr/>
            <a:lstStyle/>
            <a:p>
              <a:r>
                <a:rPr lang="en-GB" sz="1600" b="1">
                  <a:latin typeface="Arial" charset="0"/>
                </a:rPr>
                <a:t>4</a:t>
              </a:r>
              <a:endParaRPr lang="en-GB" sz="3200"/>
            </a:p>
          </p:txBody>
        </p:sp>
        <p:sp>
          <p:nvSpPr>
            <p:cNvPr id="441478" name="Line 134"/>
            <p:cNvSpPr>
              <a:spLocks noChangeShapeType="1"/>
            </p:cNvSpPr>
            <p:nvPr/>
          </p:nvSpPr>
          <p:spPr bwMode="auto">
            <a:xfrm>
              <a:off x="1863" y="2219"/>
              <a:ext cx="0" cy="736"/>
            </a:xfrm>
            <a:prstGeom prst="line">
              <a:avLst/>
            </a:prstGeom>
            <a:noFill/>
            <a:ln w="38100">
              <a:solidFill>
                <a:srgbClr val="339966"/>
              </a:solidFill>
              <a:round/>
              <a:headEnd/>
              <a:tailEnd type="stealth" w="med" len="med"/>
            </a:ln>
          </p:spPr>
          <p:txBody>
            <a:bodyPr/>
            <a:lstStyle/>
            <a:p>
              <a:endParaRPr lang="en-US"/>
            </a:p>
          </p:txBody>
        </p:sp>
      </p:grpSp>
      <p:sp>
        <p:nvSpPr>
          <p:cNvPr id="48" name="Footer Placeholder 47"/>
          <p:cNvSpPr>
            <a:spLocks noGrp="1"/>
          </p:cNvSpPr>
          <p:nvPr>
            <p:ph type="ftr" sz="quarter" idx="11"/>
          </p:nvPr>
        </p:nvSpPr>
        <p:spPr>
          <a:xfrm>
            <a:off x="3124200" y="6572272"/>
            <a:ext cx="3948130" cy="285728"/>
          </a:xfrm>
        </p:spPr>
        <p:txBody>
          <a:bodyPr/>
          <a:lstStyle/>
          <a:p>
            <a:r>
              <a:rPr lang="en-US" dirty="0" smtClean="0"/>
              <a:t>By: Mudit M. Saxena, Dept. of Mech. Engg.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3"/>
          <p:cNvSpPr>
            <a:spLocks noGrp="1"/>
          </p:cNvSpPr>
          <p:nvPr>
            <p:ph type="sldNum" sz="quarter" idx="12"/>
          </p:nvPr>
        </p:nvSpPr>
        <p:spPr/>
        <p:txBody>
          <a:bodyPr/>
          <a:lstStyle/>
          <a:p>
            <a:fld id="{CC03A0CD-3E09-4A4A-9CB4-01BD36D07C3F}" type="slidenum">
              <a:rPr lang="en-US"/>
              <a:pPr/>
              <a:t>17</a:t>
            </a:fld>
            <a:endParaRPr lang="en-US"/>
          </a:p>
        </p:txBody>
      </p:sp>
      <p:sp>
        <p:nvSpPr>
          <p:cNvPr id="443394" name="Rectangle 2"/>
          <p:cNvSpPr>
            <a:spLocks noChangeArrowheads="1"/>
          </p:cNvSpPr>
          <p:nvPr/>
        </p:nvSpPr>
        <p:spPr bwMode="auto">
          <a:xfrm>
            <a:off x="0" y="0"/>
            <a:ext cx="1490663" cy="685800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443395" name="Group 3"/>
          <p:cNvGrpSpPr>
            <a:grpSpLocks/>
          </p:cNvGrpSpPr>
          <p:nvPr/>
        </p:nvGrpSpPr>
        <p:grpSpPr bwMode="auto">
          <a:xfrm>
            <a:off x="0" y="0"/>
            <a:ext cx="9144000" cy="6858000"/>
            <a:chOff x="0" y="0"/>
            <a:chExt cx="5760" cy="4320"/>
          </a:xfrm>
        </p:grpSpPr>
        <p:sp>
          <p:nvSpPr>
            <p:cNvPr id="443396" name="Line 4"/>
            <p:cNvSpPr>
              <a:spLocks noChangeShapeType="1"/>
            </p:cNvSpPr>
            <p:nvPr/>
          </p:nvSpPr>
          <p:spPr bwMode="auto">
            <a:xfrm>
              <a:off x="947" y="0"/>
              <a:ext cx="0" cy="4320"/>
            </a:xfrm>
            <a:prstGeom prst="line">
              <a:avLst/>
            </a:prstGeom>
            <a:noFill/>
            <a:ln w="38100">
              <a:solidFill>
                <a:srgbClr val="000080"/>
              </a:solidFill>
              <a:round/>
              <a:headEnd/>
              <a:tailEnd/>
            </a:ln>
            <a:effectLst/>
          </p:spPr>
          <p:txBody>
            <a:bodyPr/>
            <a:lstStyle/>
            <a:p>
              <a:endParaRPr lang="en-US"/>
            </a:p>
          </p:txBody>
        </p:sp>
        <p:sp>
          <p:nvSpPr>
            <p:cNvPr id="443397" name="Line 5"/>
            <p:cNvSpPr>
              <a:spLocks noChangeShapeType="1"/>
            </p:cNvSpPr>
            <p:nvPr/>
          </p:nvSpPr>
          <p:spPr bwMode="auto">
            <a:xfrm>
              <a:off x="0" y="870"/>
              <a:ext cx="5760" cy="0"/>
            </a:xfrm>
            <a:prstGeom prst="line">
              <a:avLst/>
            </a:prstGeom>
            <a:noFill/>
            <a:ln w="38100">
              <a:solidFill>
                <a:srgbClr val="000080"/>
              </a:solidFill>
              <a:round/>
              <a:headEnd/>
              <a:tailEnd/>
            </a:ln>
            <a:effectLst/>
          </p:spPr>
          <p:txBody>
            <a:bodyPr/>
            <a:lstStyle/>
            <a:p>
              <a:endParaRPr lang="en-US"/>
            </a:p>
          </p:txBody>
        </p:sp>
      </p:grpSp>
      <p:sp>
        <p:nvSpPr>
          <p:cNvPr id="443401" name="Text Box 9"/>
          <p:cNvSpPr txBox="1">
            <a:spLocks noChangeArrowheads="1"/>
          </p:cNvSpPr>
          <p:nvPr/>
        </p:nvSpPr>
        <p:spPr bwMode="auto">
          <a:xfrm>
            <a:off x="1857356" y="357166"/>
            <a:ext cx="7061200" cy="579438"/>
          </a:xfrm>
          <a:prstGeom prst="rect">
            <a:avLst/>
          </a:prstGeom>
          <a:noFill/>
          <a:ln w="9525">
            <a:noFill/>
            <a:miter lim="800000"/>
            <a:headEnd/>
            <a:tailEnd/>
          </a:ln>
          <a:effectLst/>
        </p:spPr>
        <p:txBody>
          <a:bodyPr>
            <a:spAutoFit/>
          </a:bodyPr>
          <a:lstStyle/>
          <a:p>
            <a:pPr defTabSz="227013">
              <a:spcBef>
                <a:spcPct val="50000"/>
              </a:spcBef>
            </a:pPr>
            <a:r>
              <a:rPr lang="en-US" sz="3200" b="1" dirty="0" err="1">
                <a:solidFill>
                  <a:srgbClr val="C00000"/>
                </a:solidFill>
                <a:effectLst>
                  <a:outerShdw blurRad="38100" dist="38100" dir="2700000" algn="tl">
                    <a:srgbClr val="000000">
                      <a:alpha val="43137"/>
                    </a:srgbClr>
                  </a:outerShdw>
                </a:effectLst>
                <a:latin typeface="Arial" charset="0"/>
              </a:rPr>
              <a:t>Vapour</a:t>
            </a:r>
            <a:r>
              <a:rPr lang="en-US" sz="3200" b="1" dirty="0">
                <a:solidFill>
                  <a:srgbClr val="C00000"/>
                </a:solidFill>
                <a:effectLst>
                  <a:outerShdw blurRad="38100" dist="38100" dir="2700000" algn="tl">
                    <a:srgbClr val="000000">
                      <a:alpha val="43137"/>
                    </a:srgbClr>
                  </a:outerShdw>
                </a:effectLst>
                <a:latin typeface="Arial" charset="0"/>
              </a:rPr>
              <a:t> Compression Refrigeration</a:t>
            </a:r>
            <a:endParaRPr lang="en-US" sz="2800" b="1" dirty="0">
              <a:solidFill>
                <a:srgbClr val="C00000"/>
              </a:solidFill>
              <a:effectLst>
                <a:outerShdw blurRad="38100" dist="38100" dir="2700000" algn="tl">
                  <a:srgbClr val="000000">
                    <a:alpha val="43137"/>
                  </a:srgbClr>
                </a:outerShdw>
              </a:effectLst>
              <a:latin typeface="Arial" charset="0"/>
            </a:endParaRPr>
          </a:p>
        </p:txBody>
      </p:sp>
      <p:sp>
        <p:nvSpPr>
          <p:cNvPr id="443446" name="Text Box 54"/>
          <p:cNvSpPr txBox="1">
            <a:spLocks noChangeArrowheads="1"/>
          </p:cNvSpPr>
          <p:nvPr/>
        </p:nvSpPr>
        <p:spPr bwMode="auto">
          <a:xfrm>
            <a:off x="1908175" y="2492375"/>
            <a:ext cx="6985000" cy="519113"/>
          </a:xfrm>
          <a:prstGeom prst="rect">
            <a:avLst/>
          </a:prstGeom>
          <a:noFill/>
          <a:ln w="9525">
            <a:noFill/>
            <a:miter lim="800000"/>
            <a:headEnd/>
            <a:tailEnd/>
          </a:ln>
          <a:effectLst/>
        </p:spPr>
        <p:txBody>
          <a:bodyPr>
            <a:spAutoFit/>
          </a:bodyPr>
          <a:lstStyle/>
          <a:p>
            <a:pPr marL="401638" indent="-401638" defTabSz="227013">
              <a:spcBef>
                <a:spcPct val="50000"/>
              </a:spcBef>
              <a:tabLst>
                <a:tab pos="690563" algn="l"/>
              </a:tabLst>
            </a:pPr>
            <a:r>
              <a:rPr lang="en-US" sz="2800" b="1">
                <a:solidFill>
                  <a:srgbClr val="000066"/>
                </a:solidFill>
                <a:latin typeface="Arial" charset="0"/>
              </a:rPr>
              <a:t>Refrigeration cycle</a:t>
            </a:r>
          </a:p>
        </p:txBody>
      </p:sp>
      <p:sp>
        <p:nvSpPr>
          <p:cNvPr id="443447" name="AutoShape 55"/>
          <p:cNvSpPr>
            <a:spLocks noChangeArrowheads="1"/>
          </p:cNvSpPr>
          <p:nvPr/>
        </p:nvSpPr>
        <p:spPr bwMode="auto">
          <a:xfrm>
            <a:off x="250825" y="1054100"/>
            <a:ext cx="4321175" cy="1727200"/>
          </a:xfrm>
          <a:prstGeom prst="wedgeRoundRectCallout">
            <a:avLst>
              <a:gd name="adj1" fmla="val 40778"/>
              <a:gd name="adj2" fmla="val 93843"/>
              <a:gd name="adj3" fmla="val 16667"/>
            </a:avLst>
          </a:prstGeom>
          <a:solidFill>
            <a:srgbClr val="99CCFF"/>
          </a:solidFill>
          <a:ln w="9525">
            <a:solidFill>
              <a:schemeClr val="tx1"/>
            </a:solidFill>
            <a:miter lim="800000"/>
            <a:headEnd/>
            <a:tailEnd/>
          </a:ln>
          <a:effectLst/>
        </p:spPr>
        <p:txBody>
          <a:bodyPr/>
          <a:lstStyle/>
          <a:p>
            <a:r>
              <a:rPr lang="en-US" b="1">
                <a:solidFill>
                  <a:srgbClr val="000066"/>
                </a:solidFill>
                <a:latin typeface="Arial" charset="0"/>
              </a:rPr>
              <a:t>The high pressure superheated gas is cooled in several stages in the condenser</a:t>
            </a:r>
          </a:p>
        </p:txBody>
      </p:sp>
      <p:grpSp>
        <p:nvGrpSpPr>
          <p:cNvPr id="443490" name="Group 98"/>
          <p:cNvGrpSpPr>
            <a:grpSpLocks/>
          </p:cNvGrpSpPr>
          <p:nvPr/>
        </p:nvGrpSpPr>
        <p:grpSpPr bwMode="auto">
          <a:xfrm>
            <a:off x="2224088" y="2925763"/>
            <a:ext cx="6308725" cy="3625850"/>
            <a:chOff x="1401" y="1843"/>
            <a:chExt cx="3974" cy="2284"/>
          </a:xfrm>
        </p:grpSpPr>
        <p:sp>
          <p:nvSpPr>
            <p:cNvPr id="443491" name="Rectangle 99"/>
            <p:cNvSpPr>
              <a:spLocks noChangeArrowheads="1"/>
            </p:cNvSpPr>
            <p:nvPr/>
          </p:nvSpPr>
          <p:spPr bwMode="auto">
            <a:xfrm>
              <a:off x="2392" y="2078"/>
              <a:ext cx="1394" cy="308"/>
            </a:xfrm>
            <a:prstGeom prst="rect">
              <a:avLst/>
            </a:prstGeom>
            <a:solidFill>
              <a:srgbClr val="CCECFF"/>
            </a:solidFill>
            <a:ln w="9525">
              <a:solidFill>
                <a:srgbClr val="000000"/>
              </a:solidFill>
              <a:miter lim="800000"/>
              <a:headEnd/>
              <a:tailEnd/>
            </a:ln>
          </p:spPr>
          <p:txBody>
            <a:bodyPr/>
            <a:lstStyle/>
            <a:p>
              <a:pPr algn="ctr">
                <a:spcBef>
                  <a:spcPts val="600"/>
                </a:spcBef>
              </a:pPr>
              <a:r>
                <a:rPr lang="en-GB" sz="1600" b="1">
                  <a:latin typeface="Arial" charset="0"/>
                </a:rPr>
                <a:t>Condenser</a:t>
              </a:r>
              <a:endParaRPr lang="en-GB" sz="3200"/>
            </a:p>
          </p:txBody>
        </p:sp>
        <p:sp>
          <p:nvSpPr>
            <p:cNvPr id="443492" name="Rectangle 100"/>
            <p:cNvSpPr>
              <a:spLocks noChangeArrowheads="1"/>
            </p:cNvSpPr>
            <p:nvPr/>
          </p:nvSpPr>
          <p:spPr bwMode="auto">
            <a:xfrm>
              <a:off x="2386" y="3819"/>
              <a:ext cx="1393" cy="308"/>
            </a:xfrm>
            <a:prstGeom prst="rect">
              <a:avLst/>
            </a:prstGeom>
            <a:solidFill>
              <a:srgbClr val="CCECFF"/>
            </a:solidFill>
            <a:ln w="9525">
              <a:solidFill>
                <a:srgbClr val="000000"/>
              </a:solidFill>
              <a:miter lim="800000"/>
              <a:headEnd/>
              <a:tailEnd/>
            </a:ln>
          </p:spPr>
          <p:txBody>
            <a:bodyPr/>
            <a:lstStyle/>
            <a:p>
              <a:pPr algn="ctr">
                <a:spcBef>
                  <a:spcPts val="600"/>
                </a:spcBef>
              </a:pPr>
              <a:r>
                <a:rPr lang="en-GB" sz="1600" b="1">
                  <a:latin typeface="Arial" charset="0"/>
                </a:rPr>
                <a:t>Evaporator</a:t>
              </a:r>
              <a:endParaRPr lang="en-GB" sz="3200"/>
            </a:p>
          </p:txBody>
        </p:sp>
        <p:sp>
          <p:nvSpPr>
            <p:cNvPr id="443493" name="AutoShape 101"/>
            <p:cNvSpPr>
              <a:spLocks noChangeArrowheads="1"/>
            </p:cNvSpPr>
            <p:nvPr/>
          </p:nvSpPr>
          <p:spPr bwMode="auto">
            <a:xfrm>
              <a:off x="1743" y="2948"/>
              <a:ext cx="221" cy="221"/>
            </a:xfrm>
            <a:prstGeom prst="flowChartSummingJunction">
              <a:avLst/>
            </a:prstGeom>
            <a:solidFill>
              <a:srgbClr val="CCFF99"/>
            </a:solidFill>
            <a:ln w="9525">
              <a:solidFill>
                <a:srgbClr val="000000"/>
              </a:solidFill>
              <a:round/>
              <a:headEnd/>
              <a:tailEnd/>
            </a:ln>
          </p:spPr>
          <p:txBody>
            <a:bodyPr/>
            <a:lstStyle/>
            <a:p>
              <a:endParaRPr lang="en-US"/>
            </a:p>
          </p:txBody>
        </p:sp>
        <p:sp>
          <p:nvSpPr>
            <p:cNvPr id="443494" name="Line 102"/>
            <p:cNvSpPr>
              <a:spLocks noChangeShapeType="1"/>
            </p:cNvSpPr>
            <p:nvPr/>
          </p:nvSpPr>
          <p:spPr bwMode="auto">
            <a:xfrm>
              <a:off x="1823" y="3986"/>
              <a:ext cx="563" cy="0"/>
            </a:xfrm>
            <a:prstGeom prst="line">
              <a:avLst/>
            </a:prstGeom>
            <a:noFill/>
            <a:ln w="38100">
              <a:solidFill>
                <a:srgbClr val="FF00FF"/>
              </a:solidFill>
              <a:round/>
              <a:headEnd/>
              <a:tailEnd type="stealth" w="med" len="med"/>
            </a:ln>
          </p:spPr>
          <p:txBody>
            <a:bodyPr/>
            <a:lstStyle/>
            <a:p>
              <a:endParaRPr lang="en-US"/>
            </a:p>
          </p:txBody>
        </p:sp>
        <p:sp>
          <p:nvSpPr>
            <p:cNvPr id="443495" name="Line 103"/>
            <p:cNvSpPr>
              <a:spLocks noChangeShapeType="1"/>
            </p:cNvSpPr>
            <p:nvPr/>
          </p:nvSpPr>
          <p:spPr bwMode="auto">
            <a:xfrm>
              <a:off x="1849" y="3169"/>
              <a:ext cx="0" cy="817"/>
            </a:xfrm>
            <a:prstGeom prst="line">
              <a:avLst/>
            </a:prstGeom>
            <a:noFill/>
            <a:ln w="38100">
              <a:solidFill>
                <a:srgbClr val="FF00FF"/>
              </a:solidFill>
              <a:round/>
              <a:headEnd/>
              <a:tailEnd/>
            </a:ln>
          </p:spPr>
          <p:txBody>
            <a:bodyPr/>
            <a:lstStyle/>
            <a:p>
              <a:endParaRPr lang="en-US"/>
            </a:p>
          </p:txBody>
        </p:sp>
        <p:sp>
          <p:nvSpPr>
            <p:cNvPr id="443496" name="Line 104"/>
            <p:cNvSpPr>
              <a:spLocks noChangeShapeType="1"/>
            </p:cNvSpPr>
            <p:nvPr/>
          </p:nvSpPr>
          <p:spPr bwMode="auto">
            <a:xfrm>
              <a:off x="1850" y="2218"/>
              <a:ext cx="542" cy="0"/>
            </a:xfrm>
            <a:prstGeom prst="line">
              <a:avLst/>
            </a:prstGeom>
            <a:noFill/>
            <a:ln w="38100">
              <a:solidFill>
                <a:srgbClr val="339966"/>
              </a:solidFill>
              <a:round/>
              <a:headEnd/>
              <a:tailEnd/>
            </a:ln>
          </p:spPr>
          <p:txBody>
            <a:bodyPr/>
            <a:lstStyle/>
            <a:p>
              <a:endParaRPr lang="en-US"/>
            </a:p>
          </p:txBody>
        </p:sp>
        <p:grpSp>
          <p:nvGrpSpPr>
            <p:cNvPr id="443497" name="Group 105"/>
            <p:cNvGrpSpPr>
              <a:grpSpLocks/>
            </p:cNvGrpSpPr>
            <p:nvPr/>
          </p:nvGrpSpPr>
          <p:grpSpPr bwMode="auto">
            <a:xfrm>
              <a:off x="4262" y="2854"/>
              <a:ext cx="361" cy="422"/>
              <a:chOff x="9159" y="4722"/>
              <a:chExt cx="904" cy="1055"/>
            </a:xfrm>
          </p:grpSpPr>
          <p:sp>
            <p:nvSpPr>
              <p:cNvPr id="443498" name="Oval 106"/>
              <p:cNvSpPr>
                <a:spLocks noChangeArrowheads="1"/>
              </p:cNvSpPr>
              <p:nvPr/>
            </p:nvSpPr>
            <p:spPr bwMode="auto">
              <a:xfrm>
                <a:off x="9159" y="4873"/>
                <a:ext cx="904" cy="904"/>
              </a:xfrm>
              <a:prstGeom prst="ellipse">
                <a:avLst/>
              </a:prstGeom>
              <a:solidFill>
                <a:srgbClr val="FFFF66"/>
              </a:solidFill>
              <a:ln w="9525">
                <a:solidFill>
                  <a:srgbClr val="000000"/>
                </a:solidFill>
                <a:round/>
                <a:headEnd/>
                <a:tailEnd/>
              </a:ln>
            </p:spPr>
            <p:txBody>
              <a:bodyPr/>
              <a:lstStyle/>
              <a:p>
                <a:endParaRPr lang="en-US"/>
              </a:p>
            </p:txBody>
          </p:sp>
          <p:sp>
            <p:nvSpPr>
              <p:cNvPr id="443499" name="Rectangle 107"/>
              <p:cNvSpPr>
                <a:spLocks noChangeArrowheads="1"/>
              </p:cNvSpPr>
              <p:nvPr/>
            </p:nvSpPr>
            <p:spPr bwMode="auto">
              <a:xfrm>
                <a:off x="9226" y="4722"/>
                <a:ext cx="754" cy="335"/>
              </a:xfrm>
              <a:prstGeom prst="rect">
                <a:avLst/>
              </a:prstGeom>
              <a:solidFill>
                <a:srgbClr val="FFFF66"/>
              </a:solidFill>
              <a:ln w="9525">
                <a:noFill/>
                <a:miter lim="800000"/>
                <a:headEnd/>
                <a:tailEnd/>
              </a:ln>
            </p:spPr>
            <p:txBody>
              <a:bodyPr/>
              <a:lstStyle/>
              <a:p>
                <a:endParaRPr lang="en-US"/>
              </a:p>
            </p:txBody>
          </p:sp>
          <p:sp>
            <p:nvSpPr>
              <p:cNvPr id="443500" name="Line 108"/>
              <p:cNvSpPr>
                <a:spLocks noChangeShapeType="1"/>
              </p:cNvSpPr>
              <p:nvPr/>
            </p:nvSpPr>
            <p:spPr bwMode="auto">
              <a:xfrm flipV="1">
                <a:off x="9276" y="4722"/>
                <a:ext cx="0" cy="318"/>
              </a:xfrm>
              <a:prstGeom prst="line">
                <a:avLst/>
              </a:prstGeom>
              <a:noFill/>
              <a:ln w="9525">
                <a:solidFill>
                  <a:srgbClr val="000000"/>
                </a:solidFill>
                <a:round/>
                <a:headEnd/>
                <a:tailEnd/>
              </a:ln>
            </p:spPr>
            <p:txBody>
              <a:bodyPr/>
              <a:lstStyle/>
              <a:p>
                <a:endParaRPr lang="en-US"/>
              </a:p>
            </p:txBody>
          </p:sp>
          <p:sp>
            <p:nvSpPr>
              <p:cNvPr id="443501" name="Line 109"/>
              <p:cNvSpPr>
                <a:spLocks noChangeShapeType="1"/>
              </p:cNvSpPr>
              <p:nvPr/>
            </p:nvSpPr>
            <p:spPr bwMode="auto">
              <a:xfrm flipV="1">
                <a:off x="9946" y="4723"/>
                <a:ext cx="0" cy="318"/>
              </a:xfrm>
              <a:prstGeom prst="line">
                <a:avLst/>
              </a:prstGeom>
              <a:noFill/>
              <a:ln w="9525">
                <a:solidFill>
                  <a:srgbClr val="000000"/>
                </a:solidFill>
                <a:round/>
                <a:headEnd/>
                <a:tailEnd/>
              </a:ln>
            </p:spPr>
            <p:txBody>
              <a:bodyPr/>
              <a:lstStyle/>
              <a:p>
                <a:endParaRPr lang="en-US"/>
              </a:p>
            </p:txBody>
          </p:sp>
          <p:sp>
            <p:nvSpPr>
              <p:cNvPr id="443502" name="Line 110"/>
              <p:cNvSpPr>
                <a:spLocks noChangeShapeType="1"/>
              </p:cNvSpPr>
              <p:nvPr/>
            </p:nvSpPr>
            <p:spPr bwMode="auto">
              <a:xfrm>
                <a:off x="9276" y="4722"/>
                <a:ext cx="687" cy="0"/>
              </a:xfrm>
              <a:prstGeom prst="line">
                <a:avLst/>
              </a:prstGeom>
              <a:noFill/>
              <a:ln w="9525">
                <a:solidFill>
                  <a:srgbClr val="000000"/>
                </a:solidFill>
                <a:round/>
                <a:headEnd/>
                <a:tailEnd/>
              </a:ln>
            </p:spPr>
            <p:txBody>
              <a:bodyPr/>
              <a:lstStyle/>
              <a:p>
                <a:endParaRPr lang="en-US"/>
              </a:p>
            </p:txBody>
          </p:sp>
        </p:grpSp>
        <p:sp>
          <p:nvSpPr>
            <p:cNvPr id="443503" name="Line 111"/>
            <p:cNvSpPr>
              <a:spLocks noChangeShapeType="1"/>
            </p:cNvSpPr>
            <p:nvPr/>
          </p:nvSpPr>
          <p:spPr bwMode="auto">
            <a:xfrm>
              <a:off x="3779" y="3966"/>
              <a:ext cx="241" cy="0"/>
            </a:xfrm>
            <a:prstGeom prst="line">
              <a:avLst/>
            </a:prstGeom>
            <a:noFill/>
            <a:ln w="38100">
              <a:solidFill>
                <a:srgbClr val="FF0000"/>
              </a:solidFill>
              <a:round/>
              <a:headEnd/>
              <a:tailEnd/>
            </a:ln>
          </p:spPr>
          <p:txBody>
            <a:bodyPr/>
            <a:lstStyle/>
            <a:p>
              <a:endParaRPr lang="en-US"/>
            </a:p>
          </p:txBody>
        </p:sp>
        <p:sp>
          <p:nvSpPr>
            <p:cNvPr id="443504" name="Line 112"/>
            <p:cNvSpPr>
              <a:spLocks noChangeShapeType="1"/>
            </p:cNvSpPr>
            <p:nvPr/>
          </p:nvSpPr>
          <p:spPr bwMode="auto">
            <a:xfrm flipV="1">
              <a:off x="4014" y="2707"/>
              <a:ext cx="0" cy="1272"/>
            </a:xfrm>
            <a:prstGeom prst="line">
              <a:avLst/>
            </a:prstGeom>
            <a:noFill/>
            <a:ln w="38100">
              <a:solidFill>
                <a:srgbClr val="FF0000"/>
              </a:solidFill>
              <a:round/>
              <a:headEnd/>
              <a:tailEnd/>
            </a:ln>
          </p:spPr>
          <p:txBody>
            <a:bodyPr/>
            <a:lstStyle/>
            <a:p>
              <a:endParaRPr lang="en-US"/>
            </a:p>
          </p:txBody>
        </p:sp>
        <p:sp>
          <p:nvSpPr>
            <p:cNvPr id="443505" name="Line 113"/>
            <p:cNvSpPr>
              <a:spLocks noChangeShapeType="1"/>
            </p:cNvSpPr>
            <p:nvPr/>
          </p:nvSpPr>
          <p:spPr bwMode="auto">
            <a:xfrm flipV="1">
              <a:off x="4000" y="2707"/>
              <a:ext cx="349" cy="7"/>
            </a:xfrm>
            <a:prstGeom prst="line">
              <a:avLst/>
            </a:prstGeom>
            <a:noFill/>
            <a:ln w="38100">
              <a:solidFill>
                <a:srgbClr val="FF0000"/>
              </a:solidFill>
              <a:round/>
              <a:headEnd/>
              <a:tailEnd/>
            </a:ln>
          </p:spPr>
          <p:txBody>
            <a:bodyPr/>
            <a:lstStyle/>
            <a:p>
              <a:endParaRPr lang="en-US"/>
            </a:p>
          </p:txBody>
        </p:sp>
        <p:sp>
          <p:nvSpPr>
            <p:cNvPr id="443506" name="Line 114"/>
            <p:cNvSpPr>
              <a:spLocks noChangeShapeType="1"/>
            </p:cNvSpPr>
            <p:nvPr/>
          </p:nvSpPr>
          <p:spPr bwMode="auto">
            <a:xfrm>
              <a:off x="4349" y="2707"/>
              <a:ext cx="0" cy="141"/>
            </a:xfrm>
            <a:prstGeom prst="line">
              <a:avLst/>
            </a:prstGeom>
            <a:noFill/>
            <a:ln w="38100">
              <a:solidFill>
                <a:srgbClr val="FF0000"/>
              </a:solidFill>
              <a:round/>
              <a:headEnd/>
              <a:tailEnd type="stealth" w="med" len="med"/>
            </a:ln>
          </p:spPr>
          <p:txBody>
            <a:bodyPr/>
            <a:lstStyle/>
            <a:p>
              <a:endParaRPr lang="en-US"/>
            </a:p>
          </p:txBody>
        </p:sp>
        <p:sp>
          <p:nvSpPr>
            <p:cNvPr id="443507" name="Line 115"/>
            <p:cNvSpPr>
              <a:spLocks noChangeShapeType="1"/>
            </p:cNvSpPr>
            <p:nvPr/>
          </p:nvSpPr>
          <p:spPr bwMode="auto">
            <a:xfrm flipV="1">
              <a:off x="4503" y="1843"/>
              <a:ext cx="0" cy="1011"/>
            </a:xfrm>
            <a:prstGeom prst="line">
              <a:avLst/>
            </a:prstGeom>
            <a:noFill/>
            <a:ln w="38100">
              <a:solidFill>
                <a:srgbClr val="3366FF"/>
              </a:solidFill>
              <a:round/>
              <a:headEnd/>
              <a:tailEnd/>
            </a:ln>
          </p:spPr>
          <p:txBody>
            <a:bodyPr/>
            <a:lstStyle/>
            <a:p>
              <a:endParaRPr lang="en-US"/>
            </a:p>
          </p:txBody>
        </p:sp>
        <p:sp>
          <p:nvSpPr>
            <p:cNvPr id="443508" name="Line 116"/>
            <p:cNvSpPr>
              <a:spLocks noChangeShapeType="1"/>
            </p:cNvSpPr>
            <p:nvPr/>
          </p:nvSpPr>
          <p:spPr bwMode="auto">
            <a:xfrm flipH="1">
              <a:off x="3665" y="1857"/>
              <a:ext cx="844" cy="0"/>
            </a:xfrm>
            <a:prstGeom prst="line">
              <a:avLst/>
            </a:prstGeom>
            <a:noFill/>
            <a:ln w="38100">
              <a:solidFill>
                <a:srgbClr val="3366FF"/>
              </a:solidFill>
              <a:round/>
              <a:headEnd/>
              <a:tailEnd/>
            </a:ln>
          </p:spPr>
          <p:txBody>
            <a:bodyPr/>
            <a:lstStyle/>
            <a:p>
              <a:endParaRPr lang="en-US"/>
            </a:p>
          </p:txBody>
        </p:sp>
        <p:sp>
          <p:nvSpPr>
            <p:cNvPr id="443509" name="Line 117"/>
            <p:cNvSpPr>
              <a:spLocks noChangeShapeType="1"/>
            </p:cNvSpPr>
            <p:nvPr/>
          </p:nvSpPr>
          <p:spPr bwMode="auto">
            <a:xfrm>
              <a:off x="3665" y="1857"/>
              <a:ext cx="0" cy="221"/>
            </a:xfrm>
            <a:prstGeom prst="line">
              <a:avLst/>
            </a:prstGeom>
            <a:noFill/>
            <a:ln w="38100">
              <a:solidFill>
                <a:srgbClr val="3366FF"/>
              </a:solidFill>
              <a:round/>
              <a:headEnd/>
              <a:tailEnd type="stealth" w="med" len="med"/>
            </a:ln>
          </p:spPr>
          <p:txBody>
            <a:bodyPr/>
            <a:lstStyle/>
            <a:p>
              <a:endParaRPr lang="en-US"/>
            </a:p>
          </p:txBody>
        </p:sp>
        <p:sp>
          <p:nvSpPr>
            <p:cNvPr id="443510" name="Line 118"/>
            <p:cNvSpPr>
              <a:spLocks noChangeShapeType="1"/>
            </p:cNvSpPr>
            <p:nvPr/>
          </p:nvSpPr>
          <p:spPr bwMode="auto">
            <a:xfrm>
              <a:off x="1401" y="3076"/>
              <a:ext cx="3577" cy="0"/>
            </a:xfrm>
            <a:prstGeom prst="line">
              <a:avLst/>
            </a:prstGeom>
            <a:noFill/>
            <a:ln w="9525">
              <a:solidFill>
                <a:srgbClr val="000000"/>
              </a:solidFill>
              <a:prstDash val="lgDashDotDot"/>
              <a:round/>
              <a:headEnd/>
              <a:tailEnd/>
            </a:ln>
          </p:spPr>
          <p:txBody>
            <a:bodyPr/>
            <a:lstStyle/>
            <a:p>
              <a:endParaRPr lang="en-US"/>
            </a:p>
          </p:txBody>
        </p:sp>
        <p:sp>
          <p:nvSpPr>
            <p:cNvPr id="443511" name="Line 119"/>
            <p:cNvSpPr>
              <a:spLocks noChangeShapeType="1"/>
            </p:cNvSpPr>
            <p:nvPr/>
          </p:nvSpPr>
          <p:spPr bwMode="auto">
            <a:xfrm>
              <a:off x="4878" y="2747"/>
              <a:ext cx="0" cy="730"/>
            </a:xfrm>
            <a:prstGeom prst="line">
              <a:avLst/>
            </a:prstGeom>
            <a:noFill/>
            <a:ln w="9525">
              <a:solidFill>
                <a:srgbClr val="000000"/>
              </a:solidFill>
              <a:round/>
              <a:headEnd type="stealth" w="med" len="med"/>
              <a:tailEnd type="stealth" w="med" len="med"/>
            </a:ln>
          </p:spPr>
          <p:txBody>
            <a:bodyPr/>
            <a:lstStyle/>
            <a:p>
              <a:endParaRPr lang="en-US"/>
            </a:p>
          </p:txBody>
        </p:sp>
        <p:sp>
          <p:nvSpPr>
            <p:cNvPr id="443512" name="Text Box 120"/>
            <p:cNvSpPr txBox="1">
              <a:spLocks noChangeArrowheads="1"/>
            </p:cNvSpPr>
            <p:nvPr/>
          </p:nvSpPr>
          <p:spPr bwMode="auto">
            <a:xfrm>
              <a:off x="4535" y="2251"/>
              <a:ext cx="840" cy="264"/>
            </a:xfrm>
            <a:prstGeom prst="rect">
              <a:avLst/>
            </a:prstGeom>
            <a:noFill/>
            <a:ln w="9525">
              <a:noFill/>
              <a:miter lim="800000"/>
              <a:headEnd/>
              <a:tailEnd/>
            </a:ln>
          </p:spPr>
          <p:txBody>
            <a:bodyPr/>
            <a:lstStyle/>
            <a:p>
              <a:pPr algn="ctr"/>
              <a:r>
                <a:rPr lang="en-GB" sz="1600" b="1">
                  <a:latin typeface="Arial" charset="0"/>
                </a:rPr>
                <a:t>High Pressure Side</a:t>
              </a:r>
              <a:endParaRPr lang="en-GB" sz="3200"/>
            </a:p>
          </p:txBody>
        </p:sp>
        <p:sp>
          <p:nvSpPr>
            <p:cNvPr id="443513" name="Text Box 121"/>
            <p:cNvSpPr txBox="1">
              <a:spLocks noChangeArrowheads="1"/>
            </p:cNvSpPr>
            <p:nvPr/>
          </p:nvSpPr>
          <p:spPr bwMode="auto">
            <a:xfrm>
              <a:off x="4556" y="3521"/>
              <a:ext cx="683" cy="254"/>
            </a:xfrm>
            <a:prstGeom prst="rect">
              <a:avLst/>
            </a:prstGeom>
            <a:noFill/>
            <a:ln w="9525">
              <a:noFill/>
              <a:miter lim="800000"/>
              <a:headEnd/>
              <a:tailEnd/>
            </a:ln>
          </p:spPr>
          <p:txBody>
            <a:bodyPr/>
            <a:lstStyle/>
            <a:p>
              <a:pPr algn="ctr"/>
              <a:r>
                <a:rPr lang="en-US" sz="1600" b="1">
                  <a:latin typeface="Arial" charset="0"/>
                </a:rPr>
                <a:t>Low Pressure Side</a:t>
              </a:r>
              <a:endParaRPr lang="en-GB" sz="3200"/>
            </a:p>
          </p:txBody>
        </p:sp>
        <p:sp>
          <p:nvSpPr>
            <p:cNvPr id="443514" name="Text Box 122"/>
            <p:cNvSpPr txBox="1">
              <a:spLocks noChangeArrowheads="1"/>
            </p:cNvSpPr>
            <p:nvPr/>
          </p:nvSpPr>
          <p:spPr bwMode="auto">
            <a:xfrm>
              <a:off x="3016" y="2840"/>
              <a:ext cx="944" cy="155"/>
            </a:xfrm>
            <a:prstGeom prst="rect">
              <a:avLst/>
            </a:prstGeom>
            <a:noFill/>
            <a:ln w="9525">
              <a:noFill/>
              <a:miter lim="800000"/>
              <a:headEnd/>
              <a:tailEnd/>
            </a:ln>
          </p:spPr>
          <p:txBody>
            <a:bodyPr/>
            <a:lstStyle/>
            <a:p>
              <a:r>
                <a:rPr lang="en-US" sz="1600" b="1">
                  <a:latin typeface="Arial" charset="0"/>
                </a:rPr>
                <a:t>Compressor</a:t>
              </a:r>
              <a:endParaRPr lang="en-GB" sz="3200"/>
            </a:p>
          </p:txBody>
        </p:sp>
        <p:sp>
          <p:nvSpPr>
            <p:cNvPr id="443515" name="Line 123"/>
            <p:cNvSpPr>
              <a:spLocks noChangeShapeType="1"/>
            </p:cNvSpPr>
            <p:nvPr/>
          </p:nvSpPr>
          <p:spPr bwMode="auto">
            <a:xfrm>
              <a:off x="3913" y="2922"/>
              <a:ext cx="355" cy="100"/>
            </a:xfrm>
            <a:prstGeom prst="line">
              <a:avLst/>
            </a:prstGeom>
            <a:noFill/>
            <a:ln w="9525">
              <a:solidFill>
                <a:srgbClr val="000000"/>
              </a:solidFill>
              <a:round/>
              <a:headEnd/>
              <a:tailEnd type="triangle" w="med" len="med"/>
            </a:ln>
          </p:spPr>
          <p:txBody>
            <a:bodyPr/>
            <a:lstStyle/>
            <a:p>
              <a:endParaRPr lang="en-US"/>
            </a:p>
          </p:txBody>
        </p:sp>
        <p:sp>
          <p:nvSpPr>
            <p:cNvPr id="443516" name="Text Box 124"/>
            <p:cNvSpPr txBox="1">
              <a:spLocks noChangeArrowheads="1"/>
            </p:cNvSpPr>
            <p:nvPr/>
          </p:nvSpPr>
          <p:spPr bwMode="auto">
            <a:xfrm>
              <a:off x="2131" y="2728"/>
              <a:ext cx="885" cy="294"/>
            </a:xfrm>
            <a:prstGeom prst="rect">
              <a:avLst/>
            </a:prstGeom>
            <a:noFill/>
            <a:ln w="9525">
              <a:noFill/>
              <a:miter lim="800000"/>
              <a:headEnd/>
              <a:tailEnd/>
            </a:ln>
          </p:spPr>
          <p:txBody>
            <a:bodyPr/>
            <a:lstStyle/>
            <a:p>
              <a:r>
                <a:rPr lang="en-US" sz="1600" b="1">
                  <a:latin typeface="Arial" charset="0"/>
                </a:rPr>
                <a:t>Expansion Device</a:t>
              </a:r>
              <a:endParaRPr lang="en-GB" sz="3200"/>
            </a:p>
          </p:txBody>
        </p:sp>
        <p:sp>
          <p:nvSpPr>
            <p:cNvPr id="443517" name="Line 125"/>
            <p:cNvSpPr>
              <a:spLocks noChangeShapeType="1"/>
            </p:cNvSpPr>
            <p:nvPr/>
          </p:nvSpPr>
          <p:spPr bwMode="auto">
            <a:xfrm flipH="1">
              <a:off x="1964" y="2901"/>
              <a:ext cx="241" cy="121"/>
            </a:xfrm>
            <a:prstGeom prst="line">
              <a:avLst/>
            </a:prstGeom>
            <a:noFill/>
            <a:ln w="9525">
              <a:solidFill>
                <a:srgbClr val="000000"/>
              </a:solidFill>
              <a:round/>
              <a:headEnd/>
              <a:tailEnd type="triangle" w="med" len="med"/>
            </a:ln>
          </p:spPr>
          <p:txBody>
            <a:bodyPr/>
            <a:lstStyle/>
            <a:p>
              <a:endParaRPr lang="en-US"/>
            </a:p>
          </p:txBody>
        </p:sp>
        <p:sp>
          <p:nvSpPr>
            <p:cNvPr id="443518" name="Line 126"/>
            <p:cNvSpPr>
              <a:spLocks noChangeShapeType="1"/>
            </p:cNvSpPr>
            <p:nvPr/>
          </p:nvSpPr>
          <p:spPr bwMode="auto">
            <a:xfrm>
              <a:off x="1796" y="3625"/>
              <a:ext cx="94" cy="0"/>
            </a:xfrm>
            <a:prstGeom prst="line">
              <a:avLst/>
            </a:prstGeom>
            <a:noFill/>
            <a:ln w="9525">
              <a:solidFill>
                <a:srgbClr val="000000"/>
              </a:solidFill>
              <a:round/>
              <a:headEnd/>
              <a:tailEnd/>
            </a:ln>
          </p:spPr>
          <p:txBody>
            <a:bodyPr/>
            <a:lstStyle/>
            <a:p>
              <a:endParaRPr lang="en-US"/>
            </a:p>
          </p:txBody>
        </p:sp>
        <p:sp>
          <p:nvSpPr>
            <p:cNvPr id="443519" name="Text Box 127"/>
            <p:cNvSpPr txBox="1">
              <a:spLocks noChangeArrowheads="1"/>
            </p:cNvSpPr>
            <p:nvPr/>
          </p:nvSpPr>
          <p:spPr bwMode="auto">
            <a:xfrm>
              <a:off x="1849" y="3538"/>
              <a:ext cx="194" cy="147"/>
            </a:xfrm>
            <a:prstGeom prst="rect">
              <a:avLst/>
            </a:prstGeom>
            <a:noFill/>
            <a:ln w="9525">
              <a:noFill/>
              <a:miter lim="800000"/>
              <a:headEnd/>
              <a:tailEnd/>
            </a:ln>
          </p:spPr>
          <p:txBody>
            <a:bodyPr/>
            <a:lstStyle/>
            <a:p>
              <a:r>
                <a:rPr lang="en-GB" sz="1600" b="1">
                  <a:latin typeface="Arial" charset="0"/>
                </a:rPr>
                <a:t>1</a:t>
              </a:r>
              <a:endParaRPr lang="en-GB" sz="3200"/>
            </a:p>
          </p:txBody>
        </p:sp>
        <p:sp>
          <p:nvSpPr>
            <p:cNvPr id="443520" name="Text Box 128"/>
            <p:cNvSpPr txBox="1">
              <a:spLocks noChangeArrowheads="1"/>
            </p:cNvSpPr>
            <p:nvPr/>
          </p:nvSpPr>
          <p:spPr bwMode="auto">
            <a:xfrm>
              <a:off x="3827" y="3477"/>
              <a:ext cx="194" cy="148"/>
            </a:xfrm>
            <a:prstGeom prst="rect">
              <a:avLst/>
            </a:prstGeom>
            <a:noFill/>
            <a:ln w="9525">
              <a:noFill/>
              <a:miter lim="800000"/>
              <a:headEnd/>
              <a:tailEnd/>
            </a:ln>
          </p:spPr>
          <p:txBody>
            <a:bodyPr/>
            <a:lstStyle/>
            <a:p>
              <a:r>
                <a:rPr lang="en-GB" sz="1600" b="1">
                  <a:latin typeface="Arial" charset="0"/>
                </a:rPr>
                <a:t>2</a:t>
              </a:r>
              <a:endParaRPr lang="en-GB" sz="3200"/>
            </a:p>
          </p:txBody>
        </p:sp>
        <p:sp>
          <p:nvSpPr>
            <p:cNvPr id="443521" name="Line 129"/>
            <p:cNvSpPr>
              <a:spLocks noChangeShapeType="1"/>
            </p:cNvSpPr>
            <p:nvPr/>
          </p:nvSpPr>
          <p:spPr bwMode="auto">
            <a:xfrm>
              <a:off x="3967" y="3564"/>
              <a:ext cx="93" cy="0"/>
            </a:xfrm>
            <a:prstGeom prst="line">
              <a:avLst/>
            </a:prstGeom>
            <a:noFill/>
            <a:ln w="9525">
              <a:solidFill>
                <a:srgbClr val="000000"/>
              </a:solidFill>
              <a:round/>
              <a:headEnd/>
              <a:tailEnd/>
            </a:ln>
          </p:spPr>
          <p:txBody>
            <a:bodyPr/>
            <a:lstStyle/>
            <a:p>
              <a:endParaRPr lang="en-US"/>
            </a:p>
          </p:txBody>
        </p:sp>
        <p:sp>
          <p:nvSpPr>
            <p:cNvPr id="443522" name="Line 130"/>
            <p:cNvSpPr>
              <a:spLocks noChangeShapeType="1"/>
            </p:cNvSpPr>
            <p:nvPr/>
          </p:nvSpPr>
          <p:spPr bwMode="auto">
            <a:xfrm>
              <a:off x="4456" y="2098"/>
              <a:ext cx="93" cy="0"/>
            </a:xfrm>
            <a:prstGeom prst="line">
              <a:avLst/>
            </a:prstGeom>
            <a:noFill/>
            <a:ln w="9525">
              <a:solidFill>
                <a:srgbClr val="000000"/>
              </a:solidFill>
              <a:round/>
              <a:headEnd/>
              <a:tailEnd/>
            </a:ln>
          </p:spPr>
          <p:txBody>
            <a:bodyPr/>
            <a:lstStyle/>
            <a:p>
              <a:endParaRPr lang="en-US"/>
            </a:p>
          </p:txBody>
        </p:sp>
        <p:sp>
          <p:nvSpPr>
            <p:cNvPr id="443523" name="Line 131"/>
            <p:cNvSpPr>
              <a:spLocks noChangeShapeType="1"/>
            </p:cNvSpPr>
            <p:nvPr/>
          </p:nvSpPr>
          <p:spPr bwMode="auto">
            <a:xfrm>
              <a:off x="1803" y="2500"/>
              <a:ext cx="94" cy="0"/>
            </a:xfrm>
            <a:prstGeom prst="line">
              <a:avLst/>
            </a:prstGeom>
            <a:noFill/>
            <a:ln w="9525">
              <a:solidFill>
                <a:srgbClr val="000000"/>
              </a:solidFill>
              <a:round/>
              <a:headEnd/>
              <a:tailEnd/>
            </a:ln>
          </p:spPr>
          <p:txBody>
            <a:bodyPr/>
            <a:lstStyle/>
            <a:p>
              <a:endParaRPr lang="en-US"/>
            </a:p>
          </p:txBody>
        </p:sp>
        <p:sp>
          <p:nvSpPr>
            <p:cNvPr id="443524" name="Text Box 132"/>
            <p:cNvSpPr txBox="1">
              <a:spLocks noChangeArrowheads="1"/>
            </p:cNvSpPr>
            <p:nvPr/>
          </p:nvSpPr>
          <p:spPr bwMode="auto">
            <a:xfrm>
              <a:off x="4329" y="2010"/>
              <a:ext cx="194" cy="148"/>
            </a:xfrm>
            <a:prstGeom prst="rect">
              <a:avLst/>
            </a:prstGeom>
            <a:noFill/>
            <a:ln w="9525">
              <a:noFill/>
              <a:miter lim="800000"/>
              <a:headEnd/>
              <a:tailEnd/>
            </a:ln>
          </p:spPr>
          <p:txBody>
            <a:bodyPr/>
            <a:lstStyle/>
            <a:p>
              <a:r>
                <a:rPr lang="en-GB" sz="1600" b="1">
                  <a:latin typeface="Arial" charset="0"/>
                </a:rPr>
                <a:t>3</a:t>
              </a:r>
              <a:endParaRPr lang="en-GB" sz="3200"/>
            </a:p>
          </p:txBody>
        </p:sp>
        <p:sp>
          <p:nvSpPr>
            <p:cNvPr id="443525" name="Text Box 133"/>
            <p:cNvSpPr txBox="1">
              <a:spLocks noChangeArrowheads="1"/>
            </p:cNvSpPr>
            <p:nvPr/>
          </p:nvSpPr>
          <p:spPr bwMode="auto">
            <a:xfrm>
              <a:off x="1864" y="2412"/>
              <a:ext cx="194" cy="148"/>
            </a:xfrm>
            <a:prstGeom prst="rect">
              <a:avLst/>
            </a:prstGeom>
            <a:noFill/>
            <a:ln w="9525">
              <a:noFill/>
              <a:miter lim="800000"/>
              <a:headEnd/>
              <a:tailEnd/>
            </a:ln>
          </p:spPr>
          <p:txBody>
            <a:bodyPr/>
            <a:lstStyle/>
            <a:p>
              <a:r>
                <a:rPr lang="en-GB" sz="1600" b="1">
                  <a:latin typeface="Arial" charset="0"/>
                </a:rPr>
                <a:t>4</a:t>
              </a:r>
              <a:endParaRPr lang="en-GB" sz="3200"/>
            </a:p>
          </p:txBody>
        </p:sp>
        <p:sp>
          <p:nvSpPr>
            <p:cNvPr id="443526" name="Line 134"/>
            <p:cNvSpPr>
              <a:spLocks noChangeShapeType="1"/>
            </p:cNvSpPr>
            <p:nvPr/>
          </p:nvSpPr>
          <p:spPr bwMode="auto">
            <a:xfrm>
              <a:off x="1863" y="2219"/>
              <a:ext cx="0" cy="736"/>
            </a:xfrm>
            <a:prstGeom prst="line">
              <a:avLst/>
            </a:prstGeom>
            <a:noFill/>
            <a:ln w="38100">
              <a:solidFill>
                <a:srgbClr val="339966"/>
              </a:solidFill>
              <a:round/>
              <a:headEnd/>
              <a:tailEnd type="stealth" w="med" len="med"/>
            </a:ln>
          </p:spPr>
          <p:txBody>
            <a:bodyPr/>
            <a:lstStyle/>
            <a:p>
              <a:endParaRPr lang="en-US"/>
            </a:p>
          </p:txBody>
        </p:sp>
      </p:grpSp>
      <p:sp>
        <p:nvSpPr>
          <p:cNvPr id="48" name="Footer Placeholder 47"/>
          <p:cNvSpPr>
            <a:spLocks noGrp="1"/>
          </p:cNvSpPr>
          <p:nvPr>
            <p:ph type="ftr" sz="quarter" idx="11"/>
          </p:nvPr>
        </p:nvSpPr>
        <p:spPr>
          <a:xfrm>
            <a:off x="3124200" y="6572272"/>
            <a:ext cx="4162444" cy="285728"/>
          </a:xfrm>
        </p:spPr>
        <p:txBody>
          <a:bodyPr/>
          <a:lstStyle/>
          <a:p>
            <a:r>
              <a:rPr lang="en-US" dirty="0" smtClean="0"/>
              <a:t>By: Mudit M. Saxena, Dept. of Mech. Engg.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3"/>
          <p:cNvSpPr>
            <a:spLocks noGrp="1"/>
          </p:cNvSpPr>
          <p:nvPr>
            <p:ph type="sldNum" sz="quarter" idx="12"/>
          </p:nvPr>
        </p:nvSpPr>
        <p:spPr/>
        <p:txBody>
          <a:bodyPr/>
          <a:lstStyle/>
          <a:p>
            <a:fld id="{B6957941-1ACF-4E31-B65F-6FDF1E244311}" type="slidenum">
              <a:rPr lang="en-US"/>
              <a:pPr/>
              <a:t>18</a:t>
            </a:fld>
            <a:endParaRPr lang="en-US"/>
          </a:p>
        </p:txBody>
      </p:sp>
      <p:sp>
        <p:nvSpPr>
          <p:cNvPr id="445442" name="Rectangle 2"/>
          <p:cNvSpPr>
            <a:spLocks noChangeArrowheads="1"/>
          </p:cNvSpPr>
          <p:nvPr/>
        </p:nvSpPr>
        <p:spPr bwMode="auto">
          <a:xfrm>
            <a:off x="0" y="0"/>
            <a:ext cx="1490663" cy="685800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445443" name="Group 3"/>
          <p:cNvGrpSpPr>
            <a:grpSpLocks/>
          </p:cNvGrpSpPr>
          <p:nvPr/>
        </p:nvGrpSpPr>
        <p:grpSpPr bwMode="auto">
          <a:xfrm>
            <a:off x="0" y="0"/>
            <a:ext cx="9144000" cy="6858000"/>
            <a:chOff x="0" y="0"/>
            <a:chExt cx="5760" cy="4320"/>
          </a:xfrm>
        </p:grpSpPr>
        <p:sp>
          <p:nvSpPr>
            <p:cNvPr id="445444" name="Line 4"/>
            <p:cNvSpPr>
              <a:spLocks noChangeShapeType="1"/>
            </p:cNvSpPr>
            <p:nvPr/>
          </p:nvSpPr>
          <p:spPr bwMode="auto">
            <a:xfrm>
              <a:off x="947" y="0"/>
              <a:ext cx="0" cy="4320"/>
            </a:xfrm>
            <a:prstGeom prst="line">
              <a:avLst/>
            </a:prstGeom>
            <a:noFill/>
            <a:ln w="38100">
              <a:solidFill>
                <a:srgbClr val="000080"/>
              </a:solidFill>
              <a:round/>
              <a:headEnd/>
              <a:tailEnd/>
            </a:ln>
            <a:effectLst/>
          </p:spPr>
          <p:txBody>
            <a:bodyPr/>
            <a:lstStyle/>
            <a:p>
              <a:endParaRPr lang="en-US"/>
            </a:p>
          </p:txBody>
        </p:sp>
        <p:sp>
          <p:nvSpPr>
            <p:cNvPr id="445445" name="Line 5"/>
            <p:cNvSpPr>
              <a:spLocks noChangeShapeType="1"/>
            </p:cNvSpPr>
            <p:nvPr/>
          </p:nvSpPr>
          <p:spPr bwMode="auto">
            <a:xfrm>
              <a:off x="0" y="870"/>
              <a:ext cx="5760" cy="0"/>
            </a:xfrm>
            <a:prstGeom prst="line">
              <a:avLst/>
            </a:prstGeom>
            <a:noFill/>
            <a:ln w="38100">
              <a:solidFill>
                <a:srgbClr val="000080"/>
              </a:solidFill>
              <a:round/>
              <a:headEnd/>
              <a:tailEnd/>
            </a:ln>
            <a:effectLst/>
          </p:spPr>
          <p:txBody>
            <a:bodyPr/>
            <a:lstStyle/>
            <a:p>
              <a:endParaRPr lang="en-US"/>
            </a:p>
          </p:txBody>
        </p:sp>
      </p:grpSp>
      <p:sp>
        <p:nvSpPr>
          <p:cNvPr id="445449" name="Text Box 9"/>
          <p:cNvSpPr txBox="1">
            <a:spLocks noChangeArrowheads="1"/>
          </p:cNvSpPr>
          <p:nvPr/>
        </p:nvSpPr>
        <p:spPr bwMode="auto">
          <a:xfrm>
            <a:off x="1785918" y="357166"/>
            <a:ext cx="7061200" cy="579438"/>
          </a:xfrm>
          <a:prstGeom prst="rect">
            <a:avLst/>
          </a:prstGeom>
          <a:noFill/>
          <a:ln w="9525">
            <a:noFill/>
            <a:miter lim="800000"/>
            <a:headEnd/>
            <a:tailEnd/>
          </a:ln>
          <a:effectLst/>
        </p:spPr>
        <p:txBody>
          <a:bodyPr>
            <a:spAutoFit/>
          </a:bodyPr>
          <a:lstStyle/>
          <a:p>
            <a:pPr defTabSz="227013">
              <a:spcBef>
                <a:spcPct val="50000"/>
              </a:spcBef>
            </a:pPr>
            <a:r>
              <a:rPr lang="en-US" sz="3200" b="1" dirty="0" err="1">
                <a:solidFill>
                  <a:srgbClr val="C00000"/>
                </a:solidFill>
                <a:effectLst>
                  <a:outerShdw blurRad="38100" dist="38100" dir="2700000" algn="tl">
                    <a:srgbClr val="000000">
                      <a:alpha val="43137"/>
                    </a:srgbClr>
                  </a:outerShdw>
                </a:effectLst>
                <a:latin typeface="Arial" charset="0"/>
              </a:rPr>
              <a:t>Vapour</a:t>
            </a:r>
            <a:r>
              <a:rPr lang="en-US" sz="3200" b="1" dirty="0">
                <a:solidFill>
                  <a:srgbClr val="C00000"/>
                </a:solidFill>
                <a:effectLst>
                  <a:outerShdw blurRad="38100" dist="38100" dir="2700000" algn="tl">
                    <a:srgbClr val="000000">
                      <a:alpha val="43137"/>
                    </a:srgbClr>
                  </a:outerShdw>
                </a:effectLst>
                <a:latin typeface="Arial" charset="0"/>
              </a:rPr>
              <a:t> Compression Refrigeration</a:t>
            </a:r>
            <a:endParaRPr lang="en-US" sz="2800" b="1" dirty="0">
              <a:solidFill>
                <a:srgbClr val="C00000"/>
              </a:solidFill>
              <a:effectLst>
                <a:outerShdw blurRad="38100" dist="38100" dir="2700000" algn="tl">
                  <a:srgbClr val="000000">
                    <a:alpha val="43137"/>
                  </a:srgbClr>
                </a:outerShdw>
              </a:effectLst>
              <a:latin typeface="Arial" charset="0"/>
            </a:endParaRPr>
          </a:p>
        </p:txBody>
      </p:sp>
      <p:sp>
        <p:nvSpPr>
          <p:cNvPr id="445494" name="Text Box 54"/>
          <p:cNvSpPr txBox="1">
            <a:spLocks noChangeArrowheads="1"/>
          </p:cNvSpPr>
          <p:nvPr/>
        </p:nvSpPr>
        <p:spPr bwMode="auto">
          <a:xfrm>
            <a:off x="1908175" y="2492375"/>
            <a:ext cx="6985000" cy="519113"/>
          </a:xfrm>
          <a:prstGeom prst="rect">
            <a:avLst/>
          </a:prstGeom>
          <a:noFill/>
          <a:ln w="9525">
            <a:noFill/>
            <a:miter lim="800000"/>
            <a:headEnd/>
            <a:tailEnd/>
          </a:ln>
          <a:effectLst/>
        </p:spPr>
        <p:txBody>
          <a:bodyPr>
            <a:spAutoFit/>
          </a:bodyPr>
          <a:lstStyle/>
          <a:p>
            <a:pPr marL="401638" indent="-401638" defTabSz="227013">
              <a:spcBef>
                <a:spcPct val="50000"/>
              </a:spcBef>
              <a:tabLst>
                <a:tab pos="690563" algn="l"/>
              </a:tabLst>
            </a:pPr>
            <a:r>
              <a:rPr lang="en-US" sz="2800" b="1">
                <a:solidFill>
                  <a:srgbClr val="000066"/>
                </a:solidFill>
                <a:latin typeface="Arial" charset="0"/>
              </a:rPr>
              <a:t>Refrigeration cycle</a:t>
            </a:r>
          </a:p>
        </p:txBody>
      </p:sp>
      <p:sp>
        <p:nvSpPr>
          <p:cNvPr id="445495" name="AutoShape 55"/>
          <p:cNvSpPr>
            <a:spLocks noChangeArrowheads="1"/>
          </p:cNvSpPr>
          <p:nvPr/>
        </p:nvSpPr>
        <p:spPr bwMode="auto">
          <a:xfrm>
            <a:off x="3276600" y="1125538"/>
            <a:ext cx="5543550" cy="1727200"/>
          </a:xfrm>
          <a:prstGeom prst="wedgeRoundRectCallout">
            <a:avLst>
              <a:gd name="adj1" fmla="val -55611"/>
              <a:gd name="adj2" fmla="val 165259"/>
              <a:gd name="adj3" fmla="val 16667"/>
            </a:avLst>
          </a:prstGeom>
          <a:solidFill>
            <a:srgbClr val="99CCFF"/>
          </a:solidFill>
          <a:ln w="9525">
            <a:solidFill>
              <a:schemeClr val="tx1"/>
            </a:solidFill>
            <a:miter lim="800000"/>
            <a:headEnd/>
            <a:tailEnd/>
          </a:ln>
          <a:effectLst/>
        </p:spPr>
        <p:txBody>
          <a:bodyPr/>
          <a:lstStyle/>
          <a:p>
            <a:r>
              <a:rPr lang="en-US" b="1">
                <a:solidFill>
                  <a:srgbClr val="000066"/>
                </a:solidFill>
                <a:latin typeface="Arial" charset="0"/>
              </a:rPr>
              <a:t>Liquid passes through expansion device, which reduces its pressure and controls the flow into the evaporator</a:t>
            </a:r>
          </a:p>
        </p:txBody>
      </p:sp>
      <p:grpSp>
        <p:nvGrpSpPr>
          <p:cNvPr id="445538" name="Group 98"/>
          <p:cNvGrpSpPr>
            <a:grpSpLocks/>
          </p:cNvGrpSpPr>
          <p:nvPr/>
        </p:nvGrpSpPr>
        <p:grpSpPr bwMode="auto">
          <a:xfrm>
            <a:off x="2224088" y="2925763"/>
            <a:ext cx="6308725" cy="3625850"/>
            <a:chOff x="1401" y="1843"/>
            <a:chExt cx="3974" cy="2284"/>
          </a:xfrm>
        </p:grpSpPr>
        <p:sp>
          <p:nvSpPr>
            <p:cNvPr id="445539" name="Rectangle 99"/>
            <p:cNvSpPr>
              <a:spLocks noChangeArrowheads="1"/>
            </p:cNvSpPr>
            <p:nvPr/>
          </p:nvSpPr>
          <p:spPr bwMode="auto">
            <a:xfrm>
              <a:off x="2392" y="2078"/>
              <a:ext cx="1394" cy="308"/>
            </a:xfrm>
            <a:prstGeom prst="rect">
              <a:avLst/>
            </a:prstGeom>
            <a:solidFill>
              <a:srgbClr val="CCECFF"/>
            </a:solidFill>
            <a:ln w="9525">
              <a:solidFill>
                <a:srgbClr val="000000"/>
              </a:solidFill>
              <a:miter lim="800000"/>
              <a:headEnd/>
              <a:tailEnd/>
            </a:ln>
          </p:spPr>
          <p:txBody>
            <a:bodyPr/>
            <a:lstStyle/>
            <a:p>
              <a:pPr algn="ctr">
                <a:spcBef>
                  <a:spcPts val="600"/>
                </a:spcBef>
              </a:pPr>
              <a:r>
                <a:rPr lang="en-GB" sz="1600" b="1">
                  <a:latin typeface="Arial" charset="0"/>
                </a:rPr>
                <a:t>Condenser</a:t>
              </a:r>
              <a:endParaRPr lang="en-GB" sz="3200"/>
            </a:p>
          </p:txBody>
        </p:sp>
        <p:sp>
          <p:nvSpPr>
            <p:cNvPr id="445540" name="Rectangle 100"/>
            <p:cNvSpPr>
              <a:spLocks noChangeArrowheads="1"/>
            </p:cNvSpPr>
            <p:nvPr/>
          </p:nvSpPr>
          <p:spPr bwMode="auto">
            <a:xfrm>
              <a:off x="2386" y="3819"/>
              <a:ext cx="1393" cy="308"/>
            </a:xfrm>
            <a:prstGeom prst="rect">
              <a:avLst/>
            </a:prstGeom>
            <a:solidFill>
              <a:srgbClr val="CCECFF"/>
            </a:solidFill>
            <a:ln w="9525">
              <a:solidFill>
                <a:srgbClr val="000000"/>
              </a:solidFill>
              <a:miter lim="800000"/>
              <a:headEnd/>
              <a:tailEnd/>
            </a:ln>
          </p:spPr>
          <p:txBody>
            <a:bodyPr/>
            <a:lstStyle/>
            <a:p>
              <a:pPr algn="ctr">
                <a:spcBef>
                  <a:spcPts val="600"/>
                </a:spcBef>
              </a:pPr>
              <a:r>
                <a:rPr lang="en-GB" sz="1600" b="1">
                  <a:latin typeface="Arial" charset="0"/>
                </a:rPr>
                <a:t>Evaporator</a:t>
              </a:r>
              <a:endParaRPr lang="en-GB" sz="3200"/>
            </a:p>
          </p:txBody>
        </p:sp>
        <p:sp>
          <p:nvSpPr>
            <p:cNvPr id="445541" name="AutoShape 101"/>
            <p:cNvSpPr>
              <a:spLocks noChangeArrowheads="1"/>
            </p:cNvSpPr>
            <p:nvPr/>
          </p:nvSpPr>
          <p:spPr bwMode="auto">
            <a:xfrm>
              <a:off x="1743" y="2948"/>
              <a:ext cx="221" cy="221"/>
            </a:xfrm>
            <a:prstGeom prst="flowChartSummingJunction">
              <a:avLst/>
            </a:prstGeom>
            <a:solidFill>
              <a:srgbClr val="CCFF99"/>
            </a:solidFill>
            <a:ln w="9525">
              <a:solidFill>
                <a:srgbClr val="000000"/>
              </a:solidFill>
              <a:round/>
              <a:headEnd/>
              <a:tailEnd/>
            </a:ln>
          </p:spPr>
          <p:txBody>
            <a:bodyPr/>
            <a:lstStyle/>
            <a:p>
              <a:endParaRPr lang="en-US"/>
            </a:p>
          </p:txBody>
        </p:sp>
        <p:sp>
          <p:nvSpPr>
            <p:cNvPr id="445542" name="Line 102"/>
            <p:cNvSpPr>
              <a:spLocks noChangeShapeType="1"/>
            </p:cNvSpPr>
            <p:nvPr/>
          </p:nvSpPr>
          <p:spPr bwMode="auto">
            <a:xfrm>
              <a:off x="1823" y="3986"/>
              <a:ext cx="563" cy="0"/>
            </a:xfrm>
            <a:prstGeom prst="line">
              <a:avLst/>
            </a:prstGeom>
            <a:noFill/>
            <a:ln w="38100">
              <a:solidFill>
                <a:srgbClr val="FF00FF"/>
              </a:solidFill>
              <a:round/>
              <a:headEnd/>
              <a:tailEnd type="stealth" w="med" len="med"/>
            </a:ln>
          </p:spPr>
          <p:txBody>
            <a:bodyPr/>
            <a:lstStyle/>
            <a:p>
              <a:endParaRPr lang="en-US"/>
            </a:p>
          </p:txBody>
        </p:sp>
        <p:sp>
          <p:nvSpPr>
            <p:cNvPr id="445543" name="Line 103"/>
            <p:cNvSpPr>
              <a:spLocks noChangeShapeType="1"/>
            </p:cNvSpPr>
            <p:nvPr/>
          </p:nvSpPr>
          <p:spPr bwMode="auto">
            <a:xfrm>
              <a:off x="1849" y="3169"/>
              <a:ext cx="0" cy="817"/>
            </a:xfrm>
            <a:prstGeom prst="line">
              <a:avLst/>
            </a:prstGeom>
            <a:noFill/>
            <a:ln w="38100">
              <a:solidFill>
                <a:srgbClr val="FF00FF"/>
              </a:solidFill>
              <a:round/>
              <a:headEnd/>
              <a:tailEnd/>
            </a:ln>
          </p:spPr>
          <p:txBody>
            <a:bodyPr/>
            <a:lstStyle/>
            <a:p>
              <a:endParaRPr lang="en-US"/>
            </a:p>
          </p:txBody>
        </p:sp>
        <p:sp>
          <p:nvSpPr>
            <p:cNvPr id="445544" name="Line 104"/>
            <p:cNvSpPr>
              <a:spLocks noChangeShapeType="1"/>
            </p:cNvSpPr>
            <p:nvPr/>
          </p:nvSpPr>
          <p:spPr bwMode="auto">
            <a:xfrm>
              <a:off x="1850" y="2218"/>
              <a:ext cx="542" cy="0"/>
            </a:xfrm>
            <a:prstGeom prst="line">
              <a:avLst/>
            </a:prstGeom>
            <a:noFill/>
            <a:ln w="38100">
              <a:solidFill>
                <a:srgbClr val="339966"/>
              </a:solidFill>
              <a:round/>
              <a:headEnd/>
              <a:tailEnd/>
            </a:ln>
          </p:spPr>
          <p:txBody>
            <a:bodyPr/>
            <a:lstStyle/>
            <a:p>
              <a:endParaRPr lang="en-US"/>
            </a:p>
          </p:txBody>
        </p:sp>
        <p:grpSp>
          <p:nvGrpSpPr>
            <p:cNvPr id="445545" name="Group 105"/>
            <p:cNvGrpSpPr>
              <a:grpSpLocks/>
            </p:cNvGrpSpPr>
            <p:nvPr/>
          </p:nvGrpSpPr>
          <p:grpSpPr bwMode="auto">
            <a:xfrm>
              <a:off x="4262" y="2854"/>
              <a:ext cx="361" cy="422"/>
              <a:chOff x="9159" y="4722"/>
              <a:chExt cx="904" cy="1055"/>
            </a:xfrm>
          </p:grpSpPr>
          <p:sp>
            <p:nvSpPr>
              <p:cNvPr id="445546" name="Oval 106"/>
              <p:cNvSpPr>
                <a:spLocks noChangeArrowheads="1"/>
              </p:cNvSpPr>
              <p:nvPr/>
            </p:nvSpPr>
            <p:spPr bwMode="auto">
              <a:xfrm>
                <a:off x="9159" y="4873"/>
                <a:ext cx="904" cy="904"/>
              </a:xfrm>
              <a:prstGeom prst="ellipse">
                <a:avLst/>
              </a:prstGeom>
              <a:solidFill>
                <a:srgbClr val="FFFF66"/>
              </a:solidFill>
              <a:ln w="9525">
                <a:solidFill>
                  <a:srgbClr val="000000"/>
                </a:solidFill>
                <a:round/>
                <a:headEnd/>
                <a:tailEnd/>
              </a:ln>
            </p:spPr>
            <p:txBody>
              <a:bodyPr/>
              <a:lstStyle/>
              <a:p>
                <a:endParaRPr lang="en-US"/>
              </a:p>
            </p:txBody>
          </p:sp>
          <p:sp>
            <p:nvSpPr>
              <p:cNvPr id="445547" name="Rectangle 107"/>
              <p:cNvSpPr>
                <a:spLocks noChangeArrowheads="1"/>
              </p:cNvSpPr>
              <p:nvPr/>
            </p:nvSpPr>
            <p:spPr bwMode="auto">
              <a:xfrm>
                <a:off x="9226" y="4722"/>
                <a:ext cx="754" cy="335"/>
              </a:xfrm>
              <a:prstGeom prst="rect">
                <a:avLst/>
              </a:prstGeom>
              <a:solidFill>
                <a:srgbClr val="FFFF66"/>
              </a:solidFill>
              <a:ln w="9525">
                <a:noFill/>
                <a:miter lim="800000"/>
                <a:headEnd/>
                <a:tailEnd/>
              </a:ln>
            </p:spPr>
            <p:txBody>
              <a:bodyPr/>
              <a:lstStyle/>
              <a:p>
                <a:endParaRPr lang="en-US"/>
              </a:p>
            </p:txBody>
          </p:sp>
          <p:sp>
            <p:nvSpPr>
              <p:cNvPr id="445548" name="Line 108"/>
              <p:cNvSpPr>
                <a:spLocks noChangeShapeType="1"/>
              </p:cNvSpPr>
              <p:nvPr/>
            </p:nvSpPr>
            <p:spPr bwMode="auto">
              <a:xfrm flipV="1">
                <a:off x="9276" y="4722"/>
                <a:ext cx="0" cy="318"/>
              </a:xfrm>
              <a:prstGeom prst="line">
                <a:avLst/>
              </a:prstGeom>
              <a:noFill/>
              <a:ln w="9525">
                <a:solidFill>
                  <a:srgbClr val="000000"/>
                </a:solidFill>
                <a:round/>
                <a:headEnd/>
                <a:tailEnd/>
              </a:ln>
            </p:spPr>
            <p:txBody>
              <a:bodyPr/>
              <a:lstStyle/>
              <a:p>
                <a:endParaRPr lang="en-US"/>
              </a:p>
            </p:txBody>
          </p:sp>
          <p:sp>
            <p:nvSpPr>
              <p:cNvPr id="445549" name="Line 109"/>
              <p:cNvSpPr>
                <a:spLocks noChangeShapeType="1"/>
              </p:cNvSpPr>
              <p:nvPr/>
            </p:nvSpPr>
            <p:spPr bwMode="auto">
              <a:xfrm flipV="1">
                <a:off x="9946" y="4723"/>
                <a:ext cx="0" cy="318"/>
              </a:xfrm>
              <a:prstGeom prst="line">
                <a:avLst/>
              </a:prstGeom>
              <a:noFill/>
              <a:ln w="9525">
                <a:solidFill>
                  <a:srgbClr val="000000"/>
                </a:solidFill>
                <a:round/>
                <a:headEnd/>
                <a:tailEnd/>
              </a:ln>
            </p:spPr>
            <p:txBody>
              <a:bodyPr/>
              <a:lstStyle/>
              <a:p>
                <a:endParaRPr lang="en-US"/>
              </a:p>
            </p:txBody>
          </p:sp>
          <p:sp>
            <p:nvSpPr>
              <p:cNvPr id="445550" name="Line 110"/>
              <p:cNvSpPr>
                <a:spLocks noChangeShapeType="1"/>
              </p:cNvSpPr>
              <p:nvPr/>
            </p:nvSpPr>
            <p:spPr bwMode="auto">
              <a:xfrm>
                <a:off x="9276" y="4722"/>
                <a:ext cx="687" cy="0"/>
              </a:xfrm>
              <a:prstGeom prst="line">
                <a:avLst/>
              </a:prstGeom>
              <a:noFill/>
              <a:ln w="9525">
                <a:solidFill>
                  <a:srgbClr val="000000"/>
                </a:solidFill>
                <a:round/>
                <a:headEnd/>
                <a:tailEnd/>
              </a:ln>
            </p:spPr>
            <p:txBody>
              <a:bodyPr/>
              <a:lstStyle/>
              <a:p>
                <a:endParaRPr lang="en-US"/>
              </a:p>
            </p:txBody>
          </p:sp>
        </p:grpSp>
        <p:sp>
          <p:nvSpPr>
            <p:cNvPr id="445551" name="Line 111"/>
            <p:cNvSpPr>
              <a:spLocks noChangeShapeType="1"/>
            </p:cNvSpPr>
            <p:nvPr/>
          </p:nvSpPr>
          <p:spPr bwMode="auto">
            <a:xfrm>
              <a:off x="3779" y="3966"/>
              <a:ext cx="241" cy="0"/>
            </a:xfrm>
            <a:prstGeom prst="line">
              <a:avLst/>
            </a:prstGeom>
            <a:noFill/>
            <a:ln w="38100">
              <a:solidFill>
                <a:srgbClr val="FF0000"/>
              </a:solidFill>
              <a:round/>
              <a:headEnd/>
              <a:tailEnd/>
            </a:ln>
          </p:spPr>
          <p:txBody>
            <a:bodyPr/>
            <a:lstStyle/>
            <a:p>
              <a:endParaRPr lang="en-US"/>
            </a:p>
          </p:txBody>
        </p:sp>
        <p:sp>
          <p:nvSpPr>
            <p:cNvPr id="445552" name="Line 112"/>
            <p:cNvSpPr>
              <a:spLocks noChangeShapeType="1"/>
            </p:cNvSpPr>
            <p:nvPr/>
          </p:nvSpPr>
          <p:spPr bwMode="auto">
            <a:xfrm flipV="1">
              <a:off x="4014" y="2707"/>
              <a:ext cx="0" cy="1272"/>
            </a:xfrm>
            <a:prstGeom prst="line">
              <a:avLst/>
            </a:prstGeom>
            <a:noFill/>
            <a:ln w="38100">
              <a:solidFill>
                <a:srgbClr val="FF0000"/>
              </a:solidFill>
              <a:round/>
              <a:headEnd/>
              <a:tailEnd/>
            </a:ln>
          </p:spPr>
          <p:txBody>
            <a:bodyPr/>
            <a:lstStyle/>
            <a:p>
              <a:endParaRPr lang="en-US"/>
            </a:p>
          </p:txBody>
        </p:sp>
        <p:sp>
          <p:nvSpPr>
            <p:cNvPr id="445553" name="Line 113"/>
            <p:cNvSpPr>
              <a:spLocks noChangeShapeType="1"/>
            </p:cNvSpPr>
            <p:nvPr/>
          </p:nvSpPr>
          <p:spPr bwMode="auto">
            <a:xfrm flipV="1">
              <a:off x="4000" y="2707"/>
              <a:ext cx="349" cy="7"/>
            </a:xfrm>
            <a:prstGeom prst="line">
              <a:avLst/>
            </a:prstGeom>
            <a:noFill/>
            <a:ln w="38100">
              <a:solidFill>
                <a:srgbClr val="FF0000"/>
              </a:solidFill>
              <a:round/>
              <a:headEnd/>
              <a:tailEnd/>
            </a:ln>
          </p:spPr>
          <p:txBody>
            <a:bodyPr/>
            <a:lstStyle/>
            <a:p>
              <a:endParaRPr lang="en-US"/>
            </a:p>
          </p:txBody>
        </p:sp>
        <p:sp>
          <p:nvSpPr>
            <p:cNvPr id="445554" name="Line 114"/>
            <p:cNvSpPr>
              <a:spLocks noChangeShapeType="1"/>
            </p:cNvSpPr>
            <p:nvPr/>
          </p:nvSpPr>
          <p:spPr bwMode="auto">
            <a:xfrm>
              <a:off x="4349" y="2707"/>
              <a:ext cx="0" cy="141"/>
            </a:xfrm>
            <a:prstGeom prst="line">
              <a:avLst/>
            </a:prstGeom>
            <a:noFill/>
            <a:ln w="38100">
              <a:solidFill>
                <a:srgbClr val="FF0000"/>
              </a:solidFill>
              <a:round/>
              <a:headEnd/>
              <a:tailEnd type="stealth" w="med" len="med"/>
            </a:ln>
          </p:spPr>
          <p:txBody>
            <a:bodyPr/>
            <a:lstStyle/>
            <a:p>
              <a:endParaRPr lang="en-US"/>
            </a:p>
          </p:txBody>
        </p:sp>
        <p:sp>
          <p:nvSpPr>
            <p:cNvPr id="445555" name="Line 115"/>
            <p:cNvSpPr>
              <a:spLocks noChangeShapeType="1"/>
            </p:cNvSpPr>
            <p:nvPr/>
          </p:nvSpPr>
          <p:spPr bwMode="auto">
            <a:xfrm flipV="1">
              <a:off x="4503" y="1843"/>
              <a:ext cx="0" cy="1011"/>
            </a:xfrm>
            <a:prstGeom prst="line">
              <a:avLst/>
            </a:prstGeom>
            <a:noFill/>
            <a:ln w="38100">
              <a:solidFill>
                <a:srgbClr val="3366FF"/>
              </a:solidFill>
              <a:round/>
              <a:headEnd/>
              <a:tailEnd/>
            </a:ln>
          </p:spPr>
          <p:txBody>
            <a:bodyPr/>
            <a:lstStyle/>
            <a:p>
              <a:endParaRPr lang="en-US"/>
            </a:p>
          </p:txBody>
        </p:sp>
        <p:sp>
          <p:nvSpPr>
            <p:cNvPr id="445556" name="Line 116"/>
            <p:cNvSpPr>
              <a:spLocks noChangeShapeType="1"/>
            </p:cNvSpPr>
            <p:nvPr/>
          </p:nvSpPr>
          <p:spPr bwMode="auto">
            <a:xfrm flipH="1">
              <a:off x="3665" y="1857"/>
              <a:ext cx="844" cy="0"/>
            </a:xfrm>
            <a:prstGeom prst="line">
              <a:avLst/>
            </a:prstGeom>
            <a:noFill/>
            <a:ln w="38100">
              <a:solidFill>
                <a:srgbClr val="3366FF"/>
              </a:solidFill>
              <a:round/>
              <a:headEnd/>
              <a:tailEnd/>
            </a:ln>
          </p:spPr>
          <p:txBody>
            <a:bodyPr/>
            <a:lstStyle/>
            <a:p>
              <a:endParaRPr lang="en-US"/>
            </a:p>
          </p:txBody>
        </p:sp>
        <p:sp>
          <p:nvSpPr>
            <p:cNvPr id="445557" name="Line 117"/>
            <p:cNvSpPr>
              <a:spLocks noChangeShapeType="1"/>
            </p:cNvSpPr>
            <p:nvPr/>
          </p:nvSpPr>
          <p:spPr bwMode="auto">
            <a:xfrm>
              <a:off x="3665" y="1857"/>
              <a:ext cx="0" cy="221"/>
            </a:xfrm>
            <a:prstGeom prst="line">
              <a:avLst/>
            </a:prstGeom>
            <a:noFill/>
            <a:ln w="38100">
              <a:solidFill>
                <a:srgbClr val="3366FF"/>
              </a:solidFill>
              <a:round/>
              <a:headEnd/>
              <a:tailEnd type="stealth" w="med" len="med"/>
            </a:ln>
          </p:spPr>
          <p:txBody>
            <a:bodyPr/>
            <a:lstStyle/>
            <a:p>
              <a:endParaRPr lang="en-US"/>
            </a:p>
          </p:txBody>
        </p:sp>
        <p:sp>
          <p:nvSpPr>
            <p:cNvPr id="445558" name="Line 118"/>
            <p:cNvSpPr>
              <a:spLocks noChangeShapeType="1"/>
            </p:cNvSpPr>
            <p:nvPr/>
          </p:nvSpPr>
          <p:spPr bwMode="auto">
            <a:xfrm>
              <a:off x="1401" y="3076"/>
              <a:ext cx="3577" cy="0"/>
            </a:xfrm>
            <a:prstGeom prst="line">
              <a:avLst/>
            </a:prstGeom>
            <a:noFill/>
            <a:ln w="9525">
              <a:solidFill>
                <a:srgbClr val="000000"/>
              </a:solidFill>
              <a:prstDash val="lgDashDotDot"/>
              <a:round/>
              <a:headEnd/>
              <a:tailEnd/>
            </a:ln>
          </p:spPr>
          <p:txBody>
            <a:bodyPr/>
            <a:lstStyle/>
            <a:p>
              <a:endParaRPr lang="en-US"/>
            </a:p>
          </p:txBody>
        </p:sp>
        <p:sp>
          <p:nvSpPr>
            <p:cNvPr id="445559" name="Line 119"/>
            <p:cNvSpPr>
              <a:spLocks noChangeShapeType="1"/>
            </p:cNvSpPr>
            <p:nvPr/>
          </p:nvSpPr>
          <p:spPr bwMode="auto">
            <a:xfrm>
              <a:off x="4878" y="2747"/>
              <a:ext cx="0" cy="730"/>
            </a:xfrm>
            <a:prstGeom prst="line">
              <a:avLst/>
            </a:prstGeom>
            <a:noFill/>
            <a:ln w="9525">
              <a:solidFill>
                <a:srgbClr val="000000"/>
              </a:solidFill>
              <a:round/>
              <a:headEnd type="stealth" w="med" len="med"/>
              <a:tailEnd type="stealth" w="med" len="med"/>
            </a:ln>
          </p:spPr>
          <p:txBody>
            <a:bodyPr/>
            <a:lstStyle/>
            <a:p>
              <a:endParaRPr lang="en-US"/>
            </a:p>
          </p:txBody>
        </p:sp>
        <p:sp>
          <p:nvSpPr>
            <p:cNvPr id="445560" name="Text Box 120"/>
            <p:cNvSpPr txBox="1">
              <a:spLocks noChangeArrowheads="1"/>
            </p:cNvSpPr>
            <p:nvPr/>
          </p:nvSpPr>
          <p:spPr bwMode="auto">
            <a:xfrm>
              <a:off x="4535" y="2251"/>
              <a:ext cx="840" cy="264"/>
            </a:xfrm>
            <a:prstGeom prst="rect">
              <a:avLst/>
            </a:prstGeom>
            <a:noFill/>
            <a:ln w="9525">
              <a:noFill/>
              <a:miter lim="800000"/>
              <a:headEnd/>
              <a:tailEnd/>
            </a:ln>
          </p:spPr>
          <p:txBody>
            <a:bodyPr/>
            <a:lstStyle/>
            <a:p>
              <a:pPr algn="ctr"/>
              <a:r>
                <a:rPr lang="en-GB" sz="1600" b="1">
                  <a:latin typeface="Arial" charset="0"/>
                </a:rPr>
                <a:t>High Pressure Side</a:t>
              </a:r>
              <a:endParaRPr lang="en-GB" sz="3200"/>
            </a:p>
          </p:txBody>
        </p:sp>
        <p:sp>
          <p:nvSpPr>
            <p:cNvPr id="445561" name="Text Box 121"/>
            <p:cNvSpPr txBox="1">
              <a:spLocks noChangeArrowheads="1"/>
            </p:cNvSpPr>
            <p:nvPr/>
          </p:nvSpPr>
          <p:spPr bwMode="auto">
            <a:xfrm>
              <a:off x="4556" y="3521"/>
              <a:ext cx="683" cy="254"/>
            </a:xfrm>
            <a:prstGeom prst="rect">
              <a:avLst/>
            </a:prstGeom>
            <a:noFill/>
            <a:ln w="9525">
              <a:noFill/>
              <a:miter lim="800000"/>
              <a:headEnd/>
              <a:tailEnd/>
            </a:ln>
          </p:spPr>
          <p:txBody>
            <a:bodyPr/>
            <a:lstStyle/>
            <a:p>
              <a:pPr algn="ctr"/>
              <a:r>
                <a:rPr lang="en-US" sz="1600" b="1">
                  <a:latin typeface="Arial" charset="0"/>
                </a:rPr>
                <a:t>Low Pressure Side</a:t>
              </a:r>
              <a:endParaRPr lang="en-GB" sz="3200"/>
            </a:p>
          </p:txBody>
        </p:sp>
        <p:sp>
          <p:nvSpPr>
            <p:cNvPr id="445562" name="Text Box 122"/>
            <p:cNvSpPr txBox="1">
              <a:spLocks noChangeArrowheads="1"/>
            </p:cNvSpPr>
            <p:nvPr/>
          </p:nvSpPr>
          <p:spPr bwMode="auto">
            <a:xfrm>
              <a:off x="3016" y="2840"/>
              <a:ext cx="944" cy="155"/>
            </a:xfrm>
            <a:prstGeom prst="rect">
              <a:avLst/>
            </a:prstGeom>
            <a:noFill/>
            <a:ln w="9525">
              <a:noFill/>
              <a:miter lim="800000"/>
              <a:headEnd/>
              <a:tailEnd/>
            </a:ln>
          </p:spPr>
          <p:txBody>
            <a:bodyPr/>
            <a:lstStyle/>
            <a:p>
              <a:r>
                <a:rPr lang="en-US" sz="1600" b="1">
                  <a:latin typeface="Arial" charset="0"/>
                </a:rPr>
                <a:t>Compressor</a:t>
              </a:r>
              <a:endParaRPr lang="en-GB" sz="3200"/>
            </a:p>
          </p:txBody>
        </p:sp>
        <p:sp>
          <p:nvSpPr>
            <p:cNvPr id="445563" name="Line 123"/>
            <p:cNvSpPr>
              <a:spLocks noChangeShapeType="1"/>
            </p:cNvSpPr>
            <p:nvPr/>
          </p:nvSpPr>
          <p:spPr bwMode="auto">
            <a:xfrm>
              <a:off x="3913" y="2922"/>
              <a:ext cx="355" cy="100"/>
            </a:xfrm>
            <a:prstGeom prst="line">
              <a:avLst/>
            </a:prstGeom>
            <a:noFill/>
            <a:ln w="9525">
              <a:solidFill>
                <a:srgbClr val="000000"/>
              </a:solidFill>
              <a:round/>
              <a:headEnd/>
              <a:tailEnd type="triangle" w="med" len="med"/>
            </a:ln>
          </p:spPr>
          <p:txBody>
            <a:bodyPr/>
            <a:lstStyle/>
            <a:p>
              <a:endParaRPr lang="en-US"/>
            </a:p>
          </p:txBody>
        </p:sp>
        <p:sp>
          <p:nvSpPr>
            <p:cNvPr id="445564" name="Text Box 124"/>
            <p:cNvSpPr txBox="1">
              <a:spLocks noChangeArrowheads="1"/>
            </p:cNvSpPr>
            <p:nvPr/>
          </p:nvSpPr>
          <p:spPr bwMode="auto">
            <a:xfrm>
              <a:off x="2131" y="2728"/>
              <a:ext cx="885" cy="294"/>
            </a:xfrm>
            <a:prstGeom prst="rect">
              <a:avLst/>
            </a:prstGeom>
            <a:noFill/>
            <a:ln w="9525">
              <a:noFill/>
              <a:miter lim="800000"/>
              <a:headEnd/>
              <a:tailEnd/>
            </a:ln>
          </p:spPr>
          <p:txBody>
            <a:bodyPr/>
            <a:lstStyle/>
            <a:p>
              <a:r>
                <a:rPr lang="en-US" sz="1600" b="1">
                  <a:latin typeface="Arial" charset="0"/>
                </a:rPr>
                <a:t>Expansion Device</a:t>
              </a:r>
              <a:endParaRPr lang="en-GB" sz="3200"/>
            </a:p>
          </p:txBody>
        </p:sp>
        <p:sp>
          <p:nvSpPr>
            <p:cNvPr id="445565" name="Line 125"/>
            <p:cNvSpPr>
              <a:spLocks noChangeShapeType="1"/>
            </p:cNvSpPr>
            <p:nvPr/>
          </p:nvSpPr>
          <p:spPr bwMode="auto">
            <a:xfrm flipH="1">
              <a:off x="1964" y="2901"/>
              <a:ext cx="241" cy="121"/>
            </a:xfrm>
            <a:prstGeom prst="line">
              <a:avLst/>
            </a:prstGeom>
            <a:noFill/>
            <a:ln w="9525">
              <a:solidFill>
                <a:srgbClr val="000000"/>
              </a:solidFill>
              <a:round/>
              <a:headEnd/>
              <a:tailEnd type="triangle" w="med" len="med"/>
            </a:ln>
          </p:spPr>
          <p:txBody>
            <a:bodyPr/>
            <a:lstStyle/>
            <a:p>
              <a:endParaRPr lang="en-US"/>
            </a:p>
          </p:txBody>
        </p:sp>
        <p:sp>
          <p:nvSpPr>
            <p:cNvPr id="445566" name="Line 126"/>
            <p:cNvSpPr>
              <a:spLocks noChangeShapeType="1"/>
            </p:cNvSpPr>
            <p:nvPr/>
          </p:nvSpPr>
          <p:spPr bwMode="auto">
            <a:xfrm>
              <a:off x="1796" y="3625"/>
              <a:ext cx="94" cy="0"/>
            </a:xfrm>
            <a:prstGeom prst="line">
              <a:avLst/>
            </a:prstGeom>
            <a:noFill/>
            <a:ln w="9525">
              <a:solidFill>
                <a:srgbClr val="000000"/>
              </a:solidFill>
              <a:round/>
              <a:headEnd/>
              <a:tailEnd/>
            </a:ln>
          </p:spPr>
          <p:txBody>
            <a:bodyPr/>
            <a:lstStyle/>
            <a:p>
              <a:endParaRPr lang="en-US"/>
            </a:p>
          </p:txBody>
        </p:sp>
        <p:sp>
          <p:nvSpPr>
            <p:cNvPr id="445567" name="Text Box 127"/>
            <p:cNvSpPr txBox="1">
              <a:spLocks noChangeArrowheads="1"/>
            </p:cNvSpPr>
            <p:nvPr/>
          </p:nvSpPr>
          <p:spPr bwMode="auto">
            <a:xfrm>
              <a:off x="1849" y="3538"/>
              <a:ext cx="194" cy="147"/>
            </a:xfrm>
            <a:prstGeom prst="rect">
              <a:avLst/>
            </a:prstGeom>
            <a:noFill/>
            <a:ln w="9525">
              <a:noFill/>
              <a:miter lim="800000"/>
              <a:headEnd/>
              <a:tailEnd/>
            </a:ln>
          </p:spPr>
          <p:txBody>
            <a:bodyPr/>
            <a:lstStyle/>
            <a:p>
              <a:r>
                <a:rPr lang="en-GB" sz="1600" b="1">
                  <a:latin typeface="Arial" charset="0"/>
                </a:rPr>
                <a:t>1</a:t>
              </a:r>
              <a:endParaRPr lang="en-GB" sz="3200"/>
            </a:p>
          </p:txBody>
        </p:sp>
        <p:sp>
          <p:nvSpPr>
            <p:cNvPr id="445568" name="Text Box 128"/>
            <p:cNvSpPr txBox="1">
              <a:spLocks noChangeArrowheads="1"/>
            </p:cNvSpPr>
            <p:nvPr/>
          </p:nvSpPr>
          <p:spPr bwMode="auto">
            <a:xfrm>
              <a:off x="3827" y="3477"/>
              <a:ext cx="194" cy="148"/>
            </a:xfrm>
            <a:prstGeom prst="rect">
              <a:avLst/>
            </a:prstGeom>
            <a:noFill/>
            <a:ln w="9525">
              <a:noFill/>
              <a:miter lim="800000"/>
              <a:headEnd/>
              <a:tailEnd/>
            </a:ln>
          </p:spPr>
          <p:txBody>
            <a:bodyPr/>
            <a:lstStyle/>
            <a:p>
              <a:r>
                <a:rPr lang="en-GB" sz="1600" b="1">
                  <a:latin typeface="Arial" charset="0"/>
                </a:rPr>
                <a:t>2</a:t>
              </a:r>
              <a:endParaRPr lang="en-GB" sz="3200"/>
            </a:p>
          </p:txBody>
        </p:sp>
        <p:sp>
          <p:nvSpPr>
            <p:cNvPr id="445569" name="Line 129"/>
            <p:cNvSpPr>
              <a:spLocks noChangeShapeType="1"/>
            </p:cNvSpPr>
            <p:nvPr/>
          </p:nvSpPr>
          <p:spPr bwMode="auto">
            <a:xfrm>
              <a:off x="3967" y="3564"/>
              <a:ext cx="93" cy="0"/>
            </a:xfrm>
            <a:prstGeom prst="line">
              <a:avLst/>
            </a:prstGeom>
            <a:noFill/>
            <a:ln w="9525">
              <a:solidFill>
                <a:srgbClr val="000000"/>
              </a:solidFill>
              <a:round/>
              <a:headEnd/>
              <a:tailEnd/>
            </a:ln>
          </p:spPr>
          <p:txBody>
            <a:bodyPr/>
            <a:lstStyle/>
            <a:p>
              <a:endParaRPr lang="en-US"/>
            </a:p>
          </p:txBody>
        </p:sp>
        <p:sp>
          <p:nvSpPr>
            <p:cNvPr id="445570" name="Line 130"/>
            <p:cNvSpPr>
              <a:spLocks noChangeShapeType="1"/>
            </p:cNvSpPr>
            <p:nvPr/>
          </p:nvSpPr>
          <p:spPr bwMode="auto">
            <a:xfrm>
              <a:off x="4456" y="2098"/>
              <a:ext cx="93" cy="0"/>
            </a:xfrm>
            <a:prstGeom prst="line">
              <a:avLst/>
            </a:prstGeom>
            <a:noFill/>
            <a:ln w="9525">
              <a:solidFill>
                <a:srgbClr val="000000"/>
              </a:solidFill>
              <a:round/>
              <a:headEnd/>
              <a:tailEnd/>
            </a:ln>
          </p:spPr>
          <p:txBody>
            <a:bodyPr/>
            <a:lstStyle/>
            <a:p>
              <a:endParaRPr lang="en-US"/>
            </a:p>
          </p:txBody>
        </p:sp>
        <p:sp>
          <p:nvSpPr>
            <p:cNvPr id="445571" name="Line 131"/>
            <p:cNvSpPr>
              <a:spLocks noChangeShapeType="1"/>
            </p:cNvSpPr>
            <p:nvPr/>
          </p:nvSpPr>
          <p:spPr bwMode="auto">
            <a:xfrm>
              <a:off x="1803" y="2500"/>
              <a:ext cx="94" cy="0"/>
            </a:xfrm>
            <a:prstGeom prst="line">
              <a:avLst/>
            </a:prstGeom>
            <a:noFill/>
            <a:ln w="9525">
              <a:solidFill>
                <a:srgbClr val="000000"/>
              </a:solidFill>
              <a:round/>
              <a:headEnd/>
              <a:tailEnd/>
            </a:ln>
          </p:spPr>
          <p:txBody>
            <a:bodyPr/>
            <a:lstStyle/>
            <a:p>
              <a:endParaRPr lang="en-US"/>
            </a:p>
          </p:txBody>
        </p:sp>
        <p:sp>
          <p:nvSpPr>
            <p:cNvPr id="445572" name="Text Box 132"/>
            <p:cNvSpPr txBox="1">
              <a:spLocks noChangeArrowheads="1"/>
            </p:cNvSpPr>
            <p:nvPr/>
          </p:nvSpPr>
          <p:spPr bwMode="auto">
            <a:xfrm>
              <a:off x="4329" y="2010"/>
              <a:ext cx="194" cy="148"/>
            </a:xfrm>
            <a:prstGeom prst="rect">
              <a:avLst/>
            </a:prstGeom>
            <a:noFill/>
            <a:ln w="9525">
              <a:noFill/>
              <a:miter lim="800000"/>
              <a:headEnd/>
              <a:tailEnd/>
            </a:ln>
          </p:spPr>
          <p:txBody>
            <a:bodyPr/>
            <a:lstStyle/>
            <a:p>
              <a:r>
                <a:rPr lang="en-GB" sz="1600" b="1">
                  <a:latin typeface="Arial" charset="0"/>
                </a:rPr>
                <a:t>3</a:t>
              </a:r>
              <a:endParaRPr lang="en-GB" sz="3200"/>
            </a:p>
          </p:txBody>
        </p:sp>
        <p:sp>
          <p:nvSpPr>
            <p:cNvPr id="445573" name="Text Box 133"/>
            <p:cNvSpPr txBox="1">
              <a:spLocks noChangeArrowheads="1"/>
            </p:cNvSpPr>
            <p:nvPr/>
          </p:nvSpPr>
          <p:spPr bwMode="auto">
            <a:xfrm>
              <a:off x="1864" y="2412"/>
              <a:ext cx="194" cy="148"/>
            </a:xfrm>
            <a:prstGeom prst="rect">
              <a:avLst/>
            </a:prstGeom>
            <a:noFill/>
            <a:ln w="9525">
              <a:noFill/>
              <a:miter lim="800000"/>
              <a:headEnd/>
              <a:tailEnd/>
            </a:ln>
          </p:spPr>
          <p:txBody>
            <a:bodyPr/>
            <a:lstStyle/>
            <a:p>
              <a:r>
                <a:rPr lang="en-GB" sz="1600" b="1">
                  <a:latin typeface="Arial" charset="0"/>
                </a:rPr>
                <a:t>4</a:t>
              </a:r>
              <a:endParaRPr lang="en-GB" sz="3200"/>
            </a:p>
          </p:txBody>
        </p:sp>
        <p:sp>
          <p:nvSpPr>
            <p:cNvPr id="445574" name="Line 134"/>
            <p:cNvSpPr>
              <a:spLocks noChangeShapeType="1"/>
            </p:cNvSpPr>
            <p:nvPr/>
          </p:nvSpPr>
          <p:spPr bwMode="auto">
            <a:xfrm>
              <a:off x="1863" y="2219"/>
              <a:ext cx="0" cy="736"/>
            </a:xfrm>
            <a:prstGeom prst="line">
              <a:avLst/>
            </a:prstGeom>
            <a:noFill/>
            <a:ln w="38100">
              <a:solidFill>
                <a:srgbClr val="339966"/>
              </a:solidFill>
              <a:round/>
              <a:headEnd/>
              <a:tailEnd type="stealth" w="med" len="med"/>
            </a:ln>
          </p:spPr>
          <p:txBody>
            <a:bodyPr/>
            <a:lstStyle/>
            <a:p>
              <a:endParaRPr lang="en-US"/>
            </a:p>
          </p:txBody>
        </p:sp>
      </p:grpSp>
      <p:sp>
        <p:nvSpPr>
          <p:cNvPr id="48" name="Footer Placeholder 47"/>
          <p:cNvSpPr>
            <a:spLocks noGrp="1"/>
          </p:cNvSpPr>
          <p:nvPr>
            <p:ph type="ftr" sz="quarter" idx="11"/>
          </p:nvPr>
        </p:nvSpPr>
        <p:spPr>
          <a:xfrm>
            <a:off x="3124200" y="6572272"/>
            <a:ext cx="3948130" cy="285728"/>
          </a:xfrm>
        </p:spPr>
        <p:txBody>
          <a:bodyPr/>
          <a:lstStyle/>
          <a:p>
            <a:r>
              <a:rPr lang="en-US" dirty="0" smtClean="0"/>
              <a:t>By: Mudit M. Saxena, Dept. of Mech. Engg.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D7D21409-028E-4420-898D-F35B213690A9}" type="slidenum">
              <a:rPr lang="en-US"/>
              <a:pPr/>
              <a:t>19</a:t>
            </a:fld>
            <a:endParaRPr lang="en-US"/>
          </a:p>
        </p:txBody>
      </p:sp>
      <p:sp>
        <p:nvSpPr>
          <p:cNvPr id="414722" name="Rectangle 2"/>
          <p:cNvSpPr>
            <a:spLocks noChangeArrowheads="1"/>
          </p:cNvSpPr>
          <p:nvPr/>
        </p:nvSpPr>
        <p:spPr bwMode="auto">
          <a:xfrm>
            <a:off x="0" y="0"/>
            <a:ext cx="1490663" cy="685800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414723" name="Group 3"/>
          <p:cNvGrpSpPr>
            <a:grpSpLocks/>
          </p:cNvGrpSpPr>
          <p:nvPr/>
        </p:nvGrpSpPr>
        <p:grpSpPr bwMode="auto">
          <a:xfrm>
            <a:off x="0" y="0"/>
            <a:ext cx="9144000" cy="6858000"/>
            <a:chOff x="0" y="0"/>
            <a:chExt cx="5760" cy="4320"/>
          </a:xfrm>
        </p:grpSpPr>
        <p:sp>
          <p:nvSpPr>
            <p:cNvPr id="414724" name="Line 4"/>
            <p:cNvSpPr>
              <a:spLocks noChangeShapeType="1"/>
            </p:cNvSpPr>
            <p:nvPr/>
          </p:nvSpPr>
          <p:spPr bwMode="auto">
            <a:xfrm>
              <a:off x="947" y="0"/>
              <a:ext cx="0" cy="4320"/>
            </a:xfrm>
            <a:prstGeom prst="line">
              <a:avLst/>
            </a:prstGeom>
            <a:noFill/>
            <a:ln w="38100">
              <a:solidFill>
                <a:srgbClr val="000080"/>
              </a:solidFill>
              <a:round/>
              <a:headEnd/>
              <a:tailEnd/>
            </a:ln>
            <a:effectLst/>
          </p:spPr>
          <p:txBody>
            <a:bodyPr/>
            <a:lstStyle/>
            <a:p>
              <a:endParaRPr lang="en-US"/>
            </a:p>
          </p:txBody>
        </p:sp>
        <p:sp>
          <p:nvSpPr>
            <p:cNvPr id="414725" name="Line 5"/>
            <p:cNvSpPr>
              <a:spLocks noChangeShapeType="1"/>
            </p:cNvSpPr>
            <p:nvPr/>
          </p:nvSpPr>
          <p:spPr bwMode="auto">
            <a:xfrm>
              <a:off x="0" y="870"/>
              <a:ext cx="5760" cy="0"/>
            </a:xfrm>
            <a:prstGeom prst="line">
              <a:avLst/>
            </a:prstGeom>
            <a:noFill/>
            <a:ln w="38100">
              <a:solidFill>
                <a:srgbClr val="000080"/>
              </a:solidFill>
              <a:round/>
              <a:headEnd/>
              <a:tailEnd/>
            </a:ln>
            <a:effectLst/>
          </p:spPr>
          <p:txBody>
            <a:bodyPr/>
            <a:lstStyle/>
            <a:p>
              <a:endParaRPr lang="en-US"/>
            </a:p>
          </p:txBody>
        </p:sp>
      </p:grpSp>
      <p:sp>
        <p:nvSpPr>
          <p:cNvPr id="414730" name="Text Box 10"/>
          <p:cNvSpPr txBox="1">
            <a:spLocks noChangeArrowheads="1"/>
          </p:cNvSpPr>
          <p:nvPr/>
        </p:nvSpPr>
        <p:spPr bwMode="auto">
          <a:xfrm>
            <a:off x="1857356" y="500042"/>
            <a:ext cx="7061200" cy="579438"/>
          </a:xfrm>
          <a:prstGeom prst="rect">
            <a:avLst/>
          </a:prstGeom>
          <a:noFill/>
          <a:ln w="9525">
            <a:noFill/>
            <a:miter lim="800000"/>
            <a:headEnd/>
            <a:tailEnd/>
          </a:ln>
          <a:effectLst/>
        </p:spPr>
        <p:txBody>
          <a:bodyPr>
            <a:spAutoFit/>
          </a:bodyPr>
          <a:lstStyle/>
          <a:p>
            <a:pPr defTabSz="227013">
              <a:spcBef>
                <a:spcPct val="50000"/>
              </a:spcBef>
            </a:pPr>
            <a:r>
              <a:rPr lang="en-US" sz="3200" b="1" dirty="0" err="1">
                <a:solidFill>
                  <a:srgbClr val="C00000"/>
                </a:solidFill>
                <a:effectLst>
                  <a:outerShdw blurRad="38100" dist="38100" dir="2700000" algn="tl">
                    <a:srgbClr val="000000">
                      <a:alpha val="43137"/>
                    </a:srgbClr>
                  </a:outerShdw>
                </a:effectLst>
                <a:latin typeface="Arial" charset="0"/>
              </a:rPr>
              <a:t>Vapour</a:t>
            </a:r>
            <a:r>
              <a:rPr lang="en-US" sz="3200" b="1" dirty="0">
                <a:solidFill>
                  <a:srgbClr val="C00000"/>
                </a:solidFill>
                <a:effectLst>
                  <a:outerShdw blurRad="38100" dist="38100" dir="2700000" algn="tl">
                    <a:srgbClr val="000000">
                      <a:alpha val="43137"/>
                    </a:srgbClr>
                  </a:outerShdw>
                </a:effectLst>
                <a:latin typeface="Arial" charset="0"/>
              </a:rPr>
              <a:t> Compression Refrigeration</a:t>
            </a:r>
            <a:endParaRPr lang="en-US" sz="2800" b="1" dirty="0">
              <a:solidFill>
                <a:srgbClr val="C00000"/>
              </a:solidFill>
              <a:effectLst>
                <a:outerShdw blurRad="38100" dist="38100" dir="2700000" algn="tl">
                  <a:srgbClr val="000000">
                    <a:alpha val="43137"/>
                  </a:srgbClr>
                </a:outerShdw>
              </a:effectLst>
              <a:latin typeface="Arial" charset="0"/>
            </a:endParaRPr>
          </a:p>
        </p:txBody>
      </p:sp>
      <p:sp>
        <p:nvSpPr>
          <p:cNvPr id="414732" name="Text Box 12"/>
          <p:cNvSpPr txBox="1">
            <a:spLocks noChangeArrowheads="1"/>
          </p:cNvSpPr>
          <p:nvPr/>
        </p:nvSpPr>
        <p:spPr bwMode="auto">
          <a:xfrm>
            <a:off x="1908175" y="2492375"/>
            <a:ext cx="6985000" cy="3082925"/>
          </a:xfrm>
          <a:prstGeom prst="rect">
            <a:avLst/>
          </a:prstGeom>
          <a:noFill/>
          <a:ln w="9525">
            <a:noFill/>
            <a:miter lim="800000"/>
            <a:headEnd/>
            <a:tailEnd/>
          </a:ln>
          <a:effectLst/>
        </p:spPr>
        <p:txBody>
          <a:bodyPr>
            <a:spAutoFit/>
          </a:bodyPr>
          <a:lstStyle/>
          <a:p>
            <a:pPr marL="401638" indent="-401638" defTabSz="227013">
              <a:spcBef>
                <a:spcPct val="50000"/>
              </a:spcBef>
              <a:buFont typeface="Wingdings" pitchFamily="2" charset="2"/>
              <a:buNone/>
              <a:tabLst>
                <a:tab pos="690563" algn="l"/>
              </a:tabLst>
            </a:pPr>
            <a:r>
              <a:rPr lang="en-US" sz="2800" b="1">
                <a:solidFill>
                  <a:srgbClr val="000066"/>
                </a:solidFill>
                <a:latin typeface="Arial" charset="0"/>
              </a:rPr>
              <a:t>Type of refrigerant</a:t>
            </a:r>
          </a:p>
          <a:p>
            <a:pPr marL="401638" indent="-401638" defTabSz="227013">
              <a:spcBef>
                <a:spcPct val="50000"/>
              </a:spcBef>
              <a:buFontTx/>
              <a:buChar char="•"/>
              <a:tabLst>
                <a:tab pos="690563" algn="l"/>
              </a:tabLst>
            </a:pPr>
            <a:r>
              <a:rPr lang="en-US" sz="2800" b="1">
                <a:solidFill>
                  <a:srgbClr val="000066"/>
                </a:solidFill>
                <a:latin typeface="Arial" charset="0"/>
              </a:rPr>
              <a:t>Refrigerant determined by the required cooling temperature</a:t>
            </a:r>
          </a:p>
          <a:p>
            <a:pPr marL="401638" indent="-401638" defTabSz="227013">
              <a:spcBef>
                <a:spcPct val="50000"/>
              </a:spcBef>
              <a:buFontTx/>
              <a:buChar char="•"/>
              <a:tabLst>
                <a:tab pos="690563" algn="l"/>
              </a:tabLst>
            </a:pPr>
            <a:r>
              <a:rPr lang="en-US" sz="2800" b="1">
                <a:solidFill>
                  <a:srgbClr val="000066"/>
                </a:solidFill>
                <a:latin typeface="Arial" charset="0"/>
              </a:rPr>
              <a:t>Chlorinated fluorocarbons (CFCs) or freons: R-11, R-12, R-21, R-22 and R-502</a:t>
            </a:r>
          </a:p>
        </p:txBody>
      </p:sp>
      <p:sp>
        <p:nvSpPr>
          <p:cNvPr id="10" name="Footer Placeholder 9"/>
          <p:cNvSpPr>
            <a:spLocks noGrp="1"/>
          </p:cNvSpPr>
          <p:nvPr>
            <p:ph type="ftr" sz="quarter" idx="11"/>
          </p:nvPr>
        </p:nvSpPr>
        <p:spPr>
          <a:xfrm>
            <a:off x="3124200" y="6429396"/>
            <a:ext cx="4162444" cy="276204"/>
          </a:xfrm>
        </p:spPr>
        <p:txBody>
          <a:bodyPr/>
          <a:lstStyle/>
          <a:p>
            <a:r>
              <a:rPr lang="en-US" dirty="0" smtClean="0"/>
              <a:t>By: Mudit M. Saxena, Dept. of Mech. Engg.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ChangeArrowheads="1"/>
          </p:cNvSpPr>
          <p:nvPr/>
        </p:nvSpPr>
        <p:spPr bwMode="auto">
          <a:xfrm>
            <a:off x="0" y="0"/>
            <a:ext cx="1490663" cy="685800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351235" name="Group 3"/>
          <p:cNvGrpSpPr>
            <a:grpSpLocks/>
          </p:cNvGrpSpPr>
          <p:nvPr/>
        </p:nvGrpSpPr>
        <p:grpSpPr bwMode="auto">
          <a:xfrm>
            <a:off x="0" y="0"/>
            <a:ext cx="9144000" cy="6858000"/>
            <a:chOff x="0" y="0"/>
            <a:chExt cx="5760" cy="4320"/>
          </a:xfrm>
        </p:grpSpPr>
        <p:sp>
          <p:nvSpPr>
            <p:cNvPr id="351236" name="Line 4"/>
            <p:cNvSpPr>
              <a:spLocks noChangeShapeType="1"/>
            </p:cNvSpPr>
            <p:nvPr/>
          </p:nvSpPr>
          <p:spPr bwMode="auto">
            <a:xfrm>
              <a:off x="947" y="0"/>
              <a:ext cx="0" cy="4320"/>
            </a:xfrm>
            <a:prstGeom prst="line">
              <a:avLst/>
            </a:prstGeom>
            <a:noFill/>
            <a:ln w="38100">
              <a:solidFill>
                <a:srgbClr val="000080"/>
              </a:solidFill>
              <a:round/>
              <a:headEnd/>
              <a:tailEnd/>
            </a:ln>
            <a:effectLst/>
          </p:spPr>
          <p:txBody>
            <a:bodyPr/>
            <a:lstStyle/>
            <a:p>
              <a:endParaRPr lang="en-US"/>
            </a:p>
          </p:txBody>
        </p:sp>
        <p:sp>
          <p:nvSpPr>
            <p:cNvPr id="351237" name="Line 5"/>
            <p:cNvSpPr>
              <a:spLocks noChangeShapeType="1"/>
            </p:cNvSpPr>
            <p:nvPr/>
          </p:nvSpPr>
          <p:spPr bwMode="auto">
            <a:xfrm>
              <a:off x="0" y="870"/>
              <a:ext cx="5760" cy="0"/>
            </a:xfrm>
            <a:prstGeom prst="line">
              <a:avLst/>
            </a:prstGeom>
            <a:noFill/>
            <a:ln w="38100">
              <a:solidFill>
                <a:srgbClr val="000080"/>
              </a:solidFill>
              <a:round/>
              <a:headEnd/>
              <a:tailEnd/>
            </a:ln>
            <a:effectLst/>
          </p:spPr>
          <p:txBody>
            <a:bodyPr/>
            <a:lstStyle/>
            <a:p>
              <a:endParaRPr lang="en-US"/>
            </a:p>
          </p:txBody>
        </p:sp>
      </p:grpSp>
      <p:sp>
        <p:nvSpPr>
          <p:cNvPr id="351241" name="Text Box 9"/>
          <p:cNvSpPr txBox="1">
            <a:spLocks noChangeArrowheads="1"/>
          </p:cNvSpPr>
          <p:nvPr/>
        </p:nvSpPr>
        <p:spPr bwMode="auto">
          <a:xfrm>
            <a:off x="1870075" y="446088"/>
            <a:ext cx="7011988" cy="579437"/>
          </a:xfrm>
          <a:prstGeom prst="rect">
            <a:avLst/>
          </a:prstGeom>
          <a:noFill/>
          <a:ln w="9525">
            <a:noFill/>
            <a:miter lim="800000"/>
            <a:headEnd/>
            <a:tailEnd/>
          </a:ln>
          <a:effectLst/>
        </p:spPr>
        <p:txBody>
          <a:bodyPr anchor="ctr">
            <a:spAutoFit/>
          </a:bodyPr>
          <a:lstStyle/>
          <a:p>
            <a:pPr>
              <a:spcBef>
                <a:spcPct val="50000"/>
              </a:spcBef>
            </a:pPr>
            <a:r>
              <a:rPr lang="en-US" sz="3200" b="1" dirty="0">
                <a:solidFill>
                  <a:srgbClr val="C00000"/>
                </a:solidFill>
                <a:effectLst>
                  <a:outerShdw blurRad="38100" dist="38100" dir="2700000" algn="tl">
                    <a:srgbClr val="000000"/>
                  </a:outerShdw>
                </a:effectLst>
                <a:latin typeface="Arial" charset="0"/>
              </a:rPr>
              <a:t>Introduction</a:t>
            </a:r>
          </a:p>
        </p:txBody>
      </p:sp>
      <p:sp>
        <p:nvSpPr>
          <p:cNvPr id="351243" name="Text Box 11"/>
          <p:cNvSpPr txBox="1">
            <a:spLocks noChangeArrowheads="1"/>
          </p:cNvSpPr>
          <p:nvPr/>
        </p:nvSpPr>
        <p:spPr bwMode="auto">
          <a:xfrm>
            <a:off x="1903413" y="1752600"/>
            <a:ext cx="2452687" cy="1066800"/>
          </a:xfrm>
          <a:prstGeom prst="rect">
            <a:avLst/>
          </a:prstGeom>
          <a:noFill/>
          <a:ln w="9525">
            <a:noFill/>
            <a:miter lim="800000"/>
            <a:headEnd/>
            <a:tailEnd/>
          </a:ln>
          <a:effectLst/>
        </p:spPr>
        <p:txBody>
          <a:bodyPr>
            <a:spAutoFit/>
          </a:bodyPr>
          <a:lstStyle/>
          <a:p>
            <a:pPr defTabSz="227013">
              <a:spcBef>
                <a:spcPct val="50000"/>
              </a:spcBef>
            </a:pPr>
            <a:r>
              <a:rPr lang="en-US" sz="3200" b="1">
                <a:solidFill>
                  <a:srgbClr val="663300"/>
                </a:solidFill>
                <a:latin typeface="Arial" charset="0"/>
              </a:rPr>
              <a:t>How does it work?</a:t>
            </a:r>
            <a:endParaRPr lang="en-US" sz="2800" b="1">
              <a:solidFill>
                <a:srgbClr val="CCFFCC"/>
              </a:solidFill>
              <a:effectLst>
                <a:outerShdw blurRad="38100" dist="38100" dir="2700000" algn="tl">
                  <a:srgbClr val="000000"/>
                </a:outerShdw>
              </a:effectLst>
              <a:latin typeface="Arial" charset="0"/>
            </a:endParaRPr>
          </a:p>
        </p:txBody>
      </p:sp>
      <p:grpSp>
        <p:nvGrpSpPr>
          <p:cNvPr id="351258" name="Group 26"/>
          <p:cNvGrpSpPr>
            <a:grpSpLocks/>
          </p:cNvGrpSpPr>
          <p:nvPr/>
        </p:nvGrpSpPr>
        <p:grpSpPr bwMode="auto">
          <a:xfrm>
            <a:off x="4572000" y="1624013"/>
            <a:ext cx="4679950" cy="4757737"/>
            <a:chOff x="2971" y="1023"/>
            <a:chExt cx="2585" cy="2634"/>
          </a:xfrm>
        </p:grpSpPr>
        <p:sp>
          <p:nvSpPr>
            <p:cNvPr id="351248" name="Rectangle 16"/>
            <p:cNvSpPr>
              <a:spLocks noChangeArrowheads="1"/>
            </p:cNvSpPr>
            <p:nvPr/>
          </p:nvSpPr>
          <p:spPr bwMode="auto">
            <a:xfrm>
              <a:off x="2993" y="1023"/>
              <a:ext cx="1981" cy="582"/>
            </a:xfrm>
            <a:prstGeom prst="rect">
              <a:avLst/>
            </a:prstGeom>
            <a:gradFill rotWithShape="0">
              <a:gsLst>
                <a:gs pos="0">
                  <a:srgbClr val="FF0000"/>
                </a:gs>
                <a:gs pos="50000">
                  <a:srgbClr val="FFFFFF"/>
                </a:gs>
                <a:gs pos="100000">
                  <a:srgbClr val="FF0000"/>
                </a:gs>
              </a:gsLst>
              <a:lin ang="5400000" scaled="1"/>
            </a:gradFill>
            <a:ln w="9525">
              <a:solidFill>
                <a:srgbClr val="000000"/>
              </a:solidFill>
              <a:miter lim="800000"/>
              <a:headEnd/>
              <a:tailEnd/>
            </a:ln>
            <a:effectLst/>
          </p:spPr>
          <p:txBody>
            <a:bodyPr/>
            <a:lstStyle/>
            <a:p>
              <a:pPr algn="ctr"/>
              <a:endParaRPr lang="en-GB" sz="2000" b="1">
                <a:latin typeface="Arial" charset="0"/>
              </a:endParaRPr>
            </a:p>
            <a:p>
              <a:pPr algn="ctr"/>
              <a:r>
                <a:rPr lang="en-GB" sz="2000" b="1">
                  <a:latin typeface="Arial" charset="0"/>
                </a:rPr>
                <a:t>High Temperature Reservoir</a:t>
              </a:r>
              <a:endParaRPr lang="en-GB" sz="3200">
                <a:latin typeface="Arial" charset="0"/>
              </a:endParaRPr>
            </a:p>
          </p:txBody>
        </p:sp>
        <p:sp>
          <p:nvSpPr>
            <p:cNvPr id="351249" name="Rectangle 17"/>
            <p:cNvSpPr>
              <a:spLocks noChangeArrowheads="1"/>
            </p:cNvSpPr>
            <p:nvPr/>
          </p:nvSpPr>
          <p:spPr bwMode="auto">
            <a:xfrm>
              <a:off x="2971" y="3075"/>
              <a:ext cx="1981" cy="582"/>
            </a:xfrm>
            <a:prstGeom prst="rect">
              <a:avLst/>
            </a:prstGeom>
            <a:gradFill rotWithShape="0">
              <a:gsLst>
                <a:gs pos="0">
                  <a:srgbClr val="63D6FF"/>
                </a:gs>
                <a:gs pos="50000">
                  <a:srgbClr val="FFFFFF"/>
                </a:gs>
                <a:gs pos="100000">
                  <a:srgbClr val="63D6FF"/>
                </a:gs>
              </a:gsLst>
              <a:lin ang="5400000" scaled="1"/>
            </a:gradFill>
            <a:ln w="9525">
              <a:solidFill>
                <a:srgbClr val="000000"/>
              </a:solidFill>
              <a:miter lim="800000"/>
              <a:headEnd/>
              <a:tailEnd/>
            </a:ln>
            <a:effectLst/>
          </p:spPr>
          <p:txBody>
            <a:bodyPr/>
            <a:lstStyle/>
            <a:p>
              <a:pPr algn="ctr"/>
              <a:endParaRPr lang="en-GB" sz="2000" b="1">
                <a:latin typeface="Arial" charset="0"/>
              </a:endParaRPr>
            </a:p>
            <a:p>
              <a:pPr algn="ctr"/>
              <a:r>
                <a:rPr lang="en-GB" sz="2000" b="1">
                  <a:latin typeface="Arial" charset="0"/>
                </a:rPr>
                <a:t>Low Temperature Reservoir</a:t>
              </a:r>
              <a:endParaRPr lang="en-GB" sz="3200">
                <a:latin typeface="Arial" charset="0"/>
              </a:endParaRPr>
            </a:p>
          </p:txBody>
        </p:sp>
        <p:sp>
          <p:nvSpPr>
            <p:cNvPr id="351250" name="Oval 18"/>
            <p:cNvSpPr>
              <a:spLocks noChangeArrowheads="1"/>
            </p:cNvSpPr>
            <p:nvPr/>
          </p:nvSpPr>
          <p:spPr bwMode="auto">
            <a:xfrm>
              <a:off x="3693" y="2079"/>
              <a:ext cx="536" cy="541"/>
            </a:xfrm>
            <a:prstGeom prst="ellipse">
              <a:avLst/>
            </a:prstGeom>
            <a:solidFill>
              <a:srgbClr val="FFC5E2"/>
            </a:solidFill>
            <a:ln w="9525">
              <a:solidFill>
                <a:srgbClr val="000000"/>
              </a:solidFill>
              <a:round/>
              <a:headEnd/>
              <a:tailEnd/>
            </a:ln>
            <a:effectLst/>
          </p:spPr>
          <p:txBody>
            <a:bodyPr/>
            <a:lstStyle/>
            <a:p>
              <a:pPr algn="ctr">
                <a:spcBef>
                  <a:spcPts val="600"/>
                </a:spcBef>
              </a:pPr>
              <a:r>
                <a:rPr lang="en-GB" sz="2000" b="1">
                  <a:latin typeface="Arial" charset="0"/>
                </a:rPr>
                <a:t>R</a:t>
              </a:r>
              <a:endParaRPr lang="en-GB" sz="3200">
                <a:latin typeface="Arial" charset="0"/>
              </a:endParaRPr>
            </a:p>
          </p:txBody>
        </p:sp>
        <p:sp>
          <p:nvSpPr>
            <p:cNvPr id="351251" name="Line 19"/>
            <p:cNvSpPr>
              <a:spLocks noChangeShapeType="1"/>
            </p:cNvSpPr>
            <p:nvPr/>
          </p:nvSpPr>
          <p:spPr bwMode="auto">
            <a:xfrm flipV="1">
              <a:off x="3967" y="2630"/>
              <a:ext cx="0" cy="449"/>
            </a:xfrm>
            <a:prstGeom prst="line">
              <a:avLst/>
            </a:prstGeom>
            <a:noFill/>
            <a:ln w="9525">
              <a:solidFill>
                <a:srgbClr val="000000"/>
              </a:solidFill>
              <a:round/>
              <a:headEnd/>
              <a:tailEnd type="triangle" w="med" len="med"/>
            </a:ln>
            <a:effectLst/>
          </p:spPr>
          <p:txBody>
            <a:bodyPr/>
            <a:lstStyle/>
            <a:p>
              <a:endParaRPr lang="en-US"/>
            </a:p>
          </p:txBody>
        </p:sp>
        <p:sp>
          <p:nvSpPr>
            <p:cNvPr id="351252" name="Line 20"/>
            <p:cNvSpPr>
              <a:spLocks noChangeShapeType="1"/>
            </p:cNvSpPr>
            <p:nvPr/>
          </p:nvSpPr>
          <p:spPr bwMode="auto">
            <a:xfrm flipV="1">
              <a:off x="3967" y="1619"/>
              <a:ext cx="0" cy="449"/>
            </a:xfrm>
            <a:prstGeom prst="line">
              <a:avLst/>
            </a:prstGeom>
            <a:noFill/>
            <a:ln w="9525">
              <a:solidFill>
                <a:srgbClr val="000000"/>
              </a:solidFill>
              <a:round/>
              <a:headEnd/>
              <a:tailEnd type="triangle" w="med" len="med"/>
            </a:ln>
            <a:effectLst/>
          </p:spPr>
          <p:txBody>
            <a:bodyPr/>
            <a:lstStyle/>
            <a:p>
              <a:endParaRPr lang="en-US"/>
            </a:p>
          </p:txBody>
        </p:sp>
        <p:sp>
          <p:nvSpPr>
            <p:cNvPr id="351253" name="Line 21"/>
            <p:cNvSpPr>
              <a:spLocks noChangeShapeType="1"/>
            </p:cNvSpPr>
            <p:nvPr/>
          </p:nvSpPr>
          <p:spPr bwMode="auto">
            <a:xfrm flipH="1">
              <a:off x="4240" y="2355"/>
              <a:ext cx="656" cy="0"/>
            </a:xfrm>
            <a:prstGeom prst="line">
              <a:avLst/>
            </a:prstGeom>
            <a:noFill/>
            <a:ln w="9525">
              <a:solidFill>
                <a:srgbClr val="000000"/>
              </a:solidFill>
              <a:round/>
              <a:headEnd/>
              <a:tailEnd type="triangle" w="med" len="med"/>
            </a:ln>
            <a:effectLst/>
          </p:spPr>
          <p:txBody>
            <a:bodyPr/>
            <a:lstStyle/>
            <a:p>
              <a:endParaRPr lang="en-US"/>
            </a:p>
          </p:txBody>
        </p:sp>
        <p:sp>
          <p:nvSpPr>
            <p:cNvPr id="351254" name="Text Box 22"/>
            <p:cNvSpPr txBox="1">
              <a:spLocks noChangeArrowheads="1"/>
            </p:cNvSpPr>
            <p:nvPr/>
          </p:nvSpPr>
          <p:spPr bwMode="auto">
            <a:xfrm>
              <a:off x="4621" y="2115"/>
              <a:ext cx="935" cy="220"/>
            </a:xfrm>
            <a:prstGeom prst="rect">
              <a:avLst/>
            </a:prstGeom>
            <a:noFill/>
            <a:ln w="9525">
              <a:noFill/>
              <a:miter lim="800000"/>
              <a:headEnd/>
              <a:tailEnd/>
            </a:ln>
            <a:effectLst/>
          </p:spPr>
          <p:txBody>
            <a:bodyPr/>
            <a:lstStyle/>
            <a:p>
              <a:r>
                <a:rPr lang="en-GB" sz="2000" b="1">
                  <a:latin typeface="Arial" charset="0"/>
                </a:rPr>
                <a:t>Work Input</a:t>
              </a:r>
              <a:endParaRPr lang="en-GB" sz="3200">
                <a:latin typeface="Arial" charset="0"/>
              </a:endParaRPr>
            </a:p>
          </p:txBody>
        </p:sp>
        <p:sp>
          <p:nvSpPr>
            <p:cNvPr id="351255" name="Text Box 23"/>
            <p:cNvSpPr txBox="1">
              <a:spLocks noChangeArrowheads="1"/>
            </p:cNvSpPr>
            <p:nvPr/>
          </p:nvSpPr>
          <p:spPr bwMode="auto">
            <a:xfrm>
              <a:off x="4035" y="2784"/>
              <a:ext cx="1253" cy="225"/>
            </a:xfrm>
            <a:prstGeom prst="rect">
              <a:avLst/>
            </a:prstGeom>
            <a:noFill/>
            <a:ln w="9525">
              <a:noFill/>
              <a:miter lim="800000"/>
              <a:headEnd/>
              <a:tailEnd/>
            </a:ln>
            <a:effectLst/>
          </p:spPr>
          <p:txBody>
            <a:bodyPr/>
            <a:lstStyle/>
            <a:p>
              <a:r>
                <a:rPr lang="en-GB" sz="2000" b="1">
                  <a:latin typeface="Arial" charset="0"/>
                </a:rPr>
                <a:t>Heat Absorbed</a:t>
              </a:r>
              <a:endParaRPr lang="en-GB" sz="3200">
                <a:latin typeface="Arial" charset="0"/>
              </a:endParaRPr>
            </a:p>
          </p:txBody>
        </p:sp>
        <p:sp>
          <p:nvSpPr>
            <p:cNvPr id="351256" name="Text Box 24"/>
            <p:cNvSpPr txBox="1">
              <a:spLocks noChangeArrowheads="1"/>
            </p:cNvSpPr>
            <p:nvPr/>
          </p:nvSpPr>
          <p:spPr bwMode="auto">
            <a:xfrm>
              <a:off x="3974" y="1742"/>
              <a:ext cx="1253" cy="256"/>
            </a:xfrm>
            <a:prstGeom prst="rect">
              <a:avLst/>
            </a:prstGeom>
            <a:noFill/>
            <a:ln w="9525">
              <a:noFill/>
              <a:miter lim="800000"/>
              <a:headEnd/>
              <a:tailEnd/>
            </a:ln>
            <a:effectLst/>
          </p:spPr>
          <p:txBody>
            <a:bodyPr/>
            <a:lstStyle/>
            <a:p>
              <a:r>
                <a:rPr lang="en-GB" sz="2000" b="1">
                  <a:latin typeface="Arial" charset="0"/>
                </a:rPr>
                <a:t>Heat Rejected</a:t>
              </a:r>
              <a:endParaRPr lang="en-GB" sz="3200">
                <a:latin typeface="Arial" charset="0"/>
              </a:endParaRPr>
            </a:p>
          </p:txBody>
        </p:sp>
      </p:grpSp>
      <p:sp>
        <p:nvSpPr>
          <p:cNvPr id="19" name="Footer Placeholder 18"/>
          <p:cNvSpPr>
            <a:spLocks noGrp="1"/>
          </p:cNvSpPr>
          <p:nvPr>
            <p:ph type="ftr" sz="quarter" idx="11"/>
          </p:nvPr>
        </p:nvSpPr>
        <p:spPr>
          <a:xfrm>
            <a:off x="3124200" y="6572272"/>
            <a:ext cx="4305320" cy="285728"/>
          </a:xfrm>
        </p:spPr>
        <p:txBody>
          <a:bodyPr/>
          <a:lstStyle/>
          <a:p>
            <a:r>
              <a:rPr lang="en-US" dirty="0" smtClean="0"/>
              <a:t>By: Mudit M. Saxena, Dept. of Mech. Engg.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D29E53BC-A9C9-4B9A-AC12-268D622F6C60}" type="slidenum">
              <a:rPr lang="en-US"/>
              <a:pPr/>
              <a:t>20</a:t>
            </a:fld>
            <a:endParaRPr lang="en-US"/>
          </a:p>
        </p:txBody>
      </p:sp>
      <p:sp>
        <p:nvSpPr>
          <p:cNvPr id="449538" name="Rectangle 2"/>
          <p:cNvSpPr>
            <a:spLocks noChangeArrowheads="1"/>
          </p:cNvSpPr>
          <p:nvPr/>
        </p:nvSpPr>
        <p:spPr bwMode="auto">
          <a:xfrm>
            <a:off x="0" y="0"/>
            <a:ext cx="1490663" cy="685800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449539" name="Group 3"/>
          <p:cNvGrpSpPr>
            <a:grpSpLocks/>
          </p:cNvGrpSpPr>
          <p:nvPr/>
        </p:nvGrpSpPr>
        <p:grpSpPr bwMode="auto">
          <a:xfrm>
            <a:off x="0" y="0"/>
            <a:ext cx="9144000" cy="6858000"/>
            <a:chOff x="0" y="0"/>
            <a:chExt cx="5760" cy="4320"/>
          </a:xfrm>
        </p:grpSpPr>
        <p:sp>
          <p:nvSpPr>
            <p:cNvPr id="449540" name="Line 4"/>
            <p:cNvSpPr>
              <a:spLocks noChangeShapeType="1"/>
            </p:cNvSpPr>
            <p:nvPr/>
          </p:nvSpPr>
          <p:spPr bwMode="auto">
            <a:xfrm>
              <a:off x="947" y="0"/>
              <a:ext cx="0" cy="4320"/>
            </a:xfrm>
            <a:prstGeom prst="line">
              <a:avLst/>
            </a:prstGeom>
            <a:noFill/>
            <a:ln w="38100">
              <a:solidFill>
                <a:srgbClr val="000080"/>
              </a:solidFill>
              <a:round/>
              <a:headEnd/>
              <a:tailEnd/>
            </a:ln>
            <a:effectLst/>
          </p:spPr>
          <p:txBody>
            <a:bodyPr/>
            <a:lstStyle/>
            <a:p>
              <a:endParaRPr lang="en-US"/>
            </a:p>
          </p:txBody>
        </p:sp>
        <p:sp>
          <p:nvSpPr>
            <p:cNvPr id="449541" name="Line 5"/>
            <p:cNvSpPr>
              <a:spLocks noChangeShapeType="1"/>
            </p:cNvSpPr>
            <p:nvPr/>
          </p:nvSpPr>
          <p:spPr bwMode="auto">
            <a:xfrm>
              <a:off x="0" y="870"/>
              <a:ext cx="5760" cy="0"/>
            </a:xfrm>
            <a:prstGeom prst="line">
              <a:avLst/>
            </a:prstGeom>
            <a:noFill/>
            <a:ln w="38100">
              <a:solidFill>
                <a:srgbClr val="000080"/>
              </a:solidFill>
              <a:round/>
              <a:headEnd/>
              <a:tailEnd/>
            </a:ln>
            <a:effectLst/>
          </p:spPr>
          <p:txBody>
            <a:bodyPr/>
            <a:lstStyle/>
            <a:p>
              <a:endParaRPr lang="en-US"/>
            </a:p>
          </p:txBody>
        </p:sp>
      </p:grpSp>
      <p:sp>
        <p:nvSpPr>
          <p:cNvPr id="449546" name="Text Box 10"/>
          <p:cNvSpPr txBox="1">
            <a:spLocks noChangeArrowheads="1"/>
          </p:cNvSpPr>
          <p:nvPr/>
        </p:nvSpPr>
        <p:spPr bwMode="auto">
          <a:xfrm>
            <a:off x="1857356" y="428604"/>
            <a:ext cx="7061200" cy="579438"/>
          </a:xfrm>
          <a:prstGeom prst="rect">
            <a:avLst/>
          </a:prstGeom>
          <a:noFill/>
          <a:ln w="9525">
            <a:noFill/>
            <a:miter lim="800000"/>
            <a:headEnd/>
            <a:tailEnd/>
          </a:ln>
          <a:effectLst/>
        </p:spPr>
        <p:txBody>
          <a:bodyPr>
            <a:spAutoFit/>
          </a:bodyPr>
          <a:lstStyle/>
          <a:p>
            <a:pPr defTabSz="227013">
              <a:spcBef>
                <a:spcPct val="50000"/>
              </a:spcBef>
            </a:pPr>
            <a:r>
              <a:rPr lang="en-US" sz="3200" b="1" dirty="0" err="1">
                <a:solidFill>
                  <a:srgbClr val="C00000"/>
                </a:solidFill>
                <a:effectLst>
                  <a:outerShdw blurRad="38100" dist="38100" dir="2700000" algn="tl">
                    <a:srgbClr val="000000">
                      <a:alpha val="43137"/>
                    </a:srgbClr>
                  </a:outerShdw>
                </a:effectLst>
                <a:latin typeface="Arial" charset="0"/>
              </a:rPr>
              <a:t>Vapour</a:t>
            </a:r>
            <a:r>
              <a:rPr lang="en-US" sz="3200" b="1" dirty="0">
                <a:solidFill>
                  <a:srgbClr val="C00000"/>
                </a:solidFill>
                <a:effectLst>
                  <a:outerShdw blurRad="38100" dist="38100" dir="2700000" algn="tl">
                    <a:srgbClr val="000000">
                      <a:alpha val="43137"/>
                    </a:srgbClr>
                  </a:outerShdw>
                </a:effectLst>
                <a:latin typeface="Arial" charset="0"/>
              </a:rPr>
              <a:t> Compression Refrigeration</a:t>
            </a:r>
            <a:endParaRPr lang="en-US" sz="2800" b="1" dirty="0">
              <a:solidFill>
                <a:srgbClr val="C00000"/>
              </a:solidFill>
              <a:effectLst>
                <a:outerShdw blurRad="38100" dist="38100" dir="2700000" algn="tl">
                  <a:srgbClr val="000000">
                    <a:alpha val="43137"/>
                  </a:srgbClr>
                </a:outerShdw>
              </a:effectLst>
              <a:latin typeface="Arial" charset="0"/>
            </a:endParaRPr>
          </a:p>
        </p:txBody>
      </p:sp>
      <p:sp>
        <p:nvSpPr>
          <p:cNvPr id="449548" name="Text Box 12"/>
          <p:cNvSpPr txBox="1">
            <a:spLocks noChangeArrowheads="1"/>
          </p:cNvSpPr>
          <p:nvPr/>
        </p:nvSpPr>
        <p:spPr bwMode="auto">
          <a:xfrm>
            <a:off x="1908175" y="1785927"/>
            <a:ext cx="6985000" cy="4001095"/>
          </a:xfrm>
          <a:prstGeom prst="rect">
            <a:avLst/>
          </a:prstGeom>
          <a:noFill/>
          <a:ln w="9525">
            <a:noFill/>
            <a:miter lim="800000"/>
            <a:headEnd/>
            <a:tailEnd/>
          </a:ln>
          <a:effectLst/>
        </p:spPr>
        <p:txBody>
          <a:bodyPr wrap="square">
            <a:spAutoFit/>
          </a:bodyPr>
          <a:lstStyle/>
          <a:p>
            <a:pPr defTabSz="227013">
              <a:spcBef>
                <a:spcPct val="50000"/>
              </a:spcBef>
              <a:buFont typeface="Wingdings" pitchFamily="2" charset="2"/>
              <a:buNone/>
              <a:tabLst>
                <a:tab pos="690563" algn="l"/>
              </a:tabLst>
            </a:pPr>
            <a:r>
              <a:rPr lang="en-US" sz="2800" b="1" dirty="0">
                <a:solidFill>
                  <a:srgbClr val="000066"/>
                </a:solidFill>
                <a:latin typeface="Arial" charset="0"/>
              </a:rPr>
              <a:t>Choice of compressor, design of condenser, evaporator determined by</a:t>
            </a:r>
          </a:p>
          <a:p>
            <a:pPr marL="719138" lvl="1" indent="-371475" defTabSz="227013">
              <a:spcBef>
                <a:spcPct val="50000"/>
              </a:spcBef>
              <a:buFontTx/>
              <a:buChar char="•"/>
              <a:tabLst>
                <a:tab pos="690563" algn="l"/>
              </a:tabLst>
            </a:pPr>
            <a:r>
              <a:rPr lang="en-US" sz="2200" b="1" dirty="0">
                <a:solidFill>
                  <a:srgbClr val="000066"/>
                </a:solidFill>
                <a:latin typeface="Arial" charset="0"/>
              </a:rPr>
              <a:t>Refrigerant</a:t>
            </a:r>
          </a:p>
          <a:p>
            <a:pPr marL="719138" lvl="1" indent="-371475" defTabSz="227013">
              <a:spcBef>
                <a:spcPct val="50000"/>
              </a:spcBef>
              <a:buFontTx/>
              <a:buChar char="•"/>
              <a:tabLst>
                <a:tab pos="690563" algn="l"/>
              </a:tabLst>
            </a:pPr>
            <a:r>
              <a:rPr lang="en-US" sz="2200" b="1" dirty="0">
                <a:solidFill>
                  <a:srgbClr val="000066"/>
                </a:solidFill>
                <a:latin typeface="Arial" charset="0"/>
              </a:rPr>
              <a:t>Required cooling</a:t>
            </a:r>
          </a:p>
          <a:p>
            <a:pPr marL="719138" lvl="1" indent="-371475" defTabSz="227013">
              <a:spcBef>
                <a:spcPct val="50000"/>
              </a:spcBef>
              <a:buFontTx/>
              <a:buChar char="•"/>
              <a:tabLst>
                <a:tab pos="690563" algn="l"/>
              </a:tabLst>
            </a:pPr>
            <a:r>
              <a:rPr lang="en-US" sz="2200" b="1" dirty="0">
                <a:solidFill>
                  <a:srgbClr val="000066"/>
                </a:solidFill>
                <a:latin typeface="Arial" charset="0"/>
              </a:rPr>
              <a:t>Load</a:t>
            </a:r>
          </a:p>
          <a:p>
            <a:pPr marL="719138" lvl="1" indent="-371475" defTabSz="227013">
              <a:spcBef>
                <a:spcPct val="50000"/>
              </a:spcBef>
              <a:buFontTx/>
              <a:buChar char="•"/>
              <a:tabLst>
                <a:tab pos="690563" algn="l"/>
              </a:tabLst>
            </a:pPr>
            <a:r>
              <a:rPr lang="en-US" sz="2200" b="1" dirty="0">
                <a:solidFill>
                  <a:srgbClr val="000066"/>
                </a:solidFill>
                <a:latin typeface="Arial" charset="0"/>
              </a:rPr>
              <a:t>Ease of maintenance</a:t>
            </a:r>
          </a:p>
          <a:p>
            <a:pPr marL="719138" lvl="1" indent="-371475" defTabSz="227013">
              <a:spcBef>
                <a:spcPct val="50000"/>
              </a:spcBef>
              <a:buFontTx/>
              <a:buChar char="•"/>
              <a:tabLst>
                <a:tab pos="690563" algn="l"/>
              </a:tabLst>
            </a:pPr>
            <a:r>
              <a:rPr lang="en-US" sz="2200" b="1" dirty="0">
                <a:solidFill>
                  <a:srgbClr val="000066"/>
                </a:solidFill>
                <a:latin typeface="Arial" charset="0"/>
              </a:rPr>
              <a:t>Physical space requirements</a:t>
            </a:r>
          </a:p>
          <a:p>
            <a:pPr marL="719138" lvl="1" indent="-371475" defTabSz="227013">
              <a:spcBef>
                <a:spcPct val="50000"/>
              </a:spcBef>
              <a:buFontTx/>
              <a:buChar char="•"/>
              <a:tabLst>
                <a:tab pos="690563" algn="l"/>
              </a:tabLst>
            </a:pPr>
            <a:r>
              <a:rPr lang="en-US" sz="2200" b="1" dirty="0">
                <a:solidFill>
                  <a:srgbClr val="000066"/>
                </a:solidFill>
                <a:latin typeface="Arial" charset="0"/>
              </a:rPr>
              <a:t>Availability of utilities (water, power)</a:t>
            </a:r>
          </a:p>
        </p:txBody>
      </p:sp>
      <p:sp>
        <p:nvSpPr>
          <p:cNvPr id="10" name="Footer Placeholder 9"/>
          <p:cNvSpPr>
            <a:spLocks noGrp="1"/>
          </p:cNvSpPr>
          <p:nvPr>
            <p:ph type="ftr" sz="quarter" idx="11"/>
          </p:nvPr>
        </p:nvSpPr>
        <p:spPr>
          <a:xfrm>
            <a:off x="3124200" y="6500834"/>
            <a:ext cx="4305320" cy="357166"/>
          </a:xfrm>
        </p:spPr>
        <p:txBody>
          <a:bodyPr/>
          <a:lstStyle/>
          <a:p>
            <a:r>
              <a:rPr lang="en-US" dirty="0" smtClean="0"/>
              <a:t>By: Mudit M. Saxena, Dept. of Mech. Engg.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282" y="214290"/>
            <a:ext cx="8715436" cy="428628"/>
          </a:xfrm>
        </p:spPr>
        <p:txBody>
          <a:bodyPr/>
          <a:lstStyle/>
          <a:p>
            <a:r>
              <a:rPr lang="en-US" sz="2400" dirty="0" smtClean="0">
                <a:solidFill>
                  <a:srgbClr val="C00000"/>
                </a:solidFill>
                <a:effectLst>
                  <a:outerShdw blurRad="38100" dist="38100" dir="2700000" algn="tl">
                    <a:srgbClr val="000000">
                      <a:alpha val="43137"/>
                    </a:srgbClr>
                  </a:outerShdw>
                </a:effectLst>
              </a:rPr>
              <a:t>DOMESTIC REFRIGERATOR</a:t>
            </a:r>
            <a:endParaRPr lang="en-US" sz="2400" dirty="0">
              <a:solidFill>
                <a:srgbClr val="C0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5E557F2B-DACA-46FA-A882-8FE8E0C84FCF}" type="slidenum">
              <a:rPr lang="en-US" smtClean="0"/>
              <a:pPr/>
              <a:t>21</a:t>
            </a:fld>
            <a:endParaRPr lang="en-US"/>
          </a:p>
        </p:txBody>
      </p:sp>
      <p:pic>
        <p:nvPicPr>
          <p:cNvPr id="6" name="Content Placeholder 5"/>
          <p:cNvPicPr>
            <a:picLocks noGrp="1"/>
          </p:cNvPicPr>
          <p:nvPr>
            <p:ph idx="1"/>
          </p:nvPr>
        </p:nvPicPr>
        <p:blipFill>
          <a:blip r:embed="rId2"/>
          <a:srcRect/>
          <a:stretch>
            <a:fillRect/>
          </a:stretch>
        </p:blipFill>
        <p:spPr bwMode="auto">
          <a:xfrm>
            <a:off x="2071671" y="785794"/>
            <a:ext cx="5143536" cy="5572164"/>
          </a:xfrm>
          <a:prstGeom prst="rect">
            <a:avLst/>
          </a:prstGeom>
          <a:noFill/>
          <a:ln w="9525">
            <a:noFill/>
            <a:miter lim="800000"/>
            <a:headEnd/>
            <a:tailEnd/>
          </a:ln>
        </p:spPr>
      </p:pic>
      <p:sp>
        <p:nvSpPr>
          <p:cNvPr id="7" name="Footer Placeholder 6"/>
          <p:cNvSpPr>
            <a:spLocks noGrp="1"/>
          </p:cNvSpPr>
          <p:nvPr>
            <p:ph type="ftr" sz="quarter" idx="11"/>
          </p:nvPr>
        </p:nvSpPr>
        <p:spPr>
          <a:xfrm>
            <a:off x="3124200" y="6429396"/>
            <a:ext cx="4019568" cy="428604"/>
          </a:xfrm>
        </p:spPr>
        <p:txBody>
          <a:bodyPr/>
          <a:lstStyle/>
          <a:p>
            <a:r>
              <a:rPr lang="en-US" dirty="0" smtClean="0"/>
              <a:t>By: Mudit M. Saxena, Dept. of Mech. Engg.</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72518" cy="655620"/>
          </a:xfrm>
        </p:spPr>
        <p:txBody>
          <a:bodyPr/>
          <a:lstStyle/>
          <a:p>
            <a:r>
              <a:rPr lang="en-US" sz="3200" dirty="0" smtClean="0">
                <a:solidFill>
                  <a:srgbClr val="C00000"/>
                </a:solidFill>
                <a:effectLst>
                  <a:outerShdw blurRad="38100" dist="38100" dir="2700000" algn="tl">
                    <a:srgbClr val="000000">
                      <a:alpha val="43137"/>
                    </a:srgbClr>
                  </a:outerShdw>
                </a:effectLst>
              </a:rPr>
              <a:t>WINDOW AIR CONDITIONER</a:t>
            </a:r>
            <a:endParaRPr lang="en-US" sz="3200" dirty="0">
              <a:solidFill>
                <a:srgbClr val="C00000"/>
              </a:solidFill>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fld id="{E4AF0E33-5606-4606-92C6-B2B9BB3E83AE}" type="slidenum">
              <a:rPr lang="en-US" smtClean="0"/>
              <a:pPr/>
              <a:t>22</a:t>
            </a:fld>
            <a:endParaRPr lang="en-US"/>
          </a:p>
        </p:txBody>
      </p:sp>
      <p:pic>
        <p:nvPicPr>
          <p:cNvPr id="443394" name="Picture 2"/>
          <p:cNvPicPr>
            <a:picLocks noGrp="1" noChangeAspect="1" noChangeArrowheads="1"/>
          </p:cNvPicPr>
          <p:nvPr>
            <p:ph idx="1"/>
          </p:nvPr>
        </p:nvPicPr>
        <p:blipFill>
          <a:blip r:embed="rId2"/>
          <a:srcRect/>
          <a:stretch>
            <a:fillRect/>
          </a:stretch>
        </p:blipFill>
        <p:spPr bwMode="auto">
          <a:xfrm>
            <a:off x="500034" y="1071546"/>
            <a:ext cx="8430574" cy="5429288"/>
          </a:xfrm>
          <a:prstGeom prst="rect">
            <a:avLst/>
          </a:prstGeom>
          <a:noFill/>
          <a:ln w="9525">
            <a:noFill/>
            <a:miter lim="800000"/>
            <a:headEnd/>
            <a:tailEnd/>
          </a:ln>
          <a:effectLst/>
        </p:spPr>
      </p:pic>
      <p:sp>
        <p:nvSpPr>
          <p:cNvPr id="7" name="Footer Placeholder 6"/>
          <p:cNvSpPr>
            <a:spLocks noGrp="1"/>
          </p:cNvSpPr>
          <p:nvPr>
            <p:ph type="ftr" sz="quarter" idx="11"/>
          </p:nvPr>
        </p:nvSpPr>
        <p:spPr>
          <a:xfrm>
            <a:off x="3124200" y="6572272"/>
            <a:ext cx="4091006" cy="285728"/>
          </a:xfrm>
        </p:spPr>
        <p:txBody>
          <a:bodyPr/>
          <a:lstStyle/>
          <a:p>
            <a:r>
              <a:rPr lang="en-US" dirty="0" smtClean="0"/>
              <a:t>By: Mudit M. Saxena, Dept. of Mech. Engg.</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01080" cy="512744"/>
          </a:xfrm>
        </p:spPr>
        <p:txBody>
          <a:bodyPr/>
          <a:lstStyle/>
          <a:p>
            <a:r>
              <a:rPr lang="en-US" sz="2400" dirty="0" smtClean="0">
                <a:solidFill>
                  <a:srgbClr val="C00000"/>
                </a:solidFill>
                <a:effectLst>
                  <a:outerShdw blurRad="38100" dist="38100" dir="2700000" algn="tl">
                    <a:srgbClr val="000000">
                      <a:alpha val="43137"/>
                    </a:srgbClr>
                  </a:outerShdw>
                </a:effectLst>
              </a:rPr>
              <a:t>WINDOW AIR CONDITIONER</a:t>
            </a:r>
            <a:endParaRPr lang="en-US" sz="2400" dirty="0">
              <a:solidFill>
                <a:srgbClr val="C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E4AF0E33-5606-4606-92C6-B2B9BB3E83AE}" type="slidenum">
              <a:rPr lang="en-US" smtClean="0"/>
              <a:pPr/>
              <a:t>23</a:t>
            </a:fld>
            <a:endParaRPr lang="en-US"/>
          </a:p>
        </p:txBody>
      </p:sp>
      <p:pic>
        <p:nvPicPr>
          <p:cNvPr id="444418" name="Picture 2"/>
          <p:cNvPicPr>
            <a:picLocks noGrp="1" noChangeAspect="1" noChangeArrowheads="1"/>
          </p:cNvPicPr>
          <p:nvPr>
            <p:ph idx="1"/>
          </p:nvPr>
        </p:nvPicPr>
        <p:blipFill>
          <a:blip r:embed="rId2"/>
          <a:srcRect/>
          <a:stretch>
            <a:fillRect/>
          </a:stretch>
        </p:blipFill>
        <p:spPr bwMode="auto">
          <a:xfrm>
            <a:off x="428596" y="1142984"/>
            <a:ext cx="8501122" cy="5297068"/>
          </a:xfrm>
          <a:prstGeom prst="rect">
            <a:avLst/>
          </a:prstGeom>
          <a:noFill/>
          <a:ln w="9525">
            <a:noFill/>
            <a:miter lim="800000"/>
            <a:headEnd/>
            <a:tailEnd/>
          </a:ln>
          <a:effectLst/>
        </p:spPr>
      </p:pic>
      <p:sp>
        <p:nvSpPr>
          <p:cNvPr id="7" name="Footer Placeholder 6"/>
          <p:cNvSpPr>
            <a:spLocks noGrp="1"/>
          </p:cNvSpPr>
          <p:nvPr>
            <p:ph type="ftr" sz="quarter" idx="11"/>
          </p:nvPr>
        </p:nvSpPr>
        <p:spPr>
          <a:xfrm>
            <a:off x="3124200" y="6429396"/>
            <a:ext cx="3948130" cy="428604"/>
          </a:xfrm>
        </p:spPr>
        <p:txBody>
          <a:bodyPr/>
          <a:lstStyle/>
          <a:p>
            <a:r>
              <a:rPr lang="en-US" dirty="0" smtClean="0"/>
              <a:t>By: Mudit M. Saxena, Dept. of Mech. Engg.</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186634" cy="512744"/>
          </a:xfrm>
        </p:spPr>
        <p:txBody>
          <a:bodyPr/>
          <a:lstStyle/>
          <a:p>
            <a:r>
              <a:rPr lang="en-US" sz="3200" dirty="0" smtClean="0">
                <a:solidFill>
                  <a:srgbClr val="C00000"/>
                </a:solidFill>
                <a:effectLst>
                  <a:outerShdw blurRad="38100" dist="38100" dir="2700000" algn="tl">
                    <a:srgbClr val="000000">
                      <a:alpha val="43137"/>
                    </a:srgbClr>
                  </a:outerShdw>
                </a:effectLst>
              </a:rPr>
              <a:t>A thermostatic expansion valve system,</a:t>
            </a:r>
            <a:endParaRPr lang="en-US" sz="3200" dirty="0">
              <a:solidFill>
                <a:srgbClr val="C00000"/>
              </a:solidFill>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457200" y="857232"/>
            <a:ext cx="3757610" cy="5268931"/>
          </a:xfrm>
        </p:spPr>
        <p:txBody>
          <a:bodyPr/>
          <a:lstStyle/>
          <a:p>
            <a:r>
              <a:rPr lang="en-US" sz="1600" dirty="0" smtClean="0"/>
              <a:t>In a thermostatic expansion valve system, the components necessary for system operation are: </a:t>
            </a:r>
          </a:p>
          <a:p>
            <a:r>
              <a:rPr lang="en-US" sz="1600" dirty="0" smtClean="0"/>
              <a:t>the condenser, the evaporator, the compressor, the receiver drier, the thermostatic expansion valve, connecting pipes and hoses, a thermostat, blower fans and pressure switches. </a:t>
            </a:r>
          </a:p>
          <a:p>
            <a:r>
              <a:rPr lang="en-US" sz="1600" dirty="0" smtClean="0"/>
              <a:t>The thermostatic expansion valve, also </a:t>
            </a:r>
            <a:r>
              <a:rPr lang="en-US" sz="1600" dirty="0" smtClean="0">
                <a:solidFill>
                  <a:srgbClr val="FFFF00"/>
                </a:solidFill>
              </a:rPr>
              <a:t>called a TX valve</a:t>
            </a:r>
            <a:r>
              <a:rPr lang="en-US" sz="1600" dirty="0" smtClean="0"/>
              <a:t>, is located at the entry to the evaporator and provides a throttling or restricting function to control the quantity of refrigerant entering the evaporator. At the same time it must provide for complete vaporization of all the liquid refrigerant which enters the evaporator. </a:t>
            </a:r>
          </a:p>
          <a:p>
            <a:r>
              <a:rPr lang="en-US" sz="1600" dirty="0" smtClean="0"/>
              <a:t>The system is charged with refrigerant and a quantity of lubricating oil which circulates with the refrigerant at all times. </a:t>
            </a:r>
          </a:p>
          <a:p>
            <a:endParaRPr lang="en-US" sz="1600" dirty="0"/>
          </a:p>
        </p:txBody>
      </p:sp>
      <p:sp>
        <p:nvSpPr>
          <p:cNvPr id="5" name="Slide Number Placeholder 4"/>
          <p:cNvSpPr>
            <a:spLocks noGrp="1"/>
          </p:cNvSpPr>
          <p:nvPr>
            <p:ph type="sldNum" sz="quarter" idx="12"/>
          </p:nvPr>
        </p:nvSpPr>
        <p:spPr/>
        <p:txBody>
          <a:bodyPr/>
          <a:lstStyle/>
          <a:p>
            <a:fld id="{E4AF0E33-5606-4606-92C6-B2B9BB3E83AE}" type="slidenum">
              <a:rPr lang="en-US" smtClean="0"/>
              <a:pPr/>
              <a:t>24</a:t>
            </a:fld>
            <a:endParaRPr lang="en-US"/>
          </a:p>
        </p:txBody>
      </p:sp>
      <p:pic>
        <p:nvPicPr>
          <p:cNvPr id="445442" name="Picture 2"/>
          <p:cNvPicPr>
            <a:picLocks noGrp="1" noChangeAspect="1" noChangeArrowheads="1"/>
          </p:cNvPicPr>
          <p:nvPr>
            <p:ph idx="1"/>
          </p:nvPr>
        </p:nvPicPr>
        <p:blipFill>
          <a:blip r:embed="rId2"/>
          <a:srcRect/>
          <a:stretch>
            <a:fillRect/>
          </a:stretch>
        </p:blipFill>
        <p:spPr bwMode="auto">
          <a:xfrm>
            <a:off x="4464049" y="1071546"/>
            <a:ext cx="4275353" cy="4214842"/>
          </a:xfrm>
          <a:prstGeom prst="rect">
            <a:avLst/>
          </a:prstGeom>
          <a:noFill/>
          <a:ln w="9525">
            <a:noFill/>
            <a:miter lim="800000"/>
            <a:headEnd/>
            <a:tailEnd/>
          </a:ln>
          <a:effectLst/>
        </p:spPr>
      </p:pic>
      <p:sp>
        <p:nvSpPr>
          <p:cNvPr id="7" name="Footer Placeholder 6"/>
          <p:cNvSpPr>
            <a:spLocks noGrp="1"/>
          </p:cNvSpPr>
          <p:nvPr>
            <p:ph type="ftr" sz="quarter" idx="11"/>
          </p:nvPr>
        </p:nvSpPr>
        <p:spPr>
          <a:xfrm>
            <a:off x="3124200" y="6500834"/>
            <a:ext cx="4376758" cy="357166"/>
          </a:xfrm>
        </p:spPr>
        <p:txBody>
          <a:bodyPr/>
          <a:lstStyle/>
          <a:p>
            <a:r>
              <a:rPr lang="en-US" dirty="0" smtClean="0"/>
              <a:t>By: Mudit M. Saxena, Dept. of Mech. Engg.</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2400288" cy="2155818"/>
          </a:xfrm>
        </p:spPr>
        <p:txBody>
          <a:bodyPr/>
          <a:lstStyle/>
          <a:p>
            <a:r>
              <a:rPr lang="en-US" sz="2800" dirty="0" smtClean="0">
                <a:solidFill>
                  <a:srgbClr val="C00000"/>
                </a:solidFill>
                <a:effectLst>
                  <a:outerShdw blurRad="38100" dist="38100" dir="2700000" algn="tl">
                    <a:srgbClr val="000000">
                      <a:alpha val="43137"/>
                    </a:srgbClr>
                  </a:outerShdw>
                </a:effectLst>
              </a:rPr>
              <a:t>Thermostatic expansion </a:t>
            </a:r>
            <a:br>
              <a:rPr lang="en-US" sz="2800" dirty="0" smtClean="0">
                <a:solidFill>
                  <a:srgbClr val="C00000"/>
                </a:solidFill>
                <a:effectLst>
                  <a:outerShdw blurRad="38100" dist="38100" dir="2700000" algn="tl">
                    <a:srgbClr val="000000">
                      <a:alpha val="43137"/>
                    </a:srgbClr>
                  </a:outerShdw>
                </a:effectLst>
              </a:rPr>
            </a:br>
            <a:r>
              <a:rPr lang="en-US" sz="2800" dirty="0" smtClean="0">
                <a:solidFill>
                  <a:srgbClr val="C00000"/>
                </a:solidFill>
                <a:effectLst>
                  <a:outerShdw blurRad="38100" dist="38100" dir="2700000" algn="tl">
                    <a:srgbClr val="000000">
                      <a:alpha val="43137"/>
                    </a:srgbClr>
                  </a:outerShdw>
                </a:effectLst>
              </a:rPr>
              <a:t>valve</a:t>
            </a:r>
            <a:endParaRPr lang="en-US" sz="2800" dirty="0">
              <a:solidFill>
                <a:srgbClr val="C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E4AF0E33-5606-4606-92C6-B2B9BB3E83AE}" type="slidenum">
              <a:rPr lang="en-US" smtClean="0"/>
              <a:pPr/>
              <a:t>25</a:t>
            </a:fld>
            <a:endParaRPr lang="en-US"/>
          </a:p>
        </p:txBody>
      </p:sp>
      <p:pic>
        <p:nvPicPr>
          <p:cNvPr id="446466" name="Picture 2"/>
          <p:cNvPicPr>
            <a:picLocks noGrp="1" noChangeAspect="1" noChangeArrowheads="1"/>
          </p:cNvPicPr>
          <p:nvPr>
            <p:ph idx="1"/>
          </p:nvPr>
        </p:nvPicPr>
        <p:blipFill>
          <a:blip r:embed="rId2"/>
          <a:srcRect/>
          <a:stretch>
            <a:fillRect/>
          </a:stretch>
        </p:blipFill>
        <p:spPr bwMode="auto">
          <a:xfrm>
            <a:off x="3000364" y="357166"/>
            <a:ext cx="5808603" cy="5786478"/>
          </a:xfrm>
          <a:prstGeom prst="rect">
            <a:avLst/>
          </a:prstGeom>
          <a:noFill/>
          <a:ln w="9525">
            <a:noFill/>
            <a:miter lim="800000"/>
            <a:headEnd/>
            <a:tailEnd/>
          </a:ln>
          <a:effectLst/>
        </p:spPr>
      </p:pic>
      <p:sp>
        <p:nvSpPr>
          <p:cNvPr id="7" name="Footer Placeholder 6"/>
          <p:cNvSpPr>
            <a:spLocks noGrp="1"/>
          </p:cNvSpPr>
          <p:nvPr>
            <p:ph type="ftr" sz="quarter" idx="11"/>
          </p:nvPr>
        </p:nvSpPr>
        <p:spPr>
          <a:xfrm>
            <a:off x="3124200" y="6572272"/>
            <a:ext cx="3876692" cy="285728"/>
          </a:xfrm>
        </p:spPr>
        <p:txBody>
          <a:bodyPr/>
          <a:lstStyle/>
          <a:p>
            <a:r>
              <a:rPr lang="en-US" dirty="0" smtClean="0"/>
              <a:t>By: Mudit M. Saxena, Dept. of Mech. Engg.</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01080" cy="512744"/>
          </a:xfrm>
        </p:spPr>
        <p:txBody>
          <a:bodyPr/>
          <a:lstStyle/>
          <a:p>
            <a:r>
              <a:rPr lang="en-US" sz="2800" dirty="0" smtClean="0">
                <a:solidFill>
                  <a:srgbClr val="C00000"/>
                </a:solidFill>
                <a:effectLst>
                  <a:outerShdw blurRad="38100" dist="38100" dir="2700000" algn="tl">
                    <a:srgbClr val="000000">
                      <a:alpha val="43137"/>
                    </a:srgbClr>
                  </a:outerShdw>
                </a:effectLst>
              </a:rPr>
              <a:t>SPLIT AIR CONDITIONING SYSTEM</a:t>
            </a:r>
            <a:endParaRPr lang="en-US" sz="2800" dirty="0">
              <a:solidFill>
                <a:srgbClr val="C00000"/>
              </a:solidFill>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457201" y="1435100"/>
            <a:ext cx="2400288" cy="4691063"/>
          </a:xfrm>
        </p:spPr>
        <p:txBody>
          <a:bodyPr/>
          <a:lstStyle/>
          <a:p>
            <a:endParaRPr lang="en-US" dirty="0"/>
          </a:p>
        </p:txBody>
      </p:sp>
      <p:sp>
        <p:nvSpPr>
          <p:cNvPr id="5" name="Slide Number Placeholder 4"/>
          <p:cNvSpPr>
            <a:spLocks noGrp="1"/>
          </p:cNvSpPr>
          <p:nvPr>
            <p:ph type="sldNum" sz="quarter" idx="12"/>
          </p:nvPr>
        </p:nvSpPr>
        <p:spPr/>
        <p:txBody>
          <a:bodyPr/>
          <a:lstStyle/>
          <a:p>
            <a:fld id="{E4AF0E33-5606-4606-92C6-B2B9BB3E83AE}" type="slidenum">
              <a:rPr lang="en-US" smtClean="0"/>
              <a:pPr/>
              <a:t>26</a:t>
            </a:fld>
            <a:endParaRPr lang="en-US"/>
          </a:p>
        </p:txBody>
      </p:sp>
      <p:pic>
        <p:nvPicPr>
          <p:cNvPr id="447490" name="Picture 2"/>
          <p:cNvPicPr>
            <a:picLocks noGrp="1" noChangeAspect="1" noChangeArrowheads="1"/>
          </p:cNvPicPr>
          <p:nvPr>
            <p:ph idx="1"/>
          </p:nvPr>
        </p:nvPicPr>
        <p:blipFill>
          <a:blip r:embed="rId2"/>
          <a:srcRect/>
          <a:stretch>
            <a:fillRect/>
          </a:stretch>
        </p:blipFill>
        <p:spPr bwMode="auto">
          <a:xfrm>
            <a:off x="500034" y="857232"/>
            <a:ext cx="8401374" cy="5271323"/>
          </a:xfrm>
          <a:prstGeom prst="rect">
            <a:avLst/>
          </a:prstGeom>
          <a:noFill/>
          <a:ln w="9525">
            <a:noFill/>
            <a:miter lim="800000"/>
            <a:headEnd/>
            <a:tailEnd/>
          </a:ln>
          <a:effectLst/>
        </p:spPr>
      </p:pic>
      <p:sp>
        <p:nvSpPr>
          <p:cNvPr id="7" name="Footer Placeholder 6"/>
          <p:cNvSpPr>
            <a:spLocks noGrp="1"/>
          </p:cNvSpPr>
          <p:nvPr>
            <p:ph type="ftr" sz="quarter" idx="11"/>
          </p:nvPr>
        </p:nvSpPr>
        <p:spPr>
          <a:xfrm>
            <a:off x="3124200" y="6357958"/>
            <a:ext cx="3948130" cy="500042"/>
          </a:xfrm>
        </p:spPr>
        <p:txBody>
          <a:bodyPr/>
          <a:lstStyle/>
          <a:p>
            <a:r>
              <a:rPr lang="en-US" dirty="0" smtClean="0"/>
              <a:t>By: Mudit M. Saxena, Dept. of Mech. Engg.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29642" cy="512744"/>
          </a:xfrm>
        </p:spPr>
        <p:txBody>
          <a:bodyPr/>
          <a:lstStyle/>
          <a:p>
            <a:r>
              <a:rPr lang="en-US" dirty="0" smtClean="0">
                <a:solidFill>
                  <a:srgbClr val="C00000"/>
                </a:solidFill>
                <a:effectLst>
                  <a:outerShdw blurRad="38100" dist="38100" dir="2700000" algn="tl">
                    <a:srgbClr val="000000">
                      <a:alpha val="43137"/>
                    </a:srgbClr>
                  </a:outerShdw>
                </a:effectLst>
              </a:rPr>
              <a:t>SPLIT – AIR CONDITIONER SCHAMATIC</a:t>
            </a:r>
            <a:endParaRPr lang="en-US" dirty="0">
              <a:solidFill>
                <a:srgbClr val="C00000"/>
              </a:solidFill>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fld id="{E4AF0E33-5606-4606-92C6-B2B9BB3E83AE}" type="slidenum">
              <a:rPr lang="en-US" smtClean="0"/>
              <a:pPr/>
              <a:t>27</a:t>
            </a:fld>
            <a:endParaRPr lang="en-US"/>
          </a:p>
        </p:txBody>
      </p:sp>
      <p:pic>
        <p:nvPicPr>
          <p:cNvPr id="448514" name="Picture 2"/>
          <p:cNvPicPr>
            <a:picLocks noGrp="1" noChangeAspect="1" noChangeArrowheads="1"/>
          </p:cNvPicPr>
          <p:nvPr>
            <p:ph idx="1"/>
          </p:nvPr>
        </p:nvPicPr>
        <p:blipFill>
          <a:blip r:embed="rId2"/>
          <a:srcRect/>
          <a:stretch>
            <a:fillRect/>
          </a:stretch>
        </p:blipFill>
        <p:spPr bwMode="auto">
          <a:xfrm>
            <a:off x="428596" y="857232"/>
            <a:ext cx="8358246" cy="5358663"/>
          </a:xfrm>
          <a:prstGeom prst="rect">
            <a:avLst/>
          </a:prstGeom>
          <a:noFill/>
          <a:ln w="9525">
            <a:noFill/>
            <a:miter lim="800000"/>
            <a:headEnd/>
            <a:tailEnd/>
          </a:ln>
          <a:effectLst/>
        </p:spPr>
      </p:pic>
      <p:sp>
        <p:nvSpPr>
          <p:cNvPr id="7" name="Footer Placeholder 6"/>
          <p:cNvSpPr>
            <a:spLocks noGrp="1"/>
          </p:cNvSpPr>
          <p:nvPr>
            <p:ph type="ftr" sz="quarter" idx="11"/>
          </p:nvPr>
        </p:nvSpPr>
        <p:spPr>
          <a:xfrm>
            <a:off x="3124200" y="6429396"/>
            <a:ext cx="4019568" cy="428604"/>
          </a:xfrm>
        </p:spPr>
        <p:txBody>
          <a:bodyPr/>
          <a:lstStyle/>
          <a:p>
            <a:r>
              <a:rPr lang="en-US" dirty="0" smtClean="0"/>
              <a:t>By: Mudit M. Saxena, Dept. of Mech. Engg.</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857875" y="4071938"/>
            <a:ext cx="457200" cy="476250"/>
          </a:xfrm>
        </p:spPr>
        <p:txBody>
          <a:bodyPr/>
          <a:lstStyle/>
          <a:p>
            <a:pPr>
              <a:defRPr/>
            </a:pPr>
            <a:fld id="{84A222B4-C52A-495A-857F-BADC98A113AE}" type="slidenum">
              <a:rPr lang="en-US" smtClean="0"/>
              <a:pPr>
                <a:defRPr/>
              </a:pPr>
              <a:t>28</a:t>
            </a:fld>
            <a:endParaRPr lang="en-US"/>
          </a:p>
        </p:txBody>
      </p:sp>
      <p:sp>
        <p:nvSpPr>
          <p:cNvPr id="24579" name="TextBox 3"/>
          <p:cNvSpPr txBox="1">
            <a:spLocks noChangeArrowheads="1"/>
          </p:cNvSpPr>
          <p:nvPr/>
        </p:nvSpPr>
        <p:spPr bwMode="auto">
          <a:xfrm>
            <a:off x="642910" y="1500188"/>
            <a:ext cx="7929590" cy="3046988"/>
          </a:xfrm>
          <a:prstGeom prst="rect">
            <a:avLst/>
          </a:prstGeom>
          <a:noFill/>
          <a:ln w="9525">
            <a:noFill/>
            <a:miter lim="800000"/>
            <a:headEnd/>
            <a:tailEnd/>
          </a:ln>
        </p:spPr>
        <p:txBody>
          <a:bodyPr wrap="square">
            <a:spAutoFit/>
          </a:bodyPr>
          <a:lstStyle/>
          <a:p>
            <a:pPr algn="just"/>
            <a:r>
              <a:rPr lang="en-US" dirty="0"/>
              <a:t>It uses heat energy instead of mechanical work. It eliminates compressor. </a:t>
            </a:r>
          </a:p>
          <a:p>
            <a:pPr algn="just"/>
            <a:endParaRPr lang="en-US" dirty="0"/>
          </a:p>
          <a:p>
            <a:pPr algn="just"/>
            <a:r>
              <a:rPr lang="en-US" dirty="0"/>
              <a:t>The </a:t>
            </a:r>
            <a:r>
              <a:rPr lang="en-US" dirty="0" err="1"/>
              <a:t>vapours</a:t>
            </a:r>
            <a:r>
              <a:rPr lang="en-US" dirty="0"/>
              <a:t> are absorbed in the liquid which are pumped into generator where heat energy is supplied to generate </a:t>
            </a:r>
            <a:r>
              <a:rPr lang="en-US" dirty="0" err="1"/>
              <a:t>vapours</a:t>
            </a:r>
            <a:r>
              <a:rPr lang="en-US" dirty="0"/>
              <a:t> of high pressure.</a:t>
            </a:r>
          </a:p>
          <a:p>
            <a:pPr algn="just"/>
            <a:endParaRPr lang="en-US" dirty="0"/>
          </a:p>
          <a:p>
            <a:pPr algn="just"/>
            <a:r>
              <a:rPr lang="en-US" dirty="0"/>
              <a:t>Pump needs a small amount of work for circulating the liquid. </a:t>
            </a:r>
          </a:p>
        </p:txBody>
      </p:sp>
      <p:sp>
        <p:nvSpPr>
          <p:cNvPr id="5" name="Text Box 11"/>
          <p:cNvSpPr txBox="1">
            <a:spLocks noChangeArrowheads="1"/>
          </p:cNvSpPr>
          <p:nvPr/>
        </p:nvSpPr>
        <p:spPr bwMode="auto">
          <a:xfrm>
            <a:off x="642910" y="571500"/>
            <a:ext cx="8275665" cy="579438"/>
          </a:xfrm>
          <a:prstGeom prst="rect">
            <a:avLst/>
          </a:prstGeom>
          <a:solidFill>
            <a:schemeClr val="accent3">
              <a:lumMod val="85000"/>
            </a:schemeClr>
          </a:solidFill>
          <a:ln>
            <a:solidFill>
              <a:schemeClr val="tx1">
                <a:lumMod val="75000"/>
                <a:lumOff val="25000"/>
              </a:schemeClr>
            </a:solidFill>
          </a:ln>
          <a:effectLst/>
          <a:extLst>
            <a:ext uri="{909E8E84-426E-40DD-AFC4-6F175D3DCCD1}"/>
            <a:ext uri="{91240B29-F687-4F45-9708-019B960494DF}"/>
            <a:ext uri="{AF507438-7753-43E0-B8FC-AC1667EBCBE1}"/>
          </a:extLst>
        </p:spPr>
        <p:txBody>
          <a:bodyPr wrap="square">
            <a:spAutoFit/>
          </a:bodyPr>
          <a:lstStyle>
            <a:lvl1pPr defTabSz="227013">
              <a:defRPr sz="2400">
                <a:solidFill>
                  <a:schemeClr val="tx1"/>
                </a:solidFill>
                <a:latin typeface="Times New Roman" panose="02020603050405020304" pitchFamily="18" charset="0"/>
              </a:defRPr>
            </a:lvl1pPr>
            <a:lvl2pPr marL="515938" defTabSz="227013">
              <a:defRPr sz="2400">
                <a:solidFill>
                  <a:schemeClr val="tx1"/>
                </a:solidFill>
                <a:latin typeface="Times New Roman" panose="02020603050405020304" pitchFamily="18" charset="0"/>
              </a:defRPr>
            </a:lvl2pPr>
            <a:lvl3pPr defTabSz="227013">
              <a:defRPr sz="2400">
                <a:solidFill>
                  <a:schemeClr val="tx1"/>
                </a:solidFill>
                <a:latin typeface="Times New Roman" panose="02020603050405020304" pitchFamily="18" charset="0"/>
              </a:defRPr>
            </a:lvl3pPr>
            <a:lvl4pPr defTabSz="227013">
              <a:defRPr sz="2400">
                <a:solidFill>
                  <a:schemeClr val="tx1"/>
                </a:solidFill>
                <a:latin typeface="Times New Roman" panose="02020603050405020304" pitchFamily="18" charset="0"/>
              </a:defRPr>
            </a:lvl4pPr>
            <a:lvl5pPr defTabSz="227013">
              <a:defRPr sz="2400">
                <a:solidFill>
                  <a:schemeClr val="tx1"/>
                </a:solidFill>
                <a:latin typeface="Times New Roman" panose="02020603050405020304" pitchFamily="18" charset="0"/>
              </a:defRPr>
            </a:lvl5pPr>
            <a:lvl6pPr defTabSz="227013" fontAlgn="base">
              <a:spcBef>
                <a:spcPct val="0"/>
              </a:spcBef>
              <a:spcAft>
                <a:spcPct val="0"/>
              </a:spcAft>
              <a:defRPr sz="2400">
                <a:solidFill>
                  <a:schemeClr val="tx1"/>
                </a:solidFill>
                <a:latin typeface="Times New Roman" panose="02020603050405020304" pitchFamily="18" charset="0"/>
              </a:defRPr>
            </a:lvl6pPr>
            <a:lvl7pPr defTabSz="227013" fontAlgn="base">
              <a:spcBef>
                <a:spcPct val="0"/>
              </a:spcBef>
              <a:spcAft>
                <a:spcPct val="0"/>
              </a:spcAft>
              <a:defRPr sz="2400">
                <a:solidFill>
                  <a:schemeClr val="tx1"/>
                </a:solidFill>
                <a:latin typeface="Times New Roman" panose="02020603050405020304" pitchFamily="18" charset="0"/>
              </a:defRPr>
            </a:lvl7pPr>
            <a:lvl8pPr defTabSz="227013" fontAlgn="base">
              <a:spcBef>
                <a:spcPct val="0"/>
              </a:spcBef>
              <a:spcAft>
                <a:spcPct val="0"/>
              </a:spcAft>
              <a:defRPr sz="2400">
                <a:solidFill>
                  <a:schemeClr val="tx1"/>
                </a:solidFill>
                <a:latin typeface="Times New Roman" panose="02020603050405020304" pitchFamily="18" charset="0"/>
              </a:defRPr>
            </a:lvl8pPr>
            <a:lvl9pPr defTabSz="227013"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b="1" dirty="0" err="1" smtClean="0">
                <a:solidFill>
                  <a:srgbClr val="663300"/>
                </a:solidFill>
                <a:latin typeface="Arial" panose="020B0604020202020204" pitchFamily="34" charset="0"/>
              </a:rPr>
              <a:t>Vapour</a:t>
            </a:r>
            <a:r>
              <a:rPr lang="en-US" sz="3200" b="1" dirty="0" smtClean="0">
                <a:solidFill>
                  <a:srgbClr val="663300"/>
                </a:solidFill>
                <a:latin typeface="Arial" panose="020B0604020202020204" pitchFamily="34" charset="0"/>
              </a:rPr>
              <a:t> Absorption Refrigeration</a:t>
            </a:r>
            <a:endParaRPr lang="en-US" sz="2800" b="1" dirty="0" smtClean="0">
              <a:solidFill>
                <a:srgbClr val="CCFFCC"/>
              </a:solidFill>
              <a:effectLst>
                <a:outerShdw blurRad="38100" dist="38100" dir="2700000" algn="tl">
                  <a:srgbClr val="000000"/>
                </a:outerShdw>
              </a:effectLst>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1472" y="357166"/>
            <a:ext cx="8072494" cy="582612"/>
          </a:xfrm>
          <a:solidFill>
            <a:schemeClr val="accent3">
              <a:lumMod val="85000"/>
            </a:schemeClr>
          </a:solidFill>
          <a:ln>
            <a:solidFill>
              <a:schemeClr val="tx1">
                <a:lumMod val="75000"/>
                <a:lumOff val="25000"/>
              </a:schemeClr>
            </a:solidFill>
          </a:ln>
        </p:spPr>
        <p:txBody>
          <a:bodyPr>
            <a:normAutofit fontScale="90000"/>
          </a:bodyPr>
          <a:lstStyle/>
          <a:p>
            <a:pPr>
              <a:defRPr/>
            </a:pPr>
            <a:r>
              <a:rPr lang="en-US" sz="3600" b="1" dirty="0" err="1" smtClean="0">
                <a:solidFill>
                  <a:srgbClr val="663300"/>
                </a:solidFill>
                <a:latin typeface="Arial" panose="020B0604020202020204" pitchFamily="34" charset="0"/>
              </a:rPr>
              <a:t>Vapour</a:t>
            </a:r>
            <a:r>
              <a:rPr lang="en-US" sz="3600" b="1" dirty="0" smtClean="0">
                <a:solidFill>
                  <a:srgbClr val="663300"/>
                </a:solidFill>
                <a:latin typeface="Arial" panose="020B0604020202020204" pitchFamily="34" charset="0"/>
              </a:rPr>
              <a:t> Absorption Refrigeration</a:t>
            </a:r>
            <a:endParaRPr lang="en-US" dirty="0"/>
          </a:p>
        </p:txBody>
      </p:sp>
      <p:sp>
        <p:nvSpPr>
          <p:cNvPr id="6" name="Content Placeholder 5"/>
          <p:cNvSpPr>
            <a:spLocks noGrp="1"/>
          </p:cNvSpPr>
          <p:nvPr>
            <p:ph sz="half" idx="1"/>
          </p:nvPr>
        </p:nvSpPr>
        <p:spPr>
          <a:xfrm>
            <a:off x="428597" y="1071546"/>
            <a:ext cx="4286280" cy="5092717"/>
          </a:xfrm>
        </p:spPr>
        <p:txBody>
          <a:bodyPr/>
          <a:lstStyle/>
          <a:p>
            <a:pPr algn="just">
              <a:defRPr/>
            </a:pPr>
            <a:r>
              <a:rPr lang="en-US" sz="1800" dirty="0" smtClean="0"/>
              <a:t>Two widely used absorbent and refrigeration pairs are:</a:t>
            </a:r>
          </a:p>
          <a:p>
            <a:pPr algn="just">
              <a:buNone/>
              <a:defRPr/>
            </a:pPr>
            <a:endParaRPr lang="en-US" sz="1800" dirty="0" smtClean="0"/>
          </a:p>
          <a:p>
            <a:pPr marL="457200" indent="-457200" algn="just">
              <a:buFontTx/>
              <a:buAutoNum type="arabicParenBoth"/>
              <a:defRPr/>
            </a:pPr>
            <a:r>
              <a:rPr lang="en-US" sz="1800" dirty="0" smtClean="0">
                <a:solidFill>
                  <a:srgbClr val="C00000"/>
                </a:solidFill>
              </a:rPr>
              <a:t>Ammonia Water system</a:t>
            </a:r>
          </a:p>
          <a:p>
            <a:pPr marL="457200" indent="-457200" algn="just">
              <a:buFont typeface="Wingdings 2" pitchFamily="18" charset="2"/>
              <a:buNone/>
              <a:defRPr/>
            </a:pPr>
            <a:r>
              <a:rPr lang="en-US" sz="1800" dirty="0" smtClean="0">
                <a:solidFill>
                  <a:srgbClr val="C00000"/>
                </a:solidFill>
              </a:rPr>
              <a:t>Ammonia – refrigerant; </a:t>
            </a:r>
          </a:p>
          <a:p>
            <a:pPr marL="457200" indent="-457200" algn="just">
              <a:buFont typeface="Wingdings 2" pitchFamily="18" charset="2"/>
              <a:buNone/>
              <a:defRPr/>
            </a:pPr>
            <a:r>
              <a:rPr lang="en-US" sz="1800" dirty="0" smtClean="0">
                <a:solidFill>
                  <a:srgbClr val="C00000"/>
                </a:solidFill>
              </a:rPr>
              <a:t>Water – Absorbent</a:t>
            </a:r>
          </a:p>
          <a:p>
            <a:pPr marL="457200" indent="-457200" algn="just">
              <a:buFont typeface="Wingdings 2" pitchFamily="18" charset="2"/>
              <a:buNone/>
              <a:defRPr/>
            </a:pPr>
            <a:endParaRPr lang="en-US" sz="800" dirty="0" smtClean="0">
              <a:solidFill>
                <a:srgbClr val="C00000"/>
              </a:solidFill>
            </a:endParaRPr>
          </a:p>
          <a:p>
            <a:pPr marL="457200" indent="-457200" algn="just">
              <a:buFont typeface="Wingdings 2" pitchFamily="18" charset="2"/>
              <a:buAutoNum type="arabicParenBoth" startAt="2"/>
              <a:defRPr/>
            </a:pPr>
            <a:r>
              <a:rPr lang="en-US" sz="1800" dirty="0" smtClean="0">
                <a:solidFill>
                  <a:srgbClr val="C00000"/>
                </a:solidFill>
              </a:rPr>
              <a:t>Water lithium bromide system – </a:t>
            </a:r>
          </a:p>
          <a:p>
            <a:pPr marL="457200" indent="-457200" algn="just">
              <a:buFont typeface="Wingdings 2" pitchFamily="18" charset="2"/>
              <a:buNone/>
              <a:defRPr/>
            </a:pPr>
            <a:r>
              <a:rPr lang="en-US" sz="1800" dirty="0" smtClean="0">
                <a:solidFill>
                  <a:srgbClr val="C00000"/>
                </a:solidFill>
              </a:rPr>
              <a:t>Water – Refrigerant ;</a:t>
            </a:r>
          </a:p>
          <a:p>
            <a:pPr marL="457200" indent="-457200" algn="just">
              <a:buFont typeface="Wingdings 2" pitchFamily="18" charset="2"/>
              <a:buNone/>
              <a:defRPr/>
            </a:pPr>
            <a:r>
              <a:rPr lang="en-US" sz="1800" dirty="0" smtClean="0">
                <a:solidFill>
                  <a:srgbClr val="C00000"/>
                </a:solidFill>
              </a:rPr>
              <a:t>Lithium bromide- absorbent</a:t>
            </a:r>
          </a:p>
          <a:p>
            <a:pPr marL="457200" indent="-457200" algn="just">
              <a:buFont typeface="Wingdings 2" pitchFamily="18" charset="2"/>
              <a:buNone/>
              <a:defRPr/>
            </a:pPr>
            <a:endParaRPr lang="en-US" sz="800" dirty="0" smtClean="0">
              <a:solidFill>
                <a:schemeClr val="accent4">
                  <a:lumMod val="50000"/>
                </a:schemeClr>
              </a:solidFill>
            </a:endParaRPr>
          </a:p>
          <a:p>
            <a:pPr marL="457200" indent="-457200" algn="just">
              <a:defRPr/>
            </a:pPr>
            <a:r>
              <a:rPr lang="en-US" sz="1800" dirty="0" smtClean="0"/>
              <a:t>The function of compressor in </a:t>
            </a:r>
            <a:r>
              <a:rPr lang="en-US" sz="1800" dirty="0" err="1" smtClean="0"/>
              <a:t>vapour</a:t>
            </a:r>
            <a:r>
              <a:rPr lang="en-US" sz="1800" dirty="0" smtClean="0"/>
              <a:t> compression is replaced by absorber, generator, throttle valve and pump.</a:t>
            </a:r>
          </a:p>
          <a:p>
            <a:pPr marL="457200" indent="-457200" algn="just">
              <a:defRPr/>
            </a:pPr>
            <a:endParaRPr lang="en-US" sz="800" dirty="0" smtClean="0"/>
          </a:p>
          <a:p>
            <a:pPr marL="457200" indent="-457200" algn="just">
              <a:defRPr/>
            </a:pPr>
            <a:r>
              <a:rPr lang="en-US" sz="1800" dirty="0" smtClean="0"/>
              <a:t>The remaining component namely components condenser, throttle valve, and evaporator are same.</a:t>
            </a:r>
          </a:p>
          <a:p>
            <a:pPr>
              <a:defRPr/>
            </a:pPr>
            <a:endParaRPr lang="en-US" dirty="0"/>
          </a:p>
        </p:txBody>
      </p:sp>
      <p:sp>
        <p:nvSpPr>
          <p:cNvPr id="2" name="Slide Number Placeholder 1"/>
          <p:cNvSpPr>
            <a:spLocks noGrp="1"/>
          </p:cNvSpPr>
          <p:nvPr>
            <p:ph type="sldNum" sz="quarter" idx="12"/>
          </p:nvPr>
        </p:nvSpPr>
        <p:spPr/>
        <p:txBody>
          <a:bodyPr/>
          <a:lstStyle/>
          <a:p>
            <a:pPr>
              <a:defRPr/>
            </a:pPr>
            <a:fld id="{0E0437A1-FCFF-49A6-A435-9FE78664F6FB}" type="slidenum">
              <a:rPr lang="en-US" smtClean="0"/>
              <a:pPr>
                <a:defRPr/>
              </a:pPr>
              <a:t>29</a:t>
            </a:fld>
            <a:endParaRPr lang="en-US"/>
          </a:p>
        </p:txBody>
      </p:sp>
      <p:sp>
        <p:nvSpPr>
          <p:cNvPr id="25605" name="TextBox 2"/>
          <p:cNvSpPr txBox="1">
            <a:spLocks noChangeArrowheads="1"/>
          </p:cNvSpPr>
          <p:nvPr/>
        </p:nvSpPr>
        <p:spPr bwMode="auto">
          <a:xfrm>
            <a:off x="1071563" y="1571625"/>
            <a:ext cx="3857625" cy="461963"/>
          </a:xfrm>
          <a:prstGeom prst="rect">
            <a:avLst/>
          </a:prstGeom>
          <a:noFill/>
          <a:ln w="9525">
            <a:noFill/>
            <a:miter lim="800000"/>
            <a:headEnd/>
            <a:tailEnd/>
          </a:ln>
        </p:spPr>
        <p:txBody>
          <a:bodyPr>
            <a:spAutoFit/>
          </a:bodyPr>
          <a:lstStyle/>
          <a:p>
            <a:pPr marL="457200" indent="-457200" algn="just"/>
            <a:r>
              <a:rPr lang="en-US"/>
              <a:t> </a:t>
            </a:r>
          </a:p>
        </p:txBody>
      </p:sp>
      <p:pic>
        <p:nvPicPr>
          <p:cNvPr id="7" name="Picture 5"/>
          <p:cNvPicPr>
            <a:picLocks noChangeAspect="1" noChangeArrowheads="1"/>
          </p:cNvPicPr>
          <p:nvPr/>
        </p:nvPicPr>
        <p:blipFill>
          <a:blip r:embed="rId2"/>
          <a:srcRect/>
          <a:stretch>
            <a:fillRect/>
          </a:stretch>
        </p:blipFill>
        <p:spPr bwMode="auto">
          <a:xfrm>
            <a:off x="5000625" y="1142985"/>
            <a:ext cx="3790950" cy="4910154"/>
          </a:xfrm>
          <a:prstGeom prst="rect">
            <a:avLst/>
          </a:prstGeom>
          <a:noFill/>
          <a:ln w="9525">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Coefficient of Performance (</a:t>
            </a:r>
            <a:r>
              <a:rPr lang="en-US" dirty="0" err="1" smtClean="0">
                <a:solidFill>
                  <a:srgbClr val="C00000"/>
                </a:solidFill>
                <a:effectLst>
                  <a:outerShdw blurRad="38100" dist="38100" dir="2700000" algn="tl">
                    <a:srgbClr val="000000">
                      <a:alpha val="43137"/>
                    </a:srgbClr>
                  </a:outerShdw>
                </a:effectLst>
              </a:rPr>
              <a:t>CoP</a:t>
            </a:r>
            <a:r>
              <a:rPr lang="en-US" dirty="0" smtClean="0">
                <a:solidFill>
                  <a:srgbClr val="C00000"/>
                </a:solidFill>
                <a:effectLst>
                  <a:outerShdw blurRad="38100" dist="38100" dir="2700000" algn="tl">
                    <a:srgbClr val="000000">
                      <a:alpha val="43137"/>
                    </a:srgbClr>
                  </a:outerShdw>
                </a:effectLst>
              </a:rPr>
              <a:t>)</a:t>
            </a:r>
            <a:endParaRPr lang="en-US" dirty="0">
              <a:solidFill>
                <a:srgbClr val="C0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lstStyle/>
          <a:p>
            <a:r>
              <a:rPr lang="en-US" dirty="0" smtClean="0"/>
              <a:t>Coefficient of Performance (</a:t>
            </a:r>
            <a:r>
              <a:rPr lang="en-US" dirty="0" err="1" smtClean="0"/>
              <a:t>CoP</a:t>
            </a:r>
            <a:r>
              <a:rPr lang="en-US" dirty="0" smtClean="0"/>
              <a:t>) is very important in determining a </a:t>
            </a:r>
            <a:r>
              <a:rPr lang="en-US" dirty="0" smtClean="0">
                <a:solidFill>
                  <a:srgbClr val="FF0000"/>
                </a:solidFill>
              </a:rPr>
              <a:t>system's overall efficiency. </a:t>
            </a:r>
          </a:p>
          <a:p>
            <a:r>
              <a:rPr lang="en-US" dirty="0" smtClean="0">
                <a:solidFill>
                  <a:srgbClr val="3333FF"/>
                </a:solidFill>
              </a:rPr>
              <a:t>It is defined as refrigeration capacity in kW divided by the energy input in kW. While </a:t>
            </a:r>
            <a:r>
              <a:rPr lang="en-US" dirty="0" err="1" smtClean="0">
                <a:solidFill>
                  <a:srgbClr val="3333FF"/>
                </a:solidFill>
              </a:rPr>
              <a:t>CoP</a:t>
            </a:r>
            <a:r>
              <a:rPr lang="en-US" dirty="0" smtClean="0">
                <a:solidFill>
                  <a:srgbClr val="3333FF"/>
                </a:solidFill>
              </a:rPr>
              <a:t> is a very simple measure, like the kW.</a:t>
            </a:r>
          </a:p>
        </p:txBody>
      </p:sp>
      <p:sp>
        <p:nvSpPr>
          <p:cNvPr id="2" name="Slide Number Placeholder 1"/>
          <p:cNvSpPr>
            <a:spLocks noGrp="1"/>
          </p:cNvSpPr>
          <p:nvPr>
            <p:ph type="sldNum" sz="quarter" idx="12"/>
          </p:nvPr>
        </p:nvSpPr>
        <p:spPr/>
        <p:txBody>
          <a:bodyPr/>
          <a:lstStyle/>
          <a:p>
            <a:fld id="{5E557F2B-DACA-46FA-A882-8FE8E0C84FCF}" type="slidenum">
              <a:rPr lang="en-US" smtClean="0"/>
              <a:pPr/>
              <a:t>3</a:t>
            </a:fld>
            <a:endParaRPr lang="en-US"/>
          </a:p>
        </p:txBody>
      </p:sp>
      <p:sp>
        <p:nvSpPr>
          <p:cNvPr id="6" name="Footer Placeholder 5"/>
          <p:cNvSpPr>
            <a:spLocks noGrp="1"/>
          </p:cNvSpPr>
          <p:nvPr>
            <p:ph type="ftr" sz="quarter" idx="11"/>
          </p:nvPr>
        </p:nvSpPr>
        <p:spPr>
          <a:xfrm>
            <a:off x="3124200" y="6429396"/>
            <a:ext cx="4091006" cy="276204"/>
          </a:xfrm>
        </p:spPr>
        <p:txBody>
          <a:bodyPr/>
          <a:lstStyle/>
          <a:p>
            <a:r>
              <a:rPr lang="en-US" dirty="0" smtClean="0"/>
              <a:t>By: Mudit M. Saxena, Dept. of Mech. Engg.</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0BC7D22-74C4-4773-8A51-AC0F165FAFB6}" type="slidenum">
              <a:rPr lang="en-US" smtClean="0"/>
              <a:pPr>
                <a:defRPr/>
              </a:pPr>
              <a:t>30</a:t>
            </a:fld>
            <a:endParaRPr lang="en-US"/>
          </a:p>
        </p:txBody>
      </p:sp>
      <p:sp>
        <p:nvSpPr>
          <p:cNvPr id="26627" name="TextBox 2"/>
          <p:cNvSpPr txBox="1">
            <a:spLocks noChangeArrowheads="1"/>
          </p:cNvSpPr>
          <p:nvPr/>
        </p:nvSpPr>
        <p:spPr bwMode="auto">
          <a:xfrm>
            <a:off x="642911" y="785794"/>
            <a:ext cx="4214840" cy="5663089"/>
          </a:xfrm>
          <a:prstGeom prst="rect">
            <a:avLst/>
          </a:prstGeom>
          <a:noFill/>
          <a:ln w="9525">
            <a:noFill/>
            <a:miter lim="800000"/>
            <a:headEnd/>
            <a:tailEnd/>
          </a:ln>
        </p:spPr>
        <p:txBody>
          <a:bodyPr wrap="square">
            <a:spAutoFit/>
          </a:bodyPr>
          <a:lstStyle/>
          <a:p>
            <a:r>
              <a:rPr lang="en-US" sz="1800" b="1" u="sng" dirty="0">
                <a:solidFill>
                  <a:srgbClr val="C00000"/>
                </a:solidFill>
              </a:rPr>
              <a:t>Working: </a:t>
            </a:r>
          </a:p>
          <a:p>
            <a:endParaRPr lang="en-US" sz="800" b="1" u="sng" dirty="0">
              <a:solidFill>
                <a:srgbClr val="C00000"/>
              </a:solidFill>
            </a:endParaRPr>
          </a:p>
          <a:p>
            <a:pPr algn="just"/>
            <a:r>
              <a:rPr lang="en-US" sz="1600" dirty="0">
                <a:solidFill>
                  <a:srgbClr val="000066"/>
                </a:solidFill>
              </a:rPr>
              <a:t>Ammonia water solution is kept in the generator, where heat energy is supplied from an external source. Ammonia </a:t>
            </a:r>
            <a:r>
              <a:rPr lang="en-US" sz="1600" dirty="0" err="1">
                <a:solidFill>
                  <a:srgbClr val="000066"/>
                </a:solidFill>
              </a:rPr>
              <a:t>vapours</a:t>
            </a:r>
            <a:r>
              <a:rPr lang="en-US" sz="1600" dirty="0">
                <a:solidFill>
                  <a:srgbClr val="000066"/>
                </a:solidFill>
              </a:rPr>
              <a:t> are generated </a:t>
            </a:r>
            <a:r>
              <a:rPr lang="en-US" sz="1600" dirty="0" smtClean="0">
                <a:solidFill>
                  <a:srgbClr val="000066"/>
                </a:solidFill>
              </a:rPr>
              <a:t>at point 1 and </a:t>
            </a:r>
            <a:r>
              <a:rPr lang="en-US" sz="1600" dirty="0">
                <a:solidFill>
                  <a:srgbClr val="000066"/>
                </a:solidFill>
              </a:rPr>
              <a:t>flow </a:t>
            </a:r>
            <a:r>
              <a:rPr lang="en-US" sz="1600" dirty="0" smtClean="0">
                <a:solidFill>
                  <a:srgbClr val="000066"/>
                </a:solidFill>
              </a:rPr>
              <a:t> through </a:t>
            </a:r>
            <a:r>
              <a:rPr lang="en-US" sz="1600" dirty="0">
                <a:solidFill>
                  <a:srgbClr val="000066"/>
                </a:solidFill>
              </a:rPr>
              <a:t>the pipe to the condenser.</a:t>
            </a:r>
          </a:p>
          <a:p>
            <a:pPr algn="just"/>
            <a:endParaRPr lang="en-US" sz="1600" dirty="0">
              <a:solidFill>
                <a:srgbClr val="000066"/>
              </a:solidFill>
            </a:endParaRPr>
          </a:p>
          <a:p>
            <a:pPr algn="just"/>
            <a:r>
              <a:rPr lang="en-US" sz="1600" dirty="0">
                <a:solidFill>
                  <a:srgbClr val="000066"/>
                </a:solidFill>
              </a:rPr>
              <a:t>These </a:t>
            </a:r>
            <a:r>
              <a:rPr lang="en-US" sz="1600" dirty="0" err="1">
                <a:solidFill>
                  <a:srgbClr val="000066"/>
                </a:solidFill>
              </a:rPr>
              <a:t>vapours</a:t>
            </a:r>
            <a:r>
              <a:rPr lang="en-US" sz="1600" dirty="0">
                <a:solidFill>
                  <a:srgbClr val="000066"/>
                </a:solidFill>
              </a:rPr>
              <a:t> get </a:t>
            </a:r>
            <a:r>
              <a:rPr lang="en-US" sz="1600" dirty="0" err="1">
                <a:solidFill>
                  <a:srgbClr val="000066"/>
                </a:solidFill>
              </a:rPr>
              <a:t>codensed</a:t>
            </a:r>
            <a:r>
              <a:rPr lang="en-US" sz="1600" dirty="0">
                <a:solidFill>
                  <a:srgbClr val="000066"/>
                </a:solidFill>
              </a:rPr>
              <a:t> and reject heat externally and flow through the throttle valve </a:t>
            </a:r>
            <a:r>
              <a:rPr lang="en-US" sz="1600" dirty="0" smtClean="0">
                <a:solidFill>
                  <a:srgbClr val="000066"/>
                </a:solidFill>
              </a:rPr>
              <a:t>(Point 2).</a:t>
            </a:r>
            <a:endParaRPr lang="en-US" sz="1600" dirty="0">
              <a:solidFill>
                <a:srgbClr val="000066"/>
              </a:solidFill>
            </a:endParaRPr>
          </a:p>
          <a:p>
            <a:pPr algn="just"/>
            <a:endParaRPr lang="en-US" sz="1600" dirty="0">
              <a:solidFill>
                <a:srgbClr val="000066"/>
              </a:solidFill>
            </a:endParaRPr>
          </a:p>
          <a:p>
            <a:pPr algn="just"/>
            <a:r>
              <a:rPr lang="en-US" sz="1600" dirty="0">
                <a:solidFill>
                  <a:srgbClr val="000066"/>
                </a:solidFill>
              </a:rPr>
              <a:t>Liquid ammonia is throttled through the expansion valve where both temperature </a:t>
            </a:r>
            <a:r>
              <a:rPr lang="en-US" sz="1600" dirty="0" smtClean="0">
                <a:solidFill>
                  <a:srgbClr val="000066"/>
                </a:solidFill>
              </a:rPr>
              <a:t>and </a:t>
            </a:r>
            <a:r>
              <a:rPr lang="en-US" sz="1600" dirty="0">
                <a:solidFill>
                  <a:srgbClr val="000066"/>
                </a:solidFill>
              </a:rPr>
              <a:t>pressure fall</a:t>
            </a:r>
            <a:r>
              <a:rPr lang="en-US" sz="1600" dirty="0" smtClean="0">
                <a:solidFill>
                  <a:srgbClr val="000066"/>
                </a:solidFill>
              </a:rPr>
              <a:t>.(Point 3)</a:t>
            </a:r>
            <a:endParaRPr lang="en-US" sz="1600" dirty="0">
              <a:solidFill>
                <a:srgbClr val="000066"/>
              </a:solidFill>
            </a:endParaRPr>
          </a:p>
          <a:p>
            <a:pPr algn="just"/>
            <a:endParaRPr lang="en-US" sz="1600" dirty="0">
              <a:solidFill>
                <a:srgbClr val="000066"/>
              </a:solidFill>
            </a:endParaRPr>
          </a:p>
          <a:p>
            <a:pPr algn="just"/>
            <a:r>
              <a:rPr lang="en-US" sz="1600" dirty="0">
                <a:solidFill>
                  <a:srgbClr val="000066"/>
                </a:solidFill>
              </a:rPr>
              <a:t>Liquid now enters the evaporator . Here ammonia evaporates by absorbing latent heat of evaporation to produce refrigeration effect. </a:t>
            </a:r>
          </a:p>
          <a:p>
            <a:pPr algn="just"/>
            <a:endParaRPr lang="en-US" sz="1600" dirty="0">
              <a:solidFill>
                <a:srgbClr val="000066"/>
              </a:solidFill>
            </a:endParaRPr>
          </a:p>
          <a:p>
            <a:pPr algn="just"/>
            <a:r>
              <a:rPr lang="en-US" sz="1600" dirty="0">
                <a:solidFill>
                  <a:srgbClr val="000066"/>
                </a:solidFill>
              </a:rPr>
              <a:t>After absorbing heat the liquid converts into </a:t>
            </a:r>
            <a:r>
              <a:rPr lang="en-US" sz="1600" dirty="0" err="1">
                <a:solidFill>
                  <a:srgbClr val="000066"/>
                </a:solidFill>
              </a:rPr>
              <a:t>vapours</a:t>
            </a:r>
            <a:r>
              <a:rPr lang="en-US" sz="1600" dirty="0">
                <a:solidFill>
                  <a:srgbClr val="000066"/>
                </a:solidFill>
              </a:rPr>
              <a:t> and enters the absorber. </a:t>
            </a:r>
            <a:r>
              <a:rPr lang="en-US" sz="1600" dirty="0" smtClean="0">
                <a:solidFill>
                  <a:srgbClr val="000066"/>
                </a:solidFill>
              </a:rPr>
              <a:t>(Point 4) .In </a:t>
            </a:r>
            <a:r>
              <a:rPr lang="en-US" sz="1600" dirty="0">
                <a:solidFill>
                  <a:srgbClr val="000066"/>
                </a:solidFill>
              </a:rPr>
              <a:t>the absorber weak solution (</a:t>
            </a:r>
            <a:r>
              <a:rPr lang="en-US" sz="1600" dirty="0" err="1">
                <a:solidFill>
                  <a:srgbClr val="000066"/>
                </a:solidFill>
              </a:rPr>
              <a:t>Ammonia+Water</a:t>
            </a:r>
            <a:r>
              <a:rPr lang="en-US" sz="1600" dirty="0">
                <a:solidFill>
                  <a:srgbClr val="000066"/>
                </a:solidFill>
              </a:rPr>
              <a:t>) also enters through throttling valve </a:t>
            </a:r>
            <a:r>
              <a:rPr lang="en-US" sz="1600" dirty="0" smtClean="0">
                <a:solidFill>
                  <a:srgbClr val="000066"/>
                </a:solidFill>
              </a:rPr>
              <a:t>point (8).</a:t>
            </a:r>
            <a:endParaRPr lang="en-US" sz="1600" dirty="0">
              <a:solidFill>
                <a:srgbClr val="000066"/>
              </a:solidFill>
            </a:endParaRPr>
          </a:p>
        </p:txBody>
      </p:sp>
      <p:sp>
        <p:nvSpPr>
          <p:cNvPr id="4" name="Text Box 11"/>
          <p:cNvSpPr txBox="1">
            <a:spLocks noChangeArrowheads="1"/>
          </p:cNvSpPr>
          <p:nvPr/>
        </p:nvSpPr>
        <p:spPr bwMode="auto">
          <a:xfrm>
            <a:off x="714348" y="214290"/>
            <a:ext cx="7775580" cy="579437"/>
          </a:xfrm>
          <a:prstGeom prst="rect">
            <a:avLst/>
          </a:prstGeom>
          <a:solidFill>
            <a:schemeClr val="accent3">
              <a:lumMod val="85000"/>
            </a:schemeClr>
          </a:solidFill>
          <a:ln>
            <a:solidFill>
              <a:schemeClr val="tx1"/>
            </a:solidFill>
          </a:ln>
          <a:effectLst/>
          <a:extLst>
            <a:ext uri="{909E8E84-426E-40DD-AFC4-6F175D3DCCD1}"/>
            <a:ext uri="{91240B29-F687-4F45-9708-019B960494DF}"/>
            <a:ext uri="{AF507438-7753-43E0-B8FC-AC1667EBCBE1}"/>
          </a:extLst>
        </p:spPr>
        <p:txBody>
          <a:bodyPr wrap="square">
            <a:spAutoFit/>
          </a:bodyPr>
          <a:lstStyle>
            <a:lvl1pPr defTabSz="227013">
              <a:defRPr sz="2400">
                <a:solidFill>
                  <a:schemeClr val="tx1"/>
                </a:solidFill>
                <a:latin typeface="Times New Roman" panose="02020603050405020304" pitchFamily="18" charset="0"/>
              </a:defRPr>
            </a:lvl1pPr>
            <a:lvl2pPr marL="515938" defTabSz="227013">
              <a:defRPr sz="2400">
                <a:solidFill>
                  <a:schemeClr val="tx1"/>
                </a:solidFill>
                <a:latin typeface="Times New Roman" panose="02020603050405020304" pitchFamily="18" charset="0"/>
              </a:defRPr>
            </a:lvl2pPr>
            <a:lvl3pPr defTabSz="227013">
              <a:defRPr sz="2400">
                <a:solidFill>
                  <a:schemeClr val="tx1"/>
                </a:solidFill>
                <a:latin typeface="Times New Roman" panose="02020603050405020304" pitchFamily="18" charset="0"/>
              </a:defRPr>
            </a:lvl3pPr>
            <a:lvl4pPr defTabSz="227013">
              <a:defRPr sz="2400">
                <a:solidFill>
                  <a:schemeClr val="tx1"/>
                </a:solidFill>
                <a:latin typeface="Times New Roman" panose="02020603050405020304" pitchFamily="18" charset="0"/>
              </a:defRPr>
            </a:lvl4pPr>
            <a:lvl5pPr defTabSz="227013">
              <a:defRPr sz="2400">
                <a:solidFill>
                  <a:schemeClr val="tx1"/>
                </a:solidFill>
                <a:latin typeface="Times New Roman" panose="02020603050405020304" pitchFamily="18" charset="0"/>
              </a:defRPr>
            </a:lvl5pPr>
            <a:lvl6pPr defTabSz="227013" fontAlgn="base">
              <a:spcBef>
                <a:spcPct val="0"/>
              </a:spcBef>
              <a:spcAft>
                <a:spcPct val="0"/>
              </a:spcAft>
              <a:defRPr sz="2400">
                <a:solidFill>
                  <a:schemeClr val="tx1"/>
                </a:solidFill>
                <a:latin typeface="Times New Roman" panose="02020603050405020304" pitchFamily="18" charset="0"/>
              </a:defRPr>
            </a:lvl6pPr>
            <a:lvl7pPr defTabSz="227013" fontAlgn="base">
              <a:spcBef>
                <a:spcPct val="0"/>
              </a:spcBef>
              <a:spcAft>
                <a:spcPct val="0"/>
              </a:spcAft>
              <a:defRPr sz="2400">
                <a:solidFill>
                  <a:schemeClr val="tx1"/>
                </a:solidFill>
                <a:latin typeface="Times New Roman" panose="02020603050405020304" pitchFamily="18" charset="0"/>
              </a:defRPr>
            </a:lvl7pPr>
            <a:lvl8pPr defTabSz="227013" fontAlgn="base">
              <a:spcBef>
                <a:spcPct val="0"/>
              </a:spcBef>
              <a:spcAft>
                <a:spcPct val="0"/>
              </a:spcAft>
              <a:defRPr sz="2400">
                <a:solidFill>
                  <a:schemeClr val="tx1"/>
                </a:solidFill>
                <a:latin typeface="Times New Roman" panose="02020603050405020304" pitchFamily="18" charset="0"/>
              </a:defRPr>
            </a:lvl8pPr>
            <a:lvl9pPr defTabSz="227013"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b="1" dirty="0" err="1" smtClean="0">
                <a:solidFill>
                  <a:srgbClr val="663300"/>
                </a:solidFill>
                <a:latin typeface="Arial" panose="020B0604020202020204" pitchFamily="34" charset="0"/>
              </a:rPr>
              <a:t>Vapour</a:t>
            </a:r>
            <a:r>
              <a:rPr lang="en-US" sz="3200" b="1" dirty="0" smtClean="0">
                <a:solidFill>
                  <a:srgbClr val="663300"/>
                </a:solidFill>
                <a:latin typeface="Arial" panose="020B0604020202020204" pitchFamily="34" charset="0"/>
              </a:rPr>
              <a:t> Absorption Refrigeration</a:t>
            </a:r>
            <a:endParaRPr lang="en-US" sz="2800" b="1" dirty="0" smtClean="0">
              <a:solidFill>
                <a:srgbClr val="CCFFCC"/>
              </a:solidFill>
              <a:effectLst>
                <a:outerShdw blurRad="38100" dist="38100" dir="2700000" algn="tl">
                  <a:srgbClr val="000000"/>
                </a:outerShdw>
              </a:effectLst>
              <a:latin typeface="Arial" panose="020B0604020202020204" pitchFamily="34" charset="0"/>
            </a:endParaRPr>
          </a:p>
        </p:txBody>
      </p:sp>
      <p:pic>
        <p:nvPicPr>
          <p:cNvPr id="26629" name="Picture 5"/>
          <p:cNvPicPr>
            <a:picLocks noChangeAspect="1" noChangeArrowheads="1"/>
          </p:cNvPicPr>
          <p:nvPr/>
        </p:nvPicPr>
        <p:blipFill>
          <a:blip r:embed="rId2"/>
          <a:srcRect/>
          <a:stretch>
            <a:fillRect/>
          </a:stretch>
        </p:blipFill>
        <p:spPr bwMode="auto">
          <a:xfrm>
            <a:off x="5000625" y="1142985"/>
            <a:ext cx="3790950" cy="4910154"/>
          </a:xfrm>
          <a:prstGeom prst="rect">
            <a:avLst/>
          </a:prstGeom>
          <a:noFill/>
          <a:ln w="9525">
            <a:solidFill>
              <a:schemeClr val="tx1"/>
            </a:solid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FCD82E-6EE7-4227-B352-28A17308AA34}" type="slidenum">
              <a:rPr lang="en-US" smtClean="0"/>
              <a:pPr>
                <a:defRPr/>
              </a:pPr>
              <a:t>31</a:t>
            </a:fld>
            <a:endParaRPr lang="en-US"/>
          </a:p>
        </p:txBody>
      </p:sp>
      <p:sp>
        <p:nvSpPr>
          <p:cNvPr id="27651" name="TextBox 3"/>
          <p:cNvSpPr txBox="1">
            <a:spLocks noChangeArrowheads="1"/>
          </p:cNvSpPr>
          <p:nvPr/>
        </p:nvSpPr>
        <p:spPr bwMode="auto">
          <a:xfrm>
            <a:off x="642910" y="1285875"/>
            <a:ext cx="4071966" cy="2308324"/>
          </a:xfrm>
          <a:prstGeom prst="rect">
            <a:avLst/>
          </a:prstGeom>
          <a:noFill/>
          <a:ln w="9525">
            <a:noFill/>
            <a:miter lim="800000"/>
            <a:headEnd/>
            <a:tailEnd/>
          </a:ln>
        </p:spPr>
        <p:txBody>
          <a:bodyPr wrap="square">
            <a:spAutoFit/>
          </a:bodyPr>
          <a:lstStyle/>
          <a:p>
            <a:pPr algn="just"/>
            <a:r>
              <a:rPr lang="en-US" sz="1600" dirty="0"/>
              <a:t>It absorbs ammonia to become strong solution which is pumped </a:t>
            </a:r>
            <a:r>
              <a:rPr lang="en-US" sz="1600" smtClean="0"/>
              <a:t>( Point 5) </a:t>
            </a:r>
            <a:r>
              <a:rPr lang="en-US" sz="1600" dirty="0"/>
              <a:t>with the help of a pump to </a:t>
            </a:r>
            <a:r>
              <a:rPr lang="en-US" sz="1600"/>
              <a:t>the </a:t>
            </a:r>
            <a:r>
              <a:rPr lang="en-US" sz="1600" smtClean="0"/>
              <a:t>generator (Point 6). </a:t>
            </a:r>
            <a:r>
              <a:rPr lang="en-US" sz="1600" dirty="0"/>
              <a:t>Thus cycle is completed. </a:t>
            </a:r>
          </a:p>
          <a:p>
            <a:pPr algn="just"/>
            <a:endParaRPr lang="en-US" sz="1600" dirty="0"/>
          </a:p>
          <a:p>
            <a:pPr algn="just"/>
            <a:r>
              <a:rPr lang="en-US" sz="1600" dirty="0"/>
              <a:t>The pump work is considered negligible in comparison to heat supplied in the generator and refrigeration effect is </a:t>
            </a:r>
            <a:r>
              <a:rPr lang="en-US" sz="1600" dirty="0" smtClean="0"/>
              <a:t> </a:t>
            </a:r>
            <a:r>
              <a:rPr lang="en-US" sz="1600" dirty="0"/>
              <a:t>obtained in the evaporator.  </a:t>
            </a:r>
          </a:p>
        </p:txBody>
      </p:sp>
      <p:sp>
        <p:nvSpPr>
          <p:cNvPr id="27652" name="TextBox 4"/>
          <p:cNvSpPr txBox="1">
            <a:spLocks noChangeArrowheads="1"/>
          </p:cNvSpPr>
          <p:nvPr/>
        </p:nvSpPr>
        <p:spPr bwMode="auto">
          <a:xfrm>
            <a:off x="571473" y="3714750"/>
            <a:ext cx="4143404" cy="1569660"/>
          </a:xfrm>
          <a:prstGeom prst="rect">
            <a:avLst/>
          </a:prstGeom>
          <a:noFill/>
          <a:ln w="9525">
            <a:noFill/>
            <a:miter lim="800000"/>
            <a:headEnd/>
            <a:tailEnd/>
          </a:ln>
        </p:spPr>
        <p:txBody>
          <a:bodyPr wrap="square">
            <a:spAutoFit/>
          </a:bodyPr>
          <a:lstStyle/>
          <a:p>
            <a:pPr algn="just"/>
            <a:r>
              <a:rPr lang="en-US" sz="1600" dirty="0"/>
              <a:t>The coefficient of performance ( COP ) is expressed as the ratio of refrigeration effect ( in evaporator ) to heat supplied ( in generator ). The value of  COP is only 20 to 30 % of the COP of </a:t>
            </a:r>
            <a:r>
              <a:rPr lang="en-US" sz="1600" dirty="0" err="1"/>
              <a:t>vapour</a:t>
            </a:r>
            <a:r>
              <a:rPr lang="en-US" sz="1600" dirty="0"/>
              <a:t> compression system at the same refrigeration temperature. </a:t>
            </a:r>
          </a:p>
        </p:txBody>
      </p:sp>
      <p:sp>
        <p:nvSpPr>
          <p:cNvPr id="6" name="Text Box 11"/>
          <p:cNvSpPr txBox="1">
            <a:spLocks noChangeArrowheads="1"/>
          </p:cNvSpPr>
          <p:nvPr/>
        </p:nvSpPr>
        <p:spPr bwMode="auto">
          <a:xfrm>
            <a:off x="714348" y="357188"/>
            <a:ext cx="7775602" cy="579437"/>
          </a:xfrm>
          <a:prstGeom prst="rect">
            <a:avLst/>
          </a:prstGeom>
          <a:solidFill>
            <a:schemeClr val="accent3">
              <a:lumMod val="85000"/>
            </a:schemeClr>
          </a:solidFill>
          <a:ln>
            <a:solidFill>
              <a:schemeClr val="tx1"/>
            </a:solidFill>
          </a:ln>
          <a:effectLst/>
          <a:extLst>
            <a:ext uri="{909E8E84-426E-40DD-AFC4-6F175D3DCCD1}"/>
            <a:ext uri="{91240B29-F687-4F45-9708-019B960494DF}"/>
            <a:ext uri="{AF507438-7753-43E0-B8FC-AC1667EBCBE1}"/>
          </a:extLst>
        </p:spPr>
        <p:txBody>
          <a:bodyPr wrap="square">
            <a:spAutoFit/>
          </a:bodyPr>
          <a:lstStyle>
            <a:lvl1pPr defTabSz="227013">
              <a:defRPr sz="2400">
                <a:solidFill>
                  <a:schemeClr val="tx1"/>
                </a:solidFill>
                <a:latin typeface="Times New Roman" panose="02020603050405020304" pitchFamily="18" charset="0"/>
              </a:defRPr>
            </a:lvl1pPr>
            <a:lvl2pPr marL="515938" defTabSz="227013">
              <a:defRPr sz="2400">
                <a:solidFill>
                  <a:schemeClr val="tx1"/>
                </a:solidFill>
                <a:latin typeface="Times New Roman" panose="02020603050405020304" pitchFamily="18" charset="0"/>
              </a:defRPr>
            </a:lvl2pPr>
            <a:lvl3pPr defTabSz="227013">
              <a:defRPr sz="2400">
                <a:solidFill>
                  <a:schemeClr val="tx1"/>
                </a:solidFill>
                <a:latin typeface="Times New Roman" panose="02020603050405020304" pitchFamily="18" charset="0"/>
              </a:defRPr>
            </a:lvl3pPr>
            <a:lvl4pPr defTabSz="227013">
              <a:defRPr sz="2400">
                <a:solidFill>
                  <a:schemeClr val="tx1"/>
                </a:solidFill>
                <a:latin typeface="Times New Roman" panose="02020603050405020304" pitchFamily="18" charset="0"/>
              </a:defRPr>
            </a:lvl4pPr>
            <a:lvl5pPr defTabSz="227013">
              <a:defRPr sz="2400">
                <a:solidFill>
                  <a:schemeClr val="tx1"/>
                </a:solidFill>
                <a:latin typeface="Times New Roman" panose="02020603050405020304" pitchFamily="18" charset="0"/>
              </a:defRPr>
            </a:lvl5pPr>
            <a:lvl6pPr defTabSz="227013" fontAlgn="base">
              <a:spcBef>
                <a:spcPct val="0"/>
              </a:spcBef>
              <a:spcAft>
                <a:spcPct val="0"/>
              </a:spcAft>
              <a:defRPr sz="2400">
                <a:solidFill>
                  <a:schemeClr val="tx1"/>
                </a:solidFill>
                <a:latin typeface="Times New Roman" panose="02020603050405020304" pitchFamily="18" charset="0"/>
              </a:defRPr>
            </a:lvl6pPr>
            <a:lvl7pPr defTabSz="227013" fontAlgn="base">
              <a:spcBef>
                <a:spcPct val="0"/>
              </a:spcBef>
              <a:spcAft>
                <a:spcPct val="0"/>
              </a:spcAft>
              <a:defRPr sz="2400">
                <a:solidFill>
                  <a:schemeClr val="tx1"/>
                </a:solidFill>
                <a:latin typeface="Times New Roman" panose="02020603050405020304" pitchFamily="18" charset="0"/>
              </a:defRPr>
            </a:lvl7pPr>
            <a:lvl8pPr defTabSz="227013" fontAlgn="base">
              <a:spcBef>
                <a:spcPct val="0"/>
              </a:spcBef>
              <a:spcAft>
                <a:spcPct val="0"/>
              </a:spcAft>
              <a:defRPr sz="2400">
                <a:solidFill>
                  <a:schemeClr val="tx1"/>
                </a:solidFill>
                <a:latin typeface="Times New Roman" panose="02020603050405020304" pitchFamily="18" charset="0"/>
              </a:defRPr>
            </a:lvl8pPr>
            <a:lvl9pPr defTabSz="227013"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b="1" dirty="0" err="1" smtClean="0">
                <a:solidFill>
                  <a:srgbClr val="663300"/>
                </a:solidFill>
                <a:latin typeface="Arial" panose="020B0604020202020204" pitchFamily="34" charset="0"/>
              </a:rPr>
              <a:t>Vapour</a:t>
            </a:r>
            <a:r>
              <a:rPr lang="en-US" sz="3200" b="1" dirty="0" smtClean="0">
                <a:solidFill>
                  <a:srgbClr val="663300"/>
                </a:solidFill>
                <a:latin typeface="Arial" panose="020B0604020202020204" pitchFamily="34" charset="0"/>
              </a:rPr>
              <a:t> Absorption Refrigeration</a:t>
            </a:r>
            <a:endParaRPr lang="en-US" sz="2800" b="1" dirty="0" smtClean="0">
              <a:solidFill>
                <a:srgbClr val="CCFFCC"/>
              </a:solidFill>
              <a:effectLst>
                <a:outerShdw blurRad="38100" dist="38100" dir="2700000" algn="tl">
                  <a:srgbClr val="000000"/>
                </a:outerShdw>
              </a:effectLst>
              <a:latin typeface="Arial" panose="020B0604020202020204" pitchFamily="34" charset="0"/>
            </a:endParaRPr>
          </a:p>
        </p:txBody>
      </p:sp>
      <p:pic>
        <p:nvPicPr>
          <p:cNvPr id="27654" name="Picture 6"/>
          <p:cNvPicPr>
            <a:picLocks noChangeAspect="1" noChangeArrowheads="1"/>
          </p:cNvPicPr>
          <p:nvPr/>
        </p:nvPicPr>
        <p:blipFill>
          <a:blip r:embed="rId2"/>
          <a:srcRect/>
          <a:stretch>
            <a:fillRect/>
          </a:stretch>
        </p:blipFill>
        <p:spPr bwMode="auto">
          <a:xfrm>
            <a:off x="5000629" y="1357313"/>
            <a:ext cx="3714776" cy="4695825"/>
          </a:xfrm>
          <a:prstGeom prst="rect">
            <a:avLst/>
          </a:prstGeom>
          <a:noFill/>
          <a:ln w="9525">
            <a:solidFill>
              <a:schemeClr val="tx1"/>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Units of refrigeration</a:t>
            </a:r>
            <a:endParaRPr lang="en-US" dirty="0">
              <a:solidFill>
                <a:srgbClr val="C0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US" dirty="0" smtClean="0"/>
              <a:t>The units of refrigeration are always a unit of power. Domestic and commercial refrigerators may be rated in </a:t>
            </a:r>
            <a:r>
              <a:rPr lang="en-US" dirty="0" smtClean="0">
                <a:solidFill>
                  <a:srgbClr val="FF0000"/>
                </a:solidFill>
              </a:rPr>
              <a:t>kJ/s</a:t>
            </a:r>
            <a:r>
              <a:rPr lang="en-US" dirty="0" smtClean="0"/>
              <a:t>, or </a:t>
            </a:r>
            <a:r>
              <a:rPr lang="en-US" dirty="0" smtClean="0">
                <a:solidFill>
                  <a:srgbClr val="FF0000"/>
                </a:solidFill>
              </a:rPr>
              <a:t>Btu/h </a:t>
            </a:r>
            <a:r>
              <a:rPr lang="en-US" dirty="0" smtClean="0"/>
              <a:t>of cooling. </a:t>
            </a:r>
          </a:p>
          <a:p>
            <a:r>
              <a:rPr lang="en-US" dirty="0" smtClean="0"/>
              <a:t>For commercial and industrial refrigeration systems most of the world uses the </a:t>
            </a:r>
            <a:r>
              <a:rPr lang="en-US" dirty="0" smtClean="0">
                <a:solidFill>
                  <a:srgbClr val="FF0000"/>
                </a:solidFill>
              </a:rPr>
              <a:t>kilowatt (kW) as the basic unit refrigeration. </a:t>
            </a:r>
            <a:endParaRPr lang="en-US" dirty="0">
              <a:solidFill>
                <a:srgbClr val="FF0000"/>
              </a:solidFill>
            </a:endParaRPr>
          </a:p>
        </p:txBody>
      </p:sp>
      <p:sp>
        <p:nvSpPr>
          <p:cNvPr id="2" name="Slide Number Placeholder 1"/>
          <p:cNvSpPr>
            <a:spLocks noGrp="1"/>
          </p:cNvSpPr>
          <p:nvPr>
            <p:ph type="sldNum" sz="quarter" idx="12"/>
          </p:nvPr>
        </p:nvSpPr>
        <p:spPr/>
        <p:txBody>
          <a:bodyPr/>
          <a:lstStyle/>
          <a:p>
            <a:fld id="{5E557F2B-DACA-46FA-A882-8FE8E0C84FCF}" type="slidenum">
              <a:rPr lang="en-US" smtClean="0"/>
              <a:pPr/>
              <a:t>4</a:t>
            </a:fld>
            <a:endParaRPr lang="en-US"/>
          </a:p>
        </p:txBody>
      </p:sp>
      <p:sp>
        <p:nvSpPr>
          <p:cNvPr id="5" name="Footer Placeholder 4"/>
          <p:cNvSpPr>
            <a:spLocks noGrp="1"/>
          </p:cNvSpPr>
          <p:nvPr>
            <p:ph type="ftr" sz="quarter" idx="11"/>
          </p:nvPr>
        </p:nvSpPr>
        <p:spPr>
          <a:xfrm>
            <a:off x="3124200" y="6357958"/>
            <a:ext cx="4233882" cy="347642"/>
          </a:xfrm>
        </p:spPr>
        <p:txBody>
          <a:bodyPr/>
          <a:lstStyle/>
          <a:p>
            <a:r>
              <a:rPr lang="en-US" dirty="0" smtClean="0"/>
              <a:t>By: Mudit M. Saxena, Dept. of Mech. Engg.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C00000"/>
                </a:solidFill>
                <a:effectLst>
                  <a:outerShdw blurRad="38100" dist="38100" dir="2700000" algn="tl">
                    <a:srgbClr val="000000">
                      <a:alpha val="43137"/>
                    </a:srgbClr>
                  </a:outerShdw>
                </a:effectLst>
              </a:rPr>
              <a:t>Ton of Refrigeration (TR).</a:t>
            </a:r>
            <a:r>
              <a:rPr lang="en-US" dirty="0" smtClean="0">
                <a:solidFill>
                  <a:srgbClr val="C00000"/>
                </a:solidFill>
              </a:rPr>
              <a:t> </a:t>
            </a:r>
            <a:endParaRPr lang="en-US" dirty="0">
              <a:solidFill>
                <a:srgbClr val="C00000"/>
              </a:solidFill>
            </a:endParaRPr>
          </a:p>
        </p:txBody>
      </p:sp>
      <p:sp>
        <p:nvSpPr>
          <p:cNvPr id="3" name="Content Placeholder 2"/>
          <p:cNvSpPr>
            <a:spLocks noGrp="1"/>
          </p:cNvSpPr>
          <p:nvPr>
            <p:ph idx="1"/>
          </p:nvPr>
        </p:nvSpPr>
        <p:spPr/>
        <p:txBody>
          <a:bodyPr/>
          <a:lstStyle/>
          <a:p>
            <a:pPr>
              <a:buNone/>
            </a:pPr>
            <a:r>
              <a:rPr lang="en-US" dirty="0" smtClean="0"/>
              <a:t>	</a:t>
            </a:r>
            <a:r>
              <a:rPr lang="en-US" sz="2800" dirty="0" smtClean="0"/>
              <a:t>One Ton of Refrigeration was defined as the energy removal rate that will freeze one ton of water at 0 °C (32 °F) in one day(24 Hrs). </a:t>
            </a:r>
          </a:p>
          <a:p>
            <a:pPr>
              <a:buNone/>
            </a:pPr>
            <a:endParaRPr lang="en-US" sz="2800" dirty="0" smtClean="0"/>
          </a:p>
          <a:p>
            <a:pPr>
              <a:buNone/>
            </a:pPr>
            <a:r>
              <a:rPr lang="en-US" sz="2800" dirty="0" smtClean="0"/>
              <a:t>	One Ton’s value as historically defined is approximately 11,958 BTU/hr </a:t>
            </a:r>
            <a:r>
              <a:rPr lang="en-US" sz="2800" dirty="0" smtClean="0">
                <a:solidFill>
                  <a:srgbClr val="FF0000"/>
                </a:solidFill>
              </a:rPr>
              <a:t>(3.505 kW) </a:t>
            </a:r>
            <a:r>
              <a:rPr lang="en-US" sz="2800" dirty="0" smtClean="0"/>
              <a:t>has been redefined to be exactly 12,000 BTU/hr </a:t>
            </a:r>
            <a:r>
              <a:rPr lang="en-US" sz="2800" dirty="0" smtClean="0">
                <a:solidFill>
                  <a:srgbClr val="FF0000"/>
                </a:solidFill>
              </a:rPr>
              <a:t>(3.517 kW).</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7F7A63CF-268B-4315-B667-C1398BEAF4E8}" type="slidenum">
              <a:rPr lang="en-US" smtClean="0"/>
              <a:pPr/>
              <a:t>5</a:t>
            </a:fld>
            <a:endParaRPr lang="en-US"/>
          </a:p>
        </p:txBody>
      </p:sp>
      <p:sp>
        <p:nvSpPr>
          <p:cNvPr id="6" name="Footer Placeholder 5"/>
          <p:cNvSpPr>
            <a:spLocks noGrp="1"/>
          </p:cNvSpPr>
          <p:nvPr>
            <p:ph type="ftr" sz="quarter" idx="11"/>
          </p:nvPr>
        </p:nvSpPr>
        <p:spPr>
          <a:xfrm>
            <a:off x="3124200" y="6357958"/>
            <a:ext cx="4019568" cy="347642"/>
          </a:xfrm>
        </p:spPr>
        <p:txBody>
          <a:bodyPr/>
          <a:lstStyle/>
          <a:p>
            <a:r>
              <a:rPr lang="en-US" dirty="0" smtClean="0"/>
              <a:t>By: Mudit M. Saxena, Dept. of Mech. Engg.</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p:txBody>
          <a:bodyPr/>
          <a:lstStyle/>
          <a:p>
            <a:fld id="{59E6DA71-16EE-410B-AE4F-8F45A11A154C}" type="slidenum">
              <a:rPr lang="en-US"/>
              <a:pPr/>
              <a:t>6</a:t>
            </a:fld>
            <a:endParaRPr lang="en-US"/>
          </a:p>
        </p:txBody>
      </p:sp>
      <p:sp>
        <p:nvSpPr>
          <p:cNvPr id="365570" name="Rectangle 2"/>
          <p:cNvSpPr>
            <a:spLocks noChangeArrowheads="1"/>
          </p:cNvSpPr>
          <p:nvPr/>
        </p:nvSpPr>
        <p:spPr bwMode="auto">
          <a:xfrm>
            <a:off x="0" y="0"/>
            <a:ext cx="1490663" cy="685800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365571" name="Group 3"/>
          <p:cNvGrpSpPr>
            <a:grpSpLocks/>
          </p:cNvGrpSpPr>
          <p:nvPr/>
        </p:nvGrpSpPr>
        <p:grpSpPr bwMode="auto">
          <a:xfrm>
            <a:off x="0" y="0"/>
            <a:ext cx="9144000" cy="6858000"/>
            <a:chOff x="0" y="0"/>
            <a:chExt cx="5760" cy="4320"/>
          </a:xfrm>
        </p:grpSpPr>
        <p:sp>
          <p:nvSpPr>
            <p:cNvPr id="365572" name="Line 4"/>
            <p:cNvSpPr>
              <a:spLocks noChangeShapeType="1"/>
            </p:cNvSpPr>
            <p:nvPr/>
          </p:nvSpPr>
          <p:spPr bwMode="auto">
            <a:xfrm>
              <a:off x="947" y="0"/>
              <a:ext cx="0" cy="4320"/>
            </a:xfrm>
            <a:prstGeom prst="line">
              <a:avLst/>
            </a:prstGeom>
            <a:noFill/>
            <a:ln w="38100">
              <a:solidFill>
                <a:srgbClr val="000080"/>
              </a:solidFill>
              <a:round/>
              <a:headEnd/>
              <a:tailEnd/>
            </a:ln>
            <a:effectLst/>
          </p:spPr>
          <p:txBody>
            <a:bodyPr/>
            <a:lstStyle/>
            <a:p>
              <a:endParaRPr lang="en-US"/>
            </a:p>
          </p:txBody>
        </p:sp>
        <p:sp>
          <p:nvSpPr>
            <p:cNvPr id="365573" name="Line 5"/>
            <p:cNvSpPr>
              <a:spLocks noChangeShapeType="1"/>
            </p:cNvSpPr>
            <p:nvPr/>
          </p:nvSpPr>
          <p:spPr bwMode="auto">
            <a:xfrm>
              <a:off x="0" y="870"/>
              <a:ext cx="5760" cy="0"/>
            </a:xfrm>
            <a:prstGeom prst="line">
              <a:avLst/>
            </a:prstGeom>
            <a:noFill/>
            <a:ln w="38100">
              <a:solidFill>
                <a:srgbClr val="000080"/>
              </a:solidFill>
              <a:round/>
              <a:headEnd/>
              <a:tailEnd/>
            </a:ln>
            <a:effectLst/>
          </p:spPr>
          <p:txBody>
            <a:bodyPr/>
            <a:lstStyle/>
            <a:p>
              <a:endParaRPr lang="en-US"/>
            </a:p>
          </p:txBody>
        </p:sp>
      </p:grpSp>
      <p:sp>
        <p:nvSpPr>
          <p:cNvPr id="365577" name="Text Box 9"/>
          <p:cNvSpPr txBox="1">
            <a:spLocks noChangeArrowheads="1"/>
          </p:cNvSpPr>
          <p:nvPr/>
        </p:nvSpPr>
        <p:spPr bwMode="auto">
          <a:xfrm>
            <a:off x="1870075" y="446088"/>
            <a:ext cx="7011988" cy="579437"/>
          </a:xfrm>
          <a:prstGeom prst="rect">
            <a:avLst/>
          </a:prstGeom>
          <a:noFill/>
          <a:ln w="9525">
            <a:noFill/>
            <a:miter lim="800000"/>
            <a:headEnd/>
            <a:tailEnd/>
          </a:ln>
          <a:effectLst/>
        </p:spPr>
        <p:txBody>
          <a:bodyPr anchor="ctr">
            <a:spAutoFit/>
          </a:bodyPr>
          <a:lstStyle/>
          <a:p>
            <a:pPr>
              <a:spcBef>
                <a:spcPct val="50000"/>
              </a:spcBef>
            </a:pPr>
            <a:r>
              <a:rPr lang="en-US" sz="3200" b="1" dirty="0">
                <a:solidFill>
                  <a:srgbClr val="FF0000"/>
                </a:solidFill>
                <a:effectLst>
                  <a:outerShdw blurRad="38100" dist="38100" dir="2700000" algn="tl">
                    <a:srgbClr val="000000"/>
                  </a:outerShdw>
                </a:effectLst>
                <a:latin typeface="Arial" charset="0"/>
              </a:rPr>
              <a:t>Introduction</a:t>
            </a:r>
          </a:p>
        </p:txBody>
      </p:sp>
      <p:sp>
        <p:nvSpPr>
          <p:cNvPr id="365578" name="Text Box 10"/>
          <p:cNvSpPr txBox="1">
            <a:spLocks noChangeArrowheads="1"/>
          </p:cNvSpPr>
          <p:nvPr/>
        </p:nvSpPr>
        <p:spPr bwMode="auto">
          <a:xfrm>
            <a:off x="1908175" y="2549525"/>
            <a:ext cx="6985000" cy="519113"/>
          </a:xfrm>
          <a:prstGeom prst="rect">
            <a:avLst/>
          </a:prstGeom>
          <a:noFill/>
          <a:ln w="9525">
            <a:noFill/>
            <a:miter lim="800000"/>
            <a:headEnd/>
            <a:tailEnd/>
          </a:ln>
          <a:effectLst/>
        </p:spPr>
        <p:txBody>
          <a:bodyPr>
            <a:spAutoFit/>
          </a:bodyPr>
          <a:lstStyle/>
          <a:p>
            <a:pPr defTabSz="227013">
              <a:spcBef>
                <a:spcPct val="50000"/>
              </a:spcBef>
            </a:pPr>
            <a:r>
              <a:rPr lang="en-US" sz="2800" b="1">
                <a:solidFill>
                  <a:srgbClr val="000066"/>
                </a:solidFill>
                <a:latin typeface="Arial" charset="0"/>
              </a:rPr>
              <a:t>AC options / combinations:  </a:t>
            </a:r>
          </a:p>
        </p:txBody>
      </p:sp>
      <p:sp>
        <p:nvSpPr>
          <p:cNvPr id="365579" name="Text Box 11"/>
          <p:cNvSpPr txBox="1">
            <a:spLocks noChangeArrowheads="1"/>
          </p:cNvSpPr>
          <p:nvPr/>
        </p:nvSpPr>
        <p:spPr bwMode="auto">
          <a:xfrm>
            <a:off x="1903413" y="1752600"/>
            <a:ext cx="7061200" cy="579438"/>
          </a:xfrm>
          <a:prstGeom prst="rect">
            <a:avLst/>
          </a:prstGeom>
          <a:noFill/>
          <a:ln w="9525">
            <a:noFill/>
            <a:miter lim="800000"/>
            <a:headEnd/>
            <a:tailEnd/>
          </a:ln>
          <a:effectLst/>
        </p:spPr>
        <p:txBody>
          <a:bodyPr>
            <a:spAutoFit/>
          </a:bodyPr>
          <a:lstStyle/>
          <a:p>
            <a:pPr defTabSz="227013">
              <a:spcBef>
                <a:spcPct val="50000"/>
              </a:spcBef>
            </a:pPr>
            <a:r>
              <a:rPr lang="en-US" sz="3200" b="1">
                <a:solidFill>
                  <a:srgbClr val="663300"/>
                </a:solidFill>
                <a:latin typeface="Arial" charset="0"/>
              </a:rPr>
              <a:t>AC Systems</a:t>
            </a:r>
            <a:endParaRPr lang="en-US" sz="2800" b="1">
              <a:solidFill>
                <a:srgbClr val="CCFFCC"/>
              </a:solidFill>
              <a:effectLst>
                <a:outerShdw blurRad="38100" dist="38100" dir="2700000" algn="tl">
                  <a:srgbClr val="000000"/>
                </a:outerShdw>
              </a:effectLst>
              <a:latin typeface="Arial" charset="0"/>
            </a:endParaRPr>
          </a:p>
        </p:txBody>
      </p:sp>
      <p:sp>
        <p:nvSpPr>
          <p:cNvPr id="365581" name="Text Box 13"/>
          <p:cNvSpPr txBox="1">
            <a:spLocks noChangeArrowheads="1"/>
          </p:cNvSpPr>
          <p:nvPr/>
        </p:nvSpPr>
        <p:spPr bwMode="auto">
          <a:xfrm>
            <a:off x="1835150" y="3560763"/>
            <a:ext cx="6985000" cy="2100262"/>
          </a:xfrm>
          <a:prstGeom prst="rect">
            <a:avLst/>
          </a:prstGeom>
          <a:noFill/>
          <a:ln w="9525">
            <a:noFill/>
            <a:miter lim="800000"/>
            <a:headEnd/>
            <a:tailEnd/>
          </a:ln>
          <a:effectLst/>
        </p:spPr>
        <p:txBody>
          <a:bodyPr>
            <a:spAutoFit/>
          </a:bodyPr>
          <a:lstStyle/>
          <a:p>
            <a:pPr marL="401638" indent="-401638" defTabSz="227013">
              <a:spcBef>
                <a:spcPct val="50000"/>
              </a:spcBef>
              <a:buFontTx/>
              <a:buChar char="•"/>
            </a:pPr>
            <a:r>
              <a:rPr lang="en-US" b="1">
                <a:solidFill>
                  <a:srgbClr val="000066"/>
                </a:solidFill>
                <a:latin typeface="Arial" charset="0"/>
              </a:rPr>
              <a:t>Air Conditioning (for comfort / machine) </a:t>
            </a:r>
          </a:p>
          <a:p>
            <a:pPr marL="401638" indent="-401638" defTabSz="227013">
              <a:spcBef>
                <a:spcPct val="50000"/>
              </a:spcBef>
              <a:buFontTx/>
              <a:buChar char="•"/>
            </a:pPr>
            <a:r>
              <a:rPr lang="en-US" b="1">
                <a:solidFill>
                  <a:srgbClr val="000066"/>
                </a:solidFill>
                <a:latin typeface="Arial" charset="0"/>
              </a:rPr>
              <a:t>Split air conditioners</a:t>
            </a:r>
          </a:p>
          <a:p>
            <a:pPr marL="401638" indent="-401638" defTabSz="227013">
              <a:spcBef>
                <a:spcPct val="50000"/>
              </a:spcBef>
              <a:buFontTx/>
              <a:buChar char="•"/>
            </a:pPr>
            <a:r>
              <a:rPr lang="en-US" b="1">
                <a:solidFill>
                  <a:srgbClr val="000066"/>
                </a:solidFill>
                <a:latin typeface="Arial" charset="0"/>
              </a:rPr>
              <a:t>Fan coil units in a larger system</a:t>
            </a:r>
          </a:p>
          <a:p>
            <a:pPr marL="401638" indent="-401638" defTabSz="227013">
              <a:spcBef>
                <a:spcPct val="50000"/>
              </a:spcBef>
              <a:buFontTx/>
              <a:buChar char="•"/>
            </a:pPr>
            <a:r>
              <a:rPr lang="en-US" b="1">
                <a:solidFill>
                  <a:srgbClr val="000066"/>
                </a:solidFill>
                <a:latin typeface="Arial" charset="0"/>
              </a:rPr>
              <a:t>Air handling units in a larger system</a:t>
            </a:r>
          </a:p>
        </p:txBody>
      </p:sp>
      <p:sp>
        <p:nvSpPr>
          <p:cNvPr id="13" name="Footer Placeholder 12"/>
          <p:cNvSpPr>
            <a:spLocks noGrp="1"/>
          </p:cNvSpPr>
          <p:nvPr>
            <p:ph type="ftr" sz="quarter" idx="11"/>
          </p:nvPr>
        </p:nvSpPr>
        <p:spPr>
          <a:xfrm>
            <a:off x="3143240" y="6400800"/>
            <a:ext cx="3805254" cy="457200"/>
          </a:xfrm>
        </p:spPr>
        <p:txBody>
          <a:bodyPr/>
          <a:lstStyle/>
          <a:p>
            <a:r>
              <a:rPr lang="en-US" dirty="0" smtClean="0"/>
              <a:t>By: Mudit M. Saxena, Dept. of Mech. Engg.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450EA540-324A-4337-8CB0-DF583EB2BF07}" type="slidenum">
              <a:rPr lang="en-US"/>
              <a:pPr/>
              <a:t>7</a:t>
            </a:fld>
            <a:endParaRPr lang="en-US"/>
          </a:p>
        </p:txBody>
      </p:sp>
      <p:sp>
        <p:nvSpPr>
          <p:cNvPr id="412674" name="Rectangle 2"/>
          <p:cNvSpPr>
            <a:spLocks noChangeArrowheads="1"/>
          </p:cNvSpPr>
          <p:nvPr/>
        </p:nvSpPr>
        <p:spPr bwMode="auto">
          <a:xfrm>
            <a:off x="0" y="0"/>
            <a:ext cx="1490663" cy="685800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412675" name="Group 3"/>
          <p:cNvGrpSpPr>
            <a:grpSpLocks/>
          </p:cNvGrpSpPr>
          <p:nvPr/>
        </p:nvGrpSpPr>
        <p:grpSpPr bwMode="auto">
          <a:xfrm>
            <a:off x="0" y="0"/>
            <a:ext cx="9144000" cy="6858000"/>
            <a:chOff x="0" y="0"/>
            <a:chExt cx="5760" cy="4320"/>
          </a:xfrm>
        </p:grpSpPr>
        <p:sp>
          <p:nvSpPr>
            <p:cNvPr id="412676" name="Line 4"/>
            <p:cNvSpPr>
              <a:spLocks noChangeShapeType="1"/>
            </p:cNvSpPr>
            <p:nvPr/>
          </p:nvSpPr>
          <p:spPr bwMode="auto">
            <a:xfrm>
              <a:off x="947" y="0"/>
              <a:ext cx="0" cy="4320"/>
            </a:xfrm>
            <a:prstGeom prst="line">
              <a:avLst/>
            </a:prstGeom>
            <a:noFill/>
            <a:ln w="38100">
              <a:solidFill>
                <a:srgbClr val="000080"/>
              </a:solidFill>
              <a:round/>
              <a:headEnd/>
              <a:tailEnd/>
            </a:ln>
            <a:effectLst/>
          </p:spPr>
          <p:txBody>
            <a:bodyPr/>
            <a:lstStyle/>
            <a:p>
              <a:endParaRPr lang="en-US"/>
            </a:p>
          </p:txBody>
        </p:sp>
        <p:sp>
          <p:nvSpPr>
            <p:cNvPr id="412677" name="Line 5"/>
            <p:cNvSpPr>
              <a:spLocks noChangeShapeType="1"/>
            </p:cNvSpPr>
            <p:nvPr/>
          </p:nvSpPr>
          <p:spPr bwMode="auto">
            <a:xfrm>
              <a:off x="0" y="870"/>
              <a:ext cx="5760" cy="0"/>
            </a:xfrm>
            <a:prstGeom prst="line">
              <a:avLst/>
            </a:prstGeom>
            <a:noFill/>
            <a:ln w="38100">
              <a:solidFill>
                <a:srgbClr val="000080"/>
              </a:solidFill>
              <a:round/>
              <a:headEnd/>
              <a:tailEnd/>
            </a:ln>
            <a:effectLst/>
          </p:spPr>
          <p:txBody>
            <a:bodyPr/>
            <a:lstStyle/>
            <a:p>
              <a:endParaRPr lang="en-US"/>
            </a:p>
          </p:txBody>
        </p:sp>
      </p:grpSp>
      <p:sp>
        <p:nvSpPr>
          <p:cNvPr id="412681" name="Text Box 9"/>
          <p:cNvSpPr txBox="1">
            <a:spLocks noChangeArrowheads="1"/>
          </p:cNvSpPr>
          <p:nvPr/>
        </p:nvSpPr>
        <p:spPr bwMode="auto">
          <a:xfrm>
            <a:off x="1870075" y="446088"/>
            <a:ext cx="7011988" cy="579437"/>
          </a:xfrm>
          <a:prstGeom prst="rect">
            <a:avLst/>
          </a:prstGeom>
          <a:noFill/>
          <a:ln w="9525">
            <a:noFill/>
            <a:miter lim="800000"/>
            <a:headEnd/>
            <a:tailEnd/>
          </a:ln>
          <a:effectLst/>
        </p:spPr>
        <p:txBody>
          <a:bodyPr anchor="ctr">
            <a:spAutoFit/>
          </a:bodyPr>
          <a:lstStyle/>
          <a:p>
            <a:pPr>
              <a:spcBef>
                <a:spcPct val="50000"/>
              </a:spcBef>
            </a:pPr>
            <a:r>
              <a:rPr lang="en-US" sz="3200" b="1" dirty="0">
                <a:solidFill>
                  <a:srgbClr val="FF0000"/>
                </a:solidFill>
                <a:effectLst>
                  <a:outerShdw blurRad="38100" dist="38100" dir="2700000" algn="tl">
                    <a:srgbClr val="000000"/>
                  </a:outerShdw>
                </a:effectLst>
                <a:latin typeface="Arial" charset="0"/>
              </a:rPr>
              <a:t>Types of Refrigeration</a:t>
            </a:r>
          </a:p>
        </p:txBody>
      </p:sp>
      <p:sp>
        <p:nvSpPr>
          <p:cNvPr id="412682" name="Text Box 10"/>
          <p:cNvSpPr txBox="1">
            <a:spLocks noChangeArrowheads="1"/>
          </p:cNvSpPr>
          <p:nvPr/>
        </p:nvSpPr>
        <p:spPr bwMode="auto">
          <a:xfrm>
            <a:off x="1908175" y="2787650"/>
            <a:ext cx="6192838" cy="2441575"/>
          </a:xfrm>
          <a:prstGeom prst="rect">
            <a:avLst/>
          </a:prstGeom>
          <a:noFill/>
          <a:ln w="9525">
            <a:noFill/>
            <a:miter lim="800000"/>
            <a:headEnd/>
            <a:tailEnd/>
          </a:ln>
          <a:effectLst/>
        </p:spPr>
        <p:txBody>
          <a:bodyPr>
            <a:spAutoFit/>
          </a:bodyPr>
          <a:lstStyle/>
          <a:p>
            <a:pPr marL="401638" indent="-401638" defTabSz="227013">
              <a:spcBef>
                <a:spcPct val="50000"/>
              </a:spcBef>
              <a:buFontTx/>
              <a:buChar char="•"/>
            </a:pPr>
            <a:r>
              <a:rPr lang="en-US" sz="2800" b="1">
                <a:solidFill>
                  <a:srgbClr val="000066"/>
                </a:solidFill>
                <a:latin typeface="Arial" charset="0"/>
              </a:rPr>
              <a:t>Vapour Compression Refrigeration (VCR): uses mechanical energy</a:t>
            </a:r>
          </a:p>
          <a:p>
            <a:pPr marL="401638" indent="-401638" defTabSz="227013">
              <a:spcBef>
                <a:spcPct val="50000"/>
              </a:spcBef>
              <a:buFontTx/>
              <a:buChar char="•"/>
            </a:pPr>
            <a:r>
              <a:rPr lang="en-US" sz="2800" b="1">
                <a:solidFill>
                  <a:srgbClr val="000066"/>
                </a:solidFill>
                <a:latin typeface="Arial" charset="0"/>
              </a:rPr>
              <a:t>Vapour Absorption Refrigeration (VAR): uses thermal energy</a:t>
            </a:r>
          </a:p>
        </p:txBody>
      </p:sp>
      <p:sp>
        <p:nvSpPr>
          <p:cNvPr id="412683" name="Text Box 11"/>
          <p:cNvSpPr txBox="1">
            <a:spLocks noChangeArrowheads="1"/>
          </p:cNvSpPr>
          <p:nvPr/>
        </p:nvSpPr>
        <p:spPr bwMode="auto">
          <a:xfrm>
            <a:off x="1903413" y="1752600"/>
            <a:ext cx="7061200" cy="579438"/>
          </a:xfrm>
          <a:prstGeom prst="rect">
            <a:avLst/>
          </a:prstGeom>
          <a:noFill/>
          <a:ln w="9525">
            <a:noFill/>
            <a:miter lim="800000"/>
            <a:headEnd/>
            <a:tailEnd/>
          </a:ln>
          <a:effectLst/>
        </p:spPr>
        <p:txBody>
          <a:bodyPr>
            <a:spAutoFit/>
          </a:bodyPr>
          <a:lstStyle/>
          <a:p>
            <a:pPr defTabSz="227013">
              <a:spcBef>
                <a:spcPct val="50000"/>
              </a:spcBef>
            </a:pPr>
            <a:r>
              <a:rPr lang="en-US" sz="3200" b="1">
                <a:solidFill>
                  <a:srgbClr val="663300"/>
                </a:solidFill>
                <a:latin typeface="Arial" charset="0"/>
              </a:rPr>
              <a:t>Refrigeration systems</a:t>
            </a:r>
            <a:endParaRPr lang="en-US" sz="2800" b="1">
              <a:solidFill>
                <a:srgbClr val="CCFFCC"/>
              </a:solidFill>
              <a:effectLst>
                <a:outerShdw blurRad="38100" dist="38100" dir="2700000" algn="tl">
                  <a:srgbClr val="000000"/>
                </a:outerShdw>
              </a:effectLst>
              <a:latin typeface="Arial" charset="0"/>
            </a:endParaRPr>
          </a:p>
        </p:txBody>
      </p:sp>
      <p:sp>
        <p:nvSpPr>
          <p:cNvPr id="12" name="Footer Placeholder 11"/>
          <p:cNvSpPr>
            <a:spLocks noGrp="1"/>
          </p:cNvSpPr>
          <p:nvPr>
            <p:ph type="ftr" sz="quarter" idx="11"/>
          </p:nvPr>
        </p:nvSpPr>
        <p:spPr>
          <a:xfrm>
            <a:off x="3124200" y="6429396"/>
            <a:ext cx="3948130" cy="276204"/>
          </a:xfrm>
        </p:spPr>
        <p:txBody>
          <a:bodyPr/>
          <a:lstStyle/>
          <a:p>
            <a:r>
              <a:rPr lang="en-US" dirty="0" smtClean="0"/>
              <a:t>By: Mudit M. Saxena, Dept. of Mech. Engg.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4B73B140-E618-4306-BFDF-B861D8E2936E}" type="slidenum">
              <a:rPr lang="en-US"/>
              <a:pPr/>
              <a:t>8</a:t>
            </a:fld>
            <a:endParaRPr lang="en-US"/>
          </a:p>
        </p:txBody>
      </p:sp>
      <p:sp>
        <p:nvSpPr>
          <p:cNvPr id="355330" name="Rectangle 2"/>
          <p:cNvSpPr>
            <a:spLocks noChangeArrowheads="1"/>
          </p:cNvSpPr>
          <p:nvPr/>
        </p:nvSpPr>
        <p:spPr bwMode="auto">
          <a:xfrm>
            <a:off x="0" y="0"/>
            <a:ext cx="1490663" cy="685800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355331" name="Group 3"/>
          <p:cNvGrpSpPr>
            <a:grpSpLocks/>
          </p:cNvGrpSpPr>
          <p:nvPr/>
        </p:nvGrpSpPr>
        <p:grpSpPr bwMode="auto">
          <a:xfrm>
            <a:off x="0" y="0"/>
            <a:ext cx="9144000" cy="6858000"/>
            <a:chOff x="0" y="0"/>
            <a:chExt cx="5760" cy="4320"/>
          </a:xfrm>
        </p:grpSpPr>
        <p:sp>
          <p:nvSpPr>
            <p:cNvPr id="355332" name="Line 4"/>
            <p:cNvSpPr>
              <a:spLocks noChangeShapeType="1"/>
            </p:cNvSpPr>
            <p:nvPr/>
          </p:nvSpPr>
          <p:spPr bwMode="auto">
            <a:xfrm>
              <a:off x="947" y="0"/>
              <a:ext cx="0" cy="4320"/>
            </a:xfrm>
            <a:prstGeom prst="line">
              <a:avLst/>
            </a:prstGeom>
            <a:noFill/>
            <a:ln w="38100">
              <a:solidFill>
                <a:srgbClr val="000080"/>
              </a:solidFill>
              <a:round/>
              <a:headEnd/>
              <a:tailEnd/>
            </a:ln>
            <a:effectLst/>
          </p:spPr>
          <p:txBody>
            <a:bodyPr/>
            <a:lstStyle/>
            <a:p>
              <a:endParaRPr lang="en-US"/>
            </a:p>
          </p:txBody>
        </p:sp>
        <p:sp>
          <p:nvSpPr>
            <p:cNvPr id="355333" name="Line 5"/>
            <p:cNvSpPr>
              <a:spLocks noChangeShapeType="1"/>
            </p:cNvSpPr>
            <p:nvPr/>
          </p:nvSpPr>
          <p:spPr bwMode="auto">
            <a:xfrm>
              <a:off x="0" y="870"/>
              <a:ext cx="5760" cy="0"/>
            </a:xfrm>
            <a:prstGeom prst="line">
              <a:avLst/>
            </a:prstGeom>
            <a:noFill/>
            <a:ln w="38100">
              <a:solidFill>
                <a:srgbClr val="000080"/>
              </a:solidFill>
              <a:round/>
              <a:headEnd/>
              <a:tailEnd/>
            </a:ln>
            <a:effectLst/>
          </p:spPr>
          <p:txBody>
            <a:bodyPr/>
            <a:lstStyle/>
            <a:p>
              <a:endParaRPr lang="en-US"/>
            </a:p>
          </p:txBody>
        </p:sp>
      </p:grpSp>
      <p:sp>
        <p:nvSpPr>
          <p:cNvPr id="355337" name="Text Box 9"/>
          <p:cNvSpPr txBox="1">
            <a:spLocks noChangeArrowheads="1"/>
          </p:cNvSpPr>
          <p:nvPr/>
        </p:nvSpPr>
        <p:spPr bwMode="auto">
          <a:xfrm>
            <a:off x="1870075" y="446088"/>
            <a:ext cx="7011988" cy="579437"/>
          </a:xfrm>
          <a:prstGeom prst="rect">
            <a:avLst/>
          </a:prstGeom>
          <a:noFill/>
          <a:ln w="9525">
            <a:noFill/>
            <a:miter lim="800000"/>
            <a:headEnd/>
            <a:tailEnd/>
          </a:ln>
          <a:effectLst/>
        </p:spPr>
        <p:txBody>
          <a:bodyPr anchor="ctr">
            <a:spAutoFit/>
          </a:bodyPr>
          <a:lstStyle/>
          <a:p>
            <a:pPr>
              <a:spcBef>
                <a:spcPct val="50000"/>
              </a:spcBef>
            </a:pPr>
            <a:r>
              <a:rPr lang="en-US" sz="3200" b="1" dirty="0">
                <a:solidFill>
                  <a:srgbClr val="FF0000"/>
                </a:solidFill>
                <a:effectLst>
                  <a:outerShdw blurRad="38100" dist="38100" dir="2700000" algn="tl">
                    <a:srgbClr val="000000"/>
                  </a:outerShdw>
                </a:effectLst>
                <a:latin typeface="Arial" charset="0"/>
              </a:rPr>
              <a:t>Type of Refrigeration</a:t>
            </a:r>
          </a:p>
        </p:txBody>
      </p:sp>
      <p:sp>
        <p:nvSpPr>
          <p:cNvPr id="355339" name="Text Box 11"/>
          <p:cNvSpPr txBox="1">
            <a:spLocks noChangeArrowheads="1"/>
          </p:cNvSpPr>
          <p:nvPr/>
        </p:nvSpPr>
        <p:spPr bwMode="auto">
          <a:xfrm>
            <a:off x="1903413" y="1752600"/>
            <a:ext cx="7061200" cy="579438"/>
          </a:xfrm>
          <a:prstGeom prst="rect">
            <a:avLst/>
          </a:prstGeom>
          <a:noFill/>
          <a:ln w="9525">
            <a:noFill/>
            <a:miter lim="800000"/>
            <a:headEnd/>
            <a:tailEnd/>
          </a:ln>
          <a:effectLst/>
        </p:spPr>
        <p:txBody>
          <a:bodyPr>
            <a:spAutoFit/>
          </a:bodyPr>
          <a:lstStyle/>
          <a:p>
            <a:pPr defTabSz="227013">
              <a:spcBef>
                <a:spcPct val="50000"/>
              </a:spcBef>
            </a:pPr>
            <a:r>
              <a:rPr lang="en-US" sz="3200" b="1">
                <a:solidFill>
                  <a:srgbClr val="663300"/>
                </a:solidFill>
                <a:latin typeface="Arial" charset="0"/>
              </a:rPr>
              <a:t>Vapour Compression Refrigeration</a:t>
            </a:r>
            <a:endParaRPr lang="en-US" sz="2800" b="1">
              <a:solidFill>
                <a:srgbClr val="CCFFCC"/>
              </a:solidFill>
              <a:effectLst>
                <a:outerShdw blurRad="38100" dist="38100" dir="2700000" algn="tl">
                  <a:srgbClr val="000000"/>
                </a:outerShdw>
              </a:effectLst>
              <a:latin typeface="Arial" charset="0"/>
            </a:endParaRPr>
          </a:p>
        </p:txBody>
      </p:sp>
      <p:sp>
        <p:nvSpPr>
          <p:cNvPr id="355342" name="Text Box 14"/>
          <p:cNvSpPr txBox="1">
            <a:spLocks noChangeArrowheads="1"/>
          </p:cNvSpPr>
          <p:nvPr/>
        </p:nvSpPr>
        <p:spPr bwMode="auto">
          <a:xfrm>
            <a:off x="1908175" y="2584450"/>
            <a:ext cx="6985000" cy="3724275"/>
          </a:xfrm>
          <a:prstGeom prst="rect">
            <a:avLst/>
          </a:prstGeom>
          <a:noFill/>
          <a:ln w="9525">
            <a:noFill/>
            <a:miter lim="800000"/>
            <a:headEnd/>
            <a:tailEnd/>
          </a:ln>
          <a:effectLst/>
        </p:spPr>
        <p:txBody>
          <a:bodyPr>
            <a:spAutoFit/>
          </a:bodyPr>
          <a:lstStyle/>
          <a:p>
            <a:pPr marL="401638" indent="-401638" defTabSz="227013">
              <a:spcBef>
                <a:spcPct val="50000"/>
              </a:spcBef>
              <a:buFontTx/>
              <a:buChar char="•"/>
              <a:tabLst>
                <a:tab pos="690563" algn="l"/>
              </a:tabLst>
            </a:pPr>
            <a:r>
              <a:rPr lang="en-US" sz="2800" b="1" dirty="0">
                <a:solidFill>
                  <a:srgbClr val="000066"/>
                </a:solidFill>
                <a:latin typeface="Arial" charset="0"/>
              </a:rPr>
              <a:t>Highly compressed fluids tend to get colder when allowed to expand</a:t>
            </a:r>
          </a:p>
          <a:p>
            <a:pPr marL="401638" indent="-401638" defTabSz="227013">
              <a:spcBef>
                <a:spcPct val="50000"/>
              </a:spcBef>
              <a:buFontTx/>
              <a:buChar char="•"/>
              <a:tabLst>
                <a:tab pos="690563" algn="l"/>
              </a:tabLst>
            </a:pPr>
            <a:r>
              <a:rPr lang="en-US" sz="2800" b="1" dirty="0">
                <a:solidFill>
                  <a:srgbClr val="000066"/>
                </a:solidFill>
                <a:latin typeface="Arial" charset="0"/>
              </a:rPr>
              <a:t>If pressure high enough</a:t>
            </a:r>
          </a:p>
          <a:p>
            <a:pPr marL="784225" lvl="1" indent="-268288" defTabSz="227013">
              <a:spcBef>
                <a:spcPct val="50000"/>
              </a:spcBef>
              <a:buFontTx/>
              <a:buChar char="•"/>
              <a:tabLst>
                <a:tab pos="690563" algn="l"/>
              </a:tabLst>
            </a:pPr>
            <a:r>
              <a:rPr lang="en-US" sz="2800" b="1" dirty="0">
                <a:solidFill>
                  <a:srgbClr val="000066"/>
                </a:solidFill>
                <a:latin typeface="Arial" charset="0"/>
              </a:rPr>
              <a:t>Compressed air hotter than source of cooling</a:t>
            </a:r>
          </a:p>
          <a:p>
            <a:pPr marL="784225" lvl="1" indent="-268288" defTabSz="227013">
              <a:spcBef>
                <a:spcPct val="50000"/>
              </a:spcBef>
              <a:buFontTx/>
              <a:buChar char="•"/>
              <a:tabLst>
                <a:tab pos="690563" algn="l"/>
              </a:tabLst>
            </a:pPr>
            <a:r>
              <a:rPr lang="en-US" sz="2800" b="1" dirty="0">
                <a:solidFill>
                  <a:srgbClr val="000066"/>
                </a:solidFill>
                <a:latin typeface="Arial" charset="0"/>
              </a:rPr>
              <a:t>Expanded gas cooler than desired cold temperature</a:t>
            </a:r>
          </a:p>
        </p:txBody>
      </p:sp>
      <p:sp>
        <p:nvSpPr>
          <p:cNvPr id="11" name="Footer Placeholder 10"/>
          <p:cNvSpPr>
            <a:spLocks noGrp="1"/>
          </p:cNvSpPr>
          <p:nvPr>
            <p:ph type="ftr" sz="quarter" idx="11"/>
          </p:nvPr>
        </p:nvSpPr>
        <p:spPr>
          <a:xfrm>
            <a:off x="3124200" y="6429396"/>
            <a:ext cx="3733816" cy="428604"/>
          </a:xfrm>
        </p:spPr>
        <p:txBody>
          <a:bodyPr/>
          <a:lstStyle/>
          <a:p>
            <a:r>
              <a:rPr lang="en-US" dirty="0" smtClean="0"/>
              <a:t>By: Mudit M. Saxena, Dept. of Mech. Engg.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solidFill>
                  <a:srgbClr val="C00000"/>
                </a:solidFill>
                <a:effectLst>
                  <a:outerShdw blurRad="38100" dist="38100" dir="2700000" algn="tl">
                    <a:srgbClr val="000000">
                      <a:alpha val="43137"/>
                    </a:srgbClr>
                  </a:outerShdw>
                </a:effectLst>
              </a:rPr>
              <a:t>VAPOUR COMPRESSION REFRIGERATION CYCLE</a:t>
            </a:r>
            <a:r>
              <a:rPr lang="en-US" sz="2800" b="1" dirty="0" smtClean="0">
                <a:solidFill>
                  <a:srgbClr val="FFC000"/>
                </a:solidFill>
                <a:effectLst>
                  <a:outerShdw blurRad="38100" dist="38100" dir="2700000" algn="tl">
                    <a:srgbClr val="000000">
                      <a:alpha val="43137"/>
                    </a:srgbClr>
                  </a:outerShdw>
                </a:effectLst>
              </a:rPr>
              <a:t> </a:t>
            </a:r>
            <a:r>
              <a:rPr lang="en-US" sz="2800" dirty="0" smtClean="0">
                <a:solidFill>
                  <a:srgbClr val="FF0000"/>
                </a:solidFill>
              </a:rPr>
              <a:t>( T-S diagram )</a:t>
            </a:r>
            <a:endParaRPr lang="en-US" sz="2800" dirty="0">
              <a:solidFill>
                <a:srgbClr val="FF0000"/>
              </a:solidFill>
            </a:endParaRPr>
          </a:p>
        </p:txBody>
      </p:sp>
      <p:pic>
        <p:nvPicPr>
          <p:cNvPr id="449538" name="Picture 2"/>
          <p:cNvPicPr>
            <a:picLocks noGrp="1" noChangeAspect="1" noChangeArrowheads="1"/>
          </p:cNvPicPr>
          <p:nvPr>
            <p:ph sz="half" idx="1"/>
          </p:nvPr>
        </p:nvPicPr>
        <p:blipFill>
          <a:blip r:embed="rId2"/>
          <a:stretch>
            <a:fillRect/>
          </a:stretch>
        </p:blipFill>
        <p:spPr bwMode="auto">
          <a:xfrm>
            <a:off x="285720" y="1714488"/>
            <a:ext cx="5715040" cy="4357718"/>
          </a:xfrm>
          <a:prstGeom prst="rect">
            <a:avLst/>
          </a:prstGeom>
          <a:noFill/>
          <a:ln w="9525">
            <a:noFill/>
            <a:miter lim="800000"/>
            <a:headEnd/>
            <a:tailEnd/>
          </a:ln>
          <a:effectLst/>
        </p:spPr>
      </p:pic>
      <p:sp>
        <p:nvSpPr>
          <p:cNvPr id="7" name="Content Placeholder 6"/>
          <p:cNvSpPr>
            <a:spLocks noGrp="1"/>
          </p:cNvSpPr>
          <p:nvPr>
            <p:ph sz="half" idx="2"/>
          </p:nvPr>
        </p:nvSpPr>
        <p:spPr>
          <a:xfrm>
            <a:off x="6215074" y="1981200"/>
            <a:ext cx="2643206" cy="4114800"/>
          </a:xfrm>
        </p:spPr>
        <p:txBody>
          <a:bodyPr/>
          <a:lstStyle/>
          <a:p>
            <a:pPr>
              <a:buNone/>
            </a:pPr>
            <a:r>
              <a:rPr lang="en-US" sz="2000" dirty="0" smtClean="0">
                <a:solidFill>
                  <a:srgbClr val="FFFF00"/>
                </a:solidFill>
              </a:rPr>
              <a:t>1-2</a:t>
            </a:r>
            <a:r>
              <a:rPr lang="en-US" sz="2000" dirty="0" smtClean="0"/>
              <a:t> Isentropic compression</a:t>
            </a:r>
          </a:p>
          <a:p>
            <a:pPr>
              <a:buNone/>
            </a:pPr>
            <a:endParaRPr lang="en-US" sz="2000" dirty="0" smtClean="0">
              <a:solidFill>
                <a:srgbClr val="FFFF00"/>
              </a:solidFill>
            </a:endParaRPr>
          </a:p>
          <a:p>
            <a:pPr>
              <a:buNone/>
            </a:pPr>
            <a:r>
              <a:rPr lang="en-US" sz="2000" dirty="0" smtClean="0">
                <a:solidFill>
                  <a:srgbClr val="FFFF00"/>
                </a:solidFill>
              </a:rPr>
              <a:t>2-3</a:t>
            </a:r>
            <a:r>
              <a:rPr lang="en-US" sz="2000" dirty="0" smtClean="0"/>
              <a:t> Constant pressure heat rejection in the condenser</a:t>
            </a:r>
            <a:br>
              <a:rPr lang="en-US" sz="2000" dirty="0" smtClean="0"/>
            </a:br>
            <a:endParaRPr lang="en-US" sz="2000" dirty="0" smtClean="0"/>
          </a:p>
          <a:p>
            <a:pPr>
              <a:buNone/>
            </a:pPr>
            <a:r>
              <a:rPr lang="en-US" sz="2000" dirty="0" smtClean="0">
                <a:solidFill>
                  <a:srgbClr val="FFFF00"/>
                </a:solidFill>
              </a:rPr>
              <a:t>3-4</a:t>
            </a:r>
            <a:r>
              <a:rPr lang="en-US" sz="2000" dirty="0" smtClean="0"/>
              <a:t> Throttling in an expansion valve</a:t>
            </a:r>
            <a:br>
              <a:rPr lang="en-US" sz="2000" dirty="0" smtClean="0"/>
            </a:br>
            <a:endParaRPr lang="en-US" sz="2000" dirty="0" smtClean="0"/>
          </a:p>
          <a:p>
            <a:pPr>
              <a:buNone/>
            </a:pPr>
            <a:r>
              <a:rPr lang="en-US" sz="2000" dirty="0" smtClean="0">
                <a:solidFill>
                  <a:srgbClr val="FFFF00"/>
                </a:solidFill>
              </a:rPr>
              <a:t>4-1</a:t>
            </a:r>
            <a:r>
              <a:rPr lang="en-US" sz="2000" dirty="0" smtClean="0"/>
              <a:t> Constant pressure heat addition in the evaporator</a:t>
            </a:r>
          </a:p>
          <a:p>
            <a:endParaRPr lang="en-US" dirty="0"/>
          </a:p>
        </p:txBody>
      </p:sp>
      <p:sp>
        <p:nvSpPr>
          <p:cNvPr id="2" name="Slide Number Placeholder 1"/>
          <p:cNvSpPr>
            <a:spLocks noGrp="1"/>
          </p:cNvSpPr>
          <p:nvPr>
            <p:ph type="sldNum" sz="quarter" idx="12"/>
          </p:nvPr>
        </p:nvSpPr>
        <p:spPr/>
        <p:txBody>
          <a:bodyPr/>
          <a:lstStyle/>
          <a:p>
            <a:fld id="{5E557F2B-DACA-46FA-A882-8FE8E0C84FCF}" type="slidenum">
              <a:rPr lang="en-US" smtClean="0"/>
              <a:pPr/>
              <a:t>9</a:t>
            </a:fld>
            <a:endParaRPr lang="en-US"/>
          </a:p>
        </p:txBody>
      </p:sp>
      <p:sp>
        <p:nvSpPr>
          <p:cNvPr id="8" name="Footer Placeholder 7"/>
          <p:cNvSpPr>
            <a:spLocks noGrp="1"/>
          </p:cNvSpPr>
          <p:nvPr>
            <p:ph type="ftr" sz="quarter" idx="11"/>
          </p:nvPr>
        </p:nvSpPr>
        <p:spPr>
          <a:xfrm>
            <a:off x="3124200" y="6357958"/>
            <a:ext cx="3590940" cy="347642"/>
          </a:xfrm>
        </p:spPr>
        <p:txBody>
          <a:bodyPr/>
          <a:lstStyle/>
          <a:p>
            <a:r>
              <a:rPr lang="en-US" dirty="0" smtClean="0"/>
              <a:t>By: Mudit M. Saxena, Dept. of Mech. Engg.</a:t>
            </a: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6711</TotalTime>
  <Words>2549</Words>
  <Application>Microsoft PowerPoint</Application>
  <PresentationFormat>On-screen Show (4:3)</PresentationFormat>
  <Paragraphs>297</Paragraphs>
  <Slides>31</Slides>
  <Notes>15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Slide 1</vt:lpstr>
      <vt:lpstr>Slide 2</vt:lpstr>
      <vt:lpstr>Coefficient of Performance (CoP)</vt:lpstr>
      <vt:lpstr>Units of refrigeration</vt:lpstr>
      <vt:lpstr> Ton of Refrigeration (TR). </vt:lpstr>
      <vt:lpstr>Slide 6</vt:lpstr>
      <vt:lpstr>Slide 7</vt:lpstr>
      <vt:lpstr>Slide 8</vt:lpstr>
      <vt:lpstr>VAPOUR COMPRESSION REFRIGERATION CYCLE ( T-S diagram )</vt:lpstr>
      <vt:lpstr>VAPOUR COMPRESSION REFRIGERATION CYCLE ( p-h diagram )</vt:lpstr>
      <vt:lpstr>Typical Refrigeration  Cycle</vt:lpstr>
      <vt:lpstr>Components</vt:lpstr>
      <vt:lpstr>Slide 13</vt:lpstr>
      <vt:lpstr>Slide 14</vt:lpstr>
      <vt:lpstr>Slide 15</vt:lpstr>
      <vt:lpstr>Slide 16</vt:lpstr>
      <vt:lpstr>Slide 17</vt:lpstr>
      <vt:lpstr>Slide 18</vt:lpstr>
      <vt:lpstr>Slide 19</vt:lpstr>
      <vt:lpstr>Slide 20</vt:lpstr>
      <vt:lpstr>DOMESTIC REFRIGERATOR</vt:lpstr>
      <vt:lpstr>WINDOW AIR CONDITIONER</vt:lpstr>
      <vt:lpstr>WINDOW AIR CONDITIONER</vt:lpstr>
      <vt:lpstr>A thermostatic expansion valve system,</vt:lpstr>
      <vt:lpstr>Thermostatic expansion  valve</vt:lpstr>
      <vt:lpstr>SPLIT AIR CONDITIONING SYSTEM</vt:lpstr>
      <vt:lpstr>SPLIT – AIR CONDITIONER SCHAMATIC</vt:lpstr>
      <vt:lpstr>Slide 28</vt:lpstr>
      <vt:lpstr>Vapour Absorption Refrigeration</vt:lpstr>
      <vt:lpstr>Slide 30</vt:lpstr>
      <vt:lpstr>Slide 31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msaxena</cp:lastModifiedBy>
  <cp:revision>823</cp:revision>
  <dcterms:created xsi:type="dcterms:W3CDTF">2005-05-10T10:51:50Z</dcterms:created>
  <dcterms:modified xsi:type="dcterms:W3CDTF">2014-10-31T10:30:05Z</dcterms:modified>
</cp:coreProperties>
</file>