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6"/>
  </p:notesMasterIdLst>
  <p:sldIdLst>
    <p:sldId id="29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8" r:id="rId22"/>
    <p:sldId id="276" r:id="rId23"/>
    <p:sldId id="277" r:id="rId24"/>
    <p:sldId id="278" r:id="rId25"/>
    <p:sldId id="279" r:id="rId26"/>
    <p:sldId id="280" r:id="rId27"/>
    <p:sldId id="281" r:id="rId28"/>
    <p:sldId id="282" r:id="rId29"/>
    <p:sldId id="289" r:id="rId30"/>
    <p:sldId id="283" r:id="rId31"/>
    <p:sldId id="284" r:id="rId32"/>
    <p:sldId id="285" r:id="rId33"/>
    <p:sldId id="286"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FCDF"/>
    <a:srgbClr val="CC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3F8100-76A1-42AC-9B11-2022D149D7F8}" type="datetimeFigureOut">
              <a:rPr lang="en-US" smtClean="0"/>
              <a:pPr/>
              <a:t>2/9/2017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C150DF-EFC5-471B-A161-1BF81E4573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C150DF-EFC5-471B-A161-1BF81E457340}"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F37AF6F-209C-4E6E-899A-8A740923E108}" type="datetime1">
              <a:rPr lang="en-US" smtClean="0"/>
              <a:pPr/>
              <a:t>2/9/2017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By: Mudit M. Saxena, Dept. Of Mechanical Engineering</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A7B5D7-0851-489E-9AA3-C833B584D70C}" type="datetime1">
              <a:rPr lang="en-US" smtClean="0"/>
              <a:pPr/>
              <a:t>2/9/2017</a:t>
            </a:fld>
            <a:endParaRPr lang="en-US"/>
          </a:p>
        </p:txBody>
      </p:sp>
      <p:sp>
        <p:nvSpPr>
          <p:cNvPr id="5" name="Footer Placeholder 4"/>
          <p:cNvSpPr>
            <a:spLocks noGrp="1"/>
          </p:cNvSpPr>
          <p:nvPr>
            <p:ph type="ftr" sz="quarter" idx="11"/>
          </p:nvPr>
        </p:nvSpPr>
        <p:spPr/>
        <p:txBody>
          <a:bodyPr/>
          <a:lstStyle/>
          <a:p>
            <a:r>
              <a:rPr lang="en-US" smtClean="0"/>
              <a:t>By: Mudit M. Saxena, Dept. Of Mechanical Engineering</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8DF9E8-E68D-47B6-B1A7-1978A9C019FB}" type="datetime1">
              <a:rPr lang="en-US" smtClean="0"/>
              <a:pPr/>
              <a:t>2/9/2017</a:t>
            </a:fld>
            <a:endParaRPr lang="en-US"/>
          </a:p>
        </p:txBody>
      </p:sp>
      <p:sp>
        <p:nvSpPr>
          <p:cNvPr id="5" name="Footer Placeholder 4"/>
          <p:cNvSpPr>
            <a:spLocks noGrp="1"/>
          </p:cNvSpPr>
          <p:nvPr>
            <p:ph type="ftr" sz="quarter" idx="11"/>
          </p:nvPr>
        </p:nvSpPr>
        <p:spPr/>
        <p:txBody>
          <a:bodyPr/>
          <a:lstStyle/>
          <a:p>
            <a:r>
              <a:rPr lang="en-US" smtClean="0"/>
              <a:t>By: Mudit M. Saxena, Dept. Of Mechanical Engineering</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0740E62-8CCF-44A4-B84D-DED7FE865DC9}" type="datetime1">
              <a:rPr lang="en-US" smtClean="0"/>
              <a:pPr/>
              <a:t>2/9/2017</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By: Mudit M. Saxena, Dept. Of Mechanical Engineering</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032974B-1213-428C-98F5-F35B15376195}" type="datetime1">
              <a:rPr lang="en-US" smtClean="0"/>
              <a:pPr/>
              <a:t>2/9/2017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By: Mudit M. Saxena, Dept. Of Mechanical Engineering</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C00A5E2-9C80-4CD9-AADC-766126B72BF4}" type="datetime1">
              <a:rPr lang="en-US" smtClean="0"/>
              <a:pPr/>
              <a:t>2/9/2017</a:t>
            </a:fld>
            <a:endParaRPr lang="en-US"/>
          </a:p>
        </p:txBody>
      </p:sp>
      <p:sp>
        <p:nvSpPr>
          <p:cNvPr id="6" name="Footer Placeholder 5"/>
          <p:cNvSpPr>
            <a:spLocks noGrp="1"/>
          </p:cNvSpPr>
          <p:nvPr>
            <p:ph type="ftr" sz="quarter" idx="11"/>
          </p:nvPr>
        </p:nvSpPr>
        <p:spPr/>
        <p:txBody>
          <a:bodyPr/>
          <a:lstStyle/>
          <a:p>
            <a:r>
              <a:rPr lang="en-US" smtClean="0"/>
              <a:t>By: Mudit M. Saxena, Dept. Of Mechanical Engineering</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C4DD0D3-40B5-44E8-821A-0C5C536E2F8F}" type="datetime1">
              <a:rPr lang="en-US" smtClean="0"/>
              <a:pPr/>
              <a:t>2/9/2017</a:t>
            </a:fld>
            <a:endParaRPr lang="en-US"/>
          </a:p>
        </p:txBody>
      </p:sp>
      <p:sp>
        <p:nvSpPr>
          <p:cNvPr id="8" name="Footer Placeholder 7"/>
          <p:cNvSpPr>
            <a:spLocks noGrp="1"/>
          </p:cNvSpPr>
          <p:nvPr>
            <p:ph type="ftr" sz="quarter" idx="11"/>
          </p:nvPr>
        </p:nvSpPr>
        <p:spPr/>
        <p:txBody>
          <a:bodyPr/>
          <a:lstStyle/>
          <a:p>
            <a:r>
              <a:rPr lang="en-US" smtClean="0"/>
              <a:t>By: Mudit M. Saxena, Dept. Of Mechanical Engineering</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8BF5817-724F-4FF1-93D5-D4E48E349919}" type="datetime1">
              <a:rPr lang="en-US" smtClean="0"/>
              <a:pPr/>
              <a:t>2/9/2017</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By: Mudit M. Saxena, Dept. Of Mechanical Engineering</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29500-519A-4D71-8E28-3F8F24CC7210}" type="datetime1">
              <a:rPr lang="en-US" smtClean="0"/>
              <a:pPr/>
              <a:t>2/9/2017</a:t>
            </a:fld>
            <a:endParaRPr lang="en-US"/>
          </a:p>
        </p:txBody>
      </p:sp>
      <p:sp>
        <p:nvSpPr>
          <p:cNvPr id="3" name="Footer Placeholder 2"/>
          <p:cNvSpPr>
            <a:spLocks noGrp="1"/>
          </p:cNvSpPr>
          <p:nvPr>
            <p:ph type="ftr" sz="quarter" idx="11"/>
          </p:nvPr>
        </p:nvSpPr>
        <p:spPr/>
        <p:txBody>
          <a:bodyPr/>
          <a:lstStyle/>
          <a:p>
            <a:r>
              <a:rPr lang="en-US" smtClean="0"/>
              <a:t>By: Mudit M. Saxena, Dept. Of Mechanical Engineering</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CF437D3-DA6D-458E-A868-3A4C1029B83F}" type="datetime1">
              <a:rPr lang="en-US" smtClean="0"/>
              <a:pPr/>
              <a:t>2/9/2017</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By: Mudit M. Saxena, Dept. Of Mechanical Engineering</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9DE654E-1917-4450-A18B-A371F1B13ABF}" type="datetime1">
              <a:rPr lang="en-US" smtClean="0"/>
              <a:pPr/>
              <a:t>2/9/2017</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By: Mudit M. Saxena, Dept. Of Mechanical Engineering</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1F4EE67-AA92-497D-BDC5-96ACB32481AD}" type="datetime1">
              <a:rPr lang="en-US" smtClean="0"/>
              <a:pPr/>
              <a:t>2/9/2017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By: Mudit M. Saxena, Dept. Of Mechanical Engineering</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pwr.bmp"/>
          <p:cNvPicPr>
            <a:picLocks noGrp="1" noChangeAspect="1"/>
          </p:cNvPicPr>
          <p:nvPr>
            <p:ph sz="quarter" idx="1"/>
          </p:nvPr>
        </p:nvPicPr>
        <p:blipFill>
          <a:blip r:embed="rId2"/>
          <a:stretch>
            <a:fillRect/>
          </a:stretch>
        </p:blipFill>
        <p:spPr>
          <a:xfrm>
            <a:off x="212103" y="228599"/>
            <a:ext cx="8474697" cy="6481513"/>
          </a:xfrm>
        </p:spPr>
      </p:pic>
      <p:sp>
        <p:nvSpPr>
          <p:cNvPr id="4" name="Slide Number Placeholder 3"/>
          <p:cNvSpPr>
            <a:spLocks noGrp="1"/>
          </p:cNvSpPr>
          <p:nvPr>
            <p:ph type="sldNum" sz="quarter" idx="15"/>
          </p:nvPr>
        </p:nvSpPr>
        <p:spPr/>
        <p:txBody>
          <a:bodyPr/>
          <a:lstStyle/>
          <a:p>
            <a:fld id="{B6F15528-21DE-4FAA-801E-634DDDAF4B2B}" type="slidenum">
              <a:rPr lang="en-US" smtClean="0"/>
              <a:pPr/>
              <a:t>1</a:t>
            </a:fld>
            <a:endParaRPr lang="en-US"/>
          </a:p>
        </p:txBody>
      </p:sp>
      <p:sp>
        <p:nvSpPr>
          <p:cNvPr id="5" name="Footer Placeholder 4"/>
          <p:cNvSpPr>
            <a:spLocks noGrp="1"/>
          </p:cNvSpPr>
          <p:nvPr>
            <p:ph type="ftr" sz="quarter" idx="16"/>
          </p:nvPr>
        </p:nvSpPr>
        <p:spPr>
          <a:xfrm rot="5400000">
            <a:off x="6620060" y="2996380"/>
            <a:ext cx="4682120" cy="365760"/>
          </a:xfrm>
        </p:spPr>
        <p:txBody>
          <a:bodyPr/>
          <a:lstStyle/>
          <a:p>
            <a:r>
              <a:rPr lang="en-US" dirty="0" smtClean="0"/>
              <a:t>By: Mudit M. Saxena, Dept. Of Mechanical Engineering</a:t>
            </a:r>
            <a:endParaRPr lang="en-US" dirty="0"/>
          </a:p>
        </p:txBody>
      </p:sp>
      <p:sp>
        <p:nvSpPr>
          <p:cNvPr id="7" name="Title 1"/>
          <p:cNvSpPr txBox="1">
            <a:spLocks/>
          </p:cNvSpPr>
          <p:nvPr/>
        </p:nvSpPr>
        <p:spPr>
          <a:xfrm>
            <a:off x="457200" y="304800"/>
            <a:ext cx="4876800" cy="533400"/>
          </a:xfrm>
          <a:prstGeom prst="rect">
            <a:avLst/>
          </a:prstGeom>
        </p:spPr>
        <p:txBody>
          <a:bodyPr vert="horz" anchor="b">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smtClean="0">
                <a:ln>
                  <a:noFill/>
                </a:ln>
                <a:solidFill>
                  <a:srgbClr val="FFFF00"/>
                </a:solidFill>
                <a:effectLst/>
                <a:uLnTx/>
                <a:uFillTx/>
                <a:latin typeface="+mj-lt"/>
                <a:ea typeface="+mj-ea"/>
                <a:cs typeface="+mj-cs"/>
              </a:rPr>
              <a:t>Fuels and Combustion</a:t>
            </a:r>
            <a:endParaRPr kumimoji="0" lang="en-US" sz="3000" b="0" i="0" u="none" strike="noStrike" kern="1200" cap="small" spc="0" normalizeH="0" baseline="0" noProof="0" dirty="0">
              <a:ln>
                <a:noFill/>
              </a:ln>
              <a:solidFill>
                <a:srgbClr val="FFFF00"/>
              </a:solidFill>
              <a:effectLst/>
              <a:uLnTx/>
              <a:uFillTx/>
              <a:latin typeface="+mj-lt"/>
              <a:ea typeface="+mj-ea"/>
              <a:cs typeface="+mj-cs"/>
            </a:endParaRPr>
          </a:p>
        </p:txBody>
      </p:sp>
      <p:sp>
        <p:nvSpPr>
          <p:cNvPr id="8" name="Subtitle 2"/>
          <p:cNvSpPr txBox="1">
            <a:spLocks/>
          </p:cNvSpPr>
          <p:nvPr/>
        </p:nvSpPr>
        <p:spPr>
          <a:xfrm>
            <a:off x="457200" y="1066800"/>
            <a:ext cx="3429000" cy="609600"/>
          </a:xfrm>
          <a:prstGeom prst="rect">
            <a:avLst/>
          </a:prstGeom>
        </p:spPr>
        <p:txBody>
          <a:bodyPr vert="horz">
            <a:normAutofit fontScale="85000" lnSpcReduction="20000"/>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r>
              <a:rPr kumimoji="0" lang="en-US" sz="2400" b="0" i="0" u="none" strike="noStrike" kern="1200" cap="none" spc="0" normalizeH="0" baseline="0" noProof="0" dirty="0" smtClean="0">
                <a:ln>
                  <a:noFill/>
                </a:ln>
                <a:solidFill>
                  <a:srgbClr val="FFFF00"/>
                </a:solidFill>
                <a:effectLst/>
                <a:uLnTx/>
                <a:uFillTx/>
                <a:latin typeface="+mn-lt"/>
                <a:ea typeface="+mn-ea"/>
                <a:cs typeface="+mn-cs"/>
              </a:rPr>
              <a:t>By: Mudit M. Saxena</a:t>
            </a: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Dept. of Mechanical Engineering</a:t>
            </a:r>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Liquid Fuels</a:t>
            </a:r>
            <a:r>
              <a:rPr lang="en-US" dirty="0" smtClean="0">
                <a:solidFill>
                  <a:srgbClr val="7030A0"/>
                </a:solidFill>
              </a:rPr>
              <a:t/>
            </a:r>
            <a:br>
              <a:rPr lang="en-US" dirty="0" smtClean="0">
                <a:solidFill>
                  <a:srgbClr val="7030A0"/>
                </a:solidFill>
              </a:rPr>
            </a:br>
            <a:endParaRPr lang="en-US" dirty="0">
              <a:solidFill>
                <a:srgbClr val="7030A0"/>
              </a:solidFill>
            </a:endParaRPr>
          </a:p>
        </p:txBody>
      </p:sp>
      <p:sp>
        <p:nvSpPr>
          <p:cNvPr id="3" name="Content Placeholder 2"/>
          <p:cNvSpPr>
            <a:spLocks noGrp="1"/>
          </p:cNvSpPr>
          <p:nvPr>
            <p:ph sz="quarter" idx="1"/>
          </p:nvPr>
        </p:nvSpPr>
        <p:spPr>
          <a:xfrm>
            <a:off x="228600" y="1219200"/>
            <a:ext cx="8305800" cy="5254752"/>
          </a:xfrm>
        </p:spPr>
        <p:txBody>
          <a:bodyPr/>
          <a:lstStyle/>
          <a:p>
            <a:r>
              <a:rPr lang="en-US" dirty="0" smtClean="0"/>
              <a:t>The liquid fuels are hydrocarbons and general chemical formula is </a:t>
            </a:r>
            <a:r>
              <a:rPr lang="en-US" dirty="0" err="1" smtClean="0"/>
              <a:t>C</a:t>
            </a:r>
            <a:r>
              <a:rPr lang="en-US" baseline="-25000" dirty="0" err="1" smtClean="0"/>
              <a:t>n</a:t>
            </a:r>
            <a:r>
              <a:rPr lang="en-US" dirty="0" err="1" smtClean="0"/>
              <a:t>H</a:t>
            </a:r>
            <a:r>
              <a:rPr lang="en-US" baseline="-25000" dirty="0" err="1" smtClean="0"/>
              <a:t>m</a:t>
            </a:r>
            <a:r>
              <a:rPr lang="en-US" dirty="0" smtClean="0"/>
              <a:t> . It can be classified as</a:t>
            </a:r>
          </a:p>
          <a:p>
            <a:endParaRPr lang="en-US" dirty="0" smtClean="0"/>
          </a:p>
          <a:p>
            <a:pPr lvl="0"/>
            <a:r>
              <a:rPr lang="en-US" b="1" dirty="0" smtClean="0"/>
              <a:t>Natural fuel </a:t>
            </a:r>
            <a:r>
              <a:rPr lang="en-US" dirty="0" smtClean="0"/>
              <a:t>- Petroleum (crude oil)</a:t>
            </a:r>
          </a:p>
          <a:p>
            <a:pPr lvl="0"/>
            <a:r>
              <a:rPr lang="en-US" b="1" dirty="0" smtClean="0"/>
              <a:t>Artificial prepared fuel </a:t>
            </a:r>
            <a:r>
              <a:rPr lang="en-US" dirty="0" smtClean="0"/>
              <a:t>- Tar, Alcohols</a:t>
            </a:r>
          </a:p>
          <a:p>
            <a:pPr>
              <a:buNone/>
            </a:pPr>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10</a:t>
            </a:fld>
            <a:endParaRPr lang="en-US"/>
          </a:p>
        </p:txBody>
      </p:sp>
      <p:sp>
        <p:nvSpPr>
          <p:cNvPr id="5" name="Footer Placeholder 4"/>
          <p:cNvSpPr>
            <a:spLocks noGrp="1"/>
          </p:cNvSpPr>
          <p:nvPr>
            <p:ph type="ftr" sz="quarter" idx="16"/>
          </p:nvPr>
        </p:nvSpPr>
        <p:spPr>
          <a:xfrm rot="5400000">
            <a:off x="6620060" y="2996380"/>
            <a:ext cx="4682120" cy="365760"/>
          </a:xfrm>
        </p:spPr>
        <p:txBody>
          <a:bodyPr/>
          <a:lstStyle/>
          <a:p>
            <a:r>
              <a:rPr lang="en-US" dirty="0" smtClean="0"/>
              <a:t>By: Mudit M. Saxena, Dept. Of Mechanical Engineering</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Natural Liquid fuels</a:t>
            </a:r>
            <a:r>
              <a:rPr lang="en-US" dirty="0" smtClean="0">
                <a:solidFill>
                  <a:srgbClr val="7030A0"/>
                </a:solidFill>
              </a:rPr>
              <a:t/>
            </a:r>
            <a:br>
              <a:rPr lang="en-US" dirty="0" smtClean="0">
                <a:solidFill>
                  <a:srgbClr val="7030A0"/>
                </a:solidFill>
              </a:rPr>
            </a:br>
            <a:endParaRPr lang="en-US" dirty="0">
              <a:solidFill>
                <a:srgbClr val="7030A0"/>
              </a:solidFill>
            </a:endParaRPr>
          </a:p>
        </p:txBody>
      </p:sp>
      <p:sp>
        <p:nvSpPr>
          <p:cNvPr id="3" name="Content Placeholder 2"/>
          <p:cNvSpPr>
            <a:spLocks noGrp="1"/>
          </p:cNvSpPr>
          <p:nvPr>
            <p:ph sz="quarter" idx="1"/>
          </p:nvPr>
        </p:nvSpPr>
        <p:spPr>
          <a:xfrm>
            <a:off x="457200" y="1600200"/>
            <a:ext cx="8229600" cy="4525963"/>
          </a:xfrm>
        </p:spPr>
        <p:txBody>
          <a:bodyPr>
            <a:normAutofit/>
          </a:bodyPr>
          <a:lstStyle/>
          <a:p>
            <a:pPr algn="just"/>
            <a:r>
              <a:rPr lang="en-US" b="1" dirty="0" smtClean="0"/>
              <a:t>Petroleum (Crude Oil) </a:t>
            </a:r>
            <a:r>
              <a:rPr lang="en-US" dirty="0" smtClean="0"/>
              <a:t>: Petroleum fuels are commonly found under the earth's surface by drilling wells in the earth's crust. It is not used in its raw state. It is required to remove dirt, water and other impurities associated with it. </a:t>
            </a:r>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11</a:t>
            </a:fld>
            <a:endParaRPr lang="en-US"/>
          </a:p>
        </p:txBody>
      </p:sp>
      <p:sp>
        <p:nvSpPr>
          <p:cNvPr id="5" name="Footer Placeholder 4"/>
          <p:cNvSpPr>
            <a:spLocks noGrp="1"/>
          </p:cNvSpPr>
          <p:nvPr>
            <p:ph type="ftr" sz="quarter" idx="16"/>
          </p:nvPr>
        </p:nvSpPr>
        <p:spPr>
          <a:xfrm rot="5400000">
            <a:off x="6505760" y="2882080"/>
            <a:ext cx="4910720" cy="365760"/>
          </a:xfrm>
        </p:spPr>
        <p:txBody>
          <a:bodyPr/>
          <a:lstStyle/>
          <a:p>
            <a:r>
              <a:rPr lang="en-US" dirty="0" smtClean="0"/>
              <a:t>By: Mudit M. Saxena, Dept. Of Mechanical Engineering</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Artificial or Prepared Liquid fuels</a:t>
            </a:r>
            <a:r>
              <a:rPr lang="en-US" dirty="0" smtClean="0">
                <a:solidFill>
                  <a:srgbClr val="7030A0"/>
                </a:solidFill>
              </a:rPr>
              <a:t/>
            </a:r>
            <a:br>
              <a:rPr lang="en-US" dirty="0" smtClean="0">
                <a:solidFill>
                  <a:srgbClr val="7030A0"/>
                </a:solidFill>
              </a:rPr>
            </a:br>
            <a:endParaRPr lang="en-US" dirty="0">
              <a:solidFill>
                <a:srgbClr val="7030A0"/>
              </a:solidFill>
            </a:endParaRPr>
          </a:p>
        </p:txBody>
      </p:sp>
      <p:sp>
        <p:nvSpPr>
          <p:cNvPr id="3" name="Content Placeholder 2"/>
          <p:cNvSpPr>
            <a:spLocks noGrp="1"/>
          </p:cNvSpPr>
          <p:nvPr>
            <p:ph sz="quarter" idx="1"/>
          </p:nvPr>
        </p:nvSpPr>
        <p:spPr>
          <a:xfrm>
            <a:off x="457200" y="1371600"/>
            <a:ext cx="8229600" cy="4953000"/>
          </a:xfrm>
        </p:spPr>
        <p:txBody>
          <a:bodyPr>
            <a:normAutofit fontScale="92500" lnSpcReduction="10000"/>
          </a:bodyPr>
          <a:lstStyle/>
          <a:p>
            <a:pPr>
              <a:buNone/>
            </a:pPr>
            <a:r>
              <a:rPr lang="en-US" dirty="0" smtClean="0"/>
              <a:t>The following fuel oils of different grade are products of </a:t>
            </a:r>
            <a:r>
              <a:rPr lang="en-US" dirty="0" smtClean="0">
                <a:solidFill>
                  <a:srgbClr val="FF0000"/>
                </a:solidFill>
              </a:rPr>
              <a:t>fractional distillation of petroleum.</a:t>
            </a:r>
          </a:p>
          <a:p>
            <a:pPr lvl="0"/>
            <a:r>
              <a:rPr lang="en-US" b="1" dirty="0" smtClean="0"/>
              <a:t>Petrol : </a:t>
            </a:r>
            <a:r>
              <a:rPr lang="en-US" dirty="0" smtClean="0"/>
              <a:t>It is the lightest and most volatile fuel. It is mainly used for light petrol engine. Petrol comes out at 65</a:t>
            </a:r>
            <a:r>
              <a:rPr lang="en-US" baseline="30000" dirty="0" smtClean="0"/>
              <a:t>0</a:t>
            </a:r>
            <a:r>
              <a:rPr lang="en-US" dirty="0" smtClean="0"/>
              <a:t> to 220° C by distillation of crude oil. It is also known as </a:t>
            </a:r>
            <a:r>
              <a:rPr lang="en-US" b="1" dirty="0" smtClean="0"/>
              <a:t>gasoline</a:t>
            </a:r>
            <a:r>
              <a:rPr lang="en-US" dirty="0" smtClean="0"/>
              <a:t>.</a:t>
            </a:r>
          </a:p>
          <a:p>
            <a:endParaRPr lang="en-US" dirty="0" smtClean="0"/>
          </a:p>
          <a:p>
            <a:pPr lvl="0"/>
            <a:r>
              <a:rPr lang="en-US" b="1" dirty="0" smtClean="0"/>
              <a:t>Kerosene : </a:t>
            </a:r>
            <a:r>
              <a:rPr lang="en-US" dirty="0" smtClean="0"/>
              <a:t>Kerosene distills at 220</a:t>
            </a:r>
            <a:r>
              <a:rPr lang="en-US" baseline="30000" dirty="0" smtClean="0"/>
              <a:t>0</a:t>
            </a:r>
            <a:r>
              <a:rPr lang="en-US" dirty="0" smtClean="0"/>
              <a:t> to 345° C. It is heavier and less volatile than petrol. It is used for heating and lighting purposes. It is also known as </a:t>
            </a:r>
            <a:r>
              <a:rPr lang="en-US" b="1" dirty="0" smtClean="0"/>
              <a:t>paraffin oil</a:t>
            </a:r>
            <a:r>
              <a:rPr lang="en-US" dirty="0" smtClean="0"/>
              <a:t>.</a:t>
            </a:r>
          </a:p>
          <a:p>
            <a:pPr>
              <a:buNone/>
            </a:pPr>
            <a:r>
              <a:rPr lang="en-US" dirty="0" smtClean="0"/>
              <a:t> </a:t>
            </a:r>
          </a:p>
          <a:p>
            <a:pPr lvl="0"/>
            <a:r>
              <a:rPr lang="en-US" b="1" dirty="0" smtClean="0"/>
              <a:t>Diesel oil : </a:t>
            </a:r>
            <a:r>
              <a:rPr lang="en-US" dirty="0" smtClean="0"/>
              <a:t>It is distilled after petrol and kerosene. These fuel are used in diesel engines. They are distilled at temperature from 345° to 470° C. But require more special and light fuel oil.</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12</a:t>
            </a:fld>
            <a:endParaRPr lang="en-US"/>
          </a:p>
        </p:txBody>
      </p:sp>
      <p:sp>
        <p:nvSpPr>
          <p:cNvPr id="5" name="Footer Placeholder 4"/>
          <p:cNvSpPr>
            <a:spLocks noGrp="1"/>
          </p:cNvSpPr>
          <p:nvPr>
            <p:ph type="ftr" sz="quarter" idx="16"/>
          </p:nvPr>
        </p:nvSpPr>
        <p:spPr>
          <a:xfrm rot="5400000">
            <a:off x="6751320" y="2788920"/>
            <a:ext cx="4419600" cy="365760"/>
          </a:xfrm>
          <a:gradFill>
            <a:gsLst>
              <a:gs pos="0">
                <a:schemeClr val="bg1"/>
              </a:gs>
              <a:gs pos="50000">
                <a:schemeClr val="accent1">
                  <a:tint val="44500"/>
                  <a:satMod val="160000"/>
                </a:schemeClr>
              </a:gs>
              <a:gs pos="100000">
                <a:schemeClr val="accent1">
                  <a:tint val="23500"/>
                  <a:satMod val="160000"/>
                </a:schemeClr>
              </a:gs>
            </a:gsLst>
            <a:lin ang="5400000" scaled="0"/>
          </a:gradFill>
        </p:spPr>
        <p:txBody>
          <a:bodyPr/>
          <a:lstStyle/>
          <a:p>
            <a:r>
              <a:rPr lang="en-US" dirty="0" smtClean="0"/>
              <a:t>By: Mudit M. Saxena, Dept. Of Mechanical Engineering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Artificial or Prepared Liquid fuels</a:t>
            </a:r>
            <a:endParaRPr lang="en-US" dirty="0">
              <a:solidFill>
                <a:srgbClr val="7030A0"/>
              </a:solidFill>
            </a:endParaRPr>
          </a:p>
        </p:txBody>
      </p:sp>
      <p:sp>
        <p:nvSpPr>
          <p:cNvPr id="3" name="Content Placeholder 2"/>
          <p:cNvSpPr>
            <a:spLocks noGrp="1"/>
          </p:cNvSpPr>
          <p:nvPr>
            <p:ph sz="quarter" idx="1"/>
          </p:nvPr>
        </p:nvSpPr>
        <p:spPr/>
        <p:txBody>
          <a:bodyPr>
            <a:normAutofit/>
          </a:bodyPr>
          <a:lstStyle/>
          <a:p>
            <a:pPr lvl="0"/>
            <a:r>
              <a:rPr lang="en-US" b="1" dirty="0" smtClean="0"/>
              <a:t>LDO: </a:t>
            </a:r>
            <a:r>
              <a:rPr lang="en-US" dirty="0" smtClean="0"/>
              <a:t>Light diesel oil: Required by modern high speed engine</a:t>
            </a:r>
          </a:p>
          <a:p>
            <a:endParaRPr lang="en-US" dirty="0" smtClean="0"/>
          </a:p>
          <a:p>
            <a:r>
              <a:rPr lang="en-US" b="1" dirty="0" smtClean="0"/>
              <a:t>Tar: </a:t>
            </a:r>
            <a:r>
              <a:rPr lang="en-US" dirty="0" smtClean="0"/>
              <a:t>It is an important by product obtained from the manufacture of coal gas. When it redistilled, important fuel like benzene is produced.</a:t>
            </a:r>
          </a:p>
          <a:p>
            <a:endParaRPr lang="en-US" dirty="0" smtClean="0"/>
          </a:p>
          <a:p>
            <a:r>
              <a:rPr lang="en-US" b="1" dirty="0" smtClean="0"/>
              <a:t>Alcohol : </a:t>
            </a:r>
            <a:r>
              <a:rPr lang="en-US" dirty="0" smtClean="0"/>
              <a:t>It is formed by fermentation of vegetable matter. It is an artificial liquid fuel. The cost of alcohol is higher than petrol. The energy content of alcohol is lower than petrol.</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13</a:t>
            </a:fld>
            <a:endParaRPr lang="en-US"/>
          </a:p>
        </p:txBody>
      </p:sp>
      <p:sp>
        <p:nvSpPr>
          <p:cNvPr id="5" name="Footer Placeholder 4"/>
          <p:cNvSpPr>
            <a:spLocks noGrp="1"/>
          </p:cNvSpPr>
          <p:nvPr>
            <p:ph type="ftr" sz="quarter" idx="16"/>
          </p:nvPr>
        </p:nvSpPr>
        <p:spPr>
          <a:xfrm rot="5400000">
            <a:off x="6637020" y="2827020"/>
            <a:ext cx="4648200" cy="365760"/>
          </a:xfrm>
        </p:spPr>
        <p:txBody>
          <a:bodyPr/>
          <a:lstStyle/>
          <a:p>
            <a:r>
              <a:rPr lang="en-US" dirty="0" smtClean="0"/>
              <a:t>By: Mudit M. Saxena, Dept. Of Mechanical Engineering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944562"/>
          </a:xfrm>
        </p:spPr>
        <p:txBody>
          <a:bodyPr>
            <a:normAutofit fontScale="90000"/>
          </a:bodyPr>
          <a:lstStyle/>
          <a:p>
            <a:r>
              <a:rPr lang="en-US" b="1" u="sng" dirty="0" smtClean="0"/>
              <a:t/>
            </a:r>
            <a:br>
              <a:rPr lang="en-US" b="1" u="sng" dirty="0" smtClean="0"/>
            </a:br>
            <a:r>
              <a:rPr lang="en-US" b="1" dirty="0" smtClean="0">
                <a:solidFill>
                  <a:srgbClr val="7030A0"/>
                </a:solidFill>
              </a:rPr>
              <a:t>The advantages and disadvantages of liquid fuel compared to </a:t>
            </a:r>
            <a:r>
              <a:rPr lang="en-US" dirty="0" smtClean="0">
                <a:solidFill>
                  <a:srgbClr val="7030A0"/>
                </a:solidFill>
              </a:rPr>
              <a:t>solid </a:t>
            </a:r>
            <a:r>
              <a:rPr lang="en-US" b="1" dirty="0" smtClean="0">
                <a:solidFill>
                  <a:srgbClr val="7030A0"/>
                </a:solidFill>
              </a:rPr>
              <a:t>fuels</a:t>
            </a:r>
            <a:endParaRPr lang="en-US" dirty="0"/>
          </a:p>
        </p:txBody>
      </p:sp>
      <p:sp>
        <p:nvSpPr>
          <p:cNvPr id="3" name="Content Placeholder 2"/>
          <p:cNvSpPr>
            <a:spLocks noGrp="1"/>
          </p:cNvSpPr>
          <p:nvPr>
            <p:ph sz="quarter" idx="1"/>
          </p:nvPr>
        </p:nvSpPr>
        <p:spPr>
          <a:xfrm>
            <a:off x="457200" y="1295400"/>
            <a:ext cx="8077200" cy="5178552"/>
          </a:xfrm>
        </p:spPr>
        <p:txBody>
          <a:bodyPr>
            <a:normAutofit fontScale="92500" lnSpcReduction="10000"/>
          </a:bodyPr>
          <a:lstStyle/>
          <a:p>
            <a:pPr>
              <a:buNone/>
            </a:pPr>
            <a:r>
              <a:rPr lang="en-US" b="1" u="sng" dirty="0" smtClean="0"/>
              <a:t> Advantages :</a:t>
            </a:r>
            <a:endParaRPr lang="en-US" dirty="0" smtClean="0"/>
          </a:p>
          <a:p>
            <a:r>
              <a:rPr lang="en-US" dirty="0" smtClean="0"/>
              <a:t>It is easy to store and required less space for storage.</a:t>
            </a:r>
          </a:p>
          <a:p>
            <a:r>
              <a:rPr lang="en-US" dirty="0" smtClean="0"/>
              <a:t>Higher calorific value.</a:t>
            </a:r>
          </a:p>
          <a:p>
            <a:r>
              <a:rPr lang="en-US" dirty="0" smtClean="0"/>
              <a:t>Easy to control of combustion.</a:t>
            </a:r>
          </a:p>
          <a:p>
            <a:r>
              <a:rPr lang="en-US" dirty="0" smtClean="0"/>
              <a:t>Easy handling and transportation.</a:t>
            </a:r>
          </a:p>
          <a:p>
            <a:r>
              <a:rPr lang="en-US" dirty="0" smtClean="0"/>
              <a:t>Cleanliness, No ash problem</a:t>
            </a:r>
          </a:p>
          <a:p>
            <a:r>
              <a:rPr lang="en-US" dirty="0" smtClean="0"/>
              <a:t>Ease of ignition and shutting off the operation</a:t>
            </a:r>
          </a:p>
          <a:p>
            <a:r>
              <a:rPr lang="en-US" dirty="0" smtClean="0"/>
              <a:t>Changes in load in a power plant can easily be met.</a:t>
            </a:r>
          </a:p>
          <a:p>
            <a:pPr>
              <a:buNone/>
            </a:pPr>
            <a:endParaRPr lang="en-US" b="1" u="sng" dirty="0" smtClean="0"/>
          </a:p>
          <a:p>
            <a:pPr>
              <a:buNone/>
            </a:pPr>
            <a:r>
              <a:rPr lang="en-US" b="1" u="sng" dirty="0" smtClean="0"/>
              <a:t>Disadvantages</a:t>
            </a:r>
            <a:r>
              <a:rPr lang="en-US" b="1" dirty="0" smtClean="0"/>
              <a:t> :</a:t>
            </a:r>
            <a:endParaRPr lang="en-US" dirty="0" smtClean="0"/>
          </a:p>
          <a:p>
            <a:r>
              <a:rPr lang="en-US" i="1" dirty="0" smtClean="0"/>
              <a:t>Cost of fuel is higher than other fuel.</a:t>
            </a:r>
            <a:endParaRPr lang="en-US" dirty="0" smtClean="0"/>
          </a:p>
          <a:p>
            <a:r>
              <a:rPr lang="en-US" dirty="0" smtClean="0"/>
              <a:t>Greater risk of fire.</a:t>
            </a:r>
          </a:p>
          <a:p>
            <a:r>
              <a:rPr lang="en-US" dirty="0" smtClean="0"/>
              <a:t>Special container required for storage and transport.</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14</a:t>
            </a:fld>
            <a:endParaRPr lang="en-US"/>
          </a:p>
        </p:txBody>
      </p:sp>
      <p:sp>
        <p:nvSpPr>
          <p:cNvPr id="5" name="Footer Placeholder 4"/>
          <p:cNvSpPr>
            <a:spLocks noGrp="1"/>
          </p:cNvSpPr>
          <p:nvPr>
            <p:ph type="ftr" sz="quarter" idx="16"/>
          </p:nvPr>
        </p:nvSpPr>
        <p:spPr>
          <a:xfrm rot="5400000">
            <a:off x="6751320" y="3093720"/>
            <a:ext cx="4419600" cy="365760"/>
          </a:xfrm>
        </p:spPr>
        <p:txBody>
          <a:bodyPr/>
          <a:lstStyle/>
          <a:p>
            <a:r>
              <a:rPr lang="en-US" dirty="0" smtClean="0"/>
              <a:t>By: Mudit M. Saxena, Dept. Of Mechanical Engineering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Gaseous Fuels</a:t>
            </a:r>
            <a:r>
              <a:rPr lang="en-US" dirty="0" smtClean="0"/>
              <a:t/>
            </a:r>
            <a:br>
              <a:rPr lang="en-US" dirty="0" smtClean="0"/>
            </a:br>
            <a:endParaRPr lang="en-US" dirty="0"/>
          </a:p>
        </p:txBody>
      </p:sp>
      <p:sp>
        <p:nvSpPr>
          <p:cNvPr id="3" name="Content Placeholder 2"/>
          <p:cNvSpPr>
            <a:spLocks noGrp="1"/>
          </p:cNvSpPr>
          <p:nvPr>
            <p:ph sz="quarter" idx="1"/>
          </p:nvPr>
        </p:nvSpPr>
        <p:spPr>
          <a:xfrm>
            <a:off x="457200" y="1143000"/>
            <a:ext cx="8305800" cy="5330952"/>
          </a:xfrm>
        </p:spPr>
        <p:txBody>
          <a:bodyPr/>
          <a:lstStyle/>
          <a:p>
            <a:pPr>
              <a:buNone/>
            </a:pPr>
            <a:r>
              <a:rPr lang="en-US" dirty="0" smtClean="0"/>
              <a:t>(1) </a:t>
            </a:r>
            <a:r>
              <a:rPr lang="en-US" b="1" dirty="0" smtClean="0"/>
              <a:t>Natural gas</a:t>
            </a:r>
            <a:r>
              <a:rPr lang="en-US" dirty="0" smtClean="0"/>
              <a:t> and </a:t>
            </a:r>
          </a:p>
          <a:p>
            <a:pPr>
              <a:buNone/>
            </a:pPr>
            <a:r>
              <a:rPr lang="en-US" dirty="0" smtClean="0"/>
              <a:t>(2) </a:t>
            </a:r>
            <a:r>
              <a:rPr lang="en-US" b="1" dirty="0" smtClean="0"/>
              <a:t>The prepared gases</a:t>
            </a:r>
            <a:r>
              <a:rPr lang="en-US" dirty="0" smtClean="0"/>
              <a:t> like coal gas, coke oven gas, producer gas, water gas, blast furnace gas, LPG, CNG.</a:t>
            </a:r>
          </a:p>
          <a:p>
            <a:pPr>
              <a:buNone/>
            </a:pPr>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15</a:t>
            </a:fld>
            <a:endParaRPr lang="en-US"/>
          </a:p>
        </p:txBody>
      </p:sp>
      <p:sp>
        <p:nvSpPr>
          <p:cNvPr id="5" name="Footer Placeholder 4"/>
          <p:cNvSpPr>
            <a:spLocks noGrp="1"/>
          </p:cNvSpPr>
          <p:nvPr>
            <p:ph type="ftr" sz="quarter" idx="16"/>
          </p:nvPr>
        </p:nvSpPr>
        <p:spPr>
          <a:xfrm rot="5400000">
            <a:off x="6370320" y="2712720"/>
            <a:ext cx="5181600" cy="365760"/>
          </a:xfrm>
        </p:spPr>
        <p:txBody>
          <a:bodyPr/>
          <a:lstStyle/>
          <a:p>
            <a:r>
              <a:rPr lang="en-US" dirty="0" smtClean="0"/>
              <a:t>By: Mudit M. Saxena, Dept. Of Mechanical Engineering</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solidFill>
                  <a:srgbClr val="7030A0"/>
                </a:solidFill>
              </a:rPr>
              <a:t>Natural Gaseous Fuels</a:t>
            </a:r>
            <a:endParaRPr lang="en-US" dirty="0">
              <a:solidFill>
                <a:srgbClr val="7030A0"/>
              </a:solidFill>
            </a:endParaRPr>
          </a:p>
        </p:txBody>
      </p:sp>
      <p:sp>
        <p:nvSpPr>
          <p:cNvPr id="3" name="Content Placeholder 2"/>
          <p:cNvSpPr>
            <a:spLocks noGrp="1"/>
          </p:cNvSpPr>
          <p:nvPr>
            <p:ph sz="quarter" idx="1"/>
          </p:nvPr>
        </p:nvSpPr>
        <p:spPr/>
        <p:txBody>
          <a:bodyPr>
            <a:normAutofit/>
          </a:bodyPr>
          <a:lstStyle/>
          <a:p>
            <a:pPr>
              <a:buNone/>
            </a:pPr>
            <a:r>
              <a:rPr lang="en-US" b="1" dirty="0" smtClean="0">
                <a:solidFill>
                  <a:srgbClr val="C00000"/>
                </a:solidFill>
              </a:rPr>
              <a:t> (1) Natural gas </a:t>
            </a:r>
            <a:r>
              <a:rPr lang="en-US" dirty="0" smtClean="0">
                <a:solidFill>
                  <a:srgbClr val="C00000"/>
                </a:solidFill>
              </a:rPr>
              <a:t>: </a:t>
            </a:r>
          </a:p>
          <a:p>
            <a:r>
              <a:rPr lang="en-US" dirty="0" smtClean="0"/>
              <a:t>	It consist of </a:t>
            </a:r>
            <a:r>
              <a:rPr lang="en-US" b="1" i="1" dirty="0" smtClean="0"/>
              <a:t>mainly methane and with small quantities of ethane, propane and hydrocarbons</a:t>
            </a:r>
            <a:r>
              <a:rPr lang="en-US" dirty="0" smtClean="0"/>
              <a:t>. </a:t>
            </a:r>
          </a:p>
          <a:p>
            <a:r>
              <a:rPr lang="en-US" dirty="0" smtClean="0"/>
              <a:t>	It is found in upper part of petroleum field, under the earth's surface. It is used for domestic and industrial heating. </a:t>
            </a:r>
          </a:p>
          <a:p>
            <a:r>
              <a:rPr lang="en-US" dirty="0" smtClean="0"/>
              <a:t>	The calorific value of the natural gas is 37000 to 46000 kJ/m' at standard condition.</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16</a:t>
            </a:fld>
            <a:endParaRPr lang="en-US"/>
          </a:p>
        </p:txBody>
      </p:sp>
      <p:sp>
        <p:nvSpPr>
          <p:cNvPr id="5" name="Footer Placeholder 4"/>
          <p:cNvSpPr>
            <a:spLocks noGrp="1"/>
          </p:cNvSpPr>
          <p:nvPr>
            <p:ph type="ftr" sz="quarter" idx="16"/>
          </p:nvPr>
        </p:nvSpPr>
        <p:spPr>
          <a:xfrm rot="5400000">
            <a:off x="6522720" y="2865120"/>
            <a:ext cx="4876800" cy="365760"/>
          </a:xfrm>
        </p:spPr>
        <p:txBody>
          <a:bodyPr/>
          <a:lstStyle/>
          <a:p>
            <a:r>
              <a:rPr lang="en-US" dirty="0" smtClean="0"/>
              <a:t>By: Mudit M. Saxena, Dept. Of Mechanical Engineering</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Artificial or Prepared Gaseous fuels</a:t>
            </a:r>
            <a:endParaRPr lang="en-US" dirty="0">
              <a:solidFill>
                <a:srgbClr val="7030A0"/>
              </a:solidFill>
            </a:endParaRPr>
          </a:p>
        </p:txBody>
      </p:sp>
      <p:sp>
        <p:nvSpPr>
          <p:cNvPr id="3" name="Content Placeholder 2"/>
          <p:cNvSpPr>
            <a:spLocks noGrp="1"/>
          </p:cNvSpPr>
          <p:nvPr>
            <p:ph sz="quarter" idx="1"/>
          </p:nvPr>
        </p:nvSpPr>
        <p:spPr/>
        <p:txBody>
          <a:bodyPr>
            <a:normAutofit/>
          </a:bodyPr>
          <a:lstStyle/>
          <a:p>
            <a:pPr lvl="0">
              <a:buNone/>
            </a:pPr>
            <a:r>
              <a:rPr lang="en-US" b="1" dirty="0" smtClean="0">
                <a:solidFill>
                  <a:srgbClr val="C00000"/>
                </a:solidFill>
              </a:rPr>
              <a:t>Coal gas :</a:t>
            </a:r>
            <a:r>
              <a:rPr lang="en-US" dirty="0" smtClean="0">
                <a:solidFill>
                  <a:srgbClr val="C00000"/>
                </a:solidFill>
              </a:rPr>
              <a:t> </a:t>
            </a:r>
            <a:r>
              <a:rPr lang="en-US" dirty="0" smtClean="0"/>
              <a:t>It consist of </a:t>
            </a:r>
            <a:r>
              <a:rPr lang="en-US" b="1" i="1" dirty="0" smtClean="0"/>
              <a:t>mainly of hydrogen, carbon monoxide and hydrocarbons</a:t>
            </a:r>
            <a:r>
              <a:rPr lang="en-US" dirty="0" smtClean="0"/>
              <a:t>. It is produced by carbonization of coal. It use in boilers and sometimes used for commercial purposes.</a:t>
            </a:r>
          </a:p>
          <a:p>
            <a:endParaRPr lang="en-US" dirty="0" smtClean="0"/>
          </a:p>
          <a:p>
            <a:pPr lvl="0">
              <a:buNone/>
            </a:pPr>
            <a:r>
              <a:rPr lang="en-US" b="1" dirty="0" smtClean="0">
                <a:solidFill>
                  <a:srgbClr val="C00000"/>
                </a:solidFill>
              </a:rPr>
              <a:t>Coke-oven gas : </a:t>
            </a:r>
            <a:r>
              <a:rPr lang="en-US" dirty="0" smtClean="0"/>
              <a:t>It is produced during production of coke by heating the bituminous coal at 600</a:t>
            </a:r>
            <a:r>
              <a:rPr lang="en-US" baseline="30000" dirty="0" smtClean="0"/>
              <a:t>0</a:t>
            </a:r>
            <a:r>
              <a:rPr lang="en-US" dirty="0" smtClean="0"/>
              <a:t> C to 1000</a:t>
            </a:r>
            <a:r>
              <a:rPr lang="en-US" baseline="30000" dirty="0" smtClean="0"/>
              <a:t>0</a:t>
            </a:r>
            <a:r>
              <a:rPr lang="en-US" dirty="0" smtClean="0"/>
              <a:t> C. The characteristic and composition of coke oven gas is similar to coal gas. It is used for industrial heating and power generation purpose.</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17</a:t>
            </a:fld>
            <a:endParaRPr lang="en-US"/>
          </a:p>
        </p:txBody>
      </p:sp>
      <p:sp>
        <p:nvSpPr>
          <p:cNvPr id="5" name="Footer Placeholder 4"/>
          <p:cNvSpPr>
            <a:spLocks noGrp="1"/>
          </p:cNvSpPr>
          <p:nvPr>
            <p:ph type="ftr" sz="quarter" idx="16"/>
          </p:nvPr>
        </p:nvSpPr>
        <p:spPr>
          <a:xfrm rot="5400000">
            <a:off x="6484620" y="2827020"/>
            <a:ext cx="4953000" cy="365760"/>
          </a:xfrm>
        </p:spPr>
        <p:txBody>
          <a:bodyPr/>
          <a:lstStyle/>
          <a:p>
            <a:r>
              <a:rPr lang="en-US" dirty="0" smtClean="0"/>
              <a:t>By: Mudit M. Saxena, Dept. Of Mechanical Engineering</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Artificial or Prepared Gaseous fuels</a:t>
            </a:r>
            <a:endParaRPr lang="en-US" dirty="0">
              <a:solidFill>
                <a:srgbClr val="7030A0"/>
              </a:solidFill>
            </a:endParaRPr>
          </a:p>
        </p:txBody>
      </p:sp>
      <p:sp>
        <p:nvSpPr>
          <p:cNvPr id="3" name="Content Placeholder 2"/>
          <p:cNvSpPr>
            <a:spLocks noGrp="1"/>
          </p:cNvSpPr>
          <p:nvPr>
            <p:ph sz="quarter" idx="1"/>
          </p:nvPr>
        </p:nvSpPr>
        <p:spPr/>
        <p:txBody>
          <a:bodyPr>
            <a:normAutofit fontScale="92500" lnSpcReduction="20000"/>
          </a:bodyPr>
          <a:lstStyle/>
          <a:p>
            <a:pPr lvl="0" algn="just"/>
            <a:r>
              <a:rPr lang="en-US" b="1" dirty="0" smtClean="0">
                <a:solidFill>
                  <a:srgbClr val="C00000"/>
                </a:solidFill>
              </a:rPr>
              <a:t>Producer gas :</a:t>
            </a:r>
            <a:r>
              <a:rPr lang="en-US" dirty="0" smtClean="0">
                <a:solidFill>
                  <a:srgbClr val="C00000"/>
                </a:solidFill>
              </a:rPr>
              <a:t> </a:t>
            </a:r>
          </a:p>
          <a:p>
            <a:pPr lvl="0" algn="just">
              <a:buNone/>
            </a:pPr>
            <a:r>
              <a:rPr lang="en-US" dirty="0" smtClean="0"/>
              <a:t>	This gas is </a:t>
            </a:r>
            <a:r>
              <a:rPr lang="en-US" b="1" dirty="0" smtClean="0"/>
              <a:t>produced by partial combustion of solid fuels (gasification)</a:t>
            </a:r>
            <a:r>
              <a:rPr lang="en-US" dirty="0" smtClean="0"/>
              <a:t>, by incomplete combustion of coal in presence of limited amount of air supplied. This gas mainly mixture of carbon monoxide, hydrogen and little amount of other elements. It used in steel industry for firing open hearth furnace.</a:t>
            </a:r>
          </a:p>
          <a:p>
            <a:pPr algn="just"/>
            <a:endParaRPr lang="en-US" dirty="0" smtClean="0"/>
          </a:p>
          <a:p>
            <a:pPr lvl="0" algn="just"/>
            <a:r>
              <a:rPr lang="en-US" b="1" dirty="0" smtClean="0">
                <a:solidFill>
                  <a:srgbClr val="C00000"/>
                </a:solidFill>
              </a:rPr>
              <a:t>Water gas :</a:t>
            </a:r>
            <a:r>
              <a:rPr lang="en-US" dirty="0" smtClean="0">
                <a:solidFill>
                  <a:srgbClr val="C00000"/>
                </a:solidFill>
              </a:rPr>
              <a:t> </a:t>
            </a:r>
          </a:p>
          <a:p>
            <a:pPr lvl="0" algn="just">
              <a:buNone/>
            </a:pPr>
            <a:r>
              <a:rPr lang="en-US" dirty="0" smtClean="0"/>
              <a:t>	This is </a:t>
            </a:r>
            <a:r>
              <a:rPr lang="en-US" b="1" dirty="0" smtClean="0"/>
              <a:t>produced by the blowing steam on white hot coke or coal</a:t>
            </a:r>
            <a:r>
              <a:rPr lang="en-US" dirty="0" smtClean="0"/>
              <a:t>. It is mainly mixture of carbon monoxide and hydrogen. Steam (water </a:t>
            </a:r>
            <a:r>
              <a:rPr lang="en-US" dirty="0" err="1" smtClean="0"/>
              <a:t>vapour</a:t>
            </a:r>
            <a:r>
              <a:rPr lang="en-US" dirty="0" smtClean="0"/>
              <a:t>) being required for its manufacture, so this gas is known as water gas. It burn with a blue flame. Therefore it is also known as blue gas.</a:t>
            </a:r>
          </a:p>
          <a:p>
            <a:pPr algn="just"/>
            <a:endParaRPr lang="en-US" dirty="0" smtClean="0"/>
          </a:p>
        </p:txBody>
      </p:sp>
      <p:sp>
        <p:nvSpPr>
          <p:cNvPr id="4" name="Slide Number Placeholder 3"/>
          <p:cNvSpPr>
            <a:spLocks noGrp="1"/>
          </p:cNvSpPr>
          <p:nvPr>
            <p:ph type="sldNum" sz="quarter" idx="15"/>
          </p:nvPr>
        </p:nvSpPr>
        <p:spPr/>
        <p:txBody>
          <a:bodyPr/>
          <a:lstStyle/>
          <a:p>
            <a:fld id="{B6F15528-21DE-4FAA-801E-634DDDAF4B2B}" type="slidenum">
              <a:rPr lang="en-US" smtClean="0"/>
              <a:pPr/>
              <a:t>18</a:t>
            </a:fld>
            <a:endParaRPr lang="en-US"/>
          </a:p>
        </p:txBody>
      </p:sp>
      <p:sp>
        <p:nvSpPr>
          <p:cNvPr id="5" name="Footer Placeholder 4"/>
          <p:cNvSpPr>
            <a:spLocks noGrp="1"/>
          </p:cNvSpPr>
          <p:nvPr>
            <p:ph type="ftr" sz="quarter" idx="16"/>
          </p:nvPr>
        </p:nvSpPr>
        <p:spPr>
          <a:xfrm rot="5400000">
            <a:off x="6429560" y="2805880"/>
            <a:ext cx="5063120" cy="365760"/>
          </a:xfrm>
        </p:spPr>
        <p:txBody>
          <a:bodyPr/>
          <a:lstStyle/>
          <a:p>
            <a:r>
              <a:rPr lang="en-US" dirty="0" smtClean="0"/>
              <a:t>By: Mudit M. Saxena, Dept. Of Mechanical Engineering</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Artificial or Prepared Gaseous fuels</a:t>
            </a:r>
            <a:endParaRPr lang="en-US" dirty="0">
              <a:solidFill>
                <a:srgbClr val="7030A0"/>
              </a:solidFill>
            </a:endParaRPr>
          </a:p>
        </p:txBody>
      </p:sp>
      <p:sp>
        <p:nvSpPr>
          <p:cNvPr id="3" name="Content Placeholder 2"/>
          <p:cNvSpPr>
            <a:spLocks noGrp="1"/>
          </p:cNvSpPr>
          <p:nvPr>
            <p:ph sz="quarter" idx="1"/>
          </p:nvPr>
        </p:nvSpPr>
        <p:spPr/>
        <p:txBody>
          <a:bodyPr/>
          <a:lstStyle/>
          <a:p>
            <a:pPr lvl="0"/>
            <a:r>
              <a:rPr lang="en-US" b="1" dirty="0" smtClean="0"/>
              <a:t>Blast furnace gas </a:t>
            </a:r>
            <a:r>
              <a:rPr lang="en-US" dirty="0" smtClean="0"/>
              <a:t>: </a:t>
            </a:r>
          </a:p>
          <a:p>
            <a:pPr lvl="0">
              <a:buNone/>
            </a:pPr>
            <a:r>
              <a:rPr lang="en-US" dirty="0" smtClean="0"/>
              <a:t>	It is </a:t>
            </a:r>
            <a:r>
              <a:rPr lang="en-US" b="1" i="1" dirty="0" smtClean="0"/>
              <a:t>by-product of smelting operation</a:t>
            </a:r>
            <a:r>
              <a:rPr lang="en-US" dirty="0" smtClean="0"/>
              <a:t> in which air is forced through layers of iron ore, lime stone and coke in a blast furnace. It is mixture of carbon dioxide, carbon monoxide, hydrogen, nitrogen etc. It is used in gas engines. The heating valve of this gas is very low.</a:t>
            </a:r>
          </a:p>
          <a:p>
            <a:endParaRPr lang="en-US" dirty="0" smtClean="0"/>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19</a:t>
            </a:fld>
            <a:endParaRPr lang="en-US"/>
          </a:p>
        </p:txBody>
      </p:sp>
      <p:sp>
        <p:nvSpPr>
          <p:cNvPr id="5" name="Footer Placeholder 4"/>
          <p:cNvSpPr>
            <a:spLocks noGrp="1"/>
          </p:cNvSpPr>
          <p:nvPr>
            <p:ph type="ftr" sz="quarter" idx="16"/>
          </p:nvPr>
        </p:nvSpPr>
        <p:spPr>
          <a:xfrm rot="5400000">
            <a:off x="6734360" y="3110680"/>
            <a:ext cx="4453520" cy="365760"/>
          </a:xfrm>
        </p:spPr>
        <p:txBody>
          <a:bodyPr/>
          <a:lstStyle/>
          <a:p>
            <a:r>
              <a:rPr lang="en-US" dirty="0" smtClean="0"/>
              <a:t>By: Mudit M. Saxena, Dept. Of Mechanical Engineering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Syllabus: Ch 2, Fuels and Combustion</a:t>
            </a:r>
            <a:endParaRPr lang="en-US" b="1" dirty="0">
              <a:solidFill>
                <a:srgbClr val="7030A0"/>
              </a:solidFill>
            </a:endParaRPr>
          </a:p>
        </p:txBody>
      </p:sp>
      <p:sp>
        <p:nvSpPr>
          <p:cNvPr id="5" name="Footer Placeholder 4"/>
          <p:cNvSpPr>
            <a:spLocks noGrp="1"/>
          </p:cNvSpPr>
          <p:nvPr>
            <p:ph type="ftr" sz="quarter" idx="11"/>
          </p:nvPr>
        </p:nvSpPr>
        <p:spPr>
          <a:xfrm rot="5400000">
            <a:off x="6810560" y="3110680"/>
            <a:ext cx="4301120" cy="365760"/>
          </a:xfrm>
        </p:spPr>
        <p:txBody>
          <a:bodyPr/>
          <a:lstStyle/>
          <a:p>
            <a:r>
              <a:rPr lang="en-US" dirty="0" smtClean="0">
                <a:solidFill>
                  <a:schemeClr val="accent1">
                    <a:lumMod val="75000"/>
                  </a:schemeClr>
                </a:solidFill>
              </a:rPr>
              <a:t>By: Mudit M. Saxena, Dept. Of Mechanical Engineering</a:t>
            </a:r>
            <a:endParaRPr lang="en-US"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3" name="Content Placeholder 2"/>
          <p:cNvSpPr>
            <a:spLocks noGrp="1"/>
          </p:cNvSpPr>
          <p:nvPr>
            <p:ph sz="quarter" idx="1"/>
          </p:nvPr>
        </p:nvSpPr>
        <p:spPr/>
        <p:txBody>
          <a:bodyPr>
            <a:normAutofit fontScale="92500" lnSpcReduction="20000"/>
          </a:bodyPr>
          <a:lstStyle/>
          <a:p>
            <a:pPr lvl="0"/>
            <a:r>
              <a:rPr lang="en-US" dirty="0" smtClean="0">
                <a:solidFill>
                  <a:schemeClr val="accent6">
                    <a:lumMod val="50000"/>
                  </a:schemeClr>
                </a:solidFill>
              </a:rPr>
              <a:t>Introduction</a:t>
            </a:r>
          </a:p>
          <a:p>
            <a:pPr lvl="0"/>
            <a:r>
              <a:rPr lang="en-US" dirty="0" smtClean="0">
                <a:solidFill>
                  <a:schemeClr val="accent6">
                    <a:lumMod val="50000"/>
                  </a:schemeClr>
                </a:solidFill>
              </a:rPr>
              <a:t>Classification of fuels</a:t>
            </a:r>
          </a:p>
          <a:p>
            <a:pPr lvl="0"/>
            <a:r>
              <a:rPr lang="en-US" dirty="0" smtClean="0">
                <a:solidFill>
                  <a:schemeClr val="accent6">
                    <a:lumMod val="50000"/>
                  </a:schemeClr>
                </a:solidFill>
              </a:rPr>
              <a:t>Solid fuels</a:t>
            </a:r>
          </a:p>
          <a:p>
            <a:pPr lvl="0"/>
            <a:r>
              <a:rPr lang="en-US" dirty="0" smtClean="0">
                <a:solidFill>
                  <a:schemeClr val="accent6">
                    <a:lumMod val="50000"/>
                  </a:schemeClr>
                </a:solidFill>
              </a:rPr>
              <a:t>Liquid Fuels</a:t>
            </a:r>
          </a:p>
          <a:p>
            <a:pPr lvl="0"/>
            <a:r>
              <a:rPr lang="en-US" dirty="0" smtClean="0">
                <a:solidFill>
                  <a:schemeClr val="accent6">
                    <a:lumMod val="50000"/>
                  </a:schemeClr>
                </a:solidFill>
              </a:rPr>
              <a:t>Gaseous Fuels</a:t>
            </a:r>
          </a:p>
          <a:p>
            <a:pPr lvl="0"/>
            <a:r>
              <a:rPr lang="en-US" dirty="0" smtClean="0">
                <a:solidFill>
                  <a:schemeClr val="accent6">
                    <a:lumMod val="50000"/>
                  </a:schemeClr>
                </a:solidFill>
              </a:rPr>
              <a:t>LPG: Liquid Petroleum Gas</a:t>
            </a:r>
          </a:p>
          <a:p>
            <a:pPr lvl="0"/>
            <a:r>
              <a:rPr lang="en-US" dirty="0" smtClean="0">
                <a:solidFill>
                  <a:schemeClr val="accent6">
                    <a:lumMod val="50000"/>
                  </a:schemeClr>
                </a:solidFill>
              </a:rPr>
              <a:t>CNG: Compressed Natural Gas</a:t>
            </a:r>
          </a:p>
          <a:p>
            <a:pPr lvl="0"/>
            <a:r>
              <a:rPr lang="en-US" dirty="0" smtClean="0">
                <a:solidFill>
                  <a:schemeClr val="accent6">
                    <a:lumMod val="50000"/>
                  </a:schemeClr>
                </a:solidFill>
              </a:rPr>
              <a:t>Bio-fuel</a:t>
            </a:r>
          </a:p>
          <a:p>
            <a:pPr lvl="0"/>
            <a:r>
              <a:rPr lang="en-US" dirty="0" smtClean="0">
                <a:solidFill>
                  <a:schemeClr val="accent6">
                    <a:lumMod val="50000"/>
                  </a:schemeClr>
                </a:solidFill>
              </a:rPr>
              <a:t>Hydrogen (H) Gas </a:t>
            </a:r>
          </a:p>
          <a:p>
            <a:pPr lvl="0"/>
            <a:r>
              <a:rPr lang="en-US" dirty="0" smtClean="0">
                <a:solidFill>
                  <a:schemeClr val="accent6">
                    <a:lumMod val="50000"/>
                  </a:schemeClr>
                </a:solidFill>
              </a:rPr>
              <a:t>Combustion</a:t>
            </a:r>
          </a:p>
          <a:p>
            <a:pPr lvl="0"/>
            <a:r>
              <a:rPr lang="en-US" dirty="0" smtClean="0">
                <a:solidFill>
                  <a:schemeClr val="accent6">
                    <a:lumMod val="50000"/>
                  </a:schemeClr>
                </a:solidFill>
              </a:rPr>
              <a:t>Calorific values</a:t>
            </a:r>
          </a:p>
          <a:p>
            <a:endParaRPr lang="en-US" dirty="0"/>
          </a:p>
        </p:txBody>
      </p:sp>
      <p:pic>
        <p:nvPicPr>
          <p:cNvPr id="7" name="Content Placeholder 6" descr="fuel2.bmp"/>
          <p:cNvPicPr>
            <a:picLocks noGrp="1" noChangeAspect="1"/>
          </p:cNvPicPr>
          <p:nvPr>
            <p:ph sz="quarter" idx="2"/>
          </p:nvPr>
        </p:nvPicPr>
        <p:blipFill>
          <a:blip r:embed="rId2"/>
          <a:stretch>
            <a:fillRect/>
          </a:stretch>
        </p:blipFill>
        <p:spPr>
          <a:xfrm>
            <a:off x="3886200" y="1447800"/>
            <a:ext cx="4801697" cy="49530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dirty="0" smtClean="0">
                <a:solidFill>
                  <a:srgbClr val="7030A0"/>
                </a:solidFill>
              </a:rPr>
              <a:t>Advantages and disadvantages of gaseous fuels</a:t>
            </a:r>
            <a:r>
              <a:rPr lang="en-US" dirty="0" smtClean="0">
                <a:solidFill>
                  <a:srgbClr val="7030A0"/>
                </a:solidFill>
              </a:rPr>
              <a:t/>
            </a:r>
            <a:br>
              <a:rPr lang="en-US" dirty="0" smtClean="0">
                <a:solidFill>
                  <a:srgbClr val="7030A0"/>
                </a:solidFill>
              </a:rPr>
            </a:br>
            <a:endParaRPr lang="en-US" dirty="0">
              <a:solidFill>
                <a:srgbClr val="7030A0"/>
              </a:solidFill>
            </a:endParaRPr>
          </a:p>
        </p:txBody>
      </p:sp>
      <p:sp>
        <p:nvSpPr>
          <p:cNvPr id="3" name="Content Placeholder 2"/>
          <p:cNvSpPr>
            <a:spLocks noGrp="1"/>
          </p:cNvSpPr>
          <p:nvPr>
            <p:ph sz="quarter" idx="1"/>
          </p:nvPr>
        </p:nvSpPr>
        <p:spPr>
          <a:xfrm>
            <a:off x="457200" y="1066800"/>
            <a:ext cx="7467600" cy="5407152"/>
          </a:xfrm>
        </p:spPr>
        <p:txBody>
          <a:bodyPr>
            <a:normAutofit fontScale="92500" lnSpcReduction="20000"/>
          </a:bodyPr>
          <a:lstStyle/>
          <a:p>
            <a:pPr>
              <a:buNone/>
            </a:pPr>
            <a:r>
              <a:rPr lang="en-US" b="1" u="sng" dirty="0" smtClean="0"/>
              <a:t>Advantages of gaseous fuels:</a:t>
            </a:r>
            <a:endParaRPr lang="en-US" dirty="0" smtClean="0"/>
          </a:p>
          <a:p>
            <a:pPr lvl="0"/>
            <a:r>
              <a:rPr lang="en-US" dirty="0" smtClean="0"/>
              <a:t>Less air is required for complete combustion.</a:t>
            </a:r>
          </a:p>
          <a:p>
            <a:pPr lvl="0"/>
            <a:r>
              <a:rPr lang="en-US" dirty="0" smtClean="0"/>
              <a:t>Good fuel economy and more efficiency of furnace operation.</a:t>
            </a:r>
          </a:p>
          <a:p>
            <a:pPr lvl="0"/>
            <a:r>
              <a:rPr lang="en-US" dirty="0" smtClean="0"/>
              <a:t>Better control of  combustion..</a:t>
            </a:r>
          </a:p>
          <a:p>
            <a:pPr lvl="0"/>
            <a:r>
              <a:rPr lang="en-US" dirty="0" smtClean="0"/>
              <a:t>Burns with very less smoke and no ash.</a:t>
            </a:r>
          </a:p>
          <a:p>
            <a:pPr lvl="0"/>
            <a:r>
              <a:rPr lang="en-US" dirty="0" smtClean="0"/>
              <a:t>Can be distributed with the help of pipe lines.</a:t>
            </a:r>
          </a:p>
          <a:p>
            <a:pPr lvl="0"/>
            <a:r>
              <a:rPr lang="en-US" dirty="0" smtClean="0"/>
              <a:t>Economical in consumption.</a:t>
            </a:r>
          </a:p>
          <a:p>
            <a:pPr lvl="0"/>
            <a:r>
              <a:rPr lang="en-US" dirty="0" smtClean="0"/>
              <a:t>High calorific Values. </a:t>
            </a:r>
          </a:p>
          <a:p>
            <a:endParaRPr lang="en-US" dirty="0" smtClean="0"/>
          </a:p>
          <a:p>
            <a:pPr>
              <a:buNone/>
            </a:pPr>
            <a:r>
              <a:rPr lang="en-US" b="1" u="sng" dirty="0" smtClean="0"/>
              <a:t>Disadvantages of gaseous fuels :</a:t>
            </a:r>
            <a:endParaRPr lang="en-US" dirty="0" smtClean="0"/>
          </a:p>
          <a:p>
            <a:pPr lvl="0"/>
            <a:r>
              <a:rPr lang="en-US" dirty="0" smtClean="0"/>
              <a:t>They are inflammable.</a:t>
            </a:r>
          </a:p>
          <a:p>
            <a:pPr lvl="0"/>
            <a:r>
              <a:rPr lang="en-US" dirty="0" smtClean="0"/>
              <a:t>Gas is more difficult to transport by pipe line compared to liquid fuel.</a:t>
            </a:r>
          </a:p>
          <a:p>
            <a:pPr lvl="0"/>
            <a:r>
              <a:rPr lang="en-US" dirty="0" smtClean="0"/>
              <a:t>Liquefied gases required either high pressure or low temperature insulated expensive tanks.</a:t>
            </a:r>
          </a:p>
          <a:p>
            <a:endParaRPr lang="en-US" dirty="0" smtClean="0"/>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20</a:t>
            </a:fld>
            <a:endParaRPr lang="en-US"/>
          </a:p>
        </p:txBody>
      </p:sp>
      <p:sp>
        <p:nvSpPr>
          <p:cNvPr id="5" name="Footer Placeholder 4"/>
          <p:cNvSpPr>
            <a:spLocks noGrp="1"/>
          </p:cNvSpPr>
          <p:nvPr>
            <p:ph type="ftr" sz="quarter" idx="16"/>
          </p:nvPr>
        </p:nvSpPr>
        <p:spPr>
          <a:xfrm rot="5400000">
            <a:off x="6505760" y="2805880"/>
            <a:ext cx="4910720" cy="365760"/>
          </a:xfrm>
        </p:spPr>
        <p:txBody>
          <a:bodyPr/>
          <a:lstStyle/>
          <a:p>
            <a:r>
              <a:rPr lang="en-US" dirty="0" smtClean="0"/>
              <a:t>By: Mudit M. Saxena, Dept. Of Mechanical Engineering</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dirty="0" smtClean="0">
                <a:solidFill>
                  <a:srgbClr val="7030A0"/>
                </a:solidFill>
              </a:rPr>
              <a:t>Advantages of gaseous fuels over solid and liquid fuels</a:t>
            </a:r>
            <a:endParaRPr lang="en-US" dirty="0"/>
          </a:p>
        </p:txBody>
      </p:sp>
      <p:sp>
        <p:nvSpPr>
          <p:cNvPr id="3" name="Content Placeholder 2"/>
          <p:cNvSpPr>
            <a:spLocks noGrp="1"/>
          </p:cNvSpPr>
          <p:nvPr>
            <p:ph sz="quarter" idx="1"/>
          </p:nvPr>
        </p:nvSpPr>
        <p:spPr>
          <a:xfrm>
            <a:off x="457200" y="1219200"/>
            <a:ext cx="8077200" cy="5254752"/>
          </a:xfrm>
        </p:spPr>
        <p:txBody>
          <a:bodyPr>
            <a:normAutofit/>
          </a:bodyPr>
          <a:lstStyle/>
          <a:p>
            <a:pPr lvl="0"/>
            <a:r>
              <a:rPr lang="en-US" dirty="0" smtClean="0"/>
              <a:t>The gases can be produced easily at one point and has the ease of distribution with the help of pipes.</a:t>
            </a:r>
          </a:p>
          <a:p>
            <a:pPr lvl="0"/>
            <a:r>
              <a:rPr lang="en-US" dirty="0" smtClean="0"/>
              <a:t>Combustion of these fuels can be controlled to the desired level.</a:t>
            </a:r>
          </a:p>
          <a:p>
            <a:pPr lvl="0"/>
            <a:r>
              <a:rPr lang="en-US" dirty="0" smtClean="0"/>
              <a:t>Economy in consumption</a:t>
            </a:r>
          </a:p>
          <a:p>
            <a:pPr lvl="0"/>
            <a:r>
              <a:rPr lang="en-US" dirty="0" smtClean="0"/>
              <a:t>Very less smoke and no ash.</a:t>
            </a:r>
          </a:p>
          <a:p>
            <a:pPr lvl="0"/>
            <a:r>
              <a:rPr lang="en-US" dirty="0" smtClean="0"/>
              <a:t>System remains neat and clean.</a:t>
            </a:r>
          </a:p>
          <a:p>
            <a:pPr lvl="0"/>
            <a:r>
              <a:rPr lang="en-US" dirty="0" smtClean="0"/>
              <a:t>Low grade fuels can be used for gasification.</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21</a:t>
            </a:fld>
            <a:endParaRPr lang="en-US"/>
          </a:p>
        </p:txBody>
      </p:sp>
      <p:sp>
        <p:nvSpPr>
          <p:cNvPr id="5" name="Footer Placeholder 4"/>
          <p:cNvSpPr>
            <a:spLocks noGrp="1"/>
          </p:cNvSpPr>
          <p:nvPr>
            <p:ph type="ftr" sz="quarter" idx="16"/>
          </p:nvPr>
        </p:nvSpPr>
        <p:spPr>
          <a:xfrm rot="5400000">
            <a:off x="6658160" y="3034480"/>
            <a:ext cx="4605920" cy="365760"/>
          </a:xfrm>
        </p:spPr>
        <p:txBody>
          <a:bodyPr/>
          <a:lstStyle/>
          <a:p>
            <a:r>
              <a:rPr lang="en-US" dirty="0" smtClean="0"/>
              <a:t>By: Mudit M. Saxena, Dept. Of Mechanical Engineering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LPG (Liquefied Petroleum Gas)</a:t>
            </a:r>
            <a:r>
              <a:rPr lang="en-US" dirty="0" smtClean="0"/>
              <a:t/>
            </a:r>
            <a:br>
              <a:rPr lang="en-US" dirty="0" smtClean="0"/>
            </a:br>
            <a:endParaRPr lang="en-US" dirty="0"/>
          </a:p>
        </p:txBody>
      </p:sp>
      <p:sp>
        <p:nvSpPr>
          <p:cNvPr id="3" name="Content Placeholder 2"/>
          <p:cNvSpPr>
            <a:spLocks noGrp="1"/>
          </p:cNvSpPr>
          <p:nvPr>
            <p:ph sz="quarter" idx="1"/>
          </p:nvPr>
        </p:nvSpPr>
        <p:spPr>
          <a:xfrm>
            <a:off x="457200" y="1219200"/>
            <a:ext cx="8001000" cy="5254752"/>
          </a:xfrm>
        </p:spPr>
        <p:txBody>
          <a:bodyPr>
            <a:normAutofit fontScale="92500"/>
          </a:bodyPr>
          <a:lstStyle/>
          <a:p>
            <a:pPr algn="just"/>
            <a:r>
              <a:rPr lang="en-US" dirty="0" smtClean="0"/>
              <a:t>LPG is a colorless petroleum gas. </a:t>
            </a:r>
          </a:p>
          <a:p>
            <a:pPr algn="just"/>
            <a:r>
              <a:rPr lang="en-US" dirty="0" smtClean="0"/>
              <a:t>It is natural derivative of both natural gas and crude oil. The main component gases of LPG are </a:t>
            </a:r>
            <a:r>
              <a:rPr lang="en-US" b="1" dirty="0" smtClean="0"/>
              <a:t>Propane and Butane</a:t>
            </a:r>
            <a:r>
              <a:rPr lang="en-US" dirty="0" smtClean="0"/>
              <a:t> or a combination of these two constituents.</a:t>
            </a:r>
          </a:p>
          <a:p>
            <a:pPr algn="just"/>
            <a:r>
              <a:rPr lang="en-US" dirty="0" smtClean="0"/>
              <a:t>The gas is liquefied by moderate compression at normal temperatures and is stored in tanks and cylinders. </a:t>
            </a:r>
          </a:p>
          <a:p>
            <a:pPr algn="just"/>
            <a:r>
              <a:rPr lang="en-US" b="1" dirty="0" smtClean="0"/>
              <a:t>The liquefaction is necessary to provide a reduction in volume and produce acceptable energy densities</a:t>
            </a:r>
            <a:r>
              <a:rPr lang="en-US" dirty="0" smtClean="0"/>
              <a:t>.</a:t>
            </a:r>
          </a:p>
          <a:p>
            <a:pPr algn="just"/>
            <a:r>
              <a:rPr lang="en-US" dirty="0" smtClean="0"/>
              <a:t> LPG  is a fuel for cooking. Also, LPG is a fuel which can run cars, buses and lorries. LPG can be used in engines of vehicles after conversion of vehicle for LPG or modification in engine. </a:t>
            </a:r>
          </a:p>
          <a:p>
            <a:r>
              <a:rPr lang="en-US" b="1" dirty="0" smtClean="0"/>
              <a:t> </a:t>
            </a:r>
            <a:endParaRPr lang="en-US" dirty="0" smtClean="0"/>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22</a:t>
            </a:fld>
            <a:endParaRPr lang="en-US"/>
          </a:p>
        </p:txBody>
      </p:sp>
      <p:sp>
        <p:nvSpPr>
          <p:cNvPr id="5" name="Footer Placeholder 4"/>
          <p:cNvSpPr>
            <a:spLocks noGrp="1"/>
          </p:cNvSpPr>
          <p:nvPr>
            <p:ph type="ftr" sz="quarter" idx="16"/>
          </p:nvPr>
        </p:nvSpPr>
        <p:spPr>
          <a:xfrm rot="5400000">
            <a:off x="6522720" y="2941320"/>
            <a:ext cx="4876800" cy="365760"/>
          </a:xfrm>
        </p:spPr>
        <p:txBody>
          <a:bodyPr/>
          <a:lstStyle/>
          <a:p>
            <a:r>
              <a:rPr lang="en-US" dirty="0" smtClean="0"/>
              <a:t>By: Mudit M. Saxena, Dept. Of Mechanical Engineering</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LPG (Liquefied Petroleum Gas)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b="1" u="sng" dirty="0" smtClean="0"/>
              <a:t>Advantages of  using LPG in  automobiles</a:t>
            </a:r>
            <a:endParaRPr lang="en-US" dirty="0" smtClean="0"/>
          </a:p>
          <a:p>
            <a:pPr lvl="0"/>
            <a:r>
              <a:rPr lang="en-US" dirty="0" smtClean="0"/>
              <a:t>Cheaper than petrol. Running cost is low. As a rough data, the cost of LPG is 50 % compared to petrol, </a:t>
            </a:r>
          </a:p>
          <a:p>
            <a:pPr lvl="0"/>
            <a:r>
              <a:rPr lang="en-US" dirty="0" smtClean="0"/>
              <a:t>Pollution produced by LPG vehicles is 15% lower than petrol vehicles. It produces less amount of carbon monoxide and hydrocarbons compared to petrol vehicles. It deposits less sulphur in the engine.</a:t>
            </a:r>
          </a:p>
          <a:p>
            <a:endParaRPr lang="en-US" dirty="0" smtClean="0"/>
          </a:p>
          <a:p>
            <a:pPr>
              <a:buNone/>
            </a:pPr>
            <a:r>
              <a:rPr lang="en-US" b="1" u="sng" dirty="0" smtClean="0"/>
              <a:t>Disadvantages of  using LPG over Petrol and diesel, in automobiles</a:t>
            </a:r>
            <a:endParaRPr lang="en-US" dirty="0" smtClean="0"/>
          </a:p>
          <a:p>
            <a:pPr lvl="0"/>
            <a:r>
              <a:rPr lang="en-US" dirty="0" smtClean="0"/>
              <a:t>Cost of converting engine from Petrol to LPG is high.</a:t>
            </a:r>
          </a:p>
          <a:p>
            <a:pPr lvl="0"/>
            <a:r>
              <a:rPr lang="en-US" dirty="0" smtClean="0"/>
              <a:t>It needs special care during refueling operations against leakage. </a:t>
            </a:r>
          </a:p>
          <a:p>
            <a:pPr lvl="0"/>
            <a:r>
              <a:rPr lang="en-US" dirty="0" smtClean="0"/>
              <a:t>Refueling facilities is limited. </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23</a:t>
            </a:fld>
            <a:endParaRPr lang="en-US"/>
          </a:p>
        </p:txBody>
      </p:sp>
      <p:sp>
        <p:nvSpPr>
          <p:cNvPr id="5" name="Footer Placeholder 4"/>
          <p:cNvSpPr>
            <a:spLocks noGrp="1"/>
          </p:cNvSpPr>
          <p:nvPr>
            <p:ph type="ftr" sz="quarter" idx="16"/>
          </p:nvPr>
        </p:nvSpPr>
        <p:spPr>
          <a:xfrm rot="5400000">
            <a:off x="6446520" y="2788920"/>
            <a:ext cx="5029200" cy="365760"/>
          </a:xfrm>
        </p:spPr>
        <p:txBody>
          <a:bodyPr/>
          <a:lstStyle/>
          <a:p>
            <a:r>
              <a:rPr lang="en-US" dirty="0" smtClean="0"/>
              <a:t>By: Mudit M. Saxena, Dept. Of Mechanical Engineering</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CNG (Compressed </a:t>
            </a:r>
            <a:r>
              <a:rPr lang="en-US" dirty="0" smtClean="0">
                <a:solidFill>
                  <a:srgbClr val="7030A0"/>
                </a:solidFill>
              </a:rPr>
              <a:t>Natural Gas)</a:t>
            </a:r>
            <a:r>
              <a:rPr lang="en-US" i="1" dirty="0" smtClean="0"/>
              <a:t/>
            </a:r>
            <a:br>
              <a:rPr lang="en-US" i="1" dirty="0" smtClean="0"/>
            </a:b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	CNG is made by compressing methane </a:t>
            </a:r>
            <a:r>
              <a:rPr lang="en-US" dirty="0" smtClean="0"/>
              <a:t>which is extracted from natural gas and stored at high pressure about 200 bar. </a:t>
            </a:r>
          </a:p>
          <a:p>
            <a:pPr>
              <a:buNone/>
            </a:pPr>
            <a:r>
              <a:rPr lang="en-US" b="1" dirty="0" smtClean="0"/>
              <a:t>	</a:t>
            </a:r>
            <a:r>
              <a:rPr lang="en-US" b="1" dirty="0" smtClean="0">
                <a:solidFill>
                  <a:srgbClr val="C00000"/>
                </a:solidFill>
              </a:rPr>
              <a:t>The main components gas of CNG is methane</a:t>
            </a:r>
            <a:r>
              <a:rPr lang="en-US" dirty="0" smtClean="0">
                <a:solidFill>
                  <a:srgbClr val="C00000"/>
                </a:solidFill>
              </a:rPr>
              <a:t>. </a:t>
            </a:r>
          </a:p>
          <a:p>
            <a:pPr>
              <a:buNone/>
            </a:pPr>
            <a:r>
              <a:rPr lang="en-US" dirty="0" smtClean="0"/>
              <a:t>	In addition of methane, </a:t>
            </a:r>
            <a:r>
              <a:rPr lang="en-US" b="1" dirty="0" smtClean="0"/>
              <a:t>it also contains small percentage of ethane, propane, butane and pentane</a:t>
            </a:r>
            <a:r>
              <a:rPr lang="en-US" dirty="0" smtClean="0"/>
              <a:t>. </a:t>
            </a:r>
          </a:p>
          <a:p>
            <a:pPr>
              <a:buNone/>
            </a:pPr>
            <a:r>
              <a:rPr lang="en-US" b="1" dirty="0" smtClean="0"/>
              <a:t>	Due to </a:t>
            </a:r>
            <a:r>
              <a:rPr lang="en-US" b="1" dirty="0" smtClean="0">
                <a:solidFill>
                  <a:srgbClr val="C00000"/>
                </a:solidFill>
              </a:rPr>
              <a:t>high octane number </a:t>
            </a:r>
            <a:r>
              <a:rPr lang="en-US" b="1" dirty="0" smtClean="0"/>
              <a:t>CNG is an excellent fuel for petrol engine and more efficient</a:t>
            </a:r>
            <a:r>
              <a:rPr lang="en-US" dirty="0" smtClean="0"/>
              <a:t>. </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24</a:t>
            </a:fld>
            <a:endParaRPr lang="en-US"/>
          </a:p>
        </p:txBody>
      </p:sp>
      <p:sp>
        <p:nvSpPr>
          <p:cNvPr id="5" name="Footer Placeholder 4"/>
          <p:cNvSpPr>
            <a:spLocks noGrp="1"/>
          </p:cNvSpPr>
          <p:nvPr>
            <p:ph type="ftr" sz="quarter" idx="16"/>
          </p:nvPr>
        </p:nvSpPr>
        <p:spPr>
          <a:xfrm rot="5400000">
            <a:off x="6598920" y="2941320"/>
            <a:ext cx="4724400" cy="365760"/>
          </a:xfrm>
        </p:spPr>
        <p:txBody>
          <a:bodyPr/>
          <a:lstStyle/>
          <a:p>
            <a:r>
              <a:rPr lang="en-US" dirty="0" smtClean="0"/>
              <a:t>By: Mudit M. Saxena, Dept. Of Mechanical Engineering</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b="1" dirty="0" smtClean="0">
                <a:solidFill>
                  <a:srgbClr val="7030A0"/>
                </a:solidFill>
              </a:rPr>
              <a:t>Advantages of  using CNG</a:t>
            </a:r>
            <a:endParaRPr lang="en-US" dirty="0">
              <a:solidFill>
                <a:srgbClr val="7030A0"/>
              </a:solidFill>
            </a:endParaRPr>
          </a:p>
        </p:txBody>
      </p:sp>
      <p:sp>
        <p:nvSpPr>
          <p:cNvPr id="3" name="Content Placeholder 2"/>
          <p:cNvSpPr>
            <a:spLocks noGrp="1"/>
          </p:cNvSpPr>
          <p:nvPr>
            <p:ph sz="quarter" idx="1"/>
          </p:nvPr>
        </p:nvSpPr>
        <p:spPr>
          <a:xfrm>
            <a:off x="457200" y="990600"/>
            <a:ext cx="7467600" cy="5483352"/>
          </a:xfrm>
        </p:spPr>
        <p:txBody>
          <a:bodyPr>
            <a:normAutofit fontScale="85000" lnSpcReduction="20000"/>
          </a:bodyPr>
          <a:lstStyle/>
          <a:p>
            <a:pPr>
              <a:buNone/>
            </a:pPr>
            <a:r>
              <a:rPr lang="en-US" b="1" u="sng" dirty="0" smtClean="0"/>
              <a:t>Advantages of  using CNG over Petrol and diesel,  in automobiles</a:t>
            </a:r>
            <a:endParaRPr lang="en-US" dirty="0" smtClean="0"/>
          </a:p>
          <a:p>
            <a:pPr lvl="0"/>
            <a:r>
              <a:rPr lang="en-US" dirty="0" smtClean="0"/>
              <a:t>CNG fuel is burned at a higher temperature therefore reducing engine knock. </a:t>
            </a:r>
          </a:p>
          <a:p>
            <a:pPr lvl="0"/>
            <a:r>
              <a:rPr lang="en-US" dirty="0" smtClean="0"/>
              <a:t>Pollution produced by CNG vehicles is less than petrol vehicles. </a:t>
            </a:r>
          </a:p>
          <a:p>
            <a:pPr lvl="0"/>
            <a:r>
              <a:rPr lang="en-US" dirty="0" smtClean="0"/>
              <a:t>CNG gives longer service life and lower maintenance costs.</a:t>
            </a:r>
          </a:p>
          <a:p>
            <a:endParaRPr lang="en-US" dirty="0" smtClean="0"/>
          </a:p>
          <a:p>
            <a:pPr>
              <a:buNone/>
            </a:pPr>
            <a:r>
              <a:rPr lang="en-US" b="1" u="sng" dirty="0" smtClean="0"/>
              <a:t>Disadvantages of  using CNG over Petrol and diesel, in automobiles</a:t>
            </a:r>
            <a:endParaRPr lang="en-US" dirty="0" smtClean="0"/>
          </a:p>
          <a:p>
            <a:pPr lvl="0"/>
            <a:r>
              <a:rPr lang="en-US" dirty="0" smtClean="0"/>
              <a:t>Cost of converting engine from Petrol to CNG is high.</a:t>
            </a:r>
          </a:p>
          <a:p>
            <a:pPr lvl="0"/>
            <a:r>
              <a:rPr lang="en-US" dirty="0" smtClean="0"/>
              <a:t>It need special care during refueling operations against leakage. </a:t>
            </a:r>
          </a:p>
          <a:p>
            <a:pPr lvl="0"/>
            <a:r>
              <a:rPr lang="en-US" dirty="0" smtClean="0"/>
              <a:t>Storage tank in vehicle have to be robust and heavy because of the high pressure requirement. </a:t>
            </a:r>
          </a:p>
          <a:p>
            <a:pPr lvl="0"/>
            <a:r>
              <a:rPr lang="en-US" dirty="0" smtClean="0"/>
              <a:t>It is expensive because the cost of converting cars to CNG is high.</a:t>
            </a:r>
          </a:p>
          <a:p>
            <a:pPr lvl="0"/>
            <a:r>
              <a:rPr lang="en-US" dirty="0" smtClean="0"/>
              <a:t>Refueling facilities is limited. </a:t>
            </a:r>
          </a:p>
          <a:p>
            <a:endParaRPr lang="en-US" dirty="0" smtClean="0"/>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25</a:t>
            </a:fld>
            <a:endParaRPr lang="en-US"/>
          </a:p>
        </p:txBody>
      </p:sp>
      <p:sp>
        <p:nvSpPr>
          <p:cNvPr id="5" name="Footer Placeholder 4"/>
          <p:cNvSpPr>
            <a:spLocks noGrp="1"/>
          </p:cNvSpPr>
          <p:nvPr>
            <p:ph type="ftr" sz="quarter" idx="16"/>
          </p:nvPr>
        </p:nvSpPr>
        <p:spPr>
          <a:xfrm rot="5400000">
            <a:off x="6560820" y="2903220"/>
            <a:ext cx="4800600" cy="365760"/>
          </a:xfrm>
        </p:spPr>
        <p:txBody>
          <a:bodyPr/>
          <a:lstStyle/>
          <a:p>
            <a:r>
              <a:rPr lang="en-US" dirty="0" smtClean="0"/>
              <a:t>By: Mudit M. Saxena, Dept. Of Mechanical Engineering</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Bio-fuel</a:t>
            </a:r>
            <a:r>
              <a:rPr lang="en-US" dirty="0" smtClean="0"/>
              <a:t/>
            </a:r>
            <a:br>
              <a:rPr lang="en-US" dirty="0" smtClean="0"/>
            </a:br>
            <a:endParaRPr lang="en-US" dirty="0"/>
          </a:p>
        </p:txBody>
      </p:sp>
      <p:sp>
        <p:nvSpPr>
          <p:cNvPr id="3" name="Content Placeholder 2"/>
          <p:cNvSpPr>
            <a:spLocks noGrp="1"/>
          </p:cNvSpPr>
          <p:nvPr>
            <p:ph sz="quarter" idx="1"/>
          </p:nvPr>
        </p:nvSpPr>
        <p:spPr>
          <a:xfrm>
            <a:off x="457200" y="1066800"/>
            <a:ext cx="8229600" cy="5059363"/>
          </a:xfrm>
        </p:spPr>
        <p:txBody>
          <a:bodyPr>
            <a:normAutofit fontScale="92500" lnSpcReduction="20000"/>
          </a:bodyPr>
          <a:lstStyle/>
          <a:p>
            <a:r>
              <a:rPr lang="en-US" b="1" dirty="0" smtClean="0"/>
              <a:t>Bio fuel </a:t>
            </a:r>
            <a:r>
              <a:rPr lang="en-US" dirty="0" smtClean="0"/>
              <a:t>is a gas or liquid combustible substance made form biomass. Biomass is a material derived from recently living organisms. It includes plants, animals and their by-products. For example drop residues, manure, wood grass, domestic refuse, agricultural and forest crops, animal and human waste and garden waste are all sources of</a:t>
            </a:r>
            <a:r>
              <a:rPr lang="en-US" b="1" dirty="0" smtClean="0"/>
              <a:t> </a:t>
            </a:r>
            <a:r>
              <a:rPr lang="en-US" dirty="0" smtClean="0"/>
              <a:t>biomass. It is a renewable energy source based on the carbon cycle, unlike other natural resources such as petroleum, coal and nuclear fuels.</a:t>
            </a:r>
          </a:p>
          <a:p>
            <a:pPr>
              <a:buNone/>
            </a:pPr>
            <a:r>
              <a:rPr lang="en-US" b="1" dirty="0" smtClean="0"/>
              <a:t>	</a:t>
            </a:r>
          </a:p>
          <a:p>
            <a:pPr>
              <a:buNone/>
            </a:pPr>
            <a:r>
              <a:rPr lang="en-US" b="1" dirty="0" smtClean="0"/>
              <a:t>	The bio-mass is converted into useful fuels by following bio-conversion routes</a:t>
            </a:r>
            <a:endParaRPr lang="en-US" i="1" dirty="0" smtClean="0"/>
          </a:p>
          <a:p>
            <a:pPr lvl="0"/>
            <a:r>
              <a:rPr lang="en-US" dirty="0" smtClean="0"/>
              <a:t>The bio-chemical conversion as Anaerobic digestion and fermentation biogas.</a:t>
            </a:r>
            <a:endParaRPr lang="en-US" i="1" dirty="0" smtClean="0"/>
          </a:p>
          <a:p>
            <a:pPr lvl="0"/>
            <a:r>
              <a:rPr lang="en-US" dirty="0" smtClean="0"/>
              <a:t>Thermo chemical conversion as gasification and liquefaction-ethanol, methanol.</a:t>
            </a:r>
            <a:endParaRPr lang="en-US" i="1" dirty="0" smtClean="0"/>
          </a:p>
          <a:p>
            <a:pPr lvl="0"/>
            <a:r>
              <a:rPr lang="en-US" dirty="0" smtClean="0"/>
              <a:t>Direct combustion such as wood waste and </a:t>
            </a:r>
            <a:r>
              <a:rPr lang="en-US" dirty="0" err="1" smtClean="0"/>
              <a:t>bagasse</a:t>
            </a:r>
            <a:r>
              <a:rPr lang="en-US" dirty="0" smtClean="0"/>
              <a:t>.</a:t>
            </a:r>
            <a:endParaRPr lang="en-US" i="1" dirty="0" smtClean="0"/>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26</a:t>
            </a:fld>
            <a:endParaRPr lang="en-US"/>
          </a:p>
        </p:txBody>
      </p:sp>
      <p:sp>
        <p:nvSpPr>
          <p:cNvPr id="5" name="Footer Placeholder 4"/>
          <p:cNvSpPr>
            <a:spLocks noGrp="1"/>
          </p:cNvSpPr>
          <p:nvPr>
            <p:ph type="ftr" sz="quarter" idx="16"/>
          </p:nvPr>
        </p:nvSpPr>
        <p:spPr>
          <a:xfrm rot="5400000">
            <a:off x="6772460" y="3148780"/>
            <a:ext cx="4377320" cy="365760"/>
          </a:xfrm>
        </p:spPr>
        <p:txBody>
          <a:bodyPr/>
          <a:lstStyle/>
          <a:p>
            <a:r>
              <a:rPr lang="en-US" dirty="0" smtClean="0"/>
              <a:t>By: Mudit M. Saxena, Dept. Of Mechanical Engineering</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Advantages and Disadvantages of </a:t>
            </a:r>
            <a:br>
              <a:rPr lang="en-US" b="1" dirty="0" smtClean="0">
                <a:solidFill>
                  <a:srgbClr val="7030A0"/>
                </a:solidFill>
              </a:rPr>
            </a:br>
            <a:r>
              <a:rPr lang="en-US" b="1" dirty="0" smtClean="0">
                <a:solidFill>
                  <a:srgbClr val="7030A0"/>
                </a:solidFill>
              </a:rPr>
              <a:t>Bio-Fuel</a:t>
            </a:r>
            <a:endParaRPr lang="en-US" b="1" dirty="0">
              <a:solidFill>
                <a:srgbClr val="7030A0"/>
              </a:solidFill>
            </a:endParaRPr>
          </a:p>
        </p:txBody>
      </p:sp>
      <p:sp>
        <p:nvSpPr>
          <p:cNvPr id="3" name="Content Placeholder 2"/>
          <p:cNvSpPr>
            <a:spLocks noGrp="1"/>
          </p:cNvSpPr>
          <p:nvPr>
            <p:ph sz="quarter" idx="1"/>
          </p:nvPr>
        </p:nvSpPr>
        <p:spPr/>
        <p:txBody>
          <a:bodyPr>
            <a:normAutofit/>
          </a:bodyPr>
          <a:lstStyle/>
          <a:p>
            <a:pPr>
              <a:buNone/>
            </a:pPr>
            <a:r>
              <a:rPr lang="en-US" b="1" dirty="0" smtClean="0"/>
              <a:t>Advantages of using bio-fuel in vehicles.</a:t>
            </a:r>
            <a:endParaRPr lang="en-US" dirty="0" smtClean="0"/>
          </a:p>
          <a:p>
            <a:pPr lvl="0"/>
            <a:r>
              <a:rPr lang="en-US" dirty="0" smtClean="0"/>
              <a:t>Reduce pollution</a:t>
            </a:r>
          </a:p>
          <a:p>
            <a:pPr lvl="0"/>
            <a:r>
              <a:rPr lang="en-US" dirty="0" smtClean="0"/>
              <a:t>Reduce the use of fossil fuel (petroleum).</a:t>
            </a:r>
          </a:p>
          <a:p>
            <a:pPr lvl="0"/>
            <a:r>
              <a:rPr lang="en-US" dirty="0" smtClean="0"/>
              <a:t>Increase opportunities for rural peoples.</a:t>
            </a:r>
          </a:p>
          <a:p>
            <a:pPr lvl="0"/>
            <a:r>
              <a:rPr lang="en-US" dirty="0" smtClean="0"/>
              <a:t>Increase national energy security</a:t>
            </a:r>
          </a:p>
          <a:p>
            <a:pPr>
              <a:buNone/>
            </a:pPr>
            <a:r>
              <a:rPr lang="en-US" b="1" dirty="0" smtClean="0"/>
              <a:t>Limitation of bio-fuels</a:t>
            </a:r>
            <a:endParaRPr lang="en-US" dirty="0" smtClean="0"/>
          </a:p>
          <a:p>
            <a:pPr lvl="0"/>
            <a:r>
              <a:rPr lang="en-US" dirty="0" smtClean="0"/>
              <a:t>Bio-fuel production process is very slow and traditional. It must be redesigned and replaced rapidly.</a:t>
            </a:r>
          </a:p>
          <a:p>
            <a:pPr lvl="0"/>
            <a:r>
              <a:rPr lang="en-US" dirty="0" smtClean="0"/>
              <a:t>To reduce the price of bio-fuel, bio-fuel production has to be subsidized by government.</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27</a:t>
            </a:fld>
            <a:endParaRPr lang="en-US"/>
          </a:p>
        </p:txBody>
      </p:sp>
      <p:sp>
        <p:nvSpPr>
          <p:cNvPr id="5" name="Footer Placeholder 4"/>
          <p:cNvSpPr>
            <a:spLocks noGrp="1"/>
          </p:cNvSpPr>
          <p:nvPr>
            <p:ph type="ftr" sz="quarter" idx="16"/>
          </p:nvPr>
        </p:nvSpPr>
        <p:spPr>
          <a:xfrm rot="5400000">
            <a:off x="6696260" y="3072580"/>
            <a:ext cx="4529720" cy="365760"/>
          </a:xfrm>
        </p:spPr>
        <p:txBody>
          <a:bodyPr/>
          <a:lstStyle/>
          <a:p>
            <a:r>
              <a:rPr lang="en-US" dirty="0" smtClean="0"/>
              <a:t>By: Mudit M. Saxena, Dept. Of Mechanical Engineering</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Some of the bio-fuels</a:t>
            </a:r>
            <a:r>
              <a:rPr lang="en-US" dirty="0" smtClean="0"/>
              <a:t/>
            </a:r>
            <a:br>
              <a:rPr lang="en-US" dirty="0" smtClean="0"/>
            </a:br>
            <a:endParaRPr lang="en-US" dirty="0"/>
          </a:p>
        </p:txBody>
      </p:sp>
      <p:sp>
        <p:nvSpPr>
          <p:cNvPr id="3" name="Content Placeholder 2"/>
          <p:cNvSpPr>
            <a:spLocks noGrp="1"/>
          </p:cNvSpPr>
          <p:nvPr>
            <p:ph sz="quarter" idx="1"/>
          </p:nvPr>
        </p:nvSpPr>
        <p:spPr>
          <a:xfrm>
            <a:off x="457200" y="1143000"/>
            <a:ext cx="7848600" cy="5330952"/>
          </a:xfrm>
        </p:spPr>
        <p:txBody>
          <a:bodyPr>
            <a:normAutofit lnSpcReduction="10000"/>
          </a:bodyPr>
          <a:lstStyle/>
          <a:p>
            <a:pPr lvl="0"/>
            <a:r>
              <a:rPr lang="en-US" b="1" dirty="0" smtClean="0"/>
              <a:t>Bio-diesel : </a:t>
            </a:r>
            <a:r>
              <a:rPr lang="en-US" dirty="0" smtClean="0"/>
              <a:t>It is made from vegetable oil. A fat or oil is reacted with an alcohol, like methanol, together with a catalyst to produce glycerin and methyl esters (the chemical name of bio-diesel). The process results in bio-diesel and by product glycerin.</a:t>
            </a:r>
          </a:p>
          <a:p>
            <a:pPr lvl="0">
              <a:buNone/>
            </a:pPr>
            <a:r>
              <a:rPr lang="en-US" dirty="0" smtClean="0"/>
              <a:t> </a:t>
            </a:r>
          </a:p>
          <a:p>
            <a:pPr lvl="0"/>
            <a:r>
              <a:rPr lang="en-US" dirty="0" smtClean="0"/>
              <a:t>Bio­diesel can be mixed with diesel with any proportion. For example, 20 % of fuel is bio­-diesel and 80% is regular diesel, commercially, it is known as B20 bio-diesel. </a:t>
            </a:r>
          </a:p>
          <a:p>
            <a:pPr lvl="0">
              <a:buNone/>
            </a:pPr>
            <a:endParaRPr lang="en-US" dirty="0" smtClean="0"/>
          </a:p>
          <a:p>
            <a:pPr lvl="0"/>
            <a:r>
              <a:rPr lang="en-US" dirty="0" smtClean="0"/>
              <a:t>Diesel engine, can run on pure bio-diesel (B 100) with little modification. Bio-diesel produces lower pollution compared to pure diesel.</a:t>
            </a:r>
          </a:p>
          <a:p>
            <a:pPr>
              <a:buNone/>
            </a:pPr>
            <a:endParaRPr lang="en-US" dirty="0" smtClean="0"/>
          </a:p>
        </p:txBody>
      </p:sp>
      <p:sp>
        <p:nvSpPr>
          <p:cNvPr id="4" name="Slide Number Placeholder 3"/>
          <p:cNvSpPr>
            <a:spLocks noGrp="1"/>
          </p:cNvSpPr>
          <p:nvPr>
            <p:ph type="sldNum" sz="quarter" idx="15"/>
          </p:nvPr>
        </p:nvSpPr>
        <p:spPr/>
        <p:txBody>
          <a:bodyPr/>
          <a:lstStyle/>
          <a:p>
            <a:fld id="{B6F15528-21DE-4FAA-801E-634DDDAF4B2B}" type="slidenum">
              <a:rPr lang="en-US" smtClean="0"/>
              <a:pPr/>
              <a:t>28</a:t>
            </a:fld>
            <a:endParaRPr lang="en-US"/>
          </a:p>
        </p:txBody>
      </p:sp>
      <p:sp>
        <p:nvSpPr>
          <p:cNvPr id="5" name="Footer Placeholder 4"/>
          <p:cNvSpPr>
            <a:spLocks noGrp="1"/>
          </p:cNvSpPr>
          <p:nvPr>
            <p:ph type="ftr" sz="quarter" idx="16"/>
          </p:nvPr>
        </p:nvSpPr>
        <p:spPr>
          <a:xfrm rot="5400000">
            <a:off x="6696260" y="3072580"/>
            <a:ext cx="4529720" cy="365760"/>
          </a:xfrm>
        </p:spPr>
        <p:txBody>
          <a:bodyPr/>
          <a:lstStyle/>
          <a:p>
            <a:r>
              <a:rPr lang="en-US" dirty="0" smtClean="0"/>
              <a:t>By: Mudit M. Saxena, Dept. Of Mechanical Engineering</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Some of the bio-fuels</a:t>
            </a:r>
            <a:r>
              <a:rPr lang="en-US" dirty="0" smtClean="0"/>
              <a:t/>
            </a:r>
            <a:br>
              <a:rPr lang="en-US" dirty="0" smtClean="0"/>
            </a:br>
            <a:endParaRPr lang="en-US" dirty="0"/>
          </a:p>
        </p:txBody>
      </p:sp>
      <p:sp>
        <p:nvSpPr>
          <p:cNvPr id="3" name="Content Placeholder 2"/>
          <p:cNvSpPr>
            <a:spLocks noGrp="1"/>
          </p:cNvSpPr>
          <p:nvPr>
            <p:ph sz="quarter" idx="1"/>
          </p:nvPr>
        </p:nvSpPr>
        <p:spPr>
          <a:xfrm>
            <a:off x="304800" y="1143000"/>
            <a:ext cx="8153400" cy="5330952"/>
          </a:xfrm>
        </p:spPr>
        <p:txBody>
          <a:bodyPr/>
          <a:lstStyle/>
          <a:p>
            <a:pPr lvl="0"/>
            <a:r>
              <a:rPr lang="en-US" b="1" dirty="0" smtClean="0"/>
              <a:t>Bio-ethanol</a:t>
            </a:r>
            <a:r>
              <a:rPr lang="en-US" dirty="0" smtClean="0"/>
              <a:t> : Bio-ethanol is produced from crops such as sugar beet, sugar cane, corn etc. Ethanol can be produced from biomass by hydrolysis and sugar fermentation processes. </a:t>
            </a:r>
          </a:p>
          <a:p>
            <a:pPr lvl="0"/>
            <a:endParaRPr lang="en-US" dirty="0" smtClean="0"/>
          </a:p>
          <a:p>
            <a:pPr lvl="0"/>
            <a:r>
              <a:rPr lang="en-US" dirty="0" smtClean="0"/>
              <a:t>Bio-ethanol can be mixed with petrol at any proportion. </a:t>
            </a:r>
          </a:p>
          <a:p>
            <a:pPr lvl="0"/>
            <a:endParaRPr lang="en-US" dirty="0" smtClean="0"/>
          </a:p>
          <a:p>
            <a:pPr lvl="0"/>
            <a:r>
              <a:rPr lang="en-US" dirty="0" smtClean="0"/>
              <a:t>The 85% Bio-ethanol mixed with 15% petrol, commercially, it is known as E85 bio-ethanol. Petrol engines can run on a 5% bio-ethanol with petrol (E5) without any modification. Above 10% bio­-ethanol, engine has to modified.</a:t>
            </a:r>
          </a:p>
          <a:p>
            <a:pPr>
              <a:buNone/>
            </a:pPr>
            <a:endParaRPr lang="en-US" dirty="0" smtClean="0"/>
          </a:p>
          <a:p>
            <a:endParaRPr lang="en-US" dirty="0" smtClean="0"/>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29</a:t>
            </a:fld>
            <a:endParaRPr lang="en-US"/>
          </a:p>
        </p:txBody>
      </p:sp>
      <p:sp>
        <p:nvSpPr>
          <p:cNvPr id="5" name="Footer Placeholder 4"/>
          <p:cNvSpPr>
            <a:spLocks noGrp="1"/>
          </p:cNvSpPr>
          <p:nvPr>
            <p:ph type="ftr" sz="quarter" idx="16"/>
          </p:nvPr>
        </p:nvSpPr>
        <p:spPr>
          <a:xfrm rot="5400000">
            <a:off x="6543860" y="2920180"/>
            <a:ext cx="4834520" cy="365760"/>
          </a:xfrm>
        </p:spPr>
        <p:txBody>
          <a:bodyPr/>
          <a:lstStyle/>
          <a:p>
            <a:r>
              <a:rPr lang="en-US" dirty="0" smtClean="0"/>
              <a:t>By: Mudit M. Saxena, Dept. Of Mechanical Engineering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7696200" cy="563562"/>
          </a:xfrm>
        </p:spPr>
        <p:txBody>
          <a:bodyPr>
            <a:normAutofit/>
          </a:bodyPr>
          <a:lstStyle/>
          <a:p>
            <a:r>
              <a:rPr lang="en-US" dirty="0" smtClean="0">
                <a:solidFill>
                  <a:srgbClr val="7030A0"/>
                </a:solidFill>
              </a:rPr>
              <a:t>Fuel and its Desirable Properties</a:t>
            </a:r>
            <a:endParaRPr lang="en-US" dirty="0">
              <a:solidFill>
                <a:srgbClr val="7030A0"/>
              </a:solidFill>
            </a:endParaRPr>
          </a:p>
        </p:txBody>
      </p:sp>
      <p:sp>
        <p:nvSpPr>
          <p:cNvPr id="3" name="Content Placeholder 2"/>
          <p:cNvSpPr>
            <a:spLocks noGrp="1"/>
          </p:cNvSpPr>
          <p:nvPr>
            <p:ph sz="quarter" idx="1"/>
          </p:nvPr>
        </p:nvSpPr>
        <p:spPr>
          <a:xfrm>
            <a:off x="304800" y="990600"/>
            <a:ext cx="7620000" cy="5483352"/>
          </a:xfrm>
        </p:spPr>
        <p:txBody>
          <a:bodyPr>
            <a:normAutofit fontScale="92500" lnSpcReduction="10000"/>
          </a:bodyPr>
          <a:lstStyle/>
          <a:p>
            <a:pPr algn="just">
              <a:buNone/>
            </a:pPr>
            <a:r>
              <a:rPr lang="en-US" sz="3800" b="1" dirty="0" smtClean="0">
                <a:solidFill>
                  <a:schemeClr val="accent6">
                    <a:lumMod val="50000"/>
                  </a:schemeClr>
                </a:solidFill>
              </a:rPr>
              <a:t>	</a:t>
            </a:r>
            <a:r>
              <a:rPr lang="en-US" b="1" dirty="0" smtClean="0">
                <a:solidFill>
                  <a:schemeClr val="accent6">
                    <a:lumMod val="50000"/>
                  </a:schemeClr>
                </a:solidFill>
                <a:latin typeface="Arial Unicode MS" pitchFamily="34" charset="-128"/>
                <a:ea typeface="Arial Unicode MS" pitchFamily="34" charset="-128"/>
                <a:cs typeface="Arial Unicode MS" pitchFamily="34" charset="-128"/>
              </a:rPr>
              <a:t>Fuel is defined as "A substance made up mainly of carbon and hydrogen which produced a large amount of heat when burning with oxygen."</a:t>
            </a:r>
          </a:p>
          <a:p>
            <a:endParaRPr lang="en-US" dirty="0" smtClean="0">
              <a:solidFill>
                <a:schemeClr val="accent6">
                  <a:lumMod val="50000"/>
                </a:schemeClr>
              </a:solidFill>
            </a:endParaRPr>
          </a:p>
          <a:p>
            <a:pPr>
              <a:buNone/>
            </a:pPr>
            <a:r>
              <a:rPr lang="en-US" b="1" u="sng" dirty="0" smtClean="0">
                <a:solidFill>
                  <a:schemeClr val="accent6">
                    <a:lumMod val="50000"/>
                  </a:schemeClr>
                </a:solidFill>
              </a:rPr>
              <a:t>Desirable properties of a fuel:</a:t>
            </a:r>
            <a:endParaRPr lang="en-US" dirty="0" smtClean="0">
              <a:solidFill>
                <a:schemeClr val="accent6">
                  <a:lumMod val="50000"/>
                </a:schemeClr>
              </a:solidFill>
            </a:endParaRPr>
          </a:p>
          <a:p>
            <a:r>
              <a:rPr lang="en-US" b="1" dirty="0" smtClean="0">
                <a:solidFill>
                  <a:schemeClr val="accent6">
                    <a:lumMod val="50000"/>
                  </a:schemeClr>
                </a:solidFill>
              </a:rPr>
              <a:t> </a:t>
            </a:r>
            <a:r>
              <a:rPr lang="en-US" dirty="0" smtClean="0">
                <a:solidFill>
                  <a:schemeClr val="accent6">
                    <a:lumMod val="50000"/>
                  </a:schemeClr>
                </a:solidFill>
              </a:rPr>
              <a:t>Low ash content</a:t>
            </a:r>
          </a:p>
          <a:p>
            <a:pPr lvl="0"/>
            <a:r>
              <a:rPr lang="en-US" dirty="0" smtClean="0">
                <a:solidFill>
                  <a:schemeClr val="accent6">
                    <a:lumMod val="50000"/>
                  </a:schemeClr>
                </a:solidFill>
              </a:rPr>
              <a:t>High calorific value</a:t>
            </a:r>
          </a:p>
          <a:p>
            <a:pPr lvl="0"/>
            <a:r>
              <a:rPr lang="en-US" dirty="0" smtClean="0">
                <a:solidFill>
                  <a:schemeClr val="accent6">
                    <a:lumMod val="50000"/>
                  </a:schemeClr>
                </a:solidFill>
              </a:rPr>
              <a:t>Small percentage of sulphur</a:t>
            </a:r>
          </a:p>
          <a:p>
            <a:pPr lvl="0"/>
            <a:r>
              <a:rPr lang="en-US" dirty="0" smtClean="0">
                <a:solidFill>
                  <a:schemeClr val="accent6">
                    <a:lumMod val="50000"/>
                  </a:schemeClr>
                </a:solidFill>
              </a:rPr>
              <a:t>Good burning characteristics</a:t>
            </a:r>
          </a:p>
          <a:p>
            <a:pPr lvl="0"/>
            <a:r>
              <a:rPr lang="en-US" dirty="0" smtClean="0">
                <a:solidFill>
                  <a:schemeClr val="accent6">
                    <a:lumMod val="50000"/>
                  </a:schemeClr>
                </a:solidFill>
              </a:rPr>
              <a:t>Easy handling and transportation</a:t>
            </a:r>
          </a:p>
          <a:p>
            <a:pPr lvl="0"/>
            <a:r>
              <a:rPr lang="en-US" dirty="0" smtClean="0">
                <a:solidFill>
                  <a:schemeClr val="accent6">
                    <a:lumMod val="50000"/>
                  </a:schemeClr>
                </a:solidFill>
              </a:rPr>
              <a:t>Easy control on combustion</a:t>
            </a:r>
          </a:p>
          <a:p>
            <a:pPr lvl="0"/>
            <a:r>
              <a:rPr lang="en-US" dirty="0" smtClean="0">
                <a:solidFill>
                  <a:schemeClr val="accent6">
                    <a:lumMod val="50000"/>
                  </a:schemeClr>
                </a:solidFill>
              </a:rPr>
              <a:t>No problem of corrosion and deterioration during storage</a:t>
            </a:r>
          </a:p>
          <a:p>
            <a:pPr lvl="0"/>
            <a:r>
              <a:rPr lang="en-US" dirty="0" smtClean="0">
                <a:solidFill>
                  <a:schemeClr val="accent6">
                    <a:lumMod val="50000"/>
                  </a:schemeClr>
                </a:solidFill>
              </a:rPr>
              <a:t>Economical in use</a:t>
            </a:r>
          </a:p>
          <a:p>
            <a:endParaRPr lang="en-US" dirty="0">
              <a:solidFill>
                <a:schemeClr val="accent6">
                  <a:lumMod val="50000"/>
                </a:schemeClr>
              </a:solidFill>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3</a:t>
            </a:fld>
            <a:endParaRPr lang="en-US"/>
          </a:p>
        </p:txBody>
      </p:sp>
      <p:sp>
        <p:nvSpPr>
          <p:cNvPr id="5" name="Footer Placeholder 4"/>
          <p:cNvSpPr>
            <a:spLocks noGrp="1"/>
          </p:cNvSpPr>
          <p:nvPr>
            <p:ph type="ftr" sz="quarter" idx="16"/>
          </p:nvPr>
        </p:nvSpPr>
        <p:spPr>
          <a:xfrm rot="5400000">
            <a:off x="6543860" y="2920180"/>
            <a:ext cx="4834520" cy="365760"/>
          </a:xfrm>
        </p:spPr>
        <p:txBody>
          <a:bodyPr/>
          <a:lstStyle/>
          <a:p>
            <a:r>
              <a:rPr lang="en-US" dirty="0" smtClean="0"/>
              <a:t>By: Mudit M. Saxena, Dept. Of Mechanical Engineering</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Some of the bio-fuels</a:t>
            </a:r>
            <a:r>
              <a:rPr lang="en-US" dirty="0" smtClean="0"/>
              <a:t/>
            </a:r>
            <a:br>
              <a:rPr lang="en-US" dirty="0" smtClean="0"/>
            </a:br>
            <a:endParaRPr lang="en-US" dirty="0"/>
          </a:p>
        </p:txBody>
      </p:sp>
      <p:sp>
        <p:nvSpPr>
          <p:cNvPr id="3" name="Content Placeholder 2"/>
          <p:cNvSpPr>
            <a:spLocks noGrp="1"/>
          </p:cNvSpPr>
          <p:nvPr>
            <p:ph sz="quarter" idx="1"/>
          </p:nvPr>
        </p:nvSpPr>
        <p:spPr>
          <a:xfrm>
            <a:off x="304800" y="1143000"/>
            <a:ext cx="7772400" cy="5330952"/>
          </a:xfrm>
        </p:spPr>
        <p:txBody>
          <a:bodyPr>
            <a:normAutofit lnSpcReduction="10000"/>
          </a:bodyPr>
          <a:lstStyle/>
          <a:p>
            <a:pPr lvl="0"/>
            <a:r>
              <a:rPr lang="en-US" b="1" dirty="0" smtClean="0"/>
              <a:t>Vegetable</a:t>
            </a:r>
            <a:r>
              <a:rPr lang="en-US" dirty="0" smtClean="0"/>
              <a:t> </a:t>
            </a:r>
            <a:r>
              <a:rPr lang="en-US" b="1" dirty="0" smtClean="0"/>
              <a:t>oil : </a:t>
            </a:r>
            <a:r>
              <a:rPr lang="en-US" dirty="0" smtClean="0"/>
              <a:t>Vegetable oil can be used for either food or fuel. It can be used in many older diesel engines, but only in warm climates. For example, </a:t>
            </a:r>
            <a:r>
              <a:rPr lang="en-US" dirty="0" err="1" smtClean="0"/>
              <a:t>Jatropha</a:t>
            </a:r>
            <a:r>
              <a:rPr lang="en-US" dirty="0" smtClean="0"/>
              <a:t>, coconut etc. In most cases, vegetable oil is used to manufacture bio-diesel.</a:t>
            </a:r>
          </a:p>
          <a:p>
            <a:endParaRPr lang="en-US" dirty="0" smtClean="0"/>
          </a:p>
          <a:p>
            <a:pPr lvl="0"/>
            <a:r>
              <a:rPr lang="en-US" b="1" dirty="0" smtClean="0"/>
              <a:t>Bio-gas</a:t>
            </a:r>
            <a:r>
              <a:rPr lang="en-US" dirty="0" smtClean="0"/>
              <a:t> : Bio-gas is produced by the process of anaerobic digestion of organic materials like animal waste, agricultural waste and municipal waste. The solid by product can be used as solid bio-fuel or fertilizer.</a:t>
            </a:r>
          </a:p>
          <a:p>
            <a:endParaRPr lang="en-US" dirty="0" smtClean="0"/>
          </a:p>
          <a:p>
            <a:pPr lvl="0"/>
            <a:r>
              <a:rPr lang="en-US" b="1" dirty="0" smtClean="0"/>
              <a:t>Syngas</a:t>
            </a:r>
            <a:r>
              <a:rPr lang="en-US" dirty="0" smtClean="0"/>
              <a:t> : It is produced by the combined process of </a:t>
            </a:r>
            <a:r>
              <a:rPr lang="en-US" dirty="0" err="1" smtClean="0"/>
              <a:t>pyrolysis</a:t>
            </a:r>
            <a:r>
              <a:rPr lang="en-US" dirty="0" smtClean="0"/>
              <a:t>, combustion and gasification.</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30</a:t>
            </a:fld>
            <a:endParaRPr lang="en-US"/>
          </a:p>
        </p:txBody>
      </p:sp>
      <p:sp>
        <p:nvSpPr>
          <p:cNvPr id="5" name="Footer Placeholder 4"/>
          <p:cNvSpPr>
            <a:spLocks noGrp="1"/>
          </p:cNvSpPr>
          <p:nvPr>
            <p:ph type="ftr" sz="quarter" idx="16"/>
          </p:nvPr>
        </p:nvSpPr>
        <p:spPr>
          <a:xfrm rot="5400000">
            <a:off x="6848660" y="3224980"/>
            <a:ext cx="4224920" cy="365760"/>
          </a:xfrm>
        </p:spPr>
        <p:txBody>
          <a:bodyPr/>
          <a:lstStyle/>
          <a:p>
            <a:r>
              <a:rPr lang="en-US" dirty="0" smtClean="0"/>
              <a:t>By: Mudit M. Saxena, Dept. Of Mechanical Engineering</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Hydrogen (H</a:t>
            </a:r>
            <a:r>
              <a:rPr lang="en-US" b="1" baseline="-25000" dirty="0" smtClean="0">
                <a:solidFill>
                  <a:srgbClr val="7030A0"/>
                </a:solidFill>
              </a:rPr>
              <a:t>2</a:t>
            </a:r>
            <a:r>
              <a:rPr lang="en-US" b="1" dirty="0" smtClean="0">
                <a:solidFill>
                  <a:srgbClr val="7030A0"/>
                </a:solidFill>
              </a:rPr>
              <a:t>) Gas</a:t>
            </a:r>
            <a:r>
              <a:rPr lang="en-US" dirty="0" smtClean="0"/>
              <a:t/>
            </a:r>
            <a:br>
              <a:rPr lang="en-US" dirty="0" smtClean="0"/>
            </a:br>
            <a:endParaRPr lang="en-US" dirty="0"/>
          </a:p>
        </p:txBody>
      </p:sp>
      <p:sp>
        <p:nvSpPr>
          <p:cNvPr id="3" name="Content Placeholder 2"/>
          <p:cNvSpPr>
            <a:spLocks noGrp="1"/>
          </p:cNvSpPr>
          <p:nvPr>
            <p:ph sz="quarter" idx="1"/>
          </p:nvPr>
        </p:nvSpPr>
        <p:spPr>
          <a:xfrm>
            <a:off x="381000" y="1219200"/>
            <a:ext cx="7543800" cy="5254752"/>
          </a:xfrm>
        </p:spPr>
        <p:txBody>
          <a:bodyPr>
            <a:normAutofit fontScale="92500" lnSpcReduction="20000"/>
          </a:bodyPr>
          <a:lstStyle/>
          <a:p>
            <a:pPr algn="just"/>
            <a:r>
              <a:rPr lang="en-US" dirty="0" smtClean="0"/>
              <a:t>H</a:t>
            </a:r>
            <a:r>
              <a:rPr lang="en-US" baseline="-25000" dirty="0" smtClean="0"/>
              <a:t>2</a:t>
            </a:r>
            <a:r>
              <a:rPr lang="en-US" dirty="0" smtClean="0"/>
              <a:t> produces large energy in combustion compared to petrol and diesel. It reduces the environmental pollution. </a:t>
            </a:r>
            <a:r>
              <a:rPr lang="en-US" b="1" dirty="0" smtClean="0"/>
              <a:t>The major problem of using H</a:t>
            </a:r>
            <a:r>
              <a:rPr lang="en-US" b="1" baseline="-25000" dirty="0" smtClean="0"/>
              <a:t>2</a:t>
            </a:r>
            <a:r>
              <a:rPr lang="en-US" b="1" dirty="0" smtClean="0"/>
              <a:t> as fuel is due to high explosive nature in the combustion. Also speed of flame development is very high</a:t>
            </a:r>
            <a:r>
              <a:rPr lang="en-US" dirty="0" smtClean="0"/>
              <a:t>. H</a:t>
            </a:r>
            <a:r>
              <a:rPr lang="en-US" baseline="-25000" dirty="0" smtClean="0"/>
              <a:t>2</a:t>
            </a:r>
            <a:r>
              <a:rPr lang="en-US" dirty="0" smtClean="0"/>
              <a:t> can be used as fuel for power generation in fuel cells. The recent development is going on to use of H</a:t>
            </a:r>
            <a:r>
              <a:rPr lang="en-US" baseline="-25000" dirty="0" smtClean="0"/>
              <a:t>2</a:t>
            </a:r>
            <a:r>
              <a:rPr lang="en-US" dirty="0" smtClean="0"/>
              <a:t> as fuel in automobiles.</a:t>
            </a:r>
          </a:p>
          <a:p>
            <a:pPr algn="just"/>
            <a:endParaRPr lang="en-US" dirty="0" smtClean="0"/>
          </a:p>
          <a:p>
            <a:pPr algn="just"/>
            <a:r>
              <a:rPr lang="en-US" b="1" u="sng" dirty="0" smtClean="0"/>
              <a:t>Combustion</a:t>
            </a:r>
            <a:endParaRPr lang="en-US" dirty="0" smtClean="0"/>
          </a:p>
          <a:p>
            <a:pPr algn="just"/>
            <a:r>
              <a:rPr lang="en-US" b="1" dirty="0" smtClean="0">
                <a:solidFill>
                  <a:srgbClr val="C00000"/>
                </a:solidFill>
              </a:rPr>
              <a:t>The combustion of fuel, is the process of chemical combination of carbon, hydrogen and sulphur with oxygen which comes from air</a:t>
            </a:r>
            <a:r>
              <a:rPr lang="en-US" dirty="0" smtClean="0">
                <a:solidFill>
                  <a:srgbClr val="C00000"/>
                </a:solidFill>
              </a:rPr>
              <a:t>. </a:t>
            </a:r>
          </a:p>
          <a:p>
            <a:pPr algn="just"/>
            <a:r>
              <a:rPr lang="en-US" b="1" dirty="0" smtClean="0"/>
              <a:t>Ignition temperature</a:t>
            </a:r>
            <a:r>
              <a:rPr lang="en-US" dirty="0" smtClean="0"/>
              <a:t> The temperature at which the fuel is burnt continuously without supply of heat .</a:t>
            </a:r>
          </a:p>
          <a:p>
            <a:pPr algn="just"/>
            <a:endParaRPr lang="en-US" dirty="0" smtClean="0"/>
          </a:p>
          <a:p>
            <a:pPr algn="just"/>
            <a:r>
              <a:rPr lang="en-US" b="1" dirty="0" smtClean="0"/>
              <a:t>Fuel + Air  </a:t>
            </a:r>
            <a:r>
              <a:rPr lang="en-US" b="1" dirty="0" smtClean="0">
                <a:sym typeface="Symbol"/>
              </a:rPr>
              <a:t></a:t>
            </a:r>
            <a:r>
              <a:rPr lang="en-US" b="1" dirty="0" smtClean="0"/>
              <a:t> Heat + Product of combustion</a:t>
            </a:r>
            <a:endParaRPr lang="en-US" dirty="0" smtClean="0"/>
          </a:p>
          <a:p>
            <a:pPr algn="just"/>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31</a:t>
            </a:fld>
            <a:endParaRPr lang="en-US"/>
          </a:p>
        </p:txBody>
      </p:sp>
      <p:sp>
        <p:nvSpPr>
          <p:cNvPr id="5" name="Footer Placeholder 4"/>
          <p:cNvSpPr>
            <a:spLocks noGrp="1"/>
          </p:cNvSpPr>
          <p:nvPr>
            <p:ph type="ftr" sz="quarter" idx="16"/>
          </p:nvPr>
        </p:nvSpPr>
        <p:spPr>
          <a:xfrm rot="5400000">
            <a:off x="6772460" y="3148780"/>
            <a:ext cx="4377320" cy="365760"/>
          </a:xfrm>
        </p:spPr>
        <p:txBody>
          <a:bodyPr/>
          <a:lstStyle/>
          <a:p>
            <a:r>
              <a:rPr lang="en-US" dirty="0" smtClean="0"/>
              <a:t>By: Mudit M. Saxena, Dept. Of Mechanical Engineering</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Calorific value</a:t>
            </a:r>
            <a:r>
              <a:rPr lang="en-US" dirty="0" smtClean="0"/>
              <a:t/>
            </a:r>
            <a:br>
              <a:rPr lang="en-US" dirty="0" smtClean="0"/>
            </a:br>
            <a:endParaRPr lang="en-US" dirty="0"/>
          </a:p>
        </p:txBody>
      </p:sp>
      <p:sp>
        <p:nvSpPr>
          <p:cNvPr id="3" name="Content Placeholder 2"/>
          <p:cNvSpPr>
            <a:spLocks noGrp="1"/>
          </p:cNvSpPr>
          <p:nvPr>
            <p:ph sz="quarter" idx="1"/>
          </p:nvPr>
        </p:nvSpPr>
        <p:spPr>
          <a:xfrm>
            <a:off x="533400" y="1295400"/>
            <a:ext cx="8001000" cy="5178552"/>
          </a:xfrm>
        </p:spPr>
        <p:txBody>
          <a:bodyPr>
            <a:normAutofit fontScale="92500" lnSpcReduction="20000"/>
          </a:bodyPr>
          <a:lstStyle/>
          <a:p>
            <a:pPr>
              <a:buNone/>
            </a:pPr>
            <a:r>
              <a:rPr lang="en-US" b="1" u="sng" dirty="0" smtClean="0"/>
              <a:t>Calorific value</a:t>
            </a:r>
            <a:endParaRPr lang="en-US" dirty="0" smtClean="0"/>
          </a:p>
          <a:p>
            <a:r>
              <a:rPr lang="en-US" dirty="0" smtClean="0">
                <a:solidFill>
                  <a:srgbClr val="C00000"/>
                </a:solidFill>
              </a:rPr>
              <a:t>The amount of energy produced by the complete combustion of unit mass or volume of a fuel is called </a:t>
            </a:r>
            <a:r>
              <a:rPr lang="en-US" b="1" dirty="0" smtClean="0">
                <a:solidFill>
                  <a:srgbClr val="C00000"/>
                </a:solidFill>
              </a:rPr>
              <a:t>calorific value</a:t>
            </a:r>
            <a:r>
              <a:rPr lang="en-US" dirty="0" smtClean="0">
                <a:solidFill>
                  <a:srgbClr val="C00000"/>
                </a:solidFill>
              </a:rPr>
              <a:t>.</a:t>
            </a:r>
            <a:r>
              <a:rPr lang="en-US" dirty="0" smtClean="0"/>
              <a:t> The unit of calorific value is as</a:t>
            </a:r>
          </a:p>
          <a:p>
            <a:pPr lvl="0"/>
            <a:r>
              <a:rPr lang="en-US" dirty="0" smtClean="0"/>
              <a:t>(1) kJ/kg for solid and liquid fuels	</a:t>
            </a:r>
          </a:p>
          <a:p>
            <a:pPr lvl="0"/>
            <a:r>
              <a:rPr lang="en-US" dirty="0" smtClean="0"/>
              <a:t>(2) kg/m</a:t>
            </a:r>
            <a:r>
              <a:rPr lang="en-US" baseline="30000" dirty="0" smtClean="0"/>
              <a:t>3</a:t>
            </a:r>
            <a:r>
              <a:rPr lang="en-US" dirty="0" smtClean="0"/>
              <a:t> for gaseous fuels.</a:t>
            </a:r>
          </a:p>
          <a:p>
            <a:endParaRPr lang="en-US" dirty="0" smtClean="0"/>
          </a:p>
          <a:p>
            <a:pPr lvl="0">
              <a:buNone/>
            </a:pPr>
            <a:r>
              <a:rPr lang="en-US" b="1" u="sng" dirty="0" smtClean="0"/>
              <a:t>Higher or Gross calorific value (H.C.V.) :</a:t>
            </a:r>
            <a:r>
              <a:rPr lang="en-US" dirty="0" smtClean="0"/>
              <a:t> </a:t>
            </a:r>
            <a:r>
              <a:rPr lang="en-US" dirty="0" smtClean="0">
                <a:solidFill>
                  <a:srgbClr val="C00000"/>
                </a:solidFill>
              </a:rPr>
              <a:t>When heat is taken away by the hot flue gases and the steam is taken into consideration i.e. if the heat is recovered from the flue gases and  steam is condensed back to water at room temperature usually taken as 15</a:t>
            </a:r>
            <a:r>
              <a:rPr lang="en-US" dirty="0" smtClean="0">
                <a:solidFill>
                  <a:srgbClr val="C00000"/>
                </a:solidFill>
                <a:sym typeface="Symbol"/>
              </a:rPr>
              <a:t></a:t>
            </a:r>
            <a:r>
              <a:rPr lang="en-US" dirty="0" smtClean="0">
                <a:solidFill>
                  <a:srgbClr val="C00000"/>
                </a:solidFill>
              </a:rPr>
              <a:t>C, then the total heat produced per kg is known as Gross or Higher  Calorific Value (HCV) of the Fuel</a:t>
            </a:r>
            <a:r>
              <a:rPr lang="en-US" dirty="0" smtClean="0"/>
              <a:t>.</a:t>
            </a:r>
          </a:p>
          <a:p>
            <a:r>
              <a:rPr lang="en-US" dirty="0" smtClean="0"/>
              <a:t>Higher or gross calorific value measured by </a:t>
            </a:r>
            <a:r>
              <a:rPr lang="en-US" b="1" dirty="0" smtClean="0"/>
              <a:t>constant volume calorimeter</a:t>
            </a:r>
            <a:r>
              <a:rPr lang="en-US" dirty="0" smtClean="0"/>
              <a:t> in which the steam is condensed and heat of  </a:t>
            </a:r>
            <a:r>
              <a:rPr lang="en-US" dirty="0" err="1" smtClean="0"/>
              <a:t>vapour</a:t>
            </a:r>
            <a:r>
              <a:rPr lang="en-US" dirty="0" smtClean="0"/>
              <a:t> is recovered.</a:t>
            </a:r>
          </a:p>
          <a:p>
            <a:endParaRPr lang="en-US" dirty="0" smtClean="0"/>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32</a:t>
            </a:fld>
            <a:endParaRPr lang="en-US"/>
          </a:p>
        </p:txBody>
      </p:sp>
      <p:sp>
        <p:nvSpPr>
          <p:cNvPr id="5" name="Footer Placeholder 4"/>
          <p:cNvSpPr>
            <a:spLocks noGrp="1"/>
          </p:cNvSpPr>
          <p:nvPr>
            <p:ph type="ftr" sz="quarter" idx="16"/>
          </p:nvPr>
        </p:nvSpPr>
        <p:spPr>
          <a:xfrm rot="5400000">
            <a:off x="6620060" y="2996380"/>
            <a:ext cx="4682120" cy="365760"/>
          </a:xfrm>
        </p:spPr>
        <p:txBody>
          <a:bodyPr/>
          <a:lstStyle/>
          <a:p>
            <a:r>
              <a:rPr lang="en-US" dirty="0" smtClean="0"/>
              <a:t>By: Mudit M. Saxena, Dept. Of Mechanical Engineering</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r>
              <a:rPr lang="en-US" b="1" dirty="0" smtClean="0">
                <a:solidFill>
                  <a:srgbClr val="7030A0"/>
                </a:solidFill>
              </a:rPr>
              <a:t>Calorific </a:t>
            </a:r>
            <a:r>
              <a:rPr lang="en-US" b="1" dirty="0" smtClean="0">
                <a:solidFill>
                  <a:srgbClr val="7030A0"/>
                </a:solidFill>
              </a:rPr>
              <a:t>value</a:t>
            </a:r>
            <a:endParaRPr lang="en-US" dirty="0">
              <a:solidFill>
                <a:srgbClr val="7030A0"/>
              </a:solidFill>
            </a:endParaRPr>
          </a:p>
        </p:txBody>
      </p:sp>
      <p:sp>
        <p:nvSpPr>
          <p:cNvPr id="3" name="Content Placeholder 2"/>
          <p:cNvSpPr>
            <a:spLocks noGrp="1"/>
          </p:cNvSpPr>
          <p:nvPr>
            <p:ph sz="quarter" idx="1"/>
          </p:nvPr>
        </p:nvSpPr>
        <p:spPr>
          <a:xfrm>
            <a:off x="457200" y="1143000"/>
            <a:ext cx="8001000" cy="5330952"/>
          </a:xfrm>
        </p:spPr>
        <p:txBody>
          <a:bodyPr>
            <a:normAutofit fontScale="92500"/>
          </a:bodyPr>
          <a:lstStyle/>
          <a:p>
            <a:pPr lvl="0"/>
            <a:r>
              <a:rPr lang="en-US" b="1" u="sng" dirty="0" smtClean="0"/>
              <a:t>Lower or net calorific value (L.C.V.)</a:t>
            </a:r>
            <a:r>
              <a:rPr lang="en-US" b="1" dirty="0" smtClean="0"/>
              <a:t> : </a:t>
            </a:r>
            <a:r>
              <a:rPr lang="en-US" dirty="0" smtClean="0">
                <a:solidFill>
                  <a:srgbClr val="C00000"/>
                </a:solidFill>
              </a:rPr>
              <a:t>The amount of heat produced by the combustion of unit quantity of fuel without the condensation of steam formed is called the lower calorific value</a:t>
            </a:r>
            <a:r>
              <a:rPr lang="en-US" dirty="0" smtClean="0">
                <a:solidFill>
                  <a:srgbClr val="C00000"/>
                </a:solidFill>
              </a:rPr>
              <a:t>.</a:t>
            </a:r>
          </a:p>
          <a:p>
            <a:pPr lvl="0"/>
            <a:endParaRPr lang="en-US" dirty="0" smtClean="0">
              <a:solidFill>
                <a:srgbClr val="C00000"/>
              </a:solidFill>
            </a:endParaRPr>
          </a:p>
          <a:p>
            <a:r>
              <a:rPr lang="en-US" dirty="0" smtClean="0"/>
              <a:t>If higher calorific value is known then the lower calorific value may be obtained by subtracting the amount of heat contained steam from H.C.V. It can be expressed in following way</a:t>
            </a:r>
          </a:p>
          <a:p>
            <a:endParaRPr lang="en-US" dirty="0" smtClean="0"/>
          </a:p>
          <a:p>
            <a:pPr>
              <a:buNone/>
            </a:pPr>
            <a:r>
              <a:rPr lang="en-US" dirty="0" smtClean="0">
                <a:solidFill>
                  <a:srgbClr val="C00000"/>
                </a:solidFill>
              </a:rPr>
              <a:t>	LCV = HCV - 2465 m</a:t>
            </a:r>
            <a:r>
              <a:rPr lang="en-US" baseline="-25000" dirty="0" smtClean="0">
                <a:solidFill>
                  <a:srgbClr val="C00000"/>
                </a:solidFill>
              </a:rPr>
              <a:t>w</a:t>
            </a:r>
            <a:r>
              <a:rPr lang="en-US" dirty="0" smtClean="0">
                <a:solidFill>
                  <a:srgbClr val="C00000"/>
                </a:solidFill>
              </a:rPr>
              <a:t> (kJ/kg)</a:t>
            </a:r>
          </a:p>
          <a:p>
            <a:r>
              <a:rPr lang="en-US" dirty="0" smtClean="0"/>
              <a:t>where m</a:t>
            </a:r>
            <a:r>
              <a:rPr lang="en-US" baseline="-25000" dirty="0" smtClean="0"/>
              <a:t>w</a:t>
            </a:r>
            <a:r>
              <a:rPr lang="en-US" dirty="0" smtClean="0"/>
              <a:t> is the mass of water </a:t>
            </a:r>
            <a:r>
              <a:rPr lang="en-US" dirty="0" err="1" smtClean="0"/>
              <a:t>vapour</a:t>
            </a:r>
            <a:r>
              <a:rPr lang="en-US" dirty="0" smtClean="0"/>
              <a:t> (Steam) produced by combustion of 1 kg of fuel and 2465 kJ/kg is the latent heat of water at saturation temperature 15°C.</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33</a:t>
            </a:fld>
            <a:endParaRPr lang="en-US"/>
          </a:p>
        </p:txBody>
      </p:sp>
      <p:sp>
        <p:nvSpPr>
          <p:cNvPr id="5" name="Footer Placeholder 4"/>
          <p:cNvSpPr>
            <a:spLocks noGrp="1"/>
          </p:cNvSpPr>
          <p:nvPr>
            <p:ph type="ftr" sz="quarter" idx="16"/>
          </p:nvPr>
        </p:nvSpPr>
        <p:spPr>
          <a:xfrm rot="5400000">
            <a:off x="6581960" y="2958280"/>
            <a:ext cx="4758320" cy="365760"/>
          </a:xfrm>
        </p:spPr>
        <p:txBody>
          <a:bodyPr/>
          <a:lstStyle/>
          <a:p>
            <a:r>
              <a:rPr lang="en-US" dirty="0" smtClean="0"/>
              <a:t>By: Mudit M. Saxena, Dept. Of Mechanical Engineering</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487362"/>
          </a:xfrm>
          <a:solidFill>
            <a:schemeClr val="accent2"/>
          </a:solidFill>
        </p:spPr>
        <p:txBody>
          <a:bodyPr>
            <a:normAutofit fontScale="90000"/>
          </a:bodyPr>
          <a:lstStyle/>
          <a:p>
            <a:r>
              <a:rPr lang="en-US" dirty="0" smtClean="0">
                <a:solidFill>
                  <a:srgbClr val="FFFF00"/>
                </a:solidFill>
              </a:rPr>
              <a:t>ASSIGNMENT - 2</a:t>
            </a:r>
            <a:endParaRPr lang="en-US" dirty="0">
              <a:solidFill>
                <a:srgbClr val="FFFF00"/>
              </a:solidFill>
            </a:endParaRPr>
          </a:p>
        </p:txBody>
      </p:sp>
      <p:sp>
        <p:nvSpPr>
          <p:cNvPr id="3" name="Content Placeholder 2"/>
          <p:cNvSpPr>
            <a:spLocks noGrp="1"/>
          </p:cNvSpPr>
          <p:nvPr>
            <p:ph sz="quarter" idx="1"/>
          </p:nvPr>
        </p:nvSpPr>
        <p:spPr>
          <a:xfrm>
            <a:off x="457200" y="990600"/>
            <a:ext cx="8077200" cy="5635752"/>
          </a:xfrm>
        </p:spPr>
        <p:txBody>
          <a:bodyPr>
            <a:normAutofit fontScale="92500" lnSpcReduction="20000"/>
          </a:bodyPr>
          <a:lstStyle/>
          <a:p>
            <a:pPr>
              <a:buNone/>
            </a:pPr>
            <a:r>
              <a:rPr lang="en-US" dirty="0" smtClean="0"/>
              <a:t>Q 1. 	Define fuel. What are its desirable properties.</a:t>
            </a:r>
          </a:p>
          <a:p>
            <a:pPr>
              <a:buNone/>
            </a:pPr>
            <a:r>
              <a:rPr lang="en-US" dirty="0" smtClean="0"/>
              <a:t>Q 2.  	How the fuels can be classified ?</a:t>
            </a:r>
          </a:p>
          <a:p>
            <a:pPr>
              <a:buNone/>
            </a:pPr>
            <a:r>
              <a:rPr lang="en-US" dirty="0" smtClean="0"/>
              <a:t>Q 3. 	What are the advantages and disadvantages of 	liquid fuel compared to solid fuels.</a:t>
            </a:r>
          </a:p>
          <a:p>
            <a:pPr>
              <a:buNone/>
            </a:pPr>
            <a:r>
              <a:rPr lang="en-US" dirty="0" smtClean="0"/>
              <a:t>Q 4. 	What are advantages of gaseous fuels over solid 	and 	liquid fuels.</a:t>
            </a:r>
          </a:p>
          <a:p>
            <a:pPr>
              <a:buNone/>
            </a:pPr>
            <a:r>
              <a:rPr lang="en-US" dirty="0" smtClean="0"/>
              <a:t>Q 5. 	What are the problems in using 	Hydrogen as a </a:t>
            </a:r>
          </a:p>
          <a:p>
            <a:pPr>
              <a:buNone/>
            </a:pPr>
            <a:r>
              <a:rPr lang="en-US" dirty="0" smtClean="0"/>
              <a:t>		fuel.</a:t>
            </a:r>
          </a:p>
          <a:p>
            <a:pPr>
              <a:buNone/>
            </a:pPr>
            <a:r>
              <a:rPr lang="en-US" dirty="0" smtClean="0"/>
              <a:t>Q 6.	Write a short note on CNG.</a:t>
            </a:r>
          </a:p>
          <a:p>
            <a:pPr>
              <a:buNone/>
            </a:pPr>
            <a:r>
              <a:rPr lang="en-US" dirty="0" smtClean="0"/>
              <a:t>Q 7.	What are the advantages and disadvantages of 	bio-	fuels.</a:t>
            </a:r>
          </a:p>
          <a:p>
            <a:pPr>
              <a:buNone/>
            </a:pPr>
            <a:r>
              <a:rPr lang="en-US" dirty="0" smtClean="0"/>
              <a:t>Q 8.	Write a short note on LPG.</a:t>
            </a:r>
          </a:p>
          <a:p>
            <a:pPr>
              <a:buNone/>
            </a:pPr>
            <a:r>
              <a:rPr lang="en-US" dirty="0" smtClean="0"/>
              <a:t>Q 9.	Write a note on Bio-fuels. Name some of the bio-	fuels.</a:t>
            </a:r>
          </a:p>
          <a:p>
            <a:pPr>
              <a:buNone/>
            </a:pPr>
            <a:r>
              <a:rPr lang="en-US" dirty="0" smtClean="0"/>
              <a:t>Q 10. 	What is calorific </a:t>
            </a:r>
            <a:r>
              <a:rPr lang="en-US" dirty="0" smtClean="0"/>
              <a:t>value ? What is its unit ?Explain 	Higher </a:t>
            </a:r>
            <a:r>
              <a:rPr lang="en-US" dirty="0" smtClean="0"/>
              <a:t>calorific </a:t>
            </a:r>
            <a:r>
              <a:rPr lang="en-US" dirty="0" smtClean="0"/>
              <a:t>value and </a:t>
            </a:r>
            <a:r>
              <a:rPr lang="en-US" dirty="0" smtClean="0"/>
              <a:t>Lower calorific value.</a:t>
            </a:r>
          </a:p>
          <a:p>
            <a:pPr>
              <a:buNone/>
            </a:pPr>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34</a:t>
            </a:fld>
            <a:endParaRPr lang="en-US"/>
          </a:p>
        </p:txBody>
      </p:sp>
      <p:sp>
        <p:nvSpPr>
          <p:cNvPr id="5" name="Footer Placeholder 4"/>
          <p:cNvSpPr>
            <a:spLocks noGrp="1"/>
          </p:cNvSpPr>
          <p:nvPr>
            <p:ph type="ftr" sz="quarter" idx="16"/>
          </p:nvPr>
        </p:nvSpPr>
        <p:spPr>
          <a:xfrm rot="5400000">
            <a:off x="6658160" y="2958280"/>
            <a:ext cx="4605920" cy="365760"/>
          </a:xfrm>
        </p:spPr>
        <p:txBody>
          <a:bodyPr/>
          <a:lstStyle/>
          <a:p>
            <a:r>
              <a:rPr lang="en-US" dirty="0" smtClean="0"/>
              <a:t>By: Mudit M. Saxena, Dept. Of Mechanical Engineering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Classification of fuel</a:t>
            </a:r>
            <a:r>
              <a:rPr lang="en-US" dirty="0" smtClean="0">
                <a:solidFill>
                  <a:srgbClr val="7030A0"/>
                </a:solidFill>
              </a:rPr>
              <a:t/>
            </a:r>
            <a:br>
              <a:rPr lang="en-US" dirty="0" smtClean="0">
                <a:solidFill>
                  <a:srgbClr val="7030A0"/>
                </a:solidFill>
              </a:rPr>
            </a:br>
            <a:endParaRPr lang="en-US" dirty="0">
              <a:solidFill>
                <a:srgbClr val="7030A0"/>
              </a:solidFill>
            </a:endParaRPr>
          </a:p>
        </p:txBody>
      </p:sp>
      <p:sp>
        <p:nvSpPr>
          <p:cNvPr id="3" name="Content Placeholder 2"/>
          <p:cNvSpPr>
            <a:spLocks noGrp="1"/>
          </p:cNvSpPr>
          <p:nvPr>
            <p:ph sz="quarter" idx="1"/>
          </p:nvPr>
        </p:nvSpPr>
        <p:spPr>
          <a:xfrm>
            <a:off x="228600" y="1143000"/>
            <a:ext cx="8458200" cy="4983163"/>
          </a:xfrm>
        </p:spPr>
        <p:txBody>
          <a:bodyPr>
            <a:normAutofit fontScale="92500" lnSpcReduction="20000"/>
          </a:bodyPr>
          <a:lstStyle/>
          <a:p>
            <a:pPr>
              <a:buNone/>
            </a:pPr>
            <a:endParaRPr lang="en-US" dirty="0" smtClean="0"/>
          </a:p>
          <a:p>
            <a:pPr>
              <a:buNone/>
            </a:pPr>
            <a:r>
              <a:rPr lang="en-US" b="1" dirty="0" smtClean="0"/>
              <a:t>(1) According to nature of their existence</a:t>
            </a:r>
            <a:endParaRPr lang="en-US" dirty="0" smtClean="0"/>
          </a:p>
          <a:p>
            <a:pPr>
              <a:buNone/>
            </a:pPr>
            <a:r>
              <a:rPr lang="en-US" dirty="0" smtClean="0"/>
              <a:t>	(</a:t>
            </a:r>
            <a:r>
              <a:rPr lang="en-US" dirty="0" err="1" smtClean="0"/>
              <a:t>i</a:t>
            </a:r>
            <a:r>
              <a:rPr lang="en-US" dirty="0" smtClean="0"/>
              <a:t>) Solid 	(ii) Liquid 	(iii) gaseous</a:t>
            </a:r>
          </a:p>
          <a:p>
            <a:pPr>
              <a:buNone/>
            </a:pPr>
            <a:r>
              <a:rPr lang="en-US" dirty="0" smtClean="0"/>
              <a:t> </a:t>
            </a:r>
          </a:p>
          <a:p>
            <a:pPr>
              <a:buNone/>
            </a:pPr>
            <a:r>
              <a:rPr lang="en-US" b="1" dirty="0" smtClean="0"/>
              <a:t>(2) According to nature of their origin</a:t>
            </a:r>
            <a:endParaRPr lang="en-US" dirty="0" smtClean="0"/>
          </a:p>
          <a:p>
            <a:pPr>
              <a:buNone/>
            </a:pPr>
            <a:r>
              <a:rPr lang="en-US" b="1" dirty="0" smtClean="0"/>
              <a:t>	Natural fuel  :</a:t>
            </a:r>
            <a:r>
              <a:rPr lang="en-US" dirty="0" smtClean="0"/>
              <a:t> They occur in nature. It also known as </a:t>
            </a:r>
            <a:r>
              <a:rPr lang="en-US" b="1" dirty="0" smtClean="0"/>
              <a:t>primary fuel.</a:t>
            </a:r>
            <a:endParaRPr lang="en-US" dirty="0" smtClean="0"/>
          </a:p>
          <a:p>
            <a:pPr>
              <a:buNone/>
            </a:pPr>
            <a:r>
              <a:rPr lang="en-US" b="1" dirty="0" smtClean="0"/>
              <a:t>	Artificial fuel:</a:t>
            </a:r>
            <a:r>
              <a:rPr lang="en-US" dirty="0" smtClean="0"/>
              <a:t> They are prepared fuels. They are also known as </a:t>
            </a:r>
            <a:r>
              <a:rPr lang="en-US" b="1" dirty="0" smtClean="0"/>
              <a:t>secondary fuels</a:t>
            </a:r>
            <a:r>
              <a:rPr lang="en-US" dirty="0" smtClean="0"/>
              <a:t>.</a:t>
            </a:r>
          </a:p>
          <a:p>
            <a:pPr>
              <a:buNone/>
            </a:pPr>
            <a:r>
              <a:rPr lang="en-US" b="1" dirty="0" smtClean="0"/>
              <a:t> </a:t>
            </a:r>
            <a:endParaRPr lang="en-US" dirty="0" smtClean="0"/>
          </a:p>
          <a:p>
            <a:pPr>
              <a:buNone/>
            </a:pPr>
            <a:r>
              <a:rPr lang="en-US" b="1" dirty="0" smtClean="0"/>
              <a:t>(3) Alternative fuels</a:t>
            </a:r>
            <a:endParaRPr lang="en-US" dirty="0" smtClean="0"/>
          </a:p>
          <a:p>
            <a:pPr>
              <a:buNone/>
            </a:pPr>
            <a:r>
              <a:rPr lang="en-US" dirty="0" smtClean="0"/>
              <a:t>	(1) LPG 	(2) CNG 	(3) Hydrogen gas</a:t>
            </a:r>
          </a:p>
          <a:p>
            <a:pPr>
              <a:buNone/>
            </a:pPr>
            <a:r>
              <a:rPr lang="en-US" dirty="0" smtClean="0"/>
              <a:t>	(4) Bio-fuel : Bio-mass, Biogas, Bio-diesel, Bio-ethanol, Vegetable oil, Syngas </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6"/>
          </p:nvPr>
        </p:nvSpPr>
        <p:spPr>
          <a:xfrm rot="5400000">
            <a:off x="6505760" y="2882080"/>
            <a:ext cx="4910720" cy="365760"/>
          </a:xfrm>
        </p:spPr>
        <p:txBody>
          <a:bodyPr/>
          <a:lstStyle/>
          <a:p>
            <a:r>
              <a:rPr lang="en-US" dirty="0" smtClean="0"/>
              <a:t>By: Mudit M. Saxena, Dept. Of Mechanical Engineering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Classification of fuel</a:t>
            </a:r>
            <a:r>
              <a:rPr lang="en-US" dirty="0" smtClean="0">
                <a:solidFill>
                  <a:srgbClr val="7030A0"/>
                </a:solidFill>
              </a:rPr>
              <a:t/>
            </a:r>
            <a:br>
              <a:rPr lang="en-US" dirty="0" smtClean="0">
                <a:solidFill>
                  <a:srgbClr val="7030A0"/>
                </a:solidFill>
              </a:rPr>
            </a:br>
            <a:endParaRPr lang="en-US" dirty="0">
              <a:solidFill>
                <a:srgbClr val="7030A0"/>
              </a:solidFill>
            </a:endParaRPr>
          </a:p>
        </p:txBody>
      </p:sp>
      <p:sp>
        <p:nvSpPr>
          <p:cNvPr id="3" name="Content Placeholder 2"/>
          <p:cNvSpPr>
            <a:spLocks noGrp="1"/>
          </p:cNvSpPr>
          <p:nvPr>
            <p:ph sz="quarter" idx="1"/>
          </p:nvPr>
        </p:nvSpPr>
        <p:spPr>
          <a:xfrm>
            <a:off x="228600" y="1219200"/>
            <a:ext cx="8458200" cy="4906963"/>
          </a:xfrm>
        </p:spPr>
        <p:txBody>
          <a:bodyPr>
            <a:normAutofit fontScale="92500" lnSpcReduction="20000"/>
          </a:bodyPr>
          <a:lstStyle/>
          <a:p>
            <a:r>
              <a:rPr lang="en-US" b="1" dirty="0" smtClean="0"/>
              <a:t>(1) Solid fuel</a:t>
            </a:r>
            <a:endParaRPr lang="en-US" dirty="0" smtClean="0"/>
          </a:p>
          <a:p>
            <a:r>
              <a:rPr lang="en-US" dirty="0" smtClean="0"/>
              <a:t>Natural     (primary fuel) : - Wood, Peat, Lignite coal</a:t>
            </a:r>
          </a:p>
          <a:p>
            <a:r>
              <a:rPr lang="en-US" dirty="0" smtClean="0"/>
              <a:t>Artificial  (secondary fuel) : - Coke, Char coal, Briquettes, Pulverized coal.</a:t>
            </a:r>
          </a:p>
          <a:p>
            <a:pPr>
              <a:buNone/>
            </a:pPr>
            <a:endParaRPr lang="en-US" dirty="0" smtClean="0"/>
          </a:p>
          <a:p>
            <a:r>
              <a:rPr lang="en-US" dirty="0" smtClean="0"/>
              <a:t>(2) </a:t>
            </a:r>
            <a:r>
              <a:rPr lang="en-US" b="1" dirty="0" smtClean="0"/>
              <a:t>Liquid fuel :</a:t>
            </a:r>
            <a:endParaRPr lang="en-US" dirty="0" smtClean="0"/>
          </a:p>
          <a:p>
            <a:pPr lvl="0"/>
            <a:r>
              <a:rPr lang="en-US" dirty="0" smtClean="0"/>
              <a:t>Natural : Petroleum</a:t>
            </a:r>
          </a:p>
          <a:p>
            <a:pPr lvl="0"/>
            <a:r>
              <a:rPr lang="en-US" dirty="0" smtClean="0"/>
              <a:t>Artificial : Gasoline (petrol), Diesel, Kerosene, Fuel oil, Alcohol, </a:t>
            </a:r>
            <a:r>
              <a:rPr lang="en-US" dirty="0" err="1" smtClean="0"/>
              <a:t>Benzol</a:t>
            </a:r>
            <a:r>
              <a:rPr lang="en-US" dirty="0" smtClean="0"/>
              <a:t>, Shale oil</a:t>
            </a:r>
          </a:p>
          <a:p>
            <a:pPr lvl="0"/>
            <a:endParaRPr lang="en-US" dirty="0" smtClean="0"/>
          </a:p>
          <a:p>
            <a:r>
              <a:rPr lang="en-US" b="1" dirty="0" smtClean="0"/>
              <a:t>(3)</a:t>
            </a:r>
            <a:r>
              <a:rPr lang="en-US" dirty="0" smtClean="0"/>
              <a:t> </a:t>
            </a:r>
            <a:r>
              <a:rPr lang="en-US" b="1" dirty="0" smtClean="0"/>
              <a:t>Gaseous fuel:</a:t>
            </a:r>
            <a:endParaRPr lang="en-US" dirty="0" smtClean="0"/>
          </a:p>
          <a:p>
            <a:pPr lvl="0"/>
            <a:r>
              <a:rPr lang="en-US" dirty="0" smtClean="0"/>
              <a:t>Natural : Natural gas</a:t>
            </a:r>
          </a:p>
          <a:p>
            <a:pPr lvl="0"/>
            <a:r>
              <a:rPr lang="en-US" dirty="0" smtClean="0"/>
              <a:t>Artificial : Petroleum gas, Producer gas, Coal gas, Blast furnace gas, Sewer gas, Water gas</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6"/>
          </p:nvPr>
        </p:nvSpPr>
        <p:spPr>
          <a:xfrm rot="5400000">
            <a:off x="6391460" y="2767780"/>
            <a:ext cx="5139320" cy="365760"/>
          </a:xfrm>
        </p:spPr>
        <p:txBody>
          <a:bodyPr/>
          <a:lstStyle/>
          <a:p>
            <a:r>
              <a:rPr lang="en-US" dirty="0" smtClean="0"/>
              <a:t>By: Mudit M. Saxena, Dept. Of Mechanical Engineering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Natural solid fuel</a:t>
            </a:r>
            <a:r>
              <a:rPr lang="en-US" dirty="0" smtClean="0"/>
              <a:t/>
            </a:r>
            <a:br>
              <a:rPr lang="en-US" dirty="0" smtClean="0"/>
            </a:br>
            <a:endParaRPr lang="en-US" dirty="0"/>
          </a:p>
        </p:txBody>
      </p:sp>
      <p:sp>
        <p:nvSpPr>
          <p:cNvPr id="3" name="Content Placeholder 2"/>
          <p:cNvSpPr>
            <a:spLocks noGrp="1"/>
          </p:cNvSpPr>
          <p:nvPr>
            <p:ph sz="quarter" idx="1"/>
          </p:nvPr>
        </p:nvSpPr>
        <p:spPr>
          <a:xfrm>
            <a:off x="457200" y="1143000"/>
            <a:ext cx="7924800" cy="5330952"/>
          </a:xfrm>
        </p:spPr>
        <p:txBody>
          <a:bodyPr>
            <a:normAutofit fontScale="92500"/>
          </a:bodyPr>
          <a:lstStyle/>
          <a:p>
            <a:pPr lvl="0" algn="just">
              <a:buNone/>
            </a:pPr>
            <a:r>
              <a:rPr lang="en-US" b="1" dirty="0" smtClean="0"/>
              <a:t>Wood</a:t>
            </a:r>
            <a:r>
              <a:rPr lang="en-US" dirty="0" smtClean="0"/>
              <a:t>: The disadvantages of using wood as a fuel is having </a:t>
            </a:r>
            <a:r>
              <a:rPr lang="en-US" dirty="0" smtClean="0">
                <a:solidFill>
                  <a:srgbClr val="C00000"/>
                </a:solidFill>
              </a:rPr>
              <a:t>large moisture content and low calorific value</a:t>
            </a:r>
            <a:r>
              <a:rPr lang="en-US" dirty="0" smtClean="0"/>
              <a:t>. </a:t>
            </a:r>
          </a:p>
          <a:p>
            <a:pPr>
              <a:buNone/>
            </a:pPr>
            <a:r>
              <a:rPr lang="en-US" dirty="0" smtClean="0"/>
              <a:t> </a:t>
            </a:r>
          </a:p>
          <a:p>
            <a:pPr lvl="0" algn="just">
              <a:buNone/>
            </a:pPr>
            <a:r>
              <a:rPr lang="en-US" b="1" dirty="0" smtClean="0"/>
              <a:t>Peat: </a:t>
            </a:r>
            <a:r>
              <a:rPr lang="en-US" dirty="0" smtClean="0">
                <a:solidFill>
                  <a:srgbClr val="7030A0"/>
                </a:solidFill>
              </a:rPr>
              <a:t>It is first stage in the formation of coal from wood. </a:t>
            </a:r>
            <a:r>
              <a:rPr lang="en-US" dirty="0" smtClean="0"/>
              <a:t>It is a naturally occurring solid fuel consisting a partly decomposed plant material below ground. </a:t>
            </a:r>
            <a:r>
              <a:rPr lang="en-US" dirty="0" smtClean="0">
                <a:solidFill>
                  <a:srgbClr val="C00000"/>
                </a:solidFill>
              </a:rPr>
              <a:t>It contains huge amount of moisture (90 % water) </a:t>
            </a:r>
            <a:r>
              <a:rPr lang="en-US" dirty="0" smtClean="0"/>
              <a:t>. All other varieties of coal are derived from peat. </a:t>
            </a:r>
            <a:r>
              <a:rPr lang="en-US" i="1" dirty="0" smtClean="0">
                <a:solidFill>
                  <a:srgbClr val="C00000"/>
                </a:solidFill>
              </a:rPr>
              <a:t>It has lowest calorific value.</a:t>
            </a:r>
            <a:endParaRPr lang="en-US" dirty="0" smtClean="0">
              <a:solidFill>
                <a:srgbClr val="C00000"/>
              </a:solidFill>
            </a:endParaRPr>
          </a:p>
          <a:p>
            <a:pPr>
              <a:buNone/>
            </a:pPr>
            <a:r>
              <a:rPr lang="en-US" i="1" dirty="0" smtClean="0"/>
              <a:t> </a:t>
            </a:r>
            <a:endParaRPr lang="en-US" dirty="0" smtClean="0"/>
          </a:p>
          <a:p>
            <a:pPr algn="just">
              <a:buNone/>
            </a:pPr>
            <a:r>
              <a:rPr lang="en-US" i="1" dirty="0" smtClean="0"/>
              <a:t> </a:t>
            </a:r>
            <a:r>
              <a:rPr lang="en-US" b="1" dirty="0" smtClean="0"/>
              <a:t>Coal</a:t>
            </a:r>
            <a:r>
              <a:rPr lang="en-US" dirty="0" smtClean="0"/>
              <a:t>: </a:t>
            </a:r>
            <a:r>
              <a:rPr lang="en-US" dirty="0" smtClean="0">
                <a:solidFill>
                  <a:srgbClr val="C00000"/>
                </a:solidFill>
              </a:rPr>
              <a:t>Coal is fossil fuel laid down from moist vegetable matter and compacted under pressure and temperature within the surface of earth</a:t>
            </a:r>
            <a:r>
              <a:rPr lang="en-US" dirty="0" smtClean="0"/>
              <a:t>. Coal passes through different stages during its formation from vegetation. </a:t>
            </a:r>
          </a:p>
          <a:p>
            <a:pPr>
              <a:buNone/>
            </a:pPr>
            <a:endParaRPr lang="en-US" dirty="0" smtClean="0"/>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6"/>
          </p:nvPr>
        </p:nvSpPr>
        <p:spPr>
          <a:xfrm rot="5400000">
            <a:off x="6620060" y="2996380"/>
            <a:ext cx="4682120" cy="365760"/>
          </a:xfrm>
        </p:spPr>
        <p:txBody>
          <a:bodyPr/>
          <a:lstStyle/>
          <a:p>
            <a:r>
              <a:rPr lang="en-US" dirty="0" smtClean="0"/>
              <a:t>By: Mudit M. Saxena, Dept. Of Mechanical Engineering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solidFill>
                  <a:srgbClr val="7030A0"/>
                </a:solidFill>
              </a:rPr>
              <a:t>Different stages of Coal</a:t>
            </a:r>
            <a:endParaRPr lang="en-US" b="1" dirty="0">
              <a:solidFill>
                <a:srgbClr val="7030A0"/>
              </a:solidFill>
            </a:endParaRPr>
          </a:p>
        </p:txBody>
      </p:sp>
      <p:sp>
        <p:nvSpPr>
          <p:cNvPr id="3" name="Content Placeholder 2"/>
          <p:cNvSpPr>
            <a:spLocks noGrp="1"/>
          </p:cNvSpPr>
          <p:nvPr>
            <p:ph sz="quarter" idx="1"/>
          </p:nvPr>
        </p:nvSpPr>
        <p:spPr>
          <a:xfrm>
            <a:off x="457200" y="1143000"/>
            <a:ext cx="7467600" cy="5330952"/>
          </a:xfrm>
        </p:spPr>
        <p:txBody>
          <a:bodyPr>
            <a:normAutofit fontScale="70000" lnSpcReduction="20000"/>
          </a:bodyPr>
          <a:lstStyle/>
          <a:p>
            <a:pPr algn="just">
              <a:buNone/>
            </a:pPr>
            <a:r>
              <a:rPr lang="en-US" b="1" dirty="0" smtClean="0"/>
              <a:t>Lignite :</a:t>
            </a:r>
            <a:r>
              <a:rPr lang="en-US" dirty="0" smtClean="0"/>
              <a:t> These are </a:t>
            </a:r>
            <a:r>
              <a:rPr lang="en-US" dirty="0" smtClean="0">
                <a:solidFill>
                  <a:srgbClr val="7030A0"/>
                </a:solidFill>
              </a:rPr>
              <a:t>intermediate stages between peat and coal</a:t>
            </a:r>
            <a:r>
              <a:rPr lang="en-US" dirty="0" smtClean="0"/>
              <a:t>. </a:t>
            </a:r>
          </a:p>
          <a:p>
            <a:pPr algn="just"/>
            <a:r>
              <a:rPr lang="en-US" dirty="0" smtClean="0"/>
              <a:t>They have brown </a:t>
            </a:r>
            <a:r>
              <a:rPr lang="en-US" dirty="0" err="1" smtClean="0"/>
              <a:t>colour</a:t>
            </a:r>
            <a:r>
              <a:rPr lang="en-US" dirty="0" smtClean="0"/>
              <a:t>, high moisture content, low calorific value, had weathering properties. </a:t>
            </a:r>
          </a:p>
          <a:p>
            <a:pPr algn="just"/>
            <a:r>
              <a:rPr lang="en-US" dirty="0" smtClean="0">
                <a:solidFill>
                  <a:srgbClr val="7030A0"/>
                </a:solidFill>
              </a:rPr>
              <a:t>Lignite can be used in generation of electricity in thermal power station. </a:t>
            </a:r>
            <a:r>
              <a:rPr lang="en-US" dirty="0" smtClean="0"/>
              <a:t>There are large deposits of lignite in India. </a:t>
            </a:r>
            <a:r>
              <a:rPr lang="en-US" dirty="0" smtClean="0">
                <a:solidFill>
                  <a:srgbClr val="7030A0"/>
                </a:solidFill>
              </a:rPr>
              <a:t>It burn with large smoky flame.</a:t>
            </a:r>
          </a:p>
          <a:p>
            <a:endParaRPr lang="en-US" dirty="0" smtClean="0"/>
          </a:p>
          <a:p>
            <a:pPr algn="just">
              <a:buNone/>
            </a:pPr>
            <a:r>
              <a:rPr lang="en-US" b="1" dirty="0" smtClean="0"/>
              <a:t>Bituminous coal:</a:t>
            </a:r>
            <a:r>
              <a:rPr lang="en-US" dirty="0" smtClean="0"/>
              <a:t> </a:t>
            </a:r>
          </a:p>
          <a:p>
            <a:pPr algn="just">
              <a:buNone/>
            </a:pPr>
            <a:r>
              <a:rPr lang="en-US" dirty="0" smtClean="0"/>
              <a:t>	It is </a:t>
            </a:r>
            <a:r>
              <a:rPr lang="en-US" dirty="0" smtClean="0">
                <a:solidFill>
                  <a:srgbClr val="7030A0"/>
                </a:solidFill>
              </a:rPr>
              <a:t>shining black in appearance</a:t>
            </a:r>
            <a:r>
              <a:rPr lang="en-US" dirty="0" smtClean="0"/>
              <a:t>. It is easier to ignite. </a:t>
            </a:r>
            <a:r>
              <a:rPr lang="en-US" dirty="0" smtClean="0">
                <a:solidFill>
                  <a:srgbClr val="7030A0"/>
                </a:solidFill>
              </a:rPr>
              <a:t>It burn with long yellow and smoky flame.</a:t>
            </a:r>
          </a:p>
          <a:p>
            <a:pPr algn="just"/>
            <a:r>
              <a:rPr lang="en-US" dirty="0" smtClean="0"/>
              <a:t>It is main fuel for </a:t>
            </a:r>
            <a:r>
              <a:rPr lang="en-US" dirty="0" smtClean="0">
                <a:solidFill>
                  <a:srgbClr val="7030A0"/>
                </a:solidFill>
              </a:rPr>
              <a:t>industrial furnaces, boilers, and thermal power plants. </a:t>
            </a:r>
          </a:p>
          <a:p>
            <a:pPr algn="just"/>
            <a:r>
              <a:rPr lang="en-US" dirty="0" smtClean="0">
                <a:solidFill>
                  <a:srgbClr val="C00000"/>
                </a:solidFill>
              </a:rPr>
              <a:t>It is also useful to produce artificial solid fuel like coke, liquid fuels like coal, tar or gaseous fuel like producer gas, coal gas etc.</a:t>
            </a:r>
          </a:p>
          <a:p>
            <a:endParaRPr lang="en-US" dirty="0" smtClean="0"/>
          </a:p>
          <a:p>
            <a:pPr>
              <a:buNone/>
            </a:pPr>
            <a:r>
              <a:rPr lang="en-US" b="1" dirty="0" smtClean="0"/>
              <a:t>Anthracite :</a:t>
            </a:r>
            <a:r>
              <a:rPr lang="en-US" dirty="0" smtClean="0"/>
              <a:t> </a:t>
            </a:r>
          </a:p>
          <a:p>
            <a:pPr>
              <a:buNone/>
            </a:pPr>
            <a:r>
              <a:rPr lang="en-US" dirty="0" smtClean="0"/>
              <a:t>	It is very hard coal and has shining black luster. </a:t>
            </a:r>
          </a:p>
          <a:p>
            <a:pPr>
              <a:buNone/>
            </a:pPr>
            <a:r>
              <a:rPr lang="en-US" dirty="0" smtClean="0"/>
              <a:t>	</a:t>
            </a:r>
            <a:r>
              <a:rPr lang="en-US" dirty="0" smtClean="0">
                <a:solidFill>
                  <a:srgbClr val="C00000"/>
                </a:solidFill>
              </a:rPr>
              <a:t>It have high calorific value, low volatile matter, high carbon content. It is very suitable fuel for thermal power plant</a:t>
            </a:r>
            <a:r>
              <a:rPr lang="en-US" dirty="0" smtClean="0"/>
              <a:t>. But it ignites slowly.</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6"/>
          </p:nvPr>
        </p:nvSpPr>
        <p:spPr>
          <a:xfrm rot="5400000">
            <a:off x="6505760" y="2882080"/>
            <a:ext cx="4910720" cy="365760"/>
          </a:xfrm>
        </p:spPr>
        <p:txBody>
          <a:bodyPr/>
          <a:lstStyle/>
          <a:p>
            <a:r>
              <a:rPr lang="en-US" dirty="0" smtClean="0"/>
              <a:t>By: Mudit M. Saxena, Dept. Of Mechanical Engineering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fontScale="90000"/>
          </a:bodyPr>
          <a:lstStyle/>
          <a:p>
            <a:r>
              <a:rPr lang="en-US" b="1" dirty="0" smtClean="0">
                <a:solidFill>
                  <a:srgbClr val="7030A0"/>
                </a:solidFill>
              </a:rPr>
              <a:t>Artificial or Prepared solid fuels</a:t>
            </a:r>
            <a:r>
              <a:rPr lang="en-US" dirty="0" smtClean="0"/>
              <a:t/>
            </a:r>
            <a:br>
              <a:rPr lang="en-US" dirty="0" smtClean="0"/>
            </a:br>
            <a:endParaRPr lang="en-US" dirty="0"/>
          </a:p>
        </p:txBody>
      </p:sp>
      <p:sp>
        <p:nvSpPr>
          <p:cNvPr id="3" name="Content Placeholder 2"/>
          <p:cNvSpPr>
            <a:spLocks noGrp="1"/>
          </p:cNvSpPr>
          <p:nvPr>
            <p:ph sz="quarter" idx="1"/>
          </p:nvPr>
        </p:nvSpPr>
        <p:spPr>
          <a:xfrm>
            <a:off x="228600" y="838200"/>
            <a:ext cx="8382000" cy="5635752"/>
          </a:xfrm>
        </p:spPr>
        <p:txBody>
          <a:bodyPr>
            <a:normAutofit/>
          </a:bodyPr>
          <a:lstStyle/>
          <a:p>
            <a:pPr algn="just">
              <a:buNone/>
            </a:pPr>
            <a:r>
              <a:rPr lang="en-US" b="1" dirty="0" smtClean="0">
                <a:solidFill>
                  <a:srgbClr val="C00000"/>
                </a:solidFill>
              </a:rPr>
              <a:t>(1) Wood Charcoal : </a:t>
            </a:r>
            <a:r>
              <a:rPr lang="en-US" dirty="0" smtClean="0"/>
              <a:t>It is produced from wood by </a:t>
            </a:r>
            <a:r>
              <a:rPr lang="en-US" dirty="0" smtClean="0">
                <a:solidFill>
                  <a:srgbClr val="C00000"/>
                </a:solidFill>
              </a:rPr>
              <a:t>Carbonization process. </a:t>
            </a:r>
            <a:r>
              <a:rPr lang="en-US" dirty="0" smtClean="0"/>
              <a:t>Charcoal is also produced from </a:t>
            </a:r>
            <a:r>
              <a:rPr lang="en-US" dirty="0" smtClean="0">
                <a:solidFill>
                  <a:srgbClr val="C00000"/>
                </a:solidFill>
              </a:rPr>
              <a:t>the incomplete burning of wood with insufficient air.</a:t>
            </a:r>
            <a:r>
              <a:rPr lang="en-US" dirty="0" smtClean="0"/>
              <a:t> It is extensively used as a fuel in blacksmiths, metal work and for cottage industries.</a:t>
            </a:r>
          </a:p>
          <a:p>
            <a:pPr algn="just">
              <a:buNone/>
            </a:pPr>
            <a:r>
              <a:rPr lang="en-US" dirty="0" smtClean="0"/>
              <a:t> </a:t>
            </a:r>
          </a:p>
          <a:p>
            <a:pPr algn="just">
              <a:buNone/>
            </a:pPr>
            <a:r>
              <a:rPr lang="en-US" b="1" dirty="0" smtClean="0">
                <a:solidFill>
                  <a:srgbClr val="C00000"/>
                </a:solidFill>
              </a:rPr>
              <a:t>(2) Coke: </a:t>
            </a:r>
            <a:r>
              <a:rPr lang="en-US" dirty="0" smtClean="0"/>
              <a:t>Coke is produced by reducing volatile matter of  bituminous coal. It is hard, brittle and porous. </a:t>
            </a:r>
          </a:p>
          <a:p>
            <a:pPr algn="just">
              <a:buNone/>
            </a:pPr>
            <a:r>
              <a:rPr lang="en-US" dirty="0" smtClean="0"/>
              <a:t>	It consist of carbon, mineral matter with 2 % sulphur and small quantities of hydrogen, nitrogen and phosphorus. </a:t>
            </a:r>
          </a:p>
          <a:p>
            <a:pPr algn="just">
              <a:buNone/>
            </a:pPr>
            <a:r>
              <a:rPr lang="en-US" dirty="0" smtClean="0"/>
              <a:t>	</a:t>
            </a:r>
            <a:r>
              <a:rPr lang="en-US" dirty="0" smtClean="0">
                <a:solidFill>
                  <a:srgbClr val="C00000"/>
                </a:solidFill>
              </a:rPr>
              <a:t>It is smokeless and clear fuel</a:t>
            </a:r>
            <a:r>
              <a:rPr lang="en-US" dirty="0" smtClean="0"/>
              <a:t>. Normally it is not use as a fuel, but it is used to produced coal gas, producer gas, blast furnace gas by different processes.</a:t>
            </a:r>
          </a:p>
          <a:p>
            <a:pPr algn="just"/>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6"/>
          </p:nvPr>
        </p:nvSpPr>
        <p:spPr>
          <a:xfrm rot="5400000">
            <a:off x="6505760" y="2882080"/>
            <a:ext cx="4910720" cy="365760"/>
          </a:xfrm>
        </p:spPr>
        <p:txBody>
          <a:bodyPr/>
          <a:lstStyle/>
          <a:p>
            <a:r>
              <a:rPr lang="en-US" dirty="0" smtClean="0"/>
              <a:t>By: Mudit M. Saxena, Dept. Of Mechanical Engineering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Artificial or Prepared solid fuels</a:t>
            </a:r>
            <a:r>
              <a:rPr lang="en-US" dirty="0" smtClean="0">
                <a:solidFill>
                  <a:srgbClr val="7030A0"/>
                </a:solidFill>
              </a:rPr>
              <a:t/>
            </a:r>
            <a:br>
              <a:rPr lang="en-US" dirty="0" smtClean="0">
                <a:solidFill>
                  <a:srgbClr val="7030A0"/>
                </a:solidFill>
              </a:rPr>
            </a:br>
            <a:endParaRPr lang="en-US" dirty="0">
              <a:solidFill>
                <a:srgbClr val="7030A0"/>
              </a:solidFill>
            </a:endParaRPr>
          </a:p>
        </p:txBody>
      </p:sp>
      <p:sp>
        <p:nvSpPr>
          <p:cNvPr id="3" name="Content Placeholder 2"/>
          <p:cNvSpPr>
            <a:spLocks noGrp="1"/>
          </p:cNvSpPr>
          <p:nvPr>
            <p:ph sz="quarter" idx="1"/>
          </p:nvPr>
        </p:nvSpPr>
        <p:spPr>
          <a:xfrm>
            <a:off x="457200" y="1219200"/>
            <a:ext cx="8229600" cy="5254752"/>
          </a:xfrm>
        </p:spPr>
        <p:txBody>
          <a:bodyPr>
            <a:normAutofit/>
          </a:bodyPr>
          <a:lstStyle/>
          <a:p>
            <a:pPr algn="just">
              <a:buNone/>
            </a:pPr>
            <a:r>
              <a:rPr lang="en-US" b="1" dirty="0" smtClean="0">
                <a:solidFill>
                  <a:srgbClr val="C00000"/>
                </a:solidFill>
              </a:rPr>
              <a:t>(3) Briquetted coal: </a:t>
            </a:r>
            <a:r>
              <a:rPr lang="en-US" dirty="0" smtClean="0"/>
              <a:t>It produced from finely ground coal mixed with suitable binder and pressed together to form blocks or briquettes. </a:t>
            </a:r>
          </a:p>
          <a:p>
            <a:pPr algn="just"/>
            <a:r>
              <a:rPr lang="en-US" dirty="0" smtClean="0"/>
              <a:t>The briquettes can be any shape. By this method, it is possible to increase heating value of low quality of coal.</a:t>
            </a:r>
          </a:p>
          <a:p>
            <a:pPr>
              <a:buNone/>
            </a:pPr>
            <a:endParaRPr lang="en-US" dirty="0" smtClean="0"/>
          </a:p>
          <a:p>
            <a:pPr>
              <a:buNone/>
            </a:pPr>
            <a:r>
              <a:rPr lang="en-US" b="1" dirty="0" smtClean="0">
                <a:solidFill>
                  <a:srgbClr val="C00000"/>
                </a:solidFill>
              </a:rPr>
              <a:t>(4)  Pulverized coal: </a:t>
            </a:r>
            <a:r>
              <a:rPr lang="en-US" dirty="0" smtClean="0"/>
              <a:t>When coal crushed and produced in powder form is called pulverized coal. Fine powder coal mixed with air rapidly so combustion rate increases. Hence combustion efficiency of boiler with pulverized coal is very high.</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9</a:t>
            </a:fld>
            <a:endParaRPr lang="en-US"/>
          </a:p>
        </p:txBody>
      </p:sp>
      <p:sp>
        <p:nvSpPr>
          <p:cNvPr id="5" name="Footer Placeholder 4"/>
          <p:cNvSpPr>
            <a:spLocks noGrp="1"/>
          </p:cNvSpPr>
          <p:nvPr>
            <p:ph type="ftr" sz="quarter" idx="16"/>
          </p:nvPr>
        </p:nvSpPr>
        <p:spPr>
          <a:xfrm rot="5400000">
            <a:off x="6505760" y="2882080"/>
            <a:ext cx="4910720" cy="365760"/>
          </a:xfrm>
        </p:spPr>
        <p:txBody>
          <a:bodyPr/>
          <a:lstStyle/>
          <a:p>
            <a:r>
              <a:rPr lang="en-US" dirty="0" smtClean="0"/>
              <a:t>By: Mudit M. Saxena, Dept. Of Mechanical Engineering</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114</TotalTime>
  <Words>2553</Words>
  <Application>Microsoft Office PowerPoint</Application>
  <PresentationFormat>On-screen Show (4:3)</PresentationFormat>
  <Paragraphs>329</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Oriel</vt:lpstr>
      <vt:lpstr>Slide 1</vt:lpstr>
      <vt:lpstr>Syllabus: Ch 2, Fuels and Combustion</vt:lpstr>
      <vt:lpstr>Fuel and its Desirable Properties</vt:lpstr>
      <vt:lpstr>Classification of fuel </vt:lpstr>
      <vt:lpstr>Classification of fuel </vt:lpstr>
      <vt:lpstr>Natural solid fuel </vt:lpstr>
      <vt:lpstr>Different stages of Coal</vt:lpstr>
      <vt:lpstr>Artificial or Prepared solid fuels </vt:lpstr>
      <vt:lpstr>Artificial or Prepared solid fuels </vt:lpstr>
      <vt:lpstr>Liquid Fuels </vt:lpstr>
      <vt:lpstr>Natural Liquid fuels </vt:lpstr>
      <vt:lpstr>Artificial or Prepared Liquid fuels </vt:lpstr>
      <vt:lpstr>Artificial or Prepared Liquid fuels</vt:lpstr>
      <vt:lpstr> The advantages and disadvantages of liquid fuel compared to solid fuels</vt:lpstr>
      <vt:lpstr>Gaseous Fuels </vt:lpstr>
      <vt:lpstr>Natural Gaseous Fuels</vt:lpstr>
      <vt:lpstr>Artificial or Prepared Gaseous fuels</vt:lpstr>
      <vt:lpstr>Artificial or Prepared Gaseous fuels</vt:lpstr>
      <vt:lpstr>Artificial or Prepared Gaseous fuels</vt:lpstr>
      <vt:lpstr>   Advantages and disadvantages of gaseous fuels </vt:lpstr>
      <vt:lpstr>    Advantages of gaseous fuels over solid and liquid fuels</vt:lpstr>
      <vt:lpstr>LPG (Liquefied Petroleum Gas) </vt:lpstr>
      <vt:lpstr>LPG (Liquefied Petroleum Gas) </vt:lpstr>
      <vt:lpstr>CNG (Compressed Natural Gas) </vt:lpstr>
      <vt:lpstr>Advantages of  using CNG</vt:lpstr>
      <vt:lpstr>Bio-fuel </vt:lpstr>
      <vt:lpstr>Advantages and Disadvantages of  Bio-Fuel</vt:lpstr>
      <vt:lpstr>Some of the bio-fuels </vt:lpstr>
      <vt:lpstr>Some of the bio-fuels </vt:lpstr>
      <vt:lpstr>Some of the bio-fuels </vt:lpstr>
      <vt:lpstr>Hydrogen (H2) Gas </vt:lpstr>
      <vt:lpstr>Calorific value </vt:lpstr>
      <vt:lpstr>Calorific value</vt:lpstr>
      <vt:lpstr>ASSIGNMENT - 2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Fuels and Combustion</dc:title>
  <dc:creator/>
  <cp:lastModifiedBy>msaxena</cp:lastModifiedBy>
  <cp:revision>59</cp:revision>
  <dcterms:created xsi:type="dcterms:W3CDTF">2006-08-16T00:00:00Z</dcterms:created>
  <dcterms:modified xsi:type="dcterms:W3CDTF">2017-02-09T10:31:37Z</dcterms:modified>
</cp:coreProperties>
</file>