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57" r:id="rId2"/>
    <p:sldId id="259" r:id="rId3"/>
    <p:sldId id="260" r:id="rId4"/>
    <p:sldId id="262" r:id="rId5"/>
    <p:sldId id="263" r:id="rId6"/>
    <p:sldId id="264" r:id="rId7"/>
    <p:sldId id="265" r:id="rId8"/>
    <p:sldId id="266" r:id="rId9"/>
    <p:sldId id="267" r:id="rId10"/>
    <p:sldId id="268" r:id="rId11"/>
    <p:sldId id="269" r:id="rId12"/>
    <p:sldId id="285" r:id="rId13"/>
    <p:sldId id="270" r:id="rId14"/>
    <p:sldId id="271" r:id="rId15"/>
    <p:sldId id="272" r:id="rId16"/>
    <p:sldId id="273" r:id="rId17"/>
    <p:sldId id="274" r:id="rId18"/>
    <p:sldId id="275" r:id="rId19"/>
    <p:sldId id="276" r:id="rId20"/>
    <p:sldId id="277" r:id="rId21"/>
    <p:sldId id="283" r:id="rId22"/>
    <p:sldId id="278" r:id="rId23"/>
    <p:sldId id="280"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4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8605CE-CD05-4CFC-A3FD-F13B706DDDD3}" type="datetimeFigureOut">
              <a:rPr lang="en-US" smtClean="0"/>
              <a:pPr/>
              <a:t>1/16/2015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561B9A-4C04-48EC-8244-955DBFA25E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E561B9A-4C04-48EC-8244-955DBFA25EAE}"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7376985-E8D6-40A1-9010-C9E7667E0423}" type="datetime1">
              <a:rPr lang="en-US" smtClean="0"/>
              <a:pPr/>
              <a:t>1/16/2015</a:t>
            </a:fld>
            <a:endParaRPr lang="en-US"/>
          </a:p>
        </p:txBody>
      </p:sp>
      <p:sp>
        <p:nvSpPr>
          <p:cNvPr id="2" name="Footer Placeholder 1"/>
          <p:cNvSpPr>
            <a:spLocks noGrp="1"/>
          </p:cNvSpPr>
          <p:nvPr>
            <p:ph type="ftr" sz="quarter" idx="11"/>
          </p:nvPr>
        </p:nvSpPr>
        <p:spPr/>
        <p:txBody>
          <a:bodyPr/>
          <a:lstStyle/>
          <a:p>
            <a:r>
              <a:rPr lang="en-US" smtClean="0"/>
              <a:t>By: Mudit M. Saxena,  Dept. of Mech. Engg.</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1B4C34-2638-43DD-ABC8-F6381118EEA4}" type="datetime1">
              <a:rPr lang="en-US" smtClean="0"/>
              <a:pPr/>
              <a:t>1/16/2015</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31CCD3-7442-4848-A05D-35C87F856B1D}" type="datetime1">
              <a:rPr lang="en-US" smtClean="0"/>
              <a:pPr/>
              <a:t>1/16/2015</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34856C4-C110-42C0-B7CE-C83456E5FCFC}" type="datetime1">
              <a:rPr lang="en-US" smtClean="0"/>
              <a:pPr/>
              <a:t>1/16/2015</a:t>
            </a:fld>
            <a:endParaRPr lang="en-US"/>
          </a:p>
        </p:txBody>
      </p:sp>
      <p:sp>
        <p:nvSpPr>
          <p:cNvPr id="19" name="Footer Placeholder 18"/>
          <p:cNvSpPr>
            <a:spLocks noGrp="1"/>
          </p:cNvSpPr>
          <p:nvPr>
            <p:ph type="ftr" sz="quarter" idx="11"/>
          </p:nvPr>
        </p:nvSpPr>
        <p:spPr>
          <a:xfrm>
            <a:off x="3581400" y="76200"/>
            <a:ext cx="2895600" cy="288925"/>
          </a:xfrm>
        </p:spPr>
        <p:txBody>
          <a:bodyPr/>
          <a:lstStyle/>
          <a:p>
            <a:r>
              <a:rPr lang="en-US" smtClean="0"/>
              <a:t>By: Mudit M. Saxena,  Dept. of Mech. Engg.</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BDEB216B-954F-4535-99DD-62C9DCD90739}" type="datetime1">
              <a:rPr lang="en-US" smtClean="0"/>
              <a:pPr/>
              <a:t>1/16/2015</a:t>
            </a:fld>
            <a:endParaRPr lang="en-US"/>
          </a:p>
        </p:txBody>
      </p:sp>
      <p:sp>
        <p:nvSpPr>
          <p:cNvPr id="11" name="Footer Placeholder 10"/>
          <p:cNvSpPr>
            <a:spLocks noGrp="1"/>
          </p:cNvSpPr>
          <p:nvPr>
            <p:ph type="ftr" sz="quarter" idx="11"/>
          </p:nvPr>
        </p:nvSpPr>
        <p:spPr/>
        <p:txBody>
          <a:bodyPr/>
          <a:lstStyle/>
          <a:p>
            <a:r>
              <a:rPr lang="en-US" smtClean="0"/>
              <a:t>By: Mudit M. Saxena,  Dept. of Mech. Engg.</a:t>
            </a:r>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314E2EB-9CB6-4352-98A8-56564B7CE11F}" type="datetime1">
              <a:rPr lang="en-US" smtClean="0"/>
              <a:pPr/>
              <a:t>1/16/2015</a:t>
            </a:fld>
            <a:endParaRPr lang="en-US"/>
          </a:p>
        </p:txBody>
      </p:sp>
      <p:sp>
        <p:nvSpPr>
          <p:cNvPr id="10" name="Footer Placeholder 9"/>
          <p:cNvSpPr>
            <a:spLocks noGrp="1"/>
          </p:cNvSpPr>
          <p:nvPr>
            <p:ph type="ftr" sz="quarter" idx="11"/>
          </p:nvPr>
        </p:nvSpPr>
        <p:spPr/>
        <p:txBody>
          <a:bodyPr/>
          <a:lstStyle/>
          <a:p>
            <a:r>
              <a:rPr lang="en-US" smtClean="0"/>
              <a:t>By: Mudit M. Saxena,  Dept. of Mech. Engg.</a:t>
            </a:r>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EBFE4058-858D-4D7A-8894-38D9DA13760F}" type="datetime1">
              <a:rPr lang="en-US" smtClean="0"/>
              <a:pPr/>
              <a:t>1/16/2015</a:t>
            </a:fld>
            <a:endParaRPr lang="en-US"/>
          </a:p>
        </p:txBody>
      </p:sp>
      <p:sp>
        <p:nvSpPr>
          <p:cNvPr id="6" name="Footer Placeholder 5"/>
          <p:cNvSpPr>
            <a:spLocks noGrp="1"/>
          </p:cNvSpPr>
          <p:nvPr>
            <p:ph type="ftr" sz="quarter" idx="11"/>
          </p:nvPr>
        </p:nvSpPr>
        <p:spPr/>
        <p:txBody>
          <a:bodyPr/>
          <a:lstStyle/>
          <a:p>
            <a:r>
              <a:rPr lang="en-US" smtClean="0"/>
              <a:t>By: Mudit M. Saxena,  Dept. of Mech. Engg.</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BD767A5-7231-4BB7-890C-CF8DFB81FD25}" type="datetime1">
              <a:rPr lang="en-US" smtClean="0"/>
              <a:pPr/>
              <a:t>1/16/2015</a:t>
            </a:fld>
            <a:endParaRPr lang="en-US"/>
          </a:p>
        </p:txBody>
      </p:sp>
      <p:sp>
        <p:nvSpPr>
          <p:cNvPr id="21" name="Footer Placeholder 20"/>
          <p:cNvSpPr>
            <a:spLocks noGrp="1"/>
          </p:cNvSpPr>
          <p:nvPr>
            <p:ph type="ftr" sz="quarter" idx="11"/>
          </p:nvPr>
        </p:nvSpPr>
        <p:spPr/>
        <p:txBody>
          <a:bodyPr/>
          <a:lstStyle/>
          <a:p>
            <a:r>
              <a:rPr lang="en-US" smtClean="0"/>
              <a:t>By: Mudit M. Saxena,  Dept. of Mech. Engg.</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EAAC357-DFD2-40B2-92B7-049904D32065}" type="datetime1">
              <a:rPr lang="en-US" smtClean="0"/>
              <a:pPr/>
              <a:t>1/16/2015</a:t>
            </a:fld>
            <a:endParaRPr lang="en-US"/>
          </a:p>
        </p:txBody>
      </p:sp>
      <p:sp>
        <p:nvSpPr>
          <p:cNvPr id="24" name="Footer Placeholder 23"/>
          <p:cNvSpPr>
            <a:spLocks noGrp="1"/>
          </p:cNvSpPr>
          <p:nvPr>
            <p:ph type="ftr" sz="quarter" idx="11"/>
          </p:nvPr>
        </p:nvSpPr>
        <p:spPr/>
        <p:txBody>
          <a:bodyPr/>
          <a:lstStyle/>
          <a:p>
            <a:r>
              <a:rPr lang="en-US" smtClean="0"/>
              <a:t>By: Mudit M. Saxena,  Dept. of Mech. Engg.</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C37C29F-BB5C-4A21-A483-4F65A668E9E7}" type="datetime1">
              <a:rPr lang="en-US" smtClean="0"/>
              <a:pPr/>
              <a:t>1/16/2015</a:t>
            </a:fld>
            <a:endParaRPr lang="en-US"/>
          </a:p>
        </p:txBody>
      </p:sp>
      <p:sp>
        <p:nvSpPr>
          <p:cNvPr id="29" name="Footer Placeholder 28"/>
          <p:cNvSpPr>
            <a:spLocks noGrp="1"/>
          </p:cNvSpPr>
          <p:nvPr>
            <p:ph type="ftr" sz="quarter" idx="11"/>
          </p:nvPr>
        </p:nvSpPr>
        <p:spPr/>
        <p:txBody>
          <a:bodyPr/>
          <a:lstStyle/>
          <a:p>
            <a:r>
              <a:rPr lang="en-US" smtClean="0"/>
              <a:t>By: Mudit M. Saxena,  Dept. of Mech. Engg.</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22404957-DF36-431D-821C-42A4D5B25070}" type="datetime1">
              <a:rPr lang="en-US" smtClean="0"/>
              <a:pPr/>
              <a:t>1/16/2015</a:t>
            </a:fld>
            <a:endParaRPr lang="en-US"/>
          </a:p>
        </p:txBody>
      </p:sp>
      <p:sp>
        <p:nvSpPr>
          <p:cNvPr id="5" name="Footer Placeholder 4"/>
          <p:cNvSpPr>
            <a:spLocks noGrp="1"/>
          </p:cNvSpPr>
          <p:nvPr>
            <p:ph type="ftr" sz="quarter" idx="11"/>
          </p:nvPr>
        </p:nvSpPr>
        <p:spPr/>
        <p:txBody>
          <a:bodyPr/>
          <a:lstStyle/>
          <a:p>
            <a:r>
              <a:rPr lang="en-US" smtClean="0"/>
              <a:t>By: Mudit M. Saxena,  Dept. of Mech. Engg.</a:t>
            </a:r>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6F3AA35-5DE4-4B23-8330-21594744BF7B}" type="datetime1">
              <a:rPr lang="en-US" smtClean="0"/>
              <a:pPr/>
              <a:t>1/16/2015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en-US" smtClean="0"/>
              <a:t>By: Mudit M. Saxena,  Dept. of Mech. Engg.</a:t>
            </a: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Foreign_direct_investment" TargetMode="External"/><Relationship Id="rId2" Type="http://schemas.openxmlformats.org/officeDocument/2006/relationships/hyperlink" Target="http://en.wikipedia.org/wiki/Free_Trade_Zones" TargetMode="External"/><Relationship Id="rId1" Type="http://schemas.openxmlformats.org/officeDocument/2006/relationships/slideLayout" Target="../slideLayouts/slideLayout2.xml"/><Relationship Id="rId6" Type="http://schemas.openxmlformats.org/officeDocument/2006/relationships/hyperlink" Target="http://en.wikipedia.org/wiki/SEZ" TargetMode="External"/><Relationship Id="rId5" Type="http://schemas.openxmlformats.org/officeDocument/2006/relationships/hyperlink" Target="http://en.wikipedia.org/wiki/Multinational_corporation" TargetMode="External"/><Relationship Id="rId4" Type="http://schemas.openxmlformats.org/officeDocument/2006/relationships/hyperlink" Target="http://en.wikipedia.org/wiki/International_business"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en.wikipedia.org/wiki/Public-private_partnershi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200px-Sardar_Sarovar_Dam_partially_completed.jpg"/>
          <p:cNvPicPr>
            <a:picLocks noGrp="1" noChangeAspect="1"/>
          </p:cNvPicPr>
          <p:nvPr>
            <p:ph type="pic" idx="1"/>
          </p:nvPr>
        </p:nvPicPr>
        <p:blipFill>
          <a:blip r:embed="rId2"/>
          <a:stretch>
            <a:fillRect/>
          </a:stretch>
        </p:blipFill>
        <p:spPr>
          <a:xfrm>
            <a:off x="304800" y="228600"/>
            <a:ext cx="8593985" cy="6172200"/>
          </a:xfrm>
        </p:spPr>
      </p:pic>
      <p:sp>
        <p:nvSpPr>
          <p:cNvPr id="4" name="Title 3"/>
          <p:cNvSpPr>
            <a:spLocks noGrp="1"/>
          </p:cNvSpPr>
          <p:nvPr>
            <p:ph type="title"/>
          </p:nvPr>
        </p:nvSpPr>
        <p:spPr>
          <a:xfrm>
            <a:off x="381000" y="304800"/>
            <a:ext cx="5410200" cy="522288"/>
          </a:xfrm>
        </p:spPr>
        <p:txBody>
          <a:bodyPr>
            <a:normAutofit fontScale="90000"/>
          </a:bodyPr>
          <a:lstStyle/>
          <a:p>
            <a:r>
              <a:rPr lang="en-US" sz="2400" dirty="0" smtClean="0">
                <a:solidFill>
                  <a:srgbClr val="7030A0"/>
                </a:solidFill>
              </a:rPr>
              <a:t>Location Selection and Plant Layout</a:t>
            </a:r>
            <a:endParaRPr lang="en-US" sz="2400" dirty="0">
              <a:solidFill>
                <a:srgbClr val="7030A0"/>
              </a:solidFill>
            </a:endParaRPr>
          </a:p>
        </p:txBody>
      </p:sp>
      <p:sp>
        <p:nvSpPr>
          <p:cNvPr id="6" name="Text Placeholder 5"/>
          <p:cNvSpPr>
            <a:spLocks noGrp="1"/>
          </p:cNvSpPr>
          <p:nvPr>
            <p:ph type="body" sz="half" idx="2"/>
          </p:nvPr>
        </p:nvSpPr>
        <p:spPr>
          <a:xfrm>
            <a:off x="5486400" y="5791200"/>
            <a:ext cx="3200400" cy="609600"/>
          </a:xfrm>
        </p:spPr>
        <p:txBody>
          <a:bodyPr>
            <a:normAutofit fontScale="70000" lnSpcReduction="20000"/>
          </a:bodyPr>
          <a:lstStyle/>
          <a:p>
            <a:r>
              <a:rPr lang="en-US" sz="2000" dirty="0" smtClean="0">
                <a:solidFill>
                  <a:srgbClr val="FFFF00"/>
                </a:solidFill>
              </a:rPr>
              <a:t>By: Mudit  M.  </a:t>
            </a:r>
            <a:r>
              <a:rPr lang="en-US" sz="2000" dirty="0" err="1" smtClean="0">
                <a:solidFill>
                  <a:srgbClr val="FFFF00"/>
                </a:solidFill>
              </a:rPr>
              <a:t>Saxena</a:t>
            </a:r>
            <a:r>
              <a:rPr lang="en-US" sz="2000" dirty="0" smtClean="0">
                <a:solidFill>
                  <a:srgbClr val="FFFF00"/>
                </a:solidFill>
              </a:rPr>
              <a:t>, </a:t>
            </a:r>
          </a:p>
          <a:p>
            <a:r>
              <a:rPr lang="en-US" sz="2000" dirty="0" smtClean="0">
                <a:solidFill>
                  <a:srgbClr val="FFFF00"/>
                </a:solidFill>
              </a:rPr>
              <a:t>Dept. of </a:t>
            </a:r>
            <a:r>
              <a:rPr lang="en-US" sz="2000" dirty="0" err="1" smtClean="0">
                <a:solidFill>
                  <a:srgbClr val="FFFF00"/>
                </a:solidFill>
              </a:rPr>
              <a:t>Mech</a:t>
            </a:r>
            <a:r>
              <a:rPr lang="en-US" sz="2000" dirty="0" smtClean="0">
                <a:solidFill>
                  <a:srgbClr val="FFFF00"/>
                </a:solidFill>
              </a:rPr>
              <a:t>, </a:t>
            </a:r>
            <a:r>
              <a:rPr lang="en-US" sz="2000" dirty="0" err="1" smtClean="0">
                <a:solidFill>
                  <a:srgbClr val="FFFF00"/>
                </a:solidFill>
              </a:rPr>
              <a:t>Engg</a:t>
            </a:r>
            <a:r>
              <a:rPr lang="en-US" sz="2000" dirty="0" smtClean="0">
                <a:solidFill>
                  <a:srgbClr val="FFFF00"/>
                </a:solidFill>
              </a:rPr>
              <a:t>, Indus University</a:t>
            </a:r>
            <a:endParaRPr lang="en-US" sz="2000" dirty="0">
              <a:solidFill>
                <a:srgbClr val="FFFF0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Site  selection  criteria</a:t>
            </a:r>
            <a:endParaRPr lang="en-US" dirty="0">
              <a:solidFill>
                <a:srgbClr val="7030A0"/>
              </a:solidFill>
            </a:endParaRPr>
          </a:p>
        </p:txBody>
      </p:sp>
      <p:sp>
        <p:nvSpPr>
          <p:cNvPr id="3" name="Content Placeholder 2"/>
          <p:cNvSpPr>
            <a:spLocks noGrp="1"/>
          </p:cNvSpPr>
          <p:nvPr>
            <p:ph idx="1"/>
          </p:nvPr>
        </p:nvSpPr>
        <p:spPr>
          <a:xfrm>
            <a:off x="304800" y="1219200"/>
            <a:ext cx="8077200" cy="4860925"/>
          </a:xfrm>
          <a:ln>
            <a:solidFill>
              <a:schemeClr val="accent1"/>
            </a:solidFill>
          </a:ln>
        </p:spPr>
        <p:txBody>
          <a:bodyPr>
            <a:normAutofit fontScale="77500" lnSpcReduction="20000"/>
          </a:bodyPr>
          <a:lstStyle/>
          <a:p>
            <a:pPr>
              <a:buNone/>
            </a:pPr>
            <a:r>
              <a:rPr lang="en-US" sz="3600" dirty="0" smtClean="0">
                <a:solidFill>
                  <a:srgbClr val="C00000"/>
                </a:solidFill>
              </a:rPr>
              <a:t>Factors to be considered while selecting the location </a:t>
            </a:r>
          </a:p>
          <a:p>
            <a:r>
              <a:rPr lang="en-US" dirty="0" smtClean="0"/>
              <a:t>Availability of Raw-materials.</a:t>
            </a:r>
          </a:p>
          <a:p>
            <a:pPr lvl="0"/>
            <a:r>
              <a:rPr lang="en-US" dirty="0" smtClean="0"/>
              <a:t>Proximity to markets.</a:t>
            </a:r>
          </a:p>
          <a:p>
            <a:pPr lvl="0"/>
            <a:r>
              <a:rPr lang="en-US" dirty="0" smtClean="0"/>
              <a:t>Availability of labour.</a:t>
            </a:r>
          </a:p>
          <a:p>
            <a:pPr lvl="0"/>
            <a:r>
              <a:rPr lang="en-US" dirty="0" smtClean="0"/>
              <a:t>Transport and communication facilities.</a:t>
            </a:r>
          </a:p>
          <a:p>
            <a:pPr lvl="0"/>
            <a:r>
              <a:rPr lang="en-US" dirty="0" smtClean="0"/>
              <a:t>Availability of power and fuel.</a:t>
            </a:r>
          </a:p>
          <a:p>
            <a:pPr lvl="0"/>
            <a:r>
              <a:rPr lang="en-US" dirty="0" smtClean="0"/>
              <a:t>Climatic conditions.</a:t>
            </a:r>
          </a:p>
          <a:p>
            <a:pPr lvl="0"/>
            <a:r>
              <a:rPr lang="en-US" dirty="0" smtClean="0"/>
              <a:t>Availability of water.</a:t>
            </a:r>
          </a:p>
          <a:p>
            <a:pPr lvl="0"/>
            <a:r>
              <a:rPr lang="en-US" dirty="0" smtClean="0"/>
              <a:t>Ancillary Industries.</a:t>
            </a:r>
          </a:p>
          <a:p>
            <a:pPr lvl="0"/>
            <a:r>
              <a:rPr lang="en-US" dirty="0" smtClean="0"/>
              <a:t>Financial and other aids.</a:t>
            </a:r>
          </a:p>
          <a:p>
            <a:pPr lvl="0"/>
            <a:r>
              <a:rPr lang="en-US" dirty="0" smtClean="0"/>
              <a:t>Business and commercial facilities.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a:xfrm>
            <a:off x="3581399" y="76201"/>
            <a:ext cx="3124201"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Site  selection  criteria</a:t>
            </a:r>
            <a:endParaRPr lang="en-US" dirty="0">
              <a:solidFill>
                <a:srgbClr val="C00000"/>
              </a:solidFill>
            </a:endParaRPr>
          </a:p>
        </p:txBody>
      </p:sp>
      <p:sp>
        <p:nvSpPr>
          <p:cNvPr id="3" name="Content Placeholder 2"/>
          <p:cNvSpPr>
            <a:spLocks noGrp="1"/>
          </p:cNvSpPr>
          <p:nvPr>
            <p:ph idx="1"/>
          </p:nvPr>
        </p:nvSpPr>
        <p:spPr>
          <a:xfrm>
            <a:off x="304800" y="1295400"/>
            <a:ext cx="8458200" cy="4784725"/>
          </a:xfrm>
          <a:ln>
            <a:solidFill>
              <a:schemeClr val="accent1"/>
            </a:solidFill>
          </a:ln>
        </p:spPr>
        <p:txBody>
          <a:bodyPr>
            <a:normAutofit/>
          </a:bodyPr>
          <a:lstStyle/>
          <a:p>
            <a:pPr>
              <a:buNone/>
            </a:pPr>
            <a:r>
              <a:rPr lang="en-US" sz="3400" dirty="0" smtClean="0">
                <a:solidFill>
                  <a:srgbClr val="7030A0"/>
                </a:solidFill>
              </a:rPr>
              <a:t>	</a:t>
            </a:r>
            <a:r>
              <a:rPr lang="en-US" sz="3400" dirty="0" smtClean="0">
                <a:solidFill>
                  <a:srgbClr val="7030A0"/>
                </a:solidFill>
                <a:latin typeface="Arial" pitchFamily="34" charset="0"/>
                <a:cs typeface="Arial" pitchFamily="34" charset="0"/>
              </a:rPr>
              <a:t>Disadvantages </a:t>
            </a:r>
            <a:r>
              <a:rPr lang="en-US" sz="3400" dirty="0" smtClean="0">
                <a:solidFill>
                  <a:srgbClr val="7030A0"/>
                </a:solidFill>
                <a:latin typeface="Arial" pitchFamily="34" charset="0"/>
                <a:cs typeface="Arial" pitchFamily="34" charset="0"/>
              </a:rPr>
              <a:t>of concentration of Industries in few areas</a:t>
            </a:r>
          </a:p>
          <a:p>
            <a:pPr lvl="0"/>
            <a:r>
              <a:rPr lang="en-US" sz="2600" dirty="0" smtClean="0">
                <a:solidFill>
                  <a:schemeClr val="tx1"/>
                </a:solidFill>
                <a:latin typeface="Arial" pitchFamily="34" charset="0"/>
                <a:cs typeface="Arial" pitchFamily="34" charset="0"/>
              </a:rPr>
              <a:t>Unbalanced industrial growth </a:t>
            </a:r>
            <a:r>
              <a:rPr lang="en-US" sz="2600" dirty="0" smtClean="0">
                <a:latin typeface="Arial" pitchFamily="34" charset="0"/>
                <a:cs typeface="Arial" pitchFamily="34" charset="0"/>
              </a:rPr>
              <a:t>and problems of poverty and unemployment in industrially backward areas.</a:t>
            </a:r>
          </a:p>
          <a:p>
            <a:pPr lvl="0"/>
            <a:r>
              <a:rPr lang="en-US" sz="2600" dirty="0" smtClean="0">
                <a:latin typeface="Arial" pitchFamily="34" charset="0"/>
                <a:cs typeface="Arial" pitchFamily="34" charset="0"/>
              </a:rPr>
              <a:t>Increasing fixed, operating and living costs due to concentration of industries.</a:t>
            </a:r>
          </a:p>
          <a:p>
            <a:pPr lvl="0"/>
            <a:r>
              <a:rPr lang="en-US" sz="2600" dirty="0" smtClean="0">
                <a:latin typeface="Arial" pitchFamily="34" charset="0"/>
                <a:cs typeface="Arial" pitchFamily="34" charset="0"/>
              </a:rPr>
              <a:t>Problems of pollution — air, water and food pollution.</a:t>
            </a:r>
          </a:p>
          <a:p>
            <a:pPr lvl="0"/>
            <a:r>
              <a:rPr lang="en-US" sz="2600" dirty="0" smtClean="0">
                <a:latin typeface="Arial" pitchFamily="34" charset="0"/>
                <a:cs typeface="Arial" pitchFamily="34" charset="0"/>
              </a:rPr>
              <a:t>Acute housing shortage and growth of slums or </a:t>
            </a:r>
            <a:r>
              <a:rPr lang="en-US" sz="2600" dirty="0" err="1" smtClean="0">
                <a:latin typeface="Arial" pitchFamily="34" charset="0"/>
                <a:cs typeface="Arial" pitchFamily="34" charset="0"/>
              </a:rPr>
              <a:t>zopad</a:t>
            </a:r>
            <a:r>
              <a:rPr lang="en-US" sz="2600" dirty="0" smtClean="0">
                <a:latin typeface="Arial" pitchFamily="34" charset="0"/>
                <a:cs typeface="Arial" pitchFamily="34" charset="0"/>
              </a:rPr>
              <a:t> patties</a:t>
            </a:r>
            <a:r>
              <a:rPr lang="en-US" sz="2600" dirty="0" smtClean="0">
                <a:latin typeface="Arial" pitchFamily="34" charset="0"/>
                <a:cs typeface="Arial" pitchFamily="34" charset="0"/>
              </a:rPr>
              <a:t>.</a:t>
            </a:r>
            <a:endParaRPr lang="en-US" sz="26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Footer Placeholder 4"/>
          <p:cNvSpPr>
            <a:spLocks noGrp="1"/>
          </p:cNvSpPr>
          <p:nvPr>
            <p:ph type="ftr" sz="quarter" idx="11"/>
          </p:nvPr>
        </p:nvSpPr>
        <p:spPr>
          <a:xfrm>
            <a:off x="3581400" y="76200"/>
            <a:ext cx="32766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Site  selection  criteria</a:t>
            </a:r>
            <a:endParaRPr lang="en-US" dirty="0">
              <a:solidFill>
                <a:srgbClr val="7030A0"/>
              </a:solidFill>
            </a:endParaRPr>
          </a:p>
        </p:txBody>
      </p:sp>
      <p:sp>
        <p:nvSpPr>
          <p:cNvPr id="3" name="Content Placeholder 2"/>
          <p:cNvSpPr>
            <a:spLocks noGrp="1"/>
          </p:cNvSpPr>
          <p:nvPr>
            <p:ph idx="1"/>
          </p:nvPr>
        </p:nvSpPr>
        <p:spPr/>
        <p:txBody>
          <a:bodyPr>
            <a:normAutofit fontScale="92500" lnSpcReduction="20000"/>
          </a:bodyPr>
          <a:lstStyle/>
          <a:p>
            <a:r>
              <a:rPr lang="en-US" dirty="0" smtClean="0">
                <a:solidFill>
                  <a:srgbClr val="7030A0"/>
                </a:solidFill>
                <a:latin typeface="Arial" pitchFamily="34" charset="0"/>
                <a:cs typeface="Arial" pitchFamily="34" charset="0"/>
              </a:rPr>
              <a:t>Disadvantages of concentration of Industries in few </a:t>
            </a:r>
            <a:r>
              <a:rPr lang="en-US" dirty="0" smtClean="0">
                <a:solidFill>
                  <a:srgbClr val="7030A0"/>
                </a:solidFill>
                <a:latin typeface="Arial" pitchFamily="34" charset="0"/>
                <a:cs typeface="Arial" pitchFamily="34" charset="0"/>
              </a:rPr>
              <a:t>areas..Continue..</a:t>
            </a:r>
            <a:endParaRPr lang="en-US" dirty="0" smtClean="0"/>
          </a:p>
          <a:p>
            <a:pPr lvl="0"/>
            <a:r>
              <a:rPr lang="en-US" dirty="0" smtClean="0">
                <a:latin typeface="Arial" pitchFamily="34" charset="0"/>
                <a:cs typeface="Arial" pitchFamily="34" charset="0"/>
              </a:rPr>
              <a:t>Congestion, bad sanitation, traffic jams etc. in urban areas.</a:t>
            </a:r>
          </a:p>
          <a:p>
            <a:pPr lvl="0"/>
            <a:r>
              <a:rPr lang="en-US" dirty="0" smtClean="0">
                <a:latin typeface="Arial" pitchFamily="34" charset="0"/>
                <a:cs typeface="Arial" pitchFamily="34" charset="0"/>
              </a:rPr>
              <a:t>Social and industrial unrests - strikes, lockouts, murders, </a:t>
            </a:r>
            <a:r>
              <a:rPr lang="en-US" dirty="0" err="1" smtClean="0">
                <a:latin typeface="Arial" pitchFamily="34" charset="0"/>
                <a:cs typeface="Arial" pitchFamily="34" charset="0"/>
              </a:rPr>
              <a:t>morchas</a:t>
            </a:r>
            <a:r>
              <a:rPr lang="en-US" dirty="0" smtClean="0">
                <a:latin typeface="Arial" pitchFamily="34" charset="0"/>
                <a:cs typeface="Arial" pitchFamily="34" charset="0"/>
              </a:rPr>
              <a:t> and such other problems.</a:t>
            </a:r>
          </a:p>
          <a:p>
            <a:pPr lvl="0"/>
            <a:r>
              <a:rPr lang="en-US" dirty="0" err="1" smtClean="0">
                <a:latin typeface="Arial" pitchFamily="34" charset="0"/>
                <a:cs typeface="Arial" pitchFamily="34" charset="0"/>
              </a:rPr>
              <a:t>Unfavourable</a:t>
            </a:r>
            <a:r>
              <a:rPr lang="en-US" dirty="0" smtClean="0">
                <a:latin typeface="Arial" pitchFamily="34" charset="0"/>
                <a:cs typeface="Arial" pitchFamily="34" charset="0"/>
              </a:rPr>
              <a:t> from national point of view — fear of attack, bombardment by enemies to destroy industries.</a:t>
            </a:r>
          </a:p>
          <a:p>
            <a:pPr lvl="0"/>
            <a:r>
              <a:rPr lang="en-US" dirty="0" smtClean="0">
                <a:latin typeface="Arial" pitchFamily="34" charset="0"/>
                <a:cs typeface="Arial" pitchFamily="34" charset="0"/>
              </a:rPr>
              <a:t>Inequitable distribution of wealth and income.</a:t>
            </a:r>
            <a:endParaRPr lang="en-US" dirty="0">
              <a:latin typeface="Arial" pitchFamily="34" charset="0"/>
              <a:cs typeface="Arial" pitchFamily="34" charset="0"/>
            </a:endParaRPr>
          </a:p>
        </p:txBody>
      </p:sp>
      <p:sp>
        <p:nvSpPr>
          <p:cNvPr id="4" name="Footer Placeholder 3"/>
          <p:cNvSpPr>
            <a:spLocks noGrp="1"/>
          </p:cNvSpPr>
          <p:nvPr>
            <p:ph type="ftr" sz="quarter" idx="11"/>
          </p:nvPr>
        </p:nvSpPr>
        <p:spPr/>
        <p:txBody>
          <a:bodyPr/>
          <a:lstStyle/>
          <a:p>
            <a:r>
              <a:rPr lang="en-US" smtClean="0"/>
              <a:t>By: Mudit M. Saxena,  Dept. of Mech. Engg.</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BACKWARD AREAS AND INDUSTRIAL POLICY</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304800" y="1143000"/>
            <a:ext cx="8610600" cy="4937125"/>
          </a:xfrm>
          <a:ln>
            <a:solidFill>
              <a:schemeClr val="accent1"/>
            </a:solidFill>
          </a:ln>
        </p:spPr>
        <p:txBody>
          <a:bodyPr>
            <a:normAutofit/>
          </a:bodyPr>
          <a:lstStyle/>
          <a:p>
            <a:r>
              <a:rPr lang="en-US" sz="2400" dirty="0" smtClean="0">
                <a:solidFill>
                  <a:srgbClr val="7030A0"/>
                </a:solidFill>
                <a:latin typeface="Arial" pitchFamily="34" charset="0"/>
                <a:cs typeface="Arial" pitchFamily="34" charset="0"/>
              </a:rPr>
              <a:t>The Govt. can control the industrial location by adopting two types of measures</a:t>
            </a:r>
          </a:p>
          <a:p>
            <a:pPr lvl="1">
              <a:buNone/>
            </a:pPr>
            <a:r>
              <a:rPr lang="en-US" sz="2400" dirty="0" smtClean="0">
                <a:latin typeface="Arial" pitchFamily="34" charset="0"/>
                <a:cs typeface="Arial" pitchFamily="34" charset="0"/>
              </a:rPr>
              <a:t>	</a:t>
            </a:r>
            <a:r>
              <a:rPr lang="en-US" sz="2400" dirty="0" smtClean="0">
                <a:solidFill>
                  <a:srgbClr val="C00000"/>
                </a:solidFill>
                <a:latin typeface="Arial" pitchFamily="34" charset="0"/>
                <a:cs typeface="Arial" pitchFamily="34" charset="0"/>
              </a:rPr>
              <a:t>I. Positive measures to encourage establishment of industries in certain areas (backward areas). </a:t>
            </a:r>
          </a:p>
          <a:p>
            <a:pPr lvl="1">
              <a:buNone/>
            </a:pPr>
            <a:endParaRPr lang="en-US" sz="800" dirty="0" smtClean="0">
              <a:solidFill>
                <a:srgbClr val="C00000"/>
              </a:solidFill>
              <a:latin typeface="Arial" pitchFamily="34" charset="0"/>
              <a:cs typeface="Arial" pitchFamily="34" charset="0"/>
            </a:endParaRPr>
          </a:p>
          <a:p>
            <a:pPr lvl="1"/>
            <a:r>
              <a:rPr lang="en-US" sz="2400" dirty="0" smtClean="0">
                <a:solidFill>
                  <a:srgbClr val="C00000"/>
                </a:solidFill>
                <a:latin typeface="Arial" pitchFamily="34" charset="0"/>
                <a:cs typeface="Arial" pitchFamily="34" charset="0"/>
              </a:rPr>
              <a:t>2. Negative measures to discourage establishment </a:t>
            </a:r>
            <a:r>
              <a:rPr lang="en-US" sz="2400" dirty="0" smtClean="0">
                <a:solidFill>
                  <a:srgbClr val="C00000"/>
                </a:solidFill>
                <a:latin typeface="Arial" pitchFamily="34" charset="0"/>
                <a:cs typeface="Arial" pitchFamily="34" charset="0"/>
              </a:rPr>
              <a:t>of </a:t>
            </a:r>
            <a:r>
              <a:rPr lang="en-US" sz="2400" dirty="0" smtClean="0">
                <a:solidFill>
                  <a:srgbClr val="C00000"/>
                </a:solidFill>
                <a:latin typeface="Arial" pitchFamily="34" charset="0"/>
                <a:cs typeface="Arial" pitchFamily="34" charset="0"/>
              </a:rPr>
              <a:t>Industries in areas having concentration of industries.</a:t>
            </a:r>
          </a:p>
          <a:p>
            <a:endParaRPr lang="en-US" sz="2400" dirty="0" smtClean="0">
              <a:latin typeface="Arial" pitchFamily="34" charset="0"/>
              <a:cs typeface="Arial" pitchFamily="34" charset="0"/>
            </a:endParaRPr>
          </a:p>
          <a:p>
            <a:r>
              <a:rPr lang="en-US" sz="2400" dirty="0" smtClean="0">
                <a:solidFill>
                  <a:srgbClr val="C00000"/>
                </a:solidFill>
                <a:latin typeface="Arial" pitchFamily="34" charset="0"/>
                <a:cs typeface="Arial" pitchFamily="34" charset="0"/>
              </a:rPr>
              <a:t>Incentives</a:t>
            </a:r>
            <a:r>
              <a:rPr lang="en-US" sz="2400" dirty="0" smtClean="0">
                <a:latin typeface="Arial" pitchFamily="34" charset="0"/>
                <a:cs typeface="Arial" pitchFamily="34" charset="0"/>
              </a:rPr>
              <a:t> for establishing industrial units in </a:t>
            </a:r>
            <a:r>
              <a:rPr lang="en-US" sz="2400" dirty="0" smtClean="0">
                <a:solidFill>
                  <a:srgbClr val="C00000"/>
                </a:solidFill>
                <a:latin typeface="Arial" pitchFamily="34" charset="0"/>
                <a:cs typeface="Arial" pitchFamily="34" charset="0"/>
              </a:rPr>
              <a:t>backward areas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a:xfrm>
            <a:off x="3581400" y="76200"/>
            <a:ext cx="31242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686800" cy="1143000"/>
          </a:xfrm>
        </p:spPr>
        <p:txBody>
          <a:bodyPr>
            <a:normAutofit/>
          </a:bodyPr>
          <a:lstStyle/>
          <a:p>
            <a:r>
              <a:rPr lang="en-US" sz="2800" b="1" dirty="0" smtClean="0">
                <a:solidFill>
                  <a:srgbClr val="C00000"/>
                </a:solidFill>
                <a:latin typeface="Arial" pitchFamily="34" charset="0"/>
                <a:cs typeface="Arial" pitchFamily="34" charset="0"/>
              </a:rPr>
              <a:t>Measures taken by the government </a:t>
            </a:r>
            <a:r>
              <a:rPr lang="en-US" sz="2800" b="1" dirty="0" smtClean="0">
                <a:solidFill>
                  <a:srgbClr val="C00000"/>
                </a:solidFill>
                <a:latin typeface="Arial" pitchFamily="34" charset="0"/>
                <a:cs typeface="Arial" pitchFamily="34" charset="0"/>
              </a:rPr>
              <a:t/>
            </a:r>
            <a:br>
              <a:rPr lang="en-US" sz="2800" b="1" dirty="0" smtClean="0">
                <a:solidFill>
                  <a:srgbClr val="C00000"/>
                </a:solidFill>
                <a:latin typeface="Arial" pitchFamily="34" charset="0"/>
                <a:cs typeface="Arial" pitchFamily="34" charset="0"/>
              </a:rPr>
            </a:br>
            <a:r>
              <a:rPr lang="en-US" sz="2800" b="1" dirty="0" smtClean="0">
                <a:solidFill>
                  <a:srgbClr val="C00000"/>
                </a:solidFill>
                <a:latin typeface="Arial" pitchFamily="34" charset="0"/>
                <a:cs typeface="Arial" pitchFamily="34" charset="0"/>
              </a:rPr>
              <a:t>to </a:t>
            </a:r>
            <a:r>
              <a:rPr lang="en-US" sz="2800" b="1" dirty="0" smtClean="0">
                <a:solidFill>
                  <a:srgbClr val="C00000"/>
                </a:solidFill>
                <a:latin typeface="Arial" pitchFamily="34" charset="0"/>
                <a:cs typeface="Arial" pitchFamily="34" charset="0"/>
              </a:rPr>
              <a:t>minimize regional imbalance</a:t>
            </a:r>
            <a:endParaRPr lang="en-US" sz="2800"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304800" y="1752600"/>
            <a:ext cx="8686800" cy="4327525"/>
          </a:xfrm>
          <a:ln>
            <a:solidFill>
              <a:schemeClr val="accent1"/>
            </a:solidFill>
          </a:ln>
        </p:spPr>
        <p:txBody>
          <a:bodyPr>
            <a:normAutofit fontScale="62500" lnSpcReduction="20000"/>
          </a:bodyPr>
          <a:lstStyle/>
          <a:p>
            <a:pPr lvl="0">
              <a:spcBef>
                <a:spcPts val="1200"/>
              </a:spcBef>
            </a:pPr>
            <a:r>
              <a:rPr lang="en-US" dirty="0" smtClean="0">
                <a:latin typeface="Arial" pitchFamily="34" charset="0"/>
                <a:cs typeface="Arial" pitchFamily="34" charset="0"/>
              </a:rPr>
              <a:t>Establishment of industrial estates in all states and special emphasis on small scale industries to bring about better regional distribution of industries.</a:t>
            </a:r>
          </a:p>
          <a:p>
            <a:pPr lvl="0">
              <a:spcBef>
                <a:spcPts val="1200"/>
              </a:spcBef>
            </a:pPr>
            <a:r>
              <a:rPr lang="en-US" dirty="0" smtClean="0">
                <a:latin typeface="Arial" pitchFamily="34" charset="0"/>
                <a:cs typeface="Arial" pitchFamily="34" charset="0"/>
              </a:rPr>
              <a:t>Liberal issue of licenses on a preferential basis for starting industries in less developed regions.</a:t>
            </a:r>
          </a:p>
          <a:p>
            <a:pPr lvl="0">
              <a:spcBef>
                <a:spcPts val="1200"/>
              </a:spcBef>
            </a:pPr>
            <a:r>
              <a:rPr lang="en-US" dirty="0" smtClean="0">
                <a:latin typeface="Arial" pitchFamily="34" charset="0"/>
                <a:cs typeface="Arial" pitchFamily="34" charset="0"/>
              </a:rPr>
              <a:t>Central assistance to state for development of their backward areas.</a:t>
            </a:r>
          </a:p>
          <a:p>
            <a:pPr lvl="0">
              <a:spcBef>
                <a:spcPts val="1200"/>
              </a:spcBef>
            </a:pPr>
            <a:r>
              <a:rPr lang="en-US" dirty="0" smtClean="0">
                <a:latin typeface="Arial" pitchFamily="34" charset="0"/>
                <a:cs typeface="Arial" pitchFamily="34" charset="0"/>
              </a:rPr>
              <a:t>Rural electrification on a large scale.</a:t>
            </a:r>
          </a:p>
          <a:p>
            <a:pPr lvl="0">
              <a:spcBef>
                <a:spcPts val="1200"/>
              </a:spcBef>
            </a:pPr>
            <a:r>
              <a:rPr lang="en-US" dirty="0" smtClean="0">
                <a:latin typeface="Arial" pitchFamily="34" charset="0"/>
                <a:cs typeface="Arial" pitchFamily="34" charset="0"/>
              </a:rPr>
              <a:t>Concessional power, water and finance for backward areas.</a:t>
            </a:r>
          </a:p>
          <a:p>
            <a:pPr lvl="0">
              <a:spcBef>
                <a:spcPts val="1200"/>
              </a:spcBef>
            </a:pPr>
            <a:r>
              <a:rPr lang="en-US" dirty="0" smtClean="0">
                <a:latin typeface="Arial" pitchFamily="34" charset="0"/>
                <a:cs typeface="Arial" pitchFamily="34" charset="0"/>
              </a:rPr>
              <a:t>Location of central projects in the backward states.</a:t>
            </a:r>
          </a:p>
          <a:p>
            <a:pPr lvl="0">
              <a:spcBef>
                <a:spcPts val="1200"/>
              </a:spcBef>
            </a:pPr>
            <a:r>
              <a:rPr lang="en-US" dirty="0" smtClean="0">
                <a:latin typeface="Arial" pitchFamily="34" charset="0"/>
                <a:cs typeface="Arial" pitchFamily="34" charset="0"/>
              </a:rPr>
              <a:t>Special training facilities in under-developed regions.</a:t>
            </a:r>
          </a:p>
          <a:p>
            <a:pPr lvl="0">
              <a:spcBef>
                <a:spcPts val="1200"/>
              </a:spcBef>
            </a:pPr>
            <a:r>
              <a:rPr lang="en-US" dirty="0" smtClean="0">
                <a:latin typeface="Arial" pitchFamily="34" charset="0"/>
                <a:cs typeface="Arial" pitchFamily="34" charset="0"/>
              </a:rPr>
              <a:t>Provision of infrastructure essential for starting industries in undeveloped areas; tax concessions etc. </a:t>
            </a:r>
          </a:p>
          <a:p>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a:xfrm>
            <a:off x="3581400" y="76200"/>
            <a:ext cx="35052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GOVT. POLICIES FOR DECENTRALISATION</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304800" y="1219200"/>
            <a:ext cx="8305800" cy="4860925"/>
          </a:xfrm>
          <a:ln>
            <a:solidFill>
              <a:schemeClr val="accent1"/>
            </a:solidFill>
          </a:ln>
        </p:spPr>
        <p:txBody>
          <a:bodyPr>
            <a:normAutofit fontScale="40000" lnSpcReduction="20000"/>
          </a:bodyPr>
          <a:lstStyle/>
          <a:p>
            <a:pPr>
              <a:buNone/>
            </a:pPr>
            <a:r>
              <a:rPr lang="en-US" sz="4400" dirty="0" smtClean="0">
                <a:solidFill>
                  <a:srgbClr val="C00000"/>
                </a:solidFill>
                <a:latin typeface="Arial" pitchFamily="34" charset="0"/>
                <a:cs typeface="Arial" pitchFamily="34" charset="0"/>
              </a:rPr>
              <a:t>	The Central and State Government may take the following effective measures to achieve decentralization</a:t>
            </a:r>
          </a:p>
          <a:p>
            <a:pPr lvl="0"/>
            <a:endParaRPr lang="en-US" dirty="0" smtClean="0">
              <a:latin typeface="Arial" pitchFamily="34" charset="0"/>
              <a:cs typeface="Arial" pitchFamily="34" charset="0"/>
            </a:endParaRPr>
          </a:p>
          <a:p>
            <a:pPr lvl="0"/>
            <a:r>
              <a:rPr lang="en-US" sz="4500" dirty="0" smtClean="0">
                <a:latin typeface="Arial" pitchFamily="34" charset="0"/>
                <a:cs typeface="Arial" pitchFamily="34" charset="0"/>
              </a:rPr>
              <a:t>Prohibition on starting new industries in industrialized cities or areas and declaring specific region as industrial areas, somewhat away from the bigger cities.</a:t>
            </a:r>
          </a:p>
          <a:p>
            <a:pPr lvl="0"/>
            <a:endParaRPr lang="en-US" sz="2000" dirty="0" smtClean="0">
              <a:latin typeface="Arial" pitchFamily="34" charset="0"/>
              <a:cs typeface="Arial" pitchFamily="34" charset="0"/>
            </a:endParaRPr>
          </a:p>
          <a:p>
            <a:pPr lvl="0"/>
            <a:r>
              <a:rPr lang="en-US" sz="4500" dirty="0" smtClean="0">
                <a:latin typeface="Arial" pitchFamily="34" charset="0"/>
                <a:cs typeface="Arial" pitchFamily="34" charset="0"/>
              </a:rPr>
              <a:t>Direct encouragement to private sector units to start their industries or to shift their existing plants to underdeveloped regions.</a:t>
            </a:r>
          </a:p>
          <a:p>
            <a:pPr lvl="0"/>
            <a:endParaRPr lang="en-US" sz="2000" dirty="0" smtClean="0">
              <a:latin typeface="Arial" pitchFamily="34" charset="0"/>
              <a:cs typeface="Arial" pitchFamily="34" charset="0"/>
            </a:endParaRPr>
          </a:p>
          <a:p>
            <a:pPr lvl="0"/>
            <a:r>
              <a:rPr lang="en-US" sz="4500" dirty="0" smtClean="0">
                <a:latin typeface="Arial" pitchFamily="34" charset="0"/>
                <a:cs typeface="Arial" pitchFamily="34" charset="0"/>
              </a:rPr>
              <a:t>Development of public sector-units in semi-rural and rural areas.</a:t>
            </a:r>
          </a:p>
          <a:p>
            <a:pPr lvl="0"/>
            <a:endParaRPr lang="en-US" sz="2000" dirty="0" smtClean="0">
              <a:latin typeface="Arial" pitchFamily="34" charset="0"/>
              <a:cs typeface="Arial" pitchFamily="34" charset="0"/>
            </a:endParaRPr>
          </a:p>
          <a:p>
            <a:pPr lvl="0"/>
            <a:r>
              <a:rPr lang="en-US" sz="4500" dirty="0" smtClean="0">
                <a:latin typeface="Arial" pitchFamily="34" charset="0"/>
                <a:cs typeface="Arial" pitchFamily="34" charset="0"/>
              </a:rPr>
              <a:t>Establishing Industrial Estates in undeveloped areas, provided with all facilities for industrialization.</a:t>
            </a:r>
          </a:p>
          <a:p>
            <a:pPr lvl="0"/>
            <a:endParaRPr lang="en-US" sz="2000" dirty="0" smtClean="0">
              <a:latin typeface="Arial" pitchFamily="34" charset="0"/>
              <a:cs typeface="Arial" pitchFamily="34" charset="0"/>
            </a:endParaRPr>
          </a:p>
          <a:p>
            <a:pPr lvl="0"/>
            <a:r>
              <a:rPr lang="en-US" sz="4500" dirty="0" smtClean="0">
                <a:latin typeface="Arial" pitchFamily="34" charset="0"/>
                <a:cs typeface="Arial" pitchFamily="34" charset="0"/>
              </a:rPr>
              <a:t>Development of adequate public utility services in undeveloped regions.</a:t>
            </a:r>
          </a:p>
          <a:p>
            <a:pPr lvl="0"/>
            <a:endParaRPr lang="en-US" sz="2000" dirty="0" smtClean="0">
              <a:latin typeface="Arial" pitchFamily="34" charset="0"/>
              <a:cs typeface="Arial" pitchFamily="34" charset="0"/>
            </a:endParaRPr>
          </a:p>
          <a:p>
            <a:pPr lvl="0"/>
            <a:r>
              <a:rPr lang="en-US" sz="4500" dirty="0" smtClean="0">
                <a:latin typeface="Arial" pitchFamily="34" charset="0"/>
                <a:cs typeface="Arial" pitchFamily="34" charset="0"/>
              </a:rPr>
              <a:t>In producing industrial licensing system under the Industries Act, 1951.</a:t>
            </a:r>
          </a:p>
          <a:p>
            <a:pPr lvl="0"/>
            <a:endParaRPr lang="en-US" sz="2000" dirty="0" smtClean="0">
              <a:latin typeface="Arial" pitchFamily="34" charset="0"/>
              <a:cs typeface="Arial" pitchFamily="34" charset="0"/>
            </a:endParaRPr>
          </a:p>
          <a:p>
            <a:pPr lvl="0"/>
            <a:r>
              <a:rPr lang="en-US" sz="4500" dirty="0" smtClean="0">
                <a:latin typeface="Arial" pitchFamily="34" charset="0"/>
                <a:cs typeface="Arial" pitchFamily="34" charset="0"/>
              </a:rPr>
              <a:t>Development of hydro-electric projects in many states to provide liberal rural electrification.</a:t>
            </a:r>
          </a:p>
          <a:p>
            <a:pPr lvl="0"/>
            <a:endParaRPr lang="en-US" sz="45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Footer Placeholder 4"/>
          <p:cNvSpPr>
            <a:spLocks noGrp="1"/>
          </p:cNvSpPr>
          <p:nvPr>
            <p:ph type="ftr" sz="quarter" idx="11"/>
          </p:nvPr>
        </p:nvSpPr>
        <p:spPr>
          <a:xfrm>
            <a:off x="3581400" y="76200"/>
            <a:ext cx="32766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GOVT. POLICIES FOR DECENTRALISATION</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304800" y="1219200"/>
            <a:ext cx="8686800" cy="4860925"/>
          </a:xfrm>
          <a:ln>
            <a:solidFill>
              <a:schemeClr val="accent1"/>
            </a:solidFill>
          </a:ln>
        </p:spPr>
        <p:txBody>
          <a:bodyPr>
            <a:normAutofit/>
          </a:bodyPr>
          <a:lstStyle/>
          <a:p>
            <a:pPr lvl="0">
              <a:buNone/>
            </a:pPr>
            <a:r>
              <a:rPr lang="en-US" sz="2200" dirty="0" smtClean="0">
                <a:solidFill>
                  <a:srgbClr val="C00000"/>
                </a:solidFill>
                <a:latin typeface="Arial" pitchFamily="34" charset="0"/>
                <a:cs typeface="Arial" pitchFamily="34" charset="0"/>
              </a:rPr>
              <a:t>The objectives of Govt. intervention and control can be stated as:</a:t>
            </a:r>
          </a:p>
          <a:p>
            <a:pPr lvl="0"/>
            <a:r>
              <a:rPr lang="en-US" sz="2200" dirty="0" smtClean="0">
                <a:latin typeface="Arial" pitchFamily="34" charset="0"/>
                <a:cs typeface="Arial" pitchFamily="34" charset="0"/>
              </a:rPr>
              <a:t>To attain balanced regional development.</a:t>
            </a:r>
          </a:p>
          <a:p>
            <a:pPr lvl="0"/>
            <a:r>
              <a:rPr lang="en-US" sz="2200" dirty="0" smtClean="0">
                <a:latin typeface="Arial" pitchFamily="34" charset="0"/>
                <a:cs typeface="Arial" pitchFamily="34" charset="0"/>
              </a:rPr>
              <a:t>To narrow down the gap of inequality of income and wealth through creating and providing employment opportunities to less developed areas.</a:t>
            </a:r>
          </a:p>
          <a:p>
            <a:pPr lvl="0"/>
            <a:r>
              <a:rPr lang="en-US" sz="2200" dirty="0" smtClean="0">
                <a:latin typeface="Arial" pitchFamily="34" charset="0"/>
                <a:cs typeface="Arial" pitchFamily="34" charset="0"/>
              </a:rPr>
              <a:t>To reduce the concentration of population and congestion of industries in big cities.</a:t>
            </a:r>
          </a:p>
          <a:p>
            <a:pPr lvl="0"/>
            <a:r>
              <a:rPr lang="en-US" sz="2200" dirty="0" smtClean="0">
                <a:latin typeface="Arial" pitchFamily="34" charset="0"/>
                <a:cs typeface="Arial" pitchFamily="34" charset="0"/>
              </a:rPr>
              <a:t>As strategic defense policy, spread of industries reduces the chances of heavy losses in war time.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1"/>
          </p:nvPr>
        </p:nvSpPr>
        <p:spPr>
          <a:xfrm>
            <a:off x="3581400" y="76200"/>
            <a:ext cx="32004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INDUSTRIAL ESTATES</a:t>
            </a:r>
            <a:endParaRPr lang="en-US" dirty="0">
              <a:solidFill>
                <a:srgbClr val="C00000"/>
              </a:solidFill>
            </a:endParaRPr>
          </a:p>
        </p:txBody>
      </p:sp>
      <p:sp>
        <p:nvSpPr>
          <p:cNvPr id="3" name="Content Placeholder 2"/>
          <p:cNvSpPr>
            <a:spLocks noGrp="1"/>
          </p:cNvSpPr>
          <p:nvPr>
            <p:ph idx="1"/>
          </p:nvPr>
        </p:nvSpPr>
        <p:spPr>
          <a:xfrm>
            <a:off x="304800" y="1295400"/>
            <a:ext cx="8382000" cy="4784725"/>
          </a:xfrm>
          <a:ln>
            <a:solidFill>
              <a:schemeClr val="accent1"/>
            </a:solidFill>
          </a:ln>
        </p:spPr>
        <p:txBody>
          <a:bodyPr>
            <a:normAutofit/>
          </a:bodyPr>
          <a:lstStyle/>
          <a:p>
            <a:r>
              <a:rPr lang="en-US" sz="2400" dirty="0" smtClean="0">
                <a:solidFill>
                  <a:srgbClr val="C00000"/>
                </a:solidFill>
                <a:latin typeface="Arial" pitchFamily="34" charset="0"/>
                <a:cs typeface="Arial" pitchFamily="34" charset="0"/>
              </a:rPr>
              <a:t>Industrial estate is a piece of vast land sub-divided into different industrial plots systematically developed, wherein factory shades are constructed. </a:t>
            </a:r>
          </a:p>
          <a:p>
            <a:endParaRPr lang="en-US" sz="800" dirty="0" smtClean="0">
              <a:latin typeface="Arial" pitchFamily="34" charset="0"/>
              <a:cs typeface="Arial" pitchFamily="34" charset="0"/>
            </a:endParaRPr>
          </a:p>
          <a:p>
            <a:r>
              <a:rPr lang="en-US" sz="2400" dirty="0" smtClean="0">
                <a:latin typeface="Arial" pitchFamily="34" charset="0"/>
                <a:cs typeface="Arial" pitchFamily="34" charset="0"/>
              </a:rPr>
              <a:t>Govt. of India has planned a national policy for the development of industrial estates to State Government.</a:t>
            </a:r>
          </a:p>
          <a:p>
            <a:endParaRPr lang="en-US" sz="800" dirty="0" smtClean="0">
              <a:latin typeface="Arial" pitchFamily="34" charset="0"/>
              <a:cs typeface="Arial" pitchFamily="34" charset="0"/>
            </a:endParaRPr>
          </a:p>
          <a:p>
            <a:r>
              <a:rPr lang="en-US" sz="2400" dirty="0" smtClean="0">
                <a:latin typeface="Arial" pitchFamily="34" charset="0"/>
                <a:cs typeface="Arial" pitchFamily="34" charset="0"/>
              </a:rPr>
              <a:t>In each state Development Corporations are established. </a:t>
            </a:r>
          </a:p>
          <a:p>
            <a:endParaRPr lang="en-US" sz="800" dirty="0" smtClean="0">
              <a:latin typeface="Arial" pitchFamily="34" charset="0"/>
              <a:cs typeface="Arial" pitchFamily="34" charset="0"/>
            </a:endParaRPr>
          </a:p>
          <a:p>
            <a:r>
              <a:rPr lang="en-US" sz="2400" dirty="0" smtClean="0">
                <a:latin typeface="Arial" pitchFamily="34" charset="0"/>
                <a:cs typeface="Arial" pitchFamily="34" charset="0"/>
              </a:rPr>
              <a:t>Industrial estates have also been developed by private entrepreneurs and chambers of commerce.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Footer Placeholder 4"/>
          <p:cNvSpPr>
            <a:spLocks noGrp="1"/>
          </p:cNvSpPr>
          <p:nvPr>
            <p:ph type="ftr" sz="quarter" idx="11"/>
          </p:nvPr>
        </p:nvSpPr>
        <p:spPr>
          <a:xfrm>
            <a:off x="3581400" y="76200"/>
            <a:ext cx="3028406" cy="328749"/>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INDUSTRIAL ESTATES</a:t>
            </a:r>
            <a:endParaRPr lang="en-US" dirty="0">
              <a:solidFill>
                <a:srgbClr val="C00000"/>
              </a:solidFill>
            </a:endParaRPr>
          </a:p>
        </p:txBody>
      </p:sp>
      <p:sp>
        <p:nvSpPr>
          <p:cNvPr id="3" name="Content Placeholder 2"/>
          <p:cNvSpPr>
            <a:spLocks noGrp="1"/>
          </p:cNvSpPr>
          <p:nvPr>
            <p:ph idx="1"/>
          </p:nvPr>
        </p:nvSpPr>
        <p:spPr>
          <a:xfrm>
            <a:off x="304800" y="1219200"/>
            <a:ext cx="8534400" cy="4860925"/>
          </a:xfrm>
          <a:ln>
            <a:solidFill>
              <a:schemeClr val="accent1"/>
            </a:solidFill>
          </a:ln>
        </p:spPr>
        <p:txBody>
          <a:bodyPr>
            <a:normAutofit/>
          </a:bodyPr>
          <a:lstStyle/>
          <a:p>
            <a:pPr algn="just"/>
            <a:r>
              <a:rPr lang="en-US" sz="2400" dirty="0" smtClean="0">
                <a:latin typeface="Arial" pitchFamily="34" charset="0"/>
                <a:cs typeface="Arial" pitchFamily="34" charset="0"/>
              </a:rPr>
              <a:t>Industrial estate provides all amenities and facilities as well as public utility services to a number of small business units.</a:t>
            </a:r>
          </a:p>
          <a:p>
            <a:pPr algn="just"/>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The plots of land in industrial estate are sold to the prospective promoters. Thus, industrial estates has group of small factories, workshop or business units with suitable sites and facilities to run the business smoothly. </a:t>
            </a:r>
          </a:p>
          <a:p>
            <a:pPr algn="just"/>
            <a:endParaRPr lang="en-US" sz="2400" dirty="0" smtClean="0">
              <a:latin typeface="Arial" pitchFamily="34" charset="0"/>
              <a:cs typeface="Arial" pitchFamily="34" charset="0"/>
            </a:endParaRPr>
          </a:p>
          <a:p>
            <a:pPr algn="just"/>
            <a:r>
              <a:rPr lang="en-US" sz="2400" dirty="0" smtClean="0">
                <a:latin typeface="Arial" pitchFamily="34" charset="0"/>
                <a:cs typeface="Arial" pitchFamily="34" charset="0"/>
              </a:rPr>
              <a:t>The number of units can enjoy common amenities and benefits of site, sheds, water supply, power supply, roads, transport, drainage, etc. at reasonable charges</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Footer Placeholder 4"/>
          <p:cNvSpPr>
            <a:spLocks noGrp="1"/>
          </p:cNvSpPr>
          <p:nvPr>
            <p:ph type="ftr" sz="quarter" idx="11"/>
          </p:nvPr>
        </p:nvSpPr>
        <p:spPr>
          <a:xfrm>
            <a:off x="3581400" y="76200"/>
            <a:ext cx="32766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latin typeface="Arial" pitchFamily="34" charset="0"/>
                <a:cs typeface="Arial" pitchFamily="34" charset="0"/>
              </a:rPr>
              <a:t>Advantages of Industrial Estates</a:t>
            </a:r>
            <a:r>
              <a:rPr lang="en-US" dirty="0" smtClean="0">
                <a:solidFill>
                  <a:srgbClr val="C00000"/>
                </a:solidFill>
                <a:latin typeface="Arial" pitchFamily="34" charset="0"/>
                <a:cs typeface="Arial" pitchFamily="34" charset="0"/>
              </a:rPr>
              <a:t/>
            </a:r>
            <a:br>
              <a:rPr lang="en-US" dirty="0" smtClean="0">
                <a:solidFill>
                  <a:srgbClr val="C00000"/>
                </a:solidFill>
                <a:latin typeface="Arial" pitchFamily="34" charset="0"/>
                <a:cs typeface="Arial" pitchFamily="34" charset="0"/>
              </a:rPr>
            </a:br>
            <a:endParaRPr lang="en-US"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304800" y="1143000"/>
            <a:ext cx="8686800" cy="4937125"/>
          </a:xfrm>
          <a:ln>
            <a:solidFill>
              <a:schemeClr val="accent1"/>
            </a:solidFill>
          </a:ln>
        </p:spPr>
        <p:txBody>
          <a:bodyPr>
            <a:normAutofit/>
          </a:bodyPr>
          <a:lstStyle/>
          <a:p>
            <a:r>
              <a:rPr lang="en-US" sz="2400" dirty="0" smtClean="0">
                <a:latin typeface="Arial" pitchFamily="34" charset="0"/>
                <a:cs typeface="Arial" pitchFamily="34" charset="0"/>
              </a:rPr>
              <a:t>Industrial development helps in promotion of small and medium sized industries in the under-developed areas.</a:t>
            </a:r>
          </a:p>
          <a:p>
            <a:endParaRPr lang="en-US" sz="800" dirty="0" smtClean="0">
              <a:latin typeface="Arial" pitchFamily="34" charset="0"/>
              <a:cs typeface="Arial" pitchFamily="34" charset="0"/>
            </a:endParaRPr>
          </a:p>
          <a:p>
            <a:pPr lvl="0"/>
            <a:r>
              <a:rPr lang="en-US" sz="2400" dirty="0" smtClean="0">
                <a:latin typeface="Arial" pitchFamily="34" charset="0"/>
                <a:cs typeface="Arial" pitchFamily="34" charset="0"/>
              </a:rPr>
              <a:t>The entrepreneur is not required to carry out survey for finding suitable location for his plant.</a:t>
            </a:r>
          </a:p>
          <a:p>
            <a:pPr lvl="0"/>
            <a:endParaRPr lang="en-US" sz="800" dirty="0" smtClean="0">
              <a:latin typeface="Arial" pitchFamily="34" charset="0"/>
              <a:cs typeface="Arial" pitchFamily="34" charset="0"/>
            </a:endParaRPr>
          </a:p>
          <a:p>
            <a:pPr lvl="0"/>
            <a:r>
              <a:rPr lang="en-US" sz="2400" dirty="0" smtClean="0">
                <a:latin typeface="Arial" pitchFamily="34" charset="0"/>
                <a:cs typeface="Arial" pitchFamily="34" charset="0"/>
              </a:rPr>
              <a:t>The member units can enjoy the common facilities like water supply, power supply, roads, transport, drainage, etc. at reasonable charges.</a:t>
            </a:r>
          </a:p>
          <a:p>
            <a:pPr lvl="0"/>
            <a:endParaRPr lang="en-US" sz="800" dirty="0" smtClean="0">
              <a:latin typeface="Arial" pitchFamily="34" charset="0"/>
              <a:cs typeface="Arial" pitchFamily="34" charset="0"/>
            </a:endParaRPr>
          </a:p>
          <a:p>
            <a:pPr lvl="0"/>
            <a:r>
              <a:rPr lang="en-US" sz="2400" dirty="0" smtClean="0">
                <a:latin typeface="Arial" pitchFamily="34" charset="0"/>
                <a:cs typeface="Arial" pitchFamily="34" charset="0"/>
              </a:rPr>
              <a:t>The infrastructure facilities available in industrial estate reduces the gestation period in the infant stage of business.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Footer Placeholder 4"/>
          <p:cNvSpPr>
            <a:spLocks noGrp="1"/>
          </p:cNvSpPr>
          <p:nvPr>
            <p:ph type="ftr" sz="quarter" idx="11"/>
          </p:nvPr>
        </p:nvSpPr>
        <p:spPr>
          <a:xfrm>
            <a:off x="3581400" y="76200"/>
            <a:ext cx="33528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8686800" cy="609600"/>
          </a:xfrm>
        </p:spPr>
        <p:txBody>
          <a:bodyPr>
            <a:normAutofit/>
          </a:bodyPr>
          <a:lstStyle/>
          <a:p>
            <a:r>
              <a:rPr lang="en-US" sz="2800" b="1" dirty="0" smtClean="0">
                <a:solidFill>
                  <a:srgbClr val="C00000"/>
                </a:solidFill>
              </a:rPr>
              <a:t>Location Selection</a:t>
            </a:r>
            <a:endParaRPr lang="en-US" sz="2800" dirty="0">
              <a:solidFill>
                <a:srgbClr val="C00000"/>
              </a:solidFill>
            </a:endParaRPr>
          </a:p>
        </p:txBody>
      </p:sp>
      <p:sp>
        <p:nvSpPr>
          <p:cNvPr id="5" name="Content Placeholder 4"/>
          <p:cNvSpPr>
            <a:spLocks noGrp="1"/>
          </p:cNvSpPr>
          <p:nvPr>
            <p:ph idx="1"/>
          </p:nvPr>
        </p:nvSpPr>
        <p:spPr>
          <a:xfrm>
            <a:off x="304800" y="1219200"/>
            <a:ext cx="8686800" cy="4860925"/>
          </a:xfrm>
          <a:ln>
            <a:solidFill>
              <a:schemeClr val="accent1"/>
            </a:solidFill>
          </a:ln>
        </p:spPr>
        <p:txBody>
          <a:bodyPr>
            <a:normAutofit/>
          </a:bodyPr>
          <a:lstStyle/>
          <a:p>
            <a:pPr>
              <a:buNone/>
            </a:pPr>
            <a:r>
              <a:rPr lang="en-US" b="1" dirty="0" smtClean="0">
                <a:solidFill>
                  <a:srgbClr val="7030A0"/>
                </a:solidFill>
              </a:rPr>
              <a:t>Topics Covered</a:t>
            </a:r>
            <a:endParaRPr lang="en-US" b="1" dirty="0" smtClean="0">
              <a:solidFill>
                <a:srgbClr val="7030A0"/>
              </a:solidFill>
            </a:endParaRPr>
          </a:p>
          <a:p>
            <a:r>
              <a:rPr lang="en-US" sz="2400" dirty="0" smtClean="0">
                <a:latin typeface="Arial" pitchFamily="34" charset="0"/>
                <a:cs typeface="Arial" pitchFamily="34" charset="0"/>
              </a:rPr>
              <a:t>Nature of Location Decision, Importance of Plant Location, Dynamic Nature of Plant </a:t>
            </a:r>
            <a:r>
              <a:rPr lang="en-US" sz="2400" dirty="0" smtClean="0">
                <a:latin typeface="Arial" pitchFamily="34" charset="0"/>
                <a:cs typeface="Arial" pitchFamily="34" charset="0"/>
              </a:rPr>
              <a:t>Location</a:t>
            </a:r>
            <a:endParaRPr lang="en-US" sz="2400" dirty="0" smtClean="0">
              <a:latin typeface="Arial" pitchFamily="34" charset="0"/>
              <a:cs typeface="Arial" pitchFamily="34" charset="0"/>
            </a:endParaRP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Choice of site for selection, State regulations on location</a:t>
            </a:r>
            <a:r>
              <a:rPr lang="en-US" sz="2400" dirty="0" smtClean="0">
                <a:latin typeface="Arial" pitchFamily="34" charset="0"/>
                <a:cs typeface="Arial" pitchFamily="34" charset="0"/>
              </a:rPr>
              <a:t>,</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Government policies on decentralization</a:t>
            </a:r>
            <a:r>
              <a:rPr lang="en-US" sz="2400" dirty="0" smtClean="0">
                <a:latin typeface="Arial" pitchFamily="34" charset="0"/>
                <a:cs typeface="Arial" pitchFamily="34" charset="0"/>
              </a:rPr>
              <a:t>.</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Industrial Estates, Economic survey of Site selection, SEZ, Comparison of location,</a:t>
            </a:r>
            <a:endParaRPr lang="en-US" sz="2400"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Footer Placeholder 6"/>
          <p:cNvSpPr>
            <a:spLocks noGrp="1"/>
          </p:cNvSpPr>
          <p:nvPr>
            <p:ph type="ftr" sz="quarter" idx="11"/>
          </p:nvPr>
        </p:nvSpPr>
        <p:spPr>
          <a:xfrm>
            <a:off x="3581400" y="76200"/>
            <a:ext cx="3200400" cy="304800"/>
          </a:xfrm>
        </p:spPr>
        <p:txBody>
          <a:bodyPr/>
          <a:lstStyle/>
          <a:p>
            <a:r>
              <a:rPr lang="en-US" dirty="0" smtClean="0">
                <a:solidFill>
                  <a:srgbClr val="7030A0"/>
                </a:solidFill>
              </a:rPr>
              <a:t>By: Mudit M. Saxena,  Dept. of Mech. </a:t>
            </a:r>
            <a:r>
              <a:rPr lang="en-US" dirty="0" err="1" smtClean="0">
                <a:solidFill>
                  <a:srgbClr val="7030A0"/>
                </a:solidFill>
              </a:rPr>
              <a:t>Engg</a:t>
            </a:r>
            <a:r>
              <a:rPr lang="en-US" dirty="0" smtClean="0">
                <a:solidFill>
                  <a:srgbClr val="7030A0"/>
                </a:solidFill>
              </a:rPr>
              <a:t>.</a:t>
            </a:r>
            <a:endParaRPr lang="en-US" dirty="0">
              <a:solidFill>
                <a:srgbClr val="7030A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latin typeface="Arial" pitchFamily="34" charset="0"/>
                <a:cs typeface="Arial" pitchFamily="34" charset="0"/>
              </a:rPr>
              <a:t>Advantages of Industrial Estates</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304800" y="1295400"/>
            <a:ext cx="8686800" cy="4784725"/>
          </a:xfrm>
          <a:ln>
            <a:solidFill>
              <a:schemeClr val="accent1"/>
            </a:solidFill>
          </a:ln>
        </p:spPr>
        <p:txBody>
          <a:bodyPr>
            <a:normAutofit lnSpcReduction="10000"/>
          </a:bodyPr>
          <a:lstStyle/>
          <a:p>
            <a:pPr lvl="0"/>
            <a:r>
              <a:rPr lang="en-US" sz="2400" dirty="0" smtClean="0">
                <a:latin typeface="Arial" pitchFamily="34" charset="0"/>
                <a:cs typeface="Arial" pitchFamily="34" charset="0"/>
              </a:rPr>
              <a:t>Govt. and other Public authorities offer many tax, incentives and other concessions in charges and rates as well as other services at cheaper costs to encourage industrialization in their areas.</a:t>
            </a:r>
          </a:p>
          <a:p>
            <a:pPr lvl="0"/>
            <a:endParaRPr lang="en-US" sz="2400" dirty="0" smtClean="0">
              <a:latin typeface="Arial" pitchFamily="34" charset="0"/>
              <a:cs typeface="Arial" pitchFamily="34" charset="0"/>
            </a:endParaRPr>
          </a:p>
          <a:p>
            <a:pPr lvl="0"/>
            <a:r>
              <a:rPr lang="en-US" sz="2400" dirty="0" smtClean="0">
                <a:latin typeface="Arial" pitchFamily="34" charset="0"/>
                <a:cs typeface="Arial" pitchFamily="34" charset="0"/>
              </a:rPr>
              <a:t>Each member unit enjoys protection and security from the promoters of such industrial estates.</a:t>
            </a:r>
          </a:p>
          <a:p>
            <a:pPr lvl="0"/>
            <a:endParaRPr lang="en-US" sz="2400" dirty="0" smtClean="0">
              <a:latin typeface="Arial" pitchFamily="34" charset="0"/>
              <a:cs typeface="Arial" pitchFamily="34" charset="0"/>
            </a:endParaRPr>
          </a:p>
          <a:p>
            <a:pPr lvl="0"/>
            <a:r>
              <a:rPr lang="en-US" sz="2400" dirty="0" smtClean="0">
                <a:latin typeface="Arial" pitchFamily="34" charset="0"/>
                <a:cs typeface="Arial" pitchFamily="34" charset="0"/>
              </a:rPr>
              <a:t>Development of industrial estates offers many advantages to the community and regions e.g. employment opportunities, training opportunities, balanced growth, equitable distribution of, wealth and income, rising living standard etc.</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Footer Placeholder 4"/>
          <p:cNvSpPr>
            <a:spLocks noGrp="1"/>
          </p:cNvSpPr>
          <p:nvPr>
            <p:ph type="ftr" sz="quarter" idx="11"/>
          </p:nvPr>
        </p:nvSpPr>
        <p:spPr>
          <a:xfrm>
            <a:off x="3581400" y="228600"/>
            <a:ext cx="3352800" cy="3810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ECONOMIC SURVEY OF SITE SELECTION</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304800" y="1143000"/>
            <a:ext cx="8686800" cy="4937125"/>
          </a:xfrm>
          <a:ln>
            <a:solidFill>
              <a:schemeClr val="accent1"/>
            </a:solidFill>
          </a:ln>
        </p:spPr>
        <p:txBody>
          <a:bodyPr>
            <a:normAutofit fontScale="62500" lnSpcReduction="20000"/>
          </a:bodyPr>
          <a:lstStyle/>
          <a:p>
            <a:r>
              <a:rPr lang="en-US" dirty="0" smtClean="0">
                <a:solidFill>
                  <a:srgbClr val="C00000"/>
                </a:solidFill>
                <a:latin typeface="Arial" pitchFamily="34" charset="0"/>
                <a:cs typeface="Arial" pitchFamily="34" charset="0"/>
              </a:rPr>
              <a:t>The aim of economic survey is to find out whether or not the location meets first the primary, and then secondary requirements. </a:t>
            </a:r>
          </a:p>
          <a:p>
            <a:endParaRPr lang="en-US" sz="1300" dirty="0" smtClean="0">
              <a:latin typeface="Arial" pitchFamily="34" charset="0"/>
              <a:cs typeface="Arial" pitchFamily="34" charset="0"/>
            </a:endParaRPr>
          </a:p>
          <a:p>
            <a:r>
              <a:rPr lang="en-US" dirty="0" smtClean="0">
                <a:latin typeface="Arial" pitchFamily="34" charset="0"/>
                <a:cs typeface="Arial" pitchFamily="34" charset="0"/>
              </a:rPr>
              <a:t>The relative importance of the necessary factors can be determined on the </a:t>
            </a:r>
            <a:r>
              <a:rPr lang="en-US" dirty="0" smtClean="0">
                <a:solidFill>
                  <a:srgbClr val="C00000"/>
                </a:solidFill>
                <a:latin typeface="Arial" pitchFamily="34" charset="0"/>
                <a:cs typeface="Arial" pitchFamily="34" charset="0"/>
              </a:rPr>
              <a:t>basis of their proportionate shares in the unit cost of production and distribution</a:t>
            </a:r>
            <a:r>
              <a:rPr lang="en-US" dirty="0" smtClean="0">
                <a:latin typeface="Arial" pitchFamily="34" charset="0"/>
                <a:cs typeface="Arial" pitchFamily="34" charset="0"/>
              </a:rPr>
              <a:t>. After the various factors have been weighed, suitable regions can be selected.</a:t>
            </a:r>
          </a:p>
          <a:p>
            <a:endParaRPr lang="en-US" sz="1300" dirty="0" smtClean="0">
              <a:latin typeface="Arial" pitchFamily="34" charset="0"/>
              <a:cs typeface="Arial" pitchFamily="34" charset="0"/>
            </a:endParaRPr>
          </a:p>
          <a:p>
            <a:pPr>
              <a:buNone/>
            </a:pPr>
            <a:r>
              <a:rPr lang="en-US" b="1" dirty="0" smtClean="0">
                <a:solidFill>
                  <a:srgbClr val="7030A0"/>
                </a:solidFill>
                <a:latin typeface="Arial" pitchFamily="34" charset="0"/>
                <a:cs typeface="Arial" pitchFamily="34" charset="0"/>
              </a:rPr>
              <a:t>Computation of investment and cost of Production and Distribution</a:t>
            </a:r>
          </a:p>
          <a:p>
            <a:r>
              <a:rPr lang="en-US" dirty="0" smtClean="0">
                <a:latin typeface="Arial" pitchFamily="34" charset="0"/>
                <a:cs typeface="Arial" pitchFamily="34" charset="0"/>
              </a:rPr>
              <a:t>The required capital investment and the unit cost of production and distribution for a given volume of output should be computed for each prospective location. </a:t>
            </a:r>
            <a:r>
              <a:rPr lang="en-US" dirty="0" smtClean="0">
                <a:solidFill>
                  <a:srgbClr val="C00000"/>
                </a:solidFill>
                <a:latin typeface="Arial" pitchFamily="34" charset="0"/>
                <a:cs typeface="Arial" pitchFamily="34" charset="0"/>
              </a:rPr>
              <a:t>The ideal location is that which permits the lowest cost of production and its distribution</a:t>
            </a:r>
            <a:r>
              <a:rPr lang="en-US" dirty="0" smtClean="0">
                <a:latin typeface="Arial" pitchFamily="34" charset="0"/>
                <a:cs typeface="Arial" pitchFamily="34" charset="0"/>
              </a:rPr>
              <a:t>.</a:t>
            </a:r>
          </a:p>
          <a:p>
            <a:endParaRPr lang="en-US" sz="1300" dirty="0" smtClean="0">
              <a:latin typeface="Arial" pitchFamily="34" charset="0"/>
              <a:cs typeface="Arial" pitchFamily="34" charset="0"/>
            </a:endParaRPr>
          </a:p>
          <a:p>
            <a:r>
              <a:rPr lang="en-US" dirty="0" smtClean="0">
                <a:latin typeface="Arial" pitchFamily="34" charset="0"/>
                <a:cs typeface="Arial" pitchFamily="34" charset="0"/>
              </a:rPr>
              <a:t>If the units cost of production in the various locations are some what comparable, </a:t>
            </a:r>
            <a:r>
              <a:rPr lang="en-US" dirty="0" smtClean="0">
                <a:solidFill>
                  <a:srgbClr val="C00000"/>
                </a:solidFill>
                <a:latin typeface="Arial" pitchFamily="34" charset="0"/>
                <a:cs typeface="Arial" pitchFamily="34" charset="0"/>
              </a:rPr>
              <a:t>the location that requires the least capital on fixed investment will be preferred</a:t>
            </a:r>
            <a:r>
              <a:rPr lang="en-US" dirty="0" smtClean="0">
                <a:latin typeface="Arial" pitchFamily="34" charset="0"/>
                <a:cs typeface="Arial" pitchFamily="34" charset="0"/>
              </a:rPr>
              <a:t>. </a:t>
            </a:r>
          </a:p>
          <a:p>
            <a:r>
              <a:rPr lang="en-US" dirty="0" smtClean="0">
                <a:latin typeface="Arial" pitchFamily="34" charset="0"/>
                <a:cs typeface="Arial" pitchFamily="34" charset="0"/>
              </a:rPr>
              <a:t>The most advantages location may also be selected on the basis of Rate of </a:t>
            </a:r>
            <a:r>
              <a:rPr lang="en-US" dirty="0" smtClean="0">
                <a:latin typeface="Arial" pitchFamily="34" charset="0"/>
                <a:cs typeface="Arial" pitchFamily="34" charset="0"/>
              </a:rPr>
              <a:t>return.</a:t>
            </a:r>
            <a:endParaRPr lang="en-US"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Footer Placeholder 4"/>
          <p:cNvSpPr>
            <a:spLocks noGrp="1"/>
          </p:cNvSpPr>
          <p:nvPr>
            <p:ph type="ftr" sz="quarter" idx="11"/>
          </p:nvPr>
        </p:nvSpPr>
        <p:spPr>
          <a:xfrm>
            <a:off x="3581400" y="76200"/>
            <a:ext cx="33528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latin typeface="Arial" pitchFamily="34" charset="0"/>
                <a:cs typeface="Arial" pitchFamily="34" charset="0"/>
              </a:rPr>
              <a:t>Special Economic Zone (SEZ)</a:t>
            </a:r>
            <a:endParaRPr lang="en-US" b="1" dirty="0">
              <a:solidFill>
                <a:srgbClr val="7030A0"/>
              </a:solidFill>
              <a:latin typeface="Arial" pitchFamily="34" charset="0"/>
              <a:cs typeface="Arial" pitchFamily="34" charset="0"/>
            </a:endParaRPr>
          </a:p>
        </p:txBody>
      </p:sp>
      <p:sp>
        <p:nvSpPr>
          <p:cNvPr id="3" name="Content Placeholder 2"/>
          <p:cNvSpPr>
            <a:spLocks noGrp="1"/>
          </p:cNvSpPr>
          <p:nvPr>
            <p:ph idx="1"/>
          </p:nvPr>
        </p:nvSpPr>
        <p:spPr>
          <a:xfrm>
            <a:off x="304800" y="1295400"/>
            <a:ext cx="8458200" cy="4784725"/>
          </a:xfrm>
          <a:ln>
            <a:solidFill>
              <a:schemeClr val="accent1"/>
            </a:solidFill>
          </a:ln>
        </p:spPr>
        <p:txBody>
          <a:bodyPr>
            <a:normAutofit fontScale="62500" lnSpcReduction="20000"/>
          </a:bodyPr>
          <a:lstStyle/>
          <a:p>
            <a:pPr algn="just"/>
            <a:r>
              <a:rPr lang="en-US" dirty="0" smtClean="0">
                <a:latin typeface="Arial" pitchFamily="34" charset="0"/>
                <a:cs typeface="Arial" pitchFamily="34" charset="0"/>
              </a:rPr>
              <a:t>A </a:t>
            </a:r>
            <a:r>
              <a:rPr lang="en-US" dirty="0" smtClean="0">
                <a:solidFill>
                  <a:srgbClr val="C00000"/>
                </a:solidFill>
                <a:latin typeface="Arial" pitchFamily="34" charset="0"/>
                <a:cs typeface="Arial" pitchFamily="34" charset="0"/>
              </a:rPr>
              <a:t>Special Economic Zone (SEZ)</a:t>
            </a:r>
            <a:r>
              <a:rPr lang="en-US" dirty="0" smtClean="0">
                <a:latin typeface="Arial" pitchFamily="34" charset="0"/>
                <a:cs typeface="Arial" pitchFamily="34" charset="0"/>
              </a:rPr>
              <a:t> is a geographical region that has economic and other laws that are more free-market-oriented than a country's typical or national laws. "Nationwide" laws may be suspended inside a special economic zone. </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 category 'SEZ' covers a broad range of more specific zone types, including </a:t>
            </a:r>
            <a:r>
              <a:rPr lang="en-US" dirty="0" smtClean="0">
                <a:latin typeface="Arial" pitchFamily="34" charset="0"/>
                <a:cs typeface="Arial" pitchFamily="34" charset="0"/>
                <a:hlinkClick r:id="rId2" tooltip="Free Trade &#10;Zones"/>
              </a:rPr>
              <a:t>Free Trade Zones</a:t>
            </a:r>
            <a:r>
              <a:rPr lang="en-US" dirty="0" smtClean="0">
                <a:latin typeface="Arial" pitchFamily="34" charset="0"/>
                <a:cs typeface="Arial" pitchFamily="34" charset="0"/>
              </a:rPr>
              <a:t> (FTZ), Export Processing Zones (EPZ), Free Zones (FZ), Industrial Estates (IE), Free Ports, Urban Enterprise Zones and others.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Usually the goal of a structure is to increase </a:t>
            </a:r>
            <a:r>
              <a:rPr lang="en-US" dirty="0" smtClean="0">
                <a:latin typeface="Arial" pitchFamily="34" charset="0"/>
                <a:cs typeface="Arial" pitchFamily="34" charset="0"/>
                <a:hlinkClick r:id="rId3" tooltip="Foreign direct investment"/>
              </a:rPr>
              <a:t>foreign direct investment</a:t>
            </a:r>
            <a:r>
              <a:rPr lang="en-US" dirty="0" smtClean="0">
                <a:latin typeface="Arial" pitchFamily="34" charset="0"/>
                <a:cs typeface="Arial" pitchFamily="34" charset="0"/>
              </a:rPr>
              <a:t> by foreign investors, typically an </a:t>
            </a:r>
            <a:r>
              <a:rPr lang="en-US" dirty="0" smtClean="0">
                <a:latin typeface="Arial" pitchFamily="34" charset="0"/>
                <a:cs typeface="Arial" pitchFamily="34" charset="0"/>
                <a:hlinkClick r:id="rId4" tooltip="International business"/>
              </a:rPr>
              <a:t>international business</a:t>
            </a:r>
            <a:r>
              <a:rPr lang="en-US" dirty="0" smtClean="0">
                <a:latin typeface="Arial" pitchFamily="34" charset="0"/>
                <a:cs typeface="Arial" pitchFamily="34" charset="0"/>
              </a:rPr>
              <a:t> or a </a:t>
            </a:r>
            <a:r>
              <a:rPr lang="en-US" dirty="0" smtClean="0">
                <a:latin typeface="Arial" pitchFamily="34" charset="0"/>
                <a:cs typeface="Arial" pitchFamily="34" charset="0"/>
                <a:hlinkClick r:id="rId5" tooltip="Multinational corporation"/>
              </a:rPr>
              <a:t>multinational corporation</a:t>
            </a:r>
            <a:r>
              <a:rPr lang="en-US" dirty="0" smtClean="0">
                <a:latin typeface="Arial" pitchFamily="34" charset="0"/>
                <a:cs typeface="Arial" pitchFamily="34" charset="0"/>
              </a:rPr>
              <a:t> (MNC).</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single </a:t>
            </a:r>
            <a:r>
              <a:rPr lang="en-US" dirty="0" smtClean="0">
                <a:latin typeface="Arial" pitchFamily="34" charset="0"/>
                <a:cs typeface="Arial" pitchFamily="34" charset="0"/>
                <a:hlinkClick r:id="rId6" tooltip="SEZ"/>
              </a:rPr>
              <a:t>SEZ</a:t>
            </a:r>
            <a:r>
              <a:rPr lang="en-US" dirty="0" smtClean="0">
                <a:latin typeface="Arial" pitchFamily="34" charset="0"/>
                <a:cs typeface="Arial" pitchFamily="34" charset="0"/>
              </a:rPr>
              <a:t> can contain multiple 'specific' zones within its boundaries. </a:t>
            </a:r>
          </a:p>
          <a:p>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Footer Placeholder 4"/>
          <p:cNvSpPr>
            <a:spLocks noGrp="1"/>
          </p:cNvSpPr>
          <p:nvPr>
            <p:ph type="ftr" sz="quarter" idx="11"/>
          </p:nvPr>
        </p:nvSpPr>
        <p:spPr>
          <a:xfrm>
            <a:off x="3581400" y="76200"/>
            <a:ext cx="33528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Special Economic Zone (SEZ)</a:t>
            </a:r>
            <a:endParaRPr lang="en-US" dirty="0">
              <a:solidFill>
                <a:srgbClr val="7030A0"/>
              </a:solidFill>
            </a:endParaRPr>
          </a:p>
        </p:txBody>
      </p:sp>
      <p:sp>
        <p:nvSpPr>
          <p:cNvPr id="3" name="Content Placeholder 2"/>
          <p:cNvSpPr>
            <a:spLocks noGrp="1"/>
          </p:cNvSpPr>
          <p:nvPr>
            <p:ph idx="1"/>
          </p:nvPr>
        </p:nvSpPr>
        <p:spPr>
          <a:xfrm>
            <a:off x="304800" y="1371600"/>
            <a:ext cx="8458200" cy="4708525"/>
          </a:xfrm>
          <a:ln>
            <a:solidFill>
              <a:schemeClr val="accent1"/>
            </a:solidFill>
          </a:ln>
        </p:spPr>
        <p:txBody>
          <a:bodyPr>
            <a:normAutofit/>
          </a:bodyPr>
          <a:lstStyle/>
          <a:p>
            <a:pPr algn="just"/>
            <a:r>
              <a:rPr lang="en-US" sz="2400" dirty="0" smtClean="0">
                <a:latin typeface="Arial" pitchFamily="34" charset="0"/>
                <a:cs typeface="Arial" pitchFamily="34" charset="0"/>
              </a:rPr>
              <a:t>SEZs are often developed under a </a:t>
            </a:r>
            <a:r>
              <a:rPr lang="en-US" sz="2400" dirty="0" smtClean="0">
                <a:latin typeface="Arial" pitchFamily="34" charset="0"/>
                <a:cs typeface="Arial" pitchFamily="34" charset="0"/>
                <a:hlinkClick r:id="rId2" tooltip="Public-private partnership"/>
              </a:rPr>
              <a:t>public-private partnership</a:t>
            </a:r>
            <a:r>
              <a:rPr lang="en-US" sz="2400" dirty="0" smtClean="0">
                <a:latin typeface="Arial" pitchFamily="34" charset="0"/>
                <a:cs typeface="Arial" pitchFamily="34" charset="0"/>
              </a:rPr>
              <a:t> arrangement, in which the public sector provides some level of support (provision of off-site infrastructure, equity investment, soft loans, bond issues, etc.) to enable a private sector developer to obtain a reasonable rate of return on the project (typically 10-20% depending on risk levels).</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Footer Placeholder 4"/>
          <p:cNvSpPr>
            <a:spLocks noGrp="1"/>
          </p:cNvSpPr>
          <p:nvPr>
            <p:ph type="ftr" sz="quarter" idx="11"/>
          </p:nvPr>
        </p:nvSpPr>
        <p:spPr>
          <a:xfrm>
            <a:off x="3581400" y="76200"/>
            <a:ext cx="32004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Assignment - 1</a:t>
            </a:r>
            <a:endParaRPr lang="en-US" dirty="0">
              <a:solidFill>
                <a:srgbClr val="7030A0"/>
              </a:solidFill>
            </a:endParaRPr>
          </a:p>
        </p:txBody>
      </p:sp>
      <p:sp>
        <p:nvSpPr>
          <p:cNvPr id="3" name="Content Placeholder 2"/>
          <p:cNvSpPr>
            <a:spLocks noGrp="1"/>
          </p:cNvSpPr>
          <p:nvPr>
            <p:ph idx="1"/>
          </p:nvPr>
        </p:nvSpPr>
        <p:spPr>
          <a:xfrm>
            <a:off x="304800" y="1295400"/>
            <a:ext cx="8686800" cy="4784725"/>
          </a:xfrm>
          <a:ln>
            <a:solidFill>
              <a:schemeClr val="accent1"/>
            </a:solidFill>
          </a:ln>
        </p:spPr>
        <p:txBody>
          <a:bodyPr>
            <a:normAutofit fontScale="85000" lnSpcReduction="10000"/>
          </a:bodyPr>
          <a:lstStyle/>
          <a:p>
            <a:pPr>
              <a:buNone/>
            </a:pPr>
            <a:r>
              <a:rPr lang="en-US" sz="2400" dirty="0" smtClean="0">
                <a:solidFill>
                  <a:schemeClr val="tx1"/>
                </a:solidFill>
                <a:latin typeface="Arial" pitchFamily="34" charset="0"/>
                <a:cs typeface="Arial" pitchFamily="34" charset="0"/>
              </a:rPr>
              <a:t>Q1 . 	Explain the reasons for Selection of  appropriate location ? 	When it is needed ?</a:t>
            </a:r>
          </a:p>
          <a:p>
            <a:pPr>
              <a:buNone/>
            </a:pPr>
            <a:r>
              <a:rPr lang="en-US" sz="2400" dirty="0" smtClean="0">
                <a:solidFill>
                  <a:srgbClr val="C00000"/>
                </a:solidFill>
                <a:latin typeface="Arial" pitchFamily="34" charset="0"/>
                <a:cs typeface="Arial" pitchFamily="34" charset="0"/>
              </a:rPr>
              <a:t>Q 2. 	Write the factors to be considered while 	selecting the location. </a:t>
            </a:r>
          </a:p>
          <a:p>
            <a:pPr>
              <a:buNone/>
            </a:pPr>
            <a:r>
              <a:rPr lang="en-US" sz="2400" dirty="0" smtClean="0">
                <a:solidFill>
                  <a:srgbClr val="C00000"/>
                </a:solidFill>
                <a:latin typeface="Arial" pitchFamily="34" charset="0"/>
                <a:cs typeface="Arial" pitchFamily="34" charset="0"/>
              </a:rPr>
              <a:t>Q 3. 	What is dynamic nature of plant location ? What are the 	reasons 	for relocation of the plant ?</a:t>
            </a:r>
          </a:p>
          <a:p>
            <a:pPr>
              <a:buNone/>
            </a:pPr>
            <a:r>
              <a:rPr lang="en-US" sz="2400" dirty="0" smtClean="0">
                <a:solidFill>
                  <a:schemeClr val="tx1"/>
                </a:solidFill>
                <a:latin typeface="Arial" pitchFamily="34" charset="0"/>
                <a:cs typeface="Arial" pitchFamily="34" charset="0"/>
              </a:rPr>
              <a:t>Q 4.	Write the disadvantages of concentration of Industries in 	few areas.</a:t>
            </a:r>
          </a:p>
          <a:p>
            <a:pPr>
              <a:buNone/>
            </a:pPr>
            <a:r>
              <a:rPr lang="en-US" sz="2400" dirty="0" smtClean="0">
                <a:solidFill>
                  <a:schemeClr val="tx1"/>
                </a:solidFill>
                <a:latin typeface="Arial" pitchFamily="34" charset="0"/>
                <a:cs typeface="Arial" pitchFamily="34" charset="0"/>
              </a:rPr>
              <a:t>Q 5.	</a:t>
            </a:r>
            <a:r>
              <a:rPr lang="en-US" sz="2400" dirty="0" smtClean="0">
                <a:solidFill>
                  <a:srgbClr val="C00000"/>
                </a:solidFill>
                <a:latin typeface="Arial" pitchFamily="34" charset="0"/>
                <a:cs typeface="Arial" pitchFamily="34" charset="0"/>
              </a:rPr>
              <a:t>Compare Rural and Urban area in connection with selection of 	site for industry.</a:t>
            </a:r>
          </a:p>
          <a:p>
            <a:pPr>
              <a:buNone/>
            </a:pPr>
            <a:r>
              <a:rPr lang="en-US" sz="2400" dirty="0" smtClean="0">
                <a:solidFill>
                  <a:schemeClr val="tx1"/>
                </a:solidFill>
                <a:latin typeface="Arial" pitchFamily="34" charset="0"/>
                <a:cs typeface="Arial" pitchFamily="34" charset="0"/>
              </a:rPr>
              <a:t>Q 6.	What are the advantages of sub-urban area in connection with 	selection of site for industry.</a:t>
            </a:r>
          </a:p>
          <a:p>
            <a:pPr>
              <a:buNone/>
            </a:pPr>
            <a:r>
              <a:rPr lang="en-US" sz="2400" dirty="0" smtClean="0">
                <a:solidFill>
                  <a:schemeClr val="tx1"/>
                </a:solidFill>
                <a:latin typeface="Arial" pitchFamily="34" charset="0"/>
                <a:cs typeface="Arial" pitchFamily="34" charset="0"/>
              </a:rPr>
              <a:t>Q 7.	</a:t>
            </a:r>
            <a:r>
              <a:rPr lang="en-US" sz="2400" dirty="0" smtClean="0">
                <a:solidFill>
                  <a:srgbClr val="C00000"/>
                </a:solidFill>
                <a:latin typeface="Arial" pitchFamily="34" charset="0"/>
                <a:cs typeface="Arial" pitchFamily="34" charset="0"/>
              </a:rPr>
              <a:t>What are industrial Estates ? What are their advantages ?</a:t>
            </a:r>
          </a:p>
          <a:p>
            <a:pPr>
              <a:buNone/>
            </a:pPr>
            <a:r>
              <a:rPr lang="en-US" sz="2400" dirty="0" smtClean="0">
                <a:latin typeface="Arial" pitchFamily="34" charset="0"/>
                <a:cs typeface="Arial" pitchFamily="34" charset="0"/>
              </a:rPr>
              <a:t>Q 8.	Explain the measures taken by the government to minimize 	regional imbalance.</a:t>
            </a:r>
          </a:p>
          <a:p>
            <a:pPr>
              <a:buNone/>
            </a:pPr>
            <a:r>
              <a:rPr lang="en-US" sz="2400" dirty="0" smtClean="0">
                <a:solidFill>
                  <a:schemeClr val="tx1"/>
                </a:solidFill>
                <a:latin typeface="Arial" pitchFamily="34" charset="0"/>
                <a:cs typeface="Arial" pitchFamily="34" charset="0"/>
              </a:rPr>
              <a:t>Q 9.	</a:t>
            </a:r>
            <a:r>
              <a:rPr lang="en-US" sz="2400" dirty="0" smtClean="0">
                <a:solidFill>
                  <a:srgbClr val="C00000"/>
                </a:solidFill>
                <a:latin typeface="Arial" pitchFamily="34" charset="0"/>
                <a:cs typeface="Arial" pitchFamily="34" charset="0"/>
              </a:rPr>
              <a:t>What is SEZ ? Explain.</a:t>
            </a:r>
          </a:p>
          <a:p>
            <a:pPr>
              <a:buNone/>
            </a:pPr>
            <a:endParaRPr lang="en-US" sz="2400" dirty="0" smtClean="0">
              <a:solidFill>
                <a:schemeClr val="tx1"/>
              </a:solidFill>
            </a:endParaRPr>
          </a:p>
          <a:p>
            <a:pPr>
              <a:buNone/>
            </a:pPr>
            <a:endParaRPr lang="en-US" dirty="0" smtClean="0">
              <a:solidFill>
                <a:schemeClr val="tx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Footer Placeholder 4"/>
          <p:cNvSpPr>
            <a:spLocks noGrp="1"/>
          </p:cNvSpPr>
          <p:nvPr>
            <p:ph type="ftr" sz="quarter" idx="11"/>
          </p:nvPr>
        </p:nvSpPr>
        <p:spPr>
          <a:xfrm>
            <a:off x="3581400" y="76200"/>
            <a:ext cx="35052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C00000"/>
                </a:solidFill>
              </a:rPr>
              <a:t>IMPORTANCE OF PLANT LOCATION</a:t>
            </a:r>
            <a:endParaRPr lang="en-US" sz="2800" dirty="0">
              <a:solidFill>
                <a:srgbClr val="C00000"/>
              </a:solidFill>
            </a:endParaRPr>
          </a:p>
        </p:txBody>
      </p:sp>
      <p:sp>
        <p:nvSpPr>
          <p:cNvPr id="3" name="Content Placeholder 2"/>
          <p:cNvSpPr>
            <a:spLocks noGrp="1"/>
          </p:cNvSpPr>
          <p:nvPr>
            <p:ph idx="1"/>
          </p:nvPr>
        </p:nvSpPr>
        <p:spPr>
          <a:xfrm>
            <a:off x="304800" y="1219200"/>
            <a:ext cx="8686800" cy="4860925"/>
          </a:xfrm>
          <a:ln>
            <a:solidFill>
              <a:schemeClr val="accent1"/>
            </a:solidFill>
          </a:ln>
        </p:spPr>
        <p:txBody>
          <a:bodyPr>
            <a:normAutofit fontScale="92500" lnSpcReduction="10000"/>
          </a:bodyPr>
          <a:lstStyle/>
          <a:p>
            <a:pPr>
              <a:buNone/>
            </a:pPr>
            <a:r>
              <a:rPr lang="en-US" b="1" dirty="0" smtClean="0">
                <a:solidFill>
                  <a:srgbClr val="7030A0"/>
                </a:solidFill>
              </a:rPr>
              <a:t>Reasons for Selection of appropriate location:</a:t>
            </a:r>
          </a:p>
          <a:p>
            <a:pPr>
              <a:spcBef>
                <a:spcPts val="1200"/>
              </a:spcBef>
            </a:pPr>
            <a:r>
              <a:rPr lang="en-US" sz="2200" dirty="0" smtClean="0">
                <a:latin typeface="Arial" pitchFamily="34" charset="0"/>
                <a:cs typeface="Arial" pitchFamily="34" charset="0"/>
              </a:rPr>
              <a:t>It reduces the cost of production and distribution </a:t>
            </a:r>
          </a:p>
          <a:p>
            <a:pPr>
              <a:spcBef>
                <a:spcPts val="1200"/>
              </a:spcBef>
            </a:pPr>
            <a:r>
              <a:rPr lang="en-US" sz="2200" dirty="0" smtClean="0">
                <a:latin typeface="Arial" pitchFamily="34" charset="0"/>
                <a:cs typeface="Arial" pitchFamily="34" charset="0"/>
              </a:rPr>
              <a:t>It increases competitive strength or the profit margin of the business.</a:t>
            </a:r>
          </a:p>
          <a:p>
            <a:pPr>
              <a:spcBef>
                <a:spcPts val="1200"/>
              </a:spcBef>
            </a:pPr>
            <a:r>
              <a:rPr lang="en-US" sz="2200" dirty="0" smtClean="0">
                <a:latin typeface="Arial" pitchFamily="34" charset="0"/>
                <a:cs typeface="Arial" pitchFamily="34" charset="0"/>
              </a:rPr>
              <a:t>Location fixes the physical factors of the overall plant design, </a:t>
            </a:r>
            <a:r>
              <a:rPr lang="en-US" sz="2200" i="1" dirty="0" smtClean="0">
                <a:latin typeface="Arial" pitchFamily="34" charset="0"/>
                <a:cs typeface="Arial" pitchFamily="34" charset="0"/>
              </a:rPr>
              <a:t>e.g. </a:t>
            </a:r>
            <a:r>
              <a:rPr lang="en-US" sz="2200" dirty="0" smtClean="0">
                <a:latin typeface="Arial" pitchFamily="34" charset="0"/>
                <a:cs typeface="Arial" pitchFamily="34" charset="0"/>
              </a:rPr>
              <a:t>heating and ventilation requirements, storage capacity for raw-material, taking into consideration their local availability, transportation need for raw-materials and finished goods, power needs, costs of labour, taxes, land construction, fuel etc. </a:t>
            </a:r>
          </a:p>
          <a:p>
            <a:pPr>
              <a:spcBef>
                <a:spcPts val="1200"/>
              </a:spcBef>
            </a:pPr>
            <a:r>
              <a:rPr lang="en-US" sz="2200" dirty="0" smtClean="0">
                <a:latin typeface="Arial" pitchFamily="34" charset="0"/>
                <a:cs typeface="Arial" pitchFamily="34" charset="0"/>
              </a:rPr>
              <a:t>It determines the nature of investment costs  to be incurred and also the level of many operating costs.</a:t>
            </a:r>
          </a:p>
          <a:p>
            <a:pPr>
              <a:spcBef>
                <a:spcPts val="1200"/>
              </a:spcBef>
            </a:pPr>
            <a:r>
              <a:rPr lang="en-US" sz="2200" dirty="0" smtClean="0">
                <a:latin typeface="Arial" pitchFamily="34" charset="0"/>
                <a:cs typeface="Arial" pitchFamily="34" charset="0"/>
              </a:rPr>
              <a:t>Government Incentives</a:t>
            </a:r>
          </a:p>
          <a:p>
            <a:pPr>
              <a:spcBef>
                <a:spcPts val="1200"/>
              </a:spcBef>
            </a:pPr>
            <a:r>
              <a:rPr lang="en-US" sz="2200" dirty="0" smtClean="0">
                <a:latin typeface="Arial" pitchFamily="34" charset="0"/>
                <a:cs typeface="Arial" pitchFamily="34" charset="0"/>
              </a:rPr>
              <a:t>Probably no location is so perfect as to guarantee success. </a:t>
            </a:r>
            <a:r>
              <a:rPr lang="en-US" sz="2200" dirty="0" smtClean="0">
                <a:solidFill>
                  <a:srgbClr val="C00000"/>
                </a:solidFill>
                <a:latin typeface="Arial" pitchFamily="34" charset="0"/>
                <a:cs typeface="Arial" pitchFamily="34" charset="0"/>
              </a:rPr>
              <a:t>But bad locations can be so bad as to bankrupt a company".</a:t>
            </a:r>
          </a:p>
          <a:p>
            <a:pPr lvl="0" algn="just"/>
            <a:endParaRPr lang="en-US" sz="29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5" name="Footer Placeholder 4"/>
          <p:cNvSpPr>
            <a:spLocks noGrp="1"/>
          </p:cNvSpPr>
          <p:nvPr>
            <p:ph type="ftr" sz="quarter" idx="11"/>
          </p:nvPr>
        </p:nvSpPr>
        <p:spPr>
          <a:xfrm>
            <a:off x="3581400" y="76200"/>
            <a:ext cx="29718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C00000"/>
                </a:solidFill>
              </a:rPr>
              <a:t>When selection of suitable site is needed ?</a:t>
            </a:r>
            <a:endParaRPr lang="en-US" sz="2800" dirty="0">
              <a:solidFill>
                <a:srgbClr val="C00000"/>
              </a:solidFill>
            </a:endParaRPr>
          </a:p>
        </p:txBody>
      </p:sp>
      <p:sp>
        <p:nvSpPr>
          <p:cNvPr id="3" name="Content Placeholder 2"/>
          <p:cNvSpPr>
            <a:spLocks noGrp="1"/>
          </p:cNvSpPr>
          <p:nvPr>
            <p:ph idx="1"/>
          </p:nvPr>
        </p:nvSpPr>
        <p:spPr>
          <a:xfrm>
            <a:off x="304800" y="1295400"/>
            <a:ext cx="8458200" cy="4784725"/>
          </a:xfrm>
          <a:ln>
            <a:solidFill>
              <a:schemeClr val="accent1"/>
            </a:solidFill>
          </a:ln>
        </p:spPr>
        <p:txBody>
          <a:bodyPr>
            <a:normAutofit/>
          </a:bodyPr>
          <a:lstStyle/>
          <a:p>
            <a:pPr lvl="0">
              <a:buNone/>
            </a:pPr>
            <a:r>
              <a:rPr lang="en-US" sz="2400" b="1" dirty="0" smtClean="0">
                <a:solidFill>
                  <a:srgbClr val="7030A0"/>
                </a:solidFill>
              </a:rPr>
              <a:t>Selection of suitable site is needed:</a:t>
            </a:r>
            <a:endParaRPr lang="en-US" sz="2400" b="1" dirty="0" smtClean="0">
              <a:solidFill>
                <a:srgbClr val="7030A0"/>
              </a:solidFill>
              <a:latin typeface="Arial" pitchFamily="34" charset="0"/>
              <a:cs typeface="Arial" pitchFamily="34" charset="0"/>
            </a:endParaRPr>
          </a:p>
          <a:p>
            <a:pPr lvl="0"/>
            <a:r>
              <a:rPr lang="en-US" sz="2400" dirty="0" smtClean="0">
                <a:latin typeface="Arial" pitchFamily="34" charset="0"/>
                <a:cs typeface="Arial" pitchFamily="34" charset="0"/>
              </a:rPr>
              <a:t>While starting a new factory/enterprise.</a:t>
            </a:r>
          </a:p>
          <a:p>
            <a:pPr lvl="0"/>
            <a:r>
              <a:rPr lang="en-US" sz="2400" dirty="0" smtClean="0">
                <a:latin typeface="Arial" pitchFamily="34" charset="0"/>
                <a:cs typeface="Arial" pitchFamily="34" charset="0"/>
              </a:rPr>
              <a:t>During the expansion of the existing plant.</a:t>
            </a:r>
          </a:p>
          <a:p>
            <a:pPr lvl="0"/>
            <a:r>
              <a:rPr lang="en-US" sz="2400" dirty="0" smtClean="0">
                <a:latin typeface="Arial" pitchFamily="34" charset="0"/>
                <a:cs typeface="Arial" pitchFamily="34" charset="0"/>
              </a:rPr>
              <a:t>When the existing plant is to be relocated at some other place to remove its draw backs or to gain the benefits of still better location.</a:t>
            </a:r>
            <a:endParaRPr lang="en-US" sz="24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a:xfrm>
            <a:off x="3581399" y="76200"/>
            <a:ext cx="2963091" cy="28956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DYNAMIC NATURE OF PLANT LOCATION</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304800" y="1295400"/>
            <a:ext cx="8458200" cy="4784725"/>
          </a:xfrm>
          <a:ln>
            <a:solidFill>
              <a:schemeClr val="accent1"/>
            </a:solidFill>
          </a:ln>
        </p:spPr>
        <p:txBody>
          <a:bodyPr>
            <a:noAutofit/>
          </a:bodyPr>
          <a:lstStyle/>
          <a:p>
            <a:pPr algn="just"/>
            <a:r>
              <a:rPr lang="en-US" sz="2400" dirty="0" smtClean="0">
                <a:latin typeface="Arial" pitchFamily="34" charset="0"/>
                <a:cs typeface="Arial" pitchFamily="34" charset="0"/>
              </a:rPr>
              <a:t>No location can be considered unique and can remain good forever. The business uncertainty and dynamism may convert a good location of today into an inferior one of tomorrow and vice versa. </a:t>
            </a:r>
          </a:p>
          <a:p>
            <a:pPr algn="just"/>
            <a:endParaRPr lang="en-US" sz="800" dirty="0" smtClean="0">
              <a:latin typeface="Arial" pitchFamily="34" charset="0"/>
              <a:cs typeface="Arial" pitchFamily="34" charset="0"/>
            </a:endParaRPr>
          </a:p>
          <a:p>
            <a:pPr algn="just"/>
            <a:r>
              <a:rPr lang="en-US" sz="2400" dirty="0" smtClean="0">
                <a:latin typeface="Arial" pitchFamily="34" charset="0"/>
                <a:cs typeface="Arial" pitchFamily="34" charset="0"/>
              </a:rPr>
              <a:t>Location study thus requires constant monitoring.</a:t>
            </a:r>
          </a:p>
          <a:p>
            <a:pPr algn="just"/>
            <a:endParaRPr lang="en-US" sz="800" dirty="0" smtClean="0">
              <a:latin typeface="Arial" pitchFamily="34" charset="0"/>
              <a:cs typeface="Arial" pitchFamily="34" charset="0"/>
            </a:endParaRPr>
          </a:p>
          <a:p>
            <a:pPr algn="just"/>
            <a:r>
              <a:rPr lang="en-US" sz="2400" dirty="0" smtClean="0">
                <a:latin typeface="Arial" pitchFamily="34" charset="0"/>
                <a:cs typeface="Arial" pitchFamily="34" charset="0"/>
              </a:rPr>
              <a:t>Thus the problem of decision to move or to stay at a particular location is always before the management specially when some expansion program is undertaken. </a:t>
            </a:r>
          </a:p>
          <a:p>
            <a:pPr algn="just"/>
            <a:endParaRPr lang="en-US" sz="800" dirty="0" smtClean="0">
              <a:latin typeface="Arial" pitchFamily="34" charset="0"/>
              <a:cs typeface="Arial" pitchFamily="34" charset="0"/>
            </a:endParaRPr>
          </a:p>
          <a:p>
            <a:pPr algn="just"/>
            <a:r>
              <a:rPr lang="en-US" sz="2400" dirty="0" smtClean="0">
                <a:latin typeface="Arial" pitchFamily="34" charset="0"/>
                <a:cs typeface="Arial" pitchFamily="34" charset="0"/>
              </a:rPr>
              <a:t>The shift of the location of plant to some other place is known as </a:t>
            </a:r>
            <a:r>
              <a:rPr lang="en-US" sz="2400" dirty="0" smtClean="0">
                <a:solidFill>
                  <a:srgbClr val="C00000"/>
                </a:solidFill>
                <a:latin typeface="Arial" pitchFamily="34" charset="0"/>
                <a:cs typeface="Arial" pitchFamily="34" charset="0"/>
              </a:rPr>
              <a:t>relocation. </a:t>
            </a:r>
            <a:endParaRPr lang="en-US" sz="2400" dirty="0">
              <a:solidFill>
                <a:srgbClr val="C0000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a:xfrm>
            <a:off x="3581400" y="76200"/>
            <a:ext cx="32766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latin typeface="Arial" pitchFamily="34" charset="0"/>
                <a:cs typeface="Arial" pitchFamily="34" charset="0"/>
              </a:rPr>
              <a:t>reasons for relocation of plant</a:t>
            </a:r>
            <a:r>
              <a:rPr lang="en-US" dirty="0" smtClean="0"/>
              <a:t> </a:t>
            </a:r>
            <a:br>
              <a:rPr lang="en-US" dirty="0" smtClean="0"/>
            </a:br>
            <a:endParaRPr lang="en-US" dirty="0"/>
          </a:p>
        </p:txBody>
      </p:sp>
      <p:sp>
        <p:nvSpPr>
          <p:cNvPr id="3" name="Content Placeholder 2"/>
          <p:cNvSpPr>
            <a:spLocks noGrp="1"/>
          </p:cNvSpPr>
          <p:nvPr>
            <p:ph idx="1"/>
          </p:nvPr>
        </p:nvSpPr>
        <p:spPr>
          <a:xfrm>
            <a:off x="304800" y="1219200"/>
            <a:ext cx="8534400" cy="4860925"/>
          </a:xfrm>
          <a:ln>
            <a:solidFill>
              <a:schemeClr val="accent1"/>
            </a:solidFill>
          </a:ln>
        </p:spPr>
        <p:txBody>
          <a:bodyPr>
            <a:normAutofit fontScale="92500"/>
          </a:bodyPr>
          <a:lstStyle/>
          <a:p>
            <a:pPr lvl="0"/>
            <a:r>
              <a:rPr lang="en-US" sz="2400" dirty="0" smtClean="0">
                <a:latin typeface="Arial" pitchFamily="34" charset="0"/>
                <a:cs typeface="Arial" pitchFamily="34" charset="0"/>
              </a:rPr>
              <a:t>Shift in the structure of the market or movement of markets.</a:t>
            </a:r>
          </a:p>
          <a:p>
            <a:pPr lvl="0"/>
            <a:r>
              <a:rPr lang="en-US" sz="2400" dirty="0" smtClean="0">
                <a:latin typeface="Arial" pitchFamily="34" charset="0"/>
                <a:cs typeface="Arial" pitchFamily="34" charset="0"/>
              </a:rPr>
              <a:t>Changes in the nature and costs of transportation.</a:t>
            </a:r>
          </a:p>
          <a:p>
            <a:r>
              <a:rPr lang="en-US" sz="2400" dirty="0" smtClean="0">
                <a:latin typeface="Arial" pitchFamily="34" charset="0"/>
                <a:cs typeface="Arial" pitchFamily="34" charset="0"/>
              </a:rPr>
              <a:t>Changes in the costs and availability of raw-materials.</a:t>
            </a:r>
          </a:p>
          <a:p>
            <a:pPr lvl="0"/>
            <a:r>
              <a:rPr lang="en-US" sz="2400" dirty="0" smtClean="0">
                <a:latin typeface="Arial" pitchFamily="34" charset="0"/>
                <a:cs typeface="Arial" pitchFamily="34" charset="0"/>
              </a:rPr>
              <a:t>Change in the pricing policy of the enterprise.</a:t>
            </a:r>
          </a:p>
          <a:p>
            <a:pPr lvl="0"/>
            <a:r>
              <a:rPr lang="en-US" sz="2400" dirty="0" smtClean="0">
                <a:latin typeface="Arial" pitchFamily="34" charset="0"/>
                <a:cs typeface="Arial" pitchFamily="34" charset="0"/>
              </a:rPr>
              <a:t>Undesirable labour situation.</a:t>
            </a:r>
          </a:p>
          <a:p>
            <a:pPr lvl="0"/>
            <a:r>
              <a:rPr lang="en-US" sz="2400" dirty="0" smtClean="0">
                <a:latin typeface="Arial" pitchFamily="34" charset="0"/>
                <a:cs typeface="Arial" pitchFamily="34" charset="0"/>
              </a:rPr>
              <a:t>Non-availability of labour, rise in </a:t>
            </a:r>
            <a:r>
              <a:rPr lang="en-US" sz="2400" dirty="0" err="1" smtClean="0">
                <a:latin typeface="Arial" pitchFamily="34" charset="0"/>
                <a:cs typeface="Arial" pitchFamily="34" charset="0"/>
              </a:rPr>
              <a:t>labour</a:t>
            </a:r>
            <a:r>
              <a:rPr lang="en-US" sz="2400" dirty="0" smtClean="0">
                <a:latin typeface="Arial" pitchFamily="34" charset="0"/>
                <a:cs typeface="Arial" pitchFamily="34" charset="0"/>
              </a:rPr>
              <a:t> costs, changes in other factors etc.</a:t>
            </a:r>
          </a:p>
          <a:p>
            <a:pPr lvl="0"/>
            <a:r>
              <a:rPr lang="en-US" sz="2400" dirty="0" smtClean="0">
                <a:latin typeface="Arial" pitchFamily="34" charset="0"/>
                <a:cs typeface="Arial" pitchFamily="34" charset="0"/>
              </a:rPr>
              <a:t>Demolition, compulsory purchase of premises or national legislation.</a:t>
            </a:r>
          </a:p>
          <a:p>
            <a:pPr lvl="0"/>
            <a:r>
              <a:rPr lang="en-US" sz="2400" dirty="0" smtClean="0">
                <a:latin typeface="Arial" pitchFamily="34" charset="0"/>
                <a:cs typeface="Arial" pitchFamily="34" charset="0"/>
              </a:rPr>
              <a:t>Relocation of various associated industries and plants.</a:t>
            </a:r>
          </a:p>
          <a:p>
            <a:pPr lvl="0"/>
            <a:r>
              <a:rPr lang="en-US" sz="2400" dirty="0" smtClean="0">
                <a:latin typeface="Arial" pitchFamily="34" charset="0"/>
                <a:cs typeface="Arial" pitchFamily="34" charset="0"/>
              </a:rPr>
              <a:t>Scientific discoveries/developments, new field of technology, increasing competition etc.</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a:xfrm>
            <a:off x="3581400" y="76200"/>
            <a:ext cx="32766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pitchFamily="34" charset="0"/>
                <a:cs typeface="Arial" pitchFamily="34" charset="0"/>
              </a:rPr>
              <a:t>Site  selection  criteria</a:t>
            </a:r>
            <a:endParaRPr lang="en-US"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304800" y="1295400"/>
            <a:ext cx="8382000" cy="4784725"/>
          </a:xfrm>
          <a:ln>
            <a:solidFill>
              <a:schemeClr val="accent1"/>
            </a:solidFill>
          </a:ln>
        </p:spPr>
        <p:txBody>
          <a:bodyPr/>
          <a:lstStyle/>
          <a:p>
            <a:pPr>
              <a:buNone/>
            </a:pPr>
            <a:r>
              <a:rPr lang="en-US" sz="2400" dirty="0" smtClean="0">
                <a:solidFill>
                  <a:srgbClr val="7030A0"/>
                </a:solidFill>
                <a:latin typeface="Arial" pitchFamily="34" charset="0"/>
                <a:cs typeface="Arial" pitchFamily="34" charset="0"/>
              </a:rPr>
              <a:t>	The </a:t>
            </a:r>
            <a:r>
              <a:rPr lang="en-US" sz="2400" dirty="0" smtClean="0">
                <a:solidFill>
                  <a:srgbClr val="7030A0"/>
                </a:solidFill>
                <a:latin typeface="Arial" pitchFamily="34" charset="0"/>
                <a:cs typeface="Arial" pitchFamily="34" charset="0"/>
              </a:rPr>
              <a:t>problem of site selection of a factory can be solved </a:t>
            </a:r>
            <a:r>
              <a:rPr lang="en-US" sz="2400" dirty="0" smtClean="0">
                <a:solidFill>
                  <a:srgbClr val="7030A0"/>
                </a:solidFill>
                <a:latin typeface="Arial" pitchFamily="34" charset="0"/>
                <a:cs typeface="Arial" pitchFamily="34" charset="0"/>
              </a:rPr>
              <a:t>in the </a:t>
            </a:r>
            <a:r>
              <a:rPr lang="en-US" sz="2400" dirty="0" smtClean="0">
                <a:solidFill>
                  <a:srgbClr val="7030A0"/>
                </a:solidFill>
                <a:latin typeface="Arial" pitchFamily="34" charset="0"/>
                <a:cs typeface="Arial" pitchFamily="34" charset="0"/>
              </a:rPr>
              <a:t>following three </a:t>
            </a:r>
            <a:r>
              <a:rPr lang="en-US" sz="2400" dirty="0" smtClean="0">
                <a:solidFill>
                  <a:srgbClr val="7030A0"/>
                </a:solidFill>
                <a:latin typeface="Arial" pitchFamily="34" charset="0"/>
                <a:cs typeface="Arial" pitchFamily="34" charset="0"/>
              </a:rPr>
              <a:t>stages.</a:t>
            </a:r>
          </a:p>
          <a:p>
            <a:pPr>
              <a:buNone/>
            </a:pPr>
            <a:endParaRPr lang="en-US" sz="800" dirty="0" smtClean="0">
              <a:solidFill>
                <a:srgbClr val="7030A0"/>
              </a:solidFill>
              <a:latin typeface="Arial" pitchFamily="34" charset="0"/>
              <a:cs typeface="Arial" pitchFamily="34" charset="0"/>
            </a:endParaRPr>
          </a:p>
          <a:p>
            <a:pPr lvl="2"/>
            <a:r>
              <a:rPr lang="en-US" dirty="0" smtClean="0">
                <a:latin typeface="Arial" pitchFamily="34" charset="0"/>
                <a:cs typeface="Arial" pitchFamily="34" charset="0"/>
              </a:rPr>
              <a:t>Selection of the </a:t>
            </a:r>
            <a:r>
              <a:rPr lang="en-US" dirty="0" smtClean="0">
                <a:solidFill>
                  <a:srgbClr val="0070C0"/>
                </a:solidFill>
                <a:latin typeface="Arial" pitchFamily="34" charset="0"/>
                <a:cs typeface="Arial" pitchFamily="34" charset="0"/>
              </a:rPr>
              <a:t>region. </a:t>
            </a:r>
          </a:p>
          <a:p>
            <a:pPr lvl="2"/>
            <a:r>
              <a:rPr lang="en-US" dirty="0" smtClean="0">
                <a:latin typeface="Arial" pitchFamily="34" charset="0"/>
                <a:cs typeface="Arial" pitchFamily="34" charset="0"/>
              </a:rPr>
              <a:t>Selection of the </a:t>
            </a:r>
            <a:r>
              <a:rPr lang="en-US" dirty="0" smtClean="0">
                <a:solidFill>
                  <a:srgbClr val="00B050"/>
                </a:solidFill>
                <a:latin typeface="Arial" pitchFamily="34" charset="0"/>
                <a:cs typeface="Arial" pitchFamily="34" charset="0"/>
              </a:rPr>
              <a:t>locality.</a:t>
            </a:r>
          </a:p>
          <a:p>
            <a:pPr lvl="2"/>
            <a:r>
              <a:rPr lang="en-US" dirty="0" smtClean="0">
                <a:latin typeface="Arial" pitchFamily="34" charset="0"/>
                <a:cs typeface="Arial" pitchFamily="34" charset="0"/>
              </a:rPr>
              <a:t>Selection of actual </a:t>
            </a:r>
            <a:r>
              <a:rPr lang="en-US" dirty="0" smtClean="0">
                <a:solidFill>
                  <a:srgbClr val="C00000"/>
                </a:solidFill>
                <a:latin typeface="Arial" pitchFamily="34" charset="0"/>
                <a:cs typeface="Arial" pitchFamily="34" charset="0"/>
              </a:rPr>
              <a:t>site.</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a:xfrm>
            <a:off x="3581400" y="76200"/>
            <a:ext cx="33528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7030A0"/>
                </a:solidFill>
              </a:rPr>
              <a:t>Site  selection  criteria</a:t>
            </a:r>
            <a:endParaRPr lang="en-US" sz="2800" dirty="0">
              <a:solidFill>
                <a:srgbClr val="7030A0"/>
              </a:solidFill>
            </a:endParaRPr>
          </a:p>
        </p:txBody>
      </p:sp>
      <p:sp>
        <p:nvSpPr>
          <p:cNvPr id="3" name="Content Placeholder 2"/>
          <p:cNvSpPr>
            <a:spLocks noGrp="1"/>
          </p:cNvSpPr>
          <p:nvPr>
            <p:ph idx="1"/>
          </p:nvPr>
        </p:nvSpPr>
        <p:spPr>
          <a:xfrm>
            <a:off x="381000" y="1295400"/>
            <a:ext cx="8305800" cy="4784725"/>
          </a:xfrm>
          <a:ln>
            <a:solidFill>
              <a:schemeClr val="accent1"/>
            </a:solidFill>
          </a:ln>
        </p:spPr>
        <p:txBody>
          <a:bodyPr/>
          <a:lstStyle/>
          <a:p>
            <a:pPr>
              <a:buNone/>
            </a:pPr>
            <a:r>
              <a:rPr lang="en-US" b="1" dirty="0" smtClean="0">
                <a:solidFill>
                  <a:srgbClr val="7030A0"/>
                </a:solidFill>
              </a:rPr>
              <a:t>Major considerations in selecting the region</a:t>
            </a:r>
          </a:p>
          <a:p>
            <a:r>
              <a:rPr lang="en-US" sz="2400" dirty="0" smtClean="0">
                <a:latin typeface="Arial" pitchFamily="34" charset="0"/>
                <a:cs typeface="Arial" pitchFamily="34" charset="0"/>
              </a:rPr>
              <a:t>Availability and proximity of </a:t>
            </a:r>
            <a:r>
              <a:rPr lang="en-US" sz="2400" dirty="0" smtClean="0">
                <a:solidFill>
                  <a:srgbClr val="002060"/>
                </a:solidFill>
                <a:latin typeface="Arial" pitchFamily="34" charset="0"/>
                <a:cs typeface="Arial" pitchFamily="34" charset="0"/>
              </a:rPr>
              <a:t>raw-materials</a:t>
            </a:r>
            <a:r>
              <a:rPr lang="en-US" sz="2400" dirty="0" smtClean="0">
                <a:latin typeface="Arial" pitchFamily="34" charset="0"/>
                <a:cs typeface="Arial" pitchFamily="34" charset="0"/>
              </a:rPr>
              <a:t>, </a:t>
            </a:r>
          </a:p>
          <a:p>
            <a:r>
              <a:rPr lang="en-US" sz="2400" dirty="0" smtClean="0">
                <a:latin typeface="Arial" pitchFamily="34" charset="0"/>
                <a:cs typeface="Arial" pitchFamily="34" charset="0"/>
              </a:rPr>
              <a:t>Vicinity of the </a:t>
            </a:r>
            <a:r>
              <a:rPr lang="en-US" sz="2400" dirty="0" smtClean="0">
                <a:solidFill>
                  <a:srgbClr val="C00000"/>
                </a:solidFill>
                <a:latin typeface="Arial" pitchFamily="34" charset="0"/>
                <a:cs typeface="Arial" pitchFamily="34" charset="0"/>
              </a:rPr>
              <a:t>market</a:t>
            </a:r>
            <a:r>
              <a:rPr lang="en-US" sz="2400" dirty="0" smtClean="0">
                <a:latin typeface="Arial" pitchFamily="34" charset="0"/>
                <a:cs typeface="Arial" pitchFamily="34" charset="0"/>
              </a:rPr>
              <a:t>, </a:t>
            </a:r>
          </a:p>
          <a:p>
            <a:r>
              <a:rPr lang="en-US" sz="2400" dirty="0" smtClean="0">
                <a:solidFill>
                  <a:srgbClr val="0070C0"/>
                </a:solidFill>
                <a:latin typeface="Arial" pitchFamily="34" charset="0"/>
                <a:cs typeface="Arial" pitchFamily="34" charset="0"/>
              </a:rPr>
              <a:t>Labour</a:t>
            </a:r>
            <a:r>
              <a:rPr lang="en-US" sz="2400" dirty="0" smtClean="0">
                <a:latin typeface="Arial" pitchFamily="34" charset="0"/>
                <a:cs typeface="Arial" pitchFamily="34" charset="0"/>
              </a:rPr>
              <a:t> supply, </a:t>
            </a:r>
          </a:p>
          <a:p>
            <a:r>
              <a:rPr lang="en-US" sz="2400" dirty="0" smtClean="0">
                <a:solidFill>
                  <a:srgbClr val="7030A0"/>
                </a:solidFill>
                <a:latin typeface="Arial" pitchFamily="34" charset="0"/>
                <a:cs typeface="Arial" pitchFamily="34" charset="0"/>
              </a:rPr>
              <a:t>Climatic</a:t>
            </a:r>
            <a:r>
              <a:rPr lang="en-US" sz="2400" dirty="0" smtClean="0">
                <a:latin typeface="Arial" pitchFamily="34" charset="0"/>
                <a:cs typeface="Arial" pitchFamily="34" charset="0"/>
              </a:rPr>
              <a:t> conditions </a:t>
            </a:r>
          </a:p>
          <a:p>
            <a:r>
              <a:rPr lang="en-US" sz="2400" dirty="0" smtClean="0">
                <a:solidFill>
                  <a:srgbClr val="C00000"/>
                </a:solidFill>
                <a:latin typeface="Arial" pitchFamily="34" charset="0"/>
                <a:cs typeface="Arial" pitchFamily="34" charset="0"/>
              </a:rPr>
              <a:t>Govt. Policies and Incentives.</a:t>
            </a:r>
            <a:endParaRPr lang="en-US" sz="2400" dirty="0">
              <a:solidFill>
                <a:srgbClr val="C00000"/>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a:xfrm>
            <a:off x="3581400" y="76200"/>
            <a:ext cx="31242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Site  selection  criteria</a:t>
            </a:r>
            <a:endParaRPr lang="en-US" dirty="0">
              <a:solidFill>
                <a:srgbClr val="C00000"/>
              </a:solidFill>
            </a:endParaRPr>
          </a:p>
        </p:txBody>
      </p:sp>
      <p:sp>
        <p:nvSpPr>
          <p:cNvPr id="3" name="Content Placeholder 2"/>
          <p:cNvSpPr>
            <a:spLocks noGrp="1"/>
          </p:cNvSpPr>
          <p:nvPr>
            <p:ph idx="1"/>
          </p:nvPr>
        </p:nvSpPr>
        <p:spPr>
          <a:xfrm>
            <a:off x="304800" y="1295400"/>
            <a:ext cx="8534400" cy="4784725"/>
          </a:xfrm>
          <a:ln>
            <a:solidFill>
              <a:schemeClr val="accent1"/>
            </a:solidFill>
          </a:ln>
        </p:spPr>
        <p:txBody>
          <a:bodyPr/>
          <a:lstStyle/>
          <a:p>
            <a:pPr lvl="0">
              <a:buNone/>
            </a:pPr>
            <a:r>
              <a:rPr lang="en-US" dirty="0" smtClean="0">
                <a:solidFill>
                  <a:srgbClr val="C00000"/>
                </a:solidFill>
                <a:latin typeface="Arial" pitchFamily="34" charset="0"/>
                <a:cs typeface="Arial" pitchFamily="34" charset="0"/>
              </a:rPr>
              <a:t>Selection of the Locality. </a:t>
            </a:r>
            <a:endParaRPr lang="en-US" dirty="0" smtClean="0">
              <a:solidFill>
                <a:srgbClr val="C00000"/>
              </a:solidFill>
              <a:latin typeface="Arial" pitchFamily="34" charset="0"/>
              <a:cs typeface="Arial" pitchFamily="34" charset="0"/>
            </a:endParaRPr>
          </a:p>
          <a:p>
            <a:pPr lvl="0">
              <a:buNone/>
            </a:pPr>
            <a:r>
              <a:rPr lang="en-US" sz="2400" dirty="0" smtClean="0">
                <a:solidFill>
                  <a:srgbClr val="C00000"/>
                </a:solidFill>
                <a:latin typeface="Arial" pitchFamily="34" charset="0"/>
                <a:cs typeface="Arial" pitchFamily="34" charset="0"/>
              </a:rPr>
              <a:t>	</a:t>
            </a:r>
            <a:r>
              <a:rPr lang="en-US" sz="2400" dirty="0" smtClean="0">
                <a:latin typeface="Arial" pitchFamily="34" charset="0"/>
                <a:cs typeface="Arial" pitchFamily="34" charset="0"/>
              </a:rPr>
              <a:t>After </a:t>
            </a:r>
            <a:r>
              <a:rPr lang="en-US" sz="2400" dirty="0" smtClean="0">
                <a:latin typeface="Arial" pitchFamily="34" charset="0"/>
                <a:cs typeface="Arial" pitchFamily="34" charset="0"/>
              </a:rPr>
              <a:t>selecting, the region, the specific locality within the region is considered. </a:t>
            </a:r>
          </a:p>
          <a:p>
            <a:pPr lvl="0">
              <a:buNone/>
            </a:pPr>
            <a:r>
              <a:rPr lang="en-US" dirty="0" smtClean="0">
                <a:solidFill>
                  <a:srgbClr val="C00000"/>
                </a:solidFill>
                <a:latin typeface="Arial" pitchFamily="34" charset="0"/>
                <a:cs typeface="Arial" pitchFamily="34" charset="0"/>
              </a:rPr>
              <a:t>Alternatives open in selecting the locality</a:t>
            </a:r>
          </a:p>
          <a:p>
            <a:pPr lvl="1"/>
            <a:r>
              <a:rPr lang="en-US" sz="2400" dirty="0" smtClean="0">
                <a:latin typeface="Arial" pitchFamily="34" charset="0"/>
                <a:cs typeface="Arial" pitchFamily="34" charset="0"/>
              </a:rPr>
              <a:t>Urban area.</a:t>
            </a:r>
          </a:p>
          <a:p>
            <a:pPr lvl="1"/>
            <a:r>
              <a:rPr lang="en-US" sz="2400" dirty="0" smtClean="0">
                <a:latin typeface="Arial" pitchFamily="34" charset="0"/>
                <a:cs typeface="Arial" pitchFamily="34" charset="0"/>
              </a:rPr>
              <a:t>Rural area.</a:t>
            </a:r>
          </a:p>
          <a:p>
            <a:pPr lvl="1"/>
            <a:r>
              <a:rPr lang="en-US" sz="2400" dirty="0" smtClean="0">
                <a:latin typeface="Arial" pitchFamily="34" charset="0"/>
                <a:cs typeface="Arial" pitchFamily="34" charset="0"/>
              </a:rPr>
              <a:t>Suburban area in the vicinity of the urban area.</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a:xfrm>
            <a:off x="3581400" y="76200"/>
            <a:ext cx="3200400" cy="304800"/>
          </a:xfrm>
        </p:spPr>
        <p:txBody>
          <a:bodyPr/>
          <a:lstStyle/>
          <a:p>
            <a:r>
              <a:rPr lang="en-US" smtClean="0">
                <a:solidFill>
                  <a:srgbClr val="7030A0"/>
                </a:solidFill>
              </a:rPr>
              <a:t>By: Mudit M. Saxena,  Dept. of Mech. Engg.</a:t>
            </a:r>
            <a:endParaRPr lang="en-US" dirty="0">
              <a:solidFill>
                <a:srgbClr val="7030A0"/>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241</TotalTime>
  <Words>1859</Words>
  <Application>Microsoft Office PowerPoint</Application>
  <PresentationFormat>On-screen Show (4:3)</PresentationFormat>
  <Paragraphs>231</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Location Selection and Plant Layout</vt:lpstr>
      <vt:lpstr>Location Selection</vt:lpstr>
      <vt:lpstr>IMPORTANCE OF PLANT LOCATION</vt:lpstr>
      <vt:lpstr>When selection of suitable site is needed ?</vt:lpstr>
      <vt:lpstr>DYNAMIC NATURE OF PLANT LOCATION </vt:lpstr>
      <vt:lpstr>reasons for relocation of plant  </vt:lpstr>
      <vt:lpstr>Site  selection  criteria</vt:lpstr>
      <vt:lpstr>Site  selection  criteria</vt:lpstr>
      <vt:lpstr>Site  selection  criteria</vt:lpstr>
      <vt:lpstr>Site  selection  criteria</vt:lpstr>
      <vt:lpstr>Site  selection  criteria</vt:lpstr>
      <vt:lpstr>Site  selection  criteria</vt:lpstr>
      <vt:lpstr>BACKWARD AREAS AND INDUSTRIAL POLICY </vt:lpstr>
      <vt:lpstr>Measures taken by the government  to minimize regional imbalance</vt:lpstr>
      <vt:lpstr>GOVT. POLICIES FOR DECENTRALISATION </vt:lpstr>
      <vt:lpstr>GOVT. POLICIES FOR DECENTRALISATION </vt:lpstr>
      <vt:lpstr>INDUSTRIAL ESTATES</vt:lpstr>
      <vt:lpstr>INDUSTRIAL ESTATES</vt:lpstr>
      <vt:lpstr>Advantages of Industrial Estates </vt:lpstr>
      <vt:lpstr>Advantages of Industrial Estates</vt:lpstr>
      <vt:lpstr>ECONOMIC SURVEY OF SITE SELECTION </vt:lpstr>
      <vt:lpstr>Special Economic Zone (SEZ)</vt:lpstr>
      <vt:lpstr>Special Economic Zone (SEZ)</vt:lpstr>
      <vt:lpstr>Assignment - 1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msaxena</cp:lastModifiedBy>
  <cp:revision>90</cp:revision>
  <dcterms:created xsi:type="dcterms:W3CDTF">2006-08-16T00:00:00Z</dcterms:created>
  <dcterms:modified xsi:type="dcterms:W3CDTF">2015-01-16T05:34:41Z</dcterms:modified>
</cp:coreProperties>
</file>