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8"/>
  </p:notesMasterIdLst>
  <p:sldIdLst>
    <p:sldId id="256" r:id="rId2"/>
    <p:sldId id="265" r:id="rId3"/>
    <p:sldId id="257" r:id="rId4"/>
    <p:sldId id="266" r:id="rId5"/>
    <p:sldId id="267" r:id="rId6"/>
    <p:sldId id="268" r:id="rId7"/>
    <p:sldId id="271" r:id="rId8"/>
    <p:sldId id="275" r:id="rId9"/>
    <p:sldId id="272" r:id="rId10"/>
    <p:sldId id="273" r:id="rId11"/>
    <p:sldId id="274" r:id="rId12"/>
    <p:sldId id="276" r:id="rId13"/>
    <p:sldId id="277" r:id="rId14"/>
    <p:sldId id="278" r:id="rId15"/>
    <p:sldId id="279" r:id="rId16"/>
    <p:sldId id="280" r:id="rId17"/>
    <p:sldId id="281" r:id="rId18"/>
    <p:sldId id="282" r:id="rId19"/>
    <p:sldId id="283" r:id="rId20"/>
    <p:sldId id="258" r:id="rId21"/>
    <p:sldId id="284" r:id="rId22"/>
    <p:sldId id="285" r:id="rId23"/>
    <p:sldId id="286" r:id="rId24"/>
    <p:sldId id="287" r:id="rId25"/>
    <p:sldId id="292" r:id="rId26"/>
    <p:sldId id="293" r:id="rId27"/>
    <p:sldId id="294" r:id="rId28"/>
    <p:sldId id="259" r:id="rId29"/>
    <p:sldId id="288" r:id="rId30"/>
    <p:sldId id="289" r:id="rId31"/>
    <p:sldId id="290" r:id="rId32"/>
    <p:sldId id="291" r:id="rId33"/>
    <p:sldId id="296" r:id="rId34"/>
    <p:sldId id="260" r:id="rId35"/>
    <p:sldId id="295" r:id="rId36"/>
    <p:sldId id="297" r:id="rId37"/>
    <p:sldId id="298" r:id="rId38"/>
    <p:sldId id="299" r:id="rId39"/>
    <p:sldId id="300" r:id="rId40"/>
    <p:sldId id="312" r:id="rId41"/>
    <p:sldId id="317" r:id="rId42"/>
    <p:sldId id="261" r:id="rId43"/>
    <p:sldId id="302" r:id="rId44"/>
    <p:sldId id="304" r:id="rId45"/>
    <p:sldId id="313" r:id="rId46"/>
    <p:sldId id="306" r:id="rId47"/>
    <p:sldId id="308" r:id="rId48"/>
    <p:sldId id="309" r:id="rId49"/>
    <p:sldId id="311" r:id="rId50"/>
    <p:sldId id="315" r:id="rId51"/>
    <p:sldId id="316" r:id="rId52"/>
    <p:sldId id="314" r:id="rId53"/>
    <p:sldId id="318" r:id="rId54"/>
    <p:sldId id="319" r:id="rId55"/>
    <p:sldId id="320" r:id="rId56"/>
    <p:sldId id="321"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31" autoAdjust="0"/>
  </p:normalViewPr>
  <p:slideViewPr>
    <p:cSldViewPr>
      <p:cViewPr varScale="1">
        <p:scale>
          <a:sx n="70" d="100"/>
          <a:sy n="70" d="100"/>
        </p:scale>
        <p:origin x="-52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11" Type="http://schemas.openxmlformats.org/officeDocument/2006/relationships/image" Target="../media/image23.wmf"/><Relationship Id="rId5" Type="http://schemas.openxmlformats.org/officeDocument/2006/relationships/image" Target="../media/image17.wmf"/><Relationship Id="rId10" Type="http://schemas.openxmlformats.org/officeDocument/2006/relationships/image" Target="../media/image22.wmf"/><Relationship Id="rId4" Type="http://schemas.openxmlformats.org/officeDocument/2006/relationships/image" Target="../media/image16.wmf"/><Relationship Id="rId9"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8.wmf"/><Relationship Id="rId7" Type="http://schemas.openxmlformats.org/officeDocument/2006/relationships/image" Target="../media/image32.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35.wmf"/><Relationship Id="rId7" Type="http://schemas.openxmlformats.org/officeDocument/2006/relationships/image" Target="../media/image39.wmf"/><Relationship Id="rId2" Type="http://schemas.openxmlformats.org/officeDocument/2006/relationships/image" Target="../media/image34.wmf"/><Relationship Id="rId1" Type="http://schemas.openxmlformats.org/officeDocument/2006/relationships/image" Target="../media/image33.w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36.wmf"/><Relationship Id="rId9" Type="http://schemas.openxmlformats.org/officeDocument/2006/relationships/image" Target="../media/image40.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 Id="rId5" Type="http://schemas.openxmlformats.org/officeDocument/2006/relationships/image" Target="../media/image55.wmf"/><Relationship Id="rId4" Type="http://schemas.openxmlformats.org/officeDocument/2006/relationships/image" Target="../media/image54.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66.wmf"/><Relationship Id="rId13" Type="http://schemas.openxmlformats.org/officeDocument/2006/relationships/image" Target="../media/image71.wmf"/><Relationship Id="rId3" Type="http://schemas.openxmlformats.org/officeDocument/2006/relationships/image" Target="../media/image61.wmf"/><Relationship Id="rId7" Type="http://schemas.openxmlformats.org/officeDocument/2006/relationships/image" Target="../media/image65.wmf"/><Relationship Id="rId12" Type="http://schemas.openxmlformats.org/officeDocument/2006/relationships/image" Target="../media/image70.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4.wmf"/><Relationship Id="rId11" Type="http://schemas.openxmlformats.org/officeDocument/2006/relationships/image" Target="../media/image69.wmf"/><Relationship Id="rId5" Type="http://schemas.openxmlformats.org/officeDocument/2006/relationships/image" Target="../media/image63.wmf"/><Relationship Id="rId10" Type="http://schemas.openxmlformats.org/officeDocument/2006/relationships/image" Target="../media/image68.wmf"/><Relationship Id="rId4" Type="http://schemas.openxmlformats.org/officeDocument/2006/relationships/image" Target="../media/image62.wmf"/><Relationship Id="rId9" Type="http://schemas.openxmlformats.org/officeDocument/2006/relationships/image" Target="../media/image67.wmf"/><Relationship Id="rId14" Type="http://schemas.openxmlformats.org/officeDocument/2006/relationships/image" Target="../media/image7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DCD867-07E5-46EA-97D8-8F9F527704B8}" type="datetimeFigureOut">
              <a:rPr lang="en-US" smtClean="0"/>
              <a:pPr/>
              <a:t>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387C42-7091-4D10-8008-2D2CD0A06E5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E0EF7D3-7DD4-46B3-8D68-C1296A114188}" type="datetime1">
              <a:rPr lang="en-US" smtClean="0"/>
              <a:pPr/>
              <a:t>2/7/2017</a:t>
            </a:fld>
            <a:endParaRPr lang="en-US"/>
          </a:p>
        </p:txBody>
      </p:sp>
      <p:sp>
        <p:nvSpPr>
          <p:cNvPr id="20" name="Footer Placeholder 19"/>
          <p:cNvSpPr>
            <a:spLocks noGrp="1"/>
          </p:cNvSpPr>
          <p:nvPr>
            <p:ph type="ftr" sz="quarter" idx="11"/>
          </p:nvPr>
        </p:nvSpPr>
        <p:spPr/>
        <p:txBody>
          <a:bodyPr/>
          <a:lstStyle>
            <a:extLst/>
          </a:lstStyle>
          <a:p>
            <a:r>
              <a:rPr lang="en-US" smtClean="0"/>
              <a:t>By: Mudit M. Saxena, Dept. of Mech. Engg.</a:t>
            </a:r>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18F0BC-CB5E-428D-81A7-ADC9A6AC48EC}" type="datetime1">
              <a:rPr lang="en-US" smtClean="0"/>
              <a:pPr/>
              <a:t>2/7/2017</a:t>
            </a:fld>
            <a:endParaRPr lang="en-US"/>
          </a:p>
        </p:txBody>
      </p:sp>
      <p:sp>
        <p:nvSpPr>
          <p:cNvPr id="5" name="Footer Placeholder 4"/>
          <p:cNvSpPr>
            <a:spLocks noGrp="1"/>
          </p:cNvSpPr>
          <p:nvPr>
            <p:ph type="ftr" sz="quarter" idx="11"/>
          </p:nvPr>
        </p:nvSpPr>
        <p:spPr/>
        <p:txBody>
          <a:bodyPr/>
          <a:lstStyle>
            <a:extLst/>
          </a:lstStyle>
          <a:p>
            <a:r>
              <a:rPr lang="en-US" smtClean="0"/>
              <a:t>By: Mudit M. Saxena, Dept. of Mech. Engg.</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1A5B72-50D0-484E-899C-A193B29DF976}" type="datetime1">
              <a:rPr lang="en-US" smtClean="0"/>
              <a:pPr/>
              <a:t>2/7/2017</a:t>
            </a:fld>
            <a:endParaRPr lang="en-US"/>
          </a:p>
        </p:txBody>
      </p:sp>
      <p:sp>
        <p:nvSpPr>
          <p:cNvPr id="5" name="Footer Placeholder 4"/>
          <p:cNvSpPr>
            <a:spLocks noGrp="1"/>
          </p:cNvSpPr>
          <p:nvPr>
            <p:ph type="ftr" sz="quarter" idx="11"/>
          </p:nvPr>
        </p:nvSpPr>
        <p:spPr/>
        <p:txBody>
          <a:bodyPr/>
          <a:lstStyle>
            <a:extLst/>
          </a:lstStyle>
          <a:p>
            <a:r>
              <a:rPr lang="en-US" smtClean="0"/>
              <a:t>By: Mudit M. Saxena, Dept. of Mech. Engg.</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6FB388-316A-46DE-81E0-11AE229B71C1}" type="datetime1">
              <a:rPr lang="en-US" smtClean="0"/>
              <a:pPr/>
              <a:t>2/7/2017</a:t>
            </a:fld>
            <a:endParaRPr lang="en-US"/>
          </a:p>
        </p:txBody>
      </p:sp>
      <p:sp>
        <p:nvSpPr>
          <p:cNvPr id="5" name="Footer Placeholder 4"/>
          <p:cNvSpPr>
            <a:spLocks noGrp="1"/>
          </p:cNvSpPr>
          <p:nvPr>
            <p:ph type="ftr" sz="quarter" idx="11"/>
          </p:nvPr>
        </p:nvSpPr>
        <p:spPr/>
        <p:txBody>
          <a:bodyPr/>
          <a:lstStyle>
            <a:extLst/>
          </a:lstStyle>
          <a:p>
            <a:r>
              <a:rPr lang="en-US" smtClean="0"/>
              <a:t>By: Mudit M. Saxena, Dept. of Mech. Engg.</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6F17C5-06A6-4A7A-949A-99C29E1A170D}" type="datetime1">
              <a:rPr lang="en-US" smtClean="0"/>
              <a:pPr/>
              <a:t>2/7/2017</a:t>
            </a:fld>
            <a:endParaRPr lang="en-US"/>
          </a:p>
        </p:txBody>
      </p:sp>
      <p:sp>
        <p:nvSpPr>
          <p:cNvPr id="5" name="Footer Placeholder 4"/>
          <p:cNvSpPr>
            <a:spLocks noGrp="1"/>
          </p:cNvSpPr>
          <p:nvPr>
            <p:ph type="ftr" sz="quarter" idx="11"/>
          </p:nvPr>
        </p:nvSpPr>
        <p:spPr/>
        <p:txBody>
          <a:bodyPr/>
          <a:lstStyle>
            <a:extLst/>
          </a:lstStyle>
          <a:p>
            <a:r>
              <a:rPr lang="en-US" smtClean="0"/>
              <a:t>By: Mudit M. Saxena, Dept. of Mech. Engg.</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CF135A0-A2D2-41A7-8AEA-DFAB127CB693}" type="datetime1">
              <a:rPr lang="en-US" smtClean="0"/>
              <a:pPr/>
              <a:t>2/7/2017</a:t>
            </a:fld>
            <a:endParaRPr lang="en-US"/>
          </a:p>
        </p:txBody>
      </p:sp>
      <p:sp>
        <p:nvSpPr>
          <p:cNvPr id="6" name="Footer Placeholder 5"/>
          <p:cNvSpPr>
            <a:spLocks noGrp="1"/>
          </p:cNvSpPr>
          <p:nvPr>
            <p:ph type="ftr" sz="quarter" idx="11"/>
          </p:nvPr>
        </p:nvSpPr>
        <p:spPr/>
        <p:txBody>
          <a:bodyPr/>
          <a:lstStyle>
            <a:extLst/>
          </a:lstStyle>
          <a:p>
            <a:r>
              <a:rPr lang="en-US" smtClean="0"/>
              <a:t>By: Mudit M. Saxena, Dept. of Mech. Engg.</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DDD40BA-9331-477A-9010-23F8DB327AA1}" type="datetime1">
              <a:rPr lang="en-US" smtClean="0"/>
              <a:pPr/>
              <a:t>2/7/2017</a:t>
            </a:fld>
            <a:endParaRPr lang="en-US"/>
          </a:p>
        </p:txBody>
      </p:sp>
      <p:sp>
        <p:nvSpPr>
          <p:cNvPr id="8" name="Footer Placeholder 7"/>
          <p:cNvSpPr>
            <a:spLocks noGrp="1"/>
          </p:cNvSpPr>
          <p:nvPr>
            <p:ph type="ftr" sz="quarter" idx="11"/>
          </p:nvPr>
        </p:nvSpPr>
        <p:spPr/>
        <p:txBody>
          <a:bodyPr/>
          <a:lstStyle>
            <a:extLst/>
          </a:lstStyle>
          <a:p>
            <a:r>
              <a:rPr lang="en-US" smtClean="0"/>
              <a:t>By: Mudit M. Saxena, Dept. of Mech. Engg.</a:t>
            </a:r>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61F3761-92DF-4C9E-B103-33A84897327F}" type="datetime1">
              <a:rPr lang="en-US" smtClean="0"/>
              <a:pPr/>
              <a:t>2/7/2017</a:t>
            </a:fld>
            <a:endParaRPr lang="en-US"/>
          </a:p>
        </p:txBody>
      </p:sp>
      <p:sp>
        <p:nvSpPr>
          <p:cNvPr id="4" name="Footer Placeholder 3"/>
          <p:cNvSpPr>
            <a:spLocks noGrp="1"/>
          </p:cNvSpPr>
          <p:nvPr>
            <p:ph type="ftr" sz="quarter" idx="11"/>
          </p:nvPr>
        </p:nvSpPr>
        <p:spPr/>
        <p:txBody>
          <a:bodyPr/>
          <a:lstStyle>
            <a:extLst/>
          </a:lstStyle>
          <a:p>
            <a:r>
              <a:rPr lang="en-US" smtClean="0"/>
              <a:t>By: Mudit M. Saxena, Dept. of Mech. Engg.</a:t>
            </a:r>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7218DDD-0220-4AED-9F8B-9BE587A10E01}" type="datetime1">
              <a:rPr lang="en-US" smtClean="0"/>
              <a:pPr/>
              <a:t>2/7/2017</a:t>
            </a:fld>
            <a:endParaRPr lang="en-US"/>
          </a:p>
        </p:txBody>
      </p:sp>
      <p:sp>
        <p:nvSpPr>
          <p:cNvPr id="3" name="Footer Placeholder 2"/>
          <p:cNvSpPr>
            <a:spLocks noGrp="1"/>
          </p:cNvSpPr>
          <p:nvPr>
            <p:ph type="ftr" sz="quarter" idx="11"/>
          </p:nvPr>
        </p:nvSpPr>
        <p:spPr/>
        <p:txBody>
          <a:bodyPr/>
          <a:lstStyle>
            <a:extLst/>
          </a:lstStyle>
          <a:p>
            <a:r>
              <a:rPr lang="en-US" smtClean="0"/>
              <a:t>By: Mudit M. Saxena, Dept. of Mech. Engg.</a:t>
            </a:r>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2EB414-3D3D-407B-A39D-9ECE86200F81}" type="datetime1">
              <a:rPr lang="en-US" smtClean="0"/>
              <a:pPr/>
              <a:t>2/7/2017</a:t>
            </a:fld>
            <a:endParaRPr lang="en-US"/>
          </a:p>
        </p:txBody>
      </p:sp>
      <p:sp>
        <p:nvSpPr>
          <p:cNvPr id="6" name="Footer Placeholder 5"/>
          <p:cNvSpPr>
            <a:spLocks noGrp="1"/>
          </p:cNvSpPr>
          <p:nvPr>
            <p:ph type="ftr" sz="quarter" idx="11"/>
          </p:nvPr>
        </p:nvSpPr>
        <p:spPr/>
        <p:txBody>
          <a:bodyPr/>
          <a:lstStyle>
            <a:extLst/>
          </a:lstStyle>
          <a:p>
            <a:r>
              <a:rPr lang="en-US" smtClean="0"/>
              <a:t>By: Mudit M. Saxena, Dept. of Mech. Engg.</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27D0570-057D-4331-8639-E9E2A7E4C123}" type="datetime1">
              <a:rPr lang="en-US" smtClean="0"/>
              <a:pPr/>
              <a:t>2/7/2017</a:t>
            </a:fld>
            <a:endParaRPr lang="en-US"/>
          </a:p>
        </p:txBody>
      </p:sp>
      <p:sp>
        <p:nvSpPr>
          <p:cNvPr id="6" name="Footer Placeholder 5"/>
          <p:cNvSpPr>
            <a:spLocks noGrp="1"/>
          </p:cNvSpPr>
          <p:nvPr>
            <p:ph type="ftr" sz="quarter" idx="11"/>
          </p:nvPr>
        </p:nvSpPr>
        <p:spPr/>
        <p:txBody>
          <a:bodyPr/>
          <a:lstStyle>
            <a:extLst/>
          </a:lstStyle>
          <a:p>
            <a:r>
              <a:rPr lang="en-US" smtClean="0"/>
              <a:t>By: Mudit M. Saxena, Dept. of Mech. Engg.</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9200993-DBF4-45A6-8671-FDE287401AB5}" type="datetime1">
              <a:rPr lang="en-US" smtClean="0"/>
              <a:pPr/>
              <a:t>2/7/2017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By: Mudit M. Saxena, Dept. of Mech. Engg.</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5" Type="http://schemas.openxmlformats.org/officeDocument/2006/relationships/image" Target="../media/image25.png"/><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image" Target="../media/image2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 Id="rId9" Type="http://schemas.openxmlformats.org/officeDocument/2006/relationships/oleObject" Target="../embeddings/oleObject18.bin"/></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22.bin"/><Relationship Id="rId11" Type="http://schemas.openxmlformats.org/officeDocument/2006/relationships/oleObject" Target="../embeddings/oleObject27.bin"/><Relationship Id="rId5" Type="http://schemas.openxmlformats.org/officeDocument/2006/relationships/oleObject" Target="../embeddings/oleObject21.bin"/><Relationship Id="rId10" Type="http://schemas.openxmlformats.org/officeDocument/2006/relationships/oleObject" Target="../embeddings/oleObject26.bin"/><Relationship Id="rId4" Type="http://schemas.openxmlformats.org/officeDocument/2006/relationships/oleObject" Target="../embeddings/oleObject20.bin"/><Relationship Id="rId9" Type="http://schemas.openxmlformats.org/officeDocument/2006/relationships/oleObject" Target="../embeddings/oleObject25.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2.bin"/><Relationship Id="rId12" Type="http://schemas.openxmlformats.org/officeDocument/2006/relationships/image" Target="../media/image50.png"/><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31.bin"/><Relationship Id="rId11" Type="http://schemas.openxmlformats.org/officeDocument/2006/relationships/image" Target="../media/image49.png"/><Relationship Id="rId5" Type="http://schemas.openxmlformats.org/officeDocument/2006/relationships/oleObject" Target="../embeddings/oleObject30.bin"/><Relationship Id="rId10" Type="http://schemas.openxmlformats.org/officeDocument/2006/relationships/oleObject" Target="../embeddings/oleObject35.bin"/><Relationship Id="rId4" Type="http://schemas.openxmlformats.org/officeDocument/2006/relationships/oleObject" Target="../embeddings/oleObject29.bin"/><Relationship Id="rId9" Type="http://schemas.openxmlformats.org/officeDocument/2006/relationships/oleObject" Target="../embeddings/oleObject34.bin"/></Relationships>
</file>

<file path=ppt/slides/_rels/slide46.xml.rels><?xml version="1.0" encoding="UTF-8" standalone="yes"?>
<Relationships xmlns="http://schemas.openxmlformats.org/package/2006/relationships"><Relationship Id="rId8" Type="http://schemas.openxmlformats.org/officeDocument/2006/relationships/image" Target="../media/image56.png"/><Relationship Id="rId3" Type="http://schemas.openxmlformats.org/officeDocument/2006/relationships/oleObject" Target="../embeddings/oleObject36.bin"/><Relationship Id="rId7" Type="http://schemas.openxmlformats.org/officeDocument/2006/relationships/oleObject" Target="../embeddings/oleObject40.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39.bin"/><Relationship Id="rId5" Type="http://schemas.openxmlformats.org/officeDocument/2006/relationships/oleObject" Target="../embeddings/oleObject38.bin"/><Relationship Id="rId10" Type="http://schemas.openxmlformats.org/officeDocument/2006/relationships/image" Target="../media/image58.png"/><Relationship Id="rId4" Type="http://schemas.openxmlformats.org/officeDocument/2006/relationships/oleObject" Target="../embeddings/oleObject37.bin"/><Relationship Id="rId9" Type="http://schemas.openxmlformats.org/officeDocument/2006/relationships/image" Target="../media/image57.png"/></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46.bin"/><Relationship Id="rId13" Type="http://schemas.openxmlformats.org/officeDocument/2006/relationships/oleObject" Target="../embeddings/oleObject51.bin"/><Relationship Id="rId3" Type="http://schemas.openxmlformats.org/officeDocument/2006/relationships/oleObject" Target="../embeddings/oleObject41.bin"/><Relationship Id="rId7" Type="http://schemas.openxmlformats.org/officeDocument/2006/relationships/oleObject" Target="../embeddings/oleObject45.bin"/><Relationship Id="rId12" Type="http://schemas.openxmlformats.org/officeDocument/2006/relationships/oleObject" Target="../embeddings/oleObject50.bin"/><Relationship Id="rId2" Type="http://schemas.openxmlformats.org/officeDocument/2006/relationships/slideLayout" Target="../slideLayouts/slideLayout6.xml"/><Relationship Id="rId16" Type="http://schemas.openxmlformats.org/officeDocument/2006/relationships/oleObject" Target="../embeddings/oleObject54.bin"/><Relationship Id="rId1" Type="http://schemas.openxmlformats.org/officeDocument/2006/relationships/vmlDrawing" Target="../drawings/vmlDrawing6.vml"/><Relationship Id="rId6" Type="http://schemas.openxmlformats.org/officeDocument/2006/relationships/oleObject" Target="../embeddings/oleObject44.bin"/><Relationship Id="rId11" Type="http://schemas.openxmlformats.org/officeDocument/2006/relationships/oleObject" Target="../embeddings/oleObject49.bin"/><Relationship Id="rId5" Type="http://schemas.openxmlformats.org/officeDocument/2006/relationships/oleObject" Target="../embeddings/oleObject43.bin"/><Relationship Id="rId15" Type="http://schemas.openxmlformats.org/officeDocument/2006/relationships/oleObject" Target="../embeddings/oleObject53.bin"/><Relationship Id="rId10" Type="http://schemas.openxmlformats.org/officeDocument/2006/relationships/oleObject" Target="../embeddings/oleObject48.bin"/><Relationship Id="rId4" Type="http://schemas.openxmlformats.org/officeDocument/2006/relationships/oleObject" Target="../embeddings/oleObject42.bin"/><Relationship Id="rId9" Type="http://schemas.openxmlformats.org/officeDocument/2006/relationships/oleObject" Target="../embeddings/oleObject47.bin"/><Relationship Id="rId14" Type="http://schemas.openxmlformats.org/officeDocument/2006/relationships/oleObject" Target="../embeddings/oleObject52.bin"/></Relationships>
</file>

<file path=ppt/slides/_rels/slide48.xml.rels><?xml version="1.0" encoding="UTF-8" standalone="yes"?>
<Relationships xmlns="http://schemas.openxmlformats.org/package/2006/relationships"><Relationship Id="rId3" Type="http://schemas.openxmlformats.org/officeDocument/2006/relationships/image" Target="../media/image74.png"/><Relationship Id="rId2" Type="http://schemas.openxmlformats.org/officeDocument/2006/relationships/image" Target="../media/image73.png"/><Relationship Id="rId1" Type="http://schemas.openxmlformats.org/officeDocument/2006/relationships/slideLayout" Target="../slideLayouts/slideLayout6.xml"/><Relationship Id="rId5" Type="http://schemas.openxmlformats.org/officeDocument/2006/relationships/image" Target="../media/image76.png"/><Relationship Id="rId4" Type="http://schemas.openxmlformats.org/officeDocument/2006/relationships/image" Target="../media/image75.png"/></Relationships>
</file>

<file path=ppt/slides/_rels/slide49.xml.rels><?xml version="1.0" encoding="UTF-8" standalone="yes"?>
<Relationships xmlns="http://schemas.openxmlformats.org/package/2006/relationships"><Relationship Id="rId3" Type="http://schemas.openxmlformats.org/officeDocument/2006/relationships/image" Target="../media/image78.png"/><Relationship Id="rId2" Type="http://schemas.openxmlformats.org/officeDocument/2006/relationships/image" Target="../media/image77.png"/><Relationship Id="rId1" Type="http://schemas.openxmlformats.org/officeDocument/2006/relationships/slideLayout" Target="../slideLayouts/slideLayout6.xml"/><Relationship Id="rId4" Type="http://schemas.openxmlformats.org/officeDocument/2006/relationships/image" Target="../media/image7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80.png"/><Relationship Id="rId1" Type="http://schemas.openxmlformats.org/officeDocument/2006/relationships/slideLayout" Target="../slideLayouts/slideLayout2.xml"/><Relationship Id="rId4" Type="http://schemas.openxmlformats.org/officeDocument/2006/relationships/image" Target="../media/image82.png"/></Relationships>
</file>

<file path=ppt/slides/_rels/slide51.xml.rels><?xml version="1.0" encoding="UTF-8" standalone="yes"?>
<Relationships xmlns="http://schemas.openxmlformats.org/package/2006/relationships"><Relationship Id="rId2" Type="http://schemas.openxmlformats.org/officeDocument/2006/relationships/image" Target="../media/image8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85.png"/><Relationship Id="rId2" Type="http://schemas.openxmlformats.org/officeDocument/2006/relationships/image" Target="../media/image84.png"/><Relationship Id="rId1" Type="http://schemas.openxmlformats.org/officeDocument/2006/relationships/slideLayout" Target="../slideLayouts/slideLayout6.xml"/><Relationship Id="rId4" Type="http://schemas.openxmlformats.org/officeDocument/2006/relationships/image" Target="../media/image86.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685800"/>
            <a:ext cx="7772400" cy="1470025"/>
          </a:xfrm>
          <a:solidFill>
            <a:schemeClr val="accent3">
              <a:lumMod val="60000"/>
              <a:lumOff val="40000"/>
            </a:schemeClr>
          </a:solidFill>
          <a:ln>
            <a:solidFill>
              <a:schemeClr val="tx1"/>
            </a:solid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sz="3100" dirty="0" smtClean="0"/>
              <a:t>ELEMENTS OF MECHANICAL ENGINEERING</a:t>
            </a:r>
            <a:r>
              <a:rPr lang="en-US" dirty="0" smtClean="0"/>
              <a:t/>
            </a:r>
            <a:br>
              <a:rPr lang="en-US" dirty="0" smtClean="0"/>
            </a:br>
            <a:endParaRPr lang="en-US" sz="3100" dirty="0">
              <a:solidFill>
                <a:srgbClr val="C00000"/>
              </a:solidFill>
            </a:endParaRPr>
          </a:p>
        </p:txBody>
      </p:sp>
      <p:sp>
        <p:nvSpPr>
          <p:cNvPr id="3" name="Subtitle 2"/>
          <p:cNvSpPr>
            <a:spLocks noGrp="1"/>
          </p:cNvSpPr>
          <p:nvPr>
            <p:ph type="subTitle" idx="1"/>
          </p:nvPr>
        </p:nvSpPr>
        <p:spPr>
          <a:xfrm>
            <a:off x="2590800" y="3124200"/>
            <a:ext cx="5410200" cy="609600"/>
          </a:xfrm>
          <a:solidFill>
            <a:schemeClr val="bg2">
              <a:lumMod val="90000"/>
            </a:schemeClr>
          </a:solidFill>
          <a:ln>
            <a:solidFill>
              <a:srgbClr val="002060"/>
            </a:solidFill>
          </a:ln>
          <a:scene3d>
            <a:camera prst="orthographicFront"/>
            <a:lightRig rig="threePt" dir="t"/>
          </a:scene3d>
          <a:sp3d>
            <a:bevelT prst="angle"/>
          </a:sp3d>
        </p:spPr>
        <p:txBody>
          <a:bodyPr>
            <a:normAutofit fontScale="92500"/>
          </a:bodyPr>
          <a:lstStyle/>
          <a:p>
            <a:r>
              <a:rPr lang="en-US" dirty="0" smtClean="0"/>
              <a:t>By: Mudit M. Saxena, Dept. of Mech. </a:t>
            </a:r>
            <a:r>
              <a:rPr lang="en-US" dirty="0" err="1" smtClean="0"/>
              <a:t>Engg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t>PRESSURE</a:t>
            </a:r>
            <a:endParaRPr lang="en-US" dirty="0"/>
          </a:p>
        </p:txBody>
      </p:sp>
      <p:sp>
        <p:nvSpPr>
          <p:cNvPr id="3" name="Content Placeholder 2"/>
          <p:cNvSpPr>
            <a:spLocks noGrp="1"/>
          </p:cNvSpPr>
          <p:nvPr>
            <p:ph idx="1"/>
          </p:nvPr>
        </p:nvSpPr>
        <p:spPr>
          <a:xfrm>
            <a:off x="1371600" y="1143000"/>
            <a:ext cx="7498080" cy="4800600"/>
          </a:xfrm>
          <a:ln>
            <a:solidFill>
              <a:schemeClr val="bg2">
                <a:lumMod val="25000"/>
              </a:schemeClr>
            </a:solidFill>
          </a:ln>
        </p:spPr>
        <p:txBody>
          <a:bodyPr/>
          <a:lstStyle/>
          <a:p>
            <a:pPr>
              <a:buNone/>
            </a:pPr>
            <a:r>
              <a:rPr lang="en-US" dirty="0" smtClean="0">
                <a:solidFill>
                  <a:srgbClr val="C00000"/>
                </a:solidFill>
              </a:rPr>
              <a:t>UNITS OF PRESSURE:</a:t>
            </a:r>
          </a:p>
          <a:p>
            <a:r>
              <a:rPr lang="en-US" dirty="0" smtClean="0"/>
              <a:t>1 Pascal = 1 N/m</a:t>
            </a:r>
            <a:r>
              <a:rPr lang="en-US" baseline="30000" dirty="0" smtClean="0"/>
              <a:t>2 </a:t>
            </a:r>
            <a:r>
              <a:rPr lang="en-US" dirty="0" smtClean="0"/>
              <a:t>(The SI unit) </a:t>
            </a:r>
          </a:p>
          <a:p>
            <a:r>
              <a:rPr lang="en-US" dirty="0" smtClean="0"/>
              <a:t>1 Bar</a:t>
            </a:r>
            <a:r>
              <a:rPr lang="en-US" baseline="30000" dirty="0" smtClean="0"/>
              <a:t> </a:t>
            </a:r>
            <a:r>
              <a:rPr lang="en-US" dirty="0" smtClean="0"/>
              <a:t>= 10</a:t>
            </a:r>
            <a:r>
              <a:rPr lang="en-US" baseline="30000" dirty="0" smtClean="0"/>
              <a:t>5</a:t>
            </a:r>
            <a:r>
              <a:rPr lang="en-US" dirty="0" smtClean="0"/>
              <a:t> Pa = 10</a:t>
            </a:r>
            <a:r>
              <a:rPr lang="en-US" baseline="30000" dirty="0" smtClean="0"/>
              <a:t>5</a:t>
            </a:r>
            <a:r>
              <a:rPr lang="en-US" dirty="0" smtClean="0"/>
              <a:t> N/m</a:t>
            </a:r>
            <a:r>
              <a:rPr lang="en-US" baseline="30000" dirty="0" smtClean="0"/>
              <a:t>2</a:t>
            </a:r>
            <a:r>
              <a:rPr lang="en-US" dirty="0" smtClean="0"/>
              <a:t> = 100 </a:t>
            </a:r>
            <a:r>
              <a:rPr lang="en-US" dirty="0" err="1" smtClean="0"/>
              <a:t>kPa</a:t>
            </a:r>
            <a:endParaRPr lang="en-US" dirty="0" smtClean="0"/>
          </a:p>
          <a:p>
            <a:r>
              <a:rPr lang="en-US" dirty="0" smtClean="0"/>
              <a:t>1 Tor = 1 mm Hg = 133.3 Pa</a:t>
            </a:r>
          </a:p>
          <a:p>
            <a:r>
              <a:rPr lang="en-US" dirty="0" smtClean="0"/>
              <a:t>1 </a:t>
            </a:r>
            <a:r>
              <a:rPr lang="en-US" dirty="0" err="1" smtClean="0"/>
              <a:t>atm</a:t>
            </a:r>
            <a:r>
              <a:rPr lang="en-US" dirty="0" smtClean="0"/>
              <a:t> = 1.01325 x 10</a:t>
            </a:r>
            <a:r>
              <a:rPr lang="en-US" baseline="30000" dirty="0" smtClean="0"/>
              <a:t>5</a:t>
            </a:r>
            <a:r>
              <a:rPr lang="en-US" dirty="0" smtClean="0"/>
              <a:t> Pa = 101.3 </a:t>
            </a:r>
            <a:r>
              <a:rPr lang="en-US" dirty="0" err="1" smtClean="0"/>
              <a:t>kPa</a:t>
            </a:r>
            <a:r>
              <a:rPr lang="en-US" dirty="0" smtClean="0"/>
              <a:t> = 760 mm Hg</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t>PRESSURE</a:t>
            </a:r>
            <a:endParaRPr lang="en-US" dirty="0"/>
          </a:p>
        </p:txBody>
      </p:sp>
      <p:sp>
        <p:nvSpPr>
          <p:cNvPr id="3" name="Content Placeholder 2"/>
          <p:cNvSpPr>
            <a:spLocks noGrp="1"/>
          </p:cNvSpPr>
          <p:nvPr>
            <p:ph idx="1"/>
          </p:nvPr>
        </p:nvSpPr>
        <p:spPr>
          <a:xfrm>
            <a:off x="1435608" y="990600"/>
            <a:ext cx="7498080" cy="5257800"/>
          </a:xfrm>
          <a:ln>
            <a:solidFill>
              <a:schemeClr val="bg2">
                <a:lumMod val="25000"/>
              </a:schemeClr>
            </a:solidFill>
          </a:ln>
        </p:spPr>
        <p:txBody>
          <a:bodyPr>
            <a:normAutofit fontScale="92500" lnSpcReduction="10000"/>
          </a:bodyPr>
          <a:lstStyle/>
          <a:p>
            <a:pPr algn="just"/>
            <a:r>
              <a:rPr lang="en-US" sz="2600" dirty="0" smtClean="0">
                <a:solidFill>
                  <a:srgbClr val="C00000"/>
                </a:solidFill>
                <a:latin typeface="Arial Unicode MS" pitchFamily="34" charset="-128"/>
                <a:ea typeface="Arial Unicode MS" pitchFamily="34" charset="-128"/>
                <a:cs typeface="Arial Unicode MS" pitchFamily="34" charset="-128"/>
              </a:rPr>
              <a:t>Gauge pressure </a:t>
            </a:r>
            <a:r>
              <a:rPr lang="en-US" sz="2600" dirty="0" smtClean="0">
                <a:latin typeface="Arial Unicode MS" pitchFamily="34" charset="-128"/>
                <a:ea typeface="Arial Unicode MS" pitchFamily="34" charset="-128"/>
                <a:cs typeface="Arial Unicode MS" pitchFamily="34" charset="-128"/>
              </a:rPr>
              <a:t>(also spelled </a:t>
            </a:r>
            <a:r>
              <a:rPr lang="en-US" sz="2600" i="1" dirty="0" smtClean="0">
                <a:latin typeface="Arial Unicode MS" pitchFamily="34" charset="-128"/>
                <a:ea typeface="Arial Unicode MS" pitchFamily="34" charset="-128"/>
                <a:cs typeface="Arial Unicode MS" pitchFamily="34" charset="-128"/>
              </a:rPr>
              <a:t>gage</a:t>
            </a:r>
            <a:r>
              <a:rPr lang="en-US" sz="2600" dirty="0" smtClean="0">
                <a:latin typeface="Arial Unicode MS" pitchFamily="34" charset="-128"/>
                <a:ea typeface="Arial Unicode MS" pitchFamily="34" charset="-128"/>
                <a:cs typeface="Arial Unicode MS" pitchFamily="34" charset="-128"/>
              </a:rPr>
              <a:t> pressure) is the pressure relative to the local atmospheric or ambient pressure. </a:t>
            </a:r>
          </a:p>
          <a:p>
            <a:pPr algn="just"/>
            <a:endParaRPr lang="en-US" sz="2600" dirty="0" smtClean="0">
              <a:solidFill>
                <a:srgbClr val="C00000"/>
              </a:solidFill>
              <a:latin typeface="Arial Unicode MS" pitchFamily="34" charset="-128"/>
              <a:ea typeface="Arial Unicode MS" pitchFamily="34" charset="-128"/>
              <a:cs typeface="Arial Unicode MS" pitchFamily="34" charset="-128"/>
            </a:endParaRPr>
          </a:p>
          <a:p>
            <a:pPr algn="just"/>
            <a:r>
              <a:rPr lang="en-US" sz="2600" dirty="0" smtClean="0">
                <a:solidFill>
                  <a:srgbClr val="C00000"/>
                </a:solidFill>
                <a:latin typeface="Arial Unicode MS" pitchFamily="34" charset="-128"/>
                <a:ea typeface="Arial Unicode MS" pitchFamily="34" charset="-128"/>
                <a:cs typeface="Arial Unicode MS" pitchFamily="34" charset="-128"/>
              </a:rPr>
              <a:t>Absolute pressure </a:t>
            </a:r>
            <a:r>
              <a:rPr lang="en-US" sz="2600" dirty="0" smtClean="0">
                <a:latin typeface="Arial Unicode MS" pitchFamily="34" charset="-128"/>
                <a:ea typeface="Arial Unicode MS" pitchFamily="34" charset="-128"/>
                <a:cs typeface="Arial Unicode MS" pitchFamily="34" charset="-128"/>
              </a:rPr>
              <a:t>is zero-referenced against a perfect vacuum, so it is </a:t>
            </a:r>
            <a:r>
              <a:rPr lang="en-US" sz="2600" dirty="0" smtClean="0">
                <a:solidFill>
                  <a:srgbClr val="C00000"/>
                </a:solidFill>
                <a:latin typeface="Arial Unicode MS" pitchFamily="34" charset="-128"/>
                <a:ea typeface="Arial Unicode MS" pitchFamily="34" charset="-128"/>
                <a:cs typeface="Arial Unicode MS" pitchFamily="34" charset="-128"/>
              </a:rPr>
              <a:t>equal to gauge pressure plus atmospheric pressure.</a:t>
            </a:r>
          </a:p>
          <a:p>
            <a:pPr algn="just"/>
            <a:endParaRPr lang="en-US" sz="2600" dirty="0" smtClean="0">
              <a:latin typeface="Arial Unicode MS" pitchFamily="34" charset="-128"/>
              <a:ea typeface="Arial Unicode MS" pitchFamily="34" charset="-128"/>
              <a:cs typeface="Arial Unicode MS" pitchFamily="34" charset="-128"/>
            </a:endParaRPr>
          </a:p>
          <a:p>
            <a:pPr algn="just"/>
            <a:r>
              <a:rPr lang="en-US" sz="2600" dirty="0" smtClean="0">
                <a:solidFill>
                  <a:srgbClr val="C00000"/>
                </a:solidFill>
                <a:latin typeface="Arial Unicode MS" pitchFamily="34" charset="-128"/>
                <a:ea typeface="Arial Unicode MS" pitchFamily="34" charset="-128"/>
                <a:cs typeface="Arial Unicode MS" pitchFamily="34" charset="-128"/>
              </a:rPr>
              <a:t>Gauge pressure </a:t>
            </a:r>
            <a:r>
              <a:rPr lang="en-US" sz="2600" dirty="0" smtClean="0">
                <a:latin typeface="Arial Unicode MS" pitchFamily="34" charset="-128"/>
                <a:ea typeface="Arial Unicode MS" pitchFamily="34" charset="-128"/>
                <a:cs typeface="Arial Unicode MS" pitchFamily="34" charset="-128"/>
              </a:rPr>
              <a:t>is zero-referenced against ambient air pressure, so </a:t>
            </a:r>
            <a:r>
              <a:rPr lang="en-US" sz="2600" dirty="0" smtClean="0">
                <a:solidFill>
                  <a:srgbClr val="C00000"/>
                </a:solidFill>
                <a:latin typeface="Arial Unicode MS" pitchFamily="34" charset="-128"/>
                <a:ea typeface="Arial Unicode MS" pitchFamily="34" charset="-128"/>
                <a:cs typeface="Arial Unicode MS" pitchFamily="34" charset="-128"/>
              </a:rPr>
              <a:t>it is equal to absolute pressure minus atmospheric pressure</a:t>
            </a:r>
            <a:r>
              <a:rPr lang="en-US" sz="2600" dirty="0" smtClean="0">
                <a:latin typeface="Arial Unicode MS" pitchFamily="34" charset="-128"/>
                <a:ea typeface="Arial Unicode MS" pitchFamily="34" charset="-128"/>
                <a:cs typeface="Arial Unicode MS" pitchFamily="34" charset="-128"/>
              </a:rPr>
              <a:t>. </a:t>
            </a:r>
          </a:p>
          <a:p>
            <a:pPr algn="just">
              <a:buNone/>
            </a:pPr>
            <a:endParaRPr lang="en-US" sz="2600" dirty="0" smtClean="0">
              <a:latin typeface="Arial Unicode MS" pitchFamily="34" charset="-128"/>
              <a:ea typeface="Arial Unicode MS" pitchFamily="34" charset="-128"/>
              <a:cs typeface="Arial Unicode MS" pitchFamily="34" charset="-128"/>
            </a:endParaRPr>
          </a:p>
          <a:p>
            <a:pPr algn="just"/>
            <a:r>
              <a:rPr lang="en-US" sz="2600" dirty="0" smtClean="0">
                <a:solidFill>
                  <a:srgbClr val="C00000"/>
                </a:solidFill>
                <a:latin typeface="Arial Unicode MS" pitchFamily="34" charset="-128"/>
                <a:ea typeface="Arial Unicode MS" pitchFamily="34" charset="-128"/>
                <a:cs typeface="Arial Unicode MS" pitchFamily="34" charset="-128"/>
              </a:rPr>
              <a:t>Differential pressure </a:t>
            </a:r>
            <a:r>
              <a:rPr lang="en-US" sz="2600" dirty="0" smtClean="0">
                <a:latin typeface="Arial Unicode MS" pitchFamily="34" charset="-128"/>
                <a:ea typeface="Arial Unicode MS" pitchFamily="34" charset="-128"/>
                <a:cs typeface="Arial Unicode MS" pitchFamily="34" charset="-128"/>
              </a:rPr>
              <a:t>is the difference in pressure between two points.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r>
              <a:rPr lang="en-US" dirty="0" smtClean="0">
                <a:solidFill>
                  <a:srgbClr val="C00000"/>
                </a:solidFill>
              </a:rPr>
              <a:t>Work</a:t>
            </a:r>
            <a:endParaRPr lang="en-US" dirty="0"/>
          </a:p>
        </p:txBody>
      </p:sp>
      <p:sp>
        <p:nvSpPr>
          <p:cNvPr id="3" name="Content Placeholder 2"/>
          <p:cNvSpPr>
            <a:spLocks noGrp="1"/>
          </p:cNvSpPr>
          <p:nvPr>
            <p:ph idx="1"/>
          </p:nvPr>
        </p:nvSpPr>
        <p:spPr>
          <a:xfrm>
            <a:off x="1435608" y="990600"/>
            <a:ext cx="7498080" cy="5257800"/>
          </a:xfrm>
          <a:ln>
            <a:solidFill>
              <a:schemeClr val="bg2">
                <a:lumMod val="25000"/>
              </a:schemeClr>
            </a:solidFill>
          </a:ln>
        </p:spPr>
        <p:txBody>
          <a:bodyPr>
            <a:normAutofit/>
          </a:bodyPr>
          <a:lstStyle/>
          <a:p>
            <a:pPr>
              <a:buNone/>
            </a:pPr>
            <a:r>
              <a:rPr lang="en-US" u="sng" dirty="0" smtClean="0">
                <a:solidFill>
                  <a:srgbClr val="C00000"/>
                </a:solidFill>
              </a:rPr>
              <a:t>Work</a:t>
            </a:r>
          </a:p>
          <a:p>
            <a:pPr>
              <a:buNone/>
            </a:pPr>
            <a:r>
              <a:rPr lang="en-US" dirty="0" smtClean="0"/>
              <a:t>	</a:t>
            </a:r>
            <a:r>
              <a:rPr lang="en-US" sz="2800" dirty="0" smtClean="0">
                <a:latin typeface="Arial Unicode MS" pitchFamily="34" charset="-128"/>
                <a:ea typeface="Arial Unicode MS" pitchFamily="34" charset="-128"/>
                <a:cs typeface="Arial Unicode MS" pitchFamily="34" charset="-128"/>
              </a:rPr>
              <a:t>It refers to an activity involving a force and movement in the </a:t>
            </a:r>
            <a:r>
              <a:rPr lang="en-US" sz="2800" dirty="0" err="1" smtClean="0">
                <a:latin typeface="Arial Unicode MS" pitchFamily="34" charset="-128"/>
                <a:ea typeface="Arial Unicode MS" pitchFamily="34" charset="-128"/>
                <a:cs typeface="Arial Unicode MS" pitchFamily="34" charset="-128"/>
              </a:rPr>
              <a:t>directon</a:t>
            </a:r>
            <a:r>
              <a:rPr lang="en-US" sz="2800" dirty="0" smtClean="0">
                <a:latin typeface="Arial Unicode MS" pitchFamily="34" charset="-128"/>
                <a:ea typeface="Arial Unicode MS" pitchFamily="34" charset="-128"/>
                <a:cs typeface="Arial Unicode MS" pitchFamily="34" charset="-128"/>
              </a:rPr>
              <a:t> of the force. </a:t>
            </a:r>
          </a:p>
          <a:p>
            <a:pPr>
              <a:buNone/>
            </a:pPr>
            <a:r>
              <a:rPr lang="en-US" sz="2800" dirty="0" smtClean="0">
                <a:latin typeface="Arial Unicode MS" pitchFamily="34" charset="-128"/>
                <a:ea typeface="Arial Unicode MS" pitchFamily="34" charset="-128"/>
                <a:cs typeface="Arial Unicode MS" pitchFamily="34" charset="-128"/>
              </a:rPr>
              <a:t>	A force of 20 </a:t>
            </a:r>
            <a:r>
              <a:rPr lang="en-US" sz="2800" dirty="0" err="1" smtClean="0">
                <a:latin typeface="Arial Unicode MS" pitchFamily="34" charset="-128"/>
                <a:ea typeface="Arial Unicode MS" pitchFamily="34" charset="-128"/>
                <a:cs typeface="Arial Unicode MS" pitchFamily="34" charset="-128"/>
              </a:rPr>
              <a:t>newtons</a:t>
            </a:r>
            <a:r>
              <a:rPr lang="en-US" sz="2800" dirty="0" smtClean="0">
                <a:latin typeface="Arial Unicode MS" pitchFamily="34" charset="-128"/>
                <a:ea typeface="Arial Unicode MS" pitchFamily="34" charset="-128"/>
                <a:cs typeface="Arial Unicode MS" pitchFamily="34" charset="-128"/>
              </a:rPr>
              <a:t> pushing an object 5 meters in the direction of the force does 100 </a:t>
            </a:r>
            <a:r>
              <a:rPr lang="en-US" sz="2800" dirty="0" smtClean="0">
                <a:solidFill>
                  <a:srgbClr val="C00000"/>
                </a:solidFill>
                <a:latin typeface="Arial Unicode MS" pitchFamily="34" charset="-128"/>
                <a:ea typeface="Arial Unicode MS" pitchFamily="34" charset="-128"/>
                <a:cs typeface="Arial Unicode MS" pitchFamily="34" charset="-128"/>
              </a:rPr>
              <a:t>joules</a:t>
            </a:r>
            <a:r>
              <a:rPr lang="en-US" sz="2800" dirty="0" smtClean="0">
                <a:latin typeface="Arial Unicode MS" pitchFamily="34" charset="-128"/>
                <a:ea typeface="Arial Unicode MS" pitchFamily="34" charset="-128"/>
                <a:cs typeface="Arial Unicode MS" pitchFamily="34" charset="-128"/>
              </a:rPr>
              <a:t> of work. </a:t>
            </a:r>
          </a:p>
          <a:p>
            <a:pPr>
              <a:buNone/>
            </a:pPr>
            <a:endParaRPr lang="en-US" sz="2800" dirty="0" smtClean="0">
              <a:latin typeface="Arial Unicode MS" pitchFamily="34" charset="-128"/>
              <a:ea typeface="Arial Unicode MS" pitchFamily="34" charset="-128"/>
              <a:cs typeface="Arial Unicode MS" pitchFamily="34" charset="-128"/>
            </a:endParaRPr>
          </a:p>
          <a:p>
            <a:r>
              <a:rPr lang="en-US" sz="2800" dirty="0" smtClean="0">
                <a:solidFill>
                  <a:srgbClr val="C00000"/>
                </a:solidFill>
                <a:latin typeface="Arial Unicode MS" pitchFamily="34" charset="-128"/>
                <a:ea typeface="Arial Unicode MS" pitchFamily="34" charset="-128"/>
                <a:cs typeface="Arial Unicode MS" pitchFamily="34" charset="-128"/>
              </a:rPr>
              <a:t>S.I. unit of work is </a:t>
            </a:r>
            <a:r>
              <a:rPr lang="en-US" sz="2800" dirty="0" smtClean="0">
                <a:solidFill>
                  <a:srgbClr val="00B050"/>
                </a:solidFill>
                <a:latin typeface="Arial Unicode MS" pitchFamily="34" charset="-128"/>
                <a:ea typeface="Arial Unicode MS" pitchFamily="34" charset="-128"/>
                <a:cs typeface="Arial Unicode MS" pitchFamily="34" charset="-128"/>
              </a:rPr>
              <a:t>Joule</a:t>
            </a:r>
            <a:r>
              <a:rPr lang="en-US" sz="2800" dirty="0" smtClean="0">
                <a:solidFill>
                  <a:srgbClr val="C00000"/>
                </a:solidFill>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and </a:t>
            </a:r>
            <a:r>
              <a:rPr lang="en-US" sz="2800" dirty="0" err="1" smtClean="0">
                <a:solidFill>
                  <a:srgbClr val="C00000"/>
                </a:solidFill>
                <a:latin typeface="Arial Unicode MS" pitchFamily="34" charset="-128"/>
                <a:ea typeface="Arial Unicode MS" pitchFamily="34" charset="-128"/>
                <a:cs typeface="Arial Unicode MS" pitchFamily="34" charset="-128"/>
              </a:rPr>
              <a:t>c.g.s</a:t>
            </a:r>
            <a:r>
              <a:rPr lang="en-US" sz="2800" dirty="0" smtClean="0">
                <a:solidFill>
                  <a:srgbClr val="C00000"/>
                </a:solidFill>
                <a:latin typeface="Arial Unicode MS" pitchFamily="34" charset="-128"/>
                <a:ea typeface="Arial Unicode MS" pitchFamily="34" charset="-128"/>
                <a:cs typeface="Arial Unicode MS" pitchFamily="34" charset="-128"/>
              </a:rPr>
              <a:t> unit is </a:t>
            </a:r>
            <a:r>
              <a:rPr lang="en-US" sz="2800" dirty="0" smtClean="0">
                <a:solidFill>
                  <a:srgbClr val="00B050"/>
                </a:solidFill>
                <a:latin typeface="Arial Unicode MS" pitchFamily="34" charset="-128"/>
                <a:ea typeface="Arial Unicode MS" pitchFamily="34" charset="-128"/>
                <a:cs typeface="Arial Unicode MS" pitchFamily="34" charset="-128"/>
              </a:rPr>
              <a:t>erg.</a:t>
            </a:r>
          </a:p>
          <a:p>
            <a:r>
              <a:rPr lang="en-US" sz="2800" dirty="0" smtClean="0">
                <a:solidFill>
                  <a:srgbClr val="C00000"/>
                </a:solidFill>
                <a:latin typeface="Arial Unicode MS" pitchFamily="34" charset="-128"/>
                <a:ea typeface="Arial Unicode MS" pitchFamily="34" charset="-128"/>
                <a:cs typeface="Arial Unicode MS" pitchFamily="34" charset="-128"/>
              </a:rPr>
              <a:t>1 Joule = 10</a:t>
            </a:r>
            <a:r>
              <a:rPr lang="en-US" sz="2800" baseline="30000" dirty="0" smtClean="0">
                <a:solidFill>
                  <a:srgbClr val="C00000"/>
                </a:solidFill>
                <a:latin typeface="Arial Unicode MS" pitchFamily="34" charset="-128"/>
                <a:ea typeface="Arial Unicode MS" pitchFamily="34" charset="-128"/>
                <a:cs typeface="Arial Unicode MS" pitchFamily="34" charset="-128"/>
              </a:rPr>
              <a:t>7</a:t>
            </a:r>
            <a:r>
              <a:rPr lang="en-US" sz="2800" dirty="0" smtClean="0">
                <a:solidFill>
                  <a:srgbClr val="C00000"/>
                </a:solidFill>
                <a:latin typeface="Arial Unicode MS" pitchFamily="34" charset="-128"/>
                <a:ea typeface="Arial Unicode MS" pitchFamily="34" charset="-128"/>
                <a:cs typeface="Arial Unicode MS" pitchFamily="34" charset="-128"/>
              </a:rPr>
              <a:t> Ergs	Dimensions: [M</a:t>
            </a:r>
            <a:r>
              <a:rPr lang="en-US" sz="2800" baseline="30000" dirty="0" smtClean="0">
                <a:solidFill>
                  <a:srgbClr val="C00000"/>
                </a:solidFill>
                <a:latin typeface="Arial Unicode MS" pitchFamily="34" charset="-128"/>
                <a:ea typeface="Arial Unicode MS" pitchFamily="34" charset="-128"/>
                <a:cs typeface="Arial Unicode MS" pitchFamily="34" charset="-128"/>
              </a:rPr>
              <a:t>1</a:t>
            </a:r>
            <a:r>
              <a:rPr lang="en-US" sz="2800" dirty="0" smtClean="0">
                <a:solidFill>
                  <a:srgbClr val="C00000"/>
                </a:solidFill>
                <a:latin typeface="Arial Unicode MS" pitchFamily="34" charset="-128"/>
                <a:ea typeface="Arial Unicode MS" pitchFamily="34" charset="-128"/>
                <a:cs typeface="Arial Unicode MS" pitchFamily="34" charset="-128"/>
              </a:rPr>
              <a:t>L</a:t>
            </a:r>
            <a:r>
              <a:rPr lang="en-US" sz="2800" baseline="30000" dirty="0" smtClean="0">
                <a:solidFill>
                  <a:srgbClr val="C00000"/>
                </a:solidFill>
                <a:latin typeface="Arial Unicode MS" pitchFamily="34" charset="-128"/>
                <a:ea typeface="Arial Unicode MS" pitchFamily="34" charset="-128"/>
                <a:cs typeface="Arial Unicode MS" pitchFamily="34" charset="-128"/>
              </a:rPr>
              <a:t>2</a:t>
            </a:r>
            <a:r>
              <a:rPr lang="en-US" sz="2800" dirty="0" smtClean="0">
                <a:solidFill>
                  <a:srgbClr val="C00000"/>
                </a:solidFill>
                <a:latin typeface="Arial Unicode MS" pitchFamily="34" charset="-128"/>
                <a:ea typeface="Arial Unicode MS" pitchFamily="34" charset="-128"/>
                <a:cs typeface="Arial Unicode MS" pitchFamily="34" charset="-128"/>
              </a:rPr>
              <a:t>T</a:t>
            </a:r>
            <a:r>
              <a:rPr lang="en-US" sz="2800" baseline="30000" dirty="0" smtClean="0">
                <a:solidFill>
                  <a:srgbClr val="C00000"/>
                </a:solidFill>
                <a:latin typeface="Arial Unicode MS" pitchFamily="34" charset="-128"/>
                <a:ea typeface="Arial Unicode MS" pitchFamily="34" charset="-128"/>
                <a:cs typeface="Arial Unicode MS" pitchFamily="34" charset="-128"/>
              </a:rPr>
              <a:t>-2</a:t>
            </a:r>
            <a:r>
              <a:rPr lang="en-US" sz="2800" dirty="0" smtClean="0">
                <a:solidFill>
                  <a:srgbClr val="C00000"/>
                </a:solidFill>
                <a:latin typeface="Arial Unicode MS" pitchFamily="34" charset="-128"/>
                <a:ea typeface="Arial Unicode MS" pitchFamily="34" charset="-128"/>
                <a:cs typeface="Arial Unicode MS" pitchFamily="34" charset="-128"/>
              </a:rPr>
              <a:t>]</a:t>
            </a:r>
          </a:p>
          <a:p>
            <a:pPr>
              <a:buNone/>
            </a:pPr>
            <a:endParaRPr lang="en-US" sz="2800" dirty="0">
              <a:solidFill>
                <a:srgbClr val="C00000"/>
              </a:solidFill>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a:solidFill>
            <a:schemeClr val="accent3">
              <a:lumMod val="20000"/>
              <a:lumOff val="80000"/>
            </a:schemeClr>
          </a:solidFill>
          <a:ln>
            <a:solidFill>
              <a:srgbClr val="002060"/>
            </a:solidFill>
          </a:ln>
        </p:spPr>
        <p:txBody>
          <a:bodyPr>
            <a:normAutofit fontScale="90000"/>
          </a:bodyPr>
          <a:lstStyle/>
          <a:p>
            <a:r>
              <a:rPr lang="en-US" dirty="0" smtClean="0">
                <a:solidFill>
                  <a:srgbClr val="C00000"/>
                </a:solidFill>
              </a:rPr>
              <a:t>Power</a:t>
            </a:r>
            <a:endParaRPr lang="en-US" dirty="0"/>
          </a:p>
        </p:txBody>
      </p:sp>
      <p:sp>
        <p:nvSpPr>
          <p:cNvPr id="3" name="Content Placeholder 2"/>
          <p:cNvSpPr>
            <a:spLocks noGrp="1"/>
          </p:cNvSpPr>
          <p:nvPr>
            <p:ph idx="1"/>
          </p:nvPr>
        </p:nvSpPr>
        <p:spPr>
          <a:xfrm>
            <a:off x="1435608" y="1143000"/>
            <a:ext cx="7498080" cy="5105400"/>
          </a:xfrm>
          <a:ln>
            <a:solidFill>
              <a:schemeClr val="bg2">
                <a:lumMod val="25000"/>
              </a:schemeClr>
            </a:solidFill>
          </a:ln>
        </p:spPr>
        <p:txBody>
          <a:bodyPr/>
          <a:lstStyle/>
          <a:p>
            <a:pPr>
              <a:buNone/>
            </a:pPr>
            <a:r>
              <a:rPr lang="en-US" u="sng" dirty="0" smtClean="0">
                <a:solidFill>
                  <a:srgbClr val="C00000"/>
                </a:solidFill>
              </a:rPr>
              <a:t>Power</a:t>
            </a:r>
          </a:p>
          <a:p>
            <a:r>
              <a:rPr lang="en-US" dirty="0" smtClean="0"/>
              <a:t>It is the rate of doing work or the rate of using energy, which are numerically the same. </a:t>
            </a:r>
          </a:p>
          <a:p>
            <a:r>
              <a:rPr lang="en-US" dirty="0" smtClean="0"/>
              <a:t>If you do 100 joules of work in one second (using 100 joules of energy), the power is 100 watts. </a:t>
            </a:r>
          </a:p>
          <a:p>
            <a:r>
              <a:rPr lang="en-US" dirty="0" smtClean="0"/>
              <a:t>P = </a:t>
            </a:r>
            <a:r>
              <a:rPr lang="en-US" dirty="0" err="1" smtClean="0"/>
              <a:t>dw</a:t>
            </a:r>
            <a:r>
              <a:rPr lang="en-US" dirty="0" smtClean="0"/>
              <a:t>/</a:t>
            </a:r>
            <a:r>
              <a:rPr lang="en-US" dirty="0" err="1" smtClean="0"/>
              <a:t>dt</a:t>
            </a:r>
            <a:r>
              <a:rPr lang="en-US" dirty="0" smtClean="0"/>
              <a:t>    </a:t>
            </a:r>
            <a:r>
              <a:rPr lang="en-US" dirty="0" smtClean="0">
                <a:solidFill>
                  <a:srgbClr val="C00000"/>
                </a:solidFill>
              </a:rPr>
              <a:t>Joule/sec</a:t>
            </a:r>
            <a:r>
              <a:rPr lang="en-US" dirty="0" smtClean="0"/>
              <a:t>   or   </a:t>
            </a:r>
            <a:r>
              <a:rPr lang="en-US" dirty="0" smtClean="0">
                <a:solidFill>
                  <a:srgbClr val="C00000"/>
                </a:solidFill>
              </a:rPr>
              <a:t>Watt</a:t>
            </a:r>
          </a:p>
          <a:p>
            <a:r>
              <a:rPr lang="en-US" dirty="0" smtClean="0">
                <a:solidFill>
                  <a:srgbClr val="C00000"/>
                </a:solidFill>
              </a:rPr>
              <a:t>Dimensions: [M</a:t>
            </a:r>
            <a:r>
              <a:rPr lang="en-US" baseline="30000" dirty="0" smtClean="0">
                <a:solidFill>
                  <a:srgbClr val="C00000"/>
                </a:solidFill>
              </a:rPr>
              <a:t>1</a:t>
            </a:r>
            <a:r>
              <a:rPr lang="en-US" dirty="0" smtClean="0">
                <a:solidFill>
                  <a:srgbClr val="C00000"/>
                </a:solidFill>
              </a:rPr>
              <a:t>L</a:t>
            </a:r>
            <a:r>
              <a:rPr lang="en-US" baseline="30000" dirty="0" smtClean="0">
                <a:solidFill>
                  <a:srgbClr val="C00000"/>
                </a:solidFill>
              </a:rPr>
              <a:t>2</a:t>
            </a:r>
            <a:r>
              <a:rPr lang="en-US" dirty="0" smtClean="0">
                <a:solidFill>
                  <a:srgbClr val="C00000"/>
                </a:solidFill>
              </a:rPr>
              <a:t>T</a:t>
            </a:r>
            <a:r>
              <a:rPr lang="en-US" baseline="30000" dirty="0" smtClean="0">
                <a:solidFill>
                  <a:srgbClr val="C00000"/>
                </a:solidFill>
              </a:rPr>
              <a:t>-3</a:t>
            </a:r>
            <a:r>
              <a:rPr lang="en-US" dirty="0" smtClean="0">
                <a:solidFill>
                  <a:srgbClr val="C00000"/>
                </a:solidFill>
              </a:rPr>
              <a:t>]</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solidFill>
                  <a:srgbClr val="C00000"/>
                </a:solidFill>
              </a:rPr>
              <a:t>Energy</a:t>
            </a:r>
            <a:endParaRPr lang="en-US" dirty="0"/>
          </a:p>
        </p:txBody>
      </p:sp>
      <p:sp>
        <p:nvSpPr>
          <p:cNvPr id="3" name="Content Placeholder 2"/>
          <p:cNvSpPr>
            <a:spLocks noGrp="1"/>
          </p:cNvSpPr>
          <p:nvPr>
            <p:ph idx="1"/>
          </p:nvPr>
        </p:nvSpPr>
        <p:spPr>
          <a:xfrm>
            <a:off x="1435608" y="1219200"/>
            <a:ext cx="7498080" cy="5029200"/>
          </a:xfrm>
          <a:ln>
            <a:solidFill>
              <a:schemeClr val="bg2">
                <a:lumMod val="25000"/>
              </a:schemeClr>
            </a:solidFill>
          </a:ln>
        </p:spPr>
        <p:txBody>
          <a:bodyPr>
            <a:normAutofit/>
          </a:bodyPr>
          <a:lstStyle/>
          <a:p>
            <a:pPr>
              <a:buNone/>
            </a:pPr>
            <a:r>
              <a:rPr lang="en-US" u="sng" dirty="0" smtClean="0">
                <a:solidFill>
                  <a:srgbClr val="C00000"/>
                </a:solidFill>
              </a:rPr>
              <a:t>Energy</a:t>
            </a:r>
          </a:p>
          <a:p>
            <a:pPr>
              <a:buNone/>
            </a:pPr>
            <a:r>
              <a:rPr lang="en-US" dirty="0" smtClean="0"/>
              <a:t>	</a:t>
            </a:r>
            <a:r>
              <a:rPr lang="en-US" dirty="0" smtClean="0">
                <a:solidFill>
                  <a:srgbClr val="C00000"/>
                </a:solidFill>
              </a:rPr>
              <a:t>It is the capacity for doing work. </a:t>
            </a:r>
          </a:p>
          <a:p>
            <a:pPr lvl="1"/>
            <a:r>
              <a:rPr lang="en-US" dirty="0" smtClean="0"/>
              <a:t>	You must have energy to accomplish work </a:t>
            </a:r>
          </a:p>
          <a:p>
            <a:pPr lvl="1"/>
            <a:r>
              <a:rPr lang="en-US" dirty="0" smtClean="0"/>
              <a:t>	It is like the "currency" for performing work. </a:t>
            </a:r>
          </a:p>
          <a:p>
            <a:pPr lvl="1"/>
            <a:r>
              <a:rPr lang="en-US" dirty="0" smtClean="0"/>
              <a:t>  To do 100 joules of work, you must expend     	100  joules of energy. </a:t>
            </a:r>
          </a:p>
          <a:p>
            <a:pPr>
              <a:buNone/>
            </a:pPr>
            <a:r>
              <a:rPr lang="en-US" dirty="0" smtClean="0"/>
              <a:t>	</a:t>
            </a:r>
          </a:p>
          <a:p>
            <a:pPr>
              <a:buNone/>
            </a:pPr>
            <a:r>
              <a:rPr lang="en-US" dirty="0" smtClean="0">
                <a:solidFill>
                  <a:srgbClr val="C00000"/>
                </a:solidFill>
              </a:rPr>
              <a:t>S.I. Unit: Joule</a:t>
            </a:r>
            <a:r>
              <a:rPr lang="en-US" dirty="0" smtClean="0"/>
              <a:t>	      </a:t>
            </a:r>
            <a:r>
              <a:rPr lang="en-US" dirty="0" smtClean="0">
                <a:solidFill>
                  <a:srgbClr val="C00000"/>
                </a:solidFill>
              </a:rPr>
              <a:t>Dimensions: [M</a:t>
            </a:r>
            <a:r>
              <a:rPr lang="en-US" baseline="30000" dirty="0" smtClean="0">
                <a:solidFill>
                  <a:srgbClr val="C00000"/>
                </a:solidFill>
              </a:rPr>
              <a:t>1</a:t>
            </a:r>
            <a:r>
              <a:rPr lang="en-US" dirty="0" smtClean="0">
                <a:solidFill>
                  <a:srgbClr val="C00000"/>
                </a:solidFill>
              </a:rPr>
              <a:t>L</a:t>
            </a:r>
            <a:r>
              <a:rPr lang="en-US" baseline="30000" dirty="0" smtClean="0">
                <a:solidFill>
                  <a:srgbClr val="C00000"/>
                </a:solidFill>
              </a:rPr>
              <a:t>2</a:t>
            </a:r>
            <a:r>
              <a:rPr lang="en-US" dirty="0" smtClean="0">
                <a:solidFill>
                  <a:srgbClr val="C00000"/>
                </a:solidFill>
              </a:rPr>
              <a:t>T</a:t>
            </a:r>
            <a:r>
              <a:rPr lang="en-US" baseline="30000" dirty="0" smtClean="0">
                <a:solidFill>
                  <a:srgbClr val="C00000"/>
                </a:solidFill>
              </a:rPr>
              <a:t>-2</a:t>
            </a:r>
            <a:r>
              <a:rPr lang="en-US" dirty="0" smtClean="0">
                <a:solidFill>
                  <a:srgbClr val="C00000"/>
                </a:solidFill>
              </a:rPr>
              <a:t>]</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solidFill>
                  <a:srgbClr val="C00000"/>
                </a:solidFill>
              </a:rPr>
              <a:t>Heat</a:t>
            </a:r>
            <a:endParaRPr lang="en-US" dirty="0"/>
          </a:p>
        </p:txBody>
      </p:sp>
      <p:sp>
        <p:nvSpPr>
          <p:cNvPr id="3" name="Content Placeholder 2"/>
          <p:cNvSpPr>
            <a:spLocks noGrp="1"/>
          </p:cNvSpPr>
          <p:nvPr>
            <p:ph idx="1"/>
          </p:nvPr>
        </p:nvSpPr>
        <p:spPr>
          <a:xfrm>
            <a:off x="1435608" y="1066800"/>
            <a:ext cx="7498080" cy="5181600"/>
          </a:xfrm>
          <a:ln>
            <a:solidFill>
              <a:schemeClr val="bg2">
                <a:lumMod val="25000"/>
              </a:schemeClr>
            </a:solidFill>
          </a:ln>
        </p:spPr>
        <p:txBody>
          <a:bodyPr/>
          <a:lstStyle/>
          <a:p>
            <a:pPr>
              <a:buNone/>
            </a:pPr>
            <a:r>
              <a:rPr lang="en-US" u="sng" dirty="0" smtClean="0">
                <a:solidFill>
                  <a:srgbClr val="C00000"/>
                </a:solidFill>
              </a:rPr>
              <a:t>Heat:</a:t>
            </a:r>
          </a:p>
          <a:p>
            <a:pPr>
              <a:buNone/>
            </a:pPr>
            <a:r>
              <a:rPr lang="en-US" dirty="0" smtClean="0"/>
              <a:t>	Heat is a form of energy which flows from higher temperature to lower temperature.</a:t>
            </a:r>
          </a:p>
          <a:p>
            <a:pPr>
              <a:buNone/>
            </a:pPr>
            <a:r>
              <a:rPr lang="en-US" dirty="0" smtClean="0"/>
              <a:t>	Unit : Joule or Calorie</a:t>
            </a:r>
          </a:p>
          <a:p>
            <a:pPr>
              <a:buNone/>
            </a:pPr>
            <a:r>
              <a:rPr lang="en-US" dirty="0" smtClean="0"/>
              <a:t>	</a:t>
            </a:r>
            <a:r>
              <a:rPr lang="en-US" dirty="0" smtClean="0">
                <a:solidFill>
                  <a:srgbClr val="C00000"/>
                </a:solidFill>
              </a:rPr>
              <a:t>One  calorie = 4.18 joules </a:t>
            </a:r>
          </a:p>
          <a:p>
            <a:pPr>
              <a:buNone/>
            </a:pPr>
            <a:r>
              <a:rPr lang="en-US" dirty="0" smtClean="0">
                <a:solidFill>
                  <a:srgbClr val="C00000"/>
                </a:solidFill>
              </a:rPr>
              <a:t>   One kilocalorie = 4.18 kilojoules</a:t>
            </a:r>
          </a:p>
          <a:p>
            <a:pPr>
              <a:buNone/>
            </a:pPr>
            <a:r>
              <a:rPr lang="en-US" dirty="0" smtClean="0"/>
              <a:t>	Hence </a:t>
            </a:r>
            <a:r>
              <a:rPr lang="en-US" dirty="0" smtClean="0">
                <a:solidFill>
                  <a:srgbClr val="C00000"/>
                </a:solidFill>
              </a:rPr>
              <a:t>Calorie is a bigger unit.</a:t>
            </a:r>
          </a:p>
          <a:p>
            <a:pPr>
              <a:buNone/>
            </a:pPr>
            <a:r>
              <a:rPr lang="en-US" dirty="0" smtClean="0">
                <a:solidFill>
                  <a:srgbClr val="C00000"/>
                </a:solidFill>
              </a:rPr>
              <a:t>	S.I. Unit: Joule</a:t>
            </a:r>
            <a:r>
              <a:rPr lang="en-US" dirty="0" smtClean="0"/>
              <a:t>	    </a:t>
            </a:r>
            <a:r>
              <a:rPr lang="en-US" dirty="0" smtClean="0">
                <a:solidFill>
                  <a:srgbClr val="C00000"/>
                </a:solidFill>
              </a:rPr>
              <a:t>Dimensions: [M</a:t>
            </a:r>
            <a:r>
              <a:rPr lang="en-US" baseline="30000" dirty="0" smtClean="0">
                <a:solidFill>
                  <a:srgbClr val="C00000"/>
                </a:solidFill>
              </a:rPr>
              <a:t>1</a:t>
            </a:r>
            <a:r>
              <a:rPr lang="en-US" dirty="0" smtClean="0">
                <a:solidFill>
                  <a:srgbClr val="C00000"/>
                </a:solidFill>
              </a:rPr>
              <a:t>L</a:t>
            </a:r>
            <a:r>
              <a:rPr lang="en-US" baseline="30000" dirty="0" smtClean="0">
                <a:solidFill>
                  <a:srgbClr val="C00000"/>
                </a:solidFill>
              </a:rPr>
              <a:t>2</a:t>
            </a:r>
            <a:r>
              <a:rPr lang="en-US" dirty="0" smtClean="0">
                <a:solidFill>
                  <a:srgbClr val="C00000"/>
                </a:solidFill>
              </a:rPr>
              <a:t>T</a:t>
            </a:r>
            <a:r>
              <a:rPr lang="en-US" baseline="30000" dirty="0" smtClean="0">
                <a:solidFill>
                  <a:srgbClr val="C00000"/>
                </a:solidFill>
              </a:rPr>
              <a:t>-2</a:t>
            </a:r>
            <a:r>
              <a:rPr lang="en-US" dirty="0" smtClean="0">
                <a:solidFill>
                  <a:srgbClr val="C00000"/>
                </a:solidFill>
              </a:rPr>
              <a:t>]</a:t>
            </a:r>
          </a:p>
          <a:p>
            <a:pPr>
              <a:buNone/>
            </a:pPr>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lstStyle/>
          <a:p>
            <a:r>
              <a:rPr lang="en-US" dirty="0" smtClean="0">
                <a:solidFill>
                  <a:srgbClr val="C00000"/>
                </a:solidFill>
              </a:rPr>
              <a:t>TEMPERATURE</a:t>
            </a:r>
            <a:endParaRPr lang="en-US" dirty="0"/>
          </a:p>
        </p:txBody>
      </p:sp>
      <p:sp>
        <p:nvSpPr>
          <p:cNvPr id="3" name="Content Placeholder 2"/>
          <p:cNvSpPr>
            <a:spLocks noGrp="1"/>
          </p:cNvSpPr>
          <p:nvPr>
            <p:ph idx="1"/>
          </p:nvPr>
        </p:nvSpPr>
        <p:spPr>
          <a:xfrm>
            <a:off x="1435608" y="1143000"/>
            <a:ext cx="7498080" cy="5105400"/>
          </a:xfrm>
          <a:ln>
            <a:solidFill>
              <a:schemeClr val="bg2">
                <a:lumMod val="25000"/>
              </a:schemeClr>
            </a:solidFill>
          </a:ln>
        </p:spPr>
        <p:txBody>
          <a:bodyPr>
            <a:normAutofit fontScale="85000" lnSpcReduction="20000"/>
          </a:bodyPr>
          <a:lstStyle/>
          <a:p>
            <a:pPr>
              <a:buNone/>
            </a:pPr>
            <a:r>
              <a:rPr lang="en-US" dirty="0" smtClean="0">
                <a:solidFill>
                  <a:srgbClr val="C00000"/>
                </a:solidFill>
              </a:rPr>
              <a:t>TEMPERATURE: </a:t>
            </a:r>
          </a:p>
          <a:p>
            <a:r>
              <a:rPr lang="en-US" dirty="0" smtClean="0"/>
              <a:t>A </a:t>
            </a:r>
            <a:r>
              <a:rPr lang="en-US" b="1" dirty="0" smtClean="0"/>
              <a:t>temperature</a:t>
            </a:r>
            <a:r>
              <a:rPr lang="en-US" dirty="0" smtClean="0"/>
              <a:t> is a numerical measure of hot or cold. </a:t>
            </a:r>
          </a:p>
          <a:p>
            <a:pPr>
              <a:buNone/>
            </a:pPr>
            <a:endParaRPr lang="en-US" dirty="0" smtClean="0"/>
          </a:p>
          <a:p>
            <a:r>
              <a:rPr lang="en-US" dirty="0" smtClean="0"/>
              <a:t>Its measurement is by detection of heat radiation or particle velocity or kinetic energy, or by the bulk behavior of a thermometric material. </a:t>
            </a:r>
          </a:p>
          <a:p>
            <a:endParaRPr lang="en-US" dirty="0" smtClean="0"/>
          </a:p>
          <a:p>
            <a:r>
              <a:rPr lang="en-US" dirty="0" smtClean="0"/>
              <a:t>It may be calibrated in any of various temperature scales, </a:t>
            </a:r>
            <a:r>
              <a:rPr lang="en-US" dirty="0" smtClean="0">
                <a:solidFill>
                  <a:srgbClr val="C00000"/>
                </a:solidFill>
              </a:rPr>
              <a:t>Celsius, Fahrenheit, Kelvin, etc. </a:t>
            </a:r>
          </a:p>
          <a:p>
            <a:pPr>
              <a:buNone/>
            </a:pPr>
            <a:endParaRPr lang="en-US" dirty="0" smtClean="0">
              <a:solidFill>
                <a:srgbClr val="C00000"/>
              </a:solidFill>
            </a:endParaRPr>
          </a:p>
          <a:p>
            <a:r>
              <a:rPr lang="en-US" dirty="0" smtClean="0"/>
              <a:t>The fundamental physical definition of temperature is provided by thermodynamics.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868362"/>
          </a:xfrm>
        </p:spPr>
        <p:txBody>
          <a:bodyPr/>
          <a:lstStyle/>
          <a:p>
            <a:r>
              <a:rPr lang="en-US" dirty="0" smtClean="0"/>
              <a:t>Various Temperature Scales</a:t>
            </a:r>
            <a:endParaRPr lang="en-US" dirty="0"/>
          </a:p>
        </p:txBody>
      </p:sp>
      <p:graphicFrame>
        <p:nvGraphicFramePr>
          <p:cNvPr id="5" name="Group 4"/>
          <p:cNvGraphicFramePr>
            <a:graphicFrameLocks noGrp="1"/>
          </p:cNvGraphicFramePr>
          <p:nvPr/>
        </p:nvGraphicFramePr>
        <p:xfrm>
          <a:off x="1143000" y="1524000"/>
          <a:ext cx="7394575" cy="4495800"/>
        </p:xfrm>
        <a:graphic>
          <a:graphicData uri="http://schemas.openxmlformats.org/drawingml/2006/table">
            <a:tbl>
              <a:tblPr/>
              <a:tblGrid>
                <a:gridCol w="1384486"/>
                <a:gridCol w="1502159"/>
                <a:gridCol w="1503612"/>
                <a:gridCol w="1502159"/>
                <a:gridCol w="1502159"/>
              </a:tblGrid>
              <a:tr h="1219200">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SCALE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Water Boils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Water Freezes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Room Temp.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000" b="0" i="0" u="none" strike="noStrike" cap="none" normalizeH="0" baseline="0" dirty="0" smtClean="0">
                          <a:ln>
                            <a:noFill/>
                          </a:ln>
                          <a:solidFill>
                            <a:schemeClr val="tx1"/>
                          </a:solidFill>
                          <a:effectLst/>
                          <a:latin typeface="Arial" charset="0"/>
                        </a:rPr>
                        <a:t>Absolute</a:t>
                      </a:r>
                      <a:br>
                        <a:rPr kumimoji="0" lang="en-US" sz="2000" b="0" i="0" u="none" strike="noStrike" cap="none" normalizeH="0" baseline="0" dirty="0" smtClean="0">
                          <a:ln>
                            <a:noFill/>
                          </a:ln>
                          <a:solidFill>
                            <a:schemeClr val="tx1"/>
                          </a:solidFill>
                          <a:effectLst/>
                          <a:latin typeface="Arial" charset="0"/>
                        </a:rPr>
                      </a:br>
                      <a:r>
                        <a:rPr kumimoji="0" lang="en-US" sz="2000" b="0" i="0" u="none" strike="noStrike" cap="none" normalizeH="0" baseline="0" dirty="0" smtClean="0">
                          <a:ln>
                            <a:noFill/>
                          </a:ln>
                          <a:solidFill>
                            <a:schemeClr val="tx1"/>
                          </a:solidFill>
                          <a:effectLst/>
                          <a:latin typeface="Arial" charset="0"/>
                        </a:rPr>
                        <a:t>Zero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1028700">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F </a:t>
                      </a:r>
                      <a:r>
                        <a:rPr kumimoji="0" lang="en-US" sz="2800" b="0" i="0" u="none" strike="noStrike" cap="none" normalizeH="0" baseline="0" dirty="0" smtClean="0">
                          <a:ln>
                            <a:noFill/>
                          </a:ln>
                          <a:solidFill>
                            <a:schemeClr val="tx1"/>
                          </a:solidFill>
                          <a:effectLst/>
                          <a:latin typeface="Arial" charset="0"/>
                          <a:cs typeface="Arial" charset="0"/>
                        </a:rPr>
                        <a:t>°</a:t>
                      </a:r>
                      <a:r>
                        <a:rPr kumimoji="0" lang="en-US" sz="2800" b="0" i="0" u="none" strike="noStrike" cap="none" normalizeH="0" baseline="0" dirty="0" smtClean="0">
                          <a:ln>
                            <a:noFill/>
                          </a:ln>
                          <a:solidFill>
                            <a:schemeClr val="tx1"/>
                          </a:solidFill>
                          <a:effectLst/>
                          <a:latin typeface="Arial" charset="0"/>
                        </a:rPr>
                        <a:t> </a:t>
                      </a:r>
                      <a:endParaRPr kumimoji="0" lang="en-US" sz="28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212 </a:t>
                      </a:r>
                      <a:r>
                        <a:rPr kumimoji="0" lang="en-US" sz="28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32 </a:t>
                      </a:r>
                      <a:r>
                        <a:rPr kumimoji="0" lang="en-US" sz="28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72 </a:t>
                      </a:r>
                      <a:r>
                        <a:rPr kumimoji="0" lang="en-US" sz="28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- 460 </a:t>
                      </a:r>
                      <a:r>
                        <a:rPr kumimoji="0" lang="en-US" sz="28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r>
              <a:tr h="1181100">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C </a:t>
                      </a:r>
                      <a:r>
                        <a:rPr kumimoji="0" lang="en-US" sz="2800" b="0" i="0" u="none" strike="noStrike" cap="none" normalizeH="0" baseline="0" dirty="0" smtClean="0">
                          <a:ln>
                            <a:noFill/>
                          </a:ln>
                          <a:solidFill>
                            <a:schemeClr val="tx1"/>
                          </a:solidFill>
                          <a:effectLst/>
                          <a:latin typeface="Arial" charset="0"/>
                          <a:cs typeface="Arial" charset="0"/>
                        </a:rPr>
                        <a:t>°</a:t>
                      </a:r>
                      <a:r>
                        <a:rPr kumimoji="0" lang="en-US" sz="2800" b="0" i="0" u="none" strike="noStrike" cap="none" normalizeH="0" baseline="0" dirty="0" smtClean="0">
                          <a:ln>
                            <a:noFill/>
                          </a:ln>
                          <a:solidFill>
                            <a:schemeClr val="tx1"/>
                          </a:solidFill>
                          <a:effectLst/>
                          <a:latin typeface="Arial" charset="0"/>
                        </a:rPr>
                        <a:t> </a:t>
                      </a:r>
                      <a:endParaRPr kumimoji="0" lang="en-US" sz="28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100 </a:t>
                      </a:r>
                      <a:r>
                        <a:rPr kumimoji="0" lang="en-US" sz="28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0 </a:t>
                      </a:r>
                      <a:r>
                        <a:rPr kumimoji="0" lang="en-US" sz="28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22 </a:t>
                      </a:r>
                      <a:r>
                        <a:rPr kumimoji="0" lang="en-US" sz="28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- 273 </a:t>
                      </a:r>
                      <a:r>
                        <a:rPr kumimoji="0" lang="en-US" sz="2800" b="0" i="0" u="none" strike="noStrike" cap="none" normalizeH="0" baseline="0" dirty="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75000"/>
                      </a:schemeClr>
                    </a:solidFill>
                  </a:tcPr>
                </a:tc>
              </a:tr>
              <a:tr h="1066800">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373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273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295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20000"/>
                        </a:spcBef>
                        <a:spcAft>
                          <a:spcPct val="0"/>
                        </a:spcAft>
                        <a:buClr>
                          <a:srgbClr val="CCFF33"/>
                        </a:buClr>
                        <a:buSzPct val="70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a:p>
        </p:txBody>
      </p:sp>
      <p:sp>
        <p:nvSpPr>
          <p:cNvPr id="8" name="Footer Placeholder 7"/>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a:solidFill>
            <a:schemeClr val="accent3">
              <a:lumMod val="40000"/>
              <a:lumOff val="60000"/>
            </a:schemeClr>
          </a:solidFill>
          <a:ln>
            <a:solidFill>
              <a:srgbClr val="002060"/>
            </a:solidFill>
          </a:ln>
        </p:spPr>
        <p:txBody>
          <a:bodyPr>
            <a:normAutofit fontScale="90000"/>
          </a:bodyPr>
          <a:lstStyle/>
          <a:p>
            <a:r>
              <a:rPr lang="en-US" dirty="0" smtClean="0"/>
              <a:t>Absolute temperature scale</a:t>
            </a:r>
            <a:endParaRPr lang="en-US" dirty="0"/>
          </a:p>
        </p:txBody>
      </p:sp>
      <p:sp>
        <p:nvSpPr>
          <p:cNvPr id="3" name="Content Placeholder 2"/>
          <p:cNvSpPr>
            <a:spLocks noGrp="1"/>
          </p:cNvSpPr>
          <p:nvPr>
            <p:ph idx="1"/>
          </p:nvPr>
        </p:nvSpPr>
        <p:spPr>
          <a:xfrm>
            <a:off x="1435608" y="990600"/>
            <a:ext cx="7498080" cy="5257800"/>
          </a:xfrm>
          <a:ln>
            <a:solidFill>
              <a:schemeClr val="bg2">
                <a:lumMod val="25000"/>
              </a:schemeClr>
            </a:solidFill>
          </a:ln>
        </p:spPr>
        <p:txBody>
          <a:bodyPr>
            <a:normAutofit fontScale="70000" lnSpcReduction="20000"/>
          </a:bodyPr>
          <a:lstStyle/>
          <a:p>
            <a:r>
              <a:rPr lang="en-US" b="1" dirty="0" smtClean="0"/>
              <a:t>Absolute temperature scale,</a:t>
            </a:r>
            <a:r>
              <a:rPr lang="en-US" dirty="0" smtClean="0"/>
              <a:t> any thermometric scale on which a </a:t>
            </a:r>
            <a:r>
              <a:rPr lang="en-US" dirty="0" smtClean="0">
                <a:solidFill>
                  <a:srgbClr val="C00000"/>
                </a:solidFill>
              </a:rPr>
              <a:t>reading of zero coincides with the theoretical absolute zero of temperature—i.e., the thermodynamic equilibrium state of minimum energy. </a:t>
            </a:r>
          </a:p>
          <a:p>
            <a:pPr>
              <a:buNone/>
            </a:pPr>
            <a:endParaRPr lang="en-US" sz="1500" dirty="0" smtClean="0"/>
          </a:p>
          <a:p>
            <a:r>
              <a:rPr lang="en-US" dirty="0" smtClean="0"/>
              <a:t>The standard measure of temperature in the International System of Units is the </a:t>
            </a:r>
            <a:r>
              <a:rPr lang="en-US" dirty="0" smtClean="0">
                <a:solidFill>
                  <a:srgbClr val="C00000"/>
                </a:solidFill>
              </a:rPr>
              <a:t>Kelvin (K)</a:t>
            </a:r>
            <a:r>
              <a:rPr lang="en-US" dirty="0" smtClean="0"/>
              <a:t> scale, on which the only point established by arbitrary definition is the unique temperature at which the </a:t>
            </a:r>
            <a:r>
              <a:rPr lang="en-US" dirty="0" smtClean="0">
                <a:solidFill>
                  <a:srgbClr val="C00000"/>
                </a:solidFill>
              </a:rPr>
              <a:t>liquid, solid, and </a:t>
            </a:r>
            <a:r>
              <a:rPr lang="en-US" dirty="0" err="1" smtClean="0">
                <a:solidFill>
                  <a:srgbClr val="C00000"/>
                </a:solidFill>
              </a:rPr>
              <a:t>vapour</a:t>
            </a:r>
            <a:r>
              <a:rPr lang="en-US" dirty="0" smtClean="0">
                <a:solidFill>
                  <a:srgbClr val="C00000"/>
                </a:solidFill>
              </a:rPr>
              <a:t> forms of water can be maintained simultaneously. </a:t>
            </a:r>
          </a:p>
          <a:p>
            <a:endParaRPr lang="en-US" sz="1500" dirty="0" smtClean="0"/>
          </a:p>
          <a:p>
            <a:r>
              <a:rPr lang="en-US" dirty="0" smtClean="0"/>
              <a:t>The interval between this temperature and absolute zero is defined as 273.16 </a:t>
            </a:r>
            <a:r>
              <a:rPr lang="en-US" dirty="0" err="1" smtClean="0"/>
              <a:t>kelvins</a:t>
            </a:r>
            <a:r>
              <a:rPr lang="en-US" dirty="0" smtClean="0"/>
              <a:t>, and the temperature of this “triple point” is designated 273.16 K.</a:t>
            </a:r>
          </a:p>
          <a:p>
            <a:endParaRPr lang="en-US" sz="1300" dirty="0"/>
          </a:p>
          <a:p>
            <a:r>
              <a:rPr lang="en-US" dirty="0" smtClean="0"/>
              <a:t>In essence, the Kelvin scale is the Celsius (°C) temperature scale shifted by 273.15 degrees (because the triple point of water is actually 0.01 °C), with the same size unit of temperature.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a:solidFill>
            <a:schemeClr val="accent3">
              <a:lumMod val="40000"/>
              <a:lumOff val="60000"/>
            </a:schemeClr>
          </a:solidFill>
          <a:ln>
            <a:solidFill>
              <a:srgbClr val="002060"/>
            </a:solidFill>
          </a:ln>
        </p:spPr>
        <p:txBody>
          <a:bodyPr>
            <a:normAutofit fontScale="90000"/>
          </a:bodyPr>
          <a:lstStyle/>
          <a:p>
            <a:r>
              <a:rPr lang="en-US" sz="4000" b="1" dirty="0" smtClean="0">
                <a:latin typeface="Arial Unicode MS" pitchFamily="34" charset="-128"/>
                <a:ea typeface="Arial Unicode MS" pitchFamily="34" charset="-128"/>
                <a:cs typeface="Arial Unicode MS" pitchFamily="34" charset="-128"/>
              </a:rPr>
              <a:t>Specific Heat</a:t>
            </a:r>
            <a:endParaRPr lang="en-US" dirty="0"/>
          </a:p>
        </p:txBody>
      </p:sp>
      <p:sp>
        <p:nvSpPr>
          <p:cNvPr id="3" name="Content Placeholder 2"/>
          <p:cNvSpPr>
            <a:spLocks noGrp="1"/>
          </p:cNvSpPr>
          <p:nvPr>
            <p:ph idx="1"/>
          </p:nvPr>
        </p:nvSpPr>
        <p:spPr>
          <a:xfrm>
            <a:off x="1435608" y="990600"/>
            <a:ext cx="7498080" cy="5257800"/>
          </a:xfrm>
          <a:ln>
            <a:solidFill>
              <a:schemeClr val="bg2">
                <a:lumMod val="25000"/>
              </a:schemeClr>
            </a:solidFill>
          </a:ln>
        </p:spPr>
        <p:txBody>
          <a:bodyPr>
            <a:normAutofit fontScale="62500" lnSpcReduction="20000"/>
          </a:bodyPr>
          <a:lstStyle/>
          <a:p>
            <a:pPr>
              <a:buNone/>
            </a:pPr>
            <a:r>
              <a:rPr lang="en-US" sz="4400" b="1" u="sng" dirty="0" smtClean="0">
                <a:latin typeface="Arial Unicode MS" pitchFamily="34" charset="-128"/>
                <a:ea typeface="Arial Unicode MS" pitchFamily="34" charset="-128"/>
                <a:cs typeface="Arial Unicode MS" pitchFamily="34" charset="-128"/>
              </a:rPr>
              <a:t>Specific Heat:</a:t>
            </a:r>
          </a:p>
          <a:p>
            <a:pPr>
              <a:buNone/>
            </a:pPr>
            <a:endParaRPr lang="en-US" b="1" u="sng" dirty="0" smtClean="0">
              <a:latin typeface="Arial Unicode MS" pitchFamily="34" charset="-128"/>
              <a:ea typeface="Arial Unicode MS" pitchFamily="34" charset="-128"/>
              <a:cs typeface="Arial Unicode MS" pitchFamily="34" charset="-128"/>
            </a:endParaRPr>
          </a:p>
          <a:p>
            <a:r>
              <a:rPr lang="en-US" dirty="0" smtClean="0">
                <a:solidFill>
                  <a:srgbClr val="C00000"/>
                </a:solidFill>
                <a:latin typeface="Arial Unicode MS" pitchFamily="34" charset="-128"/>
                <a:ea typeface="Arial Unicode MS" pitchFamily="34" charset="-128"/>
                <a:cs typeface="Arial Unicode MS" pitchFamily="34" charset="-128"/>
              </a:rPr>
              <a:t>The specific heat is the amount of heat per unit mass required to raise the temperature by one degree Celsius. </a:t>
            </a:r>
          </a:p>
          <a:p>
            <a:endParaRPr lang="en-US" sz="1500" dirty="0" smtClean="0">
              <a:latin typeface="Arial Unicode MS" pitchFamily="34" charset="-128"/>
              <a:ea typeface="Arial Unicode MS" pitchFamily="34" charset="-128"/>
              <a:cs typeface="Arial Unicode MS" pitchFamily="34" charset="-128"/>
            </a:endParaRPr>
          </a:p>
          <a:p>
            <a:r>
              <a:rPr lang="en-US" dirty="0" smtClean="0">
                <a:latin typeface="Arial Unicode MS" pitchFamily="34" charset="-128"/>
                <a:ea typeface="Arial Unicode MS" pitchFamily="34" charset="-128"/>
                <a:cs typeface="Arial Unicode MS" pitchFamily="34" charset="-128"/>
              </a:rPr>
              <a:t>The relationship between heat and temperature change is usually expressed in the form shown below where </a:t>
            </a:r>
            <a:r>
              <a:rPr lang="en-US" b="1" dirty="0" smtClean="0">
                <a:solidFill>
                  <a:srgbClr val="C00000"/>
                </a:solidFill>
                <a:latin typeface="Arial Unicode MS" pitchFamily="34" charset="-128"/>
                <a:ea typeface="Arial Unicode MS" pitchFamily="34" charset="-128"/>
                <a:cs typeface="Arial Unicode MS" pitchFamily="34" charset="-128"/>
              </a:rPr>
              <a:t>c </a:t>
            </a:r>
            <a:r>
              <a:rPr lang="en-US" dirty="0" smtClean="0">
                <a:solidFill>
                  <a:srgbClr val="C00000"/>
                </a:solidFill>
                <a:latin typeface="Arial Unicode MS" pitchFamily="34" charset="-128"/>
                <a:ea typeface="Arial Unicode MS" pitchFamily="34" charset="-128"/>
                <a:cs typeface="Arial Unicode MS" pitchFamily="34" charset="-128"/>
              </a:rPr>
              <a:t>is the specific heat. </a:t>
            </a:r>
          </a:p>
          <a:p>
            <a:endParaRPr lang="en-US" dirty="0">
              <a:latin typeface="Arial Unicode MS" pitchFamily="34" charset="-128"/>
              <a:ea typeface="Arial Unicode MS" pitchFamily="34" charset="-128"/>
              <a:cs typeface="Arial Unicode MS" pitchFamily="34" charset="-128"/>
            </a:endParaRPr>
          </a:p>
          <a:p>
            <a:pPr>
              <a:buNone/>
            </a:pPr>
            <a:r>
              <a:rPr lang="en-US" dirty="0" smtClean="0">
                <a:latin typeface="Arial Unicode MS" pitchFamily="34" charset="-128"/>
                <a:ea typeface="Arial Unicode MS" pitchFamily="34" charset="-128"/>
                <a:cs typeface="Arial Unicode MS" pitchFamily="34" charset="-128"/>
              </a:rPr>
              <a:t>				</a:t>
            </a:r>
            <a:r>
              <a:rPr lang="en-US" b="1" dirty="0" smtClean="0">
                <a:latin typeface="Arial Unicode MS" pitchFamily="34" charset="-128"/>
                <a:ea typeface="Arial Unicode MS" pitchFamily="34" charset="-128"/>
                <a:cs typeface="Arial Unicode MS" pitchFamily="34" charset="-128"/>
              </a:rPr>
              <a:t>Q = m c </a:t>
            </a:r>
            <a:r>
              <a:rPr lang="en-US" b="1" dirty="0" smtClean="0">
                <a:latin typeface="Arial Unicode MS" pitchFamily="34" charset="-128"/>
                <a:ea typeface="Arial Unicode MS" pitchFamily="34" charset="-128"/>
                <a:cs typeface="Arial Unicode MS" pitchFamily="34" charset="-128"/>
                <a:sym typeface="Symbol"/>
              </a:rPr>
              <a:t> t ;         c = Q / m  t</a:t>
            </a:r>
            <a:endParaRPr lang="en-US" b="1" dirty="0" smtClean="0">
              <a:latin typeface="Arial Unicode MS" pitchFamily="34" charset="-128"/>
              <a:ea typeface="Arial Unicode MS" pitchFamily="34" charset="-128"/>
              <a:cs typeface="Arial Unicode MS" pitchFamily="34" charset="-128"/>
            </a:endParaRPr>
          </a:p>
          <a:p>
            <a:pPr>
              <a:buNone/>
            </a:pPr>
            <a:endParaRPr lang="en-US" sz="1500" dirty="0" smtClean="0">
              <a:latin typeface="Arial Unicode MS" pitchFamily="34" charset="-128"/>
              <a:ea typeface="Arial Unicode MS" pitchFamily="34" charset="-128"/>
              <a:cs typeface="Arial Unicode MS" pitchFamily="34" charset="-128"/>
            </a:endParaRPr>
          </a:p>
          <a:p>
            <a:r>
              <a:rPr lang="en-US" dirty="0" smtClean="0">
                <a:latin typeface="Arial Unicode MS" pitchFamily="34" charset="-128"/>
                <a:ea typeface="Arial Unicode MS" pitchFamily="34" charset="-128"/>
                <a:cs typeface="Arial Unicode MS" pitchFamily="34" charset="-128"/>
              </a:rPr>
              <a:t>The relationship does not apply if a phase change is encountered, because the heat added or removed during a phase change does not change the temperature. </a:t>
            </a:r>
          </a:p>
          <a:p>
            <a:endParaRPr lang="en-US" sz="1500" dirty="0">
              <a:latin typeface="Arial Unicode MS" pitchFamily="34" charset="-128"/>
              <a:ea typeface="Arial Unicode MS" pitchFamily="34" charset="-128"/>
              <a:cs typeface="Arial Unicode MS" pitchFamily="34" charset="-128"/>
            </a:endParaRPr>
          </a:p>
          <a:p>
            <a:r>
              <a:rPr lang="en-US" dirty="0" smtClean="0">
                <a:latin typeface="Arial Unicode MS" pitchFamily="34" charset="-128"/>
                <a:ea typeface="Arial Unicode MS" pitchFamily="34" charset="-128"/>
                <a:cs typeface="Arial Unicode MS" pitchFamily="34" charset="-128"/>
              </a:rPr>
              <a:t>The </a:t>
            </a:r>
            <a:r>
              <a:rPr lang="en-US" dirty="0" smtClean="0">
                <a:solidFill>
                  <a:srgbClr val="C00000"/>
                </a:solidFill>
                <a:latin typeface="Arial Unicode MS" pitchFamily="34" charset="-128"/>
                <a:ea typeface="Arial Unicode MS" pitchFamily="34" charset="-128"/>
                <a:cs typeface="Arial Unicode MS" pitchFamily="34" charset="-128"/>
              </a:rPr>
              <a:t>specific heat of water is 1 calorie/gram °C = 4.186 joule/gram °C </a:t>
            </a:r>
            <a:r>
              <a:rPr lang="en-US" dirty="0" smtClean="0">
                <a:latin typeface="Arial Unicode MS" pitchFamily="34" charset="-128"/>
                <a:ea typeface="Arial Unicode MS" pitchFamily="34" charset="-128"/>
                <a:cs typeface="Arial Unicode MS" pitchFamily="34" charset="-128"/>
              </a:rPr>
              <a:t>which is higher than any other common substance. As a result, water plays a very important role in temperature regulation. </a:t>
            </a:r>
          </a:p>
          <a:p>
            <a:pPr>
              <a:buNone/>
            </a:pPr>
            <a:endParaRPr lang="en-US"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6412992" cy="533400"/>
          </a:xfrm>
          <a:solidFill>
            <a:schemeClr val="accent3">
              <a:lumMod val="40000"/>
              <a:lumOff val="60000"/>
            </a:schemeClr>
          </a:solidFill>
          <a:ln>
            <a:solidFill>
              <a:schemeClr val="accent6">
                <a:lumMod val="75000"/>
              </a:schemeClr>
            </a:solidFill>
          </a:ln>
        </p:spPr>
        <p:txBody>
          <a:bodyPr>
            <a:normAutofit/>
          </a:bodyPr>
          <a:lstStyle/>
          <a:p>
            <a:r>
              <a:rPr lang="en-US" sz="2400" dirty="0" smtClean="0"/>
              <a:t>ELEMENTS OF MECHANICAL ENGINEERING</a:t>
            </a:r>
            <a:endParaRPr lang="en-US" sz="2400" dirty="0"/>
          </a:p>
        </p:txBody>
      </p:sp>
      <p:sp>
        <p:nvSpPr>
          <p:cNvPr id="3" name="Content Placeholder 2"/>
          <p:cNvSpPr>
            <a:spLocks noGrp="1"/>
          </p:cNvSpPr>
          <p:nvPr>
            <p:ph idx="1"/>
          </p:nvPr>
        </p:nvSpPr>
        <p:spPr>
          <a:xfrm>
            <a:off x="3276600" y="2362200"/>
            <a:ext cx="3352800" cy="1828800"/>
          </a:xfrm>
          <a:solidFill>
            <a:schemeClr val="accent3">
              <a:lumMod val="40000"/>
              <a:lumOff val="60000"/>
            </a:schemeClr>
          </a:solidFill>
          <a:ln>
            <a:solidFill>
              <a:schemeClr val="accent6">
                <a:lumMod val="75000"/>
              </a:schemeClr>
            </a:solidFill>
          </a:ln>
        </p:spPr>
        <p:txBody>
          <a:bodyPr>
            <a:normAutofit fontScale="77500" lnSpcReduction="20000"/>
          </a:bodyPr>
          <a:lstStyle/>
          <a:p>
            <a:pPr>
              <a:buNone/>
            </a:pPr>
            <a:r>
              <a:rPr lang="en-US" sz="5400" dirty="0" smtClean="0"/>
              <a:t>			</a:t>
            </a:r>
          </a:p>
          <a:p>
            <a:pPr algn="ctr">
              <a:buNone/>
            </a:pPr>
            <a:r>
              <a:rPr lang="en-US" sz="3600" u="sng" dirty="0" smtClean="0">
                <a:solidFill>
                  <a:srgbClr val="C00000"/>
                </a:solidFill>
              </a:rPr>
              <a:t>UNIT – 1</a:t>
            </a:r>
          </a:p>
          <a:p>
            <a:pPr algn="ctr">
              <a:buNone/>
            </a:pPr>
            <a:r>
              <a:rPr lang="en-US" sz="2800" dirty="0" smtClean="0"/>
              <a:t>INTRODUCTION</a:t>
            </a:r>
          </a:p>
          <a:p>
            <a:pPr algn="ctr">
              <a:buNone/>
            </a:pPr>
            <a:r>
              <a:rPr lang="en-US" sz="2800" dirty="0" smtClean="0"/>
              <a:t>PROPERIES OF GASES</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66800" y="274638"/>
            <a:ext cx="7620000" cy="563562"/>
          </a:xfrm>
          <a:solidFill>
            <a:schemeClr val="accent3">
              <a:lumMod val="20000"/>
              <a:lumOff val="80000"/>
            </a:schemeClr>
          </a:solidFill>
          <a:ln>
            <a:solidFill>
              <a:srgbClr val="002060"/>
            </a:solidFill>
          </a:ln>
        </p:spPr>
        <p:txBody>
          <a:bodyPr>
            <a:normAutofit fontScale="90000"/>
          </a:bodyPr>
          <a:lstStyle/>
          <a:p>
            <a:r>
              <a:rPr lang="en-US" sz="3100" dirty="0" smtClean="0"/>
              <a:t>BASIC UNITS AND DIMENSION ANALYSIS</a:t>
            </a:r>
            <a:endParaRPr lang="en-US" dirty="0"/>
          </a:p>
        </p:txBody>
      </p:sp>
      <p:sp>
        <p:nvSpPr>
          <p:cNvPr id="3" name="Content Placeholder 2"/>
          <p:cNvSpPr>
            <a:spLocks noGrp="1"/>
          </p:cNvSpPr>
          <p:nvPr>
            <p:ph idx="1"/>
          </p:nvPr>
        </p:nvSpPr>
        <p:spPr>
          <a:xfrm>
            <a:off x="1295400" y="1143000"/>
            <a:ext cx="7498080" cy="4800600"/>
          </a:xfrm>
          <a:ln>
            <a:solidFill>
              <a:schemeClr val="bg2">
                <a:lumMod val="25000"/>
              </a:schemeClr>
            </a:solidFill>
          </a:ln>
        </p:spPr>
        <p:txBody>
          <a:bodyPr/>
          <a:lstStyle/>
          <a:p>
            <a:r>
              <a:rPr lang="en-US" sz="2400" dirty="0" smtClean="0">
                <a:latin typeface="Arial Unicode MS" pitchFamily="34" charset="-128"/>
                <a:ea typeface="Arial Unicode MS" pitchFamily="34" charset="-128"/>
                <a:cs typeface="Arial Unicode MS" pitchFamily="34" charset="-128"/>
              </a:rPr>
              <a:t>Change of state</a:t>
            </a:r>
          </a:p>
          <a:p>
            <a:r>
              <a:rPr lang="en-US" sz="2400" dirty="0" smtClean="0">
                <a:latin typeface="Arial Unicode MS" pitchFamily="34" charset="-128"/>
                <a:ea typeface="Arial Unicode MS" pitchFamily="34" charset="-128"/>
                <a:cs typeface="Arial Unicode MS" pitchFamily="34" charset="-128"/>
              </a:rPr>
              <a:t>Mechanical equivalent of Heat</a:t>
            </a:r>
          </a:p>
          <a:p>
            <a:r>
              <a:rPr lang="en-US" sz="2400" dirty="0" smtClean="0">
                <a:latin typeface="Arial Unicode MS" pitchFamily="34" charset="-128"/>
                <a:ea typeface="Arial Unicode MS" pitchFamily="34" charset="-128"/>
                <a:cs typeface="Arial Unicode MS" pitchFamily="34" charset="-128"/>
              </a:rPr>
              <a:t>Internal energy</a:t>
            </a:r>
          </a:p>
          <a:p>
            <a:r>
              <a:rPr lang="en-US" sz="2400" dirty="0" smtClean="0">
                <a:latin typeface="Arial Unicode MS" pitchFamily="34" charset="-128"/>
                <a:ea typeface="Arial Unicode MS" pitchFamily="34" charset="-128"/>
                <a:cs typeface="Arial Unicode MS" pitchFamily="34" charset="-128"/>
              </a:rPr>
              <a:t>Enthalpy</a:t>
            </a:r>
          </a:p>
          <a:p>
            <a:r>
              <a:rPr lang="en-US" sz="2400" dirty="0" smtClean="0">
                <a:latin typeface="Arial Unicode MS" pitchFamily="34" charset="-128"/>
                <a:ea typeface="Arial Unicode MS" pitchFamily="34" charset="-128"/>
                <a:cs typeface="Arial Unicode MS" pitchFamily="34" charset="-128"/>
              </a:rPr>
              <a:t>Entropy</a:t>
            </a:r>
          </a:p>
          <a:p>
            <a:r>
              <a:rPr lang="en-US" sz="2400" dirty="0" smtClean="0">
                <a:latin typeface="Arial Unicode MS" pitchFamily="34" charset="-128"/>
                <a:ea typeface="Arial Unicode MS" pitchFamily="34" charset="-128"/>
                <a:cs typeface="Arial Unicode MS" pitchFamily="34" charset="-128"/>
              </a:rPr>
              <a:t>Efficiency</a:t>
            </a:r>
          </a:p>
          <a:p>
            <a:endParaRPr lang="en-US" dirty="0" smtClean="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
        <p:nvSpPr>
          <p:cNvPr id="6" name="Footer Placeholder 5"/>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a:solidFill>
            <a:schemeClr val="accent3">
              <a:lumMod val="20000"/>
              <a:lumOff val="80000"/>
            </a:schemeClr>
          </a:solidFill>
          <a:ln>
            <a:solidFill>
              <a:srgbClr val="002060"/>
            </a:solidFill>
          </a:ln>
        </p:spPr>
        <p:txBody>
          <a:bodyPr>
            <a:normAutofit/>
          </a:bodyPr>
          <a:lstStyle/>
          <a:p>
            <a:r>
              <a:rPr lang="en-US" sz="2200" b="1" dirty="0" smtClean="0">
                <a:solidFill>
                  <a:srgbClr val="002060"/>
                </a:solidFill>
                <a:latin typeface="Arial" pitchFamily="34" charset="0"/>
                <a:cs typeface="Arial" pitchFamily="34" charset="0"/>
              </a:rPr>
              <a:t>CHANGE OF STATE AND LATENT HEAT</a:t>
            </a:r>
            <a:endParaRPr lang="en-US" dirty="0">
              <a:solidFill>
                <a:srgbClr val="002060"/>
              </a:solidFill>
            </a:endParaRPr>
          </a:p>
        </p:txBody>
      </p:sp>
      <p:sp>
        <p:nvSpPr>
          <p:cNvPr id="3" name="Content Placeholder 2"/>
          <p:cNvSpPr>
            <a:spLocks noGrp="1"/>
          </p:cNvSpPr>
          <p:nvPr>
            <p:ph idx="1"/>
          </p:nvPr>
        </p:nvSpPr>
        <p:spPr>
          <a:xfrm>
            <a:off x="1447800" y="990600"/>
            <a:ext cx="7498080" cy="5410200"/>
          </a:xfrm>
          <a:ln>
            <a:solidFill>
              <a:schemeClr val="bg2">
                <a:lumMod val="25000"/>
              </a:schemeClr>
            </a:solidFill>
          </a:ln>
        </p:spPr>
        <p:txBody>
          <a:bodyPr>
            <a:noAutofit/>
          </a:bodyPr>
          <a:lstStyle/>
          <a:p>
            <a:pPr>
              <a:buNone/>
            </a:pPr>
            <a:r>
              <a:rPr lang="en-US" sz="1600" b="1" dirty="0" smtClean="0">
                <a:solidFill>
                  <a:srgbClr val="C00000"/>
                </a:solidFill>
                <a:latin typeface="Arial" pitchFamily="34" charset="0"/>
                <a:cs typeface="Arial" pitchFamily="34" charset="0"/>
              </a:rPr>
              <a:t>CHANGE OF STATE AND LATENT HEAT</a:t>
            </a:r>
          </a:p>
          <a:p>
            <a:r>
              <a:rPr lang="en-US" sz="1600" dirty="0" smtClean="0">
                <a:latin typeface="Arial" pitchFamily="34" charset="0"/>
                <a:cs typeface="Arial" pitchFamily="34" charset="0"/>
              </a:rPr>
              <a:t>When a substance changes from one state to another energy is either absorbed or liberated. This heat energy is called the </a:t>
            </a:r>
            <a:r>
              <a:rPr lang="en-US" sz="1600" dirty="0" smtClean="0">
                <a:solidFill>
                  <a:srgbClr val="C00000"/>
                </a:solidFill>
                <a:latin typeface="Arial" pitchFamily="34" charset="0"/>
                <a:cs typeface="Arial" pitchFamily="34" charset="0"/>
              </a:rPr>
              <a:t>latent heat,</a:t>
            </a:r>
            <a:r>
              <a:rPr lang="en-US" sz="1600" dirty="0" smtClean="0">
                <a:latin typeface="Arial" pitchFamily="34" charset="0"/>
                <a:cs typeface="Arial" pitchFamily="34" charset="0"/>
              </a:rPr>
              <a:t> and part of it is the energy used to overcome the forces of attraction between the molecules.</a:t>
            </a:r>
            <a:br>
              <a:rPr lang="en-US" sz="1600" dirty="0" smtClean="0">
                <a:latin typeface="Arial" pitchFamily="34" charset="0"/>
                <a:cs typeface="Arial" pitchFamily="34" charset="0"/>
              </a:rPr>
            </a:br>
            <a:r>
              <a:rPr lang="en-US" sz="1600" dirty="0" smtClean="0">
                <a:latin typeface="Arial" pitchFamily="34" charset="0"/>
                <a:cs typeface="Arial" pitchFamily="34" charset="0"/>
              </a:rPr>
              <a:t>It is clearly useful to know the energy required to change the state of unit mass of the substance. This is known as the specific latent heat and is defined as follows:</a:t>
            </a:r>
          </a:p>
          <a:p>
            <a:pPr fontAlgn="t">
              <a:buNone/>
            </a:pPr>
            <a:r>
              <a:rPr lang="en-US" sz="1600" dirty="0" smtClean="0">
                <a:latin typeface="Arial" pitchFamily="34" charset="0"/>
                <a:cs typeface="Arial" pitchFamily="34" charset="0"/>
              </a:rPr>
              <a:t>	The specific latent heat is the energy required to change the state of 1 kg of the substance </a:t>
            </a:r>
            <a:br>
              <a:rPr lang="en-US" sz="1600" dirty="0" smtClean="0">
                <a:latin typeface="Arial" pitchFamily="34" charset="0"/>
                <a:cs typeface="Arial" pitchFamily="34" charset="0"/>
              </a:rPr>
            </a:br>
            <a:r>
              <a:rPr lang="en-US" sz="1600" b="1" dirty="0" smtClean="0">
                <a:solidFill>
                  <a:srgbClr val="C00000"/>
                </a:solidFill>
                <a:latin typeface="Arial" pitchFamily="34" charset="0"/>
                <a:cs typeface="Arial" pitchFamily="34" charset="0"/>
              </a:rPr>
              <a:t>Any material has two specific latent heats: </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b="1" dirty="0" smtClean="0">
                <a:solidFill>
                  <a:srgbClr val="C00000"/>
                </a:solidFill>
                <a:latin typeface="Arial" pitchFamily="34" charset="0"/>
                <a:cs typeface="Arial" pitchFamily="34" charset="0"/>
              </a:rPr>
              <a:t>The specific latent heat of </a:t>
            </a:r>
            <a:r>
              <a:rPr lang="en-US" sz="1600" b="1" dirty="0" smtClean="0">
                <a:solidFill>
                  <a:srgbClr val="0070C0"/>
                </a:solidFill>
                <a:latin typeface="Arial" pitchFamily="34" charset="0"/>
                <a:cs typeface="Arial" pitchFamily="34" charset="0"/>
              </a:rPr>
              <a:t>fusion</a:t>
            </a:r>
            <a:r>
              <a:rPr lang="en-US" sz="1600" b="1" dirty="0" smtClean="0">
                <a:solidFill>
                  <a:srgbClr val="C00000"/>
                </a:solidFill>
                <a:latin typeface="Arial" pitchFamily="34" charset="0"/>
                <a:cs typeface="Arial" pitchFamily="34" charset="0"/>
              </a:rPr>
              <a:t> </a:t>
            </a:r>
            <a:r>
              <a:rPr lang="en-US" sz="1600" dirty="0" smtClean="0">
                <a:latin typeface="Arial" pitchFamily="34" charset="0"/>
                <a:cs typeface="Arial" pitchFamily="34" charset="0"/>
              </a:rPr>
              <a:t>is the heat energy needed to change 1 kg of the material in its solid state at its melting point to 1 kg of the material in its liquid state, and that released when 1 kg of the liquid changes to 1 kg of solid </a:t>
            </a:r>
          </a:p>
          <a:p>
            <a:pPr fontAlgn="t">
              <a:buNone/>
            </a:pPr>
            <a:r>
              <a:rPr lang="en-US" sz="1600" b="1" dirty="0" smtClean="0">
                <a:solidFill>
                  <a:srgbClr val="C00000"/>
                </a:solidFill>
                <a:latin typeface="Arial" pitchFamily="34" charset="0"/>
                <a:cs typeface="Arial" pitchFamily="34" charset="0"/>
              </a:rPr>
              <a:t>	The specific latent heat of </a:t>
            </a:r>
            <a:r>
              <a:rPr lang="en-US" sz="1600" b="1" dirty="0" err="1" smtClean="0">
                <a:solidFill>
                  <a:srgbClr val="0070C0"/>
                </a:solidFill>
                <a:latin typeface="Arial" pitchFamily="34" charset="0"/>
                <a:cs typeface="Arial" pitchFamily="34" charset="0"/>
              </a:rPr>
              <a:t>vaporisation</a:t>
            </a:r>
            <a:r>
              <a:rPr lang="en-US" sz="1600" b="1" dirty="0" smtClean="0">
                <a:solidFill>
                  <a:srgbClr val="C00000"/>
                </a:solidFill>
                <a:latin typeface="Arial" pitchFamily="34" charset="0"/>
                <a:cs typeface="Arial" pitchFamily="34" charset="0"/>
              </a:rPr>
              <a:t> </a:t>
            </a:r>
            <a:r>
              <a:rPr lang="en-US" sz="1600" dirty="0" smtClean="0">
                <a:latin typeface="Arial" pitchFamily="34" charset="0"/>
                <a:cs typeface="Arial" pitchFamily="34" charset="0"/>
              </a:rPr>
              <a:t>of a liquid is the heat energy needed to change 1 kg of the material in its liquid state at its boiling point to 1 kg of the material in its gaseous state, and that released when 1 kg of </a:t>
            </a:r>
            <a:r>
              <a:rPr lang="en-US" sz="1600" dirty="0" err="1" smtClean="0">
                <a:latin typeface="Arial" pitchFamily="34" charset="0"/>
                <a:cs typeface="Arial" pitchFamily="34" charset="0"/>
              </a:rPr>
              <a:t>vapour</a:t>
            </a:r>
            <a:r>
              <a:rPr lang="en-US" sz="1600" dirty="0" smtClean="0">
                <a:latin typeface="Arial" pitchFamily="34" charset="0"/>
                <a:cs typeface="Arial" pitchFamily="34" charset="0"/>
              </a:rPr>
              <a:t> changes to 1 kg of liquid </a:t>
            </a:r>
          </a:p>
          <a:p>
            <a:endParaRPr lang="en-US" sz="16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C00000"/>
                </a:solidFill>
              </a:rPr>
              <a:pPr/>
              <a:t>21</a:t>
            </a:fld>
            <a:endParaRPr lang="en-US" dirty="0">
              <a:solidFill>
                <a:srgbClr val="C00000"/>
              </a:solidFill>
            </a:endParaRPr>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t>Change of State</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1524000" y="1113724"/>
            <a:ext cx="7391400" cy="4957412"/>
          </a:xfrm>
          <a:prstGeom prst="rect">
            <a:avLst/>
          </a:prstGeom>
          <a:noFill/>
          <a:ln w="9525">
            <a:solidFill>
              <a:schemeClr val="bg2">
                <a:lumMod val="25000"/>
              </a:schemeClr>
            </a:solidFill>
            <a:miter lim="800000"/>
            <a:headEnd/>
            <a:tailEnd/>
          </a:ln>
          <a:effectLst/>
        </p:spPr>
      </p:pic>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solidFill>
                  <a:srgbClr val="002060"/>
                </a:solidFill>
              </a:rPr>
              <a:t>The mechanical equivalent of heat</a:t>
            </a:r>
            <a:endParaRPr lang="en-US" dirty="0">
              <a:solidFill>
                <a:srgbClr val="002060"/>
              </a:solidFill>
            </a:endParaRPr>
          </a:p>
        </p:txBody>
      </p:sp>
      <p:sp>
        <p:nvSpPr>
          <p:cNvPr id="3" name="Content Placeholder 2"/>
          <p:cNvSpPr>
            <a:spLocks noGrp="1"/>
          </p:cNvSpPr>
          <p:nvPr>
            <p:ph idx="1"/>
          </p:nvPr>
        </p:nvSpPr>
        <p:spPr>
          <a:xfrm>
            <a:off x="1435608" y="1066800"/>
            <a:ext cx="7498080" cy="5181600"/>
          </a:xfrm>
          <a:ln>
            <a:solidFill>
              <a:schemeClr val="bg2">
                <a:lumMod val="25000"/>
              </a:schemeClr>
            </a:solidFill>
          </a:ln>
        </p:spPr>
        <p:txBody>
          <a:bodyPr>
            <a:normAutofit fontScale="70000" lnSpcReduction="20000"/>
          </a:bodyPr>
          <a:lstStyle/>
          <a:p>
            <a:r>
              <a:rPr lang="en-US" dirty="0" smtClean="0">
                <a:solidFill>
                  <a:srgbClr val="C00000"/>
                </a:solidFill>
              </a:rPr>
              <a:t>The mechanical equivalent of heat is that amount of work required to raise the temperature of a substance of unit mass by 1 deg / 1K </a:t>
            </a:r>
            <a:br>
              <a:rPr lang="en-US" dirty="0" smtClean="0">
                <a:solidFill>
                  <a:srgbClr val="C00000"/>
                </a:solidFill>
              </a:rPr>
            </a:br>
            <a:r>
              <a:rPr lang="en-US" dirty="0" smtClean="0"/>
              <a:t/>
            </a:r>
            <a:br>
              <a:rPr lang="en-US" dirty="0" smtClean="0"/>
            </a:br>
            <a:r>
              <a:rPr lang="en-US" dirty="0" smtClean="0"/>
              <a:t>In modern terms, the mechanical equivalent of heat, symbol J (in honor of James Joule), is the ratio of a unit of mechanical energy to the equivalent unit of thermal energy (W/Q), when a system of units is used in which then differ. The modern formulaic relationship is: </a:t>
            </a:r>
            <a:br>
              <a:rPr lang="en-US" dirty="0" smtClean="0"/>
            </a:br>
            <a:r>
              <a:rPr lang="en-US" dirty="0" smtClean="0"/>
              <a:t/>
            </a:r>
            <a:br>
              <a:rPr lang="en-US" dirty="0" smtClean="0"/>
            </a:br>
            <a:r>
              <a:rPr lang="en-US" dirty="0" smtClean="0"/>
              <a:t>W = J·Q </a:t>
            </a:r>
            <a:br>
              <a:rPr lang="en-US" dirty="0" smtClean="0"/>
            </a:br>
            <a:r>
              <a:rPr lang="en-US" dirty="0" smtClean="0"/>
              <a:t/>
            </a:r>
            <a:br>
              <a:rPr lang="en-US" dirty="0" smtClean="0"/>
            </a:br>
            <a:r>
              <a:rPr lang="en-US" dirty="0" smtClean="0"/>
              <a:t>where J is a constant known as the mechanical equivalent of heat </a:t>
            </a:r>
            <a:br>
              <a:rPr lang="en-US" dirty="0" smtClean="0"/>
            </a:br>
            <a:r>
              <a:rPr lang="en-US" dirty="0" smtClean="0"/>
              <a:t/>
            </a:r>
            <a:br>
              <a:rPr lang="en-US" dirty="0" smtClean="0"/>
            </a:br>
            <a:r>
              <a:rPr lang="en-US" dirty="0" smtClean="0">
                <a:solidFill>
                  <a:srgbClr val="C00000"/>
                </a:solidFill>
              </a:rPr>
              <a:t>The value of J is 4.186 Joule per calorie. </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C00000"/>
                </a:solidFill>
              </a:rPr>
              <a:pPr/>
              <a:t>23</a:t>
            </a:fld>
            <a:endParaRPr lang="en-US" dirty="0">
              <a:solidFill>
                <a:srgbClr val="C00000"/>
              </a:solidFill>
            </a:endParaRPr>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a:solidFill>
            <a:schemeClr val="accent3">
              <a:lumMod val="20000"/>
              <a:lumOff val="80000"/>
            </a:schemeClr>
          </a:solidFill>
          <a:ln>
            <a:solidFill>
              <a:srgbClr val="002060"/>
            </a:solidFill>
          </a:ln>
        </p:spPr>
        <p:txBody>
          <a:bodyPr>
            <a:normAutofit fontScale="90000"/>
          </a:bodyPr>
          <a:lstStyle/>
          <a:p>
            <a:r>
              <a:rPr lang="en-GB" sz="4400" dirty="0" smtClean="0">
                <a:solidFill>
                  <a:srgbClr val="002060"/>
                </a:solidFill>
                <a:latin typeface="Arial" pitchFamily="34" charset="0"/>
                <a:cs typeface="Arial" pitchFamily="34" charset="0"/>
              </a:rPr>
              <a:t>INTERNAL ENERGY</a:t>
            </a:r>
            <a:endParaRPr lang="en-US" dirty="0">
              <a:solidFill>
                <a:srgbClr val="002060"/>
              </a:solidFill>
            </a:endParaRPr>
          </a:p>
        </p:txBody>
      </p:sp>
      <p:sp>
        <p:nvSpPr>
          <p:cNvPr id="3" name="Content Placeholder 2"/>
          <p:cNvSpPr>
            <a:spLocks noGrp="1"/>
          </p:cNvSpPr>
          <p:nvPr>
            <p:ph idx="1"/>
          </p:nvPr>
        </p:nvSpPr>
        <p:spPr>
          <a:xfrm>
            <a:off x="1435608" y="1066800"/>
            <a:ext cx="7498080" cy="5181600"/>
          </a:xfrm>
          <a:ln>
            <a:solidFill>
              <a:schemeClr val="bg2">
                <a:lumMod val="25000"/>
              </a:schemeClr>
            </a:solidFill>
          </a:ln>
        </p:spPr>
        <p:txBody>
          <a:bodyPr>
            <a:normAutofit/>
          </a:bodyPr>
          <a:lstStyle/>
          <a:p>
            <a:pPr>
              <a:buNone/>
            </a:pPr>
            <a:r>
              <a:rPr lang="en-GB" sz="2400" dirty="0" smtClean="0">
                <a:solidFill>
                  <a:srgbClr val="C00000"/>
                </a:solidFill>
                <a:latin typeface="Arial" pitchFamily="34" charset="0"/>
                <a:cs typeface="Arial" pitchFamily="34" charset="0"/>
              </a:rPr>
              <a:t>INTERNAL ENERGY</a:t>
            </a:r>
          </a:p>
          <a:p>
            <a:r>
              <a:rPr lang="en-GB" sz="2400" dirty="0" smtClean="0">
                <a:latin typeface="Arial" pitchFamily="34" charset="0"/>
                <a:cs typeface="Arial" pitchFamily="34" charset="0"/>
              </a:rPr>
              <a:t>It is defined as the sum of the random distribution of kinetic and potential energies associated with the molecules of a system. </a:t>
            </a:r>
          </a:p>
          <a:p>
            <a:pPr>
              <a:buNone/>
            </a:pPr>
            <a:endParaRPr lang="en-GB" sz="2400" dirty="0" smtClean="0">
              <a:latin typeface="Arial" pitchFamily="34" charset="0"/>
              <a:cs typeface="Arial" pitchFamily="34" charset="0"/>
            </a:endParaRPr>
          </a:p>
          <a:p>
            <a:r>
              <a:rPr lang="en-GB" sz="2400" dirty="0" smtClean="0">
                <a:latin typeface="Arial" pitchFamily="34" charset="0"/>
                <a:cs typeface="Arial" pitchFamily="34" charset="0"/>
              </a:rPr>
              <a:t>It is the energy of the particles inside the object and is not affected by the objects kinetic or potential energy but by the energy of these particles inside it.</a:t>
            </a:r>
          </a:p>
          <a:p>
            <a:pPr>
              <a:buNone/>
            </a:pPr>
            <a:endParaRPr lang="en-GB" sz="2400" dirty="0" smtClean="0">
              <a:latin typeface="Arial" pitchFamily="34" charset="0"/>
              <a:cs typeface="Arial" pitchFamily="34" charset="0"/>
            </a:endParaRPr>
          </a:p>
          <a:p>
            <a:r>
              <a:rPr lang="en-GB" sz="2200" dirty="0" smtClean="0">
                <a:latin typeface="Arial" pitchFamily="34" charset="0"/>
                <a:cs typeface="Arial" pitchFamily="34" charset="0"/>
              </a:rPr>
              <a:t>If the temperature of a system rises, the molecules will travel quicker, therefore have more kinetic energy and so the Internal Energy will increase.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solidFill>
                  <a:srgbClr val="002060"/>
                </a:solidFill>
                <a:latin typeface="Arial Unicode MS" pitchFamily="34" charset="-128"/>
                <a:ea typeface="Arial Unicode MS" pitchFamily="34" charset="-128"/>
                <a:cs typeface="Arial Unicode MS" pitchFamily="34" charset="-128"/>
              </a:rPr>
              <a:t>Enthalpy</a:t>
            </a:r>
            <a:endParaRPr lang="en-US" dirty="0">
              <a:solidFill>
                <a:srgbClr val="00206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1435608" y="1066800"/>
            <a:ext cx="7498080" cy="5181600"/>
          </a:xfrm>
          <a:ln>
            <a:solidFill>
              <a:schemeClr val="bg2">
                <a:lumMod val="25000"/>
              </a:schemeClr>
            </a:solidFill>
          </a:ln>
        </p:spPr>
        <p:txBody>
          <a:bodyPr/>
          <a:lstStyle/>
          <a:p>
            <a:pPr algn="just">
              <a:buNone/>
            </a:pPr>
            <a:r>
              <a:rPr lang="en-US" u="sng" dirty="0" smtClean="0">
                <a:solidFill>
                  <a:srgbClr val="C00000"/>
                </a:solidFill>
                <a:latin typeface="Arial" pitchFamily="34" charset="0"/>
                <a:cs typeface="Arial" pitchFamily="34" charset="0"/>
              </a:rPr>
              <a:t>Enthalpy:</a:t>
            </a:r>
          </a:p>
          <a:p>
            <a:pPr algn="just"/>
            <a:r>
              <a:rPr lang="en-US" sz="2400" dirty="0" smtClean="0">
                <a:latin typeface="Arial" pitchFamily="34" charset="0"/>
                <a:cs typeface="Arial" pitchFamily="34" charset="0"/>
              </a:rPr>
              <a:t>A thermodynamic function of a system, equivalent to the sum of the internal energy of the system plus the product of its volume multiplied by the pressure exerted on it by its surroundings.</a:t>
            </a:r>
          </a:p>
          <a:p>
            <a:endParaRPr lang="en-US" sz="800" dirty="0" smtClean="0"/>
          </a:p>
          <a:p>
            <a:pPr>
              <a:buNone/>
            </a:pPr>
            <a:r>
              <a:rPr lang="en-US" dirty="0" smtClean="0">
                <a:latin typeface="Arial" pitchFamily="34" charset="0"/>
                <a:cs typeface="Arial" pitchFamily="34" charset="0"/>
              </a:rPr>
              <a:t>			</a:t>
            </a:r>
            <a:r>
              <a:rPr lang="en-US" dirty="0" smtClean="0">
                <a:solidFill>
                  <a:srgbClr val="C00000"/>
                </a:solidFill>
                <a:latin typeface="Arial" pitchFamily="34" charset="0"/>
                <a:cs typeface="Arial" pitchFamily="34" charset="0"/>
              </a:rPr>
              <a:t>Enthalpy = u + </a:t>
            </a:r>
            <a:r>
              <a:rPr lang="en-US" dirty="0" err="1" smtClean="0">
                <a:solidFill>
                  <a:srgbClr val="C00000"/>
                </a:solidFill>
                <a:latin typeface="Arial" pitchFamily="34" charset="0"/>
                <a:cs typeface="Arial" pitchFamily="34" charset="0"/>
              </a:rPr>
              <a:t>pv</a:t>
            </a:r>
            <a:endParaRPr lang="en-US" dirty="0">
              <a:solidFill>
                <a:srgbClr val="C0000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solidFill>
                  <a:srgbClr val="002060"/>
                </a:solidFill>
                <a:latin typeface="Arial Unicode MS" pitchFamily="34" charset="-128"/>
                <a:ea typeface="Arial Unicode MS" pitchFamily="34" charset="-128"/>
                <a:cs typeface="Arial Unicode MS" pitchFamily="34" charset="-128"/>
              </a:rPr>
              <a:t>Entropy</a:t>
            </a:r>
            <a:endParaRPr lang="en-US" dirty="0">
              <a:solidFill>
                <a:srgbClr val="00206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1435608" y="1143000"/>
            <a:ext cx="7498080" cy="5105400"/>
          </a:xfrm>
          <a:ln>
            <a:solidFill>
              <a:schemeClr val="bg2">
                <a:lumMod val="25000"/>
              </a:schemeClr>
            </a:solidFill>
          </a:ln>
        </p:spPr>
        <p:txBody>
          <a:bodyPr>
            <a:normAutofit/>
          </a:bodyPr>
          <a:lstStyle/>
          <a:p>
            <a:pPr>
              <a:buNone/>
            </a:pPr>
            <a:r>
              <a:rPr lang="en-US" u="sng" dirty="0" smtClean="0">
                <a:solidFill>
                  <a:srgbClr val="C00000"/>
                </a:solidFill>
                <a:latin typeface="Arial Unicode MS" pitchFamily="34" charset="-128"/>
                <a:ea typeface="Arial Unicode MS" pitchFamily="34" charset="-128"/>
                <a:cs typeface="Arial Unicode MS" pitchFamily="34" charset="-128"/>
              </a:rPr>
              <a:t>Entropy:</a:t>
            </a:r>
          </a:p>
          <a:p>
            <a:r>
              <a:rPr lang="en-US" sz="1600" dirty="0" smtClean="0">
                <a:latin typeface="Arial Unicode MS" pitchFamily="34" charset="-128"/>
                <a:ea typeface="Arial Unicode MS" pitchFamily="34" charset="-128"/>
                <a:cs typeface="Arial Unicode MS" pitchFamily="34" charset="-128"/>
              </a:rPr>
              <a:t>A measure of the amount of energy in a physical system not available to do work. </a:t>
            </a:r>
          </a:p>
          <a:p>
            <a:endParaRPr lang="en-US" sz="1600" dirty="0" smtClean="0">
              <a:latin typeface="Arial Unicode MS" pitchFamily="34" charset="-128"/>
              <a:ea typeface="Arial Unicode MS" pitchFamily="34" charset="-128"/>
              <a:cs typeface="Arial Unicode MS" pitchFamily="34" charset="-128"/>
            </a:endParaRPr>
          </a:p>
          <a:p>
            <a:r>
              <a:rPr lang="en-US" sz="1600" dirty="0" smtClean="0">
                <a:latin typeface="Arial Unicode MS" pitchFamily="34" charset="-128"/>
                <a:ea typeface="Arial Unicode MS" pitchFamily="34" charset="-128"/>
                <a:cs typeface="Arial Unicode MS" pitchFamily="34" charset="-128"/>
              </a:rPr>
              <a:t>As a physical system becomes more disordered, and its energy becomes more evenly distributed, that energy becomes less able to do work. </a:t>
            </a:r>
          </a:p>
          <a:p>
            <a:endParaRPr lang="en-US" sz="1600" dirty="0" smtClean="0">
              <a:latin typeface="Arial Unicode MS" pitchFamily="34" charset="-128"/>
              <a:ea typeface="Arial Unicode MS" pitchFamily="34" charset="-128"/>
              <a:cs typeface="Arial Unicode MS" pitchFamily="34" charset="-128"/>
            </a:endParaRPr>
          </a:p>
          <a:p>
            <a:r>
              <a:rPr lang="en-US" sz="1600" dirty="0" smtClean="0">
                <a:latin typeface="Arial Unicode MS" pitchFamily="34" charset="-128"/>
                <a:ea typeface="Arial Unicode MS" pitchFamily="34" charset="-128"/>
                <a:cs typeface="Arial Unicode MS" pitchFamily="34" charset="-128"/>
              </a:rPr>
              <a:t>For example, a car rolling along a road has kinetic energy that could do work (by carrying or colliding with something, for example); as friction slows it down and its energy is distributed to its surroundings as heat, it loses this ability. </a:t>
            </a:r>
          </a:p>
          <a:p>
            <a:endParaRPr lang="en-US" sz="1600" dirty="0" smtClean="0">
              <a:latin typeface="Arial Unicode MS" pitchFamily="34" charset="-128"/>
              <a:ea typeface="Arial Unicode MS" pitchFamily="34" charset="-128"/>
              <a:cs typeface="Arial Unicode MS" pitchFamily="34" charset="-128"/>
            </a:endParaRPr>
          </a:p>
          <a:p>
            <a:r>
              <a:rPr lang="en-US" sz="1600" dirty="0" smtClean="0">
                <a:latin typeface="Arial Unicode MS" pitchFamily="34" charset="-128"/>
                <a:ea typeface="Arial Unicode MS" pitchFamily="34" charset="-128"/>
                <a:cs typeface="Arial Unicode MS" pitchFamily="34" charset="-128"/>
              </a:rPr>
              <a:t>The amount of entropy is often thought of as the amount of disorder in a system.</a:t>
            </a:r>
          </a:p>
          <a:p>
            <a:endParaRPr lang="en-US" dirty="0"/>
          </a:p>
        </p:txBody>
      </p:sp>
      <p:pic>
        <p:nvPicPr>
          <p:cNvPr id="4" name="Picture 2" descr="\Delta S = \int \frac {dQ_{rev}}T "/>
          <p:cNvPicPr>
            <a:picLocks noChangeAspect="1" noChangeArrowheads="1"/>
          </p:cNvPicPr>
          <p:nvPr/>
        </p:nvPicPr>
        <p:blipFill>
          <a:blip r:embed="rId2"/>
          <a:srcRect/>
          <a:stretch>
            <a:fillRect/>
          </a:stretch>
        </p:blipFill>
        <p:spPr bwMode="auto">
          <a:xfrm>
            <a:off x="4572001" y="5562600"/>
            <a:ext cx="1715424" cy="5334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solidFill>
                  <a:srgbClr val="C00000"/>
                </a:solidFill>
              </a:rPr>
              <a:pPr/>
              <a:t>26</a:t>
            </a:fld>
            <a:endParaRPr lang="en-US" dirty="0">
              <a:solidFill>
                <a:srgbClr val="C00000"/>
              </a:solidFill>
            </a:endParaRPr>
          </a:p>
        </p:txBody>
      </p:sp>
      <p:sp>
        <p:nvSpPr>
          <p:cNvPr id="6" name="Footer Placeholder 5"/>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a:solidFill>
            <a:schemeClr val="accent3">
              <a:lumMod val="20000"/>
              <a:lumOff val="80000"/>
            </a:schemeClr>
          </a:solidFill>
          <a:ln>
            <a:solidFill>
              <a:srgbClr val="002060"/>
            </a:solidFill>
          </a:ln>
        </p:spPr>
        <p:txBody>
          <a:bodyPr>
            <a:normAutofit fontScale="90000"/>
          </a:bodyPr>
          <a:lstStyle/>
          <a:p>
            <a:r>
              <a:rPr lang="en-US" sz="4400" b="1" dirty="0" smtClean="0"/>
              <a:t>Entropy</a:t>
            </a:r>
            <a:endParaRPr lang="en-US" dirty="0"/>
          </a:p>
        </p:txBody>
      </p:sp>
      <p:sp>
        <p:nvSpPr>
          <p:cNvPr id="3" name="Content Placeholder 2"/>
          <p:cNvSpPr>
            <a:spLocks noGrp="1"/>
          </p:cNvSpPr>
          <p:nvPr>
            <p:ph idx="1"/>
          </p:nvPr>
        </p:nvSpPr>
        <p:spPr>
          <a:xfrm>
            <a:off x="1435608" y="1143000"/>
            <a:ext cx="7498080" cy="5105400"/>
          </a:xfrm>
          <a:ln>
            <a:solidFill>
              <a:schemeClr val="bg2">
                <a:lumMod val="25000"/>
              </a:schemeClr>
            </a:solidFill>
          </a:ln>
        </p:spPr>
        <p:txBody>
          <a:bodyPr>
            <a:normAutofit/>
          </a:bodyPr>
          <a:lstStyle/>
          <a:p>
            <a:r>
              <a:rPr lang="en-US" sz="2000" dirty="0" smtClean="0"/>
              <a:t>In thermodynamics, </a:t>
            </a:r>
            <a:r>
              <a:rPr lang="en-US" sz="2000" b="1" dirty="0" smtClean="0"/>
              <a:t>entropy</a:t>
            </a:r>
            <a:r>
              <a:rPr lang="en-US" sz="2000" dirty="0" smtClean="0"/>
              <a:t> (usual symbol S) is a measure of the number of specific ways in which a thermodynamic system may be arranged, </a:t>
            </a:r>
            <a:r>
              <a:rPr lang="en-US" sz="2000" dirty="0" smtClean="0">
                <a:solidFill>
                  <a:srgbClr val="C00000"/>
                </a:solidFill>
              </a:rPr>
              <a:t>often taken to be a measure of disorder, </a:t>
            </a:r>
            <a:r>
              <a:rPr lang="en-US" sz="2000" dirty="0" smtClean="0"/>
              <a:t>or a measure of progressing towards thermodynamic equilibrium. </a:t>
            </a:r>
          </a:p>
          <a:p>
            <a:endParaRPr lang="en-US" sz="800" dirty="0" smtClean="0"/>
          </a:p>
          <a:p>
            <a:r>
              <a:rPr lang="en-US" sz="2000" dirty="0" smtClean="0">
                <a:solidFill>
                  <a:srgbClr val="C00000"/>
                </a:solidFill>
              </a:rPr>
              <a:t>The entropy of an isolated system never decreases</a:t>
            </a:r>
            <a:r>
              <a:rPr lang="en-US" sz="2000" dirty="0" smtClean="0"/>
              <a:t>, because isolated systems spontaneously evolve towards thermodynamic equilibrium, which is the state of maximum entropy.</a:t>
            </a:r>
          </a:p>
          <a:p>
            <a:pPr>
              <a:buNone/>
            </a:pPr>
            <a:endParaRPr lang="en-US" sz="800" dirty="0" smtClean="0"/>
          </a:p>
          <a:p>
            <a:r>
              <a:rPr lang="en-US" sz="2000" dirty="0" smtClean="0"/>
              <a:t>The </a:t>
            </a:r>
            <a:r>
              <a:rPr lang="en-US" sz="2000" i="1" dirty="0" smtClean="0"/>
              <a:t>change</a:t>
            </a:r>
            <a:r>
              <a:rPr lang="en-US" sz="2000" dirty="0" smtClean="0"/>
              <a:t> in entropy (ΔS) was originally defined for a thermodynamically reversible process as</a:t>
            </a:r>
          </a:p>
          <a:p>
            <a:endParaRPr lang="en-US" dirty="0"/>
          </a:p>
        </p:txBody>
      </p:sp>
      <p:pic>
        <p:nvPicPr>
          <p:cNvPr id="4" name="Picture 2" descr="\Delta S = \int \frac {dQ_{rev}}T "/>
          <p:cNvPicPr>
            <a:picLocks noChangeAspect="1" noChangeArrowheads="1"/>
          </p:cNvPicPr>
          <p:nvPr/>
        </p:nvPicPr>
        <p:blipFill>
          <a:blip r:embed="rId2"/>
          <a:srcRect/>
          <a:stretch>
            <a:fillRect/>
          </a:stretch>
        </p:blipFill>
        <p:spPr bwMode="auto">
          <a:xfrm>
            <a:off x="4191000" y="4876800"/>
            <a:ext cx="1715424" cy="533400"/>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
        <p:nvSpPr>
          <p:cNvPr id="6" name="Footer Placeholder 5"/>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accent3">
              <a:lumMod val="20000"/>
              <a:lumOff val="80000"/>
            </a:schemeClr>
          </a:solidFill>
          <a:ln>
            <a:solidFill>
              <a:schemeClr val="accent1"/>
            </a:solidFill>
          </a:ln>
        </p:spPr>
        <p:txBody>
          <a:bodyPr>
            <a:normAutofit/>
          </a:bodyPr>
          <a:lstStyle/>
          <a:p>
            <a:r>
              <a:rPr lang="en-US" sz="3200" dirty="0" smtClean="0"/>
              <a:t>LAWS OF THERMODYNAMICS</a:t>
            </a:r>
            <a:endParaRPr lang="en-US" sz="3200" dirty="0"/>
          </a:p>
        </p:txBody>
      </p:sp>
      <p:sp>
        <p:nvSpPr>
          <p:cNvPr id="3" name="Content Placeholder 2"/>
          <p:cNvSpPr>
            <a:spLocks noGrp="1"/>
          </p:cNvSpPr>
          <p:nvPr>
            <p:ph idx="1"/>
          </p:nvPr>
        </p:nvSpPr>
        <p:spPr>
          <a:xfrm>
            <a:off x="1066800" y="1371600"/>
            <a:ext cx="7620000" cy="4754563"/>
          </a:xfrm>
          <a:ln>
            <a:solidFill>
              <a:schemeClr val="bg2">
                <a:lumMod val="25000"/>
              </a:schemeClr>
            </a:solidFill>
          </a:ln>
        </p:spPr>
        <p:txBody>
          <a:bodyPr/>
          <a:lstStyle/>
          <a:p>
            <a:pPr lvl="1"/>
            <a:r>
              <a:rPr lang="en-US" u="sng" dirty="0" smtClean="0">
                <a:solidFill>
                  <a:srgbClr val="C00000"/>
                </a:solidFill>
              </a:rPr>
              <a:t>Statement of:</a:t>
            </a:r>
          </a:p>
          <a:p>
            <a:pPr lvl="2"/>
            <a:r>
              <a:rPr lang="en-US" dirty="0" err="1" smtClean="0"/>
              <a:t>Zeroth</a:t>
            </a:r>
            <a:r>
              <a:rPr lang="en-US" dirty="0" smtClean="0"/>
              <a:t> law of thermodynamics</a:t>
            </a:r>
          </a:p>
          <a:p>
            <a:pPr lvl="2"/>
            <a:r>
              <a:rPr lang="en-US" dirty="0" smtClean="0"/>
              <a:t>First Law of thermodynamics</a:t>
            </a:r>
          </a:p>
          <a:p>
            <a:pPr lvl="2"/>
            <a:r>
              <a:rPr lang="en-US" dirty="0" smtClean="0"/>
              <a:t>Second law of thermodynamics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sz="4400" dirty="0" err="1" smtClean="0">
                <a:solidFill>
                  <a:srgbClr val="002060"/>
                </a:solidFill>
                <a:latin typeface="Arial" pitchFamily="34" charset="0"/>
                <a:cs typeface="Arial" pitchFamily="34" charset="0"/>
              </a:rPr>
              <a:t>Zeroth</a:t>
            </a:r>
            <a:r>
              <a:rPr lang="en-US" sz="4400" dirty="0" smtClean="0">
                <a:solidFill>
                  <a:srgbClr val="002060"/>
                </a:solidFill>
                <a:latin typeface="Arial" pitchFamily="34" charset="0"/>
                <a:cs typeface="Arial" pitchFamily="34" charset="0"/>
              </a:rPr>
              <a:t> law of thermodynamics</a:t>
            </a:r>
            <a:endParaRPr lang="en-US" dirty="0">
              <a:solidFill>
                <a:srgbClr val="002060"/>
              </a:solidFill>
            </a:endParaRPr>
          </a:p>
        </p:txBody>
      </p:sp>
      <p:sp>
        <p:nvSpPr>
          <p:cNvPr id="3" name="Content Placeholder 2"/>
          <p:cNvSpPr>
            <a:spLocks noGrp="1"/>
          </p:cNvSpPr>
          <p:nvPr>
            <p:ph idx="1"/>
          </p:nvPr>
        </p:nvSpPr>
        <p:spPr>
          <a:xfrm>
            <a:off x="1435608" y="1143000"/>
            <a:ext cx="7498080" cy="5105400"/>
          </a:xfrm>
          <a:ln>
            <a:solidFill>
              <a:schemeClr val="bg2">
                <a:lumMod val="25000"/>
              </a:schemeClr>
            </a:solidFill>
          </a:ln>
        </p:spPr>
        <p:txBody>
          <a:bodyPr/>
          <a:lstStyle/>
          <a:p>
            <a:pPr algn="just"/>
            <a:r>
              <a:rPr lang="en-US" sz="2400" u="sng" dirty="0" err="1" smtClean="0">
                <a:solidFill>
                  <a:srgbClr val="C00000"/>
                </a:solidFill>
                <a:latin typeface="Arial" pitchFamily="34" charset="0"/>
                <a:cs typeface="Arial" pitchFamily="34" charset="0"/>
              </a:rPr>
              <a:t>Zeroth</a:t>
            </a:r>
            <a:r>
              <a:rPr lang="en-US" sz="2400" u="sng" dirty="0" smtClean="0">
                <a:solidFill>
                  <a:srgbClr val="C00000"/>
                </a:solidFill>
                <a:latin typeface="Arial" pitchFamily="34" charset="0"/>
                <a:cs typeface="Arial" pitchFamily="34" charset="0"/>
              </a:rPr>
              <a:t> law of thermodynamics: </a:t>
            </a:r>
            <a:r>
              <a:rPr lang="en-US" sz="2400" dirty="0" smtClean="0">
                <a:latin typeface="Arial" pitchFamily="34" charset="0"/>
                <a:cs typeface="Arial" pitchFamily="34" charset="0"/>
              </a:rPr>
              <a:t>If two systems are in thermal equilibrium with a third system, they must be in thermal equilibrium with each other. </a:t>
            </a:r>
          </a:p>
          <a:p>
            <a:pPr algn="just"/>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This law helps define the notion of </a:t>
            </a:r>
            <a:r>
              <a:rPr lang="en-US" sz="2400" u="sng" dirty="0" smtClean="0">
                <a:solidFill>
                  <a:srgbClr val="C00000"/>
                </a:solidFill>
                <a:latin typeface="Arial" pitchFamily="34" charset="0"/>
                <a:cs typeface="Arial" pitchFamily="34" charset="0"/>
              </a:rPr>
              <a:t>temperature.</a:t>
            </a:r>
          </a:p>
          <a:p>
            <a:endParaRPr lang="en-US" dirty="0">
              <a:latin typeface="Arial" pitchFamily="34" charset="0"/>
              <a:cs typeface="Arial" pitchFamily="34" charset="0"/>
            </a:endParaRPr>
          </a:p>
        </p:txBody>
      </p:sp>
      <p:sp>
        <p:nvSpPr>
          <p:cNvPr id="9218" name="AutoShape 2" descr="data:image/jpeg;base64,/9j/4AAQSkZJRgABAQAAAQABAAD/2wCEAAkGBxASEhUUEhQWFRUXFxUVFRQVFRYXFxYUFhcYFxcaGRYcHCggGRwmGxcVIjEhJyorLi4uGR8/ODMsNyguLisBCgoKDg0OGxAQGywkHyQ0LDQsLCwyLCwsLCwsLCwsLCwsLCwsLDQsLC00LCwsLCwsLCwsLCwtLSwsLCwsLCwsL//AABEIAMIBAwMBEQACEQEDEQH/xAAbAAEAAgMBAQAAAAAAAAAAAAAABQYCAwQHAf/EAEUQAAEDAgMEBQgIAwYHAAAAAAEAAgMEEQUSIQYxQVETImFxgSMyUpGSsbLRFBUzQnJzofAHU8EkNENi0uEWF1RjgoOT/8QAGQEBAAMBAQAAAAAAAAAAAAAAAAECAwQF/8QANBEBAAIBAgQDBAoCAwEAAAAAAAECEQMhBBIxURNBYSJxobEFFDJSYoGRwdHwQuEVI1Oi/9oADAMBAAIRAxEAPwD3FAQEBAQEBAQEBAQEBAQEBAQEBAQEBAQEBAQEBAQEBAQEBAQEBAQEBAQEBAQEBAQEBAQEBAQEBAQEBAQEBAQEBAQEBAQebfxPwhgmo5Wvna6or6WnmDKiZrTE4FrgGB1m3DW6gA7+a6NG20x2iUS21sM1NidLT0d3gUlQWsnnlLMxlBzPcQ9zrXIGl9QLgKIxakzbvA10v8THzRUZiiijlqI5pHmeVzYo2wyGLzmtJcXOabC2nFTOhiZz5GVw2Vxr6bSsmMZiLszXxm5yua4tNnWGYG1weRCxvXlnCVHwLAYqjEA+lkqG0lI+z5DVTPFTUtIORoc8jo2W1P3iSNRqt7W5aYnGZ+EIdeG/xJdLJG4RRmnlqDTtDZHmoa3MWNmfHksGFw1F7gEb1E6GMxnf4GX3/mFUMiramWnjFNSTTU92yO6WWZsjWMAbls1pztuSdNbAp4MTNaxO8mW3GdqsRhbLBLFDFUOpZainkjkc9g6IXla4Flw9o1BsWuNlFdOs4mOmdzKBo8TxB0uAuLmvllhq3WMsgZKPozC10xym7hckgA67ua0mtMX9MfNHZ6BsZjz62nMj2CN7ZJYXta4ubnicWktJANj2hc+pTlnCYRH8MKh72V+dznZcSq2tzOJytGSzRfcByV9aIjlx2ghox3bmWnqMuSnfEKiKnc1sxdOBIQM7mtaWR6nzHEE24XCV0otBllLt1IxzY3wjpG1j6ecC9o6Zrox0+/zbT057A88k8LbPp/Y+ZlYNl8YfVxyylrWsE80cJBJzxRPMec8iXNfpyAVL15ZwlMqgICAgICAgICAgICAgICAgICAgp21lLUVMkLTRSvbTVEVTFJHUU7A98QJbma+5y3cQRodN61pMVid+vvQ1TNq3VcdWcPm6SOJ8LWiqpcha8hxJF73uOanbl5c/MQlHsvNDDTxw0dXG+nEoinZW0glDZnl72u0yOBJ3FunDXVXnUiZmZmN/STCdhdXNpjTfQqkgsfGZX10L5uuCC7pHOJza3HAaWFhZU9nmzmP0FdwjZWtphG2FmJtjjILYhiFGI9HZiC0MGhN787laW1a264/SUYSFFhFVDLnipKxkfSOm+jMr4GwdI4kuNgc2Ukk5M2T/ACqs2iY3mPfhLKnweVsFTTuwyWSKqmknlbJVU3nyFpOUtIsAWgjiCN6TfeJ5unvGFBgtQwvdLQ1VS58Rp89RW0z3MgcLOYwty2vxdq48Sk2iekxH5SMMNwGohfRvFFVPNEJmwZ6yjIyzRiMtdYC4a0C1rdt0m8TneN/SRKbPtq6ON0cWHzEOlkmJfVUpOaR2ZwFiNL7lW2LTmZ+Yr7dlaxr5XRR4nCJZZJ3sixCjYzpJDdxAydw8AtPFriInE49JRhsn2VmcX/2Ksax9QKvom11L0bJw4OLmtIN7kahxI1NraER4kd47dJThIV2FTyy1Mxw6YPqYDTyFtVSjK0gAvZe9pLNj11+zZpoqxaIiIz094tGyUL46dkLoHQCINjYHyRyOe1rR1y5mlyb37brO+85ymE0qAgICAgICAgICAgICAgICAgICAgICAgICAgICAgICCFxTaKKK4b138geqD2n+gWlNObIygjtZUco/Zd/qXR9XqjLdFtLUn7sfsu/1KttKkGXbFjk54M9R/wBSwtWIS3HGZALnIAN5sfmorXKXRgGLGoDzYWa4AEaX0vdROM7CWUAgICAgICAgICAgICAgICAgICAgICAgICDhxTFYoBd5NzfK0C5Nvd3lTFZnoKjiWNVE9xqxnotvc954925aVp3RlGdA87mm3cuqLUr5obYaJ99Wn1JOpE9JMJCCkI3hY25p6QOp1mgk6AakrLw7dZTlXsQr3SGw0bwHPtPaq2tnaErRsF9nL+Ie5VFpQEBAQEBAQEBAQEBAQEBAQEBAQEBAQEBAQVHbc9eL8LveF1cN0lWUFBKtbVHfDL+9Vz2ql2RvWXSUtrSunT1FZhoxP7J/ctNSc0khVFwLLpsF9nL+Ie5BaUBAQEBAQEBAQEBAQEBAQEBAQEBAQEBAQEFR24HWi/C73hdPDzjKJVgGy6uqrXjGMNpqeWY/cbcA7i86MHi4hY6kYjKYc2wO1cla2Vs0YjljLbtFxdjxdps7Xgf0XN1SubHKvSUtWJHyT+5bTfNJQqy50rpsF9nL+Ie5BaUBAQEBAQEBAQEBAQEBAQEBAQEBAQEBAQEFR24dZ8X4X+8K9LYklWnBdtL5UUfb+vYZaemeHFmYTThjS49G02AsOfW7tFnrW3iqYaIsfhbisM8QeyOZogmzxObroGEaa6hng1Z2mObMJesQyqtqjKvdeJ/cs+iVaVRd9hInCJ7iNHO0POwsf1QWZAQEBAQEBAQEBAQEBAQEBAQEBAQEBAQEBBT9uvPi/C73hBWWOWlL4lEoPBsGlZVVNTNlzSEMiym+WIbhu0JAbfuXTp/am0olu2rwk1dM6Jps+4fGSbAPbuueFxceKvqU5q4RCbwiWURRia3SZRnLSCC61iR3rOazjdKQqn+TcOxYXhKPwnD3TytY3vcfRaN5/fErJL02ngaxoY0Wa0AAdgQbEBAQEBAQEBAQEBAQEBAQEBAQEBAQEBAQEFP26PXi/C73hBWCgyY5a0uiX1wXZS2VX1j7K0xkdEkl2EdnaubUriJTC57M4T0EV3Dyj7F3Zyb4e+65VkwgICAgICAgICAgICAgICAgICAgICAgICAgIOWsw+GUgyMDiL2vwvvQaPqOl/lNQVmLDoa6a0UeSkid1pRcGokafNYb6Rg73DeRoubPjTiPsx8Z/h7XJX6O0+a2J1rRtHXkrPnP4p8o8o6rP9SUv8pq64tMebxT6kpf5TfUp8S/cwjMcwCzWy0oDZYXdI1n3ZbDVjr8+B4H9MdadS0ZrPTy7u7gNTQraaa9Ymtts+dfxR7vOPOEpgmLR1UQkZcG5a9jtHxyN0cxw4EH+iaepF4zDPi+Evw2pyW98THSYnpMekuI424TyscA1kTgC7o5XdXoWSkl7W5G+eRYnh2hU8X2pjyj39suj6lE6NLxva0dM1jfmmuMTOZ6eX7N7Mdjs4uZIwtzXDmi9mx9LcWJ+7+qnxY/v6s54C+YiLROcdJ7zy9u7lq9ocjnAAGwdl36ubHO+x5aQ7+1VtrYn++v8NtL6P56xOe2fdM0jP8A9dGx+0TAD5ORrw17nNc0dQMax13dbUWezcSdeFip8aOykfR1pn7UTGYiJieuZmMRt12nrh0zY1G3LZr3F98rWgXJDsvEgDVWnUiGVeCvbOZiIjrM+7PZnhWKsqBdrXt6rHjOACWPuWuFidDY79dFNNSL9FOJ4W/Dzi0xO8xt3jrDvV3MICAgICAgICAgICAgICCM2kpnS07mNZnJdESyzTdrZWOd1XENd1QdCdVnq1zXHu+bs4DVjT14tM42tvv1msxG8bxv5x0Qc0U0UYyRSxMadBEIIgHl7buexj9WlpO6+46A2KxmLVjaJiPTEPSrbS1bzz3ra0/e5rTjE7RMxtOe+PLfGW2ogq5HZTG/K0yi7nRkOzCpDS3rEjR0Q4HXvUzF5np3/f8A0pTU4bTrmLRmeXpnbE0znb0tPn8moUFW0tLGSNd1wCx0QYLzuI6QE9YZHX0B48bKOW8dP27+a/j8NaJi01mNusWz9iI9nbacx3j9MttPTVcTo35ZZPJQCXrsL3SZajOCXOAIDnR6XsL6cVMVvWYnedoz8VNTU4bVraua19q3LtOIjNMdInrET69/Jpkw2vLC4STiTopCGiVgb0rY4+iHi/OTz46aKJpqYzmc4+ONmleJ4OL45a8vNG+Jzyza3N8Mftu21lU7EXugp3ltMwltTM3QvI/woz8TuRHPWbW8aeWs7ec/tDPS0o+jqRra1c6k70rPl+K37R3WengbG1rGANa0BrWgWAA3ALoiIiMQ8a97XtNrTmZ6y2KVRAQVvGqOSmlNbTNzaAVULRrNGNz2/wDcbqe0X8efUrNJ8Sv5x3/29fhNanEaf1TXnH3LT/jPafwz8Jd1HSU04+kRuc5s2WQ2keGP6rWdaO9vNa1pBHDVXrWtvajzc2rq6+hPgXiImmY6RmN5nacZ6zMxOfc1t2ags9rjI5rnZheWXMLx9GRnz5iCNLXso8Gu8fytP0lrZraMRMR92uOuYnGMZz59XTLglO43LTc3+87i2Rh4+jLIPHsCtOlWf7/e7KvHa1YxE/CO9Z+dYfGYHTgEZXG7XtJdJI5xbJlzAuc4ncxoHIDRPCqmeO1pmJzG2J2iIjMZxtEes57+ZFgkDZOkAdmvcXkeQOsXdVpdZouSbAcUjSrE5Rbjta1OSZjHujtjecZnp5uiioI4gAwWsxkY1J6kYIYNTwudeKtWkV6MtXiL6s5vPnM/nPX5OpWYiAgICAgICAgICAgICAgICDVPUMYLvc1o5uIA/VTETPQaPrWn/nRf/RnzVvDv2kyyGJQfzY/bb81HJbsK/jOLOqJPolNI1rdPpNSHNsxh3xxnjIRx+7fnu5tSbXtyV/Oe3p73r8Lo6XDaUcVxG8z9in3p+9P4Y+Pzm8OjpoI2xRFjGNFgA4eJJvqeJK2pSKxy1h5uvr6mvqTqak5mXcDfcpZPqAgIPjnAC5NgN5O4IKbNXRUE3SRSMdSyuvNG14cYZXf4rGjXITbMOG8clhaltCebE8s9fT1e1pTH0jpxpWn/ALqx7M/eiP8AGfWPKfPpK0NxSnO6aM/+xvzXTyW7PFmMTiWYroT/AIjPbb81GJGX0uP02+0PmoGccrXeaQbaGxB1/ZCmYwM1AICAgICAgICAgICAgICAg+PcALkgAbydAEFcxTalrbthGY+mfNHcPve5XpSbIyqlXVPkdme4uPM/0HALupSKwqxijuptIVglJEMIIe8XMuU5Y2cTfcXcgvP4jVvM8lOs+faP5epwGjo1rPEa+JrXpXO9reUelfOZ/LdM4bQsgjDG7hckk6knUuceZVNPTisctXNxXE34nVnV1Os/pEeUR6QjcUxLNdrD1eJ9L/ZaTbEYhzPRKP7Nn4W+4KiW5AQROK4/DDdoOd/otO78R4e9WrWZFQxPF5Zj13acGjRo+feV16elEbqzLgDL93FbTjGJImYnMbNFBE6CQRuuYnm0Tjcljt+Q9m8g8LLzKzOhbw/8J6enp7uz2uImnH6M8RG2rWPbjpFo+/Hr05o/NaIYrK9rZl4zmxLERH1W6v8Ah/3U/Z94nNiXEwOJ1PSO18GrNKwICAgICAgICAgICAgICAgIPP8AG66SWV7XuOVr3NDBoOq4gG3E9/6LqjRriJVy546Vp4n9FOeXoOmLD4zz9Y+SrbWsYh1R0TBz9YURfm6pw6GRALSNGtvNGUTtBM4ZWg2BFz26rLWrybQmEIVgl6xR/Zs/C33BBuQVba7EJWubG1xa0tucuhJuRa/LRb6WnF4mZRMq7FA3t9YWkV5eiHTHQRnifWPkonWtBh1R0EY3X9Y+SpGrM7SnDpjp2jctYpW3VDVibyyJxabEWse8gKL6cUrMwZVclciy97Df3c/mO+FqCwoCAgICAgICAgICAgICAgIPM8SPlpfzJPiK9Kn2YUIZVS1UpCGQrC1UuyN37/fgsekpbQV0aeorMITaLzmfhPvVeInMwmEOSubK3LPZ6tRyN6Nmo81vEcgpynlns3dI3mPWoyjlnspm2rgZmW/lj4nLs4b7Mq2iY6oSKUhbWrlV3xTWWFqpdsEoIWFq4WdAKvS+EYcuMnyLv/H4gt9W2dOUR1VhcSy+bDf3c/mO9zUFhQEBAQEBAQEBAQEBAQEBAQea4mPLS/mSfEV26V9sKy5CtkPO9hdnKeqphJPJNmzub1ZS0WFraWXHTTi1crTKc/h/USw19VSMmfPTMaHNc92fK/qaX56uBA06p71TG+B6ax91XolD7QHrM7j71N7ZEBJh8JJJjaSbkm3Fc86GnM5mHoaf0rxmnWKV1JiI2iPR6LS7IYcWNJpo7lrSdOxR9X0vurf8xx3/AK2bf+DsO/6aL1J9X0vuwf8AMcd/62V7aLC4KeRrIY2xgtDiG6Am5F/0HqXXw0V04mKxhx8TxWtxExbVtNpjuiLLuicuZScOovrWaWSoe/6NHKY4oGuyh2XeXeFu3Xfoubl8SZmeiUhT7KzUdVDLhzndE51qiJ77t6O4JIubnTdvII36qltPE7Jy9IikWcxhLTi58i7w+IKeb2ZhCtrNK+bD/wB3P5jvhagsKAgICAgICAgICAgICAgICDzLEneWl/Mk+Mq9L4kaHDRdlL5Ued7CbL0dRSCSaLO8veL53jQEW0DgFlpaVbVzMJmUlswG0mJupKdxdTujMj2Eh2SSw1vvvo3wco5cX5YS9LhkVbVHBjpu5ncfesZS1YNhxqJQwbt7zyaN/jw8VA9NY0AADcBYdwQZIKVtufLM/LHxOUxOBAtN116d1ZhTdhqhsL6ikeQ2Rsz3tBIBex1rEc9AD4hTozEZrJKXx3aj6NJDFEwSyyvDTHmtlZoCSQCR6uDk1LRE4IW6GRZ2qlniTrwu8PeFhaMJQLGEkAC5JAA5k6Ko9LwLDvo8LWbz5zj/AJjvt2bh4IJBAQEBAQEBAQEBAQEBAQEBB5jif20v5knxFBztctKXwhXRsJQDzWvA5CV4/qt6adJRlKYNg1PSAiCMMvbMbkuNubib89FtWlYjZGU3BKqWqlpxJ1y23LcO0rl1IxKYXnZvCvo8WvnusX9nJvh77rNKWQEFK23+2Z+WPicgroKms4HDi+A0tVYzRhzhueCWuG+wzNINuxdNZrbqq1YRs7S0ri6GOzzoXkuc6x36k6eC3rp1r0RlOwyqLVG6sk8m4d3vXNqV2ytCW2Lwm56d43XEY7dxd/QeKwSuKAgICAgICAgICAgICAgICAgo1Zs5VOlkcGiznvcOs3cXEhBpOzFV6I9pqDNuzVX6A9tq0rfCA7M1Xoj2guiOIr5owN2aqx90e0FM69DEpXBdn3tlEkwHUHVFwbuvvPd7yubUtFp2TCzrNIgIKxtRg880rXRtBAZY3cBrcnj3oIj/AIYqvQHttQG7M1foj2wrVtgZHZqq9Ee0F0V14jqrh8GzNV6I9sK/j0MOiHZqocQ14DWkjMcwJAvc2A46LLU1K2jZOFyhia1oa0WAAAA4AblzpZoCAgICAgICAgICAgICAgICAgICAgIKnUdO2WdzATJeQwg085u7oup5bN0QGbmP11XLPNFpmOvltPbv0e5TwbaWnW8+ztze1Tpzb+zjmzj1a2YnU5Z8jp5MrpY4y6ACQPMMD4szGxiwDnSakAc+Cc9sTjM9fL0jHktPC6HNp80UrmKzOLbY5rxbEzac7RG0T7vMr4qq0uVsmsUgblB87+15cvbrF62paL79en8/6NC3D5pmY+1H6f8AXnPp9r4tsBrHl93zGNpZ0eeJjHSglmYvGQEWPSCwDdA067zMc8+c4+at/qtIriteac5xaZivXGN567dZnfMekZCorZejYDNHYMbK/omjrhk5flL2EEFzYusBbrC3FM3tiN477e//AEr4fC6fNeYrbryxzT0zTGcTnpNtp32nKT2e+kZT07nOcRG67mNZYuYC9oDQNA641ue0rTS5se04+O8DmjwYiI3jaZnpM4mczO8x2xHollq4RAQEBAQEBAQEBAQEBAQEBAQEBAQEBAQEBAQEHwNAvYb9T2nd7gETmZfUQICAgIPjnAAk7hqe5Bztrozax3kAaHjmt8LvUpwNf1tB1rvAylzTe4sW3B8NDqmJGMmMQNdlL7G9hoSD1Q/Qga6EesJyyM/rSGzyHghls1rm2bd6/nyTEgzFYCWgSC7tGjW53fMJiRi/GKcGzpADa+txpYHx85vrCcsjKLE4XODA8FxAIFjrcXFjbW4BPcCdwKYkfJcUhbbM7LclouDvDstvE2tzumJH1mJwkuAdcsBLrX3NsT3+cPWmJHxuLQZg3OMxv1bG4sbG44C/HcmJHyXFoWh5c4gMzZzldplDieGujXJyyOuGUOFxuuRuI1BIO/tBUDNAQEBAQEBAQEBAQEBAQEBAQEBAQEGAhaNzR6gg+mNp3gerw/qUAsGhsNN2m5B86JvIeoIPuQcggdG3kOPDnvQfOhb6I9Q7kAxtOpAv3Dt+Z9aD6WDkPV4e5AEbeQ5buH7AQfBG0bgPUEGaAgICAgICAgICAgICAgICAgICAgICAgICAgICAgICAgICAg//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220" name="AutoShape 4" descr="data:image/jpeg;base64,/9j/4AAQSkZJRgABAQAAAQABAAD/2wCEAAkGBxASEhUUEhQWFRUXFxUVFRQVFRYXFxYUFhcYFxcaGRYcHCggGRwmGxcVIjEhJyorLi4uGR8/ODMsNyguLisBCgoKDg0OGxAQGywkHyQ0LDQsLCwyLCwsLCwsLCwsLCwsLCwsLDQsLC00LCwsLCwsLCwsLCwtLSwsLCwsLCwsL//AABEIAMIBAwMBEQACEQEDEQH/xAAbAAEAAgMBAQAAAAAAAAAAAAAABQYCAwQHAf/EAEUQAAEDAgMEBQgIAwYHAAAAAAEAAgMEEQUSIQYxQVETImFxgSMyUpGSsbLRFBUzQnJzofAHU8EkNENi0uEWF1RjgoOT/8QAGQEBAAMBAQAAAAAAAAAAAAAAAAECAwQF/8QANBEBAAIBAgQDBAoCAwEAAAAAAAECEQMhBBIxURNBYSJxobEFFDJSYoGRwdHwQuEVI1Oi/9oADAMBAAIRAxEAPwD3FAQEBAQEBAQEBAQEBAQEBAQEBAQEBAQEBAQEBAQEBAQEBAQEBAQEBAQEBAQEBAQEBAQEBAQEBAQEBAQEBAQEBAQEBAQebfxPwhgmo5Wvna6or6WnmDKiZrTE4FrgGB1m3DW6gA7+a6NG20x2iUS21sM1NidLT0d3gUlQWsnnlLMxlBzPcQ9zrXIGl9QLgKIxakzbvA10v8THzRUZiiijlqI5pHmeVzYo2wyGLzmtJcXOabC2nFTOhiZz5GVw2Vxr6bSsmMZiLszXxm5yua4tNnWGYG1weRCxvXlnCVHwLAYqjEA+lkqG0lI+z5DVTPFTUtIORoc8jo2W1P3iSNRqt7W5aYnGZ+EIdeG/xJdLJG4RRmnlqDTtDZHmoa3MWNmfHksGFw1F7gEb1E6GMxnf4GX3/mFUMiramWnjFNSTTU92yO6WWZsjWMAbls1pztuSdNbAp4MTNaxO8mW3GdqsRhbLBLFDFUOpZainkjkc9g6IXla4Flw9o1BsWuNlFdOs4mOmdzKBo8TxB0uAuLmvllhq3WMsgZKPozC10xym7hckgA67ua0mtMX9MfNHZ6BsZjz62nMj2CN7ZJYXta4ubnicWktJANj2hc+pTlnCYRH8MKh72V+dznZcSq2tzOJytGSzRfcByV9aIjlx2ghox3bmWnqMuSnfEKiKnc1sxdOBIQM7mtaWR6nzHEE24XCV0otBllLt1IxzY3wjpG1j6ecC9o6Zrox0+/zbT057A88k8LbPp/Y+ZlYNl8YfVxyylrWsE80cJBJzxRPMec8iXNfpyAVL15ZwlMqgICAgICAgICAgICAgICAgICAgp21lLUVMkLTRSvbTVEVTFJHUU7A98QJbma+5y3cQRodN61pMVid+vvQ1TNq3VcdWcPm6SOJ8LWiqpcha8hxJF73uOanbl5c/MQlHsvNDDTxw0dXG+nEoinZW0glDZnl72u0yOBJ3FunDXVXnUiZmZmN/STCdhdXNpjTfQqkgsfGZX10L5uuCC7pHOJza3HAaWFhZU9nmzmP0FdwjZWtphG2FmJtjjILYhiFGI9HZiC0MGhN787laW1a264/SUYSFFhFVDLnipKxkfSOm+jMr4GwdI4kuNgc2Ukk5M2T/ACqs2iY3mPfhLKnweVsFTTuwyWSKqmknlbJVU3nyFpOUtIsAWgjiCN6TfeJ5unvGFBgtQwvdLQ1VS58Rp89RW0z3MgcLOYwty2vxdq48Sk2iekxH5SMMNwGohfRvFFVPNEJmwZ6yjIyzRiMtdYC4a0C1rdt0m8TneN/SRKbPtq6ON0cWHzEOlkmJfVUpOaR2ZwFiNL7lW2LTmZ+Yr7dlaxr5XRR4nCJZZJ3sixCjYzpJDdxAydw8AtPFriInE49JRhsn2VmcX/2Ksax9QKvom11L0bJw4OLmtIN7kahxI1NraER4kd47dJThIV2FTyy1Mxw6YPqYDTyFtVSjK0gAvZe9pLNj11+zZpoqxaIiIz094tGyUL46dkLoHQCINjYHyRyOe1rR1y5mlyb37brO+85ymE0qAgICAgICAgICAgICAgICAgICAgICAgICAgICAgICCFxTaKKK4b138geqD2n+gWlNObIygjtZUco/Zd/qXR9XqjLdFtLUn7sfsu/1KttKkGXbFjk54M9R/wBSwtWIS3HGZALnIAN5sfmorXKXRgGLGoDzYWa4AEaX0vdROM7CWUAgICAgICAgICAgICAgICAgICAgICAgICDhxTFYoBd5NzfK0C5Nvd3lTFZnoKjiWNVE9xqxnotvc954925aVp3RlGdA87mm3cuqLUr5obYaJ99Wn1JOpE9JMJCCkI3hY25p6QOp1mgk6AakrLw7dZTlXsQr3SGw0bwHPtPaq2tnaErRsF9nL+Ie5VFpQEBAQEBAQEBAQEBAQEBAQEBAQEBAQEBAQVHbc9eL8LveF1cN0lWUFBKtbVHfDL+9Vz2ql2RvWXSUtrSunT1FZhoxP7J/ctNSc0khVFwLLpsF9nL+Ie5BaUBAQEBAQEBAQEBAQEBAQEBAQEBAQEBAQEFR24HWi/C73hdPDzjKJVgGy6uqrXjGMNpqeWY/cbcA7i86MHi4hY6kYjKYc2wO1cla2Vs0YjljLbtFxdjxdps7Xgf0XN1SubHKvSUtWJHyT+5bTfNJQqy50rpsF9nL+Ie5BaUBAQEBAQEBAQEBAQEBAQEBAQEBAQEBAQEFR24dZ8X4X+8K9LYklWnBdtL5UUfb+vYZaemeHFmYTThjS49G02AsOfW7tFnrW3iqYaIsfhbisM8QeyOZogmzxObroGEaa6hng1Z2mObMJesQyqtqjKvdeJ/cs+iVaVRd9hInCJ7iNHO0POwsf1QWZAQEBAQEBAQEBAQEBAQEBAQEBAQEBAQEBBT9uvPi/C73hBWWOWlL4lEoPBsGlZVVNTNlzSEMiym+WIbhu0JAbfuXTp/am0olu2rwk1dM6Jps+4fGSbAPbuueFxceKvqU5q4RCbwiWURRia3SZRnLSCC61iR3rOazjdKQqn+TcOxYXhKPwnD3TytY3vcfRaN5/fErJL02ngaxoY0Wa0AAdgQbEBAQEBAQEBAQEBAQEBAQEBAQEBAQEBAQEFP26PXi/C73hBWCgyY5a0uiX1wXZS2VX1j7K0xkdEkl2EdnaubUriJTC57M4T0EV3Dyj7F3Zyb4e+65VkwgICAgICAgICAgICAgICAgICAgICAgICAgIOWsw+GUgyMDiL2vwvvQaPqOl/lNQVmLDoa6a0UeSkid1pRcGokafNYb6Rg73DeRoubPjTiPsx8Z/h7XJX6O0+a2J1rRtHXkrPnP4p8o8o6rP9SUv8pq64tMebxT6kpf5TfUp8S/cwjMcwCzWy0oDZYXdI1n3ZbDVjr8+B4H9MdadS0ZrPTy7u7gNTQraaa9Ymtts+dfxR7vOPOEpgmLR1UQkZcG5a9jtHxyN0cxw4EH+iaepF4zDPi+Evw2pyW98THSYnpMekuI424TyscA1kTgC7o5XdXoWSkl7W5G+eRYnh2hU8X2pjyj39suj6lE6NLxva0dM1jfmmuMTOZ6eX7N7Mdjs4uZIwtzXDmi9mx9LcWJ+7+qnxY/v6s54C+YiLROcdJ7zy9u7lq9ocjnAAGwdl36ubHO+x5aQ7+1VtrYn++v8NtL6P56xOe2fdM0jP8A9dGx+0TAD5ORrw17nNc0dQMax13dbUWezcSdeFip8aOykfR1pn7UTGYiJieuZmMRt12nrh0zY1G3LZr3F98rWgXJDsvEgDVWnUiGVeCvbOZiIjrM+7PZnhWKsqBdrXt6rHjOACWPuWuFidDY79dFNNSL9FOJ4W/Dzi0xO8xt3jrDvV3MICAgICAgICAgICAgICCM2kpnS07mNZnJdESyzTdrZWOd1XENd1QdCdVnq1zXHu+bs4DVjT14tM42tvv1msxG8bxv5x0Qc0U0UYyRSxMadBEIIgHl7buexj9WlpO6+46A2KxmLVjaJiPTEPSrbS1bzz3ra0/e5rTjE7RMxtOe+PLfGW2ogq5HZTG/K0yi7nRkOzCpDS3rEjR0Q4HXvUzF5np3/f8A0pTU4bTrmLRmeXpnbE0znb0tPn8moUFW0tLGSNd1wCx0QYLzuI6QE9YZHX0B48bKOW8dP27+a/j8NaJi01mNusWz9iI9nbacx3j9MttPTVcTo35ZZPJQCXrsL3SZajOCXOAIDnR6XsL6cVMVvWYnedoz8VNTU4bVraua19q3LtOIjNMdInrET69/Jpkw2vLC4STiTopCGiVgb0rY4+iHi/OTz46aKJpqYzmc4+ONmleJ4OL45a8vNG+Jzyza3N8Mftu21lU7EXugp3ltMwltTM3QvI/woz8TuRHPWbW8aeWs7ec/tDPS0o+jqRra1c6k70rPl+K37R3WengbG1rGANa0BrWgWAA3ALoiIiMQ8a97XtNrTmZ6y2KVRAQVvGqOSmlNbTNzaAVULRrNGNz2/wDcbqe0X8efUrNJ8Sv5x3/29fhNanEaf1TXnH3LT/jPafwz8Jd1HSU04+kRuc5s2WQ2keGP6rWdaO9vNa1pBHDVXrWtvajzc2rq6+hPgXiImmY6RmN5nacZ6zMxOfc1t2ags9rjI5rnZheWXMLx9GRnz5iCNLXso8Gu8fytP0lrZraMRMR92uOuYnGMZz59XTLglO43LTc3+87i2Rh4+jLIPHsCtOlWf7/e7KvHa1YxE/CO9Z+dYfGYHTgEZXG7XtJdJI5xbJlzAuc4ncxoHIDRPCqmeO1pmJzG2J2iIjMZxtEes57+ZFgkDZOkAdmvcXkeQOsXdVpdZouSbAcUjSrE5Rbjta1OSZjHujtjecZnp5uiioI4gAwWsxkY1J6kYIYNTwudeKtWkV6MtXiL6s5vPnM/nPX5OpWYiAgICAgICAgICAgICAgICDVPUMYLvc1o5uIA/VTETPQaPrWn/nRf/RnzVvDv2kyyGJQfzY/bb81HJbsK/jOLOqJPolNI1rdPpNSHNsxh3xxnjIRx+7fnu5tSbXtyV/Oe3p73r8Lo6XDaUcVxG8z9in3p+9P4Y+Pzm8OjpoI2xRFjGNFgA4eJJvqeJK2pSKxy1h5uvr6mvqTqak5mXcDfcpZPqAgIPjnAC5NgN5O4IKbNXRUE3SRSMdSyuvNG14cYZXf4rGjXITbMOG8clhaltCebE8s9fT1e1pTH0jpxpWn/ALqx7M/eiP8AGfWPKfPpK0NxSnO6aM/+xvzXTyW7PFmMTiWYroT/AIjPbb81GJGX0uP02+0PmoGccrXeaQbaGxB1/ZCmYwM1AICAgICAgICAgICAgICAg+PcALkgAbydAEFcxTalrbthGY+mfNHcPve5XpSbIyqlXVPkdme4uPM/0HALupSKwqxijuptIVglJEMIIe8XMuU5Y2cTfcXcgvP4jVvM8lOs+faP5epwGjo1rPEa+JrXpXO9reUelfOZ/LdM4bQsgjDG7hckk6knUuceZVNPTisctXNxXE34nVnV1Os/pEeUR6QjcUxLNdrD1eJ9L/ZaTbEYhzPRKP7Nn4W+4KiW5AQROK4/DDdoOd/otO78R4e9WrWZFQxPF5Zj13acGjRo+feV16elEbqzLgDL93FbTjGJImYnMbNFBE6CQRuuYnm0Tjcljt+Q9m8g8LLzKzOhbw/8J6enp7uz2uImnH6M8RG2rWPbjpFo+/Hr05o/NaIYrK9rZl4zmxLERH1W6v8Ah/3U/Z94nNiXEwOJ1PSO18GrNKwICAgICAgICAgICAgICAgIPP8AG66SWV7XuOVr3NDBoOq4gG3E9/6LqjRriJVy546Vp4n9FOeXoOmLD4zz9Y+SrbWsYh1R0TBz9YURfm6pw6GRALSNGtvNGUTtBM4ZWg2BFz26rLWrybQmEIVgl6xR/Zs/C33BBuQVba7EJWubG1xa0tucuhJuRa/LRb6WnF4mZRMq7FA3t9YWkV5eiHTHQRnifWPkonWtBh1R0EY3X9Y+SpGrM7SnDpjp2jctYpW3VDVibyyJxabEWse8gKL6cUrMwZVclciy97Df3c/mO+FqCwoCAgICAgICAgICAgICAgIPM8SPlpfzJPiK9Kn2YUIZVS1UpCGQrC1UuyN37/fgsekpbQV0aeorMITaLzmfhPvVeInMwmEOSubK3LPZ6tRyN6Nmo81vEcgpynlns3dI3mPWoyjlnspm2rgZmW/lj4nLs4b7Mq2iY6oSKUhbWrlV3xTWWFqpdsEoIWFq4WdAKvS+EYcuMnyLv/H4gt9W2dOUR1VhcSy+bDf3c/mO9zUFhQEBAQEBAQEBAQEBAQEBAQea4mPLS/mSfEV26V9sKy5CtkPO9hdnKeqphJPJNmzub1ZS0WFraWXHTTi1crTKc/h/USw19VSMmfPTMaHNc92fK/qaX56uBA06p71TG+B6ax91XolD7QHrM7j71N7ZEBJh8JJJjaSbkm3Fc86GnM5mHoaf0rxmnWKV1JiI2iPR6LS7IYcWNJpo7lrSdOxR9X0vurf8xx3/AK2bf+DsO/6aL1J9X0vuwf8AMcd/62V7aLC4KeRrIY2xgtDiG6Am5F/0HqXXw0V04mKxhx8TxWtxExbVtNpjuiLLuicuZScOovrWaWSoe/6NHKY4oGuyh2XeXeFu3Xfoubl8SZmeiUhT7KzUdVDLhzndE51qiJ77t6O4JIubnTdvII36qltPE7Jy9IikWcxhLTi58i7w+IKeb2ZhCtrNK+bD/wB3P5jvhagsKAgICAgICAgICAgICAgICDzLEneWl/Mk+Mq9L4kaHDRdlL5Ued7CbL0dRSCSaLO8veL53jQEW0DgFlpaVbVzMJmUlswG0mJupKdxdTujMj2Eh2SSw1vvvo3wco5cX5YS9LhkVbVHBjpu5ncfesZS1YNhxqJQwbt7zyaN/jw8VA9NY0AADcBYdwQZIKVtufLM/LHxOUxOBAtN116d1ZhTdhqhsL6ikeQ2Rsz3tBIBex1rEc9AD4hTozEZrJKXx3aj6NJDFEwSyyvDTHmtlZoCSQCR6uDk1LRE4IW6GRZ2qlniTrwu8PeFhaMJQLGEkAC5JAA5k6Ko9LwLDvo8LWbz5zj/AJjvt2bh4IJBAQEBAQEBAQEBAQEBAQEBB5jif20v5knxFBztctKXwhXRsJQDzWvA5CV4/qt6adJRlKYNg1PSAiCMMvbMbkuNubib89FtWlYjZGU3BKqWqlpxJ1y23LcO0rl1IxKYXnZvCvo8WvnusX9nJvh77rNKWQEFK23+2Z+WPicgroKms4HDi+A0tVYzRhzhueCWuG+wzNINuxdNZrbqq1YRs7S0ri6GOzzoXkuc6x36k6eC3rp1r0RlOwyqLVG6sk8m4d3vXNqV2ytCW2Lwm56d43XEY7dxd/QeKwSuKAgICAgICAgICAgICAgICAgo1Zs5VOlkcGiznvcOs3cXEhBpOzFV6I9pqDNuzVX6A9tq0rfCA7M1Xoj2guiOIr5owN2aqx90e0FM69DEpXBdn3tlEkwHUHVFwbuvvPd7yubUtFp2TCzrNIgIKxtRg880rXRtBAZY3cBrcnj3oIj/AIYqvQHttQG7M1foj2wrVtgZHZqq9Ee0F0V14jqrh8GzNV6I9sK/j0MOiHZqocQ14DWkjMcwJAvc2A46LLU1K2jZOFyhia1oa0WAAAA4AblzpZoCAgICAgICAgICAgICAgICAgICAgIKnUdO2WdzATJeQwg085u7oup5bN0QGbmP11XLPNFpmOvltPbv0e5TwbaWnW8+ztze1Tpzb+zjmzj1a2YnU5Z8jp5MrpY4y6ACQPMMD4szGxiwDnSakAc+Cc9sTjM9fL0jHktPC6HNp80UrmKzOLbY5rxbEzac7RG0T7vMr4qq0uVsmsUgblB87+15cvbrF62paL79en8/6NC3D5pmY+1H6f8AXnPp9r4tsBrHl93zGNpZ0eeJjHSglmYvGQEWPSCwDdA067zMc8+c4+at/qtIriteac5xaZivXGN567dZnfMekZCorZejYDNHYMbK/omjrhk5flL2EEFzYusBbrC3FM3tiN477e//AEr4fC6fNeYrbryxzT0zTGcTnpNtp32nKT2e+kZT07nOcRG67mNZYuYC9oDQNA641ue0rTS5se04+O8DmjwYiI3jaZnpM4mczO8x2xHollq4RAQEBAQEBAQEBAQEBAQEBAQEBAQEBAQEBAQEHwNAvYb9T2nd7gETmZfUQICAgIPjnAAk7hqe5Bztrozax3kAaHjmt8LvUpwNf1tB1rvAylzTe4sW3B8NDqmJGMmMQNdlL7G9hoSD1Q/Qga6EesJyyM/rSGzyHghls1rm2bd6/nyTEgzFYCWgSC7tGjW53fMJiRi/GKcGzpADa+txpYHx85vrCcsjKLE4XODA8FxAIFjrcXFjbW4BPcCdwKYkfJcUhbbM7LclouDvDstvE2tzumJH1mJwkuAdcsBLrX3NsT3+cPWmJHxuLQZg3OMxv1bG4sbG44C/HcmJHyXFoWh5c4gMzZzldplDieGujXJyyOuGUOFxuuRuI1BIO/tBUDNAQEBAQEBAQEBAQEBAQEBAQEBAQEGAhaNzR6gg+mNp3gerw/qUAsGhsNN2m5B86JvIeoIPuQcggdG3kOPDnvQfOhb6I9Q7kAxtOpAv3Dt+Z9aD6WDkPV4e5AEbeQ5buH7AQfBG0bgPUEGaAgICAgICAgICAgICAgICAgICAgICAgICAgICAgICAgICAg//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221" name="Picture 5"/>
          <p:cNvPicPr>
            <a:picLocks noChangeAspect="1" noChangeArrowheads="1"/>
          </p:cNvPicPr>
          <p:nvPr/>
        </p:nvPicPr>
        <p:blipFill>
          <a:blip r:embed="rId2"/>
          <a:srcRect/>
          <a:stretch>
            <a:fillRect/>
          </a:stretch>
        </p:blipFill>
        <p:spPr bwMode="auto">
          <a:xfrm>
            <a:off x="3886200" y="3729037"/>
            <a:ext cx="2819400" cy="2290763"/>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B6F15528-21DE-4FAA-801E-634DDDAF4B2B}" type="slidenum">
              <a:rPr lang="en-US" smtClean="0"/>
              <a:pPr/>
              <a:t>29</a:t>
            </a:fld>
            <a:endParaRPr lang="en-US"/>
          </a:p>
        </p:txBody>
      </p:sp>
      <p:sp>
        <p:nvSpPr>
          <p:cNvPr id="8" name="Footer Placeholder 7"/>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a:solidFill>
            <a:schemeClr val="accent3">
              <a:lumMod val="20000"/>
              <a:lumOff val="80000"/>
            </a:schemeClr>
          </a:solidFill>
          <a:ln>
            <a:solidFill>
              <a:srgbClr val="002060"/>
            </a:solidFill>
          </a:ln>
        </p:spPr>
        <p:txBody>
          <a:bodyPr>
            <a:normAutofit fontScale="90000"/>
          </a:bodyPr>
          <a:lstStyle/>
          <a:p>
            <a:r>
              <a:rPr lang="en-US" sz="3100" dirty="0" smtClean="0"/>
              <a:t>BASIC UNITS AND DIMENSION ANALYSIS</a:t>
            </a:r>
            <a:endParaRPr lang="en-US" dirty="0"/>
          </a:p>
        </p:txBody>
      </p:sp>
      <p:sp>
        <p:nvSpPr>
          <p:cNvPr id="3" name="Content Placeholder 2"/>
          <p:cNvSpPr>
            <a:spLocks noGrp="1"/>
          </p:cNvSpPr>
          <p:nvPr>
            <p:ph idx="1"/>
          </p:nvPr>
        </p:nvSpPr>
        <p:spPr>
          <a:xfrm>
            <a:off x="990600" y="1066800"/>
            <a:ext cx="7696200" cy="5059363"/>
          </a:xfrm>
          <a:solidFill>
            <a:schemeClr val="bg1"/>
          </a:solidFill>
          <a:ln>
            <a:solidFill>
              <a:schemeClr val="bg2">
                <a:lumMod val="25000"/>
              </a:schemeClr>
            </a:solidFill>
          </a:ln>
        </p:spPr>
        <p:txBody>
          <a:bodyPr>
            <a:normAutofit/>
          </a:bodyPr>
          <a:lstStyle/>
          <a:p>
            <a:pPr>
              <a:buNone/>
            </a:pPr>
            <a:r>
              <a:rPr lang="en-US" dirty="0" smtClean="0"/>
              <a:t>	   </a:t>
            </a:r>
            <a:r>
              <a:rPr lang="en-US" sz="2800" dirty="0" smtClean="0">
                <a:solidFill>
                  <a:srgbClr val="C00000"/>
                </a:solidFill>
                <a:latin typeface="Arial Unicode MS" pitchFamily="34" charset="-128"/>
                <a:ea typeface="Arial Unicode MS" pitchFamily="34" charset="-128"/>
                <a:cs typeface="Arial Unicode MS" pitchFamily="34" charset="-128"/>
              </a:rPr>
              <a:t>MEASUREMENT OF </a:t>
            </a:r>
          </a:p>
          <a:p>
            <a:pPr lvl="2"/>
            <a:r>
              <a:rPr lang="en-US" dirty="0" smtClean="0">
                <a:latin typeface="Arial Unicode MS" pitchFamily="34" charset="-128"/>
                <a:ea typeface="Arial Unicode MS" pitchFamily="34" charset="-128"/>
                <a:cs typeface="Arial Unicode MS" pitchFamily="34" charset="-128"/>
              </a:rPr>
              <a:t>FORCE</a:t>
            </a:r>
          </a:p>
          <a:p>
            <a:pPr lvl="2"/>
            <a:r>
              <a:rPr lang="en-US" dirty="0" smtClean="0">
                <a:latin typeface="Arial Unicode MS" pitchFamily="34" charset="-128"/>
                <a:ea typeface="Arial Unicode MS" pitchFamily="34" charset="-128"/>
                <a:cs typeface="Arial Unicode MS" pitchFamily="34" charset="-128"/>
              </a:rPr>
              <a:t>MASS</a:t>
            </a:r>
            <a:endParaRPr lang="en-US" b="1" dirty="0" smtClean="0">
              <a:latin typeface="Arial Unicode MS" pitchFamily="34" charset="-128"/>
              <a:ea typeface="Arial Unicode MS" pitchFamily="34" charset="-128"/>
              <a:cs typeface="Arial Unicode MS" pitchFamily="34" charset="-128"/>
            </a:endParaRPr>
          </a:p>
          <a:p>
            <a:pPr lvl="2"/>
            <a:r>
              <a:rPr lang="en-US" dirty="0" smtClean="0">
                <a:latin typeface="Arial Unicode MS" pitchFamily="34" charset="-128"/>
                <a:ea typeface="Arial Unicode MS" pitchFamily="34" charset="-128"/>
                <a:cs typeface="Arial Unicode MS" pitchFamily="34" charset="-128"/>
              </a:rPr>
              <a:t>PRESSURE</a:t>
            </a:r>
          </a:p>
          <a:p>
            <a:pPr lvl="2"/>
            <a:r>
              <a:rPr lang="en-US" dirty="0" smtClean="0">
                <a:latin typeface="Arial Unicode MS" pitchFamily="34" charset="-128"/>
                <a:ea typeface="Arial Unicode MS" pitchFamily="34" charset="-128"/>
                <a:cs typeface="Arial Unicode MS" pitchFamily="34" charset="-128"/>
              </a:rPr>
              <a:t>WORK</a:t>
            </a:r>
          </a:p>
          <a:p>
            <a:pPr lvl="2"/>
            <a:r>
              <a:rPr lang="en-US" dirty="0" smtClean="0">
                <a:latin typeface="Arial Unicode MS" pitchFamily="34" charset="-128"/>
                <a:ea typeface="Arial Unicode MS" pitchFamily="34" charset="-128"/>
                <a:cs typeface="Arial Unicode MS" pitchFamily="34" charset="-128"/>
              </a:rPr>
              <a:t>POWER</a:t>
            </a:r>
          </a:p>
          <a:p>
            <a:pPr lvl="2"/>
            <a:r>
              <a:rPr lang="en-US" dirty="0" smtClean="0">
                <a:latin typeface="Arial Unicode MS" pitchFamily="34" charset="-128"/>
                <a:ea typeface="Arial Unicode MS" pitchFamily="34" charset="-128"/>
                <a:cs typeface="Arial Unicode MS" pitchFamily="34" charset="-128"/>
              </a:rPr>
              <a:t>ENERGY</a:t>
            </a:r>
          </a:p>
          <a:p>
            <a:pPr lvl="2"/>
            <a:r>
              <a:rPr lang="en-US" dirty="0" smtClean="0">
                <a:latin typeface="Arial Unicode MS" pitchFamily="34" charset="-128"/>
                <a:ea typeface="Arial Unicode MS" pitchFamily="34" charset="-128"/>
                <a:cs typeface="Arial Unicode MS" pitchFamily="34" charset="-128"/>
              </a:rPr>
              <a:t>HEAT</a:t>
            </a:r>
          </a:p>
          <a:p>
            <a:pPr lvl="2"/>
            <a:r>
              <a:rPr lang="en-US" dirty="0" smtClean="0">
                <a:latin typeface="Arial Unicode MS" pitchFamily="34" charset="-128"/>
                <a:ea typeface="Arial Unicode MS" pitchFamily="34" charset="-128"/>
                <a:cs typeface="Arial Unicode MS" pitchFamily="34" charset="-128"/>
              </a:rPr>
              <a:t>TEMPERATURE</a:t>
            </a:r>
          </a:p>
          <a:p>
            <a:pPr lvl="2"/>
            <a:r>
              <a:rPr lang="en-US" dirty="0" smtClean="0">
                <a:latin typeface="Arial Unicode MS" pitchFamily="34" charset="-128"/>
                <a:ea typeface="Arial Unicode MS" pitchFamily="34" charset="-128"/>
                <a:cs typeface="Arial Unicode MS" pitchFamily="34" charset="-128"/>
              </a:rPr>
              <a:t>SPECIFIC HEAT CAPACITY</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sz="4400" dirty="0" smtClean="0">
                <a:latin typeface="Arial" pitchFamily="34" charset="0"/>
                <a:cs typeface="Arial" pitchFamily="34" charset="0"/>
              </a:rPr>
              <a:t>First law of thermodynamics</a:t>
            </a:r>
            <a:endParaRPr lang="en-US" dirty="0"/>
          </a:p>
        </p:txBody>
      </p:sp>
      <p:sp>
        <p:nvSpPr>
          <p:cNvPr id="3" name="Content Placeholder 2"/>
          <p:cNvSpPr>
            <a:spLocks noGrp="1"/>
          </p:cNvSpPr>
          <p:nvPr>
            <p:ph idx="1"/>
          </p:nvPr>
        </p:nvSpPr>
        <p:spPr>
          <a:xfrm>
            <a:off x="1435608" y="1143000"/>
            <a:ext cx="7498080" cy="5105400"/>
          </a:xfrm>
          <a:ln>
            <a:solidFill>
              <a:schemeClr val="bg2">
                <a:lumMod val="25000"/>
              </a:schemeClr>
            </a:solidFill>
          </a:ln>
        </p:spPr>
        <p:txBody>
          <a:bodyPr>
            <a:normAutofit fontScale="92500" lnSpcReduction="10000"/>
          </a:bodyPr>
          <a:lstStyle/>
          <a:p>
            <a:pPr>
              <a:buNone/>
            </a:pPr>
            <a:r>
              <a:rPr lang="en-US" sz="2400" u="sng" dirty="0" smtClean="0">
                <a:latin typeface="Arial" pitchFamily="34" charset="0"/>
                <a:cs typeface="Arial" pitchFamily="34" charset="0"/>
              </a:rPr>
              <a:t>First law of thermodynamics: </a:t>
            </a:r>
          </a:p>
          <a:p>
            <a:pPr>
              <a:buNone/>
            </a:pPr>
            <a:r>
              <a:rPr lang="en-US" sz="2400" dirty="0" smtClean="0"/>
              <a:t>	This states that </a:t>
            </a:r>
            <a:r>
              <a:rPr lang="en-US" sz="2400" dirty="0" smtClean="0">
                <a:solidFill>
                  <a:srgbClr val="C00000"/>
                </a:solidFill>
              </a:rPr>
              <a:t>energy can be neither created nor destroyed. However, energy can change forms, and energy can flow from one place to another</a:t>
            </a:r>
            <a:r>
              <a:rPr lang="en-US" sz="2400" dirty="0" smtClean="0"/>
              <a:t>. The total energy of an </a:t>
            </a:r>
            <a:r>
              <a:rPr lang="en-US" sz="2400" i="1" dirty="0" smtClean="0"/>
              <a:t>isolated</a:t>
            </a:r>
            <a:r>
              <a:rPr lang="en-US" sz="2400" dirty="0" smtClean="0"/>
              <a:t> system remains the same.</a:t>
            </a:r>
          </a:p>
          <a:p>
            <a:pPr>
              <a:buNone/>
            </a:pPr>
            <a:endParaRPr lang="en-US" sz="900" dirty="0" smtClean="0">
              <a:latin typeface="Arial" pitchFamily="34" charset="0"/>
              <a:cs typeface="Arial" pitchFamily="34" charset="0"/>
            </a:endParaRPr>
          </a:p>
          <a:p>
            <a:r>
              <a:rPr lang="en-US" sz="2400" dirty="0" smtClean="0">
                <a:latin typeface="Arial" pitchFamily="34" charset="0"/>
                <a:cs typeface="Arial" pitchFamily="34" charset="0"/>
              </a:rPr>
              <a:t>Heat is a form of energy. Because energy is conserved, the internal energy of a system changes as heat flows in or out of it. </a:t>
            </a:r>
          </a:p>
          <a:p>
            <a:pPr>
              <a:buNone/>
            </a:pPr>
            <a:endParaRPr lang="en-US" sz="900" dirty="0" smtClean="0">
              <a:latin typeface="Arial" pitchFamily="34" charset="0"/>
              <a:cs typeface="Arial" pitchFamily="34" charset="0"/>
            </a:endParaRPr>
          </a:p>
          <a:p>
            <a:r>
              <a:rPr lang="en-US" sz="2400" dirty="0" smtClean="0">
                <a:latin typeface="Arial" pitchFamily="34" charset="0"/>
                <a:cs typeface="Arial" pitchFamily="34" charset="0"/>
              </a:rPr>
              <a:t>Equivalently, </a:t>
            </a:r>
            <a:r>
              <a:rPr lang="en-US" sz="2400" dirty="0" smtClean="0">
                <a:solidFill>
                  <a:srgbClr val="C00000"/>
                </a:solidFill>
                <a:latin typeface="Arial" pitchFamily="34" charset="0"/>
                <a:cs typeface="Arial" pitchFamily="34" charset="0"/>
              </a:rPr>
              <a:t>perpetual motion machines of the first kind are impossible</a:t>
            </a:r>
            <a:r>
              <a:rPr lang="en-US" dirty="0" smtClean="0">
                <a:solidFill>
                  <a:srgbClr val="C00000"/>
                </a:solidFill>
              </a:rPr>
              <a:t>.</a:t>
            </a:r>
          </a:p>
          <a:p>
            <a:pPr>
              <a:buNone/>
            </a:pPr>
            <a:endParaRPr lang="en-US" sz="900" dirty="0" smtClean="0"/>
          </a:p>
          <a:p>
            <a:r>
              <a:rPr lang="en-US" sz="2400" dirty="0" smtClean="0">
                <a:latin typeface="Arial" pitchFamily="34" charset="0"/>
                <a:cs typeface="Arial" pitchFamily="34" charset="0"/>
              </a:rPr>
              <a:t>The increase in internal energy of a body is equal to the heat supplied to the body minus work done by the body.</a:t>
            </a:r>
          </a:p>
          <a:p>
            <a:pPr>
              <a:buNone/>
            </a:pPr>
            <a:r>
              <a:rPr lang="en-US" sz="2400" dirty="0" smtClean="0">
                <a:solidFill>
                  <a:srgbClr val="C00000"/>
                </a:solidFill>
                <a:latin typeface="Arial" pitchFamily="34" charset="0"/>
                <a:cs typeface="Arial" pitchFamily="34" charset="0"/>
              </a:rPr>
              <a:t>			</a:t>
            </a:r>
            <a:r>
              <a:rPr lang="en-US" sz="2400" dirty="0" err="1" smtClean="0">
                <a:solidFill>
                  <a:srgbClr val="C00000"/>
                </a:solidFill>
                <a:latin typeface="Arial" pitchFamily="34" charset="0"/>
                <a:cs typeface="Arial" pitchFamily="34" charset="0"/>
              </a:rPr>
              <a:t>dU</a:t>
            </a:r>
            <a:r>
              <a:rPr lang="en-US" sz="2400" dirty="0" smtClean="0">
                <a:solidFill>
                  <a:srgbClr val="C00000"/>
                </a:solidFill>
                <a:latin typeface="Arial" pitchFamily="34" charset="0"/>
                <a:cs typeface="Arial" pitchFamily="34" charset="0"/>
              </a:rPr>
              <a:t> = </a:t>
            </a:r>
            <a:r>
              <a:rPr lang="en-US" sz="2400" dirty="0" err="1" smtClean="0">
                <a:solidFill>
                  <a:srgbClr val="C00000"/>
                </a:solidFill>
                <a:latin typeface="Arial" pitchFamily="34" charset="0"/>
                <a:cs typeface="Arial" pitchFamily="34" charset="0"/>
              </a:rPr>
              <a:t>dQ</a:t>
            </a:r>
            <a:r>
              <a:rPr lang="en-US" sz="2400" dirty="0" smtClean="0">
                <a:solidFill>
                  <a:srgbClr val="C00000"/>
                </a:solidFill>
                <a:latin typeface="Arial" pitchFamily="34" charset="0"/>
                <a:cs typeface="Arial" pitchFamily="34" charset="0"/>
              </a:rPr>
              <a:t> – </a:t>
            </a:r>
            <a:r>
              <a:rPr lang="en-US" sz="2400" dirty="0" err="1" smtClean="0">
                <a:solidFill>
                  <a:srgbClr val="C00000"/>
                </a:solidFill>
                <a:latin typeface="Arial" pitchFamily="34" charset="0"/>
                <a:cs typeface="Arial" pitchFamily="34" charset="0"/>
              </a:rPr>
              <a:t>dW</a:t>
            </a:r>
            <a:r>
              <a:rPr lang="en-US" sz="2400" dirty="0" smtClean="0">
                <a:solidFill>
                  <a:srgbClr val="C00000"/>
                </a:solidFill>
                <a:latin typeface="Arial" pitchFamily="34" charset="0"/>
                <a:cs typeface="Arial" pitchFamily="34" charset="0"/>
              </a:rPr>
              <a:t>     or   </a:t>
            </a:r>
            <a:r>
              <a:rPr lang="en-US" sz="2400" dirty="0" err="1" smtClean="0">
                <a:solidFill>
                  <a:srgbClr val="C00000"/>
                </a:solidFill>
                <a:latin typeface="Arial" pitchFamily="34" charset="0"/>
                <a:cs typeface="Arial" pitchFamily="34" charset="0"/>
              </a:rPr>
              <a:t>dQ</a:t>
            </a:r>
            <a:r>
              <a:rPr lang="en-US" sz="2400" dirty="0" smtClean="0">
                <a:solidFill>
                  <a:srgbClr val="C00000"/>
                </a:solidFill>
                <a:latin typeface="Arial" pitchFamily="34" charset="0"/>
                <a:cs typeface="Arial" pitchFamily="34" charset="0"/>
              </a:rPr>
              <a:t> = </a:t>
            </a:r>
            <a:r>
              <a:rPr lang="en-US" sz="2400" dirty="0" err="1" smtClean="0">
                <a:solidFill>
                  <a:srgbClr val="C00000"/>
                </a:solidFill>
                <a:latin typeface="Arial" pitchFamily="34" charset="0"/>
                <a:cs typeface="Arial" pitchFamily="34" charset="0"/>
              </a:rPr>
              <a:t>dU</a:t>
            </a:r>
            <a:r>
              <a:rPr lang="en-US" sz="2400" dirty="0" smtClean="0">
                <a:solidFill>
                  <a:srgbClr val="C00000"/>
                </a:solidFill>
                <a:latin typeface="Arial" pitchFamily="34" charset="0"/>
                <a:cs typeface="Arial" pitchFamily="34" charset="0"/>
              </a:rPr>
              <a:t> + </a:t>
            </a:r>
            <a:r>
              <a:rPr lang="en-US" sz="2400" dirty="0" err="1" smtClean="0">
                <a:solidFill>
                  <a:srgbClr val="C00000"/>
                </a:solidFill>
                <a:latin typeface="Arial" pitchFamily="34" charset="0"/>
                <a:cs typeface="Arial" pitchFamily="34" charset="0"/>
              </a:rPr>
              <a:t>dW</a:t>
            </a:r>
            <a:endParaRPr lang="en-US" sz="2400" dirty="0" smtClean="0">
              <a:solidFill>
                <a:srgbClr val="C00000"/>
              </a:solidFill>
              <a:latin typeface="Arial" pitchFamily="34" charset="0"/>
              <a:cs typeface="Arial" pitchFamily="34" charset="0"/>
            </a:endParaRPr>
          </a:p>
          <a:p>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a:solidFill>
            <a:schemeClr val="accent3">
              <a:lumMod val="40000"/>
              <a:lumOff val="60000"/>
            </a:schemeClr>
          </a:solidFill>
          <a:ln>
            <a:solidFill>
              <a:srgbClr val="002060"/>
            </a:solidFill>
          </a:ln>
        </p:spPr>
        <p:txBody>
          <a:bodyPr>
            <a:normAutofit fontScale="90000"/>
          </a:bodyPr>
          <a:lstStyle/>
          <a:p>
            <a:r>
              <a:rPr lang="en-US" dirty="0" smtClean="0">
                <a:solidFill>
                  <a:srgbClr val="002060"/>
                </a:solidFill>
              </a:rPr>
              <a:t>Second Law of Thermodynamics</a:t>
            </a:r>
            <a:endParaRPr lang="en-US" dirty="0">
              <a:solidFill>
                <a:srgbClr val="002060"/>
              </a:solidFill>
            </a:endParaRPr>
          </a:p>
        </p:txBody>
      </p:sp>
      <p:sp>
        <p:nvSpPr>
          <p:cNvPr id="3" name="Content Placeholder 2"/>
          <p:cNvSpPr>
            <a:spLocks noGrp="1"/>
          </p:cNvSpPr>
          <p:nvPr>
            <p:ph idx="1"/>
          </p:nvPr>
        </p:nvSpPr>
        <p:spPr>
          <a:xfrm>
            <a:off x="1435608" y="1066800"/>
            <a:ext cx="7498080" cy="5181600"/>
          </a:xfrm>
          <a:ln>
            <a:solidFill>
              <a:schemeClr val="bg2">
                <a:lumMod val="25000"/>
              </a:schemeClr>
            </a:solidFill>
          </a:ln>
        </p:spPr>
        <p:txBody>
          <a:bodyPr>
            <a:normAutofit/>
          </a:bodyPr>
          <a:lstStyle/>
          <a:p>
            <a:pPr>
              <a:buNone/>
            </a:pPr>
            <a:r>
              <a:rPr lang="en-US" u="sng" dirty="0" smtClean="0">
                <a:solidFill>
                  <a:srgbClr val="C00000"/>
                </a:solidFill>
              </a:rPr>
              <a:t>Second Law of Thermodynamics: </a:t>
            </a:r>
          </a:p>
          <a:p>
            <a:pPr>
              <a:buNone/>
            </a:pPr>
            <a:r>
              <a:rPr lang="en-US" dirty="0" smtClean="0"/>
              <a:t>	It is not possible for heat to flow from a colder body to a warmer body without any work having been done to accomplish this flow. </a:t>
            </a:r>
          </a:p>
          <a:p>
            <a:pPr>
              <a:buNone/>
            </a:pPr>
            <a:endParaRPr lang="en-US" dirty="0" smtClean="0"/>
          </a:p>
          <a:p>
            <a:pPr>
              <a:buNone/>
            </a:pPr>
            <a:r>
              <a:rPr lang="en-US" dirty="0" smtClean="0"/>
              <a:t>	Energy will not flow spontaneously from a low temperature object to a higher temperature object.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C00000"/>
                </a:solidFill>
              </a:rPr>
              <a:pPr/>
              <a:t>31</a:t>
            </a:fld>
            <a:endParaRPr lang="en-US" dirty="0">
              <a:solidFill>
                <a:srgbClr val="C00000"/>
              </a:solidFill>
            </a:endParaRPr>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a:solidFill>
            <a:schemeClr val="accent3">
              <a:lumMod val="40000"/>
              <a:lumOff val="60000"/>
            </a:schemeClr>
          </a:solidFill>
          <a:ln>
            <a:solidFill>
              <a:srgbClr val="002060"/>
            </a:solidFill>
          </a:ln>
        </p:spPr>
        <p:txBody>
          <a:bodyPr>
            <a:normAutofit fontScale="90000"/>
          </a:bodyPr>
          <a:lstStyle/>
          <a:p>
            <a:r>
              <a:rPr lang="en-US" dirty="0" smtClean="0">
                <a:solidFill>
                  <a:srgbClr val="002060"/>
                </a:solidFill>
              </a:rPr>
              <a:t>Second Law of Thermodynamics</a:t>
            </a:r>
            <a:endParaRPr lang="en-US" dirty="0">
              <a:solidFill>
                <a:srgbClr val="002060"/>
              </a:solidFill>
            </a:endParaRPr>
          </a:p>
        </p:txBody>
      </p:sp>
      <p:sp>
        <p:nvSpPr>
          <p:cNvPr id="3" name="Content Placeholder 2"/>
          <p:cNvSpPr>
            <a:spLocks noGrp="1"/>
          </p:cNvSpPr>
          <p:nvPr>
            <p:ph idx="1"/>
          </p:nvPr>
        </p:nvSpPr>
        <p:spPr>
          <a:xfrm>
            <a:off x="1435608" y="1066800"/>
            <a:ext cx="7498080" cy="5181600"/>
          </a:xfrm>
          <a:ln>
            <a:solidFill>
              <a:schemeClr val="bg2">
                <a:lumMod val="25000"/>
              </a:schemeClr>
            </a:solidFill>
          </a:ln>
        </p:spPr>
        <p:txBody>
          <a:bodyPr>
            <a:normAutofit fontScale="92500" lnSpcReduction="20000"/>
          </a:bodyPr>
          <a:lstStyle/>
          <a:p>
            <a:pPr>
              <a:buNone/>
            </a:pPr>
            <a:r>
              <a:rPr lang="en-US" sz="2600" u="sng" dirty="0" err="1" smtClean="0">
                <a:solidFill>
                  <a:srgbClr val="C00000"/>
                </a:solidFill>
                <a:latin typeface="Arial" pitchFamily="34" charset="0"/>
                <a:cs typeface="Arial" pitchFamily="34" charset="0"/>
              </a:rPr>
              <a:t>Clausius</a:t>
            </a:r>
            <a:r>
              <a:rPr lang="en-US" sz="2600" u="sng" dirty="0" smtClean="0">
                <a:solidFill>
                  <a:srgbClr val="C00000"/>
                </a:solidFill>
                <a:latin typeface="Arial" pitchFamily="34" charset="0"/>
                <a:cs typeface="Arial" pitchFamily="34" charset="0"/>
              </a:rPr>
              <a:t> statement:</a:t>
            </a:r>
            <a:r>
              <a:rPr lang="en-US" sz="2600" dirty="0" smtClean="0">
                <a:latin typeface="Arial" pitchFamily="34" charset="0"/>
                <a:cs typeface="Arial" pitchFamily="34" charset="0"/>
              </a:rPr>
              <a:t/>
            </a:r>
            <a:br>
              <a:rPr lang="en-US" sz="2600" dirty="0" smtClean="0">
                <a:latin typeface="Arial" pitchFamily="34" charset="0"/>
                <a:cs typeface="Arial" pitchFamily="34" charset="0"/>
              </a:rPr>
            </a:br>
            <a:endParaRPr lang="en-US" sz="2600" dirty="0" smtClean="0">
              <a:latin typeface="Arial" pitchFamily="34" charset="0"/>
              <a:cs typeface="Arial" pitchFamily="34" charset="0"/>
            </a:endParaRPr>
          </a:p>
          <a:p>
            <a:pPr>
              <a:buNone/>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Clausius</a:t>
            </a:r>
            <a:r>
              <a:rPr lang="en-US" sz="2600" dirty="0" smtClean="0">
                <a:latin typeface="Arial" pitchFamily="34" charset="0"/>
                <a:cs typeface="Arial" pitchFamily="34" charset="0"/>
              </a:rPr>
              <a:t> statement states </a:t>
            </a:r>
            <a:r>
              <a:rPr lang="en-US" sz="2600" dirty="0" smtClean="0">
                <a:solidFill>
                  <a:srgbClr val="C00000"/>
                </a:solidFill>
                <a:latin typeface="Arial" pitchFamily="34" charset="0"/>
                <a:cs typeface="Arial" pitchFamily="34" charset="0"/>
              </a:rPr>
              <a:t>“it is impossible for a self acting machine working in a cyclic process without any external force, to transfer heat from a body at a lower temperature to a body at a higher temperature. </a:t>
            </a:r>
            <a:r>
              <a:rPr lang="en-US" sz="2600" dirty="0" smtClean="0">
                <a:latin typeface="Arial" pitchFamily="34" charset="0"/>
                <a:cs typeface="Arial" pitchFamily="34" charset="0"/>
              </a:rPr>
              <a:t>It considers transformation of heat between two heat reservoirs.</a:t>
            </a:r>
          </a:p>
          <a:p>
            <a:endParaRPr lang="en-US" sz="2600" dirty="0" smtClean="0">
              <a:latin typeface="Arial" pitchFamily="34" charset="0"/>
              <a:cs typeface="Arial" pitchFamily="34" charset="0"/>
            </a:endParaRPr>
          </a:p>
          <a:p>
            <a:pPr>
              <a:buNone/>
            </a:pPr>
            <a:r>
              <a:rPr lang="en-US" sz="2600" u="sng" dirty="0" smtClean="0">
                <a:solidFill>
                  <a:srgbClr val="C00000"/>
                </a:solidFill>
                <a:latin typeface="Arial" pitchFamily="34" charset="0"/>
                <a:cs typeface="Arial" pitchFamily="34" charset="0"/>
              </a:rPr>
              <a:t>Kelvin – Planck statement:</a:t>
            </a:r>
          </a:p>
          <a:p>
            <a:pPr>
              <a:buNone/>
            </a:pPr>
            <a:r>
              <a:rPr lang="en-US" sz="2600" dirty="0" smtClean="0">
                <a:latin typeface="Arial" pitchFamily="34" charset="0"/>
                <a:cs typeface="Arial" pitchFamily="34" charset="0"/>
              </a:rPr>
              <a:t/>
            </a:r>
            <a:br>
              <a:rPr lang="en-US" sz="2600" dirty="0" smtClean="0">
                <a:latin typeface="Arial" pitchFamily="34" charset="0"/>
                <a:cs typeface="Arial" pitchFamily="34" charset="0"/>
              </a:rPr>
            </a:br>
            <a:r>
              <a:rPr lang="en-US" sz="2600" dirty="0" smtClean="0">
                <a:latin typeface="Arial" pitchFamily="34" charset="0"/>
                <a:cs typeface="Arial" pitchFamily="34" charset="0"/>
              </a:rPr>
              <a:t>Kelvin – Planck statement states </a:t>
            </a:r>
            <a:r>
              <a:rPr lang="en-US" sz="2600" dirty="0" smtClean="0">
                <a:solidFill>
                  <a:srgbClr val="C00000"/>
                </a:solidFill>
                <a:latin typeface="Arial" pitchFamily="34" charset="0"/>
                <a:cs typeface="Arial" pitchFamily="34" charset="0"/>
              </a:rPr>
              <a:t>“it is impossible to construct an engine, which is operating in a cycle produces no other effect except to external heat from a single reservoir and do equivalent amount of work.</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40000"/>
              <a:lumOff val="60000"/>
            </a:schemeClr>
          </a:solidFill>
          <a:ln>
            <a:solidFill>
              <a:srgbClr val="002060"/>
            </a:solidFill>
          </a:ln>
        </p:spPr>
        <p:txBody>
          <a:bodyPr>
            <a:normAutofit fontScale="90000"/>
          </a:bodyPr>
          <a:lstStyle/>
          <a:p>
            <a:r>
              <a:rPr lang="en-US" dirty="0" smtClean="0">
                <a:solidFill>
                  <a:srgbClr val="002060"/>
                </a:solidFill>
              </a:rPr>
              <a:t>Ideal Gas</a:t>
            </a:r>
            <a:endParaRPr lang="en-US" dirty="0">
              <a:solidFill>
                <a:srgbClr val="002060"/>
              </a:solidFill>
            </a:endParaRPr>
          </a:p>
        </p:txBody>
      </p:sp>
      <p:sp>
        <p:nvSpPr>
          <p:cNvPr id="3" name="Content Placeholder 2"/>
          <p:cNvSpPr>
            <a:spLocks noGrp="1"/>
          </p:cNvSpPr>
          <p:nvPr>
            <p:ph idx="1"/>
          </p:nvPr>
        </p:nvSpPr>
        <p:spPr>
          <a:xfrm>
            <a:off x="1435608" y="1066800"/>
            <a:ext cx="7498080" cy="5181600"/>
          </a:xfrm>
          <a:ln>
            <a:solidFill>
              <a:schemeClr val="bg2">
                <a:lumMod val="25000"/>
              </a:schemeClr>
            </a:solidFill>
          </a:ln>
        </p:spPr>
        <p:txBody>
          <a:bodyPr>
            <a:normAutofit fontScale="40000" lnSpcReduction="20000"/>
          </a:bodyPr>
          <a:lstStyle/>
          <a:p>
            <a:r>
              <a:rPr lang="en-US" sz="3800" b="1" dirty="0" smtClean="0">
                <a:solidFill>
                  <a:srgbClr val="C00000"/>
                </a:solidFill>
                <a:latin typeface="Arial Unicode MS" pitchFamily="34" charset="-128"/>
                <a:ea typeface="Arial Unicode MS" pitchFamily="34" charset="-128"/>
                <a:cs typeface="Arial Unicode MS" pitchFamily="34" charset="-128"/>
              </a:rPr>
              <a:t>An ideal gas </a:t>
            </a:r>
            <a:r>
              <a:rPr lang="en-US" sz="3800" dirty="0" smtClean="0">
                <a:latin typeface="Arial Unicode MS" pitchFamily="34" charset="-128"/>
                <a:ea typeface="Arial Unicode MS" pitchFamily="34" charset="-128"/>
                <a:cs typeface="Arial Unicode MS" pitchFamily="34" charset="-128"/>
              </a:rPr>
              <a:t>is defined as one in which all collisions between atoms or molecules are perfectly elastic and in which there are no intermolecular attractive forces. </a:t>
            </a:r>
          </a:p>
          <a:p>
            <a:endParaRPr lang="en-US" sz="2000" dirty="0" smtClean="0">
              <a:latin typeface="Arial Unicode MS" pitchFamily="34" charset="-128"/>
              <a:ea typeface="Arial Unicode MS" pitchFamily="34" charset="-128"/>
              <a:cs typeface="Arial Unicode MS" pitchFamily="34" charset="-128"/>
            </a:endParaRPr>
          </a:p>
          <a:p>
            <a:r>
              <a:rPr lang="en-US" sz="3800" dirty="0" smtClean="0">
                <a:latin typeface="Arial Unicode MS" pitchFamily="34" charset="-128"/>
                <a:ea typeface="Arial Unicode MS" pitchFamily="34" charset="-128"/>
                <a:cs typeface="Arial Unicode MS" pitchFamily="34" charset="-128"/>
              </a:rPr>
              <a:t>In such a gas, all the internal energy is in the form of kinetic energy and any change in internal energy is accompanied by a change in temperature.</a:t>
            </a:r>
          </a:p>
          <a:p>
            <a:endParaRPr lang="en-US" sz="2000" dirty="0" smtClean="0">
              <a:latin typeface="Arial Unicode MS" pitchFamily="34" charset="-128"/>
              <a:ea typeface="Arial Unicode MS" pitchFamily="34" charset="-128"/>
              <a:cs typeface="Arial Unicode MS" pitchFamily="34" charset="-128"/>
            </a:endParaRPr>
          </a:p>
          <a:p>
            <a:r>
              <a:rPr lang="en-US" sz="3800" dirty="0" smtClean="0">
                <a:latin typeface="Arial Unicode MS" pitchFamily="34" charset="-128"/>
                <a:ea typeface="Arial Unicode MS" pitchFamily="34" charset="-128"/>
                <a:cs typeface="Arial Unicode MS" pitchFamily="34" charset="-128"/>
              </a:rPr>
              <a:t>An ideal gas can be characterized by three state variables: absolute pressure (P), volume (V), and absolute temperature (T). The relationship between them may be deduced from kinetic theory and is called the</a:t>
            </a:r>
          </a:p>
          <a:p>
            <a:pPr>
              <a:buNone/>
            </a:pPr>
            <a:r>
              <a:rPr lang="en-US" sz="3800" dirty="0" smtClean="0">
                <a:latin typeface="Arial Unicode MS" pitchFamily="34" charset="-128"/>
                <a:ea typeface="Arial Unicode MS" pitchFamily="34" charset="-128"/>
                <a:cs typeface="Arial Unicode MS" pitchFamily="34" charset="-128"/>
              </a:rPr>
              <a:t>			Ideal gas relation: PV = </a:t>
            </a:r>
            <a:r>
              <a:rPr lang="en-US" sz="3800" dirty="0" err="1" smtClean="0">
                <a:latin typeface="Arial Unicode MS" pitchFamily="34" charset="-128"/>
                <a:ea typeface="Arial Unicode MS" pitchFamily="34" charset="-128"/>
                <a:cs typeface="Arial Unicode MS" pitchFamily="34" charset="-128"/>
              </a:rPr>
              <a:t>nRT</a:t>
            </a:r>
            <a:r>
              <a:rPr lang="en-US" sz="3800" dirty="0" smtClean="0">
                <a:latin typeface="Arial Unicode MS" pitchFamily="34" charset="-128"/>
                <a:ea typeface="Arial Unicode MS" pitchFamily="34" charset="-128"/>
                <a:cs typeface="Arial Unicode MS" pitchFamily="34" charset="-128"/>
              </a:rPr>
              <a:t> = N </a:t>
            </a:r>
            <a:r>
              <a:rPr lang="en-US" sz="3800" dirty="0" err="1" smtClean="0">
                <a:latin typeface="Arial Unicode MS" pitchFamily="34" charset="-128"/>
                <a:ea typeface="Arial Unicode MS" pitchFamily="34" charset="-128"/>
                <a:cs typeface="Arial Unicode MS" pitchFamily="34" charset="-128"/>
              </a:rPr>
              <a:t>kT</a:t>
            </a:r>
            <a:endParaRPr lang="en-US" sz="3800" dirty="0" smtClean="0">
              <a:latin typeface="Arial Unicode MS" pitchFamily="34" charset="-128"/>
              <a:ea typeface="Arial Unicode MS" pitchFamily="34" charset="-128"/>
              <a:cs typeface="Arial Unicode MS" pitchFamily="34" charset="-128"/>
            </a:endParaRPr>
          </a:p>
          <a:p>
            <a:pPr lvl="1"/>
            <a:r>
              <a:rPr lang="en-US" sz="3800" dirty="0" smtClean="0">
                <a:latin typeface="Arial Unicode MS" pitchFamily="34" charset="-128"/>
                <a:ea typeface="Arial Unicode MS" pitchFamily="34" charset="-128"/>
                <a:cs typeface="Arial Unicode MS" pitchFamily="34" charset="-128"/>
              </a:rPr>
              <a:t>n = number of moles </a:t>
            </a:r>
          </a:p>
          <a:p>
            <a:pPr lvl="1"/>
            <a:r>
              <a:rPr lang="en-US" sz="3800" dirty="0" smtClean="0">
                <a:latin typeface="Arial Unicode MS" pitchFamily="34" charset="-128"/>
                <a:ea typeface="Arial Unicode MS" pitchFamily="34" charset="-128"/>
                <a:cs typeface="Arial Unicode MS" pitchFamily="34" charset="-128"/>
              </a:rPr>
              <a:t>R = universal gas constant = 8.3145 J/mol K </a:t>
            </a:r>
          </a:p>
          <a:p>
            <a:pPr lvl="1"/>
            <a:r>
              <a:rPr lang="en-US" sz="3800" dirty="0" smtClean="0">
                <a:latin typeface="Arial Unicode MS" pitchFamily="34" charset="-128"/>
                <a:ea typeface="Arial Unicode MS" pitchFamily="34" charset="-128"/>
                <a:cs typeface="Arial Unicode MS" pitchFamily="34" charset="-128"/>
              </a:rPr>
              <a:t>N = number of molecules </a:t>
            </a:r>
          </a:p>
          <a:p>
            <a:pPr lvl="1"/>
            <a:r>
              <a:rPr lang="en-US" sz="3800" dirty="0" smtClean="0">
                <a:latin typeface="Arial Unicode MS" pitchFamily="34" charset="-128"/>
                <a:ea typeface="Arial Unicode MS" pitchFamily="34" charset="-128"/>
                <a:cs typeface="Arial Unicode MS" pitchFamily="34" charset="-128"/>
              </a:rPr>
              <a:t>k = Boltzmann constant = 1.38066 x 10</a:t>
            </a:r>
            <a:r>
              <a:rPr lang="en-US" sz="3800" baseline="30000" dirty="0" smtClean="0">
                <a:latin typeface="Arial Unicode MS" pitchFamily="34" charset="-128"/>
                <a:ea typeface="Arial Unicode MS" pitchFamily="34" charset="-128"/>
                <a:cs typeface="Arial Unicode MS" pitchFamily="34" charset="-128"/>
              </a:rPr>
              <a:t>-23</a:t>
            </a:r>
            <a:r>
              <a:rPr lang="en-US" sz="3800" dirty="0" smtClean="0">
                <a:latin typeface="Arial Unicode MS" pitchFamily="34" charset="-128"/>
                <a:ea typeface="Arial Unicode MS" pitchFamily="34" charset="-128"/>
                <a:cs typeface="Arial Unicode MS" pitchFamily="34" charset="-128"/>
              </a:rPr>
              <a:t> J/K = 8.617385 x 10</a:t>
            </a:r>
            <a:r>
              <a:rPr lang="en-US" sz="3800" baseline="30000" dirty="0" smtClean="0">
                <a:latin typeface="Arial Unicode MS" pitchFamily="34" charset="-128"/>
                <a:ea typeface="Arial Unicode MS" pitchFamily="34" charset="-128"/>
                <a:cs typeface="Arial Unicode MS" pitchFamily="34" charset="-128"/>
              </a:rPr>
              <a:t>-5</a:t>
            </a:r>
            <a:r>
              <a:rPr lang="en-US" sz="3800" dirty="0" smtClean="0">
                <a:latin typeface="Arial Unicode MS" pitchFamily="34" charset="-128"/>
                <a:ea typeface="Arial Unicode MS" pitchFamily="34" charset="-128"/>
                <a:cs typeface="Arial Unicode MS" pitchFamily="34" charset="-128"/>
              </a:rPr>
              <a:t> </a:t>
            </a:r>
            <a:r>
              <a:rPr lang="en-US" sz="3800" dirty="0" err="1" smtClean="0">
                <a:latin typeface="Arial Unicode MS" pitchFamily="34" charset="-128"/>
                <a:ea typeface="Arial Unicode MS" pitchFamily="34" charset="-128"/>
                <a:cs typeface="Arial Unicode MS" pitchFamily="34" charset="-128"/>
              </a:rPr>
              <a:t>eV</a:t>
            </a:r>
            <a:r>
              <a:rPr lang="en-US" sz="3800" dirty="0" smtClean="0">
                <a:latin typeface="Arial Unicode MS" pitchFamily="34" charset="-128"/>
                <a:ea typeface="Arial Unicode MS" pitchFamily="34" charset="-128"/>
                <a:cs typeface="Arial Unicode MS" pitchFamily="34" charset="-128"/>
              </a:rPr>
              <a:t>/K </a:t>
            </a:r>
          </a:p>
          <a:p>
            <a:pPr lvl="1"/>
            <a:r>
              <a:rPr lang="en-US" sz="3800" dirty="0" smtClean="0">
                <a:latin typeface="Arial Unicode MS" pitchFamily="34" charset="-128"/>
                <a:ea typeface="Arial Unicode MS" pitchFamily="34" charset="-128"/>
                <a:cs typeface="Arial Unicode MS" pitchFamily="34" charset="-128"/>
              </a:rPr>
              <a:t>k = R/N</a:t>
            </a:r>
            <a:r>
              <a:rPr lang="en-US" sz="3800" baseline="-25000" dirty="0" smtClean="0">
                <a:latin typeface="Arial Unicode MS" pitchFamily="34" charset="-128"/>
                <a:ea typeface="Arial Unicode MS" pitchFamily="34" charset="-128"/>
                <a:cs typeface="Arial Unicode MS" pitchFamily="34" charset="-128"/>
              </a:rPr>
              <a:t>A</a:t>
            </a:r>
            <a:r>
              <a:rPr lang="en-US" sz="3800" dirty="0" smtClean="0">
                <a:latin typeface="Arial Unicode MS" pitchFamily="34" charset="-128"/>
                <a:ea typeface="Arial Unicode MS" pitchFamily="34" charset="-128"/>
                <a:cs typeface="Arial Unicode MS" pitchFamily="34" charset="-128"/>
              </a:rPr>
              <a:t> </a:t>
            </a:r>
          </a:p>
          <a:p>
            <a:pPr lvl="1"/>
            <a:r>
              <a:rPr lang="en-US" sz="3800" dirty="0" smtClean="0">
                <a:latin typeface="Arial Unicode MS" pitchFamily="34" charset="-128"/>
                <a:ea typeface="Arial Unicode MS" pitchFamily="34" charset="-128"/>
                <a:cs typeface="Arial Unicode MS" pitchFamily="34" charset="-128"/>
              </a:rPr>
              <a:t>N</a:t>
            </a:r>
            <a:r>
              <a:rPr lang="en-US" sz="3800" baseline="-25000" dirty="0" smtClean="0">
                <a:latin typeface="Arial Unicode MS" pitchFamily="34" charset="-128"/>
                <a:ea typeface="Arial Unicode MS" pitchFamily="34" charset="-128"/>
                <a:cs typeface="Arial Unicode MS" pitchFamily="34" charset="-128"/>
              </a:rPr>
              <a:t>A</a:t>
            </a:r>
            <a:r>
              <a:rPr lang="en-US" sz="3800" dirty="0" smtClean="0">
                <a:latin typeface="Arial Unicode MS" pitchFamily="34" charset="-128"/>
                <a:ea typeface="Arial Unicode MS" pitchFamily="34" charset="-128"/>
                <a:cs typeface="Arial Unicode MS" pitchFamily="34" charset="-128"/>
              </a:rPr>
              <a:t> = Avogadro's number = 6.0221 x 10</a:t>
            </a:r>
            <a:r>
              <a:rPr lang="en-US" sz="3800" baseline="30000" dirty="0" smtClean="0">
                <a:latin typeface="Arial Unicode MS" pitchFamily="34" charset="-128"/>
                <a:ea typeface="Arial Unicode MS" pitchFamily="34" charset="-128"/>
                <a:cs typeface="Arial Unicode MS" pitchFamily="34" charset="-128"/>
              </a:rPr>
              <a:t>23 </a:t>
            </a:r>
            <a:r>
              <a:rPr lang="en-US" sz="3800" dirty="0" smtClean="0">
                <a:latin typeface="Arial Unicode MS" pitchFamily="34" charset="-128"/>
                <a:ea typeface="Arial Unicode MS" pitchFamily="34" charset="-128"/>
                <a:cs typeface="Arial Unicode MS" pitchFamily="34" charset="-128"/>
              </a:rPr>
              <a:t>/mol </a:t>
            </a:r>
          </a:p>
          <a:p>
            <a:endParaRPr lang="en-US" sz="3800" dirty="0" smtClean="0">
              <a:latin typeface="Arial Unicode MS" pitchFamily="34" charset="-128"/>
              <a:ea typeface="Arial Unicode MS" pitchFamily="34" charset="-128"/>
              <a:cs typeface="Arial Unicode MS" pitchFamily="34" charset="-128"/>
            </a:endParaRPr>
          </a:p>
          <a:p>
            <a:r>
              <a:rPr lang="en-US" sz="3800" b="1" dirty="0" smtClean="0">
                <a:latin typeface="Arial Unicode MS" pitchFamily="34" charset="-128"/>
                <a:ea typeface="Arial Unicode MS" pitchFamily="34" charset="-128"/>
                <a:cs typeface="Arial Unicode MS" pitchFamily="34" charset="-128"/>
              </a:rPr>
              <a:t>One mole of an ideal gas at STP occupies 22.4 liters.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715962"/>
          </a:xfrm>
          <a:solidFill>
            <a:schemeClr val="accent3">
              <a:lumMod val="20000"/>
              <a:lumOff val="80000"/>
            </a:schemeClr>
          </a:solidFill>
          <a:ln>
            <a:solidFill>
              <a:srgbClr val="002060"/>
            </a:solidFill>
          </a:ln>
        </p:spPr>
        <p:txBody>
          <a:bodyPr>
            <a:normAutofit fontScale="90000"/>
          </a:bodyPr>
          <a:lstStyle/>
          <a:p>
            <a:r>
              <a:rPr lang="en-US" dirty="0" smtClean="0"/>
              <a:t>Properties of Gases</a:t>
            </a:r>
            <a:endParaRPr lang="en-US" dirty="0"/>
          </a:p>
        </p:txBody>
      </p:sp>
      <p:sp>
        <p:nvSpPr>
          <p:cNvPr id="3" name="Content Placeholder 2"/>
          <p:cNvSpPr>
            <a:spLocks noGrp="1"/>
          </p:cNvSpPr>
          <p:nvPr>
            <p:ph idx="1"/>
          </p:nvPr>
        </p:nvSpPr>
        <p:spPr>
          <a:xfrm>
            <a:off x="1066800" y="1219200"/>
            <a:ext cx="7620000" cy="4906963"/>
          </a:xfrm>
          <a:ln>
            <a:solidFill>
              <a:schemeClr val="bg2">
                <a:lumMod val="25000"/>
              </a:schemeClr>
            </a:solidFill>
          </a:ln>
        </p:spPr>
        <p:txBody>
          <a:bodyPr>
            <a:normAutofit/>
          </a:bodyPr>
          <a:lstStyle/>
          <a:p>
            <a:pPr lvl="1"/>
            <a:r>
              <a:rPr lang="en-US" dirty="0" smtClean="0"/>
              <a:t>Gas Laws</a:t>
            </a:r>
          </a:p>
          <a:p>
            <a:pPr lvl="1"/>
            <a:r>
              <a:rPr lang="en-US" dirty="0" smtClean="0"/>
              <a:t>Boyle’s Law</a:t>
            </a:r>
          </a:p>
          <a:p>
            <a:pPr lvl="1"/>
            <a:r>
              <a:rPr lang="en-US" dirty="0" smtClean="0"/>
              <a:t>Combined Gas Law</a:t>
            </a:r>
          </a:p>
          <a:p>
            <a:pPr lvl="1"/>
            <a:r>
              <a:rPr lang="en-US" dirty="0" smtClean="0"/>
              <a:t>Gas Constant </a:t>
            </a:r>
          </a:p>
          <a:p>
            <a:pPr lvl="1"/>
            <a:r>
              <a:rPr lang="en-US" dirty="0" smtClean="0"/>
              <a:t>Internal Energy</a:t>
            </a:r>
          </a:p>
          <a:p>
            <a:pPr lvl="1"/>
            <a:r>
              <a:rPr lang="en-US" dirty="0" smtClean="0"/>
              <a:t>Relation between Cp and </a:t>
            </a:r>
            <a:r>
              <a:rPr lang="en-US" dirty="0" err="1" smtClean="0"/>
              <a:t>Cv</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5608" y="274320"/>
            <a:ext cx="7498080" cy="640080"/>
          </a:xfrm>
          <a:solidFill>
            <a:schemeClr val="accent3">
              <a:lumMod val="40000"/>
              <a:lumOff val="60000"/>
            </a:schemeClr>
          </a:solidFill>
          <a:ln>
            <a:solidFill>
              <a:srgbClr val="002060"/>
            </a:solidFill>
          </a:ln>
        </p:spPr>
        <p:txBody>
          <a:bodyPr>
            <a:normAutofit fontScale="90000"/>
          </a:bodyPr>
          <a:lstStyle/>
          <a:p>
            <a:r>
              <a:rPr lang="en-US" dirty="0" smtClean="0"/>
              <a:t>Boyle’s Law</a:t>
            </a:r>
            <a:endParaRPr lang="en-US" dirty="0"/>
          </a:p>
        </p:txBody>
      </p:sp>
      <p:sp>
        <p:nvSpPr>
          <p:cNvPr id="3" name="Content Placeholder 2"/>
          <p:cNvSpPr>
            <a:spLocks noGrp="1"/>
          </p:cNvSpPr>
          <p:nvPr>
            <p:ph sz="half" idx="1"/>
          </p:nvPr>
        </p:nvSpPr>
        <p:spPr>
          <a:xfrm>
            <a:off x="1435608" y="1143000"/>
            <a:ext cx="4355592" cy="5044440"/>
          </a:xfrm>
          <a:ln>
            <a:solidFill>
              <a:schemeClr val="bg2">
                <a:lumMod val="25000"/>
              </a:schemeClr>
            </a:solidFill>
          </a:ln>
        </p:spPr>
        <p:txBody>
          <a:bodyPr>
            <a:normAutofit fontScale="92500" lnSpcReduction="10000"/>
          </a:bodyPr>
          <a:lstStyle/>
          <a:p>
            <a:pPr>
              <a:buNone/>
            </a:pPr>
            <a:r>
              <a:rPr lang="en-US" u="sng" dirty="0" smtClean="0">
                <a:solidFill>
                  <a:srgbClr val="C00000"/>
                </a:solidFill>
              </a:rPr>
              <a:t>Boyle's law is:</a:t>
            </a:r>
          </a:p>
          <a:p>
            <a:r>
              <a:rPr lang="en-US" dirty="0" smtClean="0"/>
              <a:t>The volume of a given mass of gas is inversely proportional to its pressure, if the temperature remains constant. Mathematically this is:</a:t>
            </a:r>
          </a:p>
          <a:p>
            <a:r>
              <a:rPr lang="en-US" dirty="0" smtClean="0"/>
              <a:t>P </a:t>
            </a:r>
            <a:r>
              <a:rPr lang="en-US" dirty="0" smtClean="0">
                <a:sym typeface="Symbol"/>
              </a:rPr>
              <a:t> 1 / V ;    P</a:t>
            </a:r>
            <a:r>
              <a:rPr lang="en-US" baseline="-25000" dirty="0" smtClean="0">
                <a:sym typeface="Symbol"/>
              </a:rPr>
              <a:t>1</a:t>
            </a:r>
            <a:r>
              <a:rPr lang="en-US" dirty="0" smtClean="0">
                <a:sym typeface="Symbol"/>
              </a:rPr>
              <a:t>V</a:t>
            </a:r>
            <a:r>
              <a:rPr lang="en-US" baseline="-25000" dirty="0" smtClean="0">
                <a:sym typeface="Symbol"/>
              </a:rPr>
              <a:t>1</a:t>
            </a:r>
            <a:r>
              <a:rPr lang="en-US" dirty="0" smtClean="0">
                <a:sym typeface="Symbol"/>
              </a:rPr>
              <a:t> = P</a:t>
            </a:r>
            <a:r>
              <a:rPr lang="en-US" baseline="-25000" dirty="0" smtClean="0">
                <a:sym typeface="Symbol"/>
              </a:rPr>
              <a:t>2</a:t>
            </a:r>
            <a:r>
              <a:rPr lang="en-US" dirty="0" smtClean="0">
                <a:sym typeface="Symbol"/>
              </a:rPr>
              <a:t>V</a:t>
            </a:r>
            <a:r>
              <a:rPr lang="en-US" baseline="-25000" dirty="0" smtClean="0">
                <a:sym typeface="Symbol"/>
              </a:rPr>
              <a:t>2</a:t>
            </a:r>
            <a:endParaRPr lang="en-US" baseline="-25000" dirty="0" smtClean="0"/>
          </a:p>
          <a:p>
            <a:pPr>
              <a:buNone/>
            </a:pPr>
            <a:endParaRPr lang="en-US" dirty="0" smtClean="0"/>
          </a:p>
          <a:p>
            <a:r>
              <a:rPr lang="en-US" dirty="0" smtClean="0"/>
              <a:t>where k is a constant (NOT Boltzmann's constant or Coulomb’s constant).</a:t>
            </a:r>
          </a:p>
          <a:p>
            <a:endParaRPr lang="en-US" dirty="0"/>
          </a:p>
        </p:txBody>
      </p:sp>
      <p:pic>
        <p:nvPicPr>
          <p:cNvPr id="51204" name="Picture 4"/>
          <p:cNvPicPr>
            <a:picLocks noChangeAspect="1" noChangeArrowheads="1"/>
          </p:cNvPicPr>
          <p:nvPr/>
        </p:nvPicPr>
        <p:blipFill>
          <a:blip r:embed="rId2"/>
          <a:srcRect/>
          <a:stretch>
            <a:fillRect/>
          </a:stretch>
        </p:blipFill>
        <p:spPr bwMode="auto">
          <a:xfrm>
            <a:off x="5943600" y="1295400"/>
            <a:ext cx="2971800" cy="3048000"/>
          </a:xfrm>
          <a:prstGeom prst="rect">
            <a:avLst/>
          </a:prstGeom>
          <a:noFill/>
          <a:ln w="9525">
            <a:solidFill>
              <a:schemeClr val="bg2">
                <a:lumMod val="25000"/>
              </a:schemeClr>
            </a:solidFill>
            <a:miter lim="800000"/>
            <a:headEnd/>
            <a:tailEnd/>
          </a:ln>
          <a:effectLst/>
        </p:spPr>
      </p:pic>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a:p>
        </p:txBody>
      </p:sp>
      <p:sp>
        <p:nvSpPr>
          <p:cNvPr id="9" name="Footer Placeholder 8"/>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792480"/>
          </a:xfrm>
          <a:solidFill>
            <a:schemeClr val="accent3">
              <a:lumMod val="20000"/>
              <a:lumOff val="80000"/>
            </a:schemeClr>
          </a:solidFill>
          <a:ln>
            <a:solidFill>
              <a:srgbClr val="002060"/>
            </a:solidFill>
          </a:ln>
        </p:spPr>
        <p:txBody>
          <a:bodyPr/>
          <a:lstStyle/>
          <a:p>
            <a:r>
              <a:rPr lang="en-US" dirty="0" smtClean="0"/>
              <a:t>Charles’ Law</a:t>
            </a:r>
            <a:endParaRPr lang="en-US" dirty="0"/>
          </a:p>
        </p:txBody>
      </p:sp>
      <p:sp>
        <p:nvSpPr>
          <p:cNvPr id="3" name="Content Placeholder 2"/>
          <p:cNvSpPr>
            <a:spLocks noGrp="1"/>
          </p:cNvSpPr>
          <p:nvPr>
            <p:ph sz="half" idx="1"/>
          </p:nvPr>
        </p:nvSpPr>
        <p:spPr>
          <a:xfrm>
            <a:off x="1435608" y="1371600"/>
            <a:ext cx="3974592" cy="4815840"/>
          </a:xfrm>
          <a:ln>
            <a:solidFill>
              <a:schemeClr val="bg2">
                <a:lumMod val="25000"/>
              </a:schemeClr>
            </a:solidFill>
          </a:ln>
        </p:spPr>
        <p:txBody>
          <a:bodyPr>
            <a:normAutofit fontScale="70000" lnSpcReduction="20000"/>
          </a:bodyPr>
          <a:lstStyle/>
          <a:p>
            <a:pPr algn="just"/>
            <a:r>
              <a:rPr lang="en-US" b="1" dirty="0" smtClean="0">
                <a:solidFill>
                  <a:srgbClr val="C00000"/>
                </a:solidFill>
              </a:rPr>
              <a:t>Charles’ law </a:t>
            </a:r>
            <a:r>
              <a:rPr lang="en-US" dirty="0" smtClean="0"/>
              <a:t>states that if a given quantity of gas is held at a constant pressure, its volume is directly proportional to the </a:t>
            </a:r>
            <a:r>
              <a:rPr lang="en-US" dirty="0" smtClean="0">
                <a:solidFill>
                  <a:srgbClr val="C00000"/>
                </a:solidFill>
              </a:rPr>
              <a:t>absolute temperature. </a:t>
            </a:r>
          </a:p>
          <a:p>
            <a:pPr algn="just"/>
            <a:endParaRPr lang="en-US" dirty="0" smtClean="0"/>
          </a:p>
          <a:p>
            <a:pPr algn="just"/>
            <a:r>
              <a:rPr lang="en-US" dirty="0" smtClean="0"/>
              <a:t>As the temperature of the gas increases, the gas molecules will begin to move around more quickly and hit the walls of their container with more force—thus the volume will increase. </a:t>
            </a:r>
          </a:p>
          <a:p>
            <a:pPr algn="just"/>
            <a:endParaRPr lang="en-US" dirty="0" smtClean="0">
              <a:solidFill>
                <a:srgbClr val="C00000"/>
              </a:solidFill>
            </a:endParaRPr>
          </a:p>
          <a:p>
            <a:pPr algn="just"/>
            <a:r>
              <a:rPr lang="en-US" dirty="0" smtClean="0">
                <a:solidFill>
                  <a:srgbClr val="C00000"/>
                </a:solidFill>
              </a:rPr>
              <a:t>You must use only the </a:t>
            </a:r>
            <a:r>
              <a:rPr lang="en-US" i="1" dirty="0" smtClean="0">
                <a:solidFill>
                  <a:srgbClr val="C00000"/>
                </a:solidFill>
              </a:rPr>
              <a:t>Kelvin</a:t>
            </a:r>
            <a:r>
              <a:rPr lang="en-US" dirty="0" smtClean="0">
                <a:solidFill>
                  <a:srgbClr val="C00000"/>
                </a:solidFill>
              </a:rPr>
              <a:t> temperature scale when working with temperature in all gas law formulas!</a:t>
            </a:r>
            <a:endParaRPr lang="en-US" dirty="0">
              <a:solidFill>
                <a:srgbClr val="C00000"/>
              </a:solidFill>
            </a:endParaRPr>
          </a:p>
        </p:txBody>
      </p:sp>
      <p:pic>
        <p:nvPicPr>
          <p:cNvPr id="7" name="Content Placeholder 6" descr="cha.bmp"/>
          <p:cNvPicPr>
            <a:picLocks noGrp="1" noChangeAspect="1"/>
          </p:cNvPicPr>
          <p:nvPr>
            <p:ph sz="half" idx="2"/>
          </p:nvPr>
        </p:nvPicPr>
        <p:blipFill>
          <a:blip r:embed="rId2"/>
          <a:stretch>
            <a:fillRect/>
          </a:stretch>
        </p:blipFill>
        <p:spPr>
          <a:xfrm>
            <a:off x="5638800" y="1447800"/>
            <a:ext cx="3048000" cy="2347784"/>
          </a:xfrm>
          <a:ln>
            <a:solidFill>
              <a:schemeClr val="bg2">
                <a:lumMod val="25000"/>
              </a:schemeClr>
            </a:solidFill>
          </a:ln>
        </p:spPr>
      </p:pic>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pic>
        <p:nvPicPr>
          <p:cNvPr id="8" name="Picture 2" descr="http://tap.iop.org/energy/kinetic/602/img_full_47440.gif"/>
          <p:cNvPicPr>
            <a:picLocks noChangeAspect="1" noChangeArrowheads="1"/>
          </p:cNvPicPr>
          <p:nvPr/>
        </p:nvPicPr>
        <p:blipFill>
          <a:blip r:embed="rId3"/>
          <a:srcRect/>
          <a:stretch>
            <a:fillRect/>
          </a:stretch>
        </p:blipFill>
        <p:spPr bwMode="auto">
          <a:xfrm>
            <a:off x="5638800" y="4038600"/>
            <a:ext cx="3152775" cy="2114551"/>
          </a:xfrm>
          <a:prstGeom prst="rect">
            <a:avLst/>
          </a:prstGeom>
          <a:noFill/>
          <a:ln>
            <a:solidFill>
              <a:schemeClr val="bg2">
                <a:lumMod val="25000"/>
              </a:schemeClr>
            </a:solid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3124200" cy="1143000"/>
          </a:xfrm>
          <a:solidFill>
            <a:schemeClr val="accent3">
              <a:lumMod val="20000"/>
              <a:lumOff val="80000"/>
            </a:schemeClr>
          </a:solidFill>
          <a:ln>
            <a:solidFill>
              <a:srgbClr val="002060"/>
            </a:solidFill>
          </a:ln>
        </p:spPr>
        <p:txBody>
          <a:bodyPr>
            <a:normAutofit fontScale="90000"/>
          </a:bodyPr>
          <a:lstStyle/>
          <a:p>
            <a:r>
              <a:rPr lang="en-US" dirty="0" smtClean="0"/>
              <a:t>Combined Gas Law</a:t>
            </a:r>
            <a:endParaRPr lang="en-US" dirty="0"/>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C00000"/>
                </a:solidFill>
              </a:rPr>
              <a:pPr/>
              <a:t>37</a:t>
            </a:fld>
            <a:endParaRPr lang="en-US" dirty="0">
              <a:solidFill>
                <a:srgbClr val="C00000"/>
              </a:solidFill>
            </a:endParaRPr>
          </a:p>
        </p:txBody>
      </p:sp>
      <p:pic>
        <p:nvPicPr>
          <p:cNvPr id="55298" name="Picture 2" descr="http://boomeria.org/chemtextbook/formula18-1.jpg"/>
          <p:cNvPicPr>
            <a:picLocks noChangeAspect="1" noChangeArrowheads="1"/>
          </p:cNvPicPr>
          <p:nvPr/>
        </p:nvPicPr>
        <p:blipFill>
          <a:blip r:embed="rId2"/>
          <a:srcRect/>
          <a:stretch>
            <a:fillRect/>
          </a:stretch>
        </p:blipFill>
        <p:spPr bwMode="auto">
          <a:xfrm>
            <a:off x="4495800" y="566979"/>
            <a:ext cx="4495800" cy="2768185"/>
          </a:xfrm>
          <a:prstGeom prst="rect">
            <a:avLst/>
          </a:prstGeom>
          <a:noFill/>
          <a:ln>
            <a:solidFill>
              <a:schemeClr val="bg2">
                <a:lumMod val="25000"/>
              </a:schemeClr>
            </a:solidFill>
          </a:ln>
        </p:spPr>
      </p:pic>
      <p:pic>
        <p:nvPicPr>
          <p:cNvPr id="55300" name="Picture 4" descr="http://chemwiki.ucdavis.edu/%40api/deki/files/8711/Screen_shot_2009-11-27_at_10.31.58_PM.png"/>
          <p:cNvPicPr>
            <a:picLocks noChangeAspect="1" noChangeArrowheads="1"/>
          </p:cNvPicPr>
          <p:nvPr/>
        </p:nvPicPr>
        <p:blipFill>
          <a:blip r:embed="rId3"/>
          <a:srcRect/>
          <a:stretch>
            <a:fillRect/>
          </a:stretch>
        </p:blipFill>
        <p:spPr bwMode="auto">
          <a:xfrm>
            <a:off x="1371600" y="3200400"/>
            <a:ext cx="4191000" cy="3219333"/>
          </a:xfrm>
          <a:prstGeom prst="rect">
            <a:avLst/>
          </a:prstGeom>
          <a:noFill/>
          <a:ln>
            <a:solidFill>
              <a:schemeClr val="bg2">
                <a:lumMod val="25000"/>
              </a:schemeClr>
            </a:solid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5608" y="274638"/>
            <a:ext cx="7498080" cy="487362"/>
          </a:xfrm>
          <a:solidFill>
            <a:schemeClr val="accent3">
              <a:lumMod val="20000"/>
              <a:lumOff val="80000"/>
            </a:schemeClr>
          </a:solidFill>
          <a:ln>
            <a:solidFill>
              <a:schemeClr val="bg2">
                <a:lumMod val="25000"/>
              </a:schemeClr>
            </a:solidFill>
          </a:ln>
        </p:spPr>
        <p:txBody>
          <a:bodyPr>
            <a:normAutofit fontScale="90000"/>
          </a:bodyPr>
          <a:lstStyle/>
          <a:p>
            <a:r>
              <a:rPr lang="en-US" dirty="0" smtClean="0"/>
              <a:t>GAS CONSTANT</a:t>
            </a:r>
            <a:endParaRPr lang="en-US" dirty="0"/>
          </a:p>
        </p:txBody>
      </p:sp>
      <p:sp>
        <p:nvSpPr>
          <p:cNvPr id="8" name="Content Placeholder 7"/>
          <p:cNvSpPr>
            <a:spLocks noGrp="1"/>
          </p:cNvSpPr>
          <p:nvPr>
            <p:ph idx="1"/>
          </p:nvPr>
        </p:nvSpPr>
        <p:spPr>
          <a:xfrm>
            <a:off x="1435608" y="1066800"/>
            <a:ext cx="7498080" cy="5181600"/>
          </a:xfrm>
          <a:ln>
            <a:solidFill>
              <a:schemeClr val="bg2">
                <a:lumMod val="25000"/>
              </a:schemeClr>
            </a:solidFill>
          </a:ln>
        </p:spPr>
        <p:txBody>
          <a:bodyPr>
            <a:normAutofit/>
          </a:bodyPr>
          <a:lstStyle/>
          <a:p>
            <a:r>
              <a:rPr lang="en-US" sz="2200" dirty="0" smtClean="0">
                <a:latin typeface="Arial Unicode MS" pitchFamily="34" charset="-128"/>
                <a:ea typeface="Arial Unicode MS" pitchFamily="34" charset="-128"/>
                <a:cs typeface="Arial Unicode MS" pitchFamily="34" charset="-128"/>
              </a:rPr>
              <a:t>R is the gas constant in the ideal gas equation </a:t>
            </a:r>
            <a:r>
              <a:rPr lang="en-US" sz="2200" dirty="0" err="1" smtClean="0">
                <a:latin typeface="Arial Unicode MS" pitchFamily="34" charset="-128"/>
                <a:ea typeface="Arial Unicode MS" pitchFamily="34" charset="-128"/>
                <a:cs typeface="Arial Unicode MS" pitchFamily="34" charset="-128"/>
              </a:rPr>
              <a:t>pV</a:t>
            </a:r>
            <a:r>
              <a:rPr lang="en-US" sz="2200" dirty="0" smtClean="0">
                <a:latin typeface="Arial Unicode MS" pitchFamily="34" charset="-128"/>
                <a:ea typeface="Arial Unicode MS" pitchFamily="34" charset="-128"/>
                <a:cs typeface="Arial Unicode MS" pitchFamily="34" charset="-128"/>
              </a:rPr>
              <a:t> = </a:t>
            </a:r>
            <a:r>
              <a:rPr lang="en-US" sz="2200" dirty="0" err="1" smtClean="0">
                <a:latin typeface="Arial Unicode MS" pitchFamily="34" charset="-128"/>
                <a:ea typeface="Arial Unicode MS" pitchFamily="34" charset="-128"/>
                <a:cs typeface="Arial Unicode MS" pitchFamily="34" charset="-128"/>
              </a:rPr>
              <a:t>nRT</a:t>
            </a:r>
            <a:endParaRPr lang="en-US" sz="2200" dirty="0" smtClean="0">
              <a:latin typeface="Arial Unicode MS" pitchFamily="34" charset="-128"/>
              <a:ea typeface="Arial Unicode MS" pitchFamily="34" charset="-128"/>
              <a:cs typeface="Arial Unicode MS" pitchFamily="34" charset="-128"/>
            </a:endParaRPr>
          </a:p>
          <a:p>
            <a:r>
              <a:rPr lang="en-US" sz="2200" dirty="0" smtClean="0">
                <a:latin typeface="Arial Unicode MS" pitchFamily="34" charset="-128"/>
                <a:ea typeface="Arial Unicode MS" pitchFamily="34" charset="-128"/>
                <a:cs typeface="Arial Unicode MS" pitchFamily="34" charset="-128"/>
              </a:rPr>
              <a:t>R is related to the Boltzmann constant, K , </a:t>
            </a:r>
          </a:p>
          <a:p>
            <a:r>
              <a:rPr lang="en-US" sz="2200" dirty="0" smtClean="0">
                <a:latin typeface="Arial Unicode MS" pitchFamily="34" charset="-128"/>
                <a:ea typeface="Arial Unicode MS" pitchFamily="34" charset="-128"/>
                <a:cs typeface="Arial Unicode MS" pitchFamily="34" charset="-128"/>
              </a:rPr>
              <a:t>By   R = k N</a:t>
            </a:r>
            <a:r>
              <a:rPr lang="en-US" sz="2200" baseline="-25000" dirty="0" smtClean="0">
                <a:latin typeface="Arial Unicode MS" pitchFamily="34" charset="-128"/>
                <a:ea typeface="Arial Unicode MS" pitchFamily="34" charset="-128"/>
                <a:cs typeface="Arial Unicode MS" pitchFamily="34" charset="-128"/>
              </a:rPr>
              <a:t>A</a:t>
            </a:r>
            <a:endParaRPr lang="en-US" sz="2200" dirty="0" smtClean="0">
              <a:latin typeface="Arial Unicode MS" pitchFamily="34" charset="-128"/>
              <a:ea typeface="Arial Unicode MS" pitchFamily="34" charset="-128"/>
              <a:cs typeface="Arial Unicode MS" pitchFamily="34" charset="-128"/>
            </a:endParaRPr>
          </a:p>
          <a:p>
            <a:pPr>
              <a:buNone/>
            </a:pPr>
            <a:endParaRPr lang="en-US" sz="2200" dirty="0" smtClean="0">
              <a:latin typeface="Arial Unicode MS" pitchFamily="34" charset="-128"/>
              <a:ea typeface="Arial Unicode MS" pitchFamily="34" charset="-128"/>
              <a:cs typeface="Arial Unicode MS" pitchFamily="34" charset="-128"/>
            </a:endParaRPr>
          </a:p>
          <a:p>
            <a:pPr>
              <a:buNone/>
            </a:pPr>
            <a:r>
              <a:rPr lang="en-US" sz="2200" dirty="0" smtClean="0">
                <a:latin typeface="Arial Unicode MS" pitchFamily="34" charset="-128"/>
                <a:ea typeface="Arial Unicode MS" pitchFamily="34" charset="-128"/>
                <a:cs typeface="Arial Unicode MS" pitchFamily="34" charset="-128"/>
              </a:rPr>
              <a:t>where </a:t>
            </a:r>
          </a:p>
          <a:p>
            <a:pPr lvl="1"/>
            <a:r>
              <a:rPr lang="en-US" sz="2200" dirty="0" smtClean="0">
                <a:latin typeface="Arial Unicode MS" pitchFamily="34" charset="-128"/>
                <a:ea typeface="Arial Unicode MS" pitchFamily="34" charset="-128"/>
                <a:cs typeface="Arial Unicode MS" pitchFamily="34" charset="-128"/>
              </a:rPr>
              <a:t>k = 1.3806 x 10</a:t>
            </a:r>
            <a:r>
              <a:rPr lang="en-US" sz="2200" baseline="30000" dirty="0" smtClean="0">
                <a:latin typeface="Arial Unicode MS" pitchFamily="34" charset="-128"/>
                <a:ea typeface="Arial Unicode MS" pitchFamily="34" charset="-128"/>
                <a:cs typeface="Arial Unicode MS" pitchFamily="34" charset="-128"/>
              </a:rPr>
              <a:t>-23   </a:t>
            </a:r>
            <a:r>
              <a:rPr lang="en-US" sz="2200" dirty="0" smtClean="0">
                <a:latin typeface="Arial Unicode MS" pitchFamily="34" charset="-128"/>
                <a:ea typeface="Arial Unicode MS" pitchFamily="34" charset="-128"/>
                <a:cs typeface="Arial Unicode MS" pitchFamily="34" charset="-128"/>
              </a:rPr>
              <a:t>J K</a:t>
            </a:r>
            <a:r>
              <a:rPr lang="en-US" sz="2200" baseline="30000" dirty="0" smtClean="0">
                <a:latin typeface="Arial Unicode MS" pitchFamily="34" charset="-128"/>
                <a:ea typeface="Arial Unicode MS" pitchFamily="34" charset="-128"/>
                <a:cs typeface="Arial Unicode MS" pitchFamily="34" charset="-128"/>
              </a:rPr>
              <a:t>-1</a:t>
            </a:r>
            <a:r>
              <a:rPr lang="en-US" sz="2200" dirty="0" smtClean="0">
                <a:latin typeface="Arial Unicode MS" pitchFamily="34" charset="-128"/>
                <a:ea typeface="Arial Unicode MS" pitchFamily="34" charset="-128"/>
                <a:cs typeface="Arial Unicode MS" pitchFamily="34" charset="-128"/>
              </a:rPr>
              <a:t>, and </a:t>
            </a:r>
          </a:p>
          <a:p>
            <a:pPr lvl="1"/>
            <a:r>
              <a:rPr lang="en-US" sz="2200" dirty="0" smtClean="0">
                <a:latin typeface="Arial Unicode MS" pitchFamily="34" charset="-128"/>
                <a:ea typeface="Arial Unicode MS" pitchFamily="34" charset="-128"/>
                <a:cs typeface="Arial Unicode MS" pitchFamily="34" charset="-128"/>
              </a:rPr>
              <a:t>N</a:t>
            </a:r>
            <a:r>
              <a:rPr lang="en-US" sz="2200" baseline="-25000" dirty="0" smtClean="0">
                <a:latin typeface="Arial Unicode MS" pitchFamily="34" charset="-128"/>
                <a:ea typeface="Arial Unicode MS" pitchFamily="34" charset="-128"/>
                <a:cs typeface="Arial Unicode MS" pitchFamily="34" charset="-128"/>
              </a:rPr>
              <a:t>A</a:t>
            </a:r>
            <a:r>
              <a:rPr lang="en-US" sz="2200" dirty="0" smtClean="0">
                <a:latin typeface="Arial Unicode MS" pitchFamily="34" charset="-128"/>
                <a:ea typeface="Arial Unicode MS" pitchFamily="34" charset="-128"/>
                <a:cs typeface="Arial Unicode MS" pitchFamily="34" charset="-128"/>
              </a:rPr>
              <a:t> = 6.022 x 10</a:t>
            </a:r>
            <a:r>
              <a:rPr lang="en-US" sz="2200" baseline="30000" dirty="0" smtClean="0">
                <a:latin typeface="Arial Unicode MS" pitchFamily="34" charset="-128"/>
                <a:ea typeface="Arial Unicode MS" pitchFamily="34" charset="-128"/>
                <a:cs typeface="Arial Unicode MS" pitchFamily="34" charset="-128"/>
              </a:rPr>
              <a:t>23</a:t>
            </a:r>
            <a:r>
              <a:rPr lang="en-US" sz="2200" dirty="0" smtClean="0">
                <a:latin typeface="Arial Unicode MS" pitchFamily="34" charset="-128"/>
                <a:ea typeface="Arial Unicode MS" pitchFamily="34" charset="-128"/>
                <a:cs typeface="Arial Unicode MS" pitchFamily="34" charset="-128"/>
              </a:rPr>
              <a:t> mol</a:t>
            </a:r>
            <a:r>
              <a:rPr lang="en-US" sz="2200" baseline="30000" dirty="0" smtClean="0">
                <a:latin typeface="Arial Unicode MS" pitchFamily="34" charset="-128"/>
                <a:ea typeface="Arial Unicode MS" pitchFamily="34" charset="-128"/>
                <a:cs typeface="Arial Unicode MS" pitchFamily="34" charset="-128"/>
              </a:rPr>
              <a:t>-1</a:t>
            </a:r>
            <a:endParaRPr lang="en-US" sz="2200" dirty="0" smtClean="0">
              <a:latin typeface="Arial Unicode MS" pitchFamily="34" charset="-128"/>
              <a:ea typeface="Arial Unicode MS" pitchFamily="34" charset="-128"/>
              <a:cs typeface="Arial Unicode MS" pitchFamily="34" charset="-128"/>
            </a:endParaRPr>
          </a:p>
          <a:p>
            <a:pPr>
              <a:buNone/>
            </a:pPr>
            <a:r>
              <a:rPr lang="en-US" sz="2200" dirty="0" smtClean="0">
                <a:latin typeface="Arial Unicode MS" pitchFamily="34" charset="-128"/>
                <a:ea typeface="Arial Unicode MS" pitchFamily="34" charset="-128"/>
                <a:cs typeface="Arial Unicode MS" pitchFamily="34" charset="-128"/>
              </a:rPr>
              <a:t>R with different units </a:t>
            </a:r>
          </a:p>
          <a:p>
            <a:pPr lvl="1"/>
            <a:r>
              <a:rPr lang="en-US" sz="2200" dirty="0" smtClean="0">
                <a:latin typeface="Arial Unicode MS" pitchFamily="34" charset="-128"/>
                <a:ea typeface="Arial Unicode MS" pitchFamily="34" charset="-128"/>
                <a:cs typeface="Arial Unicode MS" pitchFamily="34" charset="-128"/>
              </a:rPr>
              <a:t>R = 8.31451 J K</a:t>
            </a:r>
            <a:r>
              <a:rPr lang="en-US" sz="2200" baseline="30000" dirty="0" smtClean="0">
                <a:latin typeface="Arial Unicode MS" pitchFamily="34" charset="-128"/>
                <a:ea typeface="Arial Unicode MS" pitchFamily="34" charset="-128"/>
                <a:cs typeface="Arial Unicode MS" pitchFamily="34" charset="-128"/>
              </a:rPr>
              <a:t>-1</a:t>
            </a:r>
            <a:r>
              <a:rPr lang="en-US" sz="2200" dirty="0" smtClean="0">
                <a:latin typeface="Arial Unicode MS" pitchFamily="34" charset="-128"/>
                <a:ea typeface="Arial Unicode MS" pitchFamily="34" charset="-128"/>
                <a:cs typeface="Arial Unicode MS" pitchFamily="34" charset="-128"/>
              </a:rPr>
              <a:t>mol</a:t>
            </a:r>
            <a:r>
              <a:rPr lang="en-US" sz="2200" baseline="30000" dirty="0" smtClean="0">
                <a:latin typeface="Arial Unicode MS" pitchFamily="34" charset="-128"/>
                <a:ea typeface="Arial Unicode MS" pitchFamily="34" charset="-128"/>
                <a:cs typeface="Arial Unicode MS" pitchFamily="34" charset="-128"/>
              </a:rPr>
              <a:t>-1</a:t>
            </a:r>
            <a:endParaRPr lang="en-US" sz="2200" dirty="0" smtClean="0">
              <a:latin typeface="Arial Unicode MS" pitchFamily="34" charset="-128"/>
              <a:ea typeface="Arial Unicode MS" pitchFamily="34" charset="-128"/>
              <a:cs typeface="Arial Unicode MS" pitchFamily="34" charset="-128"/>
            </a:endParaRPr>
          </a:p>
          <a:p>
            <a:pPr lvl="1"/>
            <a:r>
              <a:rPr lang="en-US" sz="2200" dirty="0" smtClean="0">
                <a:latin typeface="Arial Unicode MS" pitchFamily="34" charset="-128"/>
                <a:ea typeface="Arial Unicode MS" pitchFamily="34" charset="-128"/>
                <a:cs typeface="Arial Unicode MS" pitchFamily="34" charset="-128"/>
              </a:rPr>
              <a:t>R = 1.98722 cal K</a:t>
            </a:r>
            <a:r>
              <a:rPr lang="en-US" sz="2200" baseline="30000" dirty="0" smtClean="0">
                <a:latin typeface="Arial Unicode MS" pitchFamily="34" charset="-128"/>
                <a:ea typeface="Arial Unicode MS" pitchFamily="34" charset="-128"/>
                <a:cs typeface="Arial Unicode MS" pitchFamily="34" charset="-128"/>
              </a:rPr>
              <a:t>-1</a:t>
            </a:r>
            <a:r>
              <a:rPr lang="en-US" sz="2200" dirty="0" smtClean="0">
                <a:latin typeface="Arial Unicode MS" pitchFamily="34" charset="-128"/>
                <a:ea typeface="Arial Unicode MS" pitchFamily="34" charset="-128"/>
                <a:cs typeface="Arial Unicode MS" pitchFamily="34" charset="-128"/>
              </a:rPr>
              <a:t>mol</a:t>
            </a:r>
            <a:r>
              <a:rPr lang="en-US" sz="2200" baseline="30000" dirty="0" smtClean="0">
                <a:latin typeface="Arial Unicode MS" pitchFamily="34" charset="-128"/>
                <a:ea typeface="Arial Unicode MS" pitchFamily="34" charset="-128"/>
                <a:cs typeface="Arial Unicode MS" pitchFamily="34" charset="-128"/>
              </a:rPr>
              <a:t>-1</a:t>
            </a:r>
            <a:endParaRPr lang="en-US" sz="2200" dirty="0" smtClean="0">
              <a:latin typeface="Arial Unicode MS" pitchFamily="34" charset="-128"/>
              <a:ea typeface="Arial Unicode MS" pitchFamily="34" charset="-128"/>
              <a:cs typeface="Arial Unicode MS" pitchFamily="34" charset="-128"/>
            </a:endParaRPr>
          </a:p>
          <a:p>
            <a:endParaRPr lang="en-US" dirty="0"/>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716280"/>
          </a:xfrm>
          <a:solidFill>
            <a:schemeClr val="accent3">
              <a:lumMod val="20000"/>
              <a:lumOff val="80000"/>
            </a:schemeClr>
          </a:solidFill>
          <a:ln>
            <a:solidFill>
              <a:srgbClr val="002060"/>
            </a:solidFill>
          </a:ln>
        </p:spPr>
        <p:txBody>
          <a:bodyPr>
            <a:normAutofit fontScale="90000"/>
          </a:bodyPr>
          <a:lstStyle/>
          <a:p>
            <a:r>
              <a:rPr lang="en-US" dirty="0" smtClean="0"/>
              <a:t>Relation between Cp and </a:t>
            </a:r>
            <a:r>
              <a:rPr lang="en-US" dirty="0" err="1" smtClean="0"/>
              <a:t>Cv</a:t>
            </a:r>
            <a:endParaRPr lang="en-US" dirty="0"/>
          </a:p>
        </p:txBody>
      </p:sp>
      <p:sp>
        <p:nvSpPr>
          <p:cNvPr id="3" name="Content Placeholder 2"/>
          <p:cNvSpPr>
            <a:spLocks noGrp="1"/>
          </p:cNvSpPr>
          <p:nvPr>
            <p:ph sz="half" idx="1"/>
          </p:nvPr>
        </p:nvSpPr>
        <p:spPr>
          <a:xfrm>
            <a:off x="1435608" y="1066800"/>
            <a:ext cx="4203192" cy="5120640"/>
          </a:xfrm>
        </p:spPr>
        <p:txBody>
          <a:bodyPr>
            <a:normAutofit fontScale="55000" lnSpcReduction="20000"/>
          </a:bodyPr>
          <a:lstStyle/>
          <a:p>
            <a:pPr algn="just"/>
            <a:r>
              <a:rPr lang="en-US" dirty="0" smtClean="0">
                <a:latin typeface="Arial Unicode MS" pitchFamily="34" charset="-128"/>
                <a:ea typeface="Arial Unicode MS" pitchFamily="34" charset="-128"/>
                <a:cs typeface="Arial Unicode MS" pitchFamily="34" charset="-128"/>
              </a:rPr>
              <a:t>The specific heat of a gas is the heat energy added to the gas per degree of temperature rise.</a:t>
            </a:r>
          </a:p>
          <a:p>
            <a:pPr algn="just"/>
            <a:endParaRPr lang="en-US" dirty="0" smtClean="0">
              <a:latin typeface="Arial Unicode MS" pitchFamily="34" charset="-128"/>
              <a:ea typeface="Arial Unicode MS" pitchFamily="34" charset="-128"/>
              <a:cs typeface="Arial Unicode MS" pitchFamily="34" charset="-128"/>
            </a:endParaRPr>
          </a:p>
          <a:p>
            <a:pPr algn="just"/>
            <a:r>
              <a:rPr lang="en-US" dirty="0" smtClean="0">
                <a:latin typeface="Arial Unicode MS" pitchFamily="34" charset="-128"/>
                <a:ea typeface="Arial Unicode MS" pitchFamily="34" charset="-128"/>
                <a:cs typeface="Arial Unicode MS" pitchFamily="34" charset="-128"/>
              </a:rPr>
              <a:t>The value of the specific heat depends on the condition under which the heat is added. </a:t>
            </a:r>
          </a:p>
          <a:p>
            <a:pPr algn="just"/>
            <a:endParaRPr lang="en-US" dirty="0" smtClean="0">
              <a:latin typeface="Arial Unicode MS" pitchFamily="34" charset="-128"/>
              <a:ea typeface="Arial Unicode MS" pitchFamily="34" charset="-128"/>
              <a:cs typeface="Arial Unicode MS" pitchFamily="34" charset="-128"/>
            </a:endParaRPr>
          </a:p>
          <a:p>
            <a:pPr algn="just"/>
            <a:r>
              <a:rPr lang="en-US" dirty="0" smtClean="0">
                <a:latin typeface="Arial Unicode MS" pitchFamily="34" charset="-128"/>
                <a:ea typeface="Arial Unicode MS" pitchFamily="34" charset="-128"/>
                <a:cs typeface="Arial Unicode MS" pitchFamily="34" charset="-128"/>
              </a:rPr>
              <a:t>If the heat is added at constant volume the heat energy goes entirely into increasing the internal kinetic energy of the particles. </a:t>
            </a:r>
          </a:p>
          <a:p>
            <a:pPr algn="just"/>
            <a:endParaRPr lang="en-US" dirty="0" smtClean="0">
              <a:latin typeface="Arial Unicode MS" pitchFamily="34" charset="-128"/>
              <a:ea typeface="Arial Unicode MS" pitchFamily="34" charset="-128"/>
              <a:cs typeface="Arial Unicode MS" pitchFamily="34" charset="-128"/>
            </a:endParaRPr>
          </a:p>
          <a:p>
            <a:pPr algn="just"/>
            <a:r>
              <a:rPr lang="en-US" dirty="0" smtClean="0">
                <a:latin typeface="Arial Unicode MS" pitchFamily="34" charset="-128"/>
                <a:ea typeface="Arial Unicode MS" pitchFamily="34" charset="-128"/>
                <a:cs typeface="Arial Unicode MS" pitchFamily="34" charset="-128"/>
              </a:rPr>
              <a:t>If the heat is added at constant pressure, the gas can expand while the heat is added and the gas does work on the expanding walls of the container. Consequently, the specific heat at constant pressure (Cp) is greater than the specific heat at constant volume (</a:t>
            </a:r>
            <a:r>
              <a:rPr lang="en-US" dirty="0" err="1" smtClean="0">
                <a:latin typeface="Arial Unicode MS" pitchFamily="34" charset="-128"/>
                <a:ea typeface="Arial Unicode MS" pitchFamily="34" charset="-128"/>
                <a:cs typeface="Arial Unicode MS" pitchFamily="34" charset="-128"/>
              </a:rPr>
              <a:t>Cv</a:t>
            </a:r>
            <a:r>
              <a:rPr lang="en-US" dirty="0" smtClean="0">
                <a:latin typeface="Arial Unicode MS" pitchFamily="34" charset="-128"/>
                <a:ea typeface="Arial Unicode MS" pitchFamily="34" charset="-128"/>
                <a:cs typeface="Arial Unicode MS" pitchFamily="34" charset="-128"/>
              </a:rPr>
              <a:t>) </a:t>
            </a:r>
          </a:p>
          <a:p>
            <a:pPr algn="just">
              <a:buNone/>
            </a:pPr>
            <a:r>
              <a:rPr lang="en-US" dirty="0" smtClean="0">
                <a:latin typeface="Arial Unicode MS" pitchFamily="34" charset="-128"/>
                <a:ea typeface="Arial Unicode MS" pitchFamily="34" charset="-128"/>
                <a:cs typeface="Arial Unicode MS" pitchFamily="34" charset="-128"/>
              </a:rPr>
              <a:t>	</a:t>
            </a:r>
          </a:p>
          <a:p>
            <a:pPr algn="just">
              <a:buNone/>
            </a:pPr>
            <a:r>
              <a:rPr lang="en-US" dirty="0" smtClean="0">
                <a:latin typeface="Arial Unicode MS" pitchFamily="34" charset="-128"/>
                <a:ea typeface="Arial Unicode MS" pitchFamily="34" charset="-128"/>
                <a:cs typeface="Arial Unicode MS" pitchFamily="34" charset="-128"/>
              </a:rPr>
              <a:t>	The two are related by</a:t>
            </a:r>
          </a:p>
          <a:p>
            <a:pPr algn="just">
              <a:buNone/>
            </a:pPr>
            <a:r>
              <a:rPr lang="en-US" dirty="0" smtClean="0">
                <a:latin typeface="Arial Unicode MS" pitchFamily="34" charset="-128"/>
                <a:ea typeface="Arial Unicode MS" pitchFamily="34" charset="-128"/>
                <a:cs typeface="Arial Unicode MS" pitchFamily="34" charset="-128"/>
              </a:rPr>
              <a:t>		Cp = </a:t>
            </a:r>
            <a:r>
              <a:rPr lang="en-US" dirty="0" err="1" smtClean="0">
                <a:latin typeface="Arial Unicode MS" pitchFamily="34" charset="-128"/>
                <a:ea typeface="Arial Unicode MS" pitchFamily="34" charset="-128"/>
                <a:cs typeface="Arial Unicode MS" pitchFamily="34" charset="-128"/>
              </a:rPr>
              <a:t>Cv</a:t>
            </a:r>
            <a:r>
              <a:rPr lang="en-US" dirty="0" smtClean="0">
                <a:latin typeface="Arial Unicode MS" pitchFamily="34" charset="-128"/>
                <a:ea typeface="Arial Unicode MS" pitchFamily="34" charset="-128"/>
                <a:cs typeface="Arial Unicode MS" pitchFamily="34" charset="-128"/>
              </a:rPr>
              <a:t> + R</a:t>
            </a:r>
          </a:p>
          <a:p>
            <a:pPr>
              <a:buNone/>
            </a:pPr>
            <a:endParaRPr lang="en-US" dirty="0"/>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a:p>
        </p:txBody>
      </p:sp>
      <p:pic>
        <p:nvPicPr>
          <p:cNvPr id="7" name="Picture 2" descr="http://www.mhhe.com/engcs/mech/cengel/notes/Image142.gif"/>
          <p:cNvPicPr>
            <a:picLocks noGrp="1" noChangeAspect="1" noChangeArrowheads="1"/>
          </p:cNvPicPr>
          <p:nvPr>
            <p:ph sz="half" idx="2"/>
          </p:nvPr>
        </p:nvPicPr>
        <p:blipFill>
          <a:blip r:embed="rId2"/>
          <a:srcRect/>
          <a:stretch>
            <a:fillRect/>
          </a:stretch>
        </p:blipFill>
        <p:spPr bwMode="auto">
          <a:xfrm>
            <a:off x="5867400" y="3581400"/>
            <a:ext cx="2590800" cy="609600"/>
          </a:xfrm>
          <a:prstGeom prst="rect">
            <a:avLst/>
          </a:prstGeom>
          <a:noFill/>
        </p:spPr>
      </p:pic>
      <p:pic>
        <p:nvPicPr>
          <p:cNvPr id="5122" name="Picture 2" descr="http://www.mhhe.com/engcs/mech/cengel/notes/Image140.gif"/>
          <p:cNvPicPr>
            <a:picLocks noChangeAspect="1" noChangeArrowheads="1"/>
          </p:cNvPicPr>
          <p:nvPr/>
        </p:nvPicPr>
        <p:blipFill>
          <a:blip r:embed="rId3"/>
          <a:srcRect/>
          <a:stretch>
            <a:fillRect/>
          </a:stretch>
        </p:blipFill>
        <p:spPr bwMode="auto">
          <a:xfrm>
            <a:off x="6019800" y="1752600"/>
            <a:ext cx="2393651" cy="13716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sz="4400" dirty="0" smtClean="0">
                <a:solidFill>
                  <a:srgbClr val="C00000"/>
                </a:solidFill>
              </a:rPr>
              <a:t>MASS</a:t>
            </a:r>
            <a:endParaRPr lang="en-US" dirty="0"/>
          </a:p>
        </p:txBody>
      </p:sp>
      <p:sp>
        <p:nvSpPr>
          <p:cNvPr id="3" name="Content Placeholder 2"/>
          <p:cNvSpPr>
            <a:spLocks noGrp="1"/>
          </p:cNvSpPr>
          <p:nvPr>
            <p:ph idx="1"/>
          </p:nvPr>
        </p:nvSpPr>
        <p:spPr>
          <a:xfrm>
            <a:off x="1435608" y="1143000"/>
            <a:ext cx="7498080" cy="5105400"/>
          </a:xfrm>
          <a:ln>
            <a:solidFill>
              <a:schemeClr val="bg2">
                <a:lumMod val="25000"/>
              </a:schemeClr>
            </a:solidFill>
          </a:ln>
        </p:spPr>
        <p:txBody>
          <a:bodyPr>
            <a:normAutofit fontScale="62500" lnSpcReduction="20000"/>
          </a:bodyPr>
          <a:lstStyle/>
          <a:p>
            <a:pPr>
              <a:buNone/>
            </a:pPr>
            <a:r>
              <a:rPr lang="en-US" sz="5100" u="sng" dirty="0" smtClean="0">
                <a:solidFill>
                  <a:srgbClr val="C00000"/>
                </a:solidFill>
              </a:rPr>
              <a:t>MASS</a:t>
            </a:r>
          </a:p>
          <a:p>
            <a:endParaRPr lang="en-US" dirty="0" smtClean="0"/>
          </a:p>
          <a:p>
            <a:r>
              <a:rPr lang="en-US" dirty="0" smtClean="0"/>
              <a:t>The mass of an object is a fundamental property of the object; a numerical measure of its inertia; a fundamental measure of the amount of matter in the object. </a:t>
            </a:r>
          </a:p>
          <a:p>
            <a:endParaRPr lang="en-US" dirty="0" smtClean="0"/>
          </a:p>
          <a:p>
            <a:r>
              <a:rPr lang="en-US" dirty="0" smtClean="0"/>
              <a:t>It is a fundamental quantity that it is hard to define in terms of something else. </a:t>
            </a:r>
          </a:p>
          <a:p>
            <a:endParaRPr lang="en-US" dirty="0" smtClean="0"/>
          </a:p>
          <a:p>
            <a:r>
              <a:rPr lang="en-US" dirty="0" smtClean="0"/>
              <a:t>All mechanical quantities can be defined in terms of mass, length, and time. The usual symbol for mass is </a:t>
            </a:r>
            <a:r>
              <a:rPr lang="en-US" dirty="0" smtClean="0">
                <a:solidFill>
                  <a:srgbClr val="C00000"/>
                </a:solidFill>
              </a:rPr>
              <a:t>m</a:t>
            </a:r>
            <a:r>
              <a:rPr lang="en-US" dirty="0" smtClean="0"/>
              <a:t> and its </a:t>
            </a:r>
            <a:r>
              <a:rPr lang="en-US" dirty="0" smtClean="0">
                <a:solidFill>
                  <a:srgbClr val="C00000"/>
                </a:solidFill>
              </a:rPr>
              <a:t>SI unit is the kilogram.</a:t>
            </a:r>
            <a:r>
              <a:rPr lang="en-US" dirty="0" smtClean="0"/>
              <a:t> </a:t>
            </a:r>
          </a:p>
          <a:p>
            <a:endParaRPr lang="en-US" dirty="0" smtClean="0"/>
          </a:p>
          <a:p>
            <a:r>
              <a:rPr lang="en-US" dirty="0" smtClean="0"/>
              <a:t>Mass is normally considered to be </a:t>
            </a:r>
            <a:r>
              <a:rPr lang="en-US" dirty="0" smtClean="0">
                <a:solidFill>
                  <a:srgbClr val="C00000"/>
                </a:solidFill>
              </a:rPr>
              <a:t>an unchanging property </a:t>
            </a:r>
            <a:r>
              <a:rPr lang="en-US" dirty="0" smtClean="0"/>
              <a:t>of an object but at speeds approaching the speed of light one must consider the </a:t>
            </a:r>
            <a:r>
              <a:rPr lang="en-US" dirty="0" smtClean="0">
                <a:solidFill>
                  <a:srgbClr val="C00000"/>
                </a:solidFill>
              </a:rPr>
              <a:t>increase</a:t>
            </a:r>
            <a:r>
              <a:rPr lang="en-US" dirty="0" smtClean="0"/>
              <a:t> in the </a:t>
            </a:r>
            <a:r>
              <a:rPr lang="en-US" dirty="0" smtClean="0">
                <a:solidFill>
                  <a:srgbClr val="C00000"/>
                </a:solidFill>
              </a:rPr>
              <a:t>relativistic mass. </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標題 1"/>
          <p:cNvSpPr>
            <a:spLocks noGrp="1"/>
          </p:cNvSpPr>
          <p:nvPr>
            <p:ph type="title"/>
          </p:nvPr>
        </p:nvSpPr>
        <p:spPr>
          <a:xfrm>
            <a:off x="1066799" y="214313"/>
            <a:ext cx="7662863" cy="454025"/>
          </a:xfrm>
          <a:solidFill>
            <a:schemeClr val="accent3">
              <a:lumMod val="20000"/>
              <a:lumOff val="80000"/>
            </a:schemeClr>
          </a:solidFill>
          <a:ln>
            <a:solidFill>
              <a:schemeClr val="bg2">
                <a:lumMod val="25000"/>
              </a:schemeClr>
            </a:solidFill>
          </a:ln>
        </p:spPr>
        <p:txBody>
          <a:bodyPr>
            <a:normAutofit fontScale="90000"/>
          </a:bodyPr>
          <a:lstStyle/>
          <a:p>
            <a:pPr eaLnBrk="1" hangingPunct="1"/>
            <a:r>
              <a:rPr lang="en-US" altLang="zh-TW" dirty="0" smtClean="0"/>
              <a:t>Specific Heats of an Ideal Gas</a:t>
            </a:r>
            <a:endParaRPr lang="zh-TW" altLang="en-US" dirty="0" smtClean="0"/>
          </a:p>
        </p:txBody>
      </p:sp>
      <p:graphicFrame>
        <p:nvGraphicFramePr>
          <p:cNvPr id="12290" name="Object 7"/>
          <p:cNvGraphicFramePr>
            <a:graphicFrameLocks noChangeAspect="1"/>
          </p:cNvGraphicFramePr>
          <p:nvPr/>
        </p:nvGraphicFramePr>
        <p:xfrm>
          <a:off x="1571625" y="1597025"/>
          <a:ext cx="1804988" cy="623888"/>
        </p:xfrm>
        <a:graphic>
          <a:graphicData uri="http://schemas.openxmlformats.org/presentationml/2006/ole">
            <p:oleObj spid="_x0000_s5122" name="Equation" r:id="rId3" imgW="1143000" imgH="393700" progId="">
              <p:embed/>
            </p:oleObj>
          </a:graphicData>
        </a:graphic>
      </p:graphicFrame>
      <p:sp>
        <p:nvSpPr>
          <p:cNvPr id="12302" name="文字方塊 15"/>
          <p:cNvSpPr txBox="1">
            <a:spLocks noChangeArrowheads="1"/>
          </p:cNvSpPr>
          <p:nvPr/>
        </p:nvSpPr>
        <p:spPr bwMode="auto">
          <a:xfrm>
            <a:off x="4929188" y="1668463"/>
            <a:ext cx="500062" cy="369887"/>
          </a:xfrm>
          <a:prstGeom prst="rect">
            <a:avLst/>
          </a:prstGeom>
          <a:noFill/>
          <a:ln w="9525">
            <a:noFill/>
            <a:miter lim="800000"/>
            <a:headEnd/>
            <a:tailEnd/>
          </a:ln>
        </p:spPr>
        <p:txBody>
          <a:bodyPr>
            <a:spAutoFit/>
          </a:bodyPr>
          <a:lstStyle/>
          <a:p>
            <a:r>
              <a:rPr lang="en-US" altLang="zh-TW">
                <a:sym typeface="Wingdings" pitchFamily="2" charset="2"/>
              </a:rPr>
              <a:t></a:t>
            </a:r>
            <a:endParaRPr lang="zh-TW" altLang="en-US"/>
          </a:p>
        </p:txBody>
      </p:sp>
      <p:graphicFrame>
        <p:nvGraphicFramePr>
          <p:cNvPr id="12291" name="Object 8"/>
          <p:cNvGraphicFramePr>
            <a:graphicFrameLocks noChangeAspect="1"/>
          </p:cNvGraphicFramePr>
          <p:nvPr/>
        </p:nvGraphicFramePr>
        <p:xfrm>
          <a:off x="5786438" y="1525588"/>
          <a:ext cx="1200150" cy="622300"/>
        </p:xfrm>
        <a:graphic>
          <a:graphicData uri="http://schemas.openxmlformats.org/presentationml/2006/ole">
            <p:oleObj spid="_x0000_s5123" name="Equation" r:id="rId4" imgW="761669" imgH="393529" progId="">
              <p:embed/>
            </p:oleObj>
          </a:graphicData>
        </a:graphic>
      </p:graphicFrame>
      <p:sp>
        <p:nvSpPr>
          <p:cNvPr id="12303" name="矩形 17"/>
          <p:cNvSpPr>
            <a:spLocks noChangeArrowheads="1"/>
          </p:cNvSpPr>
          <p:nvPr/>
        </p:nvSpPr>
        <p:spPr bwMode="auto">
          <a:xfrm>
            <a:off x="990600" y="914400"/>
            <a:ext cx="1138238" cy="369888"/>
          </a:xfrm>
          <a:prstGeom prst="rect">
            <a:avLst/>
          </a:prstGeom>
          <a:noFill/>
          <a:ln w="9525">
            <a:noFill/>
            <a:miter lim="800000"/>
            <a:headEnd/>
            <a:tailEnd/>
          </a:ln>
        </p:spPr>
        <p:txBody>
          <a:bodyPr wrap="none">
            <a:spAutoFit/>
          </a:bodyPr>
          <a:lstStyle/>
          <a:p>
            <a:r>
              <a:rPr lang="en-US" altLang="zh-TW" dirty="0"/>
              <a:t> </a:t>
            </a:r>
            <a:r>
              <a:rPr lang="en-US" altLang="zh-TW" sz="1600" b="1" dirty="0"/>
              <a:t>Ideal gas:</a:t>
            </a:r>
            <a:endParaRPr lang="zh-TW" altLang="en-US" sz="1600" b="1" dirty="0"/>
          </a:p>
        </p:txBody>
      </p:sp>
      <p:graphicFrame>
        <p:nvGraphicFramePr>
          <p:cNvPr id="12292" name="Object 5"/>
          <p:cNvGraphicFramePr>
            <a:graphicFrameLocks noChangeAspect="1"/>
          </p:cNvGraphicFramePr>
          <p:nvPr/>
        </p:nvGraphicFramePr>
        <p:xfrm>
          <a:off x="2286000" y="811213"/>
          <a:ext cx="1500188" cy="622300"/>
        </p:xfrm>
        <a:graphic>
          <a:graphicData uri="http://schemas.openxmlformats.org/presentationml/2006/ole">
            <p:oleObj spid="_x0000_s5124" name="Equation" r:id="rId5" imgW="952087" imgH="393529" progId="">
              <p:embed/>
            </p:oleObj>
          </a:graphicData>
        </a:graphic>
      </p:graphicFrame>
      <p:graphicFrame>
        <p:nvGraphicFramePr>
          <p:cNvPr id="12293" name="Object 6"/>
          <p:cNvGraphicFramePr>
            <a:graphicFrameLocks noChangeAspect="1"/>
          </p:cNvGraphicFramePr>
          <p:nvPr/>
        </p:nvGraphicFramePr>
        <p:xfrm>
          <a:off x="3857625" y="811213"/>
          <a:ext cx="781050" cy="622300"/>
        </p:xfrm>
        <a:graphic>
          <a:graphicData uri="http://schemas.openxmlformats.org/presentationml/2006/ole">
            <p:oleObj spid="_x0000_s5125" name="Equation" r:id="rId6" imgW="495085" imgH="393529" progId="">
              <p:embed/>
            </p:oleObj>
          </a:graphicData>
        </a:graphic>
      </p:graphicFrame>
      <p:graphicFrame>
        <p:nvGraphicFramePr>
          <p:cNvPr id="12294" name="Object 6"/>
          <p:cNvGraphicFramePr>
            <a:graphicFrameLocks noChangeAspect="1"/>
          </p:cNvGraphicFramePr>
          <p:nvPr/>
        </p:nvGraphicFramePr>
        <p:xfrm>
          <a:off x="3500438" y="1597025"/>
          <a:ext cx="982662" cy="623888"/>
        </p:xfrm>
        <a:graphic>
          <a:graphicData uri="http://schemas.openxmlformats.org/presentationml/2006/ole">
            <p:oleObj spid="_x0000_s5126" name="Equation" r:id="rId7" imgW="622030" imgH="393529" progId="">
              <p:embed/>
            </p:oleObj>
          </a:graphicData>
        </a:graphic>
      </p:graphicFrame>
      <p:graphicFrame>
        <p:nvGraphicFramePr>
          <p:cNvPr id="12295" name="Object 7"/>
          <p:cNvGraphicFramePr>
            <a:graphicFrameLocks noChangeAspect="1"/>
          </p:cNvGraphicFramePr>
          <p:nvPr/>
        </p:nvGraphicFramePr>
        <p:xfrm>
          <a:off x="7072313" y="1525588"/>
          <a:ext cx="620712" cy="622300"/>
        </p:xfrm>
        <a:graphic>
          <a:graphicData uri="http://schemas.openxmlformats.org/presentationml/2006/ole">
            <p:oleObj spid="_x0000_s5127" name="Equation" r:id="rId8" imgW="393529" imgH="393529" progId="">
              <p:embed/>
            </p:oleObj>
          </a:graphicData>
        </a:graphic>
      </p:graphicFrame>
      <p:graphicFrame>
        <p:nvGraphicFramePr>
          <p:cNvPr id="12296" name="Object 13"/>
          <p:cNvGraphicFramePr>
            <a:graphicFrameLocks noChangeAspect="1"/>
          </p:cNvGraphicFramePr>
          <p:nvPr/>
        </p:nvGraphicFramePr>
        <p:xfrm>
          <a:off x="3643313" y="2241550"/>
          <a:ext cx="701675" cy="623888"/>
        </p:xfrm>
        <a:graphic>
          <a:graphicData uri="http://schemas.openxmlformats.org/presentationml/2006/ole">
            <p:oleObj spid="_x0000_s5128" name="Equation" r:id="rId9" imgW="444307" imgH="393529" progId="">
              <p:embed/>
            </p:oleObj>
          </a:graphicData>
        </a:graphic>
      </p:graphicFrame>
      <p:graphicFrame>
        <p:nvGraphicFramePr>
          <p:cNvPr id="12297" name="Object 12"/>
          <p:cNvGraphicFramePr>
            <a:graphicFrameLocks noChangeAspect="1"/>
          </p:cNvGraphicFramePr>
          <p:nvPr/>
        </p:nvGraphicFramePr>
        <p:xfrm>
          <a:off x="2286000" y="2384425"/>
          <a:ext cx="1341438" cy="361950"/>
        </p:xfrm>
        <a:graphic>
          <a:graphicData uri="http://schemas.openxmlformats.org/presentationml/2006/ole">
            <p:oleObj spid="_x0000_s5129" name="Equation" r:id="rId10" imgW="850900" imgH="228600" progId="">
              <p:embed/>
            </p:oleObj>
          </a:graphicData>
        </a:graphic>
      </p:graphicFrame>
      <p:graphicFrame>
        <p:nvGraphicFramePr>
          <p:cNvPr id="12298" name="Object 11"/>
          <p:cNvGraphicFramePr>
            <a:graphicFrameLocks noChangeAspect="1"/>
          </p:cNvGraphicFramePr>
          <p:nvPr/>
        </p:nvGraphicFramePr>
        <p:xfrm>
          <a:off x="5643563" y="2241550"/>
          <a:ext cx="760412" cy="684213"/>
        </p:xfrm>
        <a:graphic>
          <a:graphicData uri="http://schemas.openxmlformats.org/presentationml/2006/ole">
            <p:oleObj spid="_x0000_s5130" name="Equation" r:id="rId11" imgW="482391" imgH="431613" progId="">
              <p:embed/>
            </p:oleObj>
          </a:graphicData>
        </a:graphic>
      </p:graphicFrame>
      <p:graphicFrame>
        <p:nvGraphicFramePr>
          <p:cNvPr id="12299" name="Object 11"/>
          <p:cNvGraphicFramePr>
            <a:graphicFrameLocks noChangeAspect="1"/>
          </p:cNvGraphicFramePr>
          <p:nvPr/>
        </p:nvGraphicFramePr>
        <p:xfrm>
          <a:off x="6483350" y="2214563"/>
          <a:ext cx="400050" cy="622300"/>
        </p:xfrm>
        <a:graphic>
          <a:graphicData uri="http://schemas.openxmlformats.org/presentationml/2006/ole">
            <p:oleObj spid="_x0000_s5131" name="Equation" r:id="rId12" imgW="253890" imgH="393529" progId="">
              <p:embed/>
            </p:oleObj>
          </a:graphicData>
        </a:graphic>
      </p:graphicFrame>
      <p:graphicFrame>
        <p:nvGraphicFramePr>
          <p:cNvPr id="12300" name="Object 12"/>
          <p:cNvGraphicFramePr>
            <a:graphicFrameLocks noChangeAspect="1"/>
          </p:cNvGraphicFramePr>
          <p:nvPr/>
        </p:nvGraphicFramePr>
        <p:xfrm>
          <a:off x="7000875" y="2384425"/>
          <a:ext cx="658813" cy="280988"/>
        </p:xfrm>
        <a:graphic>
          <a:graphicData uri="http://schemas.openxmlformats.org/presentationml/2006/ole">
            <p:oleObj spid="_x0000_s5132" name="Equation" r:id="rId13" imgW="418918" imgH="177723" progId="">
              <p:embed/>
            </p:oleObj>
          </a:graphicData>
        </a:graphic>
      </p:graphicFrame>
      <p:sp>
        <p:nvSpPr>
          <p:cNvPr id="12304" name="文字方塊 16"/>
          <p:cNvSpPr txBox="1">
            <a:spLocks noChangeArrowheads="1"/>
          </p:cNvSpPr>
          <p:nvPr/>
        </p:nvSpPr>
        <p:spPr bwMode="auto">
          <a:xfrm>
            <a:off x="2500313" y="2930525"/>
            <a:ext cx="6357937" cy="1077218"/>
          </a:xfrm>
          <a:prstGeom prst="rect">
            <a:avLst/>
          </a:prstGeom>
          <a:noFill/>
          <a:ln w="9525">
            <a:noFill/>
            <a:miter lim="800000"/>
            <a:headEnd/>
            <a:tailEnd/>
          </a:ln>
        </p:spPr>
        <p:txBody>
          <a:bodyPr>
            <a:spAutoFit/>
          </a:bodyPr>
          <a:lstStyle/>
          <a:p>
            <a:r>
              <a:rPr lang="en-US" altLang="zh-TW" sz="1600" dirty="0">
                <a:solidFill>
                  <a:srgbClr val="0070C0"/>
                </a:solidFill>
              </a:rPr>
              <a:t>Experimental values</a:t>
            </a:r>
            <a:r>
              <a:rPr lang="en-US" altLang="zh-TW" sz="1600" dirty="0">
                <a:solidFill>
                  <a:srgbClr val="0070C0"/>
                </a:solidFill>
                <a:sym typeface="Wingdings" pitchFamily="2" charset="2"/>
              </a:rPr>
              <a:t> </a:t>
            </a:r>
            <a:r>
              <a:rPr lang="en-US" altLang="zh-TW" sz="1600" dirty="0">
                <a:sym typeface="Wingdings" pitchFamily="2" charset="2"/>
              </a:rPr>
              <a:t>( room </a:t>
            </a:r>
            <a:r>
              <a:rPr lang="en-US" altLang="zh-TW" sz="1600" i="1" dirty="0">
                <a:sym typeface="Wingdings" pitchFamily="2" charset="2"/>
              </a:rPr>
              <a:t>T</a:t>
            </a:r>
            <a:r>
              <a:rPr lang="en-US" altLang="zh-TW" sz="1600" dirty="0">
                <a:sym typeface="Wingdings" pitchFamily="2" charset="2"/>
              </a:rPr>
              <a:t> ):</a:t>
            </a:r>
            <a:endParaRPr lang="en-US" altLang="zh-TW" sz="1600" dirty="0"/>
          </a:p>
          <a:p>
            <a:r>
              <a:rPr lang="en-US" altLang="zh-TW" sz="1600" dirty="0"/>
              <a:t>For monatomic gases,  </a:t>
            </a:r>
            <a:r>
              <a:rPr lang="en-US" altLang="zh-TW" sz="1600" dirty="0">
                <a:sym typeface="Symbol" pitchFamily="18" charset="2"/>
              </a:rPr>
              <a:t>  5/3,  e.g.,  </a:t>
            </a:r>
            <a:r>
              <a:rPr lang="en-US" altLang="zh-TW" sz="1600" dirty="0"/>
              <a:t>He, Ne, </a:t>
            </a:r>
            <a:r>
              <a:rPr lang="en-US" altLang="zh-TW" sz="1600" dirty="0" err="1"/>
              <a:t>Ar</a:t>
            </a:r>
            <a:r>
              <a:rPr lang="en-US" altLang="zh-TW" sz="1600" dirty="0"/>
              <a:t>, </a:t>
            </a:r>
            <a:r>
              <a:rPr lang="en-US" altLang="zh-TW" sz="1600" dirty="0">
                <a:sym typeface="Symbol" pitchFamily="18" charset="2"/>
              </a:rPr>
              <a:t>….</a:t>
            </a:r>
          </a:p>
          <a:p>
            <a:r>
              <a:rPr lang="en-US" altLang="zh-TW" sz="1600" dirty="0"/>
              <a:t>For diatomic gases,  </a:t>
            </a:r>
            <a:r>
              <a:rPr lang="en-US" altLang="zh-TW" sz="1600" dirty="0">
                <a:sym typeface="Symbol" pitchFamily="18" charset="2"/>
              </a:rPr>
              <a:t>  7/5 = 1.4,  C</a:t>
            </a:r>
            <a:r>
              <a:rPr lang="en-US" altLang="zh-TW" sz="1600" baseline="-25000" dirty="0">
                <a:sym typeface="Symbol" pitchFamily="18" charset="2"/>
              </a:rPr>
              <a:t>V</a:t>
            </a:r>
            <a:r>
              <a:rPr lang="en-US" altLang="zh-TW" sz="1600" dirty="0">
                <a:sym typeface="Symbol" pitchFamily="18" charset="2"/>
              </a:rPr>
              <a:t> = 5R/2,  e.g.,  H</a:t>
            </a:r>
            <a:r>
              <a:rPr lang="en-US" altLang="zh-TW" sz="1600" baseline="-25000" dirty="0">
                <a:sym typeface="Symbol" pitchFamily="18" charset="2"/>
              </a:rPr>
              <a:t>2</a:t>
            </a:r>
            <a:r>
              <a:rPr lang="en-US" altLang="zh-TW" sz="1600" dirty="0">
                <a:sym typeface="Symbol" pitchFamily="18" charset="2"/>
              </a:rPr>
              <a:t> , O</a:t>
            </a:r>
            <a:r>
              <a:rPr lang="en-US" altLang="zh-TW" sz="1600" baseline="-25000" dirty="0">
                <a:sym typeface="Symbol" pitchFamily="18" charset="2"/>
              </a:rPr>
              <a:t>2</a:t>
            </a:r>
            <a:r>
              <a:rPr lang="en-US" altLang="zh-TW" sz="1600" dirty="0">
                <a:sym typeface="Symbol" pitchFamily="18" charset="2"/>
              </a:rPr>
              <a:t> , N</a:t>
            </a:r>
            <a:r>
              <a:rPr lang="en-US" altLang="zh-TW" sz="1600" baseline="-25000" dirty="0">
                <a:sym typeface="Symbol" pitchFamily="18" charset="2"/>
              </a:rPr>
              <a:t>2</a:t>
            </a:r>
            <a:r>
              <a:rPr lang="en-US" altLang="zh-TW" sz="1600" dirty="0">
                <a:sym typeface="Symbol" pitchFamily="18" charset="2"/>
              </a:rPr>
              <a:t> , ….</a:t>
            </a:r>
          </a:p>
          <a:p>
            <a:r>
              <a:rPr lang="en-US" altLang="zh-TW" sz="1600" dirty="0"/>
              <a:t>For  tri-atomic gases,  </a:t>
            </a:r>
            <a:r>
              <a:rPr lang="en-US" altLang="zh-TW" sz="1600" dirty="0">
                <a:sym typeface="Symbol" pitchFamily="18" charset="2"/>
              </a:rPr>
              <a:t>  1.3, C</a:t>
            </a:r>
            <a:r>
              <a:rPr lang="en-US" altLang="zh-TW" sz="1600" baseline="-25000" dirty="0">
                <a:sym typeface="Symbol" pitchFamily="18" charset="2"/>
              </a:rPr>
              <a:t>V</a:t>
            </a:r>
            <a:r>
              <a:rPr lang="en-US" altLang="zh-TW" sz="1600" dirty="0">
                <a:sym typeface="Symbol" pitchFamily="18" charset="2"/>
              </a:rPr>
              <a:t> = 3.4R, e.g.,  SO</a:t>
            </a:r>
            <a:r>
              <a:rPr lang="en-US" altLang="zh-TW" sz="1600" baseline="-25000" dirty="0">
                <a:sym typeface="Symbol" pitchFamily="18" charset="2"/>
              </a:rPr>
              <a:t>2</a:t>
            </a:r>
            <a:r>
              <a:rPr lang="en-US" altLang="zh-TW" sz="1600" dirty="0">
                <a:sym typeface="Symbol" pitchFamily="18" charset="2"/>
              </a:rPr>
              <a:t> , NO</a:t>
            </a:r>
            <a:r>
              <a:rPr lang="en-US" altLang="zh-TW" sz="1600" baseline="-25000" dirty="0">
                <a:sym typeface="Symbol" pitchFamily="18" charset="2"/>
              </a:rPr>
              <a:t>2</a:t>
            </a:r>
            <a:r>
              <a:rPr lang="en-US" altLang="zh-TW" sz="1600" dirty="0">
                <a:sym typeface="Symbol" pitchFamily="18" charset="2"/>
              </a:rPr>
              <a:t> , ….</a:t>
            </a:r>
            <a:endParaRPr lang="zh-TW" altLang="en-US" sz="1600" dirty="0"/>
          </a:p>
        </p:txBody>
      </p:sp>
      <p:sp>
        <p:nvSpPr>
          <p:cNvPr id="12305" name="文字方塊 15"/>
          <p:cNvSpPr txBox="1">
            <a:spLocks noChangeArrowheads="1"/>
          </p:cNvSpPr>
          <p:nvPr/>
        </p:nvSpPr>
        <p:spPr bwMode="auto">
          <a:xfrm>
            <a:off x="4786313" y="2384425"/>
            <a:ext cx="500062" cy="369888"/>
          </a:xfrm>
          <a:prstGeom prst="rect">
            <a:avLst/>
          </a:prstGeom>
          <a:noFill/>
          <a:ln w="9525">
            <a:noFill/>
            <a:miter lim="800000"/>
            <a:headEnd/>
            <a:tailEnd/>
          </a:ln>
        </p:spPr>
        <p:txBody>
          <a:bodyPr>
            <a:spAutoFit/>
          </a:bodyPr>
          <a:lstStyle/>
          <a:p>
            <a:r>
              <a:rPr lang="en-US" altLang="zh-TW">
                <a:sym typeface="Wingdings" pitchFamily="2" charset="2"/>
              </a:rPr>
              <a:t></a:t>
            </a:r>
            <a:endParaRPr lang="zh-TW" altLang="en-US"/>
          </a:p>
        </p:txBody>
      </p:sp>
      <p:sp>
        <p:nvSpPr>
          <p:cNvPr id="12308" name="文字方塊 20"/>
          <p:cNvSpPr txBox="1">
            <a:spLocks noChangeArrowheads="1"/>
          </p:cNvSpPr>
          <p:nvPr/>
        </p:nvSpPr>
        <p:spPr bwMode="auto">
          <a:xfrm>
            <a:off x="2514600" y="4114800"/>
            <a:ext cx="5000625" cy="584775"/>
          </a:xfrm>
          <a:prstGeom prst="rect">
            <a:avLst/>
          </a:prstGeom>
          <a:noFill/>
          <a:ln w="9525">
            <a:noFill/>
            <a:miter lim="800000"/>
            <a:headEnd/>
            <a:tailEnd/>
          </a:ln>
        </p:spPr>
        <p:txBody>
          <a:bodyPr>
            <a:spAutoFit/>
          </a:bodyPr>
          <a:lstStyle/>
          <a:p>
            <a:r>
              <a:rPr lang="en-US" altLang="zh-TW" sz="1600" dirty="0">
                <a:solidFill>
                  <a:srgbClr val="C00000"/>
                </a:solidFill>
              </a:rPr>
              <a:t>Degrees of freedom </a:t>
            </a:r>
            <a:r>
              <a:rPr lang="en-US" altLang="zh-TW" sz="1600" dirty="0"/>
              <a:t>(</a:t>
            </a:r>
            <a:r>
              <a:rPr lang="en-US" altLang="zh-TW" sz="1600" dirty="0" err="1"/>
              <a:t>DoF</a:t>
            </a:r>
            <a:r>
              <a:rPr lang="en-US" altLang="zh-TW" sz="1600" dirty="0"/>
              <a:t>) = number of independent coordinates required to describe the system</a:t>
            </a:r>
            <a:endParaRPr lang="zh-TW" altLang="en-US" sz="1600" dirty="0"/>
          </a:p>
        </p:txBody>
      </p:sp>
      <p:sp>
        <p:nvSpPr>
          <p:cNvPr id="12309" name="文字方塊 21"/>
          <p:cNvSpPr txBox="1">
            <a:spLocks noChangeArrowheads="1"/>
          </p:cNvSpPr>
          <p:nvPr/>
        </p:nvSpPr>
        <p:spPr bwMode="auto">
          <a:xfrm>
            <a:off x="2667000" y="4953000"/>
            <a:ext cx="4929188" cy="1403205"/>
          </a:xfrm>
          <a:prstGeom prst="rect">
            <a:avLst/>
          </a:prstGeom>
          <a:noFill/>
          <a:ln w="9525">
            <a:noFill/>
            <a:miter lim="800000"/>
            <a:headEnd/>
            <a:tailEnd/>
          </a:ln>
        </p:spPr>
        <p:txBody>
          <a:bodyPr>
            <a:spAutoFit/>
          </a:bodyPr>
          <a:lstStyle/>
          <a:p>
            <a:pPr>
              <a:lnSpc>
                <a:spcPct val="150000"/>
              </a:lnSpc>
            </a:pPr>
            <a:r>
              <a:rPr lang="en-US" altLang="zh-TW" sz="1600" dirty="0"/>
              <a:t>Single atom:  </a:t>
            </a:r>
            <a:r>
              <a:rPr lang="en-US" altLang="zh-TW" sz="1600" dirty="0" err="1"/>
              <a:t>DoF</a:t>
            </a:r>
            <a:r>
              <a:rPr lang="en-US" altLang="zh-TW" sz="1600" dirty="0"/>
              <a:t> = 3  (</a:t>
            </a:r>
            <a:r>
              <a:rPr lang="en-US" altLang="zh-TW" sz="1600" dirty="0" err="1"/>
              <a:t>transl</a:t>
            </a:r>
            <a:r>
              <a:rPr lang="en-US" altLang="zh-TW" sz="1600" dirty="0"/>
              <a:t>)</a:t>
            </a:r>
          </a:p>
          <a:p>
            <a:pPr>
              <a:lnSpc>
                <a:spcPct val="150000"/>
              </a:lnSpc>
            </a:pPr>
            <a:r>
              <a:rPr lang="en-US" altLang="zh-TW" sz="1600" dirty="0">
                <a:solidFill>
                  <a:srgbClr val="0070C0"/>
                </a:solidFill>
              </a:rPr>
              <a:t>For low </a:t>
            </a:r>
            <a:r>
              <a:rPr lang="en-US" altLang="zh-TW" sz="1600" i="1" dirty="0">
                <a:solidFill>
                  <a:srgbClr val="0070C0"/>
                </a:solidFill>
              </a:rPr>
              <a:t>T</a:t>
            </a:r>
            <a:r>
              <a:rPr lang="en-US" altLang="zh-TW" sz="1600" dirty="0">
                <a:solidFill>
                  <a:srgbClr val="0070C0"/>
                </a:solidFill>
              </a:rPr>
              <a:t> ( </a:t>
            </a:r>
            <a:r>
              <a:rPr lang="en-US" altLang="zh-TW" sz="1600" dirty="0" err="1">
                <a:solidFill>
                  <a:srgbClr val="0070C0"/>
                </a:solidFill>
              </a:rPr>
              <a:t>vib</a:t>
            </a:r>
            <a:r>
              <a:rPr lang="en-US" altLang="zh-TW" sz="1600" dirty="0">
                <a:solidFill>
                  <a:srgbClr val="0070C0"/>
                </a:solidFill>
              </a:rPr>
              <a:t> modes not active ) </a:t>
            </a:r>
            <a:r>
              <a:rPr lang="en-US" altLang="zh-TW" sz="1600" dirty="0"/>
              <a:t>:</a:t>
            </a:r>
          </a:p>
          <a:p>
            <a:r>
              <a:rPr lang="en-US" altLang="zh-TW" sz="1600" dirty="0"/>
              <a:t>Rigid diatomic molecule :  </a:t>
            </a:r>
            <a:r>
              <a:rPr lang="en-US" altLang="zh-TW" sz="1600" dirty="0" err="1"/>
              <a:t>DoF</a:t>
            </a:r>
            <a:r>
              <a:rPr lang="en-US" altLang="zh-TW" sz="1600" dirty="0"/>
              <a:t> = 5   (3 </a:t>
            </a:r>
            <a:r>
              <a:rPr lang="en-US" altLang="zh-TW" sz="1600" dirty="0" err="1"/>
              <a:t>transl</a:t>
            </a:r>
            <a:r>
              <a:rPr lang="en-US" altLang="zh-TW" sz="1600" dirty="0"/>
              <a:t> + 2 rot)</a:t>
            </a:r>
          </a:p>
          <a:p>
            <a:pPr>
              <a:lnSpc>
                <a:spcPct val="150000"/>
              </a:lnSpc>
            </a:pPr>
            <a:r>
              <a:rPr lang="en-US" altLang="zh-TW" sz="1600" dirty="0"/>
              <a:t>Rigid </a:t>
            </a:r>
            <a:r>
              <a:rPr lang="en-US" altLang="zh-TW" sz="1600" dirty="0" err="1"/>
              <a:t>triatomic</a:t>
            </a:r>
            <a:r>
              <a:rPr lang="en-US" altLang="zh-TW" sz="1600" dirty="0"/>
              <a:t> molecule :  </a:t>
            </a:r>
            <a:r>
              <a:rPr lang="en-US" altLang="zh-TW" sz="1600" dirty="0" err="1"/>
              <a:t>DoF</a:t>
            </a:r>
            <a:r>
              <a:rPr lang="en-US" altLang="zh-TW" sz="1600" dirty="0"/>
              <a:t> = 6   (3 </a:t>
            </a:r>
            <a:r>
              <a:rPr lang="en-US" altLang="zh-TW" sz="1600" dirty="0" err="1"/>
              <a:t>transl</a:t>
            </a:r>
            <a:r>
              <a:rPr lang="en-US" altLang="zh-TW" sz="1600" dirty="0"/>
              <a:t> + 3 rot)</a:t>
            </a:r>
          </a:p>
        </p:txBody>
      </p:sp>
      <p:pic>
        <p:nvPicPr>
          <p:cNvPr id="12310" name="Picture 22"/>
          <p:cNvPicPr>
            <a:picLocks noChangeAspect="1" noChangeArrowheads="1"/>
          </p:cNvPicPr>
          <p:nvPr/>
        </p:nvPicPr>
        <p:blipFill>
          <a:blip r:embed="rId14"/>
          <a:srcRect/>
          <a:stretch>
            <a:fillRect/>
          </a:stretch>
        </p:blipFill>
        <p:spPr bwMode="auto">
          <a:xfrm>
            <a:off x="357188" y="2714625"/>
            <a:ext cx="1800225" cy="1866900"/>
          </a:xfrm>
          <a:prstGeom prst="rect">
            <a:avLst/>
          </a:prstGeom>
          <a:noFill/>
          <a:ln w="9525">
            <a:noFill/>
            <a:miter lim="800000"/>
            <a:headEnd/>
            <a:tailEnd/>
          </a:ln>
        </p:spPr>
      </p:pic>
      <p:pic>
        <p:nvPicPr>
          <p:cNvPr id="12311" name="Picture 23"/>
          <p:cNvPicPr>
            <a:picLocks noChangeAspect="1" noChangeArrowheads="1"/>
          </p:cNvPicPr>
          <p:nvPr/>
        </p:nvPicPr>
        <p:blipFill>
          <a:blip r:embed="rId15"/>
          <a:srcRect/>
          <a:stretch>
            <a:fillRect/>
          </a:stretch>
        </p:blipFill>
        <p:spPr bwMode="auto">
          <a:xfrm>
            <a:off x="357188" y="4714875"/>
            <a:ext cx="1695450" cy="1743075"/>
          </a:xfrm>
          <a:prstGeom prst="rect">
            <a:avLst/>
          </a:prstGeom>
          <a:noFill/>
          <a:ln w="9525">
            <a:noFill/>
            <a:miter lim="800000"/>
            <a:headEnd/>
            <a:tailEnd/>
          </a:ln>
        </p:spPr>
      </p:pic>
      <p:sp>
        <p:nvSpPr>
          <p:cNvPr id="22" name="Slide Number Placeholder 21"/>
          <p:cNvSpPr>
            <a:spLocks noGrp="1"/>
          </p:cNvSpPr>
          <p:nvPr>
            <p:ph type="sldNum" sz="quarter" idx="12"/>
          </p:nvPr>
        </p:nvSpPr>
        <p:spPr/>
        <p:txBody>
          <a:bodyPr/>
          <a:lstStyle/>
          <a:p>
            <a:fld id="{B6F15528-21DE-4FAA-801E-634DDDAF4B2B}" type="slidenum">
              <a:rPr lang="en-US" smtClean="0"/>
              <a:pPr/>
              <a:t>40</a:t>
            </a:fld>
            <a:endParaRPr lang="en-US"/>
          </a:p>
        </p:txBody>
      </p:sp>
      <p:sp>
        <p:nvSpPr>
          <p:cNvPr id="23" name="Footer Placeholder 22"/>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303"/>
                                        </p:tgtEl>
                                        <p:attrNameLst>
                                          <p:attrName>style.visibility</p:attrName>
                                        </p:attrNameLst>
                                      </p:cBhvr>
                                      <p:to>
                                        <p:strVal val="visible"/>
                                      </p:to>
                                    </p:set>
                                    <p:animEffect transition="in" filter="box(in)">
                                      <p:cBhvr>
                                        <p:cTn id="7" dur="500"/>
                                        <p:tgtEl>
                                          <p:spTgt spid="12303"/>
                                        </p:tgtEl>
                                      </p:cBhvr>
                                    </p:animEffect>
                                  </p:childTnLst>
                                </p:cTn>
                              </p:par>
                              <p:par>
                                <p:cTn id="8" presetID="4" presetClass="entr" presetSubtype="16" fill="hold" nodeType="withEffect">
                                  <p:stCondLst>
                                    <p:cond delay="0"/>
                                  </p:stCondLst>
                                  <p:childTnLst>
                                    <p:set>
                                      <p:cBhvr>
                                        <p:cTn id="9" dur="1" fill="hold">
                                          <p:stCondLst>
                                            <p:cond delay="0"/>
                                          </p:stCondLst>
                                        </p:cTn>
                                        <p:tgtEl>
                                          <p:spTgt spid="12292"/>
                                        </p:tgtEl>
                                        <p:attrNameLst>
                                          <p:attrName>style.visibility</p:attrName>
                                        </p:attrNameLst>
                                      </p:cBhvr>
                                      <p:to>
                                        <p:strVal val="visible"/>
                                      </p:to>
                                    </p:set>
                                    <p:animEffect transition="in" filter="box(in)">
                                      <p:cBhvr>
                                        <p:cTn id="10" dur="500"/>
                                        <p:tgtEl>
                                          <p:spTgt spid="1229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12293"/>
                                        </p:tgtEl>
                                        <p:attrNameLst>
                                          <p:attrName>style.visibility</p:attrName>
                                        </p:attrNameLst>
                                      </p:cBhvr>
                                      <p:to>
                                        <p:strVal val="visible"/>
                                      </p:to>
                                    </p:set>
                                    <p:animEffect transition="in" filter="box(in)">
                                      <p:cBhvr>
                                        <p:cTn id="15" dur="500"/>
                                        <p:tgtEl>
                                          <p:spTgt spid="1229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12290"/>
                                        </p:tgtEl>
                                        <p:attrNameLst>
                                          <p:attrName>style.visibility</p:attrName>
                                        </p:attrNameLst>
                                      </p:cBhvr>
                                      <p:to>
                                        <p:strVal val="visible"/>
                                      </p:to>
                                    </p:set>
                                    <p:animEffect transition="in" filter="box(in)">
                                      <p:cBhvr>
                                        <p:cTn id="20" dur="500"/>
                                        <p:tgtEl>
                                          <p:spTgt spid="1229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12294"/>
                                        </p:tgtEl>
                                        <p:attrNameLst>
                                          <p:attrName>style.visibility</p:attrName>
                                        </p:attrNameLst>
                                      </p:cBhvr>
                                      <p:to>
                                        <p:strVal val="visible"/>
                                      </p:to>
                                    </p:set>
                                    <p:animEffect transition="in" filter="box(in)">
                                      <p:cBhvr>
                                        <p:cTn id="25" dur="500"/>
                                        <p:tgtEl>
                                          <p:spTgt spid="1229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2302"/>
                                        </p:tgtEl>
                                        <p:attrNameLst>
                                          <p:attrName>style.visibility</p:attrName>
                                        </p:attrNameLst>
                                      </p:cBhvr>
                                      <p:to>
                                        <p:strVal val="visible"/>
                                      </p:to>
                                    </p:set>
                                    <p:animEffect transition="in" filter="box(in)">
                                      <p:cBhvr>
                                        <p:cTn id="30" dur="500"/>
                                        <p:tgtEl>
                                          <p:spTgt spid="12302"/>
                                        </p:tgtEl>
                                      </p:cBhvr>
                                    </p:animEffect>
                                  </p:childTnLst>
                                </p:cTn>
                              </p:par>
                              <p:par>
                                <p:cTn id="31" presetID="4" presetClass="entr" presetSubtype="16" fill="hold" nodeType="withEffect">
                                  <p:stCondLst>
                                    <p:cond delay="0"/>
                                  </p:stCondLst>
                                  <p:childTnLst>
                                    <p:set>
                                      <p:cBhvr>
                                        <p:cTn id="32" dur="1" fill="hold">
                                          <p:stCondLst>
                                            <p:cond delay="0"/>
                                          </p:stCondLst>
                                        </p:cTn>
                                        <p:tgtEl>
                                          <p:spTgt spid="12291"/>
                                        </p:tgtEl>
                                        <p:attrNameLst>
                                          <p:attrName>style.visibility</p:attrName>
                                        </p:attrNameLst>
                                      </p:cBhvr>
                                      <p:to>
                                        <p:strVal val="visible"/>
                                      </p:to>
                                    </p:set>
                                    <p:animEffect transition="in" filter="box(in)">
                                      <p:cBhvr>
                                        <p:cTn id="33" dur="500"/>
                                        <p:tgtEl>
                                          <p:spTgt spid="1229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nodeType="clickEffect">
                                  <p:stCondLst>
                                    <p:cond delay="0"/>
                                  </p:stCondLst>
                                  <p:childTnLst>
                                    <p:set>
                                      <p:cBhvr>
                                        <p:cTn id="37" dur="1" fill="hold">
                                          <p:stCondLst>
                                            <p:cond delay="0"/>
                                          </p:stCondLst>
                                        </p:cTn>
                                        <p:tgtEl>
                                          <p:spTgt spid="12295"/>
                                        </p:tgtEl>
                                        <p:attrNameLst>
                                          <p:attrName>style.visibility</p:attrName>
                                        </p:attrNameLst>
                                      </p:cBhvr>
                                      <p:to>
                                        <p:strVal val="visible"/>
                                      </p:to>
                                    </p:set>
                                    <p:animEffect transition="in" filter="box(in)">
                                      <p:cBhvr>
                                        <p:cTn id="38" dur="500"/>
                                        <p:tgtEl>
                                          <p:spTgt spid="1229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nodeType="clickEffect">
                                  <p:stCondLst>
                                    <p:cond delay="0"/>
                                  </p:stCondLst>
                                  <p:childTnLst>
                                    <p:set>
                                      <p:cBhvr>
                                        <p:cTn id="42" dur="1" fill="hold">
                                          <p:stCondLst>
                                            <p:cond delay="0"/>
                                          </p:stCondLst>
                                        </p:cTn>
                                        <p:tgtEl>
                                          <p:spTgt spid="12297"/>
                                        </p:tgtEl>
                                        <p:attrNameLst>
                                          <p:attrName>style.visibility</p:attrName>
                                        </p:attrNameLst>
                                      </p:cBhvr>
                                      <p:to>
                                        <p:strVal val="visible"/>
                                      </p:to>
                                    </p:set>
                                    <p:animEffect transition="in" filter="box(in)">
                                      <p:cBhvr>
                                        <p:cTn id="43" dur="500"/>
                                        <p:tgtEl>
                                          <p:spTgt spid="1229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nodeType="clickEffect">
                                  <p:stCondLst>
                                    <p:cond delay="0"/>
                                  </p:stCondLst>
                                  <p:childTnLst>
                                    <p:set>
                                      <p:cBhvr>
                                        <p:cTn id="47" dur="1" fill="hold">
                                          <p:stCondLst>
                                            <p:cond delay="0"/>
                                          </p:stCondLst>
                                        </p:cTn>
                                        <p:tgtEl>
                                          <p:spTgt spid="12296"/>
                                        </p:tgtEl>
                                        <p:attrNameLst>
                                          <p:attrName>style.visibility</p:attrName>
                                        </p:attrNameLst>
                                      </p:cBhvr>
                                      <p:to>
                                        <p:strVal val="visible"/>
                                      </p:to>
                                    </p:set>
                                    <p:animEffect transition="in" filter="box(in)">
                                      <p:cBhvr>
                                        <p:cTn id="48" dur="500"/>
                                        <p:tgtEl>
                                          <p:spTgt spid="1229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2305"/>
                                        </p:tgtEl>
                                        <p:attrNameLst>
                                          <p:attrName>style.visibility</p:attrName>
                                        </p:attrNameLst>
                                      </p:cBhvr>
                                      <p:to>
                                        <p:strVal val="visible"/>
                                      </p:to>
                                    </p:set>
                                    <p:animEffect transition="in" filter="box(in)">
                                      <p:cBhvr>
                                        <p:cTn id="53" dur="500"/>
                                        <p:tgtEl>
                                          <p:spTgt spid="12305"/>
                                        </p:tgtEl>
                                      </p:cBhvr>
                                    </p:animEffect>
                                  </p:childTnLst>
                                </p:cTn>
                              </p:par>
                              <p:par>
                                <p:cTn id="54" presetID="4" presetClass="entr" presetSubtype="16" fill="hold" nodeType="withEffect">
                                  <p:stCondLst>
                                    <p:cond delay="0"/>
                                  </p:stCondLst>
                                  <p:childTnLst>
                                    <p:set>
                                      <p:cBhvr>
                                        <p:cTn id="55" dur="1" fill="hold">
                                          <p:stCondLst>
                                            <p:cond delay="0"/>
                                          </p:stCondLst>
                                        </p:cTn>
                                        <p:tgtEl>
                                          <p:spTgt spid="12298"/>
                                        </p:tgtEl>
                                        <p:attrNameLst>
                                          <p:attrName>style.visibility</p:attrName>
                                        </p:attrNameLst>
                                      </p:cBhvr>
                                      <p:to>
                                        <p:strVal val="visible"/>
                                      </p:to>
                                    </p:set>
                                    <p:animEffect transition="in" filter="box(in)">
                                      <p:cBhvr>
                                        <p:cTn id="56" dur="500"/>
                                        <p:tgtEl>
                                          <p:spTgt spid="1229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4" presetClass="entr" presetSubtype="16" fill="hold" nodeType="clickEffect">
                                  <p:stCondLst>
                                    <p:cond delay="0"/>
                                  </p:stCondLst>
                                  <p:childTnLst>
                                    <p:set>
                                      <p:cBhvr>
                                        <p:cTn id="60" dur="1" fill="hold">
                                          <p:stCondLst>
                                            <p:cond delay="0"/>
                                          </p:stCondLst>
                                        </p:cTn>
                                        <p:tgtEl>
                                          <p:spTgt spid="12299"/>
                                        </p:tgtEl>
                                        <p:attrNameLst>
                                          <p:attrName>style.visibility</p:attrName>
                                        </p:attrNameLst>
                                      </p:cBhvr>
                                      <p:to>
                                        <p:strVal val="visible"/>
                                      </p:to>
                                    </p:set>
                                    <p:animEffect transition="in" filter="box(in)">
                                      <p:cBhvr>
                                        <p:cTn id="61" dur="500"/>
                                        <p:tgtEl>
                                          <p:spTgt spid="1229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4" presetClass="entr" presetSubtype="16" fill="hold" nodeType="clickEffect">
                                  <p:stCondLst>
                                    <p:cond delay="0"/>
                                  </p:stCondLst>
                                  <p:childTnLst>
                                    <p:set>
                                      <p:cBhvr>
                                        <p:cTn id="65" dur="1" fill="hold">
                                          <p:stCondLst>
                                            <p:cond delay="0"/>
                                          </p:stCondLst>
                                        </p:cTn>
                                        <p:tgtEl>
                                          <p:spTgt spid="12300"/>
                                        </p:tgtEl>
                                        <p:attrNameLst>
                                          <p:attrName>style.visibility</p:attrName>
                                        </p:attrNameLst>
                                      </p:cBhvr>
                                      <p:to>
                                        <p:strVal val="visible"/>
                                      </p:to>
                                    </p:set>
                                    <p:animEffect transition="in" filter="box(in)">
                                      <p:cBhvr>
                                        <p:cTn id="66" dur="500"/>
                                        <p:tgtEl>
                                          <p:spTgt spid="12300"/>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4" presetClass="entr" presetSubtype="16" fill="hold" nodeType="clickEffect">
                                  <p:stCondLst>
                                    <p:cond delay="0"/>
                                  </p:stCondLst>
                                  <p:childTnLst>
                                    <p:set>
                                      <p:cBhvr>
                                        <p:cTn id="70" dur="1" fill="hold">
                                          <p:stCondLst>
                                            <p:cond delay="0"/>
                                          </p:stCondLst>
                                        </p:cTn>
                                        <p:tgtEl>
                                          <p:spTgt spid="12304">
                                            <p:txEl>
                                              <p:pRg st="0" end="0"/>
                                            </p:txEl>
                                          </p:spTgt>
                                        </p:tgtEl>
                                        <p:attrNameLst>
                                          <p:attrName>style.visibility</p:attrName>
                                        </p:attrNameLst>
                                      </p:cBhvr>
                                      <p:to>
                                        <p:strVal val="visible"/>
                                      </p:to>
                                    </p:set>
                                    <p:animEffect transition="in" filter="box(in)">
                                      <p:cBhvr>
                                        <p:cTn id="71" dur="500"/>
                                        <p:tgtEl>
                                          <p:spTgt spid="12304">
                                            <p:txEl>
                                              <p:pRg st="0" end="0"/>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4" presetClass="entr" presetSubtype="16" fill="hold" nodeType="clickEffect">
                                  <p:stCondLst>
                                    <p:cond delay="0"/>
                                  </p:stCondLst>
                                  <p:childTnLst>
                                    <p:set>
                                      <p:cBhvr>
                                        <p:cTn id="75" dur="1" fill="hold">
                                          <p:stCondLst>
                                            <p:cond delay="0"/>
                                          </p:stCondLst>
                                        </p:cTn>
                                        <p:tgtEl>
                                          <p:spTgt spid="12304">
                                            <p:txEl>
                                              <p:pRg st="1" end="1"/>
                                            </p:txEl>
                                          </p:spTgt>
                                        </p:tgtEl>
                                        <p:attrNameLst>
                                          <p:attrName>style.visibility</p:attrName>
                                        </p:attrNameLst>
                                      </p:cBhvr>
                                      <p:to>
                                        <p:strVal val="visible"/>
                                      </p:to>
                                    </p:set>
                                    <p:animEffect transition="in" filter="box(in)">
                                      <p:cBhvr>
                                        <p:cTn id="76" dur="500"/>
                                        <p:tgtEl>
                                          <p:spTgt spid="12304">
                                            <p:txEl>
                                              <p:pRg st="1" end="1"/>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4" presetClass="entr" presetSubtype="16" fill="hold" nodeType="clickEffect">
                                  <p:stCondLst>
                                    <p:cond delay="0"/>
                                  </p:stCondLst>
                                  <p:childTnLst>
                                    <p:set>
                                      <p:cBhvr>
                                        <p:cTn id="80" dur="1" fill="hold">
                                          <p:stCondLst>
                                            <p:cond delay="0"/>
                                          </p:stCondLst>
                                        </p:cTn>
                                        <p:tgtEl>
                                          <p:spTgt spid="12304">
                                            <p:txEl>
                                              <p:pRg st="2" end="2"/>
                                            </p:txEl>
                                          </p:spTgt>
                                        </p:tgtEl>
                                        <p:attrNameLst>
                                          <p:attrName>style.visibility</p:attrName>
                                        </p:attrNameLst>
                                      </p:cBhvr>
                                      <p:to>
                                        <p:strVal val="visible"/>
                                      </p:to>
                                    </p:set>
                                    <p:animEffect transition="in" filter="box(in)">
                                      <p:cBhvr>
                                        <p:cTn id="81" dur="500"/>
                                        <p:tgtEl>
                                          <p:spTgt spid="12304">
                                            <p:txEl>
                                              <p:pRg st="2" end="2"/>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4" presetClass="entr" presetSubtype="16" fill="hold" nodeType="clickEffect">
                                  <p:stCondLst>
                                    <p:cond delay="0"/>
                                  </p:stCondLst>
                                  <p:childTnLst>
                                    <p:set>
                                      <p:cBhvr>
                                        <p:cTn id="85" dur="1" fill="hold">
                                          <p:stCondLst>
                                            <p:cond delay="0"/>
                                          </p:stCondLst>
                                        </p:cTn>
                                        <p:tgtEl>
                                          <p:spTgt spid="12304">
                                            <p:txEl>
                                              <p:pRg st="3" end="3"/>
                                            </p:txEl>
                                          </p:spTgt>
                                        </p:tgtEl>
                                        <p:attrNameLst>
                                          <p:attrName>style.visibility</p:attrName>
                                        </p:attrNameLst>
                                      </p:cBhvr>
                                      <p:to>
                                        <p:strVal val="visible"/>
                                      </p:to>
                                    </p:set>
                                    <p:animEffect transition="in" filter="box(in)">
                                      <p:cBhvr>
                                        <p:cTn id="86" dur="500"/>
                                        <p:tgtEl>
                                          <p:spTgt spid="12304">
                                            <p:txEl>
                                              <p:pRg st="3" end="3"/>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4" presetClass="entr" presetSubtype="16" fill="hold" grpId="0" nodeType="clickEffect">
                                  <p:stCondLst>
                                    <p:cond delay="0"/>
                                  </p:stCondLst>
                                  <p:childTnLst>
                                    <p:set>
                                      <p:cBhvr>
                                        <p:cTn id="90" dur="1" fill="hold">
                                          <p:stCondLst>
                                            <p:cond delay="0"/>
                                          </p:stCondLst>
                                        </p:cTn>
                                        <p:tgtEl>
                                          <p:spTgt spid="12308"/>
                                        </p:tgtEl>
                                        <p:attrNameLst>
                                          <p:attrName>style.visibility</p:attrName>
                                        </p:attrNameLst>
                                      </p:cBhvr>
                                      <p:to>
                                        <p:strVal val="visible"/>
                                      </p:to>
                                    </p:set>
                                    <p:animEffect transition="in" filter="box(in)">
                                      <p:cBhvr>
                                        <p:cTn id="91" dur="500"/>
                                        <p:tgtEl>
                                          <p:spTgt spid="12308"/>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4" presetClass="entr" presetSubtype="16" fill="hold" nodeType="clickEffect">
                                  <p:stCondLst>
                                    <p:cond delay="0"/>
                                  </p:stCondLst>
                                  <p:childTnLst>
                                    <p:set>
                                      <p:cBhvr>
                                        <p:cTn id="95" dur="1" fill="hold">
                                          <p:stCondLst>
                                            <p:cond delay="0"/>
                                          </p:stCondLst>
                                        </p:cTn>
                                        <p:tgtEl>
                                          <p:spTgt spid="12309">
                                            <p:txEl>
                                              <p:pRg st="0" end="0"/>
                                            </p:txEl>
                                          </p:spTgt>
                                        </p:tgtEl>
                                        <p:attrNameLst>
                                          <p:attrName>style.visibility</p:attrName>
                                        </p:attrNameLst>
                                      </p:cBhvr>
                                      <p:to>
                                        <p:strVal val="visible"/>
                                      </p:to>
                                    </p:set>
                                    <p:animEffect transition="in" filter="box(in)">
                                      <p:cBhvr>
                                        <p:cTn id="96" dur="500"/>
                                        <p:tgtEl>
                                          <p:spTgt spid="12309">
                                            <p:txEl>
                                              <p:pRg st="0" end="0"/>
                                            </p:txEl>
                                          </p:spTgt>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4" presetClass="entr" presetSubtype="16" fill="hold" nodeType="clickEffect">
                                  <p:stCondLst>
                                    <p:cond delay="0"/>
                                  </p:stCondLst>
                                  <p:childTnLst>
                                    <p:set>
                                      <p:cBhvr>
                                        <p:cTn id="100" dur="1" fill="hold">
                                          <p:stCondLst>
                                            <p:cond delay="0"/>
                                          </p:stCondLst>
                                        </p:cTn>
                                        <p:tgtEl>
                                          <p:spTgt spid="12309">
                                            <p:txEl>
                                              <p:pRg st="1" end="1"/>
                                            </p:txEl>
                                          </p:spTgt>
                                        </p:tgtEl>
                                        <p:attrNameLst>
                                          <p:attrName>style.visibility</p:attrName>
                                        </p:attrNameLst>
                                      </p:cBhvr>
                                      <p:to>
                                        <p:strVal val="visible"/>
                                      </p:to>
                                    </p:set>
                                    <p:animEffect transition="in" filter="box(in)">
                                      <p:cBhvr>
                                        <p:cTn id="101" dur="500"/>
                                        <p:tgtEl>
                                          <p:spTgt spid="12309">
                                            <p:txEl>
                                              <p:pRg st="1" end="1"/>
                                            </p:txEl>
                                          </p:spTgt>
                                        </p:tgtEl>
                                      </p:cBhvr>
                                    </p:animEffect>
                                  </p:childTnLst>
                                </p:cTn>
                              </p:par>
                              <p:par>
                                <p:cTn id="102" presetID="4" presetClass="entr" presetSubtype="16" fill="hold" nodeType="withEffect">
                                  <p:stCondLst>
                                    <p:cond delay="0"/>
                                  </p:stCondLst>
                                  <p:childTnLst>
                                    <p:set>
                                      <p:cBhvr>
                                        <p:cTn id="103" dur="1" fill="hold">
                                          <p:stCondLst>
                                            <p:cond delay="0"/>
                                          </p:stCondLst>
                                        </p:cTn>
                                        <p:tgtEl>
                                          <p:spTgt spid="12309">
                                            <p:txEl>
                                              <p:pRg st="2" end="2"/>
                                            </p:txEl>
                                          </p:spTgt>
                                        </p:tgtEl>
                                        <p:attrNameLst>
                                          <p:attrName>style.visibility</p:attrName>
                                        </p:attrNameLst>
                                      </p:cBhvr>
                                      <p:to>
                                        <p:strVal val="visible"/>
                                      </p:to>
                                    </p:set>
                                    <p:animEffect transition="in" filter="box(in)">
                                      <p:cBhvr>
                                        <p:cTn id="104" dur="500"/>
                                        <p:tgtEl>
                                          <p:spTgt spid="12309">
                                            <p:txEl>
                                              <p:pRg st="2" end="2"/>
                                            </p:txEl>
                                          </p:spTgt>
                                        </p:tgtEl>
                                      </p:cBhvr>
                                    </p:animEffect>
                                  </p:childTnLst>
                                </p:cTn>
                              </p:par>
                              <p:par>
                                <p:cTn id="105" presetID="4" presetClass="entr" presetSubtype="16" fill="hold" nodeType="withEffect">
                                  <p:stCondLst>
                                    <p:cond delay="0"/>
                                  </p:stCondLst>
                                  <p:childTnLst>
                                    <p:set>
                                      <p:cBhvr>
                                        <p:cTn id="106" dur="1" fill="hold">
                                          <p:stCondLst>
                                            <p:cond delay="0"/>
                                          </p:stCondLst>
                                        </p:cTn>
                                        <p:tgtEl>
                                          <p:spTgt spid="12310"/>
                                        </p:tgtEl>
                                        <p:attrNameLst>
                                          <p:attrName>style.visibility</p:attrName>
                                        </p:attrNameLst>
                                      </p:cBhvr>
                                      <p:to>
                                        <p:strVal val="visible"/>
                                      </p:to>
                                    </p:set>
                                    <p:animEffect transition="in" filter="box(in)">
                                      <p:cBhvr>
                                        <p:cTn id="107" dur="500"/>
                                        <p:tgtEl>
                                          <p:spTgt spid="12310"/>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 presetClass="entr" presetSubtype="16" fill="hold" nodeType="clickEffect">
                                  <p:stCondLst>
                                    <p:cond delay="0"/>
                                  </p:stCondLst>
                                  <p:childTnLst>
                                    <p:set>
                                      <p:cBhvr>
                                        <p:cTn id="111" dur="1" fill="hold">
                                          <p:stCondLst>
                                            <p:cond delay="0"/>
                                          </p:stCondLst>
                                        </p:cTn>
                                        <p:tgtEl>
                                          <p:spTgt spid="12309">
                                            <p:txEl>
                                              <p:pRg st="3" end="3"/>
                                            </p:txEl>
                                          </p:spTgt>
                                        </p:tgtEl>
                                        <p:attrNameLst>
                                          <p:attrName>style.visibility</p:attrName>
                                        </p:attrNameLst>
                                      </p:cBhvr>
                                      <p:to>
                                        <p:strVal val="visible"/>
                                      </p:to>
                                    </p:set>
                                    <p:animEffect transition="in" filter="box(in)">
                                      <p:cBhvr>
                                        <p:cTn id="112" dur="500"/>
                                        <p:tgtEl>
                                          <p:spTgt spid="12309">
                                            <p:txEl>
                                              <p:pRg st="3" end="3"/>
                                            </p:txEl>
                                          </p:spTgt>
                                        </p:tgtEl>
                                      </p:cBhvr>
                                    </p:animEffect>
                                  </p:childTnLst>
                                </p:cTn>
                              </p:par>
                              <p:par>
                                <p:cTn id="113" presetID="4" presetClass="entr" presetSubtype="16" fill="hold" nodeType="withEffect">
                                  <p:stCondLst>
                                    <p:cond delay="0"/>
                                  </p:stCondLst>
                                  <p:childTnLst>
                                    <p:set>
                                      <p:cBhvr>
                                        <p:cTn id="114" dur="1" fill="hold">
                                          <p:stCondLst>
                                            <p:cond delay="0"/>
                                          </p:stCondLst>
                                        </p:cTn>
                                        <p:tgtEl>
                                          <p:spTgt spid="12311"/>
                                        </p:tgtEl>
                                        <p:attrNameLst>
                                          <p:attrName>style.visibility</p:attrName>
                                        </p:attrNameLst>
                                      </p:cBhvr>
                                      <p:to>
                                        <p:strVal val="visible"/>
                                      </p:to>
                                    </p:set>
                                    <p:animEffect transition="in" filter="box(in)">
                                      <p:cBhvr>
                                        <p:cTn id="115" dur="500"/>
                                        <p:tgtEl>
                                          <p:spTgt spid="12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2" grpId="0"/>
      <p:bldP spid="12303" grpId="0"/>
      <p:bldP spid="12305" grpId="0"/>
      <p:bldP spid="1230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320"/>
            <a:ext cx="7638288" cy="716280"/>
          </a:xfrm>
        </p:spPr>
        <p:txBody>
          <a:bodyPr>
            <a:normAutofit fontScale="90000"/>
          </a:bodyPr>
          <a:lstStyle/>
          <a:p>
            <a:r>
              <a:rPr lang="en-US" dirty="0" smtClean="0"/>
              <a:t>Processes</a:t>
            </a:r>
            <a:endParaRPr lang="en-US" dirty="0"/>
          </a:p>
        </p:txBody>
      </p:sp>
      <p:sp>
        <p:nvSpPr>
          <p:cNvPr id="3" name="Footer Placeholder 2"/>
          <p:cNvSpPr>
            <a:spLocks noGrp="1"/>
          </p:cNvSpPr>
          <p:nvPr>
            <p:ph type="ftr" sz="quarter" idx="11"/>
          </p:nvPr>
        </p:nvSpPr>
        <p:spPr/>
        <p:txBody>
          <a:bodyPr/>
          <a:lstStyle/>
          <a:p>
            <a:r>
              <a:rPr lang="en-US" smtClean="0"/>
              <a:t>By: Mudit M. Saxena, Dept. of Mech. Engg.</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
        <p:nvSpPr>
          <p:cNvPr id="5" name="Rectangle 4"/>
          <p:cNvSpPr/>
          <p:nvPr/>
        </p:nvSpPr>
        <p:spPr>
          <a:xfrm>
            <a:off x="1143000" y="1219200"/>
            <a:ext cx="7696200" cy="4801314"/>
          </a:xfrm>
          <a:prstGeom prst="rect">
            <a:avLst/>
          </a:prstGeom>
        </p:spPr>
        <p:txBody>
          <a:bodyPr wrap="square">
            <a:spAutoFit/>
          </a:bodyPr>
          <a:lstStyle/>
          <a:p>
            <a:r>
              <a:rPr lang="en-US" b="1" dirty="0" smtClean="0">
                <a:solidFill>
                  <a:srgbClr val="C00000"/>
                </a:solidFill>
                <a:latin typeface="Arial" pitchFamily="34" charset="0"/>
                <a:cs typeface="Arial" pitchFamily="34" charset="0"/>
              </a:rPr>
              <a:t>Flow process:</a:t>
            </a:r>
          </a:p>
          <a:p>
            <a:r>
              <a:rPr lang="en-US" dirty="0" smtClean="0">
                <a:latin typeface="Arial" pitchFamily="34" charset="0"/>
                <a:cs typeface="Arial" pitchFamily="34" charset="0"/>
              </a:rPr>
              <a:t>It is one in which fluid enters the system and leaves it after work interaction, which means that such processes occur in the systems having open boundary permitting mass interaction across the system boundary. </a:t>
            </a:r>
          </a:p>
          <a:p>
            <a:endParaRPr lang="en-US" b="1"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Non flow process:</a:t>
            </a:r>
          </a:p>
          <a:p>
            <a:r>
              <a:rPr lang="en-US" dirty="0" smtClean="0">
                <a:latin typeface="Arial" pitchFamily="34" charset="0"/>
                <a:cs typeface="Arial" pitchFamily="34" charset="0"/>
              </a:rPr>
              <a:t>It is the one in which there is no mass interaction across the system boundaries during the occurrence of process. Different type of non-flow process of perfect gas are given: (1) constant volume process (2) constant pressure process (3) Isothermal process(4) adiabatic process(5) </a:t>
            </a:r>
            <a:r>
              <a:rPr lang="en-US" dirty="0" err="1" smtClean="0">
                <a:latin typeface="Arial" pitchFamily="34" charset="0"/>
                <a:cs typeface="Arial" pitchFamily="34" charset="0"/>
              </a:rPr>
              <a:t>polytropic</a:t>
            </a:r>
            <a:r>
              <a:rPr lang="en-US" dirty="0" smtClean="0">
                <a:latin typeface="Arial" pitchFamily="34" charset="0"/>
                <a:cs typeface="Arial" pitchFamily="34" charset="0"/>
              </a:rPr>
              <a:t> process</a:t>
            </a:r>
          </a:p>
          <a:p>
            <a:endParaRPr lang="en-US" b="1"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Steady-Flow Process:</a:t>
            </a:r>
          </a:p>
          <a:p>
            <a:r>
              <a:rPr lang="en-US" dirty="0" smtClean="0">
                <a:latin typeface="Arial" pitchFamily="34" charset="0"/>
                <a:cs typeface="Arial" pitchFamily="34" charset="0"/>
              </a:rPr>
              <a:t>It is a process during which a fluid flows through a control volume steadily. That is, the fluid properties can change from point to point within the control volume, but at any fixed point they remain the same during the entire process.</a:t>
            </a:r>
            <a:endParaRPr lang="en-US" dirty="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3">
              <a:lumMod val="20000"/>
              <a:lumOff val="80000"/>
            </a:schemeClr>
          </a:solidFill>
          <a:ln>
            <a:solidFill>
              <a:srgbClr val="002060"/>
            </a:solidFill>
          </a:ln>
        </p:spPr>
        <p:txBody>
          <a:bodyPr>
            <a:normAutofit fontScale="90000"/>
          </a:bodyPr>
          <a:lstStyle/>
          <a:p>
            <a:r>
              <a:rPr lang="en-US" dirty="0" smtClean="0"/>
              <a:t>Non – flow process</a:t>
            </a:r>
            <a:endParaRPr lang="en-US" dirty="0"/>
          </a:p>
        </p:txBody>
      </p:sp>
      <p:sp>
        <p:nvSpPr>
          <p:cNvPr id="3" name="Content Placeholder 2"/>
          <p:cNvSpPr>
            <a:spLocks noGrp="1"/>
          </p:cNvSpPr>
          <p:nvPr>
            <p:ph idx="1"/>
          </p:nvPr>
        </p:nvSpPr>
        <p:spPr>
          <a:xfrm>
            <a:off x="990600" y="1219200"/>
            <a:ext cx="7696200" cy="4906963"/>
          </a:xfrm>
        </p:spPr>
        <p:txBody>
          <a:bodyPr/>
          <a:lstStyle/>
          <a:p>
            <a:pPr lvl="2"/>
            <a:r>
              <a:rPr lang="en-US" dirty="0" smtClean="0"/>
              <a:t>Constant volume process</a:t>
            </a:r>
          </a:p>
          <a:p>
            <a:pPr lvl="2"/>
            <a:r>
              <a:rPr lang="en-US" dirty="0" smtClean="0"/>
              <a:t>Constant pressure process</a:t>
            </a:r>
          </a:p>
          <a:p>
            <a:pPr lvl="2"/>
            <a:r>
              <a:rPr lang="en-US" dirty="0" smtClean="0"/>
              <a:t>Isothermal Process</a:t>
            </a:r>
          </a:p>
          <a:p>
            <a:pPr lvl="2"/>
            <a:r>
              <a:rPr lang="en-US" dirty="0" smtClean="0"/>
              <a:t>Poly-tropic Process</a:t>
            </a:r>
          </a:p>
          <a:p>
            <a:pPr lvl="2"/>
            <a:r>
              <a:rPr lang="en-US" dirty="0" smtClean="0"/>
              <a:t>Adiabatic Process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C00000"/>
                </a:solidFill>
              </a:rPr>
              <a:pPr/>
              <a:t>42</a:t>
            </a:fld>
            <a:endParaRPr lang="en-US" dirty="0">
              <a:solidFill>
                <a:srgbClr val="C00000"/>
              </a:solidFill>
            </a:endParaRPr>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標題 1"/>
          <p:cNvSpPr>
            <a:spLocks noGrp="1"/>
          </p:cNvSpPr>
          <p:nvPr>
            <p:ph type="title"/>
          </p:nvPr>
        </p:nvSpPr>
        <p:spPr>
          <a:xfrm>
            <a:off x="1142999" y="428625"/>
            <a:ext cx="7772401" cy="485775"/>
          </a:xfrm>
          <a:solidFill>
            <a:schemeClr val="accent3">
              <a:lumMod val="20000"/>
              <a:lumOff val="80000"/>
            </a:schemeClr>
          </a:solidFill>
          <a:ln>
            <a:solidFill>
              <a:schemeClr val="bg2">
                <a:lumMod val="25000"/>
              </a:schemeClr>
            </a:solidFill>
          </a:ln>
        </p:spPr>
        <p:txBody>
          <a:bodyPr>
            <a:normAutofit/>
          </a:bodyPr>
          <a:lstStyle/>
          <a:p>
            <a:r>
              <a:rPr lang="en-US" altLang="zh-TW" sz="2400" dirty="0" smtClean="0">
                <a:latin typeface="Arial Unicode MS" pitchFamily="34" charset="-128"/>
                <a:ea typeface="Arial Unicode MS" pitchFamily="34" charset="-128"/>
                <a:cs typeface="Arial Unicode MS" pitchFamily="34" charset="-128"/>
              </a:rPr>
              <a:t>Constant-Volume Processes &amp; Specific Heat</a:t>
            </a:r>
            <a:endParaRPr lang="zh-TW" altLang="en-US" sz="2400" dirty="0" smtClean="0">
              <a:latin typeface="Arial Unicode MS" pitchFamily="34" charset="-128"/>
              <a:ea typeface="Arial Unicode MS" pitchFamily="34" charset="-128"/>
              <a:cs typeface="Arial Unicode MS" pitchFamily="34" charset="-128"/>
            </a:endParaRPr>
          </a:p>
        </p:txBody>
      </p:sp>
      <p:sp>
        <p:nvSpPr>
          <p:cNvPr id="3" name="文字方塊 2"/>
          <p:cNvSpPr txBox="1">
            <a:spLocks noChangeArrowheads="1"/>
          </p:cNvSpPr>
          <p:nvPr/>
        </p:nvSpPr>
        <p:spPr bwMode="auto">
          <a:xfrm>
            <a:off x="1219200" y="1295400"/>
            <a:ext cx="7210425" cy="646331"/>
          </a:xfrm>
          <a:prstGeom prst="rect">
            <a:avLst/>
          </a:prstGeom>
          <a:noFill/>
          <a:ln w="9525">
            <a:noFill/>
            <a:miter lim="800000"/>
            <a:headEnd/>
            <a:tailEnd/>
          </a:ln>
        </p:spPr>
        <p:txBody>
          <a:bodyPr wrap="square">
            <a:spAutoFit/>
          </a:bodyPr>
          <a:lstStyle/>
          <a:p>
            <a:r>
              <a:rPr lang="en-US" altLang="zh-TW" dirty="0">
                <a:solidFill>
                  <a:srgbClr val="C00000"/>
                </a:solidFill>
                <a:latin typeface="Arial Unicode MS" pitchFamily="34" charset="-128"/>
                <a:ea typeface="Arial Unicode MS" pitchFamily="34" charset="-128"/>
                <a:cs typeface="Arial Unicode MS" pitchFamily="34" charset="-128"/>
              </a:rPr>
              <a:t>Constant-volume process </a:t>
            </a:r>
            <a:r>
              <a:rPr lang="en-US" altLang="zh-TW" dirty="0">
                <a:solidFill>
                  <a:srgbClr val="7030A0"/>
                </a:solidFill>
                <a:latin typeface="Arial Unicode MS" pitchFamily="34" charset="-128"/>
                <a:ea typeface="Arial Unicode MS" pitchFamily="34" charset="-128"/>
                <a:cs typeface="Arial Unicode MS" pitchFamily="34" charset="-128"/>
              </a:rPr>
              <a:t>( isometric, isochoric, </a:t>
            </a:r>
            <a:r>
              <a:rPr lang="en-US" altLang="zh-TW" dirty="0" err="1">
                <a:solidFill>
                  <a:srgbClr val="7030A0"/>
                </a:solidFill>
                <a:latin typeface="Arial Unicode MS" pitchFamily="34" charset="-128"/>
                <a:ea typeface="Arial Unicode MS" pitchFamily="34" charset="-128"/>
                <a:cs typeface="Arial Unicode MS" pitchFamily="34" charset="-128"/>
              </a:rPr>
              <a:t>isovolumic</a:t>
            </a:r>
            <a:r>
              <a:rPr lang="en-US" altLang="zh-TW" dirty="0">
                <a:solidFill>
                  <a:srgbClr val="7030A0"/>
                </a:solidFill>
                <a:latin typeface="Arial Unicode MS" pitchFamily="34" charset="-128"/>
                <a:ea typeface="Arial Unicode MS" pitchFamily="34" charset="-128"/>
                <a:cs typeface="Arial Unicode MS" pitchFamily="34" charset="-128"/>
              </a:rPr>
              <a:t> )   :  </a:t>
            </a:r>
            <a:endParaRPr lang="en-US" altLang="zh-TW" dirty="0" smtClean="0">
              <a:solidFill>
                <a:srgbClr val="7030A0"/>
              </a:solidFill>
              <a:latin typeface="Arial Unicode MS" pitchFamily="34" charset="-128"/>
              <a:ea typeface="Arial Unicode MS" pitchFamily="34" charset="-128"/>
              <a:cs typeface="Arial Unicode MS" pitchFamily="34" charset="-128"/>
            </a:endParaRPr>
          </a:p>
          <a:p>
            <a:r>
              <a:rPr lang="en-US" altLang="zh-TW" dirty="0" smtClean="0">
                <a:latin typeface="Arial Unicode MS" pitchFamily="34" charset="-128"/>
                <a:ea typeface="Arial Unicode MS" pitchFamily="34" charset="-128"/>
                <a:cs typeface="Arial Unicode MS" pitchFamily="34" charset="-128"/>
              </a:rPr>
              <a:t>V </a:t>
            </a:r>
            <a:r>
              <a:rPr lang="en-US" altLang="zh-TW" dirty="0">
                <a:latin typeface="Arial Unicode MS" pitchFamily="34" charset="-128"/>
                <a:ea typeface="Arial Unicode MS" pitchFamily="34" charset="-128"/>
                <a:cs typeface="Arial Unicode MS" pitchFamily="34" charset="-128"/>
              </a:rPr>
              <a:t>= constan</a:t>
            </a:r>
            <a:r>
              <a:rPr lang="en-US" altLang="zh-TW" sz="1600" dirty="0">
                <a:latin typeface="Arial Unicode MS" pitchFamily="34" charset="-128"/>
                <a:ea typeface="Arial Unicode MS" pitchFamily="34" charset="-128"/>
                <a:cs typeface="Arial Unicode MS" pitchFamily="34" charset="-128"/>
              </a:rPr>
              <a:t>t</a:t>
            </a:r>
          </a:p>
        </p:txBody>
      </p:sp>
      <p:graphicFrame>
        <p:nvGraphicFramePr>
          <p:cNvPr id="6146" name="Object 2"/>
          <p:cNvGraphicFramePr>
            <a:graphicFrameLocks noChangeAspect="1"/>
          </p:cNvGraphicFramePr>
          <p:nvPr/>
        </p:nvGraphicFramePr>
        <p:xfrm>
          <a:off x="1516063" y="2520950"/>
          <a:ext cx="760412" cy="280988"/>
        </p:xfrm>
        <a:graphic>
          <a:graphicData uri="http://schemas.openxmlformats.org/presentationml/2006/ole">
            <p:oleObj spid="_x0000_s1026" name="Equation" r:id="rId3" imgW="482181" imgH="177646" progId="">
              <p:embed/>
            </p:oleObj>
          </a:graphicData>
        </a:graphic>
      </p:graphicFrame>
      <p:sp>
        <p:nvSpPr>
          <p:cNvPr id="6153" name="文字方塊 4"/>
          <p:cNvSpPr txBox="1">
            <a:spLocks noChangeArrowheads="1"/>
          </p:cNvSpPr>
          <p:nvPr/>
        </p:nvSpPr>
        <p:spPr bwMode="auto">
          <a:xfrm>
            <a:off x="2714625" y="2500313"/>
            <a:ext cx="428625" cy="369887"/>
          </a:xfrm>
          <a:prstGeom prst="rect">
            <a:avLst/>
          </a:prstGeom>
          <a:noFill/>
          <a:ln w="9525">
            <a:noFill/>
            <a:miter lim="800000"/>
            <a:headEnd/>
            <a:tailEnd/>
          </a:ln>
        </p:spPr>
        <p:txBody>
          <a:bodyPr>
            <a:spAutoFit/>
          </a:bodyPr>
          <a:lstStyle/>
          <a:p>
            <a:r>
              <a:rPr lang="en-US" altLang="zh-TW">
                <a:sym typeface="Wingdings" pitchFamily="2" charset="2"/>
              </a:rPr>
              <a:t></a:t>
            </a:r>
            <a:endParaRPr lang="zh-TW" altLang="en-US"/>
          </a:p>
        </p:txBody>
      </p:sp>
      <p:graphicFrame>
        <p:nvGraphicFramePr>
          <p:cNvPr id="6147" name="Object 3"/>
          <p:cNvGraphicFramePr>
            <a:graphicFrameLocks noChangeAspect="1"/>
          </p:cNvGraphicFramePr>
          <p:nvPr/>
        </p:nvGraphicFramePr>
        <p:xfrm>
          <a:off x="3478213" y="2500313"/>
          <a:ext cx="1420812" cy="322262"/>
        </p:xfrm>
        <a:graphic>
          <a:graphicData uri="http://schemas.openxmlformats.org/presentationml/2006/ole">
            <p:oleObj spid="_x0000_s1027" name="Equation" r:id="rId4" imgW="901309" imgH="203112" progId="">
              <p:embed/>
            </p:oleObj>
          </a:graphicData>
        </a:graphic>
      </p:graphicFrame>
      <p:graphicFrame>
        <p:nvGraphicFramePr>
          <p:cNvPr id="6148" name="Object 4"/>
          <p:cNvGraphicFramePr>
            <a:graphicFrameLocks noChangeAspect="1"/>
          </p:cNvGraphicFramePr>
          <p:nvPr/>
        </p:nvGraphicFramePr>
        <p:xfrm>
          <a:off x="3714750" y="2997200"/>
          <a:ext cx="839788" cy="320675"/>
        </p:xfrm>
        <a:graphic>
          <a:graphicData uri="http://schemas.openxmlformats.org/presentationml/2006/ole">
            <p:oleObj spid="_x0000_s1028" name="Equation" r:id="rId5" imgW="533169" imgH="203112" progId="">
              <p:embed/>
            </p:oleObj>
          </a:graphicData>
        </a:graphic>
      </p:graphicFrame>
      <p:graphicFrame>
        <p:nvGraphicFramePr>
          <p:cNvPr id="6149" name="Object 5"/>
          <p:cNvGraphicFramePr>
            <a:graphicFrameLocks noChangeAspect="1"/>
          </p:cNvGraphicFramePr>
          <p:nvPr/>
        </p:nvGraphicFramePr>
        <p:xfrm>
          <a:off x="1592263" y="4365625"/>
          <a:ext cx="1897062" cy="360363"/>
        </p:xfrm>
        <a:graphic>
          <a:graphicData uri="http://schemas.openxmlformats.org/presentationml/2006/ole">
            <p:oleObj spid="_x0000_s1029" name="Equation" r:id="rId6" imgW="1206500" imgH="228600" progId="">
              <p:embed/>
            </p:oleObj>
          </a:graphicData>
        </a:graphic>
      </p:graphicFrame>
      <p:sp>
        <p:nvSpPr>
          <p:cNvPr id="6154" name="文字方塊 8"/>
          <p:cNvSpPr txBox="1">
            <a:spLocks noChangeArrowheads="1"/>
          </p:cNvSpPr>
          <p:nvPr/>
        </p:nvSpPr>
        <p:spPr bwMode="auto">
          <a:xfrm>
            <a:off x="1409700" y="3506788"/>
            <a:ext cx="4357688" cy="338137"/>
          </a:xfrm>
          <a:prstGeom prst="rect">
            <a:avLst/>
          </a:prstGeom>
          <a:noFill/>
          <a:ln w="9525">
            <a:noFill/>
            <a:miter lim="800000"/>
            <a:headEnd/>
            <a:tailEnd/>
          </a:ln>
        </p:spPr>
        <p:txBody>
          <a:bodyPr>
            <a:spAutoFit/>
          </a:bodyPr>
          <a:lstStyle/>
          <a:p>
            <a:r>
              <a:rPr lang="en-US" altLang="zh-TW" sz="1600" i="1" dirty="0"/>
              <a:t>C</a:t>
            </a:r>
            <a:r>
              <a:rPr lang="en-US" altLang="zh-TW" sz="1600" i="1" baseline="-25000" dirty="0"/>
              <a:t>V</a:t>
            </a:r>
            <a:r>
              <a:rPr lang="en-US" altLang="zh-TW" sz="1600" dirty="0"/>
              <a:t>  =  molar specific heat at constant volume</a:t>
            </a:r>
          </a:p>
        </p:txBody>
      </p:sp>
      <p:sp>
        <p:nvSpPr>
          <p:cNvPr id="6155" name="文字方塊 9"/>
          <p:cNvSpPr txBox="1">
            <a:spLocks noChangeArrowheads="1"/>
          </p:cNvSpPr>
          <p:nvPr/>
        </p:nvSpPr>
        <p:spPr bwMode="auto">
          <a:xfrm>
            <a:off x="1000125" y="5262563"/>
            <a:ext cx="2143125" cy="338137"/>
          </a:xfrm>
          <a:prstGeom prst="rect">
            <a:avLst/>
          </a:prstGeom>
          <a:noFill/>
          <a:ln w="9525">
            <a:noFill/>
            <a:miter lim="800000"/>
            <a:headEnd/>
            <a:tailEnd/>
          </a:ln>
        </p:spPr>
        <p:txBody>
          <a:bodyPr>
            <a:spAutoFit/>
          </a:bodyPr>
          <a:lstStyle/>
          <a:p>
            <a:r>
              <a:rPr lang="en-US" altLang="zh-TW" sz="1600" dirty="0"/>
              <a:t> Ideal gas: </a:t>
            </a:r>
            <a:r>
              <a:rPr lang="en-US" altLang="zh-TW" sz="1600" i="1" dirty="0"/>
              <a:t>U = U</a:t>
            </a:r>
            <a:r>
              <a:rPr lang="en-US" altLang="zh-TW" sz="1600" dirty="0"/>
              <a:t>(</a:t>
            </a:r>
            <a:r>
              <a:rPr lang="en-US" altLang="zh-TW" sz="1600" i="1" dirty="0"/>
              <a:t>T</a:t>
            </a:r>
            <a:r>
              <a:rPr lang="en-US" altLang="zh-TW" sz="1600" dirty="0"/>
              <a:t>)</a:t>
            </a:r>
          </a:p>
        </p:txBody>
      </p:sp>
      <p:sp>
        <p:nvSpPr>
          <p:cNvPr id="6156" name="文字方塊 10"/>
          <p:cNvSpPr txBox="1">
            <a:spLocks noChangeArrowheads="1"/>
          </p:cNvSpPr>
          <p:nvPr/>
        </p:nvSpPr>
        <p:spPr bwMode="auto">
          <a:xfrm>
            <a:off x="3214688" y="5262563"/>
            <a:ext cx="500062" cy="369887"/>
          </a:xfrm>
          <a:prstGeom prst="rect">
            <a:avLst/>
          </a:prstGeom>
          <a:noFill/>
          <a:ln w="9525">
            <a:noFill/>
            <a:miter lim="800000"/>
            <a:headEnd/>
            <a:tailEnd/>
          </a:ln>
        </p:spPr>
        <p:txBody>
          <a:bodyPr>
            <a:spAutoFit/>
          </a:bodyPr>
          <a:lstStyle/>
          <a:p>
            <a:r>
              <a:rPr lang="en-US" altLang="zh-TW">
                <a:sym typeface="Wingdings" pitchFamily="2" charset="2"/>
              </a:rPr>
              <a:t></a:t>
            </a:r>
            <a:endParaRPr lang="zh-TW" altLang="en-US"/>
          </a:p>
        </p:txBody>
      </p:sp>
      <p:graphicFrame>
        <p:nvGraphicFramePr>
          <p:cNvPr id="6150" name="Object 6"/>
          <p:cNvGraphicFramePr>
            <a:graphicFrameLocks noChangeAspect="1"/>
          </p:cNvGraphicFramePr>
          <p:nvPr/>
        </p:nvGraphicFramePr>
        <p:xfrm>
          <a:off x="3929063" y="5262563"/>
          <a:ext cx="1998662" cy="381000"/>
        </p:xfrm>
        <a:graphic>
          <a:graphicData uri="http://schemas.openxmlformats.org/presentationml/2006/ole">
            <p:oleObj spid="_x0000_s1030" name="Equation" r:id="rId7" imgW="1269449" imgH="241195" progId="">
              <p:embed/>
            </p:oleObj>
          </a:graphicData>
        </a:graphic>
      </p:graphicFrame>
      <p:sp>
        <p:nvSpPr>
          <p:cNvPr id="6157" name="文字方塊 12"/>
          <p:cNvSpPr txBox="1">
            <a:spLocks noChangeArrowheads="1"/>
          </p:cNvSpPr>
          <p:nvPr/>
        </p:nvSpPr>
        <p:spPr bwMode="auto">
          <a:xfrm>
            <a:off x="6215063" y="5278438"/>
            <a:ext cx="1714500" cy="338137"/>
          </a:xfrm>
          <a:prstGeom prst="rect">
            <a:avLst/>
          </a:prstGeom>
          <a:noFill/>
          <a:ln w="9525">
            <a:noFill/>
            <a:miter lim="800000"/>
            <a:headEnd/>
            <a:tailEnd/>
          </a:ln>
        </p:spPr>
        <p:txBody>
          <a:bodyPr>
            <a:spAutoFit/>
          </a:bodyPr>
          <a:lstStyle/>
          <a:p>
            <a:r>
              <a:rPr lang="en-US" altLang="zh-TW" sz="1600"/>
              <a:t>for all processes</a:t>
            </a:r>
          </a:p>
        </p:txBody>
      </p:sp>
      <p:sp>
        <p:nvSpPr>
          <p:cNvPr id="6158" name="文字方塊 13"/>
          <p:cNvSpPr txBox="1">
            <a:spLocks noChangeArrowheads="1"/>
          </p:cNvSpPr>
          <p:nvPr/>
        </p:nvSpPr>
        <p:spPr bwMode="auto">
          <a:xfrm>
            <a:off x="3714750" y="4365625"/>
            <a:ext cx="2214563" cy="338138"/>
          </a:xfrm>
          <a:prstGeom prst="rect">
            <a:avLst/>
          </a:prstGeom>
          <a:noFill/>
          <a:ln w="9525">
            <a:noFill/>
            <a:miter lim="800000"/>
            <a:headEnd/>
            <a:tailEnd/>
          </a:ln>
        </p:spPr>
        <p:txBody>
          <a:bodyPr>
            <a:spAutoFit/>
          </a:bodyPr>
          <a:lstStyle/>
          <a:p>
            <a:r>
              <a:rPr lang="en-US" altLang="zh-TW" sz="1600"/>
              <a:t>isometric processes</a:t>
            </a:r>
            <a:endParaRPr lang="zh-TW" altLang="en-US" sz="1600"/>
          </a:p>
        </p:txBody>
      </p:sp>
      <p:graphicFrame>
        <p:nvGraphicFramePr>
          <p:cNvPr id="2" name="Object 15"/>
          <p:cNvGraphicFramePr>
            <a:graphicFrameLocks noChangeAspect="1"/>
          </p:cNvGraphicFramePr>
          <p:nvPr/>
        </p:nvGraphicFramePr>
        <p:xfrm>
          <a:off x="4000500" y="6072188"/>
          <a:ext cx="1298575" cy="360362"/>
        </p:xfrm>
        <a:graphic>
          <a:graphicData uri="http://schemas.openxmlformats.org/presentationml/2006/ole">
            <p:oleObj spid="_x0000_s1031" name="Equation" r:id="rId8" imgW="825500" imgH="228600" progId="">
              <p:embed/>
            </p:oleObj>
          </a:graphicData>
        </a:graphic>
      </p:graphicFrame>
      <p:sp>
        <p:nvSpPr>
          <p:cNvPr id="16" name="文字方塊 12"/>
          <p:cNvSpPr txBox="1">
            <a:spLocks noChangeArrowheads="1"/>
          </p:cNvSpPr>
          <p:nvPr/>
        </p:nvSpPr>
        <p:spPr bwMode="auto">
          <a:xfrm>
            <a:off x="5929313" y="6099175"/>
            <a:ext cx="2786062" cy="338138"/>
          </a:xfrm>
          <a:prstGeom prst="rect">
            <a:avLst/>
          </a:prstGeom>
          <a:noFill/>
          <a:ln w="9525">
            <a:noFill/>
            <a:miter lim="800000"/>
            <a:headEnd/>
            <a:tailEnd/>
          </a:ln>
        </p:spPr>
        <p:txBody>
          <a:bodyPr>
            <a:spAutoFit/>
          </a:bodyPr>
          <a:lstStyle/>
          <a:p>
            <a:r>
              <a:rPr lang="en-US" altLang="zh-TW" sz="1600"/>
              <a:t>only for isometric processes</a:t>
            </a:r>
          </a:p>
        </p:txBody>
      </p:sp>
      <p:graphicFrame>
        <p:nvGraphicFramePr>
          <p:cNvPr id="4" name="物件 3"/>
          <p:cNvGraphicFramePr>
            <a:graphicFrameLocks noChangeAspect="1"/>
          </p:cNvGraphicFramePr>
          <p:nvPr/>
        </p:nvGraphicFramePr>
        <p:xfrm>
          <a:off x="6215063" y="3295650"/>
          <a:ext cx="1477962" cy="762000"/>
        </p:xfrm>
        <a:graphic>
          <a:graphicData uri="http://schemas.openxmlformats.org/presentationml/2006/ole">
            <p:oleObj spid="_x0000_s1032" name="Equation" r:id="rId9" imgW="939392" imgH="482391" progId="">
              <p:embed/>
            </p:oleObj>
          </a:graphicData>
        </a:graphic>
      </p:graphicFrame>
      <p:sp>
        <p:nvSpPr>
          <p:cNvPr id="5" name="文字方塊 4"/>
          <p:cNvSpPr txBox="1">
            <a:spLocks noChangeArrowheads="1"/>
          </p:cNvSpPr>
          <p:nvPr/>
        </p:nvSpPr>
        <p:spPr bwMode="auto">
          <a:xfrm>
            <a:off x="827088" y="4333875"/>
            <a:ext cx="792162" cy="369888"/>
          </a:xfrm>
          <a:prstGeom prst="rect">
            <a:avLst/>
          </a:prstGeom>
          <a:noFill/>
          <a:ln w="9525">
            <a:noFill/>
            <a:miter lim="800000"/>
            <a:headEnd/>
            <a:tailEnd/>
          </a:ln>
        </p:spPr>
        <p:txBody>
          <a:bodyPr>
            <a:spAutoFit/>
          </a:bodyPr>
          <a:lstStyle/>
          <a:p>
            <a:r>
              <a:rPr lang="zh-TW" altLang="en-US">
                <a:sym typeface="Symbol" pitchFamily="18" charset="2"/>
              </a:rPr>
              <a:t></a:t>
            </a:r>
            <a:endParaRPr lang="zh-TW" altLang="en-US"/>
          </a:p>
        </p:txBody>
      </p:sp>
      <p:sp>
        <p:nvSpPr>
          <p:cNvPr id="20" name="文字方塊 9"/>
          <p:cNvSpPr txBox="1">
            <a:spLocks noChangeArrowheads="1"/>
          </p:cNvSpPr>
          <p:nvPr/>
        </p:nvSpPr>
        <p:spPr bwMode="auto">
          <a:xfrm>
            <a:off x="1409700" y="6099175"/>
            <a:ext cx="1628775" cy="338138"/>
          </a:xfrm>
          <a:prstGeom prst="rect">
            <a:avLst/>
          </a:prstGeom>
          <a:noFill/>
          <a:ln w="9525">
            <a:noFill/>
            <a:miter lim="800000"/>
            <a:headEnd/>
            <a:tailEnd/>
          </a:ln>
        </p:spPr>
        <p:txBody>
          <a:bodyPr>
            <a:spAutoFit/>
          </a:bodyPr>
          <a:lstStyle/>
          <a:p>
            <a:r>
              <a:rPr lang="en-US" altLang="zh-TW" sz="1600"/>
              <a:t> Non-ideal gas:</a:t>
            </a:r>
          </a:p>
        </p:txBody>
      </p:sp>
      <p:sp>
        <p:nvSpPr>
          <p:cNvPr id="21" name="Slide Number Placeholder 20"/>
          <p:cNvSpPr>
            <a:spLocks noGrp="1"/>
          </p:cNvSpPr>
          <p:nvPr>
            <p:ph type="sldNum" sz="quarter" idx="12"/>
          </p:nvPr>
        </p:nvSpPr>
        <p:spPr/>
        <p:txBody>
          <a:bodyPr/>
          <a:lstStyle/>
          <a:p>
            <a:fld id="{B6F15528-21DE-4FAA-801E-634DDDAF4B2B}" type="slidenum">
              <a:rPr lang="en-US" smtClean="0"/>
              <a:pPr/>
              <a:t>43</a:t>
            </a:fld>
            <a:endParaRPr lang="en-US"/>
          </a:p>
        </p:txBody>
      </p:sp>
      <p:sp>
        <p:nvSpPr>
          <p:cNvPr id="22" name="Footer Placeholder 21"/>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box(in)">
                                      <p:cBhvr>
                                        <p:cTn id="12" dur="500"/>
                                        <p:tgtEl>
                                          <p:spTgt spid="61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53"/>
                                        </p:tgtEl>
                                        <p:attrNameLst>
                                          <p:attrName>style.visibility</p:attrName>
                                        </p:attrNameLst>
                                      </p:cBhvr>
                                      <p:to>
                                        <p:strVal val="visible"/>
                                      </p:to>
                                    </p:set>
                                    <p:animEffect transition="in" filter="box(in)">
                                      <p:cBhvr>
                                        <p:cTn id="17" dur="500"/>
                                        <p:tgtEl>
                                          <p:spTgt spid="6153"/>
                                        </p:tgtEl>
                                      </p:cBhvr>
                                    </p:animEffect>
                                  </p:childTnLst>
                                </p:cTn>
                              </p:par>
                              <p:par>
                                <p:cTn id="18" presetID="4" presetClass="entr" presetSubtype="16" fill="hold" nodeType="withEffect">
                                  <p:stCondLst>
                                    <p:cond delay="0"/>
                                  </p:stCondLst>
                                  <p:childTnLst>
                                    <p:set>
                                      <p:cBhvr>
                                        <p:cTn id="19" dur="1" fill="hold">
                                          <p:stCondLst>
                                            <p:cond delay="0"/>
                                          </p:stCondLst>
                                        </p:cTn>
                                        <p:tgtEl>
                                          <p:spTgt spid="6147"/>
                                        </p:tgtEl>
                                        <p:attrNameLst>
                                          <p:attrName>style.visibility</p:attrName>
                                        </p:attrNameLst>
                                      </p:cBhvr>
                                      <p:to>
                                        <p:strVal val="visible"/>
                                      </p:to>
                                    </p:set>
                                    <p:animEffect transition="in" filter="box(in)">
                                      <p:cBhvr>
                                        <p:cTn id="20" dur="500"/>
                                        <p:tgtEl>
                                          <p:spTgt spid="614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6148"/>
                                        </p:tgtEl>
                                        <p:attrNameLst>
                                          <p:attrName>style.visibility</p:attrName>
                                        </p:attrNameLst>
                                      </p:cBhvr>
                                      <p:to>
                                        <p:strVal val="visible"/>
                                      </p:to>
                                    </p:set>
                                    <p:animEffect transition="in" filter="box(in)">
                                      <p:cBhvr>
                                        <p:cTn id="25" dur="500"/>
                                        <p:tgtEl>
                                          <p:spTgt spid="614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6154"/>
                                        </p:tgtEl>
                                        <p:attrNameLst>
                                          <p:attrName>style.visibility</p:attrName>
                                        </p:attrNameLst>
                                      </p:cBhvr>
                                      <p:to>
                                        <p:strVal val="visible"/>
                                      </p:to>
                                    </p:set>
                                    <p:animEffect transition="in" filter="box(in)">
                                      <p:cBhvr>
                                        <p:cTn id="30" dur="500"/>
                                        <p:tgtEl>
                                          <p:spTgt spid="6154"/>
                                        </p:tgtEl>
                                      </p:cBhvr>
                                    </p:animEffect>
                                  </p:childTnLst>
                                </p:cTn>
                              </p:par>
                              <p:par>
                                <p:cTn id="31" presetID="4" presetClass="entr" presetSubtype="16" fill="hold"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box(in)">
                                      <p:cBhvr>
                                        <p:cTn id="33" dur="500"/>
                                        <p:tgtEl>
                                          <p:spTgt spid="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circle(in)">
                                      <p:cBhvr>
                                        <p:cTn id="38" dur="500"/>
                                        <p:tgtEl>
                                          <p:spTgt spid="5"/>
                                        </p:tgtEl>
                                      </p:cBhvr>
                                    </p:animEffect>
                                  </p:childTnLst>
                                </p:cTn>
                              </p:par>
                              <p:par>
                                <p:cTn id="39" presetID="4" presetClass="entr" presetSubtype="16" fill="hold" nodeType="withEffect">
                                  <p:stCondLst>
                                    <p:cond delay="0"/>
                                  </p:stCondLst>
                                  <p:childTnLst>
                                    <p:set>
                                      <p:cBhvr>
                                        <p:cTn id="40" dur="1" fill="hold">
                                          <p:stCondLst>
                                            <p:cond delay="0"/>
                                          </p:stCondLst>
                                        </p:cTn>
                                        <p:tgtEl>
                                          <p:spTgt spid="6149"/>
                                        </p:tgtEl>
                                        <p:attrNameLst>
                                          <p:attrName>style.visibility</p:attrName>
                                        </p:attrNameLst>
                                      </p:cBhvr>
                                      <p:to>
                                        <p:strVal val="visible"/>
                                      </p:to>
                                    </p:set>
                                    <p:animEffect transition="in" filter="box(in)">
                                      <p:cBhvr>
                                        <p:cTn id="41" dur="500"/>
                                        <p:tgtEl>
                                          <p:spTgt spid="6149"/>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6158"/>
                                        </p:tgtEl>
                                        <p:attrNameLst>
                                          <p:attrName>style.visibility</p:attrName>
                                        </p:attrNameLst>
                                      </p:cBhvr>
                                      <p:to>
                                        <p:strVal val="visible"/>
                                      </p:to>
                                    </p:set>
                                    <p:animEffect transition="in" filter="box(in)">
                                      <p:cBhvr>
                                        <p:cTn id="44" dur="500"/>
                                        <p:tgtEl>
                                          <p:spTgt spid="615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6155"/>
                                        </p:tgtEl>
                                        <p:attrNameLst>
                                          <p:attrName>style.visibility</p:attrName>
                                        </p:attrNameLst>
                                      </p:cBhvr>
                                      <p:to>
                                        <p:strVal val="visible"/>
                                      </p:to>
                                    </p:set>
                                    <p:animEffect transition="in" filter="box(in)">
                                      <p:cBhvr>
                                        <p:cTn id="49" dur="500"/>
                                        <p:tgtEl>
                                          <p:spTgt spid="6155"/>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6156"/>
                                        </p:tgtEl>
                                        <p:attrNameLst>
                                          <p:attrName>style.visibility</p:attrName>
                                        </p:attrNameLst>
                                      </p:cBhvr>
                                      <p:to>
                                        <p:strVal val="visible"/>
                                      </p:to>
                                    </p:set>
                                    <p:animEffect transition="in" filter="box(in)">
                                      <p:cBhvr>
                                        <p:cTn id="54" dur="500"/>
                                        <p:tgtEl>
                                          <p:spTgt spid="6156"/>
                                        </p:tgtEl>
                                      </p:cBhvr>
                                    </p:animEffect>
                                  </p:childTnLst>
                                </p:cTn>
                              </p:par>
                              <p:par>
                                <p:cTn id="55" presetID="4" presetClass="entr" presetSubtype="16" fill="hold" nodeType="withEffect">
                                  <p:stCondLst>
                                    <p:cond delay="0"/>
                                  </p:stCondLst>
                                  <p:childTnLst>
                                    <p:set>
                                      <p:cBhvr>
                                        <p:cTn id="56" dur="1" fill="hold">
                                          <p:stCondLst>
                                            <p:cond delay="0"/>
                                          </p:stCondLst>
                                        </p:cTn>
                                        <p:tgtEl>
                                          <p:spTgt spid="6150"/>
                                        </p:tgtEl>
                                        <p:attrNameLst>
                                          <p:attrName>style.visibility</p:attrName>
                                        </p:attrNameLst>
                                      </p:cBhvr>
                                      <p:to>
                                        <p:strVal val="visible"/>
                                      </p:to>
                                    </p:set>
                                    <p:animEffect transition="in" filter="box(in)">
                                      <p:cBhvr>
                                        <p:cTn id="57" dur="500"/>
                                        <p:tgtEl>
                                          <p:spTgt spid="6150"/>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6157"/>
                                        </p:tgtEl>
                                        <p:attrNameLst>
                                          <p:attrName>style.visibility</p:attrName>
                                        </p:attrNameLst>
                                      </p:cBhvr>
                                      <p:to>
                                        <p:strVal val="visible"/>
                                      </p:to>
                                    </p:set>
                                    <p:animEffect transition="in" filter="box(in)">
                                      <p:cBhvr>
                                        <p:cTn id="60" dur="500"/>
                                        <p:tgtEl>
                                          <p:spTgt spid="6157"/>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16" fill="hold" nodeType="clickEffect">
                                  <p:stCondLst>
                                    <p:cond delay="0"/>
                                  </p:stCondLst>
                                  <p:childTnLst>
                                    <p:set>
                                      <p:cBhvr>
                                        <p:cTn id="64" dur="1" fill="hold">
                                          <p:stCondLst>
                                            <p:cond delay="0"/>
                                          </p:stCondLst>
                                        </p:cTn>
                                        <p:tgtEl>
                                          <p:spTgt spid="2"/>
                                        </p:tgtEl>
                                        <p:attrNameLst>
                                          <p:attrName>style.visibility</p:attrName>
                                        </p:attrNameLst>
                                      </p:cBhvr>
                                      <p:to>
                                        <p:strVal val="visible"/>
                                      </p:to>
                                    </p:set>
                                    <p:animEffect transition="in" filter="box(in)">
                                      <p:cBhvr>
                                        <p:cTn id="65" dur="500"/>
                                        <p:tgtEl>
                                          <p:spTgt spid="2"/>
                                        </p:tgtEl>
                                      </p:cBhvr>
                                    </p:animEffect>
                                  </p:childTnLst>
                                </p:cTn>
                              </p:par>
                              <p:par>
                                <p:cTn id="66" presetID="4" presetClass="entr" presetSubtype="16" fill="hold" grpId="0" nodeType="with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box(in)">
                                      <p:cBhvr>
                                        <p:cTn id="68" dur="500"/>
                                        <p:tgtEl>
                                          <p:spTgt spid="16"/>
                                        </p:tgtEl>
                                      </p:cBhvr>
                                    </p:animEffect>
                                  </p:childTnLst>
                                </p:cTn>
                              </p:par>
                              <p:par>
                                <p:cTn id="69" presetID="4" presetClass="entr" presetSubtype="16" fill="hold" grpId="0" nodeType="with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box(in)">
                                      <p:cBhvr>
                                        <p:cTn id="7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153" grpId="0"/>
      <p:bldP spid="6154" grpId="0"/>
      <p:bldP spid="6155" grpId="0"/>
      <p:bldP spid="6156" grpId="0"/>
      <p:bldP spid="6157" grpId="0"/>
      <p:bldP spid="6158" grpId="0"/>
      <p:bldP spid="16" grpId="0"/>
      <p:bldP spid="5" grpId="0"/>
      <p:bldP spid="2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title"/>
          </p:nvPr>
        </p:nvSpPr>
        <p:spPr>
          <a:xfrm>
            <a:off x="1142999" y="285751"/>
            <a:ext cx="7586663" cy="552450"/>
          </a:xfrm>
          <a:solidFill>
            <a:schemeClr val="accent3">
              <a:lumMod val="20000"/>
              <a:lumOff val="80000"/>
            </a:schemeClr>
          </a:solidFill>
          <a:ln>
            <a:solidFill>
              <a:schemeClr val="bg2">
                <a:lumMod val="25000"/>
              </a:schemeClr>
            </a:solidFill>
          </a:ln>
        </p:spPr>
        <p:txBody>
          <a:bodyPr>
            <a:normAutofit fontScale="90000"/>
          </a:bodyPr>
          <a:lstStyle/>
          <a:p>
            <a:r>
              <a:rPr lang="en-US" altLang="zh-TW" dirty="0" smtClean="0"/>
              <a:t>Isobaric Processes &amp; Specific Heat</a:t>
            </a:r>
            <a:endParaRPr lang="zh-TW" altLang="en-US" dirty="0" smtClean="0"/>
          </a:p>
        </p:txBody>
      </p:sp>
      <p:sp>
        <p:nvSpPr>
          <p:cNvPr id="7179" name="矩形 2"/>
          <p:cNvSpPr>
            <a:spLocks noChangeArrowheads="1"/>
          </p:cNvSpPr>
          <p:nvPr/>
        </p:nvSpPr>
        <p:spPr bwMode="auto">
          <a:xfrm>
            <a:off x="1447800" y="1295400"/>
            <a:ext cx="3113353" cy="400110"/>
          </a:xfrm>
          <a:prstGeom prst="rect">
            <a:avLst/>
          </a:prstGeom>
          <a:noFill/>
          <a:ln w="9525">
            <a:noFill/>
            <a:miter lim="800000"/>
            <a:headEnd/>
            <a:tailEnd/>
          </a:ln>
        </p:spPr>
        <p:txBody>
          <a:bodyPr wrap="none">
            <a:spAutoFit/>
          </a:bodyPr>
          <a:lstStyle/>
          <a:p>
            <a:r>
              <a:rPr lang="en-US" altLang="zh-TW" sz="2000" dirty="0">
                <a:solidFill>
                  <a:srgbClr val="00B050"/>
                </a:solidFill>
              </a:rPr>
              <a:t>Isobaric Process </a:t>
            </a:r>
            <a:r>
              <a:rPr lang="en-US" altLang="zh-TW" sz="2000" dirty="0"/>
              <a:t>: constant </a:t>
            </a:r>
            <a:r>
              <a:rPr lang="en-US" altLang="zh-TW" sz="2000" i="1" dirty="0"/>
              <a:t>P</a:t>
            </a:r>
          </a:p>
        </p:txBody>
      </p:sp>
      <p:graphicFrame>
        <p:nvGraphicFramePr>
          <p:cNvPr id="7170" name="Object 3"/>
          <p:cNvGraphicFramePr>
            <a:graphicFrameLocks noChangeAspect="1"/>
          </p:cNvGraphicFramePr>
          <p:nvPr/>
        </p:nvGraphicFramePr>
        <p:xfrm>
          <a:off x="4667250" y="1960563"/>
          <a:ext cx="1660525" cy="403225"/>
        </p:xfrm>
        <a:graphic>
          <a:graphicData uri="http://schemas.openxmlformats.org/presentationml/2006/ole">
            <p:oleObj spid="_x0000_s2050" name="Equation" r:id="rId3" imgW="1054100" imgH="254000" progId="">
              <p:embed/>
            </p:oleObj>
          </a:graphicData>
        </a:graphic>
      </p:graphicFrame>
      <p:graphicFrame>
        <p:nvGraphicFramePr>
          <p:cNvPr id="7171" name="Object 6"/>
          <p:cNvGraphicFramePr>
            <a:graphicFrameLocks noChangeAspect="1"/>
          </p:cNvGraphicFramePr>
          <p:nvPr/>
        </p:nvGraphicFramePr>
        <p:xfrm>
          <a:off x="6500813" y="2000250"/>
          <a:ext cx="801687" cy="322263"/>
        </p:xfrm>
        <a:graphic>
          <a:graphicData uri="http://schemas.openxmlformats.org/presentationml/2006/ole">
            <p:oleObj spid="_x0000_s2051" name="Equation" r:id="rId4" imgW="507780" imgH="203112" progId="">
              <p:embed/>
            </p:oleObj>
          </a:graphicData>
        </a:graphic>
      </p:graphicFrame>
      <p:graphicFrame>
        <p:nvGraphicFramePr>
          <p:cNvPr id="7172" name="Object 4"/>
          <p:cNvGraphicFramePr>
            <a:graphicFrameLocks noChangeAspect="1"/>
          </p:cNvGraphicFramePr>
          <p:nvPr/>
        </p:nvGraphicFramePr>
        <p:xfrm>
          <a:off x="4643438" y="2571750"/>
          <a:ext cx="1260475" cy="320675"/>
        </p:xfrm>
        <a:graphic>
          <a:graphicData uri="http://schemas.openxmlformats.org/presentationml/2006/ole">
            <p:oleObj spid="_x0000_s2052" name="Equation" r:id="rId5" imgW="799753" imgH="203112" progId="">
              <p:embed/>
            </p:oleObj>
          </a:graphicData>
        </a:graphic>
      </p:graphicFrame>
      <p:graphicFrame>
        <p:nvGraphicFramePr>
          <p:cNvPr id="7173" name="Object 8"/>
          <p:cNvGraphicFramePr>
            <a:graphicFrameLocks noChangeAspect="1"/>
          </p:cNvGraphicFramePr>
          <p:nvPr/>
        </p:nvGraphicFramePr>
        <p:xfrm>
          <a:off x="6022975" y="2571750"/>
          <a:ext cx="1360488" cy="320675"/>
        </p:xfrm>
        <a:graphic>
          <a:graphicData uri="http://schemas.openxmlformats.org/presentationml/2006/ole">
            <p:oleObj spid="_x0000_s2053" name="Equation" r:id="rId6" imgW="863225" imgH="203112" progId="">
              <p:embed/>
            </p:oleObj>
          </a:graphicData>
        </a:graphic>
      </p:graphicFrame>
      <p:sp>
        <p:nvSpPr>
          <p:cNvPr id="7181" name="文字方塊 8"/>
          <p:cNvSpPr txBox="1">
            <a:spLocks noChangeArrowheads="1"/>
          </p:cNvSpPr>
          <p:nvPr/>
        </p:nvSpPr>
        <p:spPr bwMode="auto">
          <a:xfrm>
            <a:off x="6373813" y="4391025"/>
            <a:ext cx="2000250" cy="338138"/>
          </a:xfrm>
          <a:prstGeom prst="rect">
            <a:avLst/>
          </a:prstGeom>
          <a:noFill/>
          <a:ln w="9525">
            <a:noFill/>
            <a:miter lim="800000"/>
            <a:headEnd/>
            <a:tailEnd/>
          </a:ln>
        </p:spPr>
        <p:txBody>
          <a:bodyPr>
            <a:spAutoFit/>
          </a:bodyPr>
          <a:lstStyle/>
          <a:p>
            <a:r>
              <a:rPr lang="en-US" altLang="zh-TW" sz="1600" dirty="0"/>
              <a:t>isobaric processes</a:t>
            </a:r>
          </a:p>
        </p:txBody>
      </p:sp>
      <p:graphicFrame>
        <p:nvGraphicFramePr>
          <p:cNvPr id="7174" name="Object 9"/>
          <p:cNvGraphicFramePr>
            <a:graphicFrameLocks noChangeAspect="1"/>
          </p:cNvGraphicFramePr>
          <p:nvPr/>
        </p:nvGraphicFramePr>
        <p:xfrm>
          <a:off x="4673600" y="4364038"/>
          <a:ext cx="1300163" cy="360362"/>
        </p:xfrm>
        <a:graphic>
          <a:graphicData uri="http://schemas.openxmlformats.org/presentationml/2006/ole">
            <p:oleObj spid="_x0000_s2054" name="Equation" r:id="rId7" imgW="825500" imgH="228600" progId="">
              <p:embed/>
            </p:oleObj>
          </a:graphicData>
        </a:graphic>
      </p:graphicFrame>
      <p:sp>
        <p:nvSpPr>
          <p:cNvPr id="7182" name="文字方塊 8"/>
          <p:cNvSpPr txBox="1">
            <a:spLocks noChangeArrowheads="1"/>
          </p:cNvSpPr>
          <p:nvPr/>
        </p:nvSpPr>
        <p:spPr bwMode="auto">
          <a:xfrm>
            <a:off x="4522788" y="3059113"/>
            <a:ext cx="4429125" cy="338137"/>
          </a:xfrm>
          <a:prstGeom prst="rect">
            <a:avLst/>
          </a:prstGeom>
          <a:noFill/>
          <a:ln w="9525">
            <a:noFill/>
            <a:miter lim="800000"/>
            <a:headEnd/>
            <a:tailEnd/>
          </a:ln>
        </p:spPr>
        <p:txBody>
          <a:bodyPr>
            <a:spAutoFit/>
          </a:bodyPr>
          <a:lstStyle/>
          <a:p>
            <a:r>
              <a:rPr lang="en-US" altLang="zh-TW" sz="1600" i="1" dirty="0"/>
              <a:t>C</a:t>
            </a:r>
            <a:r>
              <a:rPr lang="en-US" altLang="zh-TW" sz="1600" i="1" baseline="-25000" dirty="0"/>
              <a:t>P</a:t>
            </a:r>
            <a:r>
              <a:rPr lang="en-US" altLang="zh-TW" sz="1600" dirty="0"/>
              <a:t>  =  molar specific heat at constant pressure</a:t>
            </a:r>
          </a:p>
        </p:txBody>
      </p:sp>
      <p:graphicFrame>
        <p:nvGraphicFramePr>
          <p:cNvPr id="7175" name="Object 10"/>
          <p:cNvGraphicFramePr>
            <a:graphicFrameLocks noChangeAspect="1"/>
          </p:cNvGraphicFramePr>
          <p:nvPr/>
        </p:nvGraphicFramePr>
        <p:xfrm>
          <a:off x="4857750" y="5210175"/>
          <a:ext cx="2700338" cy="361950"/>
        </p:xfrm>
        <a:graphic>
          <a:graphicData uri="http://schemas.openxmlformats.org/presentationml/2006/ole">
            <p:oleObj spid="_x0000_s2055" name="Equation" r:id="rId8" imgW="1714500" imgH="228600" progId="">
              <p:embed/>
            </p:oleObj>
          </a:graphicData>
        </a:graphic>
      </p:graphicFrame>
      <p:sp>
        <p:nvSpPr>
          <p:cNvPr id="7183" name="文字方塊 12"/>
          <p:cNvSpPr txBox="1">
            <a:spLocks noChangeArrowheads="1"/>
          </p:cNvSpPr>
          <p:nvPr/>
        </p:nvSpPr>
        <p:spPr bwMode="auto">
          <a:xfrm>
            <a:off x="2401888" y="5229225"/>
            <a:ext cx="2071687" cy="338138"/>
          </a:xfrm>
          <a:prstGeom prst="rect">
            <a:avLst/>
          </a:prstGeom>
          <a:noFill/>
          <a:ln w="9525">
            <a:noFill/>
            <a:miter lim="800000"/>
            <a:headEnd/>
            <a:tailEnd/>
          </a:ln>
        </p:spPr>
        <p:txBody>
          <a:bodyPr>
            <a:spAutoFit/>
          </a:bodyPr>
          <a:lstStyle/>
          <a:p>
            <a:r>
              <a:rPr lang="en-US" altLang="zh-TW" sz="1600"/>
              <a:t>Ideal gas,   isobaric :</a:t>
            </a:r>
          </a:p>
        </p:txBody>
      </p:sp>
      <p:graphicFrame>
        <p:nvGraphicFramePr>
          <p:cNvPr id="7176" name="Object 11"/>
          <p:cNvGraphicFramePr>
            <a:graphicFrameLocks noChangeAspect="1"/>
          </p:cNvGraphicFramePr>
          <p:nvPr/>
        </p:nvGraphicFramePr>
        <p:xfrm>
          <a:off x="5715000" y="5638800"/>
          <a:ext cx="2000250" cy="361950"/>
        </p:xfrm>
        <a:graphic>
          <a:graphicData uri="http://schemas.openxmlformats.org/presentationml/2006/ole">
            <p:oleObj spid="_x0000_s2056" name="Equation" r:id="rId9" imgW="1270000" imgH="228600" progId="">
              <p:embed/>
            </p:oleObj>
          </a:graphicData>
        </a:graphic>
      </p:graphicFrame>
      <p:sp>
        <p:nvSpPr>
          <p:cNvPr id="7184" name="文字方塊 14"/>
          <p:cNvSpPr txBox="1">
            <a:spLocks noChangeArrowheads="1"/>
          </p:cNvSpPr>
          <p:nvPr/>
        </p:nvSpPr>
        <p:spPr bwMode="auto">
          <a:xfrm>
            <a:off x="4286250" y="6138863"/>
            <a:ext cx="428625" cy="369887"/>
          </a:xfrm>
          <a:prstGeom prst="rect">
            <a:avLst/>
          </a:prstGeom>
          <a:noFill/>
          <a:ln w="9525">
            <a:noFill/>
            <a:miter lim="800000"/>
            <a:headEnd/>
            <a:tailEnd/>
          </a:ln>
        </p:spPr>
        <p:txBody>
          <a:bodyPr>
            <a:spAutoFit/>
          </a:bodyPr>
          <a:lstStyle/>
          <a:p>
            <a:r>
              <a:rPr lang="en-US" altLang="zh-TW">
                <a:sym typeface="Wingdings" pitchFamily="2" charset="2"/>
              </a:rPr>
              <a:t></a:t>
            </a:r>
            <a:endParaRPr lang="zh-TW" altLang="en-US"/>
          </a:p>
        </p:txBody>
      </p:sp>
      <p:graphicFrame>
        <p:nvGraphicFramePr>
          <p:cNvPr id="7177" name="Object 12"/>
          <p:cNvGraphicFramePr>
            <a:graphicFrameLocks noChangeAspect="1"/>
          </p:cNvGraphicFramePr>
          <p:nvPr/>
        </p:nvGraphicFramePr>
        <p:xfrm>
          <a:off x="5072063" y="6210300"/>
          <a:ext cx="1341437" cy="361950"/>
        </p:xfrm>
        <a:graphic>
          <a:graphicData uri="http://schemas.openxmlformats.org/presentationml/2006/ole">
            <p:oleObj spid="_x0000_s2057" name="Equation" r:id="rId10" imgW="850900" imgH="228600" progId="">
              <p:embed/>
            </p:oleObj>
          </a:graphicData>
        </a:graphic>
      </p:graphicFrame>
      <p:sp>
        <p:nvSpPr>
          <p:cNvPr id="7185" name="矩形 17"/>
          <p:cNvSpPr>
            <a:spLocks noChangeArrowheads="1"/>
          </p:cNvSpPr>
          <p:nvPr/>
        </p:nvSpPr>
        <p:spPr bwMode="auto">
          <a:xfrm>
            <a:off x="6786563" y="6218238"/>
            <a:ext cx="1016000" cy="338137"/>
          </a:xfrm>
          <a:prstGeom prst="rect">
            <a:avLst/>
          </a:prstGeom>
          <a:noFill/>
          <a:ln w="9525">
            <a:noFill/>
            <a:miter lim="800000"/>
            <a:headEnd/>
            <a:tailEnd/>
          </a:ln>
        </p:spPr>
        <p:txBody>
          <a:bodyPr wrap="none">
            <a:spAutoFit/>
          </a:bodyPr>
          <a:lstStyle/>
          <a:p>
            <a:r>
              <a:rPr lang="en-US" altLang="zh-TW" sz="1600">
                <a:solidFill>
                  <a:srgbClr val="000000"/>
                </a:solidFill>
              </a:rPr>
              <a:t>Ideal gas</a:t>
            </a:r>
          </a:p>
        </p:txBody>
      </p:sp>
      <p:graphicFrame>
        <p:nvGraphicFramePr>
          <p:cNvPr id="2" name="物件 1"/>
          <p:cNvGraphicFramePr>
            <a:graphicFrameLocks noChangeAspect="1"/>
          </p:cNvGraphicFramePr>
          <p:nvPr/>
        </p:nvGraphicFramePr>
        <p:xfrm>
          <a:off x="6934200" y="3429000"/>
          <a:ext cx="1477962" cy="762000"/>
        </p:xfrm>
        <a:graphic>
          <a:graphicData uri="http://schemas.openxmlformats.org/presentationml/2006/ole">
            <p:oleObj spid="_x0000_s2058" name="Equation" r:id="rId11" imgW="939392" imgH="482391" progId="">
              <p:embed/>
            </p:oleObj>
          </a:graphicData>
        </a:graphic>
      </p:graphicFrame>
      <p:sp>
        <p:nvSpPr>
          <p:cNvPr id="18" name="Slide Number Placeholder 17"/>
          <p:cNvSpPr>
            <a:spLocks noGrp="1"/>
          </p:cNvSpPr>
          <p:nvPr>
            <p:ph type="sldNum" sz="quarter" idx="12"/>
          </p:nvPr>
        </p:nvSpPr>
        <p:spPr/>
        <p:txBody>
          <a:bodyPr/>
          <a:lstStyle/>
          <a:p>
            <a:fld id="{B6F15528-21DE-4FAA-801E-634DDDAF4B2B}" type="slidenum">
              <a:rPr lang="en-US" smtClean="0"/>
              <a:pPr/>
              <a:t>44</a:t>
            </a:fld>
            <a:endParaRPr lang="en-US"/>
          </a:p>
        </p:txBody>
      </p:sp>
      <p:sp>
        <p:nvSpPr>
          <p:cNvPr id="19" name="Footer Placeholder 18"/>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9"/>
                                        </p:tgtEl>
                                        <p:attrNameLst>
                                          <p:attrName>style.visibility</p:attrName>
                                        </p:attrNameLst>
                                      </p:cBhvr>
                                      <p:to>
                                        <p:strVal val="visible"/>
                                      </p:to>
                                    </p:set>
                                    <p:animEffect transition="in" filter="box(in)">
                                      <p:cBhvr>
                                        <p:cTn id="7" dur="500"/>
                                        <p:tgtEl>
                                          <p:spTgt spid="71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7170"/>
                                        </p:tgtEl>
                                        <p:attrNameLst>
                                          <p:attrName>style.visibility</p:attrName>
                                        </p:attrNameLst>
                                      </p:cBhvr>
                                      <p:to>
                                        <p:strVal val="visible"/>
                                      </p:to>
                                    </p:set>
                                    <p:animEffect transition="in" filter="box(in)">
                                      <p:cBhvr>
                                        <p:cTn id="12" dur="500"/>
                                        <p:tgtEl>
                                          <p:spTgt spid="71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7171"/>
                                        </p:tgtEl>
                                        <p:attrNameLst>
                                          <p:attrName>style.visibility</p:attrName>
                                        </p:attrNameLst>
                                      </p:cBhvr>
                                      <p:to>
                                        <p:strVal val="visible"/>
                                      </p:to>
                                    </p:set>
                                    <p:animEffect transition="in" filter="box(in)">
                                      <p:cBhvr>
                                        <p:cTn id="17" dur="500"/>
                                        <p:tgtEl>
                                          <p:spTgt spid="71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7172"/>
                                        </p:tgtEl>
                                        <p:attrNameLst>
                                          <p:attrName>style.visibility</p:attrName>
                                        </p:attrNameLst>
                                      </p:cBhvr>
                                      <p:to>
                                        <p:strVal val="visible"/>
                                      </p:to>
                                    </p:set>
                                    <p:animEffect transition="in" filter="box(in)">
                                      <p:cBhvr>
                                        <p:cTn id="22" dur="500"/>
                                        <p:tgtEl>
                                          <p:spTgt spid="717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7173"/>
                                        </p:tgtEl>
                                        <p:attrNameLst>
                                          <p:attrName>style.visibility</p:attrName>
                                        </p:attrNameLst>
                                      </p:cBhvr>
                                      <p:to>
                                        <p:strVal val="visible"/>
                                      </p:to>
                                    </p:set>
                                    <p:animEffect transition="in" filter="box(in)">
                                      <p:cBhvr>
                                        <p:cTn id="27" dur="500"/>
                                        <p:tgtEl>
                                          <p:spTgt spid="717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182"/>
                                        </p:tgtEl>
                                        <p:attrNameLst>
                                          <p:attrName>style.visibility</p:attrName>
                                        </p:attrNameLst>
                                      </p:cBhvr>
                                      <p:to>
                                        <p:strVal val="visible"/>
                                      </p:to>
                                    </p:set>
                                    <p:animEffect transition="in" filter="box(in)">
                                      <p:cBhvr>
                                        <p:cTn id="32" dur="500"/>
                                        <p:tgtEl>
                                          <p:spTgt spid="7182"/>
                                        </p:tgtEl>
                                      </p:cBhvr>
                                    </p:animEffect>
                                  </p:childTnLst>
                                </p:cTn>
                              </p:par>
                              <p:par>
                                <p:cTn id="33" presetID="4" presetClass="entr" presetSubtype="16" fill="hold" nodeType="with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box(in)">
                                      <p:cBhvr>
                                        <p:cTn id="35" dur="500"/>
                                        <p:tgtEl>
                                          <p:spTgt spid="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7174"/>
                                        </p:tgtEl>
                                        <p:attrNameLst>
                                          <p:attrName>style.visibility</p:attrName>
                                        </p:attrNameLst>
                                      </p:cBhvr>
                                      <p:to>
                                        <p:strVal val="visible"/>
                                      </p:to>
                                    </p:set>
                                    <p:animEffect transition="in" filter="box(in)">
                                      <p:cBhvr>
                                        <p:cTn id="40" dur="500"/>
                                        <p:tgtEl>
                                          <p:spTgt spid="7174"/>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7181"/>
                                        </p:tgtEl>
                                        <p:attrNameLst>
                                          <p:attrName>style.visibility</p:attrName>
                                        </p:attrNameLst>
                                      </p:cBhvr>
                                      <p:to>
                                        <p:strVal val="visible"/>
                                      </p:to>
                                    </p:set>
                                    <p:animEffect transition="in" filter="box(in)">
                                      <p:cBhvr>
                                        <p:cTn id="43" dur="500"/>
                                        <p:tgtEl>
                                          <p:spTgt spid="718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7183"/>
                                        </p:tgtEl>
                                        <p:attrNameLst>
                                          <p:attrName>style.visibility</p:attrName>
                                        </p:attrNameLst>
                                      </p:cBhvr>
                                      <p:to>
                                        <p:strVal val="visible"/>
                                      </p:to>
                                    </p:set>
                                    <p:animEffect transition="in" filter="box(in)">
                                      <p:cBhvr>
                                        <p:cTn id="48" dur="500"/>
                                        <p:tgtEl>
                                          <p:spTgt spid="7183"/>
                                        </p:tgtEl>
                                      </p:cBhvr>
                                    </p:animEffect>
                                  </p:childTnLst>
                                </p:cTn>
                              </p:par>
                              <p:par>
                                <p:cTn id="49" presetID="4" presetClass="entr" presetSubtype="16" fill="hold" nodeType="withEffect">
                                  <p:stCondLst>
                                    <p:cond delay="0"/>
                                  </p:stCondLst>
                                  <p:childTnLst>
                                    <p:set>
                                      <p:cBhvr>
                                        <p:cTn id="50" dur="1" fill="hold">
                                          <p:stCondLst>
                                            <p:cond delay="0"/>
                                          </p:stCondLst>
                                        </p:cTn>
                                        <p:tgtEl>
                                          <p:spTgt spid="7175"/>
                                        </p:tgtEl>
                                        <p:attrNameLst>
                                          <p:attrName>style.visibility</p:attrName>
                                        </p:attrNameLst>
                                      </p:cBhvr>
                                      <p:to>
                                        <p:strVal val="visible"/>
                                      </p:to>
                                    </p:set>
                                    <p:animEffect transition="in" filter="box(in)">
                                      <p:cBhvr>
                                        <p:cTn id="51" dur="500"/>
                                        <p:tgtEl>
                                          <p:spTgt spid="7175"/>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4" presetClass="entr" presetSubtype="16" fill="hold" nodeType="clickEffect">
                                  <p:stCondLst>
                                    <p:cond delay="0"/>
                                  </p:stCondLst>
                                  <p:childTnLst>
                                    <p:set>
                                      <p:cBhvr>
                                        <p:cTn id="55" dur="1" fill="hold">
                                          <p:stCondLst>
                                            <p:cond delay="0"/>
                                          </p:stCondLst>
                                        </p:cTn>
                                        <p:tgtEl>
                                          <p:spTgt spid="7176"/>
                                        </p:tgtEl>
                                        <p:attrNameLst>
                                          <p:attrName>style.visibility</p:attrName>
                                        </p:attrNameLst>
                                      </p:cBhvr>
                                      <p:to>
                                        <p:strVal val="visible"/>
                                      </p:to>
                                    </p:set>
                                    <p:animEffect transition="in" filter="box(in)">
                                      <p:cBhvr>
                                        <p:cTn id="56" dur="500"/>
                                        <p:tgtEl>
                                          <p:spTgt spid="7176"/>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4" presetClass="entr" presetSubtype="16" fill="hold" grpId="0" nodeType="clickEffect">
                                  <p:stCondLst>
                                    <p:cond delay="0"/>
                                  </p:stCondLst>
                                  <p:childTnLst>
                                    <p:set>
                                      <p:cBhvr>
                                        <p:cTn id="60" dur="1" fill="hold">
                                          <p:stCondLst>
                                            <p:cond delay="0"/>
                                          </p:stCondLst>
                                        </p:cTn>
                                        <p:tgtEl>
                                          <p:spTgt spid="7184"/>
                                        </p:tgtEl>
                                        <p:attrNameLst>
                                          <p:attrName>style.visibility</p:attrName>
                                        </p:attrNameLst>
                                      </p:cBhvr>
                                      <p:to>
                                        <p:strVal val="visible"/>
                                      </p:to>
                                    </p:set>
                                    <p:animEffect transition="in" filter="box(in)">
                                      <p:cBhvr>
                                        <p:cTn id="61" dur="500"/>
                                        <p:tgtEl>
                                          <p:spTgt spid="7184"/>
                                        </p:tgtEl>
                                      </p:cBhvr>
                                    </p:animEffect>
                                  </p:childTnLst>
                                </p:cTn>
                              </p:par>
                              <p:par>
                                <p:cTn id="62" presetID="4" presetClass="entr" presetSubtype="16" fill="hold" nodeType="withEffect">
                                  <p:stCondLst>
                                    <p:cond delay="0"/>
                                  </p:stCondLst>
                                  <p:childTnLst>
                                    <p:set>
                                      <p:cBhvr>
                                        <p:cTn id="63" dur="1" fill="hold">
                                          <p:stCondLst>
                                            <p:cond delay="0"/>
                                          </p:stCondLst>
                                        </p:cTn>
                                        <p:tgtEl>
                                          <p:spTgt spid="7177"/>
                                        </p:tgtEl>
                                        <p:attrNameLst>
                                          <p:attrName>style.visibility</p:attrName>
                                        </p:attrNameLst>
                                      </p:cBhvr>
                                      <p:to>
                                        <p:strVal val="visible"/>
                                      </p:to>
                                    </p:set>
                                    <p:animEffect transition="in" filter="box(in)">
                                      <p:cBhvr>
                                        <p:cTn id="64" dur="500"/>
                                        <p:tgtEl>
                                          <p:spTgt spid="7177"/>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7185"/>
                                        </p:tgtEl>
                                        <p:attrNameLst>
                                          <p:attrName>style.visibility</p:attrName>
                                        </p:attrNameLst>
                                      </p:cBhvr>
                                      <p:to>
                                        <p:strVal val="visible"/>
                                      </p:to>
                                    </p:set>
                                    <p:animEffect transition="in" filter="box(in)">
                                      <p:cBhvr>
                                        <p:cTn id="67" dur="500"/>
                                        <p:tgtEl>
                                          <p:spTgt spid="7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p:bldP spid="7181" grpId="0"/>
      <p:bldP spid="7182" grpId="0"/>
      <p:bldP spid="7183" grpId="0"/>
      <p:bldP spid="7184" grpId="0"/>
      <p:bldP spid="718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標題 1"/>
          <p:cNvSpPr>
            <a:spLocks noGrp="1"/>
          </p:cNvSpPr>
          <p:nvPr>
            <p:ph type="title"/>
          </p:nvPr>
        </p:nvSpPr>
        <p:spPr>
          <a:xfrm>
            <a:off x="1066799" y="260350"/>
            <a:ext cx="7631113" cy="501650"/>
          </a:xfrm>
          <a:solidFill>
            <a:schemeClr val="accent3">
              <a:lumMod val="20000"/>
              <a:lumOff val="80000"/>
            </a:schemeClr>
          </a:solidFill>
          <a:ln>
            <a:solidFill>
              <a:schemeClr val="bg2">
                <a:lumMod val="25000"/>
              </a:schemeClr>
            </a:solidFill>
          </a:ln>
        </p:spPr>
        <p:txBody>
          <a:bodyPr>
            <a:normAutofit fontScale="90000"/>
          </a:bodyPr>
          <a:lstStyle/>
          <a:p>
            <a:r>
              <a:rPr lang="en-US" altLang="zh-TW" dirty="0" smtClean="0"/>
              <a:t>Isothermal Processes</a:t>
            </a:r>
            <a:endParaRPr lang="zh-TW" altLang="en-US" dirty="0" smtClean="0"/>
          </a:p>
        </p:txBody>
      </p:sp>
      <p:sp>
        <p:nvSpPr>
          <p:cNvPr id="4107" name="矩形 2"/>
          <p:cNvSpPr>
            <a:spLocks noChangeArrowheads="1"/>
          </p:cNvSpPr>
          <p:nvPr/>
        </p:nvSpPr>
        <p:spPr bwMode="auto">
          <a:xfrm>
            <a:off x="4071938" y="1143000"/>
            <a:ext cx="3090862" cy="461665"/>
          </a:xfrm>
          <a:prstGeom prst="rect">
            <a:avLst/>
          </a:prstGeom>
          <a:noFill/>
          <a:ln w="9525">
            <a:noFill/>
            <a:miter lim="800000"/>
            <a:headEnd/>
            <a:tailEnd/>
          </a:ln>
        </p:spPr>
        <p:txBody>
          <a:bodyPr wrap="square">
            <a:spAutoFit/>
          </a:bodyPr>
          <a:lstStyle/>
          <a:p>
            <a:pPr>
              <a:lnSpc>
                <a:spcPct val="150000"/>
              </a:lnSpc>
            </a:pPr>
            <a:r>
              <a:rPr lang="en-US" altLang="zh-TW" sz="1600" dirty="0">
                <a:solidFill>
                  <a:srgbClr val="C00000"/>
                </a:solidFill>
              </a:rPr>
              <a:t>Isothermal process:  </a:t>
            </a:r>
            <a:r>
              <a:rPr lang="en-US" altLang="zh-TW" sz="1600" i="1" dirty="0"/>
              <a:t>T</a:t>
            </a:r>
            <a:r>
              <a:rPr lang="en-US" altLang="zh-TW" sz="1600" dirty="0"/>
              <a:t> = constant. </a:t>
            </a:r>
            <a:endParaRPr lang="zh-TW" altLang="en-US" sz="1600" dirty="0"/>
          </a:p>
        </p:txBody>
      </p:sp>
      <p:graphicFrame>
        <p:nvGraphicFramePr>
          <p:cNvPr id="4098" name="Object 2"/>
          <p:cNvGraphicFramePr>
            <a:graphicFrameLocks noChangeAspect="1"/>
          </p:cNvGraphicFramePr>
          <p:nvPr/>
        </p:nvGraphicFramePr>
        <p:xfrm>
          <a:off x="4084638" y="1857375"/>
          <a:ext cx="1339850" cy="561975"/>
        </p:xfrm>
        <a:graphic>
          <a:graphicData uri="http://schemas.openxmlformats.org/presentationml/2006/ole">
            <p:oleObj spid="_x0000_s7170" name="Equation" r:id="rId3" imgW="850531" imgH="355446" progId="">
              <p:embed/>
            </p:oleObj>
          </a:graphicData>
        </a:graphic>
      </p:graphicFrame>
      <p:graphicFrame>
        <p:nvGraphicFramePr>
          <p:cNvPr id="4099" name="Object 3"/>
          <p:cNvGraphicFramePr>
            <a:graphicFrameLocks noChangeAspect="1"/>
          </p:cNvGraphicFramePr>
          <p:nvPr/>
        </p:nvGraphicFramePr>
        <p:xfrm>
          <a:off x="5492750" y="1827213"/>
          <a:ext cx="1500188" cy="622300"/>
        </p:xfrm>
        <a:graphic>
          <a:graphicData uri="http://schemas.openxmlformats.org/presentationml/2006/ole">
            <p:oleObj spid="_x0000_s7171" name="Equation" r:id="rId4" imgW="952087" imgH="393529" progId="">
              <p:embed/>
            </p:oleObj>
          </a:graphicData>
        </a:graphic>
      </p:graphicFrame>
      <p:graphicFrame>
        <p:nvGraphicFramePr>
          <p:cNvPr id="4100" name="Object 4"/>
          <p:cNvGraphicFramePr>
            <a:graphicFrameLocks noChangeAspect="1"/>
          </p:cNvGraphicFramePr>
          <p:nvPr/>
        </p:nvGraphicFramePr>
        <p:xfrm>
          <a:off x="7083425" y="1955800"/>
          <a:ext cx="1560513" cy="401638"/>
        </p:xfrm>
        <a:graphic>
          <a:graphicData uri="http://schemas.openxmlformats.org/presentationml/2006/ole">
            <p:oleObj spid="_x0000_s7172" name="Equation" r:id="rId5" imgW="990170" imgH="253890" progId="">
              <p:embed/>
            </p:oleObj>
          </a:graphicData>
        </a:graphic>
      </p:graphicFrame>
      <p:graphicFrame>
        <p:nvGraphicFramePr>
          <p:cNvPr id="4101" name="Object 5"/>
          <p:cNvGraphicFramePr>
            <a:graphicFrameLocks noChangeAspect="1"/>
          </p:cNvGraphicFramePr>
          <p:nvPr/>
        </p:nvGraphicFramePr>
        <p:xfrm>
          <a:off x="4135438" y="2682875"/>
          <a:ext cx="1601787" cy="682625"/>
        </p:xfrm>
        <a:graphic>
          <a:graphicData uri="http://schemas.openxmlformats.org/presentationml/2006/ole">
            <p:oleObj spid="_x0000_s7173" name="Equation" r:id="rId6" imgW="1016000" imgH="431800" progId="">
              <p:embed/>
            </p:oleObj>
          </a:graphicData>
        </a:graphic>
      </p:graphicFrame>
      <p:graphicFrame>
        <p:nvGraphicFramePr>
          <p:cNvPr id="4102" name="Object 6"/>
          <p:cNvGraphicFramePr>
            <a:graphicFrameLocks noChangeAspect="1"/>
          </p:cNvGraphicFramePr>
          <p:nvPr/>
        </p:nvGraphicFramePr>
        <p:xfrm>
          <a:off x="4143375" y="3500438"/>
          <a:ext cx="1262063" cy="623887"/>
        </p:xfrm>
        <a:graphic>
          <a:graphicData uri="http://schemas.openxmlformats.org/presentationml/2006/ole">
            <p:oleObj spid="_x0000_s7174" name="Equation" r:id="rId7" imgW="799753" imgH="393529" progId="">
              <p:embed/>
            </p:oleObj>
          </a:graphicData>
        </a:graphic>
      </p:graphicFrame>
      <p:sp>
        <p:nvSpPr>
          <p:cNvPr id="4110" name="文字方塊 10"/>
          <p:cNvSpPr txBox="1">
            <a:spLocks noChangeArrowheads="1"/>
          </p:cNvSpPr>
          <p:nvPr/>
        </p:nvSpPr>
        <p:spPr bwMode="auto">
          <a:xfrm>
            <a:off x="5786438" y="3643313"/>
            <a:ext cx="500062" cy="369887"/>
          </a:xfrm>
          <a:prstGeom prst="rect">
            <a:avLst/>
          </a:prstGeom>
          <a:noFill/>
          <a:ln w="9525">
            <a:noFill/>
            <a:miter lim="800000"/>
            <a:headEnd/>
            <a:tailEnd/>
          </a:ln>
        </p:spPr>
        <p:txBody>
          <a:bodyPr>
            <a:spAutoFit/>
          </a:bodyPr>
          <a:lstStyle/>
          <a:p>
            <a:r>
              <a:rPr lang="en-US" altLang="zh-TW">
                <a:sym typeface="Wingdings" pitchFamily="2" charset="2"/>
              </a:rPr>
              <a:t></a:t>
            </a:r>
            <a:endParaRPr lang="zh-TW" altLang="en-US"/>
          </a:p>
        </p:txBody>
      </p:sp>
      <p:graphicFrame>
        <p:nvGraphicFramePr>
          <p:cNvPr id="4103" name="Object 7"/>
          <p:cNvGraphicFramePr>
            <a:graphicFrameLocks noChangeAspect="1"/>
          </p:cNvGraphicFramePr>
          <p:nvPr/>
        </p:nvGraphicFramePr>
        <p:xfrm>
          <a:off x="6526213" y="3671888"/>
          <a:ext cx="782637" cy="280987"/>
        </p:xfrm>
        <a:graphic>
          <a:graphicData uri="http://schemas.openxmlformats.org/presentationml/2006/ole">
            <p:oleObj spid="_x0000_s7175" name="Equation" r:id="rId8" imgW="494870" imgH="177646" progId="">
              <p:embed/>
            </p:oleObj>
          </a:graphicData>
        </a:graphic>
      </p:graphicFrame>
      <p:graphicFrame>
        <p:nvGraphicFramePr>
          <p:cNvPr id="4104" name="Object 8"/>
          <p:cNvGraphicFramePr>
            <a:graphicFrameLocks noChangeAspect="1"/>
          </p:cNvGraphicFramePr>
          <p:nvPr/>
        </p:nvGraphicFramePr>
        <p:xfrm>
          <a:off x="7423150" y="3679825"/>
          <a:ext cx="863600" cy="320675"/>
        </p:xfrm>
        <a:graphic>
          <a:graphicData uri="http://schemas.openxmlformats.org/presentationml/2006/ole">
            <p:oleObj spid="_x0000_s7176" name="Equation" r:id="rId9" imgW="545626" imgH="203024" progId="">
              <p:embed/>
            </p:oleObj>
          </a:graphicData>
        </a:graphic>
      </p:graphicFrame>
      <p:graphicFrame>
        <p:nvGraphicFramePr>
          <p:cNvPr id="4105" name="Object 9"/>
          <p:cNvGraphicFramePr>
            <a:graphicFrameLocks noChangeAspect="1"/>
          </p:cNvGraphicFramePr>
          <p:nvPr/>
        </p:nvGraphicFramePr>
        <p:xfrm>
          <a:off x="4071938" y="4429125"/>
          <a:ext cx="2009775" cy="681038"/>
        </p:xfrm>
        <a:graphic>
          <a:graphicData uri="http://schemas.openxmlformats.org/presentationml/2006/ole">
            <p:oleObj spid="_x0000_s7177" name="Equation" r:id="rId10" imgW="1269449" imgH="431613" progId="">
              <p:embed/>
            </p:oleObj>
          </a:graphicData>
        </a:graphic>
      </p:graphicFrame>
      <p:sp>
        <p:nvSpPr>
          <p:cNvPr id="4111" name="文字方塊 14"/>
          <p:cNvSpPr txBox="1">
            <a:spLocks noChangeArrowheads="1"/>
          </p:cNvSpPr>
          <p:nvPr/>
        </p:nvSpPr>
        <p:spPr bwMode="auto">
          <a:xfrm>
            <a:off x="6429375" y="4500563"/>
            <a:ext cx="1928813" cy="523875"/>
          </a:xfrm>
          <a:prstGeom prst="rect">
            <a:avLst/>
          </a:prstGeom>
          <a:noFill/>
          <a:ln w="9525">
            <a:noFill/>
            <a:miter lim="800000"/>
            <a:headEnd/>
            <a:tailEnd/>
          </a:ln>
        </p:spPr>
        <p:txBody>
          <a:bodyPr>
            <a:spAutoFit/>
          </a:bodyPr>
          <a:lstStyle/>
          <a:p>
            <a:r>
              <a:rPr lang="en-US" altLang="zh-TW" sz="1400"/>
              <a:t>Isothermal processes on ideal gas</a:t>
            </a:r>
            <a:endParaRPr lang="zh-TW" altLang="en-US" sz="1400"/>
          </a:p>
        </p:txBody>
      </p:sp>
      <p:pic>
        <p:nvPicPr>
          <p:cNvPr id="4112" name="Picture 16"/>
          <p:cNvPicPr>
            <a:picLocks noChangeAspect="1" noChangeArrowheads="1"/>
          </p:cNvPicPr>
          <p:nvPr/>
        </p:nvPicPr>
        <p:blipFill>
          <a:blip r:embed="rId11"/>
          <a:srcRect/>
          <a:stretch>
            <a:fillRect/>
          </a:stretch>
        </p:blipFill>
        <p:spPr bwMode="auto">
          <a:xfrm>
            <a:off x="1066800" y="1066800"/>
            <a:ext cx="2686050" cy="2200275"/>
          </a:xfrm>
          <a:prstGeom prst="rect">
            <a:avLst/>
          </a:prstGeom>
          <a:noFill/>
          <a:ln w="9525">
            <a:noFill/>
            <a:miter lim="800000"/>
            <a:headEnd/>
            <a:tailEnd/>
          </a:ln>
        </p:spPr>
      </p:pic>
      <p:pic>
        <p:nvPicPr>
          <p:cNvPr id="4113" name="Picture 17"/>
          <p:cNvPicPr>
            <a:picLocks noChangeAspect="1" noChangeArrowheads="1"/>
          </p:cNvPicPr>
          <p:nvPr/>
        </p:nvPicPr>
        <p:blipFill>
          <a:blip r:embed="rId12"/>
          <a:srcRect/>
          <a:stretch>
            <a:fillRect/>
          </a:stretch>
        </p:blipFill>
        <p:spPr bwMode="auto">
          <a:xfrm>
            <a:off x="990600" y="3733800"/>
            <a:ext cx="2947987" cy="2428875"/>
          </a:xfrm>
          <a:prstGeom prst="rect">
            <a:avLst/>
          </a:prstGeom>
          <a:noFill/>
          <a:ln w="9525">
            <a:noFill/>
            <a:miter lim="800000"/>
            <a:headEnd/>
            <a:tailEnd/>
          </a:ln>
        </p:spPr>
      </p:pic>
      <p:cxnSp>
        <p:nvCxnSpPr>
          <p:cNvPr id="19" name="直線單箭頭接點 18"/>
          <p:cNvCxnSpPr>
            <a:cxnSpLocks noChangeShapeType="1"/>
          </p:cNvCxnSpPr>
          <p:nvPr/>
        </p:nvCxnSpPr>
        <p:spPr bwMode="auto">
          <a:xfrm rot="5400000">
            <a:off x="1902619" y="2212181"/>
            <a:ext cx="3071812" cy="2000250"/>
          </a:xfrm>
          <a:prstGeom prst="straightConnector1">
            <a:avLst/>
          </a:prstGeom>
          <a:noFill/>
          <a:ln w="25400" algn="ctr">
            <a:solidFill>
              <a:srgbClr val="0070C0">
                <a:alpha val="25882"/>
              </a:srgbClr>
            </a:solidFill>
            <a:round/>
            <a:headEnd/>
            <a:tailEnd type="arrow" w="med" len="med"/>
          </a:ln>
        </p:spPr>
      </p:cxnSp>
      <p:sp>
        <p:nvSpPr>
          <p:cNvPr id="17" name="Slide Number Placeholder 16"/>
          <p:cNvSpPr>
            <a:spLocks noGrp="1"/>
          </p:cNvSpPr>
          <p:nvPr>
            <p:ph type="sldNum" sz="quarter" idx="12"/>
          </p:nvPr>
        </p:nvSpPr>
        <p:spPr/>
        <p:txBody>
          <a:bodyPr/>
          <a:lstStyle/>
          <a:p>
            <a:fld id="{B6F15528-21DE-4FAA-801E-634DDDAF4B2B}" type="slidenum">
              <a:rPr lang="en-US" smtClean="0"/>
              <a:pPr/>
              <a:t>45</a:t>
            </a:fld>
            <a:endParaRPr lang="en-US"/>
          </a:p>
        </p:txBody>
      </p:sp>
      <p:sp>
        <p:nvSpPr>
          <p:cNvPr id="18" name="Footer Placeholder 17"/>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107"/>
                                        </p:tgtEl>
                                        <p:attrNameLst>
                                          <p:attrName>style.visibility</p:attrName>
                                        </p:attrNameLst>
                                      </p:cBhvr>
                                      <p:to>
                                        <p:strVal val="visible"/>
                                      </p:to>
                                    </p:set>
                                    <p:animEffect transition="in" filter="box(in)">
                                      <p:cBhvr>
                                        <p:cTn id="7" dur="500"/>
                                        <p:tgtEl>
                                          <p:spTgt spid="4107"/>
                                        </p:tgtEl>
                                      </p:cBhvr>
                                    </p:animEffect>
                                  </p:childTnLst>
                                </p:cTn>
                              </p:par>
                              <p:par>
                                <p:cTn id="8" presetID="4" presetClass="entr" presetSubtype="16" fill="hold" nodeType="withEffect">
                                  <p:stCondLst>
                                    <p:cond delay="0"/>
                                  </p:stCondLst>
                                  <p:childTnLst>
                                    <p:set>
                                      <p:cBhvr>
                                        <p:cTn id="9" dur="1" fill="hold">
                                          <p:stCondLst>
                                            <p:cond delay="0"/>
                                          </p:stCondLst>
                                        </p:cTn>
                                        <p:tgtEl>
                                          <p:spTgt spid="4112"/>
                                        </p:tgtEl>
                                        <p:attrNameLst>
                                          <p:attrName>style.visibility</p:attrName>
                                        </p:attrNameLst>
                                      </p:cBhvr>
                                      <p:to>
                                        <p:strVal val="visible"/>
                                      </p:to>
                                    </p:set>
                                    <p:animEffect transition="in" filter="box(in)">
                                      <p:cBhvr>
                                        <p:cTn id="10" dur="500"/>
                                        <p:tgtEl>
                                          <p:spTgt spid="411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4113"/>
                                        </p:tgtEl>
                                        <p:attrNameLst>
                                          <p:attrName>style.visibility</p:attrName>
                                        </p:attrNameLst>
                                      </p:cBhvr>
                                      <p:to>
                                        <p:strVal val="visible"/>
                                      </p:to>
                                    </p:set>
                                    <p:animEffect transition="in" filter="box(in)">
                                      <p:cBhvr>
                                        <p:cTn id="15" dur="500"/>
                                        <p:tgtEl>
                                          <p:spTgt spid="411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4098"/>
                                        </p:tgtEl>
                                        <p:attrNameLst>
                                          <p:attrName>style.visibility</p:attrName>
                                        </p:attrNameLst>
                                      </p:cBhvr>
                                      <p:to>
                                        <p:strVal val="visible"/>
                                      </p:to>
                                    </p:set>
                                    <p:animEffect transition="in" filter="box(in)">
                                      <p:cBhvr>
                                        <p:cTn id="20" dur="500"/>
                                        <p:tgtEl>
                                          <p:spTgt spid="4098"/>
                                        </p:tgtEl>
                                      </p:cBhvr>
                                    </p:animEffect>
                                  </p:childTnLst>
                                </p:cTn>
                              </p:par>
                              <p:par>
                                <p:cTn id="21" presetID="4" presetClass="entr" presetSubtype="16"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box(in)">
                                      <p:cBhvr>
                                        <p:cTn id="23" dur="500"/>
                                        <p:tgtEl>
                                          <p:spTgt spid="1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4099"/>
                                        </p:tgtEl>
                                        <p:attrNameLst>
                                          <p:attrName>style.visibility</p:attrName>
                                        </p:attrNameLst>
                                      </p:cBhvr>
                                      <p:to>
                                        <p:strVal val="visible"/>
                                      </p:to>
                                    </p:set>
                                    <p:animEffect transition="in" filter="box(in)">
                                      <p:cBhvr>
                                        <p:cTn id="28" dur="500"/>
                                        <p:tgtEl>
                                          <p:spTgt spid="409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nodeType="clickEffect">
                                  <p:stCondLst>
                                    <p:cond delay="0"/>
                                  </p:stCondLst>
                                  <p:childTnLst>
                                    <p:set>
                                      <p:cBhvr>
                                        <p:cTn id="32" dur="1" fill="hold">
                                          <p:stCondLst>
                                            <p:cond delay="0"/>
                                          </p:stCondLst>
                                        </p:cTn>
                                        <p:tgtEl>
                                          <p:spTgt spid="4100"/>
                                        </p:tgtEl>
                                        <p:attrNameLst>
                                          <p:attrName>style.visibility</p:attrName>
                                        </p:attrNameLst>
                                      </p:cBhvr>
                                      <p:to>
                                        <p:strVal val="visible"/>
                                      </p:to>
                                    </p:set>
                                    <p:animEffect transition="in" filter="box(in)">
                                      <p:cBhvr>
                                        <p:cTn id="33" dur="500"/>
                                        <p:tgtEl>
                                          <p:spTgt spid="410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nodeType="clickEffect">
                                  <p:stCondLst>
                                    <p:cond delay="0"/>
                                  </p:stCondLst>
                                  <p:childTnLst>
                                    <p:set>
                                      <p:cBhvr>
                                        <p:cTn id="37" dur="1" fill="hold">
                                          <p:stCondLst>
                                            <p:cond delay="0"/>
                                          </p:stCondLst>
                                        </p:cTn>
                                        <p:tgtEl>
                                          <p:spTgt spid="4101"/>
                                        </p:tgtEl>
                                        <p:attrNameLst>
                                          <p:attrName>style.visibility</p:attrName>
                                        </p:attrNameLst>
                                      </p:cBhvr>
                                      <p:to>
                                        <p:strVal val="visible"/>
                                      </p:to>
                                    </p:set>
                                    <p:animEffect transition="in" filter="box(in)">
                                      <p:cBhvr>
                                        <p:cTn id="38" dur="500"/>
                                        <p:tgtEl>
                                          <p:spTgt spid="410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nodeType="clickEffect">
                                  <p:stCondLst>
                                    <p:cond delay="0"/>
                                  </p:stCondLst>
                                  <p:childTnLst>
                                    <p:set>
                                      <p:cBhvr>
                                        <p:cTn id="42" dur="1" fill="hold">
                                          <p:stCondLst>
                                            <p:cond delay="0"/>
                                          </p:stCondLst>
                                        </p:cTn>
                                        <p:tgtEl>
                                          <p:spTgt spid="4102"/>
                                        </p:tgtEl>
                                        <p:attrNameLst>
                                          <p:attrName>style.visibility</p:attrName>
                                        </p:attrNameLst>
                                      </p:cBhvr>
                                      <p:to>
                                        <p:strVal val="visible"/>
                                      </p:to>
                                    </p:set>
                                    <p:animEffect transition="in" filter="box(in)">
                                      <p:cBhvr>
                                        <p:cTn id="43" dur="500"/>
                                        <p:tgtEl>
                                          <p:spTgt spid="410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4110"/>
                                        </p:tgtEl>
                                        <p:attrNameLst>
                                          <p:attrName>style.visibility</p:attrName>
                                        </p:attrNameLst>
                                      </p:cBhvr>
                                      <p:to>
                                        <p:strVal val="visible"/>
                                      </p:to>
                                    </p:set>
                                    <p:animEffect transition="in" filter="box(in)">
                                      <p:cBhvr>
                                        <p:cTn id="48" dur="500"/>
                                        <p:tgtEl>
                                          <p:spTgt spid="4110"/>
                                        </p:tgtEl>
                                      </p:cBhvr>
                                    </p:animEffect>
                                  </p:childTnLst>
                                </p:cTn>
                              </p:par>
                              <p:par>
                                <p:cTn id="49" presetID="4" presetClass="entr" presetSubtype="16" fill="hold" nodeType="withEffect">
                                  <p:stCondLst>
                                    <p:cond delay="0"/>
                                  </p:stCondLst>
                                  <p:childTnLst>
                                    <p:set>
                                      <p:cBhvr>
                                        <p:cTn id="50" dur="1" fill="hold">
                                          <p:stCondLst>
                                            <p:cond delay="0"/>
                                          </p:stCondLst>
                                        </p:cTn>
                                        <p:tgtEl>
                                          <p:spTgt spid="4103"/>
                                        </p:tgtEl>
                                        <p:attrNameLst>
                                          <p:attrName>style.visibility</p:attrName>
                                        </p:attrNameLst>
                                      </p:cBhvr>
                                      <p:to>
                                        <p:strVal val="visible"/>
                                      </p:to>
                                    </p:set>
                                    <p:animEffect transition="in" filter="box(in)">
                                      <p:cBhvr>
                                        <p:cTn id="51" dur="500"/>
                                        <p:tgtEl>
                                          <p:spTgt spid="4103"/>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4" presetClass="entr" presetSubtype="16" fill="hold" nodeType="clickEffect">
                                  <p:stCondLst>
                                    <p:cond delay="0"/>
                                  </p:stCondLst>
                                  <p:childTnLst>
                                    <p:set>
                                      <p:cBhvr>
                                        <p:cTn id="55" dur="1" fill="hold">
                                          <p:stCondLst>
                                            <p:cond delay="0"/>
                                          </p:stCondLst>
                                        </p:cTn>
                                        <p:tgtEl>
                                          <p:spTgt spid="4104"/>
                                        </p:tgtEl>
                                        <p:attrNameLst>
                                          <p:attrName>style.visibility</p:attrName>
                                        </p:attrNameLst>
                                      </p:cBhvr>
                                      <p:to>
                                        <p:strVal val="visible"/>
                                      </p:to>
                                    </p:set>
                                    <p:animEffect transition="in" filter="box(in)">
                                      <p:cBhvr>
                                        <p:cTn id="56" dur="500"/>
                                        <p:tgtEl>
                                          <p:spTgt spid="410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4" presetClass="entr" presetSubtype="16" fill="hold" nodeType="clickEffect">
                                  <p:stCondLst>
                                    <p:cond delay="0"/>
                                  </p:stCondLst>
                                  <p:childTnLst>
                                    <p:set>
                                      <p:cBhvr>
                                        <p:cTn id="60" dur="1" fill="hold">
                                          <p:stCondLst>
                                            <p:cond delay="0"/>
                                          </p:stCondLst>
                                        </p:cTn>
                                        <p:tgtEl>
                                          <p:spTgt spid="4105"/>
                                        </p:tgtEl>
                                        <p:attrNameLst>
                                          <p:attrName>style.visibility</p:attrName>
                                        </p:attrNameLst>
                                      </p:cBhvr>
                                      <p:to>
                                        <p:strVal val="visible"/>
                                      </p:to>
                                    </p:set>
                                    <p:animEffect transition="in" filter="box(in)">
                                      <p:cBhvr>
                                        <p:cTn id="61" dur="500"/>
                                        <p:tgtEl>
                                          <p:spTgt spid="4105"/>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4111"/>
                                        </p:tgtEl>
                                        <p:attrNameLst>
                                          <p:attrName>style.visibility</p:attrName>
                                        </p:attrNameLst>
                                      </p:cBhvr>
                                      <p:to>
                                        <p:strVal val="visible"/>
                                      </p:to>
                                    </p:set>
                                    <p:animEffect transition="in" filter="box(in)">
                                      <p:cBhvr>
                                        <p:cTn id="64" dur="500"/>
                                        <p:tgtEl>
                                          <p:spTgt spid="4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7" grpId="0"/>
      <p:bldP spid="4110" grpId="0"/>
      <p:bldP spid="41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1"/>
          <p:cNvSpPr>
            <a:spLocks noGrp="1"/>
          </p:cNvSpPr>
          <p:nvPr>
            <p:ph type="title"/>
          </p:nvPr>
        </p:nvSpPr>
        <p:spPr>
          <a:xfrm>
            <a:off x="990599" y="260350"/>
            <a:ext cx="7707313" cy="525463"/>
          </a:xfrm>
          <a:solidFill>
            <a:schemeClr val="accent3">
              <a:lumMod val="20000"/>
              <a:lumOff val="80000"/>
            </a:schemeClr>
          </a:solidFill>
          <a:ln>
            <a:solidFill>
              <a:schemeClr val="bg2">
                <a:lumMod val="25000"/>
              </a:schemeClr>
            </a:solidFill>
          </a:ln>
        </p:spPr>
        <p:txBody>
          <a:bodyPr>
            <a:normAutofit fontScale="90000"/>
          </a:bodyPr>
          <a:lstStyle/>
          <a:p>
            <a:r>
              <a:rPr lang="en-US" altLang="zh-TW" dirty="0" smtClean="0"/>
              <a:t>Adiabatic Processes</a:t>
            </a:r>
            <a:endParaRPr lang="zh-TW" altLang="en-US" dirty="0" smtClean="0"/>
          </a:p>
        </p:txBody>
      </p:sp>
      <p:sp>
        <p:nvSpPr>
          <p:cNvPr id="8202" name="文字方塊 4"/>
          <p:cNvSpPr txBox="1">
            <a:spLocks noChangeArrowheads="1"/>
          </p:cNvSpPr>
          <p:nvPr/>
        </p:nvSpPr>
        <p:spPr bwMode="auto">
          <a:xfrm>
            <a:off x="3143250" y="1071563"/>
            <a:ext cx="5643563" cy="664541"/>
          </a:xfrm>
          <a:prstGeom prst="rect">
            <a:avLst/>
          </a:prstGeom>
          <a:noFill/>
          <a:ln w="9525">
            <a:noFill/>
            <a:miter lim="800000"/>
            <a:headEnd/>
            <a:tailEnd/>
          </a:ln>
        </p:spPr>
        <p:txBody>
          <a:bodyPr>
            <a:spAutoFit/>
          </a:bodyPr>
          <a:lstStyle/>
          <a:p>
            <a:r>
              <a:rPr lang="en-US" altLang="zh-TW" sz="1600" b="1" dirty="0">
                <a:solidFill>
                  <a:srgbClr val="00B050"/>
                </a:solidFill>
              </a:rPr>
              <a:t>Adiabatic process</a:t>
            </a:r>
            <a:r>
              <a:rPr lang="en-US" altLang="zh-TW" sz="1600" b="1" dirty="0"/>
              <a:t>:  </a:t>
            </a:r>
            <a:r>
              <a:rPr lang="en-US" altLang="zh-TW" sz="1600" b="1" i="1" dirty="0"/>
              <a:t>Q</a:t>
            </a:r>
            <a:r>
              <a:rPr lang="en-US" altLang="zh-TW" sz="1600" b="1" dirty="0"/>
              <a:t> = constant</a:t>
            </a:r>
          </a:p>
          <a:p>
            <a:pPr>
              <a:lnSpc>
                <a:spcPct val="150000"/>
              </a:lnSpc>
            </a:pPr>
            <a:r>
              <a:rPr lang="en-US" altLang="zh-TW" sz="1600" b="1" dirty="0"/>
              <a:t>e.g.,  insulated system,  quick changes like combustion, …</a:t>
            </a:r>
            <a:endParaRPr lang="zh-TW" altLang="en-US" sz="1600" b="1" dirty="0"/>
          </a:p>
        </p:txBody>
      </p:sp>
      <p:graphicFrame>
        <p:nvGraphicFramePr>
          <p:cNvPr id="8194" name="Object 4"/>
          <p:cNvGraphicFramePr>
            <a:graphicFrameLocks noChangeAspect="1"/>
          </p:cNvGraphicFramePr>
          <p:nvPr/>
        </p:nvGraphicFramePr>
        <p:xfrm>
          <a:off x="4143375" y="2000250"/>
          <a:ext cx="1019175" cy="279400"/>
        </p:xfrm>
        <a:graphic>
          <a:graphicData uri="http://schemas.openxmlformats.org/presentationml/2006/ole">
            <p:oleObj spid="_x0000_s3074" name="Equation" r:id="rId3" imgW="647419" imgH="177723" progId="">
              <p:embed/>
            </p:oleObj>
          </a:graphicData>
        </a:graphic>
      </p:graphicFrame>
      <p:sp>
        <p:nvSpPr>
          <p:cNvPr id="8203" name="文字方塊 6"/>
          <p:cNvSpPr txBox="1">
            <a:spLocks noChangeArrowheads="1"/>
          </p:cNvSpPr>
          <p:nvPr/>
        </p:nvSpPr>
        <p:spPr bwMode="auto">
          <a:xfrm>
            <a:off x="3143250" y="2570163"/>
            <a:ext cx="1714500" cy="338137"/>
          </a:xfrm>
          <a:prstGeom prst="rect">
            <a:avLst/>
          </a:prstGeom>
          <a:noFill/>
          <a:ln w="9525">
            <a:noFill/>
            <a:miter lim="800000"/>
            <a:headEnd/>
            <a:tailEnd/>
          </a:ln>
        </p:spPr>
        <p:txBody>
          <a:bodyPr>
            <a:spAutoFit/>
          </a:bodyPr>
          <a:lstStyle/>
          <a:p>
            <a:r>
              <a:rPr lang="en-US" altLang="zh-TW" sz="1600"/>
              <a:t>Tactics 18.1.  </a:t>
            </a:r>
            <a:r>
              <a:rPr lang="en-US" altLang="zh-TW" sz="1600">
                <a:sym typeface="Wingdings" pitchFamily="2" charset="2"/>
              </a:rPr>
              <a:t></a:t>
            </a:r>
            <a:endParaRPr lang="zh-TW" altLang="en-US" sz="1600"/>
          </a:p>
        </p:txBody>
      </p:sp>
      <p:graphicFrame>
        <p:nvGraphicFramePr>
          <p:cNvPr id="8195" name="Object 3"/>
          <p:cNvGraphicFramePr>
            <a:graphicFrameLocks noChangeAspect="1"/>
          </p:cNvGraphicFramePr>
          <p:nvPr/>
        </p:nvGraphicFramePr>
        <p:xfrm>
          <a:off x="5000625" y="2570163"/>
          <a:ext cx="1339850" cy="358775"/>
        </p:xfrm>
        <a:graphic>
          <a:graphicData uri="http://schemas.openxmlformats.org/presentationml/2006/ole">
            <p:oleObj spid="_x0000_s3075" name="Equation" r:id="rId4" imgW="850900" imgH="228600" progId="">
              <p:embed/>
            </p:oleObj>
          </a:graphicData>
        </a:graphic>
      </p:graphicFrame>
      <p:sp>
        <p:nvSpPr>
          <p:cNvPr id="8204" name="文字方塊 8"/>
          <p:cNvSpPr txBox="1">
            <a:spLocks noChangeArrowheads="1"/>
          </p:cNvSpPr>
          <p:nvPr/>
        </p:nvSpPr>
        <p:spPr bwMode="auto">
          <a:xfrm>
            <a:off x="6643688" y="2428875"/>
            <a:ext cx="1071562" cy="584200"/>
          </a:xfrm>
          <a:prstGeom prst="rect">
            <a:avLst/>
          </a:prstGeom>
          <a:noFill/>
          <a:ln w="9525">
            <a:noFill/>
            <a:miter lim="800000"/>
            <a:headEnd/>
            <a:tailEnd/>
          </a:ln>
        </p:spPr>
        <p:txBody>
          <a:bodyPr>
            <a:spAutoFit/>
          </a:bodyPr>
          <a:lstStyle/>
          <a:p>
            <a:r>
              <a:rPr lang="en-US" altLang="zh-TW" sz="1600">
                <a:solidFill>
                  <a:srgbClr val="00B050"/>
                </a:solidFill>
              </a:rPr>
              <a:t>adiabat</a:t>
            </a:r>
            <a:r>
              <a:rPr lang="en-US" altLang="zh-TW" sz="1600"/>
              <a:t>, ideal gas</a:t>
            </a:r>
            <a:endParaRPr lang="zh-TW" altLang="en-US" sz="1600">
              <a:solidFill>
                <a:srgbClr val="00B050"/>
              </a:solidFill>
            </a:endParaRPr>
          </a:p>
        </p:txBody>
      </p:sp>
      <p:graphicFrame>
        <p:nvGraphicFramePr>
          <p:cNvPr id="8196" name="Object 4"/>
          <p:cNvGraphicFramePr>
            <a:graphicFrameLocks noChangeAspect="1"/>
          </p:cNvGraphicFramePr>
          <p:nvPr/>
        </p:nvGraphicFramePr>
        <p:xfrm>
          <a:off x="7840663" y="2428875"/>
          <a:ext cx="1081087" cy="677863"/>
        </p:xfrm>
        <a:graphic>
          <a:graphicData uri="http://schemas.openxmlformats.org/presentationml/2006/ole">
            <p:oleObj spid="_x0000_s3076" name="Equation" r:id="rId5" imgW="685800" imgH="431800" progId="">
              <p:embed/>
            </p:oleObj>
          </a:graphicData>
        </a:graphic>
      </p:graphicFrame>
      <p:graphicFrame>
        <p:nvGraphicFramePr>
          <p:cNvPr id="8197" name="Object 5"/>
          <p:cNvGraphicFramePr>
            <a:graphicFrameLocks noChangeAspect="1"/>
          </p:cNvGraphicFramePr>
          <p:nvPr/>
        </p:nvGraphicFramePr>
        <p:xfrm>
          <a:off x="5000625" y="3286125"/>
          <a:ext cx="1460500" cy="358775"/>
        </p:xfrm>
        <a:graphic>
          <a:graphicData uri="http://schemas.openxmlformats.org/presentationml/2006/ole">
            <p:oleObj spid="_x0000_s3077" name="Equation" r:id="rId6" imgW="927100" imgH="228600" progId="">
              <p:embed/>
            </p:oleObj>
          </a:graphicData>
        </a:graphic>
      </p:graphicFrame>
      <p:sp>
        <p:nvSpPr>
          <p:cNvPr id="8205" name="文字方塊 11"/>
          <p:cNvSpPr txBox="1">
            <a:spLocks noChangeArrowheads="1"/>
          </p:cNvSpPr>
          <p:nvPr/>
        </p:nvSpPr>
        <p:spPr bwMode="auto">
          <a:xfrm>
            <a:off x="6715125" y="3286125"/>
            <a:ext cx="1000125" cy="338138"/>
          </a:xfrm>
          <a:prstGeom prst="rect">
            <a:avLst/>
          </a:prstGeom>
          <a:noFill/>
          <a:ln w="9525">
            <a:noFill/>
            <a:miter lim="800000"/>
            <a:headEnd/>
            <a:tailEnd/>
          </a:ln>
        </p:spPr>
        <p:txBody>
          <a:bodyPr>
            <a:spAutoFit/>
          </a:bodyPr>
          <a:lstStyle/>
          <a:p>
            <a:r>
              <a:rPr lang="en-US" altLang="zh-TW" sz="1600"/>
              <a:t>Prob. 66</a:t>
            </a:r>
            <a:endParaRPr lang="zh-TW" altLang="en-US" sz="1600"/>
          </a:p>
        </p:txBody>
      </p:sp>
      <p:graphicFrame>
        <p:nvGraphicFramePr>
          <p:cNvPr id="8198" name="Object 6"/>
          <p:cNvGraphicFramePr>
            <a:graphicFrameLocks noChangeAspect="1"/>
          </p:cNvGraphicFramePr>
          <p:nvPr/>
        </p:nvGraphicFramePr>
        <p:xfrm>
          <a:off x="3157538" y="4208463"/>
          <a:ext cx="1739900" cy="657225"/>
        </p:xfrm>
        <a:graphic>
          <a:graphicData uri="http://schemas.openxmlformats.org/presentationml/2006/ole">
            <p:oleObj spid="_x0000_s3078" name="Equation" r:id="rId7" imgW="1104900" imgH="419100" progId="">
              <p:embed/>
            </p:oleObj>
          </a:graphicData>
        </a:graphic>
      </p:graphicFrame>
      <p:sp>
        <p:nvSpPr>
          <p:cNvPr id="8206" name="文字方塊 13"/>
          <p:cNvSpPr txBox="1">
            <a:spLocks noChangeArrowheads="1"/>
          </p:cNvSpPr>
          <p:nvPr/>
        </p:nvSpPr>
        <p:spPr bwMode="auto">
          <a:xfrm>
            <a:off x="3429000" y="5000625"/>
            <a:ext cx="1000125" cy="338138"/>
          </a:xfrm>
          <a:prstGeom prst="rect">
            <a:avLst/>
          </a:prstGeom>
          <a:noFill/>
          <a:ln w="9525">
            <a:noFill/>
            <a:miter lim="800000"/>
            <a:headEnd/>
            <a:tailEnd/>
          </a:ln>
        </p:spPr>
        <p:txBody>
          <a:bodyPr>
            <a:spAutoFit/>
          </a:bodyPr>
          <a:lstStyle/>
          <a:p>
            <a:r>
              <a:rPr lang="en-US" altLang="zh-TW" sz="1600"/>
              <a:t>Prob. 62</a:t>
            </a:r>
            <a:endParaRPr lang="zh-TW" altLang="en-US" sz="1600"/>
          </a:p>
        </p:txBody>
      </p:sp>
      <p:pic>
        <p:nvPicPr>
          <p:cNvPr id="8208" name="Picture 16"/>
          <p:cNvPicPr>
            <a:picLocks noChangeAspect="1" noChangeArrowheads="1"/>
          </p:cNvPicPr>
          <p:nvPr/>
        </p:nvPicPr>
        <p:blipFill>
          <a:blip r:embed="rId8"/>
          <a:srcRect/>
          <a:stretch>
            <a:fillRect/>
          </a:stretch>
        </p:blipFill>
        <p:spPr bwMode="auto">
          <a:xfrm>
            <a:off x="990600" y="914400"/>
            <a:ext cx="2038350" cy="1971675"/>
          </a:xfrm>
          <a:prstGeom prst="rect">
            <a:avLst/>
          </a:prstGeom>
          <a:noFill/>
          <a:ln w="9525">
            <a:noFill/>
            <a:miter lim="800000"/>
            <a:headEnd/>
            <a:tailEnd/>
          </a:ln>
        </p:spPr>
      </p:pic>
      <p:pic>
        <p:nvPicPr>
          <p:cNvPr id="8209" name="Picture 17"/>
          <p:cNvPicPr>
            <a:picLocks noChangeAspect="1" noChangeArrowheads="1"/>
          </p:cNvPicPr>
          <p:nvPr/>
        </p:nvPicPr>
        <p:blipFill>
          <a:blip r:embed="rId9"/>
          <a:srcRect/>
          <a:stretch>
            <a:fillRect/>
          </a:stretch>
        </p:blipFill>
        <p:spPr bwMode="auto">
          <a:xfrm>
            <a:off x="990600" y="3200400"/>
            <a:ext cx="2133600" cy="1905000"/>
          </a:xfrm>
          <a:prstGeom prst="rect">
            <a:avLst/>
          </a:prstGeom>
          <a:noFill/>
          <a:ln w="9525">
            <a:noFill/>
            <a:miter lim="800000"/>
            <a:headEnd/>
            <a:tailEnd/>
          </a:ln>
        </p:spPr>
      </p:pic>
      <p:cxnSp>
        <p:nvCxnSpPr>
          <p:cNvPr id="19" name="直線單箭頭接點 18"/>
          <p:cNvCxnSpPr>
            <a:cxnSpLocks noChangeShapeType="1"/>
          </p:cNvCxnSpPr>
          <p:nvPr/>
        </p:nvCxnSpPr>
        <p:spPr bwMode="auto">
          <a:xfrm flipV="1">
            <a:off x="1714500" y="2214563"/>
            <a:ext cx="2428875" cy="1857375"/>
          </a:xfrm>
          <a:prstGeom prst="straightConnector1">
            <a:avLst/>
          </a:prstGeom>
          <a:noFill/>
          <a:ln w="25400" algn="ctr">
            <a:solidFill>
              <a:srgbClr val="00B050"/>
            </a:solidFill>
            <a:round/>
            <a:headEnd/>
            <a:tailEnd type="arrow" w="med" len="med"/>
          </a:ln>
        </p:spPr>
      </p:cxnSp>
      <p:pic>
        <p:nvPicPr>
          <p:cNvPr id="8210" name="Picture 18"/>
          <p:cNvPicPr>
            <a:picLocks noChangeAspect="1" noChangeArrowheads="1"/>
          </p:cNvPicPr>
          <p:nvPr/>
        </p:nvPicPr>
        <p:blipFill>
          <a:blip r:embed="rId10"/>
          <a:srcRect/>
          <a:stretch>
            <a:fillRect/>
          </a:stretch>
        </p:blipFill>
        <p:spPr bwMode="auto">
          <a:xfrm>
            <a:off x="5357813" y="4071938"/>
            <a:ext cx="3181350" cy="2505075"/>
          </a:xfrm>
          <a:prstGeom prst="rect">
            <a:avLst/>
          </a:prstGeom>
          <a:noFill/>
          <a:ln w="9525">
            <a:noFill/>
            <a:miter lim="800000"/>
            <a:headEnd/>
            <a:tailEnd/>
          </a:ln>
        </p:spPr>
      </p:pic>
      <p:sp>
        <p:nvSpPr>
          <p:cNvPr id="23" name="矩形 22"/>
          <p:cNvSpPr>
            <a:spLocks noChangeArrowheads="1"/>
          </p:cNvSpPr>
          <p:nvPr/>
        </p:nvSpPr>
        <p:spPr bwMode="auto">
          <a:xfrm>
            <a:off x="6715125" y="4357688"/>
            <a:ext cx="2000250" cy="307975"/>
          </a:xfrm>
          <a:prstGeom prst="rect">
            <a:avLst/>
          </a:prstGeom>
          <a:noFill/>
          <a:ln w="9525">
            <a:noFill/>
            <a:miter lim="800000"/>
            <a:headEnd/>
            <a:tailEnd/>
          </a:ln>
        </p:spPr>
        <p:txBody>
          <a:bodyPr>
            <a:spAutoFit/>
          </a:bodyPr>
          <a:lstStyle/>
          <a:p>
            <a:r>
              <a:rPr lang="en-US" altLang="zh-TW" sz="1400"/>
              <a:t>Adiabatic: larger </a:t>
            </a:r>
            <a:r>
              <a:rPr lang="en-US" altLang="zh-TW" sz="1400">
                <a:sym typeface="Symbol" pitchFamily="18" charset="2"/>
              </a:rPr>
              <a:t></a:t>
            </a:r>
            <a:r>
              <a:rPr lang="en-US" altLang="zh-TW" sz="1400" b="1" i="1">
                <a:sym typeface="Symbol" pitchFamily="18" charset="2"/>
              </a:rPr>
              <a:t>p</a:t>
            </a:r>
            <a:r>
              <a:rPr lang="en-US" altLang="zh-TW" sz="1400"/>
              <a:t> </a:t>
            </a:r>
            <a:endParaRPr lang="zh-TW" altLang="en-US" sz="1400"/>
          </a:p>
        </p:txBody>
      </p:sp>
      <p:cxnSp>
        <p:nvCxnSpPr>
          <p:cNvPr id="24" name="直線單箭頭接點 23"/>
          <p:cNvCxnSpPr>
            <a:cxnSpLocks noChangeShapeType="1"/>
          </p:cNvCxnSpPr>
          <p:nvPr/>
        </p:nvCxnSpPr>
        <p:spPr bwMode="auto">
          <a:xfrm rot="5400000">
            <a:off x="6465094" y="4750594"/>
            <a:ext cx="1000125" cy="642937"/>
          </a:xfrm>
          <a:prstGeom prst="straightConnector1">
            <a:avLst/>
          </a:prstGeom>
          <a:noFill/>
          <a:ln w="25400" algn="ctr">
            <a:solidFill>
              <a:srgbClr val="00B050"/>
            </a:solidFill>
            <a:round/>
            <a:headEnd/>
            <a:tailEnd type="arrow" w="med" len="med"/>
          </a:ln>
        </p:spPr>
      </p:cxnSp>
      <p:sp>
        <p:nvSpPr>
          <p:cNvPr id="20" name="Slide Number Placeholder 19"/>
          <p:cNvSpPr>
            <a:spLocks noGrp="1"/>
          </p:cNvSpPr>
          <p:nvPr>
            <p:ph type="sldNum" sz="quarter" idx="12"/>
          </p:nvPr>
        </p:nvSpPr>
        <p:spPr/>
        <p:txBody>
          <a:bodyPr/>
          <a:lstStyle/>
          <a:p>
            <a:fld id="{B6F15528-21DE-4FAA-801E-634DDDAF4B2B}" type="slidenum">
              <a:rPr lang="en-US" smtClean="0">
                <a:solidFill>
                  <a:srgbClr val="C00000"/>
                </a:solidFill>
              </a:rPr>
              <a:pPr/>
              <a:t>46</a:t>
            </a:fld>
            <a:endParaRPr lang="en-US" dirty="0">
              <a:solidFill>
                <a:srgbClr val="C00000"/>
              </a:solidFill>
            </a:endParaRPr>
          </a:p>
        </p:txBody>
      </p:sp>
      <p:sp>
        <p:nvSpPr>
          <p:cNvPr id="21" name="Footer Placeholder 20"/>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8202">
                                            <p:txEl>
                                              <p:pRg st="0" end="0"/>
                                            </p:txEl>
                                          </p:spTgt>
                                        </p:tgtEl>
                                        <p:attrNameLst>
                                          <p:attrName>style.visibility</p:attrName>
                                        </p:attrNameLst>
                                      </p:cBhvr>
                                      <p:to>
                                        <p:strVal val="visible"/>
                                      </p:to>
                                    </p:set>
                                    <p:animEffect transition="in" filter="box(in)">
                                      <p:cBhvr>
                                        <p:cTn id="7" dur="500"/>
                                        <p:tgtEl>
                                          <p:spTgt spid="82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202">
                                            <p:txEl>
                                              <p:pRg st="1" end="1"/>
                                            </p:txEl>
                                          </p:spTgt>
                                        </p:tgtEl>
                                        <p:attrNameLst>
                                          <p:attrName>style.visibility</p:attrName>
                                        </p:attrNameLst>
                                      </p:cBhvr>
                                      <p:to>
                                        <p:strVal val="visible"/>
                                      </p:to>
                                    </p:set>
                                    <p:animEffect transition="in" filter="box(in)">
                                      <p:cBhvr>
                                        <p:cTn id="12" dur="500"/>
                                        <p:tgtEl>
                                          <p:spTgt spid="820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8208"/>
                                        </p:tgtEl>
                                        <p:attrNameLst>
                                          <p:attrName>style.visibility</p:attrName>
                                        </p:attrNameLst>
                                      </p:cBhvr>
                                      <p:to>
                                        <p:strVal val="visible"/>
                                      </p:to>
                                    </p:set>
                                    <p:animEffect transition="in" filter="box(in)">
                                      <p:cBhvr>
                                        <p:cTn id="17" dur="500"/>
                                        <p:tgtEl>
                                          <p:spTgt spid="820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8209"/>
                                        </p:tgtEl>
                                        <p:attrNameLst>
                                          <p:attrName>style.visibility</p:attrName>
                                        </p:attrNameLst>
                                      </p:cBhvr>
                                      <p:to>
                                        <p:strVal val="visible"/>
                                      </p:to>
                                    </p:set>
                                    <p:animEffect transition="in" filter="box(in)">
                                      <p:cBhvr>
                                        <p:cTn id="22" dur="500"/>
                                        <p:tgtEl>
                                          <p:spTgt spid="820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8194"/>
                                        </p:tgtEl>
                                        <p:attrNameLst>
                                          <p:attrName>style.visibility</p:attrName>
                                        </p:attrNameLst>
                                      </p:cBhvr>
                                      <p:to>
                                        <p:strVal val="visible"/>
                                      </p:to>
                                    </p:set>
                                    <p:animEffect transition="in" filter="box(in)">
                                      <p:cBhvr>
                                        <p:cTn id="27" dur="500"/>
                                        <p:tgtEl>
                                          <p:spTgt spid="8194"/>
                                        </p:tgtEl>
                                      </p:cBhvr>
                                    </p:animEffect>
                                  </p:childTnLst>
                                </p:cTn>
                              </p:par>
                              <p:par>
                                <p:cTn id="28" presetID="4" presetClass="entr" presetSubtype="16"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ox(in)">
                                      <p:cBhvr>
                                        <p:cTn id="30" dur="500"/>
                                        <p:tgtEl>
                                          <p:spTgt spid="1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8203"/>
                                        </p:tgtEl>
                                        <p:attrNameLst>
                                          <p:attrName>style.visibility</p:attrName>
                                        </p:attrNameLst>
                                      </p:cBhvr>
                                      <p:to>
                                        <p:strVal val="visible"/>
                                      </p:to>
                                    </p:set>
                                    <p:animEffect transition="in" filter="box(in)">
                                      <p:cBhvr>
                                        <p:cTn id="35" dur="500"/>
                                        <p:tgtEl>
                                          <p:spTgt spid="8203"/>
                                        </p:tgtEl>
                                      </p:cBhvr>
                                    </p:animEffect>
                                  </p:childTnLst>
                                </p:cTn>
                              </p:par>
                              <p:par>
                                <p:cTn id="36" presetID="4" presetClass="entr" presetSubtype="16" fill="hold" nodeType="withEffect">
                                  <p:stCondLst>
                                    <p:cond delay="0"/>
                                  </p:stCondLst>
                                  <p:childTnLst>
                                    <p:set>
                                      <p:cBhvr>
                                        <p:cTn id="37" dur="1" fill="hold">
                                          <p:stCondLst>
                                            <p:cond delay="0"/>
                                          </p:stCondLst>
                                        </p:cTn>
                                        <p:tgtEl>
                                          <p:spTgt spid="8195"/>
                                        </p:tgtEl>
                                        <p:attrNameLst>
                                          <p:attrName>style.visibility</p:attrName>
                                        </p:attrNameLst>
                                      </p:cBhvr>
                                      <p:to>
                                        <p:strVal val="visible"/>
                                      </p:to>
                                    </p:set>
                                    <p:animEffect transition="in" filter="box(in)">
                                      <p:cBhvr>
                                        <p:cTn id="38" dur="500"/>
                                        <p:tgtEl>
                                          <p:spTgt spid="8195"/>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8204"/>
                                        </p:tgtEl>
                                        <p:attrNameLst>
                                          <p:attrName>style.visibility</p:attrName>
                                        </p:attrNameLst>
                                      </p:cBhvr>
                                      <p:to>
                                        <p:strVal val="visible"/>
                                      </p:to>
                                    </p:set>
                                    <p:animEffect transition="in" filter="box(in)">
                                      <p:cBhvr>
                                        <p:cTn id="41" dur="500"/>
                                        <p:tgtEl>
                                          <p:spTgt spid="820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4" presetClass="entr" presetSubtype="16" fill="hold" nodeType="clickEffect">
                                  <p:stCondLst>
                                    <p:cond delay="0"/>
                                  </p:stCondLst>
                                  <p:childTnLst>
                                    <p:set>
                                      <p:cBhvr>
                                        <p:cTn id="45" dur="1" fill="hold">
                                          <p:stCondLst>
                                            <p:cond delay="0"/>
                                          </p:stCondLst>
                                        </p:cTn>
                                        <p:tgtEl>
                                          <p:spTgt spid="8196"/>
                                        </p:tgtEl>
                                        <p:attrNameLst>
                                          <p:attrName>style.visibility</p:attrName>
                                        </p:attrNameLst>
                                      </p:cBhvr>
                                      <p:to>
                                        <p:strVal val="visible"/>
                                      </p:to>
                                    </p:set>
                                    <p:animEffect transition="in" filter="box(in)">
                                      <p:cBhvr>
                                        <p:cTn id="46" dur="500"/>
                                        <p:tgtEl>
                                          <p:spTgt spid="819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 presetClass="entr" presetSubtype="16" fill="hold" nodeType="clickEffect">
                                  <p:stCondLst>
                                    <p:cond delay="0"/>
                                  </p:stCondLst>
                                  <p:childTnLst>
                                    <p:set>
                                      <p:cBhvr>
                                        <p:cTn id="50" dur="1" fill="hold">
                                          <p:stCondLst>
                                            <p:cond delay="0"/>
                                          </p:stCondLst>
                                        </p:cTn>
                                        <p:tgtEl>
                                          <p:spTgt spid="8210"/>
                                        </p:tgtEl>
                                        <p:attrNameLst>
                                          <p:attrName>style.visibility</p:attrName>
                                        </p:attrNameLst>
                                      </p:cBhvr>
                                      <p:to>
                                        <p:strVal val="visible"/>
                                      </p:to>
                                    </p:set>
                                    <p:animEffect transition="in" filter="box(in)">
                                      <p:cBhvr>
                                        <p:cTn id="51" dur="500"/>
                                        <p:tgtEl>
                                          <p:spTgt spid="821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box(in)">
                                      <p:cBhvr>
                                        <p:cTn id="56" dur="500"/>
                                        <p:tgtEl>
                                          <p:spTgt spid="23"/>
                                        </p:tgtEl>
                                      </p:cBhvr>
                                    </p:animEffect>
                                  </p:childTnLst>
                                </p:cTn>
                              </p:par>
                              <p:par>
                                <p:cTn id="57" presetID="4" presetClass="entr" presetSubtype="16"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box(in)">
                                      <p:cBhvr>
                                        <p:cTn id="59" dur="500"/>
                                        <p:tgtEl>
                                          <p:spTgt spid="24"/>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4" presetClass="entr" presetSubtype="16" fill="hold" nodeType="clickEffect">
                                  <p:stCondLst>
                                    <p:cond delay="0"/>
                                  </p:stCondLst>
                                  <p:childTnLst>
                                    <p:set>
                                      <p:cBhvr>
                                        <p:cTn id="63" dur="1" fill="hold">
                                          <p:stCondLst>
                                            <p:cond delay="0"/>
                                          </p:stCondLst>
                                        </p:cTn>
                                        <p:tgtEl>
                                          <p:spTgt spid="8197"/>
                                        </p:tgtEl>
                                        <p:attrNameLst>
                                          <p:attrName>style.visibility</p:attrName>
                                        </p:attrNameLst>
                                      </p:cBhvr>
                                      <p:to>
                                        <p:strVal val="visible"/>
                                      </p:to>
                                    </p:set>
                                    <p:animEffect transition="in" filter="box(in)">
                                      <p:cBhvr>
                                        <p:cTn id="64" dur="500"/>
                                        <p:tgtEl>
                                          <p:spTgt spid="8197"/>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8205"/>
                                        </p:tgtEl>
                                        <p:attrNameLst>
                                          <p:attrName>style.visibility</p:attrName>
                                        </p:attrNameLst>
                                      </p:cBhvr>
                                      <p:to>
                                        <p:strVal val="visible"/>
                                      </p:to>
                                    </p:set>
                                    <p:animEffect transition="in" filter="box(in)">
                                      <p:cBhvr>
                                        <p:cTn id="67" dur="500"/>
                                        <p:tgtEl>
                                          <p:spTgt spid="820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 presetClass="entr" presetSubtype="16" fill="hold" nodeType="clickEffect">
                                  <p:stCondLst>
                                    <p:cond delay="0"/>
                                  </p:stCondLst>
                                  <p:childTnLst>
                                    <p:set>
                                      <p:cBhvr>
                                        <p:cTn id="71" dur="1" fill="hold">
                                          <p:stCondLst>
                                            <p:cond delay="0"/>
                                          </p:stCondLst>
                                        </p:cTn>
                                        <p:tgtEl>
                                          <p:spTgt spid="8198"/>
                                        </p:tgtEl>
                                        <p:attrNameLst>
                                          <p:attrName>style.visibility</p:attrName>
                                        </p:attrNameLst>
                                      </p:cBhvr>
                                      <p:to>
                                        <p:strVal val="visible"/>
                                      </p:to>
                                    </p:set>
                                    <p:animEffect transition="in" filter="box(in)">
                                      <p:cBhvr>
                                        <p:cTn id="72" dur="500"/>
                                        <p:tgtEl>
                                          <p:spTgt spid="8198"/>
                                        </p:tgtEl>
                                      </p:cBhvr>
                                    </p:animEffect>
                                  </p:childTnLst>
                                </p:cTn>
                              </p:par>
                              <p:par>
                                <p:cTn id="73" presetID="4" presetClass="entr" presetSubtype="16" fill="hold" grpId="0" nodeType="withEffect">
                                  <p:stCondLst>
                                    <p:cond delay="0"/>
                                  </p:stCondLst>
                                  <p:childTnLst>
                                    <p:set>
                                      <p:cBhvr>
                                        <p:cTn id="74" dur="1" fill="hold">
                                          <p:stCondLst>
                                            <p:cond delay="0"/>
                                          </p:stCondLst>
                                        </p:cTn>
                                        <p:tgtEl>
                                          <p:spTgt spid="8206"/>
                                        </p:tgtEl>
                                        <p:attrNameLst>
                                          <p:attrName>style.visibility</p:attrName>
                                        </p:attrNameLst>
                                      </p:cBhvr>
                                      <p:to>
                                        <p:strVal val="visible"/>
                                      </p:to>
                                    </p:set>
                                    <p:animEffect transition="in" filter="box(in)">
                                      <p:cBhvr>
                                        <p:cTn id="75" dur="500"/>
                                        <p:tgtEl>
                                          <p:spTgt spid="8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p:bldP spid="8204" grpId="0"/>
      <p:bldP spid="8205" grpId="0"/>
      <p:bldP spid="8206" grpId="0"/>
      <p:bldP spid="2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a:xfrm>
            <a:off x="990599" y="260350"/>
            <a:ext cx="7707313" cy="596900"/>
          </a:xfrm>
          <a:solidFill>
            <a:schemeClr val="accent3">
              <a:lumMod val="20000"/>
              <a:lumOff val="80000"/>
            </a:schemeClr>
          </a:solidFill>
          <a:ln>
            <a:solidFill>
              <a:schemeClr val="bg2">
                <a:lumMod val="25000"/>
              </a:schemeClr>
            </a:solidFill>
          </a:ln>
        </p:spPr>
        <p:txBody>
          <a:bodyPr>
            <a:normAutofit fontScale="90000"/>
          </a:bodyPr>
          <a:lstStyle/>
          <a:p>
            <a:r>
              <a:rPr lang="en-US" altLang="zh-TW" dirty="0" smtClean="0"/>
              <a:t>Adiabatic Equation</a:t>
            </a:r>
            <a:endParaRPr lang="zh-TW" altLang="en-US" dirty="0" smtClean="0"/>
          </a:p>
        </p:txBody>
      </p:sp>
      <p:sp>
        <p:nvSpPr>
          <p:cNvPr id="9233" name="文字方塊 2"/>
          <p:cNvSpPr txBox="1">
            <a:spLocks noChangeArrowheads="1"/>
          </p:cNvSpPr>
          <p:nvPr/>
        </p:nvSpPr>
        <p:spPr bwMode="auto">
          <a:xfrm>
            <a:off x="1000125" y="1071563"/>
            <a:ext cx="2357438" cy="461962"/>
          </a:xfrm>
          <a:prstGeom prst="rect">
            <a:avLst/>
          </a:prstGeom>
          <a:noFill/>
          <a:ln w="9525">
            <a:noFill/>
            <a:miter lim="800000"/>
            <a:headEnd/>
            <a:tailEnd/>
          </a:ln>
        </p:spPr>
        <p:txBody>
          <a:bodyPr>
            <a:spAutoFit/>
          </a:bodyPr>
          <a:lstStyle/>
          <a:p>
            <a:pPr>
              <a:lnSpc>
                <a:spcPct val="150000"/>
              </a:lnSpc>
            </a:pPr>
            <a:r>
              <a:rPr lang="en-US" altLang="zh-TW" sz="1600"/>
              <a:t>Ideal gas, any process:</a:t>
            </a:r>
            <a:endParaRPr lang="zh-TW" altLang="en-US" sz="1600"/>
          </a:p>
        </p:txBody>
      </p:sp>
      <p:graphicFrame>
        <p:nvGraphicFramePr>
          <p:cNvPr id="9218" name="Object 5"/>
          <p:cNvGraphicFramePr>
            <a:graphicFrameLocks noChangeAspect="1"/>
          </p:cNvGraphicFramePr>
          <p:nvPr/>
        </p:nvGraphicFramePr>
        <p:xfrm>
          <a:off x="3643313" y="1143000"/>
          <a:ext cx="1443037" cy="361950"/>
        </p:xfrm>
        <a:graphic>
          <a:graphicData uri="http://schemas.openxmlformats.org/presentationml/2006/ole">
            <p:oleObj spid="_x0000_s4098" name="Equation" r:id="rId3" imgW="914400" imgH="228600" progId="">
              <p:embed/>
            </p:oleObj>
          </a:graphicData>
        </a:graphic>
      </p:graphicFrame>
      <p:graphicFrame>
        <p:nvGraphicFramePr>
          <p:cNvPr id="9219" name="Object 6"/>
          <p:cNvGraphicFramePr>
            <a:graphicFrameLocks noChangeAspect="1"/>
          </p:cNvGraphicFramePr>
          <p:nvPr/>
        </p:nvGraphicFramePr>
        <p:xfrm>
          <a:off x="4572000" y="1785938"/>
          <a:ext cx="962025" cy="320675"/>
        </p:xfrm>
        <a:graphic>
          <a:graphicData uri="http://schemas.openxmlformats.org/presentationml/2006/ole">
            <p:oleObj spid="_x0000_s4099" name="Equation" r:id="rId4" imgW="609336" imgH="203112" progId="">
              <p:embed/>
            </p:oleObj>
          </a:graphicData>
        </a:graphic>
      </p:graphicFrame>
      <p:graphicFrame>
        <p:nvGraphicFramePr>
          <p:cNvPr id="9220" name="Object 7"/>
          <p:cNvGraphicFramePr>
            <a:graphicFrameLocks noChangeAspect="1"/>
          </p:cNvGraphicFramePr>
          <p:nvPr/>
        </p:nvGraphicFramePr>
        <p:xfrm>
          <a:off x="1847850" y="2447925"/>
          <a:ext cx="1222375" cy="323850"/>
        </p:xfrm>
        <a:graphic>
          <a:graphicData uri="http://schemas.openxmlformats.org/presentationml/2006/ole">
            <p:oleObj spid="_x0000_s4100" name="Equation" r:id="rId5" imgW="774364" imgH="203112" progId="">
              <p:embed/>
            </p:oleObj>
          </a:graphicData>
        </a:graphic>
      </p:graphicFrame>
      <p:sp>
        <p:nvSpPr>
          <p:cNvPr id="9234" name="文字方塊 9"/>
          <p:cNvSpPr txBox="1">
            <a:spLocks noChangeArrowheads="1"/>
          </p:cNvSpPr>
          <p:nvPr/>
        </p:nvSpPr>
        <p:spPr bwMode="auto">
          <a:xfrm>
            <a:off x="3286125" y="2428875"/>
            <a:ext cx="428625" cy="338138"/>
          </a:xfrm>
          <a:prstGeom prst="rect">
            <a:avLst/>
          </a:prstGeom>
          <a:noFill/>
          <a:ln w="9525">
            <a:noFill/>
            <a:miter lim="800000"/>
            <a:headEnd/>
            <a:tailEnd/>
          </a:ln>
        </p:spPr>
        <p:txBody>
          <a:bodyPr>
            <a:spAutoFit/>
          </a:bodyPr>
          <a:lstStyle/>
          <a:p>
            <a:r>
              <a:rPr lang="en-US" altLang="zh-TW" sz="1600">
                <a:sym typeface="Wingdings" pitchFamily="2" charset="2"/>
              </a:rPr>
              <a:t></a:t>
            </a:r>
            <a:endParaRPr lang="zh-TW" altLang="en-US" sz="1600" i="1"/>
          </a:p>
        </p:txBody>
      </p:sp>
      <p:sp>
        <p:nvSpPr>
          <p:cNvPr id="9235" name="文字方塊 14"/>
          <p:cNvSpPr txBox="1">
            <a:spLocks noChangeArrowheads="1"/>
          </p:cNvSpPr>
          <p:nvPr/>
        </p:nvSpPr>
        <p:spPr bwMode="auto">
          <a:xfrm>
            <a:off x="1000125" y="1785938"/>
            <a:ext cx="2143125" cy="338137"/>
          </a:xfrm>
          <a:prstGeom prst="rect">
            <a:avLst/>
          </a:prstGeom>
          <a:noFill/>
          <a:ln w="9525">
            <a:noFill/>
            <a:miter lim="800000"/>
            <a:headEnd/>
            <a:tailEnd/>
          </a:ln>
        </p:spPr>
        <p:txBody>
          <a:bodyPr>
            <a:spAutoFit/>
          </a:bodyPr>
          <a:lstStyle/>
          <a:p>
            <a:r>
              <a:rPr lang="en-US" altLang="zh-TW" sz="1600"/>
              <a:t>Adiabatic process:</a:t>
            </a:r>
            <a:endParaRPr lang="zh-TW" altLang="en-US" sz="1600"/>
          </a:p>
        </p:txBody>
      </p:sp>
      <p:graphicFrame>
        <p:nvGraphicFramePr>
          <p:cNvPr id="9221" name="Object 12"/>
          <p:cNvGraphicFramePr>
            <a:graphicFrameLocks noChangeAspect="1"/>
          </p:cNvGraphicFramePr>
          <p:nvPr/>
        </p:nvGraphicFramePr>
        <p:xfrm>
          <a:off x="3286125" y="1785938"/>
          <a:ext cx="1201738" cy="320675"/>
        </p:xfrm>
        <a:graphic>
          <a:graphicData uri="http://schemas.openxmlformats.org/presentationml/2006/ole">
            <p:oleObj spid="_x0000_s4101" name="Equation" r:id="rId6" imgW="761669" imgH="203112" progId="">
              <p:embed/>
            </p:oleObj>
          </a:graphicData>
        </a:graphic>
      </p:graphicFrame>
      <p:graphicFrame>
        <p:nvGraphicFramePr>
          <p:cNvPr id="9222" name="Object 13"/>
          <p:cNvGraphicFramePr>
            <a:graphicFrameLocks noChangeAspect="1"/>
          </p:cNvGraphicFramePr>
          <p:nvPr/>
        </p:nvGraphicFramePr>
        <p:xfrm>
          <a:off x="5643563" y="1785938"/>
          <a:ext cx="1062037" cy="361950"/>
        </p:xfrm>
        <a:graphic>
          <a:graphicData uri="http://schemas.openxmlformats.org/presentationml/2006/ole">
            <p:oleObj spid="_x0000_s4102" name="Equation" r:id="rId7" imgW="672808" imgH="228501" progId="">
              <p:embed/>
            </p:oleObj>
          </a:graphicData>
        </a:graphic>
      </p:graphicFrame>
      <p:graphicFrame>
        <p:nvGraphicFramePr>
          <p:cNvPr id="9223" name="Object 14"/>
          <p:cNvGraphicFramePr>
            <a:graphicFrameLocks noChangeAspect="1"/>
          </p:cNvGraphicFramePr>
          <p:nvPr/>
        </p:nvGraphicFramePr>
        <p:xfrm>
          <a:off x="4000500" y="2428875"/>
          <a:ext cx="2284413" cy="323850"/>
        </p:xfrm>
        <a:graphic>
          <a:graphicData uri="http://schemas.openxmlformats.org/presentationml/2006/ole">
            <p:oleObj spid="_x0000_s4103" name="Equation" r:id="rId8" imgW="1447172" imgH="203112" progId="">
              <p:embed/>
            </p:oleObj>
          </a:graphicData>
        </a:graphic>
      </p:graphicFrame>
      <p:sp>
        <p:nvSpPr>
          <p:cNvPr id="9236" name="文字方塊 18"/>
          <p:cNvSpPr txBox="1">
            <a:spLocks noChangeArrowheads="1"/>
          </p:cNvSpPr>
          <p:nvPr/>
        </p:nvSpPr>
        <p:spPr bwMode="auto">
          <a:xfrm>
            <a:off x="2357438" y="3143250"/>
            <a:ext cx="357187" cy="369888"/>
          </a:xfrm>
          <a:prstGeom prst="rect">
            <a:avLst/>
          </a:prstGeom>
          <a:noFill/>
          <a:ln w="9525">
            <a:noFill/>
            <a:miter lim="800000"/>
            <a:headEnd/>
            <a:tailEnd/>
          </a:ln>
        </p:spPr>
        <p:txBody>
          <a:bodyPr>
            <a:spAutoFit/>
          </a:bodyPr>
          <a:lstStyle/>
          <a:p>
            <a:r>
              <a:rPr lang="zh-TW" altLang="en-US">
                <a:sym typeface="Symbol" pitchFamily="18" charset="2"/>
              </a:rPr>
              <a:t></a:t>
            </a:r>
            <a:endParaRPr lang="zh-TW" altLang="en-US"/>
          </a:p>
        </p:txBody>
      </p:sp>
      <p:graphicFrame>
        <p:nvGraphicFramePr>
          <p:cNvPr id="9224" name="Object 15"/>
          <p:cNvGraphicFramePr>
            <a:graphicFrameLocks noChangeAspect="1"/>
          </p:cNvGraphicFramePr>
          <p:nvPr/>
        </p:nvGraphicFramePr>
        <p:xfrm>
          <a:off x="3214688" y="3000375"/>
          <a:ext cx="2363787" cy="688975"/>
        </p:xfrm>
        <a:graphic>
          <a:graphicData uri="http://schemas.openxmlformats.org/presentationml/2006/ole">
            <p:oleObj spid="_x0000_s4104" name="Equation" r:id="rId9" imgW="1497950" imgH="431613" progId="">
              <p:embed/>
            </p:oleObj>
          </a:graphicData>
        </a:graphic>
      </p:graphicFrame>
      <p:graphicFrame>
        <p:nvGraphicFramePr>
          <p:cNvPr id="9225" name="Object 16"/>
          <p:cNvGraphicFramePr>
            <a:graphicFrameLocks noChangeAspect="1"/>
          </p:cNvGraphicFramePr>
          <p:nvPr/>
        </p:nvGraphicFramePr>
        <p:xfrm>
          <a:off x="3000375" y="3929063"/>
          <a:ext cx="2905125" cy="404812"/>
        </p:xfrm>
        <a:graphic>
          <a:graphicData uri="http://schemas.openxmlformats.org/presentationml/2006/ole">
            <p:oleObj spid="_x0000_s4105" name="Equation" r:id="rId10" imgW="1841500" imgH="254000" progId="">
              <p:embed/>
            </p:oleObj>
          </a:graphicData>
        </a:graphic>
      </p:graphicFrame>
      <p:graphicFrame>
        <p:nvGraphicFramePr>
          <p:cNvPr id="9226" name="Object 17"/>
          <p:cNvGraphicFramePr>
            <a:graphicFrameLocks noChangeAspect="1"/>
          </p:cNvGraphicFramePr>
          <p:nvPr/>
        </p:nvGraphicFramePr>
        <p:xfrm>
          <a:off x="3286125" y="4572000"/>
          <a:ext cx="2343150" cy="384175"/>
        </p:xfrm>
        <a:graphic>
          <a:graphicData uri="http://schemas.openxmlformats.org/presentationml/2006/ole">
            <p:oleObj spid="_x0000_s4106" name="Equation" r:id="rId11" imgW="1485900" imgH="241300" progId="">
              <p:embed/>
            </p:oleObj>
          </a:graphicData>
        </a:graphic>
      </p:graphicFrame>
      <p:graphicFrame>
        <p:nvGraphicFramePr>
          <p:cNvPr id="9227" name="Object 18"/>
          <p:cNvGraphicFramePr>
            <a:graphicFrameLocks noChangeAspect="1"/>
          </p:cNvGraphicFramePr>
          <p:nvPr/>
        </p:nvGraphicFramePr>
        <p:xfrm>
          <a:off x="3786188" y="5214938"/>
          <a:ext cx="1541462" cy="666750"/>
        </p:xfrm>
        <a:graphic>
          <a:graphicData uri="http://schemas.openxmlformats.org/presentationml/2006/ole">
            <p:oleObj spid="_x0000_s4107" name="Equation" r:id="rId12" imgW="977900" imgH="419100" progId="">
              <p:embed/>
            </p:oleObj>
          </a:graphicData>
        </a:graphic>
      </p:graphicFrame>
      <p:graphicFrame>
        <p:nvGraphicFramePr>
          <p:cNvPr id="9228" name="Object 19"/>
          <p:cNvGraphicFramePr>
            <a:graphicFrameLocks noChangeAspect="1"/>
          </p:cNvGraphicFramePr>
          <p:nvPr/>
        </p:nvGraphicFramePr>
        <p:xfrm>
          <a:off x="6357938" y="5143500"/>
          <a:ext cx="762000" cy="727075"/>
        </p:xfrm>
        <a:graphic>
          <a:graphicData uri="http://schemas.openxmlformats.org/presentationml/2006/ole">
            <p:oleObj spid="_x0000_s4108" name="Equation" r:id="rId13" imgW="482600" imgH="457200" progId="">
              <p:embed/>
            </p:oleObj>
          </a:graphicData>
        </a:graphic>
      </p:graphicFrame>
      <p:graphicFrame>
        <p:nvGraphicFramePr>
          <p:cNvPr id="9229" name="Object 20"/>
          <p:cNvGraphicFramePr>
            <a:graphicFrameLocks noChangeAspect="1"/>
          </p:cNvGraphicFramePr>
          <p:nvPr/>
        </p:nvGraphicFramePr>
        <p:xfrm>
          <a:off x="2389188" y="6172200"/>
          <a:ext cx="2001837" cy="323850"/>
        </p:xfrm>
        <a:graphic>
          <a:graphicData uri="http://schemas.openxmlformats.org/presentationml/2006/ole">
            <p:oleObj spid="_x0000_s4109" name="Equation" r:id="rId14" imgW="1269449" imgH="203112" progId="">
              <p:embed/>
            </p:oleObj>
          </a:graphicData>
        </a:graphic>
      </p:graphicFrame>
      <p:graphicFrame>
        <p:nvGraphicFramePr>
          <p:cNvPr id="9230" name="Object 21"/>
          <p:cNvGraphicFramePr>
            <a:graphicFrameLocks noChangeAspect="1"/>
          </p:cNvGraphicFramePr>
          <p:nvPr/>
        </p:nvGraphicFramePr>
        <p:xfrm>
          <a:off x="4500563" y="6143625"/>
          <a:ext cx="962025" cy="365125"/>
        </p:xfrm>
        <a:graphic>
          <a:graphicData uri="http://schemas.openxmlformats.org/presentationml/2006/ole">
            <p:oleObj spid="_x0000_s4110" name="Equation" r:id="rId15" imgW="609600" imgH="228600" progId="">
              <p:embed/>
            </p:oleObj>
          </a:graphicData>
        </a:graphic>
      </p:graphicFrame>
      <p:graphicFrame>
        <p:nvGraphicFramePr>
          <p:cNvPr id="9231" name="Object 22"/>
          <p:cNvGraphicFramePr>
            <a:graphicFrameLocks noChangeAspect="1"/>
          </p:cNvGraphicFramePr>
          <p:nvPr/>
        </p:nvGraphicFramePr>
        <p:xfrm>
          <a:off x="6286500" y="6143625"/>
          <a:ext cx="1343025" cy="365125"/>
        </p:xfrm>
        <a:graphic>
          <a:graphicData uri="http://schemas.openxmlformats.org/presentationml/2006/ole">
            <p:oleObj spid="_x0000_s4111" name="Equation" r:id="rId16" imgW="850900" imgH="228600" progId="">
              <p:embed/>
            </p:oleObj>
          </a:graphicData>
        </a:graphic>
      </p:graphicFrame>
      <p:sp>
        <p:nvSpPr>
          <p:cNvPr id="9237" name="文字方塊 9"/>
          <p:cNvSpPr txBox="1">
            <a:spLocks noChangeArrowheads="1"/>
          </p:cNvSpPr>
          <p:nvPr/>
        </p:nvSpPr>
        <p:spPr bwMode="auto">
          <a:xfrm>
            <a:off x="5691188" y="6215063"/>
            <a:ext cx="428625" cy="338137"/>
          </a:xfrm>
          <a:prstGeom prst="rect">
            <a:avLst/>
          </a:prstGeom>
          <a:noFill/>
          <a:ln w="9525">
            <a:noFill/>
            <a:miter lim="800000"/>
            <a:headEnd/>
            <a:tailEnd/>
          </a:ln>
        </p:spPr>
        <p:txBody>
          <a:bodyPr>
            <a:spAutoFit/>
          </a:bodyPr>
          <a:lstStyle/>
          <a:p>
            <a:r>
              <a:rPr lang="en-US" altLang="zh-TW" sz="1600">
                <a:sym typeface="Wingdings" pitchFamily="2" charset="2"/>
              </a:rPr>
              <a:t></a:t>
            </a:r>
            <a:endParaRPr lang="zh-TW" altLang="en-US" sz="1600" i="1"/>
          </a:p>
        </p:txBody>
      </p:sp>
      <p:sp>
        <p:nvSpPr>
          <p:cNvPr id="22" name="Slide Number Placeholder 21"/>
          <p:cNvSpPr>
            <a:spLocks noGrp="1"/>
          </p:cNvSpPr>
          <p:nvPr>
            <p:ph type="sldNum" sz="quarter" idx="12"/>
          </p:nvPr>
        </p:nvSpPr>
        <p:spPr/>
        <p:txBody>
          <a:bodyPr/>
          <a:lstStyle/>
          <a:p>
            <a:fld id="{B6F15528-21DE-4FAA-801E-634DDDAF4B2B}" type="slidenum">
              <a:rPr lang="en-US" smtClean="0">
                <a:solidFill>
                  <a:srgbClr val="C00000"/>
                </a:solidFill>
              </a:rPr>
              <a:pPr/>
              <a:t>47</a:t>
            </a:fld>
            <a:endParaRPr lang="en-US" dirty="0">
              <a:solidFill>
                <a:srgbClr val="C00000"/>
              </a:solidFill>
            </a:endParaRPr>
          </a:p>
        </p:txBody>
      </p:sp>
      <p:sp>
        <p:nvSpPr>
          <p:cNvPr id="23" name="Footer Placeholder 22"/>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233"/>
                                        </p:tgtEl>
                                        <p:attrNameLst>
                                          <p:attrName>style.visibility</p:attrName>
                                        </p:attrNameLst>
                                      </p:cBhvr>
                                      <p:to>
                                        <p:strVal val="visible"/>
                                      </p:to>
                                    </p:set>
                                    <p:animEffect transition="in" filter="box(in)">
                                      <p:cBhvr>
                                        <p:cTn id="7" dur="500"/>
                                        <p:tgtEl>
                                          <p:spTgt spid="9233"/>
                                        </p:tgtEl>
                                      </p:cBhvr>
                                    </p:animEffect>
                                  </p:childTnLst>
                                </p:cTn>
                              </p:par>
                              <p:par>
                                <p:cTn id="8" presetID="4" presetClass="entr" presetSubtype="16" fill="hold" nodeType="withEffect">
                                  <p:stCondLst>
                                    <p:cond delay="0"/>
                                  </p:stCondLst>
                                  <p:childTnLst>
                                    <p:set>
                                      <p:cBhvr>
                                        <p:cTn id="9" dur="1" fill="hold">
                                          <p:stCondLst>
                                            <p:cond delay="0"/>
                                          </p:stCondLst>
                                        </p:cTn>
                                        <p:tgtEl>
                                          <p:spTgt spid="9218"/>
                                        </p:tgtEl>
                                        <p:attrNameLst>
                                          <p:attrName>style.visibility</p:attrName>
                                        </p:attrNameLst>
                                      </p:cBhvr>
                                      <p:to>
                                        <p:strVal val="visible"/>
                                      </p:to>
                                    </p:set>
                                    <p:animEffect transition="in" filter="box(in)">
                                      <p:cBhvr>
                                        <p:cTn id="10" dur="500"/>
                                        <p:tgtEl>
                                          <p:spTgt spid="921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9235"/>
                                        </p:tgtEl>
                                        <p:attrNameLst>
                                          <p:attrName>style.visibility</p:attrName>
                                        </p:attrNameLst>
                                      </p:cBhvr>
                                      <p:to>
                                        <p:strVal val="visible"/>
                                      </p:to>
                                    </p:set>
                                    <p:animEffect transition="in" filter="box(in)">
                                      <p:cBhvr>
                                        <p:cTn id="15" dur="500"/>
                                        <p:tgtEl>
                                          <p:spTgt spid="9235"/>
                                        </p:tgtEl>
                                      </p:cBhvr>
                                    </p:animEffect>
                                  </p:childTnLst>
                                </p:cTn>
                              </p:par>
                              <p:par>
                                <p:cTn id="16" presetID="4" presetClass="entr" presetSubtype="16" fill="hold" nodeType="withEffect">
                                  <p:stCondLst>
                                    <p:cond delay="0"/>
                                  </p:stCondLst>
                                  <p:childTnLst>
                                    <p:set>
                                      <p:cBhvr>
                                        <p:cTn id="17" dur="1" fill="hold">
                                          <p:stCondLst>
                                            <p:cond delay="0"/>
                                          </p:stCondLst>
                                        </p:cTn>
                                        <p:tgtEl>
                                          <p:spTgt spid="9221"/>
                                        </p:tgtEl>
                                        <p:attrNameLst>
                                          <p:attrName>style.visibility</p:attrName>
                                        </p:attrNameLst>
                                      </p:cBhvr>
                                      <p:to>
                                        <p:strVal val="visible"/>
                                      </p:to>
                                    </p:set>
                                    <p:animEffect transition="in" filter="box(in)">
                                      <p:cBhvr>
                                        <p:cTn id="18" dur="500"/>
                                        <p:tgtEl>
                                          <p:spTgt spid="922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9219"/>
                                        </p:tgtEl>
                                        <p:attrNameLst>
                                          <p:attrName>style.visibility</p:attrName>
                                        </p:attrNameLst>
                                      </p:cBhvr>
                                      <p:to>
                                        <p:strVal val="visible"/>
                                      </p:to>
                                    </p:set>
                                    <p:animEffect transition="in" filter="box(in)">
                                      <p:cBhvr>
                                        <p:cTn id="23" dur="500"/>
                                        <p:tgtEl>
                                          <p:spTgt spid="921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9222"/>
                                        </p:tgtEl>
                                        <p:attrNameLst>
                                          <p:attrName>style.visibility</p:attrName>
                                        </p:attrNameLst>
                                      </p:cBhvr>
                                      <p:to>
                                        <p:strVal val="visible"/>
                                      </p:to>
                                    </p:set>
                                    <p:animEffect transition="in" filter="box(in)">
                                      <p:cBhvr>
                                        <p:cTn id="28" dur="500"/>
                                        <p:tgtEl>
                                          <p:spTgt spid="922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nodeType="clickEffect">
                                  <p:stCondLst>
                                    <p:cond delay="0"/>
                                  </p:stCondLst>
                                  <p:childTnLst>
                                    <p:set>
                                      <p:cBhvr>
                                        <p:cTn id="32" dur="1" fill="hold">
                                          <p:stCondLst>
                                            <p:cond delay="0"/>
                                          </p:stCondLst>
                                        </p:cTn>
                                        <p:tgtEl>
                                          <p:spTgt spid="9220"/>
                                        </p:tgtEl>
                                        <p:attrNameLst>
                                          <p:attrName>style.visibility</p:attrName>
                                        </p:attrNameLst>
                                      </p:cBhvr>
                                      <p:to>
                                        <p:strVal val="visible"/>
                                      </p:to>
                                    </p:set>
                                    <p:animEffect transition="in" filter="box(in)">
                                      <p:cBhvr>
                                        <p:cTn id="33" dur="500"/>
                                        <p:tgtEl>
                                          <p:spTgt spid="922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9234"/>
                                        </p:tgtEl>
                                        <p:attrNameLst>
                                          <p:attrName>style.visibility</p:attrName>
                                        </p:attrNameLst>
                                      </p:cBhvr>
                                      <p:to>
                                        <p:strVal val="visible"/>
                                      </p:to>
                                    </p:set>
                                    <p:animEffect transition="in" filter="box(in)">
                                      <p:cBhvr>
                                        <p:cTn id="38" dur="500"/>
                                        <p:tgtEl>
                                          <p:spTgt spid="9234"/>
                                        </p:tgtEl>
                                      </p:cBhvr>
                                    </p:animEffect>
                                  </p:childTnLst>
                                </p:cTn>
                              </p:par>
                              <p:par>
                                <p:cTn id="39" presetID="4" presetClass="entr" presetSubtype="16" fill="hold" nodeType="withEffect">
                                  <p:stCondLst>
                                    <p:cond delay="0"/>
                                  </p:stCondLst>
                                  <p:childTnLst>
                                    <p:set>
                                      <p:cBhvr>
                                        <p:cTn id="40" dur="1" fill="hold">
                                          <p:stCondLst>
                                            <p:cond delay="0"/>
                                          </p:stCondLst>
                                        </p:cTn>
                                        <p:tgtEl>
                                          <p:spTgt spid="9223"/>
                                        </p:tgtEl>
                                        <p:attrNameLst>
                                          <p:attrName>style.visibility</p:attrName>
                                        </p:attrNameLst>
                                      </p:cBhvr>
                                      <p:to>
                                        <p:strVal val="visible"/>
                                      </p:to>
                                    </p:set>
                                    <p:animEffect transition="in" filter="box(in)">
                                      <p:cBhvr>
                                        <p:cTn id="41" dur="500"/>
                                        <p:tgtEl>
                                          <p:spTgt spid="922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4" presetClass="entr" presetSubtype="16" fill="hold" grpId="0" nodeType="clickEffect">
                                  <p:stCondLst>
                                    <p:cond delay="0"/>
                                  </p:stCondLst>
                                  <p:childTnLst>
                                    <p:set>
                                      <p:cBhvr>
                                        <p:cTn id="45" dur="1" fill="hold">
                                          <p:stCondLst>
                                            <p:cond delay="0"/>
                                          </p:stCondLst>
                                        </p:cTn>
                                        <p:tgtEl>
                                          <p:spTgt spid="9236"/>
                                        </p:tgtEl>
                                        <p:attrNameLst>
                                          <p:attrName>style.visibility</p:attrName>
                                        </p:attrNameLst>
                                      </p:cBhvr>
                                      <p:to>
                                        <p:strVal val="visible"/>
                                      </p:to>
                                    </p:set>
                                    <p:animEffect transition="in" filter="box(in)">
                                      <p:cBhvr>
                                        <p:cTn id="46" dur="500"/>
                                        <p:tgtEl>
                                          <p:spTgt spid="9236"/>
                                        </p:tgtEl>
                                      </p:cBhvr>
                                    </p:animEffect>
                                  </p:childTnLst>
                                </p:cTn>
                              </p:par>
                              <p:par>
                                <p:cTn id="47" presetID="4" presetClass="entr" presetSubtype="16" fill="hold" nodeType="withEffect">
                                  <p:stCondLst>
                                    <p:cond delay="0"/>
                                  </p:stCondLst>
                                  <p:childTnLst>
                                    <p:set>
                                      <p:cBhvr>
                                        <p:cTn id="48" dur="1" fill="hold">
                                          <p:stCondLst>
                                            <p:cond delay="0"/>
                                          </p:stCondLst>
                                        </p:cTn>
                                        <p:tgtEl>
                                          <p:spTgt spid="9224"/>
                                        </p:tgtEl>
                                        <p:attrNameLst>
                                          <p:attrName>style.visibility</p:attrName>
                                        </p:attrNameLst>
                                      </p:cBhvr>
                                      <p:to>
                                        <p:strVal val="visible"/>
                                      </p:to>
                                    </p:set>
                                    <p:animEffect transition="in" filter="box(in)">
                                      <p:cBhvr>
                                        <p:cTn id="49" dur="500"/>
                                        <p:tgtEl>
                                          <p:spTgt spid="922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4" presetClass="entr" presetSubtype="16" fill="hold" nodeType="clickEffect">
                                  <p:stCondLst>
                                    <p:cond delay="0"/>
                                  </p:stCondLst>
                                  <p:childTnLst>
                                    <p:set>
                                      <p:cBhvr>
                                        <p:cTn id="53" dur="1" fill="hold">
                                          <p:stCondLst>
                                            <p:cond delay="0"/>
                                          </p:stCondLst>
                                        </p:cTn>
                                        <p:tgtEl>
                                          <p:spTgt spid="9225"/>
                                        </p:tgtEl>
                                        <p:attrNameLst>
                                          <p:attrName>style.visibility</p:attrName>
                                        </p:attrNameLst>
                                      </p:cBhvr>
                                      <p:to>
                                        <p:strVal val="visible"/>
                                      </p:to>
                                    </p:set>
                                    <p:animEffect transition="in" filter="box(in)">
                                      <p:cBhvr>
                                        <p:cTn id="54" dur="500"/>
                                        <p:tgtEl>
                                          <p:spTgt spid="922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4" presetClass="entr" presetSubtype="16" fill="hold" nodeType="clickEffect">
                                  <p:stCondLst>
                                    <p:cond delay="0"/>
                                  </p:stCondLst>
                                  <p:childTnLst>
                                    <p:set>
                                      <p:cBhvr>
                                        <p:cTn id="58" dur="1" fill="hold">
                                          <p:stCondLst>
                                            <p:cond delay="0"/>
                                          </p:stCondLst>
                                        </p:cTn>
                                        <p:tgtEl>
                                          <p:spTgt spid="9226"/>
                                        </p:tgtEl>
                                        <p:attrNameLst>
                                          <p:attrName>style.visibility</p:attrName>
                                        </p:attrNameLst>
                                      </p:cBhvr>
                                      <p:to>
                                        <p:strVal val="visible"/>
                                      </p:to>
                                    </p:set>
                                    <p:animEffect transition="in" filter="box(in)">
                                      <p:cBhvr>
                                        <p:cTn id="59" dur="500"/>
                                        <p:tgtEl>
                                          <p:spTgt spid="922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4" presetClass="entr" presetSubtype="16" fill="hold" nodeType="clickEffect">
                                  <p:stCondLst>
                                    <p:cond delay="0"/>
                                  </p:stCondLst>
                                  <p:childTnLst>
                                    <p:set>
                                      <p:cBhvr>
                                        <p:cTn id="63" dur="1" fill="hold">
                                          <p:stCondLst>
                                            <p:cond delay="0"/>
                                          </p:stCondLst>
                                        </p:cTn>
                                        <p:tgtEl>
                                          <p:spTgt spid="9227"/>
                                        </p:tgtEl>
                                        <p:attrNameLst>
                                          <p:attrName>style.visibility</p:attrName>
                                        </p:attrNameLst>
                                      </p:cBhvr>
                                      <p:to>
                                        <p:strVal val="visible"/>
                                      </p:to>
                                    </p:set>
                                    <p:animEffect transition="in" filter="box(in)">
                                      <p:cBhvr>
                                        <p:cTn id="64" dur="500"/>
                                        <p:tgtEl>
                                          <p:spTgt spid="9227"/>
                                        </p:tgtEl>
                                      </p:cBhvr>
                                    </p:animEffect>
                                  </p:childTnLst>
                                </p:cTn>
                              </p:par>
                              <p:par>
                                <p:cTn id="65" presetID="4" presetClass="entr" presetSubtype="16" fill="hold" nodeType="withEffect">
                                  <p:stCondLst>
                                    <p:cond delay="0"/>
                                  </p:stCondLst>
                                  <p:childTnLst>
                                    <p:set>
                                      <p:cBhvr>
                                        <p:cTn id="66" dur="1" fill="hold">
                                          <p:stCondLst>
                                            <p:cond delay="0"/>
                                          </p:stCondLst>
                                        </p:cTn>
                                        <p:tgtEl>
                                          <p:spTgt spid="9228"/>
                                        </p:tgtEl>
                                        <p:attrNameLst>
                                          <p:attrName>style.visibility</p:attrName>
                                        </p:attrNameLst>
                                      </p:cBhvr>
                                      <p:to>
                                        <p:strVal val="visible"/>
                                      </p:to>
                                    </p:set>
                                    <p:animEffect transition="in" filter="box(in)">
                                      <p:cBhvr>
                                        <p:cTn id="67" dur="500"/>
                                        <p:tgtEl>
                                          <p:spTgt spid="922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 presetClass="entr" presetSubtype="16" fill="hold" nodeType="clickEffect">
                                  <p:stCondLst>
                                    <p:cond delay="0"/>
                                  </p:stCondLst>
                                  <p:childTnLst>
                                    <p:set>
                                      <p:cBhvr>
                                        <p:cTn id="71" dur="1" fill="hold">
                                          <p:stCondLst>
                                            <p:cond delay="0"/>
                                          </p:stCondLst>
                                        </p:cTn>
                                        <p:tgtEl>
                                          <p:spTgt spid="9229"/>
                                        </p:tgtEl>
                                        <p:attrNameLst>
                                          <p:attrName>style.visibility</p:attrName>
                                        </p:attrNameLst>
                                      </p:cBhvr>
                                      <p:to>
                                        <p:strVal val="visible"/>
                                      </p:to>
                                    </p:set>
                                    <p:animEffect transition="in" filter="box(in)">
                                      <p:cBhvr>
                                        <p:cTn id="72" dur="500"/>
                                        <p:tgtEl>
                                          <p:spTgt spid="9229"/>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4" presetClass="entr" presetSubtype="16" fill="hold" nodeType="clickEffect">
                                  <p:stCondLst>
                                    <p:cond delay="0"/>
                                  </p:stCondLst>
                                  <p:childTnLst>
                                    <p:set>
                                      <p:cBhvr>
                                        <p:cTn id="76" dur="1" fill="hold">
                                          <p:stCondLst>
                                            <p:cond delay="0"/>
                                          </p:stCondLst>
                                        </p:cTn>
                                        <p:tgtEl>
                                          <p:spTgt spid="9230"/>
                                        </p:tgtEl>
                                        <p:attrNameLst>
                                          <p:attrName>style.visibility</p:attrName>
                                        </p:attrNameLst>
                                      </p:cBhvr>
                                      <p:to>
                                        <p:strVal val="visible"/>
                                      </p:to>
                                    </p:set>
                                    <p:animEffect transition="in" filter="box(in)">
                                      <p:cBhvr>
                                        <p:cTn id="77" dur="500"/>
                                        <p:tgtEl>
                                          <p:spTgt spid="9230"/>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9237"/>
                                        </p:tgtEl>
                                        <p:attrNameLst>
                                          <p:attrName>style.visibility</p:attrName>
                                        </p:attrNameLst>
                                      </p:cBhvr>
                                      <p:to>
                                        <p:strVal val="visible"/>
                                      </p:to>
                                    </p:set>
                                    <p:animEffect transition="in" filter="box(in)">
                                      <p:cBhvr>
                                        <p:cTn id="82" dur="500"/>
                                        <p:tgtEl>
                                          <p:spTgt spid="9237"/>
                                        </p:tgtEl>
                                      </p:cBhvr>
                                    </p:animEffect>
                                  </p:childTnLst>
                                </p:cTn>
                              </p:par>
                              <p:par>
                                <p:cTn id="83" presetID="4" presetClass="entr" presetSubtype="16" fill="hold" nodeType="withEffect">
                                  <p:stCondLst>
                                    <p:cond delay="0"/>
                                  </p:stCondLst>
                                  <p:childTnLst>
                                    <p:set>
                                      <p:cBhvr>
                                        <p:cTn id="84" dur="1" fill="hold">
                                          <p:stCondLst>
                                            <p:cond delay="0"/>
                                          </p:stCondLst>
                                        </p:cTn>
                                        <p:tgtEl>
                                          <p:spTgt spid="9231"/>
                                        </p:tgtEl>
                                        <p:attrNameLst>
                                          <p:attrName>style.visibility</p:attrName>
                                        </p:attrNameLst>
                                      </p:cBhvr>
                                      <p:to>
                                        <p:strVal val="visible"/>
                                      </p:to>
                                    </p:set>
                                    <p:animEffect transition="in" filter="box(in)">
                                      <p:cBhvr>
                                        <p:cTn id="85" dur="500"/>
                                        <p:tgtEl>
                                          <p:spTgt spid="9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3" grpId="0"/>
      <p:bldP spid="9234" grpId="0"/>
      <p:bldP spid="9235" grpId="0"/>
      <p:bldP spid="9236" grpId="0"/>
      <p:bldP spid="923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標題 1"/>
          <p:cNvSpPr>
            <a:spLocks noGrp="1"/>
          </p:cNvSpPr>
          <p:nvPr>
            <p:ph type="title"/>
          </p:nvPr>
        </p:nvSpPr>
        <p:spPr>
          <a:xfrm>
            <a:off x="468313" y="260350"/>
            <a:ext cx="8229600" cy="596900"/>
          </a:xfrm>
        </p:spPr>
        <p:txBody>
          <a:bodyPr>
            <a:normAutofit fontScale="90000"/>
          </a:bodyPr>
          <a:lstStyle/>
          <a:p>
            <a:r>
              <a:rPr lang="en-US" altLang="zh-TW" smtClean="0"/>
              <a:t>Ideal Gas Processes</a:t>
            </a:r>
            <a:endParaRPr lang="zh-TW" altLang="en-US" smtClean="0"/>
          </a:p>
        </p:txBody>
      </p:sp>
      <p:pic>
        <p:nvPicPr>
          <p:cNvPr id="25604" name="Picture 4"/>
          <p:cNvPicPr>
            <a:picLocks noChangeAspect="1" noChangeArrowheads="1"/>
          </p:cNvPicPr>
          <p:nvPr/>
        </p:nvPicPr>
        <p:blipFill>
          <a:blip r:embed="rId2"/>
          <a:srcRect/>
          <a:stretch>
            <a:fillRect/>
          </a:stretch>
        </p:blipFill>
        <p:spPr bwMode="auto">
          <a:xfrm>
            <a:off x="142875" y="1428750"/>
            <a:ext cx="3143250" cy="3409950"/>
          </a:xfrm>
          <a:prstGeom prst="rect">
            <a:avLst/>
          </a:prstGeom>
          <a:noFill/>
          <a:ln w="9525">
            <a:noFill/>
            <a:miter lim="800000"/>
            <a:headEnd/>
            <a:tailEnd/>
          </a:ln>
        </p:spPr>
      </p:pic>
      <p:pic>
        <p:nvPicPr>
          <p:cNvPr id="25605" name="Picture 5"/>
          <p:cNvPicPr>
            <a:picLocks noChangeAspect="1" noChangeArrowheads="1"/>
          </p:cNvPicPr>
          <p:nvPr/>
        </p:nvPicPr>
        <p:blipFill>
          <a:blip r:embed="rId3"/>
          <a:srcRect/>
          <a:stretch>
            <a:fillRect/>
          </a:stretch>
        </p:blipFill>
        <p:spPr bwMode="auto">
          <a:xfrm>
            <a:off x="3286125" y="1462088"/>
            <a:ext cx="1600200" cy="3324225"/>
          </a:xfrm>
          <a:prstGeom prst="rect">
            <a:avLst/>
          </a:prstGeom>
          <a:noFill/>
          <a:ln w="9525">
            <a:noFill/>
            <a:miter lim="800000"/>
            <a:headEnd/>
            <a:tailEnd/>
          </a:ln>
        </p:spPr>
      </p:pic>
      <p:pic>
        <p:nvPicPr>
          <p:cNvPr id="25606" name="Picture 6"/>
          <p:cNvPicPr>
            <a:picLocks noChangeAspect="1" noChangeArrowheads="1"/>
          </p:cNvPicPr>
          <p:nvPr/>
        </p:nvPicPr>
        <p:blipFill>
          <a:blip r:embed="rId4"/>
          <a:srcRect/>
          <a:stretch>
            <a:fillRect/>
          </a:stretch>
        </p:blipFill>
        <p:spPr bwMode="auto">
          <a:xfrm>
            <a:off x="5024438" y="1500188"/>
            <a:ext cx="1762125" cy="3495675"/>
          </a:xfrm>
          <a:prstGeom prst="rect">
            <a:avLst/>
          </a:prstGeom>
          <a:noFill/>
          <a:ln w="9525">
            <a:noFill/>
            <a:miter lim="800000"/>
            <a:headEnd/>
            <a:tailEnd/>
          </a:ln>
        </p:spPr>
      </p:pic>
      <p:pic>
        <p:nvPicPr>
          <p:cNvPr id="25607" name="Picture 7"/>
          <p:cNvPicPr>
            <a:picLocks noChangeAspect="1" noChangeArrowheads="1"/>
          </p:cNvPicPr>
          <p:nvPr/>
        </p:nvPicPr>
        <p:blipFill>
          <a:blip r:embed="rId5"/>
          <a:srcRect/>
          <a:stretch>
            <a:fillRect/>
          </a:stretch>
        </p:blipFill>
        <p:spPr bwMode="auto">
          <a:xfrm>
            <a:off x="6858000" y="1643063"/>
            <a:ext cx="1952625" cy="34290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B6F15528-21DE-4FAA-801E-634DDDAF4B2B}" type="slidenum">
              <a:rPr lang="en-US" smtClean="0"/>
              <a:pPr/>
              <a:t>48</a:t>
            </a:fld>
            <a:endParaRPr lang="en-US"/>
          </a:p>
        </p:txBody>
      </p:sp>
      <p:sp>
        <p:nvSpPr>
          <p:cNvPr id="8" name="Footer Placeholder 7"/>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box(in)">
                                      <p:cBhvr>
                                        <p:cTn id="7" dur="500"/>
                                        <p:tgtEl>
                                          <p:spTgt spid="256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5605"/>
                                        </p:tgtEl>
                                        <p:attrNameLst>
                                          <p:attrName>style.visibility</p:attrName>
                                        </p:attrNameLst>
                                      </p:cBhvr>
                                      <p:to>
                                        <p:strVal val="visible"/>
                                      </p:to>
                                    </p:set>
                                    <p:animEffect transition="in" filter="box(in)">
                                      <p:cBhvr>
                                        <p:cTn id="12" dur="500"/>
                                        <p:tgtEl>
                                          <p:spTgt spid="256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5606"/>
                                        </p:tgtEl>
                                        <p:attrNameLst>
                                          <p:attrName>style.visibility</p:attrName>
                                        </p:attrNameLst>
                                      </p:cBhvr>
                                      <p:to>
                                        <p:strVal val="visible"/>
                                      </p:to>
                                    </p:set>
                                    <p:animEffect transition="in" filter="box(in)">
                                      <p:cBhvr>
                                        <p:cTn id="17" dur="500"/>
                                        <p:tgtEl>
                                          <p:spTgt spid="256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5607"/>
                                        </p:tgtEl>
                                        <p:attrNameLst>
                                          <p:attrName>style.visibility</p:attrName>
                                        </p:attrNameLst>
                                      </p:cBhvr>
                                      <p:to>
                                        <p:strVal val="visible"/>
                                      </p:to>
                                    </p:set>
                                    <p:animEffect transition="in" filter="box(in)">
                                      <p:cBhvr>
                                        <p:cTn id="22" dur="500"/>
                                        <p:tgtEl>
                                          <p:spTgt spid="25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標題 1"/>
          <p:cNvSpPr>
            <a:spLocks noGrp="1"/>
          </p:cNvSpPr>
          <p:nvPr>
            <p:ph type="title"/>
          </p:nvPr>
        </p:nvSpPr>
        <p:spPr>
          <a:xfrm>
            <a:off x="1066799" y="260350"/>
            <a:ext cx="7631113" cy="668338"/>
          </a:xfrm>
          <a:solidFill>
            <a:schemeClr val="accent3">
              <a:lumMod val="20000"/>
              <a:lumOff val="80000"/>
            </a:schemeClr>
          </a:solidFill>
          <a:ln>
            <a:solidFill>
              <a:schemeClr val="bg2">
                <a:lumMod val="25000"/>
              </a:schemeClr>
            </a:solidFill>
          </a:ln>
        </p:spPr>
        <p:txBody>
          <a:bodyPr>
            <a:normAutofit fontScale="90000"/>
          </a:bodyPr>
          <a:lstStyle/>
          <a:p>
            <a:r>
              <a:rPr lang="en-US" altLang="zh-TW" dirty="0" smtClean="0"/>
              <a:t>Cyclic Processes</a:t>
            </a:r>
            <a:endParaRPr lang="zh-TW" altLang="en-US" dirty="0" smtClean="0"/>
          </a:p>
        </p:txBody>
      </p:sp>
      <p:sp>
        <p:nvSpPr>
          <p:cNvPr id="26627" name="矩形 2"/>
          <p:cNvSpPr>
            <a:spLocks noChangeArrowheads="1"/>
          </p:cNvSpPr>
          <p:nvPr/>
        </p:nvSpPr>
        <p:spPr bwMode="auto">
          <a:xfrm>
            <a:off x="1000125" y="1143000"/>
            <a:ext cx="7072313" cy="338138"/>
          </a:xfrm>
          <a:prstGeom prst="rect">
            <a:avLst/>
          </a:prstGeom>
          <a:noFill/>
          <a:ln w="9525">
            <a:noFill/>
            <a:miter lim="800000"/>
            <a:headEnd/>
            <a:tailEnd/>
          </a:ln>
        </p:spPr>
        <p:txBody>
          <a:bodyPr>
            <a:spAutoFit/>
          </a:bodyPr>
          <a:lstStyle/>
          <a:p>
            <a:r>
              <a:rPr lang="en-US" altLang="zh-TW" sz="1600" b="1" dirty="0">
                <a:solidFill>
                  <a:srgbClr val="7030A0"/>
                </a:solidFill>
              </a:rPr>
              <a:t>Cyclic Process :  </a:t>
            </a:r>
            <a:r>
              <a:rPr lang="en-US" altLang="zh-TW" sz="1600" dirty="0"/>
              <a:t>system returns to same thermodynamic state periodically.</a:t>
            </a:r>
            <a:endParaRPr lang="zh-TW" altLang="en-US" sz="1600" dirty="0"/>
          </a:p>
        </p:txBody>
      </p:sp>
      <p:pic>
        <p:nvPicPr>
          <p:cNvPr id="26629" name="Picture 5"/>
          <p:cNvPicPr>
            <a:picLocks noChangeAspect="1" noChangeArrowheads="1"/>
          </p:cNvPicPr>
          <p:nvPr/>
        </p:nvPicPr>
        <p:blipFill>
          <a:blip r:embed="rId2"/>
          <a:srcRect/>
          <a:stretch>
            <a:fillRect/>
          </a:stretch>
        </p:blipFill>
        <p:spPr bwMode="auto">
          <a:xfrm>
            <a:off x="101600" y="2286000"/>
            <a:ext cx="2755900" cy="2500313"/>
          </a:xfrm>
          <a:prstGeom prst="rect">
            <a:avLst/>
          </a:prstGeom>
          <a:noFill/>
          <a:ln w="9525">
            <a:noFill/>
            <a:miter lim="800000"/>
            <a:headEnd/>
            <a:tailEnd/>
          </a:ln>
        </p:spPr>
      </p:pic>
      <p:pic>
        <p:nvPicPr>
          <p:cNvPr id="26630" name="Picture 6"/>
          <p:cNvPicPr>
            <a:picLocks noChangeAspect="1" noChangeArrowheads="1"/>
          </p:cNvPicPr>
          <p:nvPr/>
        </p:nvPicPr>
        <p:blipFill>
          <a:blip r:embed="rId3"/>
          <a:srcRect/>
          <a:stretch>
            <a:fillRect/>
          </a:stretch>
        </p:blipFill>
        <p:spPr bwMode="auto">
          <a:xfrm>
            <a:off x="3101975" y="2428875"/>
            <a:ext cx="2697163" cy="2395538"/>
          </a:xfrm>
          <a:prstGeom prst="rect">
            <a:avLst/>
          </a:prstGeom>
          <a:noFill/>
          <a:ln w="9525">
            <a:noFill/>
            <a:miter lim="800000"/>
            <a:headEnd/>
            <a:tailEnd/>
          </a:ln>
        </p:spPr>
      </p:pic>
      <p:pic>
        <p:nvPicPr>
          <p:cNvPr id="26631" name="Picture 7"/>
          <p:cNvPicPr>
            <a:picLocks noChangeAspect="1" noChangeArrowheads="1"/>
          </p:cNvPicPr>
          <p:nvPr/>
        </p:nvPicPr>
        <p:blipFill>
          <a:blip r:embed="rId4"/>
          <a:srcRect/>
          <a:stretch>
            <a:fillRect/>
          </a:stretch>
        </p:blipFill>
        <p:spPr bwMode="auto">
          <a:xfrm>
            <a:off x="6102350" y="2357438"/>
            <a:ext cx="2755900" cy="2454275"/>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B6F15528-21DE-4FAA-801E-634DDDAF4B2B}" type="slidenum">
              <a:rPr lang="en-US" smtClean="0">
                <a:solidFill>
                  <a:srgbClr val="C00000"/>
                </a:solidFill>
              </a:rPr>
              <a:pPr/>
              <a:t>49</a:t>
            </a:fld>
            <a:endParaRPr lang="en-US" dirty="0">
              <a:solidFill>
                <a:srgbClr val="C00000"/>
              </a:solidFill>
            </a:endParaRPr>
          </a:p>
        </p:txBody>
      </p:sp>
      <p:sp>
        <p:nvSpPr>
          <p:cNvPr id="8" name="Footer Placeholder 7"/>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box(in)">
                                      <p:cBhvr>
                                        <p:cTn id="7" dur="500"/>
                                        <p:tgtEl>
                                          <p:spTgt spid="266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box(in)">
                                      <p:cBhvr>
                                        <p:cTn id="12" dur="500"/>
                                        <p:tgtEl>
                                          <p:spTgt spid="266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6630"/>
                                        </p:tgtEl>
                                        <p:attrNameLst>
                                          <p:attrName>style.visibility</p:attrName>
                                        </p:attrNameLst>
                                      </p:cBhvr>
                                      <p:to>
                                        <p:strVal val="visible"/>
                                      </p:to>
                                    </p:set>
                                    <p:animEffect transition="in" filter="box(in)">
                                      <p:cBhvr>
                                        <p:cTn id="17" dur="500"/>
                                        <p:tgtEl>
                                          <p:spTgt spid="266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6631"/>
                                        </p:tgtEl>
                                        <p:attrNameLst>
                                          <p:attrName>style.visibility</p:attrName>
                                        </p:attrNameLst>
                                      </p:cBhvr>
                                      <p:to>
                                        <p:strVal val="visible"/>
                                      </p:to>
                                    </p:set>
                                    <p:animEffect transition="in" filter="box(in)">
                                      <p:cBhvr>
                                        <p:cTn id="22" dur="500"/>
                                        <p:tgtEl>
                                          <p:spTgt spid="26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a:solidFill>
            <a:schemeClr val="accent3">
              <a:lumMod val="20000"/>
              <a:lumOff val="80000"/>
            </a:schemeClr>
          </a:solidFill>
          <a:ln>
            <a:solidFill>
              <a:srgbClr val="002060"/>
            </a:solidFill>
          </a:ln>
        </p:spPr>
        <p:txBody>
          <a:bodyPr>
            <a:normAutofit fontScale="90000"/>
          </a:bodyPr>
          <a:lstStyle/>
          <a:p>
            <a:r>
              <a:rPr lang="en-US" dirty="0" smtClean="0">
                <a:solidFill>
                  <a:srgbClr val="C00000"/>
                </a:solidFill>
              </a:rPr>
              <a:t>Weight</a:t>
            </a:r>
            <a:endParaRPr lang="en-US" dirty="0"/>
          </a:p>
        </p:txBody>
      </p:sp>
      <p:sp>
        <p:nvSpPr>
          <p:cNvPr id="3" name="Content Placeholder 2"/>
          <p:cNvSpPr>
            <a:spLocks noGrp="1"/>
          </p:cNvSpPr>
          <p:nvPr>
            <p:ph idx="1"/>
          </p:nvPr>
        </p:nvSpPr>
        <p:spPr>
          <a:xfrm>
            <a:off x="1435608" y="990600"/>
            <a:ext cx="7498080" cy="5257800"/>
          </a:xfrm>
          <a:ln>
            <a:solidFill>
              <a:schemeClr val="bg2">
                <a:lumMod val="25000"/>
              </a:schemeClr>
            </a:solidFill>
          </a:ln>
        </p:spPr>
        <p:txBody>
          <a:bodyPr/>
          <a:lstStyle/>
          <a:p>
            <a:pPr>
              <a:buNone/>
            </a:pPr>
            <a:r>
              <a:rPr lang="en-US" u="sng" dirty="0" smtClean="0">
                <a:solidFill>
                  <a:srgbClr val="C00000"/>
                </a:solidFill>
              </a:rPr>
              <a:t>Weight</a:t>
            </a:r>
          </a:p>
          <a:p>
            <a:r>
              <a:rPr lang="en-US" dirty="0" smtClean="0"/>
              <a:t>The weight of an object is defined as the </a:t>
            </a:r>
            <a:r>
              <a:rPr lang="en-US" dirty="0" smtClean="0">
                <a:solidFill>
                  <a:srgbClr val="C00000"/>
                </a:solidFill>
              </a:rPr>
              <a:t>force of gravity</a:t>
            </a:r>
            <a:r>
              <a:rPr lang="en-US" dirty="0" smtClean="0"/>
              <a:t> on the object and may be calculated as the </a:t>
            </a:r>
            <a:r>
              <a:rPr lang="en-US" dirty="0" smtClean="0">
                <a:solidFill>
                  <a:srgbClr val="C00000"/>
                </a:solidFill>
              </a:rPr>
              <a:t>mass times the acceleration of gravity</a:t>
            </a:r>
            <a:r>
              <a:rPr lang="en-US" dirty="0" smtClean="0"/>
              <a:t>, w = mg. </a:t>
            </a:r>
          </a:p>
          <a:p>
            <a:r>
              <a:rPr lang="en-US" dirty="0" smtClean="0"/>
              <a:t>Since the </a:t>
            </a:r>
            <a:r>
              <a:rPr lang="en-US" dirty="0" smtClean="0">
                <a:solidFill>
                  <a:srgbClr val="C00000"/>
                </a:solidFill>
              </a:rPr>
              <a:t>weight is a force</a:t>
            </a:r>
            <a:r>
              <a:rPr lang="en-US" dirty="0" smtClean="0"/>
              <a:t>, its </a:t>
            </a:r>
            <a:r>
              <a:rPr lang="en-US" dirty="0" smtClean="0">
                <a:solidFill>
                  <a:srgbClr val="C00000"/>
                </a:solidFill>
              </a:rPr>
              <a:t>SI unit is the Newton.</a:t>
            </a:r>
          </a:p>
          <a:p>
            <a:r>
              <a:rPr lang="en-US" dirty="0" smtClean="0">
                <a:solidFill>
                  <a:srgbClr val="C00000"/>
                </a:solidFill>
              </a:rPr>
              <a:t>Dimensional Formula:  [M</a:t>
            </a:r>
            <a:r>
              <a:rPr lang="en-US" baseline="30000" dirty="0" smtClean="0">
                <a:solidFill>
                  <a:srgbClr val="C00000"/>
                </a:solidFill>
              </a:rPr>
              <a:t>1</a:t>
            </a:r>
            <a:r>
              <a:rPr lang="en-US" dirty="0" smtClean="0">
                <a:solidFill>
                  <a:srgbClr val="C00000"/>
                </a:solidFill>
              </a:rPr>
              <a:t>L</a:t>
            </a:r>
            <a:r>
              <a:rPr lang="en-US" baseline="30000" dirty="0" smtClean="0">
                <a:solidFill>
                  <a:srgbClr val="C00000"/>
                </a:solidFill>
              </a:rPr>
              <a:t>1</a:t>
            </a:r>
            <a:r>
              <a:rPr lang="en-US" dirty="0" smtClean="0">
                <a:solidFill>
                  <a:srgbClr val="C00000"/>
                </a:solidFill>
              </a:rPr>
              <a:t>T</a:t>
            </a:r>
            <a:r>
              <a:rPr lang="en-US" baseline="30000" dirty="0" smtClean="0">
                <a:solidFill>
                  <a:srgbClr val="C00000"/>
                </a:solidFill>
              </a:rPr>
              <a:t>-2</a:t>
            </a:r>
            <a:r>
              <a:rPr lang="en-US" dirty="0" smtClean="0">
                <a:solidFill>
                  <a:srgbClr val="C00000"/>
                </a:solidFill>
              </a:rPr>
              <a:t>]</a:t>
            </a:r>
          </a:p>
          <a:p>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435608" y="274638"/>
            <a:ext cx="7498080" cy="715962"/>
          </a:xfrm>
          <a:solidFill>
            <a:schemeClr val="accent3">
              <a:lumMod val="20000"/>
              <a:lumOff val="80000"/>
            </a:schemeClr>
          </a:solidFill>
          <a:ln>
            <a:solidFill>
              <a:srgbClr val="002060"/>
            </a:solidFill>
          </a:ln>
        </p:spPr>
        <p:txBody>
          <a:bodyPr>
            <a:normAutofit fontScale="90000"/>
          </a:bodyPr>
          <a:lstStyle/>
          <a:p>
            <a:r>
              <a:rPr lang="en-US" dirty="0" err="1" smtClean="0"/>
              <a:t>Polytropic</a:t>
            </a:r>
            <a:r>
              <a:rPr lang="en-US" dirty="0" smtClean="0"/>
              <a:t> process</a:t>
            </a:r>
            <a:endParaRPr lang="en-US" dirty="0"/>
          </a:p>
        </p:txBody>
      </p:sp>
      <p:sp>
        <p:nvSpPr>
          <p:cNvPr id="11" name="Content Placeholder 10"/>
          <p:cNvSpPr>
            <a:spLocks noGrp="1"/>
          </p:cNvSpPr>
          <p:nvPr>
            <p:ph idx="1"/>
          </p:nvPr>
        </p:nvSpPr>
        <p:spPr>
          <a:xfrm>
            <a:off x="1143000" y="1066800"/>
            <a:ext cx="7790688" cy="5181600"/>
          </a:xfrm>
        </p:spPr>
        <p:txBody>
          <a:bodyPr>
            <a:normAutofit fontScale="70000" lnSpcReduction="20000"/>
          </a:bodyPr>
          <a:lstStyle/>
          <a:p>
            <a:r>
              <a:rPr lang="en-US" dirty="0" smtClean="0"/>
              <a:t>A </a:t>
            </a:r>
            <a:r>
              <a:rPr lang="en-US" b="1" dirty="0" err="1" smtClean="0"/>
              <a:t>polytropic</a:t>
            </a:r>
            <a:r>
              <a:rPr lang="en-US" b="1" dirty="0" smtClean="0"/>
              <a:t> process</a:t>
            </a:r>
            <a:r>
              <a:rPr lang="en-US" dirty="0" smtClean="0"/>
              <a:t> is a thermodynamic process that obeys the relation:</a:t>
            </a:r>
          </a:p>
          <a:p>
            <a:endParaRPr lang="en-US" dirty="0" smtClean="0"/>
          </a:p>
          <a:p>
            <a:r>
              <a:rPr lang="en-US" dirty="0" smtClean="0"/>
              <a:t>where </a:t>
            </a:r>
            <a:r>
              <a:rPr lang="en-US" i="1" dirty="0" smtClean="0"/>
              <a:t>p</a:t>
            </a:r>
            <a:r>
              <a:rPr lang="en-US" dirty="0" smtClean="0"/>
              <a:t> is the pressure, </a:t>
            </a:r>
            <a:r>
              <a:rPr lang="en-US" i="1" dirty="0" smtClean="0"/>
              <a:t>v</a:t>
            </a:r>
            <a:r>
              <a:rPr lang="en-US" dirty="0" smtClean="0"/>
              <a:t> is specific volume, </a:t>
            </a:r>
            <a:r>
              <a:rPr lang="en-US" i="1" dirty="0" smtClean="0"/>
              <a:t>n</a:t>
            </a:r>
            <a:r>
              <a:rPr lang="en-US" dirty="0" smtClean="0"/>
              <a:t>, the </a:t>
            </a:r>
            <a:r>
              <a:rPr lang="en-US" b="1" dirty="0" err="1" smtClean="0"/>
              <a:t>polytropic</a:t>
            </a:r>
            <a:r>
              <a:rPr lang="en-US" b="1" dirty="0" smtClean="0"/>
              <a:t> index</a:t>
            </a:r>
            <a:r>
              <a:rPr lang="en-US" dirty="0" smtClean="0"/>
              <a:t>, is any real number, and </a:t>
            </a:r>
            <a:r>
              <a:rPr lang="en-US" i="1" dirty="0" smtClean="0"/>
              <a:t>C</a:t>
            </a:r>
            <a:r>
              <a:rPr lang="en-US" dirty="0" smtClean="0"/>
              <a:t> is a constant. </a:t>
            </a:r>
          </a:p>
          <a:p>
            <a:endParaRPr lang="en-US" dirty="0" smtClean="0"/>
          </a:p>
          <a:p>
            <a:r>
              <a:rPr lang="en-US" dirty="0" smtClean="0"/>
              <a:t>This equation can accurately characterize a very wide range of thermodynamic processes, that range from n&lt;0 to n=     which covers, </a:t>
            </a:r>
          </a:p>
          <a:p>
            <a:r>
              <a:rPr lang="en-US" dirty="0" smtClean="0">
                <a:solidFill>
                  <a:srgbClr val="7030A0"/>
                </a:solidFill>
                <a:latin typeface="Arial" pitchFamily="34" charset="0"/>
                <a:cs typeface="Arial" pitchFamily="34" charset="0"/>
              </a:rPr>
              <a:t>n=0 (isobaric), </a:t>
            </a:r>
          </a:p>
          <a:p>
            <a:r>
              <a:rPr lang="en-US" dirty="0" smtClean="0">
                <a:solidFill>
                  <a:srgbClr val="FF0000"/>
                </a:solidFill>
                <a:latin typeface="Arial" pitchFamily="34" charset="0"/>
                <a:cs typeface="Arial" pitchFamily="34" charset="0"/>
              </a:rPr>
              <a:t>n=1 (isothermal), </a:t>
            </a:r>
          </a:p>
          <a:p>
            <a:r>
              <a:rPr lang="en-US" dirty="0" smtClean="0">
                <a:solidFill>
                  <a:schemeClr val="bg2">
                    <a:lumMod val="50000"/>
                  </a:schemeClr>
                </a:solidFill>
                <a:latin typeface="Arial" pitchFamily="34" charset="0"/>
                <a:cs typeface="Arial" pitchFamily="34" charset="0"/>
              </a:rPr>
              <a:t>n=γ (isentropic), </a:t>
            </a:r>
          </a:p>
          <a:p>
            <a:r>
              <a:rPr lang="en-US" dirty="0" smtClean="0">
                <a:solidFill>
                  <a:srgbClr val="C00000"/>
                </a:solidFill>
                <a:latin typeface="Arial" pitchFamily="34" charset="0"/>
                <a:cs typeface="Arial" pitchFamily="34" charset="0"/>
              </a:rPr>
              <a:t>n=       (isochoric) processes</a:t>
            </a:r>
          </a:p>
          <a:p>
            <a:r>
              <a:rPr lang="en-US" dirty="0" smtClean="0"/>
              <a:t>Hence the equation is </a:t>
            </a:r>
            <a:r>
              <a:rPr lang="en-US" dirty="0" err="1" smtClean="0"/>
              <a:t>polytropic</a:t>
            </a:r>
            <a:r>
              <a:rPr lang="en-US" dirty="0" smtClean="0"/>
              <a:t> in the sense that it describes many lines or many processes. </a:t>
            </a:r>
            <a:endParaRPr lang="en-US" dirty="0"/>
          </a:p>
        </p:txBody>
      </p:sp>
      <p:sp>
        <p:nvSpPr>
          <p:cNvPr id="3" name="Footer Placeholder 2"/>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50</a:t>
            </a:fld>
            <a:endParaRPr lang="en-US"/>
          </a:p>
        </p:txBody>
      </p:sp>
      <p:pic>
        <p:nvPicPr>
          <p:cNvPr id="61447" name="Picture 7" descr="p v^{\,n} = C"/>
          <p:cNvPicPr>
            <a:picLocks noChangeAspect="1" noChangeArrowheads="1"/>
          </p:cNvPicPr>
          <p:nvPr/>
        </p:nvPicPr>
        <p:blipFill>
          <a:blip r:embed="rId2"/>
          <a:srcRect/>
          <a:stretch>
            <a:fillRect/>
          </a:stretch>
        </p:blipFill>
        <p:spPr bwMode="auto">
          <a:xfrm>
            <a:off x="3429000" y="1752600"/>
            <a:ext cx="1001629" cy="257175"/>
          </a:xfrm>
          <a:prstGeom prst="rect">
            <a:avLst/>
          </a:prstGeom>
          <a:noFill/>
        </p:spPr>
      </p:pic>
      <p:pic>
        <p:nvPicPr>
          <p:cNvPr id="61449" name="Picture 9" descr=" P_{1}{v_{1}^{\,n}} = P_{2}v_{2}^{\,n}= ... = C"/>
          <p:cNvPicPr>
            <a:picLocks noChangeAspect="1" noChangeArrowheads="1"/>
          </p:cNvPicPr>
          <p:nvPr/>
        </p:nvPicPr>
        <p:blipFill>
          <a:blip r:embed="rId3"/>
          <a:srcRect/>
          <a:stretch>
            <a:fillRect/>
          </a:stretch>
        </p:blipFill>
        <p:spPr bwMode="auto">
          <a:xfrm>
            <a:off x="5181600" y="1752600"/>
            <a:ext cx="2564946" cy="276225"/>
          </a:xfrm>
          <a:prstGeom prst="rect">
            <a:avLst/>
          </a:prstGeom>
          <a:noFill/>
        </p:spPr>
      </p:pic>
      <p:pic>
        <p:nvPicPr>
          <p:cNvPr id="61451" name="Picture 11" descr="\infty"/>
          <p:cNvPicPr>
            <a:picLocks noChangeAspect="1" noChangeArrowheads="1"/>
          </p:cNvPicPr>
          <p:nvPr/>
        </p:nvPicPr>
        <p:blipFill>
          <a:blip r:embed="rId4"/>
          <a:srcRect/>
          <a:stretch>
            <a:fillRect/>
          </a:stretch>
        </p:blipFill>
        <p:spPr bwMode="auto">
          <a:xfrm>
            <a:off x="2057400" y="4953000"/>
            <a:ext cx="228600" cy="127000"/>
          </a:xfrm>
          <a:prstGeom prst="rect">
            <a:avLst/>
          </a:prstGeom>
          <a:noFill/>
        </p:spPr>
      </p:pic>
      <p:pic>
        <p:nvPicPr>
          <p:cNvPr id="15" name="Picture 11" descr="\infty"/>
          <p:cNvPicPr>
            <a:picLocks noChangeAspect="1" noChangeArrowheads="1"/>
          </p:cNvPicPr>
          <p:nvPr/>
        </p:nvPicPr>
        <p:blipFill>
          <a:blip r:embed="rId4"/>
          <a:srcRect/>
          <a:stretch>
            <a:fillRect/>
          </a:stretch>
        </p:blipFill>
        <p:spPr bwMode="auto">
          <a:xfrm>
            <a:off x="7696200" y="3352800"/>
            <a:ext cx="228600" cy="127000"/>
          </a:xfrm>
          <a:prstGeom prst="rect">
            <a:avLst/>
          </a:prstGeo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a:solidFill>
            <a:schemeClr val="accent3">
              <a:lumMod val="20000"/>
              <a:lumOff val="80000"/>
            </a:schemeClr>
          </a:solidFill>
          <a:ln>
            <a:solidFill>
              <a:srgbClr val="002060"/>
            </a:solidFill>
          </a:ln>
        </p:spPr>
        <p:txBody>
          <a:bodyPr>
            <a:normAutofit fontScale="90000"/>
          </a:bodyPr>
          <a:lstStyle/>
          <a:p>
            <a:r>
              <a:rPr lang="en-US" dirty="0" err="1" smtClean="0"/>
              <a:t>Polytropic</a:t>
            </a:r>
            <a:r>
              <a:rPr lang="en-US" dirty="0" smtClean="0"/>
              <a:t> process</a:t>
            </a:r>
            <a:endParaRPr lang="en-US" dirty="0"/>
          </a:p>
        </p:txBody>
      </p:sp>
      <p:pic>
        <p:nvPicPr>
          <p:cNvPr id="6" name="Content Placeholder 5" descr="cc.bmp"/>
          <p:cNvPicPr>
            <a:picLocks noGrp="1" noChangeAspect="1"/>
          </p:cNvPicPr>
          <p:nvPr>
            <p:ph idx="1"/>
          </p:nvPr>
        </p:nvPicPr>
        <p:blipFill>
          <a:blip r:embed="rId2"/>
          <a:stretch>
            <a:fillRect/>
          </a:stretch>
        </p:blipFill>
        <p:spPr>
          <a:xfrm>
            <a:off x="2362200" y="1102373"/>
            <a:ext cx="5334000" cy="5146027"/>
          </a:xfrm>
        </p:spPr>
      </p:pic>
      <p:sp>
        <p:nvSpPr>
          <p:cNvPr id="4" name="Footer Placeholder 3"/>
          <p:cNvSpPr>
            <a:spLocks noGrp="1"/>
          </p:cNvSpPr>
          <p:nvPr>
            <p:ph type="ftr" sz="quarter" idx="11"/>
          </p:nvPr>
        </p:nvSpPr>
        <p:spPr/>
        <p:txBody>
          <a:bodyPr/>
          <a:lstStyle/>
          <a:p>
            <a:r>
              <a:rPr lang="en-US" smtClean="0"/>
              <a:t>By: Mudit M. Saxena, Dept. of Mech. Engg.</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標題 1"/>
          <p:cNvSpPr>
            <a:spLocks noGrp="1"/>
          </p:cNvSpPr>
          <p:nvPr>
            <p:ph type="title"/>
          </p:nvPr>
        </p:nvSpPr>
        <p:spPr>
          <a:xfrm>
            <a:off x="990599" y="260350"/>
            <a:ext cx="7707313" cy="525463"/>
          </a:xfrm>
          <a:solidFill>
            <a:schemeClr val="accent3">
              <a:lumMod val="20000"/>
              <a:lumOff val="80000"/>
            </a:schemeClr>
          </a:solidFill>
          <a:ln>
            <a:solidFill>
              <a:schemeClr val="bg2">
                <a:lumMod val="25000"/>
              </a:schemeClr>
            </a:solidFill>
          </a:ln>
        </p:spPr>
        <p:txBody>
          <a:bodyPr>
            <a:normAutofit fontScale="90000"/>
          </a:bodyPr>
          <a:lstStyle/>
          <a:p>
            <a:r>
              <a:rPr lang="en-US" altLang="zh-TW" dirty="0" smtClean="0"/>
              <a:t>Thermodynamic Processes</a:t>
            </a:r>
            <a:endParaRPr lang="zh-TW" altLang="en-US" dirty="0" smtClean="0"/>
          </a:p>
        </p:txBody>
      </p:sp>
      <p:sp>
        <p:nvSpPr>
          <p:cNvPr id="20485" name="文字方塊 5"/>
          <p:cNvSpPr txBox="1">
            <a:spLocks noChangeArrowheads="1"/>
          </p:cNvSpPr>
          <p:nvPr/>
        </p:nvSpPr>
        <p:spPr bwMode="auto">
          <a:xfrm>
            <a:off x="4000500" y="1071563"/>
            <a:ext cx="5035550" cy="830262"/>
          </a:xfrm>
          <a:prstGeom prst="rect">
            <a:avLst/>
          </a:prstGeom>
          <a:noFill/>
          <a:ln w="9525">
            <a:noFill/>
            <a:miter lim="800000"/>
            <a:headEnd/>
            <a:tailEnd/>
          </a:ln>
        </p:spPr>
        <p:txBody>
          <a:bodyPr>
            <a:spAutoFit/>
          </a:bodyPr>
          <a:lstStyle/>
          <a:p>
            <a:r>
              <a:rPr lang="en-US" altLang="zh-TW" sz="1600" b="1" dirty="0">
                <a:solidFill>
                  <a:srgbClr val="7030A0"/>
                </a:solidFill>
              </a:rPr>
              <a:t>Quasi-static process: </a:t>
            </a:r>
            <a:r>
              <a:rPr lang="en-US" altLang="zh-TW" sz="1600" b="1" dirty="0" smtClean="0">
                <a:solidFill>
                  <a:srgbClr val="7030A0"/>
                </a:solidFill>
              </a:rPr>
              <a:t> ( Infinitely slow process )</a:t>
            </a:r>
            <a:endParaRPr lang="en-US" altLang="zh-TW" sz="1600" b="1" dirty="0">
              <a:solidFill>
                <a:srgbClr val="7030A0"/>
              </a:solidFill>
            </a:endParaRPr>
          </a:p>
          <a:p>
            <a:r>
              <a:rPr lang="en-US" altLang="zh-TW" sz="1600" dirty="0"/>
              <a:t>Arbitrarily slow process such that system always stays arbitrarily close to thermodynamic equilibrium.</a:t>
            </a:r>
          </a:p>
        </p:txBody>
      </p:sp>
      <p:sp>
        <p:nvSpPr>
          <p:cNvPr id="20486" name="文字方塊 6"/>
          <p:cNvSpPr txBox="1">
            <a:spLocks noChangeArrowheads="1"/>
          </p:cNvSpPr>
          <p:nvPr/>
        </p:nvSpPr>
        <p:spPr bwMode="auto">
          <a:xfrm>
            <a:off x="3421063" y="2133600"/>
            <a:ext cx="5688012" cy="830997"/>
          </a:xfrm>
          <a:prstGeom prst="rect">
            <a:avLst/>
          </a:prstGeom>
          <a:noFill/>
          <a:ln w="9525">
            <a:noFill/>
            <a:miter lim="800000"/>
            <a:headEnd/>
            <a:tailEnd/>
          </a:ln>
        </p:spPr>
        <p:txBody>
          <a:bodyPr wrap="square">
            <a:spAutoFit/>
          </a:bodyPr>
          <a:lstStyle/>
          <a:p>
            <a:r>
              <a:rPr lang="en-US" altLang="zh-TW" sz="1600" b="1" dirty="0">
                <a:solidFill>
                  <a:srgbClr val="7030A0"/>
                </a:solidFill>
              </a:rPr>
              <a:t>Reversible process:</a:t>
            </a:r>
          </a:p>
          <a:p>
            <a:r>
              <a:rPr lang="en-US" altLang="zh-TW" sz="1600" dirty="0"/>
              <a:t>Any changes induced by the process in the universe (system + environment) can be removed by retracing its path.</a:t>
            </a:r>
          </a:p>
        </p:txBody>
      </p:sp>
      <p:sp>
        <p:nvSpPr>
          <p:cNvPr id="20487" name="文字方塊 7"/>
          <p:cNvSpPr txBox="1">
            <a:spLocks noChangeArrowheads="1"/>
          </p:cNvSpPr>
          <p:nvPr/>
        </p:nvSpPr>
        <p:spPr bwMode="auto">
          <a:xfrm>
            <a:off x="4287838" y="3236913"/>
            <a:ext cx="4460875" cy="338137"/>
          </a:xfrm>
          <a:prstGeom prst="rect">
            <a:avLst/>
          </a:prstGeom>
          <a:noFill/>
          <a:ln w="9525">
            <a:noFill/>
            <a:miter lim="800000"/>
            <a:headEnd/>
            <a:tailEnd/>
          </a:ln>
        </p:spPr>
        <p:txBody>
          <a:bodyPr>
            <a:spAutoFit/>
          </a:bodyPr>
          <a:lstStyle/>
          <a:p>
            <a:r>
              <a:rPr lang="en-US" altLang="zh-TW" sz="1600" dirty="0">
                <a:solidFill>
                  <a:srgbClr val="C00000"/>
                </a:solidFill>
              </a:rPr>
              <a:t>Reversible processes must be quasi-static.</a:t>
            </a:r>
          </a:p>
        </p:txBody>
      </p:sp>
      <p:sp>
        <p:nvSpPr>
          <p:cNvPr id="20488" name="文字方塊 8"/>
          <p:cNvSpPr txBox="1">
            <a:spLocks noChangeArrowheads="1"/>
          </p:cNvSpPr>
          <p:nvPr/>
        </p:nvSpPr>
        <p:spPr bwMode="auto">
          <a:xfrm>
            <a:off x="5111750" y="3943350"/>
            <a:ext cx="3924300" cy="585788"/>
          </a:xfrm>
          <a:prstGeom prst="rect">
            <a:avLst/>
          </a:prstGeom>
          <a:noFill/>
          <a:ln w="9525">
            <a:noFill/>
            <a:miter lim="800000"/>
            <a:headEnd/>
            <a:tailEnd/>
          </a:ln>
        </p:spPr>
        <p:txBody>
          <a:bodyPr>
            <a:spAutoFit/>
          </a:bodyPr>
          <a:lstStyle/>
          <a:p>
            <a:r>
              <a:rPr lang="en-US" altLang="zh-TW" sz="1600" b="1" dirty="0">
                <a:solidFill>
                  <a:srgbClr val="7030A0"/>
                </a:solidFill>
              </a:rPr>
              <a:t>Irreversible process:</a:t>
            </a:r>
          </a:p>
          <a:p>
            <a:r>
              <a:rPr lang="en-US" altLang="zh-TW" sz="1600" dirty="0"/>
              <a:t>Part or whole of process is not reversible.</a:t>
            </a:r>
          </a:p>
        </p:txBody>
      </p:sp>
      <p:sp>
        <p:nvSpPr>
          <p:cNvPr id="20490" name="文字方塊 10"/>
          <p:cNvSpPr txBox="1">
            <a:spLocks noChangeArrowheads="1"/>
          </p:cNvSpPr>
          <p:nvPr/>
        </p:nvSpPr>
        <p:spPr bwMode="auto">
          <a:xfrm>
            <a:off x="5608638" y="5072063"/>
            <a:ext cx="3194050" cy="584200"/>
          </a:xfrm>
          <a:prstGeom prst="rect">
            <a:avLst/>
          </a:prstGeom>
          <a:noFill/>
          <a:ln w="9525">
            <a:noFill/>
            <a:miter lim="800000"/>
            <a:headEnd/>
            <a:tailEnd/>
          </a:ln>
        </p:spPr>
        <p:txBody>
          <a:bodyPr>
            <a:spAutoFit/>
          </a:bodyPr>
          <a:lstStyle/>
          <a:p>
            <a:r>
              <a:rPr lang="en-US" altLang="zh-TW" sz="1600"/>
              <a:t>e.g., any processes involving friction, free expansion of gas ….</a:t>
            </a:r>
          </a:p>
        </p:txBody>
      </p:sp>
      <p:pic>
        <p:nvPicPr>
          <p:cNvPr id="20491" name="Picture 11"/>
          <p:cNvPicPr>
            <a:picLocks noChangeAspect="1" noChangeArrowheads="1"/>
          </p:cNvPicPr>
          <p:nvPr/>
        </p:nvPicPr>
        <p:blipFill>
          <a:blip r:embed="rId2"/>
          <a:srcRect/>
          <a:stretch>
            <a:fillRect/>
          </a:stretch>
        </p:blipFill>
        <p:spPr bwMode="auto">
          <a:xfrm>
            <a:off x="428625" y="1000125"/>
            <a:ext cx="2847975" cy="2247900"/>
          </a:xfrm>
          <a:prstGeom prst="rect">
            <a:avLst/>
          </a:prstGeom>
          <a:noFill/>
          <a:ln w="9525">
            <a:noFill/>
            <a:miter lim="800000"/>
            <a:headEnd/>
            <a:tailEnd/>
          </a:ln>
        </p:spPr>
      </p:pic>
      <p:sp>
        <p:nvSpPr>
          <p:cNvPr id="13" name="文字方塊 10"/>
          <p:cNvSpPr txBox="1">
            <a:spLocks noChangeArrowheads="1"/>
          </p:cNvSpPr>
          <p:nvPr/>
        </p:nvSpPr>
        <p:spPr bwMode="auto">
          <a:xfrm>
            <a:off x="500063" y="3357563"/>
            <a:ext cx="2714625" cy="338137"/>
          </a:xfrm>
          <a:prstGeom prst="rect">
            <a:avLst/>
          </a:prstGeom>
          <a:noFill/>
          <a:ln w="9525">
            <a:noFill/>
            <a:miter lim="800000"/>
            <a:headEnd/>
            <a:tailEnd/>
          </a:ln>
        </p:spPr>
        <p:txBody>
          <a:bodyPr>
            <a:spAutoFit/>
          </a:bodyPr>
          <a:lstStyle/>
          <a:p>
            <a:r>
              <a:rPr lang="en-US" altLang="zh-TW" sz="1600"/>
              <a:t>T</a:t>
            </a:r>
            <a:r>
              <a:rPr lang="en-US" altLang="zh-TW" sz="1600" baseline="-25000"/>
              <a:t>water</a:t>
            </a:r>
            <a:r>
              <a:rPr lang="en-US" altLang="zh-TW" sz="1600"/>
              <a:t> = T</a:t>
            </a:r>
            <a:r>
              <a:rPr lang="en-US" altLang="zh-TW" sz="1600" baseline="-25000"/>
              <a:t>gas</a:t>
            </a:r>
            <a:r>
              <a:rPr lang="en-US" altLang="zh-TW" sz="1600"/>
              <a:t>  &amp; rises slowly</a:t>
            </a:r>
            <a:endParaRPr lang="zh-TW" altLang="en-US" sz="1600"/>
          </a:p>
        </p:txBody>
      </p:sp>
      <p:pic>
        <p:nvPicPr>
          <p:cNvPr id="20493" name="Picture 13"/>
          <p:cNvPicPr>
            <a:picLocks noChangeAspect="1" noChangeArrowheads="1"/>
          </p:cNvPicPr>
          <p:nvPr/>
        </p:nvPicPr>
        <p:blipFill>
          <a:blip r:embed="rId3"/>
          <a:srcRect/>
          <a:stretch>
            <a:fillRect/>
          </a:stretch>
        </p:blipFill>
        <p:spPr bwMode="auto">
          <a:xfrm>
            <a:off x="357188" y="4286250"/>
            <a:ext cx="2724150" cy="1866900"/>
          </a:xfrm>
          <a:prstGeom prst="rect">
            <a:avLst/>
          </a:prstGeom>
          <a:noFill/>
          <a:ln w="9525">
            <a:noFill/>
            <a:miter lim="800000"/>
            <a:headEnd/>
            <a:tailEnd/>
          </a:ln>
        </p:spPr>
      </p:pic>
      <p:pic>
        <p:nvPicPr>
          <p:cNvPr id="20494" name="Picture 14"/>
          <p:cNvPicPr>
            <a:picLocks noChangeAspect="1" noChangeArrowheads="1"/>
          </p:cNvPicPr>
          <p:nvPr/>
        </p:nvPicPr>
        <p:blipFill>
          <a:blip r:embed="rId4"/>
          <a:srcRect/>
          <a:stretch>
            <a:fillRect/>
          </a:stretch>
        </p:blipFill>
        <p:spPr bwMode="auto">
          <a:xfrm>
            <a:off x="3143250" y="3929063"/>
            <a:ext cx="2028825" cy="2657475"/>
          </a:xfrm>
          <a:prstGeom prst="rect">
            <a:avLst/>
          </a:prstGeom>
          <a:noFill/>
          <a:ln w="9525">
            <a:noFill/>
            <a:miter lim="800000"/>
            <a:headEnd/>
            <a:tailEnd/>
          </a:ln>
        </p:spPr>
      </p:pic>
      <p:sp>
        <p:nvSpPr>
          <p:cNvPr id="16" name="文字方塊 15"/>
          <p:cNvSpPr txBox="1">
            <a:spLocks noChangeArrowheads="1"/>
          </p:cNvSpPr>
          <p:nvPr/>
        </p:nvSpPr>
        <p:spPr bwMode="auto">
          <a:xfrm>
            <a:off x="500063" y="6143625"/>
            <a:ext cx="2500312" cy="523875"/>
          </a:xfrm>
          <a:prstGeom prst="rect">
            <a:avLst/>
          </a:prstGeom>
          <a:noFill/>
          <a:ln w="9525">
            <a:noFill/>
            <a:miter lim="800000"/>
            <a:headEnd/>
            <a:tailEnd/>
          </a:ln>
        </p:spPr>
        <p:txBody>
          <a:bodyPr>
            <a:spAutoFit/>
          </a:bodyPr>
          <a:lstStyle/>
          <a:p>
            <a:r>
              <a:rPr lang="en-US" altLang="zh-TW" sz="1400" dirty="0">
                <a:solidFill>
                  <a:srgbClr val="C00000"/>
                </a:solidFill>
              </a:rPr>
              <a:t>system always in thermodynamic equilibrium</a:t>
            </a:r>
            <a:endParaRPr lang="zh-TW" altLang="en-US" sz="1400" dirty="0">
              <a:solidFill>
                <a:srgbClr val="C00000"/>
              </a:solidFill>
            </a:endParaRPr>
          </a:p>
        </p:txBody>
      </p:sp>
      <p:cxnSp>
        <p:nvCxnSpPr>
          <p:cNvPr id="18" name="直線單箭頭接點 17"/>
          <p:cNvCxnSpPr>
            <a:cxnSpLocks noChangeShapeType="1"/>
          </p:cNvCxnSpPr>
          <p:nvPr/>
        </p:nvCxnSpPr>
        <p:spPr bwMode="auto">
          <a:xfrm rot="16200000" flipV="1">
            <a:off x="1393031" y="5607845"/>
            <a:ext cx="1285875" cy="214312"/>
          </a:xfrm>
          <a:prstGeom prst="straightConnector1">
            <a:avLst/>
          </a:prstGeom>
          <a:noFill/>
          <a:ln w="12700" algn="ctr">
            <a:solidFill>
              <a:srgbClr val="00B050">
                <a:alpha val="78822"/>
              </a:srgbClr>
            </a:solidFill>
            <a:round/>
            <a:headEnd/>
            <a:tailEnd type="arrow" w="med" len="med"/>
          </a:ln>
        </p:spPr>
      </p:cxnSp>
      <p:sp>
        <p:nvSpPr>
          <p:cNvPr id="14" name="Slide Number Placeholder 13"/>
          <p:cNvSpPr>
            <a:spLocks noGrp="1"/>
          </p:cNvSpPr>
          <p:nvPr>
            <p:ph type="sldNum" sz="quarter" idx="12"/>
          </p:nvPr>
        </p:nvSpPr>
        <p:spPr/>
        <p:txBody>
          <a:bodyPr/>
          <a:lstStyle/>
          <a:p>
            <a:fld id="{B6F15528-21DE-4FAA-801E-634DDDAF4B2B}" type="slidenum">
              <a:rPr lang="en-US" smtClean="0"/>
              <a:pPr/>
              <a:t>52</a:t>
            </a:fld>
            <a:endParaRPr lang="en-US"/>
          </a:p>
        </p:txBody>
      </p:sp>
      <p:sp>
        <p:nvSpPr>
          <p:cNvPr id="15" name="Footer Placeholder 1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box(in)">
                                      <p:cBhvr>
                                        <p:cTn id="7" dur="500"/>
                                        <p:tgtEl>
                                          <p:spTgt spid="204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0491"/>
                                        </p:tgtEl>
                                        <p:attrNameLst>
                                          <p:attrName>style.visibility</p:attrName>
                                        </p:attrNameLst>
                                      </p:cBhvr>
                                      <p:to>
                                        <p:strVal val="visible"/>
                                      </p:to>
                                    </p:set>
                                    <p:animEffect transition="in" filter="box(in)">
                                      <p:cBhvr>
                                        <p:cTn id="12" dur="500"/>
                                        <p:tgtEl>
                                          <p:spTgt spid="20491"/>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ox(in)">
                                      <p:cBhvr>
                                        <p:cTn id="15" dur="500"/>
                                        <p:tgtEl>
                                          <p:spTgt spid="1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20494"/>
                                        </p:tgtEl>
                                        <p:attrNameLst>
                                          <p:attrName>style.visibility</p:attrName>
                                        </p:attrNameLst>
                                      </p:cBhvr>
                                      <p:to>
                                        <p:strVal val="visible"/>
                                      </p:to>
                                    </p:set>
                                    <p:animEffect transition="in" filter="box(in)">
                                      <p:cBhvr>
                                        <p:cTn id="20" dur="500"/>
                                        <p:tgtEl>
                                          <p:spTgt spid="2049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20493"/>
                                        </p:tgtEl>
                                        <p:attrNameLst>
                                          <p:attrName>style.visibility</p:attrName>
                                        </p:attrNameLst>
                                      </p:cBhvr>
                                      <p:to>
                                        <p:strVal val="visible"/>
                                      </p:to>
                                    </p:set>
                                    <p:animEffect transition="in" filter="box(in)">
                                      <p:cBhvr>
                                        <p:cTn id="25" dur="500"/>
                                        <p:tgtEl>
                                          <p:spTgt spid="2049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ox(in)">
                                      <p:cBhvr>
                                        <p:cTn id="30" dur="500"/>
                                        <p:tgtEl>
                                          <p:spTgt spid="16"/>
                                        </p:tgtEl>
                                      </p:cBhvr>
                                    </p:animEffect>
                                  </p:childTnLst>
                                </p:cTn>
                              </p:par>
                              <p:par>
                                <p:cTn id="31" presetID="4" presetClass="entr" presetSubtype="16"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box(in)">
                                      <p:cBhvr>
                                        <p:cTn id="33" dur="500"/>
                                        <p:tgtEl>
                                          <p:spTgt spid="1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20486"/>
                                        </p:tgtEl>
                                        <p:attrNameLst>
                                          <p:attrName>style.visibility</p:attrName>
                                        </p:attrNameLst>
                                      </p:cBhvr>
                                      <p:to>
                                        <p:strVal val="visible"/>
                                      </p:to>
                                    </p:set>
                                    <p:animEffect transition="in" filter="box(in)">
                                      <p:cBhvr>
                                        <p:cTn id="38" dur="500"/>
                                        <p:tgtEl>
                                          <p:spTgt spid="2048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20487"/>
                                        </p:tgtEl>
                                        <p:attrNameLst>
                                          <p:attrName>style.visibility</p:attrName>
                                        </p:attrNameLst>
                                      </p:cBhvr>
                                      <p:to>
                                        <p:strVal val="visible"/>
                                      </p:to>
                                    </p:set>
                                    <p:animEffect transition="in" filter="box(in)">
                                      <p:cBhvr>
                                        <p:cTn id="43" dur="500"/>
                                        <p:tgtEl>
                                          <p:spTgt spid="2048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20488"/>
                                        </p:tgtEl>
                                        <p:attrNameLst>
                                          <p:attrName>style.visibility</p:attrName>
                                        </p:attrNameLst>
                                      </p:cBhvr>
                                      <p:to>
                                        <p:strVal val="visible"/>
                                      </p:to>
                                    </p:set>
                                    <p:animEffect transition="in" filter="box(in)">
                                      <p:cBhvr>
                                        <p:cTn id="48" dur="500"/>
                                        <p:tgtEl>
                                          <p:spTgt spid="20488"/>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20490"/>
                                        </p:tgtEl>
                                        <p:attrNameLst>
                                          <p:attrName>style.visibility</p:attrName>
                                        </p:attrNameLst>
                                      </p:cBhvr>
                                      <p:to>
                                        <p:strVal val="visible"/>
                                      </p:to>
                                    </p:set>
                                    <p:animEffect transition="in" filter="box(in)">
                                      <p:cBhvr>
                                        <p:cTn id="53" dur="500"/>
                                        <p:tgtEl>
                                          <p:spTgt spid="20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20486" grpId="0"/>
      <p:bldP spid="20487" grpId="0"/>
      <p:bldP spid="20488" grpId="0"/>
      <p:bldP spid="20490" grpId="0"/>
      <p:bldP spid="13" grpId="0"/>
      <p:bldP spid="1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320"/>
            <a:ext cx="7943088" cy="640080"/>
          </a:xfrm>
          <a:solidFill>
            <a:schemeClr val="accent3">
              <a:lumMod val="40000"/>
              <a:lumOff val="60000"/>
            </a:schemeClr>
          </a:solidFill>
          <a:ln>
            <a:solidFill>
              <a:schemeClr val="bg2">
                <a:lumMod val="25000"/>
              </a:schemeClr>
            </a:solidFill>
          </a:ln>
        </p:spPr>
        <p:txBody>
          <a:bodyPr>
            <a:normAutofit fontScale="90000"/>
          </a:bodyPr>
          <a:lstStyle/>
          <a:p>
            <a:r>
              <a:rPr lang="en-US" dirty="0" smtClean="0"/>
              <a:t>Assignment</a:t>
            </a:r>
            <a:endParaRPr lang="en-US" dirty="0"/>
          </a:p>
        </p:txBody>
      </p:sp>
      <p:sp>
        <p:nvSpPr>
          <p:cNvPr id="3" name="Footer Placeholder 2"/>
          <p:cNvSpPr>
            <a:spLocks noGrp="1"/>
          </p:cNvSpPr>
          <p:nvPr>
            <p:ph type="ftr" sz="quarter" idx="11"/>
          </p:nvPr>
        </p:nvSpPr>
        <p:spPr/>
        <p:txBody>
          <a:bodyPr/>
          <a:lstStyle/>
          <a:p>
            <a:r>
              <a:rPr lang="en-US" smtClean="0"/>
              <a:t>By: Mudit M. Saxena, Dept. of Mech. Engg.</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53</a:t>
            </a:fld>
            <a:endParaRPr lang="en-US"/>
          </a:p>
        </p:txBody>
      </p:sp>
      <p:sp>
        <p:nvSpPr>
          <p:cNvPr id="5" name="Rectangle 4"/>
          <p:cNvSpPr/>
          <p:nvPr/>
        </p:nvSpPr>
        <p:spPr>
          <a:xfrm>
            <a:off x="990600" y="1066801"/>
            <a:ext cx="7848600" cy="5016758"/>
          </a:xfrm>
          <a:prstGeom prst="rect">
            <a:avLst/>
          </a:prstGeom>
        </p:spPr>
        <p:txBody>
          <a:bodyPr wrap="square">
            <a:spAutoFit/>
          </a:bodyPr>
          <a:lstStyle/>
          <a:p>
            <a:r>
              <a:rPr lang="en-US" sz="2000" dirty="0" smtClean="0">
                <a:latin typeface="Arial" pitchFamily="34" charset="0"/>
                <a:ea typeface="Arial Unicode MS" pitchFamily="34" charset="-128"/>
                <a:cs typeface="Arial" pitchFamily="34" charset="0"/>
              </a:rPr>
              <a:t>Q 1. Write the units and dimensions of:</a:t>
            </a:r>
          </a:p>
          <a:p>
            <a:pPr lvl="2"/>
            <a:endParaRPr lang="en-US" sz="2000" dirty="0" smtClean="0">
              <a:latin typeface="Arial" pitchFamily="34" charset="0"/>
              <a:ea typeface="Arial Unicode MS" pitchFamily="34" charset="-128"/>
              <a:cs typeface="Arial" pitchFamily="34" charset="0"/>
            </a:endParaRPr>
          </a:p>
          <a:p>
            <a:pPr marL="800100" lvl="1" indent="-342900">
              <a:buFont typeface="+mj-lt"/>
              <a:buAutoNum type="alphaLcParenR"/>
            </a:pPr>
            <a:r>
              <a:rPr lang="en-US" dirty="0" smtClean="0">
                <a:latin typeface="Arial" pitchFamily="34" charset="0"/>
                <a:ea typeface="Arial Unicode MS" pitchFamily="34" charset="-128"/>
                <a:cs typeface="Arial" pitchFamily="34" charset="0"/>
              </a:rPr>
              <a:t>Force</a:t>
            </a:r>
          </a:p>
          <a:p>
            <a:pPr marL="800100" lvl="1" indent="-342900">
              <a:buFont typeface="+mj-lt"/>
              <a:buAutoNum type="alphaLcParenR"/>
            </a:pPr>
            <a:r>
              <a:rPr lang="en-US" dirty="0" smtClean="0">
                <a:latin typeface="Arial" pitchFamily="34" charset="0"/>
                <a:ea typeface="Arial Unicode MS" pitchFamily="34" charset="-128"/>
                <a:cs typeface="Arial" pitchFamily="34" charset="0"/>
              </a:rPr>
              <a:t>Mass</a:t>
            </a:r>
            <a:endParaRPr lang="en-US" b="1" dirty="0" smtClean="0">
              <a:latin typeface="Arial" pitchFamily="34" charset="0"/>
              <a:ea typeface="Arial Unicode MS" pitchFamily="34" charset="-128"/>
              <a:cs typeface="Arial" pitchFamily="34" charset="0"/>
            </a:endParaRPr>
          </a:p>
          <a:p>
            <a:pPr marL="800100" lvl="1" indent="-342900">
              <a:buFont typeface="+mj-lt"/>
              <a:buAutoNum type="alphaLcParenR"/>
            </a:pPr>
            <a:r>
              <a:rPr lang="en-US" dirty="0" smtClean="0">
                <a:latin typeface="Arial" pitchFamily="34" charset="0"/>
                <a:ea typeface="Arial Unicode MS" pitchFamily="34" charset="-128"/>
                <a:cs typeface="Arial" pitchFamily="34" charset="0"/>
              </a:rPr>
              <a:t>Pressure</a:t>
            </a:r>
          </a:p>
          <a:p>
            <a:pPr marL="800100" lvl="1" indent="-342900">
              <a:buFont typeface="+mj-lt"/>
              <a:buAutoNum type="alphaLcParenR"/>
            </a:pPr>
            <a:r>
              <a:rPr lang="en-US" dirty="0" smtClean="0">
                <a:latin typeface="Arial" pitchFamily="34" charset="0"/>
                <a:ea typeface="Arial Unicode MS" pitchFamily="34" charset="-128"/>
                <a:cs typeface="Arial" pitchFamily="34" charset="0"/>
              </a:rPr>
              <a:t>Work</a:t>
            </a:r>
          </a:p>
          <a:p>
            <a:pPr marL="800100" lvl="1" indent="-342900">
              <a:buFont typeface="+mj-lt"/>
              <a:buAutoNum type="alphaLcParenR"/>
            </a:pPr>
            <a:r>
              <a:rPr lang="en-US" dirty="0" smtClean="0">
                <a:latin typeface="Arial" pitchFamily="34" charset="0"/>
                <a:ea typeface="Arial Unicode MS" pitchFamily="34" charset="-128"/>
                <a:cs typeface="Arial" pitchFamily="34" charset="0"/>
              </a:rPr>
              <a:t>Power</a:t>
            </a:r>
          </a:p>
          <a:p>
            <a:pPr marL="800100" lvl="1" indent="-342900">
              <a:buFont typeface="+mj-lt"/>
              <a:buAutoNum type="alphaLcParenR"/>
            </a:pPr>
            <a:r>
              <a:rPr lang="en-US" dirty="0" smtClean="0">
                <a:latin typeface="Arial" pitchFamily="34" charset="0"/>
                <a:ea typeface="Arial Unicode MS" pitchFamily="34" charset="-128"/>
                <a:cs typeface="Arial" pitchFamily="34" charset="0"/>
              </a:rPr>
              <a:t>Energy</a:t>
            </a:r>
          </a:p>
          <a:p>
            <a:pPr marL="800100" lvl="1" indent="-342900">
              <a:buFont typeface="+mj-lt"/>
              <a:buAutoNum type="alphaLcParenR"/>
            </a:pPr>
            <a:r>
              <a:rPr lang="en-US" dirty="0" smtClean="0">
                <a:latin typeface="Arial" pitchFamily="34" charset="0"/>
                <a:ea typeface="Arial Unicode MS" pitchFamily="34" charset="-128"/>
                <a:cs typeface="Arial" pitchFamily="34" charset="0"/>
              </a:rPr>
              <a:t>Heat</a:t>
            </a:r>
          </a:p>
          <a:p>
            <a:pPr marL="800100" lvl="1" indent="-342900">
              <a:buFont typeface="+mj-lt"/>
              <a:buAutoNum type="alphaLcParenR"/>
            </a:pPr>
            <a:r>
              <a:rPr lang="en-US" dirty="0" smtClean="0">
                <a:latin typeface="Arial" pitchFamily="34" charset="0"/>
                <a:ea typeface="Arial Unicode MS" pitchFamily="34" charset="-128"/>
                <a:cs typeface="Arial" pitchFamily="34" charset="0"/>
              </a:rPr>
              <a:t>Temperature</a:t>
            </a:r>
          </a:p>
          <a:p>
            <a:pPr marL="800100" lvl="1" indent="-342900">
              <a:buFont typeface="+mj-lt"/>
              <a:buAutoNum type="alphaLcParenR"/>
            </a:pPr>
            <a:r>
              <a:rPr lang="en-US" dirty="0" smtClean="0">
                <a:latin typeface="Arial" pitchFamily="34" charset="0"/>
                <a:ea typeface="Arial Unicode MS" pitchFamily="34" charset="-128"/>
                <a:cs typeface="Arial" pitchFamily="34" charset="0"/>
              </a:rPr>
              <a:t>Specific heat capacity</a:t>
            </a:r>
          </a:p>
          <a:p>
            <a:pPr marL="800100" lvl="1" indent="-342900">
              <a:buFont typeface="+mj-lt"/>
              <a:buAutoNum type="alphaLcParenR"/>
            </a:pPr>
            <a:r>
              <a:rPr lang="en-US" dirty="0" smtClean="0">
                <a:latin typeface="Arial" pitchFamily="34" charset="0"/>
                <a:ea typeface="Arial Unicode MS" pitchFamily="34" charset="-128"/>
                <a:cs typeface="Arial" pitchFamily="34" charset="0"/>
              </a:rPr>
              <a:t>Latent heat</a:t>
            </a:r>
          </a:p>
          <a:p>
            <a:pPr lvl="1"/>
            <a:endParaRPr lang="en-US" sz="2000" dirty="0" smtClean="0">
              <a:latin typeface="Arial" pitchFamily="34" charset="0"/>
              <a:ea typeface="Arial Unicode MS" pitchFamily="34" charset="-128"/>
              <a:cs typeface="Arial" pitchFamily="34" charset="0"/>
            </a:endParaRPr>
          </a:p>
          <a:p>
            <a:r>
              <a:rPr lang="en-US" sz="2000" dirty="0" smtClean="0">
                <a:latin typeface="Arial" pitchFamily="34" charset="0"/>
                <a:ea typeface="Arial Unicode MS" pitchFamily="34" charset="-128"/>
                <a:cs typeface="Arial" pitchFamily="34" charset="0"/>
              </a:rPr>
              <a:t>Q 2. Define and explain (a) Zeroth Law  (b) First Law (c) Second 	law of thermodynamics</a:t>
            </a:r>
          </a:p>
          <a:p>
            <a:r>
              <a:rPr lang="en-US" sz="2000" dirty="0" smtClean="0">
                <a:latin typeface="Arial" pitchFamily="34" charset="0"/>
                <a:ea typeface="Arial Unicode MS" pitchFamily="34" charset="-128"/>
                <a:cs typeface="Arial" pitchFamily="34" charset="0"/>
              </a:rPr>
              <a:t>Q 3. Explain all the three Newton’s Laws of motions.</a:t>
            </a:r>
          </a:p>
          <a:p>
            <a:r>
              <a:rPr lang="en-US" sz="2000" dirty="0" smtClean="0">
                <a:latin typeface="Arial" pitchFamily="34" charset="0"/>
                <a:ea typeface="Arial Unicode MS" pitchFamily="34" charset="-128"/>
                <a:cs typeface="Arial" pitchFamily="34" charset="0"/>
              </a:rPr>
              <a:t>Q 4. What is the difference between Heat and Temperature.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6800" y="228600"/>
            <a:ext cx="7866888" cy="685800"/>
          </a:xfrm>
          <a:solidFill>
            <a:schemeClr val="accent3">
              <a:lumMod val="40000"/>
              <a:lumOff val="60000"/>
            </a:schemeClr>
          </a:solidFill>
          <a:ln>
            <a:solidFill>
              <a:schemeClr val="bg2">
                <a:lumMod val="25000"/>
              </a:schemeClr>
            </a:solidFill>
          </a:ln>
        </p:spPr>
        <p:txBody>
          <a:bodyPr>
            <a:normAutofit fontScale="90000"/>
          </a:bodyPr>
          <a:lstStyle/>
          <a:p>
            <a:r>
              <a:rPr lang="en-US" dirty="0" smtClean="0"/>
              <a:t>Assignment</a:t>
            </a:r>
            <a:endParaRPr lang="en-US" dirty="0"/>
          </a:p>
        </p:txBody>
      </p:sp>
      <p:sp>
        <p:nvSpPr>
          <p:cNvPr id="6" name="Content Placeholder 5"/>
          <p:cNvSpPr>
            <a:spLocks noGrp="1"/>
          </p:cNvSpPr>
          <p:nvPr>
            <p:ph idx="1"/>
          </p:nvPr>
        </p:nvSpPr>
        <p:spPr>
          <a:xfrm>
            <a:off x="1066800" y="1066800"/>
            <a:ext cx="7866888" cy="5181600"/>
          </a:xfrm>
        </p:spPr>
        <p:txBody>
          <a:bodyPr/>
          <a:lstStyle/>
          <a:p>
            <a:pPr>
              <a:buNone/>
            </a:pPr>
            <a:r>
              <a:rPr lang="en-US" sz="2400" dirty="0" smtClean="0"/>
              <a:t>5. Explain the following.</a:t>
            </a:r>
          </a:p>
          <a:p>
            <a:pPr marL="916686" lvl="1" indent="-514350">
              <a:buClr>
                <a:schemeClr val="tx1">
                  <a:lumMod val="95000"/>
                  <a:lumOff val="5000"/>
                </a:schemeClr>
              </a:buClr>
              <a:buFont typeface="+mj-lt"/>
              <a:buAutoNum type="alphaLcParenR"/>
            </a:pPr>
            <a:r>
              <a:rPr lang="en-US" sz="2400" dirty="0" smtClean="0">
                <a:latin typeface="Arial Unicode MS" pitchFamily="34" charset="-128"/>
                <a:ea typeface="Arial Unicode MS" pitchFamily="34" charset="-128"/>
                <a:cs typeface="Arial Unicode MS" pitchFamily="34" charset="-128"/>
              </a:rPr>
              <a:t>Mechanical equivalent of Heat</a:t>
            </a:r>
          </a:p>
          <a:p>
            <a:pPr marL="916686" lvl="1" indent="-514350">
              <a:buClr>
                <a:schemeClr val="tx1">
                  <a:lumMod val="95000"/>
                  <a:lumOff val="5000"/>
                </a:schemeClr>
              </a:buClr>
              <a:buFont typeface="+mj-lt"/>
              <a:buAutoNum type="alphaLcParenR"/>
            </a:pPr>
            <a:r>
              <a:rPr lang="en-US" sz="2400" dirty="0" smtClean="0">
                <a:latin typeface="Arial Unicode MS" pitchFamily="34" charset="-128"/>
                <a:ea typeface="Arial Unicode MS" pitchFamily="34" charset="-128"/>
                <a:cs typeface="Arial Unicode MS" pitchFamily="34" charset="-128"/>
              </a:rPr>
              <a:t>Internal energy</a:t>
            </a:r>
          </a:p>
          <a:p>
            <a:pPr marL="916686" lvl="1" indent="-514350">
              <a:buClr>
                <a:schemeClr val="tx1">
                  <a:lumMod val="95000"/>
                  <a:lumOff val="5000"/>
                </a:schemeClr>
              </a:buClr>
              <a:buFont typeface="+mj-lt"/>
              <a:buAutoNum type="alphaLcParenR"/>
            </a:pPr>
            <a:r>
              <a:rPr lang="en-US" sz="2400" dirty="0" smtClean="0">
                <a:latin typeface="Arial Unicode MS" pitchFamily="34" charset="-128"/>
                <a:ea typeface="Arial Unicode MS" pitchFamily="34" charset="-128"/>
                <a:cs typeface="Arial Unicode MS" pitchFamily="34" charset="-128"/>
              </a:rPr>
              <a:t>Enthalpy</a:t>
            </a:r>
          </a:p>
          <a:p>
            <a:pPr marL="916686" lvl="1" indent="-514350">
              <a:buClr>
                <a:schemeClr val="tx1">
                  <a:lumMod val="95000"/>
                  <a:lumOff val="5000"/>
                </a:schemeClr>
              </a:buClr>
              <a:buFont typeface="+mj-lt"/>
              <a:buAutoNum type="alphaLcParenR"/>
            </a:pPr>
            <a:r>
              <a:rPr lang="en-US" sz="2400" dirty="0" smtClean="0">
                <a:latin typeface="Arial Unicode MS" pitchFamily="34" charset="-128"/>
                <a:ea typeface="Arial Unicode MS" pitchFamily="34" charset="-128"/>
                <a:cs typeface="Arial Unicode MS" pitchFamily="34" charset="-128"/>
              </a:rPr>
              <a:t>Entropy</a:t>
            </a:r>
          </a:p>
          <a:p>
            <a:pPr marL="916686" lvl="1" indent="-514350">
              <a:buClr>
                <a:schemeClr val="tx1">
                  <a:lumMod val="95000"/>
                  <a:lumOff val="5000"/>
                </a:schemeClr>
              </a:buClr>
              <a:buFont typeface="+mj-lt"/>
              <a:buAutoNum type="alphaLcParenR"/>
            </a:pPr>
            <a:r>
              <a:rPr lang="en-US" sz="2400" dirty="0" smtClean="0">
                <a:latin typeface="Arial Unicode MS" pitchFamily="34" charset="-128"/>
                <a:ea typeface="Arial Unicode MS" pitchFamily="34" charset="-128"/>
                <a:cs typeface="Arial Unicode MS" pitchFamily="34" charset="-128"/>
              </a:rPr>
              <a:t>Efficiency</a:t>
            </a:r>
          </a:p>
          <a:p>
            <a:pPr marL="642366" indent="-514350">
              <a:buNone/>
            </a:pPr>
            <a:r>
              <a:rPr lang="en-US" sz="2400" dirty="0" smtClean="0">
                <a:latin typeface="Arial Unicode MS" pitchFamily="34" charset="-128"/>
                <a:ea typeface="Arial Unicode MS" pitchFamily="34" charset="-128"/>
                <a:cs typeface="Arial Unicode MS" pitchFamily="34" charset="-128"/>
              </a:rPr>
              <a:t>6. Derive combined gas equation with the help of Boyle’s Law and </a:t>
            </a:r>
            <a:r>
              <a:rPr lang="en-US" sz="2400" dirty="0" err="1" smtClean="0">
                <a:latin typeface="Arial Unicode MS" pitchFamily="34" charset="-128"/>
                <a:ea typeface="Arial Unicode MS" pitchFamily="34" charset="-128"/>
                <a:cs typeface="Arial Unicode MS" pitchFamily="34" charset="-128"/>
              </a:rPr>
              <a:t>Charle’s</a:t>
            </a:r>
            <a:r>
              <a:rPr lang="en-US" sz="2400" dirty="0" smtClean="0">
                <a:latin typeface="Arial Unicode MS" pitchFamily="34" charset="-128"/>
                <a:ea typeface="Arial Unicode MS" pitchFamily="34" charset="-128"/>
                <a:cs typeface="Arial Unicode MS" pitchFamily="34" charset="-128"/>
              </a:rPr>
              <a:t> Law.</a:t>
            </a:r>
          </a:p>
          <a:p>
            <a:pPr marL="642366" indent="-514350">
              <a:buNone/>
            </a:pPr>
            <a:r>
              <a:rPr lang="en-US" sz="2400" dirty="0" smtClean="0">
                <a:latin typeface="Arial Unicode MS" pitchFamily="34" charset="-128"/>
                <a:ea typeface="Arial Unicode MS" pitchFamily="34" charset="-128"/>
                <a:cs typeface="Arial Unicode MS" pitchFamily="34" charset="-128"/>
              </a:rPr>
              <a:t>7. What is the difference between extensive and intensive properties explain with examples.</a:t>
            </a:r>
          </a:p>
          <a:p>
            <a:pPr marL="642366" indent="-514350">
              <a:buNone/>
            </a:pPr>
            <a:endParaRPr lang="en-US" sz="2400" dirty="0" smtClean="0">
              <a:latin typeface="Arial Unicode MS" pitchFamily="34" charset="-128"/>
              <a:ea typeface="Arial Unicode MS" pitchFamily="34" charset="-128"/>
              <a:cs typeface="Arial Unicode MS" pitchFamily="34" charset="-128"/>
            </a:endParaRPr>
          </a:p>
          <a:p>
            <a:pPr marL="916686" lvl="1" indent="-514350">
              <a:buFont typeface="+mj-lt"/>
              <a:buAutoNum type="alphaLcParenR"/>
            </a:pPr>
            <a:endParaRPr lang="en-US" dirty="0" smtClean="0">
              <a:latin typeface="Arial Unicode MS" pitchFamily="34" charset="-128"/>
              <a:ea typeface="Arial Unicode MS" pitchFamily="34" charset="-128"/>
              <a:cs typeface="Arial Unicode MS" pitchFamily="34" charset="-128"/>
            </a:endParaRPr>
          </a:p>
          <a:p>
            <a:pPr marL="916686" lvl="1" indent="-514350">
              <a:buFont typeface="+mj-lt"/>
              <a:buAutoNum type="alphaLcParenR"/>
            </a:pPr>
            <a:endParaRPr lang="en-US" dirty="0" smtClean="0">
              <a:latin typeface="Arial Unicode MS" pitchFamily="34" charset="-128"/>
              <a:ea typeface="Arial Unicode MS" pitchFamily="34" charset="-128"/>
              <a:cs typeface="Arial Unicode MS" pitchFamily="34" charset="-128"/>
            </a:endParaRPr>
          </a:p>
        </p:txBody>
      </p:sp>
      <p:sp>
        <p:nvSpPr>
          <p:cNvPr id="3" name="Footer Placeholder 2"/>
          <p:cNvSpPr>
            <a:spLocks noGrp="1"/>
          </p:cNvSpPr>
          <p:nvPr>
            <p:ph type="ftr" sz="quarter" idx="11"/>
          </p:nvPr>
        </p:nvSpPr>
        <p:spPr/>
        <p:txBody>
          <a:bodyPr/>
          <a:lstStyle/>
          <a:p>
            <a:r>
              <a:rPr lang="en-US" smtClean="0"/>
              <a:t>By: Mudit M. Saxena, Dept. of Mech. Engg.</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639762"/>
          </a:xfrm>
          <a:solidFill>
            <a:schemeClr val="accent3">
              <a:lumMod val="40000"/>
              <a:lumOff val="60000"/>
            </a:schemeClr>
          </a:solidFill>
          <a:ln>
            <a:solidFill>
              <a:schemeClr val="bg2">
                <a:lumMod val="25000"/>
              </a:schemeClr>
            </a:solidFill>
          </a:ln>
        </p:spPr>
        <p:txBody>
          <a:bodyPr>
            <a:normAutofit fontScale="90000"/>
          </a:bodyPr>
          <a:lstStyle/>
          <a:p>
            <a:r>
              <a:rPr lang="en-US" dirty="0" smtClean="0"/>
              <a:t>Assignment</a:t>
            </a:r>
            <a:endParaRPr lang="en-US" dirty="0"/>
          </a:p>
        </p:txBody>
      </p:sp>
      <p:sp>
        <p:nvSpPr>
          <p:cNvPr id="3" name="Content Placeholder 2"/>
          <p:cNvSpPr>
            <a:spLocks noGrp="1"/>
          </p:cNvSpPr>
          <p:nvPr>
            <p:ph idx="1"/>
          </p:nvPr>
        </p:nvSpPr>
        <p:spPr>
          <a:xfrm>
            <a:off x="1066800" y="1143000"/>
            <a:ext cx="7866888" cy="5105400"/>
          </a:xfrm>
        </p:spPr>
        <p:txBody>
          <a:bodyPr/>
          <a:lstStyle/>
          <a:p>
            <a:pPr>
              <a:buClr>
                <a:schemeClr val="tx1">
                  <a:lumMod val="95000"/>
                  <a:lumOff val="5000"/>
                </a:schemeClr>
              </a:buClr>
              <a:buNone/>
            </a:pPr>
            <a:r>
              <a:rPr lang="en-US" sz="2000" dirty="0" smtClean="0">
                <a:latin typeface="Arial Unicode MS" pitchFamily="34" charset="-128"/>
                <a:ea typeface="Arial Unicode MS" pitchFamily="34" charset="-128"/>
                <a:cs typeface="Arial Unicode MS" pitchFamily="34" charset="-128"/>
              </a:rPr>
              <a:t>8</a:t>
            </a:r>
            <a:r>
              <a:rPr lang="en-US" dirty="0" smtClean="0">
                <a:latin typeface="Arial Unicode MS" pitchFamily="34" charset="-128"/>
                <a:ea typeface="Arial Unicode MS" pitchFamily="34" charset="-128"/>
                <a:cs typeface="Arial Unicode MS" pitchFamily="34" charset="-128"/>
              </a:rPr>
              <a:t>. </a:t>
            </a:r>
            <a:r>
              <a:rPr lang="en-US" sz="2000" dirty="0" smtClean="0">
                <a:latin typeface="Arial" pitchFamily="34" charset="0"/>
                <a:ea typeface="Arial Unicode MS" pitchFamily="34" charset="-128"/>
                <a:cs typeface="Arial" pitchFamily="34" charset="0"/>
              </a:rPr>
              <a:t>Derive the relations:</a:t>
            </a:r>
          </a:p>
          <a:p>
            <a:pPr marL="870966" lvl="1" indent="-514350">
              <a:buClr>
                <a:schemeClr val="tx1">
                  <a:lumMod val="95000"/>
                  <a:lumOff val="5000"/>
                </a:schemeClr>
              </a:buClr>
              <a:buAutoNum type="alphaLcParenBoth"/>
            </a:pPr>
            <a:r>
              <a:rPr lang="en-US" sz="1800" b="1" dirty="0" smtClean="0">
                <a:latin typeface="Arial" pitchFamily="34" charset="0"/>
                <a:ea typeface="Arial Unicode MS" pitchFamily="34" charset="-128"/>
                <a:cs typeface="Arial" pitchFamily="34" charset="0"/>
              </a:rPr>
              <a:t>C</a:t>
            </a:r>
            <a:r>
              <a:rPr lang="en-US" sz="1800" b="1" baseline="-25000" dirty="0" smtClean="0">
                <a:latin typeface="Arial" pitchFamily="34" charset="0"/>
                <a:ea typeface="Arial Unicode MS" pitchFamily="34" charset="-128"/>
                <a:cs typeface="Arial" pitchFamily="34" charset="0"/>
              </a:rPr>
              <a:t>p</a:t>
            </a:r>
            <a:r>
              <a:rPr lang="en-US" sz="1800" b="1" dirty="0" smtClean="0">
                <a:latin typeface="Arial" pitchFamily="34" charset="0"/>
                <a:ea typeface="Arial Unicode MS" pitchFamily="34" charset="-128"/>
                <a:cs typeface="Arial" pitchFamily="34" charset="0"/>
              </a:rPr>
              <a:t> – </a:t>
            </a:r>
            <a:r>
              <a:rPr lang="en-US" sz="1800" b="1" dirty="0" err="1" smtClean="0">
                <a:latin typeface="Arial" pitchFamily="34" charset="0"/>
                <a:ea typeface="Arial Unicode MS" pitchFamily="34" charset="-128"/>
                <a:cs typeface="Arial" pitchFamily="34" charset="0"/>
              </a:rPr>
              <a:t>C</a:t>
            </a:r>
            <a:r>
              <a:rPr lang="en-US" sz="1800" b="1" baseline="-25000" dirty="0" err="1" smtClean="0">
                <a:latin typeface="Arial" pitchFamily="34" charset="0"/>
                <a:ea typeface="Arial Unicode MS" pitchFamily="34" charset="-128"/>
                <a:cs typeface="Arial" pitchFamily="34" charset="0"/>
              </a:rPr>
              <a:t>v</a:t>
            </a:r>
            <a:r>
              <a:rPr lang="en-US" sz="1800" b="1" dirty="0" smtClean="0">
                <a:latin typeface="Arial" pitchFamily="34" charset="0"/>
                <a:ea typeface="Arial Unicode MS" pitchFamily="34" charset="-128"/>
                <a:cs typeface="Arial" pitchFamily="34" charset="0"/>
              </a:rPr>
              <a:t> = R</a:t>
            </a:r>
          </a:p>
          <a:p>
            <a:pPr marL="870966" lvl="1" indent="-514350">
              <a:buClr>
                <a:schemeClr val="tx1">
                  <a:lumMod val="95000"/>
                  <a:lumOff val="5000"/>
                </a:schemeClr>
              </a:buClr>
              <a:buAutoNum type="alphaLcParenBoth"/>
            </a:pPr>
            <a:r>
              <a:rPr lang="en-US" sz="1800" b="1" dirty="0" err="1" smtClean="0">
                <a:latin typeface="Arial" pitchFamily="34" charset="0"/>
                <a:ea typeface="Arial Unicode MS" pitchFamily="34" charset="-128"/>
                <a:cs typeface="Arial" pitchFamily="34" charset="0"/>
              </a:rPr>
              <a:t>C</a:t>
            </a:r>
            <a:r>
              <a:rPr lang="en-US" sz="1800" b="1" baseline="-25000" dirty="0" err="1" smtClean="0">
                <a:latin typeface="Arial" pitchFamily="34" charset="0"/>
                <a:ea typeface="Arial Unicode MS" pitchFamily="34" charset="-128"/>
                <a:cs typeface="Arial" pitchFamily="34" charset="0"/>
              </a:rPr>
              <a:t>v</a:t>
            </a:r>
            <a:r>
              <a:rPr lang="en-US" sz="1800" b="1" dirty="0" smtClean="0">
                <a:latin typeface="Arial" pitchFamily="34" charset="0"/>
                <a:ea typeface="Arial Unicode MS" pitchFamily="34" charset="-128"/>
                <a:cs typeface="Arial" pitchFamily="34" charset="0"/>
              </a:rPr>
              <a:t> = R / </a:t>
            </a:r>
            <a:r>
              <a:rPr lang="en-US" sz="1800" b="1" dirty="0" smtClean="0">
                <a:latin typeface="Arial" pitchFamily="34" charset="0"/>
                <a:ea typeface="Arial Unicode MS" pitchFamily="34" charset="-128"/>
                <a:cs typeface="Arial" pitchFamily="34" charset="0"/>
                <a:sym typeface="Symbol"/>
              </a:rPr>
              <a:t> - 1</a:t>
            </a:r>
          </a:p>
          <a:p>
            <a:pPr marL="870966" lvl="1" indent="-514350">
              <a:buClr>
                <a:schemeClr val="tx1">
                  <a:lumMod val="95000"/>
                  <a:lumOff val="5000"/>
                </a:schemeClr>
              </a:buClr>
              <a:buAutoNum type="alphaLcParenBoth"/>
            </a:pPr>
            <a:r>
              <a:rPr lang="en-US" sz="1800" b="1" dirty="0" smtClean="0">
                <a:latin typeface="Arial" pitchFamily="34" charset="0"/>
                <a:ea typeface="Arial Unicode MS" pitchFamily="34" charset="-128"/>
                <a:cs typeface="Arial" pitchFamily="34" charset="0"/>
                <a:sym typeface="Symbol"/>
              </a:rPr>
              <a:t>Cp =  R /  - 1</a:t>
            </a:r>
          </a:p>
          <a:p>
            <a:pPr marL="596646" indent="-514350">
              <a:buClr>
                <a:schemeClr val="tx1">
                  <a:lumMod val="95000"/>
                  <a:lumOff val="5000"/>
                </a:schemeClr>
              </a:buClr>
              <a:buNone/>
            </a:pPr>
            <a:r>
              <a:rPr lang="en-US" sz="2000" dirty="0" smtClean="0">
                <a:latin typeface="Arial" pitchFamily="34" charset="0"/>
                <a:ea typeface="Arial Unicode MS" pitchFamily="34" charset="-128"/>
                <a:cs typeface="Arial" pitchFamily="34" charset="0"/>
                <a:sym typeface="Symbol"/>
              </a:rPr>
              <a:t>9. 	What is equation of Isothermal Process. Derive an expression for work done in Isothermal process.</a:t>
            </a:r>
          </a:p>
          <a:p>
            <a:pPr marL="596646" indent="-514350">
              <a:buClr>
                <a:schemeClr val="tx1">
                  <a:lumMod val="95000"/>
                  <a:lumOff val="5000"/>
                </a:schemeClr>
              </a:buClr>
              <a:buAutoNum type="arabicPeriod" startAt="10"/>
            </a:pPr>
            <a:r>
              <a:rPr lang="en-US" sz="2000" dirty="0" smtClean="0">
                <a:latin typeface="Arial" pitchFamily="34" charset="0"/>
                <a:ea typeface="Arial Unicode MS" pitchFamily="34" charset="-128"/>
                <a:cs typeface="Arial" pitchFamily="34" charset="0"/>
                <a:sym typeface="Symbol"/>
              </a:rPr>
              <a:t>What is equation of Adiabatic Process. Derive an expression for work done in Adiabatic process.</a:t>
            </a:r>
          </a:p>
          <a:p>
            <a:pPr marL="596646" indent="-514350">
              <a:buClr>
                <a:schemeClr val="tx1">
                  <a:lumMod val="95000"/>
                  <a:lumOff val="5000"/>
                </a:schemeClr>
              </a:buClr>
              <a:buAutoNum type="arabicPeriod" startAt="10"/>
            </a:pPr>
            <a:r>
              <a:rPr lang="en-US" sz="2000" dirty="0" smtClean="0">
                <a:latin typeface="Arial" pitchFamily="34" charset="0"/>
                <a:ea typeface="Arial Unicode MS" pitchFamily="34" charset="-128"/>
                <a:cs typeface="Arial" pitchFamily="34" charset="0"/>
                <a:sym typeface="Symbol"/>
              </a:rPr>
              <a:t>Show the P-V diagram for (a) Isochoric Process (b) Isobaric Process (c ) Isothermal process  (d) Adiabatic Process</a:t>
            </a:r>
          </a:p>
          <a:p>
            <a:pPr marL="596646" indent="-514350">
              <a:buClr>
                <a:schemeClr val="tx1">
                  <a:lumMod val="95000"/>
                  <a:lumOff val="5000"/>
                </a:schemeClr>
              </a:buClr>
              <a:buAutoNum type="arabicPeriod" startAt="10"/>
            </a:pPr>
            <a:r>
              <a:rPr lang="en-US" sz="2000" dirty="0" smtClean="0">
                <a:latin typeface="Arial" pitchFamily="34" charset="0"/>
                <a:ea typeface="Arial Unicode MS" pitchFamily="34" charset="-128"/>
                <a:cs typeface="Arial" pitchFamily="34" charset="0"/>
                <a:sym typeface="Symbol"/>
              </a:rPr>
              <a:t>Explain Poly-tropic process. Show various processes derived from poly-tropic process by a P-V diagram.</a:t>
            </a:r>
          </a:p>
          <a:p>
            <a:pPr marL="596646" indent="-514350">
              <a:buClr>
                <a:schemeClr val="tx1">
                  <a:lumMod val="95000"/>
                  <a:lumOff val="5000"/>
                </a:schemeClr>
              </a:buClr>
              <a:buAutoNum type="arabicPeriod" startAt="10"/>
            </a:pPr>
            <a:r>
              <a:rPr lang="en-US" sz="2000" dirty="0" smtClean="0">
                <a:latin typeface="Arial" pitchFamily="34" charset="0"/>
                <a:ea typeface="Arial Unicode MS" pitchFamily="34" charset="-128"/>
                <a:cs typeface="Arial" pitchFamily="34" charset="0"/>
                <a:sym typeface="Symbol"/>
              </a:rPr>
              <a:t>Explain (a) Cyclic Process  (b) Reversible Process (c ) Quasi-static process (d)  Flow and Non-flow process</a:t>
            </a:r>
          </a:p>
          <a:p>
            <a:pPr marL="596646" indent="-514350">
              <a:buAutoNum type="arabicPeriod" startAt="10"/>
            </a:pPr>
            <a:endParaRPr lang="en-US" sz="2000" dirty="0" smtClean="0">
              <a:latin typeface="Arial" pitchFamily="34" charset="0"/>
              <a:ea typeface="Arial Unicode MS" pitchFamily="34" charset="-128"/>
              <a:cs typeface="Arial" pitchFamily="34" charset="0"/>
              <a:sym typeface="Symbol"/>
            </a:endParaRPr>
          </a:p>
          <a:p>
            <a:pPr marL="596646" indent="-514350">
              <a:buAutoNum type="alphaLcParenBoth"/>
            </a:pPr>
            <a:endParaRPr lang="en-US" dirty="0" smtClean="0">
              <a:latin typeface="Arial" pitchFamily="34" charset="0"/>
              <a:ea typeface="Arial Unicode MS" pitchFamily="34" charset="-128"/>
              <a:cs typeface="Arial" pitchFamily="34" charset="0"/>
            </a:endParaRPr>
          </a:p>
          <a:p>
            <a:pPr marL="596646" indent="-514350">
              <a:buAutoNum type="alphaLcParenBoth"/>
            </a:pPr>
            <a:endParaRPr lang="en-US" dirty="0" smtClean="0">
              <a:latin typeface="Arial Unicode MS" pitchFamily="34" charset="-128"/>
              <a:ea typeface="Arial Unicode MS" pitchFamily="34" charset="-128"/>
              <a:cs typeface="Arial Unicode MS" pitchFamily="34" charset="-128"/>
            </a:endParaRPr>
          </a:p>
          <a:p>
            <a:endParaRPr lang="en-US" dirty="0"/>
          </a:p>
        </p:txBody>
      </p:sp>
      <p:sp>
        <p:nvSpPr>
          <p:cNvPr id="4" name="Footer Placeholder 3"/>
          <p:cNvSpPr>
            <a:spLocks noGrp="1"/>
          </p:cNvSpPr>
          <p:nvPr>
            <p:ph type="ftr" sz="quarter" idx="11"/>
          </p:nvPr>
        </p:nvSpPr>
        <p:spPr/>
        <p:txBody>
          <a:bodyPr/>
          <a:lstStyle/>
          <a:p>
            <a:r>
              <a:rPr lang="en-US" smtClean="0"/>
              <a:t>By: Mudit M. Saxena, Dept. of Mech. Engg.</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400" dirty="0" smtClean="0">
                <a:latin typeface="Arial" pitchFamily="34" charset="0"/>
                <a:cs typeface="Arial" pitchFamily="34" charset="0"/>
              </a:rPr>
              <a:t>14. Explain </a:t>
            </a:r>
            <a:r>
              <a:rPr lang="en-US" sz="2400" dirty="0" err="1" smtClean="0">
                <a:latin typeface="Arial" pitchFamily="34" charset="0"/>
                <a:cs typeface="Arial" pitchFamily="34" charset="0"/>
              </a:rPr>
              <a:t>guage</a:t>
            </a:r>
            <a:r>
              <a:rPr lang="en-US" sz="2400" dirty="0" smtClean="0">
                <a:latin typeface="Arial" pitchFamily="34" charset="0"/>
                <a:cs typeface="Arial" pitchFamily="34" charset="0"/>
              </a:rPr>
              <a:t> pressure, absolute pressure and   	vacuum pressure.</a:t>
            </a:r>
          </a:p>
          <a:p>
            <a:pPr>
              <a:buNone/>
            </a:pPr>
            <a:r>
              <a:rPr lang="en-US" sz="2400" dirty="0" smtClean="0">
                <a:latin typeface="Arial" pitchFamily="34" charset="0"/>
                <a:cs typeface="Arial" pitchFamily="34" charset="0"/>
              </a:rPr>
              <a:t>15. What are open system, close system and </a:t>
            </a:r>
            <a:r>
              <a:rPr lang="en-US" sz="2400" smtClean="0">
                <a:latin typeface="Arial" pitchFamily="34" charset="0"/>
                <a:cs typeface="Arial" pitchFamily="34" charset="0"/>
              </a:rPr>
              <a:t>Isolated system?</a:t>
            </a:r>
            <a:endParaRPr lang="en-US" sz="2400" dirty="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r>
              <a:rPr lang="en-US" smtClean="0"/>
              <a:t>By: Mudit M. Saxena, Dept. of Mech. Engg.</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56</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dirty="0" smtClean="0">
                <a:solidFill>
                  <a:srgbClr val="C00000"/>
                </a:solidFill>
              </a:rPr>
              <a:t>FORCE</a:t>
            </a:r>
            <a:endParaRPr lang="en-US" dirty="0"/>
          </a:p>
        </p:txBody>
      </p:sp>
      <p:sp>
        <p:nvSpPr>
          <p:cNvPr id="3" name="Content Placeholder 2"/>
          <p:cNvSpPr>
            <a:spLocks noGrp="1"/>
          </p:cNvSpPr>
          <p:nvPr>
            <p:ph idx="1"/>
          </p:nvPr>
        </p:nvSpPr>
        <p:spPr>
          <a:xfrm>
            <a:off x="1435608" y="1143000"/>
            <a:ext cx="7498080" cy="5105400"/>
          </a:xfrm>
          <a:ln>
            <a:solidFill>
              <a:schemeClr val="bg2">
                <a:lumMod val="25000"/>
              </a:schemeClr>
            </a:solidFill>
          </a:ln>
        </p:spPr>
        <p:txBody>
          <a:bodyPr>
            <a:normAutofit fontScale="77500" lnSpcReduction="20000"/>
          </a:bodyPr>
          <a:lstStyle/>
          <a:p>
            <a:pPr>
              <a:buNone/>
            </a:pPr>
            <a:r>
              <a:rPr lang="en-US" dirty="0" smtClean="0">
                <a:solidFill>
                  <a:srgbClr val="C00000"/>
                </a:solidFill>
                <a:latin typeface="Arial Unicode MS" pitchFamily="34" charset="-128"/>
                <a:ea typeface="Arial Unicode MS" pitchFamily="34" charset="-128"/>
                <a:cs typeface="Arial Unicode MS" pitchFamily="34" charset="-128"/>
              </a:rPr>
              <a:t>FORCE</a:t>
            </a:r>
          </a:p>
          <a:p>
            <a:pPr>
              <a:buNone/>
            </a:pPr>
            <a:endParaRPr lang="en-US" u="sng" dirty="0" smtClean="0">
              <a:solidFill>
                <a:srgbClr val="C00000"/>
              </a:solidFill>
            </a:endParaRPr>
          </a:p>
          <a:p>
            <a:r>
              <a:rPr lang="en-US" dirty="0" smtClean="0">
                <a:latin typeface="Arial Unicode MS" pitchFamily="34" charset="-128"/>
                <a:ea typeface="Arial Unicode MS" pitchFamily="34" charset="-128"/>
                <a:cs typeface="Arial Unicode MS" pitchFamily="34" charset="-128"/>
              </a:rPr>
              <a:t>A force can cause an object with mass to </a:t>
            </a:r>
            <a:r>
              <a:rPr lang="en-US" dirty="0" smtClean="0">
                <a:solidFill>
                  <a:srgbClr val="C00000"/>
                </a:solidFill>
                <a:latin typeface="Arial Unicode MS" pitchFamily="34" charset="-128"/>
                <a:ea typeface="Arial Unicode MS" pitchFamily="34" charset="-128"/>
                <a:cs typeface="Arial Unicode MS" pitchFamily="34" charset="-128"/>
              </a:rPr>
              <a:t>change its velocity </a:t>
            </a:r>
            <a:r>
              <a:rPr lang="en-US" dirty="0" smtClean="0">
                <a:latin typeface="Arial Unicode MS" pitchFamily="34" charset="-128"/>
                <a:ea typeface="Arial Unicode MS" pitchFamily="34" charset="-128"/>
                <a:cs typeface="Arial Unicode MS" pitchFamily="34" charset="-128"/>
              </a:rPr>
              <a:t>(which includes to begin moving from a state of rest), i.e., </a:t>
            </a:r>
            <a:r>
              <a:rPr lang="en-US" dirty="0" smtClean="0">
                <a:solidFill>
                  <a:srgbClr val="C00000"/>
                </a:solidFill>
                <a:latin typeface="Arial Unicode MS" pitchFamily="34" charset="-128"/>
                <a:ea typeface="Arial Unicode MS" pitchFamily="34" charset="-128"/>
                <a:cs typeface="Arial Unicode MS" pitchFamily="34" charset="-128"/>
              </a:rPr>
              <a:t>to accelerate</a:t>
            </a:r>
            <a:r>
              <a:rPr lang="en-US" dirty="0" smtClean="0">
                <a:latin typeface="Arial Unicode MS" pitchFamily="34" charset="-128"/>
                <a:ea typeface="Arial Unicode MS" pitchFamily="34" charset="-128"/>
                <a:cs typeface="Arial Unicode MS" pitchFamily="34" charset="-128"/>
              </a:rPr>
              <a:t>, or a </a:t>
            </a:r>
            <a:r>
              <a:rPr lang="en-US" dirty="0" smtClean="0">
                <a:solidFill>
                  <a:srgbClr val="C00000"/>
                </a:solidFill>
                <a:latin typeface="Arial Unicode MS" pitchFamily="34" charset="-128"/>
                <a:ea typeface="Arial Unicode MS" pitchFamily="34" charset="-128"/>
                <a:cs typeface="Arial Unicode MS" pitchFamily="34" charset="-128"/>
              </a:rPr>
              <a:t>flexible object to deform, or both. </a:t>
            </a:r>
          </a:p>
          <a:p>
            <a:pPr>
              <a:buNone/>
            </a:pPr>
            <a:endParaRPr lang="en-US" sz="1100" dirty="0" smtClean="0">
              <a:solidFill>
                <a:srgbClr val="C00000"/>
              </a:solidFill>
              <a:latin typeface="Arial Unicode MS" pitchFamily="34" charset="-128"/>
              <a:ea typeface="Arial Unicode MS" pitchFamily="34" charset="-128"/>
              <a:cs typeface="Arial Unicode MS" pitchFamily="34" charset="-128"/>
            </a:endParaRPr>
          </a:p>
          <a:p>
            <a:r>
              <a:rPr lang="en-US" dirty="0" smtClean="0">
                <a:latin typeface="Arial Unicode MS" pitchFamily="34" charset="-128"/>
                <a:ea typeface="Arial Unicode MS" pitchFamily="34" charset="-128"/>
                <a:cs typeface="Arial Unicode MS" pitchFamily="34" charset="-128"/>
              </a:rPr>
              <a:t>Force can also be described as </a:t>
            </a:r>
            <a:r>
              <a:rPr lang="en-US" dirty="0" smtClean="0">
                <a:solidFill>
                  <a:srgbClr val="C00000"/>
                </a:solidFill>
                <a:latin typeface="Arial Unicode MS" pitchFamily="34" charset="-128"/>
                <a:ea typeface="Arial Unicode MS" pitchFamily="34" charset="-128"/>
                <a:cs typeface="Arial Unicode MS" pitchFamily="34" charset="-128"/>
              </a:rPr>
              <a:t>a push or a pull. </a:t>
            </a:r>
          </a:p>
          <a:p>
            <a:endParaRPr lang="en-US" sz="1100" dirty="0" smtClean="0">
              <a:latin typeface="Arial Unicode MS" pitchFamily="34" charset="-128"/>
              <a:ea typeface="Arial Unicode MS" pitchFamily="34" charset="-128"/>
              <a:cs typeface="Arial Unicode MS" pitchFamily="34" charset="-128"/>
            </a:endParaRPr>
          </a:p>
          <a:p>
            <a:r>
              <a:rPr lang="en-US" dirty="0" smtClean="0">
                <a:latin typeface="Arial Unicode MS" pitchFamily="34" charset="-128"/>
                <a:ea typeface="Arial Unicode MS" pitchFamily="34" charset="-128"/>
                <a:cs typeface="Arial Unicode MS" pitchFamily="34" charset="-128"/>
              </a:rPr>
              <a:t>A force has both magnitude and direction, making </a:t>
            </a:r>
            <a:r>
              <a:rPr lang="en-US" dirty="0" smtClean="0">
                <a:solidFill>
                  <a:srgbClr val="C00000"/>
                </a:solidFill>
                <a:latin typeface="Arial Unicode MS" pitchFamily="34" charset="-128"/>
                <a:ea typeface="Arial Unicode MS" pitchFamily="34" charset="-128"/>
                <a:cs typeface="Arial Unicode MS" pitchFamily="34" charset="-128"/>
              </a:rPr>
              <a:t>it a vector quantity. </a:t>
            </a:r>
          </a:p>
          <a:p>
            <a:endParaRPr lang="en-US" sz="1100" dirty="0" smtClean="0">
              <a:latin typeface="Arial Unicode MS" pitchFamily="34" charset="-128"/>
              <a:ea typeface="Arial Unicode MS" pitchFamily="34" charset="-128"/>
              <a:cs typeface="Arial Unicode MS" pitchFamily="34" charset="-128"/>
            </a:endParaRPr>
          </a:p>
          <a:p>
            <a:r>
              <a:rPr lang="en-US" dirty="0" smtClean="0">
                <a:latin typeface="Arial Unicode MS" pitchFamily="34" charset="-128"/>
                <a:ea typeface="Arial Unicode MS" pitchFamily="34" charset="-128"/>
                <a:cs typeface="Arial Unicode MS" pitchFamily="34" charset="-128"/>
              </a:rPr>
              <a:t>It is measured in the </a:t>
            </a:r>
            <a:r>
              <a:rPr lang="en-US" dirty="0" smtClean="0">
                <a:solidFill>
                  <a:srgbClr val="C00000"/>
                </a:solidFill>
                <a:latin typeface="Arial Unicode MS" pitchFamily="34" charset="-128"/>
                <a:ea typeface="Arial Unicode MS" pitchFamily="34" charset="-128"/>
                <a:cs typeface="Arial Unicode MS" pitchFamily="34" charset="-128"/>
              </a:rPr>
              <a:t>SI unit of </a:t>
            </a:r>
            <a:r>
              <a:rPr lang="en-US" dirty="0" err="1" smtClean="0">
                <a:solidFill>
                  <a:srgbClr val="C00000"/>
                </a:solidFill>
                <a:latin typeface="Arial Unicode MS" pitchFamily="34" charset="-128"/>
                <a:ea typeface="Arial Unicode MS" pitchFamily="34" charset="-128"/>
                <a:cs typeface="Arial Unicode MS" pitchFamily="34" charset="-128"/>
              </a:rPr>
              <a:t>Newtons</a:t>
            </a:r>
            <a:r>
              <a:rPr lang="en-US" dirty="0" smtClean="0">
                <a:solidFill>
                  <a:srgbClr val="C00000"/>
                </a:solidFill>
                <a:latin typeface="Arial Unicode MS" pitchFamily="34" charset="-128"/>
                <a:ea typeface="Arial Unicode MS" pitchFamily="34" charset="-128"/>
                <a:cs typeface="Arial Unicode MS" pitchFamily="34" charset="-128"/>
              </a:rPr>
              <a:t> </a:t>
            </a:r>
            <a:r>
              <a:rPr lang="en-US" dirty="0" smtClean="0">
                <a:latin typeface="Arial Unicode MS" pitchFamily="34" charset="-128"/>
                <a:ea typeface="Arial Unicode MS" pitchFamily="34" charset="-128"/>
                <a:cs typeface="Arial Unicode MS" pitchFamily="34" charset="-128"/>
              </a:rPr>
              <a:t>and represented by the symbol </a:t>
            </a:r>
            <a:r>
              <a:rPr lang="en-US" b="1" dirty="0" smtClean="0">
                <a:latin typeface="Arial Unicode MS" pitchFamily="34" charset="-128"/>
                <a:ea typeface="Arial Unicode MS" pitchFamily="34" charset="-128"/>
                <a:cs typeface="Arial Unicode MS" pitchFamily="34" charset="-128"/>
              </a:rPr>
              <a:t>F</a:t>
            </a:r>
            <a:r>
              <a:rPr lang="en-US" dirty="0" smtClean="0">
                <a:latin typeface="Arial Unicode MS" pitchFamily="34" charset="-128"/>
                <a:ea typeface="Arial Unicode MS" pitchFamily="34" charset="-128"/>
                <a:cs typeface="Arial Unicode MS" pitchFamily="34" charset="-128"/>
              </a:rPr>
              <a:t>.</a:t>
            </a:r>
          </a:p>
          <a:p>
            <a:endParaRPr lang="en-US" sz="1100" dirty="0" smtClean="0">
              <a:latin typeface="Arial Unicode MS" pitchFamily="34" charset="-128"/>
              <a:ea typeface="Arial Unicode MS" pitchFamily="34" charset="-128"/>
              <a:cs typeface="Arial Unicode MS" pitchFamily="34" charset="-128"/>
            </a:endParaRPr>
          </a:p>
          <a:p>
            <a:r>
              <a:rPr lang="en-US" dirty="0" smtClean="0">
                <a:solidFill>
                  <a:srgbClr val="C00000"/>
                </a:solidFill>
                <a:latin typeface="Arial Unicode MS" pitchFamily="34" charset="-128"/>
                <a:ea typeface="Arial Unicode MS" pitchFamily="34" charset="-128"/>
                <a:cs typeface="Arial Unicode MS" pitchFamily="34" charset="-128"/>
              </a:rPr>
              <a:t>Dimensional Formula:  [M</a:t>
            </a:r>
            <a:r>
              <a:rPr lang="en-US" baseline="30000" dirty="0" smtClean="0">
                <a:solidFill>
                  <a:srgbClr val="C00000"/>
                </a:solidFill>
                <a:latin typeface="Arial Unicode MS" pitchFamily="34" charset="-128"/>
                <a:ea typeface="Arial Unicode MS" pitchFamily="34" charset="-128"/>
                <a:cs typeface="Arial Unicode MS" pitchFamily="34" charset="-128"/>
              </a:rPr>
              <a:t>1</a:t>
            </a:r>
            <a:r>
              <a:rPr lang="en-US" dirty="0" smtClean="0">
                <a:solidFill>
                  <a:srgbClr val="C00000"/>
                </a:solidFill>
                <a:latin typeface="Arial Unicode MS" pitchFamily="34" charset="-128"/>
                <a:ea typeface="Arial Unicode MS" pitchFamily="34" charset="-128"/>
                <a:cs typeface="Arial Unicode MS" pitchFamily="34" charset="-128"/>
              </a:rPr>
              <a:t>L</a:t>
            </a:r>
            <a:r>
              <a:rPr lang="en-US" baseline="30000" dirty="0" smtClean="0">
                <a:solidFill>
                  <a:srgbClr val="C00000"/>
                </a:solidFill>
                <a:latin typeface="Arial Unicode MS" pitchFamily="34" charset="-128"/>
                <a:ea typeface="Arial Unicode MS" pitchFamily="34" charset="-128"/>
                <a:cs typeface="Arial Unicode MS" pitchFamily="34" charset="-128"/>
              </a:rPr>
              <a:t>1</a:t>
            </a:r>
            <a:r>
              <a:rPr lang="en-US" dirty="0" smtClean="0">
                <a:solidFill>
                  <a:srgbClr val="C00000"/>
                </a:solidFill>
                <a:latin typeface="Arial Unicode MS" pitchFamily="34" charset="-128"/>
                <a:ea typeface="Arial Unicode MS" pitchFamily="34" charset="-128"/>
                <a:cs typeface="Arial Unicode MS" pitchFamily="34" charset="-128"/>
              </a:rPr>
              <a:t>T</a:t>
            </a:r>
            <a:r>
              <a:rPr lang="en-US" baseline="30000" dirty="0" smtClean="0">
                <a:solidFill>
                  <a:srgbClr val="C00000"/>
                </a:solidFill>
                <a:latin typeface="Arial Unicode MS" pitchFamily="34" charset="-128"/>
                <a:ea typeface="Arial Unicode MS" pitchFamily="34" charset="-128"/>
                <a:cs typeface="Arial Unicode MS" pitchFamily="34" charset="-128"/>
              </a:rPr>
              <a:t>-2</a:t>
            </a:r>
            <a:r>
              <a:rPr lang="en-US" dirty="0" smtClean="0">
                <a:solidFill>
                  <a:srgbClr val="C00000"/>
                </a:solidFill>
                <a:latin typeface="Arial Unicode MS" pitchFamily="34" charset="-128"/>
                <a:ea typeface="Arial Unicode MS" pitchFamily="34" charset="-128"/>
                <a:cs typeface="Arial Unicode MS" pitchFamily="34" charset="-128"/>
              </a:rPr>
              <a: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990600" y="228600"/>
            <a:ext cx="8001000" cy="5897563"/>
          </a:xfrm>
          <a:prstGeom prst="rect">
            <a:avLst/>
          </a:prstGeom>
          <a:noFill/>
          <a:ln w="9525">
            <a:solidFill>
              <a:schemeClr val="bg2">
                <a:lumMod val="25000"/>
              </a:schemeClr>
            </a:solidFill>
            <a:miter lim="800000"/>
            <a:headEnd/>
            <a:tailEnd/>
          </a:ln>
          <a:effectLst/>
        </p:spPr>
      </p:pic>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a:solidFill>
            <a:schemeClr val="accent3">
              <a:lumMod val="20000"/>
              <a:lumOff val="80000"/>
            </a:schemeClr>
          </a:solidFill>
          <a:ln>
            <a:solidFill>
              <a:srgbClr val="002060"/>
            </a:solidFill>
          </a:ln>
        </p:spPr>
        <p:txBody>
          <a:bodyPr>
            <a:normAutofit fontScale="90000"/>
          </a:bodyPr>
          <a:lstStyle/>
          <a:p>
            <a:r>
              <a:rPr lang="en-US" dirty="0" smtClean="0">
                <a:solidFill>
                  <a:srgbClr val="C00000"/>
                </a:solidFill>
              </a:rPr>
              <a:t>Newton's second law</a:t>
            </a:r>
            <a:endParaRPr lang="en-US" dirty="0"/>
          </a:p>
        </p:txBody>
      </p:sp>
      <p:sp>
        <p:nvSpPr>
          <p:cNvPr id="3" name="Content Placeholder 2"/>
          <p:cNvSpPr>
            <a:spLocks noGrp="1"/>
          </p:cNvSpPr>
          <p:nvPr>
            <p:ph idx="1"/>
          </p:nvPr>
        </p:nvSpPr>
        <p:spPr>
          <a:xfrm>
            <a:off x="1435608" y="990600"/>
            <a:ext cx="7498080" cy="5257800"/>
          </a:xfrm>
          <a:ln>
            <a:solidFill>
              <a:schemeClr val="bg2">
                <a:lumMod val="25000"/>
              </a:schemeClr>
            </a:solidFill>
          </a:ln>
        </p:spPr>
        <p:txBody>
          <a:bodyPr>
            <a:normAutofit/>
          </a:bodyPr>
          <a:lstStyle/>
          <a:p>
            <a:pPr>
              <a:buNone/>
            </a:pPr>
            <a:r>
              <a:rPr lang="en-US" dirty="0" smtClean="0">
                <a:solidFill>
                  <a:srgbClr val="C00000"/>
                </a:solidFill>
              </a:rPr>
              <a:t>Newton's second law</a:t>
            </a:r>
          </a:p>
          <a:p>
            <a:r>
              <a:rPr lang="en-US" dirty="0" smtClean="0"/>
              <a:t>Rate of change of momentum is equal to applied external force.</a:t>
            </a:r>
          </a:p>
          <a:p>
            <a:r>
              <a:rPr lang="en-US" dirty="0" smtClean="0">
                <a:solidFill>
                  <a:srgbClr val="C00000"/>
                </a:solidFill>
              </a:rPr>
              <a:t>F = ( </a:t>
            </a:r>
            <a:r>
              <a:rPr lang="en-US" dirty="0" err="1" smtClean="0">
                <a:solidFill>
                  <a:srgbClr val="C00000"/>
                </a:solidFill>
              </a:rPr>
              <a:t>mv</a:t>
            </a:r>
            <a:r>
              <a:rPr lang="en-US" dirty="0" smtClean="0">
                <a:solidFill>
                  <a:srgbClr val="C00000"/>
                </a:solidFill>
              </a:rPr>
              <a:t> - mu) / t      </a:t>
            </a:r>
            <a:r>
              <a:rPr lang="en-US" dirty="0" smtClean="0"/>
              <a:t>or   </a:t>
            </a:r>
            <a:r>
              <a:rPr lang="en-US" dirty="0" smtClean="0">
                <a:solidFill>
                  <a:srgbClr val="C00000"/>
                </a:solidFill>
              </a:rPr>
              <a:t>F = ma</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a:solidFill>
            <a:schemeClr val="accent3">
              <a:lumMod val="20000"/>
              <a:lumOff val="80000"/>
            </a:schemeClr>
          </a:solidFill>
          <a:ln>
            <a:solidFill>
              <a:srgbClr val="002060"/>
            </a:solidFill>
          </a:ln>
        </p:spPr>
        <p:txBody>
          <a:bodyPr>
            <a:normAutofit fontScale="90000"/>
          </a:bodyPr>
          <a:lstStyle/>
          <a:p>
            <a:r>
              <a:rPr lang="en-US" sz="4400" dirty="0" smtClean="0">
                <a:solidFill>
                  <a:srgbClr val="C00000"/>
                </a:solidFill>
              </a:rPr>
              <a:t>Pressure</a:t>
            </a:r>
            <a:endParaRPr lang="en-US" dirty="0"/>
          </a:p>
        </p:txBody>
      </p:sp>
      <p:sp>
        <p:nvSpPr>
          <p:cNvPr id="3" name="Content Placeholder 2"/>
          <p:cNvSpPr>
            <a:spLocks noGrp="1"/>
          </p:cNvSpPr>
          <p:nvPr>
            <p:ph idx="1"/>
          </p:nvPr>
        </p:nvSpPr>
        <p:spPr>
          <a:xfrm>
            <a:off x="1435608" y="1066800"/>
            <a:ext cx="7498080" cy="5181600"/>
          </a:xfrm>
          <a:ln>
            <a:solidFill>
              <a:schemeClr val="bg2">
                <a:lumMod val="25000"/>
              </a:schemeClr>
            </a:solidFill>
          </a:ln>
        </p:spPr>
        <p:txBody>
          <a:bodyPr>
            <a:normAutofit fontScale="85000" lnSpcReduction="20000"/>
          </a:bodyPr>
          <a:lstStyle/>
          <a:p>
            <a:pPr>
              <a:buNone/>
            </a:pPr>
            <a:r>
              <a:rPr lang="en-US" sz="4600" u="sng" dirty="0" smtClean="0">
                <a:solidFill>
                  <a:srgbClr val="C00000"/>
                </a:solidFill>
              </a:rPr>
              <a:t>Pressure:</a:t>
            </a:r>
          </a:p>
          <a:p>
            <a:pPr>
              <a:buNone/>
            </a:pPr>
            <a:r>
              <a:rPr lang="en-US" b="1" dirty="0" smtClean="0"/>
              <a:t>	Pressure</a:t>
            </a:r>
            <a:r>
              <a:rPr lang="en-US" dirty="0" smtClean="0"/>
              <a:t> (symbol: </a:t>
            </a:r>
            <a:r>
              <a:rPr lang="en-US" i="1" dirty="0" smtClean="0"/>
              <a:t>P</a:t>
            </a:r>
            <a:r>
              <a:rPr lang="en-US" dirty="0" smtClean="0"/>
              <a:t> or </a:t>
            </a:r>
            <a:r>
              <a:rPr lang="en-US" i="1" dirty="0" smtClean="0"/>
              <a:t>p</a:t>
            </a:r>
            <a:r>
              <a:rPr lang="en-US" dirty="0" smtClean="0"/>
              <a:t>) is the ratio of force to the area over which that force is distributed.</a:t>
            </a:r>
          </a:p>
          <a:p>
            <a:pPr>
              <a:buNone/>
            </a:pPr>
            <a:endParaRPr lang="en-US" dirty="0" smtClean="0"/>
          </a:p>
          <a:p>
            <a:r>
              <a:rPr lang="en-US" dirty="0" smtClean="0"/>
              <a:t>Pressure is force per unit area applied in a direction perpendicular to the surface of an object. </a:t>
            </a:r>
          </a:p>
          <a:p>
            <a:endParaRPr lang="en-US" dirty="0" smtClean="0"/>
          </a:p>
          <a:p>
            <a:r>
              <a:rPr lang="en-US" dirty="0" smtClean="0"/>
              <a:t>Pressure is measured in any unit of force divided by any unit of area. </a:t>
            </a:r>
          </a:p>
          <a:p>
            <a:endParaRPr lang="en-US" dirty="0" smtClean="0"/>
          </a:p>
          <a:p>
            <a:r>
              <a:rPr lang="en-US" dirty="0" smtClean="0"/>
              <a:t>The SI unit of pressure is the </a:t>
            </a:r>
            <a:r>
              <a:rPr lang="en-US" dirty="0" err="1" smtClean="0">
                <a:solidFill>
                  <a:srgbClr val="C00000"/>
                </a:solidFill>
              </a:rPr>
              <a:t>newton</a:t>
            </a:r>
            <a:r>
              <a:rPr lang="en-US" dirty="0" smtClean="0">
                <a:solidFill>
                  <a:srgbClr val="C00000"/>
                </a:solidFill>
              </a:rPr>
              <a:t> per square </a:t>
            </a:r>
            <a:r>
              <a:rPr lang="en-US" dirty="0" err="1" smtClean="0">
                <a:solidFill>
                  <a:srgbClr val="C00000"/>
                </a:solidFill>
              </a:rPr>
              <a:t>metre</a:t>
            </a:r>
            <a:r>
              <a:rPr lang="en-US" dirty="0" smtClean="0"/>
              <a:t>, which is called the </a:t>
            </a:r>
            <a:r>
              <a:rPr lang="en-US" i="1" dirty="0" err="1" smtClean="0">
                <a:solidFill>
                  <a:srgbClr val="C00000"/>
                </a:solidFill>
              </a:rPr>
              <a:t>pascal</a:t>
            </a:r>
            <a:r>
              <a:rPr lang="en-US" dirty="0" smtClean="0">
                <a:solidFill>
                  <a:srgbClr val="C00000"/>
                </a:solidFill>
              </a:rPr>
              <a:t> (Pa)</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p:txBody>
          <a:bodyPr/>
          <a:lstStyle/>
          <a:p>
            <a:r>
              <a:rPr lang="en-US" dirty="0" smtClean="0">
                <a:solidFill>
                  <a:srgbClr val="C00000"/>
                </a:solidFill>
              </a:rPr>
              <a:t>By: Mudit M. Saxena, Dept. of Mech. </a:t>
            </a:r>
            <a:r>
              <a:rPr lang="en-US" dirty="0" err="1" smtClean="0">
                <a:solidFill>
                  <a:srgbClr val="C00000"/>
                </a:solidFill>
              </a:rPr>
              <a:t>Engg</a:t>
            </a:r>
            <a:r>
              <a:rPr lang="en-US" dirty="0" smtClean="0">
                <a:solidFill>
                  <a:srgbClr val="C00000"/>
                </a:solidFill>
              </a:rPr>
              <a:t>.</a:t>
            </a:r>
            <a:endParaRPr lang="en-US" dirty="0">
              <a:solidFill>
                <a:srgbClr val="C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731</TotalTime>
  <Words>3219</Words>
  <Application>Microsoft Office PowerPoint</Application>
  <PresentationFormat>On-screen Show (4:3)</PresentationFormat>
  <Paragraphs>524</Paragraphs>
  <Slides>56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Solstice</vt:lpstr>
      <vt:lpstr>Equation</vt:lpstr>
      <vt:lpstr>ELEMENTS OF MECHANICAL ENGINEERING </vt:lpstr>
      <vt:lpstr>ELEMENTS OF MECHANICAL ENGINEERING</vt:lpstr>
      <vt:lpstr>BASIC UNITS AND DIMENSION ANALYSIS</vt:lpstr>
      <vt:lpstr>MASS</vt:lpstr>
      <vt:lpstr>Weight</vt:lpstr>
      <vt:lpstr>FORCE</vt:lpstr>
      <vt:lpstr>Slide 7</vt:lpstr>
      <vt:lpstr>Newton's second law</vt:lpstr>
      <vt:lpstr>Pressure</vt:lpstr>
      <vt:lpstr>PRESSURE</vt:lpstr>
      <vt:lpstr>PRESSURE</vt:lpstr>
      <vt:lpstr>Work</vt:lpstr>
      <vt:lpstr>Power</vt:lpstr>
      <vt:lpstr>Energy</vt:lpstr>
      <vt:lpstr>Heat</vt:lpstr>
      <vt:lpstr>TEMPERATURE</vt:lpstr>
      <vt:lpstr>Various Temperature Scales</vt:lpstr>
      <vt:lpstr>Absolute temperature scale</vt:lpstr>
      <vt:lpstr>Specific Heat</vt:lpstr>
      <vt:lpstr>BASIC UNITS AND DIMENSION ANALYSIS</vt:lpstr>
      <vt:lpstr>CHANGE OF STATE AND LATENT HEAT</vt:lpstr>
      <vt:lpstr>Change of State</vt:lpstr>
      <vt:lpstr>The mechanical equivalent of heat</vt:lpstr>
      <vt:lpstr>INTERNAL ENERGY</vt:lpstr>
      <vt:lpstr>Enthalpy</vt:lpstr>
      <vt:lpstr>Entropy</vt:lpstr>
      <vt:lpstr>Entropy</vt:lpstr>
      <vt:lpstr>LAWS OF THERMODYNAMICS</vt:lpstr>
      <vt:lpstr>Zeroth law of thermodynamics</vt:lpstr>
      <vt:lpstr>First law of thermodynamics</vt:lpstr>
      <vt:lpstr>Second Law of Thermodynamics</vt:lpstr>
      <vt:lpstr>Second Law of Thermodynamics</vt:lpstr>
      <vt:lpstr>Ideal Gas</vt:lpstr>
      <vt:lpstr>Properties of Gases</vt:lpstr>
      <vt:lpstr>Boyle’s Law</vt:lpstr>
      <vt:lpstr>Charles’ Law</vt:lpstr>
      <vt:lpstr>Combined Gas Law</vt:lpstr>
      <vt:lpstr>GAS CONSTANT</vt:lpstr>
      <vt:lpstr>Relation between Cp and Cv</vt:lpstr>
      <vt:lpstr>Specific Heats of an Ideal Gas</vt:lpstr>
      <vt:lpstr>Processes</vt:lpstr>
      <vt:lpstr>Non – flow process</vt:lpstr>
      <vt:lpstr>Constant-Volume Processes &amp; Specific Heat</vt:lpstr>
      <vt:lpstr>Isobaric Processes &amp; Specific Heat</vt:lpstr>
      <vt:lpstr>Isothermal Processes</vt:lpstr>
      <vt:lpstr>Adiabatic Processes</vt:lpstr>
      <vt:lpstr>Adiabatic Equation</vt:lpstr>
      <vt:lpstr>Ideal Gas Processes</vt:lpstr>
      <vt:lpstr>Cyclic Processes</vt:lpstr>
      <vt:lpstr>Polytropic process</vt:lpstr>
      <vt:lpstr>Polytropic process</vt:lpstr>
      <vt:lpstr>Thermodynamic Processes</vt:lpstr>
      <vt:lpstr>Assignment</vt:lpstr>
      <vt:lpstr>Assignment</vt:lpstr>
      <vt:lpstr>Assignment</vt:lpstr>
      <vt:lpstr>Slide 56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Mudit M. Saxena</dc:creator>
  <cp:lastModifiedBy>msaxena</cp:lastModifiedBy>
  <cp:revision>191</cp:revision>
  <dcterms:created xsi:type="dcterms:W3CDTF">2006-08-16T00:00:00Z</dcterms:created>
  <dcterms:modified xsi:type="dcterms:W3CDTF">2017-02-07T07:24:43Z</dcterms:modified>
</cp:coreProperties>
</file>