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gif" ContentType="image/gif"/>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handoutMasterIdLst>
    <p:handoutMasterId r:id="rId59"/>
  </p:handoutMasterIdLst>
  <p:sldIdLst>
    <p:sldId id="440" r:id="rId3"/>
    <p:sldId id="466" r:id="rId4"/>
    <p:sldId id="467" r:id="rId5"/>
    <p:sldId id="469" r:id="rId6"/>
    <p:sldId id="489" r:id="rId7"/>
    <p:sldId id="442" r:id="rId8"/>
    <p:sldId id="443" r:id="rId9"/>
    <p:sldId id="444" r:id="rId10"/>
    <p:sldId id="468" r:id="rId11"/>
    <p:sldId id="470" r:id="rId12"/>
    <p:sldId id="471" r:id="rId13"/>
    <p:sldId id="445" r:id="rId14"/>
    <p:sldId id="446" r:id="rId15"/>
    <p:sldId id="447" r:id="rId16"/>
    <p:sldId id="448" r:id="rId17"/>
    <p:sldId id="449" r:id="rId18"/>
    <p:sldId id="450" r:id="rId19"/>
    <p:sldId id="474" r:id="rId21"/>
    <p:sldId id="473" r:id="rId22"/>
    <p:sldId id="451" r:id="rId23"/>
    <p:sldId id="369" r:id="rId24"/>
    <p:sldId id="490" r:id="rId25"/>
    <p:sldId id="437" r:id="rId26"/>
    <p:sldId id="479" r:id="rId27"/>
    <p:sldId id="485" r:id="rId28"/>
    <p:sldId id="511" r:id="rId29"/>
    <p:sldId id="512" r:id="rId30"/>
    <p:sldId id="493" r:id="rId31"/>
    <p:sldId id="475" r:id="rId32"/>
    <p:sldId id="476" r:id="rId33"/>
    <p:sldId id="436" r:id="rId34"/>
    <p:sldId id="477" r:id="rId35"/>
    <p:sldId id="503" r:id="rId36"/>
    <p:sldId id="504" r:id="rId37"/>
    <p:sldId id="506" r:id="rId38"/>
    <p:sldId id="505" r:id="rId39"/>
    <p:sldId id="508" r:id="rId40"/>
    <p:sldId id="507" r:id="rId41"/>
    <p:sldId id="439" r:id="rId42"/>
    <p:sldId id="438" r:id="rId43"/>
    <p:sldId id="494" r:id="rId44"/>
    <p:sldId id="495" r:id="rId45"/>
    <p:sldId id="496" r:id="rId46"/>
    <p:sldId id="501" r:id="rId47"/>
    <p:sldId id="497" r:id="rId48"/>
    <p:sldId id="498" r:id="rId49"/>
    <p:sldId id="499" r:id="rId50"/>
    <p:sldId id="500" r:id="rId51"/>
    <p:sldId id="502" r:id="rId52"/>
    <p:sldId id="509" r:id="rId53"/>
    <p:sldId id="510" r:id="rId54"/>
    <p:sldId id="480" r:id="rId55"/>
    <p:sldId id="491" r:id="rId56"/>
    <p:sldId id="492" r:id="rId57"/>
    <p:sldId id="513" r:id="rId58"/>
  </p:sldIdLst>
  <p:sldSz cx="9144000" cy="6858000" type="screen4x3"/>
  <p:notesSz cx="6735445" cy="9865995"/>
  <p:defaultTextStyle>
    <a:defPPr>
      <a:defRPr lang="en-US"/>
    </a:defPPr>
    <a:lvl1pPr algn="ctr" rtl="0" eaLnBrk="0" fontAlgn="base" hangingPunct="0">
      <a:spcBef>
        <a:spcPct val="50000"/>
      </a:spcBef>
      <a:spcAft>
        <a:spcPct val="0"/>
      </a:spcAft>
      <a:defRPr kumimoji="1" sz="2400" kern="1200">
        <a:solidFill>
          <a:schemeClr val="bg2"/>
        </a:solidFill>
        <a:latin typeface="Times New Roman" pitchFamily="18" charset="0"/>
        <a:ea typeface="MS PGothic" charset="-128"/>
        <a:cs typeface="+mn-cs"/>
      </a:defRPr>
    </a:lvl1pPr>
    <a:lvl2pPr marL="457200" algn="ctr" rtl="0" eaLnBrk="0" fontAlgn="base" hangingPunct="0">
      <a:spcBef>
        <a:spcPct val="50000"/>
      </a:spcBef>
      <a:spcAft>
        <a:spcPct val="0"/>
      </a:spcAft>
      <a:defRPr kumimoji="1" sz="2400" kern="1200">
        <a:solidFill>
          <a:schemeClr val="bg2"/>
        </a:solidFill>
        <a:latin typeface="Times New Roman" pitchFamily="18" charset="0"/>
        <a:ea typeface="MS PGothic" charset="-128"/>
        <a:cs typeface="+mn-cs"/>
      </a:defRPr>
    </a:lvl2pPr>
    <a:lvl3pPr marL="914400" algn="ctr" rtl="0" eaLnBrk="0" fontAlgn="base" hangingPunct="0">
      <a:spcBef>
        <a:spcPct val="50000"/>
      </a:spcBef>
      <a:spcAft>
        <a:spcPct val="0"/>
      </a:spcAft>
      <a:defRPr kumimoji="1" sz="2400" kern="1200">
        <a:solidFill>
          <a:schemeClr val="bg2"/>
        </a:solidFill>
        <a:latin typeface="Times New Roman" pitchFamily="18" charset="0"/>
        <a:ea typeface="MS PGothic" charset="-128"/>
        <a:cs typeface="+mn-cs"/>
      </a:defRPr>
    </a:lvl3pPr>
    <a:lvl4pPr marL="1371600" algn="ctr" rtl="0" eaLnBrk="0" fontAlgn="base" hangingPunct="0">
      <a:spcBef>
        <a:spcPct val="50000"/>
      </a:spcBef>
      <a:spcAft>
        <a:spcPct val="0"/>
      </a:spcAft>
      <a:defRPr kumimoji="1" sz="2400" kern="1200">
        <a:solidFill>
          <a:schemeClr val="bg2"/>
        </a:solidFill>
        <a:latin typeface="Times New Roman" pitchFamily="18" charset="0"/>
        <a:ea typeface="MS PGothic" charset="-128"/>
        <a:cs typeface="+mn-cs"/>
      </a:defRPr>
    </a:lvl4pPr>
    <a:lvl5pPr marL="1828800" algn="ctr" rtl="0" eaLnBrk="0" fontAlgn="base" hangingPunct="0">
      <a:spcBef>
        <a:spcPct val="50000"/>
      </a:spcBef>
      <a:spcAft>
        <a:spcPct val="0"/>
      </a:spcAft>
      <a:defRPr kumimoji="1" sz="2400" kern="1200">
        <a:solidFill>
          <a:schemeClr val="bg2"/>
        </a:solidFill>
        <a:latin typeface="Times New Roman" pitchFamily="18" charset="0"/>
        <a:ea typeface="MS PGothic" charset="-128"/>
        <a:cs typeface="+mn-cs"/>
      </a:defRPr>
    </a:lvl5pPr>
    <a:lvl6pPr marL="2286000" algn="l" defTabSz="914400" rtl="0" eaLnBrk="1" latinLnBrk="0" hangingPunct="1">
      <a:defRPr kumimoji="1" sz="2400" kern="1200">
        <a:solidFill>
          <a:schemeClr val="bg2"/>
        </a:solidFill>
        <a:latin typeface="Times New Roman" pitchFamily="18" charset="0"/>
        <a:ea typeface="MS PGothic" charset="-128"/>
        <a:cs typeface="+mn-cs"/>
      </a:defRPr>
    </a:lvl6pPr>
    <a:lvl7pPr marL="2743200" algn="l" defTabSz="914400" rtl="0" eaLnBrk="1" latinLnBrk="0" hangingPunct="1">
      <a:defRPr kumimoji="1" sz="2400" kern="1200">
        <a:solidFill>
          <a:schemeClr val="bg2"/>
        </a:solidFill>
        <a:latin typeface="Times New Roman" pitchFamily="18" charset="0"/>
        <a:ea typeface="MS PGothic" charset="-128"/>
        <a:cs typeface="+mn-cs"/>
      </a:defRPr>
    </a:lvl7pPr>
    <a:lvl8pPr marL="3200400" algn="l" defTabSz="914400" rtl="0" eaLnBrk="1" latinLnBrk="0" hangingPunct="1">
      <a:defRPr kumimoji="1" sz="2400" kern="1200">
        <a:solidFill>
          <a:schemeClr val="bg2"/>
        </a:solidFill>
        <a:latin typeface="Times New Roman" pitchFamily="18" charset="0"/>
        <a:ea typeface="MS PGothic" charset="-128"/>
        <a:cs typeface="+mn-cs"/>
      </a:defRPr>
    </a:lvl8pPr>
    <a:lvl9pPr marL="3657600" algn="l" defTabSz="914400" rtl="0" eaLnBrk="1" latinLnBrk="0" hangingPunct="1">
      <a:defRPr kumimoji="1" sz="2400" kern="1200">
        <a:solidFill>
          <a:schemeClr val="bg2"/>
        </a:solidFill>
        <a:latin typeface="Times New Roman" pitchFamily="18" charset="0"/>
        <a:ea typeface="MS PGothic"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CC00"/>
    <a:srgbClr val="993366"/>
    <a:srgbClr val="666699"/>
    <a:srgbClr val="FF6600"/>
    <a:srgbClr val="CC9900"/>
    <a:srgbClr val="FFFF00"/>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æ·±è²æ ·å¼ 1 - å¼ºè°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ä¸­åº¦æ ·å¼ 2 - å¼ºè°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3" d="100"/>
          <a:sy n="83" d="100"/>
        </p:scale>
        <p:origin x="830" y="67"/>
      </p:cViewPr>
      <p:guideLst>
        <p:guide orient="horz" pos="2136"/>
        <p:guide pos="451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3516"/>
    </p:cViewPr>
  </p:sorterViewPr>
  <p:notesViewPr>
    <p:cSldViewPr snapToGrid="0" snapToObjects="1">
      <p:cViewPr>
        <p:scale>
          <a:sx n="100" d="100"/>
          <a:sy n="100" d="100"/>
        </p:scale>
        <p:origin x="-822" y="2940"/>
      </p:cViewPr>
      <p:guideLst>
        <p:guide orient="horz" pos="3120"/>
        <p:guide pos="2122"/>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4.xml"/><Relationship Id="rId59" Type="http://schemas.openxmlformats.org/officeDocument/2006/relationships/handoutMaster" Target="handoutMasters/handoutMaster1.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19413" cy="493713"/>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lstStyle>
            <a:lvl1pPr algn="l">
              <a:spcBef>
                <a:spcPct val="0"/>
              </a:spcBef>
              <a:defRPr sz="1000">
                <a:solidFill>
                  <a:schemeClr val="tx1"/>
                </a:solidFill>
              </a:defRPr>
            </a:lvl1pPr>
          </a:lstStyle>
          <a:p>
            <a:endParaRPr lang="ja-JP" altLang="en-US"/>
          </a:p>
        </p:txBody>
      </p:sp>
      <p:sp>
        <p:nvSpPr>
          <p:cNvPr id="15363" name="Rectangle 3"/>
          <p:cNvSpPr>
            <a:spLocks noGrp="1" noChangeArrowheads="1"/>
          </p:cNvSpPr>
          <p:nvPr>
            <p:ph type="dt" sz="quarter" idx="1"/>
          </p:nvPr>
        </p:nvSpPr>
        <p:spPr bwMode="auto">
          <a:xfrm>
            <a:off x="3816350" y="0"/>
            <a:ext cx="2919413" cy="493713"/>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lstStyle>
            <a:lvl1pPr algn="r">
              <a:spcBef>
                <a:spcPct val="0"/>
              </a:spcBef>
              <a:defRPr sz="1000">
                <a:solidFill>
                  <a:schemeClr val="tx1"/>
                </a:solidFill>
              </a:defRPr>
            </a:lvl1pPr>
          </a:lstStyle>
          <a:p>
            <a:endParaRPr lang="ja-JP" altLang="en-US"/>
          </a:p>
        </p:txBody>
      </p:sp>
      <p:sp>
        <p:nvSpPr>
          <p:cNvPr id="15364" name="Rectangle 4"/>
          <p:cNvSpPr>
            <a:spLocks noGrp="1" noChangeArrowheads="1"/>
          </p:cNvSpPr>
          <p:nvPr>
            <p:ph type="ftr" sz="quarter" idx="2"/>
          </p:nvPr>
        </p:nvSpPr>
        <p:spPr bwMode="auto">
          <a:xfrm>
            <a:off x="0" y="9372600"/>
            <a:ext cx="2919413" cy="493713"/>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lstStyle>
            <a:lvl1pPr algn="l">
              <a:spcBef>
                <a:spcPct val="0"/>
              </a:spcBef>
              <a:defRPr sz="1000">
                <a:solidFill>
                  <a:schemeClr val="tx1"/>
                </a:solidFill>
              </a:defRPr>
            </a:lvl1pPr>
          </a:lstStyle>
          <a:p>
            <a:endParaRPr lang="ja-JP" altLang="en-US"/>
          </a:p>
        </p:txBody>
      </p:sp>
      <p:sp>
        <p:nvSpPr>
          <p:cNvPr id="15365" name="Rectangle 5"/>
          <p:cNvSpPr>
            <a:spLocks noGrp="1" noChangeArrowheads="1"/>
          </p:cNvSpPr>
          <p:nvPr>
            <p:ph type="sldNum" sz="quarter" idx="3"/>
          </p:nvPr>
        </p:nvSpPr>
        <p:spPr bwMode="auto">
          <a:xfrm>
            <a:off x="3816350" y="9372600"/>
            <a:ext cx="2919413" cy="493713"/>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lstStyle>
            <a:lvl1pPr algn="r">
              <a:spcBef>
                <a:spcPct val="0"/>
              </a:spcBef>
              <a:defRPr sz="1000">
                <a:solidFill>
                  <a:schemeClr val="tx1"/>
                </a:solidFill>
              </a:defRPr>
            </a:lvl1pPr>
          </a:lstStyle>
          <a:p>
            <a:fld id="{F829AD7E-B76B-4812-A58A-887DD6CDCADD}" type="slidenum">
              <a:rPr lang="ja-JP" altLang="en-US"/>
            </a:fld>
            <a:endParaRPr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19413" cy="493713"/>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lstStyle>
            <a:lvl1pPr algn="l">
              <a:spcBef>
                <a:spcPct val="0"/>
              </a:spcBef>
              <a:defRPr kumimoji="0" sz="1000">
                <a:solidFill>
                  <a:schemeClr val="tx1"/>
                </a:solidFill>
              </a:defRPr>
            </a:lvl1pPr>
          </a:lstStyle>
          <a:p>
            <a:endParaRPr lang="ja-JP" altLang="en-US"/>
          </a:p>
        </p:txBody>
      </p:sp>
      <p:sp>
        <p:nvSpPr>
          <p:cNvPr id="2051" name="Rectangle 3"/>
          <p:cNvSpPr>
            <a:spLocks noGrp="1" noRot="1" noChangeAspect="1" noChangeArrowheads="1"/>
          </p:cNvSpPr>
          <p:nvPr>
            <p:ph type="sldImg" idx="2"/>
          </p:nvPr>
        </p:nvSpPr>
        <p:spPr bwMode="auto">
          <a:xfrm>
            <a:off x="901700" y="739775"/>
            <a:ext cx="4933950" cy="3700463"/>
          </a:xfrm>
          <a:prstGeom prst="rect">
            <a:avLst/>
          </a:prstGeom>
          <a:noFill/>
          <a:ln w="9525">
            <a:solidFill>
              <a:srgbClr val="000000"/>
            </a:solidFill>
            <a:miter lim="800000"/>
          </a:ln>
        </p:spPr>
      </p:sp>
      <p:sp>
        <p:nvSpPr>
          <p:cNvPr id="2052" name="Rectangle 4"/>
          <p:cNvSpPr>
            <a:spLocks noGrp="1" noChangeArrowheads="1"/>
          </p:cNvSpPr>
          <p:nvPr>
            <p:ph type="body" sz="quarter" idx="3"/>
          </p:nvPr>
        </p:nvSpPr>
        <p:spPr bwMode="auto">
          <a:xfrm>
            <a:off x="898525" y="4686300"/>
            <a:ext cx="4938713" cy="4440238"/>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lstStyle/>
          <a:p>
            <a:pPr lvl="0"/>
            <a:r>
              <a:rPr lang="ja-JP" altLang="en-US" smtClean="0"/>
              <a:t>マスター テキストの書式設定</a:t>
            </a:r>
            <a:endParaRPr lang="ja-JP" altLang="en-US" smtClean="0"/>
          </a:p>
          <a:p>
            <a:pPr lvl="1"/>
            <a:r>
              <a:rPr lang="ja-JP" altLang="en-US" smtClean="0"/>
              <a:t>第 2 レベル</a:t>
            </a:r>
            <a:endParaRPr lang="ja-JP" altLang="en-US" smtClean="0"/>
          </a:p>
          <a:p>
            <a:pPr lvl="2"/>
            <a:r>
              <a:rPr lang="ja-JP" altLang="en-US" smtClean="0"/>
              <a:t>第 3 レベル</a:t>
            </a:r>
            <a:endParaRPr lang="ja-JP" altLang="en-US" smtClean="0"/>
          </a:p>
          <a:p>
            <a:pPr lvl="3"/>
            <a:r>
              <a:rPr lang="ja-JP" altLang="en-US" smtClean="0"/>
              <a:t>第 4 レベル</a:t>
            </a:r>
            <a:endParaRPr lang="ja-JP" altLang="en-US" smtClean="0"/>
          </a:p>
          <a:p>
            <a:pPr lvl="4"/>
            <a:r>
              <a:rPr lang="ja-JP" altLang="en-US" smtClean="0"/>
              <a:t>第 5 レベル</a:t>
            </a:r>
            <a:endParaRPr lang="ja-JP" altLang="en-US" smtClean="0"/>
          </a:p>
        </p:txBody>
      </p:sp>
      <p:sp>
        <p:nvSpPr>
          <p:cNvPr id="2053" name="Rectangle 5"/>
          <p:cNvSpPr>
            <a:spLocks noGrp="1" noChangeArrowheads="1"/>
          </p:cNvSpPr>
          <p:nvPr>
            <p:ph type="dt" idx="1"/>
          </p:nvPr>
        </p:nvSpPr>
        <p:spPr bwMode="auto">
          <a:xfrm>
            <a:off x="3816350" y="0"/>
            <a:ext cx="2919413" cy="493713"/>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lstStyle>
            <a:lvl1pPr algn="r">
              <a:spcBef>
                <a:spcPct val="0"/>
              </a:spcBef>
              <a:defRPr kumimoji="0" sz="1000">
                <a:solidFill>
                  <a:schemeClr val="tx1"/>
                </a:solidFill>
              </a:defRPr>
            </a:lvl1pPr>
          </a:lstStyle>
          <a:p>
            <a:endParaRPr lang="ja-JP" altLang="en-US"/>
          </a:p>
        </p:txBody>
      </p:sp>
      <p:sp>
        <p:nvSpPr>
          <p:cNvPr id="2054" name="Rectangle 6"/>
          <p:cNvSpPr>
            <a:spLocks noGrp="1" noChangeArrowheads="1"/>
          </p:cNvSpPr>
          <p:nvPr>
            <p:ph type="ftr" sz="quarter" idx="4"/>
          </p:nvPr>
        </p:nvSpPr>
        <p:spPr bwMode="auto">
          <a:xfrm>
            <a:off x="0" y="9372600"/>
            <a:ext cx="2919413" cy="493713"/>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lstStyle>
            <a:lvl1pPr algn="l">
              <a:spcBef>
                <a:spcPct val="0"/>
              </a:spcBef>
              <a:defRPr kumimoji="0" sz="1000">
                <a:solidFill>
                  <a:schemeClr val="tx1"/>
                </a:solidFill>
              </a:defRPr>
            </a:lvl1pPr>
          </a:lstStyle>
          <a:p>
            <a:endParaRPr lang="ja-JP" altLang="en-US"/>
          </a:p>
        </p:txBody>
      </p:sp>
      <p:sp>
        <p:nvSpPr>
          <p:cNvPr id="2055" name="Rectangle 7"/>
          <p:cNvSpPr>
            <a:spLocks noGrp="1" noChangeArrowheads="1"/>
          </p:cNvSpPr>
          <p:nvPr>
            <p:ph type="sldNum" sz="quarter" idx="5"/>
          </p:nvPr>
        </p:nvSpPr>
        <p:spPr bwMode="auto">
          <a:xfrm>
            <a:off x="3816350" y="9372600"/>
            <a:ext cx="2919413" cy="493713"/>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lstStyle>
            <a:lvl1pPr algn="r">
              <a:spcBef>
                <a:spcPct val="0"/>
              </a:spcBef>
              <a:defRPr kumimoji="0" sz="1000">
                <a:solidFill>
                  <a:schemeClr val="tx1"/>
                </a:solidFill>
              </a:defRPr>
            </a:lvl1pPr>
          </a:lstStyle>
          <a:p>
            <a:fld id="{6775D962-DC11-42FF-8D26-17F915D84886}" type="slidenum">
              <a:rPr lang="ja-JP" altLang="en-US"/>
            </a:fld>
            <a:endParaRPr lang="ja-JP"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8" charset="0"/>
        <a:ea typeface="ＭＳ Ｐ明朝" charset="-128"/>
        <a:cs typeface="+mn-cs"/>
      </a:defRPr>
    </a:lvl1pPr>
    <a:lvl2pPr marL="457200" algn="l" rtl="0" fontAlgn="base">
      <a:spcBef>
        <a:spcPct val="30000"/>
      </a:spcBef>
      <a:spcAft>
        <a:spcPct val="0"/>
      </a:spcAft>
      <a:defRPr kumimoji="1" sz="1200" kern="1200">
        <a:solidFill>
          <a:schemeClr val="tx1"/>
        </a:solidFill>
        <a:latin typeface="Times New Roman" pitchFamily="18" charset="0"/>
        <a:ea typeface="ＭＳ Ｐ明朝" charset="-128"/>
        <a:cs typeface="+mn-cs"/>
      </a:defRPr>
    </a:lvl2pPr>
    <a:lvl3pPr marL="914400" algn="l" rtl="0" fontAlgn="base">
      <a:spcBef>
        <a:spcPct val="30000"/>
      </a:spcBef>
      <a:spcAft>
        <a:spcPct val="0"/>
      </a:spcAft>
      <a:defRPr kumimoji="1" sz="1200" kern="1200">
        <a:solidFill>
          <a:schemeClr val="tx1"/>
        </a:solidFill>
        <a:latin typeface="Times New Roman" pitchFamily="18" charset="0"/>
        <a:ea typeface="ＭＳ Ｐ明朝" charset="-128"/>
        <a:cs typeface="+mn-cs"/>
      </a:defRPr>
    </a:lvl3pPr>
    <a:lvl4pPr marL="1371600" algn="l" rtl="0" fontAlgn="base">
      <a:spcBef>
        <a:spcPct val="30000"/>
      </a:spcBef>
      <a:spcAft>
        <a:spcPct val="0"/>
      </a:spcAft>
      <a:defRPr kumimoji="1" sz="1200" kern="1200">
        <a:solidFill>
          <a:schemeClr val="tx1"/>
        </a:solidFill>
        <a:latin typeface="Times New Roman" pitchFamily="18" charset="0"/>
        <a:ea typeface="ＭＳ Ｐ明朝" charset="-128"/>
        <a:cs typeface="+mn-cs"/>
      </a:defRPr>
    </a:lvl4pPr>
    <a:lvl5pPr marL="1828800" algn="l" rtl="0" fontAlgn="base">
      <a:spcBef>
        <a:spcPct val="30000"/>
      </a:spcBef>
      <a:spcAft>
        <a:spcPct val="0"/>
      </a:spcAft>
      <a:defRPr kumimoji="1" sz="1200" kern="1200">
        <a:solidFill>
          <a:schemeClr val="tx1"/>
        </a:solidFill>
        <a:latin typeface="Times New Roman" pitchFamily="18" charset="0"/>
        <a:ea typeface="ＭＳ Ｐ明朝"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ln>
        </p:spPr>
      </p:sp>
      <p:sp>
        <p:nvSpPr>
          <p:cNvPr id="124931" name="Notes Placeholder 2"/>
          <p:cNvSpPr>
            <a:spLocks noGrp="1"/>
          </p:cNvSpPr>
          <p:nvPr>
            <p:ph type="body" idx="1"/>
          </p:nvPr>
        </p:nvSpPr>
        <p:spPr bwMode="auto">
          <a:noFill/>
        </p:spPr>
        <p:txBody>
          <a:bodyPr wrap="square" numCol="1" anchor="t" anchorCtr="0" compatLnSpc="1"/>
          <a:lstStyle/>
          <a:p>
            <a:endParaRPr lang="en-US" smtClean="0"/>
          </a:p>
        </p:txBody>
      </p:sp>
      <p:sp>
        <p:nvSpPr>
          <p:cNvPr id="124932" name="Slide Number Placeholder 3"/>
          <p:cNvSpPr>
            <a:spLocks noGrp="1"/>
          </p:cNvSpPr>
          <p:nvPr>
            <p:ph type="sldNum" sz="quarter" idx="5"/>
          </p:nvPr>
        </p:nvSpPr>
        <p:spPr bwMode="auto">
          <a:noFill/>
          <a:ln>
            <a:miter lim="800000"/>
          </a:ln>
        </p:spPr>
        <p:txBody>
          <a:bodyPr wrap="square" numCol="1" anchorCtr="0" compatLnSpc="1"/>
          <a:lstStyle/>
          <a:p>
            <a:fld id="{A0E96945-C3D8-4C72-8AC8-A54DEBCB710A}" type="slidenum">
              <a:rPr lang="en-IN" smtClean="0"/>
            </a:fld>
            <a:endParaRPr lang="en-I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E66D2FA8-BEA8-49D7-AA32-FC61F20D9D73}" type="slidenum">
              <a:rPr lang="ja-JP" altLang="en-US"/>
            </a:fld>
            <a:endParaRPr lang="ja-JP" altLang="en-US"/>
          </a:p>
        </p:txBody>
      </p:sp>
      <p:sp>
        <p:nvSpPr>
          <p:cNvPr id="483330" name="Rectangle 2"/>
          <p:cNvSpPr>
            <a:spLocks noGrp="1" noRot="1" noChangeAspect="1" noChangeArrowheads="1" noTextEdit="1"/>
          </p:cNvSpPr>
          <p:nvPr>
            <p:ph type="sldImg"/>
          </p:nvPr>
        </p:nvSpPr>
        <p:spPr/>
      </p:sp>
      <p:sp>
        <p:nvSpPr>
          <p:cNvPr id="483331" name="Rectangle 3"/>
          <p:cNvSpPr>
            <a:spLocks noGrp="1" noChangeArrowheads="1"/>
          </p:cNvSpPr>
          <p:nvPr>
            <p:ph type="body" idx="1"/>
          </p:nvPr>
        </p:nvSpPr>
        <p:spPr/>
        <p:txBody>
          <a:bodyPr/>
          <a:lstStyle/>
          <a:p>
            <a:r>
              <a:rPr lang="ja-JP" altLang="ja-JP" sz="1400"/>
              <a:t>Turning and mixing provides </a:t>
            </a:r>
            <a:endParaRPr lang="ja-JP" altLang="ja-JP" sz="1400"/>
          </a:p>
          <a:p>
            <a:pPr>
              <a:lnSpc>
                <a:spcPct val="90000"/>
              </a:lnSpc>
              <a:buFontTx/>
              <a:buChar char="•"/>
            </a:pPr>
            <a:r>
              <a:rPr lang="en-US" altLang="ja-JP" sz="1400" dirty="0">
                <a:latin typeface="Arial" panose="02080604020202020204" pitchFamily="34" charset="0"/>
              </a:rPr>
              <a:t>force fresh breathable air into all the material.</a:t>
            </a:r>
            <a:endParaRPr lang="en-US" altLang="ja-JP" sz="1400" dirty="0">
              <a:latin typeface="Arial" panose="02080604020202020204" pitchFamily="34" charset="0"/>
            </a:endParaRPr>
          </a:p>
          <a:p>
            <a:pPr>
              <a:lnSpc>
                <a:spcPct val="90000"/>
              </a:lnSpc>
              <a:buFontTx/>
              <a:buChar char="•"/>
            </a:pPr>
            <a:endParaRPr lang="en-US" altLang="ja-JP" sz="1400" dirty="0">
              <a:latin typeface="Arial" panose="02080604020202020204" pitchFamily="34" charset="0"/>
            </a:endParaRPr>
          </a:p>
          <a:p>
            <a:pPr>
              <a:lnSpc>
                <a:spcPct val="90000"/>
              </a:lnSpc>
              <a:buFontTx/>
              <a:buChar char="•"/>
            </a:pPr>
            <a:r>
              <a:rPr lang="en-US" altLang="ja-JP" sz="1400" dirty="0">
                <a:latin typeface="Arial" panose="02080604020202020204" pitchFamily="34" charset="0"/>
              </a:rPr>
              <a:t>Enhance process uniformity by disrupting and reshaping the pile</a:t>
            </a:r>
            <a:endParaRPr lang="en-US" altLang="ja-JP" sz="1400" dirty="0">
              <a:latin typeface="Arial" panose="02080604020202020204" pitchFamily="34" charset="0"/>
            </a:endParaRPr>
          </a:p>
          <a:p>
            <a:pPr>
              <a:lnSpc>
                <a:spcPct val="90000"/>
              </a:lnSpc>
              <a:buFontTx/>
              <a:buChar char="•"/>
            </a:pPr>
            <a:endParaRPr lang="en-US" altLang="ja-JP" sz="1400" dirty="0">
              <a:latin typeface="Arial" panose="02080604020202020204" pitchFamily="34" charset="0"/>
            </a:endParaRPr>
          </a:p>
          <a:p>
            <a:pPr>
              <a:lnSpc>
                <a:spcPct val="90000"/>
              </a:lnSpc>
              <a:buFontTx/>
              <a:buChar char="•"/>
            </a:pPr>
            <a:r>
              <a:rPr lang="en-US" altLang="ja-JP" sz="1400" dirty="0">
                <a:latin typeface="Arial" panose="02080604020202020204" pitchFamily="34" charset="0"/>
              </a:rPr>
              <a:t>break up clumps to improve product consistency.</a:t>
            </a:r>
            <a:endParaRPr lang="ja-JP" altLang="ja-JP" sz="1400" b="1">
              <a:latin typeface="Arial" panose="0208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705EE580-506B-4643-8AE4-48E45C90BDF7}" type="slidenum">
              <a:rPr lang="ja-JP" altLang="en-US"/>
            </a:fld>
            <a:endParaRPr lang="ja-JP" altLang="en-US"/>
          </a:p>
        </p:txBody>
      </p:sp>
      <p:sp>
        <p:nvSpPr>
          <p:cNvPr id="534530" name="Rectangle 1026"/>
          <p:cNvSpPr>
            <a:spLocks noGrp="1" noRot="1" noChangeAspect="1" noChangeArrowheads="1"/>
          </p:cNvSpPr>
          <p:nvPr>
            <p:ph type="sldImg"/>
          </p:nvPr>
        </p:nvSpPr>
        <p:spPr/>
      </p:sp>
      <p:sp>
        <p:nvSpPr>
          <p:cNvPr id="534531" name="Rectangle 1027"/>
          <p:cNvSpPr>
            <a:spLocks noGrp="1" noChangeArrowheads="1"/>
          </p:cNvSpPr>
          <p:nvPr>
            <p:ph type="body" idx="1"/>
          </p:nvPr>
        </p:nvSpPr>
        <p:spPr>
          <a:xfrm>
            <a:off x="914400" y="4648200"/>
            <a:ext cx="4938713" cy="4440238"/>
          </a:xfrm>
        </p:spPr>
        <p:txBody>
          <a:bodyPr/>
          <a:lstStyle/>
          <a:p>
            <a:r>
              <a:rPr lang="ja-JP" altLang="ja-JP" sz="1400">
                <a:latin typeface="Arial" panose="02080604020202020204" pitchFamily="34" charset="0"/>
              </a:rPr>
              <a:t>This is the typical temperature vatiation graphs in the piles.</a:t>
            </a:r>
            <a:endParaRPr lang="ja-JP" altLang="ja-JP" sz="1400">
              <a:latin typeface="Arial" panose="02080604020202020204" pitchFamily="34" charset="0"/>
            </a:endParaRPr>
          </a:p>
          <a:p>
            <a:r>
              <a:rPr lang="ja-JP" altLang="ja-JP" sz="1400">
                <a:latin typeface="Arial" panose="02080604020202020204" pitchFamily="34" charset="0"/>
              </a:rPr>
              <a:t>Turning and mixing lowers down the temperature, otherwise beneficial microbes will be killed under high temperature.</a:t>
            </a:r>
            <a:endParaRPr lang="ja-JP" altLang="ja-JP" sz="1400">
              <a:latin typeface="Arial" panose="02080604020202020204" pitchFamily="34" charset="0"/>
            </a:endParaRPr>
          </a:p>
          <a:p>
            <a:endParaRPr lang="ja-JP" altLang="ja-JP" sz="1400">
              <a:latin typeface="Arial" panose="02080604020202020204" pitchFamily="34" charset="0"/>
            </a:endParaRPr>
          </a:p>
          <a:p>
            <a:r>
              <a:rPr lang="ja-JP" altLang="ja-JP" sz="1400">
                <a:latin typeface="Arial" panose="02080604020202020204" pitchFamily="34" charset="0"/>
              </a:rPr>
              <a:t>After 1-1.5 month, the biological activity became lower and the stabilized and hygeinically safe organic matter (Compost) is produced </a:t>
            </a:r>
            <a:endParaRPr lang="ja-JP" altLang="ja-JP" sz="1400">
              <a:latin typeface="Arial" panose="0208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9D6F4C8-22A8-41F3-965B-86DD81EC49AA}" type="slidenum">
              <a:rPr lang="ja-JP" altLang="en-US"/>
            </a:fld>
            <a:endParaRPr lang="ja-JP" altLang="en-US"/>
          </a:p>
        </p:txBody>
      </p:sp>
      <p:sp>
        <p:nvSpPr>
          <p:cNvPr id="546818" name="Rectangle 2"/>
          <p:cNvSpPr>
            <a:spLocks noGrp="1" noRot="1" noChangeAspect="1" noChangeArrowheads="1" noTextEdit="1"/>
          </p:cNvSpPr>
          <p:nvPr>
            <p:ph type="sldImg"/>
          </p:nvPr>
        </p:nvSpPr>
        <p:spPr/>
      </p:sp>
      <p:sp>
        <p:nvSpPr>
          <p:cNvPr id="546819" name="Rectangle 3"/>
          <p:cNvSpPr>
            <a:spLocks noGrp="1" noChangeArrowheads="1"/>
          </p:cNvSpPr>
          <p:nvPr>
            <p:ph type="body" idx="1"/>
          </p:nvPr>
        </p:nvSpPr>
        <p:spPr/>
        <p:txBody>
          <a:bodyPr/>
          <a:lstStyle/>
          <a:p>
            <a:r>
              <a:rPr lang="ja-JP" altLang="ja-JP" sz="1400"/>
              <a:t>Here you can see the different photographs of topturn mixng machine for compost production. You can see the mixing blades and the height of operators seat. This condition help in optimum mixing condition of the compost pile.  </a:t>
            </a:r>
            <a:endParaRPr lang="ja-JP" altLang="ja-JP"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5C2CC45-0F41-40AD-B543-52E0C556C6F5}" type="slidenum">
              <a:rPr lang="ja-JP" altLang="en-US"/>
            </a:fld>
            <a:endParaRPr lang="ja-JP" altLang="en-US"/>
          </a:p>
        </p:txBody>
      </p:sp>
      <p:sp>
        <p:nvSpPr>
          <p:cNvPr id="529410" name="Rectangle 1026"/>
          <p:cNvSpPr>
            <a:spLocks noGrp="1" noRot="1" noChangeAspect="1" noChangeArrowheads="1"/>
          </p:cNvSpPr>
          <p:nvPr>
            <p:ph type="sldImg"/>
          </p:nvPr>
        </p:nvSpPr>
        <p:spPr/>
      </p:sp>
      <p:sp>
        <p:nvSpPr>
          <p:cNvPr id="529411" name="Rectangle 1027"/>
          <p:cNvSpPr>
            <a:spLocks noGrp="1" noChangeArrowheads="1"/>
          </p:cNvSpPr>
          <p:nvPr>
            <p:ph type="body" idx="1"/>
          </p:nvPr>
        </p:nvSpPr>
        <p:spPr>
          <a:xfrm>
            <a:off x="914400" y="4648200"/>
            <a:ext cx="4938713" cy="4440238"/>
          </a:xfrm>
        </p:spPr>
        <p:txBody>
          <a:bodyPr/>
          <a:lstStyle/>
          <a:p>
            <a:r>
              <a:rPr lang="ja-JP" altLang="ja-JP" sz="1400">
                <a:latin typeface="Arial" panose="02080604020202020204" pitchFamily="34" charset="0"/>
              </a:rPr>
              <a:t>Here is the picture of typical compost yard.</a:t>
            </a:r>
            <a:endParaRPr lang="ja-JP" altLang="ja-JP" sz="1400">
              <a:latin typeface="Arial" panose="0208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A74100A1-0994-4D04-9AFC-1BFF8CBF2136}" type="slidenum">
              <a:rPr lang="ja-JP" altLang="en-US"/>
            </a:fld>
            <a:endParaRPr lang="ja-JP" altLang="en-US"/>
          </a:p>
        </p:txBody>
      </p:sp>
      <p:sp>
        <p:nvSpPr>
          <p:cNvPr id="521218" name="Rectangle 2"/>
          <p:cNvSpPr>
            <a:spLocks noGrp="1" noRot="1" noChangeAspect="1" noChangeArrowheads="1" noTextEdit="1"/>
          </p:cNvSpPr>
          <p:nvPr>
            <p:ph type="sldImg"/>
          </p:nvPr>
        </p:nvSpPr>
        <p:spPr/>
      </p:sp>
      <p:sp>
        <p:nvSpPr>
          <p:cNvPr id="521219" name="Rectangle 3"/>
          <p:cNvSpPr>
            <a:spLocks noGrp="1" noChangeArrowheads="1"/>
          </p:cNvSpPr>
          <p:nvPr>
            <p:ph type="body" idx="1"/>
          </p:nvPr>
        </p:nvSpPr>
        <p:spPr/>
        <p:txBody>
          <a:bodyPr/>
          <a:lstStyle/>
          <a:p>
            <a:r>
              <a:rPr lang="ja-JP" altLang="ja-JP" sz="1400"/>
              <a:t>The figure shows the typical space or yard requiremnt for 30 t/day of composting facility. The yard typicaly consists of :</a:t>
            </a:r>
            <a:endParaRPr lang="ja-JP" altLang="ja-JP" sz="1400"/>
          </a:p>
          <a:p>
            <a:r>
              <a:rPr lang="ja-JP" altLang="ja-JP" sz="1400"/>
              <a:t>Inflow and storage space, fermentation piles. Finished product space. Finished produect packing room.</a:t>
            </a:r>
            <a:endParaRPr lang="ja-JP" altLang="ja-JP" sz="1400"/>
          </a:p>
          <a:p>
            <a:r>
              <a:rPr lang="ja-JP" altLang="ja-JP" sz="1400"/>
              <a:t>As well as Electicity room, deodorization room (if required) and control room (if required) </a:t>
            </a:r>
            <a:endParaRPr lang="ja-JP" altLang="ja-JP"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3827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ln>
        </p:spPr>
        <p:txBody>
          <a:bodyPr wrap="none" anchor="ctr"/>
          <a:lstStyle/>
          <a:p>
            <a:endParaRPr lang="en-IN"/>
          </a:p>
        </p:txBody>
      </p:sp>
      <p:sp>
        <p:nvSpPr>
          <p:cNvPr id="438275" name="Freeform 3"/>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endParaRPr lang="en-IN"/>
          </a:p>
        </p:txBody>
      </p:sp>
      <p:sp>
        <p:nvSpPr>
          <p:cNvPr id="438276" name="Freeform 4"/>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IN"/>
          </a:p>
        </p:txBody>
      </p:sp>
      <p:sp>
        <p:nvSpPr>
          <p:cNvPr id="438277" name="Freeform 5"/>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IN"/>
          </a:p>
        </p:txBody>
      </p:sp>
      <p:sp>
        <p:nvSpPr>
          <p:cNvPr id="438278" name="Freeform 6"/>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IN"/>
          </a:p>
        </p:txBody>
      </p:sp>
      <p:sp>
        <p:nvSpPr>
          <p:cNvPr id="438279" name="Freeform 7"/>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IN"/>
          </a:p>
        </p:txBody>
      </p:sp>
      <p:sp>
        <p:nvSpPr>
          <p:cNvPr id="438280" name="Freeform 8"/>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IN"/>
          </a:p>
        </p:txBody>
      </p:sp>
      <p:sp>
        <p:nvSpPr>
          <p:cNvPr id="438281" name="Freeform 9"/>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IN"/>
          </a:p>
        </p:txBody>
      </p:sp>
      <p:sp>
        <p:nvSpPr>
          <p:cNvPr id="438282" name="Freeform 10"/>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endParaRPr lang="en-IN"/>
          </a:p>
        </p:txBody>
      </p:sp>
      <p:sp>
        <p:nvSpPr>
          <p:cNvPr id="438283" name="Rectangle 11"/>
          <p:cNvSpPr>
            <a:spLocks noGrp="1" noChangeArrowheads="1"/>
          </p:cNvSpPr>
          <p:nvPr>
            <p:ph type="ctrTitle"/>
          </p:nvPr>
        </p:nvSpPr>
        <p:spPr>
          <a:xfrm>
            <a:off x="685800" y="2286000"/>
            <a:ext cx="7772400" cy="1143000"/>
          </a:xfrm>
        </p:spPr>
        <p:txBody>
          <a:bodyPr/>
          <a:lstStyle>
            <a:lvl1pPr>
              <a:defRPr/>
            </a:lvl1pPr>
          </a:lstStyle>
          <a:p>
            <a:r>
              <a:rPr lang="ja-JP" altLang="en-US"/>
              <a:t>マスター タイトルの書式設定</a:t>
            </a:r>
            <a:endParaRPr lang="ja-JP" altLang="en-US"/>
          </a:p>
        </p:txBody>
      </p:sp>
      <p:sp>
        <p:nvSpPr>
          <p:cNvPr id="4382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マスター サブタイトルの書式設定</a:t>
            </a:r>
            <a:endParaRPr lang="ja-JP" altLang="en-US"/>
          </a:p>
        </p:txBody>
      </p:sp>
      <p:sp>
        <p:nvSpPr>
          <p:cNvPr id="438285" name="Rectangle 13"/>
          <p:cNvSpPr>
            <a:spLocks noGrp="1" noChangeArrowheads="1"/>
          </p:cNvSpPr>
          <p:nvPr>
            <p:ph type="dt" sz="half" idx="2"/>
          </p:nvPr>
        </p:nvSpPr>
        <p:spPr/>
        <p:txBody>
          <a:bodyPr/>
          <a:lstStyle>
            <a:lvl1pPr>
              <a:defRPr/>
            </a:lvl1pPr>
          </a:lstStyle>
          <a:p>
            <a:endParaRPr lang="ja-JP" altLang="en-US"/>
          </a:p>
        </p:txBody>
      </p:sp>
      <p:sp>
        <p:nvSpPr>
          <p:cNvPr id="438286" name="Rectangle 14"/>
          <p:cNvSpPr>
            <a:spLocks noGrp="1" noChangeArrowheads="1"/>
          </p:cNvSpPr>
          <p:nvPr>
            <p:ph type="ftr" sz="quarter" idx="3"/>
          </p:nvPr>
        </p:nvSpPr>
        <p:spPr/>
        <p:txBody>
          <a:bodyPr/>
          <a:lstStyle>
            <a:lvl1pPr>
              <a:defRPr/>
            </a:lvl1pPr>
          </a:lstStyle>
          <a:p>
            <a:endParaRPr lang="ja-JP" altLang="en-US"/>
          </a:p>
        </p:txBody>
      </p:sp>
      <p:sp>
        <p:nvSpPr>
          <p:cNvPr id="438287" name="Rectangle 15"/>
          <p:cNvSpPr>
            <a:spLocks noGrp="1" noChangeArrowheads="1"/>
          </p:cNvSpPr>
          <p:nvPr>
            <p:ph type="sldNum" sz="quarter" idx="4"/>
          </p:nvPr>
        </p:nvSpPr>
        <p:spPr/>
        <p:txBody>
          <a:bodyPr/>
          <a:lstStyle>
            <a:lvl1pPr>
              <a:defRPr/>
            </a:lvl1pPr>
          </a:lstStyle>
          <a:p>
            <a:fld id="{2E996900-75CE-4AF3-86F7-E3802A7BF9F4}" type="slidenum">
              <a:rPr lang="ja-JP" altLang="en-US"/>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38274"/>
                                        </p:tgtEl>
                                        <p:attrNameLst>
                                          <p:attrName>style.visibility</p:attrName>
                                        </p:attrNameLst>
                                      </p:cBhvr>
                                      <p:to>
                                        <p:strVal val="visible"/>
                                      </p:to>
                                    </p:set>
                                    <p:anim calcmode="lin" valueType="num">
                                      <p:cBhvr additive="base">
                                        <p:cTn id="7" dur="500" fill="hold"/>
                                        <p:tgtEl>
                                          <p:spTgt spid="438274"/>
                                        </p:tgtEl>
                                        <p:attrNameLst>
                                          <p:attrName>ppt_x</p:attrName>
                                        </p:attrNameLst>
                                      </p:cBhvr>
                                      <p:tavLst>
                                        <p:tav tm="0">
                                          <p:val>
                                            <p:strVal val="0-#ppt_w/2"/>
                                          </p:val>
                                        </p:tav>
                                        <p:tav tm="100000">
                                          <p:val>
                                            <p:strVal val="#ppt_x"/>
                                          </p:val>
                                        </p:tav>
                                      </p:tavLst>
                                    </p:anim>
                                    <p:anim calcmode="lin" valueType="num">
                                      <p:cBhvr additive="base">
                                        <p:cTn id="8" dur="500" fill="hold"/>
                                        <p:tgtEl>
                                          <p:spTgt spid="43827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3827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ja-JP" altLang="en-US"/>
          </a:p>
        </p:txBody>
      </p:sp>
      <p:sp>
        <p:nvSpPr>
          <p:cNvPr id="5" name="Footer Placeholder 4"/>
          <p:cNvSpPr>
            <a:spLocks noGrp="1"/>
          </p:cNvSpPr>
          <p:nvPr>
            <p:ph type="ftr" sz="quarter" idx="11"/>
          </p:nvPr>
        </p:nvSpPr>
        <p:spPr/>
        <p:txBody>
          <a:bodyPr/>
          <a:lstStyle>
            <a:lvl1pPr>
              <a:defRPr/>
            </a:lvl1pPr>
          </a:lstStyle>
          <a:p>
            <a:endParaRPr lang="ja-JP" altLang="en-US"/>
          </a:p>
        </p:txBody>
      </p:sp>
      <p:sp>
        <p:nvSpPr>
          <p:cNvPr id="6" name="Slide Number Placeholder 5"/>
          <p:cNvSpPr>
            <a:spLocks noGrp="1"/>
          </p:cNvSpPr>
          <p:nvPr>
            <p:ph type="sldNum" sz="quarter" idx="12"/>
          </p:nvPr>
        </p:nvSpPr>
        <p:spPr/>
        <p:txBody>
          <a:bodyPr/>
          <a:lstStyle>
            <a:lvl1pPr>
              <a:defRPr/>
            </a:lvl1pPr>
          </a:lstStyle>
          <a:p>
            <a:fld id="{ED2067EF-6383-40C2-8F6D-FB1A2ED81CC1}" type="slidenum">
              <a:rPr lang="ja-JP" altLang="en-US"/>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ja-JP" altLang="en-US"/>
          </a:p>
        </p:txBody>
      </p:sp>
      <p:sp>
        <p:nvSpPr>
          <p:cNvPr id="5" name="Footer Placeholder 4"/>
          <p:cNvSpPr>
            <a:spLocks noGrp="1"/>
          </p:cNvSpPr>
          <p:nvPr>
            <p:ph type="ftr" sz="quarter" idx="11"/>
          </p:nvPr>
        </p:nvSpPr>
        <p:spPr/>
        <p:txBody>
          <a:bodyPr/>
          <a:lstStyle>
            <a:lvl1pPr>
              <a:defRPr/>
            </a:lvl1pPr>
          </a:lstStyle>
          <a:p>
            <a:endParaRPr lang="ja-JP" altLang="en-US"/>
          </a:p>
        </p:txBody>
      </p:sp>
      <p:sp>
        <p:nvSpPr>
          <p:cNvPr id="6" name="Slide Number Placeholder 5"/>
          <p:cNvSpPr>
            <a:spLocks noGrp="1"/>
          </p:cNvSpPr>
          <p:nvPr>
            <p:ph type="sldNum" sz="quarter" idx="12"/>
          </p:nvPr>
        </p:nvSpPr>
        <p:spPr/>
        <p:txBody>
          <a:bodyPr/>
          <a:lstStyle>
            <a:lvl1pPr>
              <a:defRPr/>
            </a:lvl1pPr>
          </a:lstStyle>
          <a:p>
            <a:fld id="{36C7A5D3-ADE2-4D40-92F2-0B763952CD33}" type="slidenum">
              <a:rPr lang="ja-JP" altLang="en-US"/>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4" name="ClipArt Placeholder 3"/>
          <p:cNvSpPr>
            <a:spLocks noGrp="1"/>
          </p:cNvSpPr>
          <p:nvPr>
            <p:ph type="clipArt" sz="half" idx="2"/>
          </p:nvPr>
        </p:nvSpPr>
        <p:spPr>
          <a:xfrm>
            <a:off x="4648200" y="1981200"/>
            <a:ext cx="3810000" cy="4114800"/>
          </a:xfrm>
        </p:spPr>
        <p:txBody>
          <a:bodyPr/>
          <a:lstStyle/>
          <a:p>
            <a:endParaRPr lang="en-IN"/>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ja-JP"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ja-JP"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63A8D82-EB2A-4E7C-8014-EB9881BDA80E}" type="slidenum">
              <a:rPr lang="ja-JP" altLang="en-US"/>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ja-JP" altLang="en-US"/>
          </a:p>
        </p:txBody>
      </p:sp>
      <p:sp>
        <p:nvSpPr>
          <p:cNvPr id="5" name="Footer Placeholder 4"/>
          <p:cNvSpPr>
            <a:spLocks noGrp="1"/>
          </p:cNvSpPr>
          <p:nvPr>
            <p:ph type="ftr" sz="quarter" idx="11"/>
          </p:nvPr>
        </p:nvSpPr>
        <p:spPr/>
        <p:txBody>
          <a:bodyPr/>
          <a:lstStyle>
            <a:lvl1pPr>
              <a:defRPr/>
            </a:lvl1pPr>
          </a:lstStyle>
          <a:p>
            <a:endParaRPr lang="ja-JP" altLang="en-US"/>
          </a:p>
        </p:txBody>
      </p:sp>
      <p:sp>
        <p:nvSpPr>
          <p:cNvPr id="6" name="Slide Number Placeholder 5"/>
          <p:cNvSpPr>
            <a:spLocks noGrp="1"/>
          </p:cNvSpPr>
          <p:nvPr>
            <p:ph type="sldNum" sz="quarter" idx="12"/>
          </p:nvPr>
        </p:nvSpPr>
        <p:spPr/>
        <p:txBody>
          <a:bodyPr/>
          <a:lstStyle>
            <a:lvl1pPr>
              <a:defRPr/>
            </a:lvl1pPr>
          </a:lstStyle>
          <a:p>
            <a:fld id="{1E3B51ED-C3A0-4114-B634-2704EC286DAB}" type="slidenum">
              <a:rPr lang="ja-JP" altLang="en-US"/>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endParaRPr lang="ja-JP" altLang="en-US"/>
          </a:p>
        </p:txBody>
      </p:sp>
      <p:sp>
        <p:nvSpPr>
          <p:cNvPr id="5" name="Footer Placeholder 4"/>
          <p:cNvSpPr>
            <a:spLocks noGrp="1"/>
          </p:cNvSpPr>
          <p:nvPr>
            <p:ph type="ftr" sz="quarter" idx="11"/>
          </p:nvPr>
        </p:nvSpPr>
        <p:spPr/>
        <p:txBody>
          <a:bodyPr/>
          <a:lstStyle>
            <a:lvl1pPr>
              <a:defRPr/>
            </a:lvl1pPr>
          </a:lstStyle>
          <a:p>
            <a:endParaRPr lang="ja-JP" altLang="en-US"/>
          </a:p>
        </p:txBody>
      </p:sp>
      <p:sp>
        <p:nvSpPr>
          <p:cNvPr id="6" name="Slide Number Placeholder 5"/>
          <p:cNvSpPr>
            <a:spLocks noGrp="1"/>
          </p:cNvSpPr>
          <p:nvPr>
            <p:ph type="sldNum" sz="quarter" idx="12"/>
          </p:nvPr>
        </p:nvSpPr>
        <p:spPr/>
        <p:txBody>
          <a:bodyPr/>
          <a:lstStyle>
            <a:lvl1pPr>
              <a:defRPr/>
            </a:lvl1pPr>
          </a:lstStyle>
          <a:p>
            <a:fld id="{61EA15F2-BC4E-46DE-BD26-7D393E3E6E6A}" type="slidenum">
              <a:rPr lang="ja-JP" altLang="en-US"/>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5" name="Date Placeholder 4"/>
          <p:cNvSpPr>
            <a:spLocks noGrp="1"/>
          </p:cNvSpPr>
          <p:nvPr>
            <p:ph type="dt" sz="half" idx="10"/>
          </p:nvPr>
        </p:nvSpPr>
        <p:spPr/>
        <p:txBody>
          <a:bodyPr/>
          <a:lstStyle>
            <a:lvl1pPr>
              <a:defRPr/>
            </a:lvl1pPr>
          </a:lstStyle>
          <a:p>
            <a:endParaRPr lang="ja-JP" altLang="en-US"/>
          </a:p>
        </p:txBody>
      </p:sp>
      <p:sp>
        <p:nvSpPr>
          <p:cNvPr id="6" name="Footer Placeholder 5"/>
          <p:cNvSpPr>
            <a:spLocks noGrp="1"/>
          </p:cNvSpPr>
          <p:nvPr>
            <p:ph type="ftr" sz="quarter" idx="11"/>
          </p:nvPr>
        </p:nvSpPr>
        <p:spPr/>
        <p:txBody>
          <a:bodyPr/>
          <a:lstStyle>
            <a:lvl1pPr>
              <a:defRPr/>
            </a:lvl1pPr>
          </a:lstStyle>
          <a:p>
            <a:endParaRPr lang="ja-JP" altLang="en-US"/>
          </a:p>
        </p:txBody>
      </p:sp>
      <p:sp>
        <p:nvSpPr>
          <p:cNvPr id="7" name="Slide Number Placeholder 6"/>
          <p:cNvSpPr>
            <a:spLocks noGrp="1"/>
          </p:cNvSpPr>
          <p:nvPr>
            <p:ph type="sldNum" sz="quarter" idx="12"/>
          </p:nvPr>
        </p:nvSpPr>
        <p:spPr/>
        <p:txBody>
          <a:bodyPr/>
          <a:lstStyle>
            <a:lvl1pPr>
              <a:defRPr/>
            </a:lvl1pPr>
          </a:lstStyle>
          <a:p>
            <a:fld id="{0579D1C5-DAF2-445D-BE4A-2189FDA30760}" type="slidenum">
              <a:rPr lang="ja-JP" altLang="en-US"/>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7" name="Date Placeholder 6"/>
          <p:cNvSpPr>
            <a:spLocks noGrp="1"/>
          </p:cNvSpPr>
          <p:nvPr>
            <p:ph type="dt" sz="half" idx="10"/>
          </p:nvPr>
        </p:nvSpPr>
        <p:spPr/>
        <p:txBody>
          <a:bodyPr/>
          <a:lstStyle>
            <a:lvl1pPr>
              <a:defRPr/>
            </a:lvl1pPr>
          </a:lstStyle>
          <a:p>
            <a:endParaRPr lang="ja-JP" altLang="en-US"/>
          </a:p>
        </p:txBody>
      </p:sp>
      <p:sp>
        <p:nvSpPr>
          <p:cNvPr id="8" name="Footer Placeholder 7"/>
          <p:cNvSpPr>
            <a:spLocks noGrp="1"/>
          </p:cNvSpPr>
          <p:nvPr>
            <p:ph type="ftr" sz="quarter" idx="11"/>
          </p:nvPr>
        </p:nvSpPr>
        <p:spPr/>
        <p:txBody>
          <a:bodyPr/>
          <a:lstStyle>
            <a:lvl1pPr>
              <a:defRPr/>
            </a:lvl1pPr>
          </a:lstStyle>
          <a:p>
            <a:endParaRPr lang="ja-JP" altLang="en-US"/>
          </a:p>
        </p:txBody>
      </p:sp>
      <p:sp>
        <p:nvSpPr>
          <p:cNvPr id="9" name="Slide Number Placeholder 8"/>
          <p:cNvSpPr>
            <a:spLocks noGrp="1"/>
          </p:cNvSpPr>
          <p:nvPr>
            <p:ph type="sldNum" sz="quarter" idx="12"/>
          </p:nvPr>
        </p:nvSpPr>
        <p:spPr/>
        <p:txBody>
          <a:bodyPr/>
          <a:lstStyle>
            <a:lvl1pPr>
              <a:defRPr/>
            </a:lvl1pPr>
          </a:lstStyle>
          <a:p>
            <a:fld id="{ABE5537E-0DCE-4893-B12A-387467E3BFA5}" type="slidenum">
              <a:rPr lang="ja-JP" altLang="en-US"/>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ja-JP" altLang="en-US"/>
          </a:p>
        </p:txBody>
      </p:sp>
      <p:sp>
        <p:nvSpPr>
          <p:cNvPr id="4" name="Footer Placeholder 3"/>
          <p:cNvSpPr>
            <a:spLocks noGrp="1"/>
          </p:cNvSpPr>
          <p:nvPr>
            <p:ph type="ftr" sz="quarter" idx="11"/>
          </p:nvPr>
        </p:nvSpPr>
        <p:spPr/>
        <p:txBody>
          <a:bodyPr/>
          <a:lstStyle>
            <a:lvl1pPr>
              <a:defRPr/>
            </a:lvl1pPr>
          </a:lstStyle>
          <a:p>
            <a:endParaRPr lang="ja-JP" altLang="en-US"/>
          </a:p>
        </p:txBody>
      </p:sp>
      <p:sp>
        <p:nvSpPr>
          <p:cNvPr id="5" name="Slide Number Placeholder 4"/>
          <p:cNvSpPr>
            <a:spLocks noGrp="1"/>
          </p:cNvSpPr>
          <p:nvPr>
            <p:ph type="sldNum" sz="quarter" idx="12"/>
          </p:nvPr>
        </p:nvSpPr>
        <p:spPr/>
        <p:txBody>
          <a:bodyPr/>
          <a:lstStyle>
            <a:lvl1pPr>
              <a:defRPr/>
            </a:lvl1pPr>
          </a:lstStyle>
          <a:p>
            <a:fld id="{FA8E4E9D-B3DD-4B71-B854-D4854AC067D9}" type="slidenum">
              <a:rPr lang="ja-JP" altLang="en-US"/>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ja-JP" altLang="en-US"/>
          </a:p>
        </p:txBody>
      </p:sp>
      <p:sp>
        <p:nvSpPr>
          <p:cNvPr id="3" name="Footer Placeholder 2"/>
          <p:cNvSpPr>
            <a:spLocks noGrp="1"/>
          </p:cNvSpPr>
          <p:nvPr>
            <p:ph type="ftr" sz="quarter" idx="11"/>
          </p:nvPr>
        </p:nvSpPr>
        <p:spPr/>
        <p:txBody>
          <a:bodyPr/>
          <a:lstStyle>
            <a:lvl1pPr>
              <a:defRPr/>
            </a:lvl1pPr>
          </a:lstStyle>
          <a:p>
            <a:endParaRPr lang="ja-JP" altLang="en-US"/>
          </a:p>
        </p:txBody>
      </p:sp>
      <p:sp>
        <p:nvSpPr>
          <p:cNvPr id="4" name="Slide Number Placeholder 3"/>
          <p:cNvSpPr>
            <a:spLocks noGrp="1"/>
          </p:cNvSpPr>
          <p:nvPr>
            <p:ph type="sldNum" sz="quarter" idx="12"/>
          </p:nvPr>
        </p:nvSpPr>
        <p:spPr/>
        <p:txBody>
          <a:bodyPr/>
          <a:lstStyle>
            <a:lvl1pPr>
              <a:defRPr/>
            </a:lvl1pPr>
          </a:lstStyle>
          <a:p>
            <a:fld id="{619C4F23-C960-485A-A68E-C55B5DFDC843}" type="slidenum">
              <a:rPr lang="ja-JP" altLang="en-US"/>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lvl1pPr>
              <a:defRPr/>
            </a:lvl1pPr>
          </a:lstStyle>
          <a:p>
            <a:endParaRPr lang="ja-JP" altLang="en-US"/>
          </a:p>
        </p:txBody>
      </p:sp>
      <p:sp>
        <p:nvSpPr>
          <p:cNvPr id="6" name="Footer Placeholder 5"/>
          <p:cNvSpPr>
            <a:spLocks noGrp="1"/>
          </p:cNvSpPr>
          <p:nvPr>
            <p:ph type="ftr" sz="quarter" idx="11"/>
          </p:nvPr>
        </p:nvSpPr>
        <p:spPr/>
        <p:txBody>
          <a:bodyPr/>
          <a:lstStyle>
            <a:lvl1pPr>
              <a:defRPr/>
            </a:lvl1pPr>
          </a:lstStyle>
          <a:p>
            <a:endParaRPr lang="ja-JP" altLang="en-US"/>
          </a:p>
        </p:txBody>
      </p:sp>
      <p:sp>
        <p:nvSpPr>
          <p:cNvPr id="7" name="Slide Number Placeholder 6"/>
          <p:cNvSpPr>
            <a:spLocks noGrp="1"/>
          </p:cNvSpPr>
          <p:nvPr>
            <p:ph type="sldNum" sz="quarter" idx="12"/>
          </p:nvPr>
        </p:nvSpPr>
        <p:spPr/>
        <p:txBody>
          <a:bodyPr/>
          <a:lstStyle>
            <a:lvl1pPr>
              <a:defRPr/>
            </a:lvl1pPr>
          </a:lstStyle>
          <a:p>
            <a:fld id="{DCE19BA2-45A9-4E8E-A387-D52CCAE71022}" type="slidenum">
              <a:rPr lang="ja-JP" altLang="en-US"/>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lvl1pPr>
              <a:defRPr/>
            </a:lvl1pPr>
          </a:lstStyle>
          <a:p>
            <a:endParaRPr lang="ja-JP" altLang="en-US"/>
          </a:p>
        </p:txBody>
      </p:sp>
      <p:sp>
        <p:nvSpPr>
          <p:cNvPr id="6" name="Footer Placeholder 5"/>
          <p:cNvSpPr>
            <a:spLocks noGrp="1"/>
          </p:cNvSpPr>
          <p:nvPr>
            <p:ph type="ftr" sz="quarter" idx="11"/>
          </p:nvPr>
        </p:nvSpPr>
        <p:spPr/>
        <p:txBody>
          <a:bodyPr/>
          <a:lstStyle>
            <a:lvl1pPr>
              <a:defRPr/>
            </a:lvl1pPr>
          </a:lstStyle>
          <a:p>
            <a:endParaRPr lang="ja-JP" altLang="en-US"/>
          </a:p>
        </p:txBody>
      </p:sp>
      <p:sp>
        <p:nvSpPr>
          <p:cNvPr id="7" name="Slide Number Placeholder 6"/>
          <p:cNvSpPr>
            <a:spLocks noGrp="1"/>
          </p:cNvSpPr>
          <p:nvPr>
            <p:ph type="sldNum" sz="quarter" idx="12"/>
          </p:nvPr>
        </p:nvSpPr>
        <p:spPr/>
        <p:txBody>
          <a:bodyPr/>
          <a:lstStyle>
            <a:lvl1pPr>
              <a:defRPr/>
            </a:lvl1pPr>
          </a:lstStyle>
          <a:p>
            <a:fld id="{10916755-226F-47D6-BD9E-5290E7896244}" type="slidenum">
              <a:rPr lang="ja-JP" altLang="en-US"/>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4372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ln>
        </p:spPr>
        <p:txBody>
          <a:bodyPr wrap="none" anchor="ctr"/>
          <a:lstStyle/>
          <a:p>
            <a:endParaRPr lang="en-IN"/>
          </a:p>
        </p:txBody>
      </p:sp>
      <p:sp>
        <p:nvSpPr>
          <p:cNvPr id="437251" name="Freeform 3"/>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endParaRPr lang="en-IN"/>
          </a:p>
        </p:txBody>
      </p:sp>
      <p:sp>
        <p:nvSpPr>
          <p:cNvPr id="437252" name="Freeform 4"/>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IN"/>
          </a:p>
        </p:txBody>
      </p:sp>
      <p:sp>
        <p:nvSpPr>
          <p:cNvPr id="437253" name="Freeform 5"/>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IN"/>
          </a:p>
        </p:txBody>
      </p:sp>
      <p:sp>
        <p:nvSpPr>
          <p:cNvPr id="437254" name="Freeform 6"/>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IN"/>
          </a:p>
        </p:txBody>
      </p:sp>
      <p:sp>
        <p:nvSpPr>
          <p:cNvPr id="437255" name="Freeform 7"/>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IN"/>
          </a:p>
        </p:txBody>
      </p:sp>
      <p:sp>
        <p:nvSpPr>
          <p:cNvPr id="437256" name="Freeform 8"/>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IN"/>
          </a:p>
        </p:txBody>
      </p:sp>
      <p:sp>
        <p:nvSpPr>
          <p:cNvPr id="437257" name="Freeform 9"/>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IN"/>
          </a:p>
        </p:txBody>
      </p:sp>
      <p:sp>
        <p:nvSpPr>
          <p:cNvPr id="437258" name="Freeform 10"/>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endParaRPr lang="en-IN"/>
          </a:p>
        </p:txBody>
      </p:sp>
      <p:sp>
        <p:nvSpPr>
          <p:cNvPr id="437259" name="Rectangle 11"/>
          <p:cNvSpPr>
            <a:spLocks noGrp="1" noChangeArrowheads="1"/>
          </p:cNvSpPr>
          <p:nvPr>
            <p:ph type="title"/>
          </p:nvPr>
        </p:nvSpPr>
        <p:spPr bwMode="auto">
          <a:xfrm>
            <a:off x="685800" y="609600"/>
            <a:ext cx="7772400" cy="1143000"/>
          </a:xfrm>
          <a:prstGeom prst="rect">
            <a:avLst/>
          </a:prstGeom>
          <a:noFill/>
          <a:ln w="9525">
            <a:noFill/>
            <a:miter lim="800000"/>
          </a:ln>
          <a:effectLst/>
        </p:spPr>
        <p:txBody>
          <a:bodyPr vert="horz" wrap="square" lIns="91440" tIns="45720" rIns="91440" bIns="45720" numCol="1" anchor="ctr" anchorCtr="0" compatLnSpc="1"/>
          <a:lstStyle/>
          <a:p>
            <a:pPr lvl="0"/>
            <a:r>
              <a:rPr lang="ja-JP" altLang="en-US" smtClean="0"/>
              <a:t>マスター タイトルの書式設定</a:t>
            </a:r>
            <a:endParaRPr lang="ja-JP" altLang="en-US" smtClean="0"/>
          </a:p>
        </p:txBody>
      </p:sp>
      <p:sp>
        <p:nvSpPr>
          <p:cNvPr id="437260" name="Rectangle 12"/>
          <p:cNvSpPr>
            <a:spLocks noGrp="1" noChangeArrowheads="1"/>
          </p:cNvSpPr>
          <p:nvPr>
            <p:ph type="body" idx="1"/>
          </p:nvPr>
        </p:nvSpPr>
        <p:spPr bwMode="auto">
          <a:xfrm>
            <a:off x="685800" y="1981200"/>
            <a:ext cx="7772400" cy="4114800"/>
          </a:xfrm>
          <a:prstGeom prst="rect">
            <a:avLst/>
          </a:prstGeom>
          <a:noFill/>
          <a:ln w="9525">
            <a:noFill/>
            <a:miter lim="800000"/>
          </a:ln>
          <a:effectLst/>
        </p:spPr>
        <p:txBody>
          <a:bodyPr vert="horz" wrap="square" lIns="91440" tIns="45720" rIns="91440" bIns="45720" numCol="1" anchor="t" anchorCtr="0" compatLnSpc="1"/>
          <a:lstStyle/>
          <a:p>
            <a:pPr lvl="0"/>
            <a:r>
              <a:rPr lang="ja-JP" altLang="en-US" smtClean="0"/>
              <a:t>マスター テキストの書式設定</a:t>
            </a:r>
            <a:endParaRPr lang="ja-JP" altLang="en-US" smtClean="0"/>
          </a:p>
          <a:p>
            <a:pPr lvl="1"/>
            <a:r>
              <a:rPr lang="ja-JP" altLang="en-US" smtClean="0"/>
              <a:t>第 2 レベル</a:t>
            </a:r>
            <a:endParaRPr lang="ja-JP" altLang="en-US" smtClean="0"/>
          </a:p>
          <a:p>
            <a:pPr lvl="2"/>
            <a:r>
              <a:rPr lang="ja-JP" altLang="en-US" smtClean="0"/>
              <a:t>第 3 レベル</a:t>
            </a:r>
            <a:endParaRPr lang="ja-JP" altLang="en-US" smtClean="0"/>
          </a:p>
          <a:p>
            <a:pPr lvl="3"/>
            <a:r>
              <a:rPr lang="ja-JP" altLang="en-US" smtClean="0"/>
              <a:t>第 4 レベル</a:t>
            </a:r>
            <a:endParaRPr lang="ja-JP" altLang="en-US" smtClean="0"/>
          </a:p>
          <a:p>
            <a:pPr lvl="4"/>
            <a:r>
              <a:rPr lang="ja-JP" altLang="en-US" smtClean="0"/>
              <a:t>第 5 レベル</a:t>
            </a:r>
            <a:endParaRPr lang="ja-JP" altLang="en-US" smtClean="0"/>
          </a:p>
        </p:txBody>
      </p:sp>
      <p:sp>
        <p:nvSpPr>
          <p:cNvPr id="437261" name="Rectangle 13"/>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l">
              <a:spcBef>
                <a:spcPct val="0"/>
              </a:spcBef>
              <a:defRPr sz="1400">
                <a:solidFill>
                  <a:schemeClr val="tx1"/>
                </a:solidFill>
              </a:defRPr>
            </a:lvl1pPr>
          </a:lstStyle>
          <a:p>
            <a:endParaRPr lang="ja-JP" altLang="en-US"/>
          </a:p>
        </p:txBody>
      </p:sp>
      <p:sp>
        <p:nvSpPr>
          <p:cNvPr id="437262" name="Rectangle 14"/>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spcBef>
                <a:spcPct val="0"/>
              </a:spcBef>
              <a:defRPr sz="1400">
                <a:solidFill>
                  <a:schemeClr val="tx1"/>
                </a:solidFill>
              </a:defRPr>
            </a:lvl1pPr>
          </a:lstStyle>
          <a:p>
            <a:endParaRPr lang="ja-JP" altLang="en-US"/>
          </a:p>
        </p:txBody>
      </p:sp>
      <p:sp>
        <p:nvSpPr>
          <p:cNvPr id="437263" name="Rectangle 15"/>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spcBef>
                <a:spcPct val="0"/>
              </a:spcBef>
              <a:defRPr sz="1400">
                <a:solidFill>
                  <a:schemeClr val="tx1"/>
                </a:solidFill>
              </a:defRPr>
            </a:lvl1pPr>
          </a:lstStyle>
          <a:p>
            <a:fld id="{6236A77B-374B-4790-9283-AEF272822FD8}" type="slidenum">
              <a:rPr lang="ja-JP" altLang="en-US"/>
            </a:fld>
            <a:endParaRPr lang="ja-JP"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37250"/>
                                        </p:tgtEl>
                                        <p:attrNameLst>
                                          <p:attrName>style.visibility</p:attrName>
                                        </p:attrNameLst>
                                      </p:cBhvr>
                                      <p:to>
                                        <p:strVal val="visible"/>
                                      </p:to>
                                    </p:set>
                                    <p:anim calcmode="lin" valueType="num">
                                      <p:cBhvr additive="base">
                                        <p:cTn id="7" dur="500" fill="hold"/>
                                        <p:tgtEl>
                                          <p:spTgt spid="437250"/>
                                        </p:tgtEl>
                                        <p:attrNameLst>
                                          <p:attrName>ppt_x</p:attrName>
                                        </p:attrNameLst>
                                      </p:cBhvr>
                                      <p:tavLst>
                                        <p:tav tm="0">
                                          <p:val>
                                            <p:strVal val="0-#ppt_w/2"/>
                                          </p:val>
                                        </p:tav>
                                        <p:tav tm="100000">
                                          <p:val>
                                            <p:strVal val="#ppt_x"/>
                                          </p:val>
                                        </p:tav>
                                      </p:tavLst>
                                    </p:anim>
                                    <p:anim calcmode="lin" valueType="num">
                                      <p:cBhvr additive="base">
                                        <p:cTn id="8" dur="500" fill="hold"/>
                                        <p:tgtEl>
                                          <p:spTgt spid="4372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372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0" grpId="0" animBg="1"/>
    </p:bldLst>
  </p:timing>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ea typeface="MS PGothic" charset="-128"/>
        </a:defRPr>
      </a:lvl2pPr>
      <a:lvl3pPr algn="ctr" rtl="0" fontAlgn="base">
        <a:spcBef>
          <a:spcPct val="0"/>
        </a:spcBef>
        <a:spcAft>
          <a:spcPct val="0"/>
        </a:spcAft>
        <a:defRPr sz="4400">
          <a:solidFill>
            <a:schemeClr val="tx2"/>
          </a:solidFill>
          <a:latin typeface="Times New Roman" pitchFamily="18" charset="0"/>
          <a:ea typeface="MS PGothic" charset="-128"/>
        </a:defRPr>
      </a:lvl3pPr>
      <a:lvl4pPr algn="ctr" rtl="0" fontAlgn="base">
        <a:spcBef>
          <a:spcPct val="0"/>
        </a:spcBef>
        <a:spcAft>
          <a:spcPct val="0"/>
        </a:spcAft>
        <a:defRPr sz="4400">
          <a:solidFill>
            <a:schemeClr val="tx2"/>
          </a:solidFill>
          <a:latin typeface="Times New Roman" pitchFamily="18" charset="0"/>
          <a:ea typeface="MS PGothic" charset="-128"/>
        </a:defRPr>
      </a:lvl4pPr>
      <a:lvl5pPr algn="ctr" rtl="0" fontAlgn="base">
        <a:spcBef>
          <a:spcPct val="0"/>
        </a:spcBef>
        <a:spcAft>
          <a:spcPct val="0"/>
        </a:spcAft>
        <a:defRPr sz="4400">
          <a:solidFill>
            <a:schemeClr val="tx2"/>
          </a:solidFill>
          <a:latin typeface="Times New Roman" pitchFamily="18" charset="0"/>
          <a:ea typeface="MS PGothic" charset="-128"/>
        </a:defRPr>
      </a:lvl5pPr>
      <a:lvl6pPr marL="457200" algn="ctr" rtl="0" fontAlgn="base">
        <a:spcBef>
          <a:spcPct val="0"/>
        </a:spcBef>
        <a:spcAft>
          <a:spcPct val="0"/>
        </a:spcAft>
        <a:defRPr sz="4400">
          <a:solidFill>
            <a:schemeClr val="tx2"/>
          </a:solidFill>
          <a:latin typeface="Times New Roman" pitchFamily="18" charset="0"/>
          <a:ea typeface="MS PGothic" charset="-128"/>
        </a:defRPr>
      </a:lvl6pPr>
      <a:lvl7pPr marL="914400" algn="ctr" rtl="0" fontAlgn="base">
        <a:spcBef>
          <a:spcPct val="0"/>
        </a:spcBef>
        <a:spcAft>
          <a:spcPct val="0"/>
        </a:spcAft>
        <a:defRPr sz="4400">
          <a:solidFill>
            <a:schemeClr val="tx2"/>
          </a:solidFill>
          <a:latin typeface="Times New Roman" pitchFamily="18" charset="0"/>
          <a:ea typeface="MS PGothic" charset="-128"/>
        </a:defRPr>
      </a:lvl7pPr>
      <a:lvl8pPr marL="1371600" algn="ctr" rtl="0" fontAlgn="base">
        <a:spcBef>
          <a:spcPct val="0"/>
        </a:spcBef>
        <a:spcAft>
          <a:spcPct val="0"/>
        </a:spcAft>
        <a:defRPr sz="4400">
          <a:solidFill>
            <a:schemeClr val="tx2"/>
          </a:solidFill>
          <a:latin typeface="Times New Roman" pitchFamily="18" charset="0"/>
          <a:ea typeface="MS PGothic" charset="-128"/>
        </a:defRPr>
      </a:lvl8pPr>
      <a:lvl9pPr marL="1828800" algn="ctr" rtl="0" fontAlgn="base">
        <a:spcBef>
          <a:spcPct val="0"/>
        </a:spcBef>
        <a:spcAft>
          <a:spcPct val="0"/>
        </a:spcAft>
        <a:defRPr sz="4400">
          <a:solidFill>
            <a:schemeClr val="tx2"/>
          </a:solidFill>
          <a:latin typeface="Times New Roman" pitchFamily="18" charset="0"/>
          <a:ea typeface="MS PGothic"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emf"/></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emf"/></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35.emf"/><Relationship Id="rId1" Type="http://schemas.openxmlformats.org/officeDocument/2006/relationships/image" Target="../media/image34.emf"/></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vmlDrawing" Target="../drawings/vmlDrawing2.vml"/><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vmlDrawing" Target="../drawings/vmlDrawing3.vml"/><Relationship Id="rId5" Type="http://schemas.openxmlformats.org/officeDocument/2006/relationships/slideLayout" Target="../slideLayouts/slideLayout2.xml"/><Relationship Id="rId4" Type="http://schemas.openxmlformats.org/officeDocument/2006/relationships/image" Target="../media/image44.png"/><Relationship Id="rId3" Type="http://schemas.openxmlformats.org/officeDocument/2006/relationships/oleObject" Target="../embeddings/oleObject4.bin"/><Relationship Id="rId2" Type="http://schemas.openxmlformats.org/officeDocument/2006/relationships/image" Target="../media/image43.png"/><Relationship Id="rId1"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7.wmf"/></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8.wmf"/></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9.wmf"/></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0.wmf"/></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1.wmf"/></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2.wmf"/></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3.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jpeg"/><Relationship Id="rId1"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8.png"/><Relationship Id="rId1"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b="1" smtClean="0">
                <a:latin typeface="Arial" panose="02080604020202020204" pitchFamily="34" charset="0"/>
                <a:cs typeface="Arial" panose="02080604020202020204" pitchFamily="34" charset="0"/>
              </a:rPr>
              <a:t>BIODEGRADABLE WASTE MANAGEMENT</a:t>
            </a:r>
            <a:endParaRPr lang="en-IN" b="1" smtClean="0">
              <a:latin typeface="Arial" panose="02080604020202020204" pitchFamily="34" charset="0"/>
              <a:cs typeface="Arial" panose="02080604020202020204" pitchFamily="34" charset="0"/>
            </a:endParaRPr>
          </a:p>
        </p:txBody>
      </p:sp>
      <p:sp>
        <p:nvSpPr>
          <p:cNvPr id="32771" name="Content Placeholder 2"/>
          <p:cNvSpPr>
            <a:spLocks noGrp="1"/>
          </p:cNvSpPr>
          <p:nvPr>
            <p:ph idx="1"/>
          </p:nvPr>
        </p:nvSpPr>
        <p:spPr>
          <a:xfrm>
            <a:off x="428625" y="1998007"/>
            <a:ext cx="8229600" cy="3818593"/>
          </a:xfrm>
        </p:spPr>
        <p:txBody>
          <a:bodyPr/>
          <a:lstStyle/>
          <a:p>
            <a:r>
              <a:rPr lang="en-US" dirty="0" smtClean="0">
                <a:latin typeface="Arial" panose="02080604020202020204" pitchFamily="34" charset="0"/>
                <a:cs typeface="Arial" panose="02080604020202020204" pitchFamily="34" charset="0"/>
              </a:rPr>
              <a:t>STABILIZATION:</a:t>
            </a:r>
            <a:endParaRPr lang="en-US" dirty="0" smtClean="0">
              <a:latin typeface="Arial" panose="02080604020202020204" pitchFamily="34" charset="0"/>
              <a:cs typeface="Arial" panose="02080604020202020204" pitchFamily="34" charset="0"/>
            </a:endParaRPr>
          </a:p>
          <a:p>
            <a:pPr lvl="1"/>
            <a:r>
              <a:rPr lang="en-US" dirty="0" smtClean="0">
                <a:latin typeface="Arial" panose="02080604020202020204" pitchFamily="34" charset="0"/>
                <a:cs typeface="Arial" panose="02080604020202020204" pitchFamily="34" charset="0"/>
              </a:rPr>
              <a:t>LESS IN WEIGHT</a:t>
            </a:r>
            <a:endParaRPr lang="en-US" dirty="0" smtClean="0">
              <a:latin typeface="Arial" panose="02080604020202020204" pitchFamily="34" charset="0"/>
              <a:cs typeface="Arial" panose="02080604020202020204" pitchFamily="34" charset="0"/>
            </a:endParaRPr>
          </a:p>
          <a:p>
            <a:pPr lvl="1"/>
            <a:r>
              <a:rPr lang="en-US" dirty="0" smtClean="0">
                <a:latin typeface="Arial" panose="02080604020202020204" pitchFamily="34" charset="0"/>
                <a:cs typeface="Arial" panose="02080604020202020204" pitchFamily="34" charset="0"/>
              </a:rPr>
              <a:t>LESS IN VOLUME</a:t>
            </a:r>
            <a:endParaRPr lang="en-US" dirty="0" smtClean="0">
              <a:latin typeface="Arial" panose="02080604020202020204" pitchFamily="34" charset="0"/>
              <a:cs typeface="Arial" panose="02080604020202020204" pitchFamily="34" charset="0"/>
            </a:endParaRPr>
          </a:p>
          <a:p>
            <a:pPr lvl="1"/>
            <a:r>
              <a:rPr lang="en-US" dirty="0" smtClean="0">
                <a:latin typeface="Arial" panose="02080604020202020204" pitchFamily="34" charset="0"/>
                <a:cs typeface="Arial" panose="02080604020202020204" pitchFamily="34" charset="0"/>
              </a:rPr>
              <a:t>ODORLESS</a:t>
            </a:r>
            <a:endParaRPr lang="en-US" dirty="0" smtClean="0">
              <a:latin typeface="Arial" panose="02080604020202020204" pitchFamily="34" charset="0"/>
              <a:cs typeface="Arial" panose="02080604020202020204" pitchFamily="34" charset="0"/>
            </a:endParaRPr>
          </a:p>
          <a:p>
            <a:pPr lvl="1"/>
            <a:r>
              <a:rPr lang="en-US" dirty="0" smtClean="0">
                <a:latin typeface="Arial" panose="02080604020202020204" pitchFamily="34" charset="0"/>
                <a:cs typeface="Arial" panose="02080604020202020204" pitchFamily="34" charset="0"/>
              </a:rPr>
              <a:t>DOESN,T ATTRACT VECTORS</a:t>
            </a:r>
            <a:endParaRPr lang="en-US" dirty="0" smtClean="0">
              <a:latin typeface="Arial" panose="02080604020202020204" pitchFamily="34" charset="0"/>
              <a:cs typeface="Arial" panose="02080604020202020204" pitchFamily="34" charset="0"/>
            </a:endParaRPr>
          </a:p>
          <a:p>
            <a:pPr lvl="1"/>
            <a:r>
              <a:rPr lang="en-US" dirty="0" smtClean="0">
                <a:latin typeface="Arial" panose="02080604020202020204" pitchFamily="34" charset="0"/>
                <a:cs typeface="Arial" panose="02080604020202020204" pitchFamily="34" charset="0"/>
              </a:rPr>
              <a:t>HYGIENICALLY SAFE</a:t>
            </a:r>
            <a:endParaRPr lang="en-US" dirty="0" smtClean="0">
              <a:latin typeface="Arial" panose="02080604020202020204" pitchFamily="34" charset="0"/>
              <a:cs typeface="Arial" panose="02080604020202020204" pitchFamily="34" charset="0"/>
            </a:endParaRPr>
          </a:p>
          <a:p>
            <a:pPr lvl="1"/>
            <a:r>
              <a:rPr lang="en-US" dirty="0" smtClean="0">
                <a:latin typeface="Arial" panose="02080604020202020204" pitchFamily="34" charset="0"/>
                <a:cs typeface="Arial" panose="02080604020202020204" pitchFamily="34" charset="0"/>
              </a:rPr>
              <a:t>NUTRIENT VALUE (REUSE QUALITY)</a:t>
            </a:r>
            <a:endParaRPr lang="en-US" dirty="0" smtClean="0">
              <a:latin typeface="Arial" panose="02080604020202020204" pitchFamily="34" charset="0"/>
              <a:cs typeface="Arial" panose="02080604020202020204" pitchFamily="34" charset="0"/>
            </a:endParaRPr>
          </a:p>
          <a:p>
            <a:pPr lvl="1"/>
            <a:endParaRPr lang="en-US" dirty="0" smtClean="0">
              <a:latin typeface="Arial" panose="02080604020202020204" pitchFamily="34" charset="0"/>
              <a:cs typeface="Arial" panose="02080604020202020204" pitchFamily="34" charset="0"/>
            </a:endParaRPr>
          </a:p>
          <a:p>
            <a:pPr lvl="1"/>
            <a:endParaRPr lang="en-IN" dirty="0" smtClean="0">
              <a:latin typeface="Arial" panose="02080604020202020204" pitchFamily="34" charset="0"/>
              <a:cs typeface="Arial" panose="02080604020202020204" pitchFamily="34" charset="0"/>
            </a:endParaRPr>
          </a:p>
        </p:txBody>
      </p:sp>
      <p:sp>
        <p:nvSpPr>
          <p:cNvPr id="33796" name="Rectangle 3"/>
          <p:cNvSpPr>
            <a:spLocks noChangeArrowheads="1"/>
          </p:cNvSpPr>
          <p:nvPr/>
        </p:nvSpPr>
        <p:spPr bwMode="auto">
          <a:xfrm>
            <a:off x="1071563" y="6000750"/>
            <a:ext cx="7451655" cy="523220"/>
          </a:xfrm>
          <a:prstGeom prst="rect">
            <a:avLst/>
          </a:prstGeom>
          <a:noFill/>
          <a:ln w="9525">
            <a:noFill/>
            <a:miter lim="800000"/>
          </a:ln>
        </p:spPr>
        <p:txBody>
          <a:bodyPr wrap="none">
            <a:spAutoFit/>
          </a:bodyPr>
          <a:lstStyle/>
          <a:p>
            <a:r>
              <a:rPr lang="en-US" sz="2800" b="1" dirty="0">
                <a:solidFill>
                  <a:srgbClr val="FFC000"/>
                </a:solidFill>
              </a:rPr>
              <a:t>STABILIZATION-AEROBIC </a:t>
            </a:r>
            <a:r>
              <a:rPr lang="en-US" sz="2800" b="1" dirty="0" smtClean="0">
                <a:solidFill>
                  <a:srgbClr val="FFC000"/>
                </a:solidFill>
              </a:rPr>
              <a:t>or </a:t>
            </a:r>
            <a:r>
              <a:rPr lang="en-US" sz="2800" b="1" dirty="0">
                <a:solidFill>
                  <a:srgbClr val="FFC000"/>
                </a:solidFill>
              </a:rPr>
              <a:t>ANAEROBIC</a:t>
            </a:r>
            <a:endParaRPr lang="en-IN" sz="2800" b="1" dirty="0">
              <a:solidFill>
                <a:srgbClr val="FFC000"/>
              </a:solidFill>
            </a:endParaRPr>
          </a:p>
        </p:txBody>
      </p:sp>
      <p:sp>
        <p:nvSpPr>
          <p:cNvPr id="5" name="Slide Number Placeholder 4"/>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box(in)">
                                      <p:cBhvr>
                                        <p:cTn id="7" dur="5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2771">
                                            <p:txEl>
                                              <p:pRg st="0" end="0"/>
                                            </p:txEl>
                                          </p:spTgt>
                                        </p:tgtEl>
                                        <p:attrNameLst>
                                          <p:attrName>style.visibility</p:attrName>
                                        </p:attrNameLst>
                                      </p:cBhvr>
                                      <p:to>
                                        <p:strVal val="visible"/>
                                      </p:to>
                                    </p:set>
                                    <p:animEffect transition="in" filter="box(in)">
                                      <p:cBhvr>
                                        <p:cTn id="12" dur="500"/>
                                        <p:tgtEl>
                                          <p:spTgt spid="327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2771">
                                            <p:txEl>
                                              <p:pRg st="1" end="1"/>
                                            </p:txEl>
                                          </p:spTgt>
                                        </p:tgtEl>
                                        <p:attrNameLst>
                                          <p:attrName>style.visibility</p:attrName>
                                        </p:attrNameLst>
                                      </p:cBhvr>
                                      <p:to>
                                        <p:strVal val="visible"/>
                                      </p:to>
                                    </p:set>
                                    <p:animEffect transition="in" filter="box(in)">
                                      <p:cBhvr>
                                        <p:cTn id="17" dur="500"/>
                                        <p:tgtEl>
                                          <p:spTgt spid="327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771">
                                            <p:txEl>
                                              <p:pRg st="2" end="2"/>
                                            </p:txEl>
                                          </p:spTgt>
                                        </p:tgtEl>
                                        <p:attrNameLst>
                                          <p:attrName>style.visibility</p:attrName>
                                        </p:attrNameLst>
                                      </p:cBhvr>
                                      <p:to>
                                        <p:strVal val="visible"/>
                                      </p:to>
                                    </p:set>
                                    <p:animEffect transition="in" filter="box(in)">
                                      <p:cBhvr>
                                        <p:cTn id="22" dur="500"/>
                                        <p:tgtEl>
                                          <p:spTgt spid="3277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2771">
                                            <p:txEl>
                                              <p:pRg st="3" end="3"/>
                                            </p:txEl>
                                          </p:spTgt>
                                        </p:tgtEl>
                                        <p:attrNameLst>
                                          <p:attrName>style.visibility</p:attrName>
                                        </p:attrNameLst>
                                      </p:cBhvr>
                                      <p:to>
                                        <p:strVal val="visible"/>
                                      </p:to>
                                    </p:set>
                                    <p:animEffect transition="in" filter="box(in)">
                                      <p:cBhvr>
                                        <p:cTn id="27" dur="500"/>
                                        <p:tgtEl>
                                          <p:spTgt spid="3277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2771">
                                            <p:txEl>
                                              <p:pRg st="4" end="4"/>
                                            </p:txEl>
                                          </p:spTgt>
                                        </p:tgtEl>
                                        <p:attrNameLst>
                                          <p:attrName>style.visibility</p:attrName>
                                        </p:attrNameLst>
                                      </p:cBhvr>
                                      <p:to>
                                        <p:strVal val="visible"/>
                                      </p:to>
                                    </p:set>
                                    <p:animEffect transition="in" filter="box(in)">
                                      <p:cBhvr>
                                        <p:cTn id="32" dur="500"/>
                                        <p:tgtEl>
                                          <p:spTgt spid="3277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2771">
                                            <p:txEl>
                                              <p:pRg st="5" end="5"/>
                                            </p:txEl>
                                          </p:spTgt>
                                        </p:tgtEl>
                                        <p:attrNameLst>
                                          <p:attrName>style.visibility</p:attrName>
                                        </p:attrNameLst>
                                      </p:cBhvr>
                                      <p:to>
                                        <p:strVal val="visible"/>
                                      </p:to>
                                    </p:set>
                                    <p:animEffect transition="in" filter="box(in)">
                                      <p:cBhvr>
                                        <p:cTn id="37" dur="500"/>
                                        <p:tgtEl>
                                          <p:spTgt spid="3277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2771">
                                            <p:txEl>
                                              <p:pRg st="6" end="6"/>
                                            </p:txEl>
                                          </p:spTgt>
                                        </p:tgtEl>
                                        <p:attrNameLst>
                                          <p:attrName>style.visibility</p:attrName>
                                        </p:attrNameLst>
                                      </p:cBhvr>
                                      <p:to>
                                        <p:strVal val="visible"/>
                                      </p:to>
                                    </p:set>
                                    <p:animEffect transition="in" filter="box(in)">
                                      <p:cBhvr>
                                        <p:cTn id="42" dur="500"/>
                                        <p:tgtEl>
                                          <p:spTgt spid="32771">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3796"/>
                                        </p:tgtEl>
                                        <p:attrNameLst>
                                          <p:attrName>style.visibility</p:attrName>
                                        </p:attrNameLst>
                                      </p:cBhvr>
                                      <p:to>
                                        <p:strVal val="visible"/>
                                      </p:to>
                                    </p:set>
                                    <p:animEffect transition="in" filter="box(in)">
                                      <p:cBhvr>
                                        <p:cTn id="47"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1" grpId="0" build="p"/>
      <p:bldP spid="337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Calculate the Moisture Content ? </a:t>
            </a:r>
            <a:endParaRPr lang="en-US" dirty="0"/>
          </a:p>
        </p:txBody>
      </p:sp>
      <p:graphicFrame>
        <p:nvGraphicFramePr>
          <p:cNvPr id="4" name="Content Placeholder 3"/>
          <p:cNvGraphicFramePr>
            <a:graphicFrameLocks noGrp="1"/>
          </p:cNvGraphicFramePr>
          <p:nvPr>
            <p:ph idx="1"/>
          </p:nvPr>
        </p:nvGraphicFramePr>
        <p:xfrm>
          <a:off x="292100" y="1752600"/>
          <a:ext cx="8661400" cy="5486400"/>
        </p:xfrm>
        <a:graphic>
          <a:graphicData uri="http://schemas.openxmlformats.org/drawingml/2006/table">
            <a:tbl>
              <a:tblPr/>
              <a:tblGrid>
                <a:gridCol w="2501900"/>
                <a:gridCol w="3195584"/>
                <a:gridCol w="2963916"/>
              </a:tblGrid>
              <a:tr h="0">
                <a:tc>
                  <a:txBody>
                    <a:bodyPr/>
                    <a:lstStyle/>
                    <a:p>
                      <a:pPr marL="0" marR="0" algn="just">
                        <a:lnSpc>
                          <a:spcPct val="150000"/>
                        </a:lnSpc>
                        <a:spcBef>
                          <a:spcPts val="0"/>
                        </a:spcBef>
                        <a:spcAft>
                          <a:spcPts val="0"/>
                        </a:spcAft>
                        <a:tabLst>
                          <a:tab pos="0" algn="l"/>
                        </a:tabLst>
                      </a:pPr>
                      <a:r>
                        <a:rPr lang="en-US" sz="2400" dirty="0">
                          <a:latin typeface="Arial"/>
                          <a:ea typeface="Calibri"/>
                          <a:cs typeface="Times New Roman"/>
                        </a:rPr>
                        <a:t>Components</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0" algn="l"/>
                        </a:tabLst>
                      </a:pPr>
                      <a:r>
                        <a:rPr lang="en-US" sz="2400" dirty="0">
                          <a:latin typeface="Arial"/>
                          <a:ea typeface="Calibri"/>
                          <a:cs typeface="Times New Roman"/>
                        </a:rPr>
                        <a:t>(%) by mass as discarded </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0" algn="l"/>
                        </a:tabLst>
                      </a:pPr>
                      <a:r>
                        <a:rPr lang="en-US" sz="2400">
                          <a:latin typeface="Arial"/>
                          <a:ea typeface="Calibri"/>
                          <a:cs typeface="Times New Roman"/>
                        </a:rPr>
                        <a:t>Moisture content (%)</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50000"/>
                        </a:lnSpc>
                        <a:spcBef>
                          <a:spcPts val="0"/>
                        </a:spcBef>
                        <a:spcAft>
                          <a:spcPts val="0"/>
                        </a:spcAft>
                      </a:pPr>
                      <a:r>
                        <a:rPr lang="en-US" sz="2400">
                          <a:latin typeface="Arial"/>
                          <a:ea typeface="Calibri"/>
                          <a:cs typeface="Times New Roman"/>
                        </a:rPr>
                        <a:t>Food waste   </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a:latin typeface="Arial"/>
                          <a:ea typeface="Calibri"/>
                          <a:cs typeface="Times New Roman"/>
                        </a:rPr>
                        <a:t>15</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a:latin typeface="Arial"/>
                          <a:ea typeface="Calibri"/>
                          <a:cs typeface="Times New Roman"/>
                        </a:rPr>
                        <a:t>70</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50000"/>
                        </a:lnSpc>
                        <a:spcBef>
                          <a:spcPts val="0"/>
                        </a:spcBef>
                        <a:spcAft>
                          <a:spcPts val="0"/>
                        </a:spcAft>
                        <a:tabLst>
                          <a:tab pos="0" algn="l"/>
                        </a:tabLst>
                      </a:pPr>
                      <a:r>
                        <a:rPr lang="en-US" sz="2400" dirty="0">
                          <a:latin typeface="Arial"/>
                          <a:ea typeface="Calibri"/>
                          <a:cs typeface="Times New Roman"/>
                        </a:rPr>
                        <a:t>Paper   </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tabLst>
                          <a:tab pos="0" algn="l"/>
                        </a:tabLst>
                      </a:pPr>
                      <a:r>
                        <a:rPr lang="en-US" sz="2400">
                          <a:latin typeface="Arial"/>
                          <a:ea typeface="Calibri"/>
                          <a:cs typeface="Times New Roman"/>
                        </a:rPr>
                        <a:t>45</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tabLst>
                          <a:tab pos="0" algn="l"/>
                        </a:tabLst>
                      </a:pPr>
                      <a:r>
                        <a:rPr lang="en-US" sz="2400">
                          <a:latin typeface="Arial"/>
                          <a:ea typeface="Calibri"/>
                          <a:cs typeface="Times New Roman"/>
                        </a:rPr>
                        <a:t>42.3</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100">
                <a:tc>
                  <a:txBody>
                    <a:bodyPr/>
                    <a:lstStyle/>
                    <a:p>
                      <a:pPr marL="0" marR="0" algn="ctr">
                        <a:lnSpc>
                          <a:spcPct val="150000"/>
                        </a:lnSpc>
                        <a:spcBef>
                          <a:spcPts val="0"/>
                        </a:spcBef>
                        <a:spcAft>
                          <a:spcPts val="0"/>
                        </a:spcAft>
                      </a:pPr>
                      <a:r>
                        <a:rPr lang="en-US" sz="2400">
                          <a:latin typeface="Arial"/>
                          <a:ea typeface="Calibri"/>
                          <a:cs typeface="Times New Roman"/>
                        </a:rPr>
                        <a:t>Cardboard  </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a:latin typeface="Arial"/>
                          <a:ea typeface="Calibri"/>
                          <a:cs typeface="Times New Roman"/>
                        </a:rPr>
                        <a:t>10</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a:latin typeface="Arial"/>
                          <a:ea typeface="Calibri"/>
                          <a:cs typeface="Times New Roman"/>
                        </a:rPr>
                        <a:t>5</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50000"/>
                        </a:lnSpc>
                        <a:spcBef>
                          <a:spcPts val="0"/>
                        </a:spcBef>
                        <a:spcAft>
                          <a:spcPts val="0"/>
                        </a:spcAft>
                      </a:pPr>
                      <a:r>
                        <a:rPr lang="en-US" sz="2400">
                          <a:latin typeface="Arial"/>
                          <a:ea typeface="Calibri"/>
                          <a:cs typeface="Times New Roman"/>
                        </a:rPr>
                        <a:t>Plastics    </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a:latin typeface="Arial"/>
                          <a:ea typeface="Calibri"/>
                          <a:cs typeface="Times New Roman"/>
                        </a:rPr>
                        <a:t>10               </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a:latin typeface="Arial"/>
                          <a:ea typeface="Calibri"/>
                          <a:cs typeface="Times New Roman"/>
                        </a:rPr>
                        <a:t>2</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50000"/>
                        </a:lnSpc>
                        <a:spcBef>
                          <a:spcPts val="0"/>
                        </a:spcBef>
                        <a:spcAft>
                          <a:spcPts val="0"/>
                        </a:spcAft>
                      </a:pPr>
                      <a:r>
                        <a:rPr lang="en-US" sz="2400">
                          <a:latin typeface="Arial"/>
                          <a:ea typeface="Calibri"/>
                          <a:cs typeface="Times New Roman"/>
                        </a:rPr>
                        <a:t>Garden trimming   </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a:latin typeface="Arial"/>
                          <a:ea typeface="Calibri"/>
                          <a:cs typeface="Times New Roman"/>
                        </a:rPr>
                        <a:t>10</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a:latin typeface="Arial"/>
                          <a:ea typeface="Calibri"/>
                          <a:cs typeface="Times New Roman"/>
                        </a:rPr>
                        <a:t>60</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50000"/>
                        </a:lnSpc>
                        <a:spcBef>
                          <a:spcPts val="0"/>
                        </a:spcBef>
                        <a:spcAft>
                          <a:spcPts val="0"/>
                        </a:spcAft>
                      </a:pPr>
                      <a:r>
                        <a:rPr lang="en-US" sz="2400">
                          <a:latin typeface="Arial"/>
                          <a:ea typeface="Calibri"/>
                          <a:cs typeface="Times New Roman"/>
                        </a:rPr>
                        <a:t>Wood</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a:latin typeface="Arial"/>
                          <a:ea typeface="Calibri"/>
                          <a:cs typeface="Times New Roman"/>
                        </a:rPr>
                        <a:t>5</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a:latin typeface="Arial"/>
                          <a:ea typeface="Calibri"/>
                          <a:cs typeface="Times New Roman"/>
                        </a:rPr>
                        <a:t>20</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50000"/>
                        </a:lnSpc>
                        <a:spcBef>
                          <a:spcPts val="0"/>
                        </a:spcBef>
                        <a:spcAft>
                          <a:spcPts val="0"/>
                        </a:spcAft>
                      </a:pPr>
                      <a:r>
                        <a:rPr lang="en-US" sz="2400">
                          <a:latin typeface="Arial"/>
                          <a:ea typeface="Calibri"/>
                          <a:cs typeface="Times New Roman"/>
                        </a:rPr>
                        <a:t>Tin cans                        </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a:latin typeface="Arial"/>
                          <a:ea typeface="Calibri"/>
                          <a:cs typeface="Times New Roman"/>
                        </a:rPr>
                        <a:t>5</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a:latin typeface="Arial"/>
                          <a:ea typeface="Calibri"/>
                          <a:cs typeface="Times New Roman"/>
                        </a:rPr>
                        <a:t>3</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3">
                  <a:txBody>
                    <a:bodyPr/>
                    <a:lstStyle/>
                    <a:p>
                      <a:pPr marL="0" marR="0" algn="ctr">
                        <a:lnSpc>
                          <a:spcPct val="150000"/>
                        </a:lnSpc>
                        <a:spcBef>
                          <a:spcPts val="0"/>
                        </a:spcBef>
                        <a:spcAft>
                          <a:spcPts val="0"/>
                        </a:spcAft>
                        <a:tabLst>
                          <a:tab pos="0" algn="l"/>
                        </a:tabLst>
                      </a:pP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hMerge="1">
                  <a:tcPr/>
                </a:tc>
              </a:tr>
            </a:tbl>
          </a:graphicData>
        </a:graphic>
      </p:graphicFrame>
      <p:sp>
        <p:nvSpPr>
          <p:cNvPr id="5" name="Slide Number Placeholder 4"/>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ChangeArrowheads="1"/>
          </p:cNvSpPr>
          <p:nvPr/>
        </p:nvSpPr>
        <p:spPr bwMode="auto">
          <a:xfrm>
            <a:off x="184731" y="205482"/>
            <a:ext cx="7975600" cy="1077218"/>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0" algn="l"/>
              </a:tabLst>
            </a:pPr>
            <a:r>
              <a:rPr kumimoji="0" lang="en-US" sz="3200" b="0"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Based on100-kg sample of waste.</a:t>
            </a:r>
            <a:endParaRPr kumimoji="0" lang="en-US" sz="3200" b="0" i="0" u="none" strike="noStrike" cap="none" normalizeH="0" baseline="0" dirty="0" smtClean="0">
              <a:ln>
                <a:noFill/>
              </a:ln>
              <a:solidFill>
                <a:schemeClr val="tx1"/>
              </a:solidFill>
              <a:effectLst/>
              <a:latin typeface="Arial" panose="02080604020202020204" pitchFamily="34" charset="0"/>
              <a:cs typeface="Arial" panose="0208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0" algn="l"/>
              </a:tabLst>
            </a:pPr>
            <a:endParaRPr kumimoji="0" lang="en-US" sz="3200" b="0" i="0" u="none" strike="noStrike" cap="none" normalizeH="0" baseline="0" dirty="0" smtClean="0">
              <a:ln>
                <a:noFill/>
              </a:ln>
              <a:solidFill>
                <a:schemeClr val="tx1"/>
              </a:solidFill>
              <a:effectLst/>
              <a:latin typeface="Arial" panose="02080604020202020204" pitchFamily="34" charset="0"/>
              <a:cs typeface="Arial" panose="02080604020202020204" pitchFamily="34" charset="0"/>
            </a:endParaRPr>
          </a:p>
        </p:txBody>
      </p:sp>
      <p:pic>
        <p:nvPicPr>
          <p:cNvPr id="589825" name="Picture 1"/>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406399" y="1282700"/>
            <a:ext cx="8186561" cy="736600"/>
          </a:xfrm>
          <a:prstGeom prst="rect">
            <a:avLst/>
          </a:prstGeom>
          <a:solidFill>
            <a:schemeClr val="tx1"/>
          </a:solidFill>
        </p:spPr>
      </p:pic>
      <p:pic>
        <p:nvPicPr>
          <p:cNvPr id="589828" name="Picture 4"/>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2933700"/>
            <a:ext cx="8839200" cy="609600"/>
          </a:xfrm>
          <a:prstGeom prst="rect">
            <a:avLst/>
          </a:prstGeom>
          <a:solidFill>
            <a:schemeClr val="tx1"/>
          </a:solidFill>
        </p:spPr>
      </p:pic>
      <p:sp>
        <p:nvSpPr>
          <p:cNvPr id="589831" name="Rectangle 7"/>
          <p:cNvSpPr>
            <a:spLocks noChangeArrowheads="1"/>
          </p:cNvSpPr>
          <p:nvPr/>
        </p:nvSpPr>
        <p:spPr bwMode="auto">
          <a:xfrm>
            <a:off x="0" y="4485620"/>
            <a:ext cx="4684296" cy="52322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457200" algn="l" defTabSz="914400" rtl="0" eaLnBrk="1" fontAlgn="base" latinLnBrk="0" hangingPunct="1">
              <a:lnSpc>
                <a:spcPct val="100000"/>
              </a:lnSpc>
              <a:spcBef>
                <a:spcPct val="0"/>
              </a:spcBef>
              <a:spcAft>
                <a:spcPct val="0"/>
              </a:spcAft>
              <a:buClrTx/>
              <a:buSzTx/>
              <a:buFontTx/>
              <a:buNone/>
            </a:pPr>
            <a:r>
              <a:rPr kumimoji="0" lang="en-US" sz="28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=3738.5/100 = 37.85  %</a:t>
            </a:r>
            <a:r>
              <a:rPr kumimoji="0" lang="en-US" sz="2800" b="0"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  </a:t>
            </a:r>
            <a:endParaRPr kumimoji="0" lang="en-US" sz="2800" b="0" i="0" u="none" strike="noStrike" cap="none" normalizeH="0" baseline="0" dirty="0" smtClean="0">
              <a:ln>
                <a:noFill/>
              </a:ln>
              <a:solidFill>
                <a:schemeClr val="tx1"/>
              </a:solidFill>
              <a:effectLst/>
              <a:latin typeface="Arial" panose="02080604020202020204" pitchFamily="34" charset="0"/>
              <a:cs typeface="Arial" panose="02080604020202020204" pitchFamily="34" charset="0"/>
            </a:endParaRPr>
          </a:p>
        </p:txBody>
      </p:sp>
      <p:sp>
        <p:nvSpPr>
          <p:cNvPr id="6" name="Slide Number Placeholder 5"/>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89826"/>
                                        </p:tgtEl>
                                        <p:attrNameLst>
                                          <p:attrName>style.visibility</p:attrName>
                                        </p:attrNameLst>
                                      </p:cBhvr>
                                      <p:to>
                                        <p:strVal val="visible"/>
                                      </p:to>
                                    </p:set>
                                    <p:animEffect transition="in" filter="box(in)">
                                      <p:cBhvr>
                                        <p:cTn id="7" dur="500"/>
                                        <p:tgtEl>
                                          <p:spTgt spid="5898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89825"/>
                                        </p:tgtEl>
                                        <p:attrNameLst>
                                          <p:attrName>style.visibility</p:attrName>
                                        </p:attrNameLst>
                                      </p:cBhvr>
                                      <p:to>
                                        <p:strVal val="visible"/>
                                      </p:to>
                                    </p:set>
                                    <p:animEffect transition="in" filter="box(in)">
                                      <p:cBhvr>
                                        <p:cTn id="12" dur="500"/>
                                        <p:tgtEl>
                                          <p:spTgt spid="58982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89828"/>
                                        </p:tgtEl>
                                        <p:attrNameLst>
                                          <p:attrName>style.visibility</p:attrName>
                                        </p:attrNameLst>
                                      </p:cBhvr>
                                      <p:to>
                                        <p:strVal val="visible"/>
                                      </p:to>
                                    </p:set>
                                    <p:animEffect transition="in" filter="box(in)">
                                      <p:cBhvr>
                                        <p:cTn id="17" dur="500"/>
                                        <p:tgtEl>
                                          <p:spTgt spid="58982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89831"/>
                                        </p:tgtEl>
                                        <p:attrNameLst>
                                          <p:attrName>style.visibility</p:attrName>
                                        </p:attrNameLst>
                                      </p:cBhvr>
                                      <p:to>
                                        <p:strVal val="visible"/>
                                      </p:to>
                                    </p:set>
                                    <p:animEffect transition="in" filter="box(in)">
                                      <p:cBhvr>
                                        <p:cTn id="22" dur="500"/>
                                        <p:tgtEl>
                                          <p:spTgt spid="589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6" grpId="0"/>
      <p:bldP spid="5898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latin typeface="Arial" panose="02080604020202020204" pitchFamily="34" charset="0"/>
                <a:cs typeface="Arial" panose="02080604020202020204" pitchFamily="34" charset="0"/>
              </a:rPr>
              <a:t>Particle Size-Shredding- 1-5 cm</a:t>
            </a:r>
            <a:endParaRPr lang="en-IN" smtClean="0">
              <a:latin typeface="Arial" panose="02080604020202020204" pitchFamily="34" charset="0"/>
              <a:cs typeface="Arial" panose="02080604020202020204" pitchFamily="34" charset="0"/>
            </a:endParaRPr>
          </a:p>
        </p:txBody>
      </p:sp>
      <p:sp>
        <p:nvSpPr>
          <p:cNvPr id="37891" name="Content Placeholder 2"/>
          <p:cNvSpPr>
            <a:spLocks noGrp="1"/>
          </p:cNvSpPr>
          <p:nvPr>
            <p:ph idx="1"/>
          </p:nvPr>
        </p:nvSpPr>
        <p:spPr/>
        <p:txBody>
          <a:bodyPr/>
          <a:lstStyle/>
          <a:p>
            <a:r>
              <a:rPr lang="en-IN" sz="2800" b="1" smtClean="0">
                <a:latin typeface="Arial" panose="02080604020202020204" pitchFamily="34" charset="0"/>
                <a:cs typeface="Arial" panose="02080604020202020204" pitchFamily="34" charset="0"/>
              </a:rPr>
              <a:t>Have greater surface area per unit volume</a:t>
            </a:r>
            <a:endParaRPr lang="en-IN" sz="2800" smtClean="0">
              <a:latin typeface="Arial" panose="02080604020202020204" pitchFamily="34" charset="0"/>
              <a:cs typeface="Arial" panose="02080604020202020204" pitchFamily="34" charset="0"/>
            </a:endParaRPr>
          </a:p>
          <a:p>
            <a:r>
              <a:rPr lang="en-IN" sz="2800" b="1" smtClean="0">
                <a:latin typeface="Arial" panose="02080604020202020204" pitchFamily="34" charset="0"/>
                <a:cs typeface="Arial" panose="02080604020202020204" pitchFamily="34" charset="0"/>
              </a:rPr>
              <a:t>Allows microbes to get at more of the food</a:t>
            </a:r>
            <a:endParaRPr lang="en-IN" sz="2800" b="1" smtClean="0">
              <a:latin typeface="Arial" panose="02080604020202020204" pitchFamily="34" charset="0"/>
              <a:cs typeface="Arial" panose="02080604020202020204" pitchFamily="34" charset="0"/>
            </a:endParaRPr>
          </a:p>
          <a:p>
            <a:r>
              <a:rPr lang="en-IN" sz="2800" b="1" smtClean="0">
                <a:latin typeface="Arial" panose="02080604020202020204" pitchFamily="34" charset="0"/>
                <a:cs typeface="Arial" panose="02080604020202020204" pitchFamily="34" charset="0"/>
              </a:rPr>
              <a:t>Smaller particles decompose faster</a:t>
            </a:r>
            <a:endParaRPr lang="en-IN" sz="2800" b="1" smtClean="0">
              <a:latin typeface="Arial" panose="02080604020202020204" pitchFamily="34" charset="0"/>
              <a:cs typeface="Arial" panose="02080604020202020204" pitchFamily="34" charset="0"/>
            </a:endParaRPr>
          </a:p>
          <a:p>
            <a:r>
              <a:rPr lang="en-IN" sz="2800" smtClean="0">
                <a:latin typeface="Arial" panose="02080604020202020204" pitchFamily="34" charset="0"/>
                <a:cs typeface="Arial" panose="02080604020202020204" pitchFamily="34" charset="0"/>
              </a:rPr>
              <a:t>but…</a:t>
            </a:r>
            <a:endParaRPr lang="en-IN" sz="2800" smtClean="0">
              <a:latin typeface="Arial" panose="02080604020202020204" pitchFamily="34" charset="0"/>
              <a:cs typeface="Arial" panose="02080604020202020204" pitchFamily="34" charset="0"/>
            </a:endParaRPr>
          </a:p>
          <a:p>
            <a:pPr lvl="1"/>
            <a:r>
              <a:rPr lang="en-IN" smtClean="0">
                <a:latin typeface="Arial" panose="02080604020202020204" pitchFamily="34" charset="0"/>
                <a:cs typeface="Arial" panose="02080604020202020204" pitchFamily="34" charset="0"/>
              </a:rPr>
              <a:t>Smaller particles will also decrease airflow into the pile</a:t>
            </a:r>
            <a:endParaRPr lang="en-IN" smtClean="0">
              <a:latin typeface="Arial" panose="02080604020202020204" pitchFamily="34" charset="0"/>
              <a:cs typeface="Arial" panose="02080604020202020204" pitchFamily="34" charset="0"/>
            </a:endParaRPr>
          </a:p>
          <a:p>
            <a:pPr lvl="1"/>
            <a:r>
              <a:rPr lang="en-IN" smtClean="0">
                <a:latin typeface="Arial" panose="02080604020202020204" pitchFamily="34" charset="0"/>
                <a:cs typeface="Arial" panose="02080604020202020204" pitchFamily="34" charset="0"/>
              </a:rPr>
              <a:t>May lead to anaerobic conditions</a:t>
            </a:r>
            <a:endParaRPr lang="en-IN" smtClean="0">
              <a:latin typeface="Arial" panose="02080604020202020204" pitchFamily="34" charset="0"/>
              <a:cs typeface="Arial" panose="02080604020202020204" pitchFamily="34" charset="0"/>
            </a:endParaRPr>
          </a:p>
          <a:p>
            <a:pPr lvl="1"/>
            <a:r>
              <a:rPr lang="en-IN" smtClean="0">
                <a:latin typeface="Arial" panose="02080604020202020204" pitchFamily="34" charset="0"/>
                <a:cs typeface="Arial" panose="02080604020202020204" pitchFamily="34" charset="0"/>
              </a:rPr>
              <a:t>Pile may need to be turned more often</a:t>
            </a:r>
            <a:endParaRPr lang="en-IN" smtClean="0">
              <a:latin typeface="Arial" panose="02080604020202020204" pitchFamily="34" charset="0"/>
              <a:cs typeface="Arial" panose="02080604020202020204" pitchFamily="34" charset="0"/>
            </a:endParaRPr>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box(in)">
                                      <p:cBhvr>
                                        <p:cTn id="7" dur="5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7891">
                                            <p:txEl>
                                              <p:pRg st="0" end="0"/>
                                            </p:txEl>
                                          </p:spTgt>
                                        </p:tgtEl>
                                        <p:attrNameLst>
                                          <p:attrName>style.visibility</p:attrName>
                                        </p:attrNameLst>
                                      </p:cBhvr>
                                      <p:to>
                                        <p:strVal val="visible"/>
                                      </p:to>
                                    </p:set>
                                    <p:animEffect transition="in" filter="box(in)">
                                      <p:cBhvr>
                                        <p:cTn id="12" dur="500"/>
                                        <p:tgtEl>
                                          <p:spTgt spid="378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7891">
                                            <p:txEl>
                                              <p:pRg st="1" end="1"/>
                                            </p:txEl>
                                          </p:spTgt>
                                        </p:tgtEl>
                                        <p:attrNameLst>
                                          <p:attrName>style.visibility</p:attrName>
                                        </p:attrNameLst>
                                      </p:cBhvr>
                                      <p:to>
                                        <p:strVal val="visible"/>
                                      </p:to>
                                    </p:set>
                                    <p:animEffect transition="in" filter="box(in)">
                                      <p:cBhvr>
                                        <p:cTn id="17" dur="500"/>
                                        <p:tgtEl>
                                          <p:spTgt spid="3789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7891">
                                            <p:txEl>
                                              <p:pRg st="2" end="2"/>
                                            </p:txEl>
                                          </p:spTgt>
                                        </p:tgtEl>
                                        <p:attrNameLst>
                                          <p:attrName>style.visibility</p:attrName>
                                        </p:attrNameLst>
                                      </p:cBhvr>
                                      <p:to>
                                        <p:strVal val="visible"/>
                                      </p:to>
                                    </p:set>
                                    <p:animEffect transition="in" filter="box(in)">
                                      <p:cBhvr>
                                        <p:cTn id="22" dur="500"/>
                                        <p:tgtEl>
                                          <p:spTgt spid="3789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7891">
                                            <p:txEl>
                                              <p:pRg st="3" end="3"/>
                                            </p:txEl>
                                          </p:spTgt>
                                        </p:tgtEl>
                                        <p:attrNameLst>
                                          <p:attrName>style.visibility</p:attrName>
                                        </p:attrNameLst>
                                      </p:cBhvr>
                                      <p:to>
                                        <p:strVal val="visible"/>
                                      </p:to>
                                    </p:set>
                                    <p:animEffect transition="in" filter="box(in)">
                                      <p:cBhvr>
                                        <p:cTn id="27" dur="500"/>
                                        <p:tgtEl>
                                          <p:spTgt spid="37891">
                                            <p:txEl>
                                              <p:pRg st="3" end="3"/>
                                            </p:txEl>
                                          </p:spTgt>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37891">
                                            <p:txEl>
                                              <p:pRg st="4" end="4"/>
                                            </p:txEl>
                                          </p:spTgt>
                                        </p:tgtEl>
                                        <p:attrNameLst>
                                          <p:attrName>style.visibility</p:attrName>
                                        </p:attrNameLst>
                                      </p:cBhvr>
                                      <p:to>
                                        <p:strVal val="visible"/>
                                      </p:to>
                                    </p:set>
                                    <p:animEffect transition="in" filter="box(in)">
                                      <p:cBhvr>
                                        <p:cTn id="30" dur="500"/>
                                        <p:tgtEl>
                                          <p:spTgt spid="37891">
                                            <p:txEl>
                                              <p:pRg st="4" end="4"/>
                                            </p:txEl>
                                          </p:spTgt>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37891">
                                            <p:txEl>
                                              <p:pRg st="5" end="5"/>
                                            </p:txEl>
                                          </p:spTgt>
                                        </p:tgtEl>
                                        <p:attrNameLst>
                                          <p:attrName>style.visibility</p:attrName>
                                        </p:attrNameLst>
                                      </p:cBhvr>
                                      <p:to>
                                        <p:strVal val="visible"/>
                                      </p:to>
                                    </p:set>
                                    <p:animEffect transition="in" filter="box(in)">
                                      <p:cBhvr>
                                        <p:cTn id="33" dur="500"/>
                                        <p:tgtEl>
                                          <p:spTgt spid="37891">
                                            <p:txEl>
                                              <p:pRg st="5" end="5"/>
                                            </p:txEl>
                                          </p:spTgt>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37891">
                                            <p:txEl>
                                              <p:pRg st="6" end="6"/>
                                            </p:txEl>
                                          </p:spTgt>
                                        </p:tgtEl>
                                        <p:attrNameLst>
                                          <p:attrName>style.visibility</p:attrName>
                                        </p:attrNameLst>
                                      </p:cBhvr>
                                      <p:to>
                                        <p:strVal val="visible"/>
                                      </p:to>
                                    </p:set>
                                    <p:animEffect transition="in" filter="box(in)">
                                      <p:cBhvr>
                                        <p:cTn id="36" dur="500"/>
                                        <p:tgtEl>
                                          <p:spTgt spid="378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28625" y="571500"/>
            <a:ext cx="8229600" cy="1143000"/>
          </a:xfrm>
        </p:spPr>
        <p:txBody>
          <a:bodyPr/>
          <a:lstStyle/>
          <a:p>
            <a:r>
              <a:rPr lang="en-US" sz="4000" smtClean="0">
                <a:latin typeface="Arial" panose="02080604020202020204" pitchFamily="34" charset="0"/>
                <a:cs typeface="Arial" panose="02080604020202020204" pitchFamily="34" charset="0"/>
              </a:rPr>
              <a:t>Ingredient (Carbon and Nitrogen) in the waste</a:t>
            </a:r>
            <a:br>
              <a:rPr lang="en-US" sz="4000" smtClean="0">
                <a:latin typeface="Arial" panose="02080604020202020204" pitchFamily="34" charset="0"/>
                <a:cs typeface="Arial" panose="02080604020202020204" pitchFamily="34" charset="0"/>
              </a:rPr>
            </a:br>
            <a:endParaRPr lang="en-IN" sz="4000" smtClean="0">
              <a:latin typeface="Arial" panose="02080604020202020204" pitchFamily="34" charset="0"/>
              <a:cs typeface="Arial" panose="02080604020202020204" pitchFamily="34" charset="0"/>
            </a:endParaRPr>
          </a:p>
        </p:txBody>
      </p:sp>
      <p:sp>
        <p:nvSpPr>
          <p:cNvPr id="45059" name="Content Placeholder 2"/>
          <p:cNvSpPr>
            <a:spLocks noGrp="1"/>
          </p:cNvSpPr>
          <p:nvPr>
            <p:ph idx="1"/>
          </p:nvPr>
        </p:nvSpPr>
        <p:spPr>
          <a:xfrm>
            <a:off x="0" y="1579562"/>
            <a:ext cx="9144000" cy="4668838"/>
          </a:xfrm>
        </p:spPr>
        <p:txBody>
          <a:bodyPr/>
          <a:lstStyle/>
          <a:p>
            <a:pPr>
              <a:buFont typeface="Arial" panose="02080604020202020204" pitchFamily="34" charset="0"/>
              <a:buChar char="•"/>
              <a:defRPr/>
            </a:pPr>
            <a:r>
              <a:rPr lang="en-US" sz="2800" dirty="0" smtClean="0">
                <a:latin typeface="Arial" panose="02080604020202020204" pitchFamily="34" charset="0"/>
                <a:ea typeface="+mj-ea"/>
                <a:cs typeface="Arial" panose="02080604020202020204" pitchFamily="34" charset="0"/>
              </a:rPr>
              <a:t>C:N ratio</a:t>
            </a:r>
            <a:endParaRPr lang="en-US" sz="2800" dirty="0" smtClean="0">
              <a:latin typeface="Arial" panose="02080604020202020204" pitchFamily="34" charset="0"/>
              <a:ea typeface="+mj-ea"/>
              <a:cs typeface="Arial" panose="02080604020202020204" pitchFamily="34" charset="0"/>
            </a:endParaRPr>
          </a:p>
          <a:p>
            <a:pPr>
              <a:buFont typeface="Arial" panose="02080604020202020204" pitchFamily="34" charset="0"/>
              <a:buNone/>
              <a:defRPr/>
            </a:pPr>
            <a:r>
              <a:rPr lang="en-US" sz="2800" dirty="0" smtClean="0">
                <a:latin typeface="Arial" panose="02080604020202020204" pitchFamily="34" charset="0"/>
                <a:cs typeface="Arial" panose="02080604020202020204" pitchFamily="34" charset="0"/>
              </a:rPr>
              <a:t>Should be 24-30 parts carbon to 1 part nitrogen by weight</a:t>
            </a:r>
            <a:endParaRPr lang="en-US" sz="2800" dirty="0" smtClean="0">
              <a:latin typeface="Arial" panose="02080604020202020204" pitchFamily="34" charset="0"/>
              <a:cs typeface="Arial" panose="02080604020202020204" pitchFamily="34" charset="0"/>
            </a:endParaRPr>
          </a:p>
          <a:p>
            <a:pPr lvl="1">
              <a:buFont typeface="Arial" panose="02080604020202020204" pitchFamily="34" charset="0"/>
              <a:buChar char="–"/>
              <a:defRPr/>
            </a:pPr>
            <a:r>
              <a:rPr lang="en-US" dirty="0" smtClean="0">
                <a:latin typeface="Arial" panose="02080604020202020204" pitchFamily="34" charset="0"/>
                <a:cs typeface="Arial" panose="02080604020202020204" pitchFamily="34" charset="0"/>
              </a:rPr>
              <a:t>Grass Clippings	19:1       </a:t>
            </a:r>
            <a:endParaRPr lang="en-US" dirty="0" smtClean="0">
              <a:latin typeface="Arial" panose="02080604020202020204" pitchFamily="34" charset="0"/>
              <a:cs typeface="Arial" panose="02080604020202020204" pitchFamily="34" charset="0"/>
            </a:endParaRPr>
          </a:p>
          <a:p>
            <a:pPr lvl="1">
              <a:buFont typeface="Arial" panose="02080604020202020204" pitchFamily="34" charset="0"/>
              <a:buChar char="–"/>
              <a:defRPr/>
            </a:pPr>
            <a:r>
              <a:rPr lang="en-US" dirty="0" smtClean="0">
                <a:latin typeface="Arial" panose="02080604020202020204" pitchFamily="34" charset="0"/>
                <a:cs typeface="Arial" panose="02080604020202020204" pitchFamily="34" charset="0"/>
              </a:rPr>
              <a:t>Leaves     		40:1</a:t>
            </a:r>
            <a:endParaRPr lang="en-US" dirty="0" smtClean="0">
              <a:latin typeface="Arial" panose="02080604020202020204" pitchFamily="34" charset="0"/>
              <a:cs typeface="Arial" panose="02080604020202020204" pitchFamily="34" charset="0"/>
            </a:endParaRPr>
          </a:p>
          <a:p>
            <a:pPr>
              <a:buFont typeface="Arial" panose="02080604020202020204" pitchFamily="34" charset="0"/>
              <a:buChar char="•"/>
              <a:defRPr/>
            </a:pPr>
            <a:r>
              <a:rPr lang="en-US" sz="2800" dirty="0" smtClean="0">
                <a:latin typeface="Arial" panose="02080604020202020204" pitchFamily="34" charset="0"/>
                <a:cs typeface="Arial" panose="02080604020202020204" pitchFamily="34" charset="0"/>
              </a:rPr>
              <a:t>Equal weight of each would gives approximately 30:1 ratio for pile</a:t>
            </a:r>
            <a:endParaRPr lang="en-US" sz="2800" dirty="0" smtClean="0">
              <a:latin typeface="Arial" panose="02080604020202020204" pitchFamily="34" charset="0"/>
              <a:cs typeface="Arial" panose="02080604020202020204" pitchFamily="34" charset="0"/>
            </a:endParaRPr>
          </a:p>
          <a:p>
            <a:pPr>
              <a:buFont typeface="Arial" panose="02080604020202020204" pitchFamily="34" charset="0"/>
              <a:buChar char="•"/>
              <a:defRPr/>
            </a:pPr>
            <a:r>
              <a:rPr lang="en-US" sz="2800" dirty="0" smtClean="0">
                <a:latin typeface="Arial" panose="02080604020202020204" pitchFamily="34" charset="0"/>
                <a:cs typeface="Arial" panose="02080604020202020204" pitchFamily="34" charset="0"/>
              </a:rPr>
              <a:t>If high, degradation slow due to the limitation of N</a:t>
            </a:r>
            <a:endParaRPr lang="en-US" sz="2800" dirty="0" smtClean="0">
              <a:latin typeface="Arial" panose="02080604020202020204" pitchFamily="34" charset="0"/>
              <a:cs typeface="Arial" panose="02080604020202020204" pitchFamily="34" charset="0"/>
            </a:endParaRPr>
          </a:p>
          <a:p>
            <a:pPr>
              <a:buFont typeface="Arial" panose="02080604020202020204" pitchFamily="34" charset="0"/>
              <a:buChar char="•"/>
              <a:defRPr/>
            </a:pPr>
            <a:r>
              <a:rPr lang="en-US" sz="2800" dirty="0" smtClean="0">
                <a:latin typeface="Arial" panose="02080604020202020204" pitchFamily="34" charset="0"/>
                <a:cs typeface="Arial" panose="02080604020202020204" pitchFamily="34" charset="0"/>
              </a:rPr>
              <a:t>If low- fast degradation----- Ammonia Formation----- Increase pH----Ammonia volatilization ---- Nitrogen Loss</a:t>
            </a:r>
            <a:endParaRPr lang="en-US" sz="2800" dirty="0" smtClean="0">
              <a:latin typeface="Arial" panose="02080604020202020204" pitchFamily="34" charset="0"/>
              <a:cs typeface="Arial" panose="02080604020202020204" pitchFamily="34" charset="0"/>
            </a:endParaRPr>
          </a:p>
          <a:p>
            <a:pPr>
              <a:defRPr/>
            </a:pPr>
            <a:endParaRPr lang="en-IN" sz="2800" dirty="0" smtClean="0">
              <a:latin typeface="Arial" panose="02080604020202020204" pitchFamily="34" charset="0"/>
              <a:cs typeface="Arial" panose="02080604020202020204" pitchFamily="34" charset="0"/>
            </a:endParaRPr>
          </a:p>
        </p:txBody>
      </p:sp>
      <p:sp>
        <p:nvSpPr>
          <p:cNvPr id="4" name="Rectangle 2"/>
          <p:cNvSpPr txBox="1">
            <a:spLocks noChangeArrowheads="1"/>
          </p:cNvSpPr>
          <p:nvPr/>
        </p:nvSpPr>
        <p:spPr bwMode="auto">
          <a:xfrm>
            <a:off x="1066800" y="838200"/>
            <a:ext cx="7772400" cy="1143000"/>
          </a:xfrm>
          <a:prstGeom prst="rect">
            <a:avLst/>
          </a:prstGeom>
          <a:noFill/>
          <a:ln w="9525">
            <a:noFill/>
            <a:miter lim="800000"/>
          </a:ln>
        </p:spPr>
        <p:txBody>
          <a:bodyPr anchor="ctr"/>
          <a:lstStyle/>
          <a:p>
            <a:pPr algn="ctr">
              <a:defRPr/>
            </a:pPr>
            <a:endParaRPr lang="en-US" sz="4400" dirty="0">
              <a:latin typeface="+mj-lt"/>
              <a:ea typeface="+mj-ea"/>
              <a:cs typeface="+mj-cs"/>
            </a:endParaRPr>
          </a:p>
        </p:txBody>
      </p:sp>
      <p:sp>
        <p:nvSpPr>
          <p:cNvPr id="5" name="Slide Number Placeholder 4"/>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ox(in)">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5059">
                                            <p:txEl>
                                              <p:pRg st="0" end="0"/>
                                            </p:txEl>
                                          </p:spTgt>
                                        </p:tgtEl>
                                        <p:attrNameLst>
                                          <p:attrName>style.visibility</p:attrName>
                                        </p:attrNameLst>
                                      </p:cBhvr>
                                      <p:to>
                                        <p:strVal val="visible"/>
                                      </p:to>
                                    </p:set>
                                    <p:animEffect transition="in" filter="box(in)">
                                      <p:cBhvr>
                                        <p:cTn id="12" dur="500"/>
                                        <p:tgtEl>
                                          <p:spTgt spid="450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5059">
                                            <p:txEl>
                                              <p:pRg st="1" end="1"/>
                                            </p:txEl>
                                          </p:spTgt>
                                        </p:tgtEl>
                                        <p:attrNameLst>
                                          <p:attrName>style.visibility</p:attrName>
                                        </p:attrNameLst>
                                      </p:cBhvr>
                                      <p:to>
                                        <p:strVal val="visible"/>
                                      </p:to>
                                    </p:set>
                                    <p:animEffect transition="in" filter="box(in)">
                                      <p:cBhvr>
                                        <p:cTn id="17" dur="500"/>
                                        <p:tgtEl>
                                          <p:spTgt spid="45059">
                                            <p:txEl>
                                              <p:pRg st="1" end="1"/>
                                            </p:txEl>
                                          </p:spTgt>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45059">
                                            <p:txEl>
                                              <p:pRg st="2" end="2"/>
                                            </p:txEl>
                                          </p:spTgt>
                                        </p:tgtEl>
                                        <p:attrNameLst>
                                          <p:attrName>style.visibility</p:attrName>
                                        </p:attrNameLst>
                                      </p:cBhvr>
                                      <p:to>
                                        <p:strVal val="visible"/>
                                      </p:to>
                                    </p:set>
                                    <p:animEffect transition="in" filter="box(in)">
                                      <p:cBhvr>
                                        <p:cTn id="20" dur="500"/>
                                        <p:tgtEl>
                                          <p:spTgt spid="45059">
                                            <p:txEl>
                                              <p:pRg st="2" end="2"/>
                                            </p:txEl>
                                          </p:spTgt>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45059">
                                            <p:txEl>
                                              <p:pRg st="3" end="3"/>
                                            </p:txEl>
                                          </p:spTgt>
                                        </p:tgtEl>
                                        <p:attrNameLst>
                                          <p:attrName>style.visibility</p:attrName>
                                        </p:attrNameLst>
                                      </p:cBhvr>
                                      <p:to>
                                        <p:strVal val="visible"/>
                                      </p:to>
                                    </p:set>
                                    <p:animEffect transition="in" filter="box(in)">
                                      <p:cBhvr>
                                        <p:cTn id="23" dur="500"/>
                                        <p:tgtEl>
                                          <p:spTgt spid="4505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45059">
                                            <p:txEl>
                                              <p:pRg st="4" end="4"/>
                                            </p:txEl>
                                          </p:spTgt>
                                        </p:tgtEl>
                                        <p:attrNameLst>
                                          <p:attrName>style.visibility</p:attrName>
                                        </p:attrNameLst>
                                      </p:cBhvr>
                                      <p:to>
                                        <p:strVal val="visible"/>
                                      </p:to>
                                    </p:set>
                                    <p:animEffect transition="in" filter="box(in)">
                                      <p:cBhvr>
                                        <p:cTn id="28" dur="500"/>
                                        <p:tgtEl>
                                          <p:spTgt spid="45059">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45059">
                                            <p:txEl>
                                              <p:pRg st="5" end="5"/>
                                            </p:txEl>
                                          </p:spTgt>
                                        </p:tgtEl>
                                        <p:attrNameLst>
                                          <p:attrName>style.visibility</p:attrName>
                                        </p:attrNameLst>
                                      </p:cBhvr>
                                      <p:to>
                                        <p:strVal val="visible"/>
                                      </p:to>
                                    </p:set>
                                    <p:animEffect transition="in" filter="box(in)">
                                      <p:cBhvr>
                                        <p:cTn id="33" dur="500"/>
                                        <p:tgtEl>
                                          <p:spTgt spid="45059">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45059">
                                            <p:txEl>
                                              <p:pRg st="6" end="6"/>
                                            </p:txEl>
                                          </p:spTgt>
                                        </p:tgtEl>
                                        <p:attrNameLst>
                                          <p:attrName>style.visibility</p:attrName>
                                        </p:attrNameLst>
                                      </p:cBhvr>
                                      <p:to>
                                        <p:strVal val="visible"/>
                                      </p:to>
                                    </p:set>
                                    <p:animEffect transition="in" filter="box(in)">
                                      <p:cBhvr>
                                        <p:cTn id="38" dur="500"/>
                                        <p:tgtEl>
                                          <p:spTgt spid="450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4505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00063" y="0"/>
            <a:ext cx="8229600" cy="1143000"/>
          </a:xfrm>
        </p:spPr>
        <p:txBody>
          <a:bodyPr/>
          <a:lstStyle/>
          <a:p>
            <a:r>
              <a:rPr lang="en-US" smtClean="0">
                <a:latin typeface="Arial" panose="02080604020202020204" pitchFamily="34" charset="0"/>
                <a:cs typeface="Arial" panose="02080604020202020204" pitchFamily="34" charset="0"/>
              </a:rPr>
              <a:t>C/N Ratio</a:t>
            </a:r>
            <a:endParaRPr lang="en-IN" smtClean="0">
              <a:latin typeface="Arial" panose="02080604020202020204" pitchFamily="34" charset="0"/>
              <a:cs typeface="Arial" panose="02080604020202020204" pitchFamily="34" charset="0"/>
            </a:endParaRPr>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pic>
        <p:nvPicPr>
          <p:cNvPr id="568322" name="Picture 2" descr="An external file that holds a picture, illustration, etc.&#10;Object name is JZUSB11-0497-fig02.jpg"/>
          <p:cNvPicPr>
            <a:picLocks noChangeAspect="1" noChangeArrowheads="1"/>
          </p:cNvPicPr>
          <p:nvPr/>
        </p:nvPicPr>
        <p:blipFill>
          <a:blip r:embed="rId1"/>
          <a:srcRect/>
          <a:stretch>
            <a:fillRect/>
          </a:stretch>
        </p:blipFill>
        <p:spPr bwMode="auto">
          <a:xfrm>
            <a:off x="223285" y="944979"/>
            <a:ext cx="3285460" cy="2733886"/>
          </a:xfrm>
          <a:prstGeom prst="rect">
            <a:avLst/>
          </a:prstGeom>
          <a:noFill/>
        </p:spPr>
      </p:pic>
      <p:pic>
        <p:nvPicPr>
          <p:cNvPr id="568324" name="Picture 4" descr="An external file that holds a picture, illustration, etc.&#10;Object name is JZUSB11-0497-fig06.jpg"/>
          <p:cNvPicPr>
            <a:picLocks noChangeAspect="1" noChangeArrowheads="1"/>
          </p:cNvPicPr>
          <p:nvPr/>
        </p:nvPicPr>
        <p:blipFill>
          <a:blip r:embed="rId2"/>
          <a:srcRect/>
          <a:stretch>
            <a:fillRect/>
          </a:stretch>
        </p:blipFill>
        <p:spPr bwMode="auto">
          <a:xfrm>
            <a:off x="223285" y="3751544"/>
            <a:ext cx="3285460" cy="2496856"/>
          </a:xfrm>
          <a:prstGeom prst="rect">
            <a:avLst/>
          </a:prstGeom>
          <a:noFill/>
        </p:spPr>
      </p:pic>
      <p:pic>
        <p:nvPicPr>
          <p:cNvPr id="568326" name="Picture 6" descr="Image result for ammonia pH ammonium"/>
          <p:cNvPicPr>
            <a:picLocks noChangeAspect="1" noChangeArrowheads="1"/>
          </p:cNvPicPr>
          <p:nvPr/>
        </p:nvPicPr>
        <p:blipFill>
          <a:blip r:embed="rId3"/>
          <a:srcRect/>
          <a:stretch>
            <a:fillRect/>
          </a:stretch>
        </p:blipFill>
        <p:spPr bwMode="auto">
          <a:xfrm>
            <a:off x="3366607" y="2067109"/>
            <a:ext cx="3409950" cy="2695576"/>
          </a:xfrm>
          <a:prstGeom prst="rect">
            <a:avLst/>
          </a:prstGeom>
          <a:noFill/>
        </p:spPr>
      </p:pic>
      <p:sp>
        <p:nvSpPr>
          <p:cNvPr id="8" name="Content Placeholder 7"/>
          <p:cNvSpPr>
            <a:spLocks noGrp="1"/>
          </p:cNvSpPr>
          <p:nvPr>
            <p:ph idx="1"/>
          </p:nvPr>
        </p:nvSpPr>
        <p:spPr/>
        <p:txBody>
          <a:bodyPr/>
          <a:lstStyle/>
          <a:p>
            <a:endParaRPr lang="en-US"/>
          </a:p>
        </p:txBody>
      </p:sp>
      <p:pic>
        <p:nvPicPr>
          <p:cNvPr id="9" name="Picture 2"/>
          <p:cNvPicPr>
            <a:picLocks noChangeAspect="1" noChangeArrowheads="1"/>
          </p:cNvPicPr>
          <p:nvPr/>
        </p:nvPicPr>
        <p:blipFill>
          <a:blip r:embed="rId4"/>
          <a:srcRect/>
          <a:stretch>
            <a:fillRect/>
          </a:stretch>
        </p:blipFill>
        <p:spPr bwMode="auto">
          <a:xfrm>
            <a:off x="3838169" y="767871"/>
            <a:ext cx="5103813" cy="564356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box(in)">
                                      <p:cBhvr>
                                        <p:cTn id="7" dur="5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30151" y="152986"/>
            <a:ext cx="8229600" cy="642938"/>
          </a:xfrm>
        </p:spPr>
        <p:txBody>
          <a:bodyPr/>
          <a:lstStyle/>
          <a:p>
            <a:r>
              <a:rPr lang="en-US" dirty="0" smtClean="0">
                <a:latin typeface="Arial" panose="02080604020202020204" pitchFamily="34" charset="0"/>
                <a:cs typeface="Arial" panose="02080604020202020204" pitchFamily="34" charset="0"/>
              </a:rPr>
              <a:t>What’s what</a:t>
            </a:r>
            <a:br>
              <a:rPr lang="en-US" dirty="0" smtClean="0">
                <a:latin typeface="Arial" panose="02080604020202020204" pitchFamily="34" charset="0"/>
                <a:cs typeface="Arial" panose="02080604020202020204" pitchFamily="34" charset="0"/>
              </a:rPr>
            </a:br>
            <a:endParaRPr lang="en-IN" dirty="0" smtClean="0">
              <a:latin typeface="Arial" panose="02080604020202020204" pitchFamily="34" charset="0"/>
              <a:cs typeface="Arial" panose="02080604020202020204" pitchFamily="34" charset="0"/>
            </a:endParaRPr>
          </a:p>
        </p:txBody>
      </p:sp>
      <p:sp>
        <p:nvSpPr>
          <p:cNvPr id="41987" name="Rectangle 3"/>
          <p:cNvSpPr txBox="1">
            <a:spLocks noChangeArrowheads="1"/>
          </p:cNvSpPr>
          <p:nvPr/>
        </p:nvSpPr>
        <p:spPr bwMode="auto">
          <a:xfrm>
            <a:off x="111125" y="755700"/>
            <a:ext cx="3733800" cy="4343400"/>
          </a:xfrm>
          <a:prstGeom prst="rect">
            <a:avLst/>
          </a:prstGeom>
          <a:noFill/>
          <a:ln w="9525">
            <a:noFill/>
            <a:miter lim="800000"/>
          </a:ln>
        </p:spPr>
        <p:txBody>
          <a:bodyPr/>
          <a:lstStyle/>
          <a:p>
            <a:pPr marL="342900" indent="-342900">
              <a:lnSpc>
                <a:spcPct val="90000"/>
              </a:lnSpc>
              <a:spcBef>
                <a:spcPct val="20000"/>
              </a:spcBef>
              <a:buFont typeface="Arial" panose="02080604020202020204" pitchFamily="34" charset="0"/>
              <a:buChar char="•"/>
            </a:pPr>
            <a:r>
              <a:rPr lang="en-US" sz="2800" b="1" dirty="0">
                <a:solidFill>
                  <a:srgbClr val="FFC000"/>
                </a:solidFill>
              </a:rPr>
              <a:t>Brown (Carbon)</a:t>
            </a:r>
            <a:endParaRPr lang="en-US" sz="2800" b="1" dirty="0">
              <a:solidFill>
                <a:srgbClr val="FFC000"/>
              </a:solidFill>
            </a:endParaRPr>
          </a:p>
          <a:p>
            <a:pPr marL="742950" lvl="1" indent="-285750">
              <a:lnSpc>
                <a:spcPct val="90000"/>
              </a:lnSpc>
              <a:spcBef>
                <a:spcPct val="20000"/>
              </a:spcBef>
              <a:buFont typeface="Arial" panose="02080604020202020204" pitchFamily="34" charset="0"/>
              <a:buChar char="–"/>
            </a:pPr>
            <a:r>
              <a:rPr lang="en-US" sz="2400" b="1" dirty="0" smtClean="0">
                <a:solidFill>
                  <a:srgbClr val="FFC000"/>
                </a:solidFill>
              </a:rPr>
              <a:t>Dry Leaves</a:t>
            </a:r>
            <a:endParaRPr lang="en-US" sz="2400" b="1" dirty="0">
              <a:solidFill>
                <a:srgbClr val="FFC000"/>
              </a:solidFill>
            </a:endParaRPr>
          </a:p>
          <a:p>
            <a:pPr marL="742950" lvl="1" indent="-285750">
              <a:lnSpc>
                <a:spcPct val="90000"/>
              </a:lnSpc>
              <a:spcBef>
                <a:spcPct val="20000"/>
              </a:spcBef>
              <a:buFont typeface="Arial" panose="02080604020202020204" pitchFamily="34" charset="0"/>
              <a:buChar char="–"/>
            </a:pPr>
            <a:r>
              <a:rPr lang="en-US" sz="2400" b="1" dirty="0" smtClean="0">
                <a:solidFill>
                  <a:srgbClr val="FFC000"/>
                </a:solidFill>
              </a:rPr>
              <a:t>Sawdust</a:t>
            </a:r>
            <a:endParaRPr lang="en-US" sz="2400" b="1" dirty="0">
              <a:solidFill>
                <a:srgbClr val="FFC000"/>
              </a:solidFill>
            </a:endParaRPr>
          </a:p>
          <a:p>
            <a:pPr marL="742950" lvl="1" indent="-285750">
              <a:lnSpc>
                <a:spcPct val="90000"/>
              </a:lnSpc>
              <a:spcBef>
                <a:spcPct val="20000"/>
              </a:spcBef>
              <a:buFont typeface="Arial" panose="02080604020202020204" pitchFamily="34" charset="0"/>
              <a:buChar char="–"/>
            </a:pPr>
            <a:r>
              <a:rPr lang="en-US" sz="2400" b="1" dirty="0" smtClean="0">
                <a:solidFill>
                  <a:srgbClr val="FFC000"/>
                </a:solidFill>
              </a:rPr>
              <a:t>Rice Husk</a:t>
            </a:r>
            <a:endParaRPr lang="en-US" sz="2400" b="1" dirty="0">
              <a:solidFill>
                <a:srgbClr val="FFC000"/>
              </a:solidFill>
            </a:endParaRPr>
          </a:p>
          <a:p>
            <a:pPr marL="742950" lvl="1" indent="-285750">
              <a:lnSpc>
                <a:spcPct val="90000"/>
              </a:lnSpc>
              <a:spcBef>
                <a:spcPct val="20000"/>
              </a:spcBef>
              <a:buFont typeface="Arial" panose="02080604020202020204" pitchFamily="34" charset="0"/>
              <a:buChar char="–"/>
            </a:pPr>
            <a:r>
              <a:rPr lang="en-US" sz="2400" b="1" dirty="0" smtClean="0">
                <a:solidFill>
                  <a:srgbClr val="FFC000"/>
                </a:solidFill>
              </a:rPr>
              <a:t>Agricultural waste</a:t>
            </a:r>
            <a:endParaRPr lang="en-US" sz="2400" b="1" dirty="0">
              <a:solidFill>
                <a:srgbClr val="FFC000"/>
              </a:solidFill>
            </a:endParaRPr>
          </a:p>
          <a:p>
            <a:pPr lvl="1">
              <a:lnSpc>
                <a:spcPct val="90000"/>
              </a:lnSpc>
              <a:spcBef>
                <a:spcPct val="20000"/>
              </a:spcBef>
            </a:pPr>
            <a:endParaRPr lang="en-US" sz="2400" b="1" dirty="0">
              <a:solidFill>
                <a:srgbClr val="FFC000"/>
              </a:solidFill>
            </a:endParaRPr>
          </a:p>
          <a:p>
            <a:pPr marL="342900" indent="-342900">
              <a:spcBef>
                <a:spcPct val="20000"/>
              </a:spcBef>
              <a:buFont typeface="Wingdings" panose="05000000000000000000" pitchFamily="2" charset="2"/>
              <a:buNone/>
            </a:pPr>
            <a:endParaRPr lang="en-US" sz="3200" b="1" dirty="0">
              <a:solidFill>
                <a:srgbClr val="FFC000"/>
              </a:solidFill>
            </a:endParaRPr>
          </a:p>
        </p:txBody>
      </p:sp>
      <p:sp>
        <p:nvSpPr>
          <p:cNvPr id="41988" name="Rectangle 4"/>
          <p:cNvSpPr>
            <a:spLocks noChangeArrowheads="1"/>
          </p:cNvSpPr>
          <p:nvPr/>
        </p:nvSpPr>
        <p:spPr bwMode="auto">
          <a:xfrm>
            <a:off x="3844925" y="419943"/>
            <a:ext cx="5233182" cy="2856657"/>
          </a:xfrm>
          <a:prstGeom prst="rect">
            <a:avLst/>
          </a:prstGeom>
          <a:noFill/>
          <a:ln w="9525">
            <a:noFill/>
            <a:miter lim="800000"/>
          </a:ln>
        </p:spPr>
        <p:txBody>
          <a:bodyPr/>
          <a:lstStyle/>
          <a:p>
            <a:pPr marL="457200" indent="-457200">
              <a:spcBef>
                <a:spcPct val="20000"/>
              </a:spcBef>
              <a:buClr>
                <a:srgbClr val="A50021"/>
              </a:buClr>
              <a:buSzPct val="75000"/>
              <a:buFont typeface="Wingdings" panose="05000000000000000000" pitchFamily="2" charset="2"/>
              <a:buChar char="n"/>
            </a:pPr>
            <a:r>
              <a:rPr lang="en-US" sz="2800" b="1" dirty="0">
                <a:solidFill>
                  <a:srgbClr val="FFC000"/>
                </a:solidFill>
                <a:ea typeface="Times"/>
                <a:cs typeface="Times"/>
              </a:rPr>
              <a:t>Green (Nitrogen)</a:t>
            </a:r>
            <a:endParaRPr lang="en-US" sz="3200" b="1" dirty="0">
              <a:solidFill>
                <a:srgbClr val="FFC000"/>
              </a:solidFill>
              <a:ea typeface="Times"/>
              <a:cs typeface="Times"/>
            </a:endParaRPr>
          </a:p>
          <a:p>
            <a:pPr marL="1027430" lvl="1" indent="-455930">
              <a:spcBef>
                <a:spcPct val="20000"/>
              </a:spcBef>
              <a:buClr>
                <a:schemeClr val="accent2"/>
              </a:buClr>
              <a:buSzPct val="75000"/>
              <a:buFont typeface="Wingdings" panose="05000000000000000000" pitchFamily="2" charset="2"/>
              <a:buChar char="n"/>
            </a:pPr>
            <a:r>
              <a:rPr lang="en-US" b="1" dirty="0">
                <a:solidFill>
                  <a:srgbClr val="FFC000"/>
                </a:solidFill>
                <a:ea typeface="Times"/>
                <a:cs typeface="Times"/>
              </a:rPr>
              <a:t>Grass clippings</a:t>
            </a:r>
            <a:endParaRPr lang="en-US" b="1" dirty="0">
              <a:solidFill>
                <a:srgbClr val="FFC000"/>
              </a:solidFill>
              <a:ea typeface="Times"/>
              <a:cs typeface="Times"/>
            </a:endParaRPr>
          </a:p>
          <a:p>
            <a:pPr marL="1027430" lvl="1" indent="-455930">
              <a:spcBef>
                <a:spcPct val="20000"/>
              </a:spcBef>
              <a:buClr>
                <a:schemeClr val="accent2"/>
              </a:buClr>
              <a:buSzPct val="75000"/>
              <a:buFont typeface="Wingdings" panose="05000000000000000000" pitchFamily="2" charset="2"/>
              <a:buChar char="n"/>
            </a:pPr>
            <a:r>
              <a:rPr lang="en-US" b="1" dirty="0">
                <a:solidFill>
                  <a:srgbClr val="FFC000"/>
                </a:solidFill>
                <a:ea typeface="Times"/>
                <a:cs typeface="Times"/>
              </a:rPr>
              <a:t>Plant clippings</a:t>
            </a:r>
            <a:endParaRPr lang="en-US" b="1" dirty="0">
              <a:solidFill>
                <a:srgbClr val="FFC000"/>
              </a:solidFill>
              <a:ea typeface="Times"/>
              <a:cs typeface="Times"/>
            </a:endParaRPr>
          </a:p>
          <a:p>
            <a:pPr marL="1027430" lvl="1" indent="-455930">
              <a:spcBef>
                <a:spcPct val="20000"/>
              </a:spcBef>
              <a:buClr>
                <a:schemeClr val="accent2"/>
              </a:buClr>
              <a:buSzPct val="75000"/>
              <a:buFont typeface="Wingdings" panose="05000000000000000000" pitchFamily="2" charset="2"/>
              <a:buChar char="n"/>
            </a:pPr>
            <a:r>
              <a:rPr lang="en-US" b="1" dirty="0">
                <a:solidFill>
                  <a:srgbClr val="FFC000"/>
                </a:solidFill>
                <a:ea typeface="Times"/>
                <a:cs typeface="Times"/>
              </a:rPr>
              <a:t>Fertilizer</a:t>
            </a:r>
            <a:endParaRPr lang="en-US" b="1" dirty="0">
              <a:solidFill>
                <a:srgbClr val="FFC000"/>
              </a:solidFill>
              <a:ea typeface="Times"/>
              <a:cs typeface="Times"/>
            </a:endParaRPr>
          </a:p>
          <a:p>
            <a:pPr marL="1027430" lvl="1" indent="-455930">
              <a:spcBef>
                <a:spcPct val="20000"/>
              </a:spcBef>
              <a:buClr>
                <a:schemeClr val="accent2"/>
              </a:buClr>
              <a:buSzPct val="75000"/>
              <a:buFont typeface="Wingdings" panose="05000000000000000000" pitchFamily="2" charset="2"/>
              <a:buChar char="n"/>
            </a:pPr>
            <a:r>
              <a:rPr lang="en-US" b="1" dirty="0">
                <a:solidFill>
                  <a:srgbClr val="FFC000"/>
                </a:solidFill>
                <a:ea typeface="Times"/>
                <a:cs typeface="Times"/>
              </a:rPr>
              <a:t>Coffee </a:t>
            </a:r>
            <a:r>
              <a:rPr lang="en-US" b="1" dirty="0" smtClean="0">
                <a:solidFill>
                  <a:srgbClr val="FFC000"/>
                </a:solidFill>
                <a:ea typeface="Times"/>
                <a:cs typeface="Times"/>
              </a:rPr>
              <a:t>grounds</a:t>
            </a:r>
            <a:endParaRPr lang="en-US" b="1" dirty="0" smtClean="0">
              <a:solidFill>
                <a:srgbClr val="FFC000"/>
              </a:solidFill>
              <a:ea typeface="Times"/>
              <a:cs typeface="Times"/>
            </a:endParaRPr>
          </a:p>
          <a:p>
            <a:pPr marL="1027430" lvl="1" indent="-455930">
              <a:spcBef>
                <a:spcPct val="20000"/>
              </a:spcBef>
              <a:buClr>
                <a:schemeClr val="accent2"/>
              </a:buClr>
              <a:buSzPct val="75000"/>
              <a:buFont typeface="Wingdings" panose="05000000000000000000" pitchFamily="2" charset="2"/>
              <a:buChar char="n"/>
            </a:pPr>
            <a:r>
              <a:rPr lang="en-US" sz="2800" b="1" dirty="0" smtClean="0">
                <a:solidFill>
                  <a:srgbClr val="FFC000"/>
                </a:solidFill>
                <a:cs typeface="Times"/>
              </a:rPr>
              <a:t>Fresh </a:t>
            </a:r>
            <a:r>
              <a:rPr lang="en-US" sz="2800" b="1" dirty="0" err="1" smtClean="0">
                <a:solidFill>
                  <a:srgbClr val="FFC000"/>
                </a:solidFill>
                <a:cs typeface="Times"/>
              </a:rPr>
              <a:t>cowdung</a:t>
            </a:r>
            <a:r>
              <a:rPr lang="en-US" sz="2800" b="1" dirty="0" smtClean="0">
                <a:solidFill>
                  <a:srgbClr val="FFC000"/>
                </a:solidFill>
                <a:cs typeface="Times"/>
              </a:rPr>
              <a:t>, cow urine</a:t>
            </a:r>
            <a:endParaRPr lang="en-US" sz="2800" b="1" dirty="0">
              <a:solidFill>
                <a:srgbClr val="FFC000"/>
              </a:solidFill>
            </a:endParaRPr>
          </a:p>
          <a:p>
            <a:pPr marL="457200" indent="-457200">
              <a:spcBef>
                <a:spcPct val="20000"/>
              </a:spcBef>
              <a:buClr>
                <a:srgbClr val="A50021"/>
              </a:buClr>
              <a:buSzPct val="75000"/>
              <a:buFont typeface="Wingdings" panose="05000000000000000000" pitchFamily="2" charset="2"/>
              <a:buNone/>
            </a:pPr>
            <a:endParaRPr lang="en-US" sz="3200" b="1" dirty="0">
              <a:solidFill>
                <a:srgbClr val="FFC000"/>
              </a:solidFill>
              <a:ea typeface="Times"/>
              <a:cs typeface="Times"/>
            </a:endParaRPr>
          </a:p>
        </p:txBody>
      </p:sp>
      <p:pic>
        <p:nvPicPr>
          <p:cNvPr id="41989" name="Picture 7"/>
          <p:cNvPicPr>
            <a:picLocks noChangeAspect="1" noChangeArrowheads="1"/>
          </p:cNvPicPr>
          <p:nvPr/>
        </p:nvPicPr>
        <p:blipFill>
          <a:blip r:embed="rId1"/>
          <a:srcRect/>
          <a:stretch>
            <a:fillRect/>
          </a:stretch>
        </p:blipFill>
        <p:spPr bwMode="auto">
          <a:xfrm>
            <a:off x="614986" y="3420319"/>
            <a:ext cx="2670175" cy="3357562"/>
          </a:xfrm>
          <a:prstGeom prst="rect">
            <a:avLst/>
          </a:prstGeom>
          <a:noFill/>
          <a:ln w="9525">
            <a:noFill/>
            <a:miter lim="800000"/>
            <a:headEnd/>
            <a:tailEnd/>
          </a:ln>
        </p:spPr>
      </p:pic>
      <p:pic>
        <p:nvPicPr>
          <p:cNvPr id="41990" name="Picture 8"/>
          <p:cNvPicPr>
            <a:picLocks noChangeAspect="1" noChangeArrowheads="1"/>
          </p:cNvPicPr>
          <p:nvPr/>
        </p:nvPicPr>
        <p:blipFill>
          <a:blip r:embed="rId2"/>
          <a:srcRect/>
          <a:stretch>
            <a:fillRect/>
          </a:stretch>
        </p:blipFill>
        <p:spPr bwMode="auto">
          <a:xfrm>
            <a:off x="5568755" y="3276600"/>
            <a:ext cx="2730500" cy="3429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box(in)">
                                      <p:cBhvr>
                                        <p:cTn id="7" dur="500"/>
                                        <p:tgtEl>
                                          <p:spTgt spid="4198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987"/>
                                        </p:tgtEl>
                                        <p:attrNameLst>
                                          <p:attrName>style.visibility</p:attrName>
                                        </p:attrNameLst>
                                      </p:cBhvr>
                                      <p:to>
                                        <p:strVal val="visible"/>
                                      </p:to>
                                    </p:set>
                                    <p:animEffect transition="in" filter="box(in)">
                                      <p:cBhvr>
                                        <p:cTn id="12" dur="500"/>
                                        <p:tgtEl>
                                          <p:spTgt spid="4198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1988"/>
                                        </p:tgtEl>
                                        <p:attrNameLst>
                                          <p:attrName>style.visibility</p:attrName>
                                        </p:attrNameLst>
                                      </p:cBhvr>
                                      <p:to>
                                        <p:strVal val="visible"/>
                                      </p:to>
                                    </p:set>
                                    <p:animEffect transition="in" filter="box(in)">
                                      <p:cBhvr>
                                        <p:cTn id="17" dur="500"/>
                                        <p:tgtEl>
                                          <p:spTgt spid="4198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1989"/>
                                        </p:tgtEl>
                                        <p:attrNameLst>
                                          <p:attrName>style.visibility</p:attrName>
                                        </p:attrNameLst>
                                      </p:cBhvr>
                                      <p:to>
                                        <p:strVal val="visible"/>
                                      </p:to>
                                    </p:set>
                                    <p:animEffect transition="in" filter="box(in)">
                                      <p:cBhvr>
                                        <p:cTn id="22" dur="500"/>
                                        <p:tgtEl>
                                          <p:spTgt spid="4198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1990"/>
                                        </p:tgtEl>
                                        <p:attrNameLst>
                                          <p:attrName>style.visibility</p:attrName>
                                        </p:attrNameLst>
                                      </p:cBhvr>
                                      <p:to>
                                        <p:strVal val="visible"/>
                                      </p:to>
                                    </p:set>
                                    <p:animEffect transition="in" filter="box(in)">
                                      <p:cBhvr>
                                        <p:cTn id="27" dur="5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7" grpId="0"/>
      <p:bldP spid="4198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latin typeface="Arial" panose="02080604020202020204" pitchFamily="34" charset="0"/>
                <a:cs typeface="Arial" panose="02080604020202020204" pitchFamily="34" charset="0"/>
              </a:rPr>
              <a:t>C/N Ratio</a:t>
            </a:r>
            <a:endParaRPr lang="en-IN" smtClean="0">
              <a:latin typeface="Arial" panose="02080604020202020204" pitchFamily="34" charset="0"/>
              <a:cs typeface="Arial" panose="02080604020202020204" pitchFamily="34" charset="0"/>
            </a:endParaRPr>
          </a:p>
        </p:txBody>
      </p:sp>
      <p:sp>
        <p:nvSpPr>
          <p:cNvPr id="19459" name="Rectangle 5"/>
          <p:cNvSpPr>
            <a:spLocks noChangeArrowheads="1"/>
          </p:cNvSpPr>
          <p:nvPr/>
        </p:nvSpPr>
        <p:spPr bwMode="auto">
          <a:xfrm>
            <a:off x="0" y="0"/>
            <a:ext cx="184150" cy="369888"/>
          </a:xfrm>
          <a:prstGeom prst="rect">
            <a:avLst/>
          </a:prstGeom>
          <a:noFill/>
          <a:ln w="9525">
            <a:noFill/>
            <a:miter lim="800000"/>
          </a:ln>
        </p:spPr>
        <p:txBody>
          <a:bodyPr wrap="none" anchor="ctr">
            <a:spAutoFit/>
          </a:bodyPr>
          <a:lstStyle/>
          <a:p>
            <a:endParaRPr lang="en-IN"/>
          </a:p>
        </p:txBody>
      </p:sp>
      <p:pic>
        <p:nvPicPr>
          <p:cNvPr id="43012" name="Picture 4"/>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571500" y="2143125"/>
            <a:ext cx="8323263" cy="714375"/>
          </a:xfrm>
          <a:prstGeom prst="rect">
            <a:avLst/>
          </a:prstGeom>
          <a:solidFill>
            <a:schemeClr val="tx1"/>
          </a:solidFill>
          <a:ln w="9525">
            <a:noFill/>
            <a:miter lim="800000"/>
            <a:headEnd/>
            <a:tailEnd/>
          </a:ln>
        </p:spPr>
      </p:pic>
      <p:sp>
        <p:nvSpPr>
          <p:cNvPr id="43013" name="Rectangle 6"/>
          <p:cNvSpPr>
            <a:spLocks noChangeArrowheads="1"/>
          </p:cNvSpPr>
          <p:nvPr/>
        </p:nvSpPr>
        <p:spPr bwMode="auto">
          <a:xfrm>
            <a:off x="500062" y="4000500"/>
            <a:ext cx="7958137" cy="2708434"/>
          </a:xfrm>
          <a:prstGeom prst="rect">
            <a:avLst/>
          </a:prstGeom>
          <a:solidFill>
            <a:schemeClr val="tx1"/>
          </a:solidFill>
          <a:ln w="9525">
            <a:noFill/>
            <a:miter lim="800000"/>
          </a:ln>
        </p:spPr>
        <p:txBody>
          <a:bodyPr wrap="square" anchor="ctr">
            <a:spAutoFit/>
          </a:bodyPr>
          <a:lstStyle/>
          <a:p>
            <a:pPr eaLnBrk="0" hangingPunct="0">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pPr>
            <a:r>
              <a:rPr lang="en-US" sz="2000" dirty="0"/>
              <a:t>	R = C/N ratio </a:t>
            </a:r>
            <a:endParaRPr lang="en-US" sz="2000" dirty="0"/>
          </a:p>
          <a:p>
            <a:pPr eaLnBrk="0" hangingPunct="0">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pPr>
            <a:r>
              <a:rPr lang="en-US" sz="2000" dirty="0"/>
              <a:t>	</a:t>
            </a:r>
            <a:r>
              <a:rPr lang="en-US" sz="2000" dirty="0" err="1"/>
              <a:t>Qn</a:t>
            </a:r>
            <a:r>
              <a:rPr lang="en-US" sz="2000" dirty="0"/>
              <a:t> = mass of material n ("as is", or "wet weight") </a:t>
            </a:r>
            <a:endParaRPr lang="en-US" sz="2000" dirty="0"/>
          </a:p>
          <a:p>
            <a:pPr eaLnBrk="0" hangingPunct="0">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pPr>
            <a:r>
              <a:rPr lang="en-US" sz="2000" dirty="0"/>
              <a:t>	</a:t>
            </a:r>
            <a:r>
              <a:rPr lang="en-US" sz="2000" dirty="0" err="1"/>
              <a:t>Cn</a:t>
            </a:r>
            <a:r>
              <a:rPr lang="en-US" sz="2000" dirty="0"/>
              <a:t> = carbon (%) </a:t>
            </a:r>
            <a:endParaRPr lang="en-US" sz="2000" dirty="0"/>
          </a:p>
          <a:p>
            <a:pPr eaLnBrk="0" hangingPunct="0">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pPr>
            <a:r>
              <a:rPr lang="en-US" sz="2000" dirty="0"/>
              <a:t>	</a:t>
            </a:r>
            <a:r>
              <a:rPr lang="en-US" sz="2000" dirty="0" err="1"/>
              <a:t>Nn</a:t>
            </a:r>
            <a:r>
              <a:rPr lang="en-US" sz="2000" dirty="0"/>
              <a:t> = nitrogen (%) </a:t>
            </a:r>
            <a:endParaRPr lang="en-US" sz="2000" dirty="0"/>
          </a:p>
          <a:p>
            <a:pPr eaLnBrk="0" hangingPunct="0">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pPr>
            <a:r>
              <a:rPr lang="en-US" sz="2000" dirty="0"/>
              <a:t>	</a:t>
            </a:r>
            <a:r>
              <a:rPr lang="en-US" sz="2000" dirty="0" err="1"/>
              <a:t>Mn</a:t>
            </a:r>
            <a:r>
              <a:rPr lang="en-US" sz="2000" dirty="0"/>
              <a:t> = moisture content (%) of material n</a:t>
            </a:r>
            <a:endParaRPr lang="en-US" sz="2000" dirty="0"/>
          </a:p>
          <a:p>
            <a:pPr eaLnBrk="0" hangingPunct="0">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pPr>
            <a:endParaRPr lang="en-US" sz="2000" dirty="0"/>
          </a:p>
        </p:txBody>
      </p:sp>
      <p:sp>
        <p:nvSpPr>
          <p:cNvPr id="6" name="Slide Number Placeholder 5"/>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ox(in)">
                                      <p:cBhvr>
                                        <p:cTn id="7" dur="500"/>
                                        <p:tgtEl>
                                          <p:spTgt spid="430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3012"/>
                                        </p:tgtEl>
                                        <p:attrNameLst>
                                          <p:attrName>style.visibility</p:attrName>
                                        </p:attrNameLst>
                                      </p:cBhvr>
                                      <p:to>
                                        <p:strVal val="visible"/>
                                      </p:to>
                                    </p:set>
                                    <p:animEffect transition="in" filter="box(in)">
                                      <p:cBhvr>
                                        <p:cTn id="12" dur="500"/>
                                        <p:tgtEl>
                                          <p:spTgt spid="430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3013"/>
                                        </p:tgtEl>
                                        <p:attrNameLst>
                                          <p:attrName>style.visibility</p:attrName>
                                        </p:attrNameLst>
                                      </p:cBhvr>
                                      <p:to>
                                        <p:strVal val="visible"/>
                                      </p:to>
                                    </p:set>
                                    <p:animEffect transition="in" filter="box(in)">
                                      <p:cBhvr>
                                        <p:cTn id="17" dur="500"/>
                                        <p:tgtEl>
                                          <p:spTgt spid="4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P spid="430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6700"/>
            <a:ext cx="7772400" cy="1143000"/>
          </a:xfrm>
        </p:spPr>
        <p:txBody>
          <a:bodyPr/>
          <a:lstStyle/>
          <a:p>
            <a:r>
              <a:rPr lang="en-US" dirty="0" smtClean="0"/>
              <a:t>C/N </a:t>
            </a:r>
            <a:endParaRPr lang="en-IN" dirty="0" smtClean="0"/>
          </a:p>
        </p:txBody>
      </p:sp>
      <p:graphicFrame>
        <p:nvGraphicFramePr>
          <p:cNvPr id="4" name="Content Placeholder 3"/>
          <p:cNvGraphicFramePr>
            <a:graphicFrameLocks noGrp="1"/>
          </p:cNvGraphicFramePr>
          <p:nvPr>
            <p:ph idx="1"/>
          </p:nvPr>
        </p:nvGraphicFramePr>
        <p:xfrm>
          <a:off x="857250" y="1409700"/>
          <a:ext cx="7363113" cy="2313432"/>
        </p:xfrm>
        <a:graphic>
          <a:graphicData uri="http://schemas.openxmlformats.org/drawingml/2006/table">
            <a:tbl>
              <a:tblPr/>
              <a:tblGrid>
                <a:gridCol w="1587037"/>
                <a:gridCol w="1641630"/>
                <a:gridCol w="1587037"/>
                <a:gridCol w="1452477"/>
                <a:gridCol w="1094932"/>
              </a:tblGrid>
              <a:tr h="0">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dirty="0">
                          <a:latin typeface="Times New Roman"/>
                          <a:ea typeface="Times New Roman"/>
                          <a:cs typeface="Times New Roman"/>
                        </a:rPr>
                        <a:t>Component</a:t>
                      </a:r>
                      <a:endParaRPr lang="en-IN"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a:latin typeface="Times New Roman"/>
                          <a:ea typeface="Times New Roman"/>
                          <a:cs typeface="Times New Roman"/>
                        </a:rPr>
                        <a:t>Moisture content (%)</a:t>
                      </a:r>
                      <a:endParaRPr lang="en-IN" sz="18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dirty="0">
                          <a:latin typeface="Times New Roman"/>
                          <a:ea typeface="Times New Roman"/>
                          <a:cs typeface="Times New Roman"/>
                        </a:rPr>
                        <a:t>Carbon (%)</a:t>
                      </a:r>
                      <a:endParaRPr lang="en-IN"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dirty="0">
                          <a:latin typeface="Times New Roman"/>
                          <a:ea typeface="Times New Roman"/>
                          <a:cs typeface="Times New Roman"/>
                        </a:rPr>
                        <a:t>Nitrogen (%)</a:t>
                      </a:r>
                      <a:endParaRPr lang="en-IN"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dirty="0">
                          <a:latin typeface="Times New Roman"/>
                          <a:ea typeface="Times New Roman"/>
                          <a:cs typeface="Times New Roman"/>
                        </a:rPr>
                        <a:t>Weight(kg)</a:t>
                      </a:r>
                      <a:endParaRPr lang="en-IN" sz="2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a:latin typeface="Times New Roman"/>
                          <a:ea typeface="Times New Roman"/>
                          <a:cs typeface="Times New Roman"/>
                        </a:rPr>
                        <a:t>Food waste</a:t>
                      </a:r>
                      <a:endParaRPr lang="en-IN" sz="18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a:latin typeface="Times New Roman"/>
                          <a:ea typeface="Times New Roman"/>
                          <a:cs typeface="Times New Roman"/>
                        </a:rPr>
                        <a:t>70</a:t>
                      </a:r>
                      <a:endParaRPr lang="en-IN" sz="18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a:latin typeface="Times New Roman"/>
                          <a:ea typeface="Times New Roman"/>
                          <a:cs typeface="Times New Roman"/>
                        </a:rPr>
                        <a:t>48</a:t>
                      </a:r>
                      <a:endParaRPr lang="en-IN" sz="18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a:latin typeface="Times New Roman"/>
                          <a:ea typeface="Times New Roman"/>
                          <a:cs typeface="Times New Roman"/>
                        </a:rPr>
                        <a:t>2.6</a:t>
                      </a:r>
                      <a:endParaRPr lang="en-IN" sz="18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a:latin typeface="Times New Roman"/>
                          <a:ea typeface="Times New Roman"/>
                          <a:cs typeface="Times New Roman"/>
                        </a:rPr>
                        <a:t>50</a:t>
                      </a:r>
                      <a:endParaRPr lang="en-IN" sz="24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a:latin typeface="Times New Roman"/>
                          <a:ea typeface="Times New Roman"/>
                          <a:cs typeface="Times New Roman"/>
                        </a:rPr>
                        <a:t>Paper</a:t>
                      </a:r>
                      <a:endParaRPr lang="en-IN" sz="18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dirty="0">
                          <a:latin typeface="Times New Roman"/>
                          <a:ea typeface="Times New Roman"/>
                          <a:cs typeface="Times New Roman"/>
                        </a:rPr>
                        <a:t>6</a:t>
                      </a:r>
                      <a:endParaRPr lang="en-IN"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dirty="0" smtClean="0">
                          <a:latin typeface="Times New Roman"/>
                          <a:ea typeface="Times New Roman"/>
                          <a:cs typeface="Times New Roman"/>
                        </a:rPr>
                        <a:t>48</a:t>
                      </a:r>
                      <a:endParaRPr lang="en-IN"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a:latin typeface="Times New Roman"/>
                          <a:ea typeface="Times New Roman"/>
                          <a:cs typeface="Times New Roman"/>
                        </a:rPr>
                        <a:t>0.3</a:t>
                      </a:r>
                      <a:endParaRPr lang="en-IN" sz="18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a:latin typeface="Times New Roman"/>
                          <a:ea typeface="Times New Roman"/>
                          <a:cs typeface="Times New Roman"/>
                        </a:rPr>
                        <a:t>5</a:t>
                      </a:r>
                      <a:endParaRPr lang="en-IN" sz="24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a:latin typeface="Times New Roman"/>
                          <a:ea typeface="Times New Roman"/>
                          <a:cs typeface="Times New Roman"/>
                        </a:rPr>
                        <a:t>Garden trimmings</a:t>
                      </a:r>
                      <a:endParaRPr lang="en-IN" sz="18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dirty="0">
                          <a:latin typeface="Times New Roman"/>
                          <a:ea typeface="Times New Roman"/>
                          <a:cs typeface="Times New Roman"/>
                        </a:rPr>
                        <a:t>60</a:t>
                      </a:r>
                      <a:endParaRPr lang="en-IN"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smtClean="0">
                          <a:latin typeface="Times New Roman"/>
                          <a:ea typeface="Times New Roman"/>
                          <a:cs typeface="Times New Roman"/>
                        </a:rPr>
                        <a:t>48</a:t>
                      </a:r>
                      <a:endParaRPr lang="en-IN" sz="18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a:latin typeface="Times New Roman"/>
                          <a:ea typeface="Times New Roman"/>
                          <a:cs typeface="Times New Roman"/>
                        </a:rPr>
                        <a:t>3.4</a:t>
                      </a:r>
                      <a:endParaRPr lang="en-IN" sz="18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dirty="0">
                          <a:latin typeface="Times New Roman"/>
                          <a:ea typeface="Times New Roman"/>
                          <a:cs typeface="Times New Roman"/>
                        </a:rPr>
                        <a:t>10</a:t>
                      </a:r>
                      <a:endParaRPr lang="en-IN" sz="2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41314" name="Picture 2"/>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1143000" y="5715000"/>
            <a:ext cx="6861175" cy="595313"/>
          </a:xfrm>
          <a:prstGeom prst="rect">
            <a:avLst/>
          </a:prstGeom>
          <a:solidFill>
            <a:schemeClr val="tx1"/>
          </a:solidFill>
          <a:ln w="9525">
            <a:noFill/>
            <a:miter lim="800000"/>
            <a:headEnd/>
            <a:tailEnd/>
          </a:ln>
        </p:spPr>
      </p:pic>
      <p:pic>
        <p:nvPicPr>
          <p:cNvPr id="141313" name="Picture 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286125" y="6343650"/>
            <a:ext cx="1400175" cy="514350"/>
          </a:xfrm>
          <a:prstGeom prst="rect">
            <a:avLst/>
          </a:prstGeom>
          <a:solidFill>
            <a:schemeClr val="tx1"/>
          </a:solidFill>
          <a:ln w="9525">
            <a:noFill/>
            <a:miter lim="800000"/>
            <a:headEnd/>
            <a:tailEnd/>
          </a:ln>
        </p:spPr>
      </p:pic>
      <p:sp>
        <p:nvSpPr>
          <p:cNvPr id="141315" name="Rectangle 3"/>
          <p:cNvSpPr>
            <a:spLocks noChangeArrowheads="1"/>
          </p:cNvSpPr>
          <p:nvPr/>
        </p:nvSpPr>
        <p:spPr bwMode="auto">
          <a:xfrm>
            <a:off x="2521849" y="4050189"/>
            <a:ext cx="3207929" cy="1277273"/>
          </a:xfrm>
          <a:prstGeom prst="rect">
            <a:avLst/>
          </a:prstGeom>
          <a:solidFill>
            <a:schemeClr val="tx1"/>
          </a:solidFill>
          <a:ln w="9525">
            <a:noFill/>
            <a:miter lim="800000"/>
          </a:ln>
        </p:spPr>
        <p:txBody>
          <a:bodyPr wrap="square" anchor="ctr">
            <a:spAutoFit/>
          </a:bodyPr>
          <a:lstStyle/>
          <a:p>
            <a:pPr>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pPr>
            <a:r>
              <a:rPr lang="en-US" sz="1400" dirty="0">
                <a:cs typeface="Times New Roman" pitchFamily="18" charset="0"/>
              </a:rPr>
              <a:t>Q1 = 50kg, Q2 = 5kg, Q3 = </a:t>
            </a:r>
            <a:r>
              <a:rPr lang="en-US" sz="1400" dirty="0" smtClean="0">
                <a:cs typeface="Times New Roman" pitchFamily="18" charset="0"/>
              </a:rPr>
              <a:t>10kg</a:t>
            </a:r>
            <a:endParaRPr lang="en-US" sz="1400" dirty="0"/>
          </a:p>
          <a:p>
            <a:pPr eaLnBrk="0" hangingPunct="0">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pPr>
            <a:r>
              <a:rPr lang="en-US" sz="1400" dirty="0">
                <a:cs typeface="Times New Roman" pitchFamily="18" charset="0"/>
              </a:rPr>
              <a:t>N1 = 2.6 (%), N2 = 0.3 (%), N3 = 3.4 (%)</a:t>
            </a:r>
            <a:endParaRPr lang="en-US" sz="1400" dirty="0"/>
          </a:p>
          <a:p>
            <a:pPr eaLnBrk="0" hangingPunct="0">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pPr>
            <a:r>
              <a:rPr lang="en-US" sz="1400" dirty="0">
                <a:cs typeface="Times New Roman" pitchFamily="18" charset="0"/>
              </a:rPr>
              <a:t>C1 = 48 (%), C2 = 48 (%), C3 = 48 (%)</a:t>
            </a:r>
            <a:endParaRPr lang="en-US" sz="1400" dirty="0"/>
          </a:p>
          <a:p>
            <a:pPr eaLnBrk="0" hangingPunct="0">
              <a:tabLst>
                <a:tab pos="581025" algn="l"/>
                <a:tab pos="1163320" algn="l"/>
                <a:tab pos="1744345" algn="l"/>
                <a:tab pos="2327275" algn="l"/>
                <a:tab pos="2908300" algn="l"/>
                <a:tab pos="3489325" algn="l"/>
                <a:tab pos="4071620" algn="l"/>
                <a:tab pos="4652645" algn="l"/>
                <a:tab pos="5235575" algn="l"/>
                <a:tab pos="5816600" algn="l"/>
                <a:tab pos="6397625" algn="l"/>
                <a:tab pos="6979920" algn="l"/>
                <a:tab pos="7560945" algn="l"/>
                <a:tab pos="8143875" algn="l"/>
                <a:tab pos="8724900" algn="l"/>
                <a:tab pos="9305925" algn="l"/>
              </a:tabLst>
            </a:pPr>
            <a:r>
              <a:rPr lang="en-US" sz="1400" dirty="0">
                <a:cs typeface="Times New Roman" pitchFamily="18" charset="0"/>
              </a:rPr>
              <a:t>M1 = 70 (%), M2 = 6, (%), M3 = 60 (%), </a:t>
            </a:r>
            <a:endParaRPr lang="en-US" sz="1400" dirty="0"/>
          </a:p>
        </p:txBody>
      </p:sp>
      <p:sp>
        <p:nvSpPr>
          <p:cNvPr id="20518" name="Rectangle 4"/>
          <p:cNvSpPr>
            <a:spLocks noChangeArrowheads="1"/>
          </p:cNvSpPr>
          <p:nvPr/>
        </p:nvSpPr>
        <p:spPr bwMode="auto">
          <a:xfrm>
            <a:off x="0" y="838200"/>
            <a:ext cx="9144000" cy="0"/>
          </a:xfrm>
          <a:prstGeom prst="rect">
            <a:avLst/>
          </a:prstGeom>
          <a:noFill/>
          <a:ln w="9525">
            <a:noFill/>
            <a:miter lim="800000"/>
          </a:ln>
        </p:spPr>
        <p:txBody>
          <a:bodyPr wrap="none" anchor="ctr">
            <a:spAutoFit/>
          </a:bodyPr>
          <a:lstStyle/>
          <a:p>
            <a:endParaRPr lang="en-US"/>
          </a:p>
        </p:txBody>
      </p:sp>
      <p:sp>
        <p:nvSpPr>
          <p:cNvPr id="8" name="Slide Number Placeholder 7"/>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1315"/>
                                        </p:tgtEl>
                                        <p:attrNameLst>
                                          <p:attrName>style.visibility</p:attrName>
                                        </p:attrNameLst>
                                      </p:cBhvr>
                                      <p:to>
                                        <p:strVal val="visible"/>
                                      </p:to>
                                    </p:set>
                                    <p:animEffect transition="in" filter="box(in)">
                                      <p:cBhvr>
                                        <p:cTn id="17" dur="500"/>
                                        <p:tgtEl>
                                          <p:spTgt spid="14131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41314"/>
                                        </p:tgtEl>
                                        <p:attrNameLst>
                                          <p:attrName>style.visibility</p:attrName>
                                        </p:attrNameLst>
                                      </p:cBhvr>
                                      <p:to>
                                        <p:strVal val="visible"/>
                                      </p:to>
                                    </p:set>
                                    <p:animEffect transition="in" filter="box(in)">
                                      <p:cBhvr>
                                        <p:cTn id="22" dur="500"/>
                                        <p:tgtEl>
                                          <p:spTgt spid="14131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41313"/>
                                        </p:tgtEl>
                                        <p:attrNameLst>
                                          <p:attrName>style.visibility</p:attrName>
                                        </p:attrNameLst>
                                      </p:cBhvr>
                                      <p:to>
                                        <p:strVal val="visible"/>
                                      </p:to>
                                    </p:set>
                                    <p:animEffect transition="in" filter="box(in)">
                                      <p:cBhvr>
                                        <p:cTn id="27" dur="500"/>
                                        <p:tgtEl>
                                          <p:spTgt spid="141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13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10551"/>
            <a:ext cx="7772400" cy="1143000"/>
          </a:xfrm>
        </p:spPr>
        <p:txBody>
          <a:bodyPr/>
          <a:lstStyle/>
          <a:p>
            <a:r>
              <a:rPr lang="en-US" sz="4800" dirty="0" smtClean="0"/>
              <a:t>C: Carbon</a:t>
            </a:r>
            <a:endParaRPr lang="en-US" sz="4800" dirty="0"/>
          </a:p>
        </p:txBody>
      </p:sp>
      <p:pic>
        <p:nvPicPr>
          <p:cNvPr id="4" name="Picture 3"/>
          <p:cNvPicPr/>
          <p:nvPr/>
        </p:nvPicPr>
        <p:blipFill>
          <a:blip r:embed="rId1"/>
          <a:srcRect/>
          <a:stretch>
            <a:fillRect/>
          </a:stretch>
        </p:blipFill>
        <p:spPr bwMode="auto">
          <a:xfrm>
            <a:off x="375315" y="1752600"/>
            <a:ext cx="4817787" cy="2336321"/>
          </a:xfrm>
          <a:prstGeom prst="rect">
            <a:avLst/>
          </a:prstGeom>
          <a:noFill/>
          <a:ln w="9525">
            <a:noFill/>
            <a:miter lim="800000"/>
            <a:headEnd/>
            <a:tailEnd/>
          </a:ln>
        </p:spPr>
      </p:pic>
      <p:pic>
        <p:nvPicPr>
          <p:cNvPr id="5" name="Picture 4"/>
          <p:cNvPicPr/>
          <p:nvPr/>
        </p:nvPicPr>
        <p:blipFill>
          <a:blip r:embed="rId2"/>
          <a:srcRect b="30770"/>
          <a:stretch>
            <a:fillRect/>
          </a:stretch>
        </p:blipFill>
        <p:spPr bwMode="auto">
          <a:xfrm>
            <a:off x="375315" y="4515958"/>
            <a:ext cx="5076579" cy="970442"/>
          </a:xfrm>
          <a:prstGeom prst="rect">
            <a:avLst/>
          </a:prstGeom>
          <a:noFill/>
          <a:ln w="9525">
            <a:noFill/>
            <a:miter lim="800000"/>
            <a:headEnd/>
            <a:tailEnd/>
          </a:ln>
        </p:spPr>
      </p:pic>
      <p:sp>
        <p:nvSpPr>
          <p:cNvPr id="555009" name="Rectangle 1"/>
          <p:cNvSpPr>
            <a:spLocks noChangeArrowheads="1"/>
          </p:cNvSpPr>
          <p:nvPr/>
        </p:nvSpPr>
        <p:spPr bwMode="auto">
          <a:xfrm>
            <a:off x="0" y="5943600"/>
            <a:ext cx="8707902" cy="430887"/>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22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 Biomass : C</a:t>
            </a:r>
            <a:r>
              <a:rPr kumimoji="0" lang="en-US" sz="2200" b="1" i="0" u="none" strike="noStrike" cap="none" normalizeH="0" baseline="-30000" dirty="0" smtClean="0">
                <a:ln>
                  <a:noFill/>
                </a:ln>
                <a:solidFill>
                  <a:schemeClr val="tx1"/>
                </a:solidFill>
                <a:effectLst/>
                <a:latin typeface="Arial" panose="02080604020202020204" pitchFamily="34" charset="0"/>
                <a:ea typeface="Calibri" pitchFamily="34" charset="0"/>
                <a:cs typeface="Arial" panose="02080604020202020204" pitchFamily="34" charset="0"/>
              </a:rPr>
              <a:t>5</a:t>
            </a:r>
            <a:r>
              <a:rPr kumimoji="0" lang="en-US" sz="22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H</a:t>
            </a:r>
            <a:r>
              <a:rPr kumimoji="0" lang="en-US" sz="2200" b="1" i="0" u="none" strike="noStrike" cap="none" normalizeH="0" baseline="-30000" dirty="0" smtClean="0">
                <a:ln>
                  <a:noFill/>
                </a:ln>
                <a:solidFill>
                  <a:schemeClr val="tx1"/>
                </a:solidFill>
                <a:effectLst/>
                <a:latin typeface="Arial" panose="02080604020202020204" pitchFamily="34" charset="0"/>
                <a:ea typeface="Calibri" pitchFamily="34" charset="0"/>
                <a:cs typeface="Arial" panose="02080604020202020204" pitchFamily="34" charset="0"/>
              </a:rPr>
              <a:t>7</a:t>
            </a:r>
            <a:r>
              <a:rPr kumimoji="0" lang="en-US" sz="22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NO</a:t>
            </a:r>
            <a:r>
              <a:rPr kumimoji="0" lang="en-US" sz="2200" b="1" i="0" u="none" strike="noStrike" cap="none" normalizeH="0" baseline="-30000" dirty="0" smtClean="0">
                <a:ln>
                  <a:noFill/>
                </a:ln>
                <a:solidFill>
                  <a:schemeClr val="tx1"/>
                </a:solidFill>
                <a:effectLst/>
                <a:latin typeface="Arial" panose="02080604020202020204" pitchFamily="34" charset="0"/>
                <a:ea typeface="Calibri" pitchFamily="34" charset="0"/>
                <a:cs typeface="Arial" panose="02080604020202020204" pitchFamily="34" charset="0"/>
              </a:rPr>
              <a:t>2</a:t>
            </a:r>
            <a:r>
              <a:rPr kumimoji="0" lang="en-US" sz="22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 , Bacteria C/Total Mass = 0.53 or 1/1.8</a:t>
            </a:r>
            <a:endParaRPr kumimoji="0" lang="en-US" sz="2200" b="0" i="0" u="none" strike="noStrike" cap="none" normalizeH="0" baseline="0" dirty="0" smtClean="0">
              <a:ln>
                <a:noFill/>
              </a:ln>
              <a:solidFill>
                <a:schemeClr val="tx1"/>
              </a:solidFill>
              <a:effectLst/>
              <a:latin typeface="Arial" panose="02080604020202020204" pitchFamily="34" charset="0"/>
              <a:cs typeface="Arial" panose="02080604020202020204" pitchFamily="34" charset="0"/>
            </a:endParaRPr>
          </a:p>
        </p:txBody>
      </p:sp>
      <p:pic>
        <p:nvPicPr>
          <p:cNvPr id="7" name="Picture 6"/>
          <p:cNvPicPr/>
          <p:nvPr/>
        </p:nvPicPr>
        <p:blipFill>
          <a:blip r:embed="rId3"/>
          <a:srcRect/>
          <a:stretch>
            <a:fillRect/>
          </a:stretch>
        </p:blipFill>
        <p:spPr bwMode="auto">
          <a:xfrm>
            <a:off x="5451894" y="3019107"/>
            <a:ext cx="3674961" cy="1069814"/>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55009"/>
                                        </p:tgtEl>
                                        <p:attrNameLst>
                                          <p:attrName>style.visibility</p:attrName>
                                        </p:attrNameLst>
                                      </p:cBhvr>
                                      <p:to>
                                        <p:strVal val="visible"/>
                                      </p:to>
                                    </p:set>
                                    <p:animEffect transition="in" filter="box(in)">
                                      <p:cBhvr>
                                        <p:cTn id="22" dur="500"/>
                                        <p:tgtEl>
                                          <p:spTgt spid="55500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5500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792"/>
            <a:ext cx="9144000" cy="1143000"/>
          </a:xfrm>
        </p:spPr>
        <p:txBody>
          <a:bodyPr/>
          <a:lstStyle/>
          <a:p>
            <a:r>
              <a:rPr lang="en-US" sz="3600" b="1" dirty="0" smtClean="0"/>
              <a:t>pH: If reduces-Aeration Mixing, If very high- Acidifying agent (</a:t>
            </a:r>
            <a:r>
              <a:rPr lang="en-US" sz="3600" b="1" dirty="0" err="1" smtClean="0"/>
              <a:t>Sulphur</a:t>
            </a:r>
            <a:r>
              <a:rPr lang="en-US" sz="3600" b="1" dirty="0" smtClean="0"/>
              <a:t> compounds)</a:t>
            </a:r>
            <a:endParaRPr lang="en-US" sz="3600" b="1" dirty="0"/>
          </a:p>
        </p:txBody>
      </p:sp>
      <p:pic>
        <p:nvPicPr>
          <p:cNvPr id="556033" name="Picture 1"/>
          <p:cNvPicPr>
            <a:picLocks noGrp="1" noChangeAspect="1" noChangeArrowheads="1"/>
          </p:cNvPicPr>
          <p:nvPr>
            <p:ph idx="1"/>
          </p:nvPr>
        </p:nvPicPr>
        <p:blipFill>
          <a:blip r:embed="rId1"/>
          <a:srcRect/>
          <a:stretch>
            <a:fillRect/>
          </a:stretch>
        </p:blipFill>
        <p:spPr bwMode="auto">
          <a:xfrm>
            <a:off x="815926" y="1757515"/>
            <a:ext cx="7104145" cy="4903537"/>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56033"/>
                                        </p:tgtEl>
                                        <p:attrNameLst>
                                          <p:attrName>style.visibility</p:attrName>
                                        </p:attrNameLst>
                                      </p:cBhvr>
                                      <p:to>
                                        <p:strVal val="visible"/>
                                      </p:to>
                                    </p:set>
                                    <p:animEffect transition="in" filter="box(in)">
                                      <p:cBhvr>
                                        <p:cTn id="12" dur="500"/>
                                        <p:tgtEl>
                                          <p:spTgt spid="556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t>Composting </a:t>
            </a:r>
            <a:endParaRPr lang="en-US" sz="6000" dirty="0"/>
          </a:p>
        </p:txBody>
      </p:sp>
      <p:sp>
        <p:nvSpPr>
          <p:cNvPr id="555010" name="Rectangle 2"/>
          <p:cNvSpPr>
            <a:spLocks noChangeArrowheads="1"/>
          </p:cNvSpPr>
          <p:nvPr/>
        </p:nvSpPr>
        <p:spPr bwMode="auto">
          <a:xfrm>
            <a:off x="339486" y="2104935"/>
            <a:ext cx="8329524" cy="1200329"/>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b="0"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Complex organics + O</a:t>
            </a:r>
            <a:r>
              <a:rPr kumimoji="0" lang="en-US" b="0" i="0" u="none" strike="noStrike" cap="none" normalizeH="0" baseline="-25000" dirty="0" smtClean="0">
                <a:ln>
                  <a:noFill/>
                </a:ln>
                <a:solidFill>
                  <a:schemeClr val="tx1"/>
                </a:solidFill>
                <a:effectLst/>
                <a:latin typeface="Arial" panose="02080604020202020204" pitchFamily="34" charset="0"/>
                <a:ea typeface="Calibri" pitchFamily="34" charset="0"/>
                <a:cs typeface="Arial" panose="02080604020202020204" pitchFamily="34" charset="0"/>
              </a:rPr>
              <a:t>2</a:t>
            </a:r>
            <a:r>
              <a:rPr kumimoji="0" lang="en-US" b="0"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  ---------CO</a:t>
            </a:r>
            <a:r>
              <a:rPr kumimoji="0" lang="en-US" b="0" i="0" u="none" strike="noStrike" cap="none" normalizeH="0" baseline="-25000" dirty="0" smtClean="0">
                <a:ln>
                  <a:noFill/>
                </a:ln>
                <a:solidFill>
                  <a:schemeClr val="tx1"/>
                </a:solidFill>
                <a:effectLst/>
                <a:latin typeface="Arial" panose="02080604020202020204" pitchFamily="34" charset="0"/>
                <a:ea typeface="Calibri" pitchFamily="34" charset="0"/>
                <a:cs typeface="Arial" panose="02080604020202020204" pitchFamily="34" charset="0"/>
              </a:rPr>
              <a:t>2</a:t>
            </a:r>
            <a:r>
              <a:rPr kumimoji="0" lang="en-US" b="0"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 + H</a:t>
            </a:r>
            <a:r>
              <a:rPr kumimoji="0" lang="en-US" b="0" i="0" u="none" strike="noStrike" cap="none" normalizeH="0" baseline="-25000" dirty="0" smtClean="0">
                <a:ln>
                  <a:noFill/>
                </a:ln>
                <a:solidFill>
                  <a:schemeClr val="tx1"/>
                </a:solidFill>
                <a:effectLst/>
                <a:latin typeface="Arial" panose="02080604020202020204" pitchFamily="34" charset="0"/>
                <a:ea typeface="Calibri" pitchFamily="34" charset="0"/>
                <a:cs typeface="Arial" panose="02080604020202020204" pitchFamily="34" charset="0"/>
              </a:rPr>
              <a:t>2</a:t>
            </a:r>
            <a:r>
              <a:rPr kumimoji="0" lang="en-US" b="0"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O + NO</a:t>
            </a:r>
            <a:r>
              <a:rPr kumimoji="0" lang="en-US" b="0" i="0" u="none" strike="noStrike" cap="none" normalizeH="0" baseline="-25000" dirty="0" smtClean="0">
                <a:ln>
                  <a:noFill/>
                </a:ln>
                <a:solidFill>
                  <a:schemeClr val="tx1"/>
                </a:solidFill>
                <a:effectLst/>
                <a:latin typeface="Arial" panose="02080604020202020204" pitchFamily="34" charset="0"/>
                <a:ea typeface="Calibri" pitchFamily="34" charset="0"/>
                <a:cs typeface="Arial" panose="02080604020202020204" pitchFamily="34" charset="0"/>
              </a:rPr>
              <a:t>3</a:t>
            </a:r>
            <a:r>
              <a:rPr kumimoji="0" lang="en-US" b="0"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 + SO</a:t>
            </a:r>
            <a:r>
              <a:rPr kumimoji="0" lang="en-US" b="0" i="0" u="none" strike="noStrike" cap="none" normalizeH="0" baseline="-25000" dirty="0" smtClean="0">
                <a:ln>
                  <a:noFill/>
                </a:ln>
                <a:solidFill>
                  <a:schemeClr val="tx1"/>
                </a:solidFill>
                <a:effectLst/>
                <a:latin typeface="Arial" panose="02080604020202020204" pitchFamily="34" charset="0"/>
                <a:ea typeface="Calibri" pitchFamily="34" charset="0"/>
                <a:cs typeface="Arial" panose="02080604020202020204" pitchFamily="34" charset="0"/>
              </a:rPr>
              <a:t>4</a:t>
            </a:r>
            <a:r>
              <a:rPr kumimoji="0" lang="en-US" b="0" i="0" u="none" strike="noStrike" cap="none" normalizeH="0" baseline="30000" dirty="0" smtClean="0">
                <a:ln>
                  <a:noFill/>
                </a:ln>
                <a:solidFill>
                  <a:schemeClr val="tx1"/>
                </a:solidFill>
                <a:effectLst/>
                <a:latin typeface="Arial" panose="02080604020202020204" pitchFamily="34" charset="0"/>
                <a:ea typeface="Calibri" pitchFamily="34" charset="0"/>
                <a:cs typeface="Arial" panose="02080604020202020204" pitchFamily="34" charset="0"/>
              </a:rPr>
              <a:t>--</a:t>
            </a:r>
            <a:r>
              <a:rPr kumimoji="0" lang="en-US" b="0"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 +</a:t>
            </a:r>
            <a:endParaRPr kumimoji="0" lang="en-US" b="0"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b="0"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 Less complex organics + heat</a:t>
            </a:r>
            <a:endParaRPr kumimoji="0" lang="en-US" b="0" i="0" u="none" strike="noStrike" cap="none" normalizeH="0" baseline="0" dirty="0" smtClean="0">
              <a:ln>
                <a:noFill/>
              </a:ln>
              <a:solidFill>
                <a:schemeClr val="tx1"/>
              </a:solidFill>
              <a:effectLst/>
              <a:latin typeface="Arial" panose="02080604020202020204" pitchFamily="34" charset="0"/>
              <a:cs typeface="Arial" panose="0208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n-US" b="0" i="0" u="none" strike="noStrike" cap="none" normalizeH="0" baseline="0" dirty="0" smtClean="0">
              <a:ln>
                <a:noFill/>
              </a:ln>
              <a:solidFill>
                <a:schemeClr val="tx1"/>
              </a:solidFill>
              <a:effectLst/>
              <a:latin typeface="Arial" panose="02080604020202020204" pitchFamily="34" charset="0"/>
              <a:cs typeface="Arial" panose="02080604020202020204" pitchFamily="34" charset="0"/>
            </a:endParaRPr>
          </a:p>
        </p:txBody>
      </p:sp>
      <p:pic>
        <p:nvPicPr>
          <p:cNvPr id="555009" name="Picture 1"/>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339486" y="4250745"/>
            <a:ext cx="8709436" cy="739103"/>
          </a:xfrm>
          <a:prstGeom prst="rect">
            <a:avLst/>
          </a:prstGeom>
          <a:solidFill>
            <a:schemeClr val="tx2">
              <a:lumMod val="20000"/>
              <a:lumOff val="80000"/>
            </a:schemeClr>
          </a:solidFill>
        </p:spPr>
      </p:pic>
      <p:sp>
        <p:nvSpPr>
          <p:cNvPr id="5" name="Slide Number Placeholder 4"/>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55010"/>
                                        </p:tgtEl>
                                        <p:attrNameLst>
                                          <p:attrName>style.visibility</p:attrName>
                                        </p:attrNameLst>
                                      </p:cBhvr>
                                      <p:to>
                                        <p:strVal val="visible"/>
                                      </p:to>
                                    </p:set>
                                    <p:animEffect transition="in" filter="box(in)">
                                      <p:cBhvr>
                                        <p:cTn id="12" dur="500"/>
                                        <p:tgtEl>
                                          <p:spTgt spid="5550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55009"/>
                                        </p:tgtEl>
                                        <p:attrNameLst>
                                          <p:attrName>style.visibility</p:attrName>
                                        </p:attrNameLst>
                                      </p:cBhvr>
                                      <p:to>
                                        <p:strVal val="visible"/>
                                      </p:to>
                                    </p:set>
                                    <p:animEffect transition="in" filter="box(in)">
                                      <p:cBhvr>
                                        <p:cTn id="17" dur="500"/>
                                        <p:tgtEl>
                                          <p:spTgt spid="555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550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latin typeface="Arial" panose="02080604020202020204" pitchFamily="34" charset="0"/>
                <a:cs typeface="Arial" panose="02080604020202020204" pitchFamily="34" charset="0"/>
              </a:rPr>
              <a:t>Air-Oxygen Transfer, Mixing/Turning</a:t>
            </a:r>
            <a:endParaRPr lang="en-IN" smtClean="0">
              <a:latin typeface="Arial" panose="02080604020202020204" pitchFamily="34" charset="0"/>
              <a:cs typeface="Arial" panose="02080604020202020204" pitchFamily="34" charset="0"/>
            </a:endParaRPr>
          </a:p>
        </p:txBody>
      </p:sp>
      <p:sp>
        <p:nvSpPr>
          <p:cNvPr id="44035" name="Content Placeholder 2"/>
          <p:cNvSpPr>
            <a:spLocks noGrp="1"/>
          </p:cNvSpPr>
          <p:nvPr>
            <p:ph idx="1"/>
          </p:nvPr>
        </p:nvSpPr>
        <p:spPr>
          <a:xfrm>
            <a:off x="351692" y="2022764"/>
            <a:ext cx="8106508" cy="3941298"/>
          </a:xfrm>
        </p:spPr>
        <p:txBody>
          <a:bodyPr/>
          <a:lstStyle/>
          <a:p>
            <a:r>
              <a:rPr lang="en-IN" b="1" dirty="0" smtClean="0">
                <a:latin typeface="Arial" panose="02080604020202020204" pitchFamily="34" charset="0"/>
                <a:cs typeface="Arial" panose="02080604020202020204" pitchFamily="34" charset="0"/>
              </a:rPr>
              <a:t>Porosity is the air filled space between particles "Browns” help to maintain good porosity in the pile. A compacted pile has lost porosity, can be increased by turning</a:t>
            </a:r>
            <a:endParaRPr lang="en-IN" b="1" dirty="0" smtClean="0">
              <a:latin typeface="Arial" panose="02080604020202020204" pitchFamily="34" charset="0"/>
              <a:cs typeface="Arial" panose="02080604020202020204" pitchFamily="34" charset="0"/>
            </a:endParaRPr>
          </a:p>
          <a:p>
            <a:r>
              <a:rPr lang="en-IN" b="1" dirty="0" smtClean="0">
                <a:latin typeface="Arial" panose="02080604020202020204" pitchFamily="34" charset="0"/>
                <a:cs typeface="Arial" panose="02080604020202020204" pitchFamily="34" charset="0"/>
              </a:rPr>
              <a:t>Aeration can be increased by inserting sticks, cornstalks, or perforated pipes into or under the pile.</a:t>
            </a:r>
            <a:endParaRPr lang="en-IN" b="1" dirty="0" smtClean="0">
              <a:latin typeface="Arial" panose="02080604020202020204" pitchFamily="34" charset="0"/>
              <a:cs typeface="Arial" panose="02080604020202020204" pitchFamily="34" charset="0"/>
            </a:endParaRPr>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box(in)">
                                      <p:cBhvr>
                                        <p:cTn id="7" dur="500"/>
                                        <p:tgtEl>
                                          <p:spTgt spid="440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035">
                                            <p:txEl>
                                              <p:pRg st="0" end="0"/>
                                            </p:txEl>
                                          </p:spTgt>
                                        </p:tgtEl>
                                        <p:attrNameLst>
                                          <p:attrName>style.visibility</p:attrName>
                                        </p:attrNameLst>
                                      </p:cBhvr>
                                      <p:to>
                                        <p:strVal val="visible"/>
                                      </p:to>
                                    </p:set>
                                    <p:animEffect transition="in" filter="box(in)">
                                      <p:cBhvr>
                                        <p:cTn id="12" dur="500"/>
                                        <p:tgtEl>
                                          <p:spTgt spid="440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4035">
                                            <p:txEl>
                                              <p:pRg st="1" end="1"/>
                                            </p:txEl>
                                          </p:spTgt>
                                        </p:tgtEl>
                                        <p:attrNameLst>
                                          <p:attrName>style.visibility</p:attrName>
                                        </p:attrNameLst>
                                      </p:cBhvr>
                                      <p:to>
                                        <p:strVal val="visible"/>
                                      </p:to>
                                    </p:set>
                                    <p:animEffect transition="in" filter="box(in)">
                                      <p:cBhvr>
                                        <p:cTn id="17" dur="500"/>
                                        <p:tgtEl>
                                          <p:spTgt spid="440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03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718" name="Picture 3142" descr="C:\Kazmi\COMPOST\pictures\solidwaste2-1.JPG"/>
          <p:cNvPicPr>
            <a:picLocks noChangeAspect="1" noChangeArrowheads="1"/>
          </p:cNvPicPr>
          <p:nvPr/>
        </p:nvPicPr>
        <p:blipFill>
          <a:blip r:embed="rId1"/>
          <a:srcRect/>
          <a:stretch>
            <a:fillRect/>
          </a:stretch>
        </p:blipFill>
        <p:spPr bwMode="auto">
          <a:xfrm>
            <a:off x="4376738" y="2141538"/>
            <a:ext cx="4602162" cy="3700462"/>
          </a:xfrm>
          <a:prstGeom prst="rect">
            <a:avLst/>
          </a:prstGeom>
          <a:noFill/>
        </p:spPr>
      </p:pic>
      <p:sp>
        <p:nvSpPr>
          <p:cNvPr id="283719" name="Rectangle 3143"/>
          <p:cNvSpPr>
            <a:spLocks noChangeArrowheads="1"/>
          </p:cNvSpPr>
          <p:nvPr/>
        </p:nvSpPr>
        <p:spPr bwMode="auto">
          <a:xfrm>
            <a:off x="0" y="2141538"/>
            <a:ext cx="4454525" cy="3582519"/>
          </a:xfrm>
          <a:prstGeom prst="rect">
            <a:avLst/>
          </a:prstGeom>
          <a:noFill/>
          <a:ln w="76200" cap="sq">
            <a:noFill/>
            <a:miter lim="800000"/>
            <a:headEnd type="none" w="sm" len="sm"/>
          </a:ln>
          <a:effectLst/>
        </p:spPr>
        <p:txBody>
          <a:bodyPr anchor="ctr">
            <a:spAutoFit/>
          </a:bodyPr>
          <a:lstStyle/>
          <a:p>
            <a:pPr algn="l">
              <a:lnSpc>
                <a:spcPct val="90000"/>
              </a:lnSpc>
              <a:spcBef>
                <a:spcPct val="0"/>
              </a:spcBef>
              <a:buFontTx/>
              <a:buChar char="•"/>
            </a:pPr>
            <a:r>
              <a:rPr lang="en-US" altLang="ja-JP" sz="2800" dirty="0">
                <a:solidFill>
                  <a:schemeClr val="tx1"/>
                </a:solidFill>
              </a:rPr>
              <a:t>To force fresh breathable air into all the material.</a:t>
            </a:r>
            <a:endParaRPr lang="en-US" altLang="ja-JP" sz="2800" dirty="0">
              <a:solidFill>
                <a:schemeClr val="tx1"/>
              </a:solidFill>
            </a:endParaRPr>
          </a:p>
          <a:p>
            <a:pPr algn="l">
              <a:lnSpc>
                <a:spcPct val="90000"/>
              </a:lnSpc>
              <a:spcBef>
                <a:spcPct val="0"/>
              </a:spcBef>
              <a:buFontTx/>
              <a:buChar char="•"/>
            </a:pPr>
            <a:endParaRPr lang="en-US" altLang="ja-JP" sz="2800" dirty="0">
              <a:solidFill>
                <a:schemeClr val="tx1"/>
              </a:solidFill>
            </a:endParaRPr>
          </a:p>
          <a:p>
            <a:pPr algn="l">
              <a:lnSpc>
                <a:spcPct val="90000"/>
              </a:lnSpc>
              <a:spcBef>
                <a:spcPct val="0"/>
              </a:spcBef>
              <a:buFontTx/>
              <a:buChar char="•"/>
            </a:pPr>
            <a:r>
              <a:rPr lang="en-US" altLang="ja-JP" sz="2800" dirty="0">
                <a:solidFill>
                  <a:schemeClr val="tx1"/>
                </a:solidFill>
              </a:rPr>
              <a:t>Enhance process uniformity by disrupting and reshaping the pile</a:t>
            </a:r>
            <a:endParaRPr lang="en-US" altLang="ja-JP" sz="2800" dirty="0">
              <a:solidFill>
                <a:schemeClr val="tx1"/>
              </a:solidFill>
            </a:endParaRPr>
          </a:p>
          <a:p>
            <a:pPr algn="l">
              <a:lnSpc>
                <a:spcPct val="90000"/>
              </a:lnSpc>
              <a:spcBef>
                <a:spcPct val="0"/>
              </a:spcBef>
              <a:buFontTx/>
              <a:buChar char="•"/>
            </a:pPr>
            <a:endParaRPr lang="en-US" altLang="ja-JP" sz="2800" dirty="0">
              <a:solidFill>
                <a:schemeClr val="tx1"/>
              </a:solidFill>
            </a:endParaRPr>
          </a:p>
          <a:p>
            <a:pPr algn="l">
              <a:lnSpc>
                <a:spcPct val="90000"/>
              </a:lnSpc>
              <a:spcBef>
                <a:spcPct val="0"/>
              </a:spcBef>
              <a:buFontTx/>
              <a:buChar char="•"/>
            </a:pPr>
            <a:r>
              <a:rPr lang="en-US" altLang="ja-JP" sz="2800" dirty="0">
                <a:solidFill>
                  <a:schemeClr val="tx1"/>
                </a:solidFill>
              </a:rPr>
              <a:t>To break up clumps to improve product consistency.</a:t>
            </a:r>
            <a:endParaRPr lang="en-US" altLang="ja-JP" sz="2800" dirty="0">
              <a:solidFill>
                <a:schemeClr val="tx1"/>
              </a:solidFill>
            </a:endParaRPr>
          </a:p>
        </p:txBody>
      </p:sp>
      <p:sp>
        <p:nvSpPr>
          <p:cNvPr id="283720" name="Rectangle 3144"/>
          <p:cNvSpPr>
            <a:spLocks noGrp="1" noChangeArrowheads="1"/>
          </p:cNvSpPr>
          <p:nvPr>
            <p:ph type="title"/>
          </p:nvPr>
        </p:nvSpPr>
        <p:spPr>
          <a:xfrm>
            <a:off x="698500" y="292100"/>
            <a:ext cx="7772400" cy="1143000"/>
          </a:xfrm>
          <a:noFill/>
        </p:spPr>
        <p:txBody>
          <a:bodyPr/>
          <a:lstStyle/>
          <a:p>
            <a:r>
              <a:rPr lang="en-US" altLang="ja-JP" b="1">
                <a:solidFill>
                  <a:srgbClr val="FFFF00"/>
                </a:solidFill>
              </a:rPr>
              <a:t>Turning &amp; Mixing</a:t>
            </a:r>
            <a:endParaRPr lang="en-US" altLang="ja-JP"/>
          </a:p>
        </p:txBody>
      </p:sp>
      <p:sp>
        <p:nvSpPr>
          <p:cNvPr id="5" name="Slide Number Placeholder 4"/>
          <p:cNvSpPr>
            <a:spLocks noGrp="1"/>
          </p:cNvSpPr>
          <p:nvPr>
            <p:ph type="sldNum" sz="quarter" idx="12"/>
          </p:nvPr>
        </p:nvSpPr>
        <p:spPr/>
        <p:txBody>
          <a:bodyPr/>
          <a:lstStyle/>
          <a:p>
            <a:fld id="{763A8D82-EB2A-4E7C-8014-EB9881BDA80E}"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283718"/>
                                        </p:tgtEl>
                                        <p:attrNameLst>
                                          <p:attrName>style.visibility</p:attrName>
                                        </p:attrNameLst>
                                      </p:cBhvr>
                                      <p:to>
                                        <p:strVal val="visible"/>
                                      </p:to>
                                    </p:set>
                                    <p:anim calcmode="lin" valueType="num">
                                      <p:cBhvr>
                                        <p:cTn id="7" dur="500" fill="hold"/>
                                        <p:tgtEl>
                                          <p:spTgt spid="283718"/>
                                        </p:tgtEl>
                                        <p:attrNameLst>
                                          <p:attrName>ppt_w</p:attrName>
                                        </p:attrNameLst>
                                      </p:cBhvr>
                                      <p:tavLst>
                                        <p:tav tm="0">
                                          <p:val>
                                            <p:fltVal val="0"/>
                                          </p:val>
                                        </p:tav>
                                        <p:tav tm="100000">
                                          <p:val>
                                            <p:strVal val="#ppt_w"/>
                                          </p:val>
                                        </p:tav>
                                      </p:tavLst>
                                    </p:anim>
                                    <p:anim calcmode="lin" valueType="num">
                                      <p:cBhvr>
                                        <p:cTn id="8" dur="500" fill="hold"/>
                                        <p:tgtEl>
                                          <p:spTgt spid="283718"/>
                                        </p:tgtEl>
                                        <p:attrNameLst>
                                          <p:attrName>ppt_h</p:attrName>
                                        </p:attrNameLst>
                                      </p:cBhvr>
                                      <p:tavLst>
                                        <p:tav tm="0">
                                          <p:val>
                                            <p:fltVal val="0"/>
                                          </p:val>
                                        </p:tav>
                                        <p:tav tm="100000">
                                          <p:val>
                                            <p:strVal val="#ppt_h"/>
                                          </p:val>
                                        </p:tav>
                                      </p:tavLst>
                                    </p:anim>
                                    <p:anim calcmode="lin" valueType="num">
                                      <p:cBhvr>
                                        <p:cTn id="9" dur="500" fill="hold"/>
                                        <p:tgtEl>
                                          <p:spTgt spid="283718"/>
                                        </p:tgtEl>
                                        <p:attrNameLst>
                                          <p:attrName>ppt_x</p:attrName>
                                        </p:attrNameLst>
                                      </p:cBhvr>
                                      <p:tavLst>
                                        <p:tav tm="0">
                                          <p:val>
                                            <p:fltVal val="0.5"/>
                                          </p:val>
                                        </p:tav>
                                        <p:tav tm="100000">
                                          <p:val>
                                            <p:strVal val="#ppt_x"/>
                                          </p:val>
                                        </p:tav>
                                      </p:tavLst>
                                    </p:anim>
                                    <p:anim calcmode="lin" valueType="num">
                                      <p:cBhvr>
                                        <p:cTn id="10" dur="500" fill="hold"/>
                                        <p:tgtEl>
                                          <p:spTgt spid="2837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Compost Turning</a:t>
            </a:r>
            <a:endParaRPr lang="en-US" dirty="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pic>
        <p:nvPicPr>
          <p:cNvPr id="606210" name="Picture 2"/>
          <p:cNvPicPr>
            <a:picLocks noChangeAspect="1" noChangeArrowheads="1"/>
          </p:cNvPicPr>
          <p:nvPr/>
        </p:nvPicPr>
        <p:blipFill>
          <a:blip r:embed="rId1"/>
          <a:srcRect l="42912" t="53977" r="24249" b="28409"/>
          <a:stretch>
            <a:fillRect/>
          </a:stretch>
        </p:blipFill>
        <p:spPr bwMode="auto">
          <a:xfrm>
            <a:off x="464127" y="2590801"/>
            <a:ext cx="7994073" cy="24106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3509" name="Object 1029"/>
          <p:cNvGraphicFramePr>
            <a:graphicFrameLocks noChangeAspect="1"/>
          </p:cNvGraphicFramePr>
          <p:nvPr/>
        </p:nvGraphicFramePr>
        <p:xfrm>
          <a:off x="291903" y="1856935"/>
          <a:ext cx="8563941" cy="4750240"/>
        </p:xfrm>
        <a:graphic>
          <a:graphicData uri="http://schemas.openxmlformats.org/presentationml/2006/ole">
            <mc:AlternateContent xmlns:mc="http://schemas.openxmlformats.org/markup-compatibility/2006">
              <mc:Choice xmlns:v="urn:schemas-microsoft-com:vml" Requires="v">
                <p:oleObj spid="_x0000_s547852" name="Photo Editor ｲﾒｰｼﾞ" r:id="rId1" imgW="9496425" imgH="5267325" progId="">
                  <p:embed/>
                </p:oleObj>
              </mc:Choice>
              <mc:Fallback>
                <p:oleObj name="Photo Editor ｲﾒｰｼﾞ" r:id="rId1" imgW="9496425" imgH="5267325" progId="">
                  <p:embed/>
                  <p:pic>
                    <p:nvPicPr>
                      <p:cNvPr id="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903" y="1856935"/>
                        <a:ext cx="8563941" cy="475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3510" name="Text Box 1030"/>
          <p:cNvSpPr txBox="1">
            <a:spLocks noChangeArrowheads="1"/>
          </p:cNvSpPr>
          <p:nvPr/>
        </p:nvSpPr>
        <p:spPr bwMode="auto">
          <a:xfrm rot="16200000">
            <a:off x="-747714" y="4194175"/>
            <a:ext cx="2544763" cy="366713"/>
          </a:xfrm>
          <a:prstGeom prst="rect">
            <a:avLst/>
          </a:prstGeom>
          <a:solidFill>
            <a:schemeClr val="tx1"/>
          </a:solidFill>
          <a:ln w="76200" cap="sq">
            <a:noFill/>
            <a:miter lim="800000"/>
            <a:headEnd type="none" w="sm" len="sm"/>
          </a:ln>
          <a:effectLst/>
        </p:spPr>
        <p:txBody>
          <a:bodyPr anchor="ctr" anchorCtr="1">
            <a:spAutoFit/>
          </a:bodyPr>
          <a:lstStyle/>
          <a:p>
            <a:r>
              <a:rPr lang="en-US" altLang="ja-JP" sz="1800" b="1" dirty="0"/>
              <a:t>Temp of pile </a:t>
            </a:r>
            <a:r>
              <a:rPr lang="en-US" altLang="ja-JP" sz="1800" b="1" baseline="30000" dirty="0" err="1"/>
              <a:t>o</a:t>
            </a:r>
            <a:r>
              <a:rPr lang="en-US" altLang="ja-JP" sz="1800" b="1" dirty="0" err="1"/>
              <a:t>C</a:t>
            </a:r>
            <a:endParaRPr lang="en-US" altLang="ja-JP" b="1" dirty="0">
              <a:solidFill>
                <a:schemeClr val="tx1"/>
              </a:solidFill>
            </a:endParaRPr>
          </a:p>
        </p:txBody>
      </p:sp>
      <p:sp>
        <p:nvSpPr>
          <p:cNvPr id="533511" name="Text Box 1031"/>
          <p:cNvSpPr txBox="1">
            <a:spLocks noChangeArrowheads="1"/>
          </p:cNvSpPr>
          <p:nvPr/>
        </p:nvSpPr>
        <p:spPr bwMode="auto">
          <a:xfrm>
            <a:off x="4232275" y="5765800"/>
            <a:ext cx="773113" cy="457200"/>
          </a:xfrm>
          <a:prstGeom prst="rect">
            <a:avLst/>
          </a:prstGeom>
          <a:solidFill>
            <a:schemeClr val="tx1"/>
          </a:solidFill>
          <a:ln w="76200" cap="sq">
            <a:noFill/>
            <a:miter lim="800000"/>
            <a:headEnd type="none" w="sm" len="sm"/>
          </a:ln>
          <a:effectLst/>
        </p:spPr>
        <p:txBody>
          <a:bodyPr anchor="ctr">
            <a:spAutoFit/>
          </a:bodyPr>
          <a:lstStyle/>
          <a:p>
            <a:r>
              <a:rPr lang="en-US" altLang="ja-JP" sz="1800"/>
              <a:t>Days</a:t>
            </a:r>
            <a:r>
              <a:rPr lang="en-US" altLang="ja-JP">
                <a:solidFill>
                  <a:schemeClr val="tx1"/>
                </a:solidFill>
              </a:rPr>
              <a:t>s</a:t>
            </a:r>
            <a:endParaRPr lang="en-US" altLang="ja-JP">
              <a:solidFill>
                <a:schemeClr val="tx1"/>
              </a:solidFill>
            </a:endParaRPr>
          </a:p>
        </p:txBody>
      </p:sp>
      <p:sp>
        <p:nvSpPr>
          <p:cNvPr id="533512" name="Line 1032"/>
          <p:cNvSpPr>
            <a:spLocks noChangeShapeType="1"/>
          </p:cNvSpPr>
          <p:nvPr/>
        </p:nvSpPr>
        <p:spPr bwMode="auto">
          <a:xfrm flipH="1">
            <a:off x="1179392" y="4592340"/>
            <a:ext cx="552571" cy="1428750"/>
          </a:xfrm>
          <a:prstGeom prst="line">
            <a:avLst/>
          </a:prstGeom>
          <a:noFill/>
          <a:ln w="76200" cap="sq">
            <a:solidFill>
              <a:schemeClr val="bg2"/>
            </a:solidFill>
            <a:round/>
            <a:headEnd type="none" w="med" len="med"/>
            <a:tailEnd type="triangle" w="med" len="med"/>
          </a:ln>
          <a:effectLst/>
        </p:spPr>
        <p:txBody>
          <a:bodyPr wrap="none" anchor="ctr"/>
          <a:lstStyle/>
          <a:p>
            <a:endParaRPr lang="en-IN"/>
          </a:p>
        </p:txBody>
      </p:sp>
      <p:sp>
        <p:nvSpPr>
          <p:cNvPr id="533513" name="Text Box 1033"/>
          <p:cNvSpPr txBox="1">
            <a:spLocks noChangeArrowheads="1"/>
          </p:cNvSpPr>
          <p:nvPr/>
        </p:nvSpPr>
        <p:spPr bwMode="auto">
          <a:xfrm>
            <a:off x="825500" y="6270625"/>
            <a:ext cx="906463" cy="336550"/>
          </a:xfrm>
          <a:prstGeom prst="rect">
            <a:avLst/>
          </a:prstGeom>
          <a:noFill/>
          <a:ln w="76200" cap="sq">
            <a:noFill/>
            <a:miter lim="800000"/>
            <a:headEnd type="none" w="sm" len="sm"/>
          </a:ln>
          <a:effectLst/>
        </p:spPr>
        <p:txBody>
          <a:bodyPr wrap="none" anchor="ctr">
            <a:spAutoFit/>
          </a:bodyPr>
          <a:lstStyle/>
          <a:p>
            <a:r>
              <a:rPr lang="en-US" altLang="ja-JP" sz="1600" b="1">
                <a:solidFill>
                  <a:schemeClr val="tx1"/>
                </a:solidFill>
              </a:rPr>
              <a:t>Turning</a:t>
            </a:r>
            <a:endParaRPr lang="en-US" altLang="ja-JP">
              <a:solidFill>
                <a:schemeClr val="tx1"/>
              </a:solidFill>
            </a:endParaRPr>
          </a:p>
        </p:txBody>
      </p:sp>
      <p:sp>
        <p:nvSpPr>
          <p:cNvPr id="533514" name="Text Box 1034"/>
          <p:cNvSpPr txBox="1">
            <a:spLocks noChangeArrowheads="1"/>
          </p:cNvSpPr>
          <p:nvPr/>
        </p:nvSpPr>
        <p:spPr bwMode="auto">
          <a:xfrm>
            <a:off x="2244725" y="4845050"/>
            <a:ext cx="2999732" cy="461665"/>
          </a:xfrm>
          <a:prstGeom prst="rect">
            <a:avLst/>
          </a:prstGeom>
          <a:noFill/>
          <a:ln w="76200" cap="sq">
            <a:noFill/>
            <a:miter lim="800000"/>
            <a:headEnd type="none" w="sm" len="sm"/>
          </a:ln>
          <a:effectLst/>
        </p:spPr>
        <p:txBody>
          <a:bodyPr wrap="none" anchor="ctr">
            <a:spAutoFit/>
          </a:bodyPr>
          <a:lstStyle/>
          <a:p>
            <a:r>
              <a:rPr lang="en-US" altLang="ja-JP" dirty="0" smtClean="0"/>
              <a:t>Ambient </a:t>
            </a:r>
            <a:r>
              <a:rPr lang="en-US" altLang="ja-JP" dirty="0"/>
              <a:t>Temperature</a:t>
            </a:r>
            <a:r>
              <a:rPr lang="en-US" altLang="ja-JP" dirty="0">
                <a:solidFill>
                  <a:schemeClr val="tx1"/>
                </a:solidFill>
              </a:rPr>
              <a:t>s</a:t>
            </a:r>
            <a:endParaRPr lang="en-US" altLang="ja-JP" dirty="0">
              <a:solidFill>
                <a:schemeClr val="tx1"/>
              </a:solidFill>
            </a:endParaRPr>
          </a:p>
        </p:txBody>
      </p:sp>
      <p:sp>
        <p:nvSpPr>
          <p:cNvPr id="533515" name="Rectangle 1035"/>
          <p:cNvSpPr>
            <a:spLocks noGrp="1" noChangeArrowheads="1"/>
          </p:cNvSpPr>
          <p:nvPr>
            <p:ph type="title"/>
          </p:nvPr>
        </p:nvSpPr>
        <p:spPr>
          <a:xfrm>
            <a:off x="698500" y="355600"/>
            <a:ext cx="7772400" cy="1143000"/>
          </a:xfrm>
        </p:spPr>
        <p:txBody>
          <a:bodyPr/>
          <a:lstStyle/>
          <a:p>
            <a:r>
              <a:rPr lang="en-US" altLang="ja-JP" b="1" dirty="0">
                <a:solidFill>
                  <a:srgbClr val="FFFF00"/>
                </a:solidFill>
              </a:rPr>
              <a:t>Experimental Results</a:t>
            </a:r>
            <a:endParaRPr lang="en-US" altLang="ja-JP" dirty="0"/>
          </a:p>
        </p:txBody>
      </p:sp>
      <p:sp>
        <p:nvSpPr>
          <p:cNvPr id="9" name="Slide Number Placeholder 8"/>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33515"/>
                                        </p:tgtEl>
                                        <p:attrNameLst>
                                          <p:attrName>style.visibility</p:attrName>
                                        </p:attrNameLst>
                                      </p:cBhvr>
                                      <p:to>
                                        <p:strVal val="visible"/>
                                      </p:to>
                                    </p:set>
                                    <p:animEffect transition="in" filter="box(in)">
                                      <p:cBhvr>
                                        <p:cTn id="7" dur="500"/>
                                        <p:tgtEl>
                                          <p:spTgt spid="5335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33509"/>
                                        </p:tgtEl>
                                        <p:attrNameLst>
                                          <p:attrName>style.visibility</p:attrName>
                                        </p:attrNameLst>
                                      </p:cBhvr>
                                      <p:to>
                                        <p:strVal val="visible"/>
                                      </p:to>
                                    </p:set>
                                    <p:animEffect transition="in" filter="box(in)">
                                      <p:cBhvr>
                                        <p:cTn id="12" dur="500"/>
                                        <p:tgtEl>
                                          <p:spTgt spid="533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5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3769"/>
            <a:ext cx="7772400" cy="1143000"/>
          </a:xfrm>
        </p:spPr>
        <p:txBody>
          <a:bodyPr/>
          <a:lstStyle/>
          <a:p>
            <a:r>
              <a:rPr lang="en-US" dirty="0" smtClean="0"/>
              <a:t>Aeration- Active </a:t>
            </a:r>
            <a:r>
              <a:rPr lang="en-US" smtClean="0"/>
              <a:t>or Passive</a:t>
            </a:r>
            <a:endParaRPr lang="en-IN" dirty="0"/>
          </a:p>
        </p:txBody>
      </p:sp>
      <p:pic>
        <p:nvPicPr>
          <p:cNvPr id="594946" name="Picture 2"/>
          <p:cNvPicPr>
            <a:picLocks noGrp="1" noChangeAspect="1" noChangeArrowheads="1"/>
          </p:cNvPicPr>
          <p:nvPr>
            <p:ph idx="1"/>
          </p:nvPr>
        </p:nvPicPr>
        <p:blipFill>
          <a:blip r:embed="rId1"/>
          <a:srcRect/>
          <a:stretch>
            <a:fillRect/>
          </a:stretch>
        </p:blipFill>
        <p:spPr bwMode="auto">
          <a:xfrm>
            <a:off x="649779" y="1659988"/>
            <a:ext cx="8002955" cy="4853354"/>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94946"/>
                                        </p:tgtEl>
                                        <p:attrNameLst>
                                          <p:attrName>style.visibility</p:attrName>
                                        </p:attrNameLst>
                                      </p:cBhvr>
                                      <p:to>
                                        <p:strVal val="visible"/>
                                      </p:to>
                                    </p:set>
                                    <p:animEffect transition="in" filter="box(in)">
                                      <p:cBhvr>
                                        <p:cTn id="12" dur="500"/>
                                        <p:tgtEl>
                                          <p:spTgt spid="594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Q : Determine the amount of air required to oxidize completely 1 </a:t>
            </a:r>
            <a:r>
              <a:rPr lang="en-US" sz="3200" b="1" dirty="0" err="1" smtClean="0"/>
              <a:t>tonne</a:t>
            </a:r>
            <a:r>
              <a:rPr lang="en-US" sz="3200" b="1" dirty="0" smtClean="0"/>
              <a:t> of waste having the chemical equation C</a:t>
            </a:r>
            <a:r>
              <a:rPr lang="en-US" sz="3200" b="1" baseline="-25000" dirty="0" smtClean="0"/>
              <a:t>50</a:t>
            </a:r>
            <a:r>
              <a:rPr lang="en-US" sz="3200" b="1" dirty="0" smtClean="0"/>
              <a:t>H</a:t>
            </a:r>
            <a:r>
              <a:rPr lang="en-US" sz="3200" b="1" baseline="-25000" dirty="0" smtClean="0"/>
              <a:t>100</a:t>
            </a:r>
            <a:r>
              <a:rPr lang="en-US" sz="3200" b="1" dirty="0" smtClean="0"/>
              <a:t>O</a:t>
            </a:r>
            <a:r>
              <a:rPr lang="en-US" sz="3200" b="1" baseline="-25000" dirty="0" smtClean="0"/>
              <a:t>40</a:t>
            </a:r>
            <a:r>
              <a:rPr lang="en-US" sz="3200" b="1" dirty="0" smtClean="0"/>
              <a:t>N.</a:t>
            </a:r>
            <a:br>
              <a:rPr lang="en-US" sz="3200" dirty="0" smtClean="0"/>
            </a:br>
            <a:endParaRPr lang="en-US" sz="3200" dirty="0"/>
          </a:p>
        </p:txBody>
      </p:sp>
      <p:pic>
        <p:nvPicPr>
          <p:cNvPr id="553985" name="Picture 1"/>
          <p:cNvPicPr>
            <a:picLocks noGrp="1" noChangeAspect="1" noChangeArrowheads="1"/>
          </p:cNvPicPr>
          <p:nvPr>
            <p:ph idx="1"/>
          </p:nvPr>
        </p:nvPicPr>
        <p:blipFill>
          <a:blip r:embed="rId1">
            <a:clrChange>
              <a:clrFrom>
                <a:srgbClr val="FFFFFF"/>
              </a:clrFrom>
              <a:clrTo>
                <a:srgbClr val="FFFFFF">
                  <a:alpha val="0"/>
                </a:srgbClr>
              </a:clrTo>
            </a:clrChange>
          </a:blip>
          <a:srcRect/>
          <a:stretch>
            <a:fillRect/>
          </a:stretch>
        </p:blipFill>
        <p:spPr bwMode="auto">
          <a:xfrm>
            <a:off x="685800" y="2491056"/>
            <a:ext cx="7819297" cy="647114"/>
          </a:xfrm>
          <a:prstGeom prst="rect">
            <a:avLst/>
          </a:prstGeom>
          <a:solidFill>
            <a:schemeClr val="tx1"/>
          </a:solidFill>
          <a:ln w="9525">
            <a:noFill/>
            <a:miter lim="800000"/>
            <a:headEnd/>
            <a:tailEnd/>
          </a:ln>
        </p:spPr>
      </p:pic>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256314"/>
          </a:xfrm>
        </p:spPr>
        <p:txBody>
          <a:bodyPr/>
          <a:lstStyle/>
          <a:p>
            <a:r>
              <a:rPr lang="en-US" sz="2400" b="1" dirty="0" smtClean="0"/>
              <a:t> Determine the amount of air required to compost one ton of solid wastes using an in-vessel composting system with forced aeration. Assume that the composition of the dry organic fraction of the MSW to be composted is given by C</a:t>
            </a:r>
            <a:r>
              <a:rPr lang="en-US" sz="2400" b="1" baseline="-25000" dirty="0" smtClean="0"/>
              <a:t>60.0</a:t>
            </a:r>
            <a:r>
              <a:rPr lang="en-US" sz="2400" b="1" dirty="0" smtClean="0"/>
              <a:t>H</a:t>
            </a:r>
            <a:r>
              <a:rPr lang="en-US" sz="2400" b="1" baseline="-25000" dirty="0" smtClean="0"/>
              <a:t>94.3</a:t>
            </a:r>
            <a:r>
              <a:rPr lang="en-US" sz="2400" b="1" dirty="0" smtClean="0"/>
              <a:t>O</a:t>
            </a:r>
            <a:r>
              <a:rPr lang="en-US" sz="2400" b="1" baseline="-25000" dirty="0" smtClean="0"/>
              <a:t>37.8</a:t>
            </a:r>
            <a:r>
              <a:rPr lang="en-US" sz="2400" b="1" dirty="0" smtClean="0"/>
              <a:t>N. Assume that the following conditions and data apply.</a:t>
            </a:r>
            <a:endParaRPr lang="en-US" sz="2400" dirty="0" smtClean="0"/>
          </a:p>
          <a:p>
            <a:r>
              <a:rPr lang="en-US" sz="2400" b="1" dirty="0" smtClean="0"/>
              <a:t>1. Moisture content of organic fraction of MSW=65%</a:t>
            </a:r>
            <a:endParaRPr lang="en-US" sz="2400" dirty="0" smtClean="0"/>
          </a:p>
          <a:p>
            <a:r>
              <a:rPr lang="en-US" sz="2400" b="1" dirty="0" smtClean="0"/>
              <a:t>3. Volatile solids, VS= 0.8 TS</a:t>
            </a:r>
            <a:endParaRPr lang="en-US" sz="2400" dirty="0" smtClean="0"/>
          </a:p>
          <a:p>
            <a:r>
              <a:rPr lang="en-US" sz="2400" b="1" dirty="0" smtClean="0"/>
              <a:t>4. Expected VS conversion efficiency = 60 %</a:t>
            </a:r>
            <a:endParaRPr lang="en-US" sz="2400" dirty="0" smtClean="0"/>
          </a:p>
          <a:p>
            <a:r>
              <a:rPr lang="en-US" sz="2400" b="1" dirty="0" smtClean="0"/>
              <a:t>5. Composting time= 5d</a:t>
            </a:r>
            <a:endParaRPr lang="en-US" sz="2400" dirty="0" smtClean="0"/>
          </a:p>
          <a:p>
            <a:r>
              <a:rPr lang="en-US" sz="2400" b="1" dirty="0" smtClean="0"/>
              <a:t>6. Oxygen demand is 20, 35, 25, 15, 5% for the successive days of the 5-day composting</a:t>
            </a:r>
            <a:endParaRPr lang="en-US" sz="2400" dirty="0" smtClean="0"/>
          </a:p>
          <a:p>
            <a:r>
              <a:rPr lang="en-US" sz="2400" b="1" dirty="0" smtClean="0"/>
              <a:t>8. Air contains 23% O</a:t>
            </a:r>
            <a:r>
              <a:rPr lang="en-US" sz="2400" b="1" baseline="-25000" dirty="0" smtClean="0"/>
              <a:t>2</a:t>
            </a:r>
            <a:r>
              <a:rPr lang="en-US" sz="2400" b="1" dirty="0" smtClean="0"/>
              <a:t> by mass, and the specific weight of air is equal 1.29 kg/m3</a:t>
            </a:r>
            <a:endParaRPr lang="en-US" sz="2400" dirty="0" smtClean="0"/>
          </a:p>
          <a:p>
            <a:r>
              <a:rPr lang="en-US" sz="2400" b="1" dirty="0" smtClean="0"/>
              <a:t>9. A factor of 2 times the equal air supplied will be needed to be assumed that the oxygen content of air does not drop below 50% of its original value.</a:t>
            </a:r>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11629" y="250371"/>
            <a:ext cx="7772400" cy="1687286"/>
          </a:xfrm>
        </p:spPr>
        <p:txBody>
          <a:bodyPr/>
          <a:lstStyle/>
          <a:p>
            <a:pPr lvl="0"/>
            <a:r>
              <a:rPr lang="en-US" sz="2000" b="1" dirty="0" smtClean="0"/>
              <a:t>Determine the mass of Biological Volatile Solids (BVS) in one ton of organic waste.</a:t>
            </a:r>
            <a:endParaRPr lang="en-US" sz="2000" dirty="0" smtClean="0"/>
          </a:p>
          <a:p>
            <a:r>
              <a:rPr lang="en-US" sz="2000" b="1" dirty="0" smtClean="0"/>
              <a:t>VS = 1 ton x 0.35 (dry matter content) x 0.8  = 0.28 t</a:t>
            </a:r>
            <a:endParaRPr lang="en-US" sz="2000" dirty="0" smtClean="0"/>
          </a:p>
          <a:p>
            <a:pPr lvl="0"/>
            <a:r>
              <a:rPr lang="en-US" sz="2000" b="1" dirty="0" smtClean="0"/>
              <a:t>Determine the expected VS conversion = 0.6 t x 0.28 =0.168 t</a:t>
            </a:r>
            <a:endParaRPr lang="en-US" sz="2000" dirty="0" smtClean="0"/>
          </a:p>
          <a:p>
            <a:endParaRPr lang="en-US" sz="2000" dirty="0"/>
          </a:p>
        </p:txBody>
      </p:sp>
      <p:pic>
        <p:nvPicPr>
          <p:cNvPr id="629762" name="Picture 2"/>
          <p:cNvPicPr>
            <a:picLocks noChangeAspect="1" noChangeArrowheads="1"/>
          </p:cNvPicPr>
          <p:nvPr/>
        </p:nvPicPr>
        <p:blipFill>
          <a:blip r:embed="rId1"/>
          <a:srcRect l="29822" t="77302" r="29196" b="8889"/>
          <a:stretch>
            <a:fillRect/>
          </a:stretch>
        </p:blipFill>
        <p:spPr bwMode="auto">
          <a:xfrm>
            <a:off x="511629" y="1719943"/>
            <a:ext cx="6891784" cy="1306286"/>
          </a:xfrm>
          <a:prstGeom prst="rect">
            <a:avLst/>
          </a:prstGeom>
          <a:noFill/>
          <a:ln w="9525">
            <a:noFill/>
            <a:miter lim="800000"/>
            <a:headEnd/>
            <a:tailEnd/>
          </a:ln>
          <a:effectLst/>
        </p:spPr>
      </p:pic>
      <p:pic>
        <p:nvPicPr>
          <p:cNvPr id="629763" name="Picture 3"/>
          <p:cNvPicPr>
            <a:picLocks noChangeAspect="1" noChangeArrowheads="1"/>
          </p:cNvPicPr>
          <p:nvPr/>
        </p:nvPicPr>
        <p:blipFill>
          <a:blip r:embed="rId2"/>
          <a:srcRect l="26786" t="66825" r="29286" b="22857"/>
          <a:stretch>
            <a:fillRect/>
          </a:stretch>
        </p:blipFill>
        <p:spPr bwMode="auto">
          <a:xfrm>
            <a:off x="511629" y="3167744"/>
            <a:ext cx="6749142" cy="891654"/>
          </a:xfrm>
          <a:prstGeom prst="rect">
            <a:avLst/>
          </a:prstGeom>
          <a:noFill/>
          <a:ln w="9525">
            <a:noFill/>
            <a:miter lim="800000"/>
            <a:headEnd/>
            <a:tailEnd/>
          </a:ln>
          <a:effectLst/>
        </p:spPr>
      </p:pic>
      <p:pic>
        <p:nvPicPr>
          <p:cNvPr id="9" name="Picture 3"/>
          <p:cNvPicPr>
            <a:picLocks noChangeAspect="1" noChangeArrowheads="1"/>
          </p:cNvPicPr>
          <p:nvPr/>
        </p:nvPicPr>
        <p:blipFill>
          <a:blip r:embed="rId2"/>
          <a:srcRect l="26786" t="77937" r="29286" b="15714"/>
          <a:stretch>
            <a:fillRect/>
          </a:stretch>
        </p:blipFill>
        <p:spPr bwMode="auto">
          <a:xfrm>
            <a:off x="511629" y="4112586"/>
            <a:ext cx="6749142" cy="548711"/>
          </a:xfrm>
          <a:prstGeom prst="rect">
            <a:avLst/>
          </a:prstGeom>
          <a:noFill/>
          <a:ln w="9525">
            <a:noFill/>
            <a:miter lim="800000"/>
            <a:headEnd/>
            <a:tailEnd/>
          </a:ln>
          <a:effectLst/>
        </p:spPr>
      </p:pic>
      <p:pic>
        <p:nvPicPr>
          <p:cNvPr id="629764" name="Picture 4"/>
          <p:cNvPicPr>
            <a:picLocks noChangeAspect="1" noChangeArrowheads="1"/>
          </p:cNvPicPr>
          <p:nvPr/>
        </p:nvPicPr>
        <p:blipFill>
          <a:blip r:embed="rId3"/>
          <a:srcRect l="28393" t="52857" r="27937" b="40000"/>
          <a:stretch>
            <a:fillRect/>
          </a:stretch>
        </p:blipFill>
        <p:spPr bwMode="auto">
          <a:xfrm>
            <a:off x="511629" y="4762500"/>
            <a:ext cx="6980673" cy="642257"/>
          </a:xfrm>
          <a:prstGeom prst="rect">
            <a:avLst/>
          </a:prstGeom>
          <a:noFill/>
          <a:ln w="9525">
            <a:noFill/>
            <a:miter lim="800000"/>
            <a:headEnd/>
            <a:tailEnd/>
          </a:ln>
          <a:effectLst/>
        </p:spPr>
      </p:pic>
      <p:pic>
        <p:nvPicPr>
          <p:cNvPr id="629765" name="Picture 5"/>
          <p:cNvPicPr>
            <a:picLocks noChangeAspect="1" noChangeArrowheads="1"/>
          </p:cNvPicPr>
          <p:nvPr/>
        </p:nvPicPr>
        <p:blipFill>
          <a:blip r:embed="rId4"/>
          <a:srcRect l="30446" t="68730" r="29107" b="23016"/>
          <a:stretch>
            <a:fillRect/>
          </a:stretch>
        </p:blipFill>
        <p:spPr bwMode="auto">
          <a:xfrm>
            <a:off x="511629" y="5595256"/>
            <a:ext cx="6448534" cy="74022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ox(i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29762"/>
                                        </p:tgtEl>
                                        <p:attrNameLst>
                                          <p:attrName>style.visibility</p:attrName>
                                        </p:attrNameLst>
                                      </p:cBhvr>
                                      <p:to>
                                        <p:strVal val="visible"/>
                                      </p:to>
                                    </p:set>
                                    <p:animEffect transition="in" filter="box(in)">
                                      <p:cBhvr>
                                        <p:cTn id="22" dur="500"/>
                                        <p:tgtEl>
                                          <p:spTgt spid="62976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29763"/>
                                        </p:tgtEl>
                                        <p:attrNameLst>
                                          <p:attrName>style.visibility</p:attrName>
                                        </p:attrNameLst>
                                      </p:cBhvr>
                                      <p:to>
                                        <p:strVal val="visible"/>
                                      </p:to>
                                    </p:set>
                                    <p:animEffect transition="in" filter="box(in)">
                                      <p:cBhvr>
                                        <p:cTn id="27" dur="500"/>
                                        <p:tgtEl>
                                          <p:spTgt spid="62976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ox(i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629764"/>
                                        </p:tgtEl>
                                        <p:attrNameLst>
                                          <p:attrName>style.visibility</p:attrName>
                                        </p:attrNameLst>
                                      </p:cBhvr>
                                      <p:to>
                                        <p:strVal val="visible"/>
                                      </p:to>
                                    </p:set>
                                    <p:animEffect transition="in" filter="box(in)">
                                      <p:cBhvr>
                                        <p:cTn id="37" dur="500"/>
                                        <p:tgtEl>
                                          <p:spTgt spid="62976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629765"/>
                                        </p:tgtEl>
                                        <p:attrNameLst>
                                          <p:attrName>style.visibility</p:attrName>
                                        </p:attrNameLst>
                                      </p:cBhvr>
                                      <p:to>
                                        <p:strVal val="visible"/>
                                      </p:to>
                                    </p:set>
                                    <p:animEffect transition="in" filter="box(in)">
                                      <p:cBhvr>
                                        <p:cTn id="42" dur="500"/>
                                        <p:tgtEl>
                                          <p:spTgt spid="629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2143"/>
            <a:ext cx="7772400" cy="1143000"/>
          </a:xfrm>
        </p:spPr>
        <p:txBody>
          <a:bodyPr/>
          <a:lstStyle/>
          <a:p>
            <a:r>
              <a:rPr lang="en-US" dirty="0" smtClean="0"/>
              <a:t>Screenings </a:t>
            </a:r>
            <a:endParaRPr lang="en-US" dirty="0"/>
          </a:p>
        </p:txBody>
      </p:sp>
      <p:sp>
        <p:nvSpPr>
          <p:cNvPr id="3" name="Content Placeholder 2"/>
          <p:cNvSpPr>
            <a:spLocks noGrp="1"/>
          </p:cNvSpPr>
          <p:nvPr>
            <p:ph idx="1"/>
          </p:nvPr>
        </p:nvSpPr>
        <p:spPr>
          <a:xfrm>
            <a:off x="345233" y="1415143"/>
            <a:ext cx="7991669" cy="4452257"/>
          </a:xfrm>
        </p:spPr>
        <p:txBody>
          <a:bodyPr/>
          <a:lstStyle/>
          <a:p>
            <a:pPr marL="514350" indent="-514350">
              <a:buNone/>
            </a:pPr>
            <a:r>
              <a:rPr lang="en-US" sz="2000" dirty="0" smtClean="0"/>
              <a:t>Pre-Processing- </a:t>
            </a:r>
            <a:endParaRPr lang="en-US" sz="2000" dirty="0" smtClean="0"/>
          </a:p>
          <a:p>
            <a:pPr lvl="1"/>
            <a:r>
              <a:rPr lang="en-US" sz="2000" dirty="0" smtClean="0"/>
              <a:t>100 mm trommel with feed and reject conveyor</a:t>
            </a:r>
            <a:endParaRPr lang="en-US" sz="2000" dirty="0" smtClean="0"/>
          </a:p>
          <a:p>
            <a:pPr lvl="1"/>
            <a:r>
              <a:rPr lang="en-US" sz="2000" dirty="0" smtClean="0"/>
              <a:t>Screened material-Compost Pile</a:t>
            </a:r>
            <a:endParaRPr lang="en-US" sz="2000" dirty="0" smtClean="0"/>
          </a:p>
          <a:p>
            <a:pPr lvl="1"/>
            <a:r>
              <a:rPr lang="en-US" sz="2000" dirty="0" smtClean="0"/>
              <a:t>Reject- Manual Sorting, landfilling</a:t>
            </a:r>
            <a:endParaRPr lang="en-US" sz="2000" dirty="0" smtClean="0"/>
          </a:p>
          <a:p>
            <a:pPr lvl="1">
              <a:buNone/>
            </a:pPr>
            <a:r>
              <a:rPr lang="en-US" sz="2000" dirty="0" smtClean="0"/>
              <a:t>Coarse Segregation</a:t>
            </a:r>
            <a:endParaRPr lang="en-US" sz="2000" dirty="0" smtClean="0"/>
          </a:p>
          <a:p>
            <a:pPr marL="971550" lvl="1" indent="-514350"/>
            <a:r>
              <a:rPr lang="en-US" sz="2000" dirty="0" smtClean="0"/>
              <a:t>50, 35 and 14 mm </a:t>
            </a:r>
            <a:r>
              <a:rPr lang="en-US" sz="2000" dirty="0" err="1" smtClean="0"/>
              <a:t>trommel</a:t>
            </a:r>
            <a:r>
              <a:rPr lang="en-US" sz="2000" dirty="0" smtClean="0"/>
              <a:t>- feeder, hopper conveyor</a:t>
            </a:r>
            <a:endParaRPr lang="en-US" sz="2000" dirty="0" smtClean="0"/>
          </a:p>
          <a:p>
            <a:pPr marL="971550" lvl="1" indent="-514350"/>
            <a:r>
              <a:rPr lang="en-US" sz="2000" dirty="0" smtClean="0"/>
              <a:t>Screened material-Curing</a:t>
            </a:r>
            <a:endParaRPr lang="en-US" sz="2000" dirty="0" smtClean="0"/>
          </a:p>
          <a:p>
            <a:pPr marL="971550" lvl="1" indent="-514350"/>
            <a:r>
              <a:rPr lang="en-US" sz="2000" dirty="0" smtClean="0"/>
              <a:t>Reject for landfilling</a:t>
            </a:r>
            <a:endParaRPr lang="en-US" sz="2000" dirty="0" smtClean="0"/>
          </a:p>
          <a:p>
            <a:pPr marL="971550" lvl="1" indent="-514350"/>
            <a:r>
              <a:rPr lang="en-US" sz="2000" dirty="0" smtClean="0"/>
              <a:t>Coarse Segregation</a:t>
            </a:r>
            <a:endParaRPr lang="en-US" sz="2000" dirty="0" smtClean="0"/>
          </a:p>
          <a:p>
            <a:pPr marL="971550" lvl="1" indent="-514350">
              <a:buNone/>
            </a:pPr>
            <a:r>
              <a:rPr lang="en-US" sz="2000" dirty="0" smtClean="0"/>
              <a:t>Refinement Section</a:t>
            </a:r>
            <a:endParaRPr lang="en-US" sz="2000" dirty="0" smtClean="0"/>
          </a:p>
          <a:p>
            <a:pPr marL="971550" lvl="1" indent="-514350"/>
            <a:r>
              <a:rPr lang="en-US" sz="2000" dirty="0" smtClean="0"/>
              <a:t>6, 5 and 3 mm trommel screen for cured, reject, glass, metal other material</a:t>
            </a:r>
            <a:endParaRPr lang="en-US" sz="2000" dirty="0" smtClean="0"/>
          </a:p>
          <a:p>
            <a:pPr marL="971550" lvl="1" indent="-514350"/>
            <a:r>
              <a:rPr lang="en-US" sz="2000" dirty="0" smtClean="0"/>
              <a:t>Vibrating sand separator</a:t>
            </a:r>
            <a:endParaRPr lang="en-US" sz="2000" dirty="0" smtClean="0"/>
          </a:p>
          <a:p>
            <a:pPr marL="971550" lvl="1" indent="-514350"/>
            <a:endParaRPr lang="en-US" sz="2000" dirty="0" smtClean="0"/>
          </a:p>
          <a:p>
            <a:pPr lvl="1"/>
            <a:endParaRPr lang="en-US" sz="2000" dirty="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6238"/>
            <a:ext cx="7772400" cy="1143000"/>
          </a:xfrm>
        </p:spPr>
        <p:txBody>
          <a:bodyPr/>
          <a:lstStyle/>
          <a:p>
            <a:r>
              <a:rPr lang="en-US" dirty="0" smtClean="0"/>
              <a:t>Technologies </a:t>
            </a:r>
            <a:endParaRPr lang="en-US" dirty="0"/>
          </a:p>
        </p:txBody>
      </p:sp>
      <p:pic>
        <p:nvPicPr>
          <p:cNvPr id="4" name="Content Placeholder 3" descr="Kompostierung EN"/>
          <p:cNvPicPr>
            <a:picLocks noGrp="1"/>
          </p:cNvPicPr>
          <p:nvPr>
            <p:ph idx="1"/>
          </p:nvPr>
        </p:nvPicPr>
        <p:blipFill>
          <a:blip r:embed="rId1"/>
          <a:srcRect/>
          <a:stretch>
            <a:fillRect/>
          </a:stretch>
        </p:blipFill>
        <p:spPr bwMode="auto">
          <a:xfrm>
            <a:off x="685800" y="1752600"/>
            <a:ext cx="8039819" cy="4613694"/>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940"/>
            <a:ext cx="7772400" cy="1143000"/>
          </a:xfrm>
        </p:spPr>
        <p:txBody>
          <a:bodyPr/>
          <a:lstStyle/>
          <a:p>
            <a:r>
              <a:rPr lang="en-US" dirty="0" smtClean="0"/>
              <a:t>Phases of Composting</a:t>
            </a:r>
            <a:endParaRPr lang="en-US" dirty="0"/>
          </a:p>
        </p:txBody>
      </p:sp>
      <p:pic>
        <p:nvPicPr>
          <p:cNvPr id="4" name="Content Placeholder 3"/>
          <p:cNvPicPr>
            <a:picLocks noGrp="1"/>
          </p:cNvPicPr>
          <p:nvPr>
            <p:ph idx="1"/>
          </p:nvPr>
        </p:nvPicPr>
        <p:blipFill>
          <a:blip r:embed="rId1"/>
          <a:srcRect/>
          <a:stretch>
            <a:fillRect/>
          </a:stretch>
        </p:blipFill>
        <p:spPr bwMode="auto">
          <a:xfrm>
            <a:off x="0" y="1155940"/>
            <a:ext cx="9144000" cy="570206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1"/>
          <a:srcRect t="58086"/>
          <a:stretch>
            <a:fillRect/>
          </a:stretch>
        </p:blipFill>
        <p:spPr bwMode="auto">
          <a:xfrm>
            <a:off x="521898" y="411192"/>
            <a:ext cx="7936302" cy="2193985"/>
          </a:xfrm>
          <a:prstGeom prst="rect">
            <a:avLst/>
          </a:prstGeom>
          <a:solidFill>
            <a:schemeClr val="tx1"/>
          </a:solidFill>
          <a:ln w="76200" cap="sq">
            <a:noFill/>
            <a:miter lim="800000"/>
            <a:headEnd/>
            <a:tailEnd/>
          </a:ln>
          <a:effectLst/>
        </p:spPr>
      </p:pic>
      <p:pic>
        <p:nvPicPr>
          <p:cNvPr id="5" name="Picture 4"/>
          <p:cNvPicPr/>
          <p:nvPr/>
        </p:nvPicPr>
        <p:blipFill>
          <a:blip r:embed="rId2"/>
          <a:srcRect/>
          <a:stretch>
            <a:fillRect/>
          </a:stretch>
        </p:blipFill>
        <p:spPr bwMode="auto">
          <a:xfrm>
            <a:off x="4490078" y="2829464"/>
            <a:ext cx="4490078" cy="3433314"/>
          </a:xfrm>
          <a:prstGeom prst="rect">
            <a:avLst/>
          </a:prstGeom>
          <a:noFill/>
        </p:spPr>
      </p:pic>
      <p:pic>
        <p:nvPicPr>
          <p:cNvPr id="6" name="Picture 3142" descr="C:\Kazmi\COMPOST\pictures\solidwaste2-1.JPG"/>
          <p:cNvPicPr>
            <a:picLocks noChangeAspect="1" noChangeArrowheads="1"/>
          </p:cNvPicPr>
          <p:nvPr/>
        </p:nvPicPr>
        <p:blipFill>
          <a:blip r:embed="rId3"/>
          <a:srcRect r="4874" b="6753"/>
          <a:stretch>
            <a:fillRect/>
          </a:stretch>
        </p:blipFill>
        <p:spPr bwMode="auto">
          <a:xfrm>
            <a:off x="0" y="2812212"/>
            <a:ext cx="4377875" cy="3450566"/>
          </a:xfrm>
          <a:prstGeom prst="rect">
            <a:avLst/>
          </a:prstGeom>
          <a:noFill/>
        </p:spPr>
      </p:pic>
      <p:sp>
        <p:nvSpPr>
          <p:cNvPr id="7" name="Slide Number Placeholder 6"/>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5" name="Rectangle 3"/>
          <p:cNvSpPr>
            <a:spLocks noGrp="1" noChangeArrowheads="1"/>
          </p:cNvSpPr>
          <p:nvPr>
            <p:ph type="title"/>
          </p:nvPr>
        </p:nvSpPr>
        <p:spPr>
          <a:xfrm>
            <a:off x="698500" y="228600"/>
            <a:ext cx="7772400" cy="1143000"/>
          </a:xfrm>
        </p:spPr>
        <p:txBody>
          <a:bodyPr/>
          <a:lstStyle/>
          <a:p>
            <a:r>
              <a:rPr lang="en-US" altLang="ja-JP" b="1" dirty="0">
                <a:solidFill>
                  <a:srgbClr val="FFFF00"/>
                </a:solidFill>
              </a:rPr>
              <a:t>TOPTURN MIXING</a:t>
            </a:r>
            <a:endParaRPr lang="en-US" altLang="ja-JP" dirty="0"/>
          </a:p>
        </p:txBody>
      </p:sp>
      <p:graphicFrame>
        <p:nvGraphicFramePr>
          <p:cNvPr id="545796" name="Object 4"/>
          <p:cNvGraphicFramePr>
            <a:graphicFrameLocks noChangeAspect="1"/>
          </p:cNvGraphicFramePr>
          <p:nvPr/>
        </p:nvGraphicFramePr>
        <p:xfrm>
          <a:off x="1181580" y="1201264"/>
          <a:ext cx="7289320" cy="5442920"/>
        </p:xfrm>
        <a:graphic>
          <a:graphicData uri="http://schemas.openxmlformats.org/presentationml/2006/ole">
            <mc:AlternateContent xmlns:mc="http://schemas.openxmlformats.org/markup-compatibility/2006">
              <mc:Choice xmlns:v="urn:schemas-microsoft-com:vml" Requires="v">
                <p:oleObj spid="_x0000_s545806" name="Photo Editor ｲﾒｰｼﾞ" r:id="rId1" imgW="5534025" imgH="4133850" progId="">
                  <p:embed/>
                </p:oleObj>
              </mc:Choice>
              <mc:Fallback>
                <p:oleObj name="Photo Editor ｲﾒｰｼﾞ" r:id="rId1" imgW="5534025" imgH="4133850" progId="">
                  <p:embed/>
                  <p:pic>
                    <p:nvPicPr>
                      <p:cNvPr id="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580" y="1201264"/>
                        <a:ext cx="7289320" cy="544292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15686"/>
            <a:ext cx="7772400" cy="1143000"/>
          </a:xfrm>
        </p:spPr>
        <p:txBody>
          <a:bodyPr/>
          <a:lstStyle/>
          <a:p>
            <a:r>
              <a:rPr lang="en-US" dirty="0" smtClean="0"/>
              <a:t>Design of  Composting Facility</a:t>
            </a:r>
            <a:endParaRPr lang="en-US" dirty="0"/>
          </a:p>
        </p:txBody>
      </p:sp>
      <p:sp>
        <p:nvSpPr>
          <p:cNvPr id="3" name="Content Placeholder 2"/>
          <p:cNvSpPr>
            <a:spLocks noGrp="1"/>
          </p:cNvSpPr>
          <p:nvPr>
            <p:ph idx="1"/>
          </p:nvPr>
        </p:nvSpPr>
        <p:spPr/>
        <p:txBody>
          <a:bodyPr/>
          <a:lstStyle/>
          <a:p>
            <a:r>
              <a:rPr lang="en-US" dirty="0" smtClean="0"/>
              <a:t>Notes</a:t>
            </a:r>
            <a:endParaRPr lang="en-US" dirty="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pic>
        <p:nvPicPr>
          <p:cNvPr id="6" name="Picture 1"/>
          <p:cNvPicPr>
            <a:picLocks noChangeAspect="1" noChangeArrowheads="1"/>
          </p:cNvPicPr>
          <p:nvPr/>
        </p:nvPicPr>
        <p:blipFill>
          <a:blip r:embed="rId1"/>
          <a:srcRect l="17500" t="23175" r="15982" b="11746"/>
          <a:stretch>
            <a:fillRect/>
          </a:stretch>
        </p:blipFill>
        <p:spPr bwMode="auto">
          <a:xfrm>
            <a:off x="533399" y="1785257"/>
            <a:ext cx="8109858" cy="44631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3286"/>
            <a:ext cx="7772400" cy="1143000"/>
          </a:xfrm>
        </p:spPr>
        <p:txBody>
          <a:bodyPr/>
          <a:lstStyle/>
          <a:p>
            <a:r>
              <a:rPr lang="en-US" dirty="0" smtClean="0"/>
              <a:t>Mass Balance</a:t>
            </a:r>
            <a:endParaRPr lang="en-US" dirty="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pic>
        <p:nvPicPr>
          <p:cNvPr id="605186" name="Picture 2"/>
          <p:cNvPicPr>
            <a:picLocks noChangeAspect="1" noChangeArrowheads="1"/>
          </p:cNvPicPr>
          <p:nvPr/>
        </p:nvPicPr>
        <p:blipFill>
          <a:blip r:embed="rId1"/>
          <a:srcRect l="18125" t="22063" r="39554" b="11111"/>
          <a:stretch>
            <a:fillRect/>
          </a:stretch>
        </p:blipFill>
        <p:spPr bwMode="auto">
          <a:xfrm>
            <a:off x="2024743" y="1306286"/>
            <a:ext cx="5159829" cy="4582886"/>
          </a:xfrm>
          <a:prstGeom prst="rect">
            <a:avLst/>
          </a:prstGeom>
          <a:noFill/>
          <a:ln w="9525">
            <a:noFill/>
            <a:miter lim="800000"/>
            <a:headEnd/>
            <a:tailEnd/>
          </a:ln>
          <a:effectLst/>
        </p:spPr>
      </p:pic>
      <p:sp>
        <p:nvSpPr>
          <p:cNvPr id="6" name="Rectangle 5"/>
          <p:cNvSpPr/>
          <p:nvPr/>
        </p:nvSpPr>
        <p:spPr bwMode="auto">
          <a:xfrm>
            <a:off x="4397829" y="6017567"/>
            <a:ext cx="2155371" cy="461665"/>
          </a:xfrm>
          <a:prstGeom prst="rect">
            <a:avLst/>
          </a:prstGeom>
          <a:solidFill>
            <a:schemeClr val="tx1"/>
          </a:solidFill>
          <a:ln w="76200" cap="sq" cmpd="sng" algn="ctr">
            <a:noFill/>
            <a:prstDash val="solid"/>
            <a:round/>
            <a:headEnd type="none" w="med" len="med"/>
            <a:tailEnd type="none" w="med" len="med"/>
          </a:ln>
          <a:effectLst/>
        </p:spPr>
        <p:txBody>
          <a:bodyPr vert="horz" wrap="square" lIns="91440" tIns="45720" rIns="91440" bIns="45720" numCol="1" rtlCol="0" anchor="ctr" anchorCtr="1" compatLnSpc="1">
            <a:spAutoFit/>
          </a:bodyPr>
          <a:lstStyle/>
          <a:p>
            <a:pPr marL="0" marR="0" indent="0" algn="ctr" defTabSz="914400" rtl="0" eaLnBrk="0" fontAlgn="base" latinLnBrk="0" hangingPunct="0">
              <a:lnSpc>
                <a:spcPct val="100000"/>
              </a:lnSpc>
              <a:spcBef>
                <a:spcPct val="50000"/>
              </a:spcBef>
              <a:spcAft>
                <a:spcPct val="0"/>
              </a:spcAft>
              <a:buClrTx/>
              <a:buSzTx/>
              <a:buFontTx/>
              <a:buNone/>
            </a:pPr>
            <a:r>
              <a:rPr kumimoji="1" lang="en-US" sz="2400" b="0" i="0" u="none" strike="noStrike" cap="none" normalizeH="0" baseline="0" dirty="0" smtClean="0">
                <a:ln>
                  <a:noFill/>
                </a:ln>
                <a:solidFill>
                  <a:schemeClr val="bg2"/>
                </a:solidFill>
                <a:effectLst/>
                <a:latin typeface="Times New Roman" pitchFamily="18" charset="0"/>
                <a:ea typeface="MS PGothic" charset="-128"/>
              </a:rPr>
              <a:t>???</a:t>
            </a:r>
            <a:endParaRPr kumimoji="1" lang="en-US" sz="2400" b="0" i="0" u="none" strike="noStrike" cap="none" normalizeH="0" baseline="0" dirty="0" smtClean="0">
              <a:ln>
                <a:noFill/>
              </a:ln>
              <a:solidFill>
                <a:schemeClr val="bg2"/>
              </a:solidFill>
              <a:effectLst/>
              <a:latin typeface="Times New Roman" pitchFamily="18" charset="0"/>
              <a:ea typeface="MS PGothic"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pic>
        <p:nvPicPr>
          <p:cNvPr id="606210" name="Picture 2"/>
          <p:cNvPicPr>
            <a:picLocks noChangeAspect="1" noChangeArrowheads="1"/>
          </p:cNvPicPr>
          <p:nvPr/>
        </p:nvPicPr>
        <p:blipFill>
          <a:blip r:embed="rId1"/>
          <a:srcRect l="30536" t="21270" r="43661" b="14127"/>
          <a:stretch>
            <a:fillRect/>
          </a:stretch>
        </p:blipFill>
        <p:spPr bwMode="auto">
          <a:xfrm>
            <a:off x="-1" y="0"/>
            <a:ext cx="4833257" cy="6806695"/>
          </a:xfrm>
          <a:prstGeom prst="rect">
            <a:avLst/>
          </a:prstGeom>
          <a:noFill/>
          <a:ln w="9525">
            <a:noFill/>
            <a:miter lim="800000"/>
            <a:headEnd/>
            <a:tailEnd/>
          </a:ln>
          <a:effectLst/>
        </p:spPr>
      </p:pic>
      <p:pic>
        <p:nvPicPr>
          <p:cNvPr id="606212" name="Picture 4"/>
          <p:cNvPicPr>
            <a:picLocks noChangeAspect="1" noChangeArrowheads="1"/>
          </p:cNvPicPr>
          <p:nvPr/>
        </p:nvPicPr>
        <p:blipFill>
          <a:blip r:embed="rId2"/>
          <a:srcRect l="57143" t="36349" r="24196" b="33651"/>
          <a:stretch>
            <a:fillRect/>
          </a:stretch>
        </p:blipFill>
        <p:spPr bwMode="auto">
          <a:xfrm>
            <a:off x="5072741" y="4190999"/>
            <a:ext cx="2960915" cy="2677575"/>
          </a:xfrm>
          <a:prstGeom prst="rect">
            <a:avLst/>
          </a:prstGeom>
          <a:noFill/>
          <a:ln w="9525">
            <a:noFill/>
            <a:miter lim="800000"/>
            <a:headEnd/>
            <a:tailEnd/>
          </a:ln>
          <a:effectLst/>
        </p:spPr>
      </p:pic>
      <p:pic>
        <p:nvPicPr>
          <p:cNvPr id="606213" name="Picture 5"/>
          <p:cNvPicPr>
            <a:picLocks noChangeAspect="1" noChangeArrowheads="1"/>
          </p:cNvPicPr>
          <p:nvPr/>
        </p:nvPicPr>
        <p:blipFill>
          <a:blip r:embed="rId3"/>
          <a:srcRect l="56607" t="34206" r="25268" b="35635"/>
          <a:stretch>
            <a:fillRect/>
          </a:stretch>
        </p:blipFill>
        <p:spPr bwMode="auto">
          <a:xfrm>
            <a:off x="5072742" y="1082243"/>
            <a:ext cx="2960915" cy="27713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06210"/>
                                        </p:tgtEl>
                                        <p:attrNameLst>
                                          <p:attrName>style.visibility</p:attrName>
                                        </p:attrNameLst>
                                      </p:cBhvr>
                                      <p:to>
                                        <p:strVal val="visible"/>
                                      </p:to>
                                    </p:set>
                                    <p:animEffect transition="in" filter="box(in)">
                                      <p:cBhvr>
                                        <p:cTn id="7" dur="500"/>
                                        <p:tgtEl>
                                          <p:spTgt spid="6062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06212"/>
                                        </p:tgtEl>
                                        <p:attrNameLst>
                                          <p:attrName>style.visibility</p:attrName>
                                        </p:attrNameLst>
                                      </p:cBhvr>
                                      <p:to>
                                        <p:strVal val="visible"/>
                                      </p:to>
                                    </p:set>
                                    <p:animEffect transition="in" filter="box(in)">
                                      <p:cBhvr>
                                        <p:cTn id="12" dur="500"/>
                                        <p:tgtEl>
                                          <p:spTgt spid="6062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06213"/>
                                        </p:tgtEl>
                                        <p:attrNameLst>
                                          <p:attrName>style.visibility</p:attrName>
                                        </p:attrNameLst>
                                      </p:cBhvr>
                                      <p:to>
                                        <p:strVal val="visible"/>
                                      </p:to>
                                    </p:set>
                                    <p:animEffect transition="in" filter="box(in)">
                                      <p:cBhvr>
                                        <p:cTn id="17" dur="500"/>
                                        <p:tgtEl>
                                          <p:spTgt spid="606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lvl="0"/>
            <a:r>
              <a:rPr lang="en-US" dirty="0" smtClean="0"/>
              <a:t>MSW  Yard</a:t>
            </a:r>
            <a:br>
              <a:rPr lang="en-US" dirty="0" smtClean="0"/>
            </a:br>
            <a:endParaRPr lang="en-US" dirty="0"/>
          </a:p>
        </p:txBody>
      </p:sp>
      <p:sp>
        <p:nvSpPr>
          <p:cNvPr id="3" name="Content Placeholder 2"/>
          <p:cNvSpPr>
            <a:spLocks noGrp="1"/>
          </p:cNvSpPr>
          <p:nvPr>
            <p:ph idx="1"/>
          </p:nvPr>
        </p:nvSpPr>
        <p:spPr>
          <a:xfrm>
            <a:off x="206829" y="1981200"/>
            <a:ext cx="8251371" cy="4114800"/>
          </a:xfrm>
        </p:spPr>
        <p:txBody>
          <a:bodyPr/>
          <a:lstStyle/>
          <a:p>
            <a:r>
              <a:rPr lang="en-US" dirty="0" smtClean="0"/>
              <a:t>MSW keeping time – 4 days </a:t>
            </a:r>
            <a:endParaRPr lang="en-US" dirty="0" smtClean="0"/>
          </a:p>
          <a:p>
            <a:r>
              <a:rPr lang="en-US" dirty="0" smtClean="0"/>
              <a:t>Volume required = 250 m</a:t>
            </a:r>
            <a:r>
              <a:rPr lang="en-US" baseline="30000" dirty="0" smtClean="0"/>
              <a:t>3</a:t>
            </a:r>
            <a:r>
              <a:rPr lang="en-US" dirty="0" smtClean="0"/>
              <a:t>/d × 4 d  </a:t>
            </a:r>
            <a:endParaRPr lang="en-US" dirty="0" smtClean="0"/>
          </a:p>
          <a:p>
            <a:r>
              <a:rPr lang="en-US" dirty="0" smtClean="0"/>
              <a:t>= 1000 m</a:t>
            </a:r>
            <a:r>
              <a:rPr lang="en-US" baseline="30000" dirty="0" smtClean="0"/>
              <a:t>3</a:t>
            </a:r>
            <a:endParaRPr lang="en-US" baseline="30000" dirty="0" smtClean="0"/>
          </a:p>
          <a:p>
            <a:r>
              <a:rPr lang="en-US" dirty="0" smtClean="0"/>
              <a:t>Dimensions : 20.0 m × 10 m × 2.5 m   H × 2</a:t>
            </a:r>
            <a:endParaRPr lang="en-US" dirty="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24543"/>
            <a:ext cx="7772400" cy="1143000"/>
          </a:xfrm>
        </p:spPr>
        <p:txBody>
          <a:bodyPr/>
          <a:lstStyle/>
          <a:p>
            <a:pPr lvl="0"/>
            <a:r>
              <a:rPr lang="en-US" dirty="0" smtClean="0"/>
              <a:t>Composting Area</a:t>
            </a:r>
            <a:br>
              <a:rPr lang="en-US" dirty="0" smtClean="0"/>
            </a:br>
            <a:endParaRPr lang="en-US" dirty="0"/>
          </a:p>
        </p:txBody>
      </p:sp>
      <p:sp>
        <p:nvSpPr>
          <p:cNvPr id="3" name="Content Placeholder 2"/>
          <p:cNvSpPr>
            <a:spLocks noGrp="1"/>
          </p:cNvSpPr>
          <p:nvPr>
            <p:ph idx="1"/>
          </p:nvPr>
        </p:nvSpPr>
        <p:spPr>
          <a:xfrm>
            <a:off x="478971" y="1567543"/>
            <a:ext cx="7979229" cy="4114800"/>
          </a:xfrm>
        </p:spPr>
        <p:txBody>
          <a:bodyPr/>
          <a:lstStyle/>
          <a:p>
            <a:r>
              <a:rPr lang="en-US" dirty="0" smtClean="0"/>
              <a:t>Composting Time – 45 days </a:t>
            </a:r>
            <a:endParaRPr lang="en-US" dirty="0" smtClean="0"/>
          </a:p>
          <a:p>
            <a:r>
              <a:rPr lang="en-US" dirty="0" smtClean="0"/>
              <a:t>Pile Volume required = 250 m</a:t>
            </a:r>
            <a:r>
              <a:rPr lang="en-US" baseline="30000" dirty="0" smtClean="0"/>
              <a:t>3</a:t>
            </a:r>
            <a:r>
              <a:rPr lang="en-US" dirty="0" smtClean="0"/>
              <a:t>/d  ×  45 d = 11250 m</a:t>
            </a:r>
            <a:r>
              <a:rPr lang="en-US" baseline="30000" dirty="0" smtClean="0"/>
              <a:t>3</a:t>
            </a:r>
            <a:endParaRPr lang="en-US" dirty="0" smtClean="0"/>
          </a:p>
          <a:p>
            <a:r>
              <a:rPr lang="en-US" dirty="0" smtClean="0"/>
              <a:t>Area of the Pile = 5.2 m</a:t>
            </a:r>
            <a:r>
              <a:rPr lang="en-US" baseline="30000" dirty="0" smtClean="0"/>
              <a:t>2</a:t>
            </a:r>
            <a:endParaRPr lang="en-US" dirty="0" smtClean="0"/>
          </a:p>
          <a:p>
            <a:r>
              <a:rPr lang="en-US" dirty="0" smtClean="0"/>
              <a:t>Length of pile</a:t>
            </a:r>
            <a:endParaRPr lang="en-US" dirty="0" smtClean="0"/>
          </a:p>
          <a:p>
            <a:r>
              <a:rPr lang="en-US" dirty="0" smtClean="0"/>
              <a:t>L = 11250 m</a:t>
            </a:r>
            <a:r>
              <a:rPr lang="en-US" baseline="30000" dirty="0" smtClean="0"/>
              <a:t>3</a:t>
            </a:r>
            <a:r>
              <a:rPr lang="en-US" dirty="0" smtClean="0"/>
              <a:t>/ 5.2 m</a:t>
            </a:r>
            <a:r>
              <a:rPr lang="en-US" baseline="30000" dirty="0" smtClean="0"/>
              <a:t>2</a:t>
            </a:r>
            <a:r>
              <a:rPr lang="en-US" dirty="0" smtClean="0"/>
              <a:t> = 2163 m</a:t>
            </a:r>
            <a:endParaRPr lang="en-US" dirty="0" smtClean="0"/>
          </a:p>
          <a:p>
            <a:r>
              <a:rPr lang="en-US" dirty="0" smtClean="0"/>
              <a:t>Size : 220 m × 10</a:t>
            </a:r>
            <a:endParaRPr lang="en-US" dirty="0" smtClean="0"/>
          </a:p>
          <a:p>
            <a:r>
              <a:rPr lang="en-US" dirty="0" err="1" smtClean="0"/>
              <a:t>Topturn</a:t>
            </a:r>
            <a:r>
              <a:rPr lang="en-US" dirty="0" smtClean="0"/>
              <a:t> 400 x 2</a:t>
            </a:r>
            <a:endParaRPr lang="en-US" dirty="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dirty="0" smtClean="0"/>
              <a:t>Finished Compost  Area</a:t>
            </a:r>
            <a:endParaRPr lang="en-US" dirty="0"/>
          </a:p>
        </p:txBody>
      </p:sp>
      <p:sp>
        <p:nvSpPr>
          <p:cNvPr id="3" name="Content Placeholder 2"/>
          <p:cNvSpPr>
            <a:spLocks noGrp="1"/>
          </p:cNvSpPr>
          <p:nvPr>
            <p:ph idx="1"/>
          </p:nvPr>
        </p:nvSpPr>
        <p:spPr>
          <a:xfrm>
            <a:off x="402771" y="1981200"/>
            <a:ext cx="8741229" cy="4114800"/>
          </a:xfrm>
        </p:spPr>
        <p:txBody>
          <a:bodyPr/>
          <a:lstStyle/>
          <a:p>
            <a:r>
              <a:rPr lang="en-US" dirty="0" smtClean="0"/>
              <a:t>Maturation &amp; storage time – 45 days</a:t>
            </a:r>
            <a:endParaRPr lang="en-US" dirty="0" smtClean="0"/>
          </a:p>
          <a:p>
            <a:r>
              <a:rPr lang="en-US" dirty="0" smtClean="0"/>
              <a:t>Volume required = 66.6 m</a:t>
            </a:r>
            <a:r>
              <a:rPr lang="en-US" baseline="30000" dirty="0" smtClean="0"/>
              <a:t>3</a:t>
            </a:r>
            <a:r>
              <a:rPr lang="en-US" dirty="0" smtClean="0"/>
              <a:t>/d  ×  45 d = 2997 m</a:t>
            </a:r>
            <a:r>
              <a:rPr lang="en-US" baseline="30000" dirty="0" smtClean="0"/>
              <a:t>3</a:t>
            </a:r>
            <a:endParaRPr lang="en-US" dirty="0" smtClean="0"/>
          </a:p>
          <a:p>
            <a:r>
              <a:rPr lang="en-US" dirty="0" smtClean="0"/>
              <a:t>Area required:</a:t>
            </a:r>
            <a:endParaRPr lang="en-US" dirty="0" smtClean="0"/>
          </a:p>
          <a:p>
            <a:r>
              <a:rPr lang="en-US" dirty="0" smtClean="0"/>
              <a:t>2997 m</a:t>
            </a:r>
            <a:r>
              <a:rPr lang="en-US" baseline="30000" dirty="0" smtClean="0"/>
              <a:t>3</a:t>
            </a:r>
            <a:r>
              <a:rPr lang="en-US" dirty="0" smtClean="0"/>
              <a:t>/2.5 = 1120 m</a:t>
            </a:r>
            <a:r>
              <a:rPr lang="en-US" baseline="30000" dirty="0" smtClean="0"/>
              <a:t>2</a:t>
            </a:r>
            <a:endParaRPr lang="en-US" dirty="0" smtClean="0"/>
          </a:p>
          <a:p>
            <a:r>
              <a:rPr lang="en-US" dirty="0" smtClean="0"/>
              <a:t>30 % excess = 1120 x 1.3 = 1456 m</a:t>
            </a:r>
            <a:r>
              <a:rPr lang="en-US" baseline="30000" dirty="0" smtClean="0"/>
              <a:t>2</a:t>
            </a:r>
            <a:endParaRPr lang="en-US" baseline="30000" dirty="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70114"/>
            <a:ext cx="7772400" cy="1143000"/>
          </a:xfrm>
        </p:spPr>
        <p:txBody>
          <a:bodyPr/>
          <a:lstStyle/>
          <a:p>
            <a:r>
              <a:rPr lang="en-US" dirty="0" smtClean="0"/>
              <a:t>Layout</a:t>
            </a:r>
            <a:endParaRPr lang="en-US" dirty="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pic>
        <p:nvPicPr>
          <p:cNvPr id="6" name="Picture 2"/>
          <p:cNvPicPr>
            <a:picLocks noGrp="1" noChangeAspect="1" noChangeArrowheads="1"/>
          </p:cNvPicPr>
          <p:nvPr>
            <p:ph idx="1"/>
          </p:nvPr>
        </p:nvPicPr>
        <p:blipFill>
          <a:blip r:embed="rId1"/>
          <a:srcRect l="26786" t="34286" r="25000" b="13651"/>
          <a:stretch>
            <a:fillRect/>
          </a:stretch>
        </p:blipFill>
        <p:spPr bwMode="auto">
          <a:xfrm>
            <a:off x="685799" y="1339273"/>
            <a:ext cx="7562274" cy="51261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91" name="Rectangle 1031"/>
          <p:cNvSpPr>
            <a:spLocks noGrp="1" noChangeArrowheads="1"/>
          </p:cNvSpPr>
          <p:nvPr>
            <p:ph type="title"/>
          </p:nvPr>
        </p:nvSpPr>
        <p:spPr>
          <a:xfrm>
            <a:off x="711200" y="355600"/>
            <a:ext cx="7772400" cy="1143000"/>
          </a:xfrm>
        </p:spPr>
        <p:txBody>
          <a:bodyPr/>
          <a:lstStyle/>
          <a:p>
            <a:r>
              <a:rPr lang="en-US" altLang="ja-JP" b="1">
                <a:solidFill>
                  <a:srgbClr val="FFFF00"/>
                </a:solidFill>
              </a:rPr>
              <a:t>Composting Yard</a:t>
            </a:r>
            <a:endParaRPr lang="en-US" altLang="ja-JP"/>
          </a:p>
        </p:txBody>
      </p:sp>
      <p:graphicFrame>
        <p:nvGraphicFramePr>
          <p:cNvPr id="528393" name="Object 1033"/>
          <p:cNvGraphicFramePr>
            <a:graphicFrameLocks noChangeAspect="1"/>
          </p:cNvGraphicFramePr>
          <p:nvPr/>
        </p:nvGraphicFramePr>
        <p:xfrm>
          <a:off x="244414" y="1498600"/>
          <a:ext cx="4440721" cy="3125158"/>
        </p:xfrm>
        <a:graphic>
          <a:graphicData uri="http://schemas.openxmlformats.org/presentationml/2006/ole">
            <mc:AlternateContent xmlns:mc="http://schemas.openxmlformats.org/markup-compatibility/2006">
              <mc:Choice xmlns:v="urn:schemas-microsoft-com:vml" Requires="v">
                <p:oleObj spid="_x0000_s549910" name="Photo Editor ｲﾒｰｼﾞ" r:id="rId1" imgW="2571750" imgH="1809750" progId="">
                  <p:embed/>
                </p:oleObj>
              </mc:Choice>
              <mc:Fallback>
                <p:oleObj name="Photo Editor ｲﾒｰｼﾞ" r:id="rId1" imgW="2571750" imgH="1809750" progId="">
                  <p:embed/>
                  <p:pic>
                    <p:nvPicPr>
                      <p:cNvPr id="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14" y="1498600"/>
                        <a:ext cx="4440721" cy="312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28394" name="Object 1034"/>
          <p:cNvGraphicFramePr>
            <a:graphicFrameLocks noChangeAspect="1"/>
          </p:cNvGraphicFramePr>
          <p:nvPr/>
        </p:nvGraphicFramePr>
        <p:xfrm>
          <a:off x="4343399" y="3429000"/>
          <a:ext cx="4667805" cy="3210951"/>
        </p:xfrm>
        <a:graphic>
          <a:graphicData uri="http://schemas.openxmlformats.org/presentationml/2006/ole">
            <mc:AlternateContent xmlns:mc="http://schemas.openxmlformats.org/markup-compatibility/2006">
              <mc:Choice xmlns:v="urn:schemas-microsoft-com:vml" Requires="v">
                <p:oleObj spid="_x0000_s549911" name="Photo Editor ｲﾒｰｼﾞ" r:id="rId3" imgW="4638675" imgH="3190875" progId="">
                  <p:embed/>
                </p:oleObj>
              </mc:Choice>
              <mc:Fallback>
                <p:oleObj name="Photo Editor ｲﾒｰｼﾞ" r:id="rId3" imgW="4638675" imgH="3190875" progId="">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399" y="3429000"/>
                        <a:ext cx="4667805" cy="3210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2"/>
          </p:nvPr>
        </p:nvGraphicFramePr>
        <p:xfrm>
          <a:off x="0" y="0"/>
          <a:ext cx="9144000" cy="8412480"/>
        </p:xfrm>
        <a:graphic>
          <a:graphicData uri="http://schemas.openxmlformats.org/drawingml/2006/table">
            <a:tbl>
              <a:tblPr/>
              <a:tblGrid>
                <a:gridCol w="841256"/>
                <a:gridCol w="2645992"/>
                <a:gridCol w="5656752"/>
              </a:tblGrid>
              <a:tr h="200526">
                <a:tc>
                  <a:txBody>
                    <a:bodyPr/>
                    <a:lstStyle/>
                    <a:p>
                      <a:pPr marL="0" marR="0">
                        <a:lnSpc>
                          <a:spcPct val="115000"/>
                        </a:lnSpc>
                        <a:spcBef>
                          <a:spcPts val="0"/>
                        </a:spcBef>
                        <a:spcAft>
                          <a:spcPts val="0"/>
                        </a:spcAft>
                      </a:pPr>
                      <a:r>
                        <a:rPr lang="en-US" sz="2000" b="1" dirty="0" err="1">
                          <a:latin typeface="Arial"/>
                          <a:ea typeface="Calibri"/>
                          <a:cs typeface="Times New Roman"/>
                        </a:rPr>
                        <a:t>S.No</a:t>
                      </a:r>
                      <a:r>
                        <a:rPr lang="en-US" sz="2000" b="1" dirty="0">
                          <a:latin typeface="Arial"/>
                          <a:ea typeface="Calibri"/>
                          <a:cs typeface="Times New Roman"/>
                        </a:rPr>
                        <a:t>.</a:t>
                      </a:r>
                      <a:endParaRPr lang="en-US" sz="2000" dirty="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a:latin typeface="Arial"/>
                          <a:ea typeface="Calibri"/>
                          <a:cs typeface="Times New Roman"/>
                        </a:rPr>
                        <a:t>Organisms</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a:latin typeface="Arial"/>
                          <a:ea typeface="Calibri"/>
                          <a:cs typeface="Times New Roman"/>
                        </a:rPr>
                        <a:t>Time and Temperature for destruction</a:t>
                      </a:r>
                      <a:endParaRPr lang="en-US" sz="2000" dirty="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1580">
                <a:tc>
                  <a:txBody>
                    <a:bodyPr/>
                    <a:lstStyle/>
                    <a:p>
                      <a:pPr marL="0" marR="0">
                        <a:lnSpc>
                          <a:spcPct val="115000"/>
                        </a:lnSpc>
                        <a:spcBef>
                          <a:spcPts val="0"/>
                        </a:spcBef>
                        <a:spcAft>
                          <a:spcPts val="0"/>
                        </a:spcAft>
                      </a:pPr>
                      <a:r>
                        <a:rPr lang="en-US" sz="2000">
                          <a:latin typeface="Arial"/>
                          <a:ea typeface="Calibri"/>
                          <a:cs typeface="Times New Roman"/>
                        </a:rPr>
                        <a:t>1.</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S. typhosa</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No growth beyond 46</a:t>
                      </a:r>
                      <a:r>
                        <a:rPr lang="en-US" sz="2000" baseline="30000">
                          <a:latin typeface="Arial"/>
                          <a:ea typeface="Calibri"/>
                          <a:cs typeface="Times New Roman"/>
                        </a:rPr>
                        <a:t>o</a:t>
                      </a:r>
                      <a:r>
                        <a:rPr lang="en-US" sz="2000">
                          <a:latin typeface="Arial"/>
                          <a:ea typeface="Calibri"/>
                          <a:cs typeface="Times New Roman"/>
                        </a:rPr>
                        <a:t>C, death in 30 minutes at 55-60</a:t>
                      </a:r>
                      <a:r>
                        <a:rPr lang="en-US" sz="2000" baseline="30000">
                          <a:latin typeface="Arial"/>
                          <a:ea typeface="Calibri"/>
                          <a:cs typeface="Times New Roman"/>
                        </a:rPr>
                        <a:t>o</a:t>
                      </a:r>
                      <a:r>
                        <a:rPr lang="en-US" sz="2000">
                          <a:latin typeface="Arial"/>
                          <a:ea typeface="Calibri"/>
                          <a:cs typeface="Times New Roman"/>
                        </a:rPr>
                        <a:t>C and 20 minutes at 60</a:t>
                      </a:r>
                      <a:r>
                        <a:rPr lang="en-US" sz="2000" baseline="30000">
                          <a:latin typeface="Arial"/>
                          <a:ea typeface="Calibri"/>
                          <a:cs typeface="Times New Roman"/>
                        </a:rPr>
                        <a:t>o</a:t>
                      </a:r>
                      <a:r>
                        <a:rPr lang="en-US" sz="2000">
                          <a:latin typeface="Arial"/>
                          <a:ea typeface="Calibri"/>
                          <a:cs typeface="Times New Roman"/>
                        </a:rPr>
                        <a:t>C, destroyed in a short time in compost environment.</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526">
                <a:tc>
                  <a:txBody>
                    <a:bodyPr/>
                    <a:lstStyle/>
                    <a:p>
                      <a:pPr marL="0" marR="0">
                        <a:lnSpc>
                          <a:spcPct val="115000"/>
                        </a:lnSpc>
                        <a:spcBef>
                          <a:spcPts val="0"/>
                        </a:spcBef>
                        <a:spcAft>
                          <a:spcPts val="0"/>
                        </a:spcAft>
                      </a:pPr>
                      <a:r>
                        <a:rPr lang="en-US" sz="2000">
                          <a:latin typeface="Arial"/>
                          <a:ea typeface="Calibri"/>
                          <a:cs typeface="Times New Roman"/>
                        </a:rPr>
                        <a:t>2.</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Salmonella sp.</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latin typeface="Arial"/>
                          <a:ea typeface="Calibri"/>
                          <a:cs typeface="Times New Roman"/>
                        </a:rPr>
                        <a:t>In 1 hour at 55</a:t>
                      </a:r>
                      <a:r>
                        <a:rPr lang="en-US" sz="2000" baseline="30000" dirty="0">
                          <a:latin typeface="Arial"/>
                          <a:ea typeface="Calibri"/>
                          <a:cs typeface="Times New Roman"/>
                        </a:rPr>
                        <a:t>o</a:t>
                      </a:r>
                      <a:r>
                        <a:rPr lang="en-US" sz="2000" dirty="0">
                          <a:latin typeface="Arial"/>
                          <a:ea typeface="Calibri"/>
                          <a:cs typeface="Times New Roman"/>
                        </a:rPr>
                        <a:t>C and in 15-20 minutes at 60</a:t>
                      </a:r>
                      <a:r>
                        <a:rPr lang="en-US" sz="2000" baseline="30000" dirty="0">
                          <a:latin typeface="Arial"/>
                          <a:ea typeface="Calibri"/>
                          <a:cs typeface="Times New Roman"/>
                        </a:rPr>
                        <a:t>o</a:t>
                      </a:r>
                      <a:r>
                        <a:rPr lang="en-US" sz="2000" dirty="0">
                          <a:latin typeface="Arial"/>
                          <a:ea typeface="Calibri"/>
                          <a:cs typeface="Times New Roman"/>
                        </a:rPr>
                        <a:t>C</a:t>
                      </a:r>
                      <a:endParaRPr lang="en-US" sz="2000" dirty="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526">
                <a:tc>
                  <a:txBody>
                    <a:bodyPr/>
                    <a:lstStyle/>
                    <a:p>
                      <a:pPr marL="0" marR="0">
                        <a:lnSpc>
                          <a:spcPct val="115000"/>
                        </a:lnSpc>
                        <a:spcBef>
                          <a:spcPts val="0"/>
                        </a:spcBef>
                        <a:spcAft>
                          <a:spcPts val="0"/>
                        </a:spcAft>
                      </a:pPr>
                      <a:r>
                        <a:rPr lang="en-US" sz="2000">
                          <a:latin typeface="Arial"/>
                          <a:ea typeface="Calibri"/>
                          <a:cs typeface="Times New Roman"/>
                        </a:rPr>
                        <a:t>3.</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Shigella sp.</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In 1 hour at 55</a:t>
                      </a:r>
                      <a:r>
                        <a:rPr lang="en-US" sz="2000" baseline="30000">
                          <a:latin typeface="Arial"/>
                          <a:ea typeface="Calibri"/>
                          <a:cs typeface="Times New Roman"/>
                        </a:rPr>
                        <a:t>o</a:t>
                      </a:r>
                      <a:r>
                        <a:rPr lang="en-US" sz="2000">
                          <a:latin typeface="Arial"/>
                          <a:ea typeface="Calibri"/>
                          <a:cs typeface="Times New Roman"/>
                        </a:rPr>
                        <a:t>C</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526">
                <a:tc>
                  <a:txBody>
                    <a:bodyPr/>
                    <a:lstStyle/>
                    <a:p>
                      <a:pPr marL="0" marR="0">
                        <a:lnSpc>
                          <a:spcPct val="115000"/>
                        </a:lnSpc>
                        <a:spcBef>
                          <a:spcPts val="0"/>
                        </a:spcBef>
                        <a:spcAft>
                          <a:spcPts val="0"/>
                        </a:spcAft>
                      </a:pPr>
                      <a:r>
                        <a:rPr lang="en-US" sz="2000">
                          <a:latin typeface="Arial"/>
                          <a:ea typeface="Calibri"/>
                          <a:cs typeface="Times New Roman"/>
                        </a:rPr>
                        <a:t>4.</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E. Coli</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In 1 hour at 55</a:t>
                      </a:r>
                      <a:r>
                        <a:rPr lang="en-US" sz="2000" baseline="30000">
                          <a:latin typeface="Arial"/>
                          <a:ea typeface="Calibri"/>
                          <a:cs typeface="Times New Roman"/>
                        </a:rPr>
                        <a:t>o</a:t>
                      </a:r>
                      <a:r>
                        <a:rPr lang="en-US" sz="2000">
                          <a:latin typeface="Arial"/>
                          <a:ea typeface="Calibri"/>
                          <a:cs typeface="Times New Roman"/>
                        </a:rPr>
                        <a:t>C and in 15-20 minutes at 60</a:t>
                      </a:r>
                      <a:r>
                        <a:rPr lang="en-US" sz="2000" baseline="30000">
                          <a:latin typeface="Arial"/>
                          <a:ea typeface="Calibri"/>
                          <a:cs typeface="Times New Roman"/>
                        </a:rPr>
                        <a:t>o</a:t>
                      </a:r>
                      <a:r>
                        <a:rPr lang="en-US" sz="2000">
                          <a:latin typeface="Arial"/>
                          <a:ea typeface="Calibri"/>
                          <a:cs typeface="Times New Roman"/>
                        </a:rPr>
                        <a:t>C</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526">
                <a:tc>
                  <a:txBody>
                    <a:bodyPr/>
                    <a:lstStyle/>
                    <a:p>
                      <a:pPr marL="0" marR="0">
                        <a:lnSpc>
                          <a:spcPct val="115000"/>
                        </a:lnSpc>
                        <a:spcBef>
                          <a:spcPts val="0"/>
                        </a:spcBef>
                        <a:spcAft>
                          <a:spcPts val="0"/>
                        </a:spcAft>
                      </a:pPr>
                      <a:r>
                        <a:rPr lang="en-US" sz="2000">
                          <a:latin typeface="Arial"/>
                          <a:ea typeface="Calibri"/>
                          <a:cs typeface="Times New Roman"/>
                        </a:rPr>
                        <a:t>5.</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E. histolytica cysts</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In few minutes at 45</a:t>
                      </a:r>
                      <a:r>
                        <a:rPr lang="en-US" sz="2000" baseline="30000">
                          <a:latin typeface="Arial"/>
                          <a:ea typeface="Calibri"/>
                          <a:cs typeface="Times New Roman"/>
                        </a:rPr>
                        <a:t>o</a:t>
                      </a:r>
                      <a:r>
                        <a:rPr lang="en-US" sz="2000">
                          <a:latin typeface="Arial"/>
                          <a:ea typeface="Calibri"/>
                          <a:cs typeface="Times New Roman"/>
                        </a:rPr>
                        <a:t>C and in a few seconds at 55</a:t>
                      </a:r>
                      <a:r>
                        <a:rPr lang="en-US" sz="2000" baseline="30000">
                          <a:latin typeface="Arial"/>
                          <a:ea typeface="Calibri"/>
                          <a:cs typeface="Times New Roman"/>
                        </a:rPr>
                        <a:t>o</a:t>
                      </a:r>
                      <a:r>
                        <a:rPr lang="en-US" sz="2000">
                          <a:latin typeface="Arial"/>
                          <a:ea typeface="Calibri"/>
                          <a:cs typeface="Times New Roman"/>
                        </a:rPr>
                        <a:t>C</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526">
                <a:tc>
                  <a:txBody>
                    <a:bodyPr/>
                    <a:lstStyle/>
                    <a:p>
                      <a:pPr marL="0" marR="0">
                        <a:lnSpc>
                          <a:spcPct val="115000"/>
                        </a:lnSpc>
                        <a:spcBef>
                          <a:spcPts val="0"/>
                        </a:spcBef>
                        <a:spcAft>
                          <a:spcPts val="0"/>
                        </a:spcAft>
                      </a:pPr>
                      <a:r>
                        <a:rPr lang="en-US" sz="2000">
                          <a:latin typeface="Arial"/>
                          <a:ea typeface="Calibri"/>
                          <a:cs typeface="Times New Roman"/>
                        </a:rPr>
                        <a:t>6.</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Taenia saginata</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In a few minutes at 55</a:t>
                      </a:r>
                      <a:r>
                        <a:rPr lang="en-US" sz="2000" baseline="30000">
                          <a:latin typeface="Arial"/>
                          <a:ea typeface="Calibri"/>
                          <a:cs typeface="Times New Roman"/>
                        </a:rPr>
                        <a:t>o</a:t>
                      </a:r>
                      <a:r>
                        <a:rPr lang="en-US" sz="2000">
                          <a:latin typeface="Arial"/>
                          <a:ea typeface="Calibri"/>
                          <a:cs typeface="Times New Roman"/>
                        </a:rPr>
                        <a:t>C.</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526">
                <a:tc>
                  <a:txBody>
                    <a:bodyPr/>
                    <a:lstStyle/>
                    <a:p>
                      <a:pPr marL="0" marR="0">
                        <a:lnSpc>
                          <a:spcPct val="115000"/>
                        </a:lnSpc>
                        <a:spcBef>
                          <a:spcPts val="0"/>
                        </a:spcBef>
                        <a:spcAft>
                          <a:spcPts val="0"/>
                        </a:spcAft>
                      </a:pPr>
                      <a:r>
                        <a:rPr lang="en-US" sz="2000">
                          <a:latin typeface="Arial"/>
                          <a:ea typeface="Calibri"/>
                          <a:cs typeface="Times New Roman"/>
                        </a:rPr>
                        <a:t>7.</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Trichinella spiralis larvae</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Quickly killed at 55</a:t>
                      </a:r>
                      <a:r>
                        <a:rPr lang="en-US" sz="2000" baseline="30000">
                          <a:latin typeface="Arial"/>
                          <a:ea typeface="Calibri"/>
                          <a:cs typeface="Times New Roman"/>
                        </a:rPr>
                        <a:t>o</a:t>
                      </a:r>
                      <a:r>
                        <a:rPr lang="en-US" sz="2000">
                          <a:latin typeface="Arial"/>
                          <a:ea typeface="Calibri"/>
                          <a:cs typeface="Times New Roman"/>
                        </a:rPr>
                        <a:t>C, instantly at 60</a:t>
                      </a:r>
                      <a:r>
                        <a:rPr lang="en-US" sz="2000" baseline="30000">
                          <a:latin typeface="Arial"/>
                          <a:ea typeface="Calibri"/>
                          <a:cs typeface="Times New Roman"/>
                        </a:rPr>
                        <a:t>o</a:t>
                      </a:r>
                      <a:r>
                        <a:rPr lang="en-US" sz="2000">
                          <a:latin typeface="Arial"/>
                          <a:ea typeface="Calibri"/>
                          <a:cs typeface="Times New Roman"/>
                        </a:rPr>
                        <a:t>C.</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526">
                <a:tc>
                  <a:txBody>
                    <a:bodyPr/>
                    <a:lstStyle/>
                    <a:p>
                      <a:pPr marL="0" marR="0">
                        <a:lnSpc>
                          <a:spcPct val="115000"/>
                        </a:lnSpc>
                        <a:spcBef>
                          <a:spcPts val="0"/>
                        </a:spcBef>
                        <a:spcAft>
                          <a:spcPts val="0"/>
                        </a:spcAft>
                      </a:pPr>
                      <a:r>
                        <a:rPr lang="en-US" sz="2000">
                          <a:latin typeface="Arial"/>
                          <a:ea typeface="Calibri"/>
                          <a:cs typeface="Times New Roman"/>
                        </a:rPr>
                        <a:t>8.</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Br. Abotus or Br. suis</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In 3 minutes at 62-63</a:t>
                      </a:r>
                      <a:r>
                        <a:rPr lang="en-US" sz="2000" baseline="30000">
                          <a:latin typeface="Arial"/>
                          <a:ea typeface="Calibri"/>
                          <a:cs typeface="Times New Roman"/>
                        </a:rPr>
                        <a:t>o</a:t>
                      </a:r>
                      <a:r>
                        <a:rPr lang="en-US" sz="2000">
                          <a:latin typeface="Arial"/>
                          <a:ea typeface="Calibri"/>
                          <a:cs typeface="Times New Roman"/>
                        </a:rPr>
                        <a:t>C and in 1 hour at 55</a:t>
                      </a:r>
                      <a:r>
                        <a:rPr lang="en-US" sz="2000" baseline="30000">
                          <a:latin typeface="Arial"/>
                          <a:ea typeface="Calibri"/>
                          <a:cs typeface="Times New Roman"/>
                        </a:rPr>
                        <a:t>o</a:t>
                      </a:r>
                      <a:r>
                        <a:rPr lang="en-US" sz="2000">
                          <a:latin typeface="Arial"/>
                          <a:ea typeface="Calibri"/>
                          <a:cs typeface="Times New Roman"/>
                        </a:rPr>
                        <a:t>C</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526">
                <a:tc>
                  <a:txBody>
                    <a:bodyPr/>
                    <a:lstStyle/>
                    <a:p>
                      <a:pPr marL="0" marR="0">
                        <a:lnSpc>
                          <a:spcPct val="115000"/>
                        </a:lnSpc>
                        <a:spcBef>
                          <a:spcPts val="0"/>
                        </a:spcBef>
                        <a:spcAft>
                          <a:spcPts val="0"/>
                        </a:spcAft>
                      </a:pPr>
                      <a:r>
                        <a:rPr lang="en-US" sz="2000">
                          <a:latin typeface="Arial"/>
                          <a:ea typeface="Calibri"/>
                          <a:cs typeface="Times New Roman"/>
                        </a:rPr>
                        <a:t>9.</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Micrococcus pyogenes</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In 10 minutes at 54</a:t>
                      </a:r>
                      <a:r>
                        <a:rPr lang="en-US" sz="2000" baseline="30000">
                          <a:latin typeface="Arial"/>
                          <a:ea typeface="Calibri"/>
                          <a:cs typeface="Times New Roman"/>
                        </a:rPr>
                        <a:t>o</a:t>
                      </a:r>
                      <a:r>
                        <a:rPr lang="en-US" sz="2000">
                          <a:latin typeface="Arial"/>
                          <a:ea typeface="Calibri"/>
                          <a:cs typeface="Times New Roman"/>
                        </a:rPr>
                        <a:t>C</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526">
                <a:tc>
                  <a:txBody>
                    <a:bodyPr/>
                    <a:lstStyle/>
                    <a:p>
                      <a:pPr marL="0" marR="0">
                        <a:lnSpc>
                          <a:spcPct val="115000"/>
                        </a:lnSpc>
                        <a:spcBef>
                          <a:spcPts val="0"/>
                        </a:spcBef>
                        <a:spcAft>
                          <a:spcPts val="0"/>
                        </a:spcAft>
                      </a:pPr>
                      <a:r>
                        <a:rPr lang="en-US" sz="2000">
                          <a:latin typeface="Arial"/>
                          <a:ea typeface="Calibri"/>
                          <a:cs typeface="Times New Roman"/>
                        </a:rPr>
                        <a:t>10.</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latin typeface="Arial"/>
                          <a:ea typeface="Calibri"/>
                          <a:cs typeface="Times New Roman"/>
                        </a:rPr>
                        <a:t>Streptococcus </a:t>
                      </a:r>
                      <a:r>
                        <a:rPr lang="en-US" sz="2000" dirty="0" err="1">
                          <a:latin typeface="Arial"/>
                          <a:ea typeface="Calibri"/>
                          <a:cs typeface="Times New Roman"/>
                        </a:rPr>
                        <a:t>pyogenes</a:t>
                      </a:r>
                      <a:endParaRPr lang="en-US" sz="2000" dirty="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In 10 minutes at 54</a:t>
                      </a:r>
                      <a:r>
                        <a:rPr lang="en-US" sz="2000" baseline="30000">
                          <a:latin typeface="Arial"/>
                          <a:ea typeface="Calibri"/>
                          <a:cs typeface="Times New Roman"/>
                        </a:rPr>
                        <a:t>o</a:t>
                      </a:r>
                      <a:r>
                        <a:rPr lang="en-US" sz="2000">
                          <a:latin typeface="Arial"/>
                          <a:ea typeface="Calibri"/>
                          <a:cs typeface="Times New Roman"/>
                        </a:rPr>
                        <a:t>C</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1052">
                <a:tc>
                  <a:txBody>
                    <a:bodyPr/>
                    <a:lstStyle/>
                    <a:p>
                      <a:pPr marL="0" marR="0">
                        <a:lnSpc>
                          <a:spcPct val="115000"/>
                        </a:lnSpc>
                        <a:spcBef>
                          <a:spcPts val="0"/>
                        </a:spcBef>
                        <a:spcAft>
                          <a:spcPts val="0"/>
                        </a:spcAft>
                      </a:pPr>
                      <a:r>
                        <a:rPr lang="en-US" sz="2000">
                          <a:latin typeface="Arial"/>
                          <a:ea typeface="Calibri"/>
                          <a:cs typeface="Times New Roman"/>
                        </a:rPr>
                        <a:t>11.</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Mycobactercum tuberculosis var. hominis</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In 15-20 minutes at 66</a:t>
                      </a:r>
                      <a:r>
                        <a:rPr lang="en-US" sz="2000" baseline="30000">
                          <a:latin typeface="Arial"/>
                          <a:ea typeface="Calibri"/>
                          <a:cs typeface="Times New Roman"/>
                        </a:rPr>
                        <a:t>o</a:t>
                      </a:r>
                      <a:r>
                        <a:rPr lang="en-US" sz="2000">
                          <a:latin typeface="Arial"/>
                          <a:ea typeface="Calibri"/>
                          <a:cs typeface="Times New Roman"/>
                        </a:rPr>
                        <a:t>C or after momentary heating at 67</a:t>
                      </a:r>
                      <a:r>
                        <a:rPr lang="en-US" sz="2000" baseline="30000">
                          <a:latin typeface="Arial"/>
                          <a:ea typeface="Calibri"/>
                          <a:cs typeface="Times New Roman"/>
                        </a:rPr>
                        <a:t>o</a:t>
                      </a:r>
                      <a:r>
                        <a:rPr lang="en-US" sz="2000">
                          <a:latin typeface="Arial"/>
                          <a:ea typeface="Calibri"/>
                          <a:cs typeface="Times New Roman"/>
                        </a:rPr>
                        <a:t>C.</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1052">
                <a:tc>
                  <a:txBody>
                    <a:bodyPr/>
                    <a:lstStyle/>
                    <a:p>
                      <a:pPr marL="0" marR="0">
                        <a:lnSpc>
                          <a:spcPct val="115000"/>
                        </a:lnSpc>
                        <a:spcBef>
                          <a:spcPts val="0"/>
                        </a:spcBef>
                        <a:spcAft>
                          <a:spcPts val="0"/>
                        </a:spcAft>
                      </a:pPr>
                      <a:r>
                        <a:rPr lang="en-US" sz="2000">
                          <a:latin typeface="Arial"/>
                          <a:ea typeface="Calibri"/>
                          <a:cs typeface="Times New Roman"/>
                        </a:rPr>
                        <a:t>12.</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Corynebacterium diptheriae </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In 45 minutes at 55</a:t>
                      </a:r>
                      <a:r>
                        <a:rPr lang="en-US" sz="2000" baseline="30000">
                          <a:latin typeface="Arial"/>
                          <a:ea typeface="Calibri"/>
                          <a:cs typeface="Times New Roman"/>
                        </a:rPr>
                        <a:t>o</a:t>
                      </a:r>
                      <a:r>
                        <a:rPr lang="en-US" sz="2000">
                          <a:latin typeface="Arial"/>
                          <a:ea typeface="Calibri"/>
                          <a:cs typeface="Times New Roman"/>
                        </a:rPr>
                        <a:t>C.</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526">
                <a:tc>
                  <a:txBody>
                    <a:bodyPr/>
                    <a:lstStyle/>
                    <a:p>
                      <a:pPr marL="0" marR="0">
                        <a:lnSpc>
                          <a:spcPct val="115000"/>
                        </a:lnSpc>
                        <a:spcBef>
                          <a:spcPts val="0"/>
                        </a:spcBef>
                        <a:spcAft>
                          <a:spcPts val="0"/>
                        </a:spcAft>
                      </a:pPr>
                      <a:r>
                        <a:rPr lang="en-US" sz="2000">
                          <a:latin typeface="Arial"/>
                          <a:ea typeface="Calibri"/>
                          <a:cs typeface="Times New Roman"/>
                        </a:rPr>
                        <a:t>13.</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Necator americanus</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In 50 minutes at 45</a:t>
                      </a:r>
                      <a:r>
                        <a:rPr lang="en-US" sz="2000" baseline="30000">
                          <a:latin typeface="Arial"/>
                          <a:ea typeface="Calibri"/>
                          <a:cs typeface="Times New Roman"/>
                        </a:rPr>
                        <a:t>o</a:t>
                      </a:r>
                      <a:r>
                        <a:rPr lang="en-US" sz="2000">
                          <a:latin typeface="Arial"/>
                          <a:ea typeface="Calibri"/>
                          <a:cs typeface="Times New Roman"/>
                        </a:rPr>
                        <a:t>C</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526">
                <a:tc>
                  <a:txBody>
                    <a:bodyPr/>
                    <a:lstStyle/>
                    <a:p>
                      <a:pPr marL="0" marR="0">
                        <a:lnSpc>
                          <a:spcPct val="115000"/>
                        </a:lnSpc>
                        <a:spcBef>
                          <a:spcPts val="0"/>
                        </a:spcBef>
                        <a:spcAft>
                          <a:spcPts val="0"/>
                        </a:spcAft>
                      </a:pPr>
                      <a:r>
                        <a:rPr lang="en-US" sz="2000">
                          <a:latin typeface="Arial"/>
                          <a:ea typeface="Calibri"/>
                          <a:cs typeface="Times New Roman"/>
                        </a:rPr>
                        <a:t>14.</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Arial"/>
                          <a:ea typeface="Calibri"/>
                          <a:cs typeface="Times New Roman"/>
                        </a:rPr>
                        <a:t>A. lumbricoides eggs </a:t>
                      </a:r>
                      <a:endParaRPr lang="en-US" sz="200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latin typeface="Arial"/>
                          <a:ea typeface="Calibri"/>
                          <a:cs typeface="Times New Roman"/>
                        </a:rPr>
                        <a:t>In 1 hour at 50</a:t>
                      </a:r>
                      <a:r>
                        <a:rPr lang="en-US" sz="2000" baseline="30000" dirty="0">
                          <a:latin typeface="Arial"/>
                          <a:ea typeface="Calibri"/>
                          <a:cs typeface="Times New Roman"/>
                        </a:rPr>
                        <a:t>o</a:t>
                      </a:r>
                      <a:r>
                        <a:rPr lang="en-US" sz="2000" dirty="0">
                          <a:latin typeface="Arial"/>
                          <a:ea typeface="Calibri"/>
                          <a:cs typeface="Times New Roman"/>
                        </a:rPr>
                        <a:t>C</a:t>
                      </a:r>
                      <a:endParaRPr lang="en-US" sz="2000" dirty="0">
                        <a:latin typeface="Calibri"/>
                        <a:ea typeface="Calibri"/>
                        <a:cs typeface="Times New Roman"/>
                      </a:endParaRPr>
                    </a:p>
                  </a:txBody>
                  <a:tcPr marL="45566" marR="45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ABE5537E-0DCE-4893-B12A-387467E3BFA5}" type="slidenum">
              <a:rPr lang="ja-JP" altLang="en-US" smtClean="0"/>
            </a:fld>
            <a:endParaRPr lang="ja-JP" altLang="en-US"/>
          </a:p>
        </p:txBody>
      </p:sp>
      <p:sp>
        <p:nvSpPr>
          <p:cNvPr id="2" name="Text Placeholder 1"/>
          <p:cNvSpPr>
            <a:spLocks noGrp="1"/>
          </p:cNvSpPr>
          <p:nvPr>
            <p:ph type="body" idx="1"/>
          </p:nvPr>
        </p:nvSpPr>
        <p:spPr/>
        <p:txBody>
          <a:bodyPr/>
          <a:lstStyle/>
          <a:p>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0196" name="Rectangle 1028"/>
          <p:cNvSpPr>
            <a:spLocks noGrp="1" noChangeArrowheads="1"/>
          </p:cNvSpPr>
          <p:nvPr>
            <p:ph type="title"/>
          </p:nvPr>
        </p:nvSpPr>
        <p:spPr>
          <a:xfrm>
            <a:off x="723900" y="0"/>
            <a:ext cx="7772400" cy="1143000"/>
          </a:xfrm>
          <a:noFill/>
        </p:spPr>
        <p:txBody>
          <a:bodyPr/>
          <a:lstStyle/>
          <a:p>
            <a:r>
              <a:rPr lang="en-US" altLang="ja-JP" b="1" dirty="0">
                <a:solidFill>
                  <a:srgbClr val="FFFF00"/>
                </a:solidFill>
              </a:rPr>
              <a:t>Space Requirements </a:t>
            </a:r>
            <a:r>
              <a:rPr lang="en-US" altLang="ja-JP" b="1" dirty="0" smtClean="0">
                <a:solidFill>
                  <a:srgbClr val="FFFF00"/>
                </a:solidFill>
              </a:rPr>
              <a:t>(43 </a:t>
            </a:r>
            <a:r>
              <a:rPr lang="en-US" altLang="ja-JP" b="1" dirty="0">
                <a:solidFill>
                  <a:srgbClr val="FFFF00"/>
                </a:solidFill>
              </a:rPr>
              <a:t>t/d)</a:t>
            </a:r>
            <a:endParaRPr lang="en-US" altLang="ja-JP" b="1" dirty="0"/>
          </a:p>
        </p:txBody>
      </p:sp>
      <p:sp>
        <p:nvSpPr>
          <p:cNvPr id="520199" name="Rectangle 1031"/>
          <p:cNvSpPr>
            <a:spLocks noChangeArrowheads="1"/>
          </p:cNvSpPr>
          <p:nvPr/>
        </p:nvSpPr>
        <p:spPr bwMode="auto">
          <a:xfrm>
            <a:off x="1006475" y="4089400"/>
            <a:ext cx="5613400" cy="1219200"/>
          </a:xfrm>
          <a:prstGeom prst="rect">
            <a:avLst/>
          </a:prstGeom>
          <a:noFill/>
          <a:ln w="28575" cap="sq">
            <a:solidFill>
              <a:schemeClr val="tx1"/>
            </a:solidFill>
            <a:miter lim="800000"/>
            <a:headEnd type="none" w="sm" len="sm"/>
          </a:ln>
          <a:effectLst/>
        </p:spPr>
        <p:txBody>
          <a:bodyPr wrap="none" anchor="ctr"/>
          <a:lstStyle/>
          <a:p>
            <a:endParaRPr lang="en-IN"/>
          </a:p>
        </p:txBody>
      </p:sp>
      <p:sp>
        <p:nvSpPr>
          <p:cNvPr id="520202" name="Rectangle 1034"/>
          <p:cNvSpPr>
            <a:spLocks noChangeArrowheads="1"/>
          </p:cNvSpPr>
          <p:nvPr/>
        </p:nvSpPr>
        <p:spPr bwMode="auto">
          <a:xfrm>
            <a:off x="2238375" y="4229100"/>
            <a:ext cx="3111500" cy="228600"/>
          </a:xfrm>
          <a:prstGeom prst="rect">
            <a:avLst/>
          </a:prstGeom>
          <a:noFill/>
          <a:ln w="12700" cap="sq">
            <a:solidFill>
              <a:schemeClr val="tx1"/>
            </a:solidFill>
            <a:miter lim="800000"/>
            <a:headEnd type="none" w="sm" len="sm"/>
          </a:ln>
          <a:effectLst/>
        </p:spPr>
        <p:txBody>
          <a:bodyPr wrap="none" anchor="ctr"/>
          <a:lstStyle/>
          <a:p>
            <a:endParaRPr lang="en-IN"/>
          </a:p>
        </p:txBody>
      </p:sp>
      <p:sp>
        <p:nvSpPr>
          <p:cNvPr id="520203" name="Rectangle 1035"/>
          <p:cNvSpPr>
            <a:spLocks noChangeArrowheads="1"/>
          </p:cNvSpPr>
          <p:nvPr/>
        </p:nvSpPr>
        <p:spPr bwMode="auto">
          <a:xfrm>
            <a:off x="2212975" y="4572000"/>
            <a:ext cx="3111500" cy="228600"/>
          </a:xfrm>
          <a:prstGeom prst="rect">
            <a:avLst/>
          </a:prstGeom>
          <a:noFill/>
          <a:ln w="12700" cap="sq">
            <a:solidFill>
              <a:schemeClr val="tx1"/>
            </a:solidFill>
            <a:miter lim="800000"/>
            <a:headEnd type="none" w="sm" len="sm"/>
          </a:ln>
          <a:effectLst/>
        </p:spPr>
        <p:txBody>
          <a:bodyPr wrap="none" anchor="ctr"/>
          <a:lstStyle/>
          <a:p>
            <a:endParaRPr lang="en-IN"/>
          </a:p>
        </p:txBody>
      </p:sp>
      <p:sp>
        <p:nvSpPr>
          <p:cNvPr id="520204" name="Rectangle 1036"/>
          <p:cNvSpPr>
            <a:spLocks noChangeArrowheads="1"/>
          </p:cNvSpPr>
          <p:nvPr/>
        </p:nvSpPr>
        <p:spPr bwMode="auto">
          <a:xfrm>
            <a:off x="2212975" y="4940300"/>
            <a:ext cx="3111500" cy="228600"/>
          </a:xfrm>
          <a:prstGeom prst="rect">
            <a:avLst/>
          </a:prstGeom>
          <a:noFill/>
          <a:ln w="12700" cap="sq">
            <a:solidFill>
              <a:schemeClr val="tx1"/>
            </a:solidFill>
            <a:miter lim="800000"/>
            <a:headEnd type="none" w="sm" len="sm"/>
          </a:ln>
          <a:effectLst/>
        </p:spPr>
        <p:txBody>
          <a:bodyPr wrap="none" anchor="ctr"/>
          <a:lstStyle/>
          <a:p>
            <a:endParaRPr lang="en-IN"/>
          </a:p>
        </p:txBody>
      </p:sp>
      <p:sp>
        <p:nvSpPr>
          <p:cNvPr id="520206" name="Rectangle 1038"/>
          <p:cNvSpPr>
            <a:spLocks noChangeArrowheads="1"/>
          </p:cNvSpPr>
          <p:nvPr/>
        </p:nvSpPr>
        <p:spPr bwMode="auto">
          <a:xfrm>
            <a:off x="993775" y="2857500"/>
            <a:ext cx="5626100" cy="1219200"/>
          </a:xfrm>
          <a:prstGeom prst="rect">
            <a:avLst/>
          </a:prstGeom>
          <a:noFill/>
          <a:ln w="28575" cap="sq">
            <a:solidFill>
              <a:schemeClr val="tx1"/>
            </a:solidFill>
            <a:miter lim="800000"/>
            <a:headEnd type="none" w="sm" len="sm"/>
          </a:ln>
          <a:effectLst/>
        </p:spPr>
        <p:txBody>
          <a:bodyPr wrap="none" anchor="ctr"/>
          <a:lstStyle/>
          <a:p>
            <a:endParaRPr lang="en-IN"/>
          </a:p>
        </p:txBody>
      </p:sp>
      <p:sp>
        <p:nvSpPr>
          <p:cNvPr id="520207" name="Rectangle 1039"/>
          <p:cNvSpPr>
            <a:spLocks noChangeArrowheads="1"/>
          </p:cNvSpPr>
          <p:nvPr/>
        </p:nvSpPr>
        <p:spPr bwMode="auto">
          <a:xfrm>
            <a:off x="2238375" y="2997200"/>
            <a:ext cx="3111500" cy="228600"/>
          </a:xfrm>
          <a:prstGeom prst="rect">
            <a:avLst/>
          </a:prstGeom>
          <a:noFill/>
          <a:ln w="12700" cap="sq">
            <a:solidFill>
              <a:schemeClr val="tx1"/>
            </a:solidFill>
            <a:miter lim="800000"/>
            <a:headEnd type="none" w="sm" len="sm"/>
          </a:ln>
          <a:effectLst/>
        </p:spPr>
        <p:txBody>
          <a:bodyPr wrap="none" anchor="ctr"/>
          <a:lstStyle/>
          <a:p>
            <a:endParaRPr lang="en-IN"/>
          </a:p>
        </p:txBody>
      </p:sp>
      <p:sp>
        <p:nvSpPr>
          <p:cNvPr id="520208" name="Rectangle 1040"/>
          <p:cNvSpPr>
            <a:spLocks noChangeArrowheads="1"/>
          </p:cNvSpPr>
          <p:nvPr/>
        </p:nvSpPr>
        <p:spPr bwMode="auto">
          <a:xfrm>
            <a:off x="2212975" y="3340100"/>
            <a:ext cx="3111500" cy="228600"/>
          </a:xfrm>
          <a:prstGeom prst="rect">
            <a:avLst/>
          </a:prstGeom>
          <a:noFill/>
          <a:ln w="12700" cap="sq">
            <a:solidFill>
              <a:schemeClr val="tx1"/>
            </a:solidFill>
            <a:miter lim="800000"/>
            <a:headEnd type="none" w="sm" len="sm"/>
          </a:ln>
          <a:effectLst/>
        </p:spPr>
        <p:txBody>
          <a:bodyPr wrap="none" anchor="ctr"/>
          <a:lstStyle/>
          <a:p>
            <a:endParaRPr lang="en-IN"/>
          </a:p>
        </p:txBody>
      </p:sp>
      <p:sp>
        <p:nvSpPr>
          <p:cNvPr id="520209" name="Rectangle 1041"/>
          <p:cNvSpPr>
            <a:spLocks noChangeArrowheads="1"/>
          </p:cNvSpPr>
          <p:nvPr/>
        </p:nvSpPr>
        <p:spPr bwMode="auto">
          <a:xfrm>
            <a:off x="2212975" y="3708400"/>
            <a:ext cx="3111500" cy="228600"/>
          </a:xfrm>
          <a:prstGeom prst="rect">
            <a:avLst/>
          </a:prstGeom>
          <a:noFill/>
          <a:ln w="12700" cap="sq">
            <a:solidFill>
              <a:schemeClr val="tx1"/>
            </a:solidFill>
            <a:miter lim="800000"/>
            <a:headEnd type="none" w="sm" len="sm"/>
          </a:ln>
          <a:effectLst/>
        </p:spPr>
        <p:txBody>
          <a:bodyPr wrap="none" anchor="ctr"/>
          <a:lstStyle/>
          <a:p>
            <a:endParaRPr lang="en-IN"/>
          </a:p>
        </p:txBody>
      </p:sp>
      <p:sp>
        <p:nvSpPr>
          <p:cNvPr id="520210" name="Rectangle 1042"/>
          <p:cNvSpPr>
            <a:spLocks noChangeArrowheads="1"/>
          </p:cNvSpPr>
          <p:nvPr/>
        </p:nvSpPr>
        <p:spPr bwMode="auto">
          <a:xfrm>
            <a:off x="993775" y="1612900"/>
            <a:ext cx="5638800" cy="1219200"/>
          </a:xfrm>
          <a:prstGeom prst="rect">
            <a:avLst/>
          </a:prstGeom>
          <a:noFill/>
          <a:ln w="28575" cap="sq">
            <a:solidFill>
              <a:schemeClr val="tx1"/>
            </a:solidFill>
            <a:miter lim="800000"/>
            <a:headEnd type="none" w="sm" len="sm"/>
          </a:ln>
          <a:effectLst/>
        </p:spPr>
        <p:txBody>
          <a:bodyPr wrap="none" anchor="ctr"/>
          <a:lstStyle/>
          <a:p>
            <a:endParaRPr lang="en-IN"/>
          </a:p>
        </p:txBody>
      </p:sp>
      <p:sp>
        <p:nvSpPr>
          <p:cNvPr id="520211" name="Rectangle 1043"/>
          <p:cNvSpPr>
            <a:spLocks noChangeArrowheads="1"/>
          </p:cNvSpPr>
          <p:nvPr/>
        </p:nvSpPr>
        <p:spPr bwMode="auto">
          <a:xfrm>
            <a:off x="2225675" y="1752600"/>
            <a:ext cx="3111500" cy="228600"/>
          </a:xfrm>
          <a:prstGeom prst="rect">
            <a:avLst/>
          </a:prstGeom>
          <a:noFill/>
          <a:ln w="12700" cap="sq">
            <a:solidFill>
              <a:schemeClr val="tx1"/>
            </a:solidFill>
            <a:miter lim="800000"/>
            <a:headEnd type="none" w="sm" len="sm"/>
          </a:ln>
          <a:effectLst/>
        </p:spPr>
        <p:txBody>
          <a:bodyPr wrap="none" anchor="ctr"/>
          <a:lstStyle/>
          <a:p>
            <a:endParaRPr lang="en-IN"/>
          </a:p>
        </p:txBody>
      </p:sp>
      <p:sp>
        <p:nvSpPr>
          <p:cNvPr id="520212" name="Rectangle 1044"/>
          <p:cNvSpPr>
            <a:spLocks noChangeArrowheads="1"/>
          </p:cNvSpPr>
          <p:nvPr/>
        </p:nvSpPr>
        <p:spPr bwMode="auto">
          <a:xfrm>
            <a:off x="2200275" y="2095500"/>
            <a:ext cx="3111500" cy="228600"/>
          </a:xfrm>
          <a:prstGeom prst="rect">
            <a:avLst/>
          </a:prstGeom>
          <a:noFill/>
          <a:ln w="12700" cap="sq">
            <a:solidFill>
              <a:schemeClr val="tx1"/>
            </a:solidFill>
            <a:miter lim="800000"/>
            <a:headEnd type="none" w="sm" len="sm"/>
          </a:ln>
          <a:effectLst/>
        </p:spPr>
        <p:txBody>
          <a:bodyPr wrap="none" anchor="ctr"/>
          <a:lstStyle/>
          <a:p>
            <a:endParaRPr lang="en-IN"/>
          </a:p>
        </p:txBody>
      </p:sp>
      <p:sp>
        <p:nvSpPr>
          <p:cNvPr id="520213" name="Rectangle 1045"/>
          <p:cNvSpPr>
            <a:spLocks noChangeArrowheads="1"/>
          </p:cNvSpPr>
          <p:nvPr/>
        </p:nvSpPr>
        <p:spPr bwMode="auto">
          <a:xfrm>
            <a:off x="2200275" y="2463800"/>
            <a:ext cx="3111500" cy="228600"/>
          </a:xfrm>
          <a:prstGeom prst="rect">
            <a:avLst/>
          </a:prstGeom>
          <a:noFill/>
          <a:ln w="12700" cap="sq">
            <a:solidFill>
              <a:schemeClr val="tx1"/>
            </a:solidFill>
            <a:miter lim="800000"/>
            <a:headEnd type="none" w="sm" len="sm"/>
          </a:ln>
          <a:effectLst/>
        </p:spPr>
        <p:txBody>
          <a:bodyPr wrap="none" anchor="ctr"/>
          <a:lstStyle/>
          <a:p>
            <a:endParaRPr lang="en-IN"/>
          </a:p>
        </p:txBody>
      </p:sp>
      <p:sp>
        <p:nvSpPr>
          <p:cNvPr id="520214" name="Line 1046"/>
          <p:cNvSpPr>
            <a:spLocks noChangeShapeType="1"/>
          </p:cNvSpPr>
          <p:nvPr/>
        </p:nvSpPr>
        <p:spPr bwMode="auto">
          <a:xfrm flipH="1">
            <a:off x="2073275" y="1600200"/>
            <a:ext cx="0" cy="3695700"/>
          </a:xfrm>
          <a:prstGeom prst="line">
            <a:avLst/>
          </a:prstGeom>
          <a:noFill/>
          <a:ln w="19050">
            <a:solidFill>
              <a:schemeClr val="tx1"/>
            </a:solidFill>
            <a:prstDash val="dash"/>
            <a:round/>
            <a:headEnd type="none" w="sm" len="sm"/>
          </a:ln>
          <a:effectLst/>
        </p:spPr>
        <p:txBody>
          <a:bodyPr wrap="none" anchor="ctr"/>
          <a:lstStyle/>
          <a:p>
            <a:endParaRPr lang="en-IN"/>
          </a:p>
        </p:txBody>
      </p:sp>
      <p:sp>
        <p:nvSpPr>
          <p:cNvPr id="520215" name="Line 1047"/>
          <p:cNvSpPr>
            <a:spLocks noChangeShapeType="1"/>
          </p:cNvSpPr>
          <p:nvPr/>
        </p:nvSpPr>
        <p:spPr bwMode="auto">
          <a:xfrm flipH="1">
            <a:off x="5476875" y="1612900"/>
            <a:ext cx="0" cy="3695700"/>
          </a:xfrm>
          <a:prstGeom prst="line">
            <a:avLst/>
          </a:prstGeom>
          <a:noFill/>
          <a:ln w="19050">
            <a:solidFill>
              <a:schemeClr val="tx1"/>
            </a:solidFill>
            <a:prstDash val="dash"/>
            <a:round/>
            <a:headEnd type="none" w="sm" len="sm"/>
          </a:ln>
          <a:effectLst/>
        </p:spPr>
        <p:txBody>
          <a:bodyPr wrap="none" anchor="ctr"/>
          <a:lstStyle/>
          <a:p>
            <a:endParaRPr lang="en-IN"/>
          </a:p>
        </p:txBody>
      </p:sp>
      <p:sp>
        <p:nvSpPr>
          <p:cNvPr id="520216" name="Rectangle 1048"/>
          <p:cNvSpPr>
            <a:spLocks noChangeArrowheads="1"/>
          </p:cNvSpPr>
          <p:nvPr/>
        </p:nvSpPr>
        <p:spPr bwMode="auto">
          <a:xfrm>
            <a:off x="7000875" y="1600200"/>
            <a:ext cx="1295400" cy="3721100"/>
          </a:xfrm>
          <a:prstGeom prst="rect">
            <a:avLst/>
          </a:prstGeom>
          <a:solidFill>
            <a:schemeClr val="accent1"/>
          </a:solidFill>
          <a:ln w="76200" cap="sq">
            <a:solidFill>
              <a:schemeClr val="tx1"/>
            </a:solidFill>
            <a:miter lim="800000"/>
            <a:headEnd type="none" w="sm" len="sm"/>
          </a:ln>
          <a:effectLst/>
        </p:spPr>
        <p:txBody>
          <a:bodyPr wrap="none" anchor="ctr"/>
          <a:lstStyle/>
          <a:p>
            <a:endParaRPr lang="en-IN"/>
          </a:p>
        </p:txBody>
      </p:sp>
      <p:sp>
        <p:nvSpPr>
          <p:cNvPr id="520217" name="Line 1049"/>
          <p:cNvSpPr>
            <a:spLocks noChangeShapeType="1"/>
          </p:cNvSpPr>
          <p:nvPr/>
        </p:nvSpPr>
        <p:spPr bwMode="auto">
          <a:xfrm>
            <a:off x="1016000" y="1397000"/>
            <a:ext cx="7302500" cy="0"/>
          </a:xfrm>
          <a:prstGeom prst="line">
            <a:avLst/>
          </a:prstGeom>
          <a:noFill/>
          <a:ln w="38100" cap="sq">
            <a:solidFill>
              <a:srgbClr val="FFFF00"/>
            </a:solidFill>
            <a:round/>
            <a:headEnd type="triangle" w="med" len="med"/>
            <a:tailEnd type="triangle" w="med" len="med"/>
          </a:ln>
          <a:effectLst/>
        </p:spPr>
        <p:txBody>
          <a:bodyPr wrap="none" anchor="ctr"/>
          <a:lstStyle/>
          <a:p>
            <a:endParaRPr lang="en-IN"/>
          </a:p>
        </p:txBody>
      </p:sp>
      <p:sp>
        <p:nvSpPr>
          <p:cNvPr id="520218" name="Line 1050"/>
          <p:cNvSpPr>
            <a:spLocks noChangeShapeType="1"/>
          </p:cNvSpPr>
          <p:nvPr/>
        </p:nvSpPr>
        <p:spPr bwMode="auto">
          <a:xfrm>
            <a:off x="800100" y="1625600"/>
            <a:ext cx="0" cy="3708400"/>
          </a:xfrm>
          <a:prstGeom prst="line">
            <a:avLst/>
          </a:prstGeom>
          <a:noFill/>
          <a:ln w="25400" cap="sq">
            <a:solidFill>
              <a:srgbClr val="FFFF00"/>
            </a:solidFill>
            <a:round/>
            <a:headEnd type="triangle" w="med" len="med"/>
            <a:tailEnd type="triangle" w="med" len="med"/>
          </a:ln>
          <a:effectLst/>
        </p:spPr>
        <p:txBody>
          <a:bodyPr wrap="none" anchor="ctr"/>
          <a:lstStyle/>
          <a:p>
            <a:endParaRPr lang="en-IN"/>
          </a:p>
        </p:txBody>
      </p:sp>
      <p:sp>
        <p:nvSpPr>
          <p:cNvPr id="520219" name="Text Box 1051"/>
          <p:cNvSpPr txBox="1">
            <a:spLocks noChangeArrowheads="1"/>
          </p:cNvSpPr>
          <p:nvPr/>
        </p:nvSpPr>
        <p:spPr bwMode="auto">
          <a:xfrm>
            <a:off x="4359275" y="1187450"/>
            <a:ext cx="603050" cy="307777"/>
          </a:xfrm>
          <a:prstGeom prst="rect">
            <a:avLst/>
          </a:prstGeom>
          <a:solidFill>
            <a:schemeClr val="tx1"/>
          </a:solidFill>
          <a:ln w="76200" cap="sq">
            <a:noFill/>
            <a:miter lim="800000"/>
            <a:headEnd type="none" w="sm" len="sm"/>
          </a:ln>
          <a:effectLst/>
        </p:spPr>
        <p:txBody>
          <a:bodyPr wrap="none" anchor="ctr">
            <a:spAutoFit/>
          </a:bodyPr>
          <a:lstStyle/>
          <a:p>
            <a:r>
              <a:rPr lang="ja-JP" altLang="en-US" sz="1400" b="1" smtClean="0"/>
              <a:t>1</a:t>
            </a:r>
            <a:r>
              <a:rPr lang="en-US" altLang="ja-JP" sz="1400" b="1" dirty="0" smtClean="0"/>
              <a:t>20m</a:t>
            </a:r>
            <a:endParaRPr lang="en-US" altLang="ja-JP" sz="1400" b="1" dirty="0">
              <a:solidFill>
                <a:schemeClr val="tx1"/>
              </a:solidFill>
            </a:endParaRPr>
          </a:p>
        </p:txBody>
      </p:sp>
      <p:sp>
        <p:nvSpPr>
          <p:cNvPr id="520221" name="Text Box 1053"/>
          <p:cNvSpPr txBox="1">
            <a:spLocks noChangeArrowheads="1"/>
          </p:cNvSpPr>
          <p:nvPr/>
        </p:nvSpPr>
        <p:spPr bwMode="auto">
          <a:xfrm>
            <a:off x="457200" y="3390900"/>
            <a:ext cx="558166" cy="307777"/>
          </a:xfrm>
          <a:prstGeom prst="rect">
            <a:avLst/>
          </a:prstGeom>
          <a:solidFill>
            <a:schemeClr val="tx1"/>
          </a:solidFill>
          <a:ln w="76200" cap="sq">
            <a:noFill/>
            <a:miter lim="800000"/>
            <a:headEnd type="none" w="sm" len="sm"/>
          </a:ln>
          <a:effectLst/>
        </p:spPr>
        <p:txBody>
          <a:bodyPr wrap="none" anchor="ctr">
            <a:spAutoFit/>
          </a:bodyPr>
          <a:lstStyle/>
          <a:p>
            <a:r>
              <a:rPr lang="en-US" altLang="ja-JP" sz="1400" b="1" dirty="0" smtClean="0"/>
              <a:t>32</a:t>
            </a:r>
            <a:r>
              <a:rPr lang="ja-JP" altLang="en-US" sz="1400" b="1" smtClean="0"/>
              <a:t> </a:t>
            </a:r>
            <a:r>
              <a:rPr lang="en-US" altLang="ja-JP" sz="1400" b="1" dirty="0"/>
              <a:t>m</a:t>
            </a:r>
            <a:endParaRPr lang="en-US" altLang="ja-JP" sz="1400" b="1" dirty="0">
              <a:solidFill>
                <a:schemeClr val="tx1"/>
              </a:solidFill>
            </a:endParaRPr>
          </a:p>
        </p:txBody>
      </p:sp>
      <p:sp>
        <p:nvSpPr>
          <p:cNvPr id="520222" name="AutoShape 1054"/>
          <p:cNvSpPr>
            <a:spLocks noChangeArrowheads="1"/>
          </p:cNvSpPr>
          <p:nvPr/>
        </p:nvSpPr>
        <p:spPr bwMode="auto">
          <a:xfrm rot="-10800000">
            <a:off x="1952625" y="6394450"/>
            <a:ext cx="381000" cy="2667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31750">
            <a:solidFill>
              <a:srgbClr val="FFFF00"/>
            </a:solidFill>
            <a:miter lim="800000"/>
          </a:ln>
        </p:spPr>
        <p:txBody>
          <a:bodyPr/>
          <a:lstStyle/>
          <a:p>
            <a:endParaRPr lang="en-IN"/>
          </a:p>
        </p:txBody>
      </p:sp>
      <p:sp>
        <p:nvSpPr>
          <p:cNvPr id="520223" name="AutoShape 1055"/>
          <p:cNvSpPr>
            <a:spLocks noChangeArrowheads="1"/>
          </p:cNvSpPr>
          <p:nvPr/>
        </p:nvSpPr>
        <p:spPr bwMode="auto">
          <a:xfrm rot="-10800000">
            <a:off x="4518025" y="6354763"/>
            <a:ext cx="381000" cy="304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31750">
            <a:solidFill>
              <a:srgbClr val="FFFF00"/>
            </a:solidFill>
            <a:miter lim="800000"/>
          </a:ln>
        </p:spPr>
        <p:txBody>
          <a:bodyPr/>
          <a:lstStyle/>
          <a:p>
            <a:endParaRPr lang="en-IN"/>
          </a:p>
        </p:txBody>
      </p:sp>
      <p:sp>
        <p:nvSpPr>
          <p:cNvPr id="520224" name="AutoShape 1056"/>
          <p:cNvSpPr>
            <a:spLocks noChangeArrowheads="1"/>
          </p:cNvSpPr>
          <p:nvPr/>
        </p:nvSpPr>
        <p:spPr bwMode="auto">
          <a:xfrm>
            <a:off x="2790825" y="6380163"/>
            <a:ext cx="241300" cy="292100"/>
          </a:xfrm>
          <a:prstGeom prst="flowChartManualInput">
            <a:avLst/>
          </a:prstGeom>
          <a:noFill/>
          <a:ln w="31750">
            <a:solidFill>
              <a:srgbClr val="FFFF00"/>
            </a:solidFill>
            <a:miter lim="800000"/>
          </a:ln>
        </p:spPr>
        <p:txBody>
          <a:bodyPr/>
          <a:lstStyle/>
          <a:p>
            <a:endParaRPr lang="en-IN"/>
          </a:p>
        </p:txBody>
      </p:sp>
      <p:sp>
        <p:nvSpPr>
          <p:cNvPr id="520225" name="Line 1057"/>
          <p:cNvSpPr>
            <a:spLocks noChangeShapeType="1"/>
          </p:cNvSpPr>
          <p:nvPr/>
        </p:nvSpPr>
        <p:spPr bwMode="auto">
          <a:xfrm>
            <a:off x="4124325" y="6430963"/>
            <a:ext cx="0" cy="241300"/>
          </a:xfrm>
          <a:prstGeom prst="line">
            <a:avLst/>
          </a:prstGeom>
          <a:noFill/>
          <a:ln w="31750">
            <a:solidFill>
              <a:srgbClr val="FFFF00"/>
            </a:solidFill>
            <a:round/>
          </a:ln>
        </p:spPr>
        <p:txBody>
          <a:bodyPr/>
          <a:lstStyle/>
          <a:p>
            <a:endParaRPr lang="en-IN"/>
          </a:p>
        </p:txBody>
      </p:sp>
      <p:sp>
        <p:nvSpPr>
          <p:cNvPr id="520226" name="Line 1058"/>
          <p:cNvSpPr>
            <a:spLocks noChangeShapeType="1"/>
          </p:cNvSpPr>
          <p:nvPr/>
        </p:nvSpPr>
        <p:spPr bwMode="auto">
          <a:xfrm>
            <a:off x="3895725" y="6380163"/>
            <a:ext cx="0" cy="292100"/>
          </a:xfrm>
          <a:prstGeom prst="line">
            <a:avLst/>
          </a:prstGeom>
          <a:noFill/>
          <a:ln w="31750">
            <a:solidFill>
              <a:srgbClr val="FFFF00"/>
            </a:solidFill>
            <a:round/>
          </a:ln>
        </p:spPr>
        <p:txBody>
          <a:bodyPr/>
          <a:lstStyle/>
          <a:p>
            <a:endParaRPr lang="en-IN"/>
          </a:p>
        </p:txBody>
      </p:sp>
      <p:sp>
        <p:nvSpPr>
          <p:cNvPr id="520227" name="AutoShape 1059"/>
          <p:cNvSpPr>
            <a:spLocks noChangeArrowheads="1"/>
          </p:cNvSpPr>
          <p:nvPr/>
        </p:nvSpPr>
        <p:spPr bwMode="auto">
          <a:xfrm rot="-10800000">
            <a:off x="3273425" y="6380163"/>
            <a:ext cx="381000" cy="2921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31750">
            <a:solidFill>
              <a:srgbClr val="FFFF00"/>
            </a:solidFill>
            <a:miter lim="800000"/>
          </a:ln>
        </p:spPr>
        <p:txBody>
          <a:bodyPr/>
          <a:lstStyle/>
          <a:p>
            <a:endParaRPr lang="en-IN"/>
          </a:p>
        </p:txBody>
      </p:sp>
      <p:sp>
        <p:nvSpPr>
          <p:cNvPr id="520228" name="Rectangle 1060"/>
          <p:cNvSpPr>
            <a:spLocks noChangeArrowheads="1"/>
          </p:cNvSpPr>
          <p:nvPr/>
        </p:nvSpPr>
        <p:spPr bwMode="auto">
          <a:xfrm>
            <a:off x="3032125" y="6507163"/>
            <a:ext cx="863600" cy="25400"/>
          </a:xfrm>
          <a:prstGeom prst="rect">
            <a:avLst/>
          </a:prstGeom>
          <a:noFill/>
          <a:ln w="31750">
            <a:solidFill>
              <a:srgbClr val="FFFF00"/>
            </a:solidFill>
            <a:miter lim="800000"/>
          </a:ln>
        </p:spPr>
        <p:txBody>
          <a:bodyPr/>
          <a:lstStyle/>
          <a:p>
            <a:endParaRPr lang="en-IN"/>
          </a:p>
        </p:txBody>
      </p:sp>
      <p:sp>
        <p:nvSpPr>
          <p:cNvPr id="520229" name="Line 1061"/>
          <p:cNvSpPr>
            <a:spLocks noChangeShapeType="1"/>
          </p:cNvSpPr>
          <p:nvPr/>
        </p:nvSpPr>
        <p:spPr bwMode="auto">
          <a:xfrm flipH="1" flipV="1">
            <a:off x="2740025" y="6227763"/>
            <a:ext cx="292100" cy="152400"/>
          </a:xfrm>
          <a:prstGeom prst="line">
            <a:avLst/>
          </a:prstGeom>
          <a:noFill/>
          <a:ln w="31750">
            <a:solidFill>
              <a:srgbClr val="FFFF00"/>
            </a:solidFill>
            <a:round/>
          </a:ln>
        </p:spPr>
        <p:txBody>
          <a:bodyPr/>
          <a:lstStyle/>
          <a:p>
            <a:endParaRPr lang="en-IN"/>
          </a:p>
        </p:txBody>
      </p:sp>
      <p:sp>
        <p:nvSpPr>
          <p:cNvPr id="520230" name="Line 1062"/>
          <p:cNvSpPr>
            <a:spLocks noChangeShapeType="1"/>
          </p:cNvSpPr>
          <p:nvPr/>
        </p:nvSpPr>
        <p:spPr bwMode="auto">
          <a:xfrm flipV="1">
            <a:off x="2740025" y="5935663"/>
            <a:ext cx="63500" cy="292100"/>
          </a:xfrm>
          <a:prstGeom prst="line">
            <a:avLst/>
          </a:prstGeom>
          <a:noFill/>
          <a:ln w="31750">
            <a:solidFill>
              <a:srgbClr val="FFFF00"/>
            </a:solidFill>
            <a:round/>
          </a:ln>
        </p:spPr>
        <p:txBody>
          <a:bodyPr/>
          <a:lstStyle/>
          <a:p>
            <a:endParaRPr lang="en-IN"/>
          </a:p>
        </p:txBody>
      </p:sp>
      <p:sp>
        <p:nvSpPr>
          <p:cNvPr id="520231" name="Line 1063"/>
          <p:cNvSpPr>
            <a:spLocks noChangeShapeType="1"/>
          </p:cNvSpPr>
          <p:nvPr/>
        </p:nvSpPr>
        <p:spPr bwMode="auto">
          <a:xfrm>
            <a:off x="2803525" y="5935663"/>
            <a:ext cx="241300" cy="0"/>
          </a:xfrm>
          <a:prstGeom prst="line">
            <a:avLst/>
          </a:prstGeom>
          <a:noFill/>
          <a:ln w="31750">
            <a:solidFill>
              <a:srgbClr val="FFFF00"/>
            </a:solidFill>
            <a:round/>
          </a:ln>
        </p:spPr>
        <p:txBody>
          <a:bodyPr/>
          <a:lstStyle/>
          <a:p>
            <a:endParaRPr lang="en-IN"/>
          </a:p>
        </p:txBody>
      </p:sp>
      <p:sp>
        <p:nvSpPr>
          <p:cNvPr id="520232" name="Line 1064"/>
          <p:cNvSpPr>
            <a:spLocks noChangeShapeType="1"/>
          </p:cNvSpPr>
          <p:nvPr/>
        </p:nvSpPr>
        <p:spPr bwMode="auto">
          <a:xfrm flipV="1">
            <a:off x="3908425" y="6253163"/>
            <a:ext cx="330200" cy="127000"/>
          </a:xfrm>
          <a:prstGeom prst="line">
            <a:avLst/>
          </a:prstGeom>
          <a:noFill/>
          <a:ln w="31750">
            <a:solidFill>
              <a:srgbClr val="FFFF00"/>
            </a:solidFill>
            <a:round/>
          </a:ln>
        </p:spPr>
        <p:txBody>
          <a:bodyPr/>
          <a:lstStyle/>
          <a:p>
            <a:endParaRPr lang="en-IN"/>
          </a:p>
        </p:txBody>
      </p:sp>
      <p:sp>
        <p:nvSpPr>
          <p:cNvPr id="520233" name="Line 1065"/>
          <p:cNvSpPr>
            <a:spLocks noChangeShapeType="1"/>
          </p:cNvSpPr>
          <p:nvPr/>
        </p:nvSpPr>
        <p:spPr bwMode="auto">
          <a:xfrm flipH="1" flipV="1">
            <a:off x="4056063" y="5859463"/>
            <a:ext cx="190500" cy="393700"/>
          </a:xfrm>
          <a:prstGeom prst="line">
            <a:avLst/>
          </a:prstGeom>
          <a:noFill/>
          <a:ln w="31750">
            <a:solidFill>
              <a:srgbClr val="FFFF00"/>
            </a:solidFill>
            <a:round/>
          </a:ln>
        </p:spPr>
        <p:txBody>
          <a:bodyPr/>
          <a:lstStyle/>
          <a:p>
            <a:endParaRPr lang="en-IN"/>
          </a:p>
        </p:txBody>
      </p:sp>
      <p:sp>
        <p:nvSpPr>
          <p:cNvPr id="520234" name="Line 1066"/>
          <p:cNvSpPr>
            <a:spLocks noChangeShapeType="1"/>
          </p:cNvSpPr>
          <p:nvPr/>
        </p:nvSpPr>
        <p:spPr bwMode="auto">
          <a:xfrm flipH="1">
            <a:off x="3781425" y="5859463"/>
            <a:ext cx="279400" cy="0"/>
          </a:xfrm>
          <a:prstGeom prst="line">
            <a:avLst/>
          </a:prstGeom>
          <a:noFill/>
          <a:ln w="31750">
            <a:solidFill>
              <a:srgbClr val="FFFF00"/>
            </a:solidFill>
            <a:round/>
          </a:ln>
        </p:spPr>
        <p:txBody>
          <a:bodyPr/>
          <a:lstStyle/>
          <a:p>
            <a:endParaRPr lang="en-IN"/>
          </a:p>
        </p:txBody>
      </p:sp>
      <p:sp>
        <p:nvSpPr>
          <p:cNvPr id="520235" name="Line 1067"/>
          <p:cNvSpPr>
            <a:spLocks noChangeShapeType="1"/>
          </p:cNvSpPr>
          <p:nvPr/>
        </p:nvSpPr>
        <p:spPr bwMode="auto">
          <a:xfrm flipH="1">
            <a:off x="3670300" y="5862638"/>
            <a:ext cx="114300" cy="304800"/>
          </a:xfrm>
          <a:prstGeom prst="line">
            <a:avLst/>
          </a:prstGeom>
          <a:noFill/>
          <a:ln w="31750">
            <a:solidFill>
              <a:srgbClr val="FFFF00"/>
            </a:solidFill>
            <a:round/>
          </a:ln>
        </p:spPr>
        <p:txBody>
          <a:bodyPr/>
          <a:lstStyle/>
          <a:p>
            <a:endParaRPr lang="en-IN"/>
          </a:p>
        </p:txBody>
      </p:sp>
      <p:sp>
        <p:nvSpPr>
          <p:cNvPr id="520236" name="Line 1068"/>
          <p:cNvSpPr>
            <a:spLocks noChangeShapeType="1"/>
          </p:cNvSpPr>
          <p:nvPr/>
        </p:nvSpPr>
        <p:spPr bwMode="auto">
          <a:xfrm>
            <a:off x="2752725" y="6227763"/>
            <a:ext cx="381000" cy="0"/>
          </a:xfrm>
          <a:prstGeom prst="line">
            <a:avLst/>
          </a:prstGeom>
          <a:noFill/>
          <a:ln w="31750">
            <a:solidFill>
              <a:srgbClr val="FFFF00"/>
            </a:solidFill>
            <a:round/>
          </a:ln>
        </p:spPr>
        <p:txBody>
          <a:bodyPr/>
          <a:lstStyle/>
          <a:p>
            <a:endParaRPr lang="en-IN"/>
          </a:p>
        </p:txBody>
      </p:sp>
      <p:sp>
        <p:nvSpPr>
          <p:cNvPr id="520237" name="Line 1069"/>
          <p:cNvSpPr>
            <a:spLocks noChangeShapeType="1"/>
          </p:cNvSpPr>
          <p:nvPr/>
        </p:nvSpPr>
        <p:spPr bwMode="auto">
          <a:xfrm flipH="1">
            <a:off x="2765425" y="6138863"/>
            <a:ext cx="419100" cy="0"/>
          </a:xfrm>
          <a:prstGeom prst="line">
            <a:avLst/>
          </a:prstGeom>
          <a:noFill/>
          <a:ln w="31750">
            <a:solidFill>
              <a:srgbClr val="FFFF00"/>
            </a:solidFill>
            <a:round/>
          </a:ln>
        </p:spPr>
        <p:txBody>
          <a:bodyPr/>
          <a:lstStyle/>
          <a:p>
            <a:endParaRPr lang="en-IN"/>
          </a:p>
        </p:txBody>
      </p:sp>
      <p:sp>
        <p:nvSpPr>
          <p:cNvPr id="520238" name="Line 1070"/>
          <p:cNvSpPr>
            <a:spLocks noChangeShapeType="1"/>
          </p:cNvSpPr>
          <p:nvPr/>
        </p:nvSpPr>
        <p:spPr bwMode="auto">
          <a:xfrm>
            <a:off x="3692525" y="6164263"/>
            <a:ext cx="508000" cy="0"/>
          </a:xfrm>
          <a:prstGeom prst="line">
            <a:avLst/>
          </a:prstGeom>
          <a:noFill/>
          <a:ln w="31750">
            <a:solidFill>
              <a:srgbClr val="FFFF00"/>
            </a:solidFill>
            <a:round/>
          </a:ln>
        </p:spPr>
        <p:txBody>
          <a:bodyPr/>
          <a:lstStyle/>
          <a:p>
            <a:endParaRPr lang="en-IN"/>
          </a:p>
        </p:txBody>
      </p:sp>
      <p:sp>
        <p:nvSpPr>
          <p:cNvPr id="520239" name="Line 1071"/>
          <p:cNvSpPr>
            <a:spLocks noChangeShapeType="1"/>
          </p:cNvSpPr>
          <p:nvPr/>
        </p:nvSpPr>
        <p:spPr bwMode="auto">
          <a:xfrm flipH="1" flipV="1">
            <a:off x="3767138" y="6251575"/>
            <a:ext cx="471487" cy="1588"/>
          </a:xfrm>
          <a:prstGeom prst="line">
            <a:avLst/>
          </a:prstGeom>
          <a:noFill/>
          <a:ln w="31750">
            <a:solidFill>
              <a:srgbClr val="FFFF00"/>
            </a:solidFill>
            <a:round/>
          </a:ln>
        </p:spPr>
        <p:txBody>
          <a:bodyPr/>
          <a:lstStyle/>
          <a:p>
            <a:endParaRPr lang="en-IN"/>
          </a:p>
        </p:txBody>
      </p:sp>
      <p:sp>
        <p:nvSpPr>
          <p:cNvPr id="520240" name="Line 1072"/>
          <p:cNvSpPr>
            <a:spLocks noChangeShapeType="1"/>
          </p:cNvSpPr>
          <p:nvPr/>
        </p:nvSpPr>
        <p:spPr bwMode="auto">
          <a:xfrm>
            <a:off x="2841625" y="6278563"/>
            <a:ext cx="266700" cy="0"/>
          </a:xfrm>
          <a:prstGeom prst="line">
            <a:avLst/>
          </a:prstGeom>
          <a:noFill/>
          <a:ln w="31750">
            <a:solidFill>
              <a:srgbClr val="FFFF00"/>
            </a:solidFill>
            <a:round/>
          </a:ln>
        </p:spPr>
        <p:txBody>
          <a:bodyPr/>
          <a:lstStyle/>
          <a:p>
            <a:endParaRPr lang="en-IN"/>
          </a:p>
        </p:txBody>
      </p:sp>
      <p:sp>
        <p:nvSpPr>
          <p:cNvPr id="520241" name="Line 1073"/>
          <p:cNvSpPr>
            <a:spLocks noChangeShapeType="1"/>
          </p:cNvSpPr>
          <p:nvPr/>
        </p:nvSpPr>
        <p:spPr bwMode="auto">
          <a:xfrm flipH="1">
            <a:off x="2871788" y="6049963"/>
            <a:ext cx="254000" cy="0"/>
          </a:xfrm>
          <a:prstGeom prst="line">
            <a:avLst/>
          </a:prstGeom>
          <a:noFill/>
          <a:ln w="31750">
            <a:solidFill>
              <a:srgbClr val="FFFF00"/>
            </a:solidFill>
            <a:round/>
          </a:ln>
        </p:spPr>
        <p:txBody>
          <a:bodyPr/>
          <a:lstStyle/>
          <a:p>
            <a:endParaRPr lang="en-IN"/>
          </a:p>
        </p:txBody>
      </p:sp>
      <p:sp>
        <p:nvSpPr>
          <p:cNvPr id="520242" name="Line 1074"/>
          <p:cNvSpPr>
            <a:spLocks noChangeShapeType="1"/>
          </p:cNvSpPr>
          <p:nvPr/>
        </p:nvSpPr>
        <p:spPr bwMode="auto">
          <a:xfrm flipV="1">
            <a:off x="2870200" y="5935663"/>
            <a:ext cx="0" cy="114300"/>
          </a:xfrm>
          <a:prstGeom prst="line">
            <a:avLst/>
          </a:prstGeom>
          <a:noFill/>
          <a:ln w="31750">
            <a:solidFill>
              <a:srgbClr val="FFFF00"/>
            </a:solidFill>
            <a:round/>
          </a:ln>
        </p:spPr>
        <p:txBody>
          <a:bodyPr/>
          <a:lstStyle/>
          <a:p>
            <a:endParaRPr lang="en-IN"/>
          </a:p>
        </p:txBody>
      </p:sp>
      <p:sp>
        <p:nvSpPr>
          <p:cNvPr id="520243" name="Line 1075"/>
          <p:cNvSpPr>
            <a:spLocks noChangeShapeType="1"/>
          </p:cNvSpPr>
          <p:nvPr/>
        </p:nvSpPr>
        <p:spPr bwMode="auto">
          <a:xfrm>
            <a:off x="3044825" y="6494463"/>
            <a:ext cx="50800" cy="101600"/>
          </a:xfrm>
          <a:prstGeom prst="line">
            <a:avLst/>
          </a:prstGeom>
          <a:noFill/>
          <a:ln w="31750">
            <a:solidFill>
              <a:srgbClr val="FFFF00"/>
            </a:solidFill>
            <a:round/>
          </a:ln>
        </p:spPr>
        <p:txBody>
          <a:bodyPr/>
          <a:lstStyle/>
          <a:p>
            <a:endParaRPr lang="en-IN"/>
          </a:p>
        </p:txBody>
      </p:sp>
      <p:sp>
        <p:nvSpPr>
          <p:cNvPr id="520244" name="Line 1076"/>
          <p:cNvSpPr>
            <a:spLocks noChangeShapeType="1"/>
          </p:cNvSpPr>
          <p:nvPr/>
        </p:nvSpPr>
        <p:spPr bwMode="auto">
          <a:xfrm flipV="1">
            <a:off x="3095625" y="6418263"/>
            <a:ext cx="38100" cy="165100"/>
          </a:xfrm>
          <a:prstGeom prst="line">
            <a:avLst/>
          </a:prstGeom>
          <a:noFill/>
          <a:ln w="31750">
            <a:solidFill>
              <a:srgbClr val="FFFF00"/>
            </a:solidFill>
            <a:round/>
          </a:ln>
        </p:spPr>
        <p:txBody>
          <a:bodyPr/>
          <a:lstStyle/>
          <a:p>
            <a:endParaRPr lang="en-IN"/>
          </a:p>
        </p:txBody>
      </p:sp>
      <p:sp>
        <p:nvSpPr>
          <p:cNvPr id="520245" name="Line 1077"/>
          <p:cNvSpPr>
            <a:spLocks noChangeShapeType="1"/>
          </p:cNvSpPr>
          <p:nvPr/>
        </p:nvSpPr>
        <p:spPr bwMode="auto">
          <a:xfrm>
            <a:off x="3133725" y="6405563"/>
            <a:ext cx="50800" cy="254000"/>
          </a:xfrm>
          <a:prstGeom prst="line">
            <a:avLst/>
          </a:prstGeom>
          <a:noFill/>
          <a:ln w="31750">
            <a:solidFill>
              <a:srgbClr val="FFFF00"/>
            </a:solidFill>
            <a:round/>
          </a:ln>
        </p:spPr>
        <p:txBody>
          <a:bodyPr/>
          <a:lstStyle/>
          <a:p>
            <a:endParaRPr lang="en-IN"/>
          </a:p>
        </p:txBody>
      </p:sp>
      <p:sp>
        <p:nvSpPr>
          <p:cNvPr id="520246" name="Line 1078"/>
          <p:cNvSpPr>
            <a:spLocks noChangeShapeType="1"/>
          </p:cNvSpPr>
          <p:nvPr/>
        </p:nvSpPr>
        <p:spPr bwMode="auto">
          <a:xfrm flipV="1">
            <a:off x="3184525" y="6405563"/>
            <a:ext cx="88900" cy="241300"/>
          </a:xfrm>
          <a:prstGeom prst="line">
            <a:avLst/>
          </a:prstGeom>
          <a:noFill/>
          <a:ln w="31750">
            <a:solidFill>
              <a:srgbClr val="FFFF00"/>
            </a:solidFill>
            <a:round/>
          </a:ln>
        </p:spPr>
        <p:txBody>
          <a:bodyPr/>
          <a:lstStyle/>
          <a:p>
            <a:endParaRPr lang="en-IN"/>
          </a:p>
        </p:txBody>
      </p:sp>
      <p:sp>
        <p:nvSpPr>
          <p:cNvPr id="520247" name="Line 1079"/>
          <p:cNvSpPr>
            <a:spLocks noChangeShapeType="1"/>
          </p:cNvSpPr>
          <p:nvPr/>
        </p:nvSpPr>
        <p:spPr bwMode="auto">
          <a:xfrm>
            <a:off x="3273425" y="6405563"/>
            <a:ext cx="76200" cy="266700"/>
          </a:xfrm>
          <a:prstGeom prst="line">
            <a:avLst/>
          </a:prstGeom>
          <a:noFill/>
          <a:ln w="31750">
            <a:solidFill>
              <a:srgbClr val="FFFF00"/>
            </a:solidFill>
            <a:round/>
          </a:ln>
        </p:spPr>
        <p:txBody>
          <a:bodyPr/>
          <a:lstStyle/>
          <a:p>
            <a:endParaRPr lang="en-IN"/>
          </a:p>
        </p:txBody>
      </p:sp>
      <p:sp>
        <p:nvSpPr>
          <p:cNvPr id="520248" name="Line 1080"/>
          <p:cNvSpPr>
            <a:spLocks noChangeShapeType="1"/>
          </p:cNvSpPr>
          <p:nvPr/>
        </p:nvSpPr>
        <p:spPr bwMode="auto">
          <a:xfrm flipH="1" flipV="1">
            <a:off x="3794125" y="6392863"/>
            <a:ext cx="50800" cy="254000"/>
          </a:xfrm>
          <a:prstGeom prst="line">
            <a:avLst/>
          </a:prstGeom>
          <a:noFill/>
          <a:ln w="31750">
            <a:solidFill>
              <a:srgbClr val="FFFF00"/>
            </a:solidFill>
            <a:round/>
          </a:ln>
        </p:spPr>
        <p:txBody>
          <a:bodyPr/>
          <a:lstStyle/>
          <a:p>
            <a:endParaRPr lang="en-IN"/>
          </a:p>
        </p:txBody>
      </p:sp>
      <p:sp>
        <p:nvSpPr>
          <p:cNvPr id="520249" name="Line 1081"/>
          <p:cNvSpPr>
            <a:spLocks noChangeShapeType="1"/>
          </p:cNvSpPr>
          <p:nvPr/>
        </p:nvSpPr>
        <p:spPr bwMode="auto">
          <a:xfrm flipH="1">
            <a:off x="3743325" y="6392863"/>
            <a:ext cx="50800" cy="279400"/>
          </a:xfrm>
          <a:prstGeom prst="line">
            <a:avLst/>
          </a:prstGeom>
          <a:noFill/>
          <a:ln w="31750">
            <a:solidFill>
              <a:srgbClr val="FFFF00"/>
            </a:solidFill>
            <a:round/>
          </a:ln>
        </p:spPr>
        <p:txBody>
          <a:bodyPr/>
          <a:lstStyle/>
          <a:p>
            <a:endParaRPr lang="en-IN"/>
          </a:p>
        </p:txBody>
      </p:sp>
      <p:sp>
        <p:nvSpPr>
          <p:cNvPr id="520250" name="Line 1082"/>
          <p:cNvSpPr>
            <a:spLocks noChangeShapeType="1"/>
          </p:cNvSpPr>
          <p:nvPr/>
        </p:nvSpPr>
        <p:spPr bwMode="auto">
          <a:xfrm flipH="1" flipV="1">
            <a:off x="3679825" y="6418263"/>
            <a:ext cx="63500" cy="254000"/>
          </a:xfrm>
          <a:prstGeom prst="line">
            <a:avLst/>
          </a:prstGeom>
          <a:noFill/>
          <a:ln w="31750">
            <a:solidFill>
              <a:srgbClr val="FFFF00"/>
            </a:solidFill>
            <a:round/>
          </a:ln>
        </p:spPr>
        <p:txBody>
          <a:bodyPr/>
          <a:lstStyle/>
          <a:p>
            <a:endParaRPr lang="en-IN"/>
          </a:p>
        </p:txBody>
      </p:sp>
      <p:sp>
        <p:nvSpPr>
          <p:cNvPr id="520251" name="Line 1083"/>
          <p:cNvSpPr>
            <a:spLocks noChangeShapeType="1"/>
          </p:cNvSpPr>
          <p:nvPr/>
        </p:nvSpPr>
        <p:spPr bwMode="auto">
          <a:xfrm flipH="1">
            <a:off x="3603625" y="6430963"/>
            <a:ext cx="76200" cy="241300"/>
          </a:xfrm>
          <a:prstGeom prst="line">
            <a:avLst/>
          </a:prstGeom>
          <a:noFill/>
          <a:ln w="31750">
            <a:solidFill>
              <a:srgbClr val="FFFF00"/>
            </a:solidFill>
            <a:round/>
          </a:ln>
        </p:spPr>
        <p:txBody>
          <a:bodyPr/>
          <a:lstStyle/>
          <a:p>
            <a:endParaRPr lang="en-IN"/>
          </a:p>
        </p:txBody>
      </p:sp>
      <p:sp>
        <p:nvSpPr>
          <p:cNvPr id="520252" name="Rectangle 1084"/>
          <p:cNvSpPr>
            <a:spLocks noChangeArrowheads="1"/>
          </p:cNvSpPr>
          <p:nvPr/>
        </p:nvSpPr>
        <p:spPr bwMode="auto">
          <a:xfrm>
            <a:off x="3425825" y="6380163"/>
            <a:ext cx="88900" cy="292100"/>
          </a:xfrm>
          <a:prstGeom prst="rect">
            <a:avLst/>
          </a:prstGeom>
          <a:noFill/>
          <a:ln w="31750">
            <a:solidFill>
              <a:srgbClr val="FFFF00"/>
            </a:solidFill>
            <a:miter lim="800000"/>
          </a:ln>
        </p:spPr>
        <p:txBody>
          <a:bodyPr/>
          <a:lstStyle/>
          <a:p>
            <a:endParaRPr lang="en-IN"/>
          </a:p>
        </p:txBody>
      </p:sp>
      <p:sp>
        <p:nvSpPr>
          <p:cNvPr id="520253" name="Rectangle 1085"/>
          <p:cNvSpPr>
            <a:spLocks noChangeArrowheads="1"/>
          </p:cNvSpPr>
          <p:nvPr/>
        </p:nvSpPr>
        <p:spPr bwMode="auto">
          <a:xfrm>
            <a:off x="3844925" y="5872163"/>
            <a:ext cx="177800" cy="292100"/>
          </a:xfrm>
          <a:prstGeom prst="rect">
            <a:avLst/>
          </a:prstGeom>
          <a:noFill/>
          <a:ln w="31750">
            <a:solidFill>
              <a:srgbClr val="FFFF00"/>
            </a:solidFill>
            <a:miter lim="800000"/>
          </a:ln>
        </p:spPr>
        <p:txBody>
          <a:bodyPr/>
          <a:lstStyle/>
          <a:p>
            <a:endParaRPr lang="en-IN"/>
          </a:p>
        </p:txBody>
      </p:sp>
      <p:sp>
        <p:nvSpPr>
          <p:cNvPr id="520254" name="Line 1086"/>
          <p:cNvSpPr>
            <a:spLocks noChangeShapeType="1"/>
          </p:cNvSpPr>
          <p:nvPr/>
        </p:nvSpPr>
        <p:spPr bwMode="auto">
          <a:xfrm>
            <a:off x="3108325" y="6011863"/>
            <a:ext cx="635000" cy="0"/>
          </a:xfrm>
          <a:prstGeom prst="line">
            <a:avLst/>
          </a:prstGeom>
          <a:noFill/>
          <a:ln w="31750">
            <a:solidFill>
              <a:srgbClr val="FFFF00"/>
            </a:solidFill>
            <a:round/>
          </a:ln>
        </p:spPr>
        <p:txBody>
          <a:bodyPr/>
          <a:lstStyle/>
          <a:p>
            <a:endParaRPr lang="en-IN"/>
          </a:p>
        </p:txBody>
      </p:sp>
      <p:sp>
        <p:nvSpPr>
          <p:cNvPr id="520255" name="Line 1087"/>
          <p:cNvSpPr>
            <a:spLocks noChangeShapeType="1"/>
          </p:cNvSpPr>
          <p:nvPr/>
        </p:nvSpPr>
        <p:spPr bwMode="auto">
          <a:xfrm>
            <a:off x="3184525" y="6151563"/>
            <a:ext cx="508000" cy="0"/>
          </a:xfrm>
          <a:prstGeom prst="line">
            <a:avLst/>
          </a:prstGeom>
          <a:noFill/>
          <a:ln w="31750">
            <a:solidFill>
              <a:srgbClr val="FFFF00"/>
            </a:solidFill>
            <a:round/>
          </a:ln>
        </p:spPr>
        <p:txBody>
          <a:bodyPr/>
          <a:lstStyle/>
          <a:p>
            <a:endParaRPr lang="en-IN"/>
          </a:p>
        </p:txBody>
      </p:sp>
      <p:sp>
        <p:nvSpPr>
          <p:cNvPr id="520256" name="Line 1088"/>
          <p:cNvSpPr>
            <a:spLocks noChangeShapeType="1"/>
          </p:cNvSpPr>
          <p:nvPr/>
        </p:nvSpPr>
        <p:spPr bwMode="auto">
          <a:xfrm flipV="1">
            <a:off x="3844925" y="6532563"/>
            <a:ext cx="50800" cy="114300"/>
          </a:xfrm>
          <a:prstGeom prst="line">
            <a:avLst/>
          </a:prstGeom>
          <a:noFill/>
          <a:ln w="31750">
            <a:solidFill>
              <a:srgbClr val="FFFF00"/>
            </a:solidFill>
            <a:round/>
          </a:ln>
        </p:spPr>
        <p:txBody>
          <a:bodyPr/>
          <a:lstStyle/>
          <a:p>
            <a:endParaRPr lang="en-IN"/>
          </a:p>
        </p:txBody>
      </p:sp>
      <p:sp>
        <p:nvSpPr>
          <p:cNvPr id="520257" name="Line 1089"/>
          <p:cNvSpPr>
            <a:spLocks noChangeShapeType="1"/>
          </p:cNvSpPr>
          <p:nvPr/>
        </p:nvSpPr>
        <p:spPr bwMode="auto">
          <a:xfrm flipH="1" flipV="1">
            <a:off x="3898900" y="6383338"/>
            <a:ext cx="228600" cy="50800"/>
          </a:xfrm>
          <a:prstGeom prst="line">
            <a:avLst/>
          </a:prstGeom>
          <a:noFill/>
          <a:ln w="31750">
            <a:solidFill>
              <a:srgbClr val="FFFF00"/>
            </a:solidFill>
            <a:round/>
          </a:ln>
        </p:spPr>
        <p:txBody>
          <a:bodyPr/>
          <a:lstStyle/>
          <a:p>
            <a:endParaRPr lang="en-IN"/>
          </a:p>
        </p:txBody>
      </p:sp>
      <p:sp>
        <p:nvSpPr>
          <p:cNvPr id="520258" name="Line 1090"/>
          <p:cNvSpPr>
            <a:spLocks noChangeShapeType="1"/>
          </p:cNvSpPr>
          <p:nvPr/>
        </p:nvSpPr>
        <p:spPr bwMode="auto">
          <a:xfrm>
            <a:off x="3049588" y="5935663"/>
            <a:ext cx="147637" cy="217487"/>
          </a:xfrm>
          <a:prstGeom prst="line">
            <a:avLst/>
          </a:prstGeom>
          <a:noFill/>
          <a:ln w="31750" cap="sq">
            <a:solidFill>
              <a:srgbClr val="FFFF00"/>
            </a:solidFill>
            <a:round/>
            <a:headEnd type="none" w="sm" len="sm"/>
          </a:ln>
          <a:effectLst/>
        </p:spPr>
        <p:txBody>
          <a:bodyPr wrap="none" anchor="ctr"/>
          <a:lstStyle/>
          <a:p>
            <a:endParaRPr lang="en-IN"/>
          </a:p>
        </p:txBody>
      </p:sp>
      <p:sp>
        <p:nvSpPr>
          <p:cNvPr id="520259" name="Line 1091"/>
          <p:cNvSpPr>
            <a:spLocks noChangeShapeType="1"/>
          </p:cNvSpPr>
          <p:nvPr/>
        </p:nvSpPr>
        <p:spPr bwMode="auto">
          <a:xfrm flipV="1">
            <a:off x="3032125" y="6157913"/>
            <a:ext cx="160338" cy="219075"/>
          </a:xfrm>
          <a:prstGeom prst="line">
            <a:avLst/>
          </a:prstGeom>
          <a:noFill/>
          <a:ln w="31750" cap="sq">
            <a:solidFill>
              <a:srgbClr val="FFFF00"/>
            </a:solidFill>
            <a:round/>
            <a:headEnd type="none" w="sm" len="sm"/>
          </a:ln>
          <a:effectLst/>
        </p:spPr>
        <p:txBody>
          <a:bodyPr wrap="none" anchor="ctr"/>
          <a:lstStyle/>
          <a:p>
            <a:endParaRPr lang="en-IN"/>
          </a:p>
        </p:txBody>
      </p:sp>
      <p:sp>
        <p:nvSpPr>
          <p:cNvPr id="520260" name="Line 1092"/>
          <p:cNvSpPr>
            <a:spLocks noChangeShapeType="1"/>
          </p:cNvSpPr>
          <p:nvPr/>
        </p:nvSpPr>
        <p:spPr bwMode="auto">
          <a:xfrm>
            <a:off x="3675063" y="6157913"/>
            <a:ext cx="219075" cy="214312"/>
          </a:xfrm>
          <a:prstGeom prst="line">
            <a:avLst/>
          </a:prstGeom>
          <a:noFill/>
          <a:ln w="31750" cap="sq">
            <a:solidFill>
              <a:srgbClr val="FFFF00"/>
            </a:solidFill>
            <a:round/>
            <a:headEnd type="none" w="sm" len="sm"/>
          </a:ln>
          <a:effectLst/>
        </p:spPr>
        <p:txBody>
          <a:bodyPr wrap="none" anchor="ctr"/>
          <a:lstStyle/>
          <a:p>
            <a:endParaRPr lang="en-IN"/>
          </a:p>
        </p:txBody>
      </p:sp>
      <p:sp>
        <p:nvSpPr>
          <p:cNvPr id="520261" name="Line 1093"/>
          <p:cNvSpPr>
            <a:spLocks noChangeShapeType="1"/>
          </p:cNvSpPr>
          <p:nvPr/>
        </p:nvSpPr>
        <p:spPr bwMode="auto">
          <a:xfrm>
            <a:off x="177800" y="6667500"/>
            <a:ext cx="6959600" cy="12700"/>
          </a:xfrm>
          <a:prstGeom prst="line">
            <a:avLst/>
          </a:prstGeom>
          <a:noFill/>
          <a:ln w="25400" cap="sq">
            <a:solidFill>
              <a:schemeClr val="tx1"/>
            </a:solidFill>
            <a:round/>
            <a:headEnd type="none" w="sm" len="sm"/>
          </a:ln>
          <a:effectLst/>
        </p:spPr>
        <p:txBody>
          <a:bodyPr wrap="none" anchor="ctr"/>
          <a:lstStyle/>
          <a:p>
            <a:endParaRPr lang="en-IN"/>
          </a:p>
        </p:txBody>
      </p:sp>
      <p:sp>
        <p:nvSpPr>
          <p:cNvPr id="520265" name="Arc 1097"/>
          <p:cNvSpPr/>
          <p:nvPr/>
        </p:nvSpPr>
        <p:spPr bwMode="auto">
          <a:xfrm rot="-2547687">
            <a:off x="1943100" y="4943475"/>
            <a:ext cx="2963863" cy="2738438"/>
          </a:xfrm>
          <a:custGeom>
            <a:avLst/>
            <a:gdLst>
              <a:gd name="G0" fmla="+- 0 0 0"/>
              <a:gd name="G1" fmla="+- 21538 0 0"/>
              <a:gd name="G2" fmla="+- 21600 0 0"/>
              <a:gd name="T0" fmla="*/ 1635 w 21546"/>
              <a:gd name="T1" fmla="*/ 0 h 21538"/>
              <a:gd name="T2" fmla="*/ 21546 w 21546"/>
              <a:gd name="T3" fmla="*/ 20015 h 21538"/>
              <a:gd name="T4" fmla="*/ 0 w 21546"/>
              <a:gd name="T5" fmla="*/ 21538 h 21538"/>
            </a:gdLst>
            <a:ahLst/>
            <a:cxnLst>
              <a:cxn ang="0">
                <a:pos x="T0" y="T1"/>
              </a:cxn>
              <a:cxn ang="0">
                <a:pos x="T2" y="T3"/>
              </a:cxn>
              <a:cxn ang="0">
                <a:pos x="T4" y="T5"/>
              </a:cxn>
            </a:cxnLst>
            <a:rect l="0" t="0" r="r" b="b"/>
            <a:pathLst>
              <a:path w="21546" h="21538" fill="none" extrusionOk="0">
                <a:moveTo>
                  <a:pt x="1635" y="-1"/>
                </a:moveTo>
                <a:cubicBezTo>
                  <a:pt x="12317" y="810"/>
                  <a:pt x="20790" y="9328"/>
                  <a:pt x="21546" y="20014"/>
                </a:cubicBezTo>
              </a:path>
              <a:path w="21546" h="21538" stroke="0" extrusionOk="0">
                <a:moveTo>
                  <a:pt x="1635" y="-1"/>
                </a:moveTo>
                <a:cubicBezTo>
                  <a:pt x="12317" y="810"/>
                  <a:pt x="20790" y="9328"/>
                  <a:pt x="21546" y="20014"/>
                </a:cubicBezTo>
                <a:lnTo>
                  <a:pt x="0" y="21538"/>
                </a:lnTo>
                <a:close/>
              </a:path>
            </a:pathLst>
          </a:custGeom>
          <a:noFill/>
          <a:ln w="57150" cap="sq" cmpd="thinThick">
            <a:solidFill>
              <a:schemeClr val="tx1"/>
            </a:solidFill>
            <a:round/>
            <a:headEnd type="none" w="sm" len="sm"/>
          </a:ln>
          <a:effectLst/>
        </p:spPr>
        <p:txBody>
          <a:bodyPr wrap="none" anchor="ctr"/>
          <a:lstStyle/>
          <a:p>
            <a:endParaRPr lang="en-IN"/>
          </a:p>
        </p:txBody>
      </p:sp>
      <p:sp>
        <p:nvSpPr>
          <p:cNvPr id="520266" name="Line 1098"/>
          <p:cNvSpPr>
            <a:spLocks noChangeShapeType="1"/>
          </p:cNvSpPr>
          <p:nvPr/>
        </p:nvSpPr>
        <p:spPr bwMode="auto">
          <a:xfrm flipH="1">
            <a:off x="1574800" y="6159500"/>
            <a:ext cx="1588" cy="511175"/>
          </a:xfrm>
          <a:prstGeom prst="line">
            <a:avLst/>
          </a:prstGeom>
          <a:noFill/>
          <a:ln w="57150" cap="sq" cmpd="thinThick">
            <a:solidFill>
              <a:schemeClr val="tx1"/>
            </a:solidFill>
            <a:round/>
            <a:headEnd type="none" w="sm" len="sm"/>
          </a:ln>
          <a:effectLst/>
        </p:spPr>
        <p:txBody>
          <a:bodyPr wrap="none" anchor="ctr"/>
          <a:lstStyle/>
          <a:p>
            <a:endParaRPr lang="en-IN"/>
          </a:p>
        </p:txBody>
      </p:sp>
      <p:sp>
        <p:nvSpPr>
          <p:cNvPr id="520267" name="Line 1099"/>
          <p:cNvSpPr>
            <a:spLocks noChangeShapeType="1"/>
          </p:cNvSpPr>
          <p:nvPr/>
        </p:nvSpPr>
        <p:spPr bwMode="auto">
          <a:xfrm>
            <a:off x="5308600" y="6192838"/>
            <a:ext cx="0" cy="473075"/>
          </a:xfrm>
          <a:prstGeom prst="line">
            <a:avLst/>
          </a:prstGeom>
          <a:noFill/>
          <a:ln w="57150" cap="sq" cmpd="thinThick">
            <a:solidFill>
              <a:schemeClr val="tx1"/>
            </a:solidFill>
            <a:round/>
            <a:headEnd type="none" w="sm" len="sm"/>
          </a:ln>
          <a:effectLst/>
        </p:spPr>
        <p:txBody>
          <a:bodyPr wrap="none" anchor="ctr"/>
          <a:lstStyle/>
          <a:p>
            <a:endParaRPr lang="en-IN"/>
          </a:p>
        </p:txBody>
      </p:sp>
      <p:sp>
        <p:nvSpPr>
          <p:cNvPr id="520270" name="Line 1102"/>
          <p:cNvSpPr>
            <a:spLocks noChangeShapeType="1"/>
          </p:cNvSpPr>
          <p:nvPr/>
        </p:nvSpPr>
        <p:spPr bwMode="auto">
          <a:xfrm>
            <a:off x="5638800" y="5397500"/>
            <a:ext cx="0" cy="1282700"/>
          </a:xfrm>
          <a:prstGeom prst="line">
            <a:avLst/>
          </a:prstGeom>
          <a:noFill/>
          <a:ln w="25400" cap="sq">
            <a:solidFill>
              <a:srgbClr val="FFFF00"/>
            </a:solidFill>
            <a:round/>
            <a:headEnd type="triangle" w="med" len="med"/>
            <a:tailEnd type="triangle" w="med" len="med"/>
          </a:ln>
          <a:effectLst/>
        </p:spPr>
        <p:txBody>
          <a:bodyPr wrap="none" anchor="ctr"/>
          <a:lstStyle/>
          <a:p>
            <a:endParaRPr lang="en-IN"/>
          </a:p>
        </p:txBody>
      </p:sp>
      <p:sp>
        <p:nvSpPr>
          <p:cNvPr id="520272" name="Text Box 1104"/>
          <p:cNvSpPr txBox="1">
            <a:spLocks noChangeArrowheads="1"/>
          </p:cNvSpPr>
          <p:nvPr/>
        </p:nvSpPr>
        <p:spPr bwMode="auto">
          <a:xfrm>
            <a:off x="5375275" y="5854700"/>
            <a:ext cx="661988" cy="304800"/>
          </a:xfrm>
          <a:prstGeom prst="rect">
            <a:avLst/>
          </a:prstGeom>
          <a:solidFill>
            <a:schemeClr val="tx1"/>
          </a:solidFill>
          <a:ln w="76200" cap="sq">
            <a:noFill/>
            <a:miter lim="800000"/>
            <a:headEnd type="none" w="sm" len="sm"/>
          </a:ln>
          <a:effectLst/>
        </p:spPr>
        <p:txBody>
          <a:bodyPr anchor="ctr">
            <a:spAutoFit/>
          </a:bodyPr>
          <a:lstStyle/>
          <a:p>
            <a:r>
              <a:rPr lang="ja-JP" altLang="en-US" sz="1400" b="1"/>
              <a:t>6.2 </a:t>
            </a:r>
            <a:r>
              <a:rPr lang="en-US" altLang="ja-JP" sz="1400" b="1"/>
              <a:t>m</a:t>
            </a:r>
            <a:endParaRPr lang="en-US" altLang="ja-JP" sz="1400" b="1">
              <a:solidFill>
                <a:schemeClr val="tx1"/>
              </a:solidFill>
            </a:endParaRPr>
          </a:p>
        </p:txBody>
      </p:sp>
      <p:sp>
        <p:nvSpPr>
          <p:cNvPr id="520273" name="Line 1105"/>
          <p:cNvSpPr>
            <a:spLocks noChangeShapeType="1"/>
          </p:cNvSpPr>
          <p:nvPr/>
        </p:nvSpPr>
        <p:spPr bwMode="auto">
          <a:xfrm flipV="1">
            <a:off x="3429000" y="5422900"/>
            <a:ext cx="2171700" cy="12700"/>
          </a:xfrm>
          <a:prstGeom prst="line">
            <a:avLst/>
          </a:prstGeom>
          <a:noFill/>
          <a:ln w="12700">
            <a:solidFill>
              <a:schemeClr val="tx1"/>
            </a:solidFill>
            <a:prstDash val="sysDot"/>
            <a:round/>
            <a:headEnd type="none" w="sm" len="sm"/>
          </a:ln>
          <a:effectLst/>
        </p:spPr>
        <p:txBody>
          <a:bodyPr wrap="none" anchor="ctr"/>
          <a:lstStyle/>
          <a:p>
            <a:endParaRPr lang="en-IN"/>
          </a:p>
        </p:txBody>
      </p:sp>
      <p:sp>
        <p:nvSpPr>
          <p:cNvPr id="520274" name="Text Box 1106"/>
          <p:cNvSpPr txBox="1">
            <a:spLocks noChangeArrowheads="1"/>
          </p:cNvSpPr>
          <p:nvPr/>
        </p:nvSpPr>
        <p:spPr bwMode="auto">
          <a:xfrm>
            <a:off x="7023100" y="1831975"/>
            <a:ext cx="1193800" cy="730250"/>
          </a:xfrm>
          <a:prstGeom prst="rect">
            <a:avLst/>
          </a:prstGeom>
          <a:noFill/>
          <a:ln w="76200" cap="sq">
            <a:noFill/>
            <a:miter lim="800000"/>
          </a:ln>
          <a:effectLst/>
        </p:spPr>
        <p:txBody>
          <a:bodyPr anchor="ctr" anchorCtr="1">
            <a:spAutoFit/>
          </a:bodyPr>
          <a:lstStyle/>
          <a:p>
            <a:r>
              <a:rPr lang="en-US" altLang="ja-JP" sz="1400" b="1">
                <a:solidFill>
                  <a:schemeClr val="accent2"/>
                </a:solidFill>
              </a:rPr>
              <a:t>Finished Product Room</a:t>
            </a:r>
            <a:endParaRPr lang="en-US" altLang="ja-JP" sz="1200" b="1">
              <a:solidFill>
                <a:srgbClr val="FFFF00"/>
              </a:solidFill>
            </a:endParaRPr>
          </a:p>
        </p:txBody>
      </p:sp>
      <p:sp>
        <p:nvSpPr>
          <p:cNvPr id="520276" name="Text Box 1108"/>
          <p:cNvSpPr txBox="1">
            <a:spLocks noChangeArrowheads="1"/>
          </p:cNvSpPr>
          <p:nvPr/>
        </p:nvSpPr>
        <p:spPr bwMode="auto">
          <a:xfrm>
            <a:off x="6794500" y="3522663"/>
            <a:ext cx="1701800" cy="942975"/>
          </a:xfrm>
          <a:prstGeom prst="rect">
            <a:avLst/>
          </a:prstGeom>
          <a:noFill/>
          <a:ln w="76200" cap="sq">
            <a:noFill/>
            <a:miter lim="800000"/>
          </a:ln>
          <a:effectLst/>
        </p:spPr>
        <p:txBody>
          <a:bodyPr anchor="ctr" anchorCtr="1">
            <a:spAutoFit/>
          </a:bodyPr>
          <a:lstStyle/>
          <a:p>
            <a:r>
              <a:rPr lang="en-US" altLang="ja-JP" sz="1400" b="1">
                <a:solidFill>
                  <a:schemeClr val="accent2"/>
                </a:solidFill>
              </a:rPr>
              <a:t>Electricity Room</a:t>
            </a:r>
            <a:endParaRPr lang="en-US" altLang="ja-JP" sz="1400" b="1">
              <a:solidFill>
                <a:schemeClr val="accent2"/>
              </a:solidFill>
            </a:endParaRPr>
          </a:p>
          <a:p>
            <a:r>
              <a:rPr lang="en-US" altLang="ja-JP" sz="1400" b="1">
                <a:solidFill>
                  <a:schemeClr val="accent2"/>
                </a:solidFill>
              </a:rPr>
              <a:t>Deodor Room</a:t>
            </a:r>
            <a:endParaRPr lang="en-US" altLang="ja-JP" sz="1400" b="1">
              <a:solidFill>
                <a:schemeClr val="accent2"/>
              </a:solidFill>
            </a:endParaRPr>
          </a:p>
          <a:p>
            <a:r>
              <a:rPr lang="en-US" altLang="ja-JP" sz="1400" b="1">
                <a:solidFill>
                  <a:schemeClr val="accent2"/>
                </a:solidFill>
              </a:rPr>
              <a:t>Control Room</a:t>
            </a:r>
            <a:endParaRPr lang="en-US" altLang="ja-JP" sz="1200" b="1">
              <a:solidFill>
                <a:srgbClr val="FFFF00"/>
              </a:solidFill>
            </a:endParaRPr>
          </a:p>
        </p:txBody>
      </p:sp>
      <p:sp>
        <p:nvSpPr>
          <p:cNvPr id="520277" name="Text Box 1109"/>
          <p:cNvSpPr txBox="1">
            <a:spLocks noChangeArrowheads="1"/>
          </p:cNvSpPr>
          <p:nvPr/>
        </p:nvSpPr>
        <p:spPr bwMode="auto">
          <a:xfrm>
            <a:off x="5473700" y="2027238"/>
            <a:ext cx="1193800" cy="523220"/>
          </a:xfrm>
          <a:prstGeom prst="rect">
            <a:avLst/>
          </a:prstGeom>
          <a:noFill/>
          <a:ln w="76200" cap="sq">
            <a:noFill/>
            <a:miter lim="800000"/>
          </a:ln>
          <a:effectLst/>
        </p:spPr>
        <p:txBody>
          <a:bodyPr anchor="ctr" anchorCtr="1">
            <a:spAutoFit/>
          </a:bodyPr>
          <a:lstStyle/>
          <a:p>
            <a:r>
              <a:rPr lang="en-US" altLang="ja-JP" sz="1400" b="1" dirty="0">
                <a:solidFill>
                  <a:schemeClr val="tx1"/>
                </a:solidFill>
              </a:rPr>
              <a:t>Finished </a:t>
            </a:r>
            <a:r>
              <a:rPr lang="en-US" altLang="ja-JP" sz="1400" b="1" dirty="0" smtClean="0">
                <a:solidFill>
                  <a:schemeClr val="tx1"/>
                </a:solidFill>
              </a:rPr>
              <a:t>Compost</a:t>
            </a:r>
            <a:endParaRPr lang="en-US" altLang="ja-JP" sz="1200" b="1" dirty="0">
              <a:solidFill>
                <a:srgbClr val="FFFF00"/>
              </a:solidFill>
            </a:endParaRPr>
          </a:p>
        </p:txBody>
      </p:sp>
      <p:sp>
        <p:nvSpPr>
          <p:cNvPr id="520278" name="Text Box 1110"/>
          <p:cNvSpPr txBox="1">
            <a:spLocks noChangeArrowheads="1"/>
          </p:cNvSpPr>
          <p:nvPr/>
        </p:nvSpPr>
        <p:spPr bwMode="auto">
          <a:xfrm>
            <a:off x="914400" y="1971675"/>
            <a:ext cx="1193800" cy="730250"/>
          </a:xfrm>
          <a:prstGeom prst="rect">
            <a:avLst/>
          </a:prstGeom>
          <a:noFill/>
          <a:ln w="76200" cap="sq">
            <a:noFill/>
            <a:miter lim="800000"/>
          </a:ln>
          <a:effectLst/>
        </p:spPr>
        <p:txBody>
          <a:bodyPr anchor="ctr" anchorCtr="1">
            <a:spAutoFit/>
          </a:bodyPr>
          <a:lstStyle/>
          <a:p>
            <a:r>
              <a:rPr lang="en-US" altLang="ja-JP" sz="1400" b="1" dirty="0">
                <a:solidFill>
                  <a:schemeClr val="tx1"/>
                </a:solidFill>
              </a:rPr>
              <a:t>Inflow &amp; Storage Yard</a:t>
            </a:r>
            <a:endParaRPr lang="en-US" altLang="ja-JP" sz="1200" b="1" dirty="0">
              <a:solidFill>
                <a:srgbClr val="FFFF00"/>
              </a:solidFill>
            </a:endParaRPr>
          </a:p>
        </p:txBody>
      </p:sp>
      <p:sp>
        <p:nvSpPr>
          <p:cNvPr id="520279" name="Text Box 1111"/>
          <p:cNvSpPr txBox="1">
            <a:spLocks noChangeArrowheads="1"/>
          </p:cNvSpPr>
          <p:nvPr/>
        </p:nvSpPr>
        <p:spPr bwMode="auto">
          <a:xfrm>
            <a:off x="2438400" y="2070100"/>
            <a:ext cx="2387600" cy="304800"/>
          </a:xfrm>
          <a:prstGeom prst="rect">
            <a:avLst/>
          </a:prstGeom>
          <a:noFill/>
          <a:ln w="76200" cap="sq">
            <a:noFill/>
            <a:miter lim="800000"/>
          </a:ln>
          <a:effectLst/>
        </p:spPr>
        <p:txBody>
          <a:bodyPr anchor="ctr" anchorCtr="1">
            <a:spAutoFit/>
          </a:bodyPr>
          <a:lstStyle/>
          <a:p>
            <a:r>
              <a:rPr lang="en-US" altLang="ja-JP" sz="1400" b="1" dirty="0" smtClean="0">
                <a:solidFill>
                  <a:schemeClr val="tx1"/>
                </a:solidFill>
              </a:rPr>
              <a:t>Compost  </a:t>
            </a:r>
            <a:r>
              <a:rPr lang="en-US" altLang="ja-JP" sz="1400" b="1" dirty="0">
                <a:solidFill>
                  <a:schemeClr val="tx1"/>
                </a:solidFill>
              </a:rPr>
              <a:t>Piles</a:t>
            </a:r>
            <a:endParaRPr lang="en-US" altLang="ja-JP" sz="1200" b="1" dirty="0">
              <a:solidFill>
                <a:srgbClr val="FFFF00"/>
              </a:solidFill>
            </a:endParaRPr>
          </a:p>
        </p:txBody>
      </p:sp>
      <p:sp>
        <p:nvSpPr>
          <p:cNvPr id="73" name="Slide Number Placeholder 72"/>
          <p:cNvSpPr>
            <a:spLocks noGrp="1"/>
          </p:cNvSpPr>
          <p:nvPr>
            <p:ph type="sldNum" sz="quarter" idx="12"/>
          </p:nvPr>
        </p:nvSpPr>
        <p:spPr/>
        <p:txBody>
          <a:bodyPr/>
          <a:lstStyle/>
          <a:p>
            <a:fld id="{763A8D82-EB2A-4E7C-8014-EB9881BDA80E}"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20196"/>
                                        </p:tgtEl>
                                        <p:attrNameLst>
                                          <p:attrName>style.visibility</p:attrName>
                                        </p:attrNameLst>
                                      </p:cBhvr>
                                      <p:to>
                                        <p:strVal val="visible"/>
                                      </p:to>
                                    </p:set>
                                    <p:anim calcmode="lin" valueType="num">
                                      <p:cBhvr additive="base">
                                        <p:cTn id="7" dur="500" fill="hold"/>
                                        <p:tgtEl>
                                          <p:spTgt spid="520196"/>
                                        </p:tgtEl>
                                        <p:attrNameLst>
                                          <p:attrName>ppt_x</p:attrName>
                                        </p:attrNameLst>
                                      </p:cBhvr>
                                      <p:tavLst>
                                        <p:tav tm="0">
                                          <p:val>
                                            <p:strVal val="0-#ppt_w/2"/>
                                          </p:val>
                                        </p:tav>
                                        <p:tav tm="100000">
                                          <p:val>
                                            <p:strVal val="#ppt_x"/>
                                          </p:val>
                                        </p:tav>
                                      </p:tavLst>
                                    </p:anim>
                                    <p:anim calcmode="lin" valueType="num">
                                      <p:cBhvr additive="base">
                                        <p:cTn id="8" dur="500" fill="hold"/>
                                        <p:tgtEl>
                                          <p:spTgt spid="5201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6"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pic>
        <p:nvPicPr>
          <p:cNvPr id="610306" name="Picture 2"/>
          <p:cNvPicPr>
            <a:picLocks noChangeAspect="1" noChangeArrowheads="1"/>
          </p:cNvPicPr>
          <p:nvPr/>
        </p:nvPicPr>
        <p:blipFill>
          <a:blip r:embed="rId1"/>
          <a:srcRect/>
          <a:stretch>
            <a:fillRect/>
          </a:stretch>
        </p:blipFill>
        <p:spPr bwMode="auto">
          <a:xfrm>
            <a:off x="0" y="0"/>
            <a:ext cx="9158494" cy="64334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609600"/>
            <a:ext cx="8754534" cy="1143000"/>
          </a:xfrm>
        </p:spPr>
        <p:txBody>
          <a:bodyPr/>
          <a:lstStyle/>
          <a:p>
            <a:r>
              <a:rPr lang="en-US" sz="2400" dirty="0" smtClean="0"/>
              <a:t>Supply to Receiving Pit　→　Belt Conveyer (Manual sorting + Magnetic separation ) →　Shredding  →　Addition of  Bulking Material →　Rotary Drum composting (Primary composting)  →　Maturation in Composting Yard</a:t>
            </a:r>
            <a:br>
              <a:rPr lang="en-US" sz="2400" dirty="0" smtClean="0"/>
            </a:br>
            <a:endParaRPr lang="en-US" sz="2400" dirty="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pic>
        <p:nvPicPr>
          <p:cNvPr id="5" name="Content Placeholder 4" descr="C:\Users\As\AppData\Local\Temp\Rar$DI12.678\IMG_0004.jpg"/>
          <p:cNvPicPr>
            <a:picLocks noGrp="1"/>
          </p:cNvPicPr>
          <p:nvPr>
            <p:ph idx="1"/>
          </p:nvPr>
        </p:nvPicPr>
        <p:blipFill>
          <a:blip r:embed="rId1" cstate="email"/>
          <a:srcRect/>
          <a:stretch>
            <a:fillRect/>
          </a:stretch>
        </p:blipFill>
        <p:spPr bwMode="auto">
          <a:xfrm>
            <a:off x="651933" y="1912937"/>
            <a:ext cx="8051800" cy="4792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9289" y="414867"/>
            <a:ext cx="7772400" cy="1143000"/>
          </a:xfrm>
        </p:spPr>
        <p:txBody>
          <a:bodyPr/>
          <a:lstStyle/>
          <a:p>
            <a:r>
              <a:rPr lang="en-US" dirty="0" smtClean="0"/>
              <a:t>Supply of Wet Solid Waste</a:t>
            </a:r>
            <a:endParaRPr lang="en-US" dirty="0"/>
          </a:p>
        </p:txBody>
      </p:sp>
      <p:sp>
        <p:nvSpPr>
          <p:cNvPr id="7" name="Content Placeholder 6"/>
          <p:cNvSpPr>
            <a:spLocks noGrp="1"/>
          </p:cNvSpPr>
          <p:nvPr>
            <p:ph sz="half" idx="2"/>
          </p:nvPr>
        </p:nvSpPr>
        <p:spPr>
          <a:xfrm>
            <a:off x="4648200" y="1981200"/>
            <a:ext cx="4038600" cy="4114800"/>
          </a:xfrm>
        </p:spPr>
        <p:txBody>
          <a:bodyPr/>
          <a:lstStyle/>
          <a:p>
            <a:r>
              <a:rPr lang="en-US" sz="2400" dirty="0" smtClean="0"/>
              <a:t>Garbage is collected by a collection vehicle exclusively for this purpose and deposited into Receiving Pit. </a:t>
            </a:r>
            <a:endParaRPr lang="en-US" sz="2400" dirty="0" smtClean="0"/>
          </a:p>
          <a:p>
            <a:r>
              <a:rPr lang="en-US" sz="2400" dirty="0" smtClean="0"/>
              <a:t>Garbage collected from the city market was primarily composed of vegetable and fruit waste. </a:t>
            </a:r>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pic>
        <p:nvPicPr>
          <p:cNvPr id="8" name="Content Placeholder 7"/>
          <p:cNvPicPr>
            <a:picLocks noGrp="1"/>
          </p:cNvPicPr>
          <p:nvPr>
            <p:ph sz="half" idx="1"/>
          </p:nvPr>
        </p:nvPicPr>
        <p:blipFill>
          <a:blip r:embed="rId1"/>
          <a:srcRect/>
          <a:stretch>
            <a:fillRect/>
          </a:stretch>
        </p:blipFill>
        <p:spPr bwMode="auto">
          <a:xfrm>
            <a:off x="401489" y="2151888"/>
            <a:ext cx="3831844" cy="3715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Sorting</a:t>
            </a:r>
            <a:endParaRPr lang="en-US" dirty="0"/>
          </a:p>
        </p:txBody>
      </p:sp>
      <p:sp>
        <p:nvSpPr>
          <p:cNvPr id="4" name="Content Placeholder 3"/>
          <p:cNvSpPr>
            <a:spLocks noGrp="1"/>
          </p:cNvSpPr>
          <p:nvPr>
            <p:ph sz="half" idx="2"/>
          </p:nvPr>
        </p:nvSpPr>
        <p:spPr/>
        <p:txBody>
          <a:bodyPr/>
          <a:lstStyle/>
          <a:p>
            <a:r>
              <a:rPr lang="en-US" dirty="0" smtClean="0"/>
              <a:t>Plastic, cans newspaper and other dry matter contained with the fruit/vegetable waste is removed as it moved along the belt conveyer. </a:t>
            </a:r>
            <a:endParaRPr lang="en-US" dirty="0" smtClean="0"/>
          </a:p>
          <a:p>
            <a:endParaRPr lang="en-US" dirty="0"/>
          </a:p>
        </p:txBody>
      </p:sp>
      <p:sp>
        <p:nvSpPr>
          <p:cNvPr id="5" name="Slide Number Placeholder 4"/>
          <p:cNvSpPr>
            <a:spLocks noGrp="1"/>
          </p:cNvSpPr>
          <p:nvPr>
            <p:ph type="sldNum" sz="quarter" idx="12"/>
          </p:nvPr>
        </p:nvSpPr>
        <p:spPr/>
        <p:txBody>
          <a:bodyPr/>
          <a:lstStyle/>
          <a:p>
            <a:fld id="{0579D1C5-DAF2-445D-BE4A-2189FDA30760}" type="slidenum">
              <a:rPr lang="ja-JP" altLang="en-US" smtClean="0"/>
            </a:fld>
            <a:endParaRPr lang="ja-JP" altLang="en-US"/>
          </a:p>
        </p:txBody>
      </p:sp>
      <p:pic>
        <p:nvPicPr>
          <p:cNvPr id="6" name="Content Placeholder 5"/>
          <p:cNvPicPr>
            <a:picLocks noGrp="1"/>
          </p:cNvPicPr>
          <p:nvPr>
            <p:ph sz="half" idx="1"/>
          </p:nvPr>
        </p:nvPicPr>
        <p:blipFill>
          <a:blip r:embed="rId1"/>
          <a:srcRect/>
          <a:stretch>
            <a:fillRect/>
          </a:stretch>
        </p:blipFill>
        <p:spPr bwMode="auto">
          <a:xfrm>
            <a:off x="365422" y="2172715"/>
            <a:ext cx="3944112" cy="3576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799" y="330201"/>
            <a:ext cx="7772400" cy="1143000"/>
          </a:xfrm>
        </p:spPr>
        <p:txBody>
          <a:bodyPr/>
          <a:lstStyle/>
          <a:p>
            <a:r>
              <a:rPr lang="en-US" dirty="0" smtClean="0"/>
              <a:t>Shredding </a:t>
            </a:r>
            <a:endParaRPr lang="en-US" dirty="0"/>
          </a:p>
        </p:txBody>
      </p:sp>
      <p:sp>
        <p:nvSpPr>
          <p:cNvPr id="7" name="Content Placeholder 6"/>
          <p:cNvSpPr>
            <a:spLocks noGrp="1"/>
          </p:cNvSpPr>
          <p:nvPr>
            <p:ph sz="half" idx="2"/>
          </p:nvPr>
        </p:nvSpPr>
        <p:spPr>
          <a:xfrm>
            <a:off x="4936067" y="1752599"/>
            <a:ext cx="3522133" cy="4114800"/>
          </a:xfrm>
        </p:spPr>
        <p:txBody>
          <a:bodyPr/>
          <a:lstStyle/>
          <a:p>
            <a:r>
              <a:rPr lang="en-US" dirty="0" smtClean="0"/>
              <a:t>After sorting, the garbage is finely chopped by a shredder equipped with a high speed rotating blade. </a:t>
            </a:r>
            <a:endParaRPr lang="en-US" dirty="0" smtClean="0"/>
          </a:p>
          <a:p>
            <a:endParaRPr lang="en-US" dirty="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pic>
        <p:nvPicPr>
          <p:cNvPr id="8" name="Content Placeholder 7"/>
          <p:cNvPicPr>
            <a:picLocks noGrp="1"/>
          </p:cNvPicPr>
          <p:nvPr>
            <p:ph sz="half" idx="1"/>
          </p:nvPr>
        </p:nvPicPr>
        <p:blipFill>
          <a:blip r:embed="rId1"/>
          <a:srcRect/>
          <a:stretch>
            <a:fillRect/>
          </a:stretch>
        </p:blipFill>
        <p:spPr bwMode="auto">
          <a:xfrm>
            <a:off x="440266" y="1752599"/>
            <a:ext cx="4368801" cy="3979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Addition -Sawdust/Finished compost</a:t>
            </a:r>
            <a:endParaRPr lang="en-US" dirty="0"/>
          </a:p>
        </p:txBody>
      </p:sp>
      <p:sp>
        <p:nvSpPr>
          <p:cNvPr id="7" name="Content Placeholder 6"/>
          <p:cNvSpPr>
            <a:spLocks noGrp="1"/>
          </p:cNvSpPr>
          <p:nvPr>
            <p:ph sz="half" idx="2"/>
          </p:nvPr>
        </p:nvSpPr>
        <p:spPr>
          <a:xfrm>
            <a:off x="4504267" y="1981200"/>
            <a:ext cx="3953933" cy="4114800"/>
          </a:xfrm>
          <a:ln>
            <a:solidFill>
              <a:schemeClr val="accent1"/>
            </a:solidFill>
          </a:ln>
        </p:spPr>
        <p:txBody>
          <a:bodyPr/>
          <a:lstStyle/>
          <a:p>
            <a:r>
              <a:rPr lang="en-US" dirty="0" smtClean="0"/>
              <a:t>After shredding, commercial compost and bulking material for moisture adjustment (dried, dead leaves) sprinkled onto conveyer and mixed together by a mixing machine. </a:t>
            </a:r>
            <a:endParaRPr lang="en-US" dirty="0" smtClean="0"/>
          </a:p>
          <a:p>
            <a:endParaRPr lang="en-US" dirty="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pic>
        <p:nvPicPr>
          <p:cNvPr id="8" name="Content Placeholder 7"/>
          <p:cNvPicPr>
            <a:picLocks noGrp="1"/>
          </p:cNvPicPr>
          <p:nvPr>
            <p:ph sz="half" idx="1"/>
          </p:nvPr>
        </p:nvPicPr>
        <p:blipFill>
          <a:blip r:embed="rId1"/>
          <a:srcRect/>
          <a:stretch>
            <a:fillRect/>
          </a:stretch>
        </p:blipFill>
        <p:spPr bwMode="auto">
          <a:xfrm>
            <a:off x="188975" y="2237231"/>
            <a:ext cx="3841158" cy="31983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1067" y="245533"/>
            <a:ext cx="7772400" cy="1143000"/>
          </a:xfrm>
        </p:spPr>
        <p:txBody>
          <a:bodyPr/>
          <a:lstStyle/>
          <a:p>
            <a:r>
              <a:rPr lang="en-US" dirty="0" smtClean="0"/>
              <a:t>Mixing</a:t>
            </a:r>
            <a:endParaRPr lang="en-US" dirty="0"/>
          </a:p>
        </p:txBody>
      </p:sp>
      <p:sp>
        <p:nvSpPr>
          <p:cNvPr id="7" name="Content Placeholder 6"/>
          <p:cNvSpPr>
            <a:spLocks noGrp="1"/>
          </p:cNvSpPr>
          <p:nvPr>
            <p:ph sz="half" idx="2"/>
          </p:nvPr>
        </p:nvSpPr>
        <p:spPr>
          <a:xfrm>
            <a:off x="4648200" y="1667933"/>
            <a:ext cx="3810000" cy="4114800"/>
          </a:xfrm>
        </p:spPr>
        <p:txBody>
          <a:bodyPr/>
          <a:lstStyle/>
          <a:p>
            <a:r>
              <a:rPr lang="en-US" dirty="0" smtClean="0"/>
              <a:t>The mixing machine is a continuous feed screw. </a:t>
            </a:r>
            <a:endParaRPr lang="en-US" dirty="0" smtClean="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pic>
        <p:nvPicPr>
          <p:cNvPr id="8" name="Content Placeholder 7"/>
          <p:cNvPicPr>
            <a:picLocks noGrp="1"/>
          </p:cNvPicPr>
          <p:nvPr>
            <p:ph sz="half" idx="1"/>
          </p:nvPr>
        </p:nvPicPr>
        <p:blipFill>
          <a:blip r:embed="rId1"/>
          <a:srcRect/>
          <a:stretch>
            <a:fillRect/>
          </a:stretch>
        </p:blipFill>
        <p:spPr bwMode="auto">
          <a:xfrm>
            <a:off x="473117" y="1981200"/>
            <a:ext cx="3904150" cy="33084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446314"/>
            <a:ext cx="7772400" cy="1143000"/>
          </a:xfrm>
        </p:spPr>
        <p:txBody>
          <a:bodyPr/>
          <a:lstStyle/>
          <a:p>
            <a:r>
              <a:rPr lang="en-US" dirty="0" smtClean="0"/>
              <a:t>Rotary Drum Composter</a:t>
            </a:r>
            <a:endParaRPr lang="en-US" dirty="0"/>
          </a:p>
        </p:txBody>
      </p:sp>
      <p:sp>
        <p:nvSpPr>
          <p:cNvPr id="7" name="Content Placeholder 6"/>
          <p:cNvSpPr>
            <a:spLocks noGrp="1"/>
          </p:cNvSpPr>
          <p:nvPr>
            <p:ph sz="half" idx="2"/>
          </p:nvPr>
        </p:nvSpPr>
        <p:spPr>
          <a:xfrm>
            <a:off x="4245429" y="1752600"/>
            <a:ext cx="4669971" cy="4114800"/>
          </a:xfrm>
        </p:spPr>
        <p:txBody>
          <a:bodyPr/>
          <a:lstStyle/>
          <a:p>
            <a:r>
              <a:rPr lang="en-US" dirty="0" smtClean="0"/>
              <a:t>Rotary Drum Specifications</a:t>
            </a:r>
            <a:endParaRPr lang="en-US" dirty="0" smtClean="0"/>
          </a:p>
          <a:p>
            <a:r>
              <a:rPr lang="en-US" dirty="0" smtClean="0"/>
              <a:t>Diameter：2.5 m</a:t>
            </a:r>
            <a:endParaRPr lang="en-US" dirty="0" smtClean="0"/>
          </a:p>
          <a:p>
            <a:r>
              <a:rPr lang="en-US" dirty="0" smtClean="0"/>
              <a:t>Length：10.5 m</a:t>
            </a:r>
            <a:endParaRPr lang="en-US" dirty="0" smtClean="0"/>
          </a:p>
          <a:p>
            <a:r>
              <a:rPr lang="en-US" dirty="0" smtClean="0"/>
              <a:t>Effective Capacity：25.8 m</a:t>
            </a:r>
            <a:r>
              <a:rPr lang="en-US" baseline="30000" dirty="0" smtClean="0"/>
              <a:t>3 </a:t>
            </a:r>
            <a:endParaRPr lang="en-US" dirty="0" smtClean="0"/>
          </a:p>
          <a:p>
            <a:r>
              <a:rPr lang="en-US" dirty="0" smtClean="0"/>
              <a:t>(No. of retention days：7 days minimum）</a:t>
            </a:r>
            <a:endParaRPr lang="en-US" dirty="0" smtClean="0"/>
          </a:p>
          <a:p>
            <a:r>
              <a:rPr lang="en-US" dirty="0" smtClean="0"/>
              <a:t>Driving Power：11kW (380V)</a:t>
            </a:r>
            <a:endParaRPr lang="en-US" dirty="0" smtClean="0"/>
          </a:p>
          <a:p>
            <a:endParaRPr lang="en-US" dirty="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pic>
        <p:nvPicPr>
          <p:cNvPr id="8" name="Content Placeholder 7"/>
          <p:cNvPicPr>
            <a:picLocks noGrp="1"/>
          </p:cNvPicPr>
          <p:nvPr>
            <p:ph sz="half" idx="1"/>
          </p:nvPr>
        </p:nvPicPr>
        <p:blipFill>
          <a:blip r:embed="rId1"/>
          <a:srcRect/>
          <a:stretch>
            <a:fillRect/>
          </a:stretch>
        </p:blipFill>
        <p:spPr bwMode="auto">
          <a:xfrm>
            <a:off x="157018" y="2313214"/>
            <a:ext cx="3959102" cy="29935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Maturation</a:t>
            </a:r>
            <a:endParaRPr lang="en-US" dirty="0"/>
          </a:p>
        </p:txBody>
      </p:sp>
      <p:sp>
        <p:nvSpPr>
          <p:cNvPr id="4" name="Content Placeholder 3"/>
          <p:cNvSpPr>
            <a:spLocks noGrp="1"/>
          </p:cNvSpPr>
          <p:nvPr>
            <p:ph sz="half" idx="2"/>
          </p:nvPr>
        </p:nvSpPr>
        <p:spPr/>
        <p:txBody>
          <a:bodyPr/>
          <a:lstStyle/>
          <a:p>
            <a:r>
              <a:rPr lang="en-US" dirty="0" smtClean="0"/>
              <a:t>Maturation: Further air supply from floor; allotted space has retention capacity of approximately 20 days.</a:t>
            </a:r>
            <a:endParaRPr lang="en-US" dirty="0" smtClean="0"/>
          </a:p>
          <a:p>
            <a:endParaRPr lang="en-US" dirty="0"/>
          </a:p>
        </p:txBody>
      </p:sp>
      <p:sp>
        <p:nvSpPr>
          <p:cNvPr id="5" name="Slide Number Placeholder 4"/>
          <p:cNvSpPr>
            <a:spLocks noGrp="1"/>
          </p:cNvSpPr>
          <p:nvPr>
            <p:ph type="sldNum" sz="quarter" idx="12"/>
          </p:nvPr>
        </p:nvSpPr>
        <p:spPr/>
        <p:txBody>
          <a:bodyPr/>
          <a:lstStyle/>
          <a:p>
            <a:fld id="{0579D1C5-DAF2-445D-BE4A-2189FDA30760}" type="slidenum">
              <a:rPr lang="ja-JP" altLang="en-US" smtClean="0"/>
            </a:fld>
            <a:endParaRPr lang="ja-JP" altLang="en-US"/>
          </a:p>
        </p:txBody>
      </p:sp>
      <p:pic>
        <p:nvPicPr>
          <p:cNvPr id="6" name="Content Placeholder 5" descr="DSCF0109"/>
          <p:cNvPicPr>
            <a:picLocks noGrp="1"/>
          </p:cNvPicPr>
          <p:nvPr>
            <p:ph sz="half" idx="1"/>
          </p:nvPr>
        </p:nvPicPr>
        <p:blipFill>
          <a:blip r:embed="rId1" cstate="email"/>
          <a:srcRect/>
          <a:stretch>
            <a:fillRect/>
          </a:stretch>
        </p:blipFill>
        <p:spPr bwMode="auto">
          <a:xfrm>
            <a:off x="366032" y="2133599"/>
            <a:ext cx="3966482" cy="32548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1"/>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24600"/>
            <a:ext cx="2133600" cy="365125"/>
          </a:xfrm>
        </p:spPr>
        <p:txBody>
          <a:bodyPr/>
          <a:lstStyle/>
          <a:p>
            <a:pPr>
              <a:defRPr/>
            </a:pPr>
            <a:fld id="{16D6AFA6-8060-4945-A1B2-AB38974C7F31}" type="slidenum">
              <a:rPr lang="en-IN" smtClean="0"/>
            </a:fld>
            <a:endParaRPr lang="en-IN" dirty="0"/>
          </a:p>
        </p:txBody>
      </p:sp>
      <p:sp>
        <p:nvSpPr>
          <p:cNvPr id="5" name="TextBox 4"/>
          <p:cNvSpPr txBox="1"/>
          <p:nvPr/>
        </p:nvSpPr>
        <p:spPr>
          <a:xfrm>
            <a:off x="2667000" y="274638"/>
            <a:ext cx="3886200" cy="830997"/>
          </a:xfrm>
          <a:prstGeom prst="rect">
            <a:avLst/>
          </a:prstGeom>
          <a:noFill/>
          <a:ln w="28575">
            <a:solidFill>
              <a:schemeClr val="tx1"/>
            </a:solidFill>
          </a:ln>
        </p:spPr>
        <p:txBody>
          <a:bodyPr wrap="square" rtlCol="0">
            <a:spAutoFit/>
          </a:bodyPr>
          <a:lstStyle/>
          <a:p>
            <a:r>
              <a:rPr lang="en-US" dirty="0" smtClean="0"/>
              <a:t>MSW Generation (0.5 kg/</a:t>
            </a:r>
            <a:r>
              <a:rPr lang="en-US" dirty="0" err="1" smtClean="0"/>
              <a:t>Cap.d</a:t>
            </a:r>
            <a:r>
              <a:rPr lang="en-US" dirty="0" smtClean="0"/>
              <a:t>)</a:t>
            </a:r>
            <a:endParaRPr lang="en-US" dirty="0"/>
          </a:p>
        </p:txBody>
      </p:sp>
      <p:sp>
        <p:nvSpPr>
          <p:cNvPr id="6" name="Down Arrow 5"/>
          <p:cNvSpPr/>
          <p:nvPr/>
        </p:nvSpPr>
        <p:spPr>
          <a:xfrm>
            <a:off x="4419600" y="1105635"/>
            <a:ext cx="304800" cy="590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81400" y="1695697"/>
            <a:ext cx="2971800" cy="461665"/>
          </a:xfrm>
          <a:prstGeom prst="rect">
            <a:avLst/>
          </a:prstGeom>
          <a:noFill/>
          <a:ln w="28575">
            <a:solidFill>
              <a:schemeClr val="tx1"/>
            </a:solidFill>
          </a:ln>
        </p:spPr>
        <p:txBody>
          <a:bodyPr wrap="square" rtlCol="0">
            <a:spAutoFit/>
          </a:bodyPr>
          <a:lstStyle/>
          <a:p>
            <a:r>
              <a:rPr lang="en-US" dirty="0" smtClean="0"/>
              <a:t>Source Separation</a:t>
            </a:r>
            <a:endParaRPr lang="en-US" dirty="0"/>
          </a:p>
        </p:txBody>
      </p:sp>
      <p:sp>
        <p:nvSpPr>
          <p:cNvPr id="8" name="Right Arrow 7"/>
          <p:cNvSpPr/>
          <p:nvPr/>
        </p:nvSpPr>
        <p:spPr>
          <a:xfrm rot="10800000">
            <a:off x="2590800" y="1778647"/>
            <a:ext cx="990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62100" y="1695697"/>
            <a:ext cx="1028700" cy="461665"/>
          </a:xfrm>
          <a:prstGeom prst="rect">
            <a:avLst/>
          </a:prstGeom>
          <a:noFill/>
        </p:spPr>
        <p:txBody>
          <a:bodyPr wrap="square" rtlCol="0">
            <a:spAutoFit/>
          </a:bodyPr>
          <a:lstStyle/>
          <a:p>
            <a:r>
              <a:rPr lang="en-US" dirty="0" smtClean="0"/>
              <a:t>0.05</a:t>
            </a:r>
            <a:endParaRPr lang="en-US" dirty="0"/>
          </a:p>
        </p:txBody>
      </p:sp>
      <p:sp>
        <p:nvSpPr>
          <p:cNvPr id="11" name="Down Arrow 10"/>
          <p:cNvSpPr/>
          <p:nvPr/>
        </p:nvSpPr>
        <p:spPr>
          <a:xfrm>
            <a:off x="4572000" y="2076696"/>
            <a:ext cx="304800" cy="5903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endCxn id="46" idx="0"/>
          </p:cNvCxnSpPr>
          <p:nvPr/>
        </p:nvCxnSpPr>
        <p:spPr>
          <a:xfrm>
            <a:off x="1066800" y="2667000"/>
            <a:ext cx="6400800" cy="158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a:off x="990600" y="2667000"/>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2400" y="2895601"/>
            <a:ext cx="1981200" cy="523220"/>
          </a:xfrm>
          <a:prstGeom prst="rect">
            <a:avLst/>
          </a:prstGeom>
          <a:noFill/>
          <a:ln w="9525">
            <a:solidFill>
              <a:schemeClr val="tx1"/>
            </a:solidFill>
          </a:ln>
        </p:spPr>
        <p:txBody>
          <a:bodyPr wrap="square" rtlCol="0">
            <a:spAutoFit/>
          </a:bodyPr>
          <a:lstStyle/>
          <a:p>
            <a:r>
              <a:rPr lang="en-US" sz="1400" dirty="0" smtClean="0"/>
              <a:t>Street Sweepings, C&amp;D, Drains (0.05)</a:t>
            </a:r>
            <a:endParaRPr lang="en-US" sz="1400" dirty="0"/>
          </a:p>
        </p:txBody>
      </p:sp>
      <p:sp>
        <p:nvSpPr>
          <p:cNvPr id="18" name="Down Arrow 17"/>
          <p:cNvSpPr/>
          <p:nvPr/>
        </p:nvSpPr>
        <p:spPr>
          <a:xfrm>
            <a:off x="990600" y="342900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33400" y="3733800"/>
            <a:ext cx="1219200" cy="584775"/>
          </a:xfrm>
          <a:prstGeom prst="rect">
            <a:avLst/>
          </a:prstGeom>
          <a:noFill/>
        </p:spPr>
        <p:txBody>
          <a:bodyPr wrap="square" rtlCol="0">
            <a:spAutoFit/>
          </a:bodyPr>
          <a:lstStyle/>
          <a:p>
            <a:r>
              <a:rPr lang="en-US" sz="1600" dirty="0" smtClean="0"/>
              <a:t>C&amp;D Waste Reuse</a:t>
            </a:r>
            <a:endParaRPr lang="en-US" sz="1600" dirty="0"/>
          </a:p>
        </p:txBody>
      </p:sp>
      <p:sp>
        <p:nvSpPr>
          <p:cNvPr id="20" name="Down Arrow 19"/>
          <p:cNvSpPr/>
          <p:nvPr/>
        </p:nvSpPr>
        <p:spPr>
          <a:xfrm>
            <a:off x="3200400" y="2667000"/>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362200" y="2895600"/>
            <a:ext cx="1981200" cy="307777"/>
          </a:xfrm>
          <a:prstGeom prst="rect">
            <a:avLst/>
          </a:prstGeom>
          <a:noFill/>
          <a:ln w="9525">
            <a:solidFill>
              <a:schemeClr val="tx1"/>
            </a:solidFill>
          </a:ln>
        </p:spPr>
        <p:txBody>
          <a:bodyPr wrap="square" rtlCol="0">
            <a:spAutoFit/>
          </a:bodyPr>
          <a:lstStyle/>
          <a:p>
            <a:pPr algn="ctr"/>
            <a:r>
              <a:rPr lang="en-US" sz="1400" dirty="0" smtClean="0"/>
              <a:t>Wet Waste (0.3)</a:t>
            </a:r>
            <a:endParaRPr lang="en-US" sz="1400" dirty="0"/>
          </a:p>
        </p:txBody>
      </p:sp>
      <p:sp>
        <p:nvSpPr>
          <p:cNvPr id="22" name="Down Arrow 21"/>
          <p:cNvSpPr/>
          <p:nvPr/>
        </p:nvSpPr>
        <p:spPr>
          <a:xfrm>
            <a:off x="3200400" y="3200400"/>
            <a:ext cx="1524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362200" y="3657600"/>
            <a:ext cx="1981200" cy="523220"/>
          </a:xfrm>
          <a:prstGeom prst="rect">
            <a:avLst/>
          </a:prstGeom>
          <a:noFill/>
          <a:ln w="9525">
            <a:solidFill>
              <a:schemeClr val="tx1"/>
            </a:solidFill>
          </a:ln>
        </p:spPr>
        <p:txBody>
          <a:bodyPr wrap="square" rtlCol="0">
            <a:spAutoFit/>
          </a:bodyPr>
          <a:lstStyle/>
          <a:p>
            <a:r>
              <a:rPr lang="en-US" sz="1400" dirty="0" err="1" smtClean="0"/>
              <a:t>Mech</a:t>
            </a:r>
            <a:r>
              <a:rPr lang="en-US" sz="1400" dirty="0" smtClean="0"/>
              <a:t>/Manual Sorting, Extrusion Press</a:t>
            </a:r>
            <a:endParaRPr lang="en-US" sz="1400" dirty="0"/>
          </a:p>
        </p:txBody>
      </p:sp>
      <p:sp>
        <p:nvSpPr>
          <p:cNvPr id="24" name="Down Arrow 23"/>
          <p:cNvSpPr/>
          <p:nvPr/>
        </p:nvSpPr>
        <p:spPr>
          <a:xfrm>
            <a:off x="3200400" y="419100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362200" y="4495800"/>
            <a:ext cx="1981200" cy="307777"/>
          </a:xfrm>
          <a:prstGeom prst="rect">
            <a:avLst/>
          </a:prstGeom>
          <a:noFill/>
          <a:ln w="9525">
            <a:solidFill>
              <a:schemeClr val="tx1"/>
            </a:solidFill>
          </a:ln>
        </p:spPr>
        <p:txBody>
          <a:bodyPr wrap="square" rtlCol="0">
            <a:spAutoFit/>
          </a:bodyPr>
          <a:lstStyle/>
          <a:p>
            <a:r>
              <a:rPr lang="en-US" sz="1400" dirty="0" smtClean="0"/>
              <a:t>Composting </a:t>
            </a:r>
            <a:endParaRPr lang="en-US" sz="1400" dirty="0"/>
          </a:p>
        </p:txBody>
      </p:sp>
      <p:sp>
        <p:nvSpPr>
          <p:cNvPr id="26" name="Right Arrow 25"/>
          <p:cNvSpPr/>
          <p:nvPr/>
        </p:nvSpPr>
        <p:spPr>
          <a:xfrm rot="10800000">
            <a:off x="1981200" y="4572000"/>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429000" y="4191000"/>
            <a:ext cx="685800" cy="400110"/>
          </a:xfrm>
          <a:prstGeom prst="rect">
            <a:avLst/>
          </a:prstGeom>
          <a:noFill/>
        </p:spPr>
        <p:txBody>
          <a:bodyPr wrap="square" rtlCol="0">
            <a:spAutoFit/>
          </a:bodyPr>
          <a:lstStyle/>
          <a:p>
            <a:r>
              <a:rPr lang="en-US" sz="2000" dirty="0" smtClean="0"/>
              <a:t>0.2</a:t>
            </a:r>
            <a:endParaRPr lang="en-US" sz="2000" dirty="0"/>
          </a:p>
        </p:txBody>
      </p:sp>
      <p:sp>
        <p:nvSpPr>
          <p:cNvPr id="29" name="Down Arrow 28"/>
          <p:cNvSpPr/>
          <p:nvPr/>
        </p:nvSpPr>
        <p:spPr>
          <a:xfrm>
            <a:off x="3200400" y="4800600"/>
            <a:ext cx="1524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200400" y="4803577"/>
            <a:ext cx="914400" cy="461665"/>
          </a:xfrm>
          <a:prstGeom prst="rect">
            <a:avLst/>
          </a:prstGeom>
          <a:noFill/>
        </p:spPr>
        <p:txBody>
          <a:bodyPr wrap="square" rtlCol="0">
            <a:spAutoFit/>
          </a:bodyPr>
          <a:lstStyle/>
          <a:p>
            <a:r>
              <a:rPr lang="en-US" dirty="0" smtClean="0"/>
              <a:t>0.12</a:t>
            </a:r>
            <a:endParaRPr lang="en-US" dirty="0"/>
          </a:p>
        </p:txBody>
      </p:sp>
      <p:sp>
        <p:nvSpPr>
          <p:cNvPr id="36" name="TextBox 35"/>
          <p:cNvSpPr txBox="1"/>
          <p:nvPr/>
        </p:nvSpPr>
        <p:spPr>
          <a:xfrm>
            <a:off x="533400" y="4492823"/>
            <a:ext cx="1562100" cy="307777"/>
          </a:xfrm>
          <a:prstGeom prst="rect">
            <a:avLst/>
          </a:prstGeom>
          <a:noFill/>
          <a:ln w="9525">
            <a:noFill/>
          </a:ln>
        </p:spPr>
        <p:txBody>
          <a:bodyPr wrap="square" rtlCol="0">
            <a:spAutoFit/>
          </a:bodyPr>
          <a:lstStyle/>
          <a:p>
            <a:r>
              <a:rPr lang="en-US" sz="1400" dirty="0" smtClean="0"/>
              <a:t>CO2 &amp; Moisture </a:t>
            </a:r>
            <a:endParaRPr lang="en-US" sz="1400" dirty="0"/>
          </a:p>
        </p:txBody>
      </p:sp>
      <p:sp>
        <p:nvSpPr>
          <p:cNvPr id="40" name="TextBox 39"/>
          <p:cNvSpPr txBox="1"/>
          <p:nvPr/>
        </p:nvSpPr>
        <p:spPr>
          <a:xfrm>
            <a:off x="876300" y="5308937"/>
            <a:ext cx="1371600" cy="1015663"/>
          </a:xfrm>
          <a:prstGeom prst="rect">
            <a:avLst/>
          </a:prstGeom>
          <a:noFill/>
        </p:spPr>
        <p:txBody>
          <a:bodyPr wrap="square" rtlCol="0">
            <a:spAutoFit/>
          </a:bodyPr>
          <a:lstStyle/>
          <a:p>
            <a:r>
              <a:rPr lang="en-US" sz="2000" dirty="0" smtClean="0"/>
              <a:t>Inert to Landfill 0.02</a:t>
            </a:r>
            <a:endParaRPr lang="en-US" sz="2000" dirty="0"/>
          </a:p>
        </p:txBody>
      </p:sp>
      <p:sp>
        <p:nvSpPr>
          <p:cNvPr id="43" name="Right Arrow 42"/>
          <p:cNvSpPr/>
          <p:nvPr/>
        </p:nvSpPr>
        <p:spPr>
          <a:xfrm>
            <a:off x="4343400" y="3810000"/>
            <a:ext cx="457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wn Arrow 43"/>
          <p:cNvSpPr/>
          <p:nvPr/>
        </p:nvSpPr>
        <p:spPr>
          <a:xfrm>
            <a:off x="4724400" y="3810000"/>
            <a:ext cx="152400" cy="2209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4876800" y="5181600"/>
            <a:ext cx="838200" cy="553998"/>
          </a:xfrm>
          <a:prstGeom prst="rect">
            <a:avLst/>
          </a:prstGeom>
          <a:noFill/>
        </p:spPr>
        <p:txBody>
          <a:bodyPr wrap="square" rtlCol="0">
            <a:spAutoFit/>
          </a:bodyPr>
          <a:lstStyle/>
          <a:p>
            <a:r>
              <a:rPr lang="en-US" sz="1000" dirty="0" smtClean="0"/>
              <a:t>Inert to Landfill 0.05</a:t>
            </a:r>
            <a:endParaRPr lang="en-US" sz="1000" dirty="0"/>
          </a:p>
        </p:txBody>
      </p:sp>
      <p:sp>
        <p:nvSpPr>
          <p:cNvPr id="46" name="Down Arrow 45"/>
          <p:cNvSpPr/>
          <p:nvPr/>
        </p:nvSpPr>
        <p:spPr>
          <a:xfrm>
            <a:off x="7391400" y="2667000"/>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6553200" y="2895600"/>
            <a:ext cx="1981200" cy="307777"/>
          </a:xfrm>
          <a:prstGeom prst="rect">
            <a:avLst/>
          </a:prstGeom>
          <a:noFill/>
          <a:ln w="9525">
            <a:solidFill>
              <a:schemeClr val="tx1"/>
            </a:solidFill>
          </a:ln>
        </p:spPr>
        <p:txBody>
          <a:bodyPr wrap="square" rtlCol="0">
            <a:spAutoFit/>
          </a:bodyPr>
          <a:lstStyle/>
          <a:p>
            <a:pPr algn="ctr"/>
            <a:r>
              <a:rPr lang="en-US" sz="1400" dirty="0" smtClean="0"/>
              <a:t>Dry Waste(0.1)</a:t>
            </a:r>
            <a:endParaRPr lang="en-US" sz="1400" dirty="0"/>
          </a:p>
        </p:txBody>
      </p:sp>
      <p:sp>
        <p:nvSpPr>
          <p:cNvPr id="48" name="Down Arrow 47"/>
          <p:cNvSpPr/>
          <p:nvPr/>
        </p:nvSpPr>
        <p:spPr>
          <a:xfrm>
            <a:off x="7391400" y="3200400"/>
            <a:ext cx="1524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6553200" y="3657600"/>
            <a:ext cx="1981200" cy="307777"/>
          </a:xfrm>
          <a:prstGeom prst="rect">
            <a:avLst/>
          </a:prstGeom>
          <a:noFill/>
          <a:ln w="9525">
            <a:solidFill>
              <a:schemeClr val="tx1"/>
            </a:solidFill>
          </a:ln>
        </p:spPr>
        <p:txBody>
          <a:bodyPr wrap="square" rtlCol="0">
            <a:spAutoFit/>
          </a:bodyPr>
          <a:lstStyle/>
          <a:p>
            <a:r>
              <a:rPr lang="en-US" sz="1400" dirty="0" err="1" smtClean="0"/>
              <a:t>Mech</a:t>
            </a:r>
            <a:r>
              <a:rPr lang="en-US" sz="1400" dirty="0" smtClean="0"/>
              <a:t>/Manual Sorting, </a:t>
            </a:r>
            <a:endParaRPr lang="en-US" sz="1400" dirty="0"/>
          </a:p>
        </p:txBody>
      </p:sp>
      <p:sp>
        <p:nvSpPr>
          <p:cNvPr id="50" name="Down Arrow 49"/>
          <p:cNvSpPr/>
          <p:nvPr/>
        </p:nvSpPr>
        <p:spPr>
          <a:xfrm>
            <a:off x="7391400" y="3962400"/>
            <a:ext cx="1524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705600" y="4038600"/>
            <a:ext cx="685800" cy="369332"/>
          </a:xfrm>
          <a:prstGeom prst="rect">
            <a:avLst/>
          </a:prstGeom>
          <a:noFill/>
        </p:spPr>
        <p:txBody>
          <a:bodyPr wrap="square" rtlCol="0">
            <a:spAutoFit/>
          </a:bodyPr>
          <a:lstStyle/>
          <a:p>
            <a:r>
              <a:rPr lang="en-US" sz="1800" dirty="0" smtClean="0"/>
              <a:t>0.05</a:t>
            </a:r>
            <a:endParaRPr lang="en-US" sz="1800" dirty="0"/>
          </a:p>
        </p:txBody>
      </p:sp>
      <p:sp>
        <p:nvSpPr>
          <p:cNvPr id="53" name="TextBox 52"/>
          <p:cNvSpPr txBox="1"/>
          <p:nvPr/>
        </p:nvSpPr>
        <p:spPr>
          <a:xfrm>
            <a:off x="5562600" y="3657600"/>
            <a:ext cx="685800" cy="600164"/>
          </a:xfrm>
          <a:prstGeom prst="rect">
            <a:avLst/>
          </a:prstGeom>
          <a:noFill/>
        </p:spPr>
        <p:txBody>
          <a:bodyPr wrap="square" rtlCol="0">
            <a:spAutoFit/>
          </a:bodyPr>
          <a:lstStyle/>
          <a:p>
            <a:r>
              <a:rPr lang="en-US" sz="1100" dirty="0" smtClean="0"/>
              <a:t>0.05 </a:t>
            </a:r>
            <a:r>
              <a:rPr lang="en-US" sz="1100" dirty="0" err="1" smtClean="0"/>
              <a:t>Recycleable</a:t>
            </a:r>
            <a:endParaRPr lang="en-US" sz="1100" dirty="0"/>
          </a:p>
        </p:txBody>
      </p:sp>
      <p:sp>
        <p:nvSpPr>
          <p:cNvPr id="54" name="Right Arrow 53"/>
          <p:cNvSpPr/>
          <p:nvPr/>
        </p:nvSpPr>
        <p:spPr>
          <a:xfrm rot="10800000">
            <a:off x="6172200" y="3733800"/>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4"/>
          <p:cNvSpPr/>
          <p:nvPr/>
        </p:nvSpPr>
        <p:spPr>
          <a:xfrm>
            <a:off x="4800600" y="4724400"/>
            <a:ext cx="1981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5486400" y="4495800"/>
            <a:ext cx="914400" cy="369332"/>
          </a:xfrm>
          <a:prstGeom prst="rect">
            <a:avLst/>
          </a:prstGeom>
          <a:noFill/>
        </p:spPr>
        <p:txBody>
          <a:bodyPr wrap="square" rtlCol="0">
            <a:spAutoFit/>
          </a:bodyPr>
          <a:lstStyle/>
          <a:p>
            <a:r>
              <a:rPr lang="en-US" sz="1800" dirty="0" smtClean="0"/>
              <a:t>0.05</a:t>
            </a:r>
            <a:endParaRPr lang="en-US" sz="1800" dirty="0"/>
          </a:p>
        </p:txBody>
      </p:sp>
      <p:sp>
        <p:nvSpPr>
          <p:cNvPr id="57" name="TextBox 56"/>
          <p:cNvSpPr txBox="1"/>
          <p:nvPr/>
        </p:nvSpPr>
        <p:spPr>
          <a:xfrm>
            <a:off x="6781800" y="4572000"/>
            <a:ext cx="1981200" cy="307777"/>
          </a:xfrm>
          <a:prstGeom prst="rect">
            <a:avLst/>
          </a:prstGeom>
          <a:noFill/>
          <a:ln w="9525">
            <a:solidFill>
              <a:schemeClr val="tx1"/>
            </a:solidFill>
          </a:ln>
        </p:spPr>
        <p:txBody>
          <a:bodyPr wrap="square" rtlCol="0">
            <a:spAutoFit/>
          </a:bodyPr>
          <a:lstStyle/>
          <a:p>
            <a:r>
              <a:rPr lang="en-US" sz="1400" dirty="0" smtClean="0"/>
              <a:t>Waste to Energy/RDF </a:t>
            </a:r>
            <a:endParaRPr lang="en-US" sz="1400" dirty="0"/>
          </a:p>
        </p:txBody>
      </p:sp>
      <p:sp>
        <p:nvSpPr>
          <p:cNvPr id="58" name="Down Arrow 57"/>
          <p:cNvSpPr/>
          <p:nvPr/>
        </p:nvSpPr>
        <p:spPr>
          <a:xfrm>
            <a:off x="7391400" y="4876800"/>
            <a:ext cx="1524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7162800" y="5334000"/>
            <a:ext cx="990600" cy="923330"/>
          </a:xfrm>
          <a:prstGeom prst="rect">
            <a:avLst/>
          </a:prstGeom>
          <a:noFill/>
        </p:spPr>
        <p:txBody>
          <a:bodyPr wrap="square" rtlCol="0">
            <a:spAutoFit/>
          </a:bodyPr>
          <a:lstStyle/>
          <a:p>
            <a:r>
              <a:rPr lang="en-US" sz="1800" dirty="0" smtClean="0"/>
              <a:t>0.02 Ash Landfill</a:t>
            </a:r>
            <a:endParaRPr lang="en-US" sz="1800" dirty="0"/>
          </a:p>
        </p:txBody>
      </p:sp>
      <p:sp>
        <p:nvSpPr>
          <p:cNvPr id="60" name="Down Arrow 59"/>
          <p:cNvSpPr/>
          <p:nvPr/>
        </p:nvSpPr>
        <p:spPr>
          <a:xfrm>
            <a:off x="8534400" y="487680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8153400" y="5181600"/>
            <a:ext cx="990600" cy="307777"/>
          </a:xfrm>
          <a:prstGeom prst="rect">
            <a:avLst/>
          </a:prstGeom>
          <a:noFill/>
          <a:ln w="9525">
            <a:noFill/>
          </a:ln>
        </p:spPr>
        <p:txBody>
          <a:bodyPr wrap="square" rtlCol="0">
            <a:spAutoFit/>
          </a:bodyPr>
          <a:lstStyle/>
          <a:p>
            <a:r>
              <a:rPr lang="en-US" sz="1400" dirty="0" smtClean="0"/>
              <a:t>Energy</a:t>
            </a:r>
            <a:endParaRPr lang="en-US" sz="1400" dirty="0"/>
          </a:p>
        </p:txBody>
      </p:sp>
      <p:sp>
        <p:nvSpPr>
          <p:cNvPr id="62" name="TextBox 61"/>
          <p:cNvSpPr txBox="1"/>
          <p:nvPr/>
        </p:nvSpPr>
        <p:spPr>
          <a:xfrm>
            <a:off x="5143500" y="2157362"/>
            <a:ext cx="685800" cy="338554"/>
          </a:xfrm>
          <a:prstGeom prst="rect">
            <a:avLst/>
          </a:prstGeom>
          <a:noFill/>
        </p:spPr>
        <p:txBody>
          <a:bodyPr wrap="square" rtlCol="0">
            <a:spAutoFit/>
          </a:bodyPr>
          <a:lstStyle/>
          <a:p>
            <a:r>
              <a:rPr lang="en-US" sz="1600" dirty="0" smtClean="0"/>
              <a:t>0.45</a:t>
            </a:r>
            <a:endParaRPr lang="en-US" sz="1600" dirty="0"/>
          </a:p>
        </p:txBody>
      </p:sp>
      <p:sp>
        <p:nvSpPr>
          <p:cNvPr id="65" name="TextBox 64"/>
          <p:cNvSpPr txBox="1"/>
          <p:nvPr/>
        </p:nvSpPr>
        <p:spPr>
          <a:xfrm>
            <a:off x="2362200" y="5257800"/>
            <a:ext cx="1981200" cy="307777"/>
          </a:xfrm>
          <a:prstGeom prst="rect">
            <a:avLst/>
          </a:prstGeom>
          <a:noFill/>
          <a:ln w="9525">
            <a:solidFill>
              <a:schemeClr val="tx1"/>
            </a:solidFill>
          </a:ln>
        </p:spPr>
        <p:txBody>
          <a:bodyPr wrap="square" rtlCol="0">
            <a:spAutoFit/>
          </a:bodyPr>
          <a:lstStyle/>
          <a:p>
            <a:r>
              <a:rPr lang="en-US" sz="1400" dirty="0" smtClean="0"/>
              <a:t>Raw Compost</a:t>
            </a:r>
            <a:endParaRPr lang="en-US" sz="1400" dirty="0"/>
          </a:p>
        </p:txBody>
      </p:sp>
      <p:sp>
        <p:nvSpPr>
          <p:cNvPr id="66" name="TextBox 65"/>
          <p:cNvSpPr txBox="1"/>
          <p:nvPr/>
        </p:nvSpPr>
        <p:spPr>
          <a:xfrm>
            <a:off x="2362200" y="5949553"/>
            <a:ext cx="1981200" cy="307777"/>
          </a:xfrm>
          <a:prstGeom prst="rect">
            <a:avLst/>
          </a:prstGeom>
          <a:noFill/>
          <a:ln w="9525">
            <a:solidFill>
              <a:schemeClr val="tx1"/>
            </a:solidFill>
          </a:ln>
        </p:spPr>
        <p:txBody>
          <a:bodyPr wrap="square" rtlCol="0">
            <a:spAutoFit/>
          </a:bodyPr>
          <a:lstStyle/>
          <a:p>
            <a:r>
              <a:rPr lang="en-US" sz="1400" dirty="0" smtClean="0"/>
              <a:t>Screened Compost 0.1</a:t>
            </a:r>
            <a:endParaRPr lang="en-US" sz="1400" dirty="0"/>
          </a:p>
        </p:txBody>
      </p:sp>
      <p:sp>
        <p:nvSpPr>
          <p:cNvPr id="67" name="Down Arrow 66"/>
          <p:cNvSpPr/>
          <p:nvPr/>
        </p:nvSpPr>
        <p:spPr>
          <a:xfrm>
            <a:off x="3200400" y="5506998"/>
            <a:ext cx="1524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ight Arrow 67"/>
          <p:cNvSpPr/>
          <p:nvPr/>
        </p:nvSpPr>
        <p:spPr>
          <a:xfrm rot="10800000">
            <a:off x="2362200" y="5619690"/>
            <a:ext cx="838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box(in)">
                                      <p:cBhvr>
                                        <p:cTn id="37" dur="500"/>
                                        <p:tgtEl>
                                          <p:spTgt spid="6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ox(in)">
                                      <p:cBhvr>
                                        <p:cTn id="42" dur="500"/>
                                        <p:tgtEl>
                                          <p:spTgt spid="13"/>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ox(in)">
                                      <p:cBhvr>
                                        <p:cTn id="45" dur="500"/>
                                        <p:tgtEl>
                                          <p:spTgt spid="16"/>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ox(in)">
                                      <p:cBhvr>
                                        <p:cTn id="48" dur="500"/>
                                        <p:tgtEl>
                                          <p:spTgt spid="20"/>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box(in)">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ox(in)">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ox(in)">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ox(in)">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16"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box(in)">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box(in)">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box(in)">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box(in)">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ox(in)">
                                      <p:cBhvr>
                                        <p:cTn id="91" dur="500"/>
                                        <p:tgtEl>
                                          <p:spTgt spid="28"/>
                                        </p:tgtEl>
                                      </p:cBhvr>
                                    </p:animEffect>
                                  </p:childTnLst>
                                </p:cTn>
                              </p:par>
                            </p:childTnLst>
                          </p:cTn>
                        </p:par>
                      </p:childTnLst>
                    </p:cTn>
                  </p:par>
                  <p:par>
                    <p:cTn id="92" fill="hold">
                      <p:stCondLst>
                        <p:cond delay="indefinite"/>
                      </p:stCondLst>
                      <p:childTnLst>
                        <p:par>
                          <p:cTn id="93" fill="hold">
                            <p:stCondLst>
                              <p:cond delay="0"/>
                            </p:stCondLst>
                            <p:childTnLst>
                              <p:par>
                                <p:cTn id="94" presetID="4" presetClass="entr" presetSubtype="16"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box(in)">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4" presetClass="entr" presetSubtype="16"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box(in)">
                                      <p:cBhvr>
                                        <p:cTn id="101" dur="500"/>
                                        <p:tgtEl>
                                          <p:spTgt spid="26"/>
                                        </p:tgtEl>
                                      </p:cBhvr>
                                    </p:animEffect>
                                  </p:childTnLst>
                                </p:cTn>
                              </p:par>
                            </p:childTnLst>
                          </p:cTn>
                        </p:par>
                      </p:childTnLst>
                    </p:cTn>
                  </p:par>
                  <p:par>
                    <p:cTn id="102" fill="hold">
                      <p:stCondLst>
                        <p:cond delay="indefinite"/>
                      </p:stCondLst>
                      <p:childTnLst>
                        <p:par>
                          <p:cTn id="103" fill="hold">
                            <p:stCondLst>
                              <p:cond delay="0"/>
                            </p:stCondLst>
                            <p:childTnLst>
                              <p:par>
                                <p:cTn id="104" presetID="4" presetClass="entr" presetSubtype="16" fill="hold" grpId="0" nodeType="click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box(in)">
                                      <p:cBhvr>
                                        <p:cTn id="106" dur="500"/>
                                        <p:tgtEl>
                                          <p:spTgt spid="29"/>
                                        </p:tgtEl>
                                      </p:cBhvr>
                                    </p:animEffect>
                                  </p:childTnLst>
                                </p:cTn>
                              </p:par>
                            </p:childTnLst>
                          </p:cTn>
                        </p:par>
                      </p:childTnLst>
                    </p:cTn>
                  </p:par>
                  <p:par>
                    <p:cTn id="107" fill="hold">
                      <p:stCondLst>
                        <p:cond delay="indefinite"/>
                      </p:stCondLst>
                      <p:childTnLst>
                        <p:par>
                          <p:cTn id="108" fill="hold">
                            <p:stCondLst>
                              <p:cond delay="0"/>
                            </p:stCondLst>
                            <p:childTnLst>
                              <p:par>
                                <p:cTn id="109" presetID="4" presetClass="entr" presetSubtype="16" fill="hold" grpId="0" nodeType="clickEffect">
                                  <p:stCondLst>
                                    <p:cond delay="0"/>
                                  </p:stCondLst>
                                  <p:childTnLst>
                                    <p:set>
                                      <p:cBhvr>
                                        <p:cTn id="110" dur="1" fill="hold">
                                          <p:stCondLst>
                                            <p:cond delay="0"/>
                                          </p:stCondLst>
                                        </p:cTn>
                                        <p:tgtEl>
                                          <p:spTgt spid="30"/>
                                        </p:tgtEl>
                                        <p:attrNameLst>
                                          <p:attrName>style.visibility</p:attrName>
                                        </p:attrNameLst>
                                      </p:cBhvr>
                                      <p:to>
                                        <p:strVal val="visible"/>
                                      </p:to>
                                    </p:set>
                                    <p:animEffect transition="in" filter="box(in)">
                                      <p:cBhvr>
                                        <p:cTn id="111" dur="500"/>
                                        <p:tgtEl>
                                          <p:spTgt spid="30"/>
                                        </p:tgtEl>
                                      </p:cBhvr>
                                    </p:animEffect>
                                  </p:childTnLst>
                                </p:cTn>
                              </p:par>
                            </p:childTnLst>
                          </p:cTn>
                        </p:par>
                      </p:childTnLst>
                    </p:cTn>
                  </p:par>
                  <p:par>
                    <p:cTn id="112" fill="hold">
                      <p:stCondLst>
                        <p:cond delay="indefinite"/>
                      </p:stCondLst>
                      <p:childTnLst>
                        <p:par>
                          <p:cTn id="113" fill="hold">
                            <p:stCondLst>
                              <p:cond delay="0"/>
                            </p:stCondLst>
                            <p:childTnLst>
                              <p:par>
                                <p:cTn id="114" presetID="4" presetClass="entr" presetSubtype="16" fill="hold" grpId="0" nodeType="click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box(in)">
                                      <p:cBhvr>
                                        <p:cTn id="116" dur="500"/>
                                        <p:tgtEl>
                                          <p:spTgt spid="36"/>
                                        </p:tgtEl>
                                      </p:cBhvr>
                                    </p:animEffect>
                                  </p:childTnLst>
                                </p:cTn>
                              </p:par>
                            </p:childTnLst>
                          </p:cTn>
                        </p:par>
                      </p:childTnLst>
                    </p:cTn>
                  </p:par>
                  <p:par>
                    <p:cTn id="117" fill="hold">
                      <p:stCondLst>
                        <p:cond delay="indefinite"/>
                      </p:stCondLst>
                      <p:childTnLst>
                        <p:par>
                          <p:cTn id="118" fill="hold">
                            <p:stCondLst>
                              <p:cond delay="0"/>
                            </p:stCondLst>
                            <p:childTnLst>
                              <p:par>
                                <p:cTn id="119" presetID="4" presetClass="entr" presetSubtype="16" fill="hold" grpId="0" nodeType="clickEffect">
                                  <p:stCondLst>
                                    <p:cond delay="0"/>
                                  </p:stCondLst>
                                  <p:childTnLst>
                                    <p:set>
                                      <p:cBhvr>
                                        <p:cTn id="120" dur="1" fill="hold">
                                          <p:stCondLst>
                                            <p:cond delay="0"/>
                                          </p:stCondLst>
                                        </p:cTn>
                                        <p:tgtEl>
                                          <p:spTgt spid="43"/>
                                        </p:tgtEl>
                                        <p:attrNameLst>
                                          <p:attrName>style.visibility</p:attrName>
                                        </p:attrNameLst>
                                      </p:cBhvr>
                                      <p:to>
                                        <p:strVal val="visible"/>
                                      </p:to>
                                    </p:set>
                                    <p:animEffect transition="in" filter="box(in)">
                                      <p:cBhvr>
                                        <p:cTn id="121" dur="500"/>
                                        <p:tgtEl>
                                          <p:spTgt spid="43"/>
                                        </p:tgtEl>
                                      </p:cBhvr>
                                    </p:animEffect>
                                  </p:childTnLst>
                                </p:cTn>
                              </p:par>
                            </p:childTnLst>
                          </p:cTn>
                        </p:par>
                      </p:childTnLst>
                    </p:cTn>
                  </p:par>
                  <p:par>
                    <p:cTn id="122" fill="hold">
                      <p:stCondLst>
                        <p:cond delay="indefinite"/>
                      </p:stCondLst>
                      <p:childTnLst>
                        <p:par>
                          <p:cTn id="123" fill="hold">
                            <p:stCondLst>
                              <p:cond delay="0"/>
                            </p:stCondLst>
                            <p:childTnLst>
                              <p:par>
                                <p:cTn id="124" presetID="4" presetClass="entr" presetSubtype="16" fill="hold" grpId="0" nodeType="clickEffect">
                                  <p:stCondLst>
                                    <p:cond delay="0"/>
                                  </p:stCondLst>
                                  <p:childTnLst>
                                    <p:set>
                                      <p:cBhvr>
                                        <p:cTn id="125" dur="1" fill="hold">
                                          <p:stCondLst>
                                            <p:cond delay="0"/>
                                          </p:stCondLst>
                                        </p:cTn>
                                        <p:tgtEl>
                                          <p:spTgt spid="44"/>
                                        </p:tgtEl>
                                        <p:attrNameLst>
                                          <p:attrName>style.visibility</p:attrName>
                                        </p:attrNameLst>
                                      </p:cBhvr>
                                      <p:to>
                                        <p:strVal val="visible"/>
                                      </p:to>
                                    </p:set>
                                    <p:animEffect transition="in" filter="box(in)">
                                      <p:cBhvr>
                                        <p:cTn id="126" dur="500"/>
                                        <p:tgtEl>
                                          <p:spTgt spid="44"/>
                                        </p:tgtEl>
                                      </p:cBhvr>
                                    </p:animEffect>
                                  </p:childTnLst>
                                </p:cTn>
                              </p:par>
                            </p:childTnLst>
                          </p:cTn>
                        </p:par>
                      </p:childTnLst>
                    </p:cTn>
                  </p:par>
                  <p:par>
                    <p:cTn id="127" fill="hold">
                      <p:stCondLst>
                        <p:cond delay="indefinite"/>
                      </p:stCondLst>
                      <p:childTnLst>
                        <p:par>
                          <p:cTn id="128" fill="hold">
                            <p:stCondLst>
                              <p:cond delay="0"/>
                            </p:stCondLst>
                            <p:childTnLst>
                              <p:par>
                                <p:cTn id="129" presetID="4" presetClass="entr" presetSubtype="16" fill="hold" grpId="0" nodeType="clickEffect">
                                  <p:stCondLst>
                                    <p:cond delay="0"/>
                                  </p:stCondLst>
                                  <p:childTnLst>
                                    <p:set>
                                      <p:cBhvr>
                                        <p:cTn id="130" dur="1" fill="hold">
                                          <p:stCondLst>
                                            <p:cond delay="0"/>
                                          </p:stCondLst>
                                        </p:cTn>
                                        <p:tgtEl>
                                          <p:spTgt spid="55"/>
                                        </p:tgtEl>
                                        <p:attrNameLst>
                                          <p:attrName>style.visibility</p:attrName>
                                        </p:attrNameLst>
                                      </p:cBhvr>
                                      <p:to>
                                        <p:strVal val="visible"/>
                                      </p:to>
                                    </p:set>
                                    <p:animEffect transition="in" filter="box(in)">
                                      <p:cBhvr>
                                        <p:cTn id="131" dur="500"/>
                                        <p:tgtEl>
                                          <p:spTgt spid="55"/>
                                        </p:tgtEl>
                                      </p:cBhvr>
                                    </p:animEffect>
                                  </p:childTnLst>
                                </p:cTn>
                              </p:par>
                            </p:childTnLst>
                          </p:cTn>
                        </p:par>
                      </p:childTnLst>
                    </p:cTn>
                  </p:par>
                  <p:par>
                    <p:cTn id="132" fill="hold">
                      <p:stCondLst>
                        <p:cond delay="indefinite"/>
                      </p:stCondLst>
                      <p:childTnLst>
                        <p:par>
                          <p:cTn id="133" fill="hold">
                            <p:stCondLst>
                              <p:cond delay="0"/>
                            </p:stCondLst>
                            <p:childTnLst>
                              <p:par>
                                <p:cTn id="134" presetID="4" presetClass="entr" presetSubtype="16" fill="hold" grpId="0" nodeType="click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box(in)">
                                      <p:cBhvr>
                                        <p:cTn id="136" dur="500"/>
                                        <p:tgtEl>
                                          <p:spTgt spid="56"/>
                                        </p:tgtEl>
                                      </p:cBhvr>
                                    </p:animEffect>
                                  </p:childTnLst>
                                </p:cTn>
                              </p:par>
                            </p:childTnLst>
                          </p:cTn>
                        </p:par>
                      </p:childTnLst>
                    </p:cTn>
                  </p:par>
                  <p:par>
                    <p:cTn id="137" fill="hold">
                      <p:stCondLst>
                        <p:cond delay="indefinite"/>
                      </p:stCondLst>
                      <p:childTnLst>
                        <p:par>
                          <p:cTn id="138" fill="hold">
                            <p:stCondLst>
                              <p:cond delay="0"/>
                            </p:stCondLst>
                            <p:childTnLst>
                              <p:par>
                                <p:cTn id="139" presetID="4" presetClass="entr" presetSubtype="16" fill="hold" grpId="0" nodeType="clickEffect">
                                  <p:stCondLst>
                                    <p:cond delay="0"/>
                                  </p:stCondLst>
                                  <p:childTnLst>
                                    <p:set>
                                      <p:cBhvr>
                                        <p:cTn id="140" dur="1" fill="hold">
                                          <p:stCondLst>
                                            <p:cond delay="0"/>
                                          </p:stCondLst>
                                        </p:cTn>
                                        <p:tgtEl>
                                          <p:spTgt spid="45"/>
                                        </p:tgtEl>
                                        <p:attrNameLst>
                                          <p:attrName>style.visibility</p:attrName>
                                        </p:attrNameLst>
                                      </p:cBhvr>
                                      <p:to>
                                        <p:strVal val="visible"/>
                                      </p:to>
                                    </p:set>
                                    <p:animEffect transition="in" filter="box(in)">
                                      <p:cBhvr>
                                        <p:cTn id="141" dur="500"/>
                                        <p:tgtEl>
                                          <p:spTgt spid="45"/>
                                        </p:tgtEl>
                                      </p:cBhvr>
                                    </p:animEffect>
                                  </p:childTnLst>
                                </p:cTn>
                              </p:par>
                            </p:childTnLst>
                          </p:cTn>
                        </p:par>
                      </p:childTnLst>
                    </p:cTn>
                  </p:par>
                  <p:par>
                    <p:cTn id="142" fill="hold">
                      <p:stCondLst>
                        <p:cond delay="indefinite"/>
                      </p:stCondLst>
                      <p:childTnLst>
                        <p:par>
                          <p:cTn id="143" fill="hold">
                            <p:stCondLst>
                              <p:cond delay="0"/>
                            </p:stCondLst>
                            <p:childTnLst>
                              <p:par>
                                <p:cTn id="144" presetID="4" presetClass="entr" presetSubtype="16" fill="hold" grpId="0" nodeType="clickEffect">
                                  <p:stCondLst>
                                    <p:cond delay="0"/>
                                  </p:stCondLst>
                                  <p:childTnLst>
                                    <p:set>
                                      <p:cBhvr>
                                        <p:cTn id="145" dur="1" fill="hold">
                                          <p:stCondLst>
                                            <p:cond delay="0"/>
                                          </p:stCondLst>
                                        </p:cTn>
                                        <p:tgtEl>
                                          <p:spTgt spid="40"/>
                                        </p:tgtEl>
                                        <p:attrNameLst>
                                          <p:attrName>style.visibility</p:attrName>
                                        </p:attrNameLst>
                                      </p:cBhvr>
                                      <p:to>
                                        <p:strVal val="visible"/>
                                      </p:to>
                                    </p:set>
                                    <p:animEffect transition="in" filter="box(in)">
                                      <p:cBhvr>
                                        <p:cTn id="146" dur="500"/>
                                        <p:tgtEl>
                                          <p:spTgt spid="40"/>
                                        </p:tgtEl>
                                      </p:cBhvr>
                                    </p:animEffect>
                                  </p:childTnLst>
                                </p:cTn>
                              </p:par>
                            </p:childTnLst>
                          </p:cTn>
                        </p:par>
                      </p:childTnLst>
                    </p:cTn>
                  </p:par>
                  <p:par>
                    <p:cTn id="147" fill="hold">
                      <p:stCondLst>
                        <p:cond delay="indefinite"/>
                      </p:stCondLst>
                      <p:childTnLst>
                        <p:par>
                          <p:cTn id="148" fill="hold">
                            <p:stCondLst>
                              <p:cond delay="0"/>
                            </p:stCondLst>
                            <p:childTnLst>
                              <p:par>
                                <p:cTn id="149" presetID="4" presetClass="entr" presetSubtype="16" fill="hold" grpId="0" nodeType="clickEffect">
                                  <p:stCondLst>
                                    <p:cond delay="0"/>
                                  </p:stCondLst>
                                  <p:childTnLst>
                                    <p:set>
                                      <p:cBhvr>
                                        <p:cTn id="150" dur="1" fill="hold">
                                          <p:stCondLst>
                                            <p:cond delay="0"/>
                                          </p:stCondLst>
                                        </p:cTn>
                                        <p:tgtEl>
                                          <p:spTgt spid="47"/>
                                        </p:tgtEl>
                                        <p:attrNameLst>
                                          <p:attrName>style.visibility</p:attrName>
                                        </p:attrNameLst>
                                      </p:cBhvr>
                                      <p:to>
                                        <p:strVal val="visible"/>
                                      </p:to>
                                    </p:set>
                                    <p:animEffect transition="in" filter="box(in)">
                                      <p:cBhvr>
                                        <p:cTn id="151" dur="500"/>
                                        <p:tgtEl>
                                          <p:spTgt spid="47"/>
                                        </p:tgtEl>
                                      </p:cBhvr>
                                    </p:animEffect>
                                  </p:childTnLst>
                                </p:cTn>
                              </p:par>
                            </p:childTnLst>
                          </p:cTn>
                        </p:par>
                      </p:childTnLst>
                    </p:cTn>
                  </p:par>
                  <p:par>
                    <p:cTn id="152" fill="hold">
                      <p:stCondLst>
                        <p:cond delay="indefinite"/>
                      </p:stCondLst>
                      <p:childTnLst>
                        <p:par>
                          <p:cTn id="153" fill="hold">
                            <p:stCondLst>
                              <p:cond delay="0"/>
                            </p:stCondLst>
                            <p:childTnLst>
                              <p:par>
                                <p:cTn id="154" presetID="4" presetClass="entr" presetSubtype="16" fill="hold" grpId="0" nodeType="clickEffect">
                                  <p:stCondLst>
                                    <p:cond delay="0"/>
                                  </p:stCondLst>
                                  <p:childTnLst>
                                    <p:set>
                                      <p:cBhvr>
                                        <p:cTn id="155" dur="1" fill="hold">
                                          <p:stCondLst>
                                            <p:cond delay="0"/>
                                          </p:stCondLst>
                                        </p:cTn>
                                        <p:tgtEl>
                                          <p:spTgt spid="48"/>
                                        </p:tgtEl>
                                        <p:attrNameLst>
                                          <p:attrName>style.visibility</p:attrName>
                                        </p:attrNameLst>
                                      </p:cBhvr>
                                      <p:to>
                                        <p:strVal val="visible"/>
                                      </p:to>
                                    </p:set>
                                    <p:animEffect transition="in" filter="box(in)">
                                      <p:cBhvr>
                                        <p:cTn id="156" dur="500"/>
                                        <p:tgtEl>
                                          <p:spTgt spid="48"/>
                                        </p:tgtEl>
                                      </p:cBhvr>
                                    </p:animEffect>
                                  </p:childTnLst>
                                </p:cTn>
                              </p:par>
                            </p:childTnLst>
                          </p:cTn>
                        </p:par>
                      </p:childTnLst>
                    </p:cTn>
                  </p:par>
                  <p:par>
                    <p:cTn id="157" fill="hold">
                      <p:stCondLst>
                        <p:cond delay="indefinite"/>
                      </p:stCondLst>
                      <p:childTnLst>
                        <p:par>
                          <p:cTn id="158" fill="hold">
                            <p:stCondLst>
                              <p:cond delay="0"/>
                            </p:stCondLst>
                            <p:childTnLst>
                              <p:par>
                                <p:cTn id="159" presetID="4" presetClass="entr" presetSubtype="16" fill="hold" grpId="0" nodeType="clickEffect">
                                  <p:stCondLst>
                                    <p:cond delay="0"/>
                                  </p:stCondLst>
                                  <p:childTnLst>
                                    <p:set>
                                      <p:cBhvr>
                                        <p:cTn id="160" dur="1" fill="hold">
                                          <p:stCondLst>
                                            <p:cond delay="0"/>
                                          </p:stCondLst>
                                        </p:cTn>
                                        <p:tgtEl>
                                          <p:spTgt spid="49"/>
                                        </p:tgtEl>
                                        <p:attrNameLst>
                                          <p:attrName>style.visibility</p:attrName>
                                        </p:attrNameLst>
                                      </p:cBhvr>
                                      <p:to>
                                        <p:strVal val="visible"/>
                                      </p:to>
                                    </p:set>
                                    <p:animEffect transition="in" filter="box(in)">
                                      <p:cBhvr>
                                        <p:cTn id="161" dur="500"/>
                                        <p:tgtEl>
                                          <p:spTgt spid="49"/>
                                        </p:tgtEl>
                                      </p:cBhvr>
                                    </p:animEffect>
                                  </p:childTnLst>
                                </p:cTn>
                              </p:par>
                            </p:childTnLst>
                          </p:cTn>
                        </p:par>
                      </p:childTnLst>
                    </p:cTn>
                  </p:par>
                  <p:par>
                    <p:cTn id="162" fill="hold">
                      <p:stCondLst>
                        <p:cond delay="indefinite"/>
                      </p:stCondLst>
                      <p:childTnLst>
                        <p:par>
                          <p:cTn id="163" fill="hold">
                            <p:stCondLst>
                              <p:cond delay="0"/>
                            </p:stCondLst>
                            <p:childTnLst>
                              <p:par>
                                <p:cTn id="164" presetID="4" presetClass="entr" presetSubtype="16" fill="hold" grpId="0" nodeType="clickEffect">
                                  <p:stCondLst>
                                    <p:cond delay="0"/>
                                  </p:stCondLst>
                                  <p:childTnLst>
                                    <p:set>
                                      <p:cBhvr>
                                        <p:cTn id="165" dur="1" fill="hold">
                                          <p:stCondLst>
                                            <p:cond delay="0"/>
                                          </p:stCondLst>
                                        </p:cTn>
                                        <p:tgtEl>
                                          <p:spTgt spid="54"/>
                                        </p:tgtEl>
                                        <p:attrNameLst>
                                          <p:attrName>style.visibility</p:attrName>
                                        </p:attrNameLst>
                                      </p:cBhvr>
                                      <p:to>
                                        <p:strVal val="visible"/>
                                      </p:to>
                                    </p:set>
                                    <p:animEffect transition="in" filter="box(in)">
                                      <p:cBhvr>
                                        <p:cTn id="166" dur="500"/>
                                        <p:tgtEl>
                                          <p:spTgt spid="54"/>
                                        </p:tgtEl>
                                      </p:cBhvr>
                                    </p:animEffect>
                                  </p:childTnLst>
                                </p:cTn>
                              </p:par>
                            </p:childTnLst>
                          </p:cTn>
                        </p:par>
                      </p:childTnLst>
                    </p:cTn>
                  </p:par>
                  <p:par>
                    <p:cTn id="167" fill="hold">
                      <p:stCondLst>
                        <p:cond delay="indefinite"/>
                      </p:stCondLst>
                      <p:childTnLst>
                        <p:par>
                          <p:cTn id="168" fill="hold">
                            <p:stCondLst>
                              <p:cond delay="0"/>
                            </p:stCondLst>
                            <p:childTnLst>
                              <p:par>
                                <p:cTn id="169" presetID="4" presetClass="entr" presetSubtype="16" fill="hold" grpId="0" nodeType="clickEffect">
                                  <p:stCondLst>
                                    <p:cond delay="0"/>
                                  </p:stCondLst>
                                  <p:childTnLst>
                                    <p:set>
                                      <p:cBhvr>
                                        <p:cTn id="170" dur="1" fill="hold">
                                          <p:stCondLst>
                                            <p:cond delay="0"/>
                                          </p:stCondLst>
                                        </p:cTn>
                                        <p:tgtEl>
                                          <p:spTgt spid="53"/>
                                        </p:tgtEl>
                                        <p:attrNameLst>
                                          <p:attrName>style.visibility</p:attrName>
                                        </p:attrNameLst>
                                      </p:cBhvr>
                                      <p:to>
                                        <p:strVal val="visible"/>
                                      </p:to>
                                    </p:set>
                                    <p:animEffect transition="in" filter="box(in)">
                                      <p:cBhvr>
                                        <p:cTn id="171" dur="500"/>
                                        <p:tgtEl>
                                          <p:spTgt spid="53"/>
                                        </p:tgtEl>
                                      </p:cBhvr>
                                    </p:animEffect>
                                  </p:childTnLst>
                                </p:cTn>
                              </p:par>
                            </p:childTnLst>
                          </p:cTn>
                        </p:par>
                      </p:childTnLst>
                    </p:cTn>
                  </p:par>
                  <p:par>
                    <p:cTn id="172" fill="hold">
                      <p:stCondLst>
                        <p:cond delay="indefinite"/>
                      </p:stCondLst>
                      <p:childTnLst>
                        <p:par>
                          <p:cTn id="173" fill="hold">
                            <p:stCondLst>
                              <p:cond delay="0"/>
                            </p:stCondLst>
                            <p:childTnLst>
                              <p:par>
                                <p:cTn id="174" presetID="4" presetClass="entr" presetSubtype="16" fill="hold" grpId="0" nodeType="clickEffect">
                                  <p:stCondLst>
                                    <p:cond delay="0"/>
                                  </p:stCondLst>
                                  <p:childTnLst>
                                    <p:set>
                                      <p:cBhvr>
                                        <p:cTn id="175" dur="1" fill="hold">
                                          <p:stCondLst>
                                            <p:cond delay="0"/>
                                          </p:stCondLst>
                                        </p:cTn>
                                        <p:tgtEl>
                                          <p:spTgt spid="51"/>
                                        </p:tgtEl>
                                        <p:attrNameLst>
                                          <p:attrName>style.visibility</p:attrName>
                                        </p:attrNameLst>
                                      </p:cBhvr>
                                      <p:to>
                                        <p:strVal val="visible"/>
                                      </p:to>
                                    </p:set>
                                    <p:animEffect transition="in" filter="box(in)">
                                      <p:cBhvr>
                                        <p:cTn id="176" dur="500"/>
                                        <p:tgtEl>
                                          <p:spTgt spid="51"/>
                                        </p:tgtEl>
                                      </p:cBhvr>
                                    </p:animEffect>
                                  </p:childTnLst>
                                </p:cTn>
                              </p:par>
                            </p:childTnLst>
                          </p:cTn>
                        </p:par>
                      </p:childTnLst>
                    </p:cTn>
                  </p:par>
                  <p:par>
                    <p:cTn id="177" fill="hold">
                      <p:stCondLst>
                        <p:cond delay="indefinite"/>
                      </p:stCondLst>
                      <p:childTnLst>
                        <p:par>
                          <p:cTn id="178" fill="hold">
                            <p:stCondLst>
                              <p:cond delay="0"/>
                            </p:stCondLst>
                            <p:childTnLst>
                              <p:par>
                                <p:cTn id="179" presetID="4" presetClass="entr" presetSubtype="16" fill="hold" grpId="0" nodeType="clickEffect">
                                  <p:stCondLst>
                                    <p:cond delay="0"/>
                                  </p:stCondLst>
                                  <p:childTnLst>
                                    <p:set>
                                      <p:cBhvr>
                                        <p:cTn id="180" dur="1" fill="hold">
                                          <p:stCondLst>
                                            <p:cond delay="0"/>
                                          </p:stCondLst>
                                        </p:cTn>
                                        <p:tgtEl>
                                          <p:spTgt spid="50"/>
                                        </p:tgtEl>
                                        <p:attrNameLst>
                                          <p:attrName>style.visibility</p:attrName>
                                        </p:attrNameLst>
                                      </p:cBhvr>
                                      <p:to>
                                        <p:strVal val="visible"/>
                                      </p:to>
                                    </p:set>
                                    <p:animEffect transition="in" filter="box(in)">
                                      <p:cBhvr>
                                        <p:cTn id="181" dur="500"/>
                                        <p:tgtEl>
                                          <p:spTgt spid="50"/>
                                        </p:tgtEl>
                                      </p:cBhvr>
                                    </p:animEffect>
                                  </p:childTnLst>
                                </p:cTn>
                              </p:par>
                            </p:childTnLst>
                          </p:cTn>
                        </p:par>
                      </p:childTnLst>
                    </p:cTn>
                  </p:par>
                  <p:par>
                    <p:cTn id="182" fill="hold">
                      <p:stCondLst>
                        <p:cond delay="indefinite"/>
                      </p:stCondLst>
                      <p:childTnLst>
                        <p:par>
                          <p:cTn id="183" fill="hold">
                            <p:stCondLst>
                              <p:cond delay="0"/>
                            </p:stCondLst>
                            <p:childTnLst>
                              <p:par>
                                <p:cTn id="184" presetID="4" presetClass="entr" presetSubtype="16" fill="hold" grpId="0" nodeType="clickEffect">
                                  <p:stCondLst>
                                    <p:cond delay="0"/>
                                  </p:stCondLst>
                                  <p:childTnLst>
                                    <p:set>
                                      <p:cBhvr>
                                        <p:cTn id="185" dur="1" fill="hold">
                                          <p:stCondLst>
                                            <p:cond delay="0"/>
                                          </p:stCondLst>
                                        </p:cTn>
                                        <p:tgtEl>
                                          <p:spTgt spid="57"/>
                                        </p:tgtEl>
                                        <p:attrNameLst>
                                          <p:attrName>style.visibility</p:attrName>
                                        </p:attrNameLst>
                                      </p:cBhvr>
                                      <p:to>
                                        <p:strVal val="visible"/>
                                      </p:to>
                                    </p:set>
                                    <p:animEffect transition="in" filter="box(in)">
                                      <p:cBhvr>
                                        <p:cTn id="186" dur="500"/>
                                        <p:tgtEl>
                                          <p:spTgt spid="57"/>
                                        </p:tgtEl>
                                      </p:cBhvr>
                                    </p:animEffect>
                                  </p:childTnLst>
                                </p:cTn>
                              </p:par>
                            </p:childTnLst>
                          </p:cTn>
                        </p:par>
                      </p:childTnLst>
                    </p:cTn>
                  </p:par>
                  <p:par>
                    <p:cTn id="187" fill="hold">
                      <p:stCondLst>
                        <p:cond delay="indefinite"/>
                      </p:stCondLst>
                      <p:childTnLst>
                        <p:par>
                          <p:cTn id="188" fill="hold">
                            <p:stCondLst>
                              <p:cond delay="0"/>
                            </p:stCondLst>
                            <p:childTnLst>
                              <p:par>
                                <p:cTn id="189" presetID="4" presetClass="entr" presetSubtype="16" fill="hold" grpId="0" nodeType="clickEffect">
                                  <p:stCondLst>
                                    <p:cond delay="0"/>
                                  </p:stCondLst>
                                  <p:childTnLst>
                                    <p:set>
                                      <p:cBhvr>
                                        <p:cTn id="190" dur="1" fill="hold">
                                          <p:stCondLst>
                                            <p:cond delay="0"/>
                                          </p:stCondLst>
                                        </p:cTn>
                                        <p:tgtEl>
                                          <p:spTgt spid="60"/>
                                        </p:tgtEl>
                                        <p:attrNameLst>
                                          <p:attrName>style.visibility</p:attrName>
                                        </p:attrNameLst>
                                      </p:cBhvr>
                                      <p:to>
                                        <p:strVal val="visible"/>
                                      </p:to>
                                    </p:set>
                                    <p:animEffect transition="in" filter="box(in)">
                                      <p:cBhvr>
                                        <p:cTn id="191" dur="500"/>
                                        <p:tgtEl>
                                          <p:spTgt spid="60"/>
                                        </p:tgtEl>
                                      </p:cBhvr>
                                    </p:animEffect>
                                  </p:childTnLst>
                                </p:cTn>
                              </p:par>
                            </p:childTnLst>
                          </p:cTn>
                        </p:par>
                      </p:childTnLst>
                    </p:cTn>
                  </p:par>
                  <p:par>
                    <p:cTn id="192" fill="hold">
                      <p:stCondLst>
                        <p:cond delay="indefinite"/>
                      </p:stCondLst>
                      <p:childTnLst>
                        <p:par>
                          <p:cTn id="193" fill="hold">
                            <p:stCondLst>
                              <p:cond delay="0"/>
                            </p:stCondLst>
                            <p:childTnLst>
                              <p:par>
                                <p:cTn id="194" presetID="4" presetClass="entr" presetSubtype="16" fill="hold" grpId="0" nodeType="clickEffect">
                                  <p:stCondLst>
                                    <p:cond delay="0"/>
                                  </p:stCondLst>
                                  <p:childTnLst>
                                    <p:set>
                                      <p:cBhvr>
                                        <p:cTn id="195" dur="1" fill="hold">
                                          <p:stCondLst>
                                            <p:cond delay="0"/>
                                          </p:stCondLst>
                                        </p:cTn>
                                        <p:tgtEl>
                                          <p:spTgt spid="61"/>
                                        </p:tgtEl>
                                        <p:attrNameLst>
                                          <p:attrName>style.visibility</p:attrName>
                                        </p:attrNameLst>
                                      </p:cBhvr>
                                      <p:to>
                                        <p:strVal val="visible"/>
                                      </p:to>
                                    </p:set>
                                    <p:animEffect transition="in" filter="box(in)">
                                      <p:cBhvr>
                                        <p:cTn id="196" dur="500"/>
                                        <p:tgtEl>
                                          <p:spTgt spid="61"/>
                                        </p:tgtEl>
                                      </p:cBhvr>
                                    </p:animEffect>
                                  </p:childTnLst>
                                </p:cTn>
                              </p:par>
                            </p:childTnLst>
                          </p:cTn>
                        </p:par>
                      </p:childTnLst>
                    </p:cTn>
                  </p:par>
                  <p:par>
                    <p:cTn id="197" fill="hold">
                      <p:stCondLst>
                        <p:cond delay="indefinite"/>
                      </p:stCondLst>
                      <p:childTnLst>
                        <p:par>
                          <p:cTn id="198" fill="hold">
                            <p:stCondLst>
                              <p:cond delay="0"/>
                            </p:stCondLst>
                            <p:childTnLst>
                              <p:par>
                                <p:cTn id="199" presetID="4" presetClass="entr" presetSubtype="16" fill="hold" grpId="0" nodeType="clickEffect">
                                  <p:stCondLst>
                                    <p:cond delay="0"/>
                                  </p:stCondLst>
                                  <p:childTnLst>
                                    <p:set>
                                      <p:cBhvr>
                                        <p:cTn id="200" dur="1" fill="hold">
                                          <p:stCondLst>
                                            <p:cond delay="0"/>
                                          </p:stCondLst>
                                        </p:cTn>
                                        <p:tgtEl>
                                          <p:spTgt spid="58"/>
                                        </p:tgtEl>
                                        <p:attrNameLst>
                                          <p:attrName>style.visibility</p:attrName>
                                        </p:attrNameLst>
                                      </p:cBhvr>
                                      <p:to>
                                        <p:strVal val="visible"/>
                                      </p:to>
                                    </p:set>
                                    <p:animEffect transition="in" filter="box(in)">
                                      <p:cBhvr>
                                        <p:cTn id="201" dur="500"/>
                                        <p:tgtEl>
                                          <p:spTgt spid="58"/>
                                        </p:tgtEl>
                                      </p:cBhvr>
                                    </p:animEffect>
                                  </p:childTnLst>
                                </p:cTn>
                              </p:par>
                            </p:childTnLst>
                          </p:cTn>
                        </p:par>
                      </p:childTnLst>
                    </p:cTn>
                  </p:par>
                  <p:par>
                    <p:cTn id="202" fill="hold">
                      <p:stCondLst>
                        <p:cond delay="indefinite"/>
                      </p:stCondLst>
                      <p:childTnLst>
                        <p:par>
                          <p:cTn id="203" fill="hold">
                            <p:stCondLst>
                              <p:cond delay="0"/>
                            </p:stCondLst>
                            <p:childTnLst>
                              <p:par>
                                <p:cTn id="204" presetID="4" presetClass="entr" presetSubtype="16" fill="hold" grpId="0" nodeType="clickEffect">
                                  <p:stCondLst>
                                    <p:cond delay="0"/>
                                  </p:stCondLst>
                                  <p:childTnLst>
                                    <p:set>
                                      <p:cBhvr>
                                        <p:cTn id="205" dur="1" fill="hold">
                                          <p:stCondLst>
                                            <p:cond delay="0"/>
                                          </p:stCondLst>
                                        </p:cTn>
                                        <p:tgtEl>
                                          <p:spTgt spid="59"/>
                                        </p:tgtEl>
                                        <p:attrNameLst>
                                          <p:attrName>style.visibility</p:attrName>
                                        </p:attrNameLst>
                                      </p:cBhvr>
                                      <p:to>
                                        <p:strVal val="visible"/>
                                      </p:to>
                                    </p:set>
                                    <p:animEffect transition="in" filter="box(in)">
                                      <p:cBhvr>
                                        <p:cTn id="206" dur="500"/>
                                        <p:tgtEl>
                                          <p:spTgt spid="59"/>
                                        </p:tgtEl>
                                      </p:cBhvr>
                                    </p:animEffect>
                                  </p:childTnLst>
                                </p:cTn>
                              </p:par>
                            </p:childTnLst>
                          </p:cTn>
                        </p:par>
                      </p:childTnLst>
                    </p:cTn>
                  </p:par>
                  <p:par>
                    <p:cTn id="207" fill="hold">
                      <p:stCondLst>
                        <p:cond delay="indefinite"/>
                      </p:stCondLst>
                      <p:childTnLst>
                        <p:par>
                          <p:cTn id="208" fill="hold">
                            <p:stCondLst>
                              <p:cond delay="0"/>
                            </p:stCondLst>
                            <p:childTnLst>
                              <p:par>
                                <p:cTn id="209" presetID="4" presetClass="entr" presetSubtype="16" fill="hold" grpId="0" nodeType="clickEffect">
                                  <p:stCondLst>
                                    <p:cond delay="0"/>
                                  </p:stCondLst>
                                  <p:childTnLst>
                                    <p:set>
                                      <p:cBhvr>
                                        <p:cTn id="210" dur="1" fill="hold">
                                          <p:stCondLst>
                                            <p:cond delay="0"/>
                                          </p:stCondLst>
                                        </p:cTn>
                                        <p:tgtEl>
                                          <p:spTgt spid="65"/>
                                        </p:tgtEl>
                                        <p:attrNameLst>
                                          <p:attrName>style.visibility</p:attrName>
                                        </p:attrNameLst>
                                      </p:cBhvr>
                                      <p:to>
                                        <p:strVal val="visible"/>
                                      </p:to>
                                    </p:set>
                                    <p:animEffect transition="in" filter="box(in)">
                                      <p:cBhvr>
                                        <p:cTn id="211" dur="500"/>
                                        <p:tgtEl>
                                          <p:spTgt spid="65"/>
                                        </p:tgtEl>
                                      </p:cBhvr>
                                    </p:animEffect>
                                  </p:childTnLst>
                                </p:cTn>
                              </p:par>
                            </p:childTnLst>
                          </p:cTn>
                        </p:par>
                      </p:childTnLst>
                    </p:cTn>
                  </p:par>
                  <p:par>
                    <p:cTn id="212" fill="hold">
                      <p:stCondLst>
                        <p:cond delay="indefinite"/>
                      </p:stCondLst>
                      <p:childTnLst>
                        <p:par>
                          <p:cTn id="213" fill="hold">
                            <p:stCondLst>
                              <p:cond delay="0"/>
                            </p:stCondLst>
                            <p:childTnLst>
                              <p:par>
                                <p:cTn id="214" presetID="4" presetClass="entr" presetSubtype="16" fill="hold" grpId="0" nodeType="clickEffect">
                                  <p:stCondLst>
                                    <p:cond delay="0"/>
                                  </p:stCondLst>
                                  <p:childTnLst>
                                    <p:set>
                                      <p:cBhvr>
                                        <p:cTn id="215" dur="1" fill="hold">
                                          <p:stCondLst>
                                            <p:cond delay="0"/>
                                          </p:stCondLst>
                                        </p:cTn>
                                        <p:tgtEl>
                                          <p:spTgt spid="66"/>
                                        </p:tgtEl>
                                        <p:attrNameLst>
                                          <p:attrName>style.visibility</p:attrName>
                                        </p:attrNameLst>
                                      </p:cBhvr>
                                      <p:to>
                                        <p:strVal val="visible"/>
                                      </p:to>
                                    </p:set>
                                    <p:animEffect transition="in" filter="box(in)">
                                      <p:cBhvr>
                                        <p:cTn id="216" dur="500"/>
                                        <p:tgtEl>
                                          <p:spTgt spid="66"/>
                                        </p:tgtEl>
                                      </p:cBhvr>
                                    </p:animEffect>
                                  </p:childTnLst>
                                </p:cTn>
                              </p:par>
                            </p:childTnLst>
                          </p:cTn>
                        </p:par>
                      </p:childTnLst>
                    </p:cTn>
                  </p:par>
                  <p:par>
                    <p:cTn id="217" fill="hold">
                      <p:stCondLst>
                        <p:cond delay="indefinite"/>
                      </p:stCondLst>
                      <p:childTnLst>
                        <p:par>
                          <p:cTn id="218" fill="hold">
                            <p:stCondLst>
                              <p:cond delay="0"/>
                            </p:stCondLst>
                            <p:childTnLst>
                              <p:par>
                                <p:cTn id="219" presetID="4" presetClass="entr" presetSubtype="16" fill="hold" grpId="0" nodeType="clickEffect">
                                  <p:stCondLst>
                                    <p:cond delay="0"/>
                                  </p:stCondLst>
                                  <p:childTnLst>
                                    <p:set>
                                      <p:cBhvr>
                                        <p:cTn id="220" dur="1" fill="hold">
                                          <p:stCondLst>
                                            <p:cond delay="0"/>
                                          </p:stCondLst>
                                        </p:cTn>
                                        <p:tgtEl>
                                          <p:spTgt spid="67"/>
                                        </p:tgtEl>
                                        <p:attrNameLst>
                                          <p:attrName>style.visibility</p:attrName>
                                        </p:attrNameLst>
                                      </p:cBhvr>
                                      <p:to>
                                        <p:strVal val="visible"/>
                                      </p:to>
                                    </p:set>
                                    <p:animEffect transition="in" filter="box(in)">
                                      <p:cBhvr>
                                        <p:cTn id="221" dur="500"/>
                                        <p:tgtEl>
                                          <p:spTgt spid="67"/>
                                        </p:tgtEl>
                                      </p:cBhvr>
                                    </p:animEffect>
                                  </p:childTnLst>
                                </p:cTn>
                              </p:par>
                            </p:childTnLst>
                          </p:cTn>
                        </p:par>
                      </p:childTnLst>
                    </p:cTn>
                  </p:par>
                  <p:par>
                    <p:cTn id="222" fill="hold">
                      <p:stCondLst>
                        <p:cond delay="indefinite"/>
                      </p:stCondLst>
                      <p:childTnLst>
                        <p:par>
                          <p:cTn id="223" fill="hold">
                            <p:stCondLst>
                              <p:cond delay="0"/>
                            </p:stCondLst>
                            <p:childTnLst>
                              <p:par>
                                <p:cTn id="224" presetID="4" presetClass="entr" presetSubtype="16" fill="hold" grpId="0" nodeType="clickEffect">
                                  <p:stCondLst>
                                    <p:cond delay="0"/>
                                  </p:stCondLst>
                                  <p:childTnLst>
                                    <p:set>
                                      <p:cBhvr>
                                        <p:cTn id="225" dur="1" fill="hold">
                                          <p:stCondLst>
                                            <p:cond delay="0"/>
                                          </p:stCondLst>
                                        </p:cTn>
                                        <p:tgtEl>
                                          <p:spTgt spid="68"/>
                                        </p:tgtEl>
                                        <p:attrNameLst>
                                          <p:attrName>style.visibility</p:attrName>
                                        </p:attrNameLst>
                                      </p:cBhvr>
                                      <p:to>
                                        <p:strVal val="visible"/>
                                      </p:to>
                                    </p:set>
                                    <p:animEffect transition="in" filter="box(in)">
                                      <p:cBhvr>
                                        <p:cTn id="22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P spid="11" grpId="0" animBg="1"/>
      <p:bldP spid="16" grpId="0" animBg="1"/>
      <p:bldP spid="17" grpId="0" animBg="1"/>
      <p:bldP spid="18" grpId="0" animBg="1"/>
      <p:bldP spid="19" grpId="0"/>
      <p:bldP spid="20" grpId="0" animBg="1"/>
      <p:bldP spid="21" grpId="0" animBg="1"/>
      <p:bldP spid="22" grpId="0" animBg="1"/>
      <p:bldP spid="23" grpId="0" animBg="1"/>
      <p:bldP spid="24" grpId="0" animBg="1"/>
      <p:bldP spid="25" grpId="0" animBg="1"/>
      <p:bldP spid="26" grpId="0" animBg="1"/>
      <p:bldP spid="28" grpId="0"/>
      <p:bldP spid="29" grpId="0" animBg="1"/>
      <p:bldP spid="30" grpId="0"/>
      <p:bldP spid="36" grpId="0"/>
      <p:bldP spid="40" grpId="0"/>
      <p:bldP spid="43" grpId="0" animBg="1"/>
      <p:bldP spid="44" grpId="0" animBg="1"/>
      <p:bldP spid="45" grpId="0"/>
      <p:bldP spid="46" grpId="0" animBg="1"/>
      <p:bldP spid="47" grpId="0" animBg="1"/>
      <p:bldP spid="48" grpId="0" animBg="1"/>
      <p:bldP spid="49" grpId="0" animBg="1"/>
      <p:bldP spid="50" grpId="0" animBg="1"/>
      <p:bldP spid="51" grpId="0"/>
      <p:bldP spid="53" grpId="0"/>
      <p:bldP spid="54" grpId="0" animBg="1"/>
      <p:bldP spid="55" grpId="0" animBg="1"/>
      <p:bldP spid="56" grpId="0"/>
      <p:bldP spid="57" grpId="0" animBg="1"/>
      <p:bldP spid="58" grpId="0" animBg="1"/>
      <p:bldP spid="59" grpId="0"/>
      <p:bldP spid="60" grpId="0" animBg="1"/>
      <p:bldP spid="61" grpId="0"/>
      <p:bldP spid="62" grpId="0"/>
      <p:bldP spid="65" grpId="0" animBg="1"/>
      <p:bldP spid="66" grpId="0" animBg="1"/>
      <p:bldP spid="67" grpId="0" animBg="1"/>
      <p:bldP spid="6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871857" cy="1143000"/>
          </a:xfrm>
        </p:spPr>
        <p:txBody>
          <a:bodyPr/>
          <a:lstStyle/>
          <a:p>
            <a:r>
              <a:rPr lang="en-US" dirty="0" smtClean="0"/>
              <a:t>Design of  Rotary Drum Composting Facility (</a:t>
            </a:r>
            <a:r>
              <a:rPr lang="en-US" dirty="0" err="1" smtClean="0"/>
              <a:t>Dia</a:t>
            </a:r>
            <a:r>
              <a:rPr lang="en-US" dirty="0" smtClean="0"/>
              <a:t> 3 m x Length 36 m)</a:t>
            </a:r>
            <a:endParaRPr lang="en-US" dirty="0"/>
          </a:p>
        </p:txBody>
      </p:sp>
      <p:sp>
        <p:nvSpPr>
          <p:cNvPr id="3" name="Content Placeholder 2"/>
          <p:cNvSpPr>
            <a:spLocks noGrp="1"/>
          </p:cNvSpPr>
          <p:nvPr>
            <p:ph idx="1"/>
          </p:nvPr>
        </p:nvSpPr>
        <p:spPr/>
        <p:txBody>
          <a:bodyPr/>
          <a:lstStyle/>
          <a:p>
            <a:r>
              <a:rPr lang="en-US" dirty="0" smtClean="0"/>
              <a:t>Notes</a:t>
            </a:r>
            <a:endParaRPr lang="en-US" dirty="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pic>
        <p:nvPicPr>
          <p:cNvPr id="6" name="Picture 1"/>
          <p:cNvPicPr>
            <a:picLocks noChangeAspect="1" noChangeArrowheads="1"/>
          </p:cNvPicPr>
          <p:nvPr/>
        </p:nvPicPr>
        <p:blipFill>
          <a:blip r:embed="rId1"/>
          <a:srcRect l="17500" t="23175" r="15982" b="28571"/>
          <a:stretch>
            <a:fillRect/>
          </a:stretch>
        </p:blipFill>
        <p:spPr bwMode="auto">
          <a:xfrm>
            <a:off x="849086" y="1382485"/>
            <a:ext cx="7108372" cy="2900597"/>
          </a:xfrm>
          <a:prstGeom prst="rect">
            <a:avLst/>
          </a:prstGeom>
          <a:noFill/>
          <a:ln w="9525">
            <a:noFill/>
            <a:miter lim="800000"/>
            <a:headEnd/>
            <a:tailEnd/>
          </a:ln>
          <a:effectLst/>
        </p:spPr>
      </p:pic>
      <p:sp>
        <p:nvSpPr>
          <p:cNvPr id="608257" name="Rectangle 1"/>
          <p:cNvSpPr>
            <a:spLocks noChangeArrowheads="1"/>
          </p:cNvSpPr>
          <p:nvPr/>
        </p:nvSpPr>
        <p:spPr bwMode="auto">
          <a:xfrm>
            <a:off x="685800" y="4528457"/>
            <a:ext cx="7467600" cy="1015663"/>
          </a:xfrm>
          <a:prstGeom prst="rect">
            <a:avLst/>
          </a:prstGeom>
          <a:solidFill>
            <a:schemeClr val="tx1"/>
          </a:solid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Char char="•"/>
            </a:pPr>
            <a:r>
              <a:rPr kumimoji="0" lang="en-US" sz="2000" b="0" i="0" u="none" strike="noStrike" cap="none" normalizeH="0" baseline="0" dirty="0" smtClean="0">
                <a:ln>
                  <a:noFill/>
                </a:ln>
                <a:solidFill>
                  <a:srgbClr val="000000"/>
                </a:solidFill>
                <a:effectLst/>
                <a:latin typeface="Arial" panose="02080604020202020204" pitchFamily="34" charset="0"/>
                <a:ea typeface="Calibri" pitchFamily="34" charset="0"/>
                <a:cs typeface="Arial" panose="02080604020202020204" pitchFamily="34" charset="0"/>
              </a:rPr>
              <a:t>Drum Detention  Time				            6 days</a:t>
            </a:r>
            <a:endParaRPr kumimoji="0" lang="en-US" sz="2000" b="0" i="0" u="none" strike="noStrike" cap="none" normalizeH="0" baseline="0" dirty="0" smtClean="0">
              <a:ln>
                <a:noFill/>
              </a:ln>
              <a:solidFill>
                <a:schemeClr val="tx1"/>
              </a:solidFill>
              <a:effectLst/>
              <a:latin typeface="Arial" panose="02080604020202020204" pitchFamily="34" charset="0"/>
              <a:cs typeface="Arial" panose="0208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2000" b="0" i="0" u="none" strike="noStrike" cap="none" normalizeH="0" baseline="0" dirty="0" smtClean="0">
                <a:ln>
                  <a:noFill/>
                </a:ln>
                <a:solidFill>
                  <a:srgbClr val="000000"/>
                </a:solidFill>
                <a:effectLst/>
                <a:latin typeface="Arial" panose="02080604020202020204" pitchFamily="34" charset="0"/>
                <a:ea typeface="Calibri" pitchFamily="34" charset="0"/>
                <a:cs typeface="Arial" panose="02080604020202020204" pitchFamily="34" charset="0"/>
              </a:rPr>
              <a:t>Volatile Organic matter destruction 			40 %</a:t>
            </a:r>
            <a:endParaRPr kumimoji="0" lang="en-US" sz="2000" b="0" i="0" u="none" strike="noStrike" cap="none" normalizeH="0" baseline="0" dirty="0" smtClean="0">
              <a:ln>
                <a:noFill/>
              </a:ln>
              <a:solidFill>
                <a:schemeClr val="tx1"/>
              </a:solidFill>
              <a:effectLst/>
              <a:latin typeface="Arial" panose="02080604020202020204" pitchFamily="34" charset="0"/>
              <a:cs typeface="Arial" panose="0208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2000" b="0" i="0" u="none" strike="noStrike" cap="none" normalizeH="0" baseline="0" dirty="0" smtClean="0">
                <a:ln>
                  <a:noFill/>
                </a:ln>
                <a:solidFill>
                  <a:srgbClr val="000000"/>
                </a:solidFill>
                <a:effectLst/>
                <a:latin typeface="Arial" panose="02080604020202020204" pitchFamily="34" charset="0"/>
                <a:ea typeface="Calibri" pitchFamily="34" charset="0"/>
                <a:cs typeface="Arial" panose="02080604020202020204" pitchFamily="34" charset="0"/>
              </a:rPr>
              <a:t> Moisture Content of Rotary Drum output		55 %</a:t>
            </a:r>
            <a:endParaRPr kumimoji="0" lang="en-US" sz="2000" b="0" i="0" u="none" strike="noStrike" cap="none" normalizeH="0" baseline="0" dirty="0" smtClean="0">
              <a:ln>
                <a:noFill/>
              </a:ln>
              <a:solidFill>
                <a:schemeClr val="tx1"/>
              </a:solidFill>
              <a:effectLst/>
              <a:latin typeface="Arial" panose="02080604020202020204" pitchFamily="34" charset="0"/>
              <a:cs typeface="Arial" panose="02080604020202020204" pitchFamily="34" charset="0"/>
            </a:endParaRPr>
          </a:p>
        </p:txBody>
      </p:sp>
      <p:sp>
        <p:nvSpPr>
          <p:cNvPr id="7" name="Rectangle 1"/>
          <p:cNvSpPr>
            <a:spLocks noChangeArrowheads="1"/>
          </p:cNvSpPr>
          <p:nvPr/>
        </p:nvSpPr>
        <p:spPr bwMode="auto">
          <a:xfrm>
            <a:off x="685800" y="5842337"/>
            <a:ext cx="7772400" cy="1015663"/>
          </a:xfrm>
          <a:prstGeom prst="rect">
            <a:avLst/>
          </a:prstGeom>
          <a:solidFill>
            <a:schemeClr val="tx1"/>
          </a:solid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Char char="•"/>
            </a:pPr>
            <a:r>
              <a:rPr kumimoji="0" lang="en-US" sz="2000" b="0" i="0" u="none" strike="noStrike" cap="none" normalizeH="0" baseline="0" dirty="0" smtClean="0">
                <a:ln>
                  <a:noFill/>
                </a:ln>
                <a:solidFill>
                  <a:srgbClr val="000000"/>
                </a:solidFill>
                <a:effectLst/>
                <a:latin typeface="Arial" panose="02080604020202020204" pitchFamily="34" charset="0"/>
                <a:ea typeface="Calibri" pitchFamily="34" charset="0"/>
                <a:cs typeface="Arial" panose="02080604020202020204" pitchFamily="34" charset="0"/>
              </a:rPr>
              <a:t>Maturation</a:t>
            </a:r>
            <a:r>
              <a:rPr kumimoji="0" lang="en-US" sz="2000" b="0" i="0" u="none" strike="noStrike" cap="none" normalizeH="0" dirty="0" smtClean="0">
                <a:ln>
                  <a:noFill/>
                </a:ln>
                <a:solidFill>
                  <a:srgbClr val="000000"/>
                </a:solidFill>
                <a:effectLst/>
                <a:latin typeface="Arial" panose="02080604020202020204" pitchFamily="34" charset="0"/>
                <a:ea typeface="Calibri" pitchFamily="34" charset="0"/>
                <a:cs typeface="Arial" panose="02080604020202020204" pitchFamily="34" charset="0"/>
              </a:rPr>
              <a:t> &amp; Storage Time</a:t>
            </a:r>
            <a:r>
              <a:rPr kumimoji="0" lang="en-US" sz="2000" b="0" i="0" u="none" strike="noStrike" cap="none" normalizeH="0" baseline="0" dirty="0" smtClean="0">
                <a:ln>
                  <a:noFill/>
                </a:ln>
                <a:solidFill>
                  <a:srgbClr val="000000"/>
                </a:solidFill>
                <a:effectLst/>
                <a:latin typeface="Arial" panose="02080604020202020204" pitchFamily="34" charset="0"/>
                <a:ea typeface="Calibri" pitchFamily="34" charset="0"/>
                <a:cs typeface="Arial" panose="02080604020202020204" pitchFamily="34" charset="0"/>
              </a:rPr>
              <a:t>				21 days</a:t>
            </a:r>
            <a:endParaRPr kumimoji="0" lang="en-US" sz="2000" b="0" i="0" u="none" strike="noStrike" cap="none" normalizeH="0" baseline="0" dirty="0" smtClean="0">
              <a:ln>
                <a:noFill/>
              </a:ln>
              <a:solidFill>
                <a:schemeClr val="tx1"/>
              </a:solidFill>
              <a:effectLst/>
              <a:latin typeface="Arial" panose="02080604020202020204" pitchFamily="34" charset="0"/>
              <a:cs typeface="Arial" panose="0208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2000" b="0" i="0" u="none" strike="noStrike" cap="none" normalizeH="0" baseline="0" dirty="0" smtClean="0">
                <a:ln>
                  <a:noFill/>
                </a:ln>
                <a:solidFill>
                  <a:srgbClr val="000000"/>
                </a:solidFill>
                <a:effectLst/>
                <a:latin typeface="Arial" panose="02080604020202020204" pitchFamily="34" charset="0"/>
                <a:ea typeface="Calibri" pitchFamily="34" charset="0"/>
                <a:cs typeface="Arial" panose="02080604020202020204" pitchFamily="34" charset="0"/>
              </a:rPr>
              <a:t>Volatile Organic matter destruction 			20 %</a:t>
            </a:r>
            <a:endParaRPr kumimoji="0" lang="en-US" sz="2000" b="0" i="0" u="none" strike="noStrike" cap="none" normalizeH="0" baseline="0" dirty="0" smtClean="0">
              <a:ln>
                <a:noFill/>
              </a:ln>
              <a:solidFill>
                <a:schemeClr val="tx1"/>
              </a:solidFill>
              <a:effectLst/>
              <a:latin typeface="Arial" panose="02080604020202020204" pitchFamily="34" charset="0"/>
              <a:cs typeface="Arial" panose="0208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pPr>
            <a:r>
              <a:rPr kumimoji="0" lang="en-US" sz="2000" b="0" i="0" u="none" strike="noStrike" cap="none" normalizeH="0" baseline="0" dirty="0" smtClean="0">
                <a:ln>
                  <a:noFill/>
                </a:ln>
                <a:solidFill>
                  <a:srgbClr val="000000"/>
                </a:solidFill>
                <a:effectLst/>
                <a:latin typeface="Arial" panose="02080604020202020204" pitchFamily="34" charset="0"/>
                <a:ea typeface="Calibri" pitchFamily="34" charset="0"/>
                <a:cs typeface="Arial" panose="02080604020202020204" pitchFamily="34" charset="0"/>
              </a:rPr>
              <a:t> Final</a:t>
            </a:r>
            <a:r>
              <a:rPr kumimoji="0" lang="en-US" sz="2000" b="0" i="0" u="none" strike="noStrike" cap="none" normalizeH="0" dirty="0" smtClean="0">
                <a:ln>
                  <a:noFill/>
                </a:ln>
                <a:solidFill>
                  <a:srgbClr val="000000"/>
                </a:solidFill>
                <a:effectLst/>
                <a:latin typeface="Arial" panose="02080604020202020204" pitchFamily="34" charset="0"/>
                <a:ea typeface="Calibri" pitchFamily="34" charset="0"/>
                <a:cs typeface="Arial" panose="02080604020202020204" pitchFamily="34" charset="0"/>
              </a:rPr>
              <a:t> Compost </a:t>
            </a:r>
            <a:r>
              <a:rPr kumimoji="0" lang="en-US" sz="2000" b="0" i="0" u="none" strike="noStrike" cap="none" normalizeH="0" baseline="0" dirty="0" smtClean="0">
                <a:ln>
                  <a:noFill/>
                </a:ln>
                <a:solidFill>
                  <a:srgbClr val="000000"/>
                </a:solidFill>
                <a:effectLst/>
                <a:latin typeface="Arial" panose="02080604020202020204" pitchFamily="34" charset="0"/>
                <a:ea typeface="Calibri" pitchFamily="34" charset="0"/>
                <a:cs typeface="Arial" panose="02080604020202020204" pitchFamily="34" charset="0"/>
              </a:rPr>
              <a:t>Moisture Content 			40 %</a:t>
            </a:r>
            <a:endParaRPr kumimoji="0" lang="en-US" sz="2000" b="0" i="0" u="none" strike="noStrike" cap="none" normalizeH="0" baseline="0" dirty="0" smtClean="0">
              <a:ln>
                <a:noFill/>
              </a:ln>
              <a:solidFill>
                <a:schemeClr val="tx1"/>
              </a:solidFill>
              <a:effectLst/>
              <a:latin typeface="Arial" panose="02080604020202020204" pitchFamily="34" charset="0"/>
              <a:cs typeface="Arial" panose="02080604020202020204"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Layout</a:t>
            </a:r>
            <a:endParaRPr lang="en-US" dirty="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pic>
        <p:nvPicPr>
          <p:cNvPr id="6" name="Picture 2"/>
          <p:cNvPicPr>
            <a:picLocks noGrp="1" noChangeAspect="1" noChangeArrowheads="1"/>
          </p:cNvPicPr>
          <p:nvPr>
            <p:ph idx="1"/>
          </p:nvPr>
        </p:nvPicPr>
        <p:blipFill>
          <a:blip r:embed="rId1"/>
          <a:srcRect l="21875" t="28889" r="46250" b="43968"/>
          <a:stretch>
            <a:fillRect/>
          </a:stretch>
        </p:blipFill>
        <p:spPr bwMode="auto">
          <a:xfrm>
            <a:off x="854529" y="2177132"/>
            <a:ext cx="7613298" cy="3646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0" name="Picture 2"/>
          <p:cNvPicPr>
            <a:picLocks noChangeAspect="1" noChangeArrowheads="1"/>
          </p:cNvPicPr>
          <p:nvPr/>
        </p:nvPicPr>
        <p:blipFill>
          <a:blip r:embed="rId1"/>
          <a:srcRect l="2606" t="20282" r="5830" b="12113"/>
          <a:stretch>
            <a:fillRect/>
          </a:stretch>
        </p:blipFill>
        <p:spPr bwMode="auto">
          <a:xfrm>
            <a:off x="892628" y="1300196"/>
            <a:ext cx="7413675" cy="3376246"/>
          </a:xfrm>
          <a:prstGeom prst="rect">
            <a:avLst/>
          </a:prstGeom>
          <a:noFill/>
          <a:ln w="9525">
            <a:noFill/>
            <a:miter lim="800000"/>
            <a:headEnd/>
            <a:tailEnd/>
          </a:ln>
          <a:effectLst/>
        </p:spPr>
      </p:pic>
      <p:pic>
        <p:nvPicPr>
          <p:cNvPr id="6" name="Picture 4" descr="Information on how the Ebac Dehumidifier works"/>
          <p:cNvPicPr>
            <a:picLocks noChangeAspect="1" noChangeArrowheads="1"/>
          </p:cNvPicPr>
          <p:nvPr/>
        </p:nvPicPr>
        <p:blipFill>
          <a:blip r:embed="rId2"/>
          <a:srcRect/>
          <a:stretch>
            <a:fillRect/>
          </a:stretch>
        </p:blipFill>
        <p:spPr bwMode="auto">
          <a:xfrm>
            <a:off x="5810118" y="4853305"/>
            <a:ext cx="1603557" cy="1395095"/>
          </a:xfrm>
          <a:prstGeom prst="rect">
            <a:avLst/>
          </a:prstGeom>
          <a:noFill/>
        </p:spPr>
      </p:pic>
      <p:pic>
        <p:nvPicPr>
          <p:cNvPr id="5" name="Picture 2"/>
          <p:cNvPicPr>
            <a:picLocks noChangeAspect="1" noChangeArrowheads="1"/>
          </p:cNvPicPr>
          <p:nvPr/>
        </p:nvPicPr>
        <p:blipFill>
          <a:blip r:embed="rId1"/>
          <a:srcRect l="20531" t="4789" r="17789" b="81361"/>
          <a:stretch>
            <a:fillRect/>
          </a:stretch>
        </p:blipFill>
        <p:spPr bwMode="auto">
          <a:xfrm>
            <a:off x="1237956" y="82062"/>
            <a:ext cx="5387927" cy="691661"/>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95970"/>
                                        </p:tgtEl>
                                        <p:attrNameLst>
                                          <p:attrName>style.visibility</p:attrName>
                                        </p:attrNameLst>
                                      </p:cBhvr>
                                      <p:to>
                                        <p:strVal val="visible"/>
                                      </p:to>
                                    </p:set>
                                    <p:animEffect transition="in" filter="box(in)">
                                      <p:cBhvr>
                                        <p:cTn id="7" dur="500"/>
                                        <p:tgtEl>
                                          <p:spTgt spid="59597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6" name="Content Placeholder 5"/>
          <p:cNvGraphicFramePr>
            <a:graphicFrameLocks noGrp="1"/>
          </p:cNvGraphicFramePr>
          <p:nvPr>
            <p:ph idx="1"/>
          </p:nvPr>
        </p:nvGraphicFramePr>
        <p:xfrm>
          <a:off x="0" y="0"/>
          <a:ext cx="9144000" cy="7320280"/>
        </p:xfrm>
        <a:graphic>
          <a:graphicData uri="http://schemas.openxmlformats.org/drawingml/2006/table">
            <a:tbl>
              <a:tblPr firstRow="1" bandRow="1">
                <a:tableStyleId>{5C22544A-7EE6-4342-B048-85BDC9FD1C3A}</a:tableStyleId>
              </a:tblPr>
              <a:tblGrid>
                <a:gridCol w="1828800"/>
                <a:gridCol w="1828800"/>
                <a:gridCol w="1828800"/>
                <a:gridCol w="1828800"/>
                <a:gridCol w="1828800"/>
              </a:tblGrid>
              <a:tr h="370840">
                <a:tc>
                  <a:txBody>
                    <a:bodyPr/>
                    <a:lstStyle/>
                    <a:p>
                      <a:r>
                        <a:rPr lang="en-US" sz="1700" dirty="0" smtClean="0"/>
                        <a:t>Parameters</a:t>
                      </a:r>
                      <a:endParaRPr lang="en-US" sz="1700" dirty="0"/>
                    </a:p>
                  </a:txBody>
                  <a:tcPr/>
                </a:tc>
                <a:tc>
                  <a:txBody>
                    <a:bodyPr/>
                    <a:lstStyle/>
                    <a:p>
                      <a:r>
                        <a:rPr lang="en-US" sz="1700" dirty="0" smtClean="0"/>
                        <a:t>Windrow</a:t>
                      </a:r>
                      <a:endParaRPr lang="en-US" sz="1700" dirty="0"/>
                    </a:p>
                  </a:txBody>
                  <a:tcPr/>
                </a:tc>
                <a:tc>
                  <a:txBody>
                    <a:bodyPr/>
                    <a:lstStyle/>
                    <a:p>
                      <a:r>
                        <a:rPr lang="en-US" sz="1700" dirty="0" smtClean="0"/>
                        <a:t>Aerated Static Pile</a:t>
                      </a:r>
                      <a:endParaRPr lang="en-US" sz="1700" dirty="0"/>
                    </a:p>
                  </a:txBody>
                  <a:tcPr/>
                </a:tc>
                <a:tc>
                  <a:txBody>
                    <a:bodyPr/>
                    <a:lstStyle/>
                    <a:p>
                      <a:r>
                        <a:rPr lang="en-US" sz="1700" dirty="0" smtClean="0"/>
                        <a:t>In-Vessel</a:t>
                      </a:r>
                      <a:endParaRPr lang="en-US" sz="1700" dirty="0"/>
                    </a:p>
                  </a:txBody>
                  <a:tcPr/>
                </a:tc>
                <a:tc>
                  <a:txBody>
                    <a:bodyPr/>
                    <a:lstStyle/>
                    <a:p>
                      <a:r>
                        <a:rPr lang="en-US" sz="1700" dirty="0" err="1" smtClean="0"/>
                        <a:t>Vermi</a:t>
                      </a:r>
                      <a:r>
                        <a:rPr lang="en-US" sz="1700" dirty="0" smtClean="0"/>
                        <a:t>-Composting</a:t>
                      </a:r>
                      <a:endParaRPr lang="en-US" sz="1700" dirty="0"/>
                    </a:p>
                  </a:txBody>
                  <a:tcPr/>
                </a:tc>
              </a:tr>
              <a:tr h="370840">
                <a:tc>
                  <a:txBody>
                    <a:bodyPr/>
                    <a:lstStyle/>
                    <a:p>
                      <a:r>
                        <a:rPr lang="en-US" sz="1700" dirty="0" smtClean="0"/>
                        <a:t>General</a:t>
                      </a:r>
                      <a:endParaRPr lang="en-US" sz="1700" dirty="0"/>
                    </a:p>
                  </a:txBody>
                  <a:tcPr/>
                </a:tc>
                <a:tc>
                  <a:txBody>
                    <a:bodyPr/>
                    <a:lstStyle/>
                    <a:p>
                      <a:r>
                        <a:rPr lang="en-US" sz="1700" dirty="0" smtClean="0"/>
                        <a:t>Simple Technology for large scale-application</a:t>
                      </a:r>
                      <a:endParaRPr lang="en-US" sz="1700" dirty="0"/>
                    </a:p>
                  </a:txBody>
                  <a:tcPr/>
                </a:tc>
                <a:tc>
                  <a:txBody>
                    <a:bodyPr/>
                    <a:lstStyle/>
                    <a:p>
                      <a:r>
                        <a:rPr lang="en-US" sz="1700" dirty="0" smtClean="0"/>
                        <a:t>Effective for farm</a:t>
                      </a:r>
                      <a:r>
                        <a:rPr lang="en-US" sz="1700" baseline="0" dirty="0" smtClean="0"/>
                        <a:t> and municipal use</a:t>
                      </a:r>
                      <a:endParaRPr lang="en-US" sz="1700" dirty="0"/>
                    </a:p>
                  </a:txBody>
                  <a:tcPr/>
                </a:tc>
                <a:tc>
                  <a:txBody>
                    <a:bodyPr/>
                    <a:lstStyle/>
                    <a:p>
                      <a:r>
                        <a:rPr lang="en-US" sz="1700" dirty="0" smtClean="0"/>
                        <a:t>Large-scale systems for commercial applications</a:t>
                      </a:r>
                      <a:endParaRPr lang="en-US" sz="1700" dirty="0"/>
                    </a:p>
                  </a:txBody>
                  <a:tcPr/>
                </a:tc>
                <a:tc>
                  <a:txBody>
                    <a:bodyPr/>
                    <a:lstStyle/>
                    <a:p>
                      <a:r>
                        <a:rPr lang="en-US" sz="1700" dirty="0" smtClean="0"/>
                        <a:t>Small-scale</a:t>
                      </a:r>
                      <a:endParaRPr lang="en-US" sz="1700" dirty="0"/>
                    </a:p>
                  </a:txBody>
                  <a:tcPr/>
                </a:tc>
              </a:tr>
              <a:tr h="370840">
                <a:tc>
                  <a:txBody>
                    <a:bodyPr/>
                    <a:lstStyle/>
                    <a:p>
                      <a:r>
                        <a:rPr lang="en-US" sz="1700" dirty="0" err="1" smtClean="0"/>
                        <a:t>Ainput</a:t>
                      </a:r>
                      <a:r>
                        <a:rPr lang="en-US" sz="1700" dirty="0" smtClean="0"/>
                        <a:t> Waste/day</a:t>
                      </a:r>
                      <a:endParaRPr lang="en-US" sz="1700" dirty="0"/>
                    </a:p>
                  </a:txBody>
                  <a:tcPr/>
                </a:tc>
                <a:tc>
                  <a:txBody>
                    <a:bodyPr/>
                    <a:lstStyle/>
                    <a:p>
                      <a:r>
                        <a:rPr lang="en-US" sz="1700" dirty="0" smtClean="0"/>
                        <a:t>1-500</a:t>
                      </a:r>
                      <a:r>
                        <a:rPr lang="en-US" sz="1700" baseline="0" dirty="0" smtClean="0"/>
                        <a:t> </a:t>
                      </a:r>
                      <a:r>
                        <a:rPr lang="en-US" sz="1700" baseline="0" dirty="0" err="1" smtClean="0"/>
                        <a:t>tonnes</a:t>
                      </a:r>
                      <a:endParaRPr lang="en-US" sz="1700" dirty="0"/>
                    </a:p>
                  </a:txBody>
                  <a:tcPr/>
                </a:tc>
                <a:tc>
                  <a:txBody>
                    <a:bodyPr/>
                    <a:lstStyle/>
                    <a:p>
                      <a:r>
                        <a:rPr lang="en-US" sz="1700" dirty="0" smtClean="0"/>
                        <a:t>1-500 </a:t>
                      </a:r>
                      <a:r>
                        <a:rPr lang="en-US" sz="1700" dirty="0" err="1" smtClean="0"/>
                        <a:t>tonnes</a:t>
                      </a:r>
                      <a:endParaRPr lang="en-US" sz="1700" dirty="0"/>
                    </a:p>
                  </a:txBody>
                  <a:tcPr/>
                </a:tc>
                <a:tc>
                  <a:txBody>
                    <a:bodyPr/>
                    <a:lstStyle/>
                    <a:p>
                      <a:r>
                        <a:rPr lang="en-US" sz="1700" dirty="0" smtClean="0"/>
                        <a:t>1-300 </a:t>
                      </a:r>
                      <a:r>
                        <a:rPr lang="en-US" sz="1700" dirty="0" err="1" smtClean="0"/>
                        <a:t>tonnes</a:t>
                      </a:r>
                      <a:endParaRPr lang="en-US" sz="1700" dirty="0"/>
                    </a:p>
                  </a:txBody>
                  <a:tcPr/>
                </a:tc>
                <a:tc>
                  <a:txBody>
                    <a:bodyPr/>
                    <a:lstStyle/>
                    <a:p>
                      <a:r>
                        <a:rPr lang="en-US" sz="1700" dirty="0" err="1" smtClean="0"/>
                        <a:t>Upto</a:t>
                      </a:r>
                      <a:r>
                        <a:rPr lang="en-US" sz="1700" dirty="0" smtClean="0"/>
                        <a:t> 50 </a:t>
                      </a:r>
                      <a:r>
                        <a:rPr lang="en-US" sz="1700" dirty="0" err="1" smtClean="0"/>
                        <a:t>tonnes</a:t>
                      </a:r>
                      <a:endParaRPr lang="en-US" sz="1700" dirty="0"/>
                    </a:p>
                  </a:txBody>
                  <a:tcPr/>
                </a:tc>
              </a:tr>
              <a:tr h="370840">
                <a:tc>
                  <a:txBody>
                    <a:bodyPr/>
                    <a:lstStyle/>
                    <a:p>
                      <a:r>
                        <a:rPr lang="en-US" sz="1700" dirty="0" smtClean="0"/>
                        <a:t>Land Requirement</a:t>
                      </a:r>
                      <a:endParaRPr lang="en-US" sz="1700" dirty="0"/>
                    </a:p>
                  </a:txBody>
                  <a:tcPr/>
                </a:tc>
                <a:tc>
                  <a:txBody>
                    <a:bodyPr/>
                    <a:lstStyle/>
                    <a:p>
                      <a:r>
                        <a:rPr lang="en-US" sz="1700" dirty="0" smtClean="0"/>
                        <a:t>8 ha for 500 </a:t>
                      </a:r>
                      <a:r>
                        <a:rPr lang="en-US" sz="1700" dirty="0" err="1" smtClean="0"/>
                        <a:t>tpd</a:t>
                      </a:r>
                      <a:r>
                        <a:rPr lang="en-US" sz="1700" dirty="0" smtClean="0"/>
                        <a:t> incl. buffer zone</a:t>
                      </a:r>
                      <a:endParaRPr lang="en-US" sz="1700" dirty="0"/>
                    </a:p>
                  </a:txBody>
                  <a:tcPr/>
                </a:tc>
                <a:tc>
                  <a:txBody>
                    <a:bodyPr/>
                    <a:lstStyle/>
                    <a:p>
                      <a:r>
                        <a:rPr lang="en-US" sz="1700" dirty="0" smtClean="0"/>
                        <a:t>5 Ha</a:t>
                      </a:r>
                      <a:r>
                        <a:rPr lang="en-US" sz="1700" baseline="0" dirty="0" smtClean="0"/>
                        <a:t> for 500 TPD</a:t>
                      </a:r>
                      <a:endParaRPr lang="en-US" sz="1700" dirty="0"/>
                    </a:p>
                  </a:txBody>
                  <a:tcPr/>
                </a:tc>
                <a:tc>
                  <a:txBody>
                    <a:bodyPr/>
                    <a:lstStyle/>
                    <a:p>
                      <a:r>
                        <a:rPr lang="en-US" sz="1700" dirty="0" smtClean="0"/>
                        <a:t>4 Ha for 500 TPD</a:t>
                      </a:r>
                      <a:endParaRPr lang="en-US" sz="1700" dirty="0"/>
                    </a:p>
                  </a:txBody>
                  <a:tcPr/>
                </a:tc>
                <a:tc>
                  <a:txBody>
                    <a:bodyPr/>
                    <a:lstStyle/>
                    <a:p>
                      <a:r>
                        <a:rPr lang="en-US" sz="1700" dirty="0" smtClean="0"/>
                        <a:t>2 Ha for 50 TPD</a:t>
                      </a:r>
                      <a:endParaRPr lang="en-US" sz="1700" dirty="0"/>
                    </a:p>
                  </a:txBody>
                  <a:tcPr/>
                </a:tc>
              </a:tr>
              <a:tr h="370840">
                <a:tc>
                  <a:txBody>
                    <a:bodyPr/>
                    <a:lstStyle/>
                    <a:p>
                      <a:r>
                        <a:rPr lang="en-US" sz="1700" dirty="0" smtClean="0"/>
                        <a:t>Time</a:t>
                      </a:r>
                      <a:endParaRPr lang="en-US" sz="1700" dirty="0"/>
                    </a:p>
                  </a:txBody>
                  <a:tcPr/>
                </a:tc>
                <a:tc>
                  <a:txBody>
                    <a:bodyPr/>
                    <a:lstStyle/>
                    <a:p>
                      <a:r>
                        <a:rPr lang="en-US" sz="1700" dirty="0" smtClean="0"/>
                        <a:t>8 weeks</a:t>
                      </a:r>
                      <a:endParaRPr lang="en-US" sz="1700" dirty="0"/>
                    </a:p>
                  </a:txBody>
                  <a:tcPr/>
                </a:tc>
                <a:tc>
                  <a:txBody>
                    <a:bodyPr/>
                    <a:lstStyle/>
                    <a:p>
                      <a:r>
                        <a:rPr lang="en-US" sz="1700" dirty="0" smtClean="0"/>
                        <a:t>6 weeks</a:t>
                      </a:r>
                      <a:endParaRPr lang="en-US" sz="1700" dirty="0"/>
                    </a:p>
                  </a:txBody>
                  <a:tcPr/>
                </a:tc>
                <a:tc>
                  <a:txBody>
                    <a:bodyPr/>
                    <a:lstStyle/>
                    <a:p>
                      <a:r>
                        <a:rPr lang="en-US" sz="1700" dirty="0" smtClean="0"/>
                        <a:t>4 weeks (1</a:t>
                      </a:r>
                      <a:r>
                        <a:rPr lang="en-US" sz="1700" baseline="0" dirty="0" smtClean="0"/>
                        <a:t> week + 3 week)</a:t>
                      </a:r>
                      <a:endParaRPr lang="en-US" sz="1700" dirty="0"/>
                    </a:p>
                  </a:txBody>
                  <a:tcPr/>
                </a:tc>
                <a:tc>
                  <a:txBody>
                    <a:bodyPr/>
                    <a:lstStyle/>
                    <a:p>
                      <a:r>
                        <a:rPr lang="en-US" sz="1700" dirty="0" smtClean="0"/>
                        <a:t>8-10 weeks</a:t>
                      </a:r>
                      <a:endParaRPr lang="en-US" sz="1700" dirty="0"/>
                    </a:p>
                  </a:txBody>
                  <a:tcPr/>
                </a:tc>
              </a:tr>
              <a:tr h="370840">
                <a:tc>
                  <a:txBody>
                    <a:bodyPr/>
                    <a:lstStyle/>
                    <a:p>
                      <a:r>
                        <a:rPr lang="en-US" sz="1700" dirty="0" smtClean="0"/>
                        <a:t>Ambient temperature</a:t>
                      </a:r>
                      <a:endParaRPr lang="en-US" sz="1700" dirty="0"/>
                    </a:p>
                  </a:txBody>
                  <a:tcPr/>
                </a:tc>
                <a:tc>
                  <a:txBody>
                    <a:bodyPr/>
                    <a:lstStyle/>
                    <a:p>
                      <a:r>
                        <a:rPr lang="en-US" sz="1700" dirty="0" smtClean="0"/>
                        <a:t>Not</a:t>
                      </a:r>
                      <a:r>
                        <a:rPr lang="en-US" sz="1700" baseline="0" dirty="0" smtClean="0"/>
                        <a:t> temperature sensitive</a:t>
                      </a:r>
                      <a:endParaRPr lang="en-US" sz="17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700" dirty="0" smtClean="0"/>
                        <a:t>Not</a:t>
                      </a:r>
                      <a:r>
                        <a:rPr lang="en-US" sz="1700" baseline="0" dirty="0" smtClean="0"/>
                        <a:t> temperature sensitive</a:t>
                      </a:r>
                      <a:endParaRPr lang="en-US" sz="1700" dirty="0" smtClean="0"/>
                    </a:p>
                    <a:p>
                      <a:endParaRPr lang="en-US" sz="17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700" dirty="0" smtClean="0"/>
                        <a:t>Not</a:t>
                      </a:r>
                      <a:r>
                        <a:rPr lang="en-US" sz="1700" baseline="0" dirty="0" smtClean="0"/>
                        <a:t> temperature sensitive</a:t>
                      </a:r>
                      <a:endParaRPr lang="en-US" sz="1700" dirty="0" smtClean="0"/>
                    </a:p>
                    <a:p>
                      <a:endParaRPr lang="en-US" sz="1700" dirty="0"/>
                    </a:p>
                  </a:txBody>
                  <a:tcPr/>
                </a:tc>
                <a:tc>
                  <a:txBody>
                    <a:bodyPr/>
                    <a:lstStyle/>
                    <a:p>
                      <a:r>
                        <a:rPr lang="en-US" sz="1700" dirty="0" smtClean="0"/>
                        <a:t>20 </a:t>
                      </a:r>
                      <a:r>
                        <a:rPr lang="en-US" sz="1700" dirty="0" err="1" smtClean="0"/>
                        <a:t>oC</a:t>
                      </a:r>
                      <a:r>
                        <a:rPr lang="en-US" sz="1700" dirty="0" smtClean="0"/>
                        <a:t> – 40 </a:t>
                      </a:r>
                      <a:r>
                        <a:rPr lang="en-US" sz="1700" dirty="0" err="1" smtClean="0"/>
                        <a:t>oC</a:t>
                      </a:r>
                      <a:r>
                        <a:rPr lang="en-US" sz="1700" dirty="0" smtClean="0"/>
                        <a:t> ideal range</a:t>
                      </a:r>
                      <a:endParaRPr lang="en-US" sz="1700" dirty="0"/>
                    </a:p>
                  </a:txBody>
                  <a:tcPr/>
                </a:tc>
              </a:tr>
              <a:tr h="0">
                <a:tc>
                  <a:txBody>
                    <a:bodyPr/>
                    <a:lstStyle/>
                    <a:p>
                      <a:r>
                        <a:rPr lang="en-US" sz="1700" dirty="0" smtClean="0"/>
                        <a:t>Energy input</a:t>
                      </a:r>
                      <a:endParaRPr lang="en-US" sz="1700" dirty="0"/>
                    </a:p>
                  </a:txBody>
                  <a:tcPr/>
                </a:tc>
                <a:tc>
                  <a:txBody>
                    <a:bodyPr/>
                    <a:lstStyle/>
                    <a:p>
                      <a:r>
                        <a:rPr lang="en-US" sz="1700" dirty="0" smtClean="0"/>
                        <a:t>Moderate</a:t>
                      </a:r>
                      <a:endParaRPr lang="en-US" sz="1700" dirty="0"/>
                    </a:p>
                  </a:txBody>
                  <a:tcPr/>
                </a:tc>
                <a:tc>
                  <a:txBody>
                    <a:bodyPr/>
                    <a:lstStyle/>
                    <a:p>
                      <a:r>
                        <a:rPr lang="en-US" sz="1700" dirty="0" smtClean="0"/>
                        <a:t>Moderate 2-3 h aeration</a:t>
                      </a:r>
                      <a:endParaRPr lang="en-US" sz="1700" dirty="0"/>
                    </a:p>
                  </a:txBody>
                  <a:tcPr/>
                </a:tc>
                <a:tc>
                  <a:txBody>
                    <a:bodyPr/>
                    <a:lstStyle/>
                    <a:p>
                      <a:r>
                        <a:rPr lang="en-US" sz="1700" dirty="0" smtClean="0"/>
                        <a:t>High</a:t>
                      </a:r>
                      <a:endParaRPr lang="en-US" sz="1700" dirty="0"/>
                    </a:p>
                  </a:txBody>
                  <a:tcPr/>
                </a:tc>
                <a:tc>
                  <a:txBody>
                    <a:bodyPr/>
                    <a:lstStyle/>
                    <a:p>
                      <a:r>
                        <a:rPr lang="en-US" sz="1700" dirty="0" smtClean="0"/>
                        <a:t>Low</a:t>
                      </a:r>
                      <a:endParaRPr lang="en-US" sz="1700" dirty="0"/>
                    </a:p>
                  </a:txBody>
                  <a:tcPr/>
                </a:tc>
              </a:tr>
              <a:tr h="0">
                <a:tc>
                  <a:txBody>
                    <a:bodyPr/>
                    <a:lstStyle/>
                    <a:p>
                      <a:r>
                        <a:rPr lang="en-US" sz="1700" dirty="0" smtClean="0"/>
                        <a:t>Financial implications</a:t>
                      </a:r>
                      <a:endParaRPr lang="en-US" sz="1700" dirty="0"/>
                    </a:p>
                  </a:txBody>
                  <a:tcPr/>
                </a:tc>
                <a:tc>
                  <a:txBody>
                    <a:bodyPr/>
                    <a:lstStyle/>
                    <a:p>
                      <a:r>
                        <a:rPr lang="en-US" sz="1700" dirty="0" smtClean="0"/>
                        <a:t>Moderate</a:t>
                      </a:r>
                      <a:endParaRPr lang="en-US" sz="1700" dirty="0"/>
                    </a:p>
                  </a:txBody>
                  <a:tcPr/>
                </a:tc>
                <a:tc>
                  <a:txBody>
                    <a:bodyPr/>
                    <a:lstStyle/>
                    <a:p>
                      <a:r>
                        <a:rPr lang="en-US" sz="1700" dirty="0" smtClean="0"/>
                        <a:t>Costly</a:t>
                      </a:r>
                      <a:endParaRPr lang="en-US" sz="1700" dirty="0"/>
                    </a:p>
                  </a:txBody>
                  <a:tcPr/>
                </a:tc>
                <a:tc>
                  <a:txBody>
                    <a:bodyPr/>
                    <a:lstStyle/>
                    <a:p>
                      <a:r>
                        <a:rPr lang="en-US" sz="1700" dirty="0" smtClean="0"/>
                        <a:t>Very costly</a:t>
                      </a:r>
                      <a:endParaRPr lang="en-US" sz="1700" dirty="0"/>
                    </a:p>
                  </a:txBody>
                  <a:tcPr/>
                </a:tc>
                <a:tc>
                  <a:txBody>
                    <a:bodyPr/>
                    <a:lstStyle/>
                    <a:p>
                      <a:r>
                        <a:rPr lang="en-US" sz="1700" dirty="0" smtClean="0"/>
                        <a:t>Moderate but exotic earthworms are expensive</a:t>
                      </a:r>
                      <a:endParaRPr lang="en-US" sz="1700" dirty="0"/>
                    </a:p>
                  </a:txBody>
                  <a:tcPr/>
                </a:tc>
              </a:tr>
              <a:tr h="0">
                <a:tc>
                  <a:txBody>
                    <a:bodyPr/>
                    <a:lstStyle/>
                    <a:p>
                      <a:r>
                        <a:rPr lang="en-US" sz="1700" dirty="0" smtClean="0"/>
                        <a:t>Odor and aesthetic issues</a:t>
                      </a:r>
                      <a:endParaRPr lang="en-US" sz="1700" dirty="0"/>
                    </a:p>
                  </a:txBody>
                  <a:tcPr/>
                </a:tc>
                <a:tc>
                  <a:txBody>
                    <a:bodyPr/>
                    <a:lstStyle/>
                    <a:p>
                      <a:r>
                        <a:rPr lang="en-US" sz="1700" dirty="0" err="1" smtClean="0"/>
                        <a:t>Odour</a:t>
                      </a:r>
                      <a:r>
                        <a:rPr lang="en-US" sz="1700" dirty="0" smtClean="0"/>
                        <a:t> is an issue if turning is inadequate</a:t>
                      </a:r>
                      <a:endParaRPr lang="en-US" sz="1700" dirty="0"/>
                    </a:p>
                  </a:txBody>
                  <a:tcPr/>
                </a:tc>
                <a:tc>
                  <a:txBody>
                    <a:bodyPr/>
                    <a:lstStyle/>
                    <a:p>
                      <a:r>
                        <a:rPr lang="en-US" sz="1700" dirty="0" smtClean="0"/>
                        <a:t>Moderate</a:t>
                      </a:r>
                      <a:r>
                        <a:rPr lang="en-US" sz="1700" baseline="0" dirty="0" smtClean="0"/>
                        <a:t> but controls can be used such as pile insulation and filters on air system</a:t>
                      </a:r>
                      <a:endParaRPr lang="en-US" sz="1700" dirty="0"/>
                    </a:p>
                  </a:txBody>
                  <a:tcPr/>
                </a:tc>
                <a:tc>
                  <a:txBody>
                    <a:bodyPr/>
                    <a:lstStyle/>
                    <a:p>
                      <a:r>
                        <a:rPr lang="en-US" sz="1700" dirty="0" smtClean="0"/>
                        <a:t>Minimum due to equipment failure or system design failure</a:t>
                      </a:r>
                      <a:endParaRPr lang="en-US" sz="1700" dirty="0"/>
                    </a:p>
                  </a:txBody>
                  <a:tcPr/>
                </a:tc>
                <a:tc>
                  <a:txBody>
                    <a:bodyPr/>
                    <a:lstStyle/>
                    <a:p>
                      <a:r>
                        <a:rPr lang="en-US" sz="1700" dirty="0" smtClean="0"/>
                        <a:t>None</a:t>
                      </a:r>
                      <a:endParaRPr lang="en-US" sz="1700" dirty="0"/>
                    </a:p>
                  </a:txBody>
                  <a:tcPr/>
                </a:tc>
              </a:tr>
            </a:tbl>
          </a:graphicData>
        </a:graphic>
      </p:graphicFrame>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pic>
        <p:nvPicPr>
          <p:cNvPr id="608258" name="Picture 2"/>
          <p:cNvPicPr>
            <a:picLocks noChangeAspect="1" noChangeArrowheads="1"/>
          </p:cNvPicPr>
          <p:nvPr/>
        </p:nvPicPr>
        <p:blipFill>
          <a:blip r:embed="rId1"/>
          <a:srcRect r="36978" b="15247"/>
          <a:stretch>
            <a:fillRect/>
          </a:stretch>
        </p:blipFill>
        <p:spPr bwMode="auto">
          <a:xfrm>
            <a:off x="0" y="144081"/>
            <a:ext cx="3749040" cy="6552284"/>
          </a:xfrm>
          <a:prstGeom prst="rect">
            <a:avLst/>
          </a:prstGeom>
          <a:noFill/>
          <a:ln w="9525">
            <a:noFill/>
            <a:miter lim="800000"/>
            <a:headEnd/>
            <a:tailEnd/>
          </a:ln>
          <a:effectLst/>
        </p:spPr>
      </p:pic>
      <p:pic>
        <p:nvPicPr>
          <p:cNvPr id="608259" name="Picture 3"/>
          <p:cNvPicPr>
            <a:picLocks noChangeAspect="1" noChangeArrowheads="1"/>
          </p:cNvPicPr>
          <p:nvPr/>
        </p:nvPicPr>
        <p:blipFill>
          <a:blip r:embed="rId2"/>
          <a:srcRect/>
          <a:stretch>
            <a:fillRect/>
          </a:stretch>
        </p:blipFill>
        <p:spPr bwMode="auto">
          <a:xfrm>
            <a:off x="4886325" y="1476635"/>
            <a:ext cx="4257675" cy="3209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t>
            </a:r>
            <a:endParaRPr lang="en-US" dirty="0"/>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pic>
        <p:nvPicPr>
          <p:cNvPr id="5" name="Picture 4"/>
          <p:cNvPicPr/>
          <p:nvPr/>
        </p:nvPicPr>
        <p:blipFill>
          <a:blip r:embed="rId1"/>
          <a:srcRect/>
          <a:stretch>
            <a:fillRect/>
          </a:stretch>
        </p:blipFill>
        <p:spPr bwMode="auto">
          <a:xfrm>
            <a:off x="0" y="2430247"/>
            <a:ext cx="9144000" cy="42753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357188"/>
            <a:ext cx="9144000" cy="1143000"/>
          </a:xfrm>
        </p:spPr>
        <p:txBody>
          <a:bodyPr/>
          <a:lstStyle/>
          <a:p>
            <a:r>
              <a:rPr lang="en-US" sz="3600" dirty="0" smtClean="0">
                <a:latin typeface="Arial" panose="02080604020202020204" pitchFamily="34" charset="0"/>
                <a:cs typeface="Arial" panose="02080604020202020204" pitchFamily="34" charset="0"/>
              </a:rPr>
              <a:t>What really COMPOSTING is ?-</a:t>
            </a:r>
            <a:br>
              <a:rPr lang="en-US" sz="3600" dirty="0" smtClean="0">
                <a:latin typeface="Arial" panose="02080604020202020204" pitchFamily="34" charset="0"/>
                <a:cs typeface="Arial" panose="02080604020202020204" pitchFamily="34" charset="0"/>
              </a:rPr>
            </a:br>
            <a:r>
              <a:rPr lang="en-US" sz="3600" dirty="0" smtClean="0">
                <a:latin typeface="Arial" panose="02080604020202020204" pitchFamily="34" charset="0"/>
                <a:cs typeface="Arial" panose="02080604020202020204" pitchFamily="34" charset="0"/>
              </a:rPr>
              <a:t>Speeding up the natural decay process</a:t>
            </a:r>
            <a:endParaRPr lang="en-IN" sz="3600" dirty="0" smtClean="0">
              <a:latin typeface="Arial" panose="02080604020202020204" pitchFamily="34" charset="0"/>
              <a:cs typeface="Arial" panose="02080604020202020204" pitchFamily="34" charset="0"/>
            </a:endParaRPr>
          </a:p>
        </p:txBody>
      </p:sp>
      <p:sp>
        <p:nvSpPr>
          <p:cNvPr id="34819" name="Content Placeholder 2"/>
          <p:cNvSpPr>
            <a:spLocks noGrp="1"/>
          </p:cNvSpPr>
          <p:nvPr>
            <p:ph idx="1"/>
          </p:nvPr>
        </p:nvSpPr>
        <p:spPr>
          <a:xfrm>
            <a:off x="428625" y="1871003"/>
            <a:ext cx="8229600" cy="4525963"/>
          </a:xfrm>
        </p:spPr>
        <p:txBody>
          <a:bodyPr/>
          <a:lstStyle/>
          <a:p>
            <a:r>
              <a:rPr lang="en-US" dirty="0" smtClean="0">
                <a:latin typeface="Arial" panose="02080604020202020204" pitchFamily="34" charset="0"/>
                <a:cs typeface="Arial" panose="02080604020202020204" pitchFamily="34" charset="0"/>
              </a:rPr>
              <a:t>By Maintaining optimum:</a:t>
            </a:r>
            <a:endParaRPr lang="en-US" dirty="0" smtClean="0">
              <a:latin typeface="Arial" panose="02080604020202020204" pitchFamily="34" charset="0"/>
              <a:cs typeface="Arial" panose="02080604020202020204" pitchFamily="34" charset="0"/>
            </a:endParaRPr>
          </a:p>
          <a:p>
            <a:pPr lvl="1"/>
            <a:r>
              <a:rPr lang="en-US" dirty="0" smtClean="0">
                <a:latin typeface="Arial" panose="02080604020202020204" pitchFamily="34" charset="0"/>
                <a:cs typeface="Arial" panose="02080604020202020204" pitchFamily="34" charset="0"/>
              </a:rPr>
              <a:t>Water/Moisture contents of the waste</a:t>
            </a:r>
            <a:endParaRPr lang="en-US" dirty="0" smtClean="0">
              <a:latin typeface="Arial" panose="02080604020202020204" pitchFamily="34" charset="0"/>
              <a:cs typeface="Arial" panose="02080604020202020204" pitchFamily="34" charset="0"/>
            </a:endParaRPr>
          </a:p>
          <a:p>
            <a:pPr lvl="1"/>
            <a:r>
              <a:rPr lang="en-US" dirty="0" smtClean="0">
                <a:latin typeface="Arial" panose="02080604020202020204" pitchFamily="34" charset="0"/>
                <a:cs typeface="Arial" panose="02080604020202020204" pitchFamily="34" charset="0"/>
              </a:rPr>
              <a:t>Shredding- Optimum particle sizes</a:t>
            </a:r>
            <a:endParaRPr lang="en-US" dirty="0" smtClean="0">
              <a:latin typeface="Arial" panose="02080604020202020204" pitchFamily="34" charset="0"/>
              <a:cs typeface="Arial" panose="02080604020202020204" pitchFamily="34" charset="0"/>
            </a:endParaRPr>
          </a:p>
          <a:p>
            <a:pPr lvl="1"/>
            <a:r>
              <a:rPr lang="en-US" dirty="0" smtClean="0">
                <a:latin typeface="Arial" panose="02080604020202020204" pitchFamily="34" charset="0"/>
                <a:cs typeface="Arial" panose="02080604020202020204" pitchFamily="34" charset="0"/>
              </a:rPr>
              <a:t>Ingredient (Carbon and Nitrogen) in the waste, &amp; decomposers (Bacteria, Fungi etc., )</a:t>
            </a:r>
            <a:endParaRPr lang="en-US" dirty="0" smtClean="0">
              <a:latin typeface="Arial" panose="02080604020202020204" pitchFamily="34" charset="0"/>
              <a:cs typeface="Arial" panose="02080604020202020204" pitchFamily="34" charset="0"/>
            </a:endParaRPr>
          </a:p>
          <a:p>
            <a:pPr lvl="1"/>
            <a:r>
              <a:rPr lang="en-US" dirty="0" smtClean="0">
                <a:latin typeface="Arial" panose="02080604020202020204" pitchFamily="34" charset="0"/>
                <a:cs typeface="Arial" panose="02080604020202020204" pitchFamily="34" charset="0"/>
              </a:rPr>
              <a:t>Air /oxygen  transfer (turning) or by diffused aeration to the waste.</a:t>
            </a:r>
            <a:endParaRPr lang="en-US" dirty="0" smtClean="0">
              <a:latin typeface="Arial" panose="02080604020202020204" pitchFamily="34" charset="0"/>
              <a:cs typeface="Arial" panose="02080604020202020204" pitchFamily="34" charset="0"/>
            </a:endParaRPr>
          </a:p>
          <a:p>
            <a:pPr lvl="1"/>
            <a:r>
              <a:rPr lang="en-US" dirty="0" smtClean="0">
                <a:latin typeface="Arial" panose="02080604020202020204" pitchFamily="34" charset="0"/>
                <a:cs typeface="Arial" panose="02080604020202020204" pitchFamily="34" charset="0"/>
              </a:rPr>
              <a:t>Temperature of the waste</a:t>
            </a:r>
            <a:endParaRPr lang="en-US" dirty="0" smtClean="0">
              <a:latin typeface="Arial" panose="02080604020202020204" pitchFamily="34" charset="0"/>
              <a:cs typeface="Arial" panose="02080604020202020204" pitchFamily="34" charset="0"/>
            </a:endParaRPr>
          </a:p>
          <a:p>
            <a:endParaRPr lang="en-IN" dirty="0" smtClean="0">
              <a:latin typeface="Arial" panose="02080604020202020204" pitchFamily="34" charset="0"/>
              <a:cs typeface="Arial" panose="02080604020202020204" pitchFamily="34" charset="0"/>
            </a:endParaRPr>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ox(in)">
                                      <p:cBhvr>
                                        <p:cTn id="7" dur="5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4819">
                                            <p:txEl>
                                              <p:pRg st="0" end="0"/>
                                            </p:txEl>
                                          </p:spTgt>
                                        </p:tgtEl>
                                        <p:attrNameLst>
                                          <p:attrName>style.visibility</p:attrName>
                                        </p:attrNameLst>
                                      </p:cBhvr>
                                      <p:to>
                                        <p:strVal val="visible"/>
                                      </p:to>
                                    </p:set>
                                    <p:animEffect transition="in" filter="box(in)">
                                      <p:cBhvr>
                                        <p:cTn id="12" dur="500"/>
                                        <p:tgtEl>
                                          <p:spTgt spid="348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4819">
                                            <p:txEl>
                                              <p:pRg st="1" end="1"/>
                                            </p:txEl>
                                          </p:spTgt>
                                        </p:tgtEl>
                                        <p:attrNameLst>
                                          <p:attrName>style.visibility</p:attrName>
                                        </p:attrNameLst>
                                      </p:cBhvr>
                                      <p:to>
                                        <p:strVal val="visible"/>
                                      </p:to>
                                    </p:set>
                                    <p:animEffect transition="in" filter="box(in)">
                                      <p:cBhvr>
                                        <p:cTn id="17" dur="500"/>
                                        <p:tgtEl>
                                          <p:spTgt spid="348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4819">
                                            <p:txEl>
                                              <p:pRg st="2" end="2"/>
                                            </p:txEl>
                                          </p:spTgt>
                                        </p:tgtEl>
                                        <p:attrNameLst>
                                          <p:attrName>style.visibility</p:attrName>
                                        </p:attrNameLst>
                                      </p:cBhvr>
                                      <p:to>
                                        <p:strVal val="visible"/>
                                      </p:to>
                                    </p:set>
                                    <p:animEffect transition="in" filter="box(in)">
                                      <p:cBhvr>
                                        <p:cTn id="22" dur="500"/>
                                        <p:tgtEl>
                                          <p:spTgt spid="348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4819">
                                            <p:txEl>
                                              <p:pRg st="3" end="3"/>
                                            </p:txEl>
                                          </p:spTgt>
                                        </p:tgtEl>
                                        <p:attrNameLst>
                                          <p:attrName>style.visibility</p:attrName>
                                        </p:attrNameLst>
                                      </p:cBhvr>
                                      <p:to>
                                        <p:strVal val="visible"/>
                                      </p:to>
                                    </p:set>
                                    <p:animEffect transition="in" filter="box(in)">
                                      <p:cBhvr>
                                        <p:cTn id="27" dur="500"/>
                                        <p:tgtEl>
                                          <p:spTgt spid="348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4819">
                                            <p:txEl>
                                              <p:pRg st="4" end="4"/>
                                            </p:txEl>
                                          </p:spTgt>
                                        </p:tgtEl>
                                        <p:attrNameLst>
                                          <p:attrName>style.visibility</p:attrName>
                                        </p:attrNameLst>
                                      </p:cBhvr>
                                      <p:to>
                                        <p:strVal val="visible"/>
                                      </p:to>
                                    </p:set>
                                    <p:animEffect transition="in" filter="box(in)">
                                      <p:cBhvr>
                                        <p:cTn id="32" dur="500"/>
                                        <p:tgtEl>
                                          <p:spTgt spid="3481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4819">
                                            <p:txEl>
                                              <p:pRg st="5" end="5"/>
                                            </p:txEl>
                                          </p:spTgt>
                                        </p:tgtEl>
                                        <p:attrNameLst>
                                          <p:attrName>style.visibility</p:attrName>
                                        </p:attrNameLst>
                                      </p:cBhvr>
                                      <p:to>
                                        <p:strVal val="visible"/>
                                      </p:to>
                                    </p:set>
                                    <p:animEffect transition="in" filter="box(in)">
                                      <p:cBhvr>
                                        <p:cTn id="37" dur="500"/>
                                        <p:tgtEl>
                                          <p:spTgt spid="3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00063" y="0"/>
            <a:ext cx="8229600" cy="844062"/>
          </a:xfrm>
        </p:spPr>
        <p:txBody>
          <a:bodyPr/>
          <a:lstStyle/>
          <a:p>
            <a:r>
              <a:rPr lang="en-US" dirty="0" smtClean="0">
                <a:latin typeface="Arial" panose="02080604020202020204" pitchFamily="34" charset="0"/>
                <a:cs typeface="Arial" panose="02080604020202020204" pitchFamily="34" charset="0"/>
              </a:rPr>
              <a:t>Moisture</a:t>
            </a:r>
            <a:endParaRPr lang="en-IN" dirty="0" smtClean="0">
              <a:latin typeface="Arial" panose="02080604020202020204" pitchFamily="34" charset="0"/>
              <a:cs typeface="Arial" panose="02080604020202020204" pitchFamily="34" charset="0"/>
            </a:endParaRPr>
          </a:p>
        </p:txBody>
      </p:sp>
      <p:sp>
        <p:nvSpPr>
          <p:cNvPr id="35843" name="Content Placeholder 2"/>
          <p:cNvSpPr>
            <a:spLocks noGrp="1"/>
          </p:cNvSpPr>
          <p:nvPr>
            <p:ph idx="1"/>
          </p:nvPr>
        </p:nvSpPr>
        <p:spPr>
          <a:xfrm>
            <a:off x="500063" y="844062"/>
            <a:ext cx="8330038" cy="4114800"/>
          </a:xfrm>
        </p:spPr>
        <p:txBody>
          <a:bodyPr/>
          <a:lstStyle/>
          <a:p>
            <a:r>
              <a:rPr lang="en-IN" dirty="0" smtClean="0">
                <a:latin typeface="Arial" panose="02080604020202020204" pitchFamily="34" charset="0"/>
                <a:cs typeface="Arial" panose="02080604020202020204" pitchFamily="34" charset="0"/>
              </a:rPr>
              <a:t>Rapid decomposition requires optimum water content- 60-70 % by weight.</a:t>
            </a:r>
            <a:endParaRPr lang="en-IN" dirty="0" smtClean="0">
              <a:latin typeface="Arial" panose="02080604020202020204" pitchFamily="34" charset="0"/>
              <a:cs typeface="Arial" panose="02080604020202020204" pitchFamily="34" charset="0"/>
            </a:endParaRPr>
          </a:p>
          <a:p>
            <a:r>
              <a:rPr lang="en-IN" dirty="0" smtClean="0">
                <a:latin typeface="Arial" panose="02080604020202020204" pitchFamily="34" charset="0"/>
                <a:cs typeface="Arial" panose="02080604020202020204" pitchFamily="34" charset="0"/>
              </a:rPr>
              <a:t>If too dry (30-40 %), bacterial activity will slow or cease</a:t>
            </a:r>
            <a:endParaRPr lang="en-IN" dirty="0" smtClean="0">
              <a:latin typeface="Arial" panose="02080604020202020204" pitchFamily="34" charset="0"/>
              <a:cs typeface="Arial" panose="02080604020202020204" pitchFamily="34" charset="0"/>
            </a:endParaRPr>
          </a:p>
          <a:p>
            <a:r>
              <a:rPr lang="en-IN" dirty="0" smtClean="0">
                <a:latin typeface="Arial" panose="02080604020202020204" pitchFamily="34" charset="0"/>
                <a:cs typeface="Arial" panose="02080604020202020204" pitchFamily="34" charset="0"/>
              </a:rPr>
              <a:t>If too wet (&gt;70 %), air cannot transfer to microorganisms due to clogging of pores and will lead to anaerobic conditions.</a:t>
            </a:r>
            <a:endParaRPr lang="en-IN" dirty="0" smtClean="0">
              <a:latin typeface="Arial" panose="02080604020202020204" pitchFamily="34" charset="0"/>
              <a:cs typeface="Arial" panose="02080604020202020204" pitchFamily="34" charset="0"/>
            </a:endParaRPr>
          </a:p>
          <a:p>
            <a:r>
              <a:rPr lang="en-IN" dirty="0" smtClean="0">
                <a:latin typeface="Arial" panose="02080604020202020204" pitchFamily="34" charset="0"/>
                <a:cs typeface="Arial" panose="02080604020202020204" pitchFamily="34" charset="0"/>
              </a:rPr>
              <a:t>If too dry, </a:t>
            </a:r>
            <a:r>
              <a:rPr lang="en-IN" b="1" dirty="0" smtClean="0">
                <a:solidFill>
                  <a:srgbClr val="FF0000"/>
                </a:solidFill>
                <a:latin typeface="Arial" panose="02080604020202020204" pitchFamily="34" charset="0"/>
                <a:cs typeface="Arial" panose="02080604020202020204" pitchFamily="34" charset="0"/>
              </a:rPr>
              <a:t>add water </a:t>
            </a:r>
            <a:r>
              <a:rPr lang="en-IN" dirty="0" smtClean="0">
                <a:latin typeface="Arial" panose="02080604020202020204" pitchFamily="34" charset="0"/>
                <a:cs typeface="Arial" panose="02080604020202020204" pitchFamily="34" charset="0"/>
              </a:rPr>
              <a:t>as you turn the pile, not the case</a:t>
            </a:r>
            <a:endParaRPr lang="en-IN" dirty="0" smtClean="0">
              <a:latin typeface="Arial" panose="02080604020202020204" pitchFamily="34" charset="0"/>
              <a:cs typeface="Arial" panose="02080604020202020204" pitchFamily="34" charset="0"/>
            </a:endParaRPr>
          </a:p>
          <a:p>
            <a:r>
              <a:rPr lang="en-IN" dirty="0" smtClean="0">
                <a:latin typeface="Arial" panose="02080604020202020204" pitchFamily="34" charset="0"/>
                <a:cs typeface="Arial" panose="02080604020202020204" pitchFamily="34" charset="0"/>
              </a:rPr>
              <a:t>If too wet, </a:t>
            </a:r>
            <a:r>
              <a:rPr lang="en-IN" b="1" u="sng" dirty="0" smtClean="0">
                <a:solidFill>
                  <a:srgbClr val="FF0000"/>
                </a:solidFill>
                <a:latin typeface="Arial" panose="02080604020202020204" pitchFamily="34" charset="0"/>
                <a:cs typeface="Arial" panose="02080604020202020204" pitchFamily="34" charset="0"/>
              </a:rPr>
              <a:t>add browns and/or turn </a:t>
            </a:r>
            <a:r>
              <a:rPr lang="en-IN" dirty="0" smtClean="0">
                <a:latin typeface="Arial" panose="02080604020202020204" pitchFamily="34" charset="0"/>
                <a:cs typeface="Arial" panose="02080604020202020204" pitchFamily="34" charset="0"/>
              </a:rPr>
              <a:t>the pile </a:t>
            </a:r>
            <a:endParaRPr lang="en-IN" dirty="0" smtClean="0">
              <a:latin typeface="Arial" panose="02080604020202020204" pitchFamily="34" charset="0"/>
              <a:cs typeface="Arial" panose="02080604020202020204" pitchFamily="34" charset="0"/>
            </a:endParaRPr>
          </a:p>
        </p:txBody>
      </p:sp>
      <p:sp>
        <p:nvSpPr>
          <p:cNvPr id="4" name="Slide Number Placeholder 3"/>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box(in)">
                                      <p:cBhvr>
                                        <p:cTn id="7" dur="500"/>
                                        <p:tgtEl>
                                          <p:spTgt spid="358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5843">
                                            <p:txEl>
                                              <p:pRg st="0" end="0"/>
                                            </p:txEl>
                                          </p:spTgt>
                                        </p:tgtEl>
                                        <p:attrNameLst>
                                          <p:attrName>style.visibility</p:attrName>
                                        </p:attrNameLst>
                                      </p:cBhvr>
                                      <p:to>
                                        <p:strVal val="visible"/>
                                      </p:to>
                                    </p:set>
                                    <p:animEffect transition="in" filter="box(in)">
                                      <p:cBhvr>
                                        <p:cTn id="12" dur="500"/>
                                        <p:tgtEl>
                                          <p:spTgt spid="358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5843">
                                            <p:txEl>
                                              <p:pRg st="1" end="1"/>
                                            </p:txEl>
                                          </p:spTgt>
                                        </p:tgtEl>
                                        <p:attrNameLst>
                                          <p:attrName>style.visibility</p:attrName>
                                        </p:attrNameLst>
                                      </p:cBhvr>
                                      <p:to>
                                        <p:strVal val="visible"/>
                                      </p:to>
                                    </p:set>
                                    <p:animEffect transition="in" filter="box(in)">
                                      <p:cBhvr>
                                        <p:cTn id="17" dur="500"/>
                                        <p:tgtEl>
                                          <p:spTgt spid="3584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5843">
                                            <p:txEl>
                                              <p:pRg st="2" end="2"/>
                                            </p:txEl>
                                          </p:spTgt>
                                        </p:tgtEl>
                                        <p:attrNameLst>
                                          <p:attrName>style.visibility</p:attrName>
                                        </p:attrNameLst>
                                      </p:cBhvr>
                                      <p:to>
                                        <p:strVal val="visible"/>
                                      </p:to>
                                    </p:set>
                                    <p:animEffect transition="in" filter="box(in)">
                                      <p:cBhvr>
                                        <p:cTn id="22" dur="500"/>
                                        <p:tgtEl>
                                          <p:spTgt spid="358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5843">
                                            <p:txEl>
                                              <p:pRg st="3" end="3"/>
                                            </p:txEl>
                                          </p:spTgt>
                                        </p:tgtEl>
                                        <p:attrNameLst>
                                          <p:attrName>style.visibility</p:attrName>
                                        </p:attrNameLst>
                                      </p:cBhvr>
                                      <p:to>
                                        <p:strVal val="visible"/>
                                      </p:to>
                                    </p:set>
                                    <p:animEffect transition="in" filter="box(in)">
                                      <p:cBhvr>
                                        <p:cTn id="27" dur="500"/>
                                        <p:tgtEl>
                                          <p:spTgt spid="3584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5843">
                                            <p:txEl>
                                              <p:pRg st="4" end="4"/>
                                            </p:txEl>
                                          </p:spTgt>
                                        </p:tgtEl>
                                        <p:attrNameLst>
                                          <p:attrName>style.visibility</p:attrName>
                                        </p:attrNameLst>
                                      </p:cBhvr>
                                      <p:to>
                                        <p:strVal val="visible"/>
                                      </p:to>
                                    </p:set>
                                    <p:animEffect transition="in" filter="box(in)">
                                      <p:cBhvr>
                                        <p:cTn id="32" dur="500"/>
                                        <p:tgtEl>
                                          <p:spTgt spid="358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4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85800" y="214313"/>
            <a:ext cx="7772400" cy="1143000"/>
          </a:xfrm>
        </p:spPr>
        <p:txBody>
          <a:bodyPr/>
          <a:lstStyle/>
          <a:p>
            <a:r>
              <a:rPr lang="en-US" smtClean="0">
                <a:latin typeface="Arial" panose="02080604020202020204" pitchFamily="34" charset="0"/>
                <a:cs typeface="Arial" panose="02080604020202020204" pitchFamily="34" charset="0"/>
              </a:rPr>
              <a:t>Moisture Contents</a:t>
            </a:r>
            <a:endParaRPr lang="en-IN" smtClean="0">
              <a:latin typeface="Arial" panose="02080604020202020204" pitchFamily="34" charset="0"/>
              <a:cs typeface="Arial" panose="02080604020202020204" pitchFamily="34" charset="0"/>
            </a:endParaRPr>
          </a:p>
        </p:txBody>
      </p:sp>
      <p:pic>
        <p:nvPicPr>
          <p:cNvPr id="36867" name="Picture 5"/>
          <p:cNvPicPr>
            <a:picLocks noChangeAspect="1" noChangeArrowheads="1"/>
          </p:cNvPicPr>
          <p:nvPr/>
        </p:nvPicPr>
        <p:blipFill>
          <a:blip r:embed="rId1"/>
          <a:srcRect/>
          <a:stretch>
            <a:fillRect/>
          </a:stretch>
        </p:blipFill>
        <p:spPr bwMode="auto">
          <a:xfrm>
            <a:off x="785813" y="1357313"/>
            <a:ext cx="7242175" cy="2571750"/>
          </a:xfrm>
          <a:prstGeom prst="rect">
            <a:avLst/>
          </a:prstGeom>
          <a:noFill/>
          <a:ln w="9525">
            <a:noFill/>
            <a:miter lim="800000"/>
            <a:headEnd/>
            <a:tailEnd/>
          </a:ln>
        </p:spPr>
      </p:pic>
      <p:pic>
        <p:nvPicPr>
          <p:cNvPr id="36868" name="Picture 8"/>
          <p:cNvPicPr>
            <a:picLocks noChangeAspect="1" noChangeArrowheads="1"/>
          </p:cNvPicPr>
          <p:nvPr/>
        </p:nvPicPr>
        <p:blipFill>
          <a:blip r:embed="rId2"/>
          <a:srcRect/>
          <a:stretch>
            <a:fillRect/>
          </a:stretch>
        </p:blipFill>
        <p:spPr bwMode="auto">
          <a:xfrm>
            <a:off x="0" y="4857750"/>
            <a:ext cx="3990975" cy="1743075"/>
          </a:xfrm>
          <a:prstGeom prst="rect">
            <a:avLst/>
          </a:prstGeom>
          <a:noFill/>
          <a:ln w="9525">
            <a:noFill/>
            <a:miter lim="800000"/>
            <a:headEnd/>
            <a:tailEnd/>
          </a:ln>
        </p:spPr>
      </p:pic>
      <p:pic>
        <p:nvPicPr>
          <p:cNvPr id="36869" name="Picture 7"/>
          <p:cNvPicPr>
            <a:picLocks noChangeAspect="1" noChangeArrowheads="1"/>
          </p:cNvPicPr>
          <p:nvPr/>
        </p:nvPicPr>
        <p:blipFill>
          <a:blip r:embed="rId3"/>
          <a:srcRect/>
          <a:stretch>
            <a:fillRect/>
          </a:stretch>
        </p:blipFill>
        <p:spPr bwMode="auto">
          <a:xfrm>
            <a:off x="4429125" y="4857750"/>
            <a:ext cx="4486275" cy="1743075"/>
          </a:xfrm>
          <a:prstGeom prst="rect">
            <a:avLst/>
          </a:prstGeom>
          <a:noFill/>
          <a:ln w="9525">
            <a:noFill/>
            <a:miter lim="800000"/>
            <a:headEnd/>
            <a:tailEnd/>
          </a:ln>
        </p:spPr>
      </p:pic>
      <p:sp>
        <p:nvSpPr>
          <p:cNvPr id="14342" name="Rectangle 5"/>
          <p:cNvSpPr>
            <a:spLocks noChangeArrowheads="1"/>
          </p:cNvSpPr>
          <p:nvPr/>
        </p:nvSpPr>
        <p:spPr bwMode="auto">
          <a:xfrm>
            <a:off x="0" y="0"/>
            <a:ext cx="9144000" cy="457200"/>
          </a:xfrm>
          <a:prstGeom prst="rect">
            <a:avLst/>
          </a:prstGeom>
          <a:noFill/>
          <a:ln w="9525">
            <a:noFill/>
            <a:miter lim="800000"/>
          </a:ln>
        </p:spPr>
        <p:txBody>
          <a:bodyPr wrap="none" anchor="ctr">
            <a:spAutoFit/>
          </a:bodyPr>
          <a:lstStyle/>
          <a:p>
            <a:endParaRPr lang="en-IN"/>
          </a:p>
        </p:txBody>
      </p:sp>
      <p:sp>
        <p:nvSpPr>
          <p:cNvPr id="37895" name="Rectangle 6"/>
          <p:cNvSpPr>
            <a:spLocks noChangeArrowheads="1"/>
          </p:cNvSpPr>
          <p:nvPr/>
        </p:nvSpPr>
        <p:spPr bwMode="auto">
          <a:xfrm>
            <a:off x="4429124" y="4071938"/>
            <a:ext cx="4500563" cy="861774"/>
          </a:xfrm>
          <a:prstGeom prst="rect">
            <a:avLst/>
          </a:prstGeom>
          <a:noFill/>
          <a:ln w="9525">
            <a:noFill/>
            <a:miter lim="800000"/>
          </a:ln>
        </p:spPr>
        <p:txBody>
          <a:bodyPr wrap="square" anchor="ctr">
            <a:spAutoFit/>
          </a:bodyPr>
          <a:lstStyle/>
          <a:p>
            <a:pPr eaLnBrk="0" hangingPunct="0"/>
            <a:r>
              <a:rPr lang="en-US" sz="2000" b="1" dirty="0">
                <a:solidFill>
                  <a:srgbClr val="FFC000"/>
                </a:solidFill>
              </a:rPr>
              <a:t>Moisture content of mixed material</a:t>
            </a:r>
            <a:endParaRPr lang="en-US" sz="2000" b="1" dirty="0">
              <a:solidFill>
                <a:srgbClr val="FFC000"/>
              </a:solidFill>
            </a:endParaRPr>
          </a:p>
          <a:p>
            <a:pPr eaLnBrk="0" hangingPunct="0"/>
            <a:endParaRPr lang="en-US" sz="2000" b="1" dirty="0">
              <a:solidFill>
                <a:srgbClr val="FFC000"/>
              </a:solidFill>
            </a:endParaRPr>
          </a:p>
        </p:txBody>
      </p:sp>
      <p:sp>
        <p:nvSpPr>
          <p:cNvPr id="14344" name="Rectangle 7"/>
          <p:cNvSpPr>
            <a:spLocks noChangeArrowheads="1"/>
          </p:cNvSpPr>
          <p:nvPr/>
        </p:nvSpPr>
        <p:spPr bwMode="auto">
          <a:xfrm>
            <a:off x="0" y="4400550"/>
            <a:ext cx="9144000" cy="457200"/>
          </a:xfrm>
          <a:prstGeom prst="rect">
            <a:avLst/>
          </a:prstGeom>
          <a:noFill/>
          <a:ln w="9525">
            <a:noFill/>
            <a:miter lim="800000"/>
          </a:ln>
        </p:spPr>
        <p:txBody>
          <a:bodyPr wrap="none" anchor="ctr">
            <a:spAutoFit/>
          </a:bodyPr>
          <a:lstStyle/>
          <a:p>
            <a:pPr eaLnBrk="0" hangingPunct="0"/>
            <a:endParaRPr lang="en-US"/>
          </a:p>
        </p:txBody>
      </p:sp>
      <p:sp>
        <p:nvSpPr>
          <p:cNvPr id="9" name="Slide Number Placeholder 8"/>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box(in)">
                                      <p:cBhvr>
                                        <p:cTn id="7" dur="500"/>
                                        <p:tgtEl>
                                          <p:spTgt spid="3686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box(in)">
                                      <p:cBhvr>
                                        <p:cTn id="12" dur="500"/>
                                        <p:tgtEl>
                                          <p:spTgt spid="3686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6868"/>
                                        </p:tgtEl>
                                        <p:attrNameLst>
                                          <p:attrName>style.visibility</p:attrName>
                                        </p:attrNameLst>
                                      </p:cBhvr>
                                      <p:to>
                                        <p:strVal val="visible"/>
                                      </p:to>
                                    </p:set>
                                    <p:animEffect transition="in" filter="box(in)">
                                      <p:cBhvr>
                                        <p:cTn id="17" dur="500"/>
                                        <p:tgtEl>
                                          <p:spTgt spid="3686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7895"/>
                                        </p:tgtEl>
                                        <p:attrNameLst>
                                          <p:attrName>style.visibility</p:attrName>
                                        </p:attrNameLst>
                                      </p:cBhvr>
                                      <p:to>
                                        <p:strVal val="visible"/>
                                      </p:to>
                                    </p:set>
                                    <p:animEffect transition="in" filter="box(in)">
                                      <p:cBhvr>
                                        <p:cTn id="22" dur="500"/>
                                        <p:tgtEl>
                                          <p:spTgt spid="3789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6869"/>
                                        </p:tgtEl>
                                        <p:attrNameLst>
                                          <p:attrName>style.visibility</p:attrName>
                                        </p:attrNameLst>
                                      </p:cBhvr>
                                      <p:to>
                                        <p:strVal val="visible"/>
                                      </p:to>
                                    </p:set>
                                    <p:animEffect transition="in" filter="box(in)">
                                      <p:cBhvr>
                                        <p:cTn id="27" dur="5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P spid="3789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1"/>
          <p:cNvSpPr>
            <a:spLocks noGrp="1" noChangeArrowheads="1"/>
          </p:cNvSpPr>
          <p:nvPr>
            <p:ph type="title"/>
          </p:nvPr>
        </p:nvSpPr>
        <p:spPr bwMode="auto">
          <a:xfrm>
            <a:off x="228600" y="270808"/>
            <a:ext cx="8470900" cy="193899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20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Q. Ten tons of a mixture of paper and other compostable</a:t>
            </a:r>
            <a:br>
              <a:rPr kumimoji="0" lang="en-US" sz="20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br>
            <a:r>
              <a:rPr kumimoji="0" lang="en-US" sz="20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 materials has a moisture content of 7%. </a:t>
            </a:r>
            <a:br>
              <a:rPr kumimoji="0" lang="en-US" sz="20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br>
            <a:r>
              <a:rPr kumimoji="0" lang="en-US" sz="20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The intent is to make a mixture for composting of 50% moisture. </a:t>
            </a:r>
            <a:br>
              <a:rPr kumimoji="0" lang="en-US" sz="20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br>
            <a:r>
              <a:rPr kumimoji="0" lang="en-US" sz="20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How many tons of water or </a:t>
            </a:r>
            <a:br>
              <a:rPr kumimoji="0" lang="en-US" sz="20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br>
            <a:r>
              <a:rPr kumimoji="0" lang="en-US" sz="20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sludge must be added to the solids to achieve this moisture </a:t>
            </a:r>
            <a:br>
              <a:rPr kumimoji="0" lang="en-US" sz="20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br>
            <a:r>
              <a:rPr kumimoji="0" lang="en-US" sz="20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concentration in the compost pile?</a:t>
            </a:r>
            <a:endParaRPr kumimoji="0" lang="en-US" sz="2000" b="0" i="0" u="none" strike="noStrike" cap="none" normalizeH="0" baseline="0" dirty="0" smtClean="0">
              <a:ln>
                <a:noFill/>
              </a:ln>
              <a:solidFill>
                <a:schemeClr val="tx1"/>
              </a:solidFill>
              <a:effectLst/>
              <a:latin typeface="Arial" panose="02080604020202020204" pitchFamily="34" charset="0"/>
              <a:cs typeface="Arial" panose="02080604020202020204" pitchFamily="34" charset="0"/>
            </a:endParaRPr>
          </a:p>
        </p:txBody>
      </p:sp>
      <p:pic>
        <p:nvPicPr>
          <p:cNvPr id="586756" name="Picture 4"/>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498475" y="2660650"/>
            <a:ext cx="4937126" cy="1053993"/>
          </a:xfrm>
          <a:prstGeom prst="rect">
            <a:avLst/>
          </a:prstGeom>
          <a:solidFill>
            <a:schemeClr val="tx1"/>
          </a:solidFill>
        </p:spPr>
      </p:pic>
      <p:sp>
        <p:nvSpPr>
          <p:cNvPr id="586759" name="Rectangle 7"/>
          <p:cNvSpPr>
            <a:spLocks noChangeArrowheads="1"/>
          </p:cNvSpPr>
          <p:nvPr/>
        </p:nvSpPr>
        <p:spPr bwMode="auto">
          <a:xfrm>
            <a:off x="0" y="118110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80604020202020204" pitchFamily="34" charset="0"/>
              <a:cs typeface="Arial" panose="02080604020202020204" pitchFamily="34" charset="0"/>
            </a:endParaRPr>
          </a:p>
        </p:txBody>
      </p:sp>
      <p:pic>
        <p:nvPicPr>
          <p:cNvPr id="586761" name="Picture 9"/>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98475" y="4060825"/>
            <a:ext cx="4810575" cy="993775"/>
          </a:xfrm>
          <a:prstGeom prst="rect">
            <a:avLst/>
          </a:prstGeom>
          <a:solidFill>
            <a:schemeClr val="tx1"/>
          </a:solidFill>
          <a:ln w="9525">
            <a:noFill/>
            <a:miter lim="800000"/>
            <a:headEnd/>
            <a:tailEnd/>
          </a:ln>
        </p:spPr>
      </p:pic>
      <p:sp>
        <p:nvSpPr>
          <p:cNvPr id="586763" name="Rectangle 11"/>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en-US"/>
          </a:p>
        </p:txBody>
      </p:sp>
      <p:sp>
        <p:nvSpPr>
          <p:cNvPr id="586764" name="Rectangle 12"/>
          <p:cNvSpPr>
            <a:spLocks noChangeArrowheads="1"/>
          </p:cNvSpPr>
          <p:nvPr/>
        </p:nvSpPr>
        <p:spPr bwMode="auto">
          <a:xfrm>
            <a:off x="228601" y="5469324"/>
            <a:ext cx="8190780" cy="707886"/>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40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W2</a:t>
            </a:r>
            <a:r>
              <a:rPr kumimoji="0" lang="en-US" sz="4000" b="1" i="0" u="none" strike="noStrike" cap="none" normalizeH="0" dirty="0" smtClean="0">
                <a:ln>
                  <a:noFill/>
                </a:ln>
                <a:solidFill>
                  <a:schemeClr val="tx1"/>
                </a:solidFill>
                <a:effectLst/>
                <a:latin typeface="Arial" panose="02080604020202020204" pitchFamily="34" charset="0"/>
                <a:ea typeface="Calibri" pitchFamily="34" charset="0"/>
                <a:cs typeface="Arial" panose="02080604020202020204" pitchFamily="34" charset="0"/>
              </a:rPr>
              <a:t> = </a:t>
            </a:r>
            <a:r>
              <a:rPr kumimoji="0" lang="en-US" sz="4000" b="1"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8.6 tons</a:t>
            </a:r>
            <a:r>
              <a:rPr kumimoji="0" lang="en-US" sz="4000" b="0" i="0" u="none" strike="noStrike" cap="none" normalizeH="0" baseline="0" dirty="0" smtClean="0">
                <a:ln>
                  <a:noFill/>
                </a:ln>
                <a:solidFill>
                  <a:schemeClr val="tx1"/>
                </a:solidFill>
                <a:effectLst/>
                <a:latin typeface="Arial" panose="02080604020202020204" pitchFamily="34" charset="0"/>
                <a:ea typeface="Calibri" pitchFamily="34" charset="0"/>
                <a:cs typeface="Arial" panose="02080604020202020204" pitchFamily="34" charset="0"/>
              </a:rPr>
              <a:t> of water or sludge.</a:t>
            </a:r>
            <a:endParaRPr kumimoji="0" lang="en-US" sz="4000" b="0" i="0" u="none" strike="noStrike" cap="none" normalizeH="0" baseline="0" dirty="0" smtClean="0">
              <a:ln>
                <a:noFill/>
              </a:ln>
              <a:solidFill>
                <a:schemeClr val="tx1"/>
              </a:solidFill>
              <a:effectLst/>
              <a:latin typeface="Arial" panose="02080604020202020204" pitchFamily="34" charset="0"/>
              <a:cs typeface="Arial" panose="02080604020202020204" pitchFamily="34" charset="0"/>
            </a:endParaRPr>
          </a:p>
        </p:txBody>
      </p:sp>
      <p:sp>
        <p:nvSpPr>
          <p:cNvPr id="8" name="Slide Number Placeholder 7"/>
          <p:cNvSpPr>
            <a:spLocks noGrp="1"/>
          </p:cNvSpPr>
          <p:nvPr>
            <p:ph type="sldNum" sz="quarter" idx="12"/>
          </p:nvPr>
        </p:nvSpPr>
        <p:spPr/>
        <p:txBody>
          <a:bodyPr/>
          <a:lstStyle/>
          <a:p>
            <a:fld id="{1E3B51ED-C3A0-4114-B634-2704EC286DAB}" type="slidenum">
              <a:rPr lang="ja-JP" altLang="en-US" smtClean="0"/>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586763"/>
                                        </p:tgtEl>
                                        <p:attrNameLst>
                                          <p:attrName>style.visibility</p:attrName>
                                        </p:attrNameLst>
                                      </p:cBhvr>
                                      <p:to>
                                        <p:strVal val="visible"/>
                                      </p:to>
                                    </p:set>
                                    <p:animEffect transition="in" filter="box(in)">
                                      <p:cBhvr>
                                        <p:cTn id="7" dur="500"/>
                                        <p:tgtEl>
                                          <p:spTgt spid="58676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586759"/>
                                        </p:tgtEl>
                                        <p:attrNameLst>
                                          <p:attrName>style.visibility</p:attrName>
                                        </p:attrNameLst>
                                      </p:cBhvr>
                                      <p:to>
                                        <p:strVal val="visible"/>
                                      </p:to>
                                    </p:set>
                                    <p:animEffect transition="in" filter="box(in)">
                                      <p:cBhvr>
                                        <p:cTn id="12" dur="500"/>
                                        <p:tgtEl>
                                          <p:spTgt spid="58675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86756"/>
                                        </p:tgtEl>
                                        <p:attrNameLst>
                                          <p:attrName>style.visibility</p:attrName>
                                        </p:attrNameLst>
                                      </p:cBhvr>
                                      <p:to>
                                        <p:strVal val="visible"/>
                                      </p:to>
                                    </p:set>
                                    <p:animEffect transition="in" filter="box(in)">
                                      <p:cBhvr>
                                        <p:cTn id="17" dur="500"/>
                                        <p:tgtEl>
                                          <p:spTgt spid="58675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86761"/>
                                        </p:tgtEl>
                                        <p:attrNameLst>
                                          <p:attrName>style.visibility</p:attrName>
                                        </p:attrNameLst>
                                      </p:cBhvr>
                                      <p:to>
                                        <p:strVal val="visible"/>
                                      </p:to>
                                    </p:set>
                                    <p:animEffect transition="in" filter="box(in)">
                                      <p:cBhvr>
                                        <p:cTn id="22" dur="500"/>
                                        <p:tgtEl>
                                          <p:spTgt spid="58676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86764"/>
                                        </p:tgtEl>
                                        <p:attrNameLst>
                                          <p:attrName>style.visibility</p:attrName>
                                        </p:attrNameLst>
                                      </p:cBhvr>
                                      <p:to>
                                        <p:strVal val="visible"/>
                                      </p:to>
                                    </p:set>
                                    <p:animEffect transition="in" filter="box(in)">
                                      <p:cBhvr>
                                        <p:cTn id="27" dur="500"/>
                                        <p:tgtEl>
                                          <p:spTgt spid="586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9" grpId="0"/>
      <p:bldP spid="586763" grpId="0"/>
      <p:bldP spid="586764" grpId="0"/>
    </p:bldLst>
  </p:timing>
</p:sld>
</file>

<file path=ppt/theme/theme1.xml><?xml version="1.0" encoding="utf-8"?>
<a:theme xmlns:a="http://schemas.openxmlformats.org/drawingml/2006/main" name="Pulse">
  <a:themeElements>
    <a:clrScheme name="">
      <a:dk1>
        <a:srgbClr val="000000"/>
      </a:dk1>
      <a:lt1>
        <a:srgbClr val="FFFFFF"/>
      </a:lt1>
      <a:dk2>
        <a:srgbClr val="3366FF"/>
      </a:dk2>
      <a:lt2>
        <a:srgbClr val="FFCC66"/>
      </a:lt2>
      <a:accent1>
        <a:srgbClr val="FF9900"/>
      </a:accent1>
      <a:accent2>
        <a:srgbClr val="361B00"/>
      </a:accent2>
      <a:accent3>
        <a:srgbClr val="ADB8FF"/>
      </a:accent3>
      <a:accent4>
        <a:srgbClr val="DADADA"/>
      </a:accent4>
      <a:accent5>
        <a:srgbClr val="FFCAAA"/>
      </a:accent5>
      <a:accent6>
        <a:srgbClr val="301700"/>
      </a:accent6>
      <a:hlink>
        <a:srgbClr val="996633"/>
      </a:hlink>
      <a:folHlink>
        <a:srgbClr val="FF6699"/>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76200" cap="sq" cmpd="sng" algn="ctr">
          <a:noFill/>
          <a:prstDash val="solid"/>
          <a:round/>
          <a:headEnd type="none" w="med" len="med"/>
          <a:tailEnd type="none" w="med" len="med"/>
        </a:ln>
      </a:spPr>
      <a:bodyPr vert="horz" wrap="square" lIns="91440" tIns="45720" rIns="91440" bIns="45720" numCol="1" anchor="ctr" anchorCtr="1" compatLnSpc="1">
        <a:spAutoFit/>
      </a:bodyPr>
      <a:lstStyle>
        <a:defPPr marL="0" marR="0" indent="0" algn="ctr" defTabSz="914400" rtl="0" eaLnBrk="0" fontAlgn="base" latinLnBrk="0" hangingPunct="0">
          <a:lnSpc>
            <a:spcPct val="100000"/>
          </a:lnSpc>
          <a:spcBef>
            <a:spcPct val="50000"/>
          </a:spcBef>
          <a:spcAft>
            <a:spcPct val="0"/>
          </a:spcAft>
          <a:buClrTx/>
          <a:buSzTx/>
          <a:buFontTx/>
          <a:buNone/>
          <a:defRPr kumimoji="1" lang="en-US" sz="2400" b="0" i="0" u="none" strike="noStrike" cap="none" normalizeH="0" baseline="0" smtClean="0">
            <a:ln>
              <a:noFill/>
            </a:ln>
            <a:solidFill>
              <a:schemeClr val="bg2"/>
            </a:solidFill>
            <a:effectLst/>
            <a:latin typeface="Times New Roman" pitchFamily="18" charset="0"/>
            <a:ea typeface="MS PGothic" charset="-128"/>
          </a:defRPr>
        </a:defPPr>
      </a:lstStyle>
    </a:spDef>
    <a:lnDef>
      <a:spPr bwMode="auto">
        <a:xfrm>
          <a:off x="0" y="0"/>
          <a:ext cx="1" cy="1"/>
        </a:xfrm>
        <a:custGeom>
          <a:avLst/>
          <a:gdLst/>
          <a:ahLst/>
          <a:cxnLst/>
          <a:rect l="0" t="0" r="0" b="0"/>
          <a:pathLst/>
        </a:custGeom>
        <a:solidFill>
          <a:schemeClr val="tx1"/>
        </a:solidFill>
        <a:ln w="76200" cap="sq" cmpd="sng" algn="ctr">
          <a:noFill/>
          <a:prstDash val="solid"/>
          <a:round/>
          <a:headEnd type="none" w="med" len="med"/>
          <a:tailEnd type="none" w="med" len="med"/>
        </a:ln>
      </a:spPr>
      <a:bodyPr vert="horz" wrap="square" lIns="91440" tIns="45720" rIns="91440" bIns="45720" numCol="1" anchor="ctr" anchorCtr="1" compatLnSpc="1">
        <a:spAutoFit/>
      </a:bodyPr>
      <a:lstStyle>
        <a:defPPr marL="0" marR="0" indent="0" algn="ctr" defTabSz="914400" rtl="0" eaLnBrk="0" fontAlgn="base" latinLnBrk="0" hangingPunct="0">
          <a:lnSpc>
            <a:spcPct val="100000"/>
          </a:lnSpc>
          <a:spcBef>
            <a:spcPct val="50000"/>
          </a:spcBef>
          <a:spcAft>
            <a:spcPct val="0"/>
          </a:spcAft>
          <a:buClrTx/>
          <a:buSzTx/>
          <a:buFontTx/>
          <a:buNone/>
          <a:defRPr kumimoji="1" lang="en-US" sz="2400" b="0" i="0" u="none" strike="noStrike" cap="none" normalizeH="0" baseline="0" smtClean="0">
            <a:ln>
              <a:noFill/>
            </a:ln>
            <a:solidFill>
              <a:schemeClr val="bg2"/>
            </a:solidFill>
            <a:effectLst/>
            <a:latin typeface="Times New Roman" pitchFamily="18" charset="0"/>
            <a:ea typeface="MS PGothic"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9631</Words>
  <Application>WPS Presentation</Application>
  <PresentationFormat>On-screen Show (4:3)</PresentationFormat>
  <Paragraphs>725</Paragraphs>
  <Slides>55</Slides>
  <Notes>6</Notes>
  <HiddenSlides>0</HiddenSlides>
  <MMClips>0</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0</vt:i4>
      </vt:variant>
      <vt:variant>
        <vt:lpstr>幻灯片标题</vt:lpstr>
      </vt:variant>
      <vt:variant>
        <vt:i4>55</vt:i4>
      </vt:variant>
    </vt:vector>
  </HeadingPairs>
  <TitlesOfParts>
    <vt:vector size="72" baseType="lpstr">
      <vt:lpstr>Arial</vt:lpstr>
      <vt:lpstr>SimSun</vt:lpstr>
      <vt:lpstr>Wingdings</vt:lpstr>
      <vt:lpstr>Times New Roman</vt:lpstr>
      <vt:lpstr>DejaVu Sans</vt:lpstr>
      <vt:lpstr>MS PGothic</vt:lpstr>
      <vt:lpstr>Droid Sans Fallback</vt:lpstr>
      <vt:lpstr>ＭＳ Ｐ明朝</vt:lpstr>
      <vt:lpstr>Calibri</vt:lpstr>
      <vt:lpstr>Arial</vt:lpstr>
      <vt:lpstr>Calibri</vt:lpstr>
      <vt:lpstr>Times New Roman</vt:lpstr>
      <vt:lpstr>Times</vt:lpstr>
      <vt:lpstr>微软雅黑</vt:lpstr>
      <vt:lpstr>Arial Unicode MS</vt:lpstr>
      <vt:lpstr>MT Extra</vt:lpstr>
      <vt:lpstr>Pulse</vt:lpstr>
      <vt:lpstr>BIODEGRADABLE WASTE MANAGEMENT</vt:lpstr>
      <vt:lpstr>Composting </vt:lpstr>
      <vt:lpstr>Phases of Composting</vt:lpstr>
      <vt:lpstr>PowerPoint 演示文稿</vt:lpstr>
      <vt:lpstr>PowerPoint 演示文稿</vt:lpstr>
      <vt:lpstr>What really COMPOSTING is ?- Speeding up the natural decay process</vt:lpstr>
      <vt:lpstr>Moisture</vt:lpstr>
      <vt:lpstr>Moisture Contents</vt:lpstr>
      <vt:lpstr>Q. Ten tons of a mixture of paper and other compostable  materials has a moisture content of 7%.  The intent is to make a mixture for composting of 50% moisture.  How many tons of water or  sludge must be added to the solids to achieve this moisture  concentration in the compost pile?</vt:lpstr>
      <vt:lpstr>Calculate the Moisture Content ? </vt:lpstr>
      <vt:lpstr>PowerPoint 演示文稿</vt:lpstr>
      <vt:lpstr>Particle Size-Shredding- 1-5 cm</vt:lpstr>
      <vt:lpstr>Ingredient (Carbon and Nitrogen) in the waste </vt:lpstr>
      <vt:lpstr>C/N Ratio</vt:lpstr>
      <vt:lpstr>What’s what </vt:lpstr>
      <vt:lpstr>C/N Ratio</vt:lpstr>
      <vt:lpstr>C/N </vt:lpstr>
      <vt:lpstr>C: Carbon</vt:lpstr>
      <vt:lpstr>pH: If reduces-Aeration Mixing, If very high- Acidifying agent (Sulphur compounds)</vt:lpstr>
      <vt:lpstr>Air-Oxygen Transfer, Mixing/Turning</vt:lpstr>
      <vt:lpstr>Turning &amp; Mixing</vt:lpstr>
      <vt:lpstr>Compost Turning</vt:lpstr>
      <vt:lpstr>Experimental Results</vt:lpstr>
      <vt:lpstr>Aeration- Active or Passive</vt:lpstr>
      <vt:lpstr>Q : Determine the amount of air required to oxidize completely 1 tonne of waste having the chemical equation C50H100O40N. </vt:lpstr>
      <vt:lpstr>PowerPoint 演示文稿</vt:lpstr>
      <vt:lpstr>PowerPoint 演示文稿</vt:lpstr>
      <vt:lpstr>Screenings </vt:lpstr>
      <vt:lpstr>Technologies </vt:lpstr>
      <vt:lpstr>PowerPoint 演示文稿</vt:lpstr>
      <vt:lpstr>TOPTURN MIXING</vt:lpstr>
      <vt:lpstr>Design of  Composting Facility</vt:lpstr>
      <vt:lpstr>Mass Balance</vt:lpstr>
      <vt:lpstr>PowerPoint 演示文稿</vt:lpstr>
      <vt:lpstr>MSW  Yard </vt:lpstr>
      <vt:lpstr>Composting Area </vt:lpstr>
      <vt:lpstr>Finished Compost  Area</vt:lpstr>
      <vt:lpstr>Layout</vt:lpstr>
      <vt:lpstr>Composting Yard</vt:lpstr>
      <vt:lpstr>Space Requirements (43 t/d)</vt:lpstr>
      <vt:lpstr>PowerPoint 演示文稿</vt:lpstr>
      <vt:lpstr>Supply to Receiving Pit　→　Belt Conveyer (Manual sorting + Magnetic separation ) →　Shredding  →　Addition of  Bulking Material →　Rotary Drum composting (Primary composting)  →　Maturation in Composting Yard </vt:lpstr>
      <vt:lpstr>Supply of Wet Solid Waste</vt:lpstr>
      <vt:lpstr>Manual Sorting</vt:lpstr>
      <vt:lpstr>Shredding </vt:lpstr>
      <vt:lpstr>Addition -Sawdust/Finished compost</vt:lpstr>
      <vt:lpstr>Mixing</vt:lpstr>
      <vt:lpstr>Rotary Drum Composter</vt:lpstr>
      <vt:lpstr>Maturation</vt:lpstr>
      <vt:lpstr>Design of  Rotary Drum Composting Facility (Dia 3 m x Length 36 m)</vt:lpstr>
      <vt:lpstr>Layout</vt:lpstr>
      <vt:lpstr>PowerPoint 演示文稿</vt:lpstr>
      <vt:lpstr>PowerPoint 演示文稿</vt:lpstr>
      <vt:lpstr>PowerPoint 演示文稿</vt:lpstr>
      <vt:lpstr>Summary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コンポストプレゼンファイル</dc:title>
  <dc:creator>張艱</dc:creator>
  <dc:subject>西原のコンポスト技術及び設備</dc:subject>
  <cp:lastModifiedBy>faculty</cp:lastModifiedBy>
  <cp:revision>1103</cp:revision>
  <cp:lastPrinted>2021-10-27T08:51:50Z</cp:lastPrinted>
  <dcterms:created xsi:type="dcterms:W3CDTF">2021-10-27T08:51:50Z</dcterms:created>
  <dcterms:modified xsi:type="dcterms:W3CDTF">2021-10-27T08:51:50Z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1033-11.1.0.9080</vt:lpwstr>
  </property>
</Properties>
</file>