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tiff" ContentType="image/tiff"/>
  <Default Extension="png" ContentType="image/png"/>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1"/>
  </p:notesMasterIdLst>
  <p:sldIdLst>
    <p:sldId id="464" r:id="rId3"/>
    <p:sldId id="465" r:id="rId4"/>
    <p:sldId id="563" r:id="rId5"/>
    <p:sldId id="564" r:id="rId6"/>
    <p:sldId id="565" r:id="rId7"/>
    <p:sldId id="463" r:id="rId8"/>
    <p:sldId id="593" r:id="rId9"/>
    <p:sldId id="594" r:id="rId10"/>
    <p:sldId id="587" r:id="rId11"/>
    <p:sldId id="487" r:id="rId12"/>
    <p:sldId id="466" r:id="rId13"/>
    <p:sldId id="467" r:id="rId14"/>
    <p:sldId id="570" r:id="rId15"/>
    <p:sldId id="569" r:id="rId16"/>
    <p:sldId id="468" r:id="rId17"/>
    <p:sldId id="469" r:id="rId18"/>
    <p:sldId id="474" r:id="rId19"/>
    <p:sldId id="472" r:id="rId20"/>
    <p:sldId id="471" r:id="rId21"/>
    <p:sldId id="595" r:id="rId22"/>
    <p:sldId id="596" r:id="rId23"/>
    <p:sldId id="597" r:id="rId24"/>
    <p:sldId id="470" r:id="rId25"/>
    <p:sldId id="598" r:id="rId26"/>
    <p:sldId id="599" r:id="rId27"/>
    <p:sldId id="427" r:id="rId28"/>
    <p:sldId id="428" r:id="rId29"/>
    <p:sldId id="603" r:id="rId30"/>
    <p:sldId id="604" r:id="rId31"/>
    <p:sldId id="473" r:id="rId32"/>
    <p:sldId id="600" r:id="rId33"/>
    <p:sldId id="452" r:id="rId34"/>
    <p:sldId id="453" r:id="rId35"/>
    <p:sldId id="476" r:id="rId36"/>
    <p:sldId id="477" r:id="rId37"/>
    <p:sldId id="605" r:id="rId38"/>
    <p:sldId id="478" r:id="rId39"/>
    <p:sldId id="479" r:id="rId40"/>
    <p:sldId id="480" r:id="rId42"/>
    <p:sldId id="481" r:id="rId43"/>
    <p:sldId id="482" r:id="rId44"/>
    <p:sldId id="601" r:id="rId45"/>
    <p:sldId id="602" r:id="rId46"/>
    <p:sldId id="572" r:id="rId47"/>
    <p:sldId id="488" r:id="rId48"/>
    <p:sldId id="489" r:id="rId49"/>
    <p:sldId id="490" r:id="rId50"/>
    <p:sldId id="606" r:id="rId51"/>
    <p:sldId id="607" r:id="rId52"/>
    <p:sldId id="438" r:id="rId53"/>
    <p:sldId id="423" r:id="rId54"/>
    <p:sldId id="573" r:id="rId55"/>
    <p:sldId id="483" r:id="rId56"/>
    <p:sldId id="577" r:id="rId57"/>
    <p:sldId id="571" r:id="rId58"/>
    <p:sldId id="574" r:id="rId59"/>
    <p:sldId id="576" r:id="rId60"/>
    <p:sldId id="575" r:id="rId61"/>
    <p:sldId id="448" r:id="rId62"/>
    <p:sldId id="484" r:id="rId63"/>
    <p:sldId id="485" r:id="rId64"/>
    <p:sldId id="486" r:id="rId65"/>
    <p:sldId id="491" r:id="rId66"/>
    <p:sldId id="492" r:id="rId67"/>
    <p:sldId id="608" r:id="rId68"/>
    <p:sldId id="578" r:id="rId69"/>
    <p:sldId id="579" r:id="rId70"/>
    <p:sldId id="568" r:id="rId71"/>
    <p:sldId id="590" r:id="rId72"/>
    <p:sldId id="589" r:id="rId73"/>
    <p:sldId id="581" r:id="rId74"/>
    <p:sldId id="495" r:id="rId75"/>
    <p:sldId id="504" r:id="rId76"/>
    <p:sldId id="506" r:id="rId77"/>
    <p:sldId id="519" r:id="rId78"/>
    <p:sldId id="520" r:id="rId79"/>
    <p:sldId id="505" r:id="rId80"/>
    <p:sldId id="507" r:id="rId81"/>
    <p:sldId id="508" r:id="rId82"/>
    <p:sldId id="509" r:id="rId83"/>
    <p:sldId id="522" r:id="rId84"/>
    <p:sldId id="510" r:id="rId85"/>
    <p:sldId id="512" r:id="rId86"/>
    <p:sldId id="513" r:id="rId87"/>
    <p:sldId id="502" r:id="rId88"/>
    <p:sldId id="503" r:id="rId89"/>
    <p:sldId id="511" r:id="rId90"/>
    <p:sldId id="523" r:id="rId91"/>
    <p:sldId id="340" r:id="rId92"/>
    <p:sldId id="584" r:id="rId93"/>
    <p:sldId id="585" r:id="rId94"/>
    <p:sldId id="591" r:id="rId95"/>
    <p:sldId id="592" r:id="rId96"/>
    <p:sldId id="586" r:id="rId97"/>
    <p:sldId id="368" r:id="rId98"/>
    <p:sldId id="341" r:id="rId99"/>
    <p:sldId id="342" r:id="rId100"/>
    <p:sldId id="556" r:id="rId101"/>
    <p:sldId id="421" r:id="rId102"/>
    <p:sldId id="609" r:id="rId103"/>
    <p:sldId id="557" r:id="rId104"/>
    <p:sldId id="583" r:id="rId105"/>
    <p:sldId id="558" r:id="rId106"/>
    <p:sldId id="582" r:id="rId107"/>
    <p:sldId id="560" r:id="rId108"/>
    <p:sldId id="561" r:id="rId10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80604020202020204" pitchFamily="34" charset="0"/>
        <a:ea typeface="+mn-ea"/>
        <a:cs typeface="Arial" panose="02080604020202020204" pitchFamily="34" charset="0"/>
      </a:defRPr>
    </a:lvl1pPr>
    <a:lvl2pPr marL="457200" algn="l" rtl="0" eaLnBrk="0" fontAlgn="base" hangingPunct="0">
      <a:spcBef>
        <a:spcPct val="0"/>
      </a:spcBef>
      <a:spcAft>
        <a:spcPct val="0"/>
      </a:spcAft>
      <a:defRPr kern="1200">
        <a:solidFill>
          <a:schemeClr val="tx1"/>
        </a:solidFill>
        <a:latin typeface="Arial" panose="02080604020202020204" pitchFamily="34" charset="0"/>
        <a:ea typeface="+mn-ea"/>
        <a:cs typeface="Arial" panose="02080604020202020204" pitchFamily="34" charset="0"/>
      </a:defRPr>
    </a:lvl2pPr>
    <a:lvl3pPr marL="914400" algn="l" rtl="0" eaLnBrk="0" fontAlgn="base" hangingPunct="0">
      <a:spcBef>
        <a:spcPct val="0"/>
      </a:spcBef>
      <a:spcAft>
        <a:spcPct val="0"/>
      </a:spcAft>
      <a:defRPr kern="1200">
        <a:solidFill>
          <a:schemeClr val="tx1"/>
        </a:solidFill>
        <a:latin typeface="Arial" panose="02080604020202020204" pitchFamily="34" charset="0"/>
        <a:ea typeface="+mn-ea"/>
        <a:cs typeface="Arial" panose="02080604020202020204" pitchFamily="34" charset="0"/>
      </a:defRPr>
    </a:lvl3pPr>
    <a:lvl4pPr marL="1371600" algn="l" rtl="0" eaLnBrk="0" fontAlgn="base" hangingPunct="0">
      <a:spcBef>
        <a:spcPct val="0"/>
      </a:spcBef>
      <a:spcAft>
        <a:spcPct val="0"/>
      </a:spcAft>
      <a:defRPr kern="1200">
        <a:solidFill>
          <a:schemeClr val="tx1"/>
        </a:solidFill>
        <a:latin typeface="Arial" panose="02080604020202020204" pitchFamily="34" charset="0"/>
        <a:ea typeface="+mn-ea"/>
        <a:cs typeface="Arial" panose="02080604020202020204" pitchFamily="34" charset="0"/>
      </a:defRPr>
    </a:lvl4pPr>
    <a:lvl5pPr marL="1828800" algn="l" rtl="0" eaLnBrk="0" fontAlgn="base" hangingPunct="0">
      <a:spcBef>
        <a:spcPct val="0"/>
      </a:spcBef>
      <a:spcAft>
        <a:spcPct val="0"/>
      </a:spcAft>
      <a:defRPr kern="1200">
        <a:solidFill>
          <a:schemeClr val="tx1"/>
        </a:solidFill>
        <a:latin typeface="Arial" panose="02080604020202020204" pitchFamily="34" charset="0"/>
        <a:ea typeface="+mn-ea"/>
        <a:cs typeface="Arial" panose="02080604020202020204" pitchFamily="34" charset="0"/>
      </a:defRPr>
    </a:lvl5pPr>
    <a:lvl6pPr marL="2286000" algn="l" defTabSz="914400" rtl="0" eaLnBrk="1" latinLnBrk="0" hangingPunct="1">
      <a:defRPr kern="1200">
        <a:solidFill>
          <a:schemeClr val="tx1"/>
        </a:solidFill>
        <a:latin typeface="Arial" panose="02080604020202020204" pitchFamily="34" charset="0"/>
        <a:ea typeface="+mn-ea"/>
        <a:cs typeface="Arial" panose="02080604020202020204" pitchFamily="34" charset="0"/>
      </a:defRPr>
    </a:lvl6pPr>
    <a:lvl7pPr marL="2743200" algn="l" defTabSz="914400" rtl="0" eaLnBrk="1" latinLnBrk="0" hangingPunct="1">
      <a:defRPr kern="1200">
        <a:solidFill>
          <a:schemeClr val="tx1"/>
        </a:solidFill>
        <a:latin typeface="Arial" panose="02080604020202020204" pitchFamily="34" charset="0"/>
        <a:ea typeface="+mn-ea"/>
        <a:cs typeface="Arial" panose="02080604020202020204" pitchFamily="34" charset="0"/>
      </a:defRPr>
    </a:lvl7pPr>
    <a:lvl8pPr marL="3200400" algn="l" defTabSz="914400" rtl="0" eaLnBrk="1" latinLnBrk="0" hangingPunct="1">
      <a:defRPr kern="1200">
        <a:solidFill>
          <a:schemeClr val="tx1"/>
        </a:solidFill>
        <a:latin typeface="Arial" panose="02080604020202020204" pitchFamily="34" charset="0"/>
        <a:ea typeface="+mn-ea"/>
        <a:cs typeface="Arial" panose="02080604020202020204" pitchFamily="34" charset="0"/>
      </a:defRPr>
    </a:lvl8pPr>
    <a:lvl9pPr marL="3657600" algn="l" defTabSz="914400" rtl="0" eaLnBrk="1" latinLnBrk="0" hangingPunct="1">
      <a:defRPr kern="1200">
        <a:solidFill>
          <a:schemeClr val="tx1"/>
        </a:solidFill>
        <a:latin typeface="Arial" panose="02080604020202020204" pitchFamily="34" charset="0"/>
        <a:ea typeface="+mn-ea"/>
        <a:cs typeface="Arial" panose="02080604020202020204"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86" autoAdjust="0"/>
    <p:restoredTop sz="94660"/>
  </p:normalViewPr>
  <p:slideViewPr>
    <p:cSldViewPr>
      <p:cViewPr varScale="1">
        <p:scale>
          <a:sx n="88" d="100"/>
          <a:sy n="88" d="100"/>
        </p:scale>
        <p:origin x="1613" y="6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0362"/>
    </p:cViewPr>
  </p:sorter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notesMaster" Target="notesMasters/notesMaster1.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2" Type="http://schemas.openxmlformats.org/officeDocument/2006/relationships/tableStyles" Target="tableStyles.xml"/><Relationship Id="rId111" Type="http://schemas.openxmlformats.org/officeDocument/2006/relationships/viewProps" Target="viewProps.xml"/><Relationship Id="rId110" Type="http://schemas.openxmlformats.org/officeDocument/2006/relationships/presProps" Target="presProps.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80604020202020204" pitchFamily="34" charset="0"/>
                <a:cs typeface="Arial" panose="02080604020202020204" pitchFamily="34" charset="0"/>
              </a:defRPr>
            </a:lvl1pPr>
          </a:lstStyle>
          <a:p>
            <a:pPr>
              <a:defRPr/>
            </a:pPr>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80604020202020204" pitchFamily="34" charset="0"/>
                <a:cs typeface="Arial" panose="02080604020202020204" pitchFamily="34" charset="0"/>
              </a:defRPr>
            </a:lvl1pPr>
          </a:lstStyle>
          <a:p>
            <a:pPr>
              <a:defRPr/>
            </a:pPr>
            <a:fld id="{767F9828-A54A-4020-B2A5-3B2840DBB31E}" type="datetimeFigureOut">
              <a:rPr lang="en-US"/>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IN"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endParaRPr lang="en-US" noProof="0" smtClean="0"/>
          </a:p>
          <a:p>
            <a:pPr lvl="1"/>
            <a:r>
              <a:rPr lang="en-US" noProof="0" smtClean="0"/>
              <a:t>Second level</a:t>
            </a:r>
            <a:endParaRPr lang="en-US" noProof="0" smtClean="0"/>
          </a:p>
          <a:p>
            <a:pPr lvl="2"/>
            <a:r>
              <a:rPr lang="en-US" noProof="0" smtClean="0"/>
              <a:t>Third level</a:t>
            </a:r>
            <a:endParaRPr lang="en-US" noProof="0" smtClean="0"/>
          </a:p>
          <a:p>
            <a:pPr lvl="3"/>
            <a:r>
              <a:rPr lang="en-US" noProof="0" smtClean="0"/>
              <a:t>Fourth level</a:t>
            </a:r>
            <a:endParaRPr lang="en-US" noProof="0" smtClean="0"/>
          </a:p>
          <a:p>
            <a:pPr lvl="4"/>
            <a:r>
              <a:rPr lang="en-US" noProof="0" smtClean="0"/>
              <a:t>Fifth level</a:t>
            </a:r>
            <a:endParaRPr lang="en-IN"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80604020202020204" pitchFamily="34" charset="0"/>
                <a:cs typeface="Arial" panose="02080604020202020204" pitchFamily="34" charset="0"/>
              </a:defRPr>
            </a:lvl1pPr>
          </a:lstStyle>
          <a:p>
            <a:pPr>
              <a:defRPr/>
            </a:pPr>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vl1pPr>
          </a:lstStyle>
          <a:p>
            <a:pPr>
              <a:defRPr/>
            </a:pPr>
            <a:fld id="{F8E5C307-C57B-4FC1-BD7A-19C109B9B593}" type="slidenum">
              <a:rPr lang="en-IN"/>
            </a:fld>
            <a:endParaRPr lang="en-I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E5C307-C57B-4FC1-BD7A-19C109B9B593}" type="slidenum">
              <a:rPr lang="en-IN" smtClean="0"/>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0D901D2D-5E2D-4549-A33F-0F3934634E1D}" type="datetime1">
              <a:rPr lang="en-US" smtClean="0"/>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0B4A4DD8-9062-42A8-A502-DCF75906A52D}" type="slidenum">
              <a:rPr lang="en-IN"/>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38742A73-C8A8-477C-ACE1-7DBA3073B501}" type="datetime1">
              <a:rPr lang="en-US" smtClean="0"/>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D45B1FCC-4089-44B7-B008-BC018FFDFCC9}" type="slidenum">
              <a:rPr lang="en-IN"/>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0BAB5C5E-06C6-4007-8FF7-95CBAE8DB444}" type="datetime1">
              <a:rPr lang="en-US" smtClean="0"/>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84A658D5-ECF9-4897-862F-A487A0D2B16F}" type="slidenum">
              <a:rPr lang="en-IN"/>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2D915BC6-CD56-461F-80FB-18E42C77FEDE}" type="datetime1">
              <a:rPr lang="en-US" smtClean="0"/>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16D6AFA6-8060-4945-A1B2-AB38974C7F31}" type="slidenum">
              <a:rPr lang="en-IN"/>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pPr>
              <a:defRPr/>
            </a:pPr>
            <a:fld id="{5353D1AA-3A56-48B4-8B6F-2BC51605E055}" type="datetime1">
              <a:rPr lang="en-US" smtClean="0"/>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DABEA7B5-AEC6-4B1B-8195-B88D0957C3DE}" type="slidenum">
              <a:rPr lang="en-IN"/>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5" name="Date Placeholder 3"/>
          <p:cNvSpPr>
            <a:spLocks noGrp="1"/>
          </p:cNvSpPr>
          <p:nvPr>
            <p:ph type="dt" sz="half" idx="10"/>
          </p:nvPr>
        </p:nvSpPr>
        <p:spPr/>
        <p:txBody>
          <a:bodyPr/>
          <a:lstStyle>
            <a:lvl1pPr>
              <a:defRPr/>
            </a:lvl1pPr>
          </a:lstStyle>
          <a:p>
            <a:pPr>
              <a:defRPr/>
            </a:pPr>
            <a:fld id="{553E85E1-7F7B-4FC2-BADB-836DDDC7CD94}" type="datetime1">
              <a:rPr lang="en-US" smtClean="0"/>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B39FB8C3-E154-4BF3-AE2D-1C1FCDE36201}" type="slidenum">
              <a:rPr lang="en-IN"/>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7" name="Date Placeholder 3"/>
          <p:cNvSpPr>
            <a:spLocks noGrp="1"/>
          </p:cNvSpPr>
          <p:nvPr>
            <p:ph type="dt" sz="half" idx="10"/>
          </p:nvPr>
        </p:nvSpPr>
        <p:spPr/>
        <p:txBody>
          <a:bodyPr/>
          <a:lstStyle>
            <a:lvl1pPr>
              <a:defRPr/>
            </a:lvl1pPr>
          </a:lstStyle>
          <a:p>
            <a:pPr>
              <a:defRPr/>
            </a:pPr>
            <a:fld id="{D195511B-FC2B-4C11-96EC-5BF297AF9A99}" type="datetime1">
              <a:rPr lang="en-US" smtClean="0"/>
            </a:fld>
            <a:endParaRPr lang="en-IN"/>
          </a:p>
        </p:txBody>
      </p:sp>
      <p:sp>
        <p:nvSpPr>
          <p:cNvPr id="8" name="Footer Placeholder 4"/>
          <p:cNvSpPr>
            <a:spLocks noGrp="1"/>
          </p:cNvSpPr>
          <p:nvPr>
            <p:ph type="ftr" sz="quarter" idx="11"/>
          </p:nvPr>
        </p:nvSpPr>
        <p:spPr/>
        <p:txBody>
          <a:bodyPr/>
          <a:lstStyle>
            <a:lvl1pPr>
              <a:defRPr/>
            </a:lvl1pPr>
          </a:lstStyle>
          <a:p>
            <a:pPr>
              <a:defRPr/>
            </a:pPr>
            <a:endParaRPr lang="en-IN"/>
          </a:p>
        </p:txBody>
      </p:sp>
      <p:sp>
        <p:nvSpPr>
          <p:cNvPr id="9" name="Slide Number Placeholder 5"/>
          <p:cNvSpPr>
            <a:spLocks noGrp="1"/>
          </p:cNvSpPr>
          <p:nvPr>
            <p:ph type="sldNum" sz="quarter" idx="12"/>
          </p:nvPr>
        </p:nvSpPr>
        <p:spPr/>
        <p:txBody>
          <a:bodyPr/>
          <a:lstStyle>
            <a:lvl1pPr>
              <a:defRPr/>
            </a:lvl1pPr>
          </a:lstStyle>
          <a:p>
            <a:pPr>
              <a:defRPr/>
            </a:pPr>
            <a:fld id="{727833B0-9C76-4DBF-B5D3-452E1BE0374A}" type="slidenum">
              <a:rPr lang="en-IN"/>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8F45A9AA-81AC-4784-AE41-4C0B0684DE3B}" type="datetime1">
              <a:rPr lang="en-US" smtClean="0"/>
            </a:fld>
            <a:endParaRPr lang="en-IN"/>
          </a:p>
        </p:txBody>
      </p:sp>
      <p:sp>
        <p:nvSpPr>
          <p:cNvPr id="4" name="Footer Placeholder 4"/>
          <p:cNvSpPr>
            <a:spLocks noGrp="1"/>
          </p:cNvSpPr>
          <p:nvPr>
            <p:ph type="ftr" sz="quarter" idx="11"/>
          </p:nvPr>
        </p:nvSpPr>
        <p:spPr/>
        <p:txBody>
          <a:bodyPr/>
          <a:lstStyle>
            <a:lvl1pPr>
              <a:defRPr/>
            </a:lvl1pPr>
          </a:lstStyle>
          <a:p>
            <a:pPr>
              <a:defRPr/>
            </a:pPr>
            <a:endParaRPr lang="en-IN"/>
          </a:p>
        </p:txBody>
      </p:sp>
      <p:sp>
        <p:nvSpPr>
          <p:cNvPr id="5" name="Slide Number Placeholder 5"/>
          <p:cNvSpPr>
            <a:spLocks noGrp="1"/>
          </p:cNvSpPr>
          <p:nvPr>
            <p:ph type="sldNum" sz="quarter" idx="12"/>
          </p:nvPr>
        </p:nvSpPr>
        <p:spPr/>
        <p:txBody>
          <a:bodyPr/>
          <a:lstStyle>
            <a:lvl1pPr>
              <a:defRPr/>
            </a:lvl1pPr>
          </a:lstStyle>
          <a:p>
            <a:pPr>
              <a:defRPr/>
            </a:pPr>
            <a:fld id="{9A857B8F-101F-4688-AB36-EB436E3BA986}" type="slidenum">
              <a:rPr lang="en-IN"/>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DE8EF15-AECA-4764-A5E9-8FC6E2833BA5}" type="datetime1">
              <a:rPr lang="en-US" smtClean="0"/>
            </a:fld>
            <a:endParaRPr lang="en-IN"/>
          </a:p>
        </p:txBody>
      </p:sp>
      <p:sp>
        <p:nvSpPr>
          <p:cNvPr id="3" name="Footer Placeholder 4"/>
          <p:cNvSpPr>
            <a:spLocks noGrp="1"/>
          </p:cNvSpPr>
          <p:nvPr>
            <p:ph type="ftr" sz="quarter" idx="11"/>
          </p:nvPr>
        </p:nvSpPr>
        <p:spPr/>
        <p:txBody>
          <a:bodyPr/>
          <a:lstStyle>
            <a:lvl1pPr>
              <a:defRPr/>
            </a:lvl1pPr>
          </a:lstStyle>
          <a:p>
            <a:pPr>
              <a:defRPr/>
            </a:pPr>
            <a:endParaRPr lang="en-IN"/>
          </a:p>
        </p:txBody>
      </p:sp>
      <p:sp>
        <p:nvSpPr>
          <p:cNvPr id="4" name="Slide Number Placeholder 5"/>
          <p:cNvSpPr>
            <a:spLocks noGrp="1"/>
          </p:cNvSpPr>
          <p:nvPr>
            <p:ph type="sldNum" sz="quarter" idx="12"/>
          </p:nvPr>
        </p:nvSpPr>
        <p:spPr/>
        <p:txBody>
          <a:bodyPr/>
          <a:lstStyle>
            <a:lvl1pPr>
              <a:defRPr/>
            </a:lvl1pPr>
          </a:lstStyle>
          <a:p>
            <a:pPr>
              <a:defRPr/>
            </a:pPr>
            <a:fld id="{FE22B7E6-0BFC-4290-8022-AFEB9CC31BB7}" type="slidenum">
              <a:rPr lang="en-IN"/>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6C2F4491-2296-4DEB-9E26-D3BAF0798F33}" type="datetime1">
              <a:rPr lang="en-US" smtClean="0"/>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AF5282EA-03CD-469D-97E8-0FECCE4FC3F5}" type="slidenum">
              <a:rPr lang="en-IN"/>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D97287D9-CE55-4971-9D6D-1FEFFA9B0644}" type="datetime1">
              <a:rPr lang="en-US" smtClean="0"/>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717D822F-A551-4385-B8A6-D9BC123F4670}" type="slidenum">
              <a:rPr lang="en-IN"/>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smtClean="0"/>
              <a:t>Click to edit Master title style</a:t>
            </a:r>
            <a:endParaRPr lang="en-IN" smtClean="0"/>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I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597682B-48E2-4189-88ED-0144DFFD40AB}" type="datetime1">
              <a:rPr lang="en-US" smtClean="0"/>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5251DEC1-5D14-4BF4-9561-B77EEEFC7905}" type="slidenum">
              <a:rPr lang="en-IN"/>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anose="02080604020202020204" pitchFamily="34" charset="0"/>
        </a:defRPr>
      </a:lvl2pPr>
      <a:lvl3pPr algn="ctr" rtl="0" eaLnBrk="0" fontAlgn="base" hangingPunct="0">
        <a:spcBef>
          <a:spcPct val="0"/>
        </a:spcBef>
        <a:spcAft>
          <a:spcPct val="0"/>
        </a:spcAft>
        <a:defRPr sz="4400">
          <a:solidFill>
            <a:schemeClr val="tx1"/>
          </a:solidFill>
          <a:latin typeface="Arial" panose="02080604020202020204" pitchFamily="34" charset="0"/>
        </a:defRPr>
      </a:lvl3pPr>
      <a:lvl4pPr algn="ctr" rtl="0" eaLnBrk="0" fontAlgn="base" hangingPunct="0">
        <a:spcBef>
          <a:spcPct val="0"/>
        </a:spcBef>
        <a:spcAft>
          <a:spcPct val="0"/>
        </a:spcAft>
        <a:defRPr sz="4400">
          <a:solidFill>
            <a:schemeClr val="tx1"/>
          </a:solidFill>
          <a:latin typeface="Arial" panose="02080604020202020204" pitchFamily="34" charset="0"/>
        </a:defRPr>
      </a:lvl4pPr>
      <a:lvl5pPr algn="ctr" rtl="0" eaLnBrk="0" fontAlgn="base" hangingPunct="0">
        <a:spcBef>
          <a:spcPct val="0"/>
        </a:spcBef>
        <a:spcAft>
          <a:spcPct val="0"/>
        </a:spcAft>
        <a:defRPr sz="4400">
          <a:solidFill>
            <a:schemeClr val="tx1"/>
          </a:solidFill>
          <a:latin typeface="Arial" panose="02080604020202020204"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8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8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8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8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8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5.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7.jpeg"/><Relationship Id="rId1" Type="http://schemas.openxmlformats.org/officeDocument/2006/relationships/image" Target="../media/image76.jpe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8.jpe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1.emf"/><Relationship Id="rId1" Type="http://schemas.openxmlformats.org/officeDocument/2006/relationships/image" Target="../media/image80.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3.png"/><Relationship Id="rId1" Type="http://schemas.openxmlformats.org/officeDocument/2006/relationships/image" Target="../media/image8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emf"/><Relationship Id="rId1" Type="http://schemas.openxmlformats.org/officeDocument/2006/relationships/image" Target="../media/image19.emf"/></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4.emf"/></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35.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tiff"/><Relationship Id="rId1" Type="http://schemas.openxmlformats.org/officeDocument/2006/relationships/image" Target="../media/image1.tiff"/></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jpeg"/><Relationship Id="rId1" Type="http://schemas.openxmlformats.org/officeDocument/2006/relationships/image" Target="../media/image42.emf"/></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jpeg"/><Relationship Id="rId1" Type="http://schemas.openxmlformats.org/officeDocument/2006/relationships/image" Target="../media/image42.emf"/></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jpeg"/><Relationship Id="rId1" Type="http://schemas.openxmlformats.org/officeDocument/2006/relationships/image" Target="../media/image46.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jpeg"/><Relationship Id="rId1" Type="http://schemas.openxmlformats.org/officeDocument/2006/relationships/image" Target="../media/image4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jpe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3.jpe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7.png"/><Relationship Id="rId1" Type="http://schemas.openxmlformats.org/officeDocument/2006/relationships/image" Target="../media/image5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0.png"/><Relationship Id="rId1" Type="http://schemas.openxmlformats.org/officeDocument/2006/relationships/image" Target="../media/image59.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image" Target="../media/image62.png"/><Relationship Id="rId2" Type="http://schemas.openxmlformats.org/officeDocument/2006/relationships/image" Target="../media/image61.wmf"/><Relationship Id="rId1" Type="http://schemas.openxmlformats.org/officeDocument/2006/relationships/oleObject" Target="../embeddings/oleObject1.bin"/></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5.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emf"/></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emf"/></Relationships>
</file>

<file path=ppt/slides/_rels/slide9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14375" y="2428875"/>
            <a:ext cx="7772400" cy="1470025"/>
          </a:xfrm>
        </p:spPr>
        <p:txBody>
          <a:bodyPr/>
          <a:lstStyle/>
          <a:p>
            <a:r>
              <a:rPr lang="en-US" b="1" dirty="0" smtClean="0">
                <a:cs typeface="Arial" panose="02080604020202020204" pitchFamily="34" charset="0"/>
              </a:rPr>
              <a:t>SOLID WASTE SEPARATION AND PROCESSING</a:t>
            </a:r>
            <a:endParaRPr lang="en-IN" b="1" dirty="0" smtClean="0">
              <a:cs typeface="Arial" panose="02080604020202020204" pitchFamily="34" charset="0"/>
            </a:endParaRPr>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ctrTitle"/>
          </p:nvPr>
        </p:nvSpPr>
        <p:spPr>
          <a:xfrm>
            <a:off x="609600" y="2667000"/>
            <a:ext cx="7772400" cy="1470025"/>
          </a:xfrm>
        </p:spPr>
        <p:txBody>
          <a:bodyPr/>
          <a:lstStyle/>
          <a:p>
            <a:r>
              <a:rPr lang="en-IN" b="1" dirty="0" smtClean="0"/>
              <a:t>PART A- PROCESSING OF SOLID WASTE</a:t>
            </a:r>
            <a:br>
              <a:rPr lang="en-IN" dirty="0" smtClean="0"/>
            </a:br>
            <a:endParaRPr lang="en-IN"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ox(in)">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Binary Separation: Effectiveness (Recovery &amp; Purity) of Separation</a:t>
            </a:r>
            <a:endParaRPr lang="en-IN" sz="3600" b="1" dirty="0" smtClean="0"/>
          </a:p>
        </p:txBody>
      </p:sp>
      <p:sp>
        <p:nvSpPr>
          <p:cNvPr id="4" name="Rectangle 3"/>
          <p:cNvSpPr>
            <a:spLocks noChangeArrowheads="1"/>
          </p:cNvSpPr>
          <p:nvPr/>
        </p:nvSpPr>
        <p:spPr bwMode="auto">
          <a:xfrm>
            <a:off x="357188" y="1428750"/>
            <a:ext cx="8429625" cy="923925"/>
          </a:xfrm>
          <a:prstGeom prst="rect">
            <a:avLst/>
          </a:prstGeom>
          <a:noFill/>
          <a:ln w="9525">
            <a:noFill/>
            <a:miter lim="800000"/>
          </a:ln>
        </p:spPr>
        <p:txBody>
          <a:bodyPr>
            <a:spAutoFit/>
          </a:bodyPr>
          <a:lstStyle/>
          <a:p>
            <a:pPr eaLnBrk="1" hangingPunct="1"/>
            <a:r>
              <a:rPr lang="en-IN" dirty="0"/>
              <a:t>If the input to a binary separation device is denoted as X</a:t>
            </a:r>
            <a:r>
              <a:rPr lang="en-IN" baseline="-25000" dirty="0"/>
              <a:t>o</a:t>
            </a:r>
            <a:r>
              <a:rPr lang="en-IN" dirty="0"/>
              <a:t> + </a:t>
            </a:r>
            <a:r>
              <a:rPr lang="en-IN" dirty="0" err="1"/>
              <a:t>Y</a:t>
            </a:r>
            <a:r>
              <a:rPr lang="en-IN" baseline="-25000" dirty="0" err="1"/>
              <a:t>o</a:t>
            </a:r>
            <a:r>
              <a:rPr lang="en-IN" dirty="0"/>
              <a:t>, then after separation, two waste streams result, 1 and 2, each containing a mixture of X and Y denoted as </a:t>
            </a:r>
            <a:r>
              <a:rPr lang="en-IN" dirty="0" smtClean="0"/>
              <a:t>X</a:t>
            </a:r>
            <a:r>
              <a:rPr lang="en-IN" baseline="-25000" dirty="0" smtClean="0"/>
              <a:t>1</a:t>
            </a:r>
            <a:r>
              <a:rPr lang="en-IN" dirty="0" smtClean="0"/>
              <a:t> + Y</a:t>
            </a:r>
            <a:r>
              <a:rPr lang="en-IN" baseline="-25000" dirty="0" smtClean="0"/>
              <a:t>1 </a:t>
            </a:r>
            <a:r>
              <a:rPr lang="en-IN" dirty="0"/>
              <a:t>and </a:t>
            </a:r>
            <a:r>
              <a:rPr lang="en-IN" dirty="0" smtClean="0"/>
              <a:t>X</a:t>
            </a:r>
            <a:r>
              <a:rPr lang="en-IN" baseline="-25000" dirty="0" smtClean="0"/>
              <a:t>2</a:t>
            </a:r>
            <a:r>
              <a:rPr lang="en-IN" dirty="0" smtClean="0"/>
              <a:t> + Y</a:t>
            </a:r>
            <a:r>
              <a:rPr lang="en-IN" baseline="-25000" dirty="0" smtClean="0"/>
              <a:t>2</a:t>
            </a:r>
            <a:r>
              <a:rPr lang="en-IN" dirty="0" smtClean="0"/>
              <a:t> </a:t>
            </a:r>
            <a:endParaRPr lang="en-IN" dirty="0"/>
          </a:p>
        </p:txBody>
      </p:sp>
      <p:sp>
        <p:nvSpPr>
          <p:cNvPr id="5" name="Rectangle 4"/>
          <p:cNvSpPr/>
          <p:nvPr/>
        </p:nvSpPr>
        <p:spPr>
          <a:xfrm>
            <a:off x="2286000" y="2786064"/>
            <a:ext cx="2928938" cy="857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IN"/>
          </a:p>
        </p:txBody>
      </p:sp>
      <p:cxnSp>
        <p:nvCxnSpPr>
          <p:cNvPr id="6" name="Straight Arrow Connector 5"/>
          <p:cNvCxnSpPr>
            <a:endCxn id="5" idx="1"/>
          </p:cNvCxnSpPr>
          <p:nvPr/>
        </p:nvCxnSpPr>
        <p:spPr>
          <a:xfrm>
            <a:off x="1357313" y="3214689"/>
            <a:ext cx="928687"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214938" y="3000376"/>
            <a:ext cx="107156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3393281" y="3999708"/>
            <a:ext cx="7143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704" name="TextBox 8"/>
          <p:cNvSpPr txBox="1">
            <a:spLocks noChangeArrowheads="1"/>
          </p:cNvSpPr>
          <p:nvPr/>
        </p:nvSpPr>
        <p:spPr bwMode="auto">
          <a:xfrm>
            <a:off x="2786063" y="3000376"/>
            <a:ext cx="1928812" cy="369888"/>
          </a:xfrm>
          <a:prstGeom prst="rect">
            <a:avLst/>
          </a:prstGeom>
          <a:noFill/>
          <a:ln w="9525">
            <a:noFill/>
            <a:miter lim="800000"/>
          </a:ln>
        </p:spPr>
        <p:txBody>
          <a:bodyPr>
            <a:spAutoFit/>
          </a:bodyPr>
          <a:lstStyle/>
          <a:p>
            <a:pPr eaLnBrk="1" hangingPunct="1"/>
            <a:r>
              <a:rPr lang="en-US"/>
              <a:t>Binary separator</a:t>
            </a:r>
            <a:endParaRPr lang="en-IN"/>
          </a:p>
        </p:txBody>
      </p:sp>
      <p:sp>
        <p:nvSpPr>
          <p:cNvPr id="10" name="TextBox 9"/>
          <p:cNvSpPr txBox="1">
            <a:spLocks noChangeArrowheads="1"/>
          </p:cNvSpPr>
          <p:nvPr/>
        </p:nvSpPr>
        <p:spPr bwMode="auto">
          <a:xfrm>
            <a:off x="249238" y="3000376"/>
            <a:ext cx="1250950" cy="369888"/>
          </a:xfrm>
          <a:prstGeom prst="rect">
            <a:avLst/>
          </a:prstGeom>
          <a:noFill/>
          <a:ln w="9525">
            <a:noFill/>
            <a:miter lim="800000"/>
          </a:ln>
        </p:spPr>
        <p:txBody>
          <a:bodyPr>
            <a:spAutoFit/>
          </a:bodyPr>
          <a:lstStyle/>
          <a:p>
            <a:pPr eaLnBrk="1" hangingPunct="1"/>
            <a:r>
              <a:rPr lang="en-US"/>
              <a:t>Xo + Yo</a:t>
            </a:r>
            <a:endParaRPr lang="en-US"/>
          </a:p>
        </p:txBody>
      </p:sp>
      <p:sp>
        <p:nvSpPr>
          <p:cNvPr id="11" name="Rectangle 10"/>
          <p:cNvSpPr>
            <a:spLocks noChangeArrowheads="1"/>
          </p:cNvSpPr>
          <p:nvPr/>
        </p:nvSpPr>
        <p:spPr bwMode="auto">
          <a:xfrm>
            <a:off x="6286500" y="2786064"/>
            <a:ext cx="819150" cy="369887"/>
          </a:xfrm>
          <a:prstGeom prst="rect">
            <a:avLst/>
          </a:prstGeom>
          <a:noFill/>
          <a:ln w="9525">
            <a:noFill/>
            <a:miter lim="800000"/>
          </a:ln>
        </p:spPr>
        <p:txBody>
          <a:bodyPr wrap="none">
            <a:spAutoFit/>
          </a:bodyPr>
          <a:lstStyle/>
          <a:p>
            <a:pPr eaLnBrk="1" hangingPunct="1"/>
            <a:r>
              <a:rPr lang="en-US"/>
              <a:t>X1+ Y1</a:t>
            </a:r>
            <a:endParaRPr lang="en-IN"/>
          </a:p>
        </p:txBody>
      </p:sp>
      <p:sp>
        <p:nvSpPr>
          <p:cNvPr id="12" name="Rectangle 11"/>
          <p:cNvSpPr>
            <a:spLocks noChangeArrowheads="1"/>
          </p:cNvSpPr>
          <p:nvPr/>
        </p:nvSpPr>
        <p:spPr bwMode="auto">
          <a:xfrm>
            <a:off x="3106738" y="4429126"/>
            <a:ext cx="1428750" cy="369888"/>
          </a:xfrm>
          <a:prstGeom prst="rect">
            <a:avLst/>
          </a:prstGeom>
          <a:noFill/>
          <a:ln w="9525">
            <a:noFill/>
            <a:miter lim="800000"/>
          </a:ln>
        </p:spPr>
        <p:txBody>
          <a:bodyPr>
            <a:spAutoFit/>
          </a:bodyPr>
          <a:lstStyle/>
          <a:p>
            <a:pPr eaLnBrk="1" hangingPunct="1"/>
            <a:r>
              <a:rPr lang="en-US"/>
              <a:t>X2 + Y2</a:t>
            </a:r>
            <a:endParaRPr lang="en-IN"/>
          </a:p>
        </p:txBody>
      </p:sp>
      <p:sp>
        <p:nvSpPr>
          <p:cNvPr id="13" name="TextBox 21"/>
          <p:cNvSpPr txBox="1">
            <a:spLocks noChangeArrowheads="1"/>
          </p:cNvSpPr>
          <p:nvPr/>
        </p:nvSpPr>
        <p:spPr bwMode="auto">
          <a:xfrm>
            <a:off x="7000875" y="2786064"/>
            <a:ext cx="1751013" cy="369887"/>
          </a:xfrm>
          <a:prstGeom prst="rect">
            <a:avLst/>
          </a:prstGeom>
          <a:noFill/>
          <a:ln w="9525">
            <a:noFill/>
            <a:miter lim="800000"/>
          </a:ln>
        </p:spPr>
        <p:txBody>
          <a:bodyPr>
            <a:spAutoFit/>
          </a:bodyPr>
          <a:lstStyle/>
          <a:p>
            <a:pPr eaLnBrk="1" hangingPunct="1"/>
            <a:r>
              <a:rPr lang="en-US"/>
              <a:t>(Want X here)</a:t>
            </a:r>
            <a:endParaRPr lang="en-IN"/>
          </a:p>
        </p:txBody>
      </p:sp>
      <p:sp>
        <p:nvSpPr>
          <p:cNvPr id="14" name="Rectangle 13"/>
          <p:cNvSpPr>
            <a:spLocks noChangeArrowheads="1"/>
          </p:cNvSpPr>
          <p:nvPr/>
        </p:nvSpPr>
        <p:spPr bwMode="auto">
          <a:xfrm>
            <a:off x="4214813" y="4500564"/>
            <a:ext cx="1477962" cy="369887"/>
          </a:xfrm>
          <a:prstGeom prst="rect">
            <a:avLst/>
          </a:prstGeom>
          <a:noFill/>
          <a:ln w="9525">
            <a:noFill/>
            <a:miter lim="800000"/>
          </a:ln>
        </p:spPr>
        <p:txBody>
          <a:bodyPr wrap="none">
            <a:spAutoFit/>
          </a:bodyPr>
          <a:lstStyle/>
          <a:p>
            <a:pPr eaLnBrk="1" hangingPunct="1"/>
            <a:r>
              <a:rPr lang="en-US"/>
              <a:t>(Want Y here)</a:t>
            </a:r>
            <a:endParaRPr lang="en-IN"/>
          </a:p>
        </p:txBody>
      </p:sp>
      <p:sp>
        <p:nvSpPr>
          <p:cNvPr id="15" name="TextBox 23"/>
          <p:cNvSpPr txBox="1">
            <a:spLocks noChangeArrowheads="1"/>
          </p:cNvSpPr>
          <p:nvPr/>
        </p:nvSpPr>
        <p:spPr bwMode="auto">
          <a:xfrm>
            <a:off x="5357813" y="2643189"/>
            <a:ext cx="357187" cy="369887"/>
          </a:xfrm>
          <a:prstGeom prst="rect">
            <a:avLst/>
          </a:prstGeom>
          <a:noFill/>
          <a:ln w="9525">
            <a:noFill/>
            <a:miter lim="800000"/>
          </a:ln>
        </p:spPr>
        <p:txBody>
          <a:bodyPr>
            <a:spAutoFit/>
          </a:bodyPr>
          <a:lstStyle/>
          <a:p>
            <a:pPr eaLnBrk="1" hangingPunct="1"/>
            <a:r>
              <a:rPr lang="en-US"/>
              <a:t>1</a:t>
            </a:r>
            <a:endParaRPr lang="en-IN"/>
          </a:p>
        </p:txBody>
      </p:sp>
      <p:sp>
        <p:nvSpPr>
          <p:cNvPr id="16" name="Rectangle 15"/>
          <p:cNvSpPr>
            <a:spLocks noChangeArrowheads="1"/>
          </p:cNvSpPr>
          <p:nvPr/>
        </p:nvSpPr>
        <p:spPr bwMode="auto">
          <a:xfrm>
            <a:off x="3821113" y="3714751"/>
            <a:ext cx="303212" cy="369888"/>
          </a:xfrm>
          <a:prstGeom prst="rect">
            <a:avLst/>
          </a:prstGeom>
          <a:noFill/>
          <a:ln w="9525">
            <a:noFill/>
            <a:miter lim="800000"/>
          </a:ln>
        </p:spPr>
        <p:txBody>
          <a:bodyPr wrap="none">
            <a:spAutoFit/>
          </a:bodyPr>
          <a:lstStyle/>
          <a:p>
            <a:pPr eaLnBrk="1" hangingPunct="1"/>
            <a:r>
              <a:rPr lang="en-US"/>
              <a:t>2</a:t>
            </a:r>
            <a:endParaRPr lang="en-IN"/>
          </a:p>
        </p:txBody>
      </p:sp>
      <p:sp>
        <p:nvSpPr>
          <p:cNvPr id="100353" name="Rectangle 1"/>
          <p:cNvSpPr>
            <a:spLocks noChangeArrowheads="1"/>
          </p:cNvSpPr>
          <p:nvPr/>
        </p:nvSpPr>
        <p:spPr bwMode="auto">
          <a:xfrm>
            <a:off x="214282" y="5357826"/>
            <a:ext cx="8702675" cy="708025"/>
          </a:xfrm>
          <a:prstGeom prst="rect">
            <a:avLst/>
          </a:prstGeom>
          <a:noFill/>
          <a:ln w="9525">
            <a:noFill/>
            <a:miter lim="800000"/>
          </a:ln>
        </p:spPr>
        <p:txBody>
          <a:bodyPr wrap="none" anchor="ctr">
            <a:spAutoFit/>
          </a:bodyPr>
          <a:lstStyle/>
          <a:p>
            <a:pPr algn="just">
              <a:tabLst>
                <a:tab pos="2419350" algn="l"/>
              </a:tabLst>
            </a:pPr>
            <a:r>
              <a:rPr lang="en-US" sz="2000"/>
              <a:t>Recovery of component X  =  Recovery (X)  =  R</a:t>
            </a:r>
            <a:r>
              <a:rPr lang="en-US" sz="2000" baseline="-30000"/>
              <a:t>(x1)</a:t>
            </a:r>
            <a:r>
              <a:rPr lang="en-US" sz="2000"/>
              <a:t>  =  (X</a:t>
            </a:r>
            <a:r>
              <a:rPr lang="en-US" sz="2000" baseline="-30000"/>
              <a:t>1</a:t>
            </a:r>
            <a:r>
              <a:rPr lang="en-US" sz="2000"/>
              <a:t>/X</a:t>
            </a:r>
            <a:r>
              <a:rPr lang="en-US" sz="2000" baseline="-30000"/>
              <a:t>o</a:t>
            </a:r>
            <a:r>
              <a:rPr lang="en-US" sz="2000"/>
              <a:t>) x 100%        </a:t>
            </a:r>
            <a:endParaRPr lang="en-US" sz="2000"/>
          </a:p>
          <a:p>
            <a:pPr algn="just">
              <a:tabLst>
                <a:tab pos="2419350" algn="l"/>
              </a:tabLst>
            </a:pPr>
            <a:r>
              <a:rPr lang="en-US" sz="2000"/>
              <a:t>Recovery of component Y  =  Recovery (Y)  =  R</a:t>
            </a:r>
            <a:r>
              <a:rPr lang="en-US" sz="2000" baseline="-30000"/>
              <a:t>(y2)</a:t>
            </a:r>
            <a:r>
              <a:rPr lang="en-US" sz="2000"/>
              <a:t>  =  (Y</a:t>
            </a:r>
            <a:r>
              <a:rPr lang="en-US" sz="2000" baseline="-30000"/>
              <a:t>2</a:t>
            </a:r>
            <a:r>
              <a:rPr lang="en-US" sz="2000"/>
              <a:t>/Y</a:t>
            </a:r>
            <a:r>
              <a:rPr lang="en-US" sz="2000" baseline="-30000"/>
              <a:t>o</a:t>
            </a:r>
            <a:r>
              <a:rPr lang="en-US" sz="2000"/>
              <a:t>) x 100%         </a:t>
            </a:r>
            <a:endParaRPr lang="en-US" sz="2000"/>
          </a:p>
        </p:txBody>
      </p:sp>
      <p:sp>
        <p:nvSpPr>
          <p:cNvPr id="19" name="Rectangle 18"/>
          <p:cNvSpPr>
            <a:spLocks noChangeArrowheads="1"/>
          </p:cNvSpPr>
          <p:nvPr/>
        </p:nvSpPr>
        <p:spPr bwMode="auto">
          <a:xfrm>
            <a:off x="0" y="3643314"/>
            <a:ext cx="2490788" cy="323850"/>
          </a:xfrm>
          <a:prstGeom prst="rect">
            <a:avLst/>
          </a:prstGeom>
          <a:noFill/>
          <a:ln w="9525">
            <a:noFill/>
            <a:miter lim="800000"/>
          </a:ln>
        </p:spPr>
        <p:txBody>
          <a:bodyPr wrap="none">
            <a:spAutoFit/>
          </a:bodyPr>
          <a:lstStyle/>
          <a:p>
            <a:pPr eaLnBrk="1" hangingPunct="1"/>
            <a:r>
              <a:rPr lang="en-US" sz="1500"/>
              <a:t>50 kg plastic + 50 kg paper</a:t>
            </a:r>
            <a:endParaRPr lang="en-IN" sz="1500"/>
          </a:p>
        </p:txBody>
      </p:sp>
      <p:sp>
        <p:nvSpPr>
          <p:cNvPr id="20" name="Rectangle 19"/>
          <p:cNvSpPr>
            <a:spLocks noChangeArrowheads="1"/>
          </p:cNvSpPr>
          <p:nvPr/>
        </p:nvSpPr>
        <p:spPr bwMode="auto">
          <a:xfrm>
            <a:off x="6143625" y="3143251"/>
            <a:ext cx="2384425" cy="323850"/>
          </a:xfrm>
          <a:prstGeom prst="rect">
            <a:avLst/>
          </a:prstGeom>
          <a:noFill/>
          <a:ln w="9525">
            <a:noFill/>
            <a:miter lim="800000"/>
          </a:ln>
        </p:spPr>
        <p:txBody>
          <a:bodyPr wrap="none">
            <a:spAutoFit/>
          </a:bodyPr>
          <a:lstStyle/>
          <a:p>
            <a:pPr eaLnBrk="1" hangingPunct="1"/>
            <a:r>
              <a:rPr lang="en-US" sz="1500"/>
              <a:t>40 kg plastic + 5 kg paper</a:t>
            </a:r>
            <a:endParaRPr lang="en-IN" sz="1500"/>
          </a:p>
        </p:txBody>
      </p:sp>
      <p:sp>
        <p:nvSpPr>
          <p:cNvPr id="21" name="Rectangle 20"/>
          <p:cNvSpPr>
            <a:spLocks noChangeArrowheads="1"/>
          </p:cNvSpPr>
          <p:nvPr/>
        </p:nvSpPr>
        <p:spPr bwMode="auto">
          <a:xfrm>
            <a:off x="6000750" y="4429126"/>
            <a:ext cx="2490788" cy="323850"/>
          </a:xfrm>
          <a:prstGeom prst="rect">
            <a:avLst/>
          </a:prstGeom>
          <a:noFill/>
          <a:ln w="9525">
            <a:noFill/>
            <a:miter lim="800000"/>
          </a:ln>
        </p:spPr>
        <p:txBody>
          <a:bodyPr wrap="none">
            <a:spAutoFit/>
          </a:bodyPr>
          <a:lstStyle/>
          <a:p>
            <a:pPr eaLnBrk="1" hangingPunct="1"/>
            <a:r>
              <a:rPr lang="en-US" sz="1500"/>
              <a:t>10 kg plastic + 45 kg paper</a:t>
            </a:r>
            <a:endParaRPr lang="en-IN" sz="1500"/>
          </a:p>
        </p:txBody>
      </p:sp>
      <p:sp>
        <p:nvSpPr>
          <p:cNvPr id="22" name="Slide Number Placeholder 21"/>
          <p:cNvSpPr>
            <a:spLocks noGrp="1"/>
          </p:cNvSpPr>
          <p:nvPr>
            <p:ph type="sldNum" sz="quarter" idx="12"/>
          </p:nvPr>
        </p:nvSpPr>
        <p:spPr/>
        <p:txBody>
          <a:bodyPr/>
          <a:lstStyle/>
          <a:p>
            <a:pPr>
              <a:defRPr/>
            </a:pPr>
            <a:fld id="{16D6AFA6-8060-4945-A1B2-AB38974C7F31}" type="slidenum">
              <a:rPr lang="en-IN" smtClean="0"/>
            </a:fld>
            <a:endParaRPr lang="en-IN"/>
          </a:p>
        </p:txBody>
      </p:sp>
      <p:sp>
        <p:nvSpPr>
          <p:cNvPr id="23" name="Rectangle 22"/>
          <p:cNvSpPr/>
          <p:nvPr/>
        </p:nvSpPr>
        <p:spPr>
          <a:xfrm>
            <a:off x="990600" y="6248400"/>
            <a:ext cx="4358886" cy="369332"/>
          </a:xfrm>
          <a:prstGeom prst="rect">
            <a:avLst/>
          </a:prstGeom>
        </p:spPr>
        <p:txBody>
          <a:bodyPr wrap="none">
            <a:spAutoFit/>
          </a:bodyPr>
          <a:lstStyle/>
          <a:p>
            <a:r>
              <a:rPr lang="en-IN" dirty="0" smtClean="0"/>
              <a:t>Purity (X)  =  P</a:t>
            </a:r>
            <a:r>
              <a:rPr lang="en-IN" baseline="-25000" dirty="0" smtClean="0"/>
              <a:t>(x1) </a:t>
            </a:r>
            <a:r>
              <a:rPr lang="en-IN" dirty="0" smtClean="0"/>
              <a:t> =  (X1/X1+Y1) x 100%</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i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ox(i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29704"/>
                                        </p:tgtEl>
                                        <p:attrNameLst>
                                          <p:attrName>style.visibility</p:attrName>
                                        </p:attrNameLst>
                                      </p:cBhvr>
                                      <p:to>
                                        <p:strVal val="visible"/>
                                      </p:to>
                                    </p:set>
                                    <p:animEffect transition="in" filter="box(in)">
                                      <p:cBhvr>
                                        <p:cTn id="30" dur="500"/>
                                        <p:tgtEl>
                                          <p:spTgt spid="29704"/>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ox(in)">
                                      <p:cBhvr>
                                        <p:cTn id="35" dur="500"/>
                                        <p:tgtEl>
                                          <p:spTgt spid="15"/>
                                        </p:tgtEl>
                                      </p:cBhvr>
                                    </p:animEffect>
                                  </p:childTnLst>
                                </p:cTn>
                              </p:par>
                              <p:par>
                                <p:cTn id="36" presetID="4" presetClass="entr" presetSubtype="16"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ox(in)">
                                      <p:cBhvr>
                                        <p:cTn id="38" dur="500"/>
                                        <p:tgtEl>
                                          <p:spTgt spid="7"/>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ox(i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ox(in)">
                                      <p:cBhvr>
                                        <p:cTn id="46" dur="500"/>
                                        <p:tgtEl>
                                          <p:spTgt spid="8"/>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ox(in)">
                                      <p:cBhvr>
                                        <p:cTn id="49" dur="500"/>
                                        <p:tgtEl>
                                          <p:spTgt spid="12"/>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ox(i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ox(i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heckerboard(across)">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00353"/>
                                        </p:tgtEl>
                                        <p:attrNameLst>
                                          <p:attrName>style.visibility</p:attrName>
                                        </p:attrNameLst>
                                      </p:cBhvr>
                                      <p:to>
                                        <p:strVal val="visible"/>
                                      </p:to>
                                    </p:set>
                                    <p:animEffect transition="in" filter="box(in)">
                                      <p:cBhvr>
                                        <p:cTn id="67" dur="500"/>
                                        <p:tgtEl>
                                          <p:spTgt spid="100353"/>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ox(in)">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ox(in)">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1"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box(in)">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box(in)">
                                      <p:cBhvr>
                                        <p:cTn id="8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29704" grpId="0"/>
      <p:bldP spid="10" grpId="0"/>
      <p:bldP spid="11" grpId="0"/>
      <p:bldP spid="12" grpId="0"/>
      <p:bldP spid="12" grpId="1"/>
      <p:bldP spid="13" grpId="0"/>
      <p:bldP spid="14" grpId="0"/>
      <p:bldP spid="15" grpId="0"/>
      <p:bldP spid="16" grpId="0"/>
      <p:bldP spid="100353" grpId="0"/>
      <p:bldP spid="19" grpId="0"/>
      <p:bldP spid="20" grpId="0"/>
      <p:bldP spid="2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smtClean="0">
                <a:cs typeface="Arial" panose="02080604020202020204" pitchFamily="34" charset="0"/>
              </a:rPr>
              <a:t>Magnetic Separation</a:t>
            </a:r>
            <a:endParaRPr lang="en-IN" b="1" smtClean="0">
              <a:cs typeface="Arial" panose="02080604020202020204" pitchFamily="34" charset="0"/>
            </a:endParaRPr>
          </a:p>
        </p:txBody>
      </p:sp>
      <p:sp>
        <p:nvSpPr>
          <p:cNvPr id="67588" name="Rectangle 4"/>
          <p:cNvSpPr>
            <a:spLocks noChangeArrowheads="1"/>
          </p:cNvSpPr>
          <p:nvPr/>
        </p:nvSpPr>
        <p:spPr bwMode="auto">
          <a:xfrm>
            <a:off x="357188" y="1785938"/>
            <a:ext cx="3714750" cy="1569660"/>
          </a:xfrm>
          <a:prstGeom prst="rect">
            <a:avLst/>
          </a:prstGeom>
          <a:noFill/>
          <a:ln w="9525">
            <a:noFill/>
            <a:miter lim="800000"/>
          </a:ln>
        </p:spPr>
        <p:txBody>
          <a:bodyPr>
            <a:spAutoFit/>
          </a:bodyPr>
          <a:lstStyle/>
          <a:p>
            <a:r>
              <a:rPr lang="en-IN" sz="2400" dirty="0" smtClean="0"/>
              <a:t>Material </a:t>
            </a:r>
            <a:r>
              <a:rPr lang="en-IN" sz="2400" dirty="0"/>
              <a:t>to be sorted passes over the magnetic </a:t>
            </a:r>
            <a:r>
              <a:rPr lang="en-IN" sz="2400" dirty="0" smtClean="0"/>
              <a:t>pulley.</a:t>
            </a:r>
            <a:endParaRPr lang="en-IN" sz="2400" dirty="0" smtClean="0"/>
          </a:p>
          <a:p>
            <a:endParaRPr lang="en-IN" sz="2400" b="1" dirty="0"/>
          </a:p>
        </p:txBody>
      </p:sp>
      <p:sp>
        <p:nvSpPr>
          <p:cNvPr id="5" name="Rectangle 4"/>
          <p:cNvSpPr>
            <a:spLocks noChangeArrowheads="1"/>
          </p:cNvSpPr>
          <p:nvPr/>
        </p:nvSpPr>
        <p:spPr bwMode="auto">
          <a:xfrm>
            <a:off x="381000" y="5715000"/>
            <a:ext cx="4572000" cy="923925"/>
          </a:xfrm>
          <a:prstGeom prst="rect">
            <a:avLst/>
          </a:prstGeom>
          <a:noFill/>
          <a:ln w="9525">
            <a:noFill/>
            <a:miter lim="800000"/>
          </a:ln>
        </p:spPr>
        <p:txBody>
          <a:bodyPr>
            <a:spAutoFit/>
          </a:bodyPr>
          <a:lstStyle/>
          <a:p>
            <a:r>
              <a:rPr lang="en-IN" b="1" dirty="0"/>
              <a:t>Video</a:t>
            </a:r>
            <a:endParaRPr lang="en-IN" b="1" dirty="0"/>
          </a:p>
          <a:p>
            <a:r>
              <a:rPr lang="en-US" dirty="0"/>
              <a:t>MSW Plant </a:t>
            </a:r>
            <a:r>
              <a:rPr lang="en-US" dirty="0" err="1"/>
              <a:t>Trommel</a:t>
            </a:r>
            <a:r>
              <a:rPr lang="en-US" dirty="0"/>
              <a:t> magnetic, </a:t>
            </a:r>
            <a:r>
              <a:rPr lang="en-US" dirty="0" err="1"/>
              <a:t>vib</a:t>
            </a:r>
            <a:r>
              <a:rPr lang="en-US" dirty="0"/>
              <a:t> screen YouTube</a:t>
            </a:r>
            <a:endParaRPr lang="en-US" dirty="0"/>
          </a:p>
        </p:txBody>
      </p:sp>
      <p:sp>
        <p:nvSpPr>
          <p:cNvPr id="6" name="Slide Number Placeholder 5"/>
          <p:cNvSpPr>
            <a:spLocks noGrp="1"/>
          </p:cNvSpPr>
          <p:nvPr>
            <p:ph type="sldNum" sz="quarter" idx="12"/>
          </p:nvPr>
        </p:nvSpPr>
        <p:spPr/>
        <p:txBody>
          <a:bodyPr/>
          <a:lstStyle/>
          <a:p>
            <a:pPr>
              <a:defRPr/>
            </a:pPr>
            <a:fld id="{16D6AFA6-8060-4945-A1B2-AB38974C7F31}" type="slidenum">
              <a:rPr lang="en-IN" smtClean="0"/>
            </a:fld>
            <a:endParaRPr lang="en-IN"/>
          </a:p>
        </p:txBody>
      </p:sp>
      <p:sp>
        <p:nvSpPr>
          <p:cNvPr id="7" name="Rectangle 6"/>
          <p:cNvSpPr/>
          <p:nvPr/>
        </p:nvSpPr>
        <p:spPr>
          <a:xfrm>
            <a:off x="381000" y="3048000"/>
            <a:ext cx="3810000" cy="2308324"/>
          </a:xfrm>
          <a:prstGeom prst="rect">
            <a:avLst/>
          </a:prstGeom>
        </p:spPr>
        <p:txBody>
          <a:bodyPr wrap="square">
            <a:spAutoFit/>
          </a:bodyPr>
          <a:lstStyle/>
          <a:p>
            <a:r>
              <a:rPr lang="en-IN" sz="2400" dirty="0" smtClean="0"/>
              <a:t>Magnetic particles are pulled part way around the rotating pulley while the non-magnetic particles follow a separate unrestrained ballistic path. </a:t>
            </a:r>
            <a:endParaRPr lang="en-IN" sz="2400" dirty="0"/>
          </a:p>
        </p:txBody>
      </p:sp>
      <p:pic>
        <p:nvPicPr>
          <p:cNvPr id="93186" name="Picture 2" descr="self cleaning overhead magnets"/>
          <p:cNvPicPr>
            <a:picLocks noChangeAspect="1" noChangeArrowheads="1"/>
          </p:cNvPicPr>
          <p:nvPr/>
        </p:nvPicPr>
        <p:blipFill>
          <a:blip r:embed="rId1"/>
          <a:srcRect/>
          <a:stretch>
            <a:fillRect/>
          </a:stretch>
        </p:blipFill>
        <p:spPr bwMode="auto">
          <a:xfrm>
            <a:off x="4953000" y="1676400"/>
            <a:ext cx="3581400" cy="423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3186"/>
                                        </p:tgtEl>
                                        <p:attrNameLst>
                                          <p:attrName>style.visibility</p:attrName>
                                        </p:attrNameLst>
                                      </p:cBhvr>
                                      <p:to>
                                        <p:strVal val="visible"/>
                                      </p:to>
                                    </p:set>
                                    <p:animEffect transition="in" filter="box(in)">
                                      <p:cBhvr>
                                        <p:cTn id="12" dur="500"/>
                                        <p:tgtEl>
                                          <p:spTgt spid="9318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7588"/>
                                        </p:tgtEl>
                                        <p:attrNameLst>
                                          <p:attrName>style.visibility</p:attrName>
                                        </p:attrNameLst>
                                      </p:cBhvr>
                                      <p:to>
                                        <p:strVal val="visible"/>
                                      </p:to>
                                    </p:set>
                                    <p:animEffect transition="in" filter="box(in)">
                                      <p:cBhvr>
                                        <p:cTn id="17" dur="500"/>
                                        <p:tgtEl>
                                          <p:spTgt spid="6758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7588" grpId="0"/>
      <p:bldP spid="5" grpId="0"/>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 Separator</a:t>
            </a:r>
            <a:endParaRPr lang="en-US"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86018" name="Picture 2"/>
          <p:cNvPicPr>
            <a:picLocks noGrp="1" noChangeAspect="1" noChangeArrowheads="1"/>
          </p:cNvPicPr>
          <p:nvPr>
            <p:ph idx="1"/>
          </p:nvPr>
        </p:nvPicPr>
        <p:blipFill>
          <a:blip r:embed="rId1" cstate="print"/>
          <a:srcRect/>
          <a:stretch>
            <a:fillRect/>
          </a:stretch>
        </p:blipFill>
        <p:spPr bwMode="auto">
          <a:xfrm>
            <a:off x="533400" y="1524000"/>
            <a:ext cx="6034617" cy="4525963"/>
          </a:xfrm>
          <a:prstGeom prst="rect">
            <a:avLst/>
          </a:prstGeom>
          <a:noFill/>
          <a:ln w="9525">
            <a:noFill/>
            <a:miter lim="800000"/>
            <a:headEnd/>
            <a:tailEnd/>
          </a:ln>
          <a:effectLst/>
        </p:spPr>
      </p:pic>
      <p:pic>
        <p:nvPicPr>
          <p:cNvPr id="86019" name="Picture 3"/>
          <p:cNvPicPr>
            <a:picLocks noChangeAspect="1" noChangeArrowheads="1"/>
          </p:cNvPicPr>
          <p:nvPr/>
        </p:nvPicPr>
        <p:blipFill>
          <a:blip r:embed="rId2"/>
          <a:srcRect/>
          <a:stretch>
            <a:fillRect/>
          </a:stretch>
        </p:blipFill>
        <p:spPr bwMode="auto">
          <a:xfrm>
            <a:off x="6781800" y="4114800"/>
            <a:ext cx="1976438" cy="18446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6018"/>
                                        </p:tgtEl>
                                        <p:attrNameLst>
                                          <p:attrName>style.visibility</p:attrName>
                                        </p:attrNameLst>
                                      </p:cBhvr>
                                      <p:to>
                                        <p:strVal val="visible"/>
                                      </p:to>
                                    </p:set>
                                    <p:animEffect transition="in" filter="box(in)">
                                      <p:cBhvr>
                                        <p:cTn id="12" dur="500"/>
                                        <p:tgtEl>
                                          <p:spTgt spid="8601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6019"/>
                                        </p:tgtEl>
                                        <p:attrNameLst>
                                          <p:attrName>style.visibility</p:attrName>
                                        </p:attrNameLst>
                                      </p:cBhvr>
                                      <p:to>
                                        <p:strVal val="visible"/>
                                      </p:to>
                                    </p:set>
                                    <p:animEffect transition="in" filter="box(in)">
                                      <p:cBhvr>
                                        <p:cTn id="17"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cs typeface="Arial" panose="02080604020202020204" pitchFamily="34" charset="0"/>
              </a:rPr>
              <a:t>Magnetic Separation</a:t>
            </a:r>
            <a:endParaRPr lang="en-IN" smtClean="0">
              <a:cs typeface="Arial" panose="02080604020202020204" pitchFamily="34" charset="0"/>
            </a:endParaRPr>
          </a:p>
        </p:txBody>
      </p:sp>
      <p:sp>
        <p:nvSpPr>
          <p:cNvPr id="68611" name="Content Placeholder 4"/>
          <p:cNvSpPr>
            <a:spLocks noGrp="1"/>
          </p:cNvSpPr>
          <p:nvPr>
            <p:ph sz="half" idx="1"/>
          </p:nvPr>
        </p:nvSpPr>
        <p:spPr/>
        <p:txBody>
          <a:bodyPr/>
          <a:lstStyle/>
          <a:p>
            <a:r>
              <a:rPr lang="en-US" sz="2000" dirty="0" smtClean="0"/>
              <a:t>The effectiveness of magnetic conveyor depends on several variables;</a:t>
            </a:r>
            <a:endParaRPr lang="en-US" sz="2000" dirty="0" smtClean="0"/>
          </a:p>
          <a:p>
            <a:r>
              <a:rPr lang="en-US" sz="2000" b="1" dirty="0" smtClean="0"/>
              <a:t>Height of Magnet above the conveyor</a:t>
            </a:r>
            <a:r>
              <a:rPr lang="en-US" sz="2000" dirty="0" smtClean="0"/>
              <a:t>: The closer the magnet is to the refuse, the better the effectiveness of ferrous metal removal</a:t>
            </a:r>
            <a:endParaRPr lang="en-US" sz="2000" dirty="0" smtClean="0"/>
          </a:p>
          <a:p>
            <a:r>
              <a:rPr lang="en-US" sz="2000" b="1" dirty="0" smtClean="0"/>
              <a:t>Speed of the Conveyor: </a:t>
            </a:r>
            <a:r>
              <a:rPr lang="en-US" sz="2000" dirty="0" smtClean="0"/>
              <a:t>The higher the speed showing reduced recovery.</a:t>
            </a:r>
            <a:endParaRPr lang="en-US" sz="2000" dirty="0" smtClean="0"/>
          </a:p>
          <a:p>
            <a:r>
              <a:rPr lang="en-US" sz="2000" b="1" dirty="0" smtClean="0"/>
              <a:t>Burden Depth: </a:t>
            </a:r>
            <a:r>
              <a:rPr lang="en-US" sz="2000" dirty="0" smtClean="0"/>
              <a:t>The greater the burden depth, the lower the recovery</a:t>
            </a:r>
            <a:endParaRPr lang="en-US" sz="2000" dirty="0" smtClean="0"/>
          </a:p>
          <a:p>
            <a:endParaRPr lang="en-US" sz="2000" dirty="0" smtClean="0"/>
          </a:p>
        </p:txBody>
      </p:sp>
      <p:pic>
        <p:nvPicPr>
          <p:cNvPr id="68612" name="Content Placeholder 6" descr="C:\Users\As\AppData\Local\Microsoft\Windows\Temporary Internet Files\Content.Word\020.jpg"/>
          <p:cNvPicPr>
            <a:picLocks noGrp="1"/>
          </p:cNvPicPr>
          <p:nvPr>
            <p:ph sz="half" idx="2"/>
          </p:nvPr>
        </p:nvPicPr>
        <p:blipFill>
          <a:blip r:embed="rId1"/>
          <a:srcRect/>
          <a:stretch>
            <a:fillRect/>
          </a:stretch>
        </p:blipFill>
        <p:spPr>
          <a:xfrm>
            <a:off x="5075238" y="1600200"/>
            <a:ext cx="3184525" cy="4525963"/>
          </a:xfrm>
        </p:spPr>
      </p:pic>
      <p:sp>
        <p:nvSpPr>
          <p:cNvPr id="5" name="Slide Number Placeholder 4"/>
          <p:cNvSpPr>
            <a:spLocks noGrp="1"/>
          </p:cNvSpPr>
          <p:nvPr>
            <p:ph type="sldNum" sz="quarter" idx="12"/>
          </p:nvPr>
        </p:nvSpPr>
        <p:spPr/>
        <p:txBody>
          <a:bodyPr/>
          <a:lstStyle/>
          <a:p>
            <a:pPr>
              <a:defRPr/>
            </a:pPr>
            <a:fld id="{B39FB8C3-E154-4BF3-AE2D-1C1FCDE3620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ox(in)">
                                      <p:cBhvr>
                                        <p:cTn id="7" dur="5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8612"/>
                                        </p:tgtEl>
                                        <p:attrNameLst>
                                          <p:attrName>style.visibility</p:attrName>
                                        </p:attrNameLst>
                                      </p:cBhvr>
                                      <p:to>
                                        <p:strVal val="visible"/>
                                      </p:to>
                                    </p:set>
                                    <p:animEffect transition="in" filter="box(in)">
                                      <p:cBhvr>
                                        <p:cTn id="12" dur="500"/>
                                        <p:tgtEl>
                                          <p:spTgt spid="686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8611">
                                            <p:txEl>
                                              <p:pRg st="0" end="0"/>
                                            </p:txEl>
                                          </p:spTgt>
                                        </p:tgtEl>
                                        <p:attrNameLst>
                                          <p:attrName>style.visibility</p:attrName>
                                        </p:attrNameLst>
                                      </p:cBhvr>
                                      <p:to>
                                        <p:strVal val="visible"/>
                                      </p:to>
                                    </p:set>
                                    <p:animEffect transition="in" filter="box(in)">
                                      <p:cBhvr>
                                        <p:cTn id="17" dur="500"/>
                                        <p:tgtEl>
                                          <p:spTgt spid="686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8611">
                                            <p:txEl>
                                              <p:pRg st="1" end="1"/>
                                            </p:txEl>
                                          </p:spTgt>
                                        </p:tgtEl>
                                        <p:attrNameLst>
                                          <p:attrName>style.visibility</p:attrName>
                                        </p:attrNameLst>
                                      </p:cBhvr>
                                      <p:to>
                                        <p:strVal val="visible"/>
                                      </p:to>
                                    </p:set>
                                    <p:animEffect transition="in" filter="box(in)">
                                      <p:cBhvr>
                                        <p:cTn id="22" dur="500"/>
                                        <p:tgtEl>
                                          <p:spTgt spid="686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8611">
                                            <p:txEl>
                                              <p:pRg st="2" end="2"/>
                                            </p:txEl>
                                          </p:spTgt>
                                        </p:tgtEl>
                                        <p:attrNameLst>
                                          <p:attrName>style.visibility</p:attrName>
                                        </p:attrNameLst>
                                      </p:cBhvr>
                                      <p:to>
                                        <p:strVal val="visible"/>
                                      </p:to>
                                    </p:set>
                                    <p:animEffect transition="in" filter="box(in)">
                                      <p:cBhvr>
                                        <p:cTn id="27" dur="500"/>
                                        <p:tgtEl>
                                          <p:spTgt spid="686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8611">
                                            <p:txEl>
                                              <p:pRg st="3" end="3"/>
                                            </p:txEl>
                                          </p:spTgt>
                                        </p:tgtEl>
                                        <p:attrNameLst>
                                          <p:attrName>style.visibility</p:attrName>
                                        </p:attrNameLst>
                                      </p:cBhvr>
                                      <p:to>
                                        <p:strVal val="visible"/>
                                      </p:to>
                                    </p:set>
                                    <p:animEffect transition="in" filter="box(in)">
                                      <p:cBhvr>
                                        <p:cTn id="32" dur="500"/>
                                        <p:tgtEl>
                                          <p:spTgt spid="686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68611"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smtClean="0"/>
              <a:t>Eddy Current Separator: </a:t>
            </a:r>
            <a:r>
              <a:rPr lang="en-US" sz="2000" dirty="0" smtClean="0"/>
              <a:t>Separate aluminum &amp; other non-ferrous metals from process stream, municipal recycling facility (MRF)</a:t>
            </a:r>
            <a:endParaRPr lang="en-US" sz="2000" dirty="0"/>
          </a:p>
        </p:txBody>
      </p:sp>
      <p:sp>
        <p:nvSpPr>
          <p:cNvPr id="5" name="Slide Number Placeholder 4"/>
          <p:cNvSpPr>
            <a:spLocks noGrp="1"/>
          </p:cNvSpPr>
          <p:nvPr>
            <p:ph type="sldNum" sz="quarter" idx="12"/>
          </p:nvPr>
        </p:nvSpPr>
        <p:spPr/>
        <p:txBody>
          <a:bodyPr/>
          <a:lstStyle/>
          <a:p>
            <a:pPr>
              <a:defRPr/>
            </a:pPr>
            <a:fld id="{B39FB8C3-E154-4BF3-AE2D-1C1FCDE36201}" type="slidenum">
              <a:rPr lang="en-IN" smtClean="0"/>
            </a:fld>
            <a:endParaRPr lang="en-IN"/>
          </a:p>
        </p:txBody>
      </p:sp>
      <p:pic>
        <p:nvPicPr>
          <p:cNvPr id="86018" name="Picture 2"/>
          <p:cNvPicPr>
            <a:picLocks noGrp="1" noChangeAspect="1" noChangeArrowheads="1"/>
          </p:cNvPicPr>
          <p:nvPr>
            <p:ph idx="1"/>
          </p:nvPr>
        </p:nvPicPr>
        <p:blipFill>
          <a:blip r:embed="rId1"/>
          <a:srcRect/>
          <a:stretch>
            <a:fillRect/>
          </a:stretch>
        </p:blipFill>
        <p:spPr bwMode="auto">
          <a:xfrm>
            <a:off x="228600" y="1905000"/>
            <a:ext cx="7983855" cy="4191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6018"/>
                                        </p:tgtEl>
                                        <p:attrNameLst>
                                          <p:attrName>style.visibility</p:attrName>
                                        </p:attrNameLst>
                                      </p:cBhvr>
                                      <p:to>
                                        <p:strVal val="visible"/>
                                      </p:to>
                                    </p:set>
                                    <p:animEffect transition="in" filter="box(in)">
                                      <p:cBhvr>
                                        <p:cTn id="12" dur="500"/>
                                        <p:tgtEl>
                                          <p:spTgt spid="86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Eddy Current Separator </a:t>
            </a:r>
            <a:endParaRPr lang="en-US" dirty="0" smtClean="0"/>
          </a:p>
        </p:txBody>
      </p:sp>
      <p:sp>
        <p:nvSpPr>
          <p:cNvPr id="3" name="Content Placeholder 2"/>
          <p:cNvSpPr>
            <a:spLocks noGrp="1"/>
          </p:cNvSpPr>
          <p:nvPr>
            <p:ph sz="half" idx="1"/>
          </p:nvPr>
        </p:nvSpPr>
        <p:spPr>
          <a:xfrm>
            <a:off x="0" y="914400"/>
            <a:ext cx="5257800" cy="4525962"/>
          </a:xfrm>
        </p:spPr>
        <p:txBody>
          <a:bodyPr/>
          <a:lstStyle/>
          <a:p>
            <a:r>
              <a:rPr lang="en-IN" sz="1900" dirty="0" smtClean="0"/>
              <a:t>The Eddy Current Separator (ECS) is an advanced metal sorting unit that is capable of separating non-ferrous metals such as aluminium and copper from domestic and industrial waste.</a:t>
            </a:r>
            <a:endParaRPr lang="en-IN" sz="1900" dirty="0" smtClean="0"/>
          </a:p>
          <a:p>
            <a:r>
              <a:rPr lang="en-IN" sz="1900" dirty="0" smtClean="0"/>
              <a:t>Short belt conveyor that has its drive located at the return end and a high speed magnetic rotor system installed at the discharge end</a:t>
            </a:r>
            <a:endParaRPr lang="en-IN" sz="1900" dirty="0" smtClean="0"/>
          </a:p>
          <a:p>
            <a:r>
              <a:rPr lang="en-IN" sz="1900" dirty="0" smtClean="0"/>
              <a:t>As the rotor spins at these high speeds, an electric current is induced into conducting metals. The induced electric current produces a magnetic field, which opposes the field created by the rotor, repelling the conducting metals over a pre-positioned splitter plate.</a:t>
            </a:r>
            <a:endParaRPr lang="en-IN" sz="1900" dirty="0" smtClean="0"/>
          </a:p>
          <a:p>
            <a:r>
              <a:rPr lang="en-US" sz="1900" dirty="0" smtClean="0"/>
              <a:t>While other materials drop off at the end of the conveyor, the non-ferrous metals are propelled forward over a splitter for separation. </a:t>
            </a:r>
            <a:br>
              <a:rPr lang="en-IN" sz="1900" dirty="0" smtClean="0"/>
            </a:br>
            <a:endParaRPr lang="en-US" sz="1900" dirty="0" smtClean="0"/>
          </a:p>
        </p:txBody>
      </p:sp>
      <p:pic>
        <p:nvPicPr>
          <p:cNvPr id="5" name="Content Placeholder 4" descr="http://www.mastermagnets.com/UserFiles/ECS%20DIAGRAM%201.jpg"/>
          <p:cNvPicPr>
            <a:picLocks noGrp="1"/>
          </p:cNvPicPr>
          <p:nvPr>
            <p:ph sz="half" idx="2"/>
          </p:nvPr>
        </p:nvPicPr>
        <p:blipFill>
          <a:blip r:embed="rId1"/>
          <a:srcRect/>
          <a:stretch>
            <a:fillRect/>
          </a:stretch>
        </p:blipFill>
        <p:spPr>
          <a:xfrm>
            <a:off x="5286375" y="1285875"/>
            <a:ext cx="3857625" cy="2286000"/>
          </a:xfrm>
        </p:spPr>
      </p:pic>
      <p:pic>
        <p:nvPicPr>
          <p:cNvPr id="6" name="Picture 5"/>
          <p:cNvPicPr>
            <a:picLocks noChangeAspect="1" noChangeArrowheads="1"/>
          </p:cNvPicPr>
          <p:nvPr/>
        </p:nvPicPr>
        <p:blipFill>
          <a:blip r:embed="rId2"/>
          <a:srcRect r="47359" b="1425"/>
          <a:stretch>
            <a:fillRect/>
          </a:stretch>
        </p:blipFill>
        <p:spPr bwMode="auto">
          <a:xfrm>
            <a:off x="5429250" y="3786188"/>
            <a:ext cx="3714750" cy="271462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B39FB8C3-E154-4BF3-AE2D-1C1FCDE3620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ox(in)">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ox(in)">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ox(in)">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ox(in)">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4"/>
          <p:cNvSpPr>
            <a:spLocks noGrp="1"/>
          </p:cNvSpPr>
          <p:nvPr>
            <p:ph type="title"/>
          </p:nvPr>
        </p:nvSpPr>
        <p:spPr/>
        <p:txBody>
          <a:bodyPr/>
          <a:lstStyle/>
          <a:p>
            <a:r>
              <a:rPr lang="en-US" sz="2800" dirty="0" smtClean="0"/>
              <a:t>Eddy Current Separator</a:t>
            </a:r>
            <a:endParaRPr lang="en-US" sz="2800" dirty="0" smtClean="0"/>
          </a:p>
        </p:txBody>
      </p:sp>
      <p:pic>
        <p:nvPicPr>
          <p:cNvPr id="69635" name="Content Placeholder 6" descr="http://img.directindustry.com/images_di/press/press-g/eddy-current-separator-with-erium-3000-features-unmatched-strength-P14035.jpg"/>
          <p:cNvPicPr>
            <a:picLocks noGrp="1"/>
          </p:cNvPicPr>
          <p:nvPr>
            <p:ph idx="1"/>
          </p:nvPr>
        </p:nvPicPr>
        <p:blipFill>
          <a:blip r:embed="rId1"/>
          <a:srcRect/>
          <a:stretch>
            <a:fillRect/>
          </a:stretch>
        </p:blipFill>
        <p:spPr>
          <a:xfrm>
            <a:off x="228600" y="1752601"/>
            <a:ext cx="4191000" cy="3352800"/>
          </a:xfrm>
        </p:spPr>
      </p:pic>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5" name="Picture 2"/>
          <p:cNvPicPr>
            <a:picLocks noChangeAspect="1" noChangeArrowheads="1"/>
          </p:cNvPicPr>
          <p:nvPr/>
        </p:nvPicPr>
        <p:blipFill>
          <a:blip r:embed="rId2"/>
          <a:srcRect l="51250" t="40000" r="23125" b="28889"/>
          <a:stretch>
            <a:fillRect/>
          </a:stretch>
        </p:blipFill>
        <p:spPr bwMode="auto">
          <a:xfrm>
            <a:off x="4846864" y="3850888"/>
            <a:ext cx="4068536" cy="2778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3"/>
          <p:cNvSpPr>
            <a:spLocks noGrp="1"/>
          </p:cNvSpPr>
          <p:nvPr>
            <p:ph type="ctrTitle"/>
          </p:nvPr>
        </p:nvSpPr>
        <p:spPr>
          <a:xfrm>
            <a:off x="0" y="1981200"/>
            <a:ext cx="9144000" cy="1470025"/>
          </a:xfrm>
        </p:spPr>
        <p:txBody>
          <a:bodyPr/>
          <a:lstStyle/>
          <a:p>
            <a:r>
              <a:rPr lang="en-US" sz="4000" b="1" dirty="0" smtClean="0"/>
              <a:t>1: RECEIVING AREA</a:t>
            </a:r>
            <a:br>
              <a:rPr lang="en-US" sz="4000" b="1" dirty="0" smtClean="0"/>
            </a:br>
            <a:r>
              <a:rPr lang="en-US" sz="4000" b="1" dirty="0" smtClean="0"/>
              <a:t>(STORAGE AREA)</a:t>
            </a:r>
            <a:br>
              <a:rPr lang="en-US" sz="4000" b="1" dirty="0" smtClean="0"/>
            </a:br>
            <a:r>
              <a:rPr lang="en-US" sz="4000" b="1" dirty="0" smtClean="0"/>
              <a:t>(TIPPING FLOOR)</a:t>
            </a:r>
            <a:endParaRPr lang="en-IN" sz="4000" b="1" dirty="0" smtClean="0"/>
          </a:p>
        </p:txBody>
      </p:sp>
      <p:sp>
        <p:nvSpPr>
          <p:cNvPr id="7171" name="Rectangle 1"/>
          <p:cNvSpPr>
            <a:spLocks noChangeArrowheads="1"/>
          </p:cNvSpPr>
          <p:nvPr/>
        </p:nvSpPr>
        <p:spPr bwMode="auto">
          <a:xfrm>
            <a:off x="214313" y="4357688"/>
            <a:ext cx="8501062" cy="1938337"/>
          </a:xfrm>
          <a:prstGeom prst="rect">
            <a:avLst/>
          </a:prstGeom>
          <a:noFill/>
          <a:ln w="9525">
            <a:noFill/>
            <a:miter lim="800000"/>
          </a:ln>
        </p:spPr>
        <p:txBody>
          <a:bodyPr anchor="ctr">
            <a:spAutoFit/>
          </a:bodyPr>
          <a:lstStyle/>
          <a:p>
            <a:pPr algn="just"/>
            <a:r>
              <a:rPr lang="en-US" sz="2400" b="1">
                <a:solidFill>
                  <a:srgbClr val="0D0D0D"/>
                </a:solidFill>
              </a:rPr>
              <a:t>Store material in sufficient quantities to cope up the fluctuations in supply due to </a:t>
            </a:r>
            <a:endParaRPr lang="en-US" sz="2400" b="1">
              <a:solidFill>
                <a:srgbClr val="0D0D0D"/>
              </a:solidFill>
            </a:endParaRPr>
          </a:p>
          <a:p>
            <a:pPr algn="just">
              <a:buFont typeface="Arial" panose="02080604020202020204" pitchFamily="34" charset="0"/>
              <a:buChar char="•"/>
            </a:pPr>
            <a:r>
              <a:rPr lang="en-US" sz="2400" b="1">
                <a:solidFill>
                  <a:srgbClr val="0D0D0D"/>
                </a:solidFill>
              </a:rPr>
              <a:t>Weekends,</a:t>
            </a:r>
            <a:endParaRPr lang="en-US" sz="2400" b="1">
              <a:solidFill>
                <a:srgbClr val="0D0D0D"/>
              </a:solidFill>
            </a:endParaRPr>
          </a:p>
          <a:p>
            <a:pPr algn="just">
              <a:buFont typeface="Arial" panose="02080604020202020204" pitchFamily="34" charset="0"/>
              <a:buChar char="•"/>
            </a:pPr>
            <a:r>
              <a:rPr lang="en-US" sz="2400" b="1">
                <a:solidFill>
                  <a:srgbClr val="0D0D0D"/>
                </a:solidFill>
              </a:rPr>
              <a:t>Festivals </a:t>
            </a:r>
            <a:endParaRPr lang="en-US" sz="2400" b="1">
              <a:solidFill>
                <a:srgbClr val="0D0D0D"/>
              </a:solidFill>
            </a:endParaRPr>
          </a:p>
          <a:p>
            <a:pPr algn="just">
              <a:buFont typeface="Arial" panose="02080604020202020204" pitchFamily="34" charset="0"/>
              <a:buChar char="•"/>
            </a:pPr>
            <a:r>
              <a:rPr lang="en-US" sz="2400" b="1">
                <a:solidFill>
                  <a:srgbClr val="0D0D0D"/>
                </a:solidFill>
              </a:rPr>
              <a:t>Holidays</a:t>
            </a:r>
            <a:endParaRPr lang="en-US"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ox(in)">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box(in)">
                                      <p:cBhvr>
                                        <p:cTn id="1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686800" cy="1143000"/>
          </a:xfrm>
        </p:spPr>
        <p:txBody>
          <a:bodyPr/>
          <a:lstStyle/>
          <a:p>
            <a:r>
              <a:rPr lang="en-US" sz="4000" b="1" smtClean="0">
                <a:cs typeface="Arial" panose="02080604020202020204" pitchFamily="34" charset="0"/>
              </a:rPr>
              <a:t>Type-1</a:t>
            </a:r>
            <a:r>
              <a:rPr lang="en-US" sz="4000" smtClean="0">
                <a:cs typeface="Arial" panose="02080604020202020204" pitchFamily="34" charset="0"/>
              </a:rPr>
              <a:t>: </a:t>
            </a:r>
            <a:r>
              <a:rPr lang="en-IN" sz="4000" b="1" smtClean="0">
                <a:cs typeface="Arial" panose="02080604020202020204" pitchFamily="34" charset="0"/>
              </a:rPr>
              <a:t>MSW pit with an overhead bridge crane: </a:t>
            </a:r>
            <a:r>
              <a:rPr lang="en-IN" sz="2500" b="1" smtClean="0">
                <a:cs typeface="Arial" panose="02080604020202020204" pitchFamily="34" charset="0"/>
              </a:rPr>
              <a:t>Common in Incinerator facilities</a:t>
            </a:r>
            <a:br>
              <a:rPr lang="en-IN" sz="4000" smtClean="0">
                <a:cs typeface="Arial" panose="02080604020202020204" pitchFamily="34" charset="0"/>
              </a:rPr>
            </a:br>
            <a:endParaRPr lang="en-IN" sz="4000" smtClean="0">
              <a:cs typeface="Arial" panose="02080604020202020204" pitchFamily="34" charset="0"/>
            </a:endParaRPr>
          </a:p>
        </p:txBody>
      </p:sp>
      <p:sp>
        <p:nvSpPr>
          <p:cNvPr id="8195" name="Content Placeholder 2"/>
          <p:cNvSpPr>
            <a:spLocks noGrp="1"/>
          </p:cNvSpPr>
          <p:nvPr>
            <p:ph idx="1"/>
          </p:nvPr>
        </p:nvSpPr>
        <p:spPr>
          <a:xfrm>
            <a:off x="0" y="1285875"/>
            <a:ext cx="9144000" cy="1971675"/>
          </a:xfrm>
        </p:spPr>
        <p:txBody>
          <a:bodyPr/>
          <a:lstStyle/>
          <a:p>
            <a:r>
              <a:rPr lang="en-IN" sz="2200" dirty="0" smtClean="0"/>
              <a:t>Garbage and transfer trucks back up to the pit and discharge solid waste directly into it. </a:t>
            </a:r>
            <a:endParaRPr lang="en-IN" sz="2200" dirty="0" smtClean="0"/>
          </a:p>
          <a:p>
            <a:r>
              <a:rPr lang="en-IN" sz="2200" dirty="0" smtClean="0"/>
              <a:t>An overhead crane, with an operator either directly on the crane or centred over the pit, is used to both spread the load in the pit and retrieve the solid waste. </a:t>
            </a:r>
            <a:endParaRPr lang="en-IN" sz="2200" dirty="0" smtClean="0"/>
          </a:p>
          <a:p>
            <a:r>
              <a:rPr lang="en-IN" sz="2200" dirty="0" smtClean="0"/>
              <a:t>The crane can drop the solid waste into a feed chute, onto a conveyor belt.</a:t>
            </a:r>
            <a:endParaRPr lang="en-IN" sz="2200" dirty="0" smtClean="0"/>
          </a:p>
        </p:txBody>
      </p:sp>
      <p:pic>
        <p:nvPicPr>
          <p:cNvPr id="4" name="Picture 3" descr="E:\data all\D\D Folder 12 April 2007\Plant Visits\Others WTP, SWM etc\Solid Waste Management\Waste To Energy Incineration- Timarpur\IMG_8513.JPG"/>
          <p:cNvPicPr/>
          <p:nvPr/>
        </p:nvPicPr>
        <p:blipFill>
          <a:blip r:embed="rId1" cstate="email"/>
          <a:srcRect/>
          <a:stretch>
            <a:fillRect/>
          </a:stretch>
        </p:blipFill>
        <p:spPr bwMode="auto">
          <a:xfrm>
            <a:off x="0" y="4038600"/>
            <a:ext cx="3886200" cy="28194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descr="E:\data all\D\D Folder 12 April 2007\Plant Visits\Others WTP, SWM etc\Solid Waste Management\Waste To Energy Incineration- Timarpur\IMG_8515.JPG"/>
          <p:cNvPicPr/>
          <p:nvPr/>
        </p:nvPicPr>
        <p:blipFill>
          <a:blip r:embed="rId2" cstate="email"/>
          <a:srcRect/>
          <a:stretch>
            <a:fillRect/>
          </a:stretch>
        </p:blipFill>
        <p:spPr bwMode="auto">
          <a:xfrm>
            <a:off x="5486400" y="3962400"/>
            <a:ext cx="3657601" cy="28956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Slide Number Placeholder 5"/>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ox(in)">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195">
                                            <p:txEl>
                                              <p:pRg st="0" end="0"/>
                                            </p:txEl>
                                          </p:spTgt>
                                        </p:tgtEl>
                                        <p:attrNameLst>
                                          <p:attrName>style.visibility</p:attrName>
                                        </p:attrNameLst>
                                      </p:cBhvr>
                                      <p:to>
                                        <p:strVal val="visible"/>
                                      </p:to>
                                    </p:set>
                                    <p:animEffect transition="in" filter="box(in)">
                                      <p:cBhvr>
                                        <p:cTn id="22" dur="500"/>
                                        <p:tgtEl>
                                          <p:spTgt spid="819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195">
                                            <p:txEl>
                                              <p:pRg st="1" end="1"/>
                                            </p:txEl>
                                          </p:spTgt>
                                        </p:tgtEl>
                                        <p:attrNameLst>
                                          <p:attrName>style.visibility</p:attrName>
                                        </p:attrNameLst>
                                      </p:cBhvr>
                                      <p:to>
                                        <p:strVal val="visible"/>
                                      </p:to>
                                    </p:set>
                                    <p:animEffect transition="in" filter="box(in)">
                                      <p:cBhvr>
                                        <p:cTn id="27" dur="500"/>
                                        <p:tgtEl>
                                          <p:spTgt spid="819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195">
                                            <p:txEl>
                                              <p:pRg st="2" end="2"/>
                                            </p:txEl>
                                          </p:spTgt>
                                        </p:tgtEl>
                                        <p:attrNameLst>
                                          <p:attrName>style.visibility</p:attrName>
                                        </p:attrNameLst>
                                      </p:cBhvr>
                                      <p:to>
                                        <p:strVal val="visible"/>
                                      </p:to>
                                    </p:set>
                                    <p:animEffect transition="in" filter="box(in)">
                                      <p:cBhvr>
                                        <p:cTn id="32" dur="5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Tipping Floor &amp; Pit </a:t>
            </a:r>
            <a:endParaRPr lang="en-IN" b="1" dirty="0"/>
          </a:p>
        </p:txBody>
      </p:sp>
      <p:pic>
        <p:nvPicPr>
          <p:cNvPr id="3074" name="Picture 2"/>
          <p:cNvPicPr>
            <a:picLocks noGrp="1" noChangeAspect="1" noChangeArrowheads="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565069" y="1600200"/>
            <a:ext cx="801386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MSW Pit with Overhead Crane</a:t>
            </a:r>
            <a:endParaRPr lang="en-IN" b="1" dirty="0"/>
          </a:p>
        </p:txBody>
      </p:sp>
      <p:pic>
        <p:nvPicPr>
          <p:cNvPr id="2050" name="Picture 2"/>
          <p:cNvPicPr>
            <a:picLocks noGrp="1" noChangeAspect="1" noChangeArrowheads="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565069" y="1600200"/>
            <a:ext cx="801386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br>
              <a:rPr lang="en-US" sz="4000" b="1" smtClean="0">
                <a:cs typeface="Arial" panose="02080604020202020204" pitchFamily="34" charset="0"/>
              </a:rPr>
            </a:br>
            <a:r>
              <a:rPr lang="en-US" sz="4000" b="1" smtClean="0">
                <a:cs typeface="Arial" panose="02080604020202020204" pitchFamily="34" charset="0"/>
              </a:rPr>
              <a:t>Type-2</a:t>
            </a:r>
            <a:r>
              <a:rPr lang="en-US" sz="4000" smtClean="0">
                <a:cs typeface="Arial" panose="02080604020202020204" pitchFamily="34" charset="0"/>
              </a:rPr>
              <a:t>: </a:t>
            </a:r>
            <a:r>
              <a:rPr lang="en-IN" sz="4000" b="1" smtClean="0"/>
              <a:t>Large Tipping Floor- </a:t>
            </a:r>
            <a:r>
              <a:rPr lang="en-IN" sz="2400" b="1" smtClean="0"/>
              <a:t>Most Common</a:t>
            </a:r>
            <a:br>
              <a:rPr lang="en-IN" sz="4000" smtClean="0"/>
            </a:br>
            <a:br>
              <a:rPr lang="en-IN" sz="4000" smtClean="0">
                <a:cs typeface="Arial" panose="02080604020202020204" pitchFamily="34" charset="0"/>
              </a:rPr>
            </a:br>
            <a:endParaRPr lang="en-IN" sz="4000" smtClean="0">
              <a:cs typeface="Arial" panose="02080604020202020204" pitchFamily="34" charset="0"/>
            </a:endParaRPr>
          </a:p>
        </p:txBody>
      </p:sp>
      <p:sp>
        <p:nvSpPr>
          <p:cNvPr id="9219" name="Content Placeholder 2"/>
          <p:cNvSpPr>
            <a:spLocks noGrp="1"/>
          </p:cNvSpPr>
          <p:nvPr>
            <p:ph idx="1"/>
          </p:nvPr>
        </p:nvSpPr>
        <p:spPr>
          <a:xfrm>
            <a:off x="285750" y="1214438"/>
            <a:ext cx="8443913" cy="1971675"/>
          </a:xfrm>
        </p:spPr>
        <p:txBody>
          <a:bodyPr/>
          <a:lstStyle/>
          <a:p>
            <a:r>
              <a:rPr lang="en-IN" sz="2400" dirty="0" smtClean="0"/>
              <a:t>Solid waste is deposited onto the floor and is then stacked as high as 20 ft ( 7m) by a front end loader. </a:t>
            </a:r>
            <a:endParaRPr lang="en-IN" sz="2400" dirty="0" smtClean="0"/>
          </a:p>
          <a:p>
            <a:r>
              <a:rPr lang="en-IN" sz="2400" dirty="0" smtClean="0"/>
              <a:t>A concrete or steel push wall is incorporated into the design. </a:t>
            </a:r>
            <a:endParaRPr lang="en-IN" sz="2400" dirty="0" smtClean="0"/>
          </a:p>
        </p:txBody>
      </p:sp>
      <p:pic>
        <p:nvPicPr>
          <p:cNvPr id="6" name="Picture 5" descr="E:\data all\D\D Folder 12 April 2007\Plant Visits\Others WTP, SWM etc\Solid Waste Management\Fossano\DSC00880 - Copy - Copy - Copy.JPG"/>
          <p:cNvPicPr/>
          <p:nvPr/>
        </p:nvPicPr>
        <p:blipFill>
          <a:blip r:embed="rId1"/>
          <a:srcRect/>
          <a:stretch>
            <a:fillRect/>
          </a:stretch>
        </p:blipFill>
        <p:spPr bwMode="auto">
          <a:xfrm>
            <a:off x="457200" y="3429000"/>
            <a:ext cx="3571875" cy="28575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429000"/>
            <a:ext cx="3803656" cy="2852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ox(in)">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ox(in)">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219">
                                            <p:txEl>
                                              <p:pRg st="0" end="0"/>
                                            </p:txEl>
                                          </p:spTgt>
                                        </p:tgtEl>
                                        <p:attrNameLst>
                                          <p:attrName>style.visibility</p:attrName>
                                        </p:attrNameLst>
                                      </p:cBhvr>
                                      <p:to>
                                        <p:strVal val="visible"/>
                                      </p:to>
                                    </p:set>
                                    <p:animEffect transition="in" filter="box(in)">
                                      <p:cBhvr>
                                        <p:cTn id="22" dur="500"/>
                                        <p:tgtEl>
                                          <p:spTgt spid="92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219">
                                            <p:txEl>
                                              <p:pRg st="1" end="1"/>
                                            </p:txEl>
                                          </p:spTgt>
                                        </p:tgtEl>
                                        <p:attrNameLst>
                                          <p:attrName>style.visibility</p:attrName>
                                        </p:attrNameLst>
                                      </p:cBhvr>
                                      <p:to>
                                        <p:strVal val="visible"/>
                                      </p:to>
                                    </p:set>
                                    <p:animEffect transition="in" filter="box(in)">
                                      <p:cBhvr>
                                        <p:cTn id="27" dur="500"/>
                                        <p:tgtEl>
                                          <p:spTgt spid="92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1"/>
          <p:cNvSpPr>
            <a:spLocks noGrp="1"/>
          </p:cNvSpPr>
          <p:nvPr>
            <p:ph type="title"/>
          </p:nvPr>
        </p:nvSpPr>
        <p:spPr>
          <a:xfrm>
            <a:off x="285720" y="500042"/>
            <a:ext cx="8572560" cy="2214578"/>
          </a:xfrm>
        </p:spPr>
        <p:txBody>
          <a:bodyPr/>
          <a:lstStyle/>
          <a:p>
            <a:pPr marL="457200" indent="-457200" algn="l"/>
            <a:r>
              <a:rPr lang="en-IN" sz="2400" b="1" dirty="0" smtClean="0"/>
              <a:t>Design the Receiving Area/tipping floor for 100 TPD Dry Waste facility of solid waste management. </a:t>
            </a:r>
            <a:br>
              <a:rPr lang="en-IN" sz="2400" b="1" dirty="0" smtClean="0"/>
            </a:br>
            <a:r>
              <a:rPr lang="en-IN" sz="2400" b="1" dirty="0" smtClean="0"/>
              <a:t>Assume the following data:</a:t>
            </a:r>
            <a:br>
              <a:rPr lang="en-IN" sz="2400" dirty="0" smtClean="0"/>
            </a:br>
            <a:r>
              <a:rPr lang="en-IN" sz="2400" dirty="0" smtClean="0">
                <a:latin typeface="+mn-lt"/>
              </a:rPr>
              <a:t>Storage period – 3 days</a:t>
            </a:r>
            <a:br>
              <a:rPr lang="en-IN" sz="2400" dirty="0" smtClean="0">
                <a:latin typeface="+mn-lt"/>
              </a:rPr>
            </a:br>
            <a:r>
              <a:rPr lang="en-IN" sz="2400" dirty="0" smtClean="0">
                <a:latin typeface="+mn-lt"/>
              </a:rPr>
              <a:t>Density of MSW – 200 kg/m</a:t>
            </a:r>
            <a:r>
              <a:rPr lang="en-IN" sz="2400" baseline="30000" dirty="0" smtClean="0">
                <a:latin typeface="+mn-lt"/>
              </a:rPr>
              <a:t>3</a:t>
            </a:r>
            <a:br>
              <a:rPr lang="en-IN" sz="2400" dirty="0" smtClean="0">
                <a:latin typeface="+mn-lt"/>
              </a:rPr>
            </a:br>
            <a:r>
              <a:rPr lang="en-IN" sz="2400" dirty="0" smtClean="0">
                <a:latin typeface="+mn-lt"/>
              </a:rPr>
              <a:t>No of days of effective operation – 320 Days</a:t>
            </a:r>
            <a:br>
              <a:rPr lang="en-IN" sz="2400" dirty="0" smtClean="0">
                <a:latin typeface="+mn-lt"/>
              </a:rPr>
            </a:br>
            <a:r>
              <a:rPr lang="en-IN" sz="2400" dirty="0" smtClean="0">
                <a:latin typeface="+mn-lt"/>
              </a:rPr>
              <a:t>Height of Waste – 3 m</a:t>
            </a:r>
            <a:br>
              <a:rPr lang="en-IN" sz="2400" dirty="0" smtClean="0">
                <a:latin typeface="+mn-lt"/>
              </a:rPr>
            </a:br>
            <a:r>
              <a:rPr lang="en-IN" sz="2400" dirty="0" smtClean="0">
                <a:latin typeface="+mn-lt"/>
              </a:rPr>
              <a:t>30% additional Space for Vehicular Movement.</a:t>
            </a:r>
            <a:br>
              <a:rPr lang="en-IN" sz="2400" dirty="0" smtClean="0"/>
            </a:br>
            <a:endParaRPr lang="en-IN" sz="2400" dirty="0" smtClean="0"/>
          </a:p>
        </p:txBody>
      </p:sp>
      <p:sp>
        <p:nvSpPr>
          <p:cNvPr id="10243" name="Content Placeholder 2"/>
          <p:cNvSpPr>
            <a:spLocks noGrp="1"/>
          </p:cNvSpPr>
          <p:nvPr>
            <p:ph idx="1"/>
          </p:nvPr>
        </p:nvSpPr>
        <p:spPr>
          <a:xfrm>
            <a:off x="0" y="3214686"/>
            <a:ext cx="9144000" cy="3143272"/>
          </a:xfrm>
        </p:spPr>
        <p:txBody>
          <a:bodyPr/>
          <a:lstStyle/>
          <a:p>
            <a:r>
              <a:rPr lang="en-IN" sz="2100" b="1" dirty="0" smtClean="0"/>
              <a:t>Step 1:  Design capacity of Receiving Area</a:t>
            </a:r>
            <a:endParaRPr lang="en-IN" sz="2100" dirty="0" smtClean="0"/>
          </a:p>
          <a:p>
            <a:r>
              <a:rPr lang="en-IN" sz="2100" dirty="0" smtClean="0"/>
              <a:t>Design Capacity = </a:t>
            </a:r>
            <a:r>
              <a:rPr lang="en-US" sz="2100" dirty="0" smtClean="0"/>
              <a:t>Total Waste to be handled per annum / No. of days of effective operation</a:t>
            </a:r>
            <a:r>
              <a:rPr lang="en-IN" sz="2100" dirty="0" smtClean="0"/>
              <a:t> = (100 x 365) / 320 = 114 TPD</a:t>
            </a:r>
            <a:endParaRPr lang="en-IN" sz="2100" dirty="0" smtClean="0"/>
          </a:p>
          <a:p>
            <a:r>
              <a:rPr lang="en-IN" sz="2100" i="1" dirty="0" smtClean="0"/>
              <a:t>Tipping floor is designed for its design capacity i.e. 114 TPD</a:t>
            </a:r>
            <a:endParaRPr lang="en-IN" sz="2100" dirty="0" smtClean="0"/>
          </a:p>
          <a:p>
            <a:r>
              <a:rPr lang="en-IN" sz="2100" b="1" dirty="0" smtClean="0"/>
              <a:t>Step 2: Storage Volume</a:t>
            </a:r>
            <a:endParaRPr lang="en-IN" sz="2100" dirty="0" smtClean="0"/>
          </a:p>
          <a:p>
            <a:r>
              <a:rPr lang="en-IN" sz="2100" dirty="0" smtClean="0"/>
              <a:t>Max. Waste that can be stored in 3 days = 114 x 3 = 342 Tonnes or 342000 kg</a:t>
            </a:r>
            <a:endParaRPr lang="en-IN" sz="2100" dirty="0" smtClean="0"/>
          </a:p>
          <a:p>
            <a:r>
              <a:rPr lang="en-IN" sz="2100" dirty="0" smtClean="0"/>
              <a:t>Volume of this quantity = 342000 /200 = 1711 m</a:t>
            </a:r>
            <a:r>
              <a:rPr lang="en-IN" sz="2100" baseline="30000" dirty="0" smtClean="0"/>
              <a:t>3</a:t>
            </a:r>
            <a:endParaRPr lang="en-IN" sz="2100" dirty="0" smtClean="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ox(in)">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box(in)">
                                      <p:cBhvr>
                                        <p:cTn id="12" dur="500"/>
                                        <p:tgtEl>
                                          <p:spTgt spid="102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box(in)">
                                      <p:cBhvr>
                                        <p:cTn id="17" dur="500"/>
                                        <p:tgtEl>
                                          <p:spTgt spid="1024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box(in)">
                                      <p:cBhvr>
                                        <p:cTn id="22" dur="500"/>
                                        <p:tgtEl>
                                          <p:spTgt spid="102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Effect transition="in" filter="box(in)">
                                      <p:cBhvr>
                                        <p:cTn id="27" dur="500"/>
                                        <p:tgtEl>
                                          <p:spTgt spid="1024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243">
                                            <p:txEl>
                                              <p:pRg st="4" end="4"/>
                                            </p:txEl>
                                          </p:spTgt>
                                        </p:tgtEl>
                                        <p:attrNameLst>
                                          <p:attrName>style.visibility</p:attrName>
                                        </p:attrNameLst>
                                      </p:cBhvr>
                                      <p:to>
                                        <p:strVal val="visible"/>
                                      </p:to>
                                    </p:set>
                                    <p:animEffect transition="in" filter="box(in)">
                                      <p:cBhvr>
                                        <p:cTn id="32" dur="500"/>
                                        <p:tgtEl>
                                          <p:spTgt spid="1024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0243">
                                            <p:txEl>
                                              <p:pRg st="5" end="5"/>
                                            </p:txEl>
                                          </p:spTgt>
                                        </p:tgtEl>
                                        <p:attrNameLst>
                                          <p:attrName>style.visibility</p:attrName>
                                        </p:attrNameLst>
                                      </p:cBhvr>
                                      <p:to>
                                        <p:strVal val="visible"/>
                                      </p:to>
                                    </p:set>
                                    <p:animEffect transition="in" filter="box(in)">
                                      <p:cBhvr>
                                        <p:cTn id="37" dur="500"/>
                                        <p:tgtEl>
                                          <p:spTgt spid="10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Contd</a:t>
            </a:r>
            <a:r>
              <a:rPr lang="en-US" b="1" dirty="0" smtClean="0"/>
              <a:t>….</a:t>
            </a:r>
            <a:endParaRPr lang="en-US" b="1" dirty="0" smtClean="0"/>
          </a:p>
        </p:txBody>
      </p:sp>
      <p:sp>
        <p:nvSpPr>
          <p:cNvPr id="3" name="Content Placeholder 2"/>
          <p:cNvSpPr>
            <a:spLocks noGrp="1"/>
          </p:cNvSpPr>
          <p:nvPr>
            <p:ph idx="1"/>
          </p:nvPr>
        </p:nvSpPr>
        <p:spPr>
          <a:xfrm>
            <a:off x="457200" y="1600200"/>
            <a:ext cx="8401080" cy="4525963"/>
          </a:xfrm>
        </p:spPr>
        <p:txBody>
          <a:bodyPr/>
          <a:lstStyle/>
          <a:p>
            <a:r>
              <a:rPr lang="en-IN" sz="2600" b="1" dirty="0" smtClean="0"/>
              <a:t>Step 2: Calculation of area requirement.</a:t>
            </a:r>
            <a:endParaRPr lang="en-IN" sz="2600" dirty="0" smtClean="0"/>
          </a:p>
          <a:p>
            <a:r>
              <a:rPr lang="en-IN" sz="2600" dirty="0" smtClean="0"/>
              <a:t>Assume height of waste collected = 3 m (Max. 7m)</a:t>
            </a:r>
            <a:endParaRPr lang="en-IN" sz="2600" dirty="0" smtClean="0"/>
          </a:p>
          <a:p>
            <a:r>
              <a:rPr lang="en-IN" sz="2600" dirty="0" smtClean="0"/>
              <a:t>Area requirement = 1711 / 3 = 570 m</a:t>
            </a:r>
            <a:r>
              <a:rPr lang="en-IN" sz="2600" baseline="30000" dirty="0" smtClean="0"/>
              <a:t>2</a:t>
            </a:r>
            <a:endParaRPr lang="en-IN" sz="2600" dirty="0" smtClean="0"/>
          </a:p>
          <a:p>
            <a:r>
              <a:rPr lang="en-IN" sz="2600" dirty="0" smtClean="0"/>
              <a:t>Additional Space for Vehicular Movement = 30%.</a:t>
            </a:r>
            <a:endParaRPr lang="en-IN" sz="2600" dirty="0" smtClean="0"/>
          </a:p>
          <a:p>
            <a:r>
              <a:rPr lang="en-IN" sz="2600" dirty="0" smtClean="0"/>
              <a:t>Therefore total area requirement = 1.3 x 570 = 741m</a:t>
            </a:r>
            <a:r>
              <a:rPr lang="en-IN" sz="2600" baseline="30000" dirty="0" smtClean="0"/>
              <a:t>2</a:t>
            </a:r>
            <a:endParaRPr lang="en-IN" sz="2600" dirty="0" smtClean="0"/>
          </a:p>
          <a:p>
            <a:r>
              <a:rPr lang="en-IN" sz="2600" dirty="0" smtClean="0"/>
              <a:t>Provide length as 30m.</a:t>
            </a:r>
            <a:endParaRPr lang="en-IN" sz="2600" dirty="0" smtClean="0"/>
          </a:p>
          <a:p>
            <a:r>
              <a:rPr lang="en-IN" sz="2600" dirty="0" smtClean="0"/>
              <a:t>Width = 741/30 = 24.7m (Provide 25 m)</a:t>
            </a:r>
            <a:endParaRPr lang="en-IN" sz="2600" dirty="0" smtClean="0"/>
          </a:p>
          <a:p>
            <a:r>
              <a:rPr lang="en-IN" sz="2600" b="1" dirty="0" smtClean="0"/>
              <a:t>Therefore Tipping floor dimensions are 25m x 30m.</a:t>
            </a:r>
            <a:endParaRPr lang="en-IN" sz="2600" dirty="0" smtClean="0"/>
          </a:p>
          <a:p>
            <a:endParaRPr lang="en-IN" sz="2600" dirty="0" smtClean="0"/>
          </a:p>
          <a:p>
            <a:endParaRPr lang="en-IN" sz="2600" dirty="0" smtClean="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ox(i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ox(i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ox(i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ox(i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ox(in)">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itle 3"/>
          <p:cNvSpPr>
            <a:spLocks noGrp="1"/>
          </p:cNvSpPr>
          <p:nvPr>
            <p:ph type="title"/>
          </p:nvPr>
        </p:nvSpPr>
        <p:spPr>
          <a:xfrm>
            <a:off x="428625" y="500063"/>
            <a:ext cx="8229600" cy="1143000"/>
          </a:xfrm>
        </p:spPr>
        <p:txBody>
          <a:bodyPr/>
          <a:lstStyle/>
          <a:p>
            <a:r>
              <a:rPr lang="en-US" dirty="0" smtClean="0"/>
              <a:t>2: </a:t>
            </a:r>
            <a:r>
              <a:rPr lang="en-IN" b="1" dirty="0" smtClean="0"/>
              <a:t>Conveying Municipal Solid Waste</a:t>
            </a:r>
            <a:br>
              <a:rPr lang="en-IN" dirty="0" smtClean="0"/>
            </a:br>
            <a:endParaRPr lang="en-IN" dirty="0" smtClean="0"/>
          </a:p>
        </p:txBody>
      </p:sp>
      <p:sp>
        <p:nvSpPr>
          <p:cNvPr id="4" name="Content Placeholder 3"/>
          <p:cNvSpPr>
            <a:spLocks noGrp="1"/>
          </p:cNvSpPr>
          <p:nvPr>
            <p:ph idx="1"/>
          </p:nvPr>
        </p:nvSpPr>
        <p:spPr/>
        <p:txBody>
          <a:bodyPr/>
          <a:lstStyle/>
          <a:p>
            <a:r>
              <a:rPr lang="en-IN" dirty="0" smtClean="0"/>
              <a:t>A conveyer is an endless belt, supported by antifriction ideal bearing and driven from one end by a drive roller.</a:t>
            </a:r>
            <a:endParaRPr lang="en-IN" dirty="0" smtClean="0"/>
          </a:p>
          <a:p>
            <a:r>
              <a:rPr lang="en-IN" dirty="0" smtClean="0"/>
              <a:t> Belts can be made from rubber, canvas or synthetic materials for handling relatively light weight recycle material.</a:t>
            </a:r>
            <a:endParaRPr lang="en-IN" dirty="0" smtClean="0"/>
          </a:p>
          <a:p>
            <a:r>
              <a:rPr lang="en-IN" dirty="0" smtClean="0"/>
              <a:t> For heavy duty applications such as un separated commingled MSW and recovered metals, hinged steel belts are used. </a:t>
            </a:r>
            <a:endParaRPr lang="en-IN" dirty="0" smtClean="0"/>
          </a:p>
        </p:txBody>
      </p:sp>
      <p:sp>
        <p:nvSpPr>
          <p:cNvPr id="5" name="Slide Number Placeholder 4"/>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ox(in)">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533400"/>
            <a:ext cx="8229600" cy="1143000"/>
          </a:xfrm>
        </p:spPr>
        <p:txBody>
          <a:bodyPr/>
          <a:lstStyle/>
          <a:p>
            <a:r>
              <a:rPr lang="en-IN" sz="4000" b="1" dirty="0" smtClean="0"/>
              <a:t>Conveyors: </a:t>
            </a:r>
            <a:r>
              <a:rPr lang="en-IN" sz="2800" b="1" dirty="0" smtClean="0"/>
              <a:t>Skirts (sides) are sometimes used for bulky materials</a:t>
            </a:r>
            <a:endParaRPr lang="en-IN" sz="2800" b="1" dirty="0" smtClean="0"/>
          </a:p>
        </p:txBody>
      </p:sp>
      <p:pic>
        <p:nvPicPr>
          <p:cNvPr id="4" name="Picture 3" descr="001"/>
          <p:cNvPicPr/>
          <p:nvPr/>
        </p:nvPicPr>
        <p:blipFill>
          <a:blip r:embed="rId1"/>
          <a:srcRect/>
          <a:stretch>
            <a:fillRect/>
          </a:stretch>
        </p:blipFill>
        <p:spPr bwMode="auto">
          <a:xfrm>
            <a:off x="285750" y="2286000"/>
            <a:ext cx="3214688" cy="273526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sb-player" descr="belt-conveyer03-large"/>
          <p:cNvPicPr/>
          <p:nvPr/>
        </p:nvPicPr>
        <p:blipFill>
          <a:blip r:embed="rId2" cstate="email"/>
          <a:srcRect/>
          <a:stretch>
            <a:fillRect/>
          </a:stretch>
        </p:blipFill>
        <p:spPr bwMode="auto">
          <a:xfrm>
            <a:off x="5214942" y="2285992"/>
            <a:ext cx="3083882" cy="2630177"/>
          </a:xfrm>
          <a:prstGeom prst="rect">
            <a:avLst/>
          </a:prstGeom>
          <a:ln w="38100" cap="sq">
            <a:noFill/>
            <a:prstDash val="solid"/>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descr="002"/>
          <p:cNvPicPr/>
          <p:nvPr/>
        </p:nvPicPr>
        <p:blipFill>
          <a:blip r:embed="rId3"/>
          <a:srcRect/>
          <a:stretch>
            <a:fillRect/>
          </a:stretch>
        </p:blipFill>
        <p:spPr bwMode="auto">
          <a:xfrm>
            <a:off x="2438400" y="5562600"/>
            <a:ext cx="4270375" cy="109696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7" name="Slide Number Placeholder 6"/>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ox(in)">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457200"/>
            <a:ext cx="8229600" cy="1143000"/>
          </a:xfrm>
        </p:spPr>
        <p:txBody>
          <a:bodyPr/>
          <a:lstStyle/>
          <a:p>
            <a:r>
              <a:rPr lang="en-US" b="1" dirty="0" smtClean="0"/>
              <a:t>Flowsheet-1  (Typical Ongoing Projects)</a:t>
            </a:r>
            <a:br>
              <a:rPr lang="en-US" b="1" dirty="0" smtClean="0"/>
            </a:br>
            <a:endParaRPr lang="en-IN" b="1" dirty="0" smtClean="0"/>
          </a:p>
        </p:txBody>
      </p:sp>
      <p:pic>
        <p:nvPicPr>
          <p:cNvPr id="4099" name="Picture 2" descr="File:Mechanical biological treatment flowchart.jpg"/>
          <p:cNvPicPr>
            <a:picLocks noGrp="1" noChangeAspect="1" noChangeArrowheads="1"/>
          </p:cNvPicPr>
          <p:nvPr>
            <p:ph idx="1"/>
          </p:nvPr>
        </p:nvPicPr>
        <p:blipFill>
          <a:blip r:embed="rId1"/>
          <a:srcRect/>
          <a:stretch>
            <a:fillRect/>
          </a:stretch>
        </p:blipFill>
        <p:spPr>
          <a:xfrm>
            <a:off x="467544" y="1964535"/>
            <a:ext cx="7966075" cy="3929062"/>
          </a:xfrm>
          <a:noFill/>
        </p:spPr>
      </p:pic>
      <p:sp>
        <p:nvSpPr>
          <p:cNvPr id="4" name="TextBox 3"/>
          <p:cNvSpPr txBox="1"/>
          <p:nvPr/>
        </p:nvSpPr>
        <p:spPr>
          <a:xfrm>
            <a:off x="3325036" y="3107532"/>
            <a:ext cx="2214578" cy="923330"/>
          </a:xfrm>
          <a:prstGeom prst="rect">
            <a:avLst/>
          </a:prstGeom>
          <a:solidFill>
            <a:srgbClr val="FFC000"/>
          </a:solidFill>
        </p:spPr>
        <p:txBody>
          <a:bodyPr wrap="square" rtlCol="0">
            <a:spAutoFit/>
          </a:bodyPr>
          <a:lstStyle/>
          <a:p>
            <a:r>
              <a:rPr lang="en-US" dirty="0" smtClean="0"/>
              <a:t>Manual/Mechanical Sorting- Pretreatment</a:t>
            </a:r>
            <a:endParaRPr lang="en-US" dirty="0"/>
          </a:p>
        </p:txBody>
      </p:sp>
      <p:sp>
        <p:nvSpPr>
          <p:cNvPr id="5" name="TextBox 4"/>
          <p:cNvSpPr txBox="1"/>
          <p:nvPr/>
        </p:nvSpPr>
        <p:spPr>
          <a:xfrm>
            <a:off x="538954" y="3964788"/>
            <a:ext cx="1785950" cy="369332"/>
          </a:xfrm>
          <a:prstGeom prst="rect">
            <a:avLst/>
          </a:prstGeom>
          <a:solidFill>
            <a:srgbClr val="FFC000"/>
          </a:solidFill>
        </p:spPr>
        <p:txBody>
          <a:bodyPr wrap="square" rtlCol="0">
            <a:spAutoFit/>
          </a:bodyPr>
          <a:lstStyle/>
          <a:p>
            <a:r>
              <a:rPr lang="en-US" dirty="0" smtClean="0"/>
              <a:t>Or Incineration</a:t>
            </a:r>
            <a:endParaRPr lang="en-US" dirty="0"/>
          </a:p>
        </p:txBody>
      </p:sp>
      <p:sp>
        <p:nvSpPr>
          <p:cNvPr id="6" name="TextBox 5"/>
          <p:cNvSpPr txBox="1"/>
          <p:nvPr/>
        </p:nvSpPr>
        <p:spPr>
          <a:xfrm>
            <a:off x="753268" y="5179234"/>
            <a:ext cx="1643074" cy="369332"/>
          </a:xfrm>
          <a:prstGeom prst="rect">
            <a:avLst/>
          </a:prstGeom>
          <a:solidFill>
            <a:srgbClr val="FFC000"/>
          </a:solidFill>
        </p:spPr>
        <p:txBody>
          <a:bodyPr wrap="square" rtlCol="0">
            <a:spAutoFit/>
          </a:bodyPr>
          <a:lstStyle/>
          <a:p>
            <a:r>
              <a:rPr lang="en-US" dirty="0" smtClean="0"/>
              <a:t>To Landfill</a:t>
            </a:r>
            <a:endParaRPr lang="en-US" dirty="0"/>
          </a:p>
        </p:txBody>
      </p:sp>
      <p:sp>
        <p:nvSpPr>
          <p:cNvPr id="7" name="Slide Number Placeholder 6"/>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ox(i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91138" name="Picture 2" descr="Image result for hopper conveyor solid waste"/>
          <p:cNvPicPr>
            <a:picLocks noChangeAspect="1" noChangeArrowheads="1"/>
          </p:cNvPicPr>
          <p:nvPr/>
        </p:nvPicPr>
        <p:blipFill>
          <a:blip r:embed="rId1"/>
          <a:srcRect/>
          <a:stretch>
            <a:fillRect/>
          </a:stretch>
        </p:blipFill>
        <p:spPr bwMode="auto">
          <a:xfrm>
            <a:off x="0" y="0"/>
            <a:ext cx="9125749" cy="6096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113666" name="Picture 2"/>
          <p:cNvPicPr>
            <a:picLocks noChangeAspect="1" noChangeArrowheads="1"/>
          </p:cNvPicPr>
          <p:nvPr/>
        </p:nvPicPr>
        <p:blipFill>
          <a:blip r:embed="rId1"/>
          <a:srcRect l="31875" t="14444" r="33125" b="16667"/>
          <a:stretch>
            <a:fillRect/>
          </a:stretch>
        </p:blipFill>
        <p:spPr bwMode="auto">
          <a:xfrm>
            <a:off x="2971800" y="-1"/>
            <a:ext cx="6172200" cy="68335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114690" name="Picture 2" descr="semi-automatic waste sorting plant"/>
          <p:cNvPicPr>
            <a:picLocks noChangeAspect="1" noChangeArrowheads="1"/>
          </p:cNvPicPr>
          <p:nvPr/>
        </p:nvPicPr>
        <p:blipFill>
          <a:blip r:embed="rId1"/>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p:cNvSpPr>
            <a:spLocks noGrp="1"/>
          </p:cNvSpPr>
          <p:nvPr>
            <p:ph type="title"/>
          </p:nvPr>
        </p:nvSpPr>
        <p:spPr>
          <a:xfrm>
            <a:off x="428625" y="0"/>
            <a:ext cx="8229600" cy="1143000"/>
          </a:xfrm>
        </p:spPr>
        <p:txBody>
          <a:bodyPr/>
          <a:lstStyle/>
          <a:p>
            <a:r>
              <a:rPr lang="en-US" b="1" smtClean="0"/>
              <a:t>Design Considerations</a:t>
            </a:r>
            <a:endParaRPr lang="en-IN" b="1" smtClean="0"/>
          </a:p>
        </p:txBody>
      </p:sp>
      <p:sp>
        <p:nvSpPr>
          <p:cNvPr id="13315" name="Content Placeholder 2"/>
          <p:cNvSpPr>
            <a:spLocks noGrp="1"/>
          </p:cNvSpPr>
          <p:nvPr>
            <p:ph idx="1"/>
          </p:nvPr>
        </p:nvSpPr>
        <p:spPr>
          <a:xfrm>
            <a:off x="0" y="1071546"/>
            <a:ext cx="9144000" cy="2400300"/>
          </a:xfrm>
        </p:spPr>
        <p:txBody>
          <a:bodyPr/>
          <a:lstStyle/>
          <a:p>
            <a:r>
              <a:rPr lang="en-US" dirty="0" smtClean="0"/>
              <a:t>Belt Size</a:t>
            </a:r>
            <a:endParaRPr lang="en-US" dirty="0" smtClean="0"/>
          </a:p>
          <a:p>
            <a:r>
              <a:rPr lang="en-US" dirty="0" smtClean="0"/>
              <a:t>Belt Speed-</a:t>
            </a:r>
            <a:r>
              <a:rPr lang="en-US" sz="2200" dirty="0" smtClean="0"/>
              <a:t>3-30 m/min for metal belt and 10-50 m/min for flexible belt </a:t>
            </a:r>
            <a:endParaRPr lang="en-US" sz="2200" dirty="0" smtClean="0"/>
          </a:p>
          <a:p>
            <a:r>
              <a:rPr lang="en-US" dirty="0" smtClean="0"/>
              <a:t>Throughput</a:t>
            </a:r>
            <a:endParaRPr lang="en-US" dirty="0" smtClean="0"/>
          </a:p>
          <a:p>
            <a:r>
              <a:rPr lang="en-US" dirty="0" smtClean="0"/>
              <a:t>Power</a:t>
            </a:r>
            <a:endParaRPr lang="en-IN" dirty="0" smtClean="0"/>
          </a:p>
        </p:txBody>
      </p:sp>
      <p:graphicFrame>
        <p:nvGraphicFramePr>
          <p:cNvPr id="4" name="Table 3"/>
          <p:cNvGraphicFramePr>
            <a:graphicFrameLocks noGrp="1"/>
          </p:cNvGraphicFramePr>
          <p:nvPr/>
        </p:nvGraphicFramePr>
        <p:xfrm>
          <a:off x="0" y="3714752"/>
          <a:ext cx="9144000" cy="2523744"/>
        </p:xfrm>
        <a:graphic>
          <a:graphicData uri="http://schemas.openxmlformats.org/drawingml/2006/table">
            <a:tbl>
              <a:tblPr/>
              <a:tblGrid>
                <a:gridCol w="2714612"/>
                <a:gridCol w="1856398"/>
                <a:gridCol w="2286495"/>
                <a:gridCol w="2286495"/>
              </a:tblGrid>
              <a:tr h="0">
                <a:tc>
                  <a:txBody>
                    <a:bodyPr/>
                    <a:lstStyle/>
                    <a:p>
                      <a:pPr>
                        <a:lnSpc>
                          <a:spcPct val="115000"/>
                        </a:lnSpc>
                        <a:spcAft>
                          <a:spcPts val="0"/>
                        </a:spcAft>
                      </a:pPr>
                      <a:endParaRPr lang="en-IN" sz="2400">
                        <a:solidFill>
                          <a:srgbClr val="0D0D0D"/>
                        </a:solidFill>
                        <a:latin typeface="Arial"/>
                        <a:ea typeface="Calibri"/>
                        <a:cs typeface="Times New Roman"/>
                      </a:endParaRPr>
                    </a:p>
                    <a:p>
                      <a:pPr>
                        <a:lnSpc>
                          <a:spcPct val="115000"/>
                        </a:lnSpc>
                        <a:spcAft>
                          <a:spcPts val="0"/>
                        </a:spcAft>
                      </a:pPr>
                      <a:r>
                        <a:rPr lang="en-IN" sz="2400">
                          <a:solidFill>
                            <a:srgbClr val="0D0D0D"/>
                          </a:solidFill>
                          <a:latin typeface="Arial"/>
                          <a:ea typeface="Calibri"/>
                          <a:cs typeface="Times New Roman"/>
                        </a:rPr>
                        <a:t>Material</a:t>
                      </a:r>
                      <a:endParaRPr lang="en-IN"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IN" sz="2400" dirty="0">
                          <a:solidFill>
                            <a:srgbClr val="0D0D0D"/>
                          </a:solidFill>
                          <a:latin typeface="Arial"/>
                          <a:ea typeface="Calibri"/>
                          <a:cs typeface="Times New Roman"/>
                        </a:rPr>
                        <a:t>Belt width (inches)</a:t>
                      </a:r>
                      <a:endParaRPr lang="en-IN" sz="2400" dirty="0">
                        <a:latin typeface="Calibri"/>
                        <a:ea typeface="Calibri"/>
                        <a:cs typeface="Times New Roman"/>
                      </a:endParaRPr>
                    </a:p>
                    <a:p>
                      <a:pPr>
                        <a:lnSpc>
                          <a:spcPct val="115000"/>
                        </a:lnSpc>
                        <a:spcAft>
                          <a:spcPts val="0"/>
                        </a:spcAft>
                      </a:pPr>
                      <a:r>
                        <a:rPr lang="en-IN" sz="2400" u="sng" dirty="0">
                          <a:solidFill>
                            <a:srgbClr val="0D0D0D"/>
                          </a:solidFill>
                          <a:latin typeface="Arial"/>
                          <a:ea typeface="Calibri"/>
                          <a:cs typeface="Times New Roman"/>
                        </a:rPr>
                        <a:t>   </a:t>
                      </a:r>
                      <a:r>
                        <a:rPr lang="en-IN" sz="2400" u="sng" dirty="0" smtClean="0">
                          <a:solidFill>
                            <a:srgbClr val="0D0D0D"/>
                          </a:solidFill>
                          <a:latin typeface="Arial"/>
                          <a:ea typeface="Calibri"/>
                          <a:cs typeface="Times New Roman"/>
                        </a:rPr>
                        <a:t>     </a:t>
                      </a:r>
                      <a:r>
                        <a:rPr lang="en-IN" sz="2400" u="sng" dirty="0">
                          <a:solidFill>
                            <a:srgbClr val="0D0D0D"/>
                          </a:solidFill>
                          <a:latin typeface="Arial"/>
                          <a:ea typeface="Calibri"/>
                          <a:cs typeface="Times New Roman"/>
                        </a:rPr>
                        <a:t>18                </a:t>
                      </a:r>
                      <a:r>
                        <a:rPr lang="en-IN" sz="2400" u="sng" dirty="0" smtClean="0">
                          <a:solidFill>
                            <a:srgbClr val="0D0D0D"/>
                          </a:solidFill>
                          <a:latin typeface="Arial"/>
                          <a:ea typeface="Calibri"/>
                          <a:cs typeface="Times New Roman"/>
                        </a:rPr>
                        <a:t>        </a:t>
                      </a:r>
                      <a:r>
                        <a:rPr lang="en-IN" sz="2400" u="sng" dirty="0">
                          <a:solidFill>
                            <a:srgbClr val="0D0D0D"/>
                          </a:solidFill>
                          <a:latin typeface="Arial"/>
                          <a:ea typeface="Calibri"/>
                          <a:cs typeface="Times New Roman"/>
                        </a:rPr>
                        <a:t>36                         </a:t>
                      </a:r>
                      <a:r>
                        <a:rPr lang="en-IN" sz="2400" u="sng" dirty="0" smtClean="0">
                          <a:solidFill>
                            <a:srgbClr val="0D0D0D"/>
                          </a:solidFill>
                          <a:latin typeface="Arial"/>
                          <a:ea typeface="Calibri"/>
                          <a:cs typeface="Times New Roman"/>
                        </a:rPr>
                        <a:t>60</a:t>
                      </a:r>
                      <a:endParaRPr lang="en-IN" sz="2400" dirty="0">
                        <a:latin typeface="Calibri"/>
                        <a:ea typeface="Calibri"/>
                        <a:cs typeface="Times New Roman"/>
                      </a:endParaRPr>
                    </a:p>
                    <a:p>
                      <a:pPr algn="ctr">
                        <a:lnSpc>
                          <a:spcPct val="115000"/>
                        </a:lnSpc>
                        <a:spcAft>
                          <a:spcPts val="0"/>
                        </a:spcAft>
                      </a:pPr>
                      <a:r>
                        <a:rPr lang="en-IN" sz="2400" u="sng" dirty="0">
                          <a:solidFill>
                            <a:srgbClr val="0D0D0D"/>
                          </a:solidFill>
                          <a:latin typeface="Arial"/>
                          <a:ea typeface="Calibri"/>
                          <a:cs typeface="Times New Roman"/>
                        </a:rPr>
                        <a:t>Capacity, tonnes/hour</a:t>
                      </a:r>
                      <a:endParaRPr lang="en-IN"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hMerge="1">
                  <a:tcPr/>
                </a:tc>
              </a:tr>
              <a:tr h="0">
                <a:tc>
                  <a:txBody>
                    <a:bodyPr/>
                    <a:lstStyle/>
                    <a:p>
                      <a:pPr>
                        <a:lnSpc>
                          <a:spcPct val="115000"/>
                        </a:lnSpc>
                        <a:spcAft>
                          <a:spcPts val="0"/>
                        </a:spcAft>
                      </a:pPr>
                      <a:r>
                        <a:rPr lang="en-IN" sz="2400">
                          <a:solidFill>
                            <a:srgbClr val="0D0D0D"/>
                          </a:solidFill>
                          <a:latin typeface="Arial"/>
                          <a:ea typeface="Calibri"/>
                          <a:cs typeface="Times New Roman"/>
                        </a:rPr>
                        <a:t>Glass bottles</a:t>
                      </a:r>
                      <a:endParaRPr lang="en-IN"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2400">
                          <a:solidFill>
                            <a:srgbClr val="0D0D0D"/>
                          </a:solidFill>
                          <a:latin typeface="Arial"/>
                          <a:ea typeface="Calibri"/>
                          <a:cs typeface="Times New Roman"/>
                        </a:rPr>
                        <a:t>6.0</a:t>
                      </a:r>
                      <a:endParaRPr lang="en-IN"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2400">
                          <a:solidFill>
                            <a:srgbClr val="0D0D0D"/>
                          </a:solidFill>
                          <a:latin typeface="Arial"/>
                          <a:ea typeface="Calibri"/>
                          <a:cs typeface="Times New Roman"/>
                        </a:rPr>
                        <a:t>28.3</a:t>
                      </a:r>
                      <a:endParaRPr lang="en-IN"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2400" dirty="0">
                          <a:solidFill>
                            <a:srgbClr val="0D0D0D"/>
                          </a:solidFill>
                          <a:latin typeface="Arial"/>
                          <a:ea typeface="Calibri"/>
                          <a:cs typeface="Times New Roman"/>
                        </a:rPr>
                        <a:t>83.4</a:t>
                      </a:r>
                      <a:endParaRPr lang="en-IN"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IN" sz="2400">
                          <a:solidFill>
                            <a:srgbClr val="0D0D0D"/>
                          </a:solidFill>
                          <a:latin typeface="Arial"/>
                          <a:ea typeface="Calibri"/>
                          <a:cs typeface="Times New Roman"/>
                        </a:rPr>
                        <a:t>Plastic bottles</a:t>
                      </a:r>
                      <a:endParaRPr lang="en-IN"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2400">
                          <a:solidFill>
                            <a:srgbClr val="0D0D0D"/>
                          </a:solidFill>
                          <a:latin typeface="Arial"/>
                          <a:ea typeface="Calibri"/>
                          <a:cs typeface="Times New Roman"/>
                        </a:rPr>
                        <a:t>0.8</a:t>
                      </a:r>
                      <a:endParaRPr lang="en-IN"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2400">
                          <a:solidFill>
                            <a:srgbClr val="0D0D0D"/>
                          </a:solidFill>
                          <a:latin typeface="Arial"/>
                          <a:ea typeface="Calibri"/>
                          <a:cs typeface="Times New Roman"/>
                        </a:rPr>
                        <a:t>3.7</a:t>
                      </a:r>
                      <a:endParaRPr lang="en-IN"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2400" dirty="0">
                          <a:solidFill>
                            <a:srgbClr val="0D0D0D"/>
                          </a:solidFill>
                          <a:latin typeface="Arial"/>
                          <a:ea typeface="Calibri"/>
                          <a:cs typeface="Times New Roman"/>
                        </a:rPr>
                        <a:t>10.8</a:t>
                      </a:r>
                      <a:endParaRPr lang="en-IN"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IN" sz="2400" dirty="0">
                          <a:solidFill>
                            <a:srgbClr val="0D0D0D"/>
                          </a:solidFill>
                          <a:highlight>
                            <a:srgbClr val="FFFF00"/>
                          </a:highlight>
                          <a:latin typeface="Arial"/>
                          <a:ea typeface="Calibri"/>
                          <a:cs typeface="Times New Roman"/>
                        </a:rPr>
                        <a:t>MSW from truck</a:t>
                      </a:r>
                      <a:endParaRPr lang="en-IN"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2400">
                          <a:solidFill>
                            <a:srgbClr val="0D0D0D"/>
                          </a:solidFill>
                          <a:highlight>
                            <a:srgbClr val="FFFF00"/>
                          </a:highlight>
                          <a:latin typeface="Arial"/>
                          <a:ea typeface="Calibri"/>
                          <a:cs typeface="Times New Roman"/>
                        </a:rPr>
                        <a:t>8.7</a:t>
                      </a:r>
                      <a:endParaRPr lang="en-IN"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2400">
                          <a:solidFill>
                            <a:srgbClr val="0D0D0D"/>
                          </a:solidFill>
                          <a:highlight>
                            <a:srgbClr val="FFFF00"/>
                          </a:highlight>
                          <a:latin typeface="Arial"/>
                          <a:ea typeface="Calibri"/>
                          <a:cs typeface="Times New Roman"/>
                        </a:rPr>
                        <a:t>40.0</a:t>
                      </a:r>
                      <a:endParaRPr lang="en-IN"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IN" sz="2400" dirty="0">
                          <a:solidFill>
                            <a:srgbClr val="0D0D0D"/>
                          </a:solidFill>
                          <a:highlight>
                            <a:srgbClr val="FFFF00"/>
                          </a:highlight>
                          <a:latin typeface="Arial"/>
                          <a:ea typeface="Calibri"/>
                          <a:cs typeface="Times New Roman"/>
                        </a:rPr>
                        <a:t>117</a:t>
                      </a:r>
                      <a:endParaRPr lang="en-IN"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a:spLocks noChangeArrowheads="1"/>
          </p:cNvSpPr>
          <p:nvPr/>
        </p:nvSpPr>
        <p:spPr bwMode="auto">
          <a:xfrm>
            <a:off x="0" y="6442075"/>
            <a:ext cx="9144000" cy="461963"/>
          </a:xfrm>
          <a:prstGeom prst="rect">
            <a:avLst/>
          </a:prstGeom>
          <a:noFill/>
          <a:ln w="9525">
            <a:noFill/>
            <a:miter lim="800000"/>
          </a:ln>
        </p:spPr>
        <p:txBody>
          <a:bodyPr>
            <a:spAutoFit/>
          </a:bodyPr>
          <a:lstStyle/>
          <a:p>
            <a:pPr eaLnBrk="1" hangingPunct="1"/>
            <a:r>
              <a:rPr lang="en-US" sz="2400"/>
              <a:t>Select the belt size for conveying MSW in Previous Problem</a:t>
            </a:r>
            <a:endParaRPr lang="en-US" sz="2400"/>
          </a:p>
        </p:txBody>
      </p:sp>
      <p:sp>
        <p:nvSpPr>
          <p:cNvPr id="6" name="Slide Number Placeholder 5"/>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ox(in)">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315">
                                            <p:txEl>
                                              <p:pRg st="0" end="0"/>
                                            </p:txEl>
                                          </p:spTgt>
                                        </p:tgtEl>
                                        <p:attrNameLst>
                                          <p:attrName>style.visibility</p:attrName>
                                        </p:attrNameLst>
                                      </p:cBhvr>
                                      <p:to>
                                        <p:strVal val="visible"/>
                                      </p:to>
                                    </p:set>
                                    <p:animEffect transition="in" filter="box(in)">
                                      <p:cBhvr>
                                        <p:cTn id="12" dur="500"/>
                                        <p:tgtEl>
                                          <p:spTgt spid="133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315">
                                            <p:txEl>
                                              <p:pRg st="1" end="1"/>
                                            </p:txEl>
                                          </p:spTgt>
                                        </p:tgtEl>
                                        <p:attrNameLst>
                                          <p:attrName>style.visibility</p:attrName>
                                        </p:attrNameLst>
                                      </p:cBhvr>
                                      <p:to>
                                        <p:strVal val="visible"/>
                                      </p:to>
                                    </p:set>
                                    <p:animEffect transition="in" filter="box(in)">
                                      <p:cBhvr>
                                        <p:cTn id="17" dur="500"/>
                                        <p:tgtEl>
                                          <p:spTgt spid="133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315">
                                            <p:txEl>
                                              <p:pRg st="2" end="2"/>
                                            </p:txEl>
                                          </p:spTgt>
                                        </p:tgtEl>
                                        <p:attrNameLst>
                                          <p:attrName>style.visibility</p:attrName>
                                        </p:attrNameLst>
                                      </p:cBhvr>
                                      <p:to>
                                        <p:strVal val="visible"/>
                                      </p:to>
                                    </p:set>
                                    <p:animEffect transition="in" filter="box(in)">
                                      <p:cBhvr>
                                        <p:cTn id="22" dur="500"/>
                                        <p:tgtEl>
                                          <p:spTgt spid="133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3315">
                                            <p:txEl>
                                              <p:pRg st="3" end="3"/>
                                            </p:txEl>
                                          </p:spTgt>
                                        </p:tgtEl>
                                        <p:attrNameLst>
                                          <p:attrName>style.visibility</p:attrName>
                                        </p:attrNameLst>
                                      </p:cBhvr>
                                      <p:to>
                                        <p:strVal val="visible"/>
                                      </p:to>
                                    </p:set>
                                    <p:animEffect transition="in" filter="box(in)">
                                      <p:cBhvr>
                                        <p:cTn id="27" dur="500"/>
                                        <p:tgtEl>
                                          <p:spTgt spid="133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ox(in)">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ox(in)">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94210" name="Picture 2"/>
          <p:cNvPicPr>
            <a:picLocks noGrp="1" noChangeAspect="1" noChangeArrowheads="1"/>
          </p:cNvPicPr>
          <p:nvPr>
            <p:ph idx="1"/>
          </p:nvPr>
        </p:nvPicPr>
        <p:blipFill>
          <a:blip r:embed="rId1"/>
          <a:srcRect r="37555"/>
          <a:stretch>
            <a:fillRect/>
          </a:stretch>
        </p:blipFill>
        <p:spPr bwMode="auto">
          <a:xfrm>
            <a:off x="0" y="914400"/>
            <a:ext cx="8991600" cy="4495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Power Requirement</a:t>
            </a:r>
            <a:endParaRPr lang="en-US" b="1" dirty="0"/>
          </a:p>
        </p:txBody>
      </p:sp>
      <p:sp>
        <p:nvSpPr>
          <p:cNvPr id="3" name="Content Placeholder 2"/>
          <p:cNvSpPr>
            <a:spLocks noGrp="1"/>
          </p:cNvSpPr>
          <p:nvPr>
            <p:ph idx="1"/>
          </p:nvPr>
        </p:nvSpPr>
        <p:spPr/>
        <p:txBody>
          <a:bodyPr/>
          <a:lstStyle/>
          <a:p>
            <a:r>
              <a:rPr lang="en-US" dirty="0" smtClean="0"/>
              <a:t>Power for Empty Conveyor --- Speed</a:t>
            </a:r>
            <a:endParaRPr lang="en-US" dirty="0" smtClean="0"/>
          </a:p>
          <a:p>
            <a:r>
              <a:rPr lang="en-US" dirty="0" smtClean="0"/>
              <a:t>Power for Conveying Material--- Tonnage</a:t>
            </a:r>
            <a:endParaRPr lang="en-US" dirty="0" smtClean="0"/>
          </a:p>
          <a:p>
            <a:r>
              <a:rPr lang="en-US" dirty="0" smtClean="0"/>
              <a:t>Power for Lifting---Lift</a:t>
            </a:r>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ox(i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0063" y="0"/>
            <a:ext cx="8229600" cy="1143000"/>
          </a:xfrm>
        </p:spPr>
        <p:txBody>
          <a:bodyPr/>
          <a:lstStyle/>
          <a:p>
            <a:r>
              <a:rPr lang="en-US" smtClean="0">
                <a:cs typeface="Arial" panose="02080604020202020204" pitchFamily="34" charset="0"/>
              </a:rPr>
              <a:t>Power Requirement</a:t>
            </a:r>
            <a:endParaRPr lang="en-IN" smtClean="0">
              <a:cs typeface="Arial" panose="02080604020202020204" pitchFamily="34" charset="0"/>
            </a:endParaRPr>
          </a:p>
        </p:txBody>
      </p:sp>
      <p:sp>
        <p:nvSpPr>
          <p:cNvPr id="20484" name="Rectangle 5"/>
          <p:cNvSpPr>
            <a:spLocks noChangeArrowheads="1"/>
          </p:cNvSpPr>
          <p:nvPr/>
        </p:nvSpPr>
        <p:spPr bwMode="auto">
          <a:xfrm>
            <a:off x="571500" y="3749675"/>
            <a:ext cx="7286625" cy="3108325"/>
          </a:xfrm>
          <a:prstGeom prst="rect">
            <a:avLst/>
          </a:prstGeom>
          <a:noFill/>
          <a:ln w="9525">
            <a:noFill/>
            <a:miter lim="800000"/>
          </a:ln>
        </p:spPr>
        <p:txBody>
          <a:bodyPr anchor="ctr">
            <a:spAutoFit/>
          </a:bodyPr>
          <a:lstStyle/>
          <a:p>
            <a:pPr eaLnBrk="1" hangingPunct="1"/>
            <a:r>
              <a:rPr lang="en-US" sz="1400" b="1" dirty="0"/>
              <a:t>Empirical constants for belt conveyors</a:t>
            </a:r>
            <a:endParaRPr lang="en-US" sz="1400" dirty="0"/>
          </a:p>
          <a:p>
            <a:r>
              <a:rPr lang="en-US" sz="1400" b="1" dirty="0"/>
              <a:t>Conveyor belt width,               			        Empirical constants</a:t>
            </a:r>
            <a:endParaRPr lang="en-US" sz="1400" dirty="0"/>
          </a:p>
          <a:p>
            <a:r>
              <a:rPr lang="en-US" sz="1400" b="1" dirty="0"/>
              <a:t>In                                                                 		         A                       B                     </a:t>
            </a:r>
            <a:endParaRPr lang="en-US" sz="1400" dirty="0"/>
          </a:p>
          <a:p>
            <a:r>
              <a:rPr lang="en-US" sz="1400" dirty="0"/>
              <a:t>14                                                                                            0.20                   </a:t>
            </a:r>
            <a:r>
              <a:rPr lang="en-US" sz="1400" dirty="0" smtClean="0"/>
              <a:t>   0.00140</a:t>
            </a:r>
            <a:endParaRPr lang="en-US" sz="1400" dirty="0"/>
          </a:p>
          <a:p>
            <a:r>
              <a:rPr lang="en-US" sz="1400" dirty="0"/>
              <a:t>16                                                                                            0.25                     </a:t>
            </a:r>
            <a:r>
              <a:rPr lang="en-US" sz="1400" dirty="0" smtClean="0"/>
              <a:t> 0.00140</a:t>
            </a:r>
            <a:endParaRPr lang="en-US" sz="1400" dirty="0"/>
          </a:p>
          <a:p>
            <a:r>
              <a:rPr lang="en-US" sz="1400" dirty="0"/>
              <a:t>18                   			                      0.30                      </a:t>
            </a:r>
            <a:r>
              <a:rPr lang="en-US" sz="1400" dirty="0" smtClean="0"/>
              <a:t>0.00162</a:t>
            </a:r>
            <a:endParaRPr lang="en-US" sz="1400" dirty="0"/>
          </a:p>
          <a:p>
            <a:r>
              <a:rPr lang="en-US" sz="1400" dirty="0"/>
              <a:t>20                                                                                            0.30                       </a:t>
            </a:r>
            <a:r>
              <a:rPr lang="en-US" sz="1400" dirty="0" smtClean="0"/>
              <a:t>0.00187 </a:t>
            </a:r>
            <a:endParaRPr lang="en-US" sz="1400" dirty="0"/>
          </a:p>
          <a:p>
            <a:r>
              <a:rPr lang="en-US" sz="1400" dirty="0"/>
              <a:t>24                                                                                            0.36                      </a:t>
            </a:r>
            <a:r>
              <a:rPr lang="en-US" sz="1400" dirty="0" smtClean="0"/>
              <a:t> </a:t>
            </a:r>
            <a:r>
              <a:rPr lang="en-US" sz="1400" dirty="0"/>
              <a:t>0.00224</a:t>
            </a:r>
            <a:endParaRPr lang="en-US" sz="1400" dirty="0"/>
          </a:p>
          <a:p>
            <a:r>
              <a:rPr lang="en-US" sz="1400" dirty="0"/>
              <a:t>30                                                                                            0.48                       </a:t>
            </a:r>
            <a:r>
              <a:rPr lang="en-US" sz="1400" dirty="0" smtClean="0"/>
              <a:t>0.00298</a:t>
            </a:r>
            <a:endParaRPr lang="en-US" sz="1400" dirty="0"/>
          </a:p>
          <a:p>
            <a:r>
              <a:rPr lang="en-US" sz="1400" dirty="0">
                <a:solidFill>
                  <a:srgbClr val="FF0000"/>
                </a:solidFill>
              </a:rPr>
              <a:t>36</a:t>
            </a:r>
            <a:r>
              <a:rPr lang="en-US" sz="1400" dirty="0"/>
              <a:t>                                                                                            </a:t>
            </a:r>
            <a:r>
              <a:rPr lang="en-US" sz="1400" dirty="0">
                <a:solidFill>
                  <a:srgbClr val="FF0000"/>
                </a:solidFill>
              </a:rPr>
              <a:t>0.64                       </a:t>
            </a:r>
            <a:r>
              <a:rPr lang="en-US" sz="1400" dirty="0" smtClean="0">
                <a:solidFill>
                  <a:srgbClr val="FF0000"/>
                </a:solidFill>
              </a:rPr>
              <a:t>0.00396</a:t>
            </a:r>
            <a:endParaRPr lang="en-US" sz="1400" dirty="0">
              <a:solidFill>
                <a:srgbClr val="FF0000"/>
              </a:solidFill>
            </a:endParaRPr>
          </a:p>
          <a:p>
            <a:r>
              <a:rPr lang="en-US" sz="1400" dirty="0"/>
              <a:t>42                                                                                            0.72                       </a:t>
            </a:r>
            <a:r>
              <a:rPr lang="en-US" sz="1400" dirty="0" smtClean="0"/>
              <a:t>0.00458</a:t>
            </a:r>
            <a:br>
              <a:rPr lang="en-US" sz="1400" dirty="0"/>
            </a:br>
            <a:r>
              <a:rPr lang="en-US" sz="1400" dirty="0"/>
              <a:t>48                                                                                            0.88                       </a:t>
            </a:r>
            <a:r>
              <a:rPr lang="en-US" sz="1400" dirty="0" smtClean="0"/>
              <a:t>0.00538</a:t>
            </a:r>
            <a:endParaRPr lang="en-US" sz="1400" dirty="0"/>
          </a:p>
          <a:p>
            <a:r>
              <a:rPr lang="en-US" sz="1400" dirty="0"/>
              <a:t>54                                                                                            1.00                        </a:t>
            </a:r>
            <a:r>
              <a:rPr lang="en-US" sz="1400" dirty="0" smtClean="0"/>
              <a:t>0.00620</a:t>
            </a:r>
            <a:endParaRPr lang="en-US" sz="1400" dirty="0"/>
          </a:p>
          <a:p>
            <a:r>
              <a:rPr lang="en-US" sz="1400" dirty="0"/>
              <a:t>60                                                                                            1.05                       </a:t>
            </a:r>
            <a:r>
              <a:rPr lang="en-US" sz="1400" dirty="0" smtClean="0"/>
              <a:t>0.00765     </a:t>
            </a:r>
            <a:endParaRPr lang="en-US" sz="1400" dirty="0"/>
          </a:p>
        </p:txBody>
      </p:sp>
      <p:sp>
        <p:nvSpPr>
          <p:cNvPr id="16388" name="TextBox 4"/>
          <p:cNvSpPr txBox="1">
            <a:spLocks noChangeArrowheads="1"/>
          </p:cNvSpPr>
          <p:nvPr/>
        </p:nvSpPr>
        <p:spPr bwMode="auto">
          <a:xfrm>
            <a:off x="285750" y="1285875"/>
            <a:ext cx="5929313" cy="461963"/>
          </a:xfrm>
          <a:prstGeom prst="rect">
            <a:avLst/>
          </a:prstGeom>
          <a:noFill/>
          <a:ln w="9525">
            <a:noFill/>
            <a:miter lim="800000"/>
          </a:ln>
        </p:spPr>
        <p:txBody>
          <a:bodyPr>
            <a:spAutoFit/>
          </a:bodyPr>
          <a:lstStyle/>
          <a:p>
            <a:pPr eaLnBrk="1" hangingPunct="1"/>
            <a:r>
              <a:rPr lang="en-US" sz="2400"/>
              <a:t>HP required for Empty Conveyor</a:t>
            </a:r>
            <a:endParaRPr lang="en-IN" sz="2400"/>
          </a:p>
        </p:txBody>
      </p:sp>
      <p:pic>
        <p:nvPicPr>
          <p:cNvPr id="16389" name="Picture 12"/>
          <p:cNvPicPr>
            <a:picLocks noChangeAspect="1" noChangeArrowheads="1"/>
          </p:cNvPicPr>
          <p:nvPr/>
        </p:nvPicPr>
        <p:blipFill>
          <a:blip r:embed="rId1"/>
          <a:srcRect/>
          <a:stretch>
            <a:fillRect/>
          </a:stretch>
        </p:blipFill>
        <p:spPr bwMode="auto">
          <a:xfrm>
            <a:off x="214313" y="1857375"/>
            <a:ext cx="8572529" cy="714369"/>
          </a:xfrm>
          <a:prstGeom prst="rect">
            <a:avLst/>
          </a:prstGeom>
          <a:noFill/>
          <a:ln w="9525">
            <a:noFill/>
            <a:miter lim="800000"/>
            <a:headEnd/>
            <a:tailEnd/>
          </a:ln>
        </p:spPr>
      </p:pic>
      <p:sp>
        <p:nvSpPr>
          <p:cNvPr id="16390" name="Rectangle 13"/>
          <p:cNvSpPr>
            <a:spLocks noChangeArrowheads="1"/>
          </p:cNvSpPr>
          <p:nvPr/>
        </p:nvSpPr>
        <p:spPr bwMode="auto">
          <a:xfrm>
            <a:off x="500063" y="2571750"/>
            <a:ext cx="5475287" cy="1016000"/>
          </a:xfrm>
          <a:prstGeom prst="rect">
            <a:avLst/>
          </a:prstGeom>
          <a:noFill/>
          <a:ln w="9525">
            <a:noFill/>
            <a:miter lim="800000"/>
          </a:ln>
        </p:spPr>
        <p:txBody>
          <a:bodyPr wrap="none" anchor="ctr">
            <a:spAutoFit/>
          </a:bodyPr>
          <a:lstStyle/>
          <a:p>
            <a:r>
              <a:rPr lang="en-US" sz="2000">
                <a:solidFill>
                  <a:srgbClr val="0D0D0D"/>
                </a:solidFill>
              </a:rPr>
              <a:t>HP</a:t>
            </a:r>
            <a:r>
              <a:rPr lang="en-US" sz="2000" baseline="-30000">
                <a:solidFill>
                  <a:srgbClr val="0D0D0D"/>
                </a:solidFill>
              </a:rPr>
              <a:t>empty </a:t>
            </a:r>
            <a:r>
              <a:rPr lang="en-US" sz="2000">
                <a:solidFill>
                  <a:srgbClr val="0D0D0D"/>
                </a:solidFill>
              </a:rPr>
              <a:t>= horsepower to drive empty conveyor</a:t>
            </a:r>
            <a:endParaRPr lang="en-US" sz="2000"/>
          </a:p>
          <a:p>
            <a:r>
              <a:rPr lang="en-US" sz="2000">
                <a:solidFill>
                  <a:srgbClr val="0D0D0D"/>
                </a:solidFill>
              </a:rPr>
              <a:t>A, B = empirical constants (see Table)</a:t>
            </a:r>
            <a:endParaRPr lang="en-US" sz="2000"/>
          </a:p>
          <a:p>
            <a:r>
              <a:rPr lang="en-US" sz="2000">
                <a:solidFill>
                  <a:srgbClr val="0D0D0D"/>
                </a:solidFill>
              </a:rPr>
              <a:t>L = conveyor length, ft</a:t>
            </a:r>
            <a:endParaRPr lang="en-US" sz="2000"/>
          </a:p>
        </p:txBody>
      </p:sp>
      <p:sp>
        <p:nvSpPr>
          <p:cNvPr id="7" name="Slide Number Placeholder 6"/>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ox(in)">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box(in)">
                                      <p:cBhvr>
                                        <p:cTn id="12" dur="500"/>
                                        <p:tgtEl>
                                          <p:spTgt spid="1638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389"/>
                                        </p:tgtEl>
                                        <p:attrNameLst>
                                          <p:attrName>style.visibility</p:attrName>
                                        </p:attrNameLst>
                                      </p:cBhvr>
                                      <p:to>
                                        <p:strVal val="visible"/>
                                      </p:to>
                                    </p:set>
                                    <p:animEffect transition="in" filter="box(in)">
                                      <p:cBhvr>
                                        <p:cTn id="17" dur="500"/>
                                        <p:tgtEl>
                                          <p:spTgt spid="1638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6390"/>
                                        </p:tgtEl>
                                        <p:attrNameLst>
                                          <p:attrName>style.visibility</p:attrName>
                                        </p:attrNameLst>
                                      </p:cBhvr>
                                      <p:to>
                                        <p:strVal val="visible"/>
                                      </p:to>
                                    </p:set>
                                    <p:animEffect transition="in" filter="box(in)">
                                      <p:cBhvr>
                                        <p:cTn id="22" dur="500"/>
                                        <p:tgtEl>
                                          <p:spTgt spid="1639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0484"/>
                                        </p:tgtEl>
                                        <p:attrNameLst>
                                          <p:attrName>style.visibility</p:attrName>
                                        </p:attrNameLst>
                                      </p:cBhvr>
                                      <p:to>
                                        <p:strVal val="visible"/>
                                      </p:to>
                                    </p:set>
                                    <p:animEffect transition="in" filter="box(in)">
                                      <p:cBhvr>
                                        <p:cTn id="27"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4" grpId="0"/>
      <p:bldP spid="16388" grpId="0"/>
      <p:bldP spid="1639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0"/>
            <a:ext cx="8229600" cy="1143000"/>
          </a:xfrm>
        </p:spPr>
        <p:txBody>
          <a:bodyPr/>
          <a:lstStyle/>
          <a:p>
            <a:r>
              <a:rPr lang="en-US" b="1" dirty="0" smtClean="0">
                <a:cs typeface="Arial" panose="02080604020202020204" pitchFamily="34" charset="0"/>
              </a:rPr>
              <a:t>Power Requirement</a:t>
            </a:r>
            <a:endParaRPr lang="en-IN" b="1" dirty="0" smtClean="0"/>
          </a:p>
        </p:txBody>
      </p:sp>
      <p:pic>
        <p:nvPicPr>
          <p:cNvPr id="17411" name="Picture 14"/>
          <p:cNvPicPr>
            <a:picLocks noChangeAspect="1" noChangeArrowheads="1"/>
          </p:cNvPicPr>
          <p:nvPr/>
        </p:nvPicPr>
        <p:blipFill>
          <a:blip r:embed="rId1"/>
          <a:srcRect/>
          <a:stretch>
            <a:fillRect/>
          </a:stretch>
        </p:blipFill>
        <p:spPr bwMode="auto">
          <a:xfrm>
            <a:off x="304800" y="1219200"/>
            <a:ext cx="8675688" cy="2401887"/>
          </a:xfrm>
          <a:prstGeom prst="rect">
            <a:avLst/>
          </a:prstGeom>
          <a:noFill/>
          <a:ln w="9525">
            <a:noFill/>
            <a:miter lim="800000"/>
            <a:headEnd/>
            <a:tailEnd/>
          </a:ln>
        </p:spPr>
      </p:pic>
      <p:pic>
        <p:nvPicPr>
          <p:cNvPr id="17413" name="Picture 5"/>
          <p:cNvPicPr>
            <a:picLocks noChangeAspect="1" noChangeArrowheads="1"/>
          </p:cNvPicPr>
          <p:nvPr/>
        </p:nvPicPr>
        <p:blipFill>
          <a:blip r:embed="rId2"/>
          <a:srcRect/>
          <a:stretch>
            <a:fillRect/>
          </a:stretch>
        </p:blipFill>
        <p:spPr bwMode="auto">
          <a:xfrm>
            <a:off x="300037" y="3843337"/>
            <a:ext cx="8843963" cy="301466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ox(in)">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box(in)">
                                      <p:cBhvr>
                                        <p:cTn id="12" dur="500"/>
                                        <p:tgtEl>
                                          <p:spTgt spid="174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413"/>
                                        </p:tgtEl>
                                        <p:attrNameLst>
                                          <p:attrName>style.visibility</p:attrName>
                                        </p:attrNameLst>
                                      </p:cBhvr>
                                      <p:to>
                                        <p:strVal val="visible"/>
                                      </p:to>
                                    </p:set>
                                    <p:animEffect transition="in" filter="box(in)">
                                      <p:cBhvr>
                                        <p:cTn id="1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99330" name="Picture 2"/>
          <p:cNvPicPr>
            <a:picLocks noChangeAspect="1" noChangeArrowheads="1"/>
          </p:cNvPicPr>
          <p:nvPr/>
        </p:nvPicPr>
        <p:blipFill>
          <a:blip r:embed="rId1"/>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100354" name="Picture 2"/>
          <p:cNvPicPr>
            <a:picLocks noChangeAspect="1" noChangeArrowheads="1"/>
          </p:cNvPicPr>
          <p:nvPr/>
        </p:nvPicPr>
        <p:blipFill>
          <a:blip r:embed="rId1" cstate="print"/>
          <a:srcRect/>
          <a:stretch>
            <a:fillRect/>
          </a:stretch>
        </p:blipFill>
        <p:spPr bwMode="auto">
          <a:xfrm>
            <a:off x="0" y="1676400"/>
            <a:ext cx="9174760"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Flowsheet-2 – </a:t>
            </a:r>
            <a:r>
              <a:rPr lang="en-US" b="1" dirty="0" err="1" smtClean="0"/>
              <a:t>Jindal</a:t>
            </a:r>
            <a:r>
              <a:rPr lang="en-US" b="1" dirty="0" smtClean="0"/>
              <a:t> Plant, </a:t>
            </a:r>
            <a:r>
              <a:rPr lang="en-US" b="1" dirty="0" err="1" smtClean="0"/>
              <a:t>Okhla</a:t>
            </a:r>
            <a:r>
              <a:rPr lang="en-US" b="1" dirty="0" smtClean="0"/>
              <a:t>, Jabalpur etc.,)</a:t>
            </a:r>
            <a:endParaRPr lang="en-US" b="1" dirty="0"/>
          </a:p>
        </p:txBody>
      </p:sp>
      <p:sp>
        <p:nvSpPr>
          <p:cNvPr id="4" name="TextBox 3"/>
          <p:cNvSpPr txBox="1"/>
          <p:nvPr/>
        </p:nvSpPr>
        <p:spPr>
          <a:xfrm>
            <a:off x="857224" y="1714488"/>
            <a:ext cx="3500462" cy="630942"/>
          </a:xfrm>
          <a:prstGeom prst="rect">
            <a:avLst/>
          </a:prstGeom>
          <a:noFill/>
        </p:spPr>
        <p:txBody>
          <a:bodyPr wrap="square" rtlCol="0">
            <a:spAutoFit/>
          </a:bodyPr>
          <a:lstStyle/>
          <a:p>
            <a:r>
              <a:rPr lang="en-US" sz="3500" dirty="0" smtClean="0"/>
              <a:t>Mixed Waste</a:t>
            </a:r>
            <a:endParaRPr lang="en-US" sz="3500" dirty="0"/>
          </a:p>
        </p:txBody>
      </p:sp>
      <p:sp>
        <p:nvSpPr>
          <p:cNvPr id="5" name="Down Arrow 4"/>
          <p:cNvSpPr/>
          <p:nvPr/>
        </p:nvSpPr>
        <p:spPr>
          <a:xfrm>
            <a:off x="2071670" y="2428868"/>
            <a:ext cx="642942" cy="8572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00100" y="3357562"/>
            <a:ext cx="2928958" cy="630942"/>
          </a:xfrm>
          <a:prstGeom prst="rect">
            <a:avLst/>
          </a:prstGeom>
          <a:noFill/>
        </p:spPr>
        <p:txBody>
          <a:bodyPr wrap="square" rtlCol="0">
            <a:spAutoFit/>
          </a:bodyPr>
          <a:lstStyle/>
          <a:p>
            <a:pPr algn="ctr"/>
            <a:r>
              <a:rPr lang="en-US" sz="3500" dirty="0" smtClean="0"/>
              <a:t>Incineration</a:t>
            </a:r>
            <a:endParaRPr lang="en-US" sz="3500" dirty="0"/>
          </a:p>
        </p:txBody>
      </p:sp>
      <p:sp>
        <p:nvSpPr>
          <p:cNvPr id="7" name="Down Arrow 6"/>
          <p:cNvSpPr/>
          <p:nvPr/>
        </p:nvSpPr>
        <p:spPr>
          <a:xfrm>
            <a:off x="2071670" y="4071942"/>
            <a:ext cx="642942" cy="8572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00100" y="5000636"/>
            <a:ext cx="2928958" cy="1169551"/>
          </a:xfrm>
          <a:prstGeom prst="rect">
            <a:avLst/>
          </a:prstGeom>
          <a:noFill/>
        </p:spPr>
        <p:txBody>
          <a:bodyPr wrap="square" rtlCol="0">
            <a:spAutoFit/>
          </a:bodyPr>
          <a:lstStyle/>
          <a:p>
            <a:pPr algn="ctr"/>
            <a:r>
              <a:rPr lang="en-US" sz="3500" dirty="0" smtClean="0"/>
              <a:t>Ash to Landfill</a:t>
            </a:r>
            <a:endParaRPr lang="en-US" sz="3500" dirty="0"/>
          </a:p>
        </p:txBody>
      </p:sp>
      <p:sp>
        <p:nvSpPr>
          <p:cNvPr id="9" name="Down Arrow 8"/>
          <p:cNvSpPr/>
          <p:nvPr/>
        </p:nvSpPr>
        <p:spPr>
          <a:xfrm rot="16200000">
            <a:off x="4357686" y="3286124"/>
            <a:ext cx="642942" cy="8572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86380" y="3214686"/>
            <a:ext cx="2928958" cy="1169551"/>
          </a:xfrm>
          <a:prstGeom prst="rect">
            <a:avLst/>
          </a:prstGeom>
          <a:noFill/>
        </p:spPr>
        <p:txBody>
          <a:bodyPr wrap="square" rtlCol="0">
            <a:spAutoFit/>
          </a:bodyPr>
          <a:lstStyle/>
          <a:p>
            <a:pPr algn="ctr"/>
            <a:r>
              <a:rPr lang="en-US" sz="3500" dirty="0" smtClean="0"/>
              <a:t>Heat/Electrical Energy</a:t>
            </a:r>
            <a:endParaRPr lang="en-US" sz="3500" dirty="0"/>
          </a:p>
        </p:txBody>
      </p:sp>
      <p:sp>
        <p:nvSpPr>
          <p:cNvPr id="11" name="Slide Number Placeholder 10"/>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a:xfrm>
            <a:off x="533400" y="914400"/>
            <a:ext cx="8229600" cy="1143000"/>
          </a:xfrm>
        </p:spPr>
        <p:txBody>
          <a:bodyPr/>
          <a:lstStyle/>
          <a:p>
            <a:pPr algn="l"/>
            <a:r>
              <a:rPr lang="en-US" sz="2400" b="1" dirty="0" smtClean="0"/>
              <a:t>Calculate the HP requirement of a belt conveyor for the following conditions;</a:t>
            </a:r>
            <a:br>
              <a:rPr lang="en-IN" sz="2400" dirty="0" smtClean="0"/>
            </a:br>
            <a:r>
              <a:rPr lang="en-US" sz="2400" dirty="0" smtClean="0"/>
              <a:t>Throughput 45 t/h</a:t>
            </a:r>
            <a:br>
              <a:rPr lang="en-IN" sz="2400" dirty="0" smtClean="0"/>
            </a:br>
            <a:r>
              <a:rPr lang="en-US" sz="2400" dirty="0" smtClean="0"/>
              <a:t>Length- 400 ft</a:t>
            </a:r>
            <a:br>
              <a:rPr lang="en-IN" sz="2400" dirty="0" smtClean="0"/>
            </a:br>
            <a:r>
              <a:rPr lang="en-US" sz="2400" dirty="0" smtClean="0"/>
              <a:t>Speed- 400 ft/min</a:t>
            </a:r>
            <a:br>
              <a:rPr lang="en-IN" sz="2400" dirty="0" smtClean="0"/>
            </a:br>
            <a:r>
              <a:rPr lang="en-US" sz="2400" dirty="0" smtClean="0"/>
              <a:t>Angle of inclination -15</a:t>
            </a:r>
            <a:r>
              <a:rPr lang="en-US" sz="2400" baseline="30000" dirty="0" smtClean="0"/>
              <a:t>o</a:t>
            </a:r>
            <a:br>
              <a:rPr lang="en-IN" sz="2400" dirty="0" smtClean="0"/>
            </a:br>
            <a:endParaRPr lang="en-IN" sz="2400" dirty="0" smtClean="0"/>
          </a:p>
        </p:txBody>
      </p:sp>
      <p:sp>
        <p:nvSpPr>
          <p:cNvPr id="18435" name="Content Placeholder 2"/>
          <p:cNvSpPr>
            <a:spLocks noGrp="1"/>
          </p:cNvSpPr>
          <p:nvPr>
            <p:ph idx="1"/>
          </p:nvPr>
        </p:nvSpPr>
        <p:spPr>
          <a:xfrm>
            <a:off x="533400" y="2743200"/>
            <a:ext cx="8229600" cy="3768725"/>
          </a:xfrm>
        </p:spPr>
        <p:txBody>
          <a:bodyPr/>
          <a:lstStyle/>
          <a:p>
            <a:r>
              <a:rPr lang="en-US" sz="2000" dirty="0" smtClean="0"/>
              <a:t>From equation (1) the power required to drive the empty conveyor is </a:t>
            </a:r>
            <a:endParaRPr lang="en-IN" sz="2000" dirty="0" smtClean="0"/>
          </a:p>
          <a:p>
            <a:r>
              <a:rPr lang="en-US" sz="2000" dirty="0" smtClean="0"/>
              <a:t>400(0.72 + 0.00458 x 400) / 100 = 10.28 hp</a:t>
            </a:r>
            <a:endParaRPr lang="en-IN" sz="2000" dirty="0" smtClean="0"/>
          </a:p>
          <a:p>
            <a:r>
              <a:rPr lang="en-US" sz="2000" dirty="0" smtClean="0"/>
              <a:t>From equation (2) horsepower required For conveying is :</a:t>
            </a:r>
            <a:r>
              <a:rPr lang="en-IN" sz="2000" dirty="0" smtClean="0"/>
              <a:t> 45 (0.48 +0.00302 x 400) /100 = 0.76</a:t>
            </a:r>
            <a:endParaRPr lang="en-IN" sz="2000" dirty="0" smtClean="0"/>
          </a:p>
          <a:p>
            <a:r>
              <a:rPr lang="en-IN" sz="2000" dirty="0" smtClean="0"/>
              <a:t>The lift is 400 sin 15</a:t>
            </a:r>
            <a:r>
              <a:rPr lang="en-IN" sz="2000" baseline="30000" dirty="0" smtClean="0"/>
              <a:t>o</a:t>
            </a:r>
            <a:r>
              <a:rPr lang="en-IN" sz="2000" dirty="0" smtClean="0"/>
              <a:t> = 104 ft. The power required to elevate the material is determined thus from equation (3 ):</a:t>
            </a:r>
            <a:endParaRPr lang="en-IN" sz="2000" dirty="0" smtClean="0"/>
          </a:p>
          <a:p>
            <a:r>
              <a:rPr lang="en-IN" sz="2000" dirty="0" smtClean="0"/>
              <a:t>104 x 1.015 x 45/1000 = 4.75 hp</a:t>
            </a:r>
            <a:endParaRPr lang="en-IN" sz="2000" dirty="0" smtClean="0"/>
          </a:p>
          <a:p>
            <a:r>
              <a:rPr lang="en-IN" sz="2000" dirty="0" smtClean="0"/>
              <a:t>Therefore, the total horsepower requirement is </a:t>
            </a:r>
            <a:endParaRPr lang="en-IN" sz="2000" dirty="0" smtClean="0"/>
          </a:p>
          <a:p>
            <a:r>
              <a:rPr lang="en-IN" sz="2000" dirty="0" smtClean="0"/>
              <a:t>10.28 + 4.75 + 0.76 = 15.71 hp</a:t>
            </a:r>
            <a:endParaRPr lang="en-IN" sz="2000" dirty="0" smtClean="0"/>
          </a:p>
          <a:p>
            <a:endParaRPr lang="en-IN" sz="2000" dirty="0" smtClean="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ox(in)">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box(in)">
                                      <p:cBhvr>
                                        <p:cTn id="12" dur="500"/>
                                        <p:tgtEl>
                                          <p:spTgt spid="184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Effect transition="in" filter="box(in)">
                                      <p:cBhvr>
                                        <p:cTn id="17" dur="500"/>
                                        <p:tgtEl>
                                          <p:spTgt spid="184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8435">
                                            <p:txEl>
                                              <p:pRg st="2" end="2"/>
                                            </p:txEl>
                                          </p:spTgt>
                                        </p:tgtEl>
                                        <p:attrNameLst>
                                          <p:attrName>style.visibility</p:attrName>
                                        </p:attrNameLst>
                                      </p:cBhvr>
                                      <p:to>
                                        <p:strVal val="visible"/>
                                      </p:to>
                                    </p:set>
                                    <p:animEffect transition="in" filter="box(in)">
                                      <p:cBhvr>
                                        <p:cTn id="22" dur="500"/>
                                        <p:tgtEl>
                                          <p:spTgt spid="184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8435">
                                            <p:txEl>
                                              <p:pRg st="3" end="3"/>
                                            </p:txEl>
                                          </p:spTgt>
                                        </p:tgtEl>
                                        <p:attrNameLst>
                                          <p:attrName>style.visibility</p:attrName>
                                        </p:attrNameLst>
                                      </p:cBhvr>
                                      <p:to>
                                        <p:strVal val="visible"/>
                                      </p:to>
                                    </p:set>
                                    <p:animEffect transition="in" filter="box(in)">
                                      <p:cBhvr>
                                        <p:cTn id="27" dur="500"/>
                                        <p:tgtEl>
                                          <p:spTgt spid="1843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8435">
                                            <p:txEl>
                                              <p:pRg st="4" end="4"/>
                                            </p:txEl>
                                          </p:spTgt>
                                        </p:tgtEl>
                                        <p:attrNameLst>
                                          <p:attrName>style.visibility</p:attrName>
                                        </p:attrNameLst>
                                      </p:cBhvr>
                                      <p:to>
                                        <p:strVal val="visible"/>
                                      </p:to>
                                    </p:set>
                                    <p:animEffect transition="in" filter="box(in)">
                                      <p:cBhvr>
                                        <p:cTn id="32" dur="500"/>
                                        <p:tgtEl>
                                          <p:spTgt spid="1843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8435">
                                            <p:txEl>
                                              <p:pRg st="5" end="5"/>
                                            </p:txEl>
                                          </p:spTgt>
                                        </p:tgtEl>
                                        <p:attrNameLst>
                                          <p:attrName>style.visibility</p:attrName>
                                        </p:attrNameLst>
                                      </p:cBhvr>
                                      <p:to>
                                        <p:strVal val="visible"/>
                                      </p:to>
                                    </p:set>
                                    <p:animEffect transition="in" filter="box(in)">
                                      <p:cBhvr>
                                        <p:cTn id="37" dur="500"/>
                                        <p:tgtEl>
                                          <p:spTgt spid="1843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8435">
                                            <p:txEl>
                                              <p:pRg st="6" end="6"/>
                                            </p:txEl>
                                          </p:spTgt>
                                        </p:tgtEl>
                                        <p:attrNameLst>
                                          <p:attrName>style.visibility</p:attrName>
                                        </p:attrNameLst>
                                      </p:cBhvr>
                                      <p:to>
                                        <p:strVal val="visible"/>
                                      </p:to>
                                    </p:set>
                                    <p:animEffect transition="in" filter="box(in)">
                                      <p:cBhvr>
                                        <p:cTn id="42" dur="500"/>
                                        <p:tgtEl>
                                          <p:spTgt spid="184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33400" y="914400"/>
            <a:ext cx="8229600" cy="1143000"/>
          </a:xfrm>
        </p:spPr>
        <p:txBody>
          <a:bodyPr/>
          <a:lstStyle/>
          <a:p>
            <a:pPr algn="l"/>
            <a:r>
              <a:rPr lang="en-US" sz="2400" b="1" dirty="0" smtClean="0"/>
              <a:t>Calculate the HP requirement of a belt conveyor for the following conditions;</a:t>
            </a:r>
            <a:br>
              <a:rPr lang="en-IN" sz="2400" dirty="0" smtClean="0"/>
            </a:br>
            <a:r>
              <a:rPr lang="en-US" sz="2400" dirty="0" smtClean="0"/>
              <a:t>Throughput 45 t/h</a:t>
            </a:r>
            <a:br>
              <a:rPr lang="en-IN" sz="2400" dirty="0" smtClean="0"/>
            </a:br>
            <a:r>
              <a:rPr lang="en-US" sz="2400" dirty="0" smtClean="0"/>
              <a:t>Length- 40 ft</a:t>
            </a:r>
            <a:br>
              <a:rPr lang="en-IN" sz="2400" dirty="0" smtClean="0"/>
            </a:br>
            <a:r>
              <a:rPr lang="en-US" sz="2400" dirty="0" smtClean="0"/>
              <a:t>Speed- 30 ft/min</a:t>
            </a:r>
            <a:br>
              <a:rPr lang="en-IN" sz="2400" dirty="0" smtClean="0"/>
            </a:br>
            <a:r>
              <a:rPr lang="en-US" sz="2400" dirty="0" smtClean="0"/>
              <a:t>Angle of inclination -15</a:t>
            </a:r>
            <a:r>
              <a:rPr lang="en-US" sz="2400" baseline="30000" dirty="0" smtClean="0"/>
              <a:t>o</a:t>
            </a:r>
            <a:br>
              <a:rPr lang="en-IN" sz="2400" dirty="0" smtClean="0"/>
            </a:br>
            <a:endParaRPr lang="en-IN" sz="2400" dirty="0" smtClean="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ox(in)">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itle 1"/>
          <p:cNvSpPr>
            <a:spLocks noGrp="1"/>
          </p:cNvSpPr>
          <p:nvPr>
            <p:ph type="title"/>
          </p:nvPr>
        </p:nvSpPr>
        <p:spPr>
          <a:xfrm>
            <a:off x="357158" y="214313"/>
            <a:ext cx="8572559" cy="1143000"/>
          </a:xfrm>
        </p:spPr>
        <p:txBody>
          <a:bodyPr/>
          <a:lstStyle/>
          <a:p>
            <a:r>
              <a:rPr lang="en-US" b="1" dirty="0" smtClean="0">
                <a:cs typeface="Arial" panose="02080604020202020204" pitchFamily="34" charset="0"/>
              </a:rPr>
              <a:t>3.0 Shredding of Municipal Solid Waste</a:t>
            </a:r>
            <a:endParaRPr lang="en-IN" b="1" dirty="0" smtClean="0">
              <a:cs typeface="Arial" panose="02080604020202020204" pitchFamily="34" charset="0"/>
            </a:endParaRPr>
          </a:p>
        </p:txBody>
      </p:sp>
      <p:sp>
        <p:nvSpPr>
          <p:cNvPr id="6147" name="Content Placeholder 2"/>
          <p:cNvSpPr>
            <a:spLocks noGrp="1"/>
          </p:cNvSpPr>
          <p:nvPr>
            <p:ph idx="1"/>
          </p:nvPr>
        </p:nvSpPr>
        <p:spPr>
          <a:xfrm>
            <a:off x="457200" y="1600200"/>
            <a:ext cx="8229600" cy="5257800"/>
          </a:xfrm>
        </p:spPr>
        <p:txBody>
          <a:bodyPr/>
          <a:lstStyle/>
          <a:p>
            <a:r>
              <a:rPr lang="en-US" sz="2400" dirty="0" smtClean="0"/>
              <a:t>The operation reduces bulky items to particles, the sizes of which are compatible with the processing equipment. </a:t>
            </a:r>
            <a:endParaRPr lang="en-US" sz="2400" dirty="0" smtClean="0"/>
          </a:p>
          <a:p>
            <a:r>
              <a:rPr lang="en-US" sz="2400" dirty="0" smtClean="0"/>
              <a:t>It brings degree of uniformity in terms of the maximum particle size of the diverse components</a:t>
            </a:r>
            <a:endParaRPr lang="en-US" sz="2400" dirty="0" smtClean="0"/>
          </a:p>
          <a:p>
            <a:r>
              <a:rPr lang="en-US" sz="2400" b="1" dirty="0" smtClean="0"/>
              <a:t>Advantages:</a:t>
            </a:r>
            <a:endParaRPr lang="en-US" sz="2400" dirty="0" smtClean="0"/>
          </a:p>
          <a:p>
            <a:pPr lvl="1"/>
            <a:r>
              <a:rPr lang="en-US" sz="2000" dirty="0" smtClean="0"/>
              <a:t>More homogenous</a:t>
            </a:r>
            <a:endParaRPr lang="en-US" sz="2000" dirty="0" smtClean="0"/>
          </a:p>
          <a:p>
            <a:pPr lvl="1"/>
            <a:r>
              <a:rPr lang="en-US" sz="2000" dirty="0" smtClean="0"/>
              <a:t>Compacted easily</a:t>
            </a:r>
            <a:endParaRPr lang="en-US" sz="2000" dirty="0" smtClean="0"/>
          </a:p>
          <a:p>
            <a:pPr lvl="1"/>
            <a:r>
              <a:rPr lang="en-US" sz="2000" dirty="0" smtClean="0"/>
              <a:t>Require lesser landfill volume</a:t>
            </a:r>
            <a:endParaRPr lang="en-US" sz="2000" dirty="0" smtClean="0"/>
          </a:p>
          <a:p>
            <a:pPr lvl="1"/>
            <a:r>
              <a:rPr lang="en-US" sz="2000" dirty="0" smtClean="0"/>
              <a:t>Elimination of earth cover in landfill:  As odorless due to well mixed, drier, no large food particles etc., </a:t>
            </a:r>
            <a:endParaRPr lang="en-US" sz="2000" dirty="0" smtClean="0"/>
          </a:p>
          <a:p>
            <a:pPr lvl="1"/>
            <a:r>
              <a:rPr lang="en-US" sz="2000" dirty="0" smtClean="0"/>
              <a:t>Material recovery</a:t>
            </a:r>
            <a:endParaRPr lang="en-US" sz="2000" dirty="0" smtClean="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Effect transition="in" filter="box(in)">
                                      <p:cBhvr>
                                        <p:cTn id="12" dur="500"/>
                                        <p:tgtEl>
                                          <p:spTgt spid="61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147">
                                            <p:txEl>
                                              <p:pRg st="1" end="1"/>
                                            </p:txEl>
                                          </p:spTgt>
                                        </p:tgtEl>
                                        <p:attrNameLst>
                                          <p:attrName>style.visibility</p:attrName>
                                        </p:attrNameLst>
                                      </p:cBhvr>
                                      <p:to>
                                        <p:strVal val="visible"/>
                                      </p:to>
                                    </p:set>
                                    <p:animEffect transition="in" filter="box(in)">
                                      <p:cBhvr>
                                        <p:cTn id="17" dur="500"/>
                                        <p:tgtEl>
                                          <p:spTgt spid="61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147">
                                            <p:txEl>
                                              <p:pRg st="2" end="2"/>
                                            </p:txEl>
                                          </p:spTgt>
                                        </p:tgtEl>
                                        <p:attrNameLst>
                                          <p:attrName>style.visibility</p:attrName>
                                        </p:attrNameLst>
                                      </p:cBhvr>
                                      <p:to>
                                        <p:strVal val="visible"/>
                                      </p:to>
                                    </p:set>
                                    <p:animEffect transition="in" filter="box(in)">
                                      <p:cBhvr>
                                        <p:cTn id="22" dur="500"/>
                                        <p:tgtEl>
                                          <p:spTgt spid="6147">
                                            <p:txEl>
                                              <p:pRg st="2" end="2"/>
                                            </p:txEl>
                                          </p:spTgt>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Effect transition="in" filter="box(in)">
                                      <p:cBhvr>
                                        <p:cTn id="25" dur="500"/>
                                        <p:tgtEl>
                                          <p:spTgt spid="6147">
                                            <p:txEl>
                                              <p:pRg st="3" end="3"/>
                                            </p:txEl>
                                          </p:spTgt>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6147">
                                            <p:txEl>
                                              <p:pRg st="4" end="4"/>
                                            </p:txEl>
                                          </p:spTgt>
                                        </p:tgtEl>
                                        <p:attrNameLst>
                                          <p:attrName>style.visibility</p:attrName>
                                        </p:attrNameLst>
                                      </p:cBhvr>
                                      <p:to>
                                        <p:strVal val="visible"/>
                                      </p:to>
                                    </p:set>
                                    <p:animEffect transition="in" filter="box(in)">
                                      <p:cBhvr>
                                        <p:cTn id="28" dur="500"/>
                                        <p:tgtEl>
                                          <p:spTgt spid="6147">
                                            <p:txEl>
                                              <p:pRg st="4" end="4"/>
                                            </p:txEl>
                                          </p:spTgt>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6147">
                                            <p:txEl>
                                              <p:pRg st="5" end="5"/>
                                            </p:txEl>
                                          </p:spTgt>
                                        </p:tgtEl>
                                        <p:attrNameLst>
                                          <p:attrName>style.visibility</p:attrName>
                                        </p:attrNameLst>
                                      </p:cBhvr>
                                      <p:to>
                                        <p:strVal val="visible"/>
                                      </p:to>
                                    </p:set>
                                    <p:animEffect transition="in" filter="box(in)">
                                      <p:cBhvr>
                                        <p:cTn id="31" dur="500"/>
                                        <p:tgtEl>
                                          <p:spTgt spid="6147">
                                            <p:txEl>
                                              <p:pRg st="5" end="5"/>
                                            </p:txEl>
                                          </p:spTgt>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6147">
                                            <p:txEl>
                                              <p:pRg st="6" end="6"/>
                                            </p:txEl>
                                          </p:spTgt>
                                        </p:tgtEl>
                                        <p:attrNameLst>
                                          <p:attrName>style.visibility</p:attrName>
                                        </p:attrNameLst>
                                      </p:cBhvr>
                                      <p:to>
                                        <p:strVal val="visible"/>
                                      </p:to>
                                    </p:set>
                                    <p:animEffect transition="in" filter="box(in)">
                                      <p:cBhvr>
                                        <p:cTn id="34" dur="500"/>
                                        <p:tgtEl>
                                          <p:spTgt spid="6147">
                                            <p:txEl>
                                              <p:pRg st="6" end="6"/>
                                            </p:txEl>
                                          </p:spTgt>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6147">
                                            <p:txEl>
                                              <p:pRg st="7" end="7"/>
                                            </p:txEl>
                                          </p:spTgt>
                                        </p:tgtEl>
                                        <p:attrNameLst>
                                          <p:attrName>style.visibility</p:attrName>
                                        </p:attrNameLst>
                                      </p:cBhvr>
                                      <p:to>
                                        <p:strVal val="visible"/>
                                      </p:to>
                                    </p:set>
                                    <p:animEffect transition="in" filter="box(in)">
                                      <p:cBhvr>
                                        <p:cTn id="37" dur="500"/>
                                        <p:tgtEl>
                                          <p:spTgt spid="61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4" name="Title 1"/>
          <p:cNvSpPr>
            <a:spLocks noGrp="1"/>
          </p:cNvSpPr>
          <p:nvPr>
            <p:ph type="title"/>
          </p:nvPr>
        </p:nvSpPr>
        <p:spPr>
          <a:xfrm>
            <a:off x="357158" y="0"/>
            <a:ext cx="8572559" cy="1143000"/>
          </a:xfrm>
        </p:spPr>
        <p:txBody>
          <a:bodyPr/>
          <a:lstStyle/>
          <a:p>
            <a:r>
              <a:rPr lang="en-US" b="1" dirty="0" smtClean="0">
                <a:cs typeface="Arial" panose="02080604020202020204" pitchFamily="34" charset="0"/>
              </a:rPr>
              <a:t>Shredder (Hammer mill)</a:t>
            </a:r>
            <a:endParaRPr lang="en-IN" b="1" dirty="0" smtClean="0">
              <a:cs typeface="Arial" panose="02080604020202020204" pitchFamily="34" charset="0"/>
            </a:endParaRPr>
          </a:p>
        </p:txBody>
      </p:sp>
      <p:sp>
        <p:nvSpPr>
          <p:cNvPr id="19460" name="Rectangle 4"/>
          <p:cNvSpPr>
            <a:spLocks noChangeArrowheads="1"/>
          </p:cNvSpPr>
          <p:nvPr/>
        </p:nvSpPr>
        <p:spPr bwMode="auto">
          <a:xfrm>
            <a:off x="152400" y="1295400"/>
            <a:ext cx="3429000" cy="4893647"/>
          </a:xfrm>
          <a:prstGeom prst="rect">
            <a:avLst/>
          </a:prstGeom>
          <a:noFill/>
          <a:ln w="9525">
            <a:noFill/>
            <a:miter lim="800000"/>
          </a:ln>
        </p:spPr>
        <p:txBody>
          <a:bodyPr wrap="square" anchor="ctr">
            <a:spAutoFit/>
          </a:bodyPr>
          <a:lstStyle/>
          <a:p>
            <a:pPr algn="just"/>
            <a:r>
              <a:rPr lang="en-US" sz="2400" dirty="0">
                <a:solidFill>
                  <a:srgbClr val="0D0D0D"/>
                </a:solidFill>
              </a:rPr>
              <a:t>Objects to be size reduced are introduced into the </a:t>
            </a:r>
            <a:r>
              <a:rPr lang="en-US" sz="2400" dirty="0" err="1">
                <a:solidFill>
                  <a:srgbClr val="0D0D0D"/>
                </a:solidFill>
              </a:rPr>
              <a:t>infeed</a:t>
            </a:r>
            <a:r>
              <a:rPr lang="en-US" sz="2400" dirty="0">
                <a:solidFill>
                  <a:srgbClr val="0D0D0D"/>
                </a:solidFill>
              </a:rPr>
              <a:t> opening of the machine. </a:t>
            </a:r>
            <a:endParaRPr lang="en-US" sz="2400" dirty="0">
              <a:solidFill>
                <a:srgbClr val="0D0D0D"/>
              </a:solidFill>
            </a:endParaRPr>
          </a:p>
          <a:p>
            <a:pPr algn="just"/>
            <a:r>
              <a:rPr lang="en-US" sz="2400" dirty="0">
                <a:solidFill>
                  <a:srgbClr val="0D0D0D"/>
                </a:solidFill>
              </a:rPr>
              <a:t>They then interact with the hammers and each other until at least one of their dimensions reaches a size small enough for the particle to fall through the grates at the bottom of the machine. </a:t>
            </a:r>
            <a:endParaRPr lang="en-US" sz="2400" dirty="0"/>
          </a:p>
        </p:txBody>
      </p:sp>
      <p:sp>
        <p:nvSpPr>
          <p:cNvPr id="6" name="Slide Number Placeholder 5"/>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54274" name="Picture 2" descr="https://www.powderbulksolids.com/sites/powderbulksolids.com/files/articles/images/Stedman-Hammer-Mill.jpg"/>
          <p:cNvPicPr>
            <a:picLocks noChangeAspect="1" noChangeArrowheads="1"/>
          </p:cNvPicPr>
          <p:nvPr/>
        </p:nvPicPr>
        <p:blipFill>
          <a:blip r:embed="rId1"/>
          <a:srcRect/>
          <a:stretch>
            <a:fillRect/>
          </a:stretch>
        </p:blipFill>
        <p:spPr bwMode="auto">
          <a:xfrm>
            <a:off x="3886200" y="1135011"/>
            <a:ext cx="5105400" cy="572298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ox(in)">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box(in)">
                                      <p:cBhvr>
                                        <p:cTn id="12"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1946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b="1" dirty="0" smtClean="0">
                <a:cs typeface="Arial" panose="02080604020202020204" pitchFamily="34" charset="0"/>
              </a:rPr>
              <a:t>Hammer Mill</a:t>
            </a:r>
            <a:endParaRPr lang="en-US" dirty="0" smtClean="0"/>
          </a:p>
        </p:txBody>
      </p:sp>
      <p:sp>
        <p:nvSpPr>
          <p:cNvPr id="20483" name="Content Placeholder 4"/>
          <p:cNvSpPr>
            <a:spLocks noGrp="1"/>
          </p:cNvSpPr>
          <p:nvPr>
            <p:ph idx="1"/>
          </p:nvPr>
        </p:nvSpPr>
        <p:spPr>
          <a:xfrm>
            <a:off x="428596" y="1500174"/>
            <a:ext cx="8215370" cy="4525963"/>
          </a:xfrm>
        </p:spPr>
        <p:txBody>
          <a:bodyPr/>
          <a:lstStyle/>
          <a:p>
            <a:r>
              <a:rPr lang="en-US" sz="2800" dirty="0" smtClean="0"/>
              <a:t>Characterize by high speed </a:t>
            </a:r>
            <a:r>
              <a:rPr lang="en-US" sz="2800" b="1" dirty="0" smtClean="0">
                <a:latin typeface="+mj-lt"/>
              </a:rPr>
              <a:t>140-1500 rpm</a:t>
            </a:r>
            <a:r>
              <a:rPr lang="en-US" sz="2800" dirty="0" smtClean="0"/>
              <a:t>.</a:t>
            </a:r>
            <a:endParaRPr lang="en-US" sz="2800" dirty="0" smtClean="0"/>
          </a:p>
          <a:p>
            <a:r>
              <a:rPr lang="en-US" sz="2800" dirty="0" smtClean="0"/>
              <a:t>For mixed waste processing applications, the rotational speed of the rotor is usually in the range of </a:t>
            </a:r>
            <a:r>
              <a:rPr lang="en-US" sz="2800" b="1" dirty="0" smtClean="0"/>
              <a:t>1,000 to 1,500 rpm. </a:t>
            </a:r>
            <a:endParaRPr lang="en-US" sz="2800" b="1" dirty="0" smtClean="0"/>
          </a:p>
          <a:p>
            <a:r>
              <a:rPr lang="en-US" sz="2800" dirty="0" smtClean="0"/>
              <a:t>Residence time of the material in the mill and the size distribution of the size-reduced product are largely determined by grate spacing. </a:t>
            </a:r>
            <a:endParaRPr lang="en-US" sz="2800" dirty="0" smtClean="0"/>
          </a:p>
          <a:p>
            <a:r>
              <a:rPr lang="en-US" sz="2800" dirty="0" smtClean="0"/>
              <a:t>Other factors that affect product size distribution are </a:t>
            </a:r>
            <a:r>
              <a:rPr lang="en-US" sz="2800" b="1" u="sng" dirty="0" smtClean="0"/>
              <a:t>feed rate, moisture content, and hammer speed (i.e., velocity of the tip of the hammer</a:t>
            </a:r>
            <a:r>
              <a:rPr lang="en-US" sz="2800" dirty="0" smtClean="0"/>
              <a:t>). </a:t>
            </a:r>
            <a:endParaRPr lang="en-US" sz="2800" dirty="0" smtClean="0"/>
          </a:p>
          <a:p>
            <a:endParaRPr lang="en-US" sz="2800" dirty="0" smtClean="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ox(in)">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Effect transition="in" filter="checkerboard(across)">
                                      <p:cBhvr>
                                        <p:cTn id="12" dur="500"/>
                                        <p:tgtEl>
                                          <p:spTgt spid="204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483">
                                            <p:txEl>
                                              <p:pRg st="1" end="1"/>
                                            </p:txEl>
                                          </p:spTgt>
                                        </p:tgtEl>
                                        <p:attrNameLst>
                                          <p:attrName>style.visibility</p:attrName>
                                        </p:attrNameLst>
                                      </p:cBhvr>
                                      <p:to>
                                        <p:strVal val="visible"/>
                                      </p:to>
                                    </p:set>
                                    <p:animEffect transition="in" filter="checkerboard(across)">
                                      <p:cBhvr>
                                        <p:cTn id="17" dur="500"/>
                                        <p:tgtEl>
                                          <p:spTgt spid="2048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0483">
                                            <p:txEl>
                                              <p:pRg st="2" end="2"/>
                                            </p:txEl>
                                          </p:spTgt>
                                        </p:tgtEl>
                                        <p:attrNameLst>
                                          <p:attrName>style.visibility</p:attrName>
                                        </p:attrNameLst>
                                      </p:cBhvr>
                                      <p:to>
                                        <p:strVal val="visible"/>
                                      </p:to>
                                    </p:set>
                                    <p:animEffect transition="in" filter="checkerboard(across)">
                                      <p:cBhvr>
                                        <p:cTn id="22" dur="500"/>
                                        <p:tgtEl>
                                          <p:spTgt spid="2048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483">
                                            <p:txEl>
                                              <p:pRg st="3" end="3"/>
                                            </p:txEl>
                                          </p:spTgt>
                                        </p:tgtEl>
                                        <p:attrNameLst>
                                          <p:attrName>style.visibility</p:attrName>
                                        </p:attrNameLst>
                                      </p:cBhvr>
                                      <p:to>
                                        <p:strVal val="visible"/>
                                      </p:to>
                                    </p:set>
                                    <p:animEffect transition="in" filter="checkerboard(across)">
                                      <p:cBhvr>
                                        <p:cTn id="27"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28596" y="214290"/>
            <a:ext cx="8229600" cy="1000132"/>
          </a:xfrm>
        </p:spPr>
        <p:txBody>
          <a:bodyPr/>
          <a:lstStyle/>
          <a:p>
            <a:r>
              <a:rPr lang="en-US" b="1" dirty="0" smtClean="0"/>
              <a:t>Shear Shredders</a:t>
            </a:r>
            <a:endParaRPr lang="en-US" b="1" dirty="0" smtClean="0"/>
          </a:p>
        </p:txBody>
      </p:sp>
      <p:sp>
        <p:nvSpPr>
          <p:cNvPr id="21507" name="Content Placeholder 4"/>
          <p:cNvSpPr>
            <a:spLocks noGrp="1"/>
          </p:cNvSpPr>
          <p:nvPr>
            <p:ph sz="half" idx="2"/>
          </p:nvPr>
        </p:nvSpPr>
        <p:spPr>
          <a:xfrm>
            <a:off x="4286248" y="1500174"/>
            <a:ext cx="4572032" cy="4525963"/>
          </a:xfrm>
        </p:spPr>
        <p:txBody>
          <a:bodyPr/>
          <a:lstStyle/>
          <a:p>
            <a:r>
              <a:rPr lang="en-US" sz="2000" dirty="0" smtClean="0"/>
              <a:t>The unit consists of two horizontal, counter-rotating shafts. Each shaft contains cutters to tear and shear the material. </a:t>
            </a:r>
            <a:endParaRPr lang="en-US" sz="2000" dirty="0" smtClean="0"/>
          </a:p>
          <a:p>
            <a:r>
              <a:rPr lang="en-US" sz="2000" dirty="0" smtClean="0"/>
              <a:t>It is characterized by its high torque and low rpm. of 20 to 70 rpm. </a:t>
            </a:r>
            <a:endParaRPr lang="en-US" sz="2000" dirty="0" smtClean="0"/>
          </a:p>
          <a:p>
            <a:r>
              <a:rPr lang="en-US" sz="2000" dirty="0" smtClean="0"/>
              <a:t>Shear and deformation are the primary mechanisms of particle size reduction.</a:t>
            </a:r>
            <a:endParaRPr lang="en-US" sz="2000" dirty="0" smtClean="0"/>
          </a:p>
          <a:p>
            <a:r>
              <a:rPr lang="en-US" sz="2000" dirty="0" smtClean="0"/>
              <a:t> Commonly used to size reduce items that are difficult to shred, such as tires. </a:t>
            </a:r>
            <a:endParaRPr lang="en-US" sz="2000" dirty="0" smtClean="0"/>
          </a:p>
          <a:p>
            <a:r>
              <a:rPr lang="en-US" sz="2000" dirty="0" smtClean="0"/>
              <a:t>They generally perform poorly when fed long, stringy materials, which tend to wrap around the cutter shafts.</a:t>
            </a:r>
            <a:endParaRPr lang="en-US" sz="2000" dirty="0" smtClean="0"/>
          </a:p>
        </p:txBody>
      </p:sp>
      <p:pic>
        <p:nvPicPr>
          <p:cNvPr id="21508" name="Content Placeholder 6"/>
          <p:cNvPicPr>
            <a:picLocks noGrp="1"/>
          </p:cNvPicPr>
          <p:nvPr>
            <p:ph sz="half" idx="1"/>
          </p:nvPr>
        </p:nvPicPr>
        <p:blipFill>
          <a:blip r:embed="rId1"/>
          <a:srcRect/>
          <a:stretch>
            <a:fillRect/>
          </a:stretch>
        </p:blipFill>
        <p:spPr>
          <a:xfrm>
            <a:off x="214282" y="1500174"/>
            <a:ext cx="3714776" cy="5072098"/>
          </a:xfrm>
        </p:spPr>
      </p:pic>
      <p:sp>
        <p:nvSpPr>
          <p:cNvPr id="5" name="Slide Number Placeholder 4"/>
          <p:cNvSpPr>
            <a:spLocks noGrp="1"/>
          </p:cNvSpPr>
          <p:nvPr>
            <p:ph type="sldNum" sz="quarter" idx="12"/>
          </p:nvPr>
        </p:nvSpPr>
        <p:spPr/>
        <p:txBody>
          <a:bodyPr/>
          <a:lstStyle/>
          <a:p>
            <a:pPr>
              <a:defRPr/>
            </a:pPr>
            <a:fld id="{B39FB8C3-E154-4BF3-AE2D-1C1FCDE3620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box(in)">
                                      <p:cBhvr>
                                        <p:cTn id="12" dur="500"/>
                                        <p:tgtEl>
                                          <p:spTgt spid="2150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07">
                                            <p:txEl>
                                              <p:pRg st="0" end="0"/>
                                            </p:txEl>
                                          </p:spTgt>
                                        </p:tgtEl>
                                        <p:attrNameLst>
                                          <p:attrName>style.visibility</p:attrName>
                                        </p:attrNameLst>
                                      </p:cBhvr>
                                      <p:to>
                                        <p:strVal val="visible"/>
                                      </p:to>
                                    </p:set>
                                    <p:animEffect transition="in" filter="box(in)">
                                      <p:cBhvr>
                                        <p:cTn id="17" dur="500"/>
                                        <p:tgtEl>
                                          <p:spTgt spid="2150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1507">
                                            <p:txEl>
                                              <p:pRg st="1" end="1"/>
                                            </p:txEl>
                                          </p:spTgt>
                                        </p:tgtEl>
                                        <p:attrNameLst>
                                          <p:attrName>style.visibility</p:attrName>
                                        </p:attrNameLst>
                                      </p:cBhvr>
                                      <p:to>
                                        <p:strVal val="visible"/>
                                      </p:to>
                                    </p:set>
                                    <p:animEffect transition="in" filter="box(in)">
                                      <p:cBhvr>
                                        <p:cTn id="22" dur="500"/>
                                        <p:tgtEl>
                                          <p:spTgt spid="2150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1507">
                                            <p:txEl>
                                              <p:pRg st="2" end="2"/>
                                            </p:txEl>
                                          </p:spTgt>
                                        </p:tgtEl>
                                        <p:attrNameLst>
                                          <p:attrName>style.visibility</p:attrName>
                                        </p:attrNameLst>
                                      </p:cBhvr>
                                      <p:to>
                                        <p:strVal val="visible"/>
                                      </p:to>
                                    </p:set>
                                    <p:animEffect transition="in" filter="box(in)">
                                      <p:cBhvr>
                                        <p:cTn id="27" dur="500"/>
                                        <p:tgtEl>
                                          <p:spTgt spid="2150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1507">
                                            <p:txEl>
                                              <p:pRg st="3" end="3"/>
                                            </p:txEl>
                                          </p:spTgt>
                                        </p:tgtEl>
                                        <p:attrNameLst>
                                          <p:attrName>style.visibility</p:attrName>
                                        </p:attrNameLst>
                                      </p:cBhvr>
                                      <p:to>
                                        <p:strVal val="visible"/>
                                      </p:to>
                                    </p:set>
                                    <p:animEffect transition="in" filter="box(in)">
                                      <p:cBhvr>
                                        <p:cTn id="32" dur="500"/>
                                        <p:tgtEl>
                                          <p:spTgt spid="2150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1507">
                                            <p:txEl>
                                              <p:pRg st="4" end="4"/>
                                            </p:txEl>
                                          </p:spTgt>
                                        </p:tgtEl>
                                        <p:attrNameLst>
                                          <p:attrName>style.visibility</p:attrName>
                                        </p:attrNameLst>
                                      </p:cBhvr>
                                      <p:to>
                                        <p:strVal val="visible"/>
                                      </p:to>
                                    </p:set>
                                    <p:animEffect transition="in" filter="box(in)">
                                      <p:cBhvr>
                                        <p:cTn id="37" dur="5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B39FB8C3-E154-4BF3-AE2D-1C1FCDE36201}" type="slidenum">
              <a:rPr lang="en-IN" smtClean="0"/>
            </a:fld>
            <a:endParaRPr lang="en-IN"/>
          </a:p>
        </p:txBody>
      </p:sp>
      <p:pic>
        <p:nvPicPr>
          <p:cNvPr id="122883" name="Picture 3"/>
          <p:cNvPicPr>
            <a:picLocks noChangeAspect="1" noChangeArrowheads="1"/>
          </p:cNvPicPr>
          <p:nvPr/>
        </p:nvPicPr>
        <p:blipFill>
          <a:blip r:embed="rId1"/>
          <a:srcRect/>
          <a:stretch>
            <a:fillRect/>
          </a:stretch>
        </p:blipFill>
        <p:spPr bwMode="auto">
          <a:xfrm>
            <a:off x="0" y="0"/>
            <a:ext cx="8915400" cy="68161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4"/>
          <p:cNvSpPr>
            <a:spLocks noGrp="1"/>
          </p:cNvSpPr>
          <p:nvPr>
            <p:ph type="title"/>
          </p:nvPr>
        </p:nvSpPr>
        <p:spPr>
          <a:xfrm>
            <a:off x="500063" y="214313"/>
            <a:ext cx="8229600" cy="1143000"/>
          </a:xfrm>
        </p:spPr>
        <p:txBody>
          <a:bodyPr/>
          <a:lstStyle/>
          <a:p>
            <a:r>
              <a:rPr lang="en-US" b="1" smtClean="0"/>
              <a:t>Power Requirement</a:t>
            </a:r>
            <a:endParaRPr lang="en-US" b="1" smtClean="0"/>
          </a:p>
        </p:txBody>
      </p:sp>
      <p:sp>
        <p:nvSpPr>
          <p:cNvPr id="22531" name="Content Placeholder 5"/>
          <p:cNvSpPr>
            <a:spLocks noGrp="1"/>
          </p:cNvSpPr>
          <p:nvPr>
            <p:ph idx="1"/>
          </p:nvPr>
        </p:nvSpPr>
        <p:spPr>
          <a:xfrm>
            <a:off x="285750" y="1285875"/>
            <a:ext cx="8229600" cy="1500188"/>
          </a:xfrm>
        </p:spPr>
        <p:txBody>
          <a:bodyPr/>
          <a:lstStyle/>
          <a:p>
            <a:r>
              <a:rPr lang="en-IN" sz="2400" smtClean="0"/>
              <a:t>Energy (dE) required to achieve small size change dL in a unit mass of material is inversely proportional to the size of article L. </a:t>
            </a:r>
            <a:endParaRPr lang="en-IN" sz="2400" smtClean="0"/>
          </a:p>
          <a:p>
            <a:endParaRPr lang="en-IN" sz="2400" smtClean="0"/>
          </a:p>
          <a:p>
            <a:endParaRPr lang="en-US" sz="2400" smtClean="0"/>
          </a:p>
          <a:p>
            <a:endParaRPr lang="en-US" sz="2400" smtClean="0"/>
          </a:p>
        </p:txBody>
      </p:sp>
      <p:pic>
        <p:nvPicPr>
          <p:cNvPr id="22533" name="Picture 1"/>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3357563" y="2286000"/>
            <a:ext cx="1811337" cy="785813"/>
          </a:xfrm>
          <a:prstGeom prst="rect">
            <a:avLst/>
          </a:prstGeom>
          <a:noFill/>
          <a:ln w="9525">
            <a:noFill/>
            <a:miter lim="800000"/>
            <a:headEnd/>
            <a:tailEnd/>
          </a:ln>
        </p:spPr>
      </p:pic>
      <p:pic>
        <p:nvPicPr>
          <p:cNvPr id="22536" name="Picture 4"/>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071813" y="4357688"/>
            <a:ext cx="2357437" cy="857250"/>
          </a:xfrm>
          <a:prstGeom prst="rect">
            <a:avLst/>
          </a:prstGeom>
          <a:noFill/>
          <a:ln w="9525">
            <a:noFill/>
            <a:miter lim="800000"/>
            <a:headEnd/>
            <a:tailEnd/>
          </a:ln>
        </p:spPr>
      </p:pic>
      <p:sp>
        <p:nvSpPr>
          <p:cNvPr id="22539" name="Rectangle 9"/>
          <p:cNvSpPr>
            <a:spLocks noChangeArrowheads="1"/>
          </p:cNvSpPr>
          <p:nvPr/>
        </p:nvSpPr>
        <p:spPr bwMode="auto">
          <a:xfrm>
            <a:off x="428625" y="5429250"/>
            <a:ext cx="8429625" cy="1200150"/>
          </a:xfrm>
          <a:prstGeom prst="rect">
            <a:avLst/>
          </a:prstGeom>
          <a:noFill/>
          <a:ln w="9525">
            <a:noFill/>
            <a:miter lim="800000"/>
          </a:ln>
        </p:spPr>
        <p:txBody>
          <a:bodyPr anchor="ctr">
            <a:spAutoFit/>
          </a:bodyPr>
          <a:lstStyle/>
          <a:p>
            <a:pPr algn="just"/>
            <a:r>
              <a:rPr lang="en-US" sz="2400">
                <a:solidFill>
                  <a:srgbClr val="0D0D0D"/>
                </a:solidFill>
                <a:cs typeface="Times New Roman" pitchFamily="18" charset="0"/>
              </a:rPr>
              <a:t>Physically, this expression states that the work done is proportional to the number of smaller particles created from the larger ones. This is widely known as </a:t>
            </a:r>
            <a:r>
              <a:rPr lang="en-US" sz="2400" b="1">
                <a:solidFill>
                  <a:srgbClr val="0D0D0D"/>
                </a:solidFill>
                <a:cs typeface="Times New Roman" pitchFamily="18" charset="0"/>
              </a:rPr>
              <a:t>Kick,s Law</a:t>
            </a:r>
            <a:endParaRPr lang="en-US" sz="2400"/>
          </a:p>
        </p:txBody>
      </p:sp>
      <p:sp>
        <p:nvSpPr>
          <p:cNvPr id="13" name="Rectangle 12"/>
          <p:cNvSpPr>
            <a:spLocks noChangeArrowheads="1"/>
          </p:cNvSpPr>
          <p:nvPr/>
        </p:nvSpPr>
        <p:spPr bwMode="auto">
          <a:xfrm>
            <a:off x="642938" y="3286125"/>
            <a:ext cx="7858125" cy="461963"/>
          </a:xfrm>
          <a:prstGeom prst="rect">
            <a:avLst/>
          </a:prstGeom>
          <a:noFill/>
          <a:ln w="9525">
            <a:noFill/>
            <a:miter lim="800000"/>
          </a:ln>
        </p:spPr>
        <p:txBody>
          <a:bodyPr>
            <a:spAutoFit/>
          </a:bodyPr>
          <a:lstStyle/>
          <a:p>
            <a:pPr eaLnBrk="1" hangingPunct="1"/>
            <a:r>
              <a:rPr lang="en-IN" sz="2400"/>
              <a:t>n and C are constants</a:t>
            </a:r>
            <a:endParaRPr lang="en-US" sz="2400"/>
          </a:p>
        </p:txBody>
      </p:sp>
      <p:sp>
        <p:nvSpPr>
          <p:cNvPr id="14" name="Rectangle 13"/>
          <p:cNvSpPr>
            <a:spLocks noChangeArrowheads="1"/>
          </p:cNvSpPr>
          <p:nvPr/>
        </p:nvSpPr>
        <p:spPr bwMode="auto">
          <a:xfrm>
            <a:off x="571500" y="3786188"/>
            <a:ext cx="8286750" cy="830262"/>
          </a:xfrm>
          <a:prstGeom prst="rect">
            <a:avLst/>
          </a:prstGeom>
          <a:noFill/>
          <a:ln w="9525">
            <a:noFill/>
            <a:miter lim="800000"/>
          </a:ln>
        </p:spPr>
        <p:txBody>
          <a:bodyPr>
            <a:spAutoFit/>
          </a:bodyPr>
          <a:lstStyle/>
          <a:p>
            <a:pPr eaLnBrk="1" hangingPunct="1"/>
            <a:r>
              <a:rPr lang="en-IN" sz="2400"/>
              <a:t>If n =1, the equation can be integrated from size L</a:t>
            </a:r>
            <a:r>
              <a:rPr lang="en-IN" sz="2400" baseline="-25000"/>
              <a:t>1</a:t>
            </a:r>
            <a:r>
              <a:rPr lang="en-IN" sz="2400"/>
              <a:t> to L</a:t>
            </a:r>
            <a:r>
              <a:rPr lang="en-IN" sz="2400" baseline="-25000"/>
              <a:t>2</a:t>
            </a:r>
            <a:r>
              <a:rPr lang="en-IN" sz="2400"/>
              <a:t>to yield</a:t>
            </a:r>
            <a:endParaRPr lang="en-IN" sz="2400"/>
          </a:p>
        </p:txBody>
      </p:sp>
      <p:sp>
        <p:nvSpPr>
          <p:cNvPr id="9" name="Slide Number Placeholder 8"/>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ox(in)">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1">
                                            <p:txEl>
                                              <p:pRg st="0" end="0"/>
                                            </p:txEl>
                                          </p:spTgt>
                                        </p:tgtEl>
                                        <p:attrNameLst>
                                          <p:attrName>style.visibility</p:attrName>
                                        </p:attrNameLst>
                                      </p:cBhvr>
                                      <p:to>
                                        <p:strVal val="visible"/>
                                      </p:to>
                                    </p:set>
                                    <p:animEffect transition="in" filter="box(in)">
                                      <p:cBhvr>
                                        <p:cTn id="12" dur="500"/>
                                        <p:tgtEl>
                                          <p:spTgt spid="225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533"/>
                                        </p:tgtEl>
                                        <p:attrNameLst>
                                          <p:attrName>style.visibility</p:attrName>
                                        </p:attrNameLst>
                                      </p:cBhvr>
                                      <p:to>
                                        <p:strVal val="visible"/>
                                      </p:to>
                                    </p:set>
                                    <p:animEffect transition="in" filter="box(in)">
                                      <p:cBhvr>
                                        <p:cTn id="17" dur="500"/>
                                        <p:tgtEl>
                                          <p:spTgt spid="2253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2536"/>
                                        </p:tgtEl>
                                        <p:attrNameLst>
                                          <p:attrName>style.visibility</p:attrName>
                                        </p:attrNameLst>
                                      </p:cBhvr>
                                      <p:to>
                                        <p:strVal val="visible"/>
                                      </p:to>
                                    </p:set>
                                    <p:animEffect transition="in" filter="box(in)">
                                      <p:cBhvr>
                                        <p:cTn id="32" dur="500"/>
                                        <p:tgtEl>
                                          <p:spTgt spid="2253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2539"/>
                                        </p:tgtEl>
                                        <p:attrNameLst>
                                          <p:attrName>style.visibility</p:attrName>
                                        </p:attrNameLst>
                                      </p:cBhvr>
                                      <p:to>
                                        <p:strVal val="visible"/>
                                      </p:to>
                                    </p:set>
                                    <p:animEffect transition="in" filter="box(in)">
                                      <p:cBhvr>
                                        <p:cTn id="37" dur="500"/>
                                        <p:tgtEl>
                                          <p:spTgt spid="2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build="p"/>
      <p:bldP spid="22539"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357188" y="357188"/>
            <a:ext cx="8229600" cy="1000125"/>
          </a:xfrm>
        </p:spPr>
        <p:txBody>
          <a:bodyPr/>
          <a:lstStyle/>
          <a:p>
            <a:r>
              <a:rPr lang="en-IN" sz="2400" dirty="0" smtClean="0"/>
              <a:t>If n =2, the integrated form of the equation yields</a:t>
            </a:r>
            <a:endParaRPr lang="en-US" sz="2400" dirty="0" smtClean="0"/>
          </a:p>
          <a:p>
            <a:endParaRPr lang="en-US" sz="2400" dirty="0" smtClean="0"/>
          </a:p>
        </p:txBody>
      </p:sp>
      <p:pic>
        <p:nvPicPr>
          <p:cNvPr id="23556" name="Picture 1"/>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1928813" y="1214439"/>
            <a:ext cx="3429005" cy="1323624"/>
          </a:xfrm>
          <a:prstGeom prst="rect">
            <a:avLst/>
          </a:prstGeom>
          <a:noFill/>
          <a:ln w="9525">
            <a:noFill/>
            <a:miter lim="800000"/>
            <a:headEnd/>
            <a:tailEnd/>
          </a:ln>
        </p:spPr>
      </p:pic>
      <p:sp>
        <p:nvSpPr>
          <p:cNvPr id="7" name="Rectangle 6"/>
          <p:cNvSpPr>
            <a:spLocks noChangeArrowheads="1"/>
          </p:cNvSpPr>
          <p:nvPr/>
        </p:nvSpPr>
        <p:spPr bwMode="auto">
          <a:xfrm>
            <a:off x="714348" y="2857496"/>
            <a:ext cx="7429500" cy="1570038"/>
          </a:xfrm>
          <a:prstGeom prst="rect">
            <a:avLst/>
          </a:prstGeom>
          <a:noFill/>
          <a:ln w="9525">
            <a:noFill/>
            <a:miter lim="800000"/>
          </a:ln>
        </p:spPr>
        <p:txBody>
          <a:bodyPr>
            <a:spAutoFit/>
          </a:bodyPr>
          <a:lstStyle/>
          <a:p>
            <a:pPr algn="just"/>
            <a:r>
              <a:rPr lang="en-US" sz="2400" dirty="0">
                <a:solidFill>
                  <a:srgbClr val="0D0D0D"/>
                </a:solidFill>
                <a:cs typeface="Times New Roman" pitchFamily="18" charset="0"/>
              </a:rPr>
              <a:t>Which is known as </a:t>
            </a:r>
            <a:r>
              <a:rPr lang="en-US" sz="2400" b="1" dirty="0" err="1">
                <a:solidFill>
                  <a:srgbClr val="0D0D0D"/>
                </a:solidFill>
                <a:cs typeface="Times New Roman" pitchFamily="18" charset="0"/>
              </a:rPr>
              <a:t>Rittinger,s</a:t>
            </a:r>
            <a:r>
              <a:rPr lang="en-US" sz="2400" b="1" dirty="0">
                <a:solidFill>
                  <a:srgbClr val="0D0D0D"/>
                </a:solidFill>
                <a:cs typeface="Times New Roman" pitchFamily="18" charset="0"/>
              </a:rPr>
              <a:t> Law</a:t>
            </a:r>
            <a:r>
              <a:rPr lang="en-US" sz="2400" dirty="0">
                <a:solidFill>
                  <a:srgbClr val="0D0D0D"/>
                </a:solidFill>
                <a:cs typeface="Times New Roman" pitchFamily="18" charset="0"/>
              </a:rPr>
              <a:t>, physically represents the assumption that the energy required is proportional to the amount of new surface formed by the size reduction process. </a:t>
            </a:r>
            <a:endParaRPr lang="en-US" sz="2400" dirty="0"/>
          </a:p>
        </p:txBody>
      </p:sp>
      <p:sp>
        <p:nvSpPr>
          <p:cNvPr id="8" name="Rectangle 7"/>
          <p:cNvSpPr>
            <a:spLocks noChangeArrowheads="1"/>
          </p:cNvSpPr>
          <p:nvPr/>
        </p:nvSpPr>
        <p:spPr bwMode="auto">
          <a:xfrm>
            <a:off x="500034" y="4643446"/>
            <a:ext cx="8286750" cy="1200150"/>
          </a:xfrm>
          <a:prstGeom prst="rect">
            <a:avLst/>
          </a:prstGeom>
          <a:noFill/>
          <a:ln w="9525">
            <a:noFill/>
            <a:miter lim="800000"/>
          </a:ln>
        </p:spPr>
        <p:txBody>
          <a:bodyPr>
            <a:spAutoFit/>
          </a:bodyPr>
          <a:lstStyle/>
          <a:p>
            <a:pPr algn="just"/>
            <a:r>
              <a:rPr lang="en-US" sz="2400" b="1" dirty="0" err="1">
                <a:solidFill>
                  <a:srgbClr val="0D0D0D"/>
                </a:solidFill>
                <a:cs typeface="Times New Roman" pitchFamily="18" charset="0"/>
              </a:rPr>
              <a:t>Riitinger</a:t>
            </a:r>
            <a:r>
              <a:rPr lang="en-US" sz="2400" b="1" baseline="30000" dirty="0" err="1">
                <a:solidFill>
                  <a:srgbClr val="0D0D0D"/>
                </a:solidFill>
                <a:cs typeface="Times New Roman" pitchFamily="18" charset="0"/>
              </a:rPr>
              <a:t>,</a:t>
            </a:r>
            <a:r>
              <a:rPr lang="en-US" sz="2400" b="1" dirty="0" err="1">
                <a:solidFill>
                  <a:srgbClr val="0D0D0D"/>
                </a:solidFill>
                <a:cs typeface="Times New Roman" pitchFamily="18" charset="0"/>
              </a:rPr>
              <a:t>s</a:t>
            </a:r>
            <a:r>
              <a:rPr lang="en-US" sz="2400" b="1" dirty="0">
                <a:solidFill>
                  <a:srgbClr val="0D0D0D"/>
                </a:solidFill>
                <a:cs typeface="Times New Roman" pitchFamily="18" charset="0"/>
              </a:rPr>
              <a:t> law seems to agree better with the results of rough grinding operations, </a:t>
            </a:r>
            <a:r>
              <a:rPr lang="en-US" sz="2400" dirty="0">
                <a:solidFill>
                  <a:srgbClr val="0D0D0D"/>
                </a:solidFill>
                <a:cs typeface="Times New Roman" pitchFamily="18" charset="0"/>
              </a:rPr>
              <a:t>whereas the </a:t>
            </a:r>
            <a:r>
              <a:rPr lang="en-US" sz="2400" b="1" dirty="0">
                <a:solidFill>
                  <a:srgbClr val="0D0D0D"/>
                </a:solidFill>
                <a:cs typeface="Times New Roman" pitchFamily="18" charset="0"/>
              </a:rPr>
              <a:t>Kicks law is a better approximation of fine grinding.</a:t>
            </a:r>
            <a:endParaRPr lang="en-US" sz="2400" b="1" dirty="0"/>
          </a:p>
        </p:txBody>
      </p:sp>
      <p:sp>
        <p:nvSpPr>
          <p:cNvPr id="6" name="Slide Number Placeholder 5"/>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box(in)">
                                      <p:cBhvr>
                                        <p:cTn id="7" dur="500"/>
                                        <p:tgtEl>
                                          <p:spTgt spid="235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556"/>
                                        </p:tgtEl>
                                        <p:attrNameLst>
                                          <p:attrName>style.visibility</p:attrName>
                                        </p:attrNameLst>
                                      </p:cBhvr>
                                      <p:to>
                                        <p:strVal val="visible"/>
                                      </p:to>
                                    </p:set>
                                    <p:animEffect transition="in" filter="box(in)">
                                      <p:cBhvr>
                                        <p:cTn id="12" dur="500"/>
                                        <p:tgtEl>
                                          <p:spTgt spid="2355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428624" y="285750"/>
            <a:ext cx="8429655" cy="1125538"/>
          </a:xfrm>
        </p:spPr>
        <p:txBody>
          <a:bodyPr/>
          <a:lstStyle/>
          <a:p>
            <a:r>
              <a:rPr lang="en-IN" sz="2000" dirty="0" smtClean="0"/>
              <a:t>For n = 1.5</a:t>
            </a:r>
            <a:r>
              <a:rPr lang="en-IN" sz="2000" b="1" dirty="0" smtClean="0"/>
              <a:t>, Bond (1952)</a:t>
            </a:r>
            <a:r>
              <a:rPr lang="en-IN" sz="2000" dirty="0" smtClean="0"/>
              <a:t> proposed the ‘Third Law’ of grinding. The Third Law states that the net energy required in comminution is proportional to the total length of the new cracks formed. </a:t>
            </a:r>
            <a:endParaRPr lang="en-US" sz="2000" dirty="0" smtClean="0"/>
          </a:p>
        </p:txBody>
      </p:sp>
      <p:pic>
        <p:nvPicPr>
          <p:cNvPr id="24580" name="Picture 1"/>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1571625" y="1500188"/>
            <a:ext cx="3205163" cy="1000125"/>
          </a:xfrm>
          <a:prstGeom prst="rect">
            <a:avLst/>
          </a:prstGeom>
          <a:noFill/>
          <a:ln w="9525">
            <a:noFill/>
            <a:miter lim="800000"/>
            <a:headEnd/>
            <a:tailEnd/>
          </a:ln>
        </p:spPr>
      </p:pic>
      <p:sp>
        <p:nvSpPr>
          <p:cNvPr id="24582" name="Rectangle 4"/>
          <p:cNvSpPr>
            <a:spLocks noChangeArrowheads="1"/>
          </p:cNvSpPr>
          <p:nvPr/>
        </p:nvSpPr>
        <p:spPr bwMode="auto">
          <a:xfrm>
            <a:off x="134938" y="2428875"/>
            <a:ext cx="9009062" cy="400050"/>
          </a:xfrm>
          <a:prstGeom prst="rect">
            <a:avLst/>
          </a:prstGeom>
          <a:noFill/>
          <a:ln w="9525">
            <a:noFill/>
            <a:miter lim="800000"/>
          </a:ln>
        </p:spPr>
        <p:txBody>
          <a:bodyPr wrap="none" anchor="ctr">
            <a:spAutoFit/>
          </a:bodyPr>
          <a:lstStyle/>
          <a:p>
            <a:pPr algn="ctr"/>
            <a:r>
              <a:rPr lang="en-US" sz="2000">
                <a:solidFill>
                  <a:srgbClr val="0D0D0D"/>
                </a:solidFill>
                <a:cs typeface="Times New Roman" pitchFamily="18" charset="0"/>
              </a:rPr>
              <a:t>X</a:t>
            </a:r>
            <a:r>
              <a:rPr lang="en-US" sz="2000" baseline="-30000">
                <a:solidFill>
                  <a:srgbClr val="0D0D0D"/>
                </a:solidFill>
                <a:cs typeface="Times New Roman" pitchFamily="18" charset="0"/>
              </a:rPr>
              <a:t>f</a:t>
            </a:r>
            <a:r>
              <a:rPr lang="en-US" sz="2000">
                <a:solidFill>
                  <a:srgbClr val="0D0D0D"/>
                </a:solidFill>
                <a:cs typeface="Times New Roman" pitchFamily="18" charset="0"/>
              </a:rPr>
              <a:t> and x</a:t>
            </a:r>
            <a:r>
              <a:rPr lang="en-US" sz="2000" baseline="-30000">
                <a:solidFill>
                  <a:srgbClr val="0D0D0D"/>
                </a:solidFill>
                <a:cs typeface="Times New Roman" pitchFamily="18" charset="0"/>
              </a:rPr>
              <a:t>p</a:t>
            </a:r>
            <a:r>
              <a:rPr lang="en-US" sz="2000">
                <a:solidFill>
                  <a:srgbClr val="0D0D0D"/>
                </a:solidFill>
                <a:cs typeface="Times New Roman" pitchFamily="18" charset="0"/>
              </a:rPr>
              <a:t> are the feed and product size indices respectively and K</a:t>
            </a:r>
            <a:r>
              <a:rPr lang="en-US" sz="2000" baseline="-30000">
                <a:solidFill>
                  <a:srgbClr val="0D0D0D"/>
                </a:solidFill>
                <a:cs typeface="Times New Roman" pitchFamily="18" charset="0"/>
              </a:rPr>
              <a:t>3</a:t>
            </a:r>
            <a:r>
              <a:rPr lang="en-US" sz="2000">
                <a:solidFill>
                  <a:srgbClr val="0D0D0D"/>
                </a:solidFill>
                <a:cs typeface="Times New Roman" pitchFamily="18" charset="0"/>
              </a:rPr>
              <a:t> is constant</a:t>
            </a:r>
            <a:endParaRPr lang="en-US" sz="2000"/>
          </a:p>
        </p:txBody>
      </p:sp>
      <p:sp>
        <p:nvSpPr>
          <p:cNvPr id="24583" name="Rectangle 6"/>
          <p:cNvSpPr>
            <a:spLocks noChangeArrowheads="1"/>
          </p:cNvSpPr>
          <p:nvPr/>
        </p:nvSpPr>
        <p:spPr bwMode="auto">
          <a:xfrm>
            <a:off x="642938" y="3000375"/>
            <a:ext cx="8001000" cy="708025"/>
          </a:xfrm>
          <a:prstGeom prst="rect">
            <a:avLst/>
          </a:prstGeom>
          <a:noFill/>
          <a:ln w="9525">
            <a:noFill/>
            <a:miter lim="800000"/>
          </a:ln>
        </p:spPr>
        <p:txBody>
          <a:bodyPr anchor="ctr">
            <a:spAutoFit/>
          </a:bodyPr>
          <a:lstStyle/>
          <a:p>
            <a:r>
              <a:rPr lang="en-US" sz="2000">
                <a:solidFill>
                  <a:srgbClr val="0D0D0D"/>
                </a:solidFill>
                <a:ea typeface="Caxton-Book"/>
                <a:cs typeface="Caxton-Book"/>
              </a:rPr>
              <a:t>The general form of </a:t>
            </a:r>
            <a:r>
              <a:rPr lang="en-US" sz="2000" b="1">
                <a:solidFill>
                  <a:srgbClr val="0D0D0D"/>
                </a:solidFill>
                <a:ea typeface="Caxton-Book"/>
                <a:cs typeface="Caxton-Book"/>
              </a:rPr>
              <a:t>Bond’s equation</a:t>
            </a:r>
            <a:r>
              <a:rPr lang="en-US" sz="2000">
                <a:solidFill>
                  <a:srgbClr val="0D0D0D"/>
                </a:solidFill>
                <a:ea typeface="Caxton-Book"/>
                <a:cs typeface="Caxton-Book"/>
              </a:rPr>
              <a:t> is as follows:</a:t>
            </a:r>
            <a:endParaRPr lang="en-US" sz="2000"/>
          </a:p>
          <a:p>
            <a:endParaRPr lang="en-US" sz="2000"/>
          </a:p>
        </p:txBody>
      </p:sp>
      <p:pic>
        <p:nvPicPr>
          <p:cNvPr id="24584"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500188" y="3643313"/>
            <a:ext cx="3294062" cy="857250"/>
          </a:xfrm>
          <a:prstGeom prst="rect">
            <a:avLst/>
          </a:prstGeom>
          <a:noFill/>
          <a:ln w="9525">
            <a:noFill/>
            <a:miter lim="800000"/>
            <a:headEnd/>
            <a:tailEnd/>
          </a:ln>
        </p:spPr>
      </p:pic>
      <p:sp>
        <p:nvSpPr>
          <p:cNvPr id="24585" name="Rectangle 7"/>
          <p:cNvSpPr>
            <a:spLocks noChangeArrowheads="1"/>
          </p:cNvSpPr>
          <p:nvPr/>
        </p:nvSpPr>
        <p:spPr bwMode="auto">
          <a:xfrm>
            <a:off x="500063" y="4500563"/>
            <a:ext cx="8286750" cy="1938337"/>
          </a:xfrm>
          <a:prstGeom prst="rect">
            <a:avLst/>
          </a:prstGeom>
          <a:noFill/>
          <a:ln w="9525">
            <a:noFill/>
            <a:miter lim="800000"/>
          </a:ln>
        </p:spPr>
        <p:txBody>
          <a:bodyPr anchor="ctr">
            <a:spAutoFit/>
          </a:bodyPr>
          <a:lstStyle/>
          <a:p>
            <a:r>
              <a:rPr lang="en-US" sz="2000">
                <a:solidFill>
                  <a:srgbClr val="0D0D0D"/>
                </a:solidFill>
                <a:ea typeface="Caxton-Book"/>
                <a:cs typeface="Caxton-Book"/>
              </a:rPr>
              <a:t>Where;</a:t>
            </a:r>
            <a:endParaRPr lang="en-US" sz="2000"/>
          </a:p>
          <a:p>
            <a:r>
              <a:rPr lang="en-US" sz="2000" i="1">
                <a:solidFill>
                  <a:srgbClr val="0D0D0D"/>
                </a:solidFill>
                <a:ea typeface="Caxton-Book"/>
                <a:cs typeface="Caxton-Book"/>
              </a:rPr>
              <a:t>W = </a:t>
            </a:r>
            <a:r>
              <a:rPr lang="en-US" sz="2000">
                <a:solidFill>
                  <a:srgbClr val="0D0D0D"/>
                </a:solidFill>
                <a:ea typeface="Caxton-Book"/>
                <a:cs typeface="Caxton-Book"/>
              </a:rPr>
              <a:t>work input (kWh/t); </a:t>
            </a:r>
            <a:endParaRPr lang="en-US" sz="2000"/>
          </a:p>
          <a:p>
            <a:r>
              <a:rPr lang="en-US" sz="2000" i="1">
                <a:solidFill>
                  <a:srgbClr val="0D0D0D"/>
                </a:solidFill>
                <a:ea typeface="Caxton-Book"/>
                <a:cs typeface="Caxton-Book"/>
              </a:rPr>
              <a:t>W</a:t>
            </a:r>
            <a:r>
              <a:rPr lang="en-US" sz="2000" i="1" baseline="-30000">
                <a:solidFill>
                  <a:srgbClr val="0D0D0D"/>
                </a:solidFill>
                <a:ea typeface="Caxton-Book"/>
                <a:cs typeface="Caxton-Book"/>
              </a:rPr>
              <a:t>i</a:t>
            </a:r>
            <a:r>
              <a:rPr lang="en-US" sz="2000">
                <a:solidFill>
                  <a:srgbClr val="0D0D0D"/>
                </a:solidFill>
                <a:ea typeface="Caxton-Book"/>
                <a:cs typeface="Caxton-Book"/>
              </a:rPr>
              <a:t>= work index (kWh/t) which expresses the resistance of the material to crushing and grinding; </a:t>
            </a:r>
            <a:endParaRPr lang="en-US" sz="2000"/>
          </a:p>
          <a:p>
            <a:r>
              <a:rPr lang="en-US" sz="2000" i="1">
                <a:solidFill>
                  <a:srgbClr val="0D0D0D"/>
                </a:solidFill>
                <a:ea typeface="Caxton-Book"/>
                <a:cs typeface="Caxton-Book"/>
              </a:rPr>
              <a:t>F</a:t>
            </a:r>
            <a:r>
              <a:rPr lang="en-US" sz="2000" baseline="-30000">
                <a:solidFill>
                  <a:srgbClr val="0D0D0D"/>
                </a:solidFill>
                <a:ea typeface="Caxton-Book"/>
                <a:cs typeface="Caxton-Book"/>
              </a:rPr>
              <a:t>80</a:t>
            </a:r>
            <a:r>
              <a:rPr lang="en-US" sz="2000">
                <a:solidFill>
                  <a:srgbClr val="0D0D0D"/>
                </a:solidFill>
                <a:ea typeface="Caxton-Book"/>
                <a:cs typeface="Caxton-Book"/>
              </a:rPr>
              <a:t> and </a:t>
            </a:r>
            <a:r>
              <a:rPr lang="en-US" sz="2000" i="1">
                <a:solidFill>
                  <a:srgbClr val="0D0D0D"/>
                </a:solidFill>
                <a:ea typeface="Caxton-Book"/>
                <a:cs typeface="Caxton-Book"/>
              </a:rPr>
              <a:t>P</a:t>
            </a:r>
            <a:r>
              <a:rPr lang="en-US" sz="2000" baseline="-30000">
                <a:solidFill>
                  <a:srgbClr val="0D0D0D"/>
                </a:solidFill>
                <a:ea typeface="Caxton-Book"/>
                <a:cs typeface="Caxton-Book"/>
              </a:rPr>
              <a:t>80</a:t>
            </a:r>
            <a:r>
              <a:rPr lang="en-US" sz="2000">
                <a:solidFill>
                  <a:srgbClr val="0D0D0D"/>
                </a:solidFill>
                <a:ea typeface="Caxton-Book"/>
                <a:cs typeface="Caxton-Book"/>
              </a:rPr>
              <a:t> = 80% passing size of the feed and the product (micro-m), respectively. </a:t>
            </a:r>
            <a:endParaRPr lang="en-US" sz="2000"/>
          </a:p>
        </p:txBody>
      </p:sp>
      <p:sp>
        <p:nvSpPr>
          <p:cNvPr id="8" name="Slide Number Placeholder 7"/>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animEffect transition="in" filter="box(in)">
                                      <p:cBhvr>
                                        <p:cTn id="7" dur="500"/>
                                        <p:tgtEl>
                                          <p:spTgt spid="245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580"/>
                                        </p:tgtEl>
                                        <p:attrNameLst>
                                          <p:attrName>style.visibility</p:attrName>
                                        </p:attrNameLst>
                                      </p:cBhvr>
                                      <p:to>
                                        <p:strVal val="visible"/>
                                      </p:to>
                                    </p:set>
                                    <p:animEffect transition="in" filter="box(in)">
                                      <p:cBhvr>
                                        <p:cTn id="12" dur="500"/>
                                        <p:tgtEl>
                                          <p:spTgt spid="2458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4582"/>
                                        </p:tgtEl>
                                        <p:attrNameLst>
                                          <p:attrName>style.visibility</p:attrName>
                                        </p:attrNameLst>
                                      </p:cBhvr>
                                      <p:to>
                                        <p:strVal val="visible"/>
                                      </p:to>
                                    </p:set>
                                    <p:animEffect transition="in" filter="box(in)">
                                      <p:cBhvr>
                                        <p:cTn id="17" dur="500"/>
                                        <p:tgtEl>
                                          <p:spTgt spid="2458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4583"/>
                                        </p:tgtEl>
                                        <p:attrNameLst>
                                          <p:attrName>style.visibility</p:attrName>
                                        </p:attrNameLst>
                                      </p:cBhvr>
                                      <p:to>
                                        <p:strVal val="visible"/>
                                      </p:to>
                                    </p:set>
                                    <p:animEffect transition="in" filter="box(in)">
                                      <p:cBhvr>
                                        <p:cTn id="22" dur="500"/>
                                        <p:tgtEl>
                                          <p:spTgt spid="2458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4584"/>
                                        </p:tgtEl>
                                        <p:attrNameLst>
                                          <p:attrName>style.visibility</p:attrName>
                                        </p:attrNameLst>
                                      </p:cBhvr>
                                      <p:to>
                                        <p:strVal val="visible"/>
                                      </p:to>
                                    </p:set>
                                    <p:animEffect transition="in" filter="box(in)">
                                      <p:cBhvr>
                                        <p:cTn id="27" dur="500"/>
                                        <p:tgtEl>
                                          <p:spTgt spid="2458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4585"/>
                                        </p:tgtEl>
                                        <p:attrNameLst>
                                          <p:attrName>style.visibility</p:attrName>
                                        </p:attrNameLst>
                                      </p:cBhvr>
                                      <p:to>
                                        <p:strVal val="visible"/>
                                      </p:to>
                                    </p:set>
                                    <p:animEffect transition="in" filter="box(in)">
                                      <p:cBhvr>
                                        <p:cTn id="32" dur="500"/>
                                        <p:tgtEl>
                                          <p:spTgt spid="24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p:bldP spid="24582" grpId="0"/>
      <p:bldP spid="24583" grpId="0"/>
      <p:bldP spid="2458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Flowsheet-3</a:t>
            </a:r>
            <a:endParaRPr lang="en-US" b="1" dirty="0"/>
          </a:p>
        </p:txBody>
      </p:sp>
      <p:sp>
        <p:nvSpPr>
          <p:cNvPr id="4" name="TextBox 3"/>
          <p:cNvSpPr txBox="1"/>
          <p:nvPr/>
        </p:nvSpPr>
        <p:spPr>
          <a:xfrm>
            <a:off x="857224" y="1714488"/>
            <a:ext cx="3500462" cy="630942"/>
          </a:xfrm>
          <a:prstGeom prst="rect">
            <a:avLst/>
          </a:prstGeom>
          <a:noFill/>
        </p:spPr>
        <p:txBody>
          <a:bodyPr wrap="square" rtlCol="0">
            <a:spAutoFit/>
          </a:bodyPr>
          <a:lstStyle/>
          <a:p>
            <a:r>
              <a:rPr lang="en-US" sz="3500" dirty="0" smtClean="0"/>
              <a:t>Mixed Waste</a:t>
            </a:r>
            <a:endParaRPr lang="en-US" sz="3500" dirty="0"/>
          </a:p>
        </p:txBody>
      </p:sp>
      <p:sp>
        <p:nvSpPr>
          <p:cNvPr id="5" name="Down Arrow 4"/>
          <p:cNvSpPr/>
          <p:nvPr/>
        </p:nvSpPr>
        <p:spPr>
          <a:xfrm>
            <a:off x="2214546" y="2428868"/>
            <a:ext cx="642942" cy="8572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5720" y="3357562"/>
            <a:ext cx="3929058" cy="630942"/>
          </a:xfrm>
          <a:prstGeom prst="rect">
            <a:avLst/>
          </a:prstGeom>
          <a:noFill/>
        </p:spPr>
        <p:txBody>
          <a:bodyPr wrap="square" rtlCol="0">
            <a:spAutoFit/>
          </a:bodyPr>
          <a:lstStyle/>
          <a:p>
            <a:pPr algn="ctr"/>
            <a:r>
              <a:rPr lang="en-US" sz="3500" dirty="0" smtClean="0"/>
              <a:t>Bioreactor Landfill</a:t>
            </a:r>
            <a:endParaRPr lang="en-US" sz="3500" dirty="0"/>
          </a:p>
        </p:txBody>
      </p:sp>
      <p:sp>
        <p:nvSpPr>
          <p:cNvPr id="9" name="Down Arrow 8"/>
          <p:cNvSpPr/>
          <p:nvPr/>
        </p:nvSpPr>
        <p:spPr>
          <a:xfrm rot="16200000">
            <a:off x="4607719" y="3250405"/>
            <a:ext cx="642942" cy="8572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86380" y="3214686"/>
            <a:ext cx="2928958" cy="1169551"/>
          </a:xfrm>
          <a:prstGeom prst="rect">
            <a:avLst/>
          </a:prstGeom>
          <a:noFill/>
        </p:spPr>
        <p:txBody>
          <a:bodyPr wrap="square" rtlCol="0">
            <a:spAutoFit/>
          </a:bodyPr>
          <a:lstStyle/>
          <a:p>
            <a:pPr algn="ctr"/>
            <a:r>
              <a:rPr lang="en-US" sz="3500" dirty="0" smtClean="0"/>
              <a:t>Heat/Electrical Energy</a:t>
            </a:r>
            <a:endParaRPr lang="en-US" sz="3500" dirty="0"/>
          </a:p>
        </p:txBody>
      </p:sp>
      <p:sp>
        <p:nvSpPr>
          <p:cNvPr id="11" name="Down Arrow 10"/>
          <p:cNvSpPr/>
          <p:nvPr/>
        </p:nvSpPr>
        <p:spPr>
          <a:xfrm>
            <a:off x="2143108" y="4214818"/>
            <a:ext cx="642942" cy="8572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14414" y="5214950"/>
            <a:ext cx="2928958" cy="1169551"/>
          </a:xfrm>
          <a:prstGeom prst="rect">
            <a:avLst/>
          </a:prstGeom>
          <a:noFill/>
        </p:spPr>
        <p:txBody>
          <a:bodyPr wrap="square" rtlCol="0">
            <a:spAutoFit/>
          </a:bodyPr>
          <a:lstStyle/>
          <a:p>
            <a:pPr algn="ctr"/>
            <a:r>
              <a:rPr lang="en-US" sz="3500" dirty="0" err="1" smtClean="0"/>
              <a:t>Leachate</a:t>
            </a:r>
            <a:endParaRPr lang="en-US" sz="3500" dirty="0" smtClean="0"/>
          </a:p>
          <a:p>
            <a:pPr algn="ctr"/>
            <a:r>
              <a:rPr lang="en-US" sz="3500" dirty="0" smtClean="0"/>
              <a:t>recirculation</a:t>
            </a:r>
            <a:endParaRPr lang="en-US" sz="3500" dirty="0"/>
          </a:p>
        </p:txBody>
      </p:sp>
      <p:cxnSp>
        <p:nvCxnSpPr>
          <p:cNvPr id="14" name="Curved Connector 13"/>
          <p:cNvCxnSpPr/>
          <p:nvPr/>
        </p:nvCxnSpPr>
        <p:spPr>
          <a:xfrm rot="5400000" flipH="1" flipV="1">
            <a:off x="2971800" y="4343400"/>
            <a:ext cx="1143000" cy="381000"/>
          </a:xfrm>
          <a:prstGeom prst="curved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
        <p:nvSpPr>
          <p:cNvPr id="13" name="Slide Number Placeholder 12"/>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785813"/>
            <a:ext cx="9372600" cy="1143000"/>
          </a:xfrm>
        </p:spPr>
        <p:txBody>
          <a:bodyPr/>
          <a:lstStyle/>
          <a:p>
            <a:r>
              <a:rPr lang="en-IN" b="1" dirty="0" smtClean="0"/>
              <a:t>TYPICAL BOND WORK INDICES OF SHREDDERS</a:t>
            </a:r>
            <a:br>
              <a:rPr lang="en-US" b="1" dirty="0" smtClean="0"/>
            </a:br>
            <a:endParaRPr lang="en-US" b="1" dirty="0" smtClean="0"/>
          </a:p>
        </p:txBody>
      </p:sp>
      <p:graphicFrame>
        <p:nvGraphicFramePr>
          <p:cNvPr id="4" name="Content Placeholder 3"/>
          <p:cNvGraphicFramePr>
            <a:graphicFrameLocks noGrp="1"/>
          </p:cNvGraphicFramePr>
          <p:nvPr>
            <p:ph idx="1"/>
          </p:nvPr>
        </p:nvGraphicFramePr>
        <p:xfrm>
          <a:off x="714375" y="2214563"/>
          <a:ext cx="7715251" cy="4071940"/>
        </p:xfrm>
        <a:graphic>
          <a:graphicData uri="http://schemas.openxmlformats.org/drawingml/2006/table">
            <a:tbl>
              <a:tblPr/>
              <a:tblGrid>
                <a:gridCol w="2519175"/>
                <a:gridCol w="2519175"/>
                <a:gridCol w="2676901"/>
              </a:tblGrid>
              <a:tr h="407194">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Location</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Material shredded</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W</a:t>
                      </a:r>
                      <a:r>
                        <a:rPr lang="en-IN" sz="2000" baseline="-25000">
                          <a:solidFill>
                            <a:srgbClr val="0D0D0D"/>
                          </a:solidFill>
                          <a:latin typeface="Arial"/>
                          <a:ea typeface="Times New Roman"/>
                          <a:cs typeface="Times New Roman"/>
                        </a:rPr>
                        <a:t>i</a:t>
                      </a:r>
                      <a:r>
                        <a:rPr lang="en-IN" sz="2000">
                          <a:solidFill>
                            <a:srgbClr val="0D0D0D"/>
                          </a:solidFill>
                          <a:latin typeface="Arial"/>
                          <a:ea typeface="Times New Roman"/>
                          <a:cs typeface="Times New Roman"/>
                        </a:rPr>
                        <a:t> (kWh/ton)</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194">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Charleston, SC</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2555" marR="0" algn="ctr">
                        <a:lnSpc>
                          <a:spcPct val="115000"/>
                        </a:lnSpc>
                        <a:spcBef>
                          <a:spcPts val="0"/>
                        </a:spcBef>
                        <a:spcAft>
                          <a:spcPts val="1000"/>
                        </a:spcAft>
                      </a:pPr>
                      <a:r>
                        <a:rPr lang="en-IN" sz="2000">
                          <a:solidFill>
                            <a:srgbClr val="0D0D0D"/>
                          </a:solidFill>
                          <a:latin typeface="Arial"/>
                          <a:ea typeface="Times New Roman"/>
                          <a:cs typeface="Times New Roman"/>
                        </a:rPr>
                        <a:t>MSW</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400</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194">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St. Louis, MO</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8425" marR="0" algn="ctr">
                        <a:lnSpc>
                          <a:spcPct val="115000"/>
                        </a:lnSpc>
                        <a:spcBef>
                          <a:spcPts val="0"/>
                        </a:spcBef>
                        <a:spcAft>
                          <a:spcPts val="1000"/>
                        </a:spcAft>
                      </a:pPr>
                      <a:r>
                        <a:rPr lang="en-IN" sz="2000">
                          <a:solidFill>
                            <a:srgbClr val="0D0D0D"/>
                          </a:solidFill>
                          <a:latin typeface="Arial"/>
                          <a:ea typeface="Times New Roman"/>
                          <a:cs typeface="Times New Roman"/>
                        </a:rPr>
                        <a:t>MSW</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400</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194">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Washington, DC</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4930" marR="0" algn="ctr">
                        <a:lnSpc>
                          <a:spcPct val="115000"/>
                        </a:lnSpc>
                        <a:spcBef>
                          <a:spcPts val="0"/>
                        </a:spcBef>
                        <a:spcAft>
                          <a:spcPts val="1000"/>
                        </a:spcAft>
                      </a:pPr>
                      <a:r>
                        <a:rPr lang="en-IN" sz="2000">
                          <a:solidFill>
                            <a:srgbClr val="0D0D0D"/>
                          </a:solidFill>
                          <a:latin typeface="Arial"/>
                          <a:ea typeface="Times New Roman"/>
                          <a:cs typeface="Times New Roman"/>
                        </a:rPr>
                        <a:t>Aluminium cans</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650</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194">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Washington, DC</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4930" marR="0" algn="ctr">
                        <a:lnSpc>
                          <a:spcPct val="115000"/>
                        </a:lnSpc>
                        <a:spcBef>
                          <a:spcPts val="0"/>
                        </a:spcBef>
                        <a:spcAft>
                          <a:spcPts val="1000"/>
                        </a:spcAft>
                      </a:pPr>
                      <a:r>
                        <a:rPr lang="en-IN" sz="2000">
                          <a:solidFill>
                            <a:srgbClr val="0D0D0D"/>
                          </a:solidFill>
                          <a:latin typeface="Arial"/>
                          <a:ea typeface="Times New Roman"/>
                          <a:cs typeface="Times New Roman"/>
                        </a:rPr>
                        <a:t>Glass</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8</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194">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Washington, DC</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4300" marR="0" algn="ctr">
                        <a:lnSpc>
                          <a:spcPct val="115000"/>
                        </a:lnSpc>
                        <a:spcBef>
                          <a:spcPts val="0"/>
                        </a:spcBef>
                        <a:spcAft>
                          <a:spcPts val="1000"/>
                        </a:spcAft>
                      </a:pPr>
                      <a:r>
                        <a:rPr lang="en-IN" sz="2000">
                          <a:solidFill>
                            <a:srgbClr val="0D0D0D"/>
                          </a:solidFill>
                          <a:latin typeface="Arial"/>
                          <a:ea typeface="Times New Roman"/>
                          <a:cs typeface="Times New Roman"/>
                        </a:rPr>
                        <a:t>MSW</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470</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194">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Wilmington, DE</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8425" marR="0" algn="ctr">
                        <a:lnSpc>
                          <a:spcPct val="115000"/>
                        </a:lnSpc>
                        <a:spcBef>
                          <a:spcPts val="0"/>
                        </a:spcBef>
                        <a:spcAft>
                          <a:spcPts val="1000"/>
                        </a:spcAft>
                      </a:pPr>
                      <a:r>
                        <a:rPr lang="en-IN" sz="2000">
                          <a:solidFill>
                            <a:srgbClr val="0D0D0D"/>
                          </a:solidFill>
                          <a:latin typeface="Arial"/>
                          <a:ea typeface="Times New Roman"/>
                          <a:cs typeface="Times New Roman"/>
                        </a:rPr>
                        <a:t>MSW</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450</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194">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Washington, DC</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4305" marR="0" algn="ctr">
                        <a:lnSpc>
                          <a:spcPct val="115000"/>
                        </a:lnSpc>
                        <a:spcBef>
                          <a:spcPts val="0"/>
                        </a:spcBef>
                        <a:spcAft>
                          <a:spcPts val="1000"/>
                        </a:spcAft>
                      </a:pPr>
                      <a:r>
                        <a:rPr lang="en-IN" sz="2000">
                          <a:solidFill>
                            <a:srgbClr val="0D0D0D"/>
                          </a:solidFill>
                          <a:latin typeface="Arial"/>
                          <a:ea typeface="Times New Roman"/>
                          <a:cs typeface="Times New Roman"/>
                        </a:rPr>
                        <a:t>Paper</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200</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194">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Washington, DC</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4305" marR="0" algn="ctr">
                        <a:lnSpc>
                          <a:spcPct val="115000"/>
                        </a:lnSpc>
                        <a:spcBef>
                          <a:spcPts val="0"/>
                        </a:spcBef>
                        <a:spcAft>
                          <a:spcPts val="1000"/>
                        </a:spcAft>
                      </a:pPr>
                      <a:r>
                        <a:rPr lang="en-IN" sz="2000">
                          <a:solidFill>
                            <a:srgbClr val="0D0D0D"/>
                          </a:solidFill>
                          <a:latin typeface="Arial"/>
                          <a:ea typeface="Times New Roman"/>
                          <a:cs typeface="Times New Roman"/>
                        </a:rPr>
                        <a:t>Steel cans</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260</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194">
                <a:tc>
                  <a:txBody>
                    <a:bodyPr/>
                    <a:lstStyle/>
                    <a:p>
                      <a:pPr marL="0" marR="0" algn="ctr">
                        <a:lnSpc>
                          <a:spcPct val="115000"/>
                        </a:lnSpc>
                        <a:spcBef>
                          <a:spcPts val="0"/>
                        </a:spcBef>
                        <a:spcAft>
                          <a:spcPts val="1000"/>
                        </a:spcAft>
                      </a:pPr>
                      <a:r>
                        <a:rPr lang="en-IN" sz="2000">
                          <a:solidFill>
                            <a:srgbClr val="0D0D0D"/>
                          </a:solidFill>
                          <a:latin typeface="Arial"/>
                          <a:ea typeface="Times New Roman"/>
                          <a:cs typeface="Times New Roman"/>
                        </a:rPr>
                        <a:t>Pompano Beach, FL</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0" marR="0" algn="ctr">
                        <a:lnSpc>
                          <a:spcPct val="115000"/>
                        </a:lnSpc>
                        <a:spcBef>
                          <a:spcPts val="0"/>
                        </a:spcBef>
                        <a:spcAft>
                          <a:spcPts val="1000"/>
                        </a:spcAft>
                      </a:pPr>
                      <a:r>
                        <a:rPr lang="en-IN" sz="2000">
                          <a:solidFill>
                            <a:srgbClr val="0D0D0D"/>
                          </a:solidFill>
                          <a:latin typeface="Arial"/>
                          <a:ea typeface="Times New Roman"/>
                          <a:cs typeface="Times New Roman"/>
                        </a:rPr>
                        <a:t>MSW</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IN" sz="2000" dirty="0">
                          <a:solidFill>
                            <a:srgbClr val="0D0D0D"/>
                          </a:solidFill>
                          <a:latin typeface="Arial"/>
                          <a:ea typeface="Times New Roman"/>
                          <a:cs typeface="Times New Roman"/>
                        </a:rPr>
                        <a:t>400</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71500" y="500063"/>
            <a:ext cx="8229600" cy="1143000"/>
          </a:xfrm>
        </p:spPr>
        <p:txBody>
          <a:bodyPr/>
          <a:lstStyle/>
          <a:p>
            <a:r>
              <a:rPr lang="en-IN" sz="2200" b="1" smtClean="0"/>
              <a:t>Determine the power requirement to shred 100 tonnes/day of solid waste having an 80 th percentile size of 30 cm to a product having an 80 th percentile size of 1.7 cm.  Assume that W</a:t>
            </a:r>
            <a:r>
              <a:rPr lang="en-IN" sz="2200" b="1" baseline="-25000" smtClean="0"/>
              <a:t>i</a:t>
            </a:r>
            <a:r>
              <a:rPr lang="en-IN" sz="2200" b="1" smtClean="0"/>
              <a:t>=434</a:t>
            </a:r>
            <a:br>
              <a:rPr lang="en-US" sz="2200" b="1" smtClean="0"/>
            </a:br>
            <a:endParaRPr lang="en-US" sz="2200" b="1" smtClean="0"/>
          </a:p>
        </p:txBody>
      </p:sp>
      <p:pic>
        <p:nvPicPr>
          <p:cNvPr id="26629" name="Picture 5"/>
          <p:cNvPicPr>
            <a:picLocks noChangeAspect="1" noChangeArrowheads="1"/>
          </p:cNvPicPr>
          <p:nvPr/>
        </p:nvPicPr>
        <p:blipFill>
          <a:blip r:embed="rId1">
            <a:clrChange>
              <a:clrFrom>
                <a:srgbClr val="FFFFFF"/>
              </a:clrFrom>
              <a:clrTo>
                <a:srgbClr val="FFFFFF">
                  <a:alpha val="0"/>
                </a:srgbClr>
              </a:clrTo>
            </a:clrChange>
          </a:blip>
          <a:srcRect/>
          <a:stretch>
            <a:fillRect/>
          </a:stretch>
        </p:blipFill>
        <p:spPr bwMode="auto">
          <a:xfrm>
            <a:off x="2000250" y="2071688"/>
            <a:ext cx="2500313" cy="1198562"/>
          </a:xfrm>
          <a:prstGeom prst="rect">
            <a:avLst/>
          </a:prstGeom>
          <a:noFill/>
          <a:ln w="9525">
            <a:noFill/>
            <a:miter lim="800000"/>
            <a:headEnd/>
            <a:tailEnd/>
          </a:ln>
        </p:spPr>
      </p:pic>
      <p:pic>
        <p:nvPicPr>
          <p:cNvPr id="26628" name="Picture 4"/>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643188" y="3786188"/>
            <a:ext cx="3522662" cy="928687"/>
          </a:xfrm>
          <a:prstGeom prst="rect">
            <a:avLst/>
          </a:prstGeom>
          <a:noFill/>
          <a:ln w="9525">
            <a:noFill/>
            <a:miter lim="800000"/>
            <a:headEnd/>
            <a:tailEnd/>
          </a:ln>
        </p:spPr>
      </p:pic>
      <p:sp>
        <p:nvSpPr>
          <p:cNvPr id="26630" name="Rectangle 6"/>
          <p:cNvSpPr>
            <a:spLocks noChangeArrowheads="1"/>
          </p:cNvSpPr>
          <p:nvPr/>
        </p:nvSpPr>
        <p:spPr bwMode="auto">
          <a:xfrm>
            <a:off x="714375" y="2357438"/>
            <a:ext cx="4429125" cy="523875"/>
          </a:xfrm>
          <a:prstGeom prst="rect">
            <a:avLst/>
          </a:prstGeom>
          <a:noFill/>
          <a:ln w="9525">
            <a:noFill/>
            <a:miter lim="800000"/>
          </a:ln>
        </p:spPr>
        <p:txBody>
          <a:bodyPr anchor="ctr">
            <a:spAutoFit/>
          </a:bodyPr>
          <a:lstStyle/>
          <a:p>
            <a:r>
              <a:rPr lang="en-US" sz="2800">
                <a:solidFill>
                  <a:srgbClr val="0D0D0D"/>
                </a:solidFill>
                <a:cs typeface="Times New Roman" pitchFamily="18" charset="0"/>
              </a:rPr>
              <a:t>W= Wi </a:t>
            </a:r>
            <a:endParaRPr lang="en-US" sz="2800"/>
          </a:p>
        </p:txBody>
      </p:sp>
      <p:sp>
        <p:nvSpPr>
          <p:cNvPr id="26631" name="Rectangle 7"/>
          <p:cNvSpPr>
            <a:spLocks noChangeArrowheads="1"/>
          </p:cNvSpPr>
          <p:nvPr/>
        </p:nvSpPr>
        <p:spPr bwMode="auto">
          <a:xfrm>
            <a:off x="500063" y="3500438"/>
            <a:ext cx="2928937" cy="954087"/>
          </a:xfrm>
          <a:prstGeom prst="rect">
            <a:avLst/>
          </a:prstGeom>
          <a:noFill/>
          <a:ln w="9525">
            <a:noFill/>
            <a:miter lim="800000"/>
          </a:ln>
        </p:spPr>
        <p:txBody>
          <a:bodyPr anchor="ctr">
            <a:spAutoFit/>
          </a:bodyPr>
          <a:lstStyle/>
          <a:p>
            <a:r>
              <a:rPr lang="en-US" sz="2800">
                <a:solidFill>
                  <a:srgbClr val="0D0D0D"/>
                </a:solidFill>
                <a:cs typeface="Times New Roman" pitchFamily="18" charset="0"/>
              </a:rPr>
              <a:t>                         W= 10(434) </a:t>
            </a:r>
            <a:endParaRPr lang="en-US" sz="2800"/>
          </a:p>
        </p:txBody>
      </p:sp>
      <p:sp>
        <p:nvSpPr>
          <p:cNvPr id="26632" name="Rectangle 8"/>
          <p:cNvSpPr>
            <a:spLocks noChangeArrowheads="1"/>
          </p:cNvSpPr>
          <p:nvPr/>
        </p:nvSpPr>
        <p:spPr bwMode="auto">
          <a:xfrm>
            <a:off x="500063" y="4929188"/>
            <a:ext cx="8643937" cy="523875"/>
          </a:xfrm>
          <a:prstGeom prst="rect">
            <a:avLst/>
          </a:prstGeom>
          <a:noFill/>
          <a:ln w="9525">
            <a:noFill/>
            <a:miter lim="800000"/>
          </a:ln>
        </p:spPr>
        <p:txBody>
          <a:bodyPr anchor="ctr">
            <a:spAutoFit/>
          </a:bodyPr>
          <a:lstStyle/>
          <a:p>
            <a:r>
              <a:rPr lang="en-US" sz="2800">
                <a:solidFill>
                  <a:srgbClr val="0D0D0D"/>
                </a:solidFill>
                <a:cs typeface="Times New Roman" pitchFamily="18" charset="0"/>
              </a:rPr>
              <a:t>=25.36 kWh/ton</a:t>
            </a:r>
            <a:endParaRPr lang="en-US" sz="2800"/>
          </a:p>
        </p:txBody>
      </p:sp>
      <p:sp>
        <p:nvSpPr>
          <p:cNvPr id="9" name="Rectangle 8"/>
          <p:cNvSpPr>
            <a:spLocks noChangeArrowheads="1"/>
          </p:cNvSpPr>
          <p:nvPr/>
        </p:nvSpPr>
        <p:spPr bwMode="auto">
          <a:xfrm>
            <a:off x="228600" y="5715000"/>
            <a:ext cx="8915400" cy="954088"/>
          </a:xfrm>
          <a:prstGeom prst="rect">
            <a:avLst/>
          </a:prstGeom>
          <a:noFill/>
          <a:ln w="9525">
            <a:noFill/>
            <a:miter lim="800000"/>
          </a:ln>
        </p:spPr>
        <p:txBody>
          <a:bodyPr wrap="square">
            <a:spAutoFit/>
          </a:bodyPr>
          <a:lstStyle/>
          <a:p>
            <a:r>
              <a:rPr lang="en-US" sz="2800" dirty="0">
                <a:solidFill>
                  <a:srgbClr val="0D0D0D"/>
                </a:solidFill>
                <a:cs typeface="Times New Roman" pitchFamily="18" charset="0"/>
              </a:rPr>
              <a:t>  Power=25.36(100) =2536 kWh/day=105 kW=105/0.75 =140.0 hp   </a:t>
            </a:r>
            <a:r>
              <a:rPr lang="en-US" sz="2800" dirty="0" smtClean="0">
                <a:solidFill>
                  <a:srgbClr val="0D0D0D"/>
                </a:solidFill>
                <a:cs typeface="Times New Roman" pitchFamily="18" charset="0"/>
              </a:rPr>
              <a:t>(If operate for 24h)</a:t>
            </a:r>
            <a:endParaRPr lang="en-IN" sz="2800" dirty="0"/>
          </a:p>
        </p:txBody>
      </p:sp>
      <p:sp>
        <p:nvSpPr>
          <p:cNvPr id="10" name="Slide Number Placeholder 9"/>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ox(in)">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630"/>
                                        </p:tgtEl>
                                        <p:attrNameLst>
                                          <p:attrName>style.visibility</p:attrName>
                                        </p:attrNameLst>
                                      </p:cBhvr>
                                      <p:to>
                                        <p:strVal val="visible"/>
                                      </p:to>
                                    </p:set>
                                    <p:animEffect transition="in" filter="box(in)">
                                      <p:cBhvr>
                                        <p:cTn id="12" dur="500"/>
                                        <p:tgtEl>
                                          <p:spTgt spid="2663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6629"/>
                                        </p:tgtEl>
                                        <p:attrNameLst>
                                          <p:attrName>style.visibility</p:attrName>
                                        </p:attrNameLst>
                                      </p:cBhvr>
                                      <p:to>
                                        <p:strVal val="visible"/>
                                      </p:to>
                                    </p:set>
                                    <p:animEffect transition="in" filter="box(in)">
                                      <p:cBhvr>
                                        <p:cTn id="17" dur="500"/>
                                        <p:tgtEl>
                                          <p:spTgt spid="266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6631"/>
                                        </p:tgtEl>
                                        <p:attrNameLst>
                                          <p:attrName>style.visibility</p:attrName>
                                        </p:attrNameLst>
                                      </p:cBhvr>
                                      <p:to>
                                        <p:strVal val="visible"/>
                                      </p:to>
                                    </p:set>
                                    <p:animEffect transition="in" filter="box(in)">
                                      <p:cBhvr>
                                        <p:cTn id="22" dur="500"/>
                                        <p:tgtEl>
                                          <p:spTgt spid="2663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6628"/>
                                        </p:tgtEl>
                                        <p:attrNameLst>
                                          <p:attrName>style.visibility</p:attrName>
                                        </p:attrNameLst>
                                      </p:cBhvr>
                                      <p:to>
                                        <p:strVal val="visible"/>
                                      </p:to>
                                    </p:set>
                                    <p:animEffect transition="in" filter="box(in)">
                                      <p:cBhvr>
                                        <p:cTn id="27" dur="500"/>
                                        <p:tgtEl>
                                          <p:spTgt spid="2662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6632"/>
                                        </p:tgtEl>
                                        <p:attrNameLst>
                                          <p:attrName>style.visibility</p:attrName>
                                        </p:attrNameLst>
                                      </p:cBhvr>
                                      <p:to>
                                        <p:strVal val="visible"/>
                                      </p:to>
                                    </p:set>
                                    <p:animEffect transition="in" filter="box(in)">
                                      <p:cBhvr>
                                        <p:cTn id="32" dur="500"/>
                                        <p:tgtEl>
                                          <p:spTgt spid="2663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ox(i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30" grpId="0"/>
      <p:bldP spid="26631" grpId="0"/>
      <p:bldP spid="26632"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96258" name="Picture 2"/>
          <p:cNvPicPr>
            <a:picLocks noChangeAspect="1" noChangeArrowheads="1"/>
          </p:cNvPicPr>
          <p:nvPr/>
        </p:nvPicPr>
        <p:blipFill>
          <a:blip r:embed="rId1"/>
          <a:srcRect/>
          <a:stretch>
            <a:fillRect/>
          </a:stretch>
        </p:blipFill>
        <p:spPr bwMode="auto">
          <a:xfrm>
            <a:off x="152400" y="152400"/>
            <a:ext cx="8841441" cy="647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97282" name="Picture 2"/>
          <p:cNvPicPr>
            <a:picLocks noChangeAspect="1" noChangeArrowheads="1"/>
          </p:cNvPicPr>
          <p:nvPr/>
        </p:nvPicPr>
        <p:blipFill>
          <a:blip r:embed="rId1"/>
          <a:srcRect t="46923" r="41793"/>
          <a:stretch>
            <a:fillRect/>
          </a:stretch>
        </p:blipFill>
        <p:spPr bwMode="auto">
          <a:xfrm>
            <a:off x="-1" y="1219200"/>
            <a:ext cx="9044608"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Application of Shredder for Indian MSW</a:t>
            </a:r>
            <a:endParaRPr lang="en-US" b="1" dirty="0"/>
          </a:p>
        </p:txBody>
      </p:sp>
      <p:sp>
        <p:nvSpPr>
          <p:cNvPr id="3" name="Content Placeholder 2"/>
          <p:cNvSpPr>
            <a:spLocks noGrp="1"/>
          </p:cNvSpPr>
          <p:nvPr>
            <p:ph idx="1"/>
          </p:nvPr>
        </p:nvSpPr>
        <p:spPr>
          <a:xfrm>
            <a:off x="457200" y="1752600"/>
            <a:ext cx="8229600" cy="4525963"/>
          </a:xfrm>
        </p:spPr>
        <p:txBody>
          <a:bodyPr/>
          <a:lstStyle/>
          <a:p>
            <a:r>
              <a:rPr lang="en-US" dirty="0" smtClean="0"/>
              <a:t>Hammer Mills can be used for crushing aggregates as daily landfill cover.</a:t>
            </a:r>
            <a:endParaRPr lang="en-US" dirty="0" smtClean="0"/>
          </a:p>
          <a:p>
            <a:r>
              <a:rPr lang="en-US" dirty="0" smtClean="0"/>
              <a:t>Generally shear shredders can be used for:</a:t>
            </a:r>
            <a:endParaRPr lang="en-US" dirty="0" smtClean="0"/>
          </a:p>
          <a:p>
            <a:pPr lvl="1"/>
            <a:r>
              <a:rPr lang="en-US" dirty="0" smtClean="0"/>
              <a:t>Shredding cardboard</a:t>
            </a:r>
            <a:endParaRPr lang="en-US" dirty="0" smtClean="0"/>
          </a:p>
          <a:p>
            <a:pPr lvl="1"/>
            <a:r>
              <a:rPr lang="en-US" dirty="0" smtClean="0"/>
              <a:t>Paper</a:t>
            </a:r>
            <a:endParaRPr lang="en-US" dirty="0" smtClean="0"/>
          </a:p>
          <a:p>
            <a:pPr lvl="1"/>
            <a:r>
              <a:rPr lang="en-US" dirty="0" smtClean="0"/>
              <a:t>Garden Trimmings for composting</a:t>
            </a:r>
            <a:endParaRPr lang="en-US"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ox(i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ox(in)">
                                      <p:cBhvr>
                                        <p:cTn id="32" dur="500"/>
                                        <p:tgtEl>
                                          <p:spTgt spid="3">
                                            <p:txEl>
                                              <p:pRg st="4" end="4"/>
                                            </p:txEl>
                                          </p:spTgt>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ox(in)">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71500" y="3214688"/>
            <a:ext cx="7772400" cy="1470025"/>
          </a:xfrm>
        </p:spPr>
        <p:txBody>
          <a:bodyPr/>
          <a:lstStyle/>
          <a:p>
            <a:r>
              <a:rPr lang="en-IN" b="1" smtClean="0"/>
              <a:t>PART B- MATERIAL SEPARATION FROM SOLID WASTE</a:t>
            </a:r>
            <a:br>
              <a:rPr lang="en-IN" smtClean="0"/>
            </a:br>
            <a:br>
              <a:rPr lang="en-IN" smtClean="0"/>
            </a:br>
            <a:endParaRPr lang="en-IN"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Binary Separation: Effectiveness (Recovery &amp; Purity) of Separation</a:t>
            </a:r>
            <a:endParaRPr lang="en-IN" sz="3600" b="1" dirty="0" smtClean="0"/>
          </a:p>
        </p:txBody>
      </p:sp>
      <p:sp>
        <p:nvSpPr>
          <p:cNvPr id="4" name="Rectangle 3"/>
          <p:cNvSpPr>
            <a:spLocks noChangeArrowheads="1"/>
          </p:cNvSpPr>
          <p:nvPr/>
        </p:nvSpPr>
        <p:spPr bwMode="auto">
          <a:xfrm>
            <a:off x="357188" y="1428750"/>
            <a:ext cx="8429625" cy="923925"/>
          </a:xfrm>
          <a:prstGeom prst="rect">
            <a:avLst/>
          </a:prstGeom>
          <a:noFill/>
          <a:ln w="9525">
            <a:noFill/>
            <a:miter lim="800000"/>
          </a:ln>
        </p:spPr>
        <p:txBody>
          <a:bodyPr>
            <a:spAutoFit/>
          </a:bodyPr>
          <a:lstStyle/>
          <a:p>
            <a:pPr eaLnBrk="1" hangingPunct="1"/>
            <a:r>
              <a:rPr lang="en-IN" dirty="0"/>
              <a:t>If the input to a binary separation device is denoted as X</a:t>
            </a:r>
            <a:r>
              <a:rPr lang="en-IN" baseline="-25000" dirty="0"/>
              <a:t>o</a:t>
            </a:r>
            <a:r>
              <a:rPr lang="en-IN" dirty="0"/>
              <a:t> + </a:t>
            </a:r>
            <a:r>
              <a:rPr lang="en-IN" dirty="0" err="1"/>
              <a:t>Y</a:t>
            </a:r>
            <a:r>
              <a:rPr lang="en-IN" baseline="-25000" dirty="0" err="1"/>
              <a:t>o</a:t>
            </a:r>
            <a:r>
              <a:rPr lang="en-IN" dirty="0"/>
              <a:t>, then after separation, two waste streams result, 1 and 2, each containing a mixture of X and Y denoted as </a:t>
            </a:r>
            <a:r>
              <a:rPr lang="en-IN" dirty="0" smtClean="0"/>
              <a:t>X</a:t>
            </a:r>
            <a:r>
              <a:rPr lang="en-IN" baseline="-25000" dirty="0" smtClean="0"/>
              <a:t>1</a:t>
            </a:r>
            <a:r>
              <a:rPr lang="en-IN" dirty="0" smtClean="0"/>
              <a:t> + Y</a:t>
            </a:r>
            <a:r>
              <a:rPr lang="en-IN" baseline="-25000" dirty="0" smtClean="0"/>
              <a:t>1 </a:t>
            </a:r>
            <a:r>
              <a:rPr lang="en-IN" dirty="0"/>
              <a:t>and </a:t>
            </a:r>
            <a:r>
              <a:rPr lang="en-IN" dirty="0" smtClean="0"/>
              <a:t>X</a:t>
            </a:r>
            <a:r>
              <a:rPr lang="en-IN" baseline="-25000" dirty="0" smtClean="0"/>
              <a:t>2</a:t>
            </a:r>
            <a:r>
              <a:rPr lang="en-IN" dirty="0" smtClean="0"/>
              <a:t> + Y</a:t>
            </a:r>
            <a:r>
              <a:rPr lang="en-IN" baseline="-25000" dirty="0" smtClean="0"/>
              <a:t>2</a:t>
            </a:r>
            <a:r>
              <a:rPr lang="en-IN" dirty="0" smtClean="0"/>
              <a:t> </a:t>
            </a:r>
            <a:endParaRPr lang="en-IN" dirty="0"/>
          </a:p>
        </p:txBody>
      </p:sp>
      <p:sp>
        <p:nvSpPr>
          <p:cNvPr id="5" name="Rectangle 4"/>
          <p:cNvSpPr/>
          <p:nvPr/>
        </p:nvSpPr>
        <p:spPr>
          <a:xfrm>
            <a:off x="2286000" y="2786064"/>
            <a:ext cx="2928938" cy="857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IN"/>
          </a:p>
        </p:txBody>
      </p:sp>
      <p:cxnSp>
        <p:nvCxnSpPr>
          <p:cNvPr id="6" name="Straight Arrow Connector 5"/>
          <p:cNvCxnSpPr>
            <a:endCxn id="5" idx="1"/>
          </p:cNvCxnSpPr>
          <p:nvPr/>
        </p:nvCxnSpPr>
        <p:spPr>
          <a:xfrm>
            <a:off x="1357313" y="3214689"/>
            <a:ext cx="928687"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214938" y="3000376"/>
            <a:ext cx="107156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3393281" y="3999708"/>
            <a:ext cx="714375"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704" name="TextBox 8"/>
          <p:cNvSpPr txBox="1">
            <a:spLocks noChangeArrowheads="1"/>
          </p:cNvSpPr>
          <p:nvPr/>
        </p:nvSpPr>
        <p:spPr bwMode="auto">
          <a:xfrm>
            <a:off x="2786063" y="3000376"/>
            <a:ext cx="1928812" cy="369888"/>
          </a:xfrm>
          <a:prstGeom prst="rect">
            <a:avLst/>
          </a:prstGeom>
          <a:noFill/>
          <a:ln w="9525">
            <a:noFill/>
            <a:miter lim="800000"/>
          </a:ln>
        </p:spPr>
        <p:txBody>
          <a:bodyPr>
            <a:spAutoFit/>
          </a:bodyPr>
          <a:lstStyle/>
          <a:p>
            <a:pPr eaLnBrk="1" hangingPunct="1"/>
            <a:r>
              <a:rPr lang="en-US"/>
              <a:t>Binary separator</a:t>
            </a:r>
            <a:endParaRPr lang="en-IN"/>
          </a:p>
        </p:txBody>
      </p:sp>
      <p:sp>
        <p:nvSpPr>
          <p:cNvPr id="10" name="TextBox 9"/>
          <p:cNvSpPr txBox="1">
            <a:spLocks noChangeArrowheads="1"/>
          </p:cNvSpPr>
          <p:nvPr/>
        </p:nvSpPr>
        <p:spPr bwMode="auto">
          <a:xfrm>
            <a:off x="249238" y="3000376"/>
            <a:ext cx="1250950" cy="369888"/>
          </a:xfrm>
          <a:prstGeom prst="rect">
            <a:avLst/>
          </a:prstGeom>
          <a:noFill/>
          <a:ln w="9525">
            <a:noFill/>
            <a:miter lim="800000"/>
          </a:ln>
        </p:spPr>
        <p:txBody>
          <a:bodyPr>
            <a:spAutoFit/>
          </a:bodyPr>
          <a:lstStyle/>
          <a:p>
            <a:pPr eaLnBrk="1" hangingPunct="1"/>
            <a:r>
              <a:rPr lang="en-US"/>
              <a:t>Xo + Yo</a:t>
            </a:r>
            <a:endParaRPr lang="en-US"/>
          </a:p>
        </p:txBody>
      </p:sp>
      <p:sp>
        <p:nvSpPr>
          <p:cNvPr id="11" name="Rectangle 10"/>
          <p:cNvSpPr>
            <a:spLocks noChangeArrowheads="1"/>
          </p:cNvSpPr>
          <p:nvPr/>
        </p:nvSpPr>
        <p:spPr bwMode="auto">
          <a:xfrm>
            <a:off x="6286500" y="2786064"/>
            <a:ext cx="819150" cy="369887"/>
          </a:xfrm>
          <a:prstGeom prst="rect">
            <a:avLst/>
          </a:prstGeom>
          <a:noFill/>
          <a:ln w="9525">
            <a:noFill/>
            <a:miter lim="800000"/>
          </a:ln>
        </p:spPr>
        <p:txBody>
          <a:bodyPr wrap="none">
            <a:spAutoFit/>
          </a:bodyPr>
          <a:lstStyle/>
          <a:p>
            <a:pPr eaLnBrk="1" hangingPunct="1"/>
            <a:r>
              <a:rPr lang="en-US"/>
              <a:t>X1+ Y1</a:t>
            </a:r>
            <a:endParaRPr lang="en-IN"/>
          </a:p>
        </p:txBody>
      </p:sp>
      <p:sp>
        <p:nvSpPr>
          <p:cNvPr id="12" name="Rectangle 11"/>
          <p:cNvSpPr>
            <a:spLocks noChangeArrowheads="1"/>
          </p:cNvSpPr>
          <p:nvPr/>
        </p:nvSpPr>
        <p:spPr bwMode="auto">
          <a:xfrm>
            <a:off x="3106738" y="4429126"/>
            <a:ext cx="1428750" cy="369888"/>
          </a:xfrm>
          <a:prstGeom prst="rect">
            <a:avLst/>
          </a:prstGeom>
          <a:noFill/>
          <a:ln w="9525">
            <a:noFill/>
            <a:miter lim="800000"/>
          </a:ln>
        </p:spPr>
        <p:txBody>
          <a:bodyPr>
            <a:spAutoFit/>
          </a:bodyPr>
          <a:lstStyle/>
          <a:p>
            <a:pPr eaLnBrk="1" hangingPunct="1"/>
            <a:r>
              <a:rPr lang="en-US"/>
              <a:t>X2 + Y2</a:t>
            </a:r>
            <a:endParaRPr lang="en-IN"/>
          </a:p>
        </p:txBody>
      </p:sp>
      <p:sp>
        <p:nvSpPr>
          <p:cNvPr id="13" name="TextBox 21"/>
          <p:cNvSpPr txBox="1">
            <a:spLocks noChangeArrowheads="1"/>
          </p:cNvSpPr>
          <p:nvPr/>
        </p:nvSpPr>
        <p:spPr bwMode="auto">
          <a:xfrm>
            <a:off x="7000875" y="2786064"/>
            <a:ext cx="1751013" cy="369887"/>
          </a:xfrm>
          <a:prstGeom prst="rect">
            <a:avLst/>
          </a:prstGeom>
          <a:noFill/>
          <a:ln w="9525">
            <a:noFill/>
            <a:miter lim="800000"/>
          </a:ln>
        </p:spPr>
        <p:txBody>
          <a:bodyPr>
            <a:spAutoFit/>
          </a:bodyPr>
          <a:lstStyle/>
          <a:p>
            <a:pPr eaLnBrk="1" hangingPunct="1"/>
            <a:r>
              <a:rPr lang="en-US"/>
              <a:t>(Want X here)</a:t>
            </a:r>
            <a:endParaRPr lang="en-IN"/>
          </a:p>
        </p:txBody>
      </p:sp>
      <p:sp>
        <p:nvSpPr>
          <p:cNvPr id="14" name="Rectangle 13"/>
          <p:cNvSpPr>
            <a:spLocks noChangeArrowheads="1"/>
          </p:cNvSpPr>
          <p:nvPr/>
        </p:nvSpPr>
        <p:spPr bwMode="auto">
          <a:xfrm>
            <a:off x="4214813" y="4500564"/>
            <a:ext cx="1477962" cy="369887"/>
          </a:xfrm>
          <a:prstGeom prst="rect">
            <a:avLst/>
          </a:prstGeom>
          <a:noFill/>
          <a:ln w="9525">
            <a:noFill/>
            <a:miter lim="800000"/>
          </a:ln>
        </p:spPr>
        <p:txBody>
          <a:bodyPr wrap="none">
            <a:spAutoFit/>
          </a:bodyPr>
          <a:lstStyle/>
          <a:p>
            <a:pPr eaLnBrk="1" hangingPunct="1"/>
            <a:r>
              <a:rPr lang="en-US"/>
              <a:t>(Want Y here)</a:t>
            </a:r>
            <a:endParaRPr lang="en-IN"/>
          </a:p>
        </p:txBody>
      </p:sp>
      <p:sp>
        <p:nvSpPr>
          <p:cNvPr id="15" name="TextBox 23"/>
          <p:cNvSpPr txBox="1">
            <a:spLocks noChangeArrowheads="1"/>
          </p:cNvSpPr>
          <p:nvPr/>
        </p:nvSpPr>
        <p:spPr bwMode="auto">
          <a:xfrm>
            <a:off x="5357813" y="2643189"/>
            <a:ext cx="357187" cy="369887"/>
          </a:xfrm>
          <a:prstGeom prst="rect">
            <a:avLst/>
          </a:prstGeom>
          <a:noFill/>
          <a:ln w="9525">
            <a:noFill/>
            <a:miter lim="800000"/>
          </a:ln>
        </p:spPr>
        <p:txBody>
          <a:bodyPr>
            <a:spAutoFit/>
          </a:bodyPr>
          <a:lstStyle/>
          <a:p>
            <a:pPr eaLnBrk="1" hangingPunct="1"/>
            <a:r>
              <a:rPr lang="en-US"/>
              <a:t>1</a:t>
            </a:r>
            <a:endParaRPr lang="en-IN"/>
          </a:p>
        </p:txBody>
      </p:sp>
      <p:sp>
        <p:nvSpPr>
          <p:cNvPr id="16" name="Rectangle 15"/>
          <p:cNvSpPr>
            <a:spLocks noChangeArrowheads="1"/>
          </p:cNvSpPr>
          <p:nvPr/>
        </p:nvSpPr>
        <p:spPr bwMode="auto">
          <a:xfrm>
            <a:off x="3821113" y="3714751"/>
            <a:ext cx="303212" cy="369888"/>
          </a:xfrm>
          <a:prstGeom prst="rect">
            <a:avLst/>
          </a:prstGeom>
          <a:noFill/>
          <a:ln w="9525">
            <a:noFill/>
            <a:miter lim="800000"/>
          </a:ln>
        </p:spPr>
        <p:txBody>
          <a:bodyPr wrap="none">
            <a:spAutoFit/>
          </a:bodyPr>
          <a:lstStyle/>
          <a:p>
            <a:pPr eaLnBrk="1" hangingPunct="1"/>
            <a:r>
              <a:rPr lang="en-US"/>
              <a:t>2</a:t>
            </a:r>
            <a:endParaRPr lang="en-IN"/>
          </a:p>
        </p:txBody>
      </p:sp>
      <p:sp>
        <p:nvSpPr>
          <p:cNvPr id="100353" name="Rectangle 1"/>
          <p:cNvSpPr>
            <a:spLocks noChangeArrowheads="1"/>
          </p:cNvSpPr>
          <p:nvPr/>
        </p:nvSpPr>
        <p:spPr bwMode="auto">
          <a:xfrm>
            <a:off x="214282" y="5357826"/>
            <a:ext cx="8702675" cy="708025"/>
          </a:xfrm>
          <a:prstGeom prst="rect">
            <a:avLst/>
          </a:prstGeom>
          <a:noFill/>
          <a:ln w="9525">
            <a:noFill/>
            <a:miter lim="800000"/>
          </a:ln>
        </p:spPr>
        <p:txBody>
          <a:bodyPr wrap="none" anchor="ctr">
            <a:spAutoFit/>
          </a:bodyPr>
          <a:lstStyle/>
          <a:p>
            <a:pPr algn="just">
              <a:tabLst>
                <a:tab pos="2419350" algn="l"/>
              </a:tabLst>
            </a:pPr>
            <a:r>
              <a:rPr lang="en-US" sz="2000"/>
              <a:t>Recovery of component X  =  Recovery (X)  =  R</a:t>
            </a:r>
            <a:r>
              <a:rPr lang="en-US" sz="2000" baseline="-30000"/>
              <a:t>(x1)</a:t>
            </a:r>
            <a:r>
              <a:rPr lang="en-US" sz="2000"/>
              <a:t>  =  (X</a:t>
            </a:r>
            <a:r>
              <a:rPr lang="en-US" sz="2000" baseline="-30000"/>
              <a:t>1</a:t>
            </a:r>
            <a:r>
              <a:rPr lang="en-US" sz="2000"/>
              <a:t>/X</a:t>
            </a:r>
            <a:r>
              <a:rPr lang="en-US" sz="2000" baseline="-30000"/>
              <a:t>o</a:t>
            </a:r>
            <a:r>
              <a:rPr lang="en-US" sz="2000"/>
              <a:t>) x 100%        </a:t>
            </a:r>
            <a:endParaRPr lang="en-US" sz="2000"/>
          </a:p>
          <a:p>
            <a:pPr algn="just">
              <a:tabLst>
                <a:tab pos="2419350" algn="l"/>
              </a:tabLst>
            </a:pPr>
            <a:r>
              <a:rPr lang="en-US" sz="2000"/>
              <a:t>Recovery of component Y  =  Recovery (Y)  =  R</a:t>
            </a:r>
            <a:r>
              <a:rPr lang="en-US" sz="2000" baseline="-30000"/>
              <a:t>(y2)</a:t>
            </a:r>
            <a:r>
              <a:rPr lang="en-US" sz="2000"/>
              <a:t>  =  (Y</a:t>
            </a:r>
            <a:r>
              <a:rPr lang="en-US" sz="2000" baseline="-30000"/>
              <a:t>2</a:t>
            </a:r>
            <a:r>
              <a:rPr lang="en-US" sz="2000"/>
              <a:t>/Y</a:t>
            </a:r>
            <a:r>
              <a:rPr lang="en-US" sz="2000" baseline="-30000"/>
              <a:t>o</a:t>
            </a:r>
            <a:r>
              <a:rPr lang="en-US" sz="2000"/>
              <a:t>) x 100%         </a:t>
            </a:r>
            <a:endParaRPr lang="en-US" sz="2000"/>
          </a:p>
        </p:txBody>
      </p:sp>
      <p:sp>
        <p:nvSpPr>
          <p:cNvPr id="19" name="Rectangle 18"/>
          <p:cNvSpPr>
            <a:spLocks noChangeArrowheads="1"/>
          </p:cNvSpPr>
          <p:nvPr/>
        </p:nvSpPr>
        <p:spPr bwMode="auto">
          <a:xfrm>
            <a:off x="0" y="3643314"/>
            <a:ext cx="2490788" cy="323850"/>
          </a:xfrm>
          <a:prstGeom prst="rect">
            <a:avLst/>
          </a:prstGeom>
          <a:noFill/>
          <a:ln w="9525">
            <a:noFill/>
            <a:miter lim="800000"/>
          </a:ln>
        </p:spPr>
        <p:txBody>
          <a:bodyPr wrap="none">
            <a:spAutoFit/>
          </a:bodyPr>
          <a:lstStyle/>
          <a:p>
            <a:pPr eaLnBrk="1" hangingPunct="1"/>
            <a:r>
              <a:rPr lang="en-US" sz="1500"/>
              <a:t>50 kg plastic + 50 kg paper</a:t>
            </a:r>
            <a:endParaRPr lang="en-IN" sz="1500"/>
          </a:p>
        </p:txBody>
      </p:sp>
      <p:sp>
        <p:nvSpPr>
          <p:cNvPr id="20" name="Rectangle 19"/>
          <p:cNvSpPr>
            <a:spLocks noChangeArrowheads="1"/>
          </p:cNvSpPr>
          <p:nvPr/>
        </p:nvSpPr>
        <p:spPr bwMode="auto">
          <a:xfrm>
            <a:off x="6143625" y="3143251"/>
            <a:ext cx="2384425" cy="323850"/>
          </a:xfrm>
          <a:prstGeom prst="rect">
            <a:avLst/>
          </a:prstGeom>
          <a:noFill/>
          <a:ln w="9525">
            <a:noFill/>
            <a:miter lim="800000"/>
          </a:ln>
        </p:spPr>
        <p:txBody>
          <a:bodyPr wrap="none">
            <a:spAutoFit/>
          </a:bodyPr>
          <a:lstStyle/>
          <a:p>
            <a:pPr eaLnBrk="1" hangingPunct="1"/>
            <a:r>
              <a:rPr lang="en-US" sz="1500"/>
              <a:t>40 kg plastic + 5 kg paper</a:t>
            </a:r>
            <a:endParaRPr lang="en-IN" sz="1500"/>
          </a:p>
        </p:txBody>
      </p:sp>
      <p:sp>
        <p:nvSpPr>
          <p:cNvPr id="21" name="Rectangle 20"/>
          <p:cNvSpPr>
            <a:spLocks noChangeArrowheads="1"/>
          </p:cNvSpPr>
          <p:nvPr/>
        </p:nvSpPr>
        <p:spPr bwMode="auto">
          <a:xfrm>
            <a:off x="6000750" y="4429126"/>
            <a:ext cx="2490788" cy="323850"/>
          </a:xfrm>
          <a:prstGeom prst="rect">
            <a:avLst/>
          </a:prstGeom>
          <a:noFill/>
          <a:ln w="9525">
            <a:noFill/>
            <a:miter lim="800000"/>
          </a:ln>
        </p:spPr>
        <p:txBody>
          <a:bodyPr wrap="none">
            <a:spAutoFit/>
          </a:bodyPr>
          <a:lstStyle/>
          <a:p>
            <a:pPr eaLnBrk="1" hangingPunct="1"/>
            <a:r>
              <a:rPr lang="en-US" sz="1500"/>
              <a:t>10 kg plastic + 45 kg paper</a:t>
            </a:r>
            <a:endParaRPr lang="en-IN" sz="1500"/>
          </a:p>
        </p:txBody>
      </p:sp>
      <p:sp>
        <p:nvSpPr>
          <p:cNvPr id="22" name="Slide Number Placeholder 21"/>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i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ox(i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29704"/>
                                        </p:tgtEl>
                                        <p:attrNameLst>
                                          <p:attrName>style.visibility</p:attrName>
                                        </p:attrNameLst>
                                      </p:cBhvr>
                                      <p:to>
                                        <p:strVal val="visible"/>
                                      </p:to>
                                    </p:set>
                                    <p:animEffect transition="in" filter="box(in)">
                                      <p:cBhvr>
                                        <p:cTn id="30" dur="500"/>
                                        <p:tgtEl>
                                          <p:spTgt spid="29704"/>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ox(in)">
                                      <p:cBhvr>
                                        <p:cTn id="35" dur="500"/>
                                        <p:tgtEl>
                                          <p:spTgt spid="15"/>
                                        </p:tgtEl>
                                      </p:cBhvr>
                                    </p:animEffect>
                                  </p:childTnLst>
                                </p:cTn>
                              </p:par>
                              <p:par>
                                <p:cTn id="36" presetID="4" presetClass="entr" presetSubtype="16"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ox(in)">
                                      <p:cBhvr>
                                        <p:cTn id="38" dur="500"/>
                                        <p:tgtEl>
                                          <p:spTgt spid="7"/>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ox(i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ox(in)">
                                      <p:cBhvr>
                                        <p:cTn id="46" dur="500"/>
                                        <p:tgtEl>
                                          <p:spTgt spid="8"/>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ox(in)">
                                      <p:cBhvr>
                                        <p:cTn id="49" dur="500"/>
                                        <p:tgtEl>
                                          <p:spTgt spid="12"/>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ox(i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ox(i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heckerboard(across)">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00353"/>
                                        </p:tgtEl>
                                        <p:attrNameLst>
                                          <p:attrName>style.visibility</p:attrName>
                                        </p:attrNameLst>
                                      </p:cBhvr>
                                      <p:to>
                                        <p:strVal val="visible"/>
                                      </p:to>
                                    </p:set>
                                    <p:animEffect transition="in" filter="box(in)">
                                      <p:cBhvr>
                                        <p:cTn id="67" dur="500"/>
                                        <p:tgtEl>
                                          <p:spTgt spid="100353"/>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ox(in)">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ox(in)">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1"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box(in)">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box(in)">
                                      <p:cBhvr>
                                        <p:cTn id="8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29704" grpId="0"/>
      <p:bldP spid="10" grpId="0"/>
      <p:bldP spid="11" grpId="0"/>
      <p:bldP spid="12" grpId="0"/>
      <p:bldP spid="12" grpId="1"/>
      <p:bldP spid="13" grpId="0"/>
      <p:bldP spid="14" grpId="0"/>
      <p:bldP spid="15" grpId="0"/>
      <p:bldP spid="16" grpId="0"/>
      <p:bldP spid="100353" grpId="0"/>
      <p:bldP spid="19"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571500"/>
            <a:ext cx="8229600" cy="1143000"/>
          </a:xfrm>
        </p:spPr>
        <p:txBody>
          <a:bodyPr/>
          <a:lstStyle/>
          <a:p>
            <a:pPr algn="l"/>
            <a:r>
              <a:rPr lang="en-IN" sz="2100" smtClean="0"/>
              <a:t>A second parameter, purity, must also be used to describe the performance of a separation device. The purity function represents the quality of the material separated in terms of its contamination by the other material. The percentage of purity of the recovered material can be defined as follows:</a:t>
            </a:r>
            <a:br>
              <a:rPr lang="en-IN" sz="2100" smtClean="0"/>
            </a:br>
            <a:endParaRPr lang="en-IN" sz="2100" smtClean="0"/>
          </a:p>
        </p:txBody>
      </p:sp>
      <p:sp>
        <p:nvSpPr>
          <p:cNvPr id="106497" name="Rectangle 1"/>
          <p:cNvSpPr>
            <a:spLocks noChangeArrowheads="1"/>
          </p:cNvSpPr>
          <p:nvPr/>
        </p:nvSpPr>
        <p:spPr bwMode="auto">
          <a:xfrm>
            <a:off x="285750" y="2071688"/>
            <a:ext cx="7886700" cy="923925"/>
          </a:xfrm>
          <a:prstGeom prst="rect">
            <a:avLst/>
          </a:prstGeom>
          <a:noFill/>
          <a:ln w="9525">
            <a:noFill/>
            <a:miter lim="800000"/>
          </a:ln>
        </p:spPr>
        <p:txBody>
          <a:bodyPr wrap="none" anchor="ctr">
            <a:spAutoFit/>
          </a:bodyPr>
          <a:lstStyle/>
          <a:p>
            <a:pPr>
              <a:tabLst>
                <a:tab pos="2419350" algn="l"/>
              </a:tabLst>
            </a:pPr>
            <a:r>
              <a:rPr lang="en-US"/>
              <a:t> Purity of component X  =  Purity (X)  =  P</a:t>
            </a:r>
            <a:r>
              <a:rPr lang="en-US" baseline="-30000"/>
              <a:t>(x1)</a:t>
            </a:r>
            <a:r>
              <a:rPr lang="en-US"/>
              <a:t>  =  (X1)/(X1 + Y1) x 100%</a:t>
            </a:r>
            <a:endParaRPr lang="en-US"/>
          </a:p>
          <a:p>
            <a:pPr>
              <a:tabLst>
                <a:tab pos="2419350" algn="l"/>
              </a:tabLst>
            </a:pPr>
            <a:endParaRPr lang="en-US"/>
          </a:p>
          <a:p>
            <a:pPr>
              <a:tabLst>
                <a:tab pos="2419350" algn="l"/>
              </a:tabLst>
            </a:pPr>
            <a:r>
              <a:rPr lang="en-US"/>
              <a:t>Purity of component Y  =  Purity (Y)  =  P</a:t>
            </a:r>
            <a:r>
              <a:rPr lang="en-US" baseline="-30000"/>
              <a:t>(y2)</a:t>
            </a:r>
            <a:r>
              <a:rPr lang="en-US"/>
              <a:t>  =  (Y2)/(X2 + Y2) x 100%         </a:t>
            </a:r>
            <a:endParaRPr lang="en-US"/>
          </a:p>
        </p:txBody>
      </p:sp>
      <p:sp>
        <p:nvSpPr>
          <p:cNvPr id="106498" name="Rectangle 2"/>
          <p:cNvSpPr>
            <a:spLocks noChangeArrowheads="1"/>
          </p:cNvSpPr>
          <p:nvPr/>
        </p:nvSpPr>
        <p:spPr bwMode="auto">
          <a:xfrm>
            <a:off x="500063" y="3643313"/>
            <a:ext cx="8072437" cy="1016000"/>
          </a:xfrm>
          <a:prstGeom prst="rect">
            <a:avLst/>
          </a:prstGeom>
          <a:noFill/>
          <a:ln w="9525">
            <a:noFill/>
            <a:miter lim="800000"/>
          </a:ln>
        </p:spPr>
        <p:txBody>
          <a:bodyPr anchor="ctr">
            <a:spAutoFit/>
          </a:bodyPr>
          <a:lstStyle/>
          <a:p>
            <a:pPr algn="just">
              <a:tabLst>
                <a:tab pos="2419350" algn="l"/>
              </a:tabLst>
            </a:pPr>
            <a:r>
              <a:rPr lang="en-US" sz="2000"/>
              <a:t>An ideal device would have both high recovery and high purity. A single parameter, efficiency, can be used to describe both recovery and purity:</a:t>
            </a:r>
            <a:endParaRPr lang="en-US" sz="2000"/>
          </a:p>
        </p:txBody>
      </p:sp>
      <p:sp>
        <p:nvSpPr>
          <p:cNvPr id="6" name="Rectangle 5"/>
          <p:cNvSpPr>
            <a:spLocks noChangeArrowheads="1"/>
          </p:cNvSpPr>
          <p:nvPr/>
        </p:nvSpPr>
        <p:spPr bwMode="auto">
          <a:xfrm>
            <a:off x="558800" y="5086350"/>
            <a:ext cx="5584825" cy="1016000"/>
          </a:xfrm>
          <a:prstGeom prst="rect">
            <a:avLst/>
          </a:prstGeom>
          <a:noFill/>
          <a:ln w="9525">
            <a:noFill/>
            <a:miter lim="800000"/>
          </a:ln>
        </p:spPr>
        <p:txBody>
          <a:bodyPr>
            <a:spAutoFit/>
          </a:bodyPr>
          <a:lstStyle/>
          <a:p>
            <a:pPr eaLnBrk="1" hangingPunct="1"/>
            <a:r>
              <a:rPr lang="en-US" sz="2000">
                <a:solidFill>
                  <a:srgbClr val="000000"/>
                </a:solidFill>
              </a:rPr>
              <a:t>Efficiency  =  E</a:t>
            </a:r>
            <a:r>
              <a:rPr lang="en-US" sz="2000" baseline="-30000">
                <a:solidFill>
                  <a:srgbClr val="000000"/>
                </a:solidFill>
              </a:rPr>
              <a:t>(x, y)  </a:t>
            </a:r>
            <a:r>
              <a:rPr lang="en-US" sz="2000">
                <a:solidFill>
                  <a:srgbClr val="000000"/>
                </a:solidFill>
              </a:rPr>
              <a:t>= [(X1/Xo)-(Y1/Yo)] x 100%</a:t>
            </a:r>
            <a:endParaRPr lang="en-US" sz="2000">
              <a:solidFill>
                <a:srgbClr val="000000"/>
              </a:solidFill>
            </a:endParaRPr>
          </a:p>
          <a:p>
            <a:pPr eaLnBrk="1" hangingPunct="1"/>
            <a:endParaRPr lang="en-US" sz="2000">
              <a:solidFill>
                <a:srgbClr val="000000"/>
              </a:solidFill>
            </a:endParaRPr>
          </a:p>
          <a:p>
            <a:pPr eaLnBrk="1" hangingPunct="1"/>
            <a:r>
              <a:rPr lang="en-US" sz="2000">
                <a:solidFill>
                  <a:srgbClr val="000000"/>
                </a:solidFill>
              </a:rPr>
              <a:t>  =  [(X2/Xo)-(Y2/Yo)] x 100% </a:t>
            </a:r>
            <a:endParaRPr lang="en-IN" sz="2000"/>
          </a:p>
        </p:txBody>
      </p:sp>
      <p:sp>
        <p:nvSpPr>
          <p:cNvPr id="7" name="Slide Number Placeholder 6"/>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6497"/>
                                        </p:tgtEl>
                                        <p:attrNameLst>
                                          <p:attrName>style.visibility</p:attrName>
                                        </p:attrNameLst>
                                      </p:cBhvr>
                                      <p:to>
                                        <p:strVal val="visible"/>
                                      </p:to>
                                    </p:set>
                                    <p:animEffect transition="in" filter="box(in)">
                                      <p:cBhvr>
                                        <p:cTn id="12" dur="500"/>
                                        <p:tgtEl>
                                          <p:spTgt spid="10649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6498"/>
                                        </p:tgtEl>
                                        <p:attrNameLst>
                                          <p:attrName>style.visibility</p:attrName>
                                        </p:attrNameLst>
                                      </p:cBhvr>
                                      <p:to>
                                        <p:strVal val="visible"/>
                                      </p:to>
                                    </p:set>
                                    <p:animEffect transition="in" filter="box(in)">
                                      <p:cBhvr>
                                        <p:cTn id="17" dur="500"/>
                                        <p:tgtEl>
                                          <p:spTgt spid="10649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6497" grpId="0"/>
      <p:bldP spid="106498"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28625" y="571500"/>
            <a:ext cx="8229600" cy="1143000"/>
          </a:xfrm>
        </p:spPr>
        <p:txBody>
          <a:bodyPr/>
          <a:lstStyle/>
          <a:p>
            <a:pPr algn="l"/>
            <a:r>
              <a:rPr lang="en-IN" sz="2000" dirty="0" smtClean="0"/>
              <a:t>Problem : Given that 100 t/h of commingled MSW with 8 % Glass is applied to a </a:t>
            </a:r>
            <a:r>
              <a:rPr lang="en-IN" sz="2000" dirty="0" err="1" smtClean="0"/>
              <a:t>trommel</a:t>
            </a:r>
            <a:r>
              <a:rPr lang="en-IN" sz="2000" dirty="0" smtClean="0"/>
              <a:t> screen for the removal of glass prior to shredding, determine and recovery, purity, and efficiency of the screen based on the following experimental data.</a:t>
            </a:r>
            <a:br>
              <a:rPr lang="en-US" sz="2000" dirty="0" smtClean="0"/>
            </a:br>
            <a:r>
              <a:rPr lang="en-IN" sz="2000" dirty="0" smtClean="0"/>
              <a:t>Weight of underflow  =  10 t/h</a:t>
            </a:r>
            <a:br>
              <a:rPr lang="en-US" sz="2000" dirty="0" smtClean="0"/>
            </a:br>
            <a:r>
              <a:rPr lang="en-IN" sz="2000" dirty="0" smtClean="0"/>
              <a:t>Weight of glass in screen underflow  =  7.2 t/h  </a:t>
            </a:r>
            <a:br>
              <a:rPr lang="en-US" sz="2000" dirty="0" smtClean="0"/>
            </a:br>
            <a:endParaRPr lang="en-US" sz="2000" dirty="0" smtClean="0"/>
          </a:p>
        </p:txBody>
      </p:sp>
      <p:sp>
        <p:nvSpPr>
          <p:cNvPr id="58371" name="Content Placeholder 2"/>
          <p:cNvSpPr>
            <a:spLocks noGrp="1"/>
          </p:cNvSpPr>
          <p:nvPr>
            <p:ph idx="1"/>
          </p:nvPr>
        </p:nvSpPr>
        <p:spPr>
          <a:xfrm>
            <a:off x="457200" y="2286000"/>
            <a:ext cx="8229600" cy="857250"/>
          </a:xfrm>
        </p:spPr>
        <p:txBody>
          <a:bodyPr/>
          <a:lstStyle/>
          <a:p>
            <a:r>
              <a:rPr lang="en-IN" sz="2000" dirty="0" smtClean="0"/>
              <a:t>The MSW into the screen is defined as Xo +</a:t>
            </a:r>
            <a:r>
              <a:rPr lang="en-IN" sz="2000" dirty="0" err="1" smtClean="0"/>
              <a:t>Yo</a:t>
            </a:r>
            <a:r>
              <a:rPr lang="en-IN" sz="2000" dirty="0" smtClean="0"/>
              <a:t>, the underflow as X1 + Y1 and overflow is denoted as X1 + X2.</a:t>
            </a:r>
            <a:endParaRPr lang="en-US" sz="2000" dirty="0" smtClean="0"/>
          </a:p>
          <a:p>
            <a:endParaRPr lang="en-US" sz="2000" dirty="0" smtClean="0"/>
          </a:p>
        </p:txBody>
      </p:sp>
      <p:sp>
        <p:nvSpPr>
          <p:cNvPr id="4" name="Flowchart: Process 3"/>
          <p:cNvSpPr/>
          <p:nvPr/>
        </p:nvSpPr>
        <p:spPr>
          <a:xfrm>
            <a:off x="3286125" y="3571875"/>
            <a:ext cx="2714625" cy="785813"/>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IN"/>
          </a:p>
        </p:txBody>
      </p:sp>
      <p:sp>
        <p:nvSpPr>
          <p:cNvPr id="5" name="Right Arrow 4"/>
          <p:cNvSpPr/>
          <p:nvPr/>
        </p:nvSpPr>
        <p:spPr>
          <a:xfrm>
            <a:off x="6000750" y="3786188"/>
            <a:ext cx="928688" cy="28575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IN"/>
          </a:p>
        </p:txBody>
      </p:sp>
      <p:sp>
        <p:nvSpPr>
          <p:cNvPr id="6" name="Right Arrow 5"/>
          <p:cNvSpPr/>
          <p:nvPr/>
        </p:nvSpPr>
        <p:spPr>
          <a:xfrm>
            <a:off x="2357438" y="3786188"/>
            <a:ext cx="928687" cy="28575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IN"/>
          </a:p>
        </p:txBody>
      </p:sp>
      <p:sp>
        <p:nvSpPr>
          <p:cNvPr id="7" name="Down Arrow 6"/>
          <p:cNvSpPr/>
          <p:nvPr/>
        </p:nvSpPr>
        <p:spPr>
          <a:xfrm>
            <a:off x="4572000" y="4357688"/>
            <a:ext cx="285750" cy="785812"/>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IN"/>
          </a:p>
        </p:txBody>
      </p:sp>
      <p:sp>
        <p:nvSpPr>
          <p:cNvPr id="58376" name="TextBox 14"/>
          <p:cNvSpPr txBox="1">
            <a:spLocks noChangeArrowheads="1"/>
          </p:cNvSpPr>
          <p:nvPr/>
        </p:nvSpPr>
        <p:spPr bwMode="auto">
          <a:xfrm>
            <a:off x="1357313" y="3500438"/>
            <a:ext cx="1857375" cy="369887"/>
          </a:xfrm>
          <a:prstGeom prst="rect">
            <a:avLst/>
          </a:prstGeom>
          <a:noFill/>
          <a:ln w="9525">
            <a:noFill/>
            <a:miter lim="800000"/>
          </a:ln>
        </p:spPr>
        <p:txBody>
          <a:bodyPr>
            <a:spAutoFit/>
          </a:bodyPr>
          <a:lstStyle/>
          <a:p>
            <a:pPr eaLnBrk="1" hangingPunct="1"/>
            <a:r>
              <a:rPr lang="en-US"/>
              <a:t>Others-  Xo - 92</a:t>
            </a:r>
            <a:endParaRPr lang="en-IN"/>
          </a:p>
        </p:txBody>
      </p:sp>
      <p:sp>
        <p:nvSpPr>
          <p:cNvPr id="58377" name="TextBox 15"/>
          <p:cNvSpPr txBox="1">
            <a:spLocks noChangeArrowheads="1"/>
          </p:cNvSpPr>
          <p:nvPr/>
        </p:nvSpPr>
        <p:spPr bwMode="auto">
          <a:xfrm>
            <a:off x="1293813" y="4006850"/>
            <a:ext cx="1778000" cy="368300"/>
          </a:xfrm>
          <a:prstGeom prst="rect">
            <a:avLst/>
          </a:prstGeom>
          <a:noFill/>
          <a:ln w="9525">
            <a:noFill/>
            <a:miter lim="800000"/>
          </a:ln>
        </p:spPr>
        <p:txBody>
          <a:bodyPr>
            <a:spAutoFit/>
          </a:bodyPr>
          <a:lstStyle/>
          <a:p>
            <a:pPr eaLnBrk="1" hangingPunct="1"/>
            <a:r>
              <a:rPr lang="en-US"/>
              <a:t> Glass-   Yo - 8</a:t>
            </a:r>
            <a:endParaRPr lang="en-IN"/>
          </a:p>
        </p:txBody>
      </p:sp>
      <p:sp>
        <p:nvSpPr>
          <p:cNvPr id="58378" name="Rectangle 9"/>
          <p:cNvSpPr>
            <a:spLocks noChangeArrowheads="1"/>
          </p:cNvSpPr>
          <p:nvPr/>
        </p:nvSpPr>
        <p:spPr bwMode="auto">
          <a:xfrm>
            <a:off x="6858000" y="3429000"/>
            <a:ext cx="1052513" cy="369888"/>
          </a:xfrm>
          <a:prstGeom prst="rect">
            <a:avLst/>
          </a:prstGeom>
          <a:noFill/>
          <a:ln w="9525">
            <a:noFill/>
            <a:miter lim="800000"/>
          </a:ln>
        </p:spPr>
        <p:txBody>
          <a:bodyPr wrap="none">
            <a:spAutoFit/>
          </a:bodyPr>
          <a:lstStyle/>
          <a:p>
            <a:pPr eaLnBrk="1" hangingPunct="1"/>
            <a:r>
              <a:rPr lang="en-US"/>
              <a:t>X1 – 89.2</a:t>
            </a:r>
            <a:endParaRPr lang="en-IN"/>
          </a:p>
        </p:txBody>
      </p:sp>
      <p:sp>
        <p:nvSpPr>
          <p:cNvPr id="58379" name="Rectangle 10"/>
          <p:cNvSpPr>
            <a:spLocks noChangeArrowheads="1"/>
          </p:cNvSpPr>
          <p:nvPr/>
        </p:nvSpPr>
        <p:spPr bwMode="auto">
          <a:xfrm>
            <a:off x="6858000" y="4143375"/>
            <a:ext cx="927100" cy="369888"/>
          </a:xfrm>
          <a:prstGeom prst="rect">
            <a:avLst/>
          </a:prstGeom>
          <a:noFill/>
          <a:ln w="9525">
            <a:noFill/>
            <a:miter lim="800000"/>
          </a:ln>
        </p:spPr>
        <p:txBody>
          <a:bodyPr wrap="none">
            <a:spAutoFit/>
          </a:bodyPr>
          <a:lstStyle/>
          <a:p>
            <a:pPr eaLnBrk="1" hangingPunct="1"/>
            <a:r>
              <a:rPr lang="en-US"/>
              <a:t>Y1 – 0.8</a:t>
            </a:r>
            <a:endParaRPr lang="en-IN"/>
          </a:p>
        </p:txBody>
      </p:sp>
      <p:sp>
        <p:nvSpPr>
          <p:cNvPr id="58380" name="TextBox 23"/>
          <p:cNvSpPr txBox="1">
            <a:spLocks noChangeArrowheads="1"/>
          </p:cNvSpPr>
          <p:nvPr/>
        </p:nvSpPr>
        <p:spPr bwMode="auto">
          <a:xfrm>
            <a:off x="3643313" y="5221288"/>
            <a:ext cx="1658937" cy="368300"/>
          </a:xfrm>
          <a:prstGeom prst="rect">
            <a:avLst/>
          </a:prstGeom>
          <a:noFill/>
          <a:ln w="9525">
            <a:noFill/>
            <a:miter lim="800000"/>
          </a:ln>
        </p:spPr>
        <p:txBody>
          <a:bodyPr>
            <a:spAutoFit/>
          </a:bodyPr>
          <a:lstStyle/>
          <a:p>
            <a:pPr eaLnBrk="1" hangingPunct="1"/>
            <a:r>
              <a:rPr lang="en-US"/>
              <a:t>X2 – 2.8</a:t>
            </a:r>
            <a:endParaRPr lang="en-IN"/>
          </a:p>
        </p:txBody>
      </p:sp>
      <p:sp>
        <p:nvSpPr>
          <p:cNvPr id="58381" name="Rectangle 12"/>
          <p:cNvSpPr>
            <a:spLocks noChangeArrowheads="1"/>
          </p:cNvSpPr>
          <p:nvPr/>
        </p:nvSpPr>
        <p:spPr bwMode="auto">
          <a:xfrm>
            <a:off x="3643313" y="5643563"/>
            <a:ext cx="1487487" cy="369887"/>
          </a:xfrm>
          <a:prstGeom prst="rect">
            <a:avLst/>
          </a:prstGeom>
          <a:noFill/>
          <a:ln w="9525">
            <a:noFill/>
            <a:miter lim="800000"/>
          </a:ln>
        </p:spPr>
        <p:txBody>
          <a:bodyPr>
            <a:spAutoFit/>
          </a:bodyPr>
          <a:lstStyle/>
          <a:p>
            <a:pPr eaLnBrk="1" hangingPunct="1"/>
            <a:r>
              <a:rPr lang="en-US"/>
              <a:t> Y2 – 7.2</a:t>
            </a:r>
            <a:endParaRPr lang="en-IN"/>
          </a:p>
        </p:txBody>
      </p:sp>
      <p:sp>
        <p:nvSpPr>
          <p:cNvPr id="14" name="Right Bracket 13"/>
          <p:cNvSpPr/>
          <p:nvPr/>
        </p:nvSpPr>
        <p:spPr>
          <a:xfrm>
            <a:off x="7858125" y="3357563"/>
            <a:ext cx="142875" cy="1143000"/>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IN"/>
          </a:p>
        </p:txBody>
      </p:sp>
      <p:sp>
        <p:nvSpPr>
          <p:cNvPr id="15" name="Left Bracket 14"/>
          <p:cNvSpPr/>
          <p:nvPr/>
        </p:nvSpPr>
        <p:spPr>
          <a:xfrm>
            <a:off x="1293813" y="3363913"/>
            <a:ext cx="142875" cy="114300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IN"/>
          </a:p>
        </p:txBody>
      </p:sp>
      <p:sp>
        <p:nvSpPr>
          <p:cNvPr id="58384" name="TextBox 17"/>
          <p:cNvSpPr txBox="1">
            <a:spLocks noChangeArrowheads="1"/>
          </p:cNvSpPr>
          <p:nvPr/>
        </p:nvSpPr>
        <p:spPr bwMode="auto">
          <a:xfrm>
            <a:off x="214313" y="3714750"/>
            <a:ext cx="928687" cy="369888"/>
          </a:xfrm>
          <a:prstGeom prst="rect">
            <a:avLst/>
          </a:prstGeom>
          <a:noFill/>
          <a:ln w="9525">
            <a:noFill/>
            <a:miter lim="800000"/>
          </a:ln>
        </p:spPr>
        <p:txBody>
          <a:bodyPr>
            <a:spAutoFit/>
          </a:bodyPr>
          <a:lstStyle/>
          <a:p>
            <a:pPr eaLnBrk="1" hangingPunct="1"/>
            <a:r>
              <a:rPr lang="en-US"/>
              <a:t>100 t/h</a:t>
            </a:r>
            <a:endParaRPr lang="en-IN"/>
          </a:p>
        </p:txBody>
      </p:sp>
      <p:sp>
        <p:nvSpPr>
          <p:cNvPr id="58385" name="TextBox 18"/>
          <p:cNvSpPr txBox="1">
            <a:spLocks noChangeArrowheads="1"/>
          </p:cNvSpPr>
          <p:nvPr/>
        </p:nvSpPr>
        <p:spPr bwMode="auto">
          <a:xfrm>
            <a:off x="8008938" y="3506788"/>
            <a:ext cx="857250" cy="368300"/>
          </a:xfrm>
          <a:prstGeom prst="rect">
            <a:avLst/>
          </a:prstGeom>
          <a:noFill/>
          <a:ln w="9525">
            <a:noFill/>
            <a:miter lim="800000"/>
          </a:ln>
        </p:spPr>
        <p:txBody>
          <a:bodyPr>
            <a:spAutoFit/>
          </a:bodyPr>
          <a:lstStyle/>
          <a:p>
            <a:pPr eaLnBrk="1" hangingPunct="1"/>
            <a:r>
              <a:rPr lang="en-US"/>
              <a:t>90 t/h</a:t>
            </a:r>
            <a:endParaRPr lang="en-IN"/>
          </a:p>
        </p:txBody>
      </p:sp>
      <p:sp>
        <p:nvSpPr>
          <p:cNvPr id="18" name="Slide Number Placeholder 17"/>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box(in)">
                                      <p:cBhvr>
                                        <p:cTn id="7" dur="500"/>
                                        <p:tgtEl>
                                          <p:spTgt spid="583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8371">
                                            <p:txEl>
                                              <p:pRg st="0" end="0"/>
                                            </p:txEl>
                                          </p:spTgt>
                                        </p:tgtEl>
                                        <p:attrNameLst>
                                          <p:attrName>style.visibility</p:attrName>
                                        </p:attrNameLst>
                                      </p:cBhvr>
                                      <p:to>
                                        <p:strVal val="visible"/>
                                      </p:to>
                                    </p:set>
                                    <p:animEffect transition="in" filter="box(in)">
                                      <p:cBhvr>
                                        <p:cTn id="12" dur="500"/>
                                        <p:tgtEl>
                                          <p:spTgt spid="583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500"/>
                                        <p:tgtEl>
                                          <p:spTgt spid="5"/>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500"/>
                                        <p:tgtEl>
                                          <p:spTgt spid="6"/>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58376"/>
                                        </p:tgtEl>
                                        <p:attrNameLst>
                                          <p:attrName>style.visibility</p:attrName>
                                        </p:attrNameLst>
                                      </p:cBhvr>
                                      <p:to>
                                        <p:strVal val="visible"/>
                                      </p:to>
                                    </p:set>
                                    <p:animEffect transition="in" filter="box(in)">
                                      <p:cBhvr>
                                        <p:cTn id="29" dur="500"/>
                                        <p:tgtEl>
                                          <p:spTgt spid="58376"/>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58377"/>
                                        </p:tgtEl>
                                        <p:attrNameLst>
                                          <p:attrName>style.visibility</p:attrName>
                                        </p:attrNameLst>
                                      </p:cBhvr>
                                      <p:to>
                                        <p:strVal val="visible"/>
                                      </p:to>
                                    </p:set>
                                    <p:animEffect transition="in" filter="box(in)">
                                      <p:cBhvr>
                                        <p:cTn id="32" dur="500"/>
                                        <p:tgtEl>
                                          <p:spTgt spid="58377"/>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58378"/>
                                        </p:tgtEl>
                                        <p:attrNameLst>
                                          <p:attrName>style.visibility</p:attrName>
                                        </p:attrNameLst>
                                      </p:cBhvr>
                                      <p:to>
                                        <p:strVal val="visible"/>
                                      </p:to>
                                    </p:set>
                                    <p:animEffect transition="in" filter="box(in)">
                                      <p:cBhvr>
                                        <p:cTn id="35" dur="500"/>
                                        <p:tgtEl>
                                          <p:spTgt spid="58378"/>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58379"/>
                                        </p:tgtEl>
                                        <p:attrNameLst>
                                          <p:attrName>style.visibility</p:attrName>
                                        </p:attrNameLst>
                                      </p:cBhvr>
                                      <p:to>
                                        <p:strVal val="visible"/>
                                      </p:to>
                                    </p:set>
                                    <p:animEffect transition="in" filter="box(in)">
                                      <p:cBhvr>
                                        <p:cTn id="38" dur="500"/>
                                        <p:tgtEl>
                                          <p:spTgt spid="58379"/>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58380"/>
                                        </p:tgtEl>
                                        <p:attrNameLst>
                                          <p:attrName>style.visibility</p:attrName>
                                        </p:attrNameLst>
                                      </p:cBhvr>
                                      <p:to>
                                        <p:strVal val="visible"/>
                                      </p:to>
                                    </p:set>
                                    <p:animEffect transition="in" filter="box(in)">
                                      <p:cBhvr>
                                        <p:cTn id="41" dur="500"/>
                                        <p:tgtEl>
                                          <p:spTgt spid="58380"/>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58381"/>
                                        </p:tgtEl>
                                        <p:attrNameLst>
                                          <p:attrName>style.visibility</p:attrName>
                                        </p:attrNameLst>
                                      </p:cBhvr>
                                      <p:to>
                                        <p:strVal val="visible"/>
                                      </p:to>
                                    </p:set>
                                    <p:animEffect transition="in" filter="box(in)">
                                      <p:cBhvr>
                                        <p:cTn id="44" dur="500"/>
                                        <p:tgtEl>
                                          <p:spTgt spid="58381"/>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ox(in)">
                                      <p:cBhvr>
                                        <p:cTn id="47" dur="500"/>
                                        <p:tgtEl>
                                          <p:spTgt spid="14"/>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ox(in)">
                                      <p:cBhvr>
                                        <p:cTn id="50" dur="500"/>
                                        <p:tgtEl>
                                          <p:spTgt spid="15"/>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58384"/>
                                        </p:tgtEl>
                                        <p:attrNameLst>
                                          <p:attrName>style.visibility</p:attrName>
                                        </p:attrNameLst>
                                      </p:cBhvr>
                                      <p:to>
                                        <p:strVal val="visible"/>
                                      </p:to>
                                    </p:set>
                                    <p:animEffect transition="in" filter="box(in)">
                                      <p:cBhvr>
                                        <p:cTn id="53" dur="500"/>
                                        <p:tgtEl>
                                          <p:spTgt spid="58384"/>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58385"/>
                                        </p:tgtEl>
                                        <p:attrNameLst>
                                          <p:attrName>style.visibility</p:attrName>
                                        </p:attrNameLst>
                                      </p:cBhvr>
                                      <p:to>
                                        <p:strVal val="visible"/>
                                      </p:to>
                                    </p:set>
                                    <p:animEffect transition="in" filter="box(in)">
                                      <p:cBhvr>
                                        <p:cTn id="56" dur="500"/>
                                        <p:tgtEl>
                                          <p:spTgt spid="58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58371" grpId="0" build="p"/>
      <p:bldP spid="4" grpId="0" animBg="1"/>
      <p:bldP spid="5" grpId="0" animBg="1"/>
      <p:bldP spid="6" grpId="0" animBg="1"/>
      <p:bldP spid="7" grpId="0" animBg="1"/>
      <p:bldP spid="58376" grpId="0"/>
      <p:bldP spid="58377" grpId="0"/>
      <p:bldP spid="58378" grpId="0"/>
      <p:bldP spid="58379" grpId="0"/>
      <p:bldP spid="58380" grpId="0"/>
      <p:bldP spid="58381" grpId="0"/>
      <p:bldP spid="14" grpId="0" animBg="1"/>
      <p:bldP spid="15" grpId="0" animBg="1"/>
      <p:bldP spid="58384" grpId="0"/>
      <p:bldP spid="5838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0" y="136525"/>
            <a:ext cx="9144000" cy="6492875"/>
          </a:xfrm>
        </p:spPr>
        <p:txBody>
          <a:bodyPr/>
          <a:lstStyle/>
          <a:p>
            <a:r>
              <a:rPr lang="en-IN" sz="1800" dirty="0" smtClean="0"/>
              <a:t>Find the recovery of glass in the underflow, using</a:t>
            </a:r>
            <a:endParaRPr lang="en-US" sz="1800" dirty="0" smtClean="0"/>
          </a:p>
          <a:p>
            <a:r>
              <a:rPr lang="en-IN" sz="1800" dirty="0" smtClean="0"/>
              <a:t>       Recovery (Y)  = R</a:t>
            </a:r>
            <a:r>
              <a:rPr lang="en-IN" sz="1800" baseline="-25000" dirty="0" smtClean="0"/>
              <a:t>(y2)</a:t>
            </a:r>
            <a:r>
              <a:rPr lang="en-IN" sz="1800" dirty="0" smtClean="0"/>
              <a:t> = (Y</a:t>
            </a:r>
            <a:r>
              <a:rPr lang="en-IN" sz="1800" baseline="-25000" dirty="0" smtClean="0"/>
              <a:t>2</a:t>
            </a:r>
            <a:r>
              <a:rPr lang="en-IN" sz="1800" dirty="0" smtClean="0"/>
              <a:t>/</a:t>
            </a:r>
            <a:r>
              <a:rPr lang="en-IN" sz="1800" dirty="0" err="1" smtClean="0"/>
              <a:t>Yo</a:t>
            </a:r>
            <a:r>
              <a:rPr lang="en-IN" sz="1800" dirty="0" smtClean="0"/>
              <a:t>) x 100%</a:t>
            </a:r>
            <a:endParaRPr lang="en-US" sz="1800" dirty="0" smtClean="0"/>
          </a:p>
          <a:p>
            <a:r>
              <a:rPr lang="en-IN" sz="1800" dirty="0" smtClean="0"/>
              <a:t>                                           = (7.2/8.0)x 100% = 90%</a:t>
            </a:r>
            <a:endParaRPr lang="en-US" sz="1800" dirty="0" smtClean="0"/>
          </a:p>
          <a:p>
            <a:r>
              <a:rPr lang="en-IN" sz="1800" dirty="0" smtClean="0"/>
              <a:t>Find the purity of the overflow and of the recovered glass.</a:t>
            </a:r>
            <a:endParaRPr lang="en-US" sz="1800" dirty="0" smtClean="0"/>
          </a:p>
          <a:p>
            <a:r>
              <a:rPr lang="en-IN" sz="1800" dirty="0" smtClean="0"/>
              <a:t>find the purity of overflow:</a:t>
            </a:r>
            <a:endParaRPr lang="en-US" sz="1800" dirty="0" smtClean="0"/>
          </a:p>
          <a:p>
            <a:r>
              <a:rPr lang="en-IN" sz="1800" dirty="0" smtClean="0"/>
              <a:t>Purity (X)  =  P</a:t>
            </a:r>
            <a:r>
              <a:rPr lang="en-IN" sz="1800" baseline="-25000" dirty="0" smtClean="0"/>
              <a:t>(x1) </a:t>
            </a:r>
            <a:r>
              <a:rPr lang="en-IN" sz="1800" dirty="0" smtClean="0"/>
              <a:t> =  (X1/X1+Y1) x 100%</a:t>
            </a:r>
            <a:endParaRPr lang="en-US" sz="1800" dirty="0" smtClean="0"/>
          </a:p>
          <a:p>
            <a:r>
              <a:rPr lang="en-IN" sz="1800" dirty="0" smtClean="0"/>
              <a:t>                       P</a:t>
            </a:r>
            <a:r>
              <a:rPr lang="en-IN" sz="1800" baseline="-25000" dirty="0" smtClean="0"/>
              <a:t>(x1) </a:t>
            </a:r>
            <a:r>
              <a:rPr lang="en-IN" sz="1800" dirty="0" smtClean="0"/>
              <a:t> =  (89.2/89.2+0.8) x 100% = 99%	</a:t>
            </a:r>
            <a:endParaRPr lang="en-US" sz="1800" dirty="0" smtClean="0"/>
          </a:p>
          <a:p>
            <a:r>
              <a:rPr lang="en-IN" sz="1800" dirty="0" smtClean="0"/>
              <a:t>find the purity of recovered glass:</a:t>
            </a:r>
            <a:endParaRPr lang="en-US" sz="1800" dirty="0" smtClean="0"/>
          </a:p>
          <a:p>
            <a:r>
              <a:rPr lang="en-IN" sz="1800" dirty="0" smtClean="0"/>
              <a:t>Purity (Y)  =  P</a:t>
            </a:r>
            <a:r>
              <a:rPr lang="en-IN" sz="1800" baseline="-25000" dirty="0" smtClean="0"/>
              <a:t>(y2) </a:t>
            </a:r>
            <a:r>
              <a:rPr lang="en-IN" sz="1800" dirty="0" smtClean="0"/>
              <a:t> =  (Y2/X2+Y2) x 100%</a:t>
            </a:r>
            <a:endParaRPr lang="en-US" sz="1800" dirty="0" smtClean="0"/>
          </a:p>
          <a:p>
            <a:r>
              <a:rPr lang="en-IN" sz="1800" dirty="0" smtClean="0"/>
              <a:t>                       P</a:t>
            </a:r>
            <a:r>
              <a:rPr lang="en-IN" sz="1800" baseline="-25000" dirty="0" smtClean="0"/>
              <a:t>(y2) </a:t>
            </a:r>
            <a:r>
              <a:rPr lang="en-IN" sz="1800" dirty="0" smtClean="0"/>
              <a:t> =  (7.2/2.8 + 7.2) x 100% = 72%</a:t>
            </a:r>
            <a:endParaRPr lang="en-US" sz="1800" dirty="0" smtClean="0"/>
          </a:p>
          <a:p>
            <a:r>
              <a:rPr lang="en-IN" sz="1800" dirty="0" smtClean="0"/>
              <a:t>Find the efficiency of the </a:t>
            </a:r>
            <a:r>
              <a:rPr lang="en-IN" sz="1800" dirty="0" err="1" smtClean="0"/>
              <a:t>trommel</a:t>
            </a:r>
            <a:r>
              <a:rPr lang="en-IN" sz="1800" dirty="0" smtClean="0"/>
              <a:t> screen </a:t>
            </a:r>
            <a:endParaRPr lang="en-US" sz="1800" dirty="0" smtClean="0"/>
          </a:p>
          <a:p>
            <a:r>
              <a:rPr lang="en-IN" sz="1800" dirty="0" smtClean="0"/>
              <a:t>       Efficiency  =  E</a:t>
            </a:r>
            <a:r>
              <a:rPr lang="en-IN" sz="1800" baseline="-25000" dirty="0" smtClean="0"/>
              <a:t>(x, y)  </a:t>
            </a:r>
            <a:r>
              <a:rPr lang="en-IN" sz="1800" dirty="0" smtClean="0"/>
              <a:t>= [(X1/Xo)-(Y1/</a:t>
            </a:r>
            <a:r>
              <a:rPr lang="en-IN" sz="1800" dirty="0" err="1" smtClean="0"/>
              <a:t>Yo</a:t>
            </a:r>
            <a:r>
              <a:rPr lang="en-IN" sz="1800" dirty="0" smtClean="0"/>
              <a:t>)] x 100%  =  [(X2/Xo)-(Y2/</a:t>
            </a:r>
            <a:r>
              <a:rPr lang="en-IN" sz="1800" dirty="0" err="1" smtClean="0"/>
              <a:t>Yo</a:t>
            </a:r>
            <a:r>
              <a:rPr lang="en-IN" sz="1800" dirty="0" smtClean="0"/>
              <a:t>)] x 100%  </a:t>
            </a:r>
            <a:endParaRPr lang="en-US" sz="1800" dirty="0" smtClean="0"/>
          </a:p>
          <a:p>
            <a:r>
              <a:rPr lang="en-IN" sz="1800" dirty="0" smtClean="0"/>
              <a:t>      Efficiency  =  E</a:t>
            </a:r>
            <a:r>
              <a:rPr lang="en-IN" sz="1800" baseline="-25000" dirty="0" smtClean="0"/>
              <a:t>(x, y)  </a:t>
            </a:r>
            <a:r>
              <a:rPr lang="en-IN" sz="1800" dirty="0" smtClean="0"/>
              <a:t>= [(89.2/92.0)-(0.8/8.0)] x 100%  =  87%</a:t>
            </a:r>
            <a:endParaRPr lang="en-US" sz="1800" dirty="0" smtClean="0"/>
          </a:p>
          <a:p>
            <a:endParaRPr lang="en-IN" sz="1800" dirty="0" smtClean="0"/>
          </a:p>
          <a:p>
            <a:r>
              <a:rPr lang="en-IN" sz="1800" dirty="0" smtClean="0"/>
              <a:t>Comment: The </a:t>
            </a:r>
            <a:r>
              <a:rPr lang="en-IN" sz="1800" dirty="0" err="1" smtClean="0"/>
              <a:t>trommel</a:t>
            </a:r>
            <a:r>
              <a:rPr lang="en-IN" sz="1800" dirty="0" smtClean="0"/>
              <a:t> screen in this example appears to have a good recovery rate for glass (90%); however, note that while the purity of the overflow material is high (99%), the purity of the glass in the underflow is an unacceptable 72%. Without additional processing, it would be unmarketable as mixed glass. The overflow material would probably be acceptable, with further processing, as a feed stock for refuse-derived fuel (RDF). </a:t>
            </a:r>
            <a:endParaRPr lang="en-US" sz="1800" dirty="0" smtClean="0"/>
          </a:p>
          <a:p>
            <a:endParaRPr lang="en-US" sz="1800" dirty="0" smtClean="0"/>
          </a:p>
        </p:txBody>
      </p:sp>
      <p:sp>
        <p:nvSpPr>
          <p:cNvPr id="3" name="Slide Number Placeholder 2"/>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animEffect transition="in" filter="box(in)">
                                      <p:cBhvr>
                                        <p:cTn id="7" dur="500"/>
                                        <p:tgtEl>
                                          <p:spTgt spid="593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9394">
                                            <p:txEl>
                                              <p:pRg st="1" end="1"/>
                                            </p:txEl>
                                          </p:spTgt>
                                        </p:tgtEl>
                                        <p:attrNameLst>
                                          <p:attrName>style.visibility</p:attrName>
                                        </p:attrNameLst>
                                      </p:cBhvr>
                                      <p:to>
                                        <p:strVal val="visible"/>
                                      </p:to>
                                    </p:set>
                                    <p:animEffect transition="in" filter="box(in)">
                                      <p:cBhvr>
                                        <p:cTn id="12" dur="500"/>
                                        <p:tgtEl>
                                          <p:spTgt spid="593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9394">
                                            <p:txEl>
                                              <p:pRg st="2" end="2"/>
                                            </p:txEl>
                                          </p:spTgt>
                                        </p:tgtEl>
                                        <p:attrNameLst>
                                          <p:attrName>style.visibility</p:attrName>
                                        </p:attrNameLst>
                                      </p:cBhvr>
                                      <p:to>
                                        <p:strVal val="visible"/>
                                      </p:to>
                                    </p:set>
                                    <p:animEffect transition="in" filter="box(in)">
                                      <p:cBhvr>
                                        <p:cTn id="17" dur="500"/>
                                        <p:tgtEl>
                                          <p:spTgt spid="593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9394">
                                            <p:txEl>
                                              <p:pRg st="3" end="3"/>
                                            </p:txEl>
                                          </p:spTgt>
                                        </p:tgtEl>
                                        <p:attrNameLst>
                                          <p:attrName>style.visibility</p:attrName>
                                        </p:attrNameLst>
                                      </p:cBhvr>
                                      <p:to>
                                        <p:strVal val="visible"/>
                                      </p:to>
                                    </p:set>
                                    <p:animEffect transition="in" filter="box(in)">
                                      <p:cBhvr>
                                        <p:cTn id="22" dur="500"/>
                                        <p:tgtEl>
                                          <p:spTgt spid="593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9394">
                                            <p:txEl>
                                              <p:pRg st="4" end="4"/>
                                            </p:txEl>
                                          </p:spTgt>
                                        </p:tgtEl>
                                        <p:attrNameLst>
                                          <p:attrName>style.visibility</p:attrName>
                                        </p:attrNameLst>
                                      </p:cBhvr>
                                      <p:to>
                                        <p:strVal val="visible"/>
                                      </p:to>
                                    </p:set>
                                    <p:animEffect transition="in" filter="box(in)">
                                      <p:cBhvr>
                                        <p:cTn id="27" dur="500"/>
                                        <p:tgtEl>
                                          <p:spTgt spid="5939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9394">
                                            <p:txEl>
                                              <p:pRg st="5" end="5"/>
                                            </p:txEl>
                                          </p:spTgt>
                                        </p:tgtEl>
                                        <p:attrNameLst>
                                          <p:attrName>style.visibility</p:attrName>
                                        </p:attrNameLst>
                                      </p:cBhvr>
                                      <p:to>
                                        <p:strVal val="visible"/>
                                      </p:to>
                                    </p:set>
                                    <p:animEffect transition="in" filter="box(in)">
                                      <p:cBhvr>
                                        <p:cTn id="32" dur="500"/>
                                        <p:tgtEl>
                                          <p:spTgt spid="5939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9394">
                                            <p:txEl>
                                              <p:pRg st="6" end="6"/>
                                            </p:txEl>
                                          </p:spTgt>
                                        </p:tgtEl>
                                        <p:attrNameLst>
                                          <p:attrName>style.visibility</p:attrName>
                                        </p:attrNameLst>
                                      </p:cBhvr>
                                      <p:to>
                                        <p:strVal val="visible"/>
                                      </p:to>
                                    </p:set>
                                    <p:animEffect transition="in" filter="box(in)">
                                      <p:cBhvr>
                                        <p:cTn id="37" dur="500"/>
                                        <p:tgtEl>
                                          <p:spTgt spid="5939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59394">
                                            <p:txEl>
                                              <p:pRg st="7" end="7"/>
                                            </p:txEl>
                                          </p:spTgt>
                                        </p:tgtEl>
                                        <p:attrNameLst>
                                          <p:attrName>style.visibility</p:attrName>
                                        </p:attrNameLst>
                                      </p:cBhvr>
                                      <p:to>
                                        <p:strVal val="visible"/>
                                      </p:to>
                                    </p:set>
                                    <p:animEffect transition="in" filter="box(in)">
                                      <p:cBhvr>
                                        <p:cTn id="42" dur="500"/>
                                        <p:tgtEl>
                                          <p:spTgt spid="5939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59394">
                                            <p:txEl>
                                              <p:pRg st="8" end="8"/>
                                            </p:txEl>
                                          </p:spTgt>
                                        </p:tgtEl>
                                        <p:attrNameLst>
                                          <p:attrName>style.visibility</p:attrName>
                                        </p:attrNameLst>
                                      </p:cBhvr>
                                      <p:to>
                                        <p:strVal val="visible"/>
                                      </p:to>
                                    </p:set>
                                    <p:animEffect transition="in" filter="box(in)">
                                      <p:cBhvr>
                                        <p:cTn id="47" dur="500"/>
                                        <p:tgtEl>
                                          <p:spTgt spid="5939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59394">
                                            <p:txEl>
                                              <p:pRg st="9" end="9"/>
                                            </p:txEl>
                                          </p:spTgt>
                                        </p:tgtEl>
                                        <p:attrNameLst>
                                          <p:attrName>style.visibility</p:attrName>
                                        </p:attrNameLst>
                                      </p:cBhvr>
                                      <p:to>
                                        <p:strVal val="visible"/>
                                      </p:to>
                                    </p:set>
                                    <p:animEffect transition="in" filter="box(in)">
                                      <p:cBhvr>
                                        <p:cTn id="52" dur="500"/>
                                        <p:tgtEl>
                                          <p:spTgt spid="5939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59394">
                                            <p:txEl>
                                              <p:pRg st="10" end="10"/>
                                            </p:txEl>
                                          </p:spTgt>
                                        </p:tgtEl>
                                        <p:attrNameLst>
                                          <p:attrName>style.visibility</p:attrName>
                                        </p:attrNameLst>
                                      </p:cBhvr>
                                      <p:to>
                                        <p:strVal val="visible"/>
                                      </p:to>
                                    </p:set>
                                    <p:animEffect transition="in" filter="box(in)">
                                      <p:cBhvr>
                                        <p:cTn id="57" dur="500"/>
                                        <p:tgtEl>
                                          <p:spTgt spid="5939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59394">
                                            <p:txEl>
                                              <p:pRg st="11" end="11"/>
                                            </p:txEl>
                                          </p:spTgt>
                                        </p:tgtEl>
                                        <p:attrNameLst>
                                          <p:attrName>style.visibility</p:attrName>
                                        </p:attrNameLst>
                                      </p:cBhvr>
                                      <p:to>
                                        <p:strVal val="visible"/>
                                      </p:to>
                                    </p:set>
                                    <p:animEffect transition="in" filter="box(in)">
                                      <p:cBhvr>
                                        <p:cTn id="62" dur="500"/>
                                        <p:tgtEl>
                                          <p:spTgt spid="5939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59394">
                                            <p:txEl>
                                              <p:pRg st="12" end="12"/>
                                            </p:txEl>
                                          </p:spTgt>
                                        </p:tgtEl>
                                        <p:attrNameLst>
                                          <p:attrName>style.visibility</p:attrName>
                                        </p:attrNameLst>
                                      </p:cBhvr>
                                      <p:to>
                                        <p:strVal val="visible"/>
                                      </p:to>
                                    </p:set>
                                    <p:animEffect transition="in" filter="box(in)">
                                      <p:cBhvr>
                                        <p:cTn id="67" dur="500"/>
                                        <p:tgtEl>
                                          <p:spTgt spid="59394">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59394">
                                            <p:txEl>
                                              <p:pRg st="14" end="14"/>
                                            </p:txEl>
                                          </p:spTgt>
                                        </p:tgtEl>
                                        <p:attrNameLst>
                                          <p:attrName>style.visibility</p:attrName>
                                        </p:attrNameLst>
                                      </p:cBhvr>
                                      <p:to>
                                        <p:strVal val="visible"/>
                                      </p:to>
                                    </p:set>
                                    <p:animEffect transition="in" filter="box(in)">
                                      <p:cBhvr>
                                        <p:cTn id="72" dur="500"/>
                                        <p:tgtEl>
                                          <p:spTgt spid="5939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Flowsheet-4</a:t>
            </a:r>
            <a:endParaRPr lang="en-US" b="1" dirty="0"/>
          </a:p>
        </p:txBody>
      </p:sp>
      <p:sp>
        <p:nvSpPr>
          <p:cNvPr id="4" name="TextBox 3"/>
          <p:cNvSpPr txBox="1"/>
          <p:nvPr/>
        </p:nvSpPr>
        <p:spPr>
          <a:xfrm>
            <a:off x="3000364" y="1714488"/>
            <a:ext cx="3500462" cy="630942"/>
          </a:xfrm>
          <a:prstGeom prst="rect">
            <a:avLst/>
          </a:prstGeom>
          <a:noFill/>
        </p:spPr>
        <p:txBody>
          <a:bodyPr wrap="square" rtlCol="0">
            <a:spAutoFit/>
          </a:bodyPr>
          <a:lstStyle/>
          <a:p>
            <a:r>
              <a:rPr lang="en-US" sz="3500" dirty="0" smtClean="0"/>
              <a:t>Mixed Waste</a:t>
            </a:r>
            <a:endParaRPr lang="en-US" sz="3500" dirty="0"/>
          </a:p>
        </p:txBody>
      </p:sp>
      <p:sp>
        <p:nvSpPr>
          <p:cNvPr id="5" name="Down Arrow 4"/>
          <p:cNvSpPr/>
          <p:nvPr/>
        </p:nvSpPr>
        <p:spPr>
          <a:xfrm>
            <a:off x="4357686" y="2428868"/>
            <a:ext cx="642942" cy="8572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428860" y="3357562"/>
            <a:ext cx="3929058" cy="630942"/>
          </a:xfrm>
          <a:prstGeom prst="rect">
            <a:avLst/>
          </a:prstGeom>
          <a:noFill/>
        </p:spPr>
        <p:txBody>
          <a:bodyPr wrap="square" rtlCol="0">
            <a:spAutoFit/>
          </a:bodyPr>
          <a:lstStyle/>
          <a:p>
            <a:pPr algn="ctr"/>
            <a:r>
              <a:rPr lang="en-US" sz="3500" dirty="0" smtClean="0"/>
              <a:t> Landfill</a:t>
            </a:r>
            <a:endParaRPr lang="en-US" sz="3500" dirty="0"/>
          </a:p>
        </p:txBody>
      </p:sp>
      <p:sp>
        <p:nvSpPr>
          <p:cNvPr id="13" name="Down Arrow 12"/>
          <p:cNvSpPr/>
          <p:nvPr/>
        </p:nvSpPr>
        <p:spPr>
          <a:xfrm>
            <a:off x="4286248" y="4143380"/>
            <a:ext cx="642942" cy="8572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357554" y="5143512"/>
            <a:ext cx="2928958" cy="1169551"/>
          </a:xfrm>
          <a:prstGeom prst="rect">
            <a:avLst/>
          </a:prstGeom>
          <a:noFill/>
        </p:spPr>
        <p:txBody>
          <a:bodyPr wrap="square" rtlCol="0">
            <a:spAutoFit/>
          </a:bodyPr>
          <a:lstStyle/>
          <a:p>
            <a:pPr algn="ctr"/>
            <a:r>
              <a:rPr lang="en-US" sz="3500" dirty="0" err="1" smtClean="0"/>
              <a:t>Leachate</a:t>
            </a:r>
            <a:r>
              <a:rPr lang="en-US" sz="3500" dirty="0" smtClean="0"/>
              <a:t> Treatment</a:t>
            </a:r>
            <a:endParaRPr lang="en-US" sz="3500" dirty="0"/>
          </a:p>
        </p:txBody>
      </p:sp>
      <p:sp>
        <p:nvSpPr>
          <p:cNvPr id="15" name="Down Arrow 14"/>
          <p:cNvSpPr/>
          <p:nvPr/>
        </p:nvSpPr>
        <p:spPr>
          <a:xfrm rot="16200000">
            <a:off x="5536381" y="3250405"/>
            <a:ext cx="642942" cy="8572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215042" y="3214686"/>
            <a:ext cx="2928958" cy="630942"/>
          </a:xfrm>
          <a:prstGeom prst="rect">
            <a:avLst/>
          </a:prstGeom>
          <a:noFill/>
        </p:spPr>
        <p:txBody>
          <a:bodyPr wrap="square" rtlCol="0">
            <a:spAutoFit/>
          </a:bodyPr>
          <a:lstStyle/>
          <a:p>
            <a:pPr algn="ctr"/>
            <a:r>
              <a:rPr lang="en-US" sz="3500" dirty="0" smtClean="0"/>
              <a:t>Biogas-Flare</a:t>
            </a:r>
            <a:endParaRPr lang="en-US" sz="3500" dirty="0"/>
          </a:p>
        </p:txBody>
      </p:sp>
      <p:sp>
        <p:nvSpPr>
          <p:cNvPr id="10" name="Slide Number Placeholder 9"/>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642938" y="2500313"/>
            <a:ext cx="7772400" cy="1470025"/>
          </a:xfrm>
        </p:spPr>
        <p:txBody>
          <a:bodyPr/>
          <a:lstStyle/>
          <a:p>
            <a:r>
              <a:rPr lang="en-US" sz="5400" b="1" dirty="0" smtClean="0">
                <a:cs typeface="Arial" panose="02080604020202020204" pitchFamily="34" charset="0"/>
              </a:rPr>
              <a:t>Unit Processes:</a:t>
            </a:r>
            <a:br>
              <a:rPr lang="en-US" sz="5400" b="1" dirty="0" smtClean="0">
                <a:cs typeface="Arial" panose="02080604020202020204" pitchFamily="34" charset="0"/>
              </a:rPr>
            </a:br>
            <a:r>
              <a:rPr lang="en-US" sz="5400" b="1" dirty="0" smtClean="0">
                <a:cs typeface="Arial" panose="02080604020202020204" pitchFamily="34" charset="0"/>
              </a:rPr>
              <a:t>Manual Separation</a:t>
            </a:r>
            <a:endParaRPr lang="en-IN" sz="5400" b="1" dirty="0" smtClean="0">
              <a:cs typeface="Arial" panose="0208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in)">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b="1" dirty="0" smtClean="0">
                <a:cs typeface="Arial" panose="02080604020202020204" pitchFamily="34" charset="0"/>
              </a:rPr>
              <a:t>Manual Separation</a:t>
            </a:r>
            <a:endParaRPr lang="en-US" b="1" dirty="0" smtClean="0">
              <a:cs typeface="Arial" panose="02080604020202020204" pitchFamily="34" charset="0"/>
            </a:endParaRPr>
          </a:p>
        </p:txBody>
      </p:sp>
      <p:pic>
        <p:nvPicPr>
          <p:cNvPr id="33795" name="Picture 2"/>
          <p:cNvPicPr>
            <a:picLocks noGrp="1" noChangeAspect="1" noChangeArrowheads="1"/>
          </p:cNvPicPr>
          <p:nvPr>
            <p:ph idx="1"/>
          </p:nvPr>
        </p:nvPicPr>
        <p:blipFill>
          <a:blip r:embed="rId1"/>
          <a:srcRect l="13338" r="13885" b="7639"/>
          <a:stretch>
            <a:fillRect/>
          </a:stretch>
        </p:blipFill>
        <p:spPr>
          <a:xfrm>
            <a:off x="0" y="1285875"/>
            <a:ext cx="4933950" cy="3429000"/>
          </a:xfrm>
        </p:spPr>
      </p:pic>
      <p:pic>
        <p:nvPicPr>
          <p:cNvPr id="4" name="Picture 3" descr="http://gulfnews.com/polopoly_fs/1.752831!/image/3124694967.jpg_gen/derivatives/box_475/3124694967.jpg"/>
          <p:cNvPicPr>
            <a:picLocks noChangeAspect="1" noChangeArrowheads="1"/>
          </p:cNvPicPr>
          <p:nvPr/>
        </p:nvPicPr>
        <p:blipFill>
          <a:blip r:embed="rId2"/>
          <a:srcRect/>
          <a:stretch>
            <a:fillRect/>
          </a:stretch>
        </p:blipFill>
        <p:spPr bwMode="auto">
          <a:xfrm>
            <a:off x="3714750" y="3714750"/>
            <a:ext cx="5429250" cy="31432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ox(in)">
                                      <p:cBhvr>
                                        <p:cTn id="7" dur="5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3795"/>
                                        </p:tgtEl>
                                        <p:attrNameLst>
                                          <p:attrName>style.visibility</p:attrName>
                                        </p:attrNameLst>
                                      </p:cBhvr>
                                      <p:to>
                                        <p:strVal val="visible"/>
                                      </p:to>
                                    </p:set>
                                    <p:animEffect transition="in" filter="box(in)">
                                      <p:cBhvr>
                                        <p:cTn id="12" dur="500"/>
                                        <p:tgtEl>
                                          <p:spTgt spid="3379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76802" name="Picture 2"/>
          <p:cNvPicPr>
            <a:picLocks noChangeAspect="1" noChangeArrowheads="1"/>
          </p:cNvPicPr>
          <p:nvPr/>
        </p:nvPicPr>
        <p:blipFill>
          <a:blip r:embed="rId1"/>
          <a:srcRect l="8199" t="5208" r="10396" b="14583"/>
          <a:stretch>
            <a:fillRect/>
          </a:stretch>
        </p:blipFill>
        <p:spPr bwMode="auto">
          <a:xfrm>
            <a:off x="0" y="914400"/>
            <a:ext cx="9078686" cy="5029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box(in)">
                                      <p:cBhvr>
                                        <p:cTn id="7" dur="5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928688"/>
            <a:ext cx="8229600" cy="1143000"/>
          </a:xfrm>
        </p:spPr>
        <p:txBody>
          <a:bodyPr/>
          <a:lstStyle/>
          <a:p>
            <a:r>
              <a:rPr lang="en-US" sz="3600" smtClean="0"/>
              <a:t>Pickers (hand sorters) have two major functions: Positive sorting and negative sorting;</a:t>
            </a:r>
            <a:br>
              <a:rPr lang="en-IN" sz="3600" smtClean="0"/>
            </a:br>
            <a:endParaRPr lang="en-IN" sz="3600" smtClean="0"/>
          </a:p>
        </p:txBody>
      </p:sp>
      <p:sp>
        <p:nvSpPr>
          <p:cNvPr id="3" name="Content Placeholder 2"/>
          <p:cNvSpPr>
            <a:spLocks noGrp="1"/>
          </p:cNvSpPr>
          <p:nvPr>
            <p:ph idx="1"/>
          </p:nvPr>
        </p:nvSpPr>
        <p:spPr>
          <a:xfrm>
            <a:off x="500063" y="2428875"/>
            <a:ext cx="8229600" cy="4125913"/>
          </a:xfrm>
        </p:spPr>
        <p:txBody>
          <a:bodyPr/>
          <a:lstStyle/>
          <a:p>
            <a:pPr>
              <a:buFont typeface="Arial" panose="02080604020202020204" pitchFamily="34" charset="0"/>
              <a:buNone/>
            </a:pPr>
            <a:r>
              <a:rPr lang="en-US" sz="3600" u="sng" dirty="0" smtClean="0"/>
              <a:t>Positive Sorting</a:t>
            </a:r>
            <a:r>
              <a:rPr lang="en-US" sz="3600" dirty="0" smtClean="0"/>
              <a:t>: Recover items that doesn’t need to be further processed : cardboard, Newspapers, metal bars</a:t>
            </a:r>
            <a:endParaRPr lang="en-US" sz="3600" dirty="0" smtClean="0"/>
          </a:p>
          <a:p>
            <a:pPr>
              <a:buFont typeface="Arial" panose="02080604020202020204" pitchFamily="34" charset="0"/>
              <a:buNone/>
            </a:pPr>
            <a:endParaRPr lang="en-IN" sz="3600" dirty="0" smtClean="0"/>
          </a:p>
          <a:p>
            <a:pPr>
              <a:buFont typeface="Arial" panose="02080604020202020204" pitchFamily="34" charset="0"/>
              <a:buNone/>
            </a:pPr>
            <a:r>
              <a:rPr lang="en-US" sz="3600" u="sng" dirty="0" smtClean="0"/>
              <a:t>Negative Sorting</a:t>
            </a:r>
            <a:r>
              <a:rPr lang="en-US" sz="3600" dirty="0" smtClean="0"/>
              <a:t>: Remove items that cause damage to equipments.</a:t>
            </a:r>
            <a:endParaRPr lang="en-IN" sz="3600" dirty="0" smtClean="0"/>
          </a:p>
          <a:p>
            <a:endParaRPr lang="en-IN" sz="3600" dirty="0" smtClean="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87665" y="3659875"/>
            <a:ext cx="3023198" cy="1888416"/>
          </a:xfrm>
        </p:spPr>
        <p:txBody>
          <a:bodyPr>
            <a:noAutofit/>
          </a:bodyPr>
          <a:lstStyle/>
          <a:p>
            <a:pPr algn="l"/>
            <a:r>
              <a:rPr lang="en-US" sz="2000" dirty="0" smtClean="0">
                <a:solidFill>
                  <a:schemeClr val="tx1"/>
                </a:solidFill>
              </a:rPr>
              <a:t>Manual Sorting Station with bunkers to sort 15 fractions</a:t>
            </a:r>
            <a:endParaRPr lang="en-US" sz="2000" dirty="0" smtClean="0">
              <a:solidFill>
                <a:schemeClr val="tx1"/>
              </a:solidFill>
            </a:endParaRPr>
          </a:p>
          <a:p>
            <a:pPr marL="457200" indent="-457200" algn="l">
              <a:buFont typeface="Arial" panose="02080604020202020204" pitchFamily="34" charset="0"/>
              <a:buChar char="•"/>
            </a:pPr>
            <a:r>
              <a:rPr lang="en-US" sz="2000" dirty="0" smtClean="0">
                <a:solidFill>
                  <a:schemeClr val="tx1"/>
                </a:solidFill>
              </a:rPr>
              <a:t>Ventilation system</a:t>
            </a:r>
            <a:endParaRPr lang="en-US" sz="2000" dirty="0" smtClean="0">
              <a:solidFill>
                <a:schemeClr val="tx1"/>
              </a:solidFill>
            </a:endParaRPr>
          </a:p>
          <a:p>
            <a:pPr marL="457200" indent="-457200" algn="l">
              <a:buFont typeface="Arial" panose="02080604020202020204" pitchFamily="34" charset="0"/>
              <a:buChar char="•"/>
            </a:pPr>
            <a:r>
              <a:rPr lang="en-US" sz="2000" dirty="0" smtClean="0">
                <a:solidFill>
                  <a:schemeClr val="tx1"/>
                </a:solidFill>
              </a:rPr>
              <a:t>Lighting</a:t>
            </a:r>
            <a:endParaRPr lang="en-US" sz="2000" dirty="0" smtClean="0">
              <a:solidFill>
                <a:schemeClr val="tx1"/>
              </a:solidFill>
            </a:endParaRPr>
          </a:p>
          <a:p>
            <a:pPr marL="457200" indent="-457200" algn="l">
              <a:buFont typeface="Arial" panose="02080604020202020204" pitchFamily="34" charset="0"/>
              <a:buChar char="•"/>
            </a:pPr>
            <a:r>
              <a:rPr lang="en-US" sz="2000" dirty="0" smtClean="0">
                <a:solidFill>
                  <a:schemeClr val="tx1"/>
                </a:solidFill>
              </a:rPr>
              <a:t>Safety switches </a:t>
            </a:r>
            <a:endParaRPr lang="en-US" sz="2000" dirty="0" smtClean="0">
              <a:solidFill>
                <a:schemeClr val="tx1"/>
              </a:solidFill>
            </a:endParaRPr>
          </a:p>
        </p:txBody>
      </p:sp>
      <p:pic>
        <p:nvPicPr>
          <p:cNvPr id="2" name="Picture 1"/>
          <p:cNvPicPr>
            <a:picLocks noChangeAspect="1"/>
          </p:cNvPicPr>
          <p:nvPr/>
        </p:nvPicPr>
        <p:blipFill>
          <a:blip r:embed="rId1"/>
          <a:stretch>
            <a:fillRect/>
          </a:stretch>
        </p:blipFill>
        <p:spPr>
          <a:xfrm>
            <a:off x="256767" y="1443789"/>
            <a:ext cx="5287880" cy="4700337"/>
          </a:xfrm>
          <a:prstGeom prst="rect">
            <a:avLst/>
          </a:prstGeom>
        </p:spPr>
      </p:pic>
      <p:pic>
        <p:nvPicPr>
          <p:cNvPr id="4" name="Picture 3"/>
          <p:cNvPicPr>
            <a:picLocks noChangeAspect="1"/>
          </p:cNvPicPr>
          <p:nvPr/>
        </p:nvPicPr>
        <p:blipFill>
          <a:blip r:embed="rId2" cstate="print"/>
          <a:stretch>
            <a:fillRect/>
          </a:stretch>
        </p:blipFill>
        <p:spPr>
          <a:xfrm>
            <a:off x="5046578" y="216567"/>
            <a:ext cx="3796632" cy="2847474"/>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p>
            <a:r>
              <a:rPr lang="en-US" b="1" dirty="0" smtClean="0"/>
              <a:t>Manual Sorting Station</a:t>
            </a:r>
            <a:endParaRPr lang="en-US" b="1"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22529" name="Picture 1"/>
          <p:cNvPicPr>
            <a:picLocks noGrp="1" noChangeAspect="1" noChangeArrowheads="1"/>
          </p:cNvPicPr>
          <p:nvPr>
            <p:ph idx="1"/>
          </p:nvPr>
        </p:nvPicPr>
        <p:blipFill>
          <a:blip r:embed="rId1" cstate="print"/>
          <a:srcRect/>
          <a:stretch>
            <a:fillRect/>
          </a:stretch>
        </p:blipFill>
        <p:spPr bwMode="auto">
          <a:xfrm>
            <a:off x="1554691" y="1600200"/>
            <a:ext cx="6034617" cy="452596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par>
                                <p:cTn id="13" presetID="4" presetClass="entr" presetSubtype="16" fill="hold" nodeType="withEffect">
                                  <p:stCondLst>
                                    <p:cond delay="0"/>
                                  </p:stCondLst>
                                  <p:childTnLst>
                                    <p:set>
                                      <p:cBhvr>
                                        <p:cTn id="14" dur="1" fill="hold">
                                          <p:stCondLst>
                                            <p:cond delay="0"/>
                                          </p:stCondLst>
                                        </p:cTn>
                                        <p:tgtEl>
                                          <p:spTgt spid="22529"/>
                                        </p:tgtEl>
                                        <p:attrNameLst>
                                          <p:attrName>style.visibility</p:attrName>
                                        </p:attrNameLst>
                                      </p:cBhvr>
                                      <p:to>
                                        <p:strVal val="visible"/>
                                      </p:to>
                                    </p:set>
                                    <p:animEffect transition="in" filter="box(in)">
                                      <p:cBhvr>
                                        <p:cTn id="15" dur="500"/>
                                        <p:tgtEl>
                                          <p:spTgt spid="22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lstStyle/>
          <a:p>
            <a:r>
              <a:rPr lang="en-US" b="1" dirty="0" smtClean="0"/>
              <a:t>Manual Sorting Station-Bottom</a:t>
            </a:r>
            <a:endParaRPr lang="en-US" b="1"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77826" name="Picture 2"/>
          <p:cNvPicPr>
            <a:picLocks noGrp="1" noChangeAspect="1" noChangeArrowheads="1"/>
          </p:cNvPicPr>
          <p:nvPr>
            <p:ph idx="1"/>
          </p:nvPr>
        </p:nvPicPr>
        <p:blipFill>
          <a:blip r:embed="rId1" cstate="print"/>
          <a:srcRect/>
          <a:stretch>
            <a:fillRect/>
          </a:stretch>
        </p:blipFill>
        <p:spPr bwMode="auto">
          <a:xfrm>
            <a:off x="1554691" y="1600200"/>
            <a:ext cx="6034617" cy="452596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7826"/>
                                        </p:tgtEl>
                                        <p:attrNameLst>
                                          <p:attrName>style.visibility</p:attrName>
                                        </p:attrNameLst>
                                      </p:cBhvr>
                                      <p:to>
                                        <p:strVal val="visible"/>
                                      </p:to>
                                    </p:set>
                                    <p:animEffect transition="in" filter="box(in)">
                                      <p:cBhvr>
                                        <p:cTn id="12"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Conveying Recyclables</a:t>
            </a:r>
            <a:endParaRPr lang="en-US"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79874" name="Picture 2"/>
          <p:cNvPicPr>
            <a:picLocks noGrp="1" noChangeAspect="1" noChangeArrowheads="1"/>
          </p:cNvPicPr>
          <p:nvPr>
            <p:ph idx="1"/>
          </p:nvPr>
        </p:nvPicPr>
        <p:blipFill>
          <a:blip r:embed="rId1" cstate="print"/>
          <a:srcRect/>
          <a:stretch>
            <a:fillRect/>
          </a:stretch>
        </p:blipFill>
        <p:spPr bwMode="auto">
          <a:xfrm>
            <a:off x="1554691" y="1600200"/>
            <a:ext cx="6034617" cy="452596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Effect transition="in" filter="box(in)">
                                      <p:cBhvr>
                                        <p:cTn id="12" dur="500"/>
                                        <p:tgtEl>
                                          <p:spTgt spid="79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Recyclables</a:t>
            </a:r>
            <a:endParaRPr lang="en-US" b="1"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78850" name="Picture 2"/>
          <p:cNvPicPr>
            <a:picLocks noGrp="1" noChangeAspect="1" noChangeArrowheads="1"/>
          </p:cNvPicPr>
          <p:nvPr>
            <p:ph idx="1"/>
          </p:nvPr>
        </p:nvPicPr>
        <p:blipFill>
          <a:blip r:embed="rId1" cstate="print"/>
          <a:srcRect/>
          <a:stretch>
            <a:fillRect/>
          </a:stretch>
        </p:blipFill>
        <p:spPr bwMode="auto">
          <a:xfrm>
            <a:off x="1066800" y="1447800"/>
            <a:ext cx="6781800" cy="50863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8850"/>
                                        </p:tgtEl>
                                        <p:attrNameLst>
                                          <p:attrName>style.visibility</p:attrName>
                                        </p:attrNameLst>
                                      </p:cBhvr>
                                      <p:to>
                                        <p:strVal val="visible"/>
                                      </p:to>
                                    </p:set>
                                    <p:animEffect transition="in" filter="box(in)">
                                      <p:cBhvr>
                                        <p:cTn id="12" dur="5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b="1" smtClean="0">
                <a:cs typeface="Arial" panose="02080604020202020204" pitchFamily="34" charset="0"/>
              </a:rPr>
              <a:t>Manual Separation</a:t>
            </a:r>
            <a:endParaRPr lang="en-IN" smtClean="0"/>
          </a:p>
        </p:txBody>
      </p:sp>
      <p:sp>
        <p:nvSpPr>
          <p:cNvPr id="37891" name="Content Placeholder 2"/>
          <p:cNvSpPr>
            <a:spLocks noGrp="1"/>
          </p:cNvSpPr>
          <p:nvPr>
            <p:ph idx="1"/>
          </p:nvPr>
        </p:nvSpPr>
        <p:spPr>
          <a:xfrm>
            <a:off x="457200" y="1600200"/>
            <a:ext cx="8229600" cy="2185988"/>
          </a:xfrm>
        </p:spPr>
        <p:txBody>
          <a:bodyPr/>
          <a:lstStyle/>
          <a:p>
            <a:r>
              <a:rPr lang="en-US" dirty="0" smtClean="0"/>
              <a:t>The Picking Belt should be &lt; 60 cm for one side picking</a:t>
            </a:r>
            <a:endParaRPr lang="en-US" dirty="0" smtClean="0"/>
          </a:p>
          <a:p>
            <a:r>
              <a:rPr lang="en-US" dirty="0" smtClean="0"/>
              <a:t>&lt;90-120 cm for both side picking</a:t>
            </a:r>
            <a:endParaRPr lang="en-US" dirty="0" smtClean="0"/>
          </a:p>
          <a:p>
            <a:r>
              <a:rPr lang="en-US" smtClean="0"/>
              <a:t>Speed  9-15 m/min.</a:t>
            </a:r>
            <a:endParaRPr lang="en-IN" dirty="0" smtClean="0"/>
          </a:p>
        </p:txBody>
      </p:sp>
      <p:graphicFrame>
        <p:nvGraphicFramePr>
          <p:cNvPr id="4" name="Table 3"/>
          <p:cNvGraphicFramePr>
            <a:graphicFrameLocks noGrp="1"/>
          </p:cNvGraphicFramePr>
          <p:nvPr/>
        </p:nvGraphicFramePr>
        <p:xfrm>
          <a:off x="228600" y="3886200"/>
          <a:ext cx="8610601" cy="2804160"/>
        </p:xfrm>
        <a:graphic>
          <a:graphicData uri="http://schemas.openxmlformats.org/drawingml/2006/table">
            <a:tbl>
              <a:tblPr/>
              <a:tblGrid>
                <a:gridCol w="3834405"/>
                <a:gridCol w="2224980"/>
                <a:gridCol w="2551216"/>
              </a:tblGrid>
              <a:tr h="700881">
                <a:tc>
                  <a:txBody>
                    <a:bodyPr/>
                    <a:lstStyle/>
                    <a:p>
                      <a:pPr algn="ctr">
                        <a:lnSpc>
                          <a:spcPct val="115000"/>
                        </a:lnSpc>
                        <a:spcAft>
                          <a:spcPts val="1000"/>
                        </a:spcAft>
                      </a:pPr>
                      <a:r>
                        <a:rPr lang="en-IN" sz="2000" b="1" dirty="0">
                          <a:solidFill>
                            <a:srgbClr val="0D0D0D"/>
                          </a:solidFill>
                          <a:latin typeface="Arial"/>
                          <a:ea typeface="Calibri"/>
                          <a:cs typeface="Times New Roman"/>
                        </a:rPr>
                        <a:t>Material</a:t>
                      </a:r>
                      <a:endParaRPr lang="en-IN"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IN" sz="2000" b="1">
                          <a:solidFill>
                            <a:srgbClr val="0D0D0D"/>
                          </a:solidFill>
                          <a:latin typeface="Arial"/>
                          <a:ea typeface="Calibri"/>
                          <a:cs typeface="Times New Roman"/>
                        </a:rPr>
                        <a:t>Sorting Rate (kg/hr/sorter)</a:t>
                      </a:r>
                      <a:endParaRPr lang="en-IN" sz="2000" b="1">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IN" sz="2000" b="1" dirty="0">
                          <a:solidFill>
                            <a:srgbClr val="0D0D0D"/>
                          </a:solidFill>
                          <a:latin typeface="Arial"/>
                          <a:ea typeface="Calibri"/>
                          <a:cs typeface="Times New Roman"/>
                        </a:rPr>
                        <a:t>Recovery Efficiency (%)</a:t>
                      </a:r>
                      <a:endParaRPr lang="en-IN"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441">
                <a:tc>
                  <a:txBody>
                    <a:bodyPr/>
                    <a:lstStyle/>
                    <a:p>
                      <a:pPr>
                        <a:lnSpc>
                          <a:spcPct val="115000"/>
                        </a:lnSpc>
                        <a:spcAft>
                          <a:spcPts val="1000"/>
                        </a:spcAft>
                      </a:pPr>
                      <a:r>
                        <a:rPr lang="en-IN" sz="2000" dirty="0" err="1">
                          <a:solidFill>
                            <a:srgbClr val="0D0D0D"/>
                          </a:solidFill>
                          <a:latin typeface="Arial"/>
                          <a:ea typeface="Calibri"/>
                          <a:cs typeface="Times New Roman"/>
                        </a:rPr>
                        <a:t>Newspaper</a:t>
                      </a:r>
                      <a:r>
                        <a:rPr lang="en-IN" sz="2000" baseline="30000" dirty="0" err="1">
                          <a:solidFill>
                            <a:srgbClr val="0D0D0D"/>
                          </a:solidFill>
                          <a:latin typeface="Arial"/>
                          <a:ea typeface="Calibri"/>
                          <a:cs typeface="Times New Roman"/>
                        </a:rPr>
                        <a:t>a</a:t>
                      </a:r>
                      <a:endParaRPr lang="en-IN"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IN" sz="2000" dirty="0">
                          <a:solidFill>
                            <a:srgbClr val="0D0D0D"/>
                          </a:solidFill>
                          <a:latin typeface="Arial"/>
                          <a:ea typeface="Calibri"/>
                          <a:cs typeface="Times New Roman"/>
                        </a:rPr>
                        <a:t>700 – </a:t>
                      </a:r>
                      <a:r>
                        <a:rPr lang="en-IN" sz="2000" dirty="0" smtClean="0">
                          <a:solidFill>
                            <a:srgbClr val="0D0D0D"/>
                          </a:solidFill>
                          <a:latin typeface="Arial"/>
                          <a:ea typeface="Calibri"/>
                          <a:cs typeface="Times New Roman"/>
                        </a:rPr>
                        <a:t>4500</a:t>
                      </a:r>
                      <a:endParaRPr lang="en-IN"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IN" sz="2000" dirty="0">
                          <a:solidFill>
                            <a:srgbClr val="0D0D0D"/>
                          </a:solidFill>
                          <a:latin typeface="Arial"/>
                          <a:ea typeface="Calibri"/>
                          <a:cs typeface="Times New Roman"/>
                        </a:rPr>
                        <a:t>60  -  95</a:t>
                      </a:r>
                      <a:endParaRPr lang="en-IN"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441">
                <a:tc>
                  <a:txBody>
                    <a:bodyPr/>
                    <a:lstStyle/>
                    <a:p>
                      <a:pPr>
                        <a:lnSpc>
                          <a:spcPct val="115000"/>
                        </a:lnSpc>
                        <a:spcAft>
                          <a:spcPts val="1000"/>
                        </a:spcAft>
                      </a:pPr>
                      <a:r>
                        <a:rPr lang="en-IN" sz="2000">
                          <a:solidFill>
                            <a:srgbClr val="0D0D0D"/>
                          </a:solidFill>
                          <a:latin typeface="Arial"/>
                          <a:ea typeface="Calibri"/>
                          <a:cs typeface="Times New Roman"/>
                        </a:rPr>
                        <a:t>Corrugated</a:t>
                      </a:r>
                      <a:r>
                        <a:rPr lang="en-IN" sz="2000" baseline="30000">
                          <a:solidFill>
                            <a:srgbClr val="0D0D0D"/>
                          </a:solidFill>
                          <a:latin typeface="Arial"/>
                          <a:ea typeface="Calibri"/>
                          <a:cs typeface="Times New Roman"/>
                        </a:rPr>
                        <a:t>a</a:t>
                      </a:r>
                      <a:endParaRPr lang="en-IN"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IN" sz="2000" dirty="0">
                          <a:solidFill>
                            <a:srgbClr val="0D0D0D"/>
                          </a:solidFill>
                          <a:latin typeface="Arial"/>
                          <a:ea typeface="Calibri"/>
                          <a:cs typeface="Times New Roman"/>
                        </a:rPr>
                        <a:t>700 – </a:t>
                      </a:r>
                      <a:r>
                        <a:rPr lang="en-IN" sz="2000" dirty="0" smtClean="0">
                          <a:solidFill>
                            <a:srgbClr val="0D0D0D"/>
                          </a:solidFill>
                          <a:latin typeface="Arial"/>
                          <a:ea typeface="Calibri"/>
                          <a:cs typeface="Times New Roman"/>
                        </a:rPr>
                        <a:t>4500</a:t>
                      </a:r>
                      <a:endParaRPr lang="en-IN"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IN" sz="2000">
                          <a:solidFill>
                            <a:srgbClr val="0D0D0D"/>
                          </a:solidFill>
                          <a:latin typeface="Arial"/>
                          <a:ea typeface="Calibri"/>
                          <a:cs typeface="Times New Roman"/>
                        </a:rPr>
                        <a:t>60  -  95</a:t>
                      </a:r>
                      <a:endParaRPr lang="en-IN"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441">
                <a:tc>
                  <a:txBody>
                    <a:bodyPr/>
                    <a:lstStyle/>
                    <a:p>
                      <a:pPr>
                        <a:lnSpc>
                          <a:spcPct val="115000"/>
                        </a:lnSpc>
                        <a:spcAft>
                          <a:spcPts val="1000"/>
                        </a:spcAft>
                      </a:pPr>
                      <a:r>
                        <a:rPr lang="en-IN" sz="2000">
                          <a:solidFill>
                            <a:srgbClr val="0D0D0D"/>
                          </a:solidFill>
                          <a:latin typeface="Arial"/>
                          <a:ea typeface="Calibri"/>
                          <a:cs typeface="Times New Roman"/>
                        </a:rPr>
                        <a:t>Glass containers</a:t>
                      </a:r>
                      <a:r>
                        <a:rPr lang="en-IN" sz="2000" baseline="30000">
                          <a:solidFill>
                            <a:srgbClr val="0D0D0D"/>
                          </a:solidFill>
                          <a:latin typeface="Arial"/>
                          <a:ea typeface="Calibri"/>
                          <a:cs typeface="Times New Roman"/>
                        </a:rPr>
                        <a:t>b</a:t>
                      </a:r>
                      <a:r>
                        <a:rPr lang="en-IN" sz="2000">
                          <a:solidFill>
                            <a:srgbClr val="0D0D0D"/>
                          </a:solidFill>
                          <a:latin typeface="Arial"/>
                          <a:ea typeface="Calibri"/>
                          <a:cs typeface="Times New Roman"/>
                        </a:rPr>
                        <a:t>(mixed colour)</a:t>
                      </a:r>
                      <a:endParaRPr lang="en-IN"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IN" sz="2000" dirty="0">
                          <a:solidFill>
                            <a:srgbClr val="0D0D0D"/>
                          </a:solidFill>
                          <a:latin typeface="Arial"/>
                          <a:ea typeface="Calibri"/>
                          <a:cs typeface="Times New Roman"/>
                        </a:rPr>
                        <a:t>400  -  800</a:t>
                      </a:r>
                      <a:endParaRPr lang="en-IN"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IN" sz="2000">
                          <a:solidFill>
                            <a:srgbClr val="0D0D0D"/>
                          </a:solidFill>
                          <a:latin typeface="Arial"/>
                          <a:ea typeface="Calibri"/>
                          <a:cs typeface="Times New Roman"/>
                        </a:rPr>
                        <a:t>70  -  95</a:t>
                      </a:r>
                      <a:endParaRPr lang="en-IN"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441">
                <a:tc>
                  <a:txBody>
                    <a:bodyPr/>
                    <a:lstStyle/>
                    <a:p>
                      <a:pPr>
                        <a:lnSpc>
                          <a:spcPct val="115000"/>
                        </a:lnSpc>
                        <a:spcAft>
                          <a:spcPts val="1000"/>
                        </a:spcAft>
                      </a:pPr>
                      <a:r>
                        <a:rPr lang="en-IN" sz="2000">
                          <a:solidFill>
                            <a:srgbClr val="0D0D0D"/>
                          </a:solidFill>
                          <a:latin typeface="Arial"/>
                          <a:ea typeface="Calibri"/>
                          <a:cs typeface="Times New Roman"/>
                        </a:rPr>
                        <a:t>Glass containers</a:t>
                      </a:r>
                      <a:r>
                        <a:rPr lang="en-IN" sz="2000" baseline="30000">
                          <a:solidFill>
                            <a:srgbClr val="0D0D0D"/>
                          </a:solidFill>
                          <a:latin typeface="Arial"/>
                          <a:ea typeface="Calibri"/>
                          <a:cs typeface="Times New Roman"/>
                        </a:rPr>
                        <a:t>b</a:t>
                      </a:r>
                      <a:r>
                        <a:rPr lang="en-IN" sz="2000">
                          <a:solidFill>
                            <a:srgbClr val="0D0D0D"/>
                          </a:solidFill>
                          <a:latin typeface="Arial"/>
                          <a:ea typeface="Calibri"/>
                          <a:cs typeface="Times New Roman"/>
                        </a:rPr>
                        <a:t>(by colour)</a:t>
                      </a:r>
                      <a:endParaRPr lang="en-IN"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IN" sz="2000">
                          <a:solidFill>
                            <a:srgbClr val="0D0D0D"/>
                          </a:solidFill>
                          <a:latin typeface="Arial"/>
                          <a:ea typeface="Calibri"/>
                          <a:cs typeface="Times New Roman"/>
                        </a:rPr>
                        <a:t>200  -  400</a:t>
                      </a:r>
                      <a:endParaRPr lang="en-IN"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IN" sz="2000">
                          <a:solidFill>
                            <a:srgbClr val="0D0D0D"/>
                          </a:solidFill>
                          <a:latin typeface="Arial"/>
                          <a:ea typeface="Calibri"/>
                          <a:cs typeface="Times New Roman"/>
                        </a:rPr>
                        <a:t>80  -  95</a:t>
                      </a:r>
                      <a:endParaRPr lang="en-IN"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441">
                <a:tc>
                  <a:txBody>
                    <a:bodyPr/>
                    <a:lstStyle/>
                    <a:p>
                      <a:pPr>
                        <a:lnSpc>
                          <a:spcPct val="115000"/>
                        </a:lnSpc>
                        <a:spcAft>
                          <a:spcPts val="1000"/>
                        </a:spcAft>
                      </a:pPr>
                      <a:r>
                        <a:rPr lang="en-IN" sz="2000">
                          <a:solidFill>
                            <a:srgbClr val="0D0D0D"/>
                          </a:solidFill>
                          <a:latin typeface="Arial"/>
                          <a:ea typeface="Calibri"/>
                          <a:cs typeface="Times New Roman"/>
                        </a:rPr>
                        <a:t>Plastic containers</a:t>
                      </a:r>
                      <a:r>
                        <a:rPr lang="en-IN" sz="2000" baseline="30000">
                          <a:solidFill>
                            <a:srgbClr val="0D0D0D"/>
                          </a:solidFill>
                          <a:latin typeface="Arial"/>
                          <a:ea typeface="Calibri"/>
                          <a:cs typeface="Times New Roman"/>
                        </a:rPr>
                        <a:t>b</a:t>
                      </a:r>
                      <a:r>
                        <a:rPr lang="en-IN" sz="2000">
                          <a:solidFill>
                            <a:srgbClr val="0D0D0D"/>
                          </a:solidFill>
                          <a:latin typeface="Arial"/>
                          <a:ea typeface="Calibri"/>
                          <a:cs typeface="Times New Roman"/>
                        </a:rPr>
                        <a:t>(PET,HDPE)</a:t>
                      </a:r>
                      <a:endParaRPr lang="en-IN"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IN" sz="2000">
                          <a:solidFill>
                            <a:srgbClr val="0D0D0D"/>
                          </a:solidFill>
                          <a:latin typeface="Arial"/>
                          <a:ea typeface="Calibri"/>
                          <a:cs typeface="Times New Roman"/>
                        </a:rPr>
                        <a:t>140  -  280</a:t>
                      </a:r>
                      <a:endParaRPr lang="en-IN"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IN" sz="2000">
                          <a:solidFill>
                            <a:srgbClr val="0D0D0D"/>
                          </a:solidFill>
                          <a:latin typeface="Arial"/>
                          <a:ea typeface="Calibri"/>
                          <a:cs typeface="Times New Roman"/>
                        </a:rPr>
                        <a:t>80  -  95</a:t>
                      </a:r>
                      <a:endParaRPr lang="en-IN"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441">
                <a:tc>
                  <a:txBody>
                    <a:bodyPr/>
                    <a:lstStyle/>
                    <a:p>
                      <a:pPr>
                        <a:lnSpc>
                          <a:spcPct val="115000"/>
                        </a:lnSpc>
                        <a:spcAft>
                          <a:spcPts val="1000"/>
                        </a:spcAft>
                      </a:pPr>
                      <a:r>
                        <a:rPr lang="en-IN" sz="2000">
                          <a:solidFill>
                            <a:srgbClr val="0D0D0D"/>
                          </a:solidFill>
                          <a:latin typeface="Arial"/>
                          <a:ea typeface="Calibri"/>
                          <a:cs typeface="Times New Roman"/>
                        </a:rPr>
                        <a:t>Aluminium cans</a:t>
                      </a:r>
                      <a:r>
                        <a:rPr lang="en-IN" sz="2000" baseline="30000">
                          <a:solidFill>
                            <a:srgbClr val="0D0D0D"/>
                          </a:solidFill>
                          <a:latin typeface="Arial"/>
                          <a:ea typeface="Calibri"/>
                          <a:cs typeface="Times New Roman"/>
                        </a:rPr>
                        <a:t>b</a:t>
                      </a:r>
                      <a:endParaRPr lang="en-IN"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IN" sz="2000">
                          <a:solidFill>
                            <a:srgbClr val="0D0D0D"/>
                          </a:solidFill>
                          <a:latin typeface="Arial"/>
                          <a:ea typeface="Calibri"/>
                          <a:cs typeface="Times New Roman"/>
                        </a:rPr>
                        <a:t>45  -  55</a:t>
                      </a:r>
                      <a:endParaRPr lang="en-IN"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IN" sz="2000" dirty="0">
                          <a:solidFill>
                            <a:srgbClr val="0D0D0D"/>
                          </a:solidFill>
                          <a:latin typeface="Arial"/>
                          <a:ea typeface="Calibri"/>
                          <a:cs typeface="Times New Roman"/>
                        </a:rPr>
                        <a:t>80  -  95</a:t>
                      </a:r>
                      <a:endParaRPr lang="en-IN"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box(in)">
                                      <p:cBhvr>
                                        <p:cTn id="7" dur="5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7891">
                                            <p:txEl>
                                              <p:pRg st="0" end="0"/>
                                            </p:txEl>
                                          </p:spTgt>
                                        </p:tgtEl>
                                        <p:attrNameLst>
                                          <p:attrName>style.visibility</p:attrName>
                                        </p:attrNameLst>
                                      </p:cBhvr>
                                      <p:to>
                                        <p:strVal val="visible"/>
                                      </p:to>
                                    </p:set>
                                    <p:animEffect transition="in" filter="box(in)">
                                      <p:cBhvr>
                                        <p:cTn id="12" dur="500"/>
                                        <p:tgtEl>
                                          <p:spTgt spid="378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7891">
                                            <p:txEl>
                                              <p:pRg st="1" end="1"/>
                                            </p:txEl>
                                          </p:spTgt>
                                        </p:tgtEl>
                                        <p:attrNameLst>
                                          <p:attrName>style.visibility</p:attrName>
                                        </p:attrNameLst>
                                      </p:cBhvr>
                                      <p:to>
                                        <p:strVal val="visible"/>
                                      </p:to>
                                    </p:set>
                                    <p:animEffect transition="in" filter="box(in)">
                                      <p:cBhvr>
                                        <p:cTn id="17" dur="500"/>
                                        <p:tgtEl>
                                          <p:spTgt spid="3789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7891">
                                            <p:txEl>
                                              <p:pRg st="2" end="2"/>
                                            </p:txEl>
                                          </p:spTgt>
                                        </p:tgtEl>
                                        <p:attrNameLst>
                                          <p:attrName>style.visibility</p:attrName>
                                        </p:attrNameLst>
                                      </p:cBhvr>
                                      <p:to>
                                        <p:strVal val="visible"/>
                                      </p:to>
                                    </p:set>
                                    <p:animEffect transition="in" filter="box(in)">
                                      <p:cBhvr>
                                        <p:cTn id="22" dur="500"/>
                                        <p:tgtEl>
                                          <p:spTgt spid="3789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1"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itle 1"/>
          <p:cNvSpPr>
            <a:spLocks noGrp="1"/>
          </p:cNvSpPr>
          <p:nvPr>
            <p:ph type="title"/>
          </p:nvPr>
        </p:nvSpPr>
        <p:spPr>
          <a:xfrm>
            <a:off x="428596" y="0"/>
            <a:ext cx="8229600" cy="1143000"/>
          </a:xfrm>
        </p:spPr>
        <p:txBody>
          <a:bodyPr/>
          <a:lstStyle/>
          <a:p>
            <a:r>
              <a:rPr lang="en-US" b="1" dirty="0" smtClean="0"/>
              <a:t>DETAILED FLOWSHEET MIXED WASTE</a:t>
            </a:r>
            <a:endParaRPr lang="en-IN" b="1" dirty="0" smtClean="0"/>
          </a:p>
        </p:txBody>
      </p:sp>
      <p:pic>
        <p:nvPicPr>
          <p:cNvPr id="69633" name="Picture 1"/>
          <p:cNvPicPr>
            <a:picLocks noChangeAspect="1" noChangeArrowheads="1"/>
          </p:cNvPicPr>
          <p:nvPr/>
        </p:nvPicPr>
        <p:blipFill>
          <a:blip r:embed="rId1"/>
          <a:srcRect l="14375" t="15556" r="37500" b="5555"/>
          <a:stretch>
            <a:fillRect/>
          </a:stretch>
        </p:blipFill>
        <p:spPr bwMode="auto">
          <a:xfrm>
            <a:off x="1447800" y="1143000"/>
            <a:ext cx="6197958" cy="5715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9633"/>
                                        </p:tgtEl>
                                        <p:attrNameLst>
                                          <p:attrName>style.visibility</p:attrName>
                                        </p:attrNameLst>
                                      </p:cBhvr>
                                      <p:to>
                                        <p:strVal val="visible"/>
                                      </p:to>
                                    </p:set>
                                    <p:animEffect transition="in" filter="box(in)">
                                      <p:cBhvr>
                                        <p:cTn id="12" dur="500"/>
                                        <p:tgtEl>
                                          <p:spTgt spid="69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1143000"/>
          </a:xfrm>
        </p:spPr>
        <p:txBody>
          <a:bodyPr/>
          <a:lstStyle/>
          <a:p>
            <a:pPr algn="l"/>
            <a:r>
              <a:rPr lang="en-IN" sz="2400" dirty="0" smtClean="0"/>
              <a:t>Design the manual sorting facility for 100 </a:t>
            </a:r>
            <a:r>
              <a:rPr lang="en-IN" sz="2400" dirty="0" err="1" smtClean="0"/>
              <a:t>tpd</a:t>
            </a:r>
            <a:r>
              <a:rPr lang="en-IN" sz="2400" dirty="0" smtClean="0"/>
              <a:t> of solid waste. Assume the maximum pick capacity of a person 250 kg/h.</a:t>
            </a:r>
            <a:br>
              <a:rPr lang="en-IN" sz="2400" dirty="0" smtClean="0"/>
            </a:br>
            <a:r>
              <a:rPr lang="en-IN" sz="2400" dirty="0" smtClean="0"/>
              <a:t>No. of days of effective operation considered in a year = 320 days</a:t>
            </a:r>
            <a:br>
              <a:rPr lang="en-IN" sz="2400" dirty="0" smtClean="0"/>
            </a:br>
            <a:r>
              <a:rPr lang="en-IN" sz="2400" dirty="0" smtClean="0"/>
              <a:t>No. of operating hours considered in a day = 16 hrs.</a:t>
            </a:r>
            <a:br>
              <a:rPr lang="en-IN" sz="2400" dirty="0" smtClean="0"/>
            </a:br>
            <a:r>
              <a:rPr lang="en-IN" sz="2400" dirty="0" smtClean="0"/>
              <a:t>Space provided per Person =1.50 m</a:t>
            </a:r>
            <a:br>
              <a:rPr lang="en-IN" sz="2400" dirty="0" smtClean="0"/>
            </a:br>
            <a:r>
              <a:rPr lang="en-IN" sz="2400" dirty="0" smtClean="0"/>
              <a:t>No. of units and belt provided = 1.</a:t>
            </a:r>
            <a:br>
              <a:rPr lang="en-IN" sz="2400" dirty="0" smtClean="0"/>
            </a:br>
            <a:endParaRPr lang="en-IN" sz="2400" dirty="0" smtClean="0"/>
          </a:p>
        </p:txBody>
      </p:sp>
      <p:sp>
        <p:nvSpPr>
          <p:cNvPr id="3" name="Content Placeholder 2"/>
          <p:cNvSpPr>
            <a:spLocks noGrp="1"/>
          </p:cNvSpPr>
          <p:nvPr>
            <p:ph idx="1"/>
          </p:nvPr>
        </p:nvSpPr>
        <p:spPr>
          <a:xfrm>
            <a:off x="0" y="2803525"/>
            <a:ext cx="9144000" cy="4054475"/>
          </a:xfrm>
        </p:spPr>
        <p:txBody>
          <a:bodyPr/>
          <a:lstStyle/>
          <a:p>
            <a:r>
              <a:rPr lang="en-IN" sz="2200" dirty="0" smtClean="0"/>
              <a:t>Solution:</a:t>
            </a:r>
            <a:endParaRPr lang="en-IN" sz="2200" dirty="0" smtClean="0"/>
          </a:p>
          <a:p>
            <a:r>
              <a:rPr lang="en-IN" sz="2200" b="1" dirty="0" smtClean="0"/>
              <a:t>Step 1: Capacity (Throughput Rate) of the Manual Sorting Conveyor Belt.</a:t>
            </a:r>
            <a:endParaRPr lang="en-IN" sz="2200" dirty="0" smtClean="0"/>
          </a:p>
          <a:p>
            <a:r>
              <a:rPr lang="en-IN" sz="2200" dirty="0" smtClean="0"/>
              <a:t>Total Quantity of Input MSW to be treated in a year = 100 x 365 = 36500 tons/annum.</a:t>
            </a:r>
            <a:endParaRPr lang="en-IN" sz="2200" dirty="0" smtClean="0"/>
          </a:p>
          <a:p>
            <a:r>
              <a:rPr lang="en-IN" sz="2200" dirty="0" smtClean="0"/>
              <a:t>Capacity (Throughput Rate) = Total Qty. / Effective operation hours = 36500 / (320 x 16) = 7.13 tons/hr</a:t>
            </a:r>
            <a:endParaRPr lang="en-IN" sz="2200" dirty="0" smtClean="0"/>
          </a:p>
          <a:p>
            <a:r>
              <a:rPr lang="en-IN" sz="2200" dirty="0" smtClean="0"/>
              <a:t>Therefore, Capacity (Throughput Rate) of each Unit required = 7.13 tons/hr.</a:t>
            </a:r>
            <a:endParaRPr lang="en-IN" sz="2200" dirty="0" smtClean="0"/>
          </a:p>
          <a:p>
            <a:r>
              <a:rPr lang="en-IN" sz="2200" dirty="0" smtClean="0"/>
              <a:t>Provide </a:t>
            </a:r>
            <a:r>
              <a:rPr lang="en-IN" sz="2200" b="1" dirty="0" smtClean="0"/>
              <a:t>8 ton/hr</a:t>
            </a:r>
            <a:r>
              <a:rPr lang="en-IN" sz="2200" dirty="0" smtClean="0"/>
              <a:t> (With 10% safety factor).</a:t>
            </a:r>
            <a:endParaRPr lang="en-IN" sz="2200" dirty="0" smtClean="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ox(i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ox(i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ox(i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ox(i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ox(i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ox(in)">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482012" cy="5943600"/>
          </a:xfrm>
        </p:spPr>
        <p:txBody>
          <a:bodyPr/>
          <a:lstStyle/>
          <a:p>
            <a:r>
              <a:rPr lang="en-IN" sz="2400" b="1" dirty="0" smtClean="0"/>
              <a:t>Step 2: Personnel Requirement.</a:t>
            </a:r>
            <a:endParaRPr lang="en-IN" sz="2400" dirty="0" smtClean="0"/>
          </a:p>
          <a:p>
            <a:r>
              <a:rPr lang="en-IN" sz="2400" dirty="0" smtClean="0"/>
              <a:t>Person Requirement = Throughput rate / maximum pick capacity of a person</a:t>
            </a:r>
            <a:endParaRPr lang="en-IN" sz="2400" dirty="0" smtClean="0"/>
          </a:p>
          <a:p>
            <a:r>
              <a:rPr lang="en-IN" sz="2400" dirty="0" smtClean="0"/>
              <a:t>= 8 t/h x 1000 kg/t / 250 kg/person = 32 person</a:t>
            </a:r>
            <a:endParaRPr lang="en-IN" sz="2400" dirty="0" smtClean="0"/>
          </a:p>
          <a:p>
            <a:r>
              <a:rPr lang="en-IN" sz="2400" dirty="0" smtClean="0"/>
              <a:t>Considering two rows of Pickers, one at each side of Manual Sorting Conveyor Belt, </a:t>
            </a:r>
            <a:endParaRPr lang="en-IN" sz="2400" dirty="0" smtClean="0"/>
          </a:p>
          <a:p>
            <a:r>
              <a:rPr lang="en-IN" sz="2400" dirty="0" smtClean="0"/>
              <a:t>No. of Pickers required at each side of Conveyor Belt. = </a:t>
            </a:r>
            <a:r>
              <a:rPr lang="en-IN" sz="2400" b="1" dirty="0" smtClean="0"/>
              <a:t>16 No</a:t>
            </a:r>
            <a:r>
              <a:rPr lang="en-IN" sz="2400" dirty="0" smtClean="0"/>
              <a:t>.</a:t>
            </a:r>
            <a:endParaRPr lang="en-IN" sz="2400" dirty="0" smtClean="0"/>
          </a:p>
          <a:p>
            <a:r>
              <a:rPr lang="en-IN" sz="2400" b="1" dirty="0" smtClean="0"/>
              <a:t>Step 3: Length of Conveyor Belt</a:t>
            </a:r>
            <a:r>
              <a:rPr lang="en-IN" sz="2400" dirty="0" smtClean="0"/>
              <a:t>.</a:t>
            </a:r>
            <a:endParaRPr lang="en-IN" sz="2400" dirty="0" smtClean="0"/>
          </a:p>
          <a:p>
            <a:r>
              <a:rPr lang="en-IN" sz="2400" dirty="0" smtClean="0"/>
              <a:t>Assume minimum Space provided per Person =1.50m.</a:t>
            </a:r>
            <a:endParaRPr lang="en-IN" sz="2400" dirty="0" smtClean="0"/>
          </a:p>
          <a:p>
            <a:r>
              <a:rPr lang="en-IN" sz="2400" dirty="0" smtClean="0"/>
              <a:t>Length of Conveyor Belt required = 16 x 1.5 = 24 m.</a:t>
            </a:r>
            <a:endParaRPr lang="en-IN" sz="2400" dirty="0" smtClean="0"/>
          </a:p>
          <a:p>
            <a:r>
              <a:rPr lang="en-IN" sz="2400" dirty="0" smtClean="0"/>
              <a:t>Provide 1 conveyor belt with length </a:t>
            </a:r>
            <a:r>
              <a:rPr lang="en-IN" sz="2400" b="1" dirty="0" smtClean="0"/>
              <a:t>24.00m</a:t>
            </a:r>
            <a:r>
              <a:rPr lang="en-IN" sz="2400" dirty="0" smtClean="0"/>
              <a:t>.</a:t>
            </a:r>
            <a:endParaRPr lang="en-IN" sz="2400" dirty="0" smtClean="0"/>
          </a:p>
          <a:p>
            <a:endParaRPr lang="en-IN" sz="2400" dirty="0" smtClean="0"/>
          </a:p>
          <a:p>
            <a:endParaRPr lang="en-IN" sz="2400" dirty="0" smtClean="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685800"/>
            <a:ext cx="8229600" cy="715962"/>
          </a:xfrm>
        </p:spPr>
        <p:txBody>
          <a:bodyPr/>
          <a:lstStyle/>
          <a:p>
            <a:r>
              <a:rPr lang="en-IN" sz="4000" b="1" dirty="0" smtClean="0"/>
              <a:t>SCREENING OF SOLID WASTE</a:t>
            </a:r>
            <a:br>
              <a:rPr lang="en-IN" sz="4000" dirty="0" smtClean="0"/>
            </a:br>
            <a:endParaRPr lang="en-IN" sz="4000" dirty="0" smtClean="0"/>
          </a:p>
        </p:txBody>
      </p:sp>
      <p:sp>
        <p:nvSpPr>
          <p:cNvPr id="37891" name="Content Placeholder 2"/>
          <p:cNvSpPr>
            <a:spLocks noGrp="1"/>
          </p:cNvSpPr>
          <p:nvPr>
            <p:ph idx="1"/>
          </p:nvPr>
        </p:nvSpPr>
        <p:spPr/>
        <p:txBody>
          <a:bodyPr/>
          <a:lstStyle/>
          <a:p>
            <a:r>
              <a:rPr lang="en-IN" dirty="0" smtClean="0"/>
              <a:t>In solid waste processing, three types of screening machines are most commonly encountered:</a:t>
            </a:r>
            <a:endParaRPr lang="en-IN" dirty="0" smtClean="0"/>
          </a:p>
          <a:p>
            <a:pPr>
              <a:buFont typeface="Arial" panose="02080604020202020204" pitchFamily="34" charset="0"/>
              <a:buNone/>
            </a:pPr>
            <a:endParaRPr lang="en-IN" dirty="0" smtClean="0"/>
          </a:p>
          <a:p>
            <a:r>
              <a:rPr lang="en-IN" dirty="0" smtClean="0"/>
              <a:t>The </a:t>
            </a:r>
            <a:r>
              <a:rPr lang="en-IN" dirty="0" err="1" smtClean="0"/>
              <a:t>trommel</a:t>
            </a:r>
            <a:r>
              <a:rPr lang="en-IN" dirty="0" smtClean="0"/>
              <a:t>, </a:t>
            </a:r>
            <a:endParaRPr lang="en-IN" dirty="0" smtClean="0"/>
          </a:p>
          <a:p>
            <a:r>
              <a:rPr lang="en-IN" dirty="0" smtClean="0"/>
              <a:t>The disk screen,</a:t>
            </a:r>
            <a:endParaRPr lang="en-IN" dirty="0" smtClean="0"/>
          </a:p>
          <a:p>
            <a:r>
              <a:rPr lang="en-IN" dirty="0" smtClean="0"/>
              <a:t>The vibrating screen.</a:t>
            </a:r>
            <a:endParaRPr lang="en-IN" dirty="0" smtClean="0"/>
          </a:p>
          <a:p>
            <a:endParaRPr lang="en-IN" dirty="0" smtClean="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box(in)">
                                      <p:cBhvr>
                                        <p:cTn id="7" dur="5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7891">
                                            <p:txEl>
                                              <p:pRg st="0" end="0"/>
                                            </p:txEl>
                                          </p:spTgt>
                                        </p:tgtEl>
                                        <p:attrNameLst>
                                          <p:attrName>style.visibility</p:attrName>
                                        </p:attrNameLst>
                                      </p:cBhvr>
                                      <p:to>
                                        <p:strVal val="visible"/>
                                      </p:to>
                                    </p:set>
                                    <p:animEffect transition="in" filter="box(in)">
                                      <p:cBhvr>
                                        <p:cTn id="12" dur="500"/>
                                        <p:tgtEl>
                                          <p:spTgt spid="378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Effect transition="in" filter="box(in)">
                                      <p:cBhvr>
                                        <p:cTn id="17" dur="500"/>
                                        <p:tgtEl>
                                          <p:spTgt spid="378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7891">
                                            <p:txEl>
                                              <p:pRg st="3" end="3"/>
                                            </p:txEl>
                                          </p:spTgt>
                                        </p:tgtEl>
                                        <p:attrNameLst>
                                          <p:attrName>style.visibility</p:attrName>
                                        </p:attrNameLst>
                                      </p:cBhvr>
                                      <p:to>
                                        <p:strVal val="visible"/>
                                      </p:to>
                                    </p:set>
                                    <p:animEffect transition="in" filter="box(in)">
                                      <p:cBhvr>
                                        <p:cTn id="22" dur="500"/>
                                        <p:tgtEl>
                                          <p:spTgt spid="378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7891">
                                            <p:txEl>
                                              <p:pRg st="4" end="4"/>
                                            </p:txEl>
                                          </p:spTgt>
                                        </p:tgtEl>
                                        <p:attrNameLst>
                                          <p:attrName>style.visibility</p:attrName>
                                        </p:attrNameLst>
                                      </p:cBhvr>
                                      <p:to>
                                        <p:strVal val="visible"/>
                                      </p:to>
                                    </p:set>
                                    <p:animEffect transition="in" filter="box(in)">
                                      <p:cBhvr>
                                        <p:cTn id="27" dur="500"/>
                                        <p:tgtEl>
                                          <p:spTgt spid="378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228600"/>
            <a:ext cx="8229600" cy="1143000"/>
          </a:xfrm>
        </p:spPr>
        <p:txBody>
          <a:bodyPr/>
          <a:lstStyle/>
          <a:p>
            <a:r>
              <a:rPr lang="en-IN" sz="4000" dirty="0" smtClean="0"/>
              <a:t> </a:t>
            </a:r>
            <a:br>
              <a:rPr lang="en-IN" sz="4000" dirty="0" smtClean="0"/>
            </a:br>
            <a:r>
              <a:rPr lang="en-IN" sz="4000" b="1" dirty="0" smtClean="0"/>
              <a:t>VIBRATING SCREEN</a:t>
            </a:r>
            <a:br>
              <a:rPr lang="en-IN" sz="4000" dirty="0" smtClean="0"/>
            </a:br>
            <a:endParaRPr lang="en-IN" sz="4000" dirty="0" smtClean="0"/>
          </a:p>
        </p:txBody>
      </p:sp>
      <p:sp>
        <p:nvSpPr>
          <p:cNvPr id="38915" name="Content Placeholder 2"/>
          <p:cNvSpPr>
            <a:spLocks noGrp="1"/>
          </p:cNvSpPr>
          <p:nvPr>
            <p:ph idx="1"/>
          </p:nvPr>
        </p:nvSpPr>
        <p:spPr>
          <a:xfrm>
            <a:off x="304800" y="1295400"/>
            <a:ext cx="8229600" cy="1114425"/>
          </a:xfrm>
        </p:spPr>
        <p:txBody>
          <a:bodyPr/>
          <a:lstStyle/>
          <a:p>
            <a:r>
              <a:rPr lang="en-IN" sz="2000" dirty="0" smtClean="0"/>
              <a:t>The vibrating screen, consists primarily of a screen panel mounted in a box. Screens are either punched plate or wire mesh. </a:t>
            </a:r>
            <a:endParaRPr lang="en-IN" sz="2000" dirty="0" smtClean="0"/>
          </a:p>
          <a:p>
            <a:r>
              <a:rPr lang="en-IN" sz="2000" dirty="0" smtClean="0"/>
              <a:t>A drive imparts either a vibratory or rotary motion to the box. The feed material is agitated, allowing fine material to pass through the screen. </a:t>
            </a:r>
            <a:endParaRPr lang="en-IN" sz="2000" dirty="0" smtClean="0"/>
          </a:p>
          <a:p>
            <a:endParaRPr lang="en-IN" sz="2000" dirty="0" smtClean="0"/>
          </a:p>
        </p:txBody>
      </p:sp>
      <p:pic>
        <p:nvPicPr>
          <p:cNvPr id="38916" name="Picture 3"/>
          <p:cNvPicPr>
            <a:picLocks noChangeAspect="1" noChangeArrowheads="1"/>
          </p:cNvPicPr>
          <p:nvPr/>
        </p:nvPicPr>
        <p:blipFill>
          <a:blip r:embed="rId1"/>
          <a:srcRect r="48499"/>
          <a:stretch>
            <a:fillRect/>
          </a:stretch>
        </p:blipFill>
        <p:spPr bwMode="auto">
          <a:xfrm>
            <a:off x="642938" y="3000375"/>
            <a:ext cx="3214687" cy="2714625"/>
          </a:xfrm>
          <a:prstGeom prst="rect">
            <a:avLst/>
          </a:prstGeom>
          <a:noFill/>
          <a:ln w="9525">
            <a:noFill/>
            <a:miter lim="800000"/>
            <a:headEnd/>
            <a:tailEnd/>
          </a:ln>
        </p:spPr>
      </p:pic>
      <p:pic>
        <p:nvPicPr>
          <p:cNvPr id="38917" name="Picture 4" descr="http://i01.i.aliimg.com/img/pb/697/519/493/493519697_473.jpg"/>
          <p:cNvPicPr>
            <a:picLocks noChangeAspect="1" noChangeArrowheads="1"/>
          </p:cNvPicPr>
          <p:nvPr/>
        </p:nvPicPr>
        <p:blipFill>
          <a:blip r:embed="rId2"/>
          <a:srcRect/>
          <a:stretch>
            <a:fillRect/>
          </a:stretch>
        </p:blipFill>
        <p:spPr bwMode="auto">
          <a:xfrm>
            <a:off x="4500563" y="2857500"/>
            <a:ext cx="3571875" cy="3000375"/>
          </a:xfrm>
          <a:prstGeom prst="rect">
            <a:avLst/>
          </a:prstGeom>
          <a:noFill/>
          <a:ln w="9525">
            <a:noFill/>
            <a:miter lim="800000"/>
            <a:headEnd/>
            <a:tailEnd/>
          </a:ln>
        </p:spPr>
      </p:pic>
      <p:sp>
        <p:nvSpPr>
          <p:cNvPr id="38918" name="Rectangle 1"/>
          <p:cNvSpPr>
            <a:spLocks noChangeArrowheads="1"/>
          </p:cNvSpPr>
          <p:nvPr/>
        </p:nvSpPr>
        <p:spPr bwMode="auto">
          <a:xfrm>
            <a:off x="142875" y="5842000"/>
            <a:ext cx="8391525" cy="1016000"/>
          </a:xfrm>
          <a:prstGeom prst="rect">
            <a:avLst/>
          </a:prstGeom>
          <a:noFill/>
          <a:ln w="9525">
            <a:noFill/>
            <a:miter lim="800000"/>
          </a:ln>
        </p:spPr>
        <p:txBody>
          <a:bodyPr wrap="square" anchor="ctr">
            <a:spAutoFit/>
          </a:bodyPr>
          <a:lstStyle/>
          <a:p>
            <a:pPr marL="457200" indent="-457200" algn="just">
              <a:buFont typeface="Arial" panose="02080604020202020204" pitchFamily="34" charset="0"/>
              <a:buAutoNum type="arabicPeriod"/>
            </a:pPr>
            <a:r>
              <a:rPr lang="en-US" sz="2000" b="1" dirty="0" smtClean="0">
                <a:solidFill>
                  <a:srgbClr val="0D0D0D"/>
                </a:solidFill>
              </a:rPr>
              <a:t>Work </a:t>
            </a:r>
            <a:r>
              <a:rPr lang="en-US" sz="2000" b="1" dirty="0">
                <a:solidFill>
                  <a:srgbClr val="0D0D0D"/>
                </a:solidFill>
              </a:rPr>
              <a:t>best with relatively dry, granular mixtures such as grit</a:t>
            </a:r>
            <a:r>
              <a:rPr lang="en-US" sz="2000" dirty="0">
                <a:solidFill>
                  <a:srgbClr val="0D0D0D"/>
                </a:solidFill>
              </a:rPr>
              <a:t>, </a:t>
            </a:r>
            <a:endParaRPr lang="en-US" sz="2000" dirty="0">
              <a:solidFill>
                <a:srgbClr val="0D0D0D"/>
              </a:solidFill>
            </a:endParaRPr>
          </a:p>
          <a:p>
            <a:pPr marL="457200" indent="-457200" algn="just">
              <a:buFont typeface="Arial" panose="02080604020202020204" pitchFamily="34" charset="0"/>
              <a:buAutoNum type="arabicPeriod"/>
            </a:pPr>
            <a:r>
              <a:rPr lang="en-US" sz="2000" b="1" dirty="0" smtClean="0">
                <a:solidFill>
                  <a:srgbClr val="0D0D0D"/>
                </a:solidFill>
              </a:rPr>
              <a:t>Performs </a:t>
            </a:r>
            <a:r>
              <a:rPr lang="en-US" sz="2000" b="1" dirty="0">
                <a:solidFill>
                  <a:srgbClr val="0D0D0D"/>
                </a:solidFill>
              </a:rPr>
              <a:t>poorly when the amount of undersize is a small fraction of the feed stream</a:t>
            </a:r>
            <a:r>
              <a:rPr lang="en-US" sz="2000" dirty="0">
                <a:solidFill>
                  <a:srgbClr val="0D0D0D"/>
                </a:solidFill>
              </a:rPr>
              <a:t>.</a:t>
            </a:r>
            <a:endParaRPr lang="en-US" sz="2000" dirty="0"/>
          </a:p>
        </p:txBody>
      </p:sp>
      <p:sp>
        <p:nvSpPr>
          <p:cNvPr id="7" name="Slide Number Placeholder 6"/>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ox(in)">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8917"/>
                                        </p:tgtEl>
                                        <p:attrNameLst>
                                          <p:attrName>style.visibility</p:attrName>
                                        </p:attrNameLst>
                                      </p:cBhvr>
                                      <p:to>
                                        <p:strVal val="visible"/>
                                      </p:to>
                                    </p:set>
                                    <p:animEffect transition="in" filter="box(in)">
                                      <p:cBhvr>
                                        <p:cTn id="12" dur="500"/>
                                        <p:tgtEl>
                                          <p:spTgt spid="3891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8916"/>
                                        </p:tgtEl>
                                        <p:attrNameLst>
                                          <p:attrName>style.visibility</p:attrName>
                                        </p:attrNameLst>
                                      </p:cBhvr>
                                      <p:to>
                                        <p:strVal val="visible"/>
                                      </p:to>
                                    </p:set>
                                    <p:animEffect transition="in" filter="box(in)">
                                      <p:cBhvr>
                                        <p:cTn id="17" dur="500"/>
                                        <p:tgtEl>
                                          <p:spTgt spid="389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8915">
                                            <p:txEl>
                                              <p:pRg st="0" end="0"/>
                                            </p:txEl>
                                          </p:spTgt>
                                        </p:tgtEl>
                                        <p:attrNameLst>
                                          <p:attrName>style.visibility</p:attrName>
                                        </p:attrNameLst>
                                      </p:cBhvr>
                                      <p:to>
                                        <p:strVal val="visible"/>
                                      </p:to>
                                    </p:set>
                                    <p:animEffect transition="in" filter="box(in)">
                                      <p:cBhvr>
                                        <p:cTn id="22" dur="500"/>
                                        <p:tgtEl>
                                          <p:spTgt spid="389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8915">
                                            <p:txEl>
                                              <p:pRg st="1" end="1"/>
                                            </p:txEl>
                                          </p:spTgt>
                                        </p:tgtEl>
                                        <p:attrNameLst>
                                          <p:attrName>style.visibility</p:attrName>
                                        </p:attrNameLst>
                                      </p:cBhvr>
                                      <p:to>
                                        <p:strVal val="visible"/>
                                      </p:to>
                                    </p:set>
                                    <p:animEffect transition="in" filter="box(in)">
                                      <p:cBhvr>
                                        <p:cTn id="27" dur="500"/>
                                        <p:tgtEl>
                                          <p:spTgt spid="3891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8918"/>
                                        </p:tgtEl>
                                        <p:attrNameLst>
                                          <p:attrName>style.visibility</p:attrName>
                                        </p:attrNameLst>
                                      </p:cBhvr>
                                      <p:to>
                                        <p:strVal val="visible"/>
                                      </p:to>
                                    </p:set>
                                    <p:animEffect transition="in" filter="box(in)">
                                      <p:cBhvr>
                                        <p:cTn id="32" dur="5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8915" grpId="0" build="p"/>
      <p:bldP spid="3891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IN" b="1" smtClean="0"/>
              <a:t>DISK SCREEN</a:t>
            </a:r>
            <a:br>
              <a:rPr lang="en-IN" smtClean="0"/>
            </a:br>
            <a:endParaRPr lang="en-IN" smtClean="0"/>
          </a:p>
        </p:txBody>
      </p:sp>
      <p:sp>
        <p:nvSpPr>
          <p:cNvPr id="39939" name="Content Placeholder 2"/>
          <p:cNvSpPr>
            <a:spLocks noGrp="1"/>
          </p:cNvSpPr>
          <p:nvPr>
            <p:ph idx="1"/>
          </p:nvPr>
        </p:nvSpPr>
        <p:spPr>
          <a:xfrm>
            <a:off x="304800" y="1295400"/>
            <a:ext cx="8382000" cy="1714494"/>
          </a:xfrm>
        </p:spPr>
        <p:txBody>
          <a:bodyPr/>
          <a:lstStyle/>
          <a:p>
            <a:r>
              <a:rPr lang="en-IN" sz="2000" dirty="0" smtClean="0"/>
              <a:t>The disk screen, consists of a series of shaft-mounted disks. </a:t>
            </a:r>
            <a:endParaRPr lang="en-IN" sz="2000" dirty="0" smtClean="0"/>
          </a:p>
          <a:p>
            <a:r>
              <a:rPr lang="en-IN" sz="2000" dirty="0" smtClean="0"/>
              <a:t>The screen opening is defined by the distance between the disks in one direction, and the distance between the shafts in the other. </a:t>
            </a:r>
            <a:endParaRPr lang="en-IN" sz="2000" dirty="0" smtClean="0"/>
          </a:p>
          <a:p>
            <a:r>
              <a:rPr lang="en-IN" sz="2000" dirty="0" smtClean="0"/>
              <a:t>The shafts rotate, transporting the feed along the length of the machine and presenting the material to the screen openings.</a:t>
            </a:r>
            <a:endParaRPr lang="en-IN" sz="2000" dirty="0" smtClean="0"/>
          </a:p>
          <a:p>
            <a:endParaRPr lang="en-IN" sz="2000" dirty="0" smtClean="0"/>
          </a:p>
        </p:txBody>
      </p:sp>
      <p:pic>
        <p:nvPicPr>
          <p:cNvPr id="4" name="Picture 3"/>
          <p:cNvPicPr/>
          <p:nvPr/>
        </p:nvPicPr>
        <p:blipFill>
          <a:blip r:embed="rId1" cstate="email"/>
          <a:srcRect l="48920" t="3658" r="943" b="14102"/>
          <a:stretch>
            <a:fillRect/>
          </a:stretch>
        </p:blipFill>
        <p:spPr bwMode="auto">
          <a:xfrm>
            <a:off x="819120" y="3652838"/>
            <a:ext cx="3643338" cy="2428892"/>
          </a:xfrm>
          <a:prstGeom prst="rect">
            <a:avLst/>
          </a:prstGeom>
          <a:ln w="38100" cap="sq">
            <a:noFill/>
            <a:prstDash val="solid"/>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9941" name="Picture 4" descr="http://www.neuenhauser-umwelttechnik.de/typo3temp/pics/e3f534169e.jpg"/>
          <p:cNvPicPr>
            <a:picLocks noChangeAspect="1" noChangeArrowheads="1"/>
          </p:cNvPicPr>
          <p:nvPr/>
        </p:nvPicPr>
        <p:blipFill>
          <a:blip r:embed="rId2"/>
          <a:srcRect/>
          <a:stretch>
            <a:fillRect/>
          </a:stretch>
        </p:blipFill>
        <p:spPr bwMode="auto">
          <a:xfrm>
            <a:off x="5105400" y="3581400"/>
            <a:ext cx="3143272" cy="2357454"/>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box(in)">
                                      <p:cBhvr>
                                        <p:cTn id="7" dur="5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9941"/>
                                        </p:tgtEl>
                                        <p:attrNameLst>
                                          <p:attrName>style.visibility</p:attrName>
                                        </p:attrNameLst>
                                      </p:cBhvr>
                                      <p:to>
                                        <p:strVal val="visible"/>
                                      </p:to>
                                    </p:set>
                                    <p:animEffect transition="in" filter="box(in)">
                                      <p:cBhvr>
                                        <p:cTn id="17" dur="500"/>
                                        <p:tgtEl>
                                          <p:spTgt spid="3994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9939">
                                            <p:txEl>
                                              <p:pRg st="0" end="0"/>
                                            </p:txEl>
                                          </p:spTgt>
                                        </p:tgtEl>
                                        <p:attrNameLst>
                                          <p:attrName>style.visibility</p:attrName>
                                        </p:attrNameLst>
                                      </p:cBhvr>
                                      <p:to>
                                        <p:strVal val="visible"/>
                                      </p:to>
                                    </p:set>
                                    <p:animEffect transition="in" filter="box(in)">
                                      <p:cBhvr>
                                        <p:cTn id="22" dur="500"/>
                                        <p:tgtEl>
                                          <p:spTgt spid="3993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9939">
                                            <p:txEl>
                                              <p:pRg st="1" end="1"/>
                                            </p:txEl>
                                          </p:spTgt>
                                        </p:tgtEl>
                                        <p:attrNameLst>
                                          <p:attrName>style.visibility</p:attrName>
                                        </p:attrNameLst>
                                      </p:cBhvr>
                                      <p:to>
                                        <p:strVal val="visible"/>
                                      </p:to>
                                    </p:set>
                                    <p:animEffect transition="in" filter="box(in)">
                                      <p:cBhvr>
                                        <p:cTn id="27" dur="500"/>
                                        <p:tgtEl>
                                          <p:spTgt spid="3993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9939">
                                            <p:txEl>
                                              <p:pRg st="2" end="2"/>
                                            </p:txEl>
                                          </p:spTgt>
                                        </p:tgtEl>
                                        <p:attrNameLst>
                                          <p:attrName>style.visibility</p:attrName>
                                        </p:attrNameLst>
                                      </p:cBhvr>
                                      <p:to>
                                        <p:strVal val="visible"/>
                                      </p:to>
                                    </p:set>
                                    <p:animEffect transition="in" filter="box(in)">
                                      <p:cBhvr>
                                        <p:cTn id="32" dur="500"/>
                                        <p:tgtEl>
                                          <p:spTgt spid="39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39"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Disk Screen</a:t>
            </a:r>
            <a:endParaRPr lang="en-US"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8" name="Picture 2"/>
          <p:cNvPicPr>
            <a:picLocks noChangeAspect="1" noChangeArrowheads="1"/>
          </p:cNvPicPr>
          <p:nvPr/>
        </p:nvPicPr>
        <p:blipFill>
          <a:blip r:embed="rId1"/>
          <a:srcRect l="18828" t="52143" r="54632" b="6369"/>
          <a:stretch>
            <a:fillRect/>
          </a:stretch>
        </p:blipFill>
        <p:spPr bwMode="auto">
          <a:xfrm>
            <a:off x="0" y="1905000"/>
            <a:ext cx="4419600" cy="3886200"/>
          </a:xfrm>
          <a:prstGeom prst="rect">
            <a:avLst/>
          </a:prstGeom>
          <a:noFill/>
          <a:ln w="9525">
            <a:noFill/>
            <a:miter lim="800000"/>
            <a:headEnd/>
            <a:tailEnd/>
          </a:ln>
          <a:effectLst/>
        </p:spPr>
      </p:pic>
      <p:pic>
        <p:nvPicPr>
          <p:cNvPr id="9" name="Picture 2"/>
          <p:cNvPicPr>
            <a:picLocks noChangeAspect="1" noChangeArrowheads="1"/>
          </p:cNvPicPr>
          <p:nvPr/>
        </p:nvPicPr>
        <p:blipFill>
          <a:blip r:embed="rId1"/>
          <a:srcRect l="48114" t="48889" r="24888" b="10437"/>
          <a:stretch>
            <a:fillRect/>
          </a:stretch>
        </p:blipFill>
        <p:spPr bwMode="auto">
          <a:xfrm>
            <a:off x="4419600" y="2057400"/>
            <a:ext cx="4495800" cy="38100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Disk/Roller Screens</a:t>
            </a:r>
            <a:endParaRPr lang="en-US"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82946" name="Picture 2"/>
          <p:cNvPicPr>
            <a:picLocks noGrp="1" noChangeAspect="1" noChangeArrowheads="1"/>
          </p:cNvPicPr>
          <p:nvPr>
            <p:ph idx="1"/>
          </p:nvPr>
        </p:nvPicPr>
        <p:blipFill>
          <a:blip r:embed="rId1" cstate="print"/>
          <a:srcRect/>
          <a:stretch>
            <a:fillRect/>
          </a:stretch>
        </p:blipFill>
        <p:spPr bwMode="auto">
          <a:xfrm>
            <a:off x="0" y="1447800"/>
            <a:ext cx="4267200" cy="3200400"/>
          </a:xfrm>
          <a:prstGeom prst="rect">
            <a:avLst/>
          </a:prstGeom>
          <a:noFill/>
          <a:ln w="9525">
            <a:noFill/>
            <a:miter lim="800000"/>
            <a:headEnd/>
            <a:tailEnd/>
          </a:ln>
          <a:effectLst/>
        </p:spPr>
      </p:pic>
      <p:pic>
        <p:nvPicPr>
          <p:cNvPr id="82947" name="Picture 3"/>
          <p:cNvPicPr>
            <a:picLocks noChangeAspect="1" noChangeArrowheads="1"/>
          </p:cNvPicPr>
          <p:nvPr/>
        </p:nvPicPr>
        <p:blipFill>
          <a:blip r:embed="rId2" cstate="print"/>
          <a:srcRect/>
          <a:stretch>
            <a:fillRect/>
          </a:stretch>
        </p:blipFill>
        <p:spPr bwMode="auto">
          <a:xfrm>
            <a:off x="4648200" y="3562320"/>
            <a:ext cx="4495800" cy="337150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2946"/>
                                        </p:tgtEl>
                                        <p:attrNameLst>
                                          <p:attrName>style.visibility</p:attrName>
                                        </p:attrNameLst>
                                      </p:cBhvr>
                                      <p:to>
                                        <p:strVal val="visible"/>
                                      </p:to>
                                    </p:set>
                                    <p:animEffect transition="in" filter="box(in)">
                                      <p:cBhvr>
                                        <p:cTn id="12" dur="500"/>
                                        <p:tgtEl>
                                          <p:spTgt spid="8294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2947"/>
                                        </p:tgtEl>
                                        <p:attrNameLst>
                                          <p:attrName>style.visibility</p:attrName>
                                        </p:attrNameLst>
                                      </p:cBhvr>
                                      <p:to>
                                        <p:strVal val="visible"/>
                                      </p:to>
                                    </p:set>
                                    <p:animEffect transition="in" filter="box(in)">
                                      <p:cBhvr>
                                        <p:cTn id="17" dur="500"/>
                                        <p:tgtEl>
                                          <p:spTgt spid="82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Overflow and Underflow</a:t>
            </a:r>
            <a:endParaRPr lang="en-US"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83970" name="Picture 2"/>
          <p:cNvPicPr>
            <a:picLocks noChangeAspect="1" noChangeArrowheads="1"/>
          </p:cNvPicPr>
          <p:nvPr/>
        </p:nvPicPr>
        <p:blipFill>
          <a:blip r:embed="rId1" cstate="print"/>
          <a:srcRect b="40006"/>
          <a:stretch>
            <a:fillRect/>
          </a:stretch>
        </p:blipFill>
        <p:spPr bwMode="auto">
          <a:xfrm>
            <a:off x="4667250" y="2362200"/>
            <a:ext cx="3790950" cy="3032760"/>
          </a:xfrm>
          <a:prstGeom prst="rect">
            <a:avLst/>
          </a:prstGeom>
          <a:noFill/>
          <a:ln w="9525">
            <a:noFill/>
            <a:miter lim="800000"/>
            <a:headEnd/>
            <a:tailEnd/>
          </a:ln>
          <a:effectLst/>
        </p:spPr>
      </p:pic>
      <p:pic>
        <p:nvPicPr>
          <p:cNvPr id="83971" name="Picture 3"/>
          <p:cNvPicPr>
            <a:picLocks noChangeAspect="1" noChangeArrowheads="1"/>
          </p:cNvPicPr>
          <p:nvPr/>
        </p:nvPicPr>
        <p:blipFill>
          <a:blip r:embed="rId2" cstate="print"/>
          <a:srcRect/>
          <a:stretch>
            <a:fillRect/>
          </a:stretch>
        </p:blipFill>
        <p:spPr bwMode="auto">
          <a:xfrm>
            <a:off x="0" y="1143000"/>
            <a:ext cx="4267634" cy="3200400"/>
          </a:xfrm>
          <a:prstGeom prst="rect">
            <a:avLst/>
          </a:prstGeom>
          <a:noFill/>
          <a:ln w="9525">
            <a:noFill/>
            <a:miter lim="800000"/>
            <a:headEnd/>
            <a:tailEnd/>
          </a:ln>
          <a:effectLst/>
        </p:spPr>
      </p:pic>
      <p:sp>
        <p:nvSpPr>
          <p:cNvPr id="7" name="TextBox 6"/>
          <p:cNvSpPr txBox="1"/>
          <p:nvPr/>
        </p:nvSpPr>
        <p:spPr>
          <a:xfrm>
            <a:off x="533400" y="4800600"/>
            <a:ext cx="3657600" cy="646331"/>
          </a:xfrm>
          <a:prstGeom prst="rect">
            <a:avLst/>
          </a:prstGeom>
          <a:noFill/>
        </p:spPr>
        <p:txBody>
          <a:bodyPr wrap="square" rtlCol="0">
            <a:spAutoFit/>
          </a:bodyPr>
          <a:lstStyle/>
          <a:p>
            <a:r>
              <a:rPr lang="en-US" b="1" dirty="0" smtClean="0"/>
              <a:t>OVERFLOW </a:t>
            </a:r>
            <a:r>
              <a:rPr lang="en-US" dirty="0" smtClean="0"/>
              <a:t>(Paper, Plastic, Garden trimmings, coconut.,)</a:t>
            </a:r>
            <a:endParaRPr lang="en-US" dirty="0"/>
          </a:p>
        </p:txBody>
      </p:sp>
      <p:sp>
        <p:nvSpPr>
          <p:cNvPr id="8" name="TextBox 7"/>
          <p:cNvSpPr txBox="1"/>
          <p:nvPr/>
        </p:nvSpPr>
        <p:spPr>
          <a:xfrm>
            <a:off x="5715000" y="5715000"/>
            <a:ext cx="2590800" cy="923330"/>
          </a:xfrm>
          <a:prstGeom prst="rect">
            <a:avLst/>
          </a:prstGeom>
          <a:noFill/>
        </p:spPr>
        <p:txBody>
          <a:bodyPr wrap="square" rtlCol="0">
            <a:spAutoFit/>
          </a:bodyPr>
          <a:lstStyle/>
          <a:p>
            <a:r>
              <a:rPr lang="en-US" b="1" dirty="0" smtClean="0"/>
              <a:t>UNDERFLOW </a:t>
            </a:r>
            <a:r>
              <a:rPr lang="en-US" dirty="0" smtClean="0"/>
              <a:t>(Food, kitchen waste, </a:t>
            </a:r>
            <a:r>
              <a:rPr lang="en-US" dirty="0" err="1" smtClean="0"/>
              <a:t>inerts</a:t>
            </a:r>
            <a:r>
              <a:rPr lang="en-US" dirty="0" smtClean="0"/>
              <a:t>, small paper, plastics)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3971"/>
                                        </p:tgtEl>
                                        <p:attrNameLst>
                                          <p:attrName>style.visibility</p:attrName>
                                        </p:attrNameLst>
                                      </p:cBhvr>
                                      <p:to>
                                        <p:strVal val="visible"/>
                                      </p:to>
                                    </p:set>
                                    <p:animEffect transition="in" filter="box(in)">
                                      <p:cBhvr>
                                        <p:cTn id="12" dur="500"/>
                                        <p:tgtEl>
                                          <p:spTgt spid="83971"/>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in)">
                                      <p:cBhvr>
                                        <p:cTn id="20" dur="500"/>
                                        <p:tgtEl>
                                          <p:spTgt spid="4"/>
                                        </p:tgtEl>
                                      </p:cBhvr>
                                    </p:animEffect>
                                  </p:childTnLst>
                                </p:cTn>
                              </p:par>
                              <p:par>
                                <p:cTn id="21" presetID="4" presetClass="entr" presetSubtype="16" fill="hold" nodeType="withEffect">
                                  <p:stCondLst>
                                    <p:cond delay="0"/>
                                  </p:stCondLst>
                                  <p:childTnLst>
                                    <p:set>
                                      <p:cBhvr>
                                        <p:cTn id="22" dur="1" fill="hold">
                                          <p:stCondLst>
                                            <p:cond delay="0"/>
                                          </p:stCondLst>
                                        </p:cTn>
                                        <p:tgtEl>
                                          <p:spTgt spid="83970"/>
                                        </p:tgtEl>
                                        <p:attrNameLst>
                                          <p:attrName>style.visibility</p:attrName>
                                        </p:attrNameLst>
                                      </p:cBhvr>
                                      <p:to>
                                        <p:strVal val="visible"/>
                                      </p:to>
                                    </p:set>
                                    <p:animEffect transition="in" filter="box(in)">
                                      <p:cBhvr>
                                        <p:cTn id="23" dur="500"/>
                                        <p:tgtEl>
                                          <p:spTgt spid="83970"/>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ox(i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IN" b="1" smtClean="0"/>
              <a:t>DISK SCREEN</a:t>
            </a:r>
            <a:br>
              <a:rPr lang="en-IN" smtClean="0"/>
            </a:br>
            <a:endParaRPr lang="en-IN" smtClean="0"/>
          </a:p>
        </p:txBody>
      </p:sp>
      <p:sp>
        <p:nvSpPr>
          <p:cNvPr id="8" name="Content Placeholder 7"/>
          <p:cNvSpPr>
            <a:spLocks noGrp="1"/>
          </p:cNvSpPr>
          <p:nvPr>
            <p:ph idx="1"/>
          </p:nvPr>
        </p:nvSpPr>
        <p:spPr>
          <a:xfrm>
            <a:off x="357158" y="1142984"/>
            <a:ext cx="8229600" cy="5429288"/>
          </a:xfrm>
        </p:spPr>
        <p:txBody>
          <a:bodyPr/>
          <a:lstStyle/>
          <a:p>
            <a:pPr>
              <a:buNone/>
            </a:pPr>
            <a:r>
              <a:rPr lang="en-US" sz="2400" b="1" dirty="0" smtClean="0">
                <a:solidFill>
                  <a:srgbClr val="0D0D0D"/>
                </a:solidFill>
              </a:rPr>
              <a:t>ADVANTAGES</a:t>
            </a:r>
            <a:endParaRPr lang="en-US" sz="2400" dirty="0" smtClean="0"/>
          </a:p>
          <a:p>
            <a:r>
              <a:rPr lang="en-US" sz="2200" dirty="0" smtClean="0">
                <a:solidFill>
                  <a:srgbClr val="0D0D0D"/>
                </a:solidFill>
              </a:rPr>
              <a:t>Distance between disk can be adjusted according to the size of material</a:t>
            </a:r>
            <a:endParaRPr lang="en-US" sz="2200" dirty="0" smtClean="0"/>
          </a:p>
          <a:p>
            <a:r>
              <a:rPr lang="en-US" sz="2200" dirty="0" smtClean="0">
                <a:solidFill>
                  <a:srgbClr val="0D0D0D"/>
                </a:solidFill>
              </a:rPr>
              <a:t>Prevent clogging of apertures, Self cleaned by rotation</a:t>
            </a:r>
            <a:endParaRPr lang="en-US" sz="2200" dirty="0" smtClean="0">
              <a:solidFill>
                <a:srgbClr val="0D0D0D"/>
              </a:solidFill>
            </a:endParaRPr>
          </a:p>
          <a:p>
            <a:r>
              <a:rPr lang="en-US" sz="2200" dirty="0" smtClean="0">
                <a:solidFill>
                  <a:srgbClr val="0D0D0D"/>
                </a:solidFill>
              </a:rPr>
              <a:t> Disk screens may offer some advantage over </a:t>
            </a:r>
            <a:r>
              <a:rPr lang="en-US" sz="2200" dirty="0" err="1" smtClean="0">
                <a:solidFill>
                  <a:srgbClr val="0D0D0D"/>
                </a:solidFill>
              </a:rPr>
              <a:t>trommels</a:t>
            </a:r>
            <a:r>
              <a:rPr lang="en-US" sz="2200" dirty="0" smtClean="0">
                <a:solidFill>
                  <a:srgbClr val="0D0D0D"/>
                </a:solidFill>
              </a:rPr>
              <a:t> in terms of cost and space requirements.</a:t>
            </a:r>
            <a:endParaRPr lang="en-US" sz="2400" dirty="0" smtClean="0"/>
          </a:p>
          <a:p>
            <a:pPr>
              <a:buNone/>
            </a:pPr>
            <a:r>
              <a:rPr lang="en-US" sz="2400" b="1" dirty="0" smtClean="0">
                <a:solidFill>
                  <a:srgbClr val="0D0D0D"/>
                </a:solidFill>
              </a:rPr>
              <a:t>Disadvantages:</a:t>
            </a:r>
            <a:endParaRPr lang="en-US" sz="2400" dirty="0" smtClean="0"/>
          </a:p>
          <a:p>
            <a:r>
              <a:rPr lang="en-US" sz="2400" dirty="0" smtClean="0">
                <a:solidFill>
                  <a:srgbClr val="0D0D0D"/>
                </a:solidFill>
              </a:rPr>
              <a:t>The disk screen's inability to turn material over strongly limits its usefulness in solid waste processing. </a:t>
            </a:r>
            <a:endParaRPr lang="en-US" sz="2400" dirty="0" smtClean="0">
              <a:solidFill>
                <a:srgbClr val="0D0D0D"/>
              </a:solidFill>
            </a:endParaRPr>
          </a:p>
          <a:p>
            <a:r>
              <a:rPr lang="en-US" sz="2400" dirty="0" smtClean="0">
                <a:solidFill>
                  <a:srgbClr val="0D0D0D"/>
                </a:solidFill>
              </a:rPr>
              <a:t>It is prone to the undersize carry-over</a:t>
            </a:r>
            <a:endParaRPr lang="en-US" sz="2400" dirty="0" smtClean="0"/>
          </a:p>
          <a:p>
            <a:r>
              <a:rPr lang="en-US" sz="2400" dirty="0" smtClean="0">
                <a:solidFill>
                  <a:srgbClr val="0D0D0D"/>
                </a:solidFill>
              </a:rPr>
              <a:t>It  doesn't break open plastic bags. </a:t>
            </a:r>
            <a:endParaRPr lang="en-US" sz="2400" dirty="0" smtClean="0"/>
          </a:p>
          <a:p>
            <a:endParaRPr lang="en-US" sz="2200" dirty="0" smtClean="0">
              <a:solidFill>
                <a:srgbClr val="0D0D0D"/>
              </a:solidFill>
            </a:endParaRPr>
          </a:p>
          <a:p>
            <a:endParaRPr lang="en-US" sz="2200"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box(in)">
                                      <p:cBhvr>
                                        <p:cTn id="7" dur="5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ox(i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ox(i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ox(i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ox(in)">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ox(in)">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ox(in)">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box(in)">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8">
                                            <p:txEl>
                                              <p:pRg st="7" end="7"/>
                                            </p:txEl>
                                          </p:spTgt>
                                        </p:tgtEl>
                                        <p:attrNameLst>
                                          <p:attrName>style.visibility</p:attrName>
                                        </p:attrNameLst>
                                      </p:cBhvr>
                                      <p:to>
                                        <p:strVal val="visible"/>
                                      </p:to>
                                    </p:set>
                                    <p:animEffect transition="in" filter="box(in)">
                                      <p:cBhvr>
                                        <p:cTn id="4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8"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84994" name="Picture 2"/>
          <p:cNvPicPr>
            <a:picLocks noChangeAspect="1" noChangeArrowheads="1"/>
          </p:cNvPicPr>
          <p:nvPr/>
        </p:nvPicPr>
        <p:blipFill>
          <a:blip r:embed="rId1"/>
          <a:srcRect l="33668" t="49117" r="3433" b="26310"/>
          <a:stretch>
            <a:fillRect/>
          </a:stretch>
        </p:blipFill>
        <p:spPr bwMode="auto">
          <a:xfrm>
            <a:off x="0" y="1600200"/>
            <a:ext cx="9144000"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Dry Waste (SWM 2016)</a:t>
            </a:r>
            <a:endParaRPr lang="en-US" b="1" dirty="0"/>
          </a:p>
        </p:txBody>
      </p:sp>
      <p:sp>
        <p:nvSpPr>
          <p:cNvPr id="4" name="Slide Number Placeholder 3"/>
          <p:cNvSpPr>
            <a:spLocks noGrp="1"/>
          </p:cNvSpPr>
          <p:nvPr>
            <p:ph type="sldNum" sz="quarter" idx="12"/>
          </p:nvPr>
        </p:nvSpPr>
        <p:spPr>
          <a:xfrm>
            <a:off x="6195391" y="5289550"/>
            <a:ext cx="2133600" cy="365125"/>
          </a:xfrm>
        </p:spPr>
        <p:txBody>
          <a:bodyPr/>
          <a:lstStyle/>
          <a:p>
            <a:pPr>
              <a:defRPr/>
            </a:pPr>
            <a:fld id="{16D6AFA6-8060-4945-A1B2-AB38974C7F31}" type="slidenum">
              <a:rPr lang="en-IN" smtClean="0"/>
            </a:fld>
            <a:endParaRPr lang="en-IN"/>
          </a:p>
        </p:txBody>
      </p:sp>
      <p:pic>
        <p:nvPicPr>
          <p:cNvPr id="90114" name="Picture 2"/>
          <p:cNvPicPr>
            <a:picLocks noGrp="1" noChangeAspect="1" noChangeArrowheads="1"/>
          </p:cNvPicPr>
          <p:nvPr>
            <p:ph idx="1"/>
          </p:nvPr>
        </p:nvPicPr>
        <p:blipFill>
          <a:blip r:embed="rId1"/>
          <a:srcRect l="28218" t="35356" r="7383" b="25921"/>
          <a:stretch>
            <a:fillRect/>
          </a:stretch>
        </p:blipFill>
        <p:spPr bwMode="auto">
          <a:xfrm>
            <a:off x="0" y="2362200"/>
            <a:ext cx="8786191" cy="2971800"/>
          </a:xfrm>
          <a:prstGeom prst="rect">
            <a:avLst/>
          </a:prstGeom>
          <a:noFill/>
          <a:ln w="9525">
            <a:noFill/>
            <a:miter lim="800000"/>
            <a:headEnd/>
            <a:tailEnd/>
          </a:ln>
          <a:effectLst/>
        </p:spPr>
      </p:pic>
      <p:sp>
        <p:nvSpPr>
          <p:cNvPr id="6" name="Oval 5"/>
          <p:cNvSpPr/>
          <p:nvPr/>
        </p:nvSpPr>
        <p:spPr>
          <a:xfrm>
            <a:off x="1394791" y="2362200"/>
            <a:ext cx="11430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690191" y="2438400"/>
            <a:ext cx="11430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061791" y="2362200"/>
            <a:ext cx="11430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547191" y="3429000"/>
            <a:ext cx="11430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223591" y="4343400"/>
            <a:ext cx="11430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0114"/>
                                        </p:tgtEl>
                                        <p:attrNameLst>
                                          <p:attrName>style.visibility</p:attrName>
                                        </p:attrNameLst>
                                      </p:cBhvr>
                                      <p:to>
                                        <p:strVal val="visible"/>
                                      </p:to>
                                    </p:set>
                                    <p:animEffect transition="in" filter="box(in)">
                                      <p:cBhvr>
                                        <p:cTn id="12" dur="500"/>
                                        <p:tgtEl>
                                          <p:spTgt spid="901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ox(i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ox(i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84994" name="Picture 2"/>
          <p:cNvPicPr>
            <a:picLocks noChangeAspect="1" noChangeArrowheads="1"/>
          </p:cNvPicPr>
          <p:nvPr/>
        </p:nvPicPr>
        <p:blipFill>
          <a:blip r:embed="rId1"/>
          <a:srcRect l="30523" t="44033" r="32524" b="31394"/>
          <a:stretch>
            <a:fillRect/>
          </a:stretch>
        </p:blipFill>
        <p:spPr bwMode="auto">
          <a:xfrm>
            <a:off x="0" y="685800"/>
            <a:ext cx="8891752" cy="548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84994" name="Picture 2"/>
          <p:cNvPicPr>
            <a:picLocks noChangeAspect="1" noChangeArrowheads="1"/>
          </p:cNvPicPr>
          <p:nvPr/>
        </p:nvPicPr>
        <p:blipFill>
          <a:blip r:embed="rId1"/>
          <a:srcRect l="66690" t="33018" r="1861" b="20378"/>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1" descr="http://www.ultraplantltd.com/ultra-screen-product-t-1500-trommel-5.jpg"/>
          <p:cNvPicPr>
            <a:picLocks noGrp="1" noChangeAspect="1" noChangeArrowheads="1"/>
          </p:cNvPicPr>
          <p:nvPr>
            <p:ph idx="1"/>
          </p:nvPr>
        </p:nvPicPr>
        <p:blipFill>
          <a:blip r:embed="rId1"/>
          <a:srcRect/>
          <a:stretch>
            <a:fillRect/>
          </a:stretch>
        </p:blipFill>
        <p:spPr>
          <a:xfrm>
            <a:off x="3984625" y="1285875"/>
            <a:ext cx="5159375" cy="3873500"/>
          </a:xfrm>
        </p:spPr>
      </p:pic>
      <p:sp>
        <p:nvSpPr>
          <p:cNvPr id="40963" name="Title 3"/>
          <p:cNvSpPr>
            <a:spLocks noGrp="1"/>
          </p:cNvSpPr>
          <p:nvPr>
            <p:ph type="title"/>
          </p:nvPr>
        </p:nvSpPr>
        <p:spPr/>
        <p:txBody>
          <a:bodyPr/>
          <a:lstStyle/>
          <a:p>
            <a:r>
              <a:rPr lang="en-US" b="1" dirty="0" err="1" smtClean="0"/>
              <a:t>Trommel</a:t>
            </a:r>
            <a:r>
              <a:rPr lang="en-US" b="1" dirty="0" smtClean="0"/>
              <a:t> Screen</a:t>
            </a:r>
            <a:endParaRPr lang="en-US" b="1" dirty="0" smtClean="0"/>
          </a:p>
        </p:txBody>
      </p:sp>
      <p:sp>
        <p:nvSpPr>
          <p:cNvPr id="40964" name="Rectangle 1"/>
          <p:cNvSpPr>
            <a:spLocks noChangeArrowheads="1"/>
          </p:cNvSpPr>
          <p:nvPr/>
        </p:nvSpPr>
        <p:spPr bwMode="auto">
          <a:xfrm>
            <a:off x="214282" y="1571613"/>
            <a:ext cx="3286125" cy="1508105"/>
          </a:xfrm>
          <a:prstGeom prst="rect">
            <a:avLst/>
          </a:prstGeom>
          <a:noFill/>
          <a:ln w="9525">
            <a:noFill/>
            <a:miter lim="800000"/>
          </a:ln>
        </p:spPr>
        <p:txBody>
          <a:bodyPr wrap="square" anchor="ctr">
            <a:spAutoFit/>
          </a:bodyPr>
          <a:lstStyle/>
          <a:p>
            <a:pPr algn="just">
              <a:buFont typeface="Arial" panose="02080604020202020204" pitchFamily="34" charset="0"/>
              <a:buChar char="•"/>
            </a:pPr>
            <a:r>
              <a:rPr lang="en-US" sz="2300" dirty="0">
                <a:solidFill>
                  <a:srgbClr val="0D0D0D"/>
                </a:solidFill>
              </a:rPr>
              <a:t>The </a:t>
            </a:r>
            <a:r>
              <a:rPr lang="en-US" sz="2300" dirty="0" err="1">
                <a:solidFill>
                  <a:srgbClr val="0D0D0D"/>
                </a:solidFill>
              </a:rPr>
              <a:t>trommel</a:t>
            </a:r>
            <a:r>
              <a:rPr lang="en-US" sz="2300" dirty="0">
                <a:solidFill>
                  <a:srgbClr val="0D0D0D"/>
                </a:solidFill>
              </a:rPr>
              <a:t> is </a:t>
            </a:r>
            <a:r>
              <a:rPr lang="en-US" sz="2300" b="1" dirty="0">
                <a:solidFill>
                  <a:srgbClr val="0D0D0D"/>
                </a:solidFill>
              </a:rPr>
              <a:t>a sloped, rotating, screen-covered drum. </a:t>
            </a:r>
            <a:endParaRPr lang="en-US" sz="2300" b="1" dirty="0">
              <a:solidFill>
                <a:srgbClr val="0D0D0D"/>
              </a:solidFill>
            </a:endParaRPr>
          </a:p>
          <a:p>
            <a:pPr algn="just">
              <a:buFont typeface="Arial" panose="02080604020202020204" pitchFamily="34" charset="0"/>
              <a:buChar char="•"/>
            </a:pPr>
            <a:endParaRPr lang="en-US" sz="2300" b="1" dirty="0">
              <a:solidFill>
                <a:srgbClr val="0D0D0D"/>
              </a:solidFill>
            </a:endParaRPr>
          </a:p>
        </p:txBody>
      </p:sp>
      <p:sp>
        <p:nvSpPr>
          <p:cNvPr id="40965" name="Rectangle 5"/>
          <p:cNvSpPr>
            <a:spLocks noChangeArrowheads="1"/>
          </p:cNvSpPr>
          <p:nvPr/>
        </p:nvSpPr>
        <p:spPr bwMode="auto">
          <a:xfrm>
            <a:off x="500063" y="5429250"/>
            <a:ext cx="8501062" cy="369888"/>
          </a:xfrm>
          <a:prstGeom prst="rect">
            <a:avLst/>
          </a:prstGeom>
          <a:noFill/>
          <a:ln w="9525">
            <a:noFill/>
            <a:miter lim="800000"/>
          </a:ln>
        </p:spPr>
        <p:txBody>
          <a:bodyPr>
            <a:spAutoFit/>
          </a:bodyPr>
          <a:lstStyle/>
          <a:p>
            <a:pPr eaLnBrk="1" hangingPunct="1"/>
            <a:r>
              <a:rPr lang="en-IN"/>
              <a:t>. </a:t>
            </a:r>
            <a:endParaRPr lang="en-US"/>
          </a:p>
        </p:txBody>
      </p:sp>
      <p:sp>
        <p:nvSpPr>
          <p:cNvPr id="7" name="Rectangle 1"/>
          <p:cNvSpPr>
            <a:spLocks noChangeArrowheads="1"/>
          </p:cNvSpPr>
          <p:nvPr/>
        </p:nvSpPr>
        <p:spPr bwMode="auto">
          <a:xfrm>
            <a:off x="357188" y="5214938"/>
            <a:ext cx="8429654" cy="1446212"/>
          </a:xfrm>
          <a:prstGeom prst="rect">
            <a:avLst/>
          </a:prstGeom>
          <a:noFill/>
          <a:ln w="9525">
            <a:noFill/>
            <a:miter lim="800000"/>
          </a:ln>
        </p:spPr>
        <p:txBody>
          <a:bodyPr wrap="square" anchor="ctr">
            <a:spAutoFit/>
          </a:bodyPr>
          <a:lstStyle/>
          <a:p>
            <a:pPr algn="just">
              <a:buFont typeface="Arial" panose="02080604020202020204" pitchFamily="34" charset="0"/>
              <a:buChar char="•"/>
            </a:pPr>
            <a:r>
              <a:rPr lang="en-US" sz="2200" dirty="0">
                <a:solidFill>
                  <a:srgbClr val="0D0D0D"/>
                </a:solidFill>
              </a:rPr>
              <a:t>The feed advances through the drum by virtue of both the slope and the rotation. The rotation continually turns the material, ensuring that </a:t>
            </a:r>
            <a:r>
              <a:rPr lang="en-US" sz="2200" b="1" dirty="0">
                <a:solidFill>
                  <a:srgbClr val="0D0D0D"/>
                </a:solidFill>
              </a:rPr>
              <a:t>all of the feed is presented to the screen apertures. </a:t>
            </a:r>
            <a:endParaRPr lang="en-US" sz="2200" b="1" dirty="0"/>
          </a:p>
        </p:txBody>
      </p:sp>
      <p:sp>
        <p:nvSpPr>
          <p:cNvPr id="8" name="Slide Number Placeholder 7"/>
          <p:cNvSpPr>
            <a:spLocks noGrp="1"/>
          </p:cNvSpPr>
          <p:nvPr>
            <p:ph type="sldNum" sz="quarter" idx="12"/>
          </p:nvPr>
        </p:nvSpPr>
        <p:spPr/>
        <p:txBody>
          <a:bodyPr/>
          <a:lstStyle/>
          <a:p>
            <a:pPr>
              <a:defRPr/>
            </a:pPr>
            <a:fld id="{16D6AFA6-8060-4945-A1B2-AB38974C7F31}" type="slidenum">
              <a:rPr lang="en-IN" smtClean="0"/>
            </a:fld>
            <a:endParaRPr lang="en-IN"/>
          </a:p>
        </p:txBody>
      </p:sp>
      <p:sp>
        <p:nvSpPr>
          <p:cNvPr id="9" name="Rectangle 8"/>
          <p:cNvSpPr/>
          <p:nvPr/>
        </p:nvSpPr>
        <p:spPr>
          <a:xfrm>
            <a:off x="381000" y="3048000"/>
            <a:ext cx="3276600" cy="1200329"/>
          </a:xfrm>
          <a:prstGeom prst="rect">
            <a:avLst/>
          </a:prstGeom>
        </p:spPr>
        <p:txBody>
          <a:bodyPr wrap="square">
            <a:spAutoFit/>
          </a:bodyPr>
          <a:lstStyle/>
          <a:p>
            <a:pPr algn="just">
              <a:buFont typeface="Arial" panose="02080604020202020204" pitchFamily="34" charset="0"/>
              <a:buChar char="•"/>
            </a:pPr>
            <a:r>
              <a:rPr lang="en-US" dirty="0" smtClean="0">
                <a:solidFill>
                  <a:srgbClr val="0D0D0D"/>
                </a:solidFill>
              </a:rPr>
              <a:t>The screen surface may be either a wire mesh or punched plate; punched plate is used much more commonly. </a:t>
            </a:r>
            <a:endParaRPr lang="en-US" dirty="0">
              <a:solidFill>
                <a:srgbClr val="0D0D0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box(in)">
                                      <p:cBhvr>
                                        <p:cTn id="7" dur="500"/>
                                        <p:tgtEl>
                                          <p:spTgt spid="409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box(in)">
                                      <p:cBhvr>
                                        <p:cTn id="12" dur="500"/>
                                        <p:tgtEl>
                                          <p:spTgt spid="1229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0964"/>
                                        </p:tgtEl>
                                        <p:attrNameLst>
                                          <p:attrName>style.visibility</p:attrName>
                                        </p:attrNameLst>
                                      </p:cBhvr>
                                      <p:to>
                                        <p:strVal val="visible"/>
                                      </p:to>
                                    </p:set>
                                    <p:animEffect transition="in" filter="box(in)">
                                      <p:cBhvr>
                                        <p:cTn id="17" dur="500"/>
                                        <p:tgtEl>
                                          <p:spTgt spid="4096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40964" grpId="0"/>
      <p:bldP spid="7"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57188" y="285750"/>
            <a:ext cx="8229600" cy="1143000"/>
          </a:xfrm>
        </p:spPr>
        <p:txBody>
          <a:bodyPr/>
          <a:lstStyle/>
          <a:p>
            <a:r>
              <a:rPr lang="en-US" b="1" dirty="0" err="1" smtClean="0"/>
              <a:t>Trommel</a:t>
            </a:r>
            <a:r>
              <a:rPr lang="en-US" b="1" dirty="0" smtClean="0"/>
              <a:t> Screen</a:t>
            </a:r>
            <a:endParaRPr lang="en-US" b="1" dirty="0" smtClean="0"/>
          </a:p>
        </p:txBody>
      </p:sp>
      <p:sp>
        <p:nvSpPr>
          <p:cNvPr id="41987" name="Content Placeholder 2"/>
          <p:cNvSpPr>
            <a:spLocks noGrp="1"/>
          </p:cNvSpPr>
          <p:nvPr>
            <p:ph idx="1"/>
          </p:nvPr>
        </p:nvSpPr>
        <p:spPr>
          <a:xfrm>
            <a:off x="457200" y="1600200"/>
            <a:ext cx="8401050" cy="4525963"/>
          </a:xfrm>
        </p:spPr>
        <p:txBody>
          <a:bodyPr/>
          <a:lstStyle/>
          <a:p>
            <a:r>
              <a:rPr lang="en-IN" sz="2200" dirty="0" smtClean="0"/>
              <a:t>In order to effectively separate such streams, </a:t>
            </a:r>
            <a:r>
              <a:rPr lang="en-IN" sz="2200" b="1" u="sng" dirty="0" smtClean="0">
                <a:solidFill>
                  <a:srgbClr val="FF0000"/>
                </a:solidFill>
              </a:rPr>
              <a:t>the feed must be tumbled to prevent these large oversize items from shielding the undersize from the screen</a:t>
            </a:r>
            <a:r>
              <a:rPr lang="en-IN" sz="2200" dirty="0" smtClean="0">
                <a:solidFill>
                  <a:srgbClr val="FF0000"/>
                </a:solidFill>
              </a:rPr>
              <a:t>.</a:t>
            </a:r>
            <a:r>
              <a:rPr lang="en-IN" sz="2200" dirty="0" smtClean="0"/>
              <a:t> This shielding occurs when undersize material rides across the screen on top of the oversize, never being exposed to a screen aperture. </a:t>
            </a:r>
            <a:endParaRPr lang="en-IN" sz="2200" dirty="0" smtClean="0"/>
          </a:p>
          <a:p>
            <a:r>
              <a:rPr lang="en-IN" sz="2200" dirty="0" smtClean="0"/>
              <a:t>The drum rolls at slow speed of 10 to 15 rpm, thus using very little power.</a:t>
            </a:r>
            <a:endParaRPr lang="en-IN" sz="2200" dirty="0" smtClean="0"/>
          </a:p>
          <a:p>
            <a:r>
              <a:rPr lang="en-IN" sz="2200" dirty="0" smtClean="0"/>
              <a:t> The main advantage of </a:t>
            </a:r>
            <a:r>
              <a:rPr lang="en-IN" sz="2200" dirty="0" err="1" smtClean="0"/>
              <a:t>trommel</a:t>
            </a:r>
            <a:r>
              <a:rPr lang="en-IN" sz="2200" dirty="0" smtClean="0"/>
              <a:t> screen is its resistance to clogging.</a:t>
            </a:r>
            <a:endParaRPr lang="en-IN" sz="2200" dirty="0" smtClean="0"/>
          </a:p>
          <a:p>
            <a:r>
              <a:rPr lang="en-IN" sz="2200" dirty="0" smtClean="0"/>
              <a:t>Efficiency of </a:t>
            </a:r>
            <a:r>
              <a:rPr lang="en-IN" sz="2200" dirty="0" err="1" smtClean="0"/>
              <a:t>trommel</a:t>
            </a:r>
            <a:r>
              <a:rPr lang="en-IN" sz="2200" dirty="0" smtClean="0"/>
              <a:t> is dependent on: </a:t>
            </a:r>
            <a:r>
              <a:rPr lang="en-IN" sz="2200" u="sng" dirty="0" smtClean="0"/>
              <a:t>angle of inclination, screen sizes or slots. feed rate, rotational speed, diameter, and length, particle shape, particle distribution, </a:t>
            </a:r>
            <a:endParaRPr lang="en-US" sz="2200" u="sng" dirty="0" smtClean="0"/>
          </a:p>
          <a:p>
            <a:endParaRPr lang="en-IN" sz="2200" dirty="0" smtClean="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box(in)">
                                      <p:cBhvr>
                                        <p:cTn id="7" dur="500"/>
                                        <p:tgtEl>
                                          <p:spTgt spid="4198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987">
                                            <p:txEl>
                                              <p:pRg st="0" end="0"/>
                                            </p:txEl>
                                          </p:spTgt>
                                        </p:tgtEl>
                                        <p:attrNameLst>
                                          <p:attrName>style.visibility</p:attrName>
                                        </p:attrNameLst>
                                      </p:cBhvr>
                                      <p:to>
                                        <p:strVal val="visible"/>
                                      </p:to>
                                    </p:set>
                                    <p:animEffect transition="in" filter="box(in)">
                                      <p:cBhvr>
                                        <p:cTn id="12" dur="500"/>
                                        <p:tgtEl>
                                          <p:spTgt spid="419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1987">
                                            <p:txEl>
                                              <p:pRg st="1" end="1"/>
                                            </p:txEl>
                                          </p:spTgt>
                                        </p:tgtEl>
                                        <p:attrNameLst>
                                          <p:attrName>style.visibility</p:attrName>
                                        </p:attrNameLst>
                                      </p:cBhvr>
                                      <p:to>
                                        <p:strVal val="visible"/>
                                      </p:to>
                                    </p:set>
                                    <p:animEffect transition="in" filter="box(in)">
                                      <p:cBhvr>
                                        <p:cTn id="17" dur="500"/>
                                        <p:tgtEl>
                                          <p:spTgt spid="419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1987">
                                            <p:txEl>
                                              <p:pRg st="2" end="2"/>
                                            </p:txEl>
                                          </p:spTgt>
                                        </p:tgtEl>
                                        <p:attrNameLst>
                                          <p:attrName>style.visibility</p:attrName>
                                        </p:attrNameLst>
                                      </p:cBhvr>
                                      <p:to>
                                        <p:strVal val="visible"/>
                                      </p:to>
                                    </p:set>
                                    <p:animEffect transition="in" filter="box(in)">
                                      <p:cBhvr>
                                        <p:cTn id="22" dur="500"/>
                                        <p:tgtEl>
                                          <p:spTgt spid="4198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1987">
                                            <p:txEl>
                                              <p:pRg st="3" end="3"/>
                                            </p:txEl>
                                          </p:spTgt>
                                        </p:tgtEl>
                                        <p:attrNameLst>
                                          <p:attrName>style.visibility</p:attrName>
                                        </p:attrNameLst>
                                      </p:cBhvr>
                                      <p:to>
                                        <p:strVal val="visible"/>
                                      </p:to>
                                    </p:set>
                                    <p:animEffect transition="in" filter="box(in)">
                                      <p:cBhvr>
                                        <p:cTn id="27" dur="500"/>
                                        <p:tgtEl>
                                          <p:spTgt spid="41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7"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28625" y="0"/>
            <a:ext cx="8229600" cy="1143000"/>
          </a:xfrm>
        </p:spPr>
        <p:txBody>
          <a:bodyPr/>
          <a:lstStyle/>
          <a:p>
            <a:r>
              <a:rPr lang="en-US" b="1" dirty="0" err="1" smtClean="0"/>
              <a:t>Trommel</a:t>
            </a:r>
            <a:r>
              <a:rPr lang="en-US" b="1" dirty="0" smtClean="0"/>
              <a:t> Screen: Inclination and Slot sizes</a:t>
            </a:r>
            <a:endParaRPr lang="en-US" b="1" dirty="0" smtClean="0"/>
          </a:p>
        </p:txBody>
      </p:sp>
      <p:sp>
        <p:nvSpPr>
          <p:cNvPr id="44035" name="Content Placeholder 2"/>
          <p:cNvSpPr>
            <a:spLocks noGrp="1"/>
          </p:cNvSpPr>
          <p:nvPr>
            <p:ph idx="1"/>
          </p:nvPr>
        </p:nvSpPr>
        <p:spPr>
          <a:xfrm>
            <a:off x="0" y="1447800"/>
            <a:ext cx="6286500" cy="4972050"/>
          </a:xfrm>
        </p:spPr>
        <p:txBody>
          <a:bodyPr/>
          <a:lstStyle/>
          <a:p>
            <a:r>
              <a:rPr lang="en-US" sz="2200" dirty="0" smtClean="0"/>
              <a:t>The angle of inclination affects the residence time of material in the </a:t>
            </a:r>
            <a:r>
              <a:rPr lang="en-US" sz="2200" dirty="0" err="1" smtClean="0"/>
              <a:t>trommel</a:t>
            </a:r>
            <a:r>
              <a:rPr lang="en-US" sz="2200" dirty="0" smtClean="0"/>
              <a:t>. Angles of 2 to 5° have been reported in operating MSW systems. </a:t>
            </a:r>
            <a:endParaRPr lang="en-US" sz="2200" dirty="0" smtClean="0"/>
          </a:p>
          <a:p>
            <a:r>
              <a:rPr lang="en-US" sz="2200" dirty="0" smtClean="0"/>
              <a:t>Screen Size and Slot: Tradeoff </a:t>
            </a:r>
            <a:r>
              <a:rPr lang="en-IN" sz="2200" dirty="0" smtClean="0"/>
              <a:t>between the size of the </a:t>
            </a:r>
            <a:r>
              <a:rPr lang="en-IN" sz="2200" dirty="0" err="1" smtClean="0"/>
              <a:t>trommel</a:t>
            </a:r>
            <a:r>
              <a:rPr lang="en-IN" sz="2200" dirty="0" smtClean="0"/>
              <a:t>, the efficiency of removing certain components, and the tolerance for passage of items larger than those whose removal is desired.</a:t>
            </a:r>
            <a:endParaRPr lang="en-US" sz="2200" dirty="0" smtClean="0"/>
          </a:p>
          <a:p>
            <a:r>
              <a:rPr lang="en-IN" sz="2200" dirty="0" smtClean="0"/>
              <a:t>For processing raw MSW, hole sizes from 1 in. (25 mm) to 2 in. (51 mm) are used to remove grit consisting of dirt, broken glass, small rocks, and organic fines.</a:t>
            </a:r>
            <a:br>
              <a:rPr lang="en-US" sz="2200" dirty="0" smtClean="0"/>
            </a:br>
            <a:endParaRPr lang="en-US" sz="2200" dirty="0" smtClean="0"/>
          </a:p>
          <a:p>
            <a:endParaRPr lang="en-US" sz="2200" dirty="0" smtClean="0"/>
          </a:p>
          <a:p>
            <a:endParaRPr lang="en-US" sz="2200" dirty="0" smtClean="0"/>
          </a:p>
        </p:txBody>
      </p:sp>
      <p:pic>
        <p:nvPicPr>
          <p:cNvPr id="4" name="Picture 3" descr="C:\Users\As\AppData\Local\Microsoft\Windows\Temporary Internet Files\Content.Word\007.jpg"/>
          <p:cNvPicPr>
            <a:picLocks noChangeAspect="1" noChangeArrowheads="1"/>
          </p:cNvPicPr>
          <p:nvPr/>
        </p:nvPicPr>
        <p:blipFill>
          <a:blip r:embed="rId1"/>
          <a:srcRect l="10152" r="28944" b="56790"/>
          <a:stretch>
            <a:fillRect/>
          </a:stretch>
        </p:blipFill>
        <p:spPr bwMode="auto">
          <a:xfrm>
            <a:off x="6357938" y="2286000"/>
            <a:ext cx="2786062" cy="292893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box(in)">
                                      <p:cBhvr>
                                        <p:cTn id="7" dur="500"/>
                                        <p:tgtEl>
                                          <p:spTgt spid="440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035">
                                            <p:txEl>
                                              <p:pRg st="0" end="0"/>
                                            </p:txEl>
                                          </p:spTgt>
                                        </p:tgtEl>
                                        <p:attrNameLst>
                                          <p:attrName>style.visibility</p:attrName>
                                        </p:attrNameLst>
                                      </p:cBhvr>
                                      <p:to>
                                        <p:strVal val="visible"/>
                                      </p:to>
                                    </p:set>
                                    <p:animEffect transition="in" filter="box(in)">
                                      <p:cBhvr>
                                        <p:cTn id="12" dur="500"/>
                                        <p:tgtEl>
                                          <p:spTgt spid="440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4035">
                                            <p:txEl>
                                              <p:pRg st="1" end="1"/>
                                            </p:txEl>
                                          </p:spTgt>
                                        </p:tgtEl>
                                        <p:attrNameLst>
                                          <p:attrName>style.visibility</p:attrName>
                                        </p:attrNameLst>
                                      </p:cBhvr>
                                      <p:to>
                                        <p:strVal val="visible"/>
                                      </p:to>
                                    </p:set>
                                    <p:animEffect transition="in" filter="box(in)">
                                      <p:cBhvr>
                                        <p:cTn id="22" dur="500"/>
                                        <p:tgtEl>
                                          <p:spTgt spid="4403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4035">
                                            <p:txEl>
                                              <p:pRg st="2" end="2"/>
                                            </p:txEl>
                                          </p:spTgt>
                                        </p:tgtEl>
                                        <p:attrNameLst>
                                          <p:attrName>style.visibility</p:attrName>
                                        </p:attrNameLst>
                                      </p:cBhvr>
                                      <p:to>
                                        <p:strVal val="visible"/>
                                      </p:to>
                                    </p:set>
                                    <p:animEffect transition="in" filter="box(in)">
                                      <p:cBhvr>
                                        <p:cTn id="27" dur="500"/>
                                        <p:tgtEl>
                                          <p:spTgt spid="440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3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err="1" smtClean="0"/>
              <a:t>Trommel</a:t>
            </a:r>
            <a:r>
              <a:rPr lang="en-US" b="1" dirty="0" smtClean="0"/>
              <a:t>: Additional Use- Bag Opening</a:t>
            </a:r>
            <a:endParaRPr lang="en-US" b="1" dirty="0" smtClean="0"/>
          </a:p>
        </p:txBody>
      </p:sp>
      <p:sp>
        <p:nvSpPr>
          <p:cNvPr id="5" name="Content Placeholder 4"/>
          <p:cNvSpPr>
            <a:spLocks noGrp="1"/>
          </p:cNvSpPr>
          <p:nvPr>
            <p:ph sz="half" idx="1"/>
          </p:nvPr>
        </p:nvSpPr>
        <p:spPr>
          <a:xfrm>
            <a:off x="228600" y="1676400"/>
            <a:ext cx="4038600" cy="4525963"/>
          </a:xfrm>
        </p:spPr>
        <p:txBody>
          <a:bodyPr/>
          <a:lstStyle/>
          <a:p>
            <a:r>
              <a:rPr lang="en-IN" dirty="0" smtClean="0"/>
              <a:t>For primary screening (i.e., screening prior to any other operation such as shredding), </a:t>
            </a:r>
            <a:endParaRPr lang="en-IN" dirty="0" smtClean="0"/>
          </a:p>
          <a:p>
            <a:r>
              <a:rPr lang="en-IN" dirty="0" smtClean="0"/>
              <a:t>Break the plastic bags in order to liberate the material for screening.</a:t>
            </a:r>
            <a:endParaRPr lang="en-US" dirty="0" smtClean="0"/>
          </a:p>
          <a:p>
            <a:endParaRPr lang="en-US" dirty="0" smtClean="0"/>
          </a:p>
        </p:txBody>
      </p:sp>
      <p:pic>
        <p:nvPicPr>
          <p:cNvPr id="7" name="Content Placeholder 6" descr="trommel-content-sq-006"/>
          <p:cNvPicPr>
            <a:picLocks noGrp="1"/>
          </p:cNvPicPr>
          <p:nvPr>
            <p:ph sz="half" idx="2"/>
          </p:nvPr>
        </p:nvPicPr>
        <p:blipFill>
          <a:blip r:embed="rId1"/>
          <a:srcRect/>
          <a:stretch>
            <a:fillRect/>
          </a:stretch>
        </p:blipFill>
        <p:spPr>
          <a:xfrm>
            <a:off x="4857752" y="1643050"/>
            <a:ext cx="3786202" cy="3929090"/>
          </a:xfr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Slide Number Placeholder 5"/>
          <p:cNvSpPr>
            <a:spLocks noGrp="1"/>
          </p:cNvSpPr>
          <p:nvPr>
            <p:ph type="sldNum" sz="quarter" idx="12"/>
          </p:nvPr>
        </p:nvSpPr>
        <p:spPr/>
        <p:txBody>
          <a:bodyPr/>
          <a:lstStyle/>
          <a:p>
            <a:pPr>
              <a:defRPr/>
            </a:pPr>
            <a:fld id="{B39FB8C3-E154-4BF3-AE2D-1C1FCDE3620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ox(i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ox(in)">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Screening of Compost</a:t>
            </a:r>
            <a:endParaRPr lang="en-US" b="1" dirty="0" smtClean="0"/>
          </a:p>
        </p:txBody>
      </p:sp>
      <p:sp>
        <p:nvSpPr>
          <p:cNvPr id="3" name="Content Placeholder 2"/>
          <p:cNvSpPr>
            <a:spLocks noGrp="1"/>
          </p:cNvSpPr>
          <p:nvPr>
            <p:ph idx="1"/>
          </p:nvPr>
        </p:nvSpPr>
        <p:spPr>
          <a:xfrm>
            <a:off x="428625" y="1357313"/>
            <a:ext cx="8715375" cy="3543300"/>
          </a:xfrm>
        </p:spPr>
        <p:txBody>
          <a:bodyPr/>
          <a:lstStyle/>
          <a:p>
            <a:r>
              <a:rPr lang="en-IN" sz="2800" smtClean="0"/>
              <a:t>Precompost Screening: </a:t>
            </a:r>
            <a:r>
              <a:rPr lang="en-IN" sz="2000" smtClean="0"/>
              <a:t>Screening prior to composting removes plastic sheeting and other no compostable oversize, and typically uses a hole size of 3-4 in. (76-102 mm).</a:t>
            </a:r>
            <a:endParaRPr lang="en-IN" sz="2000" smtClean="0"/>
          </a:p>
          <a:p>
            <a:r>
              <a:rPr lang="en-IN" sz="2400" b="1" smtClean="0"/>
              <a:t>Post-composting screening</a:t>
            </a:r>
            <a:r>
              <a:rPr lang="en-IN" sz="2000" smtClean="0"/>
              <a:t>, using screen openings 10-19 mm, typically is done to remove plastic film, or any bulking agent such as wood chips.</a:t>
            </a:r>
            <a:endParaRPr lang="en-US" sz="2000" b="1" smtClean="0"/>
          </a:p>
          <a:p>
            <a:r>
              <a:rPr lang="en-IN" sz="2000" smtClean="0"/>
              <a:t> </a:t>
            </a:r>
            <a:r>
              <a:rPr lang="en-IN" sz="2400" b="1" smtClean="0"/>
              <a:t>Cleaning Device</a:t>
            </a:r>
            <a:r>
              <a:rPr lang="en-IN" sz="2000" smtClean="0"/>
              <a:t>: Some trommel used for finished compost have been equipped with cleaning devices like rotating brushes in order to reduce blinding; at a minimum.</a:t>
            </a:r>
            <a:endParaRPr lang="en-US" sz="2000" b="1" smtClean="0"/>
          </a:p>
          <a:p>
            <a:endParaRPr lang="en-US" sz="2000" b="1" smtClean="0"/>
          </a:p>
          <a:p>
            <a:endParaRPr lang="en-US" sz="2000" smtClean="0"/>
          </a:p>
        </p:txBody>
      </p:sp>
      <p:pic>
        <p:nvPicPr>
          <p:cNvPr id="4" name="Picture 3" descr="trommel-content-sq-009"/>
          <p:cNvPicPr>
            <a:picLocks noChangeAspect="1" noChangeArrowheads="1"/>
          </p:cNvPicPr>
          <p:nvPr/>
        </p:nvPicPr>
        <p:blipFill>
          <a:blip r:embed="rId1"/>
          <a:srcRect/>
          <a:stretch>
            <a:fillRect/>
          </a:stretch>
        </p:blipFill>
        <p:spPr bwMode="auto">
          <a:xfrm>
            <a:off x="4643438" y="4286250"/>
            <a:ext cx="2644775" cy="25717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500063" y="0"/>
            <a:ext cx="8229600" cy="1143000"/>
          </a:xfrm>
        </p:spPr>
        <p:txBody>
          <a:bodyPr/>
          <a:lstStyle/>
          <a:p>
            <a:r>
              <a:rPr lang="en-US" b="1" smtClean="0"/>
              <a:t>Rotation of Trommel:</a:t>
            </a:r>
            <a:br>
              <a:rPr lang="en-US" b="1" smtClean="0"/>
            </a:br>
            <a:r>
              <a:rPr lang="en-US" b="1" smtClean="0"/>
              <a:t>Tumbling Motion </a:t>
            </a:r>
            <a:endParaRPr lang="en-US" b="1" smtClean="0"/>
          </a:p>
        </p:txBody>
      </p:sp>
      <p:sp>
        <p:nvSpPr>
          <p:cNvPr id="48131" name="Content Placeholder 2"/>
          <p:cNvSpPr>
            <a:spLocks noGrp="1"/>
          </p:cNvSpPr>
          <p:nvPr>
            <p:ph idx="1"/>
          </p:nvPr>
        </p:nvSpPr>
        <p:spPr>
          <a:xfrm>
            <a:off x="0" y="1143000"/>
            <a:ext cx="8586788" cy="4525963"/>
          </a:xfrm>
        </p:spPr>
        <p:txBody>
          <a:bodyPr/>
          <a:lstStyle/>
          <a:p>
            <a:r>
              <a:rPr lang="en-US" sz="2200" b="1" i="1" dirty="0" smtClean="0">
                <a:cs typeface="Arial" panose="02080604020202020204" pitchFamily="34" charset="0"/>
              </a:rPr>
              <a:t>Cascading</a:t>
            </a:r>
            <a:r>
              <a:rPr lang="en-US" sz="2200" i="1" dirty="0" smtClean="0">
                <a:cs typeface="Arial" panose="02080604020202020204" pitchFamily="34" charset="0"/>
              </a:rPr>
              <a:t> : R</a:t>
            </a:r>
            <a:r>
              <a:rPr lang="en-US" sz="2200" dirty="0" smtClean="0">
                <a:cs typeface="Arial" panose="02080604020202020204" pitchFamily="34" charset="0"/>
              </a:rPr>
              <a:t>otating very slowly within the cylinder will travel only slightly up the sides and will immediately slide back, thus missing most openings. </a:t>
            </a:r>
            <a:endParaRPr lang="en-US" sz="2200" i="1" dirty="0" smtClean="0">
              <a:cs typeface="Arial" panose="02080604020202020204" pitchFamily="34" charset="0"/>
            </a:endParaRPr>
          </a:p>
          <a:p>
            <a:r>
              <a:rPr lang="en-US" sz="2200" b="1" i="1" dirty="0" err="1" smtClean="0">
                <a:cs typeface="Arial" panose="02080604020202020204" pitchFamily="34" charset="0"/>
              </a:rPr>
              <a:t>Cataracting</a:t>
            </a:r>
            <a:r>
              <a:rPr lang="en-US" sz="2200" b="1" i="1" dirty="0" smtClean="0">
                <a:cs typeface="Arial" panose="02080604020202020204" pitchFamily="34" charset="0"/>
              </a:rPr>
              <a:t> : </a:t>
            </a:r>
            <a:r>
              <a:rPr lang="en-US" sz="2200" dirty="0" smtClean="0">
                <a:cs typeface="Arial" panose="02080604020202020204" pitchFamily="34" charset="0"/>
              </a:rPr>
              <a:t>Waste that is rotated more rapidly within the cylinder will rise up farther, and then tumble and slide back. This </a:t>
            </a:r>
            <a:r>
              <a:rPr lang="en-US" sz="2200" i="1" dirty="0" err="1" smtClean="0">
                <a:cs typeface="Arial" panose="02080604020202020204" pitchFamily="34" charset="0"/>
              </a:rPr>
              <a:t>cataracting</a:t>
            </a:r>
            <a:r>
              <a:rPr lang="en-US" sz="2200" i="1" dirty="0" smtClean="0">
                <a:cs typeface="Arial" panose="02080604020202020204" pitchFamily="34" charset="0"/>
              </a:rPr>
              <a:t> motion causes substantial turbulence of the waste. </a:t>
            </a:r>
            <a:endParaRPr lang="en-US" sz="2200" i="1" dirty="0" smtClean="0">
              <a:cs typeface="Arial" panose="02080604020202020204" pitchFamily="34" charset="0"/>
            </a:endParaRPr>
          </a:p>
          <a:p>
            <a:r>
              <a:rPr lang="en-US" sz="2200" b="1" i="1" dirty="0" smtClean="0">
                <a:cs typeface="Arial" panose="02080604020202020204" pitchFamily="34" charset="0"/>
              </a:rPr>
              <a:t>Centrifuging </a:t>
            </a:r>
            <a:r>
              <a:rPr lang="en-US" sz="2200" i="1" dirty="0" smtClean="0">
                <a:cs typeface="Arial" panose="02080604020202020204" pitchFamily="34" charset="0"/>
              </a:rPr>
              <a:t>: At even higher speeds the </a:t>
            </a:r>
            <a:r>
              <a:rPr lang="en-US" sz="2200" dirty="0" smtClean="0">
                <a:cs typeface="Arial" panose="02080604020202020204" pitchFamily="34" charset="0"/>
              </a:rPr>
              <a:t>material may adhere to the inside of the </a:t>
            </a:r>
            <a:r>
              <a:rPr lang="en-US" sz="2200" dirty="0" err="1" smtClean="0">
                <a:cs typeface="Arial" panose="02080604020202020204" pitchFamily="34" charset="0"/>
              </a:rPr>
              <a:t>trommel</a:t>
            </a:r>
            <a:r>
              <a:rPr lang="en-US" sz="2200" dirty="0" smtClean="0">
                <a:cs typeface="Arial" panose="02080604020202020204" pitchFamily="34" charset="0"/>
              </a:rPr>
              <a:t> and will not effectively tumble or fall by gravity through the screens, i.e., it tends to </a:t>
            </a:r>
            <a:r>
              <a:rPr lang="en-US" sz="2200" i="1" dirty="0" smtClean="0">
                <a:cs typeface="Arial" panose="02080604020202020204" pitchFamily="34" charset="0"/>
              </a:rPr>
              <a:t>centrifuge. </a:t>
            </a:r>
            <a:endParaRPr lang="en-US" sz="2200" i="1" dirty="0" smtClean="0">
              <a:cs typeface="Arial" panose="02080604020202020204" pitchFamily="34" charset="0"/>
            </a:endParaRPr>
          </a:p>
          <a:p>
            <a:endParaRPr lang="en-US" sz="2200" dirty="0" smtClean="0"/>
          </a:p>
        </p:txBody>
      </p:sp>
      <p:pic>
        <p:nvPicPr>
          <p:cNvPr id="4" name="Picture 2"/>
          <p:cNvPicPr>
            <a:picLocks noChangeAspect="1" noChangeArrowheads="1"/>
          </p:cNvPicPr>
          <p:nvPr/>
        </p:nvPicPr>
        <p:blipFill>
          <a:blip r:embed="rId1"/>
          <a:srcRect/>
          <a:stretch>
            <a:fillRect/>
          </a:stretch>
        </p:blipFill>
        <p:spPr bwMode="auto">
          <a:xfrm>
            <a:off x="1768475" y="4429125"/>
            <a:ext cx="5057775" cy="24288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ox(in)">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8131">
                                            <p:txEl>
                                              <p:pRg st="0" end="0"/>
                                            </p:txEl>
                                          </p:spTgt>
                                        </p:tgtEl>
                                        <p:attrNameLst>
                                          <p:attrName>style.visibility</p:attrName>
                                        </p:attrNameLst>
                                      </p:cBhvr>
                                      <p:to>
                                        <p:strVal val="visible"/>
                                      </p:to>
                                    </p:set>
                                    <p:animEffect transition="in" filter="box(in)">
                                      <p:cBhvr>
                                        <p:cTn id="17" dur="500"/>
                                        <p:tgtEl>
                                          <p:spTgt spid="4813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8131">
                                            <p:txEl>
                                              <p:pRg st="1" end="1"/>
                                            </p:txEl>
                                          </p:spTgt>
                                        </p:tgtEl>
                                        <p:attrNameLst>
                                          <p:attrName>style.visibility</p:attrName>
                                        </p:attrNameLst>
                                      </p:cBhvr>
                                      <p:to>
                                        <p:strVal val="visible"/>
                                      </p:to>
                                    </p:set>
                                    <p:animEffect transition="in" filter="box(in)">
                                      <p:cBhvr>
                                        <p:cTn id="22" dur="500"/>
                                        <p:tgtEl>
                                          <p:spTgt spid="4813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8131">
                                            <p:txEl>
                                              <p:pRg st="2" end="2"/>
                                            </p:txEl>
                                          </p:spTgt>
                                        </p:tgtEl>
                                        <p:attrNameLst>
                                          <p:attrName>style.visibility</p:attrName>
                                        </p:attrNameLst>
                                      </p:cBhvr>
                                      <p:to>
                                        <p:strVal val="visible"/>
                                      </p:to>
                                    </p:set>
                                    <p:animEffect transition="in" filter="box(in)">
                                      <p:cBhvr>
                                        <p:cTn id="27" dur="500"/>
                                        <p:tgtEl>
                                          <p:spTgt spid="48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31"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0" y="0"/>
            <a:ext cx="5186363" cy="3500438"/>
          </a:xfrm>
        </p:spPr>
        <p:txBody>
          <a:bodyPr/>
          <a:lstStyle/>
          <a:p>
            <a:r>
              <a:rPr lang="en-IN" sz="2000" smtClean="0"/>
              <a:t>The forces acting on the particle are </a:t>
            </a:r>
            <a:endParaRPr lang="en-US" sz="2000" smtClean="0"/>
          </a:p>
          <a:p>
            <a:r>
              <a:rPr lang="en-IN" sz="2000" smtClean="0"/>
              <a:t>Centrifugal force, C; </a:t>
            </a:r>
            <a:endParaRPr lang="en-US" sz="2000" smtClean="0"/>
          </a:p>
          <a:p>
            <a:r>
              <a:rPr lang="en-IN" sz="2000" smtClean="0"/>
              <a:t>Weight of the particle, W,</a:t>
            </a:r>
            <a:endParaRPr lang="en-US" sz="2000" smtClean="0"/>
          </a:p>
          <a:p>
            <a:r>
              <a:rPr lang="en-IN" sz="2000" smtClean="0"/>
              <a:t>The opposing forces are W1 = W cos </a:t>
            </a:r>
            <a:r>
              <a:rPr lang="en-IN" sz="2000" smtClean="0">
                <a:sym typeface="Symbol" pitchFamily="18" charset="2"/>
              </a:rPr>
              <a:t></a:t>
            </a:r>
            <a:endParaRPr lang="en-US" sz="2000" smtClean="0"/>
          </a:p>
          <a:p>
            <a:r>
              <a:rPr lang="en-IN" sz="2000" smtClean="0"/>
              <a:t>If C &gt; W1	centrifuging, solid adheres</a:t>
            </a:r>
            <a:endParaRPr lang="en-US" sz="2000" smtClean="0"/>
          </a:p>
          <a:p>
            <a:r>
              <a:rPr lang="en-IN" sz="2000" smtClean="0"/>
              <a:t>If C &lt; W1	particle will fall off, cascading or cataracting</a:t>
            </a:r>
            <a:endParaRPr lang="en-US" sz="2000" smtClean="0"/>
          </a:p>
          <a:p>
            <a:r>
              <a:rPr lang="en-IN" sz="2000" smtClean="0"/>
              <a:t>If C = W1	then separation occurs and the particle will leave the surface of the trommel at a given velocity – cataracting</a:t>
            </a:r>
            <a:endParaRPr lang="en-US" sz="2000" smtClean="0"/>
          </a:p>
          <a:p>
            <a:endParaRPr lang="en-US" sz="2000" smtClean="0"/>
          </a:p>
        </p:txBody>
      </p:sp>
      <p:pic>
        <p:nvPicPr>
          <p:cNvPr id="4" name="Picture 3" descr="005"/>
          <p:cNvPicPr/>
          <p:nvPr/>
        </p:nvPicPr>
        <p:blipFill>
          <a:blip r:embed="rId1" cstate="email"/>
          <a:srcRect/>
          <a:stretch>
            <a:fillRect/>
          </a:stretch>
        </p:blipFill>
        <p:spPr bwMode="auto">
          <a:xfrm>
            <a:off x="5143504" y="214290"/>
            <a:ext cx="3808300" cy="2643206"/>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9156" name="Rectangle 1"/>
          <p:cNvSpPr>
            <a:spLocks noChangeArrowheads="1"/>
          </p:cNvSpPr>
          <p:nvPr/>
        </p:nvSpPr>
        <p:spPr bwMode="auto">
          <a:xfrm>
            <a:off x="214313" y="3571875"/>
            <a:ext cx="5786437" cy="3140075"/>
          </a:xfrm>
          <a:prstGeom prst="rect">
            <a:avLst/>
          </a:prstGeom>
          <a:noFill/>
          <a:ln w="9525">
            <a:noFill/>
            <a:miter lim="800000"/>
          </a:ln>
        </p:spPr>
        <p:txBody>
          <a:bodyPr anchor="ctr">
            <a:spAutoFit/>
          </a:bodyPr>
          <a:lstStyle/>
          <a:p>
            <a:pPr algn="just">
              <a:buFont typeface="Arial" panose="02080604020202020204" pitchFamily="34" charset="0"/>
              <a:buChar char="•"/>
              <a:tabLst>
                <a:tab pos="3260725" algn="l"/>
              </a:tabLst>
            </a:pPr>
            <a:r>
              <a:rPr lang="en-US" dirty="0">
                <a:solidFill>
                  <a:srgbClr val="0D0D0D"/>
                </a:solidFill>
              </a:rPr>
              <a:t>Therefore C = W </a:t>
            </a:r>
            <a:r>
              <a:rPr lang="en-US" dirty="0" err="1">
                <a:solidFill>
                  <a:srgbClr val="0D0D0D"/>
                </a:solidFill>
              </a:rPr>
              <a:t>cos</a:t>
            </a:r>
            <a:r>
              <a:rPr lang="en-US" dirty="0">
                <a:solidFill>
                  <a:srgbClr val="0D0D0D"/>
                </a:solidFill>
              </a:rPr>
              <a:t> </a:t>
            </a:r>
            <a:r>
              <a:rPr lang="en-US" dirty="0">
                <a:solidFill>
                  <a:srgbClr val="0D0D0D"/>
                </a:solidFill>
                <a:sym typeface="Symbol" pitchFamily="18" charset="2"/>
              </a:rPr>
              <a:t></a:t>
            </a:r>
            <a:endParaRPr lang="en-US" dirty="0"/>
          </a:p>
          <a:p>
            <a:pPr algn="just">
              <a:buFont typeface="Arial" panose="02080604020202020204" pitchFamily="34" charset="0"/>
              <a:buChar char="•"/>
              <a:tabLst>
                <a:tab pos="3260725" algn="l"/>
              </a:tabLst>
            </a:pPr>
            <a:r>
              <a:rPr lang="en-US" dirty="0">
                <a:solidFill>
                  <a:srgbClr val="0D0D0D"/>
                </a:solidFill>
                <a:sym typeface="Symbol" pitchFamily="18" charset="2"/>
              </a:rPr>
              <a:t>C = W (r </a:t>
            </a:r>
            <a:r>
              <a:rPr lang="en-US" baseline="30000" dirty="0">
                <a:solidFill>
                  <a:srgbClr val="0D0D0D"/>
                </a:solidFill>
              </a:rPr>
              <a:t>2</a:t>
            </a:r>
            <a:r>
              <a:rPr lang="en-US" dirty="0">
                <a:solidFill>
                  <a:srgbClr val="0D0D0D"/>
                </a:solidFill>
                <a:sym typeface="Symbol" pitchFamily="18" charset="2"/>
              </a:rPr>
              <a:t>)/g        [r </a:t>
            </a:r>
            <a:r>
              <a:rPr lang="en-US" baseline="30000" dirty="0">
                <a:solidFill>
                  <a:srgbClr val="0D0D0D"/>
                </a:solidFill>
              </a:rPr>
              <a:t>2</a:t>
            </a:r>
            <a:r>
              <a:rPr lang="en-US" dirty="0">
                <a:solidFill>
                  <a:srgbClr val="0D0D0D"/>
                </a:solidFill>
                <a:sym typeface="Symbol" pitchFamily="18" charset="2"/>
              </a:rPr>
              <a:t>is Acceleration]	</a:t>
            </a:r>
            <a:endParaRPr lang="en-US" dirty="0">
              <a:sym typeface="Symbol" pitchFamily="18" charset="2"/>
            </a:endParaRPr>
          </a:p>
          <a:p>
            <a:pPr>
              <a:buFont typeface="Arial" panose="02080604020202020204" pitchFamily="34" charset="0"/>
              <a:buChar char="•"/>
              <a:tabLst>
                <a:tab pos="3260725" algn="l"/>
              </a:tabLst>
            </a:pPr>
            <a:r>
              <a:rPr lang="en-US" dirty="0">
                <a:solidFill>
                  <a:srgbClr val="0D0D0D"/>
                </a:solidFill>
                <a:sym typeface="Symbol" pitchFamily="18" charset="2"/>
              </a:rPr>
              <a:t>r = radius </a:t>
            </a:r>
            <a:r>
              <a:rPr lang="en-US" dirty="0" smtClean="0">
                <a:solidFill>
                  <a:srgbClr val="0D0D0D"/>
                </a:solidFill>
                <a:sym typeface="Symbol" pitchFamily="18" charset="2"/>
              </a:rPr>
              <a:t>(m</a:t>
            </a:r>
            <a:r>
              <a:rPr lang="en-US" dirty="0">
                <a:solidFill>
                  <a:srgbClr val="0D0D0D"/>
                </a:solidFill>
                <a:sym typeface="Symbol" pitchFamily="18" charset="2"/>
              </a:rPr>
              <a:t>)</a:t>
            </a:r>
            <a:endParaRPr lang="en-US" dirty="0">
              <a:sym typeface="Symbol" pitchFamily="18" charset="2"/>
            </a:endParaRPr>
          </a:p>
          <a:p>
            <a:pPr>
              <a:buFont typeface="Arial" panose="02080604020202020204" pitchFamily="34" charset="0"/>
              <a:buChar char="•"/>
              <a:tabLst>
                <a:tab pos="3260725" algn="l"/>
              </a:tabLst>
            </a:pPr>
            <a:r>
              <a:rPr lang="en-US" dirty="0">
                <a:solidFill>
                  <a:srgbClr val="0D0D0D"/>
                </a:solidFill>
                <a:sym typeface="Symbol" pitchFamily="18" charset="2"/>
              </a:rPr>
              <a:t></a:t>
            </a:r>
            <a:r>
              <a:rPr lang="en-US" dirty="0">
                <a:solidFill>
                  <a:srgbClr val="0D0D0D"/>
                </a:solidFill>
              </a:rPr>
              <a:t> = rotational velocity (</a:t>
            </a:r>
            <a:r>
              <a:rPr lang="en-US" dirty="0" err="1">
                <a:solidFill>
                  <a:srgbClr val="0D0D0D"/>
                </a:solidFill>
              </a:rPr>
              <a:t>rad</a:t>
            </a:r>
            <a:r>
              <a:rPr lang="en-US" dirty="0">
                <a:solidFill>
                  <a:srgbClr val="0D0D0D"/>
                </a:solidFill>
              </a:rPr>
              <a:t>/s)</a:t>
            </a:r>
            <a:endParaRPr lang="en-US" dirty="0">
              <a:sym typeface="Symbol" pitchFamily="18" charset="2"/>
            </a:endParaRPr>
          </a:p>
          <a:p>
            <a:pPr>
              <a:buFont typeface="Arial" panose="02080604020202020204" pitchFamily="34" charset="0"/>
              <a:buChar char="•"/>
              <a:tabLst>
                <a:tab pos="3260725" algn="l"/>
              </a:tabLst>
            </a:pPr>
            <a:r>
              <a:rPr lang="en-US" dirty="0">
                <a:solidFill>
                  <a:srgbClr val="0D0D0D"/>
                </a:solidFill>
                <a:sym typeface="Symbol" pitchFamily="18" charset="2"/>
              </a:rPr>
              <a:t>g = acceleration due to gravity </a:t>
            </a:r>
            <a:r>
              <a:rPr lang="en-US" dirty="0" smtClean="0">
                <a:solidFill>
                  <a:srgbClr val="0D0D0D"/>
                </a:solidFill>
                <a:sym typeface="Symbol" pitchFamily="18" charset="2"/>
              </a:rPr>
              <a:t>(m/s</a:t>
            </a:r>
            <a:r>
              <a:rPr lang="en-US" baseline="30000" dirty="0" smtClean="0">
                <a:solidFill>
                  <a:srgbClr val="0D0D0D"/>
                </a:solidFill>
                <a:sym typeface="Symbol" pitchFamily="18" charset="2"/>
              </a:rPr>
              <a:t>2</a:t>
            </a:r>
            <a:r>
              <a:rPr lang="en-US" dirty="0" smtClean="0">
                <a:solidFill>
                  <a:srgbClr val="0D0D0D"/>
                </a:solidFill>
                <a:sym typeface="Symbol" pitchFamily="18" charset="2"/>
              </a:rPr>
              <a:t>)</a:t>
            </a:r>
            <a:endParaRPr lang="en-US" dirty="0">
              <a:solidFill>
                <a:srgbClr val="0D0D0D"/>
              </a:solidFill>
              <a:sym typeface="Symbol" pitchFamily="18" charset="2"/>
            </a:endParaRPr>
          </a:p>
          <a:p>
            <a:pPr>
              <a:buFont typeface="Arial" panose="02080604020202020204" pitchFamily="34" charset="0"/>
              <a:buChar char="•"/>
              <a:tabLst>
                <a:tab pos="3260725" algn="l"/>
              </a:tabLst>
            </a:pPr>
            <a:endParaRPr lang="en-US" dirty="0">
              <a:sym typeface="Symbol" pitchFamily="18" charset="2"/>
            </a:endParaRPr>
          </a:p>
          <a:p>
            <a:pPr>
              <a:buFont typeface="Arial" panose="02080604020202020204" pitchFamily="34" charset="0"/>
              <a:buChar char="•"/>
              <a:tabLst>
                <a:tab pos="3260725" algn="l"/>
              </a:tabLst>
            </a:pPr>
            <a:r>
              <a:rPr lang="en-US" dirty="0">
                <a:solidFill>
                  <a:srgbClr val="0D0D0D"/>
                </a:solidFill>
                <a:sym typeface="Symbol" pitchFamily="18" charset="2"/>
              </a:rPr>
              <a:t>W </a:t>
            </a:r>
            <a:r>
              <a:rPr lang="en-US" dirty="0" err="1">
                <a:solidFill>
                  <a:srgbClr val="0D0D0D"/>
                </a:solidFill>
                <a:sym typeface="Symbol" pitchFamily="18" charset="2"/>
              </a:rPr>
              <a:t>cos</a:t>
            </a:r>
            <a:r>
              <a:rPr lang="en-US" dirty="0">
                <a:solidFill>
                  <a:srgbClr val="0D0D0D"/>
                </a:solidFill>
                <a:sym typeface="Symbol" pitchFamily="18" charset="2"/>
              </a:rPr>
              <a:t> </a:t>
            </a:r>
            <a:r>
              <a:rPr lang="en-US" dirty="0">
                <a:solidFill>
                  <a:srgbClr val="0D0D0D"/>
                </a:solidFill>
              </a:rPr>
              <a:t> = W (r </a:t>
            </a:r>
            <a:r>
              <a:rPr lang="en-US" dirty="0">
                <a:solidFill>
                  <a:srgbClr val="0D0D0D"/>
                </a:solidFill>
                <a:sym typeface="Symbol" pitchFamily="18" charset="2"/>
              </a:rPr>
              <a:t></a:t>
            </a:r>
            <a:r>
              <a:rPr lang="en-US" baseline="30000" dirty="0">
                <a:solidFill>
                  <a:srgbClr val="0D0D0D"/>
                </a:solidFill>
              </a:rPr>
              <a:t>2</a:t>
            </a:r>
            <a:r>
              <a:rPr lang="en-US" dirty="0">
                <a:solidFill>
                  <a:srgbClr val="0D0D0D"/>
                </a:solidFill>
                <a:sym typeface="Symbol" pitchFamily="18" charset="2"/>
              </a:rPr>
              <a:t>)/g   or</a:t>
            </a:r>
            <a:endParaRPr lang="en-US" dirty="0">
              <a:sym typeface="Symbol" pitchFamily="18" charset="2"/>
            </a:endParaRPr>
          </a:p>
          <a:p>
            <a:pPr>
              <a:buFont typeface="Arial" panose="02080604020202020204" pitchFamily="34" charset="0"/>
              <a:buChar char="•"/>
              <a:tabLst>
                <a:tab pos="3260725" algn="l"/>
              </a:tabLst>
            </a:pPr>
            <a:r>
              <a:rPr lang="en-US" dirty="0">
                <a:solidFill>
                  <a:srgbClr val="0D0D0D"/>
                </a:solidFill>
                <a:sym typeface="Symbol" pitchFamily="18" charset="2"/>
              </a:rPr>
              <a:t>Cos</a:t>
            </a:r>
            <a:r>
              <a:rPr lang="en-US" dirty="0">
                <a:solidFill>
                  <a:srgbClr val="0D0D0D"/>
                </a:solidFill>
              </a:rPr>
              <a:t> = (r </a:t>
            </a:r>
            <a:r>
              <a:rPr lang="en-US" dirty="0">
                <a:solidFill>
                  <a:srgbClr val="0D0D0D"/>
                </a:solidFill>
                <a:sym typeface="Symbol" pitchFamily="18" charset="2"/>
              </a:rPr>
              <a:t></a:t>
            </a:r>
            <a:r>
              <a:rPr lang="en-US" baseline="30000" dirty="0">
                <a:solidFill>
                  <a:srgbClr val="0D0D0D"/>
                </a:solidFill>
              </a:rPr>
              <a:t>2</a:t>
            </a:r>
            <a:r>
              <a:rPr lang="en-US" dirty="0">
                <a:solidFill>
                  <a:srgbClr val="0D0D0D"/>
                </a:solidFill>
                <a:sym typeface="Symbol" pitchFamily="18" charset="2"/>
              </a:rPr>
              <a:t>)/g		</a:t>
            </a:r>
            <a:endParaRPr lang="en-US" dirty="0">
              <a:sym typeface="Symbol" pitchFamily="18" charset="2"/>
            </a:endParaRPr>
          </a:p>
          <a:p>
            <a:pPr algn="just">
              <a:buFont typeface="Arial" panose="02080604020202020204" pitchFamily="34" charset="0"/>
              <a:buChar char="•"/>
              <a:tabLst>
                <a:tab pos="3260725" algn="l"/>
              </a:tabLst>
            </a:pPr>
            <a:r>
              <a:rPr lang="en-US" dirty="0">
                <a:solidFill>
                  <a:srgbClr val="0D0D0D"/>
                </a:solidFill>
                <a:sym typeface="Symbol" pitchFamily="18" charset="2"/>
              </a:rPr>
              <a:t>Substitute </a:t>
            </a:r>
            <a:r>
              <a:rPr lang="en-US" dirty="0">
                <a:solidFill>
                  <a:srgbClr val="0D0D0D"/>
                </a:solidFill>
              </a:rPr>
              <a:t> = 2 </a:t>
            </a:r>
            <a:r>
              <a:rPr lang="en-US" dirty="0">
                <a:solidFill>
                  <a:srgbClr val="0D0D0D"/>
                </a:solidFill>
                <a:sym typeface="Symbol" pitchFamily="18" charset="2"/>
              </a:rPr>
              <a:t></a:t>
            </a:r>
            <a:r>
              <a:rPr lang="en-US" dirty="0">
                <a:solidFill>
                  <a:srgbClr val="0D0D0D"/>
                </a:solidFill>
              </a:rPr>
              <a:t> n</a:t>
            </a:r>
            <a:endParaRPr lang="en-US" dirty="0">
              <a:sym typeface="Symbol" pitchFamily="18" charset="2"/>
            </a:endParaRPr>
          </a:p>
          <a:p>
            <a:pPr algn="just">
              <a:buFont typeface="Arial" panose="02080604020202020204" pitchFamily="34" charset="0"/>
              <a:buChar char="•"/>
              <a:tabLst>
                <a:tab pos="3260725" algn="l"/>
              </a:tabLst>
            </a:pPr>
            <a:r>
              <a:rPr lang="en-US" dirty="0">
                <a:solidFill>
                  <a:srgbClr val="0D0D0D"/>
                </a:solidFill>
                <a:sym typeface="Symbol" pitchFamily="18" charset="2"/>
              </a:rPr>
              <a:t>Where n is the speed of the screen in rev/s	</a:t>
            </a:r>
            <a:endParaRPr lang="en-US" dirty="0">
              <a:sym typeface="Symbol" pitchFamily="18" charset="2"/>
            </a:endParaRPr>
          </a:p>
          <a:p>
            <a:pPr algn="just">
              <a:buFont typeface="Arial" panose="02080604020202020204" pitchFamily="34" charset="0"/>
              <a:buChar char="•"/>
              <a:tabLst>
                <a:tab pos="3260725" algn="l"/>
              </a:tabLst>
            </a:pPr>
            <a:r>
              <a:rPr lang="en-US" dirty="0">
                <a:solidFill>
                  <a:srgbClr val="0D0D0D"/>
                </a:solidFill>
                <a:sym typeface="Symbol" pitchFamily="18" charset="2"/>
              </a:rPr>
              <a:t>Cos </a:t>
            </a:r>
            <a:r>
              <a:rPr lang="en-US" dirty="0">
                <a:solidFill>
                  <a:srgbClr val="0D0D0D"/>
                </a:solidFill>
              </a:rPr>
              <a:t> = 4 </a:t>
            </a:r>
            <a:r>
              <a:rPr lang="en-US" dirty="0">
                <a:solidFill>
                  <a:srgbClr val="0D0D0D"/>
                </a:solidFill>
                <a:sym typeface="Symbol" pitchFamily="18" charset="2"/>
              </a:rPr>
              <a:t></a:t>
            </a:r>
            <a:r>
              <a:rPr lang="en-US" baseline="30000" dirty="0">
                <a:solidFill>
                  <a:srgbClr val="0D0D0D"/>
                </a:solidFill>
              </a:rPr>
              <a:t>2</a:t>
            </a:r>
            <a:r>
              <a:rPr lang="en-US" dirty="0">
                <a:solidFill>
                  <a:srgbClr val="0D0D0D"/>
                </a:solidFill>
                <a:sym typeface="Symbol" pitchFamily="18" charset="2"/>
              </a:rPr>
              <a:t> n</a:t>
            </a:r>
            <a:r>
              <a:rPr lang="en-US" baseline="30000" dirty="0">
                <a:solidFill>
                  <a:srgbClr val="0D0D0D"/>
                </a:solidFill>
                <a:sym typeface="Symbol" pitchFamily="18" charset="2"/>
              </a:rPr>
              <a:t>2</a:t>
            </a:r>
            <a:r>
              <a:rPr lang="en-US" dirty="0">
                <a:solidFill>
                  <a:srgbClr val="0D0D0D"/>
                </a:solidFill>
                <a:sym typeface="Symbol" pitchFamily="18" charset="2"/>
              </a:rPr>
              <a:t> r /g</a:t>
            </a:r>
            <a:endParaRPr lang="en-US" dirty="0">
              <a:sym typeface="Symbol" pitchFamily="18" charset="2"/>
            </a:endParaRPr>
          </a:p>
        </p:txBody>
      </p:sp>
      <p:sp>
        <p:nvSpPr>
          <p:cNvPr id="5" name="Slide Number Placeholder 4"/>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7169" name="Picture 1"/>
          <p:cNvPicPr>
            <a:picLocks noChangeAspect="1" noChangeArrowheads="1"/>
          </p:cNvPicPr>
          <p:nvPr/>
        </p:nvPicPr>
        <p:blipFill>
          <a:blip r:embed="rId2"/>
          <a:srcRect l="35000" t="48889" r="50000" b="45555"/>
          <a:stretch>
            <a:fillRect/>
          </a:stretch>
        </p:blipFill>
        <p:spPr bwMode="auto">
          <a:xfrm>
            <a:off x="5105400" y="3733800"/>
            <a:ext cx="1828800" cy="381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9154">
                                            <p:txEl>
                                              <p:pRg st="0" end="0"/>
                                            </p:txEl>
                                          </p:spTgt>
                                        </p:tgtEl>
                                        <p:attrNameLst>
                                          <p:attrName>style.visibility</p:attrName>
                                        </p:attrNameLst>
                                      </p:cBhvr>
                                      <p:to>
                                        <p:strVal val="visible"/>
                                      </p:to>
                                    </p:set>
                                    <p:animEffect transition="in" filter="box(in)">
                                      <p:cBhvr>
                                        <p:cTn id="12" dur="500"/>
                                        <p:tgtEl>
                                          <p:spTgt spid="491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9154">
                                            <p:txEl>
                                              <p:pRg st="1" end="1"/>
                                            </p:txEl>
                                          </p:spTgt>
                                        </p:tgtEl>
                                        <p:attrNameLst>
                                          <p:attrName>style.visibility</p:attrName>
                                        </p:attrNameLst>
                                      </p:cBhvr>
                                      <p:to>
                                        <p:strVal val="visible"/>
                                      </p:to>
                                    </p:set>
                                    <p:animEffect transition="in" filter="box(in)">
                                      <p:cBhvr>
                                        <p:cTn id="17" dur="500"/>
                                        <p:tgtEl>
                                          <p:spTgt spid="491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9154">
                                            <p:txEl>
                                              <p:pRg st="2" end="2"/>
                                            </p:txEl>
                                          </p:spTgt>
                                        </p:tgtEl>
                                        <p:attrNameLst>
                                          <p:attrName>style.visibility</p:attrName>
                                        </p:attrNameLst>
                                      </p:cBhvr>
                                      <p:to>
                                        <p:strVal val="visible"/>
                                      </p:to>
                                    </p:set>
                                    <p:animEffect transition="in" filter="box(in)">
                                      <p:cBhvr>
                                        <p:cTn id="22" dur="500"/>
                                        <p:tgtEl>
                                          <p:spTgt spid="4915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9154">
                                            <p:txEl>
                                              <p:pRg st="3" end="3"/>
                                            </p:txEl>
                                          </p:spTgt>
                                        </p:tgtEl>
                                        <p:attrNameLst>
                                          <p:attrName>style.visibility</p:attrName>
                                        </p:attrNameLst>
                                      </p:cBhvr>
                                      <p:to>
                                        <p:strVal val="visible"/>
                                      </p:to>
                                    </p:set>
                                    <p:animEffect transition="in" filter="box(in)">
                                      <p:cBhvr>
                                        <p:cTn id="27" dur="500"/>
                                        <p:tgtEl>
                                          <p:spTgt spid="4915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9154">
                                            <p:txEl>
                                              <p:pRg st="4" end="4"/>
                                            </p:txEl>
                                          </p:spTgt>
                                        </p:tgtEl>
                                        <p:attrNameLst>
                                          <p:attrName>style.visibility</p:attrName>
                                        </p:attrNameLst>
                                      </p:cBhvr>
                                      <p:to>
                                        <p:strVal val="visible"/>
                                      </p:to>
                                    </p:set>
                                    <p:animEffect transition="in" filter="box(in)">
                                      <p:cBhvr>
                                        <p:cTn id="32" dur="500"/>
                                        <p:tgtEl>
                                          <p:spTgt spid="4915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9154">
                                            <p:txEl>
                                              <p:pRg st="5" end="5"/>
                                            </p:txEl>
                                          </p:spTgt>
                                        </p:tgtEl>
                                        <p:attrNameLst>
                                          <p:attrName>style.visibility</p:attrName>
                                        </p:attrNameLst>
                                      </p:cBhvr>
                                      <p:to>
                                        <p:strVal val="visible"/>
                                      </p:to>
                                    </p:set>
                                    <p:animEffect transition="in" filter="box(in)">
                                      <p:cBhvr>
                                        <p:cTn id="37" dur="500"/>
                                        <p:tgtEl>
                                          <p:spTgt spid="4915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9154">
                                            <p:txEl>
                                              <p:pRg st="6" end="6"/>
                                            </p:txEl>
                                          </p:spTgt>
                                        </p:tgtEl>
                                        <p:attrNameLst>
                                          <p:attrName>style.visibility</p:attrName>
                                        </p:attrNameLst>
                                      </p:cBhvr>
                                      <p:to>
                                        <p:strVal val="visible"/>
                                      </p:to>
                                    </p:set>
                                    <p:animEffect transition="in" filter="box(in)">
                                      <p:cBhvr>
                                        <p:cTn id="42" dur="500"/>
                                        <p:tgtEl>
                                          <p:spTgt spid="4915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49156">
                                            <p:txEl>
                                              <p:pRg st="0" end="0"/>
                                            </p:txEl>
                                          </p:spTgt>
                                        </p:tgtEl>
                                        <p:attrNameLst>
                                          <p:attrName>style.visibility</p:attrName>
                                        </p:attrNameLst>
                                      </p:cBhvr>
                                      <p:to>
                                        <p:strVal val="visible"/>
                                      </p:to>
                                    </p:set>
                                    <p:animEffect transition="in" filter="box(in)">
                                      <p:cBhvr>
                                        <p:cTn id="47" dur="500"/>
                                        <p:tgtEl>
                                          <p:spTgt spid="4915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49156">
                                            <p:txEl>
                                              <p:pRg st="1" end="1"/>
                                            </p:txEl>
                                          </p:spTgt>
                                        </p:tgtEl>
                                        <p:attrNameLst>
                                          <p:attrName>style.visibility</p:attrName>
                                        </p:attrNameLst>
                                      </p:cBhvr>
                                      <p:to>
                                        <p:strVal val="visible"/>
                                      </p:to>
                                    </p:set>
                                    <p:animEffect transition="in" filter="box(in)">
                                      <p:cBhvr>
                                        <p:cTn id="52" dur="500"/>
                                        <p:tgtEl>
                                          <p:spTgt spid="49156">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49156">
                                            <p:txEl>
                                              <p:pRg st="2" end="2"/>
                                            </p:txEl>
                                          </p:spTgt>
                                        </p:tgtEl>
                                        <p:attrNameLst>
                                          <p:attrName>style.visibility</p:attrName>
                                        </p:attrNameLst>
                                      </p:cBhvr>
                                      <p:to>
                                        <p:strVal val="visible"/>
                                      </p:to>
                                    </p:set>
                                    <p:animEffect transition="in" filter="box(in)">
                                      <p:cBhvr>
                                        <p:cTn id="57" dur="500"/>
                                        <p:tgtEl>
                                          <p:spTgt spid="49156">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49156">
                                            <p:txEl>
                                              <p:pRg st="3" end="3"/>
                                            </p:txEl>
                                          </p:spTgt>
                                        </p:tgtEl>
                                        <p:attrNameLst>
                                          <p:attrName>style.visibility</p:attrName>
                                        </p:attrNameLst>
                                      </p:cBhvr>
                                      <p:to>
                                        <p:strVal val="visible"/>
                                      </p:to>
                                    </p:set>
                                    <p:animEffect transition="in" filter="box(in)">
                                      <p:cBhvr>
                                        <p:cTn id="62" dur="500"/>
                                        <p:tgtEl>
                                          <p:spTgt spid="49156">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49156">
                                            <p:txEl>
                                              <p:pRg st="4" end="4"/>
                                            </p:txEl>
                                          </p:spTgt>
                                        </p:tgtEl>
                                        <p:attrNameLst>
                                          <p:attrName>style.visibility</p:attrName>
                                        </p:attrNameLst>
                                      </p:cBhvr>
                                      <p:to>
                                        <p:strVal val="visible"/>
                                      </p:to>
                                    </p:set>
                                    <p:animEffect transition="in" filter="box(in)">
                                      <p:cBhvr>
                                        <p:cTn id="67" dur="500"/>
                                        <p:tgtEl>
                                          <p:spTgt spid="49156">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49156">
                                            <p:txEl>
                                              <p:pRg st="6" end="6"/>
                                            </p:txEl>
                                          </p:spTgt>
                                        </p:tgtEl>
                                        <p:attrNameLst>
                                          <p:attrName>style.visibility</p:attrName>
                                        </p:attrNameLst>
                                      </p:cBhvr>
                                      <p:to>
                                        <p:strVal val="visible"/>
                                      </p:to>
                                    </p:set>
                                    <p:animEffect transition="in" filter="box(in)">
                                      <p:cBhvr>
                                        <p:cTn id="72" dur="500"/>
                                        <p:tgtEl>
                                          <p:spTgt spid="49156">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49156">
                                            <p:txEl>
                                              <p:pRg st="7" end="7"/>
                                            </p:txEl>
                                          </p:spTgt>
                                        </p:tgtEl>
                                        <p:attrNameLst>
                                          <p:attrName>style.visibility</p:attrName>
                                        </p:attrNameLst>
                                      </p:cBhvr>
                                      <p:to>
                                        <p:strVal val="visible"/>
                                      </p:to>
                                    </p:set>
                                    <p:animEffect transition="in" filter="box(in)">
                                      <p:cBhvr>
                                        <p:cTn id="77" dur="500"/>
                                        <p:tgtEl>
                                          <p:spTgt spid="49156">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49156">
                                            <p:txEl>
                                              <p:pRg st="8" end="8"/>
                                            </p:txEl>
                                          </p:spTgt>
                                        </p:tgtEl>
                                        <p:attrNameLst>
                                          <p:attrName>style.visibility</p:attrName>
                                        </p:attrNameLst>
                                      </p:cBhvr>
                                      <p:to>
                                        <p:strVal val="visible"/>
                                      </p:to>
                                    </p:set>
                                    <p:animEffect transition="in" filter="box(in)">
                                      <p:cBhvr>
                                        <p:cTn id="82" dur="500"/>
                                        <p:tgtEl>
                                          <p:spTgt spid="49156">
                                            <p:txEl>
                                              <p:pRg st="8" end="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49156">
                                            <p:txEl>
                                              <p:pRg st="9" end="9"/>
                                            </p:txEl>
                                          </p:spTgt>
                                        </p:tgtEl>
                                        <p:attrNameLst>
                                          <p:attrName>style.visibility</p:attrName>
                                        </p:attrNameLst>
                                      </p:cBhvr>
                                      <p:to>
                                        <p:strVal val="visible"/>
                                      </p:to>
                                    </p:set>
                                    <p:animEffect transition="in" filter="box(in)">
                                      <p:cBhvr>
                                        <p:cTn id="87" dur="500"/>
                                        <p:tgtEl>
                                          <p:spTgt spid="49156">
                                            <p:txEl>
                                              <p:pRg st="9" end="9"/>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49156">
                                            <p:txEl>
                                              <p:pRg st="10" end="10"/>
                                            </p:txEl>
                                          </p:spTgt>
                                        </p:tgtEl>
                                        <p:attrNameLst>
                                          <p:attrName>style.visibility</p:attrName>
                                        </p:attrNameLst>
                                      </p:cBhvr>
                                      <p:to>
                                        <p:strVal val="visible"/>
                                      </p:to>
                                    </p:set>
                                    <p:animEffect transition="in" filter="box(in)">
                                      <p:cBhvr>
                                        <p:cTn id="92" dur="500"/>
                                        <p:tgtEl>
                                          <p:spTgt spid="4915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88"/>
            <a:ext cx="8229600" cy="5768975"/>
          </a:xfrm>
        </p:spPr>
        <p:txBody>
          <a:bodyPr/>
          <a:lstStyle/>
          <a:p>
            <a:pPr marL="0" indent="0" algn="just">
              <a:spcBef>
                <a:spcPct val="0"/>
              </a:spcBef>
              <a:tabLst>
                <a:tab pos="3260725" algn="l"/>
              </a:tabLst>
              <a:defRPr/>
            </a:pPr>
            <a:r>
              <a:rPr lang="en-US" sz="2200" dirty="0" smtClean="0">
                <a:solidFill>
                  <a:srgbClr val="0D0D0D"/>
                </a:solidFill>
                <a:ea typeface="Calibri" pitchFamily="34" charset="0"/>
                <a:cs typeface="Arial" panose="02080604020202020204" pitchFamily="34" charset="0"/>
                <a:sym typeface="Symbol" pitchFamily="18" charset="2"/>
              </a:rPr>
              <a:t>Critical point or last chance for the particle to separate and float in the air is when </a:t>
            </a:r>
            <a:r>
              <a:rPr lang="en-US" sz="2200" dirty="0" smtClean="0">
                <a:solidFill>
                  <a:srgbClr val="0D0D0D"/>
                </a:solidFill>
                <a:ea typeface="Calibri" pitchFamily="34" charset="0"/>
                <a:cs typeface="Arial" panose="02080604020202020204" pitchFamily="34" charset="0"/>
              </a:rPr>
              <a:t> = 0 or </a:t>
            </a:r>
            <a:r>
              <a:rPr lang="en-US" sz="2200" dirty="0" err="1" smtClean="0">
                <a:solidFill>
                  <a:srgbClr val="0D0D0D"/>
                </a:solidFill>
                <a:ea typeface="Calibri" pitchFamily="34" charset="0"/>
                <a:cs typeface="Arial" panose="02080604020202020204" pitchFamily="34" charset="0"/>
              </a:rPr>
              <a:t>cos</a:t>
            </a:r>
            <a:r>
              <a:rPr lang="en-US" sz="2200" dirty="0" smtClean="0">
                <a:solidFill>
                  <a:srgbClr val="0D0D0D"/>
                </a:solidFill>
                <a:ea typeface="Calibri" pitchFamily="34" charset="0"/>
                <a:cs typeface="Arial" panose="02080604020202020204" pitchFamily="34" charset="0"/>
              </a:rPr>
              <a:t> </a:t>
            </a:r>
            <a:r>
              <a:rPr lang="en-US" sz="2200" dirty="0" smtClean="0">
                <a:solidFill>
                  <a:srgbClr val="0D0D0D"/>
                </a:solidFill>
                <a:ea typeface="Calibri" pitchFamily="34" charset="0"/>
                <a:cs typeface="Arial" panose="02080604020202020204" pitchFamily="34" charset="0"/>
                <a:sym typeface="Symbol" pitchFamily="18" charset="2"/>
              </a:rPr>
              <a:t></a:t>
            </a:r>
            <a:r>
              <a:rPr lang="en-US" sz="2200" dirty="0" smtClean="0">
                <a:solidFill>
                  <a:srgbClr val="0D0D0D"/>
                </a:solidFill>
                <a:ea typeface="Calibri" pitchFamily="34" charset="0"/>
                <a:cs typeface="Arial" panose="02080604020202020204" pitchFamily="34" charset="0"/>
              </a:rPr>
              <a:t> = 1</a:t>
            </a:r>
            <a:endParaRPr lang="en-US" sz="2200" dirty="0" smtClean="0">
              <a:cs typeface="Arial" panose="02080604020202020204" pitchFamily="34" charset="0"/>
              <a:sym typeface="Symbol" pitchFamily="18" charset="2"/>
            </a:endParaRPr>
          </a:p>
          <a:p>
            <a:pPr marL="0" indent="0" algn="just">
              <a:spcBef>
                <a:spcPct val="0"/>
              </a:spcBef>
              <a:tabLst>
                <a:tab pos="3260725" algn="l"/>
              </a:tabLst>
              <a:defRPr/>
            </a:pPr>
            <a:r>
              <a:rPr lang="en-US" sz="2200" dirty="0" smtClean="0">
                <a:solidFill>
                  <a:srgbClr val="0D0D0D"/>
                </a:solidFill>
                <a:ea typeface="Calibri" pitchFamily="34" charset="0"/>
                <a:cs typeface="Arial" panose="02080604020202020204" pitchFamily="34" charset="0"/>
                <a:sym typeface="Symbol" pitchFamily="18" charset="2"/>
              </a:rPr>
              <a:t>Then 1 = 4 </a:t>
            </a:r>
            <a:r>
              <a:rPr lang="en-US" sz="2200" baseline="30000" dirty="0" smtClean="0">
                <a:solidFill>
                  <a:srgbClr val="0D0D0D"/>
                </a:solidFill>
                <a:ea typeface="Calibri" pitchFamily="34" charset="0"/>
                <a:cs typeface="Arial" panose="02080604020202020204" pitchFamily="34" charset="0"/>
              </a:rPr>
              <a:t>2</a:t>
            </a:r>
            <a:r>
              <a:rPr lang="en-US" sz="2200" dirty="0" smtClean="0">
                <a:solidFill>
                  <a:srgbClr val="0D0D0D"/>
                </a:solidFill>
                <a:ea typeface="Calibri" pitchFamily="34" charset="0"/>
                <a:cs typeface="Arial" panose="02080604020202020204" pitchFamily="34" charset="0"/>
                <a:sym typeface="Symbol" pitchFamily="18" charset="2"/>
              </a:rPr>
              <a:t> n</a:t>
            </a:r>
            <a:r>
              <a:rPr lang="en-US" sz="2200" baseline="30000" dirty="0" smtClean="0">
                <a:solidFill>
                  <a:srgbClr val="0D0D0D"/>
                </a:solidFill>
                <a:ea typeface="Calibri" pitchFamily="34" charset="0"/>
                <a:cs typeface="Arial" panose="02080604020202020204" pitchFamily="34" charset="0"/>
                <a:sym typeface="Symbol" pitchFamily="18" charset="2"/>
              </a:rPr>
              <a:t>2</a:t>
            </a:r>
            <a:r>
              <a:rPr lang="en-US" sz="2200" dirty="0" smtClean="0">
                <a:solidFill>
                  <a:srgbClr val="0D0D0D"/>
                </a:solidFill>
                <a:ea typeface="Calibri" pitchFamily="34" charset="0"/>
                <a:cs typeface="Arial" panose="02080604020202020204" pitchFamily="34" charset="0"/>
                <a:sym typeface="Symbol" pitchFamily="18" charset="2"/>
              </a:rPr>
              <a:t> r /g</a:t>
            </a:r>
            <a:endParaRPr lang="en-US" sz="2200" dirty="0" smtClean="0">
              <a:cs typeface="Arial" panose="02080604020202020204" pitchFamily="34" charset="0"/>
              <a:sym typeface="Symbol" pitchFamily="18" charset="2"/>
            </a:endParaRPr>
          </a:p>
          <a:p>
            <a:pPr marL="0" indent="0" algn="just">
              <a:spcBef>
                <a:spcPct val="0"/>
              </a:spcBef>
              <a:tabLst>
                <a:tab pos="3260725" algn="l"/>
              </a:tabLst>
              <a:defRPr/>
            </a:pPr>
            <a:r>
              <a:rPr lang="en-US" sz="2200" dirty="0" smtClean="0">
                <a:solidFill>
                  <a:srgbClr val="0D0D0D"/>
                </a:solidFill>
                <a:ea typeface="Calibri" pitchFamily="34" charset="0"/>
                <a:cs typeface="Arial" panose="02080604020202020204" pitchFamily="34" charset="0"/>
                <a:sym typeface="Symbol" pitchFamily="18" charset="2"/>
              </a:rPr>
              <a:t>Or</a:t>
            </a:r>
            <a:endParaRPr lang="en-US" sz="2200" dirty="0" smtClean="0">
              <a:cs typeface="Arial" panose="02080604020202020204" pitchFamily="34" charset="0"/>
              <a:sym typeface="Symbol" pitchFamily="18" charset="2"/>
            </a:endParaRPr>
          </a:p>
          <a:p>
            <a:pPr marL="0" indent="0" algn="just">
              <a:spcBef>
                <a:spcPct val="0"/>
              </a:spcBef>
              <a:tabLst>
                <a:tab pos="3260725" algn="l"/>
              </a:tabLst>
              <a:defRPr/>
            </a:pPr>
            <a:r>
              <a:rPr lang="en-US" sz="2200" dirty="0" err="1" smtClean="0">
                <a:solidFill>
                  <a:srgbClr val="0D0D0D"/>
                </a:solidFill>
                <a:ea typeface="Calibri" pitchFamily="34" charset="0"/>
                <a:cs typeface="Arial" panose="02080604020202020204" pitchFamily="34" charset="0"/>
                <a:sym typeface="Symbol" pitchFamily="18" charset="2"/>
              </a:rPr>
              <a:t>n</a:t>
            </a:r>
            <a:r>
              <a:rPr lang="en-US" sz="2200" baseline="-30000" dirty="0" err="1" smtClean="0">
                <a:solidFill>
                  <a:srgbClr val="0D0D0D"/>
                </a:solidFill>
                <a:ea typeface="Calibri" pitchFamily="34" charset="0"/>
                <a:cs typeface="Arial" panose="02080604020202020204" pitchFamily="34" charset="0"/>
                <a:sym typeface="Symbol" pitchFamily="18" charset="2"/>
              </a:rPr>
              <a:t>c</a:t>
            </a:r>
            <a:r>
              <a:rPr lang="en-US" sz="2200" dirty="0" smtClean="0">
                <a:solidFill>
                  <a:srgbClr val="0D0D0D"/>
                </a:solidFill>
                <a:ea typeface="Calibri" pitchFamily="34" charset="0"/>
                <a:cs typeface="Arial" panose="02080604020202020204" pitchFamily="34" charset="0"/>
                <a:sym typeface="Symbol" pitchFamily="18" charset="2"/>
              </a:rPr>
              <a:t> =  ( g/(4</a:t>
            </a:r>
            <a:r>
              <a:rPr lang="en-US" sz="2200" baseline="30000" dirty="0" smtClean="0">
                <a:solidFill>
                  <a:srgbClr val="0D0D0D"/>
                </a:solidFill>
                <a:ea typeface="Calibri" pitchFamily="34" charset="0"/>
                <a:cs typeface="Arial" panose="02080604020202020204" pitchFamily="34" charset="0"/>
              </a:rPr>
              <a:t>2</a:t>
            </a:r>
            <a:r>
              <a:rPr lang="en-US" sz="2200" dirty="0" smtClean="0">
                <a:solidFill>
                  <a:srgbClr val="0D0D0D"/>
                </a:solidFill>
                <a:ea typeface="Calibri" pitchFamily="34" charset="0"/>
                <a:cs typeface="Arial" panose="02080604020202020204" pitchFamily="34" charset="0"/>
                <a:sym typeface="Symbol" pitchFamily="18" charset="2"/>
              </a:rPr>
              <a:t>r)</a:t>
            </a:r>
            <a:r>
              <a:rPr lang="en-US" sz="2200" baseline="30000" dirty="0" smtClean="0">
                <a:solidFill>
                  <a:srgbClr val="0D0D0D"/>
                </a:solidFill>
                <a:ea typeface="Calibri" pitchFamily="34" charset="0"/>
                <a:cs typeface="Arial" panose="02080604020202020204" pitchFamily="34" charset="0"/>
                <a:sym typeface="Symbol" pitchFamily="18" charset="2"/>
              </a:rPr>
              <a:t>1/2</a:t>
            </a:r>
            <a:r>
              <a:rPr lang="en-US" sz="2200" dirty="0" smtClean="0">
                <a:solidFill>
                  <a:srgbClr val="0D0D0D"/>
                </a:solidFill>
                <a:ea typeface="Calibri" pitchFamily="34" charset="0"/>
                <a:cs typeface="Arial" panose="02080604020202020204" pitchFamily="34" charset="0"/>
                <a:sym typeface="Symbol" pitchFamily="18" charset="2"/>
              </a:rPr>
              <a:t> = (1/2</a:t>
            </a:r>
            <a:r>
              <a:rPr lang="en-US" sz="2200" dirty="0" smtClean="0">
                <a:solidFill>
                  <a:srgbClr val="0D0D0D"/>
                </a:solidFill>
                <a:ea typeface="Calibri" pitchFamily="34" charset="0"/>
                <a:cs typeface="Arial" panose="02080604020202020204" pitchFamily="34" charset="0"/>
              </a:rPr>
              <a:t> )(g/r)</a:t>
            </a:r>
            <a:r>
              <a:rPr lang="en-US" sz="2200" baseline="30000" dirty="0" smtClean="0">
                <a:solidFill>
                  <a:srgbClr val="0D0D0D"/>
                </a:solidFill>
                <a:ea typeface="Calibri" pitchFamily="34" charset="0"/>
                <a:cs typeface="Arial" panose="02080604020202020204" pitchFamily="34" charset="0"/>
                <a:sym typeface="Symbol" pitchFamily="18" charset="2"/>
              </a:rPr>
              <a:t>1/2</a:t>
            </a:r>
            <a:endParaRPr lang="en-US" sz="2200" dirty="0" smtClean="0">
              <a:cs typeface="Arial" panose="02080604020202020204" pitchFamily="34" charset="0"/>
              <a:sym typeface="Symbol" pitchFamily="18" charset="2"/>
            </a:endParaRPr>
          </a:p>
          <a:p>
            <a:pPr marL="0" indent="0" algn="just">
              <a:spcBef>
                <a:spcPct val="0"/>
              </a:spcBef>
              <a:tabLst>
                <a:tab pos="3260725" algn="l"/>
              </a:tabLst>
              <a:defRPr/>
            </a:pPr>
            <a:r>
              <a:rPr lang="en-US" sz="2200" dirty="0" smtClean="0">
                <a:solidFill>
                  <a:srgbClr val="0D0D0D"/>
                </a:solidFill>
                <a:ea typeface="Calibri" pitchFamily="34" charset="0"/>
                <a:cs typeface="Arial" panose="02080604020202020204" pitchFamily="34" charset="0"/>
                <a:sym typeface="Symbol" pitchFamily="18" charset="2"/>
              </a:rPr>
              <a:t>This is the critical speed, </a:t>
            </a:r>
            <a:r>
              <a:rPr lang="en-US" sz="2200" dirty="0" err="1" smtClean="0">
                <a:solidFill>
                  <a:srgbClr val="0D0D0D"/>
                </a:solidFill>
                <a:ea typeface="Calibri" pitchFamily="34" charset="0"/>
                <a:cs typeface="Arial" panose="02080604020202020204" pitchFamily="34" charset="0"/>
                <a:sym typeface="Symbol" pitchFamily="18" charset="2"/>
              </a:rPr>
              <a:t>n</a:t>
            </a:r>
            <a:r>
              <a:rPr lang="en-US" sz="2200" baseline="-30000" dirty="0" err="1" smtClean="0">
                <a:solidFill>
                  <a:srgbClr val="0D0D0D"/>
                </a:solidFill>
                <a:ea typeface="Calibri" pitchFamily="34" charset="0"/>
                <a:cs typeface="Arial" panose="02080604020202020204" pitchFamily="34" charset="0"/>
                <a:sym typeface="Symbol" pitchFamily="18" charset="2"/>
              </a:rPr>
              <a:t>c</a:t>
            </a:r>
            <a:r>
              <a:rPr lang="en-US" sz="2200" dirty="0" smtClean="0">
                <a:solidFill>
                  <a:srgbClr val="0D0D0D"/>
                </a:solidFill>
                <a:ea typeface="Calibri" pitchFamily="34" charset="0"/>
                <a:cs typeface="Arial" panose="02080604020202020204" pitchFamily="34" charset="0"/>
                <a:sym typeface="Symbol" pitchFamily="18" charset="2"/>
              </a:rPr>
              <a:t>. </a:t>
            </a:r>
            <a:endParaRPr lang="en-US" sz="2200" dirty="0" smtClean="0">
              <a:solidFill>
                <a:srgbClr val="0D0D0D"/>
              </a:solidFill>
              <a:ea typeface="Calibri" pitchFamily="34" charset="0"/>
              <a:cs typeface="Arial" panose="02080604020202020204" pitchFamily="34" charset="0"/>
              <a:sym typeface="Symbol" pitchFamily="18" charset="2"/>
            </a:endParaRPr>
          </a:p>
          <a:p>
            <a:pPr marL="0" indent="0" algn="just">
              <a:spcBef>
                <a:spcPct val="0"/>
              </a:spcBef>
              <a:buFont typeface="Arial" panose="02080604020202020204" pitchFamily="34" charset="0"/>
              <a:buNone/>
              <a:tabLst>
                <a:tab pos="3260725" algn="l"/>
              </a:tabLst>
              <a:defRPr/>
            </a:pPr>
            <a:endParaRPr lang="en-US" sz="2200" dirty="0" smtClean="0">
              <a:solidFill>
                <a:srgbClr val="0D0D0D"/>
              </a:solidFill>
              <a:ea typeface="Calibri" pitchFamily="34" charset="0"/>
              <a:cs typeface="Arial" panose="02080604020202020204" pitchFamily="34" charset="0"/>
              <a:sym typeface="Symbol" pitchFamily="18" charset="2"/>
            </a:endParaRPr>
          </a:p>
          <a:p>
            <a:pPr marL="0" indent="0" algn="just">
              <a:spcBef>
                <a:spcPct val="0"/>
              </a:spcBef>
              <a:buFont typeface="Arial" panose="02080604020202020204" pitchFamily="34" charset="0"/>
              <a:buNone/>
              <a:tabLst>
                <a:tab pos="3260725" algn="l"/>
              </a:tabLst>
              <a:defRPr/>
            </a:pPr>
            <a:endParaRPr lang="en-US" sz="2200" dirty="0" smtClean="0">
              <a:solidFill>
                <a:srgbClr val="0D0D0D"/>
              </a:solidFill>
              <a:ea typeface="Calibri" pitchFamily="34" charset="0"/>
              <a:cs typeface="Arial" panose="02080604020202020204" pitchFamily="34" charset="0"/>
              <a:sym typeface="Symbol" pitchFamily="18" charset="2"/>
            </a:endParaRPr>
          </a:p>
          <a:p>
            <a:pPr>
              <a:defRPr/>
            </a:pPr>
            <a:r>
              <a:rPr lang="en-IN" sz="2400" dirty="0" smtClean="0"/>
              <a:t>At the critical speed, material would in essence remain stuck to the screen surface, and the </a:t>
            </a:r>
            <a:r>
              <a:rPr lang="en-IN" sz="2400" dirty="0" err="1" smtClean="0"/>
              <a:t>trommel</a:t>
            </a:r>
            <a:r>
              <a:rPr lang="en-IN" sz="2400" dirty="0" smtClean="0"/>
              <a:t> would plug.</a:t>
            </a:r>
            <a:endParaRPr lang="en-IN" sz="2400" dirty="0" smtClean="0"/>
          </a:p>
          <a:p>
            <a:pPr>
              <a:defRPr/>
            </a:pPr>
            <a:r>
              <a:rPr lang="en-IN" sz="2400" dirty="0" smtClean="0"/>
              <a:t> At about 75% of critical speed, violent agitation ends to keep material in the air and away from the holes. </a:t>
            </a:r>
            <a:endParaRPr lang="en-IN" sz="2400" dirty="0" smtClean="0"/>
          </a:p>
          <a:p>
            <a:pPr>
              <a:defRPr/>
            </a:pPr>
            <a:r>
              <a:rPr lang="en-IN" sz="2400" dirty="0" smtClean="0"/>
              <a:t>At very low speeds, tumbling action is poor limiting efficiency, and the drop height is low, limiting total throughput. Normally, drum speed is specified as 50% of critical.</a:t>
            </a:r>
            <a:endParaRPr lang="en-US" sz="2400" dirty="0" smtClean="0"/>
          </a:p>
          <a:p>
            <a:pPr>
              <a:defRPr/>
            </a:pPr>
            <a:endParaRPr lang="en-US" sz="2200"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ox(in)">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box(in)">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box(in)">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Wet Waste (SWM 2016)</a:t>
            </a:r>
            <a:endParaRPr lang="en-US" b="1"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6" name="Picture 2"/>
          <p:cNvPicPr>
            <a:picLocks noGrp="1" noChangeAspect="1" noChangeArrowheads="1"/>
          </p:cNvPicPr>
          <p:nvPr>
            <p:ph idx="1"/>
          </p:nvPr>
        </p:nvPicPr>
        <p:blipFill>
          <a:blip r:embed="rId1"/>
          <a:srcRect l="26875" t="35555" r="7500" b="17778"/>
          <a:stretch>
            <a:fillRect/>
          </a:stretch>
        </p:blipFill>
        <p:spPr bwMode="auto">
          <a:xfrm>
            <a:off x="457200" y="2262970"/>
            <a:ext cx="8115300" cy="320042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28625" y="928688"/>
            <a:ext cx="8229600" cy="1143000"/>
          </a:xfrm>
        </p:spPr>
        <p:txBody>
          <a:bodyPr/>
          <a:lstStyle/>
          <a:p>
            <a:r>
              <a:rPr lang="en-IN" sz="3500" dirty="0" smtClean="0"/>
              <a:t>Calculate the critical speed of a 3-m-diameter </a:t>
            </a:r>
            <a:r>
              <a:rPr lang="en-IN" sz="3500" dirty="0" err="1" smtClean="0"/>
              <a:t>trommel</a:t>
            </a:r>
            <a:r>
              <a:rPr lang="en-IN" sz="3500" dirty="0" smtClean="0"/>
              <a:t>.</a:t>
            </a:r>
            <a:br>
              <a:rPr lang="en-US" sz="3500" dirty="0" smtClean="0"/>
            </a:br>
            <a:br>
              <a:rPr lang="en-US" sz="3500" dirty="0" smtClean="0"/>
            </a:br>
            <a:endParaRPr lang="en-US" sz="3500" dirty="0" smtClean="0"/>
          </a:p>
        </p:txBody>
      </p:sp>
      <p:sp>
        <p:nvSpPr>
          <p:cNvPr id="51203" name="Content Placeholder 2"/>
          <p:cNvSpPr>
            <a:spLocks noGrp="1"/>
          </p:cNvSpPr>
          <p:nvPr>
            <p:ph idx="1"/>
          </p:nvPr>
        </p:nvSpPr>
        <p:spPr>
          <a:xfrm>
            <a:off x="428625" y="2071688"/>
            <a:ext cx="8229600" cy="4525962"/>
          </a:xfrm>
        </p:spPr>
        <p:txBody>
          <a:bodyPr/>
          <a:lstStyle/>
          <a:p>
            <a:br>
              <a:rPr lang="en-US" sz="2200" dirty="0" smtClean="0"/>
            </a:br>
            <a:endParaRPr lang="en-IN" sz="2200" dirty="0" smtClean="0"/>
          </a:p>
          <a:p>
            <a:endParaRPr lang="en-IN" sz="2200" dirty="0" smtClean="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03">
                                            <p:txEl>
                                              <p:pRg st="0" end="0"/>
                                            </p:txEl>
                                          </p:spTgt>
                                        </p:tgtEl>
                                        <p:attrNameLst>
                                          <p:attrName>style.visibility</p:attrName>
                                        </p:attrNameLst>
                                      </p:cBhvr>
                                      <p:to>
                                        <p:strVal val="visible"/>
                                      </p:to>
                                    </p:set>
                                    <p:animEffect transition="in" filter="box(in)">
                                      <p:cBhvr>
                                        <p:cTn id="12" dur="500"/>
                                        <p:tgtEl>
                                          <p:spTgt spid="512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P spid="5120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dirty="0" smtClean="0"/>
              <a:t>Effect of Refuse Fraction</a:t>
            </a:r>
            <a:endParaRPr lang="en-US" dirty="0" smtClean="0"/>
          </a:p>
        </p:txBody>
      </p:sp>
      <p:pic>
        <p:nvPicPr>
          <p:cNvPr id="51203" name="Content Placeholder 3" descr="C:\Users\As\AppData\Local\Microsoft\Windows\Temporary Internet Files\Content.Word\006.jpg"/>
          <p:cNvPicPr>
            <a:picLocks noGrp="1"/>
          </p:cNvPicPr>
          <p:nvPr>
            <p:ph idx="1"/>
          </p:nvPr>
        </p:nvPicPr>
        <p:blipFill>
          <a:blip r:embed="rId1"/>
          <a:srcRect/>
          <a:stretch>
            <a:fillRect/>
          </a:stretch>
        </p:blipFill>
        <p:spPr>
          <a:xfrm>
            <a:off x="1785938" y="1643063"/>
            <a:ext cx="5715000" cy="5214937"/>
          </a:xfrm>
        </p:spPr>
      </p:pic>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1203"/>
                                        </p:tgtEl>
                                        <p:attrNameLst>
                                          <p:attrName>style.visibility</p:attrName>
                                        </p:attrNameLst>
                                      </p:cBhvr>
                                      <p:to>
                                        <p:strVal val="visible"/>
                                      </p:to>
                                    </p:set>
                                    <p:animEffect transition="in" filter="box(in)">
                                      <p:cBhvr>
                                        <p:cTn id="12"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0" y="533400"/>
            <a:ext cx="4714875" cy="1797050"/>
          </a:xfrm>
        </p:spPr>
        <p:txBody>
          <a:bodyPr/>
          <a:lstStyle/>
          <a:p>
            <a:r>
              <a:rPr lang="en-US" b="1" dirty="0" smtClean="0"/>
              <a:t>Analysis of </a:t>
            </a:r>
            <a:r>
              <a:rPr lang="en-US" b="1" dirty="0" err="1" smtClean="0"/>
              <a:t>Trommel</a:t>
            </a:r>
            <a:r>
              <a:rPr lang="en-US" b="1" dirty="0" smtClean="0"/>
              <a:t> Screen</a:t>
            </a:r>
            <a:endParaRPr lang="en-US" b="1" dirty="0" smtClean="0"/>
          </a:p>
        </p:txBody>
      </p:sp>
      <p:sp>
        <p:nvSpPr>
          <p:cNvPr id="52227" name="Content Placeholder 2"/>
          <p:cNvSpPr>
            <a:spLocks noGrp="1"/>
          </p:cNvSpPr>
          <p:nvPr>
            <p:ph idx="1"/>
          </p:nvPr>
        </p:nvSpPr>
        <p:spPr>
          <a:xfrm>
            <a:off x="357188" y="3517900"/>
            <a:ext cx="8229600" cy="3340100"/>
          </a:xfrm>
        </p:spPr>
        <p:txBody>
          <a:bodyPr/>
          <a:lstStyle/>
          <a:p>
            <a:r>
              <a:rPr lang="en-IN" sz="2000" b="1" smtClean="0"/>
              <a:t>Maximum material advance/revolution </a:t>
            </a:r>
            <a:r>
              <a:rPr lang="en-IN" sz="2000" b="1" i="1" smtClean="0"/>
              <a:t>       </a:t>
            </a:r>
            <a:endParaRPr lang="en-IN" sz="2000" b="1" i="1" smtClean="0"/>
          </a:p>
          <a:p>
            <a:r>
              <a:rPr lang="en-IN" sz="2000" smtClean="0"/>
              <a:t>Where</a:t>
            </a:r>
            <a:endParaRPr lang="en-US" sz="2000" smtClean="0"/>
          </a:p>
          <a:p>
            <a:r>
              <a:rPr lang="en-IN" sz="2000" smtClean="0"/>
              <a:t>D = Diameter of Trommel</a:t>
            </a:r>
            <a:endParaRPr lang="en-US" sz="2000" smtClean="0"/>
          </a:p>
          <a:p>
            <a:r>
              <a:rPr lang="en-IN" sz="2000" smtClean="0"/>
              <a:t>α = Slope of Trommel	</a:t>
            </a:r>
            <a:endParaRPr lang="en-US" sz="2000" smtClean="0"/>
          </a:p>
          <a:p>
            <a:r>
              <a:rPr lang="en-IN" sz="2000" smtClean="0"/>
              <a:t>Since this advance occurs once with each revolution, the maximum material velocity through the drum running at N rpm is given by</a:t>
            </a:r>
            <a:endParaRPr lang="en-US" sz="2000" smtClean="0"/>
          </a:p>
          <a:p>
            <a:r>
              <a:rPr lang="en-IN" sz="2000" b="1" i="1" smtClean="0"/>
              <a:t>Maximum material velocity = V</a:t>
            </a:r>
            <a:r>
              <a:rPr lang="en-IN" sz="2000" b="1" i="1" baseline="-25000" smtClean="0"/>
              <a:t>est</a:t>
            </a:r>
            <a:r>
              <a:rPr lang="en-IN" sz="2000" b="1" i="1" smtClean="0"/>
              <a:t> = N</a:t>
            </a:r>
            <a:r>
              <a:rPr lang="en-IN" sz="2000" b="1" i="1" baseline="-25000" smtClean="0"/>
              <a:t>x </a:t>
            </a:r>
            <a:r>
              <a:rPr lang="en-IN" sz="2000" b="1" i="1" smtClean="0"/>
              <a:t>= ND tan α	</a:t>
            </a:r>
            <a:r>
              <a:rPr lang="en-IN" sz="2000" b="1" smtClean="0"/>
              <a:t>(3)</a:t>
            </a:r>
            <a:endParaRPr lang="en-US" sz="2000" smtClean="0"/>
          </a:p>
          <a:p>
            <a:r>
              <a:rPr lang="en-IN" sz="2000" smtClean="0"/>
              <a:t>Where;</a:t>
            </a:r>
            <a:endParaRPr lang="en-US" sz="2000" smtClean="0"/>
          </a:p>
          <a:p>
            <a:r>
              <a:rPr lang="en-IN" sz="2000" smtClean="0"/>
              <a:t>N = RPM of Drum</a:t>
            </a:r>
            <a:endParaRPr lang="en-US" sz="2000" smtClean="0"/>
          </a:p>
          <a:p>
            <a:endParaRPr lang="en-US" sz="2000" smtClean="0"/>
          </a:p>
        </p:txBody>
      </p:sp>
      <p:pic>
        <p:nvPicPr>
          <p:cNvPr id="52228" name="Picture 3"/>
          <p:cNvPicPr>
            <a:picLocks noChangeAspect="1" noChangeArrowheads="1"/>
          </p:cNvPicPr>
          <p:nvPr/>
        </p:nvPicPr>
        <p:blipFill>
          <a:blip r:embed="rId1">
            <a:lum bright="-20000" contrast="20000"/>
          </a:blip>
          <a:srcRect b="14146"/>
          <a:stretch>
            <a:fillRect/>
          </a:stretch>
        </p:blipFill>
        <p:spPr bwMode="auto">
          <a:xfrm>
            <a:off x="4572000" y="0"/>
            <a:ext cx="4357688" cy="2514600"/>
          </a:xfrm>
          <a:prstGeom prst="rect">
            <a:avLst/>
          </a:prstGeom>
          <a:noFill/>
          <a:ln w="9525">
            <a:noFill/>
            <a:miter lim="800000"/>
            <a:headEnd/>
            <a:tailEnd/>
          </a:ln>
        </p:spPr>
      </p:pic>
      <p:sp>
        <p:nvSpPr>
          <p:cNvPr id="52229" name="Rectangle 5"/>
          <p:cNvSpPr>
            <a:spLocks noChangeArrowheads="1"/>
          </p:cNvSpPr>
          <p:nvPr/>
        </p:nvSpPr>
        <p:spPr bwMode="auto">
          <a:xfrm>
            <a:off x="0" y="0"/>
            <a:ext cx="9144000" cy="0"/>
          </a:xfrm>
          <a:prstGeom prst="rect">
            <a:avLst/>
          </a:prstGeom>
          <a:noFill/>
          <a:ln w="9525">
            <a:noFill/>
            <a:miter lim="800000"/>
          </a:ln>
        </p:spPr>
        <p:txBody>
          <a:bodyPr wrap="none" anchor="ctr">
            <a:spAutoFit/>
          </a:bodyPr>
          <a:lstStyle/>
          <a:p>
            <a:pPr eaLnBrk="1" hangingPunct="1"/>
            <a:endParaRPr lang="en-US"/>
          </a:p>
        </p:txBody>
      </p:sp>
      <p:pic>
        <p:nvPicPr>
          <p:cNvPr id="52230" name="Picture 4"/>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000750" y="3500438"/>
            <a:ext cx="1951038" cy="500062"/>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16D6AFA6-8060-4945-A1B2-AB38974C7F31}" type="slidenum">
              <a:rPr lang="en-IN" smtClean="0"/>
            </a:fld>
            <a:endParaRPr lang="en-IN"/>
          </a:p>
        </p:txBody>
      </p:sp>
      <p:sp>
        <p:nvSpPr>
          <p:cNvPr id="8" name="TextBox 7"/>
          <p:cNvSpPr txBox="1"/>
          <p:nvPr/>
        </p:nvSpPr>
        <p:spPr>
          <a:xfrm>
            <a:off x="609600" y="2286000"/>
            <a:ext cx="3657600" cy="646331"/>
          </a:xfrm>
          <a:prstGeom prst="rect">
            <a:avLst/>
          </a:prstGeom>
          <a:solidFill>
            <a:schemeClr val="accent2">
              <a:lumMod val="40000"/>
              <a:lumOff val="60000"/>
            </a:schemeClr>
          </a:solidFill>
        </p:spPr>
        <p:txBody>
          <a:bodyPr wrap="square" rtlCol="0">
            <a:spAutoFit/>
          </a:bodyPr>
          <a:lstStyle/>
          <a:p>
            <a:pPr algn="ctr"/>
            <a:r>
              <a:rPr lang="en-US" b="1" dirty="0" smtClean="0"/>
              <a:t>Diameter </a:t>
            </a:r>
            <a:r>
              <a:rPr lang="en-US" b="1" smtClean="0"/>
              <a:t>and length </a:t>
            </a:r>
            <a:endParaRPr lang="en-US" b="1" smtClean="0"/>
          </a:p>
          <a:p>
            <a:pPr algn="ctr"/>
            <a:r>
              <a:rPr lang="en-US" b="1" smtClean="0"/>
              <a:t>for </a:t>
            </a:r>
            <a:r>
              <a:rPr lang="en-US" b="1" dirty="0" smtClean="0"/>
              <a:t>given Throughput</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box(in)">
                                      <p:cBhvr>
                                        <p:cTn id="7" dur="500"/>
                                        <p:tgtEl>
                                          <p:spTgt spid="522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2228"/>
                                        </p:tgtEl>
                                        <p:attrNameLst>
                                          <p:attrName>style.visibility</p:attrName>
                                        </p:attrNameLst>
                                      </p:cBhvr>
                                      <p:to>
                                        <p:strVal val="visible"/>
                                      </p:to>
                                    </p:set>
                                    <p:animEffect transition="in" filter="box(in)">
                                      <p:cBhvr>
                                        <p:cTn id="12" dur="500"/>
                                        <p:tgtEl>
                                          <p:spTgt spid="5222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2227">
                                            <p:txEl>
                                              <p:pRg st="0" end="0"/>
                                            </p:txEl>
                                          </p:spTgt>
                                        </p:tgtEl>
                                        <p:attrNameLst>
                                          <p:attrName>style.visibility</p:attrName>
                                        </p:attrNameLst>
                                      </p:cBhvr>
                                      <p:to>
                                        <p:strVal val="visible"/>
                                      </p:to>
                                    </p:set>
                                    <p:animEffect transition="in" filter="box(in)">
                                      <p:cBhvr>
                                        <p:cTn id="22" dur="500"/>
                                        <p:tgtEl>
                                          <p:spTgt spid="522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2230"/>
                                        </p:tgtEl>
                                        <p:attrNameLst>
                                          <p:attrName>style.visibility</p:attrName>
                                        </p:attrNameLst>
                                      </p:cBhvr>
                                      <p:to>
                                        <p:strVal val="visible"/>
                                      </p:to>
                                    </p:set>
                                    <p:animEffect transition="in" filter="box(in)">
                                      <p:cBhvr>
                                        <p:cTn id="27" dur="500"/>
                                        <p:tgtEl>
                                          <p:spTgt spid="5223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2227">
                                            <p:txEl>
                                              <p:pRg st="1" end="1"/>
                                            </p:txEl>
                                          </p:spTgt>
                                        </p:tgtEl>
                                        <p:attrNameLst>
                                          <p:attrName>style.visibility</p:attrName>
                                        </p:attrNameLst>
                                      </p:cBhvr>
                                      <p:to>
                                        <p:strVal val="visible"/>
                                      </p:to>
                                    </p:set>
                                    <p:animEffect transition="in" filter="box(in)">
                                      <p:cBhvr>
                                        <p:cTn id="32" dur="500"/>
                                        <p:tgtEl>
                                          <p:spTgt spid="5222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2227">
                                            <p:txEl>
                                              <p:pRg st="2" end="2"/>
                                            </p:txEl>
                                          </p:spTgt>
                                        </p:tgtEl>
                                        <p:attrNameLst>
                                          <p:attrName>style.visibility</p:attrName>
                                        </p:attrNameLst>
                                      </p:cBhvr>
                                      <p:to>
                                        <p:strVal val="visible"/>
                                      </p:to>
                                    </p:set>
                                    <p:animEffect transition="in" filter="box(in)">
                                      <p:cBhvr>
                                        <p:cTn id="37" dur="500"/>
                                        <p:tgtEl>
                                          <p:spTgt spid="5222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52227">
                                            <p:txEl>
                                              <p:pRg st="3" end="3"/>
                                            </p:txEl>
                                          </p:spTgt>
                                        </p:tgtEl>
                                        <p:attrNameLst>
                                          <p:attrName>style.visibility</p:attrName>
                                        </p:attrNameLst>
                                      </p:cBhvr>
                                      <p:to>
                                        <p:strVal val="visible"/>
                                      </p:to>
                                    </p:set>
                                    <p:animEffect transition="in" filter="box(in)">
                                      <p:cBhvr>
                                        <p:cTn id="42" dur="500"/>
                                        <p:tgtEl>
                                          <p:spTgt spid="5222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52227">
                                            <p:txEl>
                                              <p:pRg st="4" end="4"/>
                                            </p:txEl>
                                          </p:spTgt>
                                        </p:tgtEl>
                                        <p:attrNameLst>
                                          <p:attrName>style.visibility</p:attrName>
                                        </p:attrNameLst>
                                      </p:cBhvr>
                                      <p:to>
                                        <p:strVal val="visible"/>
                                      </p:to>
                                    </p:set>
                                    <p:animEffect transition="in" filter="box(in)">
                                      <p:cBhvr>
                                        <p:cTn id="47" dur="500"/>
                                        <p:tgtEl>
                                          <p:spTgt spid="52227">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52227">
                                            <p:txEl>
                                              <p:pRg st="5" end="5"/>
                                            </p:txEl>
                                          </p:spTgt>
                                        </p:tgtEl>
                                        <p:attrNameLst>
                                          <p:attrName>style.visibility</p:attrName>
                                        </p:attrNameLst>
                                      </p:cBhvr>
                                      <p:to>
                                        <p:strVal val="visible"/>
                                      </p:to>
                                    </p:set>
                                    <p:animEffect transition="in" filter="box(in)">
                                      <p:cBhvr>
                                        <p:cTn id="52" dur="500"/>
                                        <p:tgtEl>
                                          <p:spTgt spid="52227">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52227">
                                            <p:txEl>
                                              <p:pRg st="6" end="6"/>
                                            </p:txEl>
                                          </p:spTgt>
                                        </p:tgtEl>
                                        <p:attrNameLst>
                                          <p:attrName>style.visibility</p:attrName>
                                        </p:attrNameLst>
                                      </p:cBhvr>
                                      <p:to>
                                        <p:strVal val="visible"/>
                                      </p:to>
                                    </p:set>
                                    <p:animEffect transition="in" filter="box(in)">
                                      <p:cBhvr>
                                        <p:cTn id="57" dur="500"/>
                                        <p:tgtEl>
                                          <p:spTgt spid="52227">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52227">
                                            <p:txEl>
                                              <p:pRg st="7" end="7"/>
                                            </p:txEl>
                                          </p:spTgt>
                                        </p:tgtEl>
                                        <p:attrNameLst>
                                          <p:attrName>style.visibility</p:attrName>
                                        </p:attrNameLst>
                                      </p:cBhvr>
                                      <p:to>
                                        <p:strVal val="visible"/>
                                      </p:to>
                                    </p:set>
                                    <p:animEffect transition="in" filter="box(in)">
                                      <p:cBhvr>
                                        <p:cTn id="62" dur="500"/>
                                        <p:tgtEl>
                                          <p:spTgt spid="522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uiExpand="1" build="p"/>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1"/>
          </p:nvPr>
        </p:nvSpPr>
        <p:spPr>
          <a:xfrm>
            <a:off x="0" y="428625"/>
            <a:ext cx="8686800" cy="1643063"/>
          </a:xfrm>
        </p:spPr>
        <p:txBody>
          <a:bodyPr/>
          <a:lstStyle/>
          <a:p>
            <a:r>
              <a:rPr lang="en-IN" sz="2000" b="1" i="1" smtClean="0"/>
              <a:t>Maximum material velocity = V</a:t>
            </a:r>
            <a:r>
              <a:rPr lang="en-IN" sz="2000" b="1" i="1" baseline="-25000" smtClean="0"/>
              <a:t>est</a:t>
            </a:r>
            <a:r>
              <a:rPr lang="en-IN" sz="2000" b="1" i="1" smtClean="0"/>
              <a:t> =NDK</a:t>
            </a:r>
            <a:r>
              <a:rPr lang="en-IN" sz="2000" b="1" i="1" baseline="-25000" smtClean="0"/>
              <a:t>v  </a:t>
            </a:r>
            <a:r>
              <a:rPr lang="en-IN" sz="2000" b="1" i="1" smtClean="0"/>
              <a:t>tan α		</a:t>
            </a:r>
            <a:endParaRPr lang="en-US" sz="2000" smtClean="0"/>
          </a:p>
          <a:p>
            <a:r>
              <a:rPr lang="en-IN" sz="2000" smtClean="0"/>
              <a:t>Where K</a:t>
            </a:r>
            <a:r>
              <a:rPr lang="en-IN" sz="2000" baseline="-25000" smtClean="0"/>
              <a:t>v</a:t>
            </a:r>
            <a:r>
              <a:rPr lang="en-IN" sz="2000" smtClean="0"/>
              <a:t> is an empirical factor based on slope</a:t>
            </a:r>
            <a:endParaRPr lang="en-IN" sz="2000" smtClean="0"/>
          </a:p>
          <a:p>
            <a:pPr>
              <a:buFont typeface="Arial" panose="02080604020202020204" pitchFamily="34" charset="0"/>
              <a:buNone/>
            </a:pPr>
            <a:r>
              <a:rPr lang="en-IN" sz="2000" smtClean="0"/>
              <a:t> that adjusts the velocity. </a:t>
            </a:r>
            <a:endParaRPr lang="en-US" sz="2000" i="1" smtClean="0"/>
          </a:p>
          <a:p>
            <a:pPr>
              <a:buFont typeface="Arial" panose="02080604020202020204" pitchFamily="34" charset="0"/>
              <a:buNone/>
            </a:pPr>
            <a:endParaRPr lang="en-US" sz="2000" smtClean="0"/>
          </a:p>
          <a:p>
            <a:endParaRPr lang="en-US" sz="2000" smtClean="0"/>
          </a:p>
        </p:txBody>
      </p:sp>
      <p:graphicFrame>
        <p:nvGraphicFramePr>
          <p:cNvPr id="4" name="Table 3"/>
          <p:cNvGraphicFramePr>
            <a:graphicFrameLocks noGrp="1"/>
          </p:cNvGraphicFramePr>
          <p:nvPr/>
        </p:nvGraphicFramePr>
        <p:xfrm>
          <a:off x="6643688" y="500063"/>
          <a:ext cx="1785937" cy="946404"/>
        </p:xfrm>
        <a:graphic>
          <a:graphicData uri="http://schemas.openxmlformats.org/drawingml/2006/table">
            <a:tbl>
              <a:tblPr/>
              <a:tblGrid>
                <a:gridCol w="932852"/>
                <a:gridCol w="853085"/>
              </a:tblGrid>
              <a:tr h="315383">
                <a:tc>
                  <a:txBody>
                    <a:bodyPr/>
                    <a:lstStyle/>
                    <a:p>
                      <a:pPr marL="0" marR="0" algn="ctr">
                        <a:lnSpc>
                          <a:spcPct val="115000"/>
                        </a:lnSpc>
                        <a:spcBef>
                          <a:spcPts val="0"/>
                        </a:spcBef>
                        <a:spcAft>
                          <a:spcPts val="0"/>
                        </a:spcAft>
                      </a:pPr>
                      <a:r>
                        <a:rPr lang="en-IN" sz="1800" b="1" dirty="0">
                          <a:solidFill>
                            <a:srgbClr val="0D0D0D"/>
                          </a:solidFill>
                          <a:latin typeface="Arial"/>
                          <a:ea typeface="Calibri"/>
                          <a:cs typeface="Times New Roman"/>
                        </a:rPr>
                        <a:t>Slope</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800" b="1">
                          <a:solidFill>
                            <a:srgbClr val="0D0D0D"/>
                          </a:solidFill>
                          <a:latin typeface="Arial"/>
                          <a:ea typeface="Calibri"/>
                          <a:cs typeface="Times New Roman"/>
                        </a:rPr>
                        <a:t>K</a:t>
                      </a:r>
                      <a:r>
                        <a:rPr lang="en-IN" sz="1800" b="1" baseline="-25000">
                          <a:solidFill>
                            <a:srgbClr val="0D0D0D"/>
                          </a:solidFill>
                          <a:latin typeface="Arial"/>
                          <a:ea typeface="Calibri"/>
                          <a:cs typeface="Times New Roman"/>
                        </a:rPr>
                        <a:t>v</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383">
                <a:tc>
                  <a:txBody>
                    <a:bodyPr/>
                    <a:lstStyle/>
                    <a:p>
                      <a:pPr marL="0" marR="0" algn="ctr">
                        <a:lnSpc>
                          <a:spcPct val="115000"/>
                        </a:lnSpc>
                        <a:spcBef>
                          <a:spcPts val="0"/>
                        </a:spcBef>
                        <a:spcAft>
                          <a:spcPts val="0"/>
                        </a:spcAft>
                      </a:pPr>
                      <a:r>
                        <a:rPr lang="en-IN" sz="1800">
                          <a:solidFill>
                            <a:srgbClr val="0D0D0D"/>
                          </a:solidFill>
                          <a:latin typeface="Arial"/>
                          <a:ea typeface="Calibri"/>
                          <a:cs typeface="Times New Roman"/>
                        </a:rPr>
                        <a:t>3</a:t>
                      </a:r>
                      <a:r>
                        <a:rPr lang="en-IN" sz="1800" baseline="30000">
                          <a:solidFill>
                            <a:srgbClr val="0D0D0D"/>
                          </a:solidFill>
                          <a:latin typeface="Arial"/>
                          <a:ea typeface="Calibri"/>
                          <a:cs typeface="Times New Roman"/>
                        </a:rPr>
                        <a:t>o</a:t>
                      </a:r>
                      <a:endParaRPr lang="en-US"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800" dirty="0">
                          <a:solidFill>
                            <a:srgbClr val="0D0D0D"/>
                          </a:solidFill>
                          <a:latin typeface="Arial"/>
                          <a:ea typeface="Calibri"/>
                          <a:cs typeface="Times New Roman"/>
                        </a:rPr>
                        <a:t>1.35</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383">
                <a:tc>
                  <a:txBody>
                    <a:bodyPr/>
                    <a:lstStyle/>
                    <a:p>
                      <a:pPr marL="0" marR="0" algn="ctr">
                        <a:lnSpc>
                          <a:spcPct val="115000"/>
                        </a:lnSpc>
                        <a:spcBef>
                          <a:spcPts val="0"/>
                        </a:spcBef>
                        <a:spcAft>
                          <a:spcPts val="0"/>
                        </a:spcAft>
                      </a:pPr>
                      <a:r>
                        <a:rPr lang="en-IN" sz="1800" dirty="0">
                          <a:solidFill>
                            <a:srgbClr val="0D0D0D"/>
                          </a:solidFill>
                          <a:latin typeface="Arial"/>
                          <a:ea typeface="Calibri"/>
                          <a:cs typeface="Times New Roman"/>
                        </a:rPr>
                        <a:t>5</a:t>
                      </a:r>
                      <a:r>
                        <a:rPr lang="en-IN" sz="1800" baseline="30000" dirty="0">
                          <a:solidFill>
                            <a:srgbClr val="0D0D0D"/>
                          </a:solidFill>
                          <a:latin typeface="Arial"/>
                          <a:ea typeface="Calibri"/>
                          <a:cs typeface="Times New Roman"/>
                        </a:rPr>
                        <a:t>o</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IN" sz="1800" dirty="0">
                          <a:solidFill>
                            <a:srgbClr val="0D0D0D"/>
                          </a:solidFill>
                          <a:latin typeface="Arial"/>
                          <a:ea typeface="Calibri"/>
                          <a:cs typeface="Times New Roman"/>
                        </a:rPr>
                        <a:t>1.85</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3265" name="Rectangle 1"/>
          <p:cNvSpPr>
            <a:spLocks noChangeArrowheads="1"/>
          </p:cNvSpPr>
          <p:nvPr/>
        </p:nvSpPr>
        <p:spPr bwMode="auto">
          <a:xfrm>
            <a:off x="0" y="4357688"/>
            <a:ext cx="9144000" cy="1323439"/>
          </a:xfrm>
          <a:prstGeom prst="rect">
            <a:avLst/>
          </a:prstGeom>
          <a:noFill/>
          <a:ln w="9525">
            <a:noFill/>
            <a:miter lim="800000"/>
          </a:ln>
        </p:spPr>
        <p:txBody>
          <a:bodyPr anchor="ctr">
            <a:spAutoFit/>
          </a:bodyPr>
          <a:lstStyle/>
          <a:p>
            <a:r>
              <a:rPr lang="en-US" sz="2000" dirty="0">
                <a:solidFill>
                  <a:srgbClr val="0D0D0D"/>
                </a:solidFill>
              </a:rPr>
              <a:t>Generally, the total throughput determines the diameter of the </a:t>
            </a:r>
            <a:r>
              <a:rPr lang="en-US" sz="2000" dirty="0" err="1">
                <a:solidFill>
                  <a:srgbClr val="0D0D0D"/>
                </a:solidFill>
              </a:rPr>
              <a:t>trommel</a:t>
            </a:r>
            <a:r>
              <a:rPr lang="en-US" sz="2000" dirty="0">
                <a:solidFill>
                  <a:srgbClr val="0D0D0D"/>
                </a:solidFill>
              </a:rPr>
              <a:t>. While occasionally the maximum particle size in the feed dictates the drum diameter required. Normally the drum is sized to be between 25% and 33% full of material. </a:t>
            </a:r>
            <a:endParaRPr lang="en-US" sz="2000" dirty="0"/>
          </a:p>
        </p:txBody>
      </p:sp>
      <p:sp>
        <p:nvSpPr>
          <p:cNvPr id="6" name="Rectangle 2"/>
          <p:cNvSpPr>
            <a:spLocks noChangeArrowheads="1"/>
          </p:cNvSpPr>
          <p:nvPr/>
        </p:nvSpPr>
        <p:spPr bwMode="auto">
          <a:xfrm>
            <a:off x="214282" y="2143116"/>
            <a:ext cx="8572500" cy="1938337"/>
          </a:xfrm>
          <a:prstGeom prst="rect">
            <a:avLst/>
          </a:prstGeom>
          <a:noFill/>
          <a:ln w="9525">
            <a:noFill/>
            <a:miter lim="800000"/>
          </a:ln>
        </p:spPr>
        <p:txBody>
          <a:bodyPr anchor="ctr">
            <a:spAutoFit/>
          </a:bodyPr>
          <a:lstStyle/>
          <a:p>
            <a:r>
              <a:rPr lang="en-US" sz="2000" dirty="0">
                <a:solidFill>
                  <a:srgbClr val="0D0D0D"/>
                </a:solidFill>
              </a:rPr>
              <a:t>The volumetric flow (</a:t>
            </a:r>
            <a:r>
              <a:rPr lang="en-US" sz="2000" dirty="0" err="1">
                <a:solidFill>
                  <a:srgbClr val="0D0D0D"/>
                </a:solidFill>
              </a:rPr>
              <a:t>Q</a:t>
            </a:r>
            <a:r>
              <a:rPr lang="en-US" sz="2000" baseline="-30000" dirty="0" err="1">
                <a:solidFill>
                  <a:srgbClr val="0D0D0D"/>
                </a:solidFill>
              </a:rPr>
              <a:t>v</a:t>
            </a:r>
            <a:r>
              <a:rPr lang="en-US" sz="2000" dirty="0">
                <a:solidFill>
                  <a:srgbClr val="0D0D0D"/>
                </a:solidFill>
              </a:rPr>
              <a:t>) through the drum is </a:t>
            </a:r>
            <a:endParaRPr lang="en-US" sz="2000" dirty="0"/>
          </a:p>
          <a:p>
            <a:r>
              <a:rPr lang="en-US" sz="2000" dirty="0" err="1">
                <a:solidFill>
                  <a:srgbClr val="0D0D0D"/>
                </a:solidFill>
              </a:rPr>
              <a:t>Q</a:t>
            </a:r>
            <a:r>
              <a:rPr lang="en-US" sz="2000" baseline="-30000" dirty="0" err="1">
                <a:solidFill>
                  <a:srgbClr val="0D0D0D"/>
                </a:solidFill>
              </a:rPr>
              <a:t>v</a:t>
            </a:r>
            <a:r>
              <a:rPr lang="en-US" sz="2000" dirty="0">
                <a:solidFill>
                  <a:srgbClr val="0D0D0D"/>
                </a:solidFill>
              </a:rPr>
              <a:t> = </a:t>
            </a:r>
            <a:r>
              <a:rPr lang="en-US" sz="2000" dirty="0" err="1">
                <a:solidFill>
                  <a:srgbClr val="0D0D0D"/>
                </a:solidFill>
              </a:rPr>
              <a:t>VA</a:t>
            </a:r>
            <a:r>
              <a:rPr lang="en-US" sz="2000" baseline="-30000" dirty="0" err="1">
                <a:solidFill>
                  <a:srgbClr val="0D0D0D"/>
                </a:solidFill>
              </a:rPr>
              <a:t>f</a:t>
            </a:r>
            <a:r>
              <a:rPr lang="en-US" sz="2000" baseline="-30000" dirty="0">
                <a:solidFill>
                  <a:srgbClr val="0D0D0D"/>
                </a:solidFill>
              </a:rPr>
              <a:t>                 ``````````````````````</a:t>
            </a:r>
            <a:r>
              <a:rPr lang="en-US" sz="2000" dirty="0">
                <a:solidFill>
                  <a:srgbClr val="0D0D0D"/>
                </a:solidFill>
              </a:rPr>
              <a:t>(6)</a:t>
            </a:r>
            <a:endParaRPr lang="en-US" sz="2000" dirty="0"/>
          </a:p>
          <a:p>
            <a:r>
              <a:rPr lang="en-US" sz="2000" dirty="0">
                <a:solidFill>
                  <a:srgbClr val="0D0D0D"/>
                </a:solidFill>
              </a:rPr>
              <a:t>Where;</a:t>
            </a:r>
            <a:endParaRPr lang="en-US" sz="2000" dirty="0"/>
          </a:p>
          <a:p>
            <a:r>
              <a:rPr lang="en-US" sz="2000" dirty="0">
                <a:solidFill>
                  <a:srgbClr val="0D0D0D"/>
                </a:solidFill>
              </a:rPr>
              <a:t>V is actual velocity of the material through the drum.</a:t>
            </a:r>
            <a:endParaRPr lang="en-US" sz="2000" dirty="0"/>
          </a:p>
          <a:p>
            <a:r>
              <a:rPr lang="en-US" sz="2000" dirty="0">
                <a:solidFill>
                  <a:srgbClr val="FF0000"/>
                </a:solidFill>
              </a:rPr>
              <a:t>Assume V = 50% of the critical rotational speed is the value given by Eq. (4), </a:t>
            </a:r>
            <a:endParaRPr lang="en-US" sz="2000" dirty="0">
              <a:solidFill>
                <a:srgbClr val="FF0000"/>
              </a:solidFill>
            </a:endParaRPr>
          </a:p>
        </p:txBody>
      </p:sp>
      <p:sp>
        <p:nvSpPr>
          <p:cNvPr id="7" name="Rectangle 6"/>
          <p:cNvSpPr/>
          <p:nvPr/>
        </p:nvSpPr>
        <p:spPr>
          <a:xfrm>
            <a:off x="357158" y="5786454"/>
            <a:ext cx="8072494" cy="923330"/>
          </a:xfrm>
          <a:prstGeom prst="rect">
            <a:avLst/>
          </a:prstGeom>
        </p:spPr>
        <p:txBody>
          <a:bodyPr wrap="square">
            <a:spAutoFit/>
          </a:bodyPr>
          <a:lstStyle/>
          <a:p>
            <a:r>
              <a:rPr lang="en-US" dirty="0" smtClean="0">
                <a:solidFill>
                  <a:srgbClr val="0D0D0D"/>
                </a:solidFill>
              </a:rPr>
              <a:t>The effective flow area in the </a:t>
            </a:r>
            <a:r>
              <a:rPr lang="en-US" dirty="0" err="1" smtClean="0">
                <a:solidFill>
                  <a:srgbClr val="0D0D0D"/>
                </a:solidFill>
              </a:rPr>
              <a:t>trommel</a:t>
            </a:r>
            <a:r>
              <a:rPr lang="en-US" dirty="0" smtClean="0">
                <a:solidFill>
                  <a:srgbClr val="0D0D0D"/>
                </a:solidFill>
              </a:rPr>
              <a:t> is</a:t>
            </a:r>
            <a:endParaRPr lang="en-US" dirty="0" smtClean="0"/>
          </a:p>
          <a:p>
            <a:r>
              <a:rPr lang="en-US" dirty="0" err="1" smtClean="0">
                <a:solidFill>
                  <a:srgbClr val="0D0D0D"/>
                </a:solidFill>
              </a:rPr>
              <a:t>A</a:t>
            </a:r>
            <a:r>
              <a:rPr lang="en-US" baseline="-30000" dirty="0" err="1" smtClean="0">
                <a:solidFill>
                  <a:srgbClr val="0D0D0D"/>
                </a:solidFill>
              </a:rPr>
              <a:t>f</a:t>
            </a:r>
            <a:r>
              <a:rPr lang="en-US" baseline="-30000" dirty="0" smtClean="0">
                <a:solidFill>
                  <a:srgbClr val="0D0D0D"/>
                </a:solidFill>
              </a:rPr>
              <a:t>  </a:t>
            </a:r>
            <a:r>
              <a:rPr lang="en-US" dirty="0" smtClean="0">
                <a:solidFill>
                  <a:srgbClr val="0D0D0D"/>
                </a:solidFill>
              </a:rPr>
              <a:t>= F(π D</a:t>
            </a:r>
            <a:r>
              <a:rPr lang="en-US" baseline="30000" dirty="0" smtClean="0">
                <a:solidFill>
                  <a:srgbClr val="0D0D0D"/>
                </a:solidFill>
              </a:rPr>
              <a:t>2 </a:t>
            </a:r>
            <a:r>
              <a:rPr lang="en-US" dirty="0" smtClean="0">
                <a:solidFill>
                  <a:srgbClr val="0D0D0D"/>
                </a:solidFill>
              </a:rPr>
              <a:t>/4)     							  (5)</a:t>
            </a:r>
            <a:endParaRPr lang="en-US" dirty="0" smtClean="0"/>
          </a:p>
          <a:p>
            <a:r>
              <a:rPr lang="en-US" dirty="0" smtClean="0">
                <a:solidFill>
                  <a:srgbClr val="0D0D0D"/>
                </a:solidFill>
              </a:rPr>
              <a:t>Where; F= fraction of the volume of the </a:t>
            </a:r>
            <a:r>
              <a:rPr lang="en-US" dirty="0" err="1" smtClean="0">
                <a:solidFill>
                  <a:srgbClr val="0D0D0D"/>
                </a:solidFill>
              </a:rPr>
              <a:t>trommel</a:t>
            </a:r>
            <a:r>
              <a:rPr lang="en-US" dirty="0" smtClean="0">
                <a:solidFill>
                  <a:srgbClr val="0D0D0D"/>
                </a:solidFill>
              </a:rPr>
              <a:t> that is filled with material.</a:t>
            </a:r>
            <a:endParaRPr lang="en-US" dirty="0"/>
          </a:p>
        </p:txBody>
      </p:sp>
      <p:sp>
        <p:nvSpPr>
          <p:cNvPr id="8" name="Slide Number Placeholder 7"/>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3250">
                                            <p:txEl>
                                              <p:pRg st="0" end="0"/>
                                            </p:txEl>
                                          </p:spTgt>
                                        </p:tgtEl>
                                        <p:attrNameLst>
                                          <p:attrName>style.visibility</p:attrName>
                                        </p:attrNameLst>
                                      </p:cBhvr>
                                      <p:to>
                                        <p:strVal val="visible"/>
                                      </p:to>
                                    </p:set>
                                    <p:animEffect transition="in" filter="box(in)">
                                      <p:cBhvr>
                                        <p:cTn id="7" dur="500"/>
                                        <p:tgtEl>
                                          <p:spTgt spid="53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3250">
                                            <p:txEl>
                                              <p:pRg st="1" end="1"/>
                                            </p:txEl>
                                          </p:spTgt>
                                        </p:tgtEl>
                                        <p:attrNameLst>
                                          <p:attrName>style.visibility</p:attrName>
                                        </p:attrNameLst>
                                      </p:cBhvr>
                                      <p:to>
                                        <p:strVal val="visible"/>
                                      </p:to>
                                    </p:set>
                                    <p:animEffect transition="in" filter="box(in)">
                                      <p:cBhvr>
                                        <p:cTn id="12" dur="500"/>
                                        <p:tgtEl>
                                          <p:spTgt spid="532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3250">
                                            <p:txEl>
                                              <p:pRg st="2" end="2"/>
                                            </p:txEl>
                                          </p:spTgt>
                                        </p:tgtEl>
                                        <p:attrNameLst>
                                          <p:attrName>style.visibility</p:attrName>
                                        </p:attrNameLst>
                                      </p:cBhvr>
                                      <p:to>
                                        <p:strVal val="visible"/>
                                      </p:to>
                                    </p:set>
                                    <p:animEffect transition="in" filter="box(in)">
                                      <p:cBhvr>
                                        <p:cTn id="17" dur="500"/>
                                        <p:tgtEl>
                                          <p:spTgt spid="532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3265"/>
                                        </p:tgtEl>
                                        <p:attrNameLst>
                                          <p:attrName>style.visibility</p:attrName>
                                        </p:attrNameLst>
                                      </p:cBhvr>
                                      <p:to>
                                        <p:strVal val="visible"/>
                                      </p:to>
                                    </p:set>
                                    <p:animEffect transition="in" filter="box(in)">
                                      <p:cBhvr>
                                        <p:cTn id="32" dur="500"/>
                                        <p:tgtEl>
                                          <p:spTgt spid="5326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ox(in)">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 grpId="0"/>
      <p:bldP spid="6" grpId="0"/>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0" y="2143125"/>
            <a:ext cx="9144000" cy="2308225"/>
          </a:xfrm>
          <a:prstGeom prst="rect">
            <a:avLst/>
          </a:prstGeom>
          <a:noFill/>
          <a:ln w="9525">
            <a:noFill/>
            <a:miter lim="800000"/>
          </a:ln>
        </p:spPr>
        <p:txBody>
          <a:bodyPr anchor="ctr">
            <a:spAutoFit/>
          </a:bodyPr>
          <a:lstStyle/>
          <a:p>
            <a:r>
              <a:rPr lang="en-US" dirty="0">
                <a:solidFill>
                  <a:srgbClr val="0D0D0D"/>
                </a:solidFill>
              </a:rPr>
              <a:t>The throughput based on weight (</a:t>
            </a:r>
            <a:r>
              <a:rPr lang="en-US" dirty="0" err="1">
                <a:solidFill>
                  <a:srgbClr val="0D0D0D"/>
                </a:solidFill>
              </a:rPr>
              <a:t>Q</a:t>
            </a:r>
            <a:r>
              <a:rPr lang="en-US" baseline="-30000" dirty="0" err="1">
                <a:solidFill>
                  <a:srgbClr val="0D0D0D"/>
                </a:solidFill>
              </a:rPr>
              <a:t>m</a:t>
            </a:r>
            <a:r>
              <a:rPr lang="en-US" dirty="0">
                <a:solidFill>
                  <a:srgbClr val="0D0D0D"/>
                </a:solidFill>
              </a:rPr>
              <a:t>) is related to the volumetric throughput (</a:t>
            </a:r>
            <a:r>
              <a:rPr lang="en-US" dirty="0" err="1">
                <a:solidFill>
                  <a:srgbClr val="0D0D0D"/>
                </a:solidFill>
              </a:rPr>
              <a:t>Q</a:t>
            </a:r>
            <a:r>
              <a:rPr lang="en-US" baseline="-30000" dirty="0" err="1">
                <a:solidFill>
                  <a:srgbClr val="0D0D0D"/>
                </a:solidFill>
              </a:rPr>
              <a:t>v</a:t>
            </a:r>
            <a:r>
              <a:rPr lang="en-US" baseline="-30000" dirty="0">
                <a:solidFill>
                  <a:srgbClr val="0D0D0D"/>
                </a:solidFill>
              </a:rPr>
              <a:t> </a:t>
            </a:r>
            <a:r>
              <a:rPr lang="en-US" dirty="0">
                <a:solidFill>
                  <a:srgbClr val="0D0D0D"/>
                </a:solidFill>
              </a:rPr>
              <a:t>) by</a:t>
            </a:r>
            <a:endParaRPr lang="en-US" dirty="0"/>
          </a:p>
          <a:p>
            <a:r>
              <a:rPr lang="en-US" dirty="0" err="1">
                <a:solidFill>
                  <a:srgbClr val="0D0D0D"/>
                </a:solidFill>
              </a:rPr>
              <a:t>Q</a:t>
            </a:r>
            <a:r>
              <a:rPr lang="en-US" baseline="-30000" dirty="0" err="1">
                <a:solidFill>
                  <a:srgbClr val="0D0D0D"/>
                </a:solidFill>
              </a:rPr>
              <a:t>m</a:t>
            </a:r>
            <a:r>
              <a:rPr lang="en-US" dirty="0">
                <a:solidFill>
                  <a:srgbClr val="0D0D0D"/>
                </a:solidFill>
              </a:rPr>
              <a:t> =  </a:t>
            </a:r>
            <a:r>
              <a:rPr lang="en-US" dirty="0" err="1">
                <a:solidFill>
                  <a:srgbClr val="0D0D0D"/>
                </a:solidFill>
              </a:rPr>
              <a:t>d</a:t>
            </a:r>
            <a:r>
              <a:rPr lang="en-US" baseline="-30000" dirty="0" err="1">
                <a:solidFill>
                  <a:srgbClr val="0D0D0D"/>
                </a:solidFill>
              </a:rPr>
              <a:t>b</a:t>
            </a:r>
            <a:r>
              <a:rPr lang="en-US" dirty="0" err="1">
                <a:solidFill>
                  <a:srgbClr val="0D0D0D"/>
                </a:solidFill>
              </a:rPr>
              <a:t>Q</a:t>
            </a:r>
            <a:r>
              <a:rPr lang="en-US" baseline="-30000" dirty="0" err="1">
                <a:solidFill>
                  <a:srgbClr val="0D0D0D"/>
                </a:solidFill>
              </a:rPr>
              <a:t>v</a:t>
            </a:r>
            <a:r>
              <a:rPr lang="en-US" baseline="-30000" dirty="0">
                <a:solidFill>
                  <a:srgbClr val="0D0D0D"/>
                </a:solidFill>
              </a:rPr>
              <a:t>                           							 </a:t>
            </a:r>
            <a:r>
              <a:rPr lang="en-US" dirty="0">
                <a:solidFill>
                  <a:srgbClr val="0D0D0D"/>
                </a:solidFill>
              </a:rPr>
              <a:t>(8)</a:t>
            </a:r>
            <a:endParaRPr lang="en-US" dirty="0"/>
          </a:p>
          <a:p>
            <a:r>
              <a:rPr lang="en-US" dirty="0">
                <a:solidFill>
                  <a:srgbClr val="0D0D0D"/>
                </a:solidFill>
              </a:rPr>
              <a:t> </a:t>
            </a:r>
            <a:endParaRPr lang="en-US" dirty="0">
              <a:solidFill>
                <a:srgbClr val="0D0D0D"/>
              </a:solidFill>
            </a:endParaRPr>
          </a:p>
          <a:p>
            <a:r>
              <a:rPr lang="en-US" dirty="0">
                <a:solidFill>
                  <a:srgbClr val="0D0D0D"/>
                </a:solidFill>
              </a:rPr>
              <a:t>Where d</a:t>
            </a:r>
            <a:r>
              <a:rPr lang="en-US" baseline="-30000" dirty="0">
                <a:solidFill>
                  <a:srgbClr val="0D0D0D"/>
                </a:solidFill>
              </a:rPr>
              <a:t>b</a:t>
            </a:r>
            <a:r>
              <a:rPr lang="en-US" dirty="0">
                <a:solidFill>
                  <a:srgbClr val="0D0D0D"/>
                </a:solidFill>
              </a:rPr>
              <a:t> = Density of material.</a:t>
            </a:r>
            <a:endParaRPr lang="en-US" dirty="0">
              <a:solidFill>
                <a:srgbClr val="0D0D0D"/>
              </a:solidFill>
            </a:endParaRPr>
          </a:p>
          <a:p>
            <a:endParaRPr lang="en-US" dirty="0"/>
          </a:p>
          <a:p>
            <a:r>
              <a:rPr lang="en-US" dirty="0">
                <a:solidFill>
                  <a:srgbClr val="0D0D0D"/>
                </a:solidFill>
              </a:rPr>
              <a:t>Combining </a:t>
            </a:r>
            <a:r>
              <a:rPr lang="en-US" dirty="0" err="1">
                <a:solidFill>
                  <a:srgbClr val="0D0D0D"/>
                </a:solidFill>
              </a:rPr>
              <a:t>Eqs</a:t>
            </a:r>
            <a:r>
              <a:rPr lang="en-US" dirty="0">
                <a:solidFill>
                  <a:srgbClr val="0D0D0D"/>
                </a:solidFill>
              </a:rPr>
              <a:t>. (7) and (8) yields a formula for the diameter in terms of the tonnage, bulk density, and drum slope.</a:t>
            </a:r>
            <a:endParaRPr lang="en-US" dirty="0"/>
          </a:p>
          <a:p>
            <a:endParaRPr lang="en-US" dirty="0"/>
          </a:p>
        </p:txBody>
      </p:sp>
      <p:graphicFrame>
        <p:nvGraphicFramePr>
          <p:cNvPr id="1026" name="Object 1"/>
          <p:cNvGraphicFramePr>
            <a:graphicFrameLocks noChangeAspect="1"/>
          </p:cNvGraphicFramePr>
          <p:nvPr/>
        </p:nvGraphicFramePr>
        <p:xfrm>
          <a:off x="1643063" y="4929188"/>
          <a:ext cx="3643312" cy="1192212"/>
        </p:xfrm>
        <a:graphic>
          <a:graphicData uri="http://schemas.openxmlformats.org/presentationml/2006/ole">
            <mc:AlternateContent xmlns:mc="http://schemas.openxmlformats.org/markup-compatibility/2006">
              <mc:Choice xmlns:v="urn:schemas-microsoft-com:vml" Requires="v">
                <p:oleObj spid="_x0000_s1034" name="Equation" r:id="rId1" imgW="1574800" imgH="508000" progId="Equation.3">
                  <p:embed/>
                </p:oleObj>
              </mc:Choice>
              <mc:Fallback>
                <p:oleObj name="Equation" r:id="rId1" imgW="1574800" imgH="508000" progId="Equation.3">
                  <p:embed/>
                  <p:pic>
                    <p:nvPicPr>
                      <p:cNvPr id="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4929188"/>
                        <a:ext cx="3643312" cy="1192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Rectangle 3"/>
          <p:cNvSpPr>
            <a:spLocks noChangeArrowheads="1"/>
          </p:cNvSpPr>
          <p:nvPr/>
        </p:nvSpPr>
        <p:spPr bwMode="auto">
          <a:xfrm>
            <a:off x="0" y="971550"/>
            <a:ext cx="9144000" cy="0"/>
          </a:xfrm>
          <a:prstGeom prst="rect">
            <a:avLst/>
          </a:prstGeom>
          <a:noFill/>
          <a:ln w="9525">
            <a:noFill/>
            <a:miter lim="800000"/>
          </a:ln>
        </p:spPr>
        <p:txBody>
          <a:bodyPr wrap="none" anchor="ctr">
            <a:spAutoFit/>
          </a:bodyPr>
          <a:lstStyle/>
          <a:p>
            <a:endParaRPr lang="en-US"/>
          </a:p>
        </p:txBody>
      </p:sp>
      <p:sp>
        <p:nvSpPr>
          <p:cNvPr id="1029" name="Rectangle 6"/>
          <p:cNvSpPr>
            <a:spLocks noChangeArrowheads="1"/>
          </p:cNvSpPr>
          <p:nvPr/>
        </p:nvSpPr>
        <p:spPr bwMode="auto">
          <a:xfrm>
            <a:off x="214313" y="214313"/>
            <a:ext cx="6715125" cy="1631950"/>
          </a:xfrm>
          <a:prstGeom prst="rect">
            <a:avLst/>
          </a:prstGeom>
          <a:noFill/>
          <a:ln w="9525">
            <a:noFill/>
            <a:miter lim="800000"/>
          </a:ln>
        </p:spPr>
        <p:txBody>
          <a:bodyPr>
            <a:spAutoFit/>
          </a:bodyPr>
          <a:lstStyle/>
          <a:p>
            <a:r>
              <a:rPr lang="en-US" sz="2000" dirty="0">
                <a:solidFill>
                  <a:srgbClr val="0D0D0D"/>
                </a:solidFill>
              </a:rPr>
              <a:t>then the volumetric capacity is given by</a:t>
            </a:r>
            <a:endParaRPr lang="en-US" sz="2000" dirty="0"/>
          </a:p>
          <a:p>
            <a:r>
              <a:rPr lang="en-US" sz="2000" dirty="0">
                <a:solidFill>
                  <a:srgbClr val="0D0D0D"/>
                </a:solidFill>
              </a:rPr>
              <a:t> </a:t>
            </a:r>
            <a:r>
              <a:rPr lang="en-US" sz="2000" dirty="0" err="1">
                <a:solidFill>
                  <a:srgbClr val="0D0D0D"/>
                </a:solidFill>
              </a:rPr>
              <a:t>Q</a:t>
            </a:r>
            <a:r>
              <a:rPr lang="en-US" sz="2000" baseline="-30000" dirty="0" err="1">
                <a:solidFill>
                  <a:srgbClr val="0D0D0D"/>
                </a:solidFill>
              </a:rPr>
              <a:t>v</a:t>
            </a:r>
            <a:r>
              <a:rPr lang="en-US" sz="2000" dirty="0">
                <a:solidFill>
                  <a:srgbClr val="0D0D0D"/>
                </a:solidFill>
              </a:rPr>
              <a:t> = 0.088 FD</a:t>
            </a:r>
            <a:r>
              <a:rPr lang="en-US" sz="2000" baseline="30000" dirty="0">
                <a:solidFill>
                  <a:srgbClr val="0D0D0D"/>
                </a:solidFill>
              </a:rPr>
              <a:t>2.5</a:t>
            </a:r>
            <a:r>
              <a:rPr lang="en-US" sz="2000" dirty="0">
                <a:solidFill>
                  <a:srgbClr val="0D0D0D"/>
                </a:solidFill>
              </a:rPr>
              <a:t>g</a:t>
            </a:r>
            <a:r>
              <a:rPr lang="en-US" sz="2000" baseline="30000" dirty="0">
                <a:solidFill>
                  <a:srgbClr val="0D0D0D"/>
                </a:solidFill>
              </a:rPr>
              <a:t>0.5</a:t>
            </a:r>
            <a:endParaRPr lang="en-US" sz="2000" dirty="0"/>
          </a:p>
          <a:p>
            <a:r>
              <a:rPr lang="en-US" sz="2000" dirty="0">
                <a:solidFill>
                  <a:srgbClr val="0D0D0D"/>
                </a:solidFill>
              </a:rPr>
              <a:t>Multiply by </a:t>
            </a:r>
            <a:r>
              <a:rPr lang="en-US" sz="2000" dirty="0" err="1">
                <a:solidFill>
                  <a:srgbClr val="0D0D0D"/>
                </a:solidFill>
              </a:rPr>
              <a:t>K</a:t>
            </a:r>
            <a:r>
              <a:rPr lang="en-US" sz="2000" baseline="-30000" dirty="0" err="1">
                <a:solidFill>
                  <a:srgbClr val="0D0D0D"/>
                </a:solidFill>
              </a:rPr>
              <a:t>v</a:t>
            </a:r>
            <a:r>
              <a:rPr lang="en-US" sz="2000" baseline="-30000" dirty="0">
                <a:solidFill>
                  <a:srgbClr val="0D0D0D"/>
                </a:solidFill>
              </a:rPr>
              <a:t> </a:t>
            </a:r>
            <a:r>
              <a:rPr lang="en-US" sz="2000" dirty="0"/>
              <a:t>to adjust velocity effect and  </a:t>
            </a:r>
            <a:r>
              <a:rPr lang="en-US" sz="2000" dirty="0">
                <a:solidFill>
                  <a:srgbClr val="0D0D0D"/>
                </a:solidFill>
              </a:rPr>
              <a:t>tan α to adjust slope of drum.</a:t>
            </a:r>
            <a:endParaRPr lang="en-US" sz="2000" dirty="0"/>
          </a:p>
          <a:p>
            <a:r>
              <a:rPr lang="en-US" sz="2000" dirty="0">
                <a:solidFill>
                  <a:srgbClr val="0D0D0D"/>
                </a:solidFill>
              </a:rPr>
              <a:t>Therefore </a:t>
            </a:r>
            <a:r>
              <a:rPr lang="en-US" sz="2000" dirty="0" err="1">
                <a:solidFill>
                  <a:srgbClr val="0D0D0D"/>
                </a:solidFill>
              </a:rPr>
              <a:t>Q</a:t>
            </a:r>
            <a:r>
              <a:rPr lang="en-US" sz="2000" baseline="-30000" dirty="0" err="1">
                <a:solidFill>
                  <a:srgbClr val="0D0D0D"/>
                </a:solidFill>
              </a:rPr>
              <a:t>v</a:t>
            </a:r>
            <a:r>
              <a:rPr lang="en-US" sz="2000" dirty="0">
                <a:solidFill>
                  <a:srgbClr val="0D0D0D"/>
                </a:solidFill>
              </a:rPr>
              <a:t> = 0.088 FD</a:t>
            </a:r>
            <a:r>
              <a:rPr lang="en-US" sz="2000" baseline="30000" dirty="0">
                <a:solidFill>
                  <a:srgbClr val="0D0D0D"/>
                </a:solidFill>
              </a:rPr>
              <a:t>2.5</a:t>
            </a:r>
            <a:r>
              <a:rPr lang="en-US" sz="2000" dirty="0">
                <a:solidFill>
                  <a:srgbClr val="0D0D0D"/>
                </a:solidFill>
              </a:rPr>
              <a:t>g</a:t>
            </a:r>
            <a:r>
              <a:rPr lang="en-US" sz="2000" baseline="30000" dirty="0">
                <a:solidFill>
                  <a:srgbClr val="0D0D0D"/>
                </a:solidFill>
              </a:rPr>
              <a:t>0.5</a:t>
            </a:r>
            <a:r>
              <a:rPr lang="en-US" sz="2000" dirty="0">
                <a:solidFill>
                  <a:srgbClr val="0D0D0D"/>
                </a:solidFill>
              </a:rPr>
              <a:t>K</a:t>
            </a:r>
            <a:r>
              <a:rPr lang="en-US" sz="2000" baseline="-30000" dirty="0">
                <a:solidFill>
                  <a:srgbClr val="0D0D0D"/>
                </a:solidFill>
              </a:rPr>
              <a:t>v</a:t>
            </a:r>
            <a:r>
              <a:rPr lang="en-US" sz="2000" dirty="0">
                <a:solidFill>
                  <a:srgbClr val="0D0D0D"/>
                </a:solidFill>
              </a:rPr>
              <a:t>tan α 		</a:t>
            </a:r>
            <a:r>
              <a:rPr lang="en-US" sz="2000" dirty="0" smtClean="0">
                <a:solidFill>
                  <a:srgbClr val="0D0D0D"/>
                </a:solidFill>
              </a:rPr>
              <a:t>        (</a:t>
            </a:r>
            <a:r>
              <a:rPr lang="en-US" sz="2000" dirty="0">
                <a:solidFill>
                  <a:srgbClr val="0D0D0D"/>
                </a:solidFill>
              </a:rPr>
              <a:t>7)</a:t>
            </a:r>
            <a:endParaRPr lang="en-US" sz="2000" dirty="0"/>
          </a:p>
        </p:txBody>
      </p:sp>
      <p:pic>
        <p:nvPicPr>
          <p:cNvPr id="1030" name="Picture 6"/>
          <p:cNvPicPr>
            <a:picLocks noChangeAspect="1" noChangeArrowheads="1"/>
          </p:cNvPicPr>
          <p:nvPr/>
        </p:nvPicPr>
        <p:blipFill>
          <a:blip r:embed="rId3"/>
          <a:srcRect/>
          <a:stretch>
            <a:fillRect/>
          </a:stretch>
        </p:blipFill>
        <p:spPr bwMode="auto">
          <a:xfrm>
            <a:off x="6324600" y="228600"/>
            <a:ext cx="2362605" cy="63817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16D6AFA6-8060-4945-A1B2-AB38974C7F31}" type="slidenum">
              <a:rPr lang="en-IN" smtClean="0"/>
            </a:fld>
            <a:endParaRPr lang="en-IN"/>
          </a:p>
        </p:txBody>
      </p:sp>
      <p:sp>
        <p:nvSpPr>
          <p:cNvPr id="8" name="TextBox 7"/>
          <p:cNvSpPr txBox="1"/>
          <p:nvPr/>
        </p:nvSpPr>
        <p:spPr>
          <a:xfrm>
            <a:off x="7239000" y="990600"/>
            <a:ext cx="1371600" cy="369332"/>
          </a:xfrm>
          <a:prstGeom prst="rect">
            <a:avLst/>
          </a:prstGeom>
          <a:noFill/>
        </p:spPr>
        <p:txBody>
          <a:bodyPr wrap="square" rtlCol="0">
            <a:spAutoFit/>
          </a:bodyPr>
          <a:lstStyle/>
          <a:p>
            <a:r>
              <a:rPr lang="en-US" dirty="0" smtClean="0"/>
              <a:t>N = 0.5 </a:t>
            </a:r>
            <a:r>
              <a:rPr lang="en-US" dirty="0" err="1" smtClean="0"/>
              <a:t>Nc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ox(in)">
                                      <p:cBhvr>
                                        <p:cTn id="7" dur="5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ox(in)">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ox(in)">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ox(in)">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102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6"/>
          <p:cNvSpPr>
            <a:spLocks noGrp="1"/>
          </p:cNvSpPr>
          <p:nvPr>
            <p:ph type="title"/>
          </p:nvPr>
        </p:nvSpPr>
        <p:spPr/>
        <p:txBody>
          <a:bodyPr/>
          <a:lstStyle/>
          <a:p>
            <a:r>
              <a:rPr lang="en-US" b="1" smtClean="0">
                <a:cs typeface="Arial" panose="02080604020202020204" pitchFamily="34" charset="0"/>
              </a:rPr>
              <a:t>Throughput by Trommel Screen</a:t>
            </a:r>
            <a:endParaRPr lang="en-IN" b="1" smtClean="0">
              <a:cs typeface="Arial" panose="02080604020202020204" pitchFamily="34" charset="0"/>
            </a:endParaRPr>
          </a:p>
        </p:txBody>
      </p:sp>
      <p:pic>
        <p:nvPicPr>
          <p:cNvPr id="17411" name="Picture 1"/>
          <p:cNvPicPr>
            <a:picLocks noGrp="1" noChangeAspect="1" noChangeArrowheads="1"/>
          </p:cNvPicPr>
          <p:nvPr>
            <p:ph idx="1"/>
          </p:nvPr>
        </p:nvPicPr>
        <p:blipFill>
          <a:blip r:embed="rId1"/>
          <a:srcRect/>
          <a:stretch>
            <a:fillRect/>
          </a:stretch>
        </p:blipFill>
        <p:spPr>
          <a:xfrm>
            <a:off x="-3897313" y="1643063"/>
            <a:ext cx="19791363" cy="1428750"/>
          </a:xfrm>
        </p:spPr>
      </p:pic>
      <p:sp>
        <p:nvSpPr>
          <p:cNvPr id="8" name="Rectangle 7"/>
          <p:cNvSpPr>
            <a:spLocks noChangeArrowheads="1"/>
          </p:cNvSpPr>
          <p:nvPr/>
        </p:nvSpPr>
        <p:spPr bwMode="auto">
          <a:xfrm>
            <a:off x="500063" y="3000375"/>
            <a:ext cx="8072437" cy="3416300"/>
          </a:xfrm>
          <a:prstGeom prst="rect">
            <a:avLst/>
          </a:prstGeom>
          <a:noFill/>
          <a:ln w="9525">
            <a:noFill/>
            <a:miter lim="800000"/>
          </a:ln>
        </p:spPr>
        <p:txBody>
          <a:bodyPr>
            <a:spAutoFit/>
          </a:bodyPr>
          <a:lstStyle/>
          <a:p>
            <a:pPr eaLnBrk="1" hangingPunct="1">
              <a:buFont typeface="Arial" panose="02080604020202020204" pitchFamily="34" charset="0"/>
              <a:buChar char="•"/>
            </a:pPr>
            <a:r>
              <a:rPr lang="en-US" sz="2400"/>
              <a:t>where </a:t>
            </a:r>
            <a:r>
              <a:rPr lang="en-US" sz="2400" i="1"/>
              <a:t>D is the trommel diameter (m), </a:t>
            </a:r>
            <a:endParaRPr lang="en-US" sz="2400" i="1"/>
          </a:p>
          <a:p>
            <a:pPr eaLnBrk="1" hangingPunct="1">
              <a:buFont typeface="Arial" panose="02080604020202020204" pitchFamily="34" charset="0"/>
              <a:buChar char="•"/>
            </a:pPr>
            <a:r>
              <a:rPr lang="en-US" sz="2400" i="1"/>
              <a:t>Qm the trommel throughput, (kg/s), </a:t>
            </a:r>
            <a:endParaRPr lang="en-US" sz="2400" i="1"/>
          </a:p>
          <a:p>
            <a:pPr eaLnBrk="1" hangingPunct="1">
              <a:buFont typeface="Arial" panose="02080604020202020204" pitchFamily="34" charset="0"/>
              <a:buChar char="•"/>
            </a:pPr>
            <a:r>
              <a:rPr lang="en-US" sz="2400" i="1"/>
              <a:t>d</a:t>
            </a:r>
            <a:r>
              <a:rPr lang="en-US" sz="2400" i="1" baseline="-25000"/>
              <a:t>b</a:t>
            </a:r>
            <a:r>
              <a:rPr lang="en-US" sz="2400" i="1"/>
              <a:t> the bulk specific </a:t>
            </a:r>
            <a:r>
              <a:rPr lang="en-US" sz="2400"/>
              <a:t>weight of MSW (kg/m3), </a:t>
            </a:r>
            <a:endParaRPr lang="en-US" sz="2400"/>
          </a:p>
          <a:p>
            <a:pPr eaLnBrk="1" hangingPunct="1">
              <a:buFont typeface="Arial" panose="02080604020202020204" pitchFamily="34" charset="0"/>
              <a:buChar char="•"/>
            </a:pPr>
            <a:r>
              <a:rPr lang="en-US" sz="2400"/>
              <a:t>α the angle of trommel from base frame (deg), </a:t>
            </a:r>
            <a:endParaRPr lang="en-US" sz="2400"/>
          </a:p>
          <a:p>
            <a:pPr eaLnBrk="1" hangingPunct="1">
              <a:buFont typeface="Arial" panose="02080604020202020204" pitchFamily="34" charset="0"/>
              <a:buChar char="•"/>
            </a:pPr>
            <a:r>
              <a:rPr lang="en-US" sz="2400" i="1"/>
              <a:t>Kv the velocicorrection</a:t>
            </a:r>
            <a:endParaRPr lang="en-US" sz="2400" i="1"/>
          </a:p>
          <a:p>
            <a:pPr eaLnBrk="1" hangingPunct="1">
              <a:buFont typeface="Arial" panose="02080604020202020204" pitchFamily="34" charset="0"/>
              <a:buChar char="•"/>
            </a:pPr>
            <a:r>
              <a:rPr lang="en-US" sz="2400" i="1"/>
              <a:t>ty </a:t>
            </a:r>
            <a:r>
              <a:rPr lang="en-US" sz="2400"/>
              <a:t>factor (</a:t>
            </a:r>
            <a:r>
              <a:rPr lang="en-US" sz="2400" i="1"/>
              <a:t>Kv1.35 when α  3°, and Kv1.85 when α  5°), </a:t>
            </a:r>
            <a:endParaRPr lang="en-US" sz="2400" i="1"/>
          </a:p>
          <a:p>
            <a:pPr eaLnBrk="1" hangingPunct="1">
              <a:buFont typeface="Arial" panose="02080604020202020204" pitchFamily="34" charset="0"/>
              <a:buChar char="•"/>
            </a:pPr>
            <a:r>
              <a:rPr lang="en-US" sz="2400" i="1"/>
              <a:t>F the fillage factor (a typical range is </a:t>
            </a:r>
            <a:r>
              <a:rPr lang="en-US" sz="2400"/>
              <a:t>between 0.25 and 0.33), </a:t>
            </a:r>
            <a:endParaRPr lang="en-US" sz="2400"/>
          </a:p>
          <a:p>
            <a:pPr eaLnBrk="1" hangingPunct="1">
              <a:buFont typeface="Arial" panose="02080604020202020204" pitchFamily="34" charset="0"/>
              <a:buChar char="•"/>
            </a:pPr>
            <a:r>
              <a:rPr lang="en-US" sz="2400"/>
              <a:t>and </a:t>
            </a:r>
            <a:r>
              <a:rPr lang="en-US" sz="2400" i="1"/>
              <a:t>g  9.81 m/s2.</a:t>
            </a:r>
            <a:endParaRPr lang="en-US" sz="2400"/>
          </a:p>
        </p:txBody>
      </p:sp>
      <p:sp>
        <p:nvSpPr>
          <p:cNvPr id="5" name="Slide Number Placeholder 4"/>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ox(in)">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box(in)">
                                      <p:cBhvr>
                                        <p:cTn id="12" dur="500"/>
                                        <p:tgtEl>
                                          <p:spTgt spid="174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cs typeface="Arial" panose="02080604020202020204" pitchFamily="34" charset="0"/>
              </a:rPr>
              <a:t>Problem:</a:t>
            </a:r>
            <a:endParaRPr lang="en-US" smtClean="0">
              <a:cs typeface="Arial" panose="02080604020202020204" pitchFamily="34" charset="0"/>
            </a:endParaRPr>
          </a:p>
        </p:txBody>
      </p:sp>
      <p:sp>
        <p:nvSpPr>
          <p:cNvPr id="3" name="Content Placeholder 2"/>
          <p:cNvSpPr>
            <a:spLocks noGrp="1"/>
          </p:cNvSpPr>
          <p:nvPr>
            <p:ph idx="1"/>
          </p:nvPr>
        </p:nvSpPr>
        <p:spPr/>
        <p:txBody>
          <a:bodyPr/>
          <a:lstStyle/>
          <a:p>
            <a:r>
              <a:rPr lang="en-US" smtClean="0">
                <a:cs typeface="Arial" panose="02080604020202020204" pitchFamily="34" charset="0"/>
              </a:rPr>
              <a:t>Calculate the diameter and operating speed of the trommel screen for the following data.</a:t>
            </a:r>
            <a:endParaRPr lang="en-US" smtClean="0">
              <a:cs typeface="Arial" panose="02080604020202020204" pitchFamily="34" charset="0"/>
            </a:endParaRPr>
          </a:p>
          <a:p>
            <a:endParaRPr lang="en-US" smtClean="0">
              <a:cs typeface="Arial" panose="02080604020202020204" pitchFamily="34" charset="0"/>
            </a:endParaRPr>
          </a:p>
          <a:p>
            <a:r>
              <a:rPr lang="en-US" sz="2800" smtClean="0">
                <a:cs typeface="Arial" panose="02080604020202020204" pitchFamily="34" charset="0"/>
              </a:rPr>
              <a:t>Qm = 2.5 kg/s</a:t>
            </a:r>
            <a:endParaRPr lang="en-US" sz="2800" smtClean="0">
              <a:cs typeface="Arial" panose="02080604020202020204" pitchFamily="34" charset="0"/>
            </a:endParaRPr>
          </a:p>
          <a:p>
            <a:r>
              <a:rPr lang="en-US" sz="2800" smtClean="0">
                <a:cs typeface="Arial" panose="02080604020202020204" pitchFamily="34" charset="0"/>
              </a:rPr>
              <a:t>db- density of MSW 400 kg/m3</a:t>
            </a:r>
            <a:endParaRPr lang="en-US" sz="2800" smtClean="0">
              <a:cs typeface="Arial" panose="02080604020202020204" pitchFamily="34" charset="0"/>
            </a:endParaRPr>
          </a:p>
          <a:p>
            <a:r>
              <a:rPr lang="en-US" sz="2800" smtClean="0">
                <a:cs typeface="Arial" panose="02080604020202020204" pitchFamily="34" charset="0"/>
              </a:rPr>
              <a:t>F – 0.25</a:t>
            </a:r>
            <a:endParaRPr lang="en-US" sz="2800" smtClean="0">
              <a:cs typeface="Arial" panose="02080604020202020204" pitchFamily="34" charset="0"/>
            </a:endParaRPr>
          </a:p>
          <a:p>
            <a:r>
              <a:rPr lang="en-US" sz="2800" smtClean="0">
                <a:cs typeface="Arial" panose="02080604020202020204" pitchFamily="34" charset="0"/>
              </a:rPr>
              <a:t>Kv = 1.85</a:t>
            </a:r>
            <a:endParaRPr lang="en-US" sz="2800" smtClean="0">
              <a:cs typeface="Arial" panose="02080604020202020204" pitchFamily="34" charset="0"/>
            </a:endParaRPr>
          </a:p>
          <a:p>
            <a:r>
              <a:rPr lang="en-US" sz="2800" smtClean="0">
                <a:cs typeface="Arial" panose="02080604020202020204" pitchFamily="34" charset="0"/>
              </a:rPr>
              <a:t>Alpha – 5 degrees</a:t>
            </a:r>
            <a:endParaRPr lang="en-US" sz="2800" smtClean="0">
              <a:cs typeface="Arial" panose="02080604020202020204" pitchFamily="34" charset="0"/>
            </a:endParaRPr>
          </a:p>
          <a:p>
            <a:endParaRPr lang="en-US" smtClean="0">
              <a:cs typeface="Arial" panose="02080604020202020204" pitchFamily="34" charset="0"/>
            </a:endParaRPr>
          </a:p>
          <a:p>
            <a:endParaRPr lang="en-US" smtClean="0">
              <a:cs typeface="Arial" panose="02080604020202020204" pitchFamily="34" charset="0"/>
            </a:endParaRPr>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ox(i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ox(i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ox(i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ox(i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ox(in)">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ox(in)">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t>Drum Length</a:t>
            </a:r>
            <a:endParaRPr lang="en-US" smtClean="0"/>
          </a:p>
        </p:txBody>
      </p:sp>
      <p:sp>
        <p:nvSpPr>
          <p:cNvPr id="56323" name="Rectangle 4"/>
          <p:cNvSpPr>
            <a:spLocks noChangeArrowheads="1"/>
          </p:cNvSpPr>
          <p:nvPr/>
        </p:nvSpPr>
        <p:spPr bwMode="auto">
          <a:xfrm>
            <a:off x="500063" y="1714500"/>
            <a:ext cx="7858125" cy="1938338"/>
          </a:xfrm>
          <a:prstGeom prst="rect">
            <a:avLst/>
          </a:prstGeom>
          <a:noFill/>
          <a:ln w="9525">
            <a:noFill/>
            <a:miter lim="800000"/>
          </a:ln>
        </p:spPr>
        <p:txBody>
          <a:bodyPr anchor="ctr">
            <a:spAutoFit/>
          </a:bodyPr>
          <a:lstStyle/>
          <a:p>
            <a:pPr algn="just"/>
            <a:r>
              <a:rPr lang="en-US" sz="2000" b="1">
                <a:solidFill>
                  <a:srgbClr val="0D0D0D"/>
                </a:solidFill>
              </a:rPr>
              <a:t>Residence Time T</a:t>
            </a:r>
            <a:r>
              <a:rPr lang="en-US" sz="2000">
                <a:solidFill>
                  <a:srgbClr val="0D0D0D"/>
                </a:solidFill>
              </a:rPr>
              <a:t> = L/V</a:t>
            </a:r>
            <a:endParaRPr lang="en-US" sz="2000"/>
          </a:p>
          <a:p>
            <a:pPr algn="just"/>
            <a:r>
              <a:rPr lang="en-US" sz="2000">
                <a:solidFill>
                  <a:srgbClr val="0D0D0D"/>
                </a:solidFill>
              </a:rPr>
              <a:t> L = V x T</a:t>
            </a:r>
            <a:endParaRPr lang="en-US" sz="2000"/>
          </a:p>
          <a:p>
            <a:pPr algn="just"/>
            <a:r>
              <a:rPr lang="en-US" sz="2000">
                <a:solidFill>
                  <a:srgbClr val="0D0D0D"/>
                </a:solidFill>
              </a:rPr>
              <a:t>Assume V = 50% of critical speed (n</a:t>
            </a:r>
            <a:r>
              <a:rPr lang="en-US" sz="2000" baseline="-30000">
                <a:solidFill>
                  <a:srgbClr val="0D0D0D"/>
                </a:solidFill>
              </a:rPr>
              <a:t>c</a:t>
            </a:r>
            <a:r>
              <a:rPr lang="en-US" sz="2000">
                <a:solidFill>
                  <a:srgbClr val="0D0D0D"/>
                </a:solidFill>
              </a:rPr>
              <a:t>= (1/2</a:t>
            </a:r>
            <a:r>
              <a:rPr lang="en-US" sz="2000">
                <a:solidFill>
                  <a:srgbClr val="0D0D0D"/>
                </a:solidFill>
                <a:sym typeface="Symbol" pitchFamily="18" charset="2"/>
              </a:rPr>
              <a:t></a:t>
            </a:r>
            <a:r>
              <a:rPr lang="en-US" sz="2000">
                <a:solidFill>
                  <a:srgbClr val="0D0D0D"/>
                </a:solidFill>
              </a:rPr>
              <a:t>)(g/r)</a:t>
            </a:r>
            <a:r>
              <a:rPr lang="en-US" sz="2000" baseline="30000">
                <a:solidFill>
                  <a:srgbClr val="0D0D0D"/>
                </a:solidFill>
                <a:sym typeface="Symbol" pitchFamily="18" charset="2"/>
              </a:rPr>
              <a:t>1/2)</a:t>
            </a:r>
            <a:r>
              <a:rPr lang="en-US" sz="2000">
                <a:solidFill>
                  <a:srgbClr val="0D0D0D"/>
                </a:solidFill>
                <a:sym typeface="Symbol" pitchFamily="18" charset="2"/>
              </a:rPr>
              <a:t>) and multiply by K</a:t>
            </a:r>
            <a:r>
              <a:rPr lang="en-US" sz="2000" baseline="-30000">
                <a:solidFill>
                  <a:srgbClr val="0D0D0D"/>
                </a:solidFill>
                <a:sym typeface="Symbol" pitchFamily="18" charset="2"/>
              </a:rPr>
              <a:t>v</a:t>
            </a:r>
            <a:r>
              <a:rPr lang="en-US" sz="2000">
                <a:solidFill>
                  <a:srgbClr val="0D0D0D"/>
                </a:solidFill>
                <a:sym typeface="Symbol" pitchFamily="18" charset="2"/>
              </a:rPr>
              <a:t> tanα to adjust speed and slope.</a:t>
            </a:r>
            <a:endParaRPr lang="en-US" sz="2000">
              <a:solidFill>
                <a:srgbClr val="0D0D0D"/>
              </a:solidFill>
              <a:sym typeface="Symbol" pitchFamily="18" charset="2"/>
            </a:endParaRPr>
          </a:p>
          <a:p>
            <a:pPr algn="just"/>
            <a:endParaRPr lang="en-US" sz="2000">
              <a:sym typeface="Symbol" pitchFamily="18" charset="2"/>
            </a:endParaRPr>
          </a:p>
          <a:p>
            <a:pPr algn="just"/>
            <a:r>
              <a:rPr lang="en-US" sz="2000">
                <a:solidFill>
                  <a:srgbClr val="0D0D0D"/>
                </a:solidFill>
                <a:sym typeface="Symbol" pitchFamily="18" charset="2"/>
              </a:rPr>
              <a:t>                  L = 0.113 T D</a:t>
            </a:r>
            <a:r>
              <a:rPr lang="en-US" sz="2000" baseline="30000">
                <a:solidFill>
                  <a:srgbClr val="0D0D0D"/>
                </a:solidFill>
                <a:sym typeface="Symbol" pitchFamily="18" charset="2"/>
              </a:rPr>
              <a:t>0.5 </a:t>
            </a:r>
            <a:r>
              <a:rPr lang="en-US" sz="2000">
                <a:solidFill>
                  <a:srgbClr val="0D0D0D"/>
                </a:solidFill>
                <a:sym typeface="Symbol" pitchFamily="18" charset="2"/>
              </a:rPr>
              <a:t>g</a:t>
            </a:r>
            <a:r>
              <a:rPr lang="en-US" sz="2000" baseline="30000">
                <a:solidFill>
                  <a:srgbClr val="0D0D0D"/>
                </a:solidFill>
                <a:sym typeface="Symbol" pitchFamily="18" charset="2"/>
              </a:rPr>
              <a:t>0.5 </a:t>
            </a:r>
            <a:r>
              <a:rPr lang="en-US" sz="2000">
                <a:solidFill>
                  <a:srgbClr val="0D0D0D"/>
                </a:solidFill>
                <a:sym typeface="Symbol" pitchFamily="18" charset="2"/>
              </a:rPr>
              <a:t>K</a:t>
            </a:r>
            <a:r>
              <a:rPr lang="en-US" sz="2000" baseline="-30000">
                <a:solidFill>
                  <a:srgbClr val="0D0D0D"/>
                </a:solidFill>
                <a:sym typeface="Symbol" pitchFamily="18" charset="2"/>
              </a:rPr>
              <a:t>v</a:t>
            </a:r>
            <a:r>
              <a:rPr lang="en-US" sz="2000">
                <a:solidFill>
                  <a:srgbClr val="0D0D0D"/>
                </a:solidFill>
                <a:sym typeface="Symbol" pitchFamily="18" charset="2"/>
              </a:rPr>
              <a:t> tanα                                      (11)</a:t>
            </a:r>
            <a:endParaRPr lang="en-US" sz="2000">
              <a:sym typeface="Symbol" pitchFamily="18" charset="2"/>
            </a:endParaRPr>
          </a:p>
        </p:txBody>
      </p:sp>
      <p:sp>
        <p:nvSpPr>
          <p:cNvPr id="56324" name="Rectangle 4"/>
          <p:cNvSpPr>
            <a:spLocks noChangeArrowheads="1"/>
          </p:cNvSpPr>
          <p:nvPr/>
        </p:nvSpPr>
        <p:spPr bwMode="auto">
          <a:xfrm>
            <a:off x="571500" y="4357688"/>
            <a:ext cx="7715250" cy="1323439"/>
          </a:xfrm>
          <a:prstGeom prst="rect">
            <a:avLst/>
          </a:prstGeom>
          <a:noFill/>
          <a:ln w="9525">
            <a:noFill/>
            <a:miter lim="800000"/>
          </a:ln>
        </p:spPr>
        <p:txBody>
          <a:bodyPr>
            <a:spAutoFit/>
          </a:bodyPr>
          <a:lstStyle/>
          <a:p>
            <a:pPr algn="just"/>
            <a:r>
              <a:rPr lang="en-US" sz="2000" dirty="0">
                <a:solidFill>
                  <a:srgbClr val="0D0D0D"/>
                </a:solidFill>
                <a:sym typeface="Symbol" pitchFamily="18" charset="2"/>
              </a:rPr>
              <a:t>Problem: Calculate the length of drum required for residence time of 5 minutes and diameter of 10 ft. Assume </a:t>
            </a:r>
            <a:r>
              <a:rPr lang="en-US" sz="2000" dirty="0" err="1">
                <a:solidFill>
                  <a:srgbClr val="0D0D0D"/>
                </a:solidFill>
                <a:sym typeface="Symbol" pitchFamily="18" charset="2"/>
              </a:rPr>
              <a:t>K</a:t>
            </a:r>
            <a:r>
              <a:rPr lang="en-US" sz="2000" baseline="-30000" dirty="0" err="1">
                <a:solidFill>
                  <a:srgbClr val="0D0D0D"/>
                </a:solidFill>
                <a:sym typeface="Symbol" pitchFamily="18" charset="2"/>
              </a:rPr>
              <a:t>v</a:t>
            </a:r>
            <a:r>
              <a:rPr lang="en-US" sz="2000" dirty="0">
                <a:solidFill>
                  <a:srgbClr val="0D0D0D"/>
                </a:solidFill>
                <a:sym typeface="Symbol" pitchFamily="18" charset="2"/>
              </a:rPr>
              <a:t> </a:t>
            </a:r>
            <a:r>
              <a:rPr lang="en-US" sz="2000" dirty="0" err="1">
                <a:solidFill>
                  <a:srgbClr val="0D0D0D"/>
                </a:solidFill>
                <a:sym typeface="Symbol" pitchFamily="18" charset="2"/>
              </a:rPr>
              <a:t>tanα</a:t>
            </a:r>
            <a:r>
              <a:rPr lang="en-US" sz="2000" dirty="0">
                <a:solidFill>
                  <a:srgbClr val="0D0D0D"/>
                </a:solidFill>
                <a:sym typeface="Symbol" pitchFamily="18" charset="2"/>
              </a:rPr>
              <a:t> = 0.071 ?</a:t>
            </a:r>
            <a:endParaRPr lang="en-US" sz="2000" dirty="0">
              <a:sym typeface="Symbol" pitchFamily="18" charset="2"/>
            </a:endParaRPr>
          </a:p>
          <a:p>
            <a:pPr algn="just"/>
            <a:r>
              <a:rPr lang="en-US" sz="2000" dirty="0">
                <a:solidFill>
                  <a:srgbClr val="0D0D0D"/>
                </a:solidFill>
                <a:sym typeface="Symbol" pitchFamily="18" charset="2"/>
              </a:rPr>
              <a:t>Solution:</a:t>
            </a:r>
            <a:endParaRPr lang="en-US" sz="2000" dirty="0">
              <a:solidFill>
                <a:srgbClr val="0D0D0D"/>
              </a:solidFill>
              <a:sym typeface="Symbol" pitchFamily="18" charset="2"/>
            </a:endParaRPr>
          </a:p>
          <a:p>
            <a:pPr algn="just"/>
            <a:endParaRPr lang="en-US" sz="2000" dirty="0">
              <a:sym typeface="Symbol" pitchFamily="18" charset="2"/>
            </a:endParaRPr>
          </a:p>
        </p:txBody>
      </p:sp>
      <p:sp>
        <p:nvSpPr>
          <p:cNvPr id="5" name="Rectangle 4"/>
          <p:cNvSpPr/>
          <p:nvPr/>
        </p:nvSpPr>
        <p:spPr>
          <a:xfrm>
            <a:off x="428596" y="5715016"/>
            <a:ext cx="8215370" cy="830997"/>
          </a:xfrm>
          <a:prstGeom prst="rect">
            <a:avLst/>
          </a:prstGeom>
        </p:spPr>
        <p:txBody>
          <a:bodyPr wrap="square">
            <a:spAutoFit/>
          </a:bodyPr>
          <a:lstStyle/>
          <a:p>
            <a:pPr algn="just"/>
            <a:r>
              <a:rPr lang="en-US" sz="2400" dirty="0" smtClean="0">
                <a:solidFill>
                  <a:srgbClr val="0D0D0D"/>
                </a:solidFill>
                <a:sym typeface="Symbol" pitchFamily="18" charset="2"/>
              </a:rPr>
              <a:t>L = 0.113 x 5 x 60sec/min x 10</a:t>
            </a:r>
            <a:r>
              <a:rPr lang="en-US" sz="2400" baseline="30000" dirty="0" smtClean="0">
                <a:solidFill>
                  <a:srgbClr val="0D0D0D"/>
                </a:solidFill>
                <a:sym typeface="Symbol" pitchFamily="18" charset="2"/>
              </a:rPr>
              <a:t>0.5 </a:t>
            </a:r>
            <a:r>
              <a:rPr lang="en-US" sz="2400" dirty="0" smtClean="0">
                <a:solidFill>
                  <a:srgbClr val="0D0D0D"/>
                </a:solidFill>
                <a:sym typeface="Symbol" pitchFamily="18" charset="2"/>
              </a:rPr>
              <a:t>x (3.28 ft/m x 9.81)</a:t>
            </a:r>
            <a:r>
              <a:rPr lang="en-US" sz="2400" baseline="30000" dirty="0" smtClean="0">
                <a:solidFill>
                  <a:srgbClr val="0D0D0D"/>
                </a:solidFill>
                <a:sym typeface="Symbol" pitchFamily="18" charset="2"/>
              </a:rPr>
              <a:t>0.5</a:t>
            </a:r>
            <a:r>
              <a:rPr lang="en-US" sz="2400" dirty="0" smtClean="0">
                <a:solidFill>
                  <a:srgbClr val="0D0D0D"/>
                </a:solidFill>
                <a:sym typeface="Symbol" pitchFamily="18" charset="2"/>
              </a:rPr>
              <a:t> x .071 = 43 ft</a:t>
            </a:r>
            <a:endParaRPr lang="en-US" sz="2400" dirty="0">
              <a:solidFill>
                <a:srgbClr val="0D0D0D"/>
              </a:solidFill>
              <a:sym typeface="Symbol" pitchFamily="18" charset="2"/>
            </a:endParaRPr>
          </a:p>
        </p:txBody>
      </p:sp>
      <p:sp>
        <p:nvSpPr>
          <p:cNvPr id="6" name="Slide Number Placeholder 5"/>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box(in)">
                                      <p:cBhvr>
                                        <p:cTn id="7" dur="500"/>
                                        <p:tgtEl>
                                          <p:spTgt spid="563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6323"/>
                                        </p:tgtEl>
                                        <p:attrNameLst>
                                          <p:attrName>style.visibility</p:attrName>
                                        </p:attrNameLst>
                                      </p:cBhvr>
                                      <p:to>
                                        <p:strVal val="visible"/>
                                      </p:to>
                                    </p:set>
                                    <p:animEffect transition="in" filter="box(in)">
                                      <p:cBhvr>
                                        <p:cTn id="12" dur="500"/>
                                        <p:tgtEl>
                                          <p:spTgt spid="563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6324"/>
                                        </p:tgtEl>
                                        <p:attrNameLst>
                                          <p:attrName>style.visibility</p:attrName>
                                        </p:attrNameLst>
                                      </p:cBhvr>
                                      <p:to>
                                        <p:strVal val="visible"/>
                                      </p:to>
                                    </p:set>
                                    <p:animEffect transition="in" filter="box(in)">
                                      <p:cBhvr>
                                        <p:cTn id="17" dur="500"/>
                                        <p:tgtEl>
                                          <p:spTgt spid="5632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P spid="56323" grpId="0"/>
      <p:bldP spid="56324" grpId="0"/>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IN" smtClean="0"/>
              <a:t>Trommel: Specs</a:t>
            </a:r>
            <a:endParaRPr lang="en-IN" smtClean="0"/>
          </a:p>
        </p:txBody>
      </p:sp>
      <p:graphicFrame>
        <p:nvGraphicFramePr>
          <p:cNvPr id="6" name="Table 5"/>
          <p:cNvGraphicFramePr>
            <a:graphicFrameLocks noGrp="1"/>
          </p:cNvGraphicFramePr>
          <p:nvPr/>
        </p:nvGraphicFramePr>
        <p:xfrm>
          <a:off x="381001" y="1447802"/>
          <a:ext cx="8405810" cy="4767261"/>
        </p:xfrm>
        <a:graphic>
          <a:graphicData uri="http://schemas.openxmlformats.org/drawingml/2006/table">
            <a:tbl>
              <a:tblPr/>
              <a:tblGrid>
                <a:gridCol w="1200830"/>
                <a:gridCol w="1200830"/>
                <a:gridCol w="1200830"/>
                <a:gridCol w="1200830"/>
                <a:gridCol w="1200830"/>
                <a:gridCol w="1200830"/>
                <a:gridCol w="1200830"/>
              </a:tblGrid>
              <a:tr h="1231811">
                <a:tc>
                  <a:txBody>
                    <a:bodyPr/>
                    <a:lstStyle/>
                    <a:p>
                      <a:r>
                        <a:rPr lang="en-IN" sz="1600" b="1" dirty="0">
                          <a:solidFill>
                            <a:srgbClr val="333333"/>
                          </a:solidFill>
                        </a:rPr>
                        <a:t>Model</a:t>
                      </a:r>
                      <a:endParaRPr lang="en-IN" sz="1600" b="1" dirty="0">
                        <a:solidFill>
                          <a:srgbClr val="333333"/>
                        </a:solidFill>
                      </a:endParaRPr>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CCCCC"/>
                    </a:solidFill>
                  </a:tcPr>
                </a:tc>
                <a:tc>
                  <a:txBody>
                    <a:bodyPr/>
                    <a:lstStyle/>
                    <a:p>
                      <a:r>
                        <a:rPr lang="en-IN" sz="1600" b="1">
                          <a:solidFill>
                            <a:srgbClr val="333333"/>
                          </a:solidFill>
                        </a:rPr>
                        <a:t>Diameter (m)</a:t>
                      </a:r>
                      <a:endParaRPr lang="en-IN" sz="1600" b="1">
                        <a:solidFill>
                          <a:srgbClr val="333333"/>
                        </a:solidFill>
                      </a:endParaRPr>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CCCCC"/>
                    </a:solidFill>
                  </a:tcPr>
                </a:tc>
                <a:tc>
                  <a:txBody>
                    <a:bodyPr/>
                    <a:lstStyle/>
                    <a:p>
                      <a:r>
                        <a:rPr lang="en-IN" sz="1600" b="1">
                          <a:solidFill>
                            <a:srgbClr val="333333"/>
                          </a:solidFill>
                        </a:rPr>
                        <a:t>Length (m)</a:t>
                      </a:r>
                      <a:endParaRPr lang="en-IN" sz="1600" b="1">
                        <a:solidFill>
                          <a:srgbClr val="333333"/>
                        </a:solidFill>
                      </a:endParaRPr>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CCCCC"/>
                    </a:solidFill>
                  </a:tcPr>
                </a:tc>
                <a:tc>
                  <a:txBody>
                    <a:bodyPr/>
                    <a:lstStyle/>
                    <a:p>
                      <a:r>
                        <a:rPr lang="en-IN" sz="1600" b="1">
                          <a:solidFill>
                            <a:srgbClr val="333333"/>
                          </a:solidFill>
                        </a:rPr>
                        <a:t>Power (kW)</a:t>
                      </a:r>
                      <a:endParaRPr lang="en-IN" sz="1600" b="1">
                        <a:solidFill>
                          <a:srgbClr val="333333"/>
                        </a:solidFill>
                      </a:endParaRPr>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CCCCC"/>
                    </a:solidFill>
                  </a:tcPr>
                </a:tc>
                <a:tc>
                  <a:txBody>
                    <a:bodyPr/>
                    <a:lstStyle/>
                    <a:p>
                      <a:r>
                        <a:rPr lang="en-IN" sz="1600" b="1">
                          <a:solidFill>
                            <a:srgbClr val="333333"/>
                          </a:solidFill>
                        </a:rPr>
                        <a:t>Capacity (m3/hr )</a:t>
                      </a:r>
                      <a:endParaRPr lang="en-IN" sz="1600" b="1">
                        <a:solidFill>
                          <a:srgbClr val="333333"/>
                        </a:solidFill>
                      </a:endParaRPr>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CCCCC"/>
                    </a:solidFill>
                  </a:tcPr>
                </a:tc>
                <a:tc>
                  <a:txBody>
                    <a:bodyPr/>
                    <a:lstStyle/>
                    <a:p>
                      <a:r>
                        <a:rPr lang="en-IN" sz="1600" b="1" dirty="0">
                          <a:solidFill>
                            <a:srgbClr val="333333"/>
                          </a:solidFill>
                        </a:rPr>
                        <a:t>Capacity (t/hr)</a:t>
                      </a:r>
                      <a:endParaRPr lang="en-IN" sz="1600" b="1" dirty="0">
                        <a:solidFill>
                          <a:srgbClr val="333333"/>
                        </a:solidFill>
                      </a:endParaRPr>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CCCCC"/>
                    </a:solidFill>
                  </a:tcPr>
                </a:tc>
                <a:tc>
                  <a:txBody>
                    <a:bodyPr/>
                    <a:lstStyle/>
                    <a:p>
                      <a:r>
                        <a:rPr lang="en-IN" sz="1600" b="1">
                          <a:solidFill>
                            <a:srgbClr val="333333"/>
                          </a:solidFill>
                        </a:rPr>
                        <a:t> </a:t>
                      </a:r>
                      <a:endParaRPr lang="en-IN" sz="1600" b="1">
                        <a:solidFill>
                          <a:srgbClr val="333333"/>
                        </a:solidFill>
                      </a:endParaRPr>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CCCCC"/>
                    </a:solidFill>
                  </a:tcPr>
                </a:tc>
              </a:tr>
              <a:tr h="655898">
                <a:tc>
                  <a:txBody>
                    <a:bodyPr/>
                    <a:lstStyle/>
                    <a:p>
                      <a:r>
                        <a:rPr lang="en-IN" sz="1600"/>
                        <a:t>BT10/2.5</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2.5</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10</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dirty="0"/>
                        <a:t>15</a:t>
                      </a:r>
                      <a:endParaRPr lang="en-IN" sz="1600" dirty="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61</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30</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 </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r>
              <a:tr h="367943">
                <a:tc>
                  <a:txBody>
                    <a:bodyPr/>
                    <a:lstStyle/>
                    <a:p>
                      <a:r>
                        <a:rPr lang="en-IN" sz="1600"/>
                        <a:t>BT8/2.5</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2.5</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8</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10</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61</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30</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 </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r>
              <a:tr h="367943">
                <a:tc>
                  <a:txBody>
                    <a:bodyPr/>
                    <a:lstStyle/>
                    <a:p>
                      <a:r>
                        <a:rPr lang="en-IN" sz="1600"/>
                        <a:t>BT10/2</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2</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10</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10</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48</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24</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 </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r>
              <a:tr h="367943">
                <a:tc>
                  <a:txBody>
                    <a:bodyPr/>
                    <a:lstStyle/>
                    <a:p>
                      <a:r>
                        <a:rPr lang="en-IN" sz="1600"/>
                        <a:t>BT8/2</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2</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8</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7.5</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48</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24</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 </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r>
              <a:tr h="367943">
                <a:tc>
                  <a:txBody>
                    <a:bodyPr/>
                    <a:lstStyle/>
                    <a:p>
                      <a:r>
                        <a:rPr lang="en-IN" sz="1600"/>
                        <a:t>BT6/2</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2</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6</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5.5</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48</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dirty="0"/>
                        <a:t>24</a:t>
                      </a:r>
                      <a:endParaRPr lang="en-IN" sz="1600" dirty="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 </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r>
              <a:tr h="655898">
                <a:tc>
                  <a:txBody>
                    <a:bodyPr/>
                    <a:lstStyle/>
                    <a:p>
                      <a:r>
                        <a:rPr lang="en-IN" sz="1600"/>
                        <a:t>BT10/1.5</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1.5</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10</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7.5</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34</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17</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 </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r>
              <a:tr h="367943">
                <a:tc>
                  <a:txBody>
                    <a:bodyPr/>
                    <a:lstStyle/>
                    <a:p>
                      <a:r>
                        <a:rPr lang="en-IN" sz="1600"/>
                        <a:t>BT8/1.5</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1.5</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8</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5.5</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34</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17</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c>
                  <a:txBody>
                    <a:bodyPr/>
                    <a:lstStyle/>
                    <a:p>
                      <a:r>
                        <a:rPr lang="en-IN" sz="1600"/>
                        <a:t> </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EEEEEE"/>
                    </a:solidFill>
                  </a:tcPr>
                </a:tc>
              </a:tr>
              <a:tr h="383939">
                <a:tc>
                  <a:txBody>
                    <a:bodyPr/>
                    <a:lstStyle/>
                    <a:p>
                      <a:r>
                        <a:rPr lang="en-IN" sz="1600"/>
                        <a:t>BT6/1.5</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1.5</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6</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5.5</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34</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r>
                        <a:rPr lang="en-IN" sz="1600"/>
                        <a:t>17</a:t>
                      </a:r>
                      <a:endParaRPr lang="en-IN" sz="1600"/>
                    </a:p>
                  </a:txBody>
                  <a:tcPr marL="34094" marR="34094" marT="34094" marB="34094">
                    <a:lnL>
                      <a:noFill/>
                    </a:lnL>
                    <a:lnR>
                      <a:noFill/>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endParaRPr lang="en-IN" sz="1600" dirty="0"/>
                    </a:p>
                  </a:txBody>
                  <a:tcPr marL="81823" marR="81823" marT="40913" marB="40913">
                    <a:lnL>
                      <a:noFill/>
                    </a:lnL>
                    <a:lnT w="9525" cap="flat" cmpd="sng" algn="ctr">
                      <a:solidFill>
                        <a:srgbClr val="999999"/>
                      </a:solidFill>
                      <a:prstDash val="solid"/>
                      <a:round/>
                      <a:headEnd type="none" w="med" len="med"/>
                      <a:tailEnd type="none" w="med" len="med"/>
                    </a:lnT>
                  </a:tcPr>
                </a:tc>
              </a:tr>
            </a:tbl>
          </a:graphicData>
        </a:graphic>
      </p:graphicFrame>
      <p:sp>
        <p:nvSpPr>
          <p:cNvPr id="57423" name="Rectangle 2"/>
          <p:cNvSpPr>
            <a:spLocks noChangeArrowheads="1"/>
          </p:cNvSpPr>
          <p:nvPr/>
        </p:nvSpPr>
        <p:spPr bwMode="auto">
          <a:xfrm>
            <a:off x="0" y="0"/>
            <a:ext cx="9144000" cy="0"/>
          </a:xfrm>
          <a:prstGeom prst="rect">
            <a:avLst/>
          </a:prstGeom>
          <a:noFill/>
          <a:ln w="9525">
            <a:noFill/>
            <a:miter lim="800000"/>
          </a:ln>
        </p:spPr>
        <p:txBody>
          <a:bodyPr wrap="none" anchor="ctr">
            <a:spAutoFit/>
          </a:bodyPr>
          <a:lstStyle/>
          <a:p>
            <a:endParaRPr lang="en-US"/>
          </a:p>
        </p:txBody>
      </p:sp>
      <p:sp>
        <p:nvSpPr>
          <p:cNvPr id="5" name="Slide Number Placeholder 4"/>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cs typeface="Arial" panose="02080604020202020204" pitchFamily="34" charset="0"/>
              </a:rPr>
              <a:t>Air Classifiers</a:t>
            </a:r>
            <a:endParaRPr lang="en-IN" smtClean="0">
              <a:cs typeface="Arial" panose="02080604020202020204" pitchFamily="34" charset="0"/>
            </a:endParaRPr>
          </a:p>
        </p:txBody>
      </p:sp>
      <p:sp>
        <p:nvSpPr>
          <p:cNvPr id="24579" name="Content Placeholder 2"/>
          <p:cNvSpPr>
            <a:spLocks noGrp="1"/>
          </p:cNvSpPr>
          <p:nvPr>
            <p:ph idx="1"/>
          </p:nvPr>
        </p:nvSpPr>
        <p:spPr>
          <a:xfrm>
            <a:off x="0" y="1214438"/>
            <a:ext cx="4929188" cy="5214937"/>
          </a:xfrm>
        </p:spPr>
        <p:txBody>
          <a:bodyPr/>
          <a:lstStyle/>
          <a:p>
            <a:endParaRPr lang="en-IN" sz="2400" smtClean="0">
              <a:cs typeface="Arial" panose="02080604020202020204" pitchFamily="34" charset="0"/>
            </a:endParaRPr>
          </a:p>
          <a:p>
            <a:r>
              <a:rPr lang="en-IN" sz="2400" smtClean="0">
                <a:cs typeface="Arial" panose="02080604020202020204" pitchFamily="34" charset="0"/>
              </a:rPr>
              <a:t>Process of separating categories of materials by way of differences in their respective aerodynamic characteristics. </a:t>
            </a:r>
            <a:endParaRPr lang="en-IN" sz="2400" smtClean="0">
              <a:cs typeface="Arial" panose="02080604020202020204" pitchFamily="34" charset="0"/>
            </a:endParaRPr>
          </a:p>
          <a:p>
            <a:r>
              <a:rPr lang="en-IN" sz="2400" smtClean="0">
                <a:cs typeface="Arial" panose="02080604020202020204" pitchFamily="34" charset="0"/>
              </a:rPr>
              <a:t>Aerodynamic characteristics = f(Size, geometry, and density) </a:t>
            </a:r>
            <a:endParaRPr lang="en-IN" sz="2400" smtClean="0">
              <a:cs typeface="Arial" panose="02080604020202020204" pitchFamily="34" charset="0"/>
            </a:endParaRPr>
          </a:p>
          <a:p>
            <a:r>
              <a:rPr lang="en-IN" sz="2400" smtClean="0">
                <a:cs typeface="Arial" panose="02080604020202020204" pitchFamily="34" charset="0"/>
              </a:rPr>
              <a:t>Interaction of a </a:t>
            </a:r>
            <a:endParaRPr lang="en-IN" sz="2400" smtClean="0">
              <a:cs typeface="Arial" panose="02080604020202020204" pitchFamily="34" charset="0"/>
            </a:endParaRPr>
          </a:p>
          <a:p>
            <a:pPr lvl="1"/>
            <a:r>
              <a:rPr lang="en-IN" sz="2400" smtClean="0">
                <a:cs typeface="Arial" panose="02080604020202020204" pitchFamily="34" charset="0"/>
              </a:rPr>
              <a:t>moving stream of air,s</a:t>
            </a:r>
            <a:endParaRPr lang="en-IN" sz="2400" smtClean="0">
              <a:cs typeface="Arial" panose="02080604020202020204" pitchFamily="34" charset="0"/>
            </a:endParaRPr>
          </a:p>
          <a:p>
            <a:pPr lvl="1"/>
            <a:r>
              <a:rPr lang="en-IN" sz="2400" smtClean="0">
                <a:cs typeface="Arial" panose="02080604020202020204" pitchFamily="34" charset="0"/>
              </a:rPr>
              <a:t>shredded waste material, </a:t>
            </a:r>
            <a:endParaRPr lang="en-IN" sz="2400" smtClean="0">
              <a:cs typeface="Arial" panose="02080604020202020204" pitchFamily="34" charset="0"/>
            </a:endParaRPr>
          </a:p>
          <a:p>
            <a:pPr lvl="1"/>
            <a:r>
              <a:rPr lang="en-IN" sz="2400" smtClean="0">
                <a:cs typeface="Arial" panose="02080604020202020204" pitchFamily="34" charset="0"/>
              </a:rPr>
              <a:t>and the gravitational force within a confined volume. </a:t>
            </a:r>
            <a:endParaRPr lang="en-IN" sz="2400" smtClean="0">
              <a:cs typeface="Arial" panose="02080604020202020204" pitchFamily="34" charset="0"/>
            </a:endParaRPr>
          </a:p>
        </p:txBody>
      </p:sp>
      <p:pic>
        <p:nvPicPr>
          <p:cNvPr id="4" name="Picture 1"/>
          <p:cNvPicPr>
            <a:picLocks noChangeAspect="1" noChangeArrowheads="1"/>
          </p:cNvPicPr>
          <p:nvPr/>
        </p:nvPicPr>
        <p:blipFill>
          <a:blip r:embed="rId1"/>
          <a:srcRect l="48315" t="38086" r="19290" b="33594"/>
          <a:stretch>
            <a:fillRect/>
          </a:stretch>
        </p:blipFill>
        <p:spPr bwMode="auto">
          <a:xfrm>
            <a:off x="4929188" y="2357438"/>
            <a:ext cx="4214812" cy="24288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4579">
                                            <p:txEl>
                                              <p:pRg st="1" end="1"/>
                                            </p:txEl>
                                          </p:spTgt>
                                        </p:tgtEl>
                                        <p:attrNameLst>
                                          <p:attrName>style.visibility</p:attrName>
                                        </p:attrNameLst>
                                      </p:cBhvr>
                                      <p:to>
                                        <p:strVal val="visible"/>
                                      </p:to>
                                    </p:set>
                                    <p:animEffect transition="in" filter="box(in)">
                                      <p:cBhvr>
                                        <p:cTn id="17" dur="500"/>
                                        <p:tgtEl>
                                          <p:spTgt spid="2457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4579">
                                            <p:txEl>
                                              <p:pRg st="2" end="2"/>
                                            </p:txEl>
                                          </p:spTgt>
                                        </p:tgtEl>
                                        <p:attrNameLst>
                                          <p:attrName>style.visibility</p:attrName>
                                        </p:attrNameLst>
                                      </p:cBhvr>
                                      <p:to>
                                        <p:strVal val="visible"/>
                                      </p:to>
                                    </p:set>
                                    <p:animEffect transition="in" filter="box(in)">
                                      <p:cBhvr>
                                        <p:cTn id="22" dur="500"/>
                                        <p:tgtEl>
                                          <p:spTgt spid="2457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4579">
                                            <p:txEl>
                                              <p:pRg st="3" end="3"/>
                                            </p:txEl>
                                          </p:spTgt>
                                        </p:tgtEl>
                                        <p:attrNameLst>
                                          <p:attrName>style.visibility</p:attrName>
                                        </p:attrNameLst>
                                      </p:cBhvr>
                                      <p:to>
                                        <p:strVal val="visible"/>
                                      </p:to>
                                    </p:set>
                                    <p:animEffect transition="in" filter="box(in)">
                                      <p:cBhvr>
                                        <p:cTn id="27" dur="500"/>
                                        <p:tgtEl>
                                          <p:spTgt spid="2457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4579">
                                            <p:txEl>
                                              <p:pRg st="4" end="4"/>
                                            </p:txEl>
                                          </p:spTgt>
                                        </p:tgtEl>
                                        <p:attrNameLst>
                                          <p:attrName>style.visibility</p:attrName>
                                        </p:attrNameLst>
                                      </p:cBhvr>
                                      <p:to>
                                        <p:strVal val="visible"/>
                                      </p:to>
                                    </p:set>
                                    <p:animEffect transition="in" filter="box(in)">
                                      <p:cBhvr>
                                        <p:cTn id="32" dur="500"/>
                                        <p:tgtEl>
                                          <p:spTgt spid="2457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4579">
                                            <p:txEl>
                                              <p:pRg st="5" end="5"/>
                                            </p:txEl>
                                          </p:spTgt>
                                        </p:tgtEl>
                                        <p:attrNameLst>
                                          <p:attrName>style.visibility</p:attrName>
                                        </p:attrNameLst>
                                      </p:cBhvr>
                                      <p:to>
                                        <p:strVal val="visible"/>
                                      </p:to>
                                    </p:set>
                                    <p:animEffect transition="in" filter="box(in)">
                                      <p:cBhvr>
                                        <p:cTn id="37" dur="500"/>
                                        <p:tgtEl>
                                          <p:spTgt spid="2457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4579">
                                            <p:txEl>
                                              <p:pRg st="6" end="6"/>
                                            </p:txEl>
                                          </p:spTgt>
                                        </p:tgtEl>
                                        <p:attrNameLst>
                                          <p:attrName>style.visibility</p:attrName>
                                        </p:attrNameLst>
                                      </p:cBhvr>
                                      <p:to>
                                        <p:strVal val="visible"/>
                                      </p:to>
                                    </p:set>
                                    <p:animEffect transition="in" filter="box(in)">
                                      <p:cBhvr>
                                        <p:cTn id="42" dur="500"/>
                                        <p:tgtEl>
                                          <p:spTgt spid="245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639762"/>
          </a:xfrm>
        </p:spPr>
        <p:txBody>
          <a:bodyPr/>
          <a:lstStyle/>
          <a:p>
            <a:r>
              <a:rPr lang="en-US" b="1" dirty="0" smtClean="0"/>
              <a:t>Typical </a:t>
            </a:r>
            <a:r>
              <a:rPr lang="en-US" b="1" dirty="0" err="1" smtClean="0"/>
              <a:t>Flowsheet</a:t>
            </a:r>
            <a:r>
              <a:rPr lang="en-US" b="1" dirty="0" smtClean="0"/>
              <a:t> </a:t>
            </a:r>
            <a:r>
              <a:rPr lang="en-US" sz="3200" b="1" dirty="0" smtClean="0"/>
              <a:t>SWM Rules 2016</a:t>
            </a:r>
            <a:endParaRPr lang="en-US" sz="3200" b="1" dirty="0"/>
          </a:p>
        </p:txBody>
      </p:sp>
      <p:sp>
        <p:nvSpPr>
          <p:cNvPr id="4" name="Slide Number Placeholder 3"/>
          <p:cNvSpPr>
            <a:spLocks noGrp="1"/>
          </p:cNvSpPr>
          <p:nvPr>
            <p:ph type="sldNum" sz="quarter" idx="12"/>
          </p:nvPr>
        </p:nvSpPr>
        <p:spPr>
          <a:xfrm>
            <a:off x="6553200" y="6324600"/>
            <a:ext cx="2133600" cy="365125"/>
          </a:xfrm>
        </p:spPr>
        <p:txBody>
          <a:bodyPr/>
          <a:lstStyle/>
          <a:p>
            <a:pPr>
              <a:defRPr/>
            </a:pPr>
            <a:fld id="{16D6AFA6-8060-4945-A1B2-AB38974C7F31}" type="slidenum">
              <a:rPr lang="en-IN" smtClean="0"/>
            </a:fld>
            <a:endParaRPr lang="en-IN"/>
          </a:p>
        </p:txBody>
      </p:sp>
      <p:sp>
        <p:nvSpPr>
          <p:cNvPr id="5" name="TextBox 4"/>
          <p:cNvSpPr txBox="1"/>
          <p:nvPr/>
        </p:nvSpPr>
        <p:spPr>
          <a:xfrm>
            <a:off x="2819400" y="1371600"/>
            <a:ext cx="3886200" cy="369332"/>
          </a:xfrm>
          <a:prstGeom prst="rect">
            <a:avLst/>
          </a:prstGeom>
          <a:noFill/>
          <a:ln w="28575">
            <a:solidFill>
              <a:schemeClr val="tx1"/>
            </a:solidFill>
          </a:ln>
        </p:spPr>
        <p:txBody>
          <a:bodyPr wrap="square" rtlCol="0">
            <a:spAutoFit/>
          </a:bodyPr>
          <a:lstStyle/>
          <a:p>
            <a:r>
              <a:rPr lang="en-US" dirty="0" smtClean="0"/>
              <a:t>MSW Generation (0.5 kg/</a:t>
            </a:r>
            <a:r>
              <a:rPr lang="en-US" dirty="0" err="1" smtClean="0"/>
              <a:t>Cap.d</a:t>
            </a:r>
            <a:r>
              <a:rPr lang="en-US" dirty="0" smtClean="0"/>
              <a:t>)</a:t>
            </a:r>
            <a:endParaRPr lang="en-US" dirty="0"/>
          </a:p>
        </p:txBody>
      </p:sp>
      <p:sp>
        <p:nvSpPr>
          <p:cNvPr id="6" name="Down Arrow 5"/>
          <p:cNvSpPr/>
          <p:nvPr/>
        </p:nvSpPr>
        <p:spPr>
          <a:xfrm>
            <a:off x="4419600" y="1752600"/>
            <a:ext cx="3048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81400" y="2057400"/>
            <a:ext cx="2133600" cy="369332"/>
          </a:xfrm>
          <a:prstGeom prst="rect">
            <a:avLst/>
          </a:prstGeom>
          <a:noFill/>
          <a:ln w="28575">
            <a:solidFill>
              <a:schemeClr val="tx1"/>
            </a:solidFill>
          </a:ln>
        </p:spPr>
        <p:txBody>
          <a:bodyPr wrap="square" rtlCol="0">
            <a:spAutoFit/>
          </a:bodyPr>
          <a:lstStyle/>
          <a:p>
            <a:r>
              <a:rPr lang="en-US" dirty="0" smtClean="0"/>
              <a:t>Source Separation</a:t>
            </a:r>
            <a:endParaRPr lang="en-US" dirty="0"/>
          </a:p>
        </p:txBody>
      </p:sp>
      <p:sp>
        <p:nvSpPr>
          <p:cNvPr id="8" name="Right Arrow 7"/>
          <p:cNvSpPr/>
          <p:nvPr/>
        </p:nvSpPr>
        <p:spPr>
          <a:xfrm rot="10800000">
            <a:off x="2590800" y="2140350"/>
            <a:ext cx="990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05000" y="2057400"/>
            <a:ext cx="685800" cy="369332"/>
          </a:xfrm>
          <a:prstGeom prst="rect">
            <a:avLst/>
          </a:prstGeom>
          <a:noFill/>
        </p:spPr>
        <p:txBody>
          <a:bodyPr wrap="square" rtlCol="0">
            <a:spAutoFit/>
          </a:bodyPr>
          <a:lstStyle/>
          <a:p>
            <a:r>
              <a:rPr lang="en-US" dirty="0" smtClean="0"/>
              <a:t>0.05</a:t>
            </a:r>
            <a:endParaRPr lang="en-US" dirty="0"/>
          </a:p>
        </p:txBody>
      </p:sp>
      <p:sp>
        <p:nvSpPr>
          <p:cNvPr id="11" name="Down Arrow 10"/>
          <p:cNvSpPr/>
          <p:nvPr/>
        </p:nvSpPr>
        <p:spPr>
          <a:xfrm>
            <a:off x="4572000" y="2438400"/>
            <a:ext cx="3048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endCxn id="46" idx="0"/>
          </p:cNvCxnSpPr>
          <p:nvPr/>
        </p:nvCxnSpPr>
        <p:spPr>
          <a:xfrm>
            <a:off x="1066800" y="2667000"/>
            <a:ext cx="6400800" cy="158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990600" y="26670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2400" y="2895601"/>
            <a:ext cx="1981200" cy="523220"/>
          </a:xfrm>
          <a:prstGeom prst="rect">
            <a:avLst/>
          </a:prstGeom>
          <a:noFill/>
          <a:ln w="9525">
            <a:solidFill>
              <a:schemeClr val="tx1"/>
            </a:solidFill>
          </a:ln>
        </p:spPr>
        <p:txBody>
          <a:bodyPr wrap="square" rtlCol="0">
            <a:spAutoFit/>
          </a:bodyPr>
          <a:lstStyle/>
          <a:p>
            <a:r>
              <a:rPr lang="en-US" sz="1400" dirty="0" smtClean="0"/>
              <a:t>Street Sweepings,, Drains (0.05)</a:t>
            </a:r>
            <a:endParaRPr lang="en-US" sz="1400" dirty="0"/>
          </a:p>
        </p:txBody>
      </p:sp>
      <p:sp>
        <p:nvSpPr>
          <p:cNvPr id="18" name="Down Arrow 17"/>
          <p:cNvSpPr/>
          <p:nvPr/>
        </p:nvSpPr>
        <p:spPr>
          <a:xfrm>
            <a:off x="990600" y="342900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33400" y="3733800"/>
            <a:ext cx="1219200" cy="307777"/>
          </a:xfrm>
          <a:prstGeom prst="rect">
            <a:avLst/>
          </a:prstGeom>
          <a:solidFill>
            <a:srgbClr val="FFC000"/>
          </a:solidFill>
        </p:spPr>
        <p:txBody>
          <a:bodyPr wrap="square" rtlCol="0">
            <a:spAutoFit/>
          </a:bodyPr>
          <a:lstStyle/>
          <a:p>
            <a:r>
              <a:rPr lang="en-US" sz="1400" dirty="0" smtClean="0"/>
              <a:t>0.05 Landfill</a:t>
            </a:r>
            <a:endParaRPr lang="en-US" sz="1400" dirty="0"/>
          </a:p>
        </p:txBody>
      </p:sp>
      <p:sp>
        <p:nvSpPr>
          <p:cNvPr id="20" name="Down Arrow 19"/>
          <p:cNvSpPr/>
          <p:nvPr/>
        </p:nvSpPr>
        <p:spPr>
          <a:xfrm>
            <a:off x="3200400" y="26670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362200" y="2895600"/>
            <a:ext cx="1981200" cy="307777"/>
          </a:xfrm>
          <a:prstGeom prst="rect">
            <a:avLst/>
          </a:prstGeom>
          <a:noFill/>
          <a:ln w="9525">
            <a:solidFill>
              <a:schemeClr val="tx1"/>
            </a:solidFill>
          </a:ln>
        </p:spPr>
        <p:txBody>
          <a:bodyPr wrap="square" rtlCol="0">
            <a:spAutoFit/>
          </a:bodyPr>
          <a:lstStyle/>
          <a:p>
            <a:pPr algn="ctr"/>
            <a:r>
              <a:rPr lang="en-US" sz="1400" dirty="0" smtClean="0"/>
              <a:t>Wet Waste (0.3)</a:t>
            </a:r>
            <a:endParaRPr lang="en-US" sz="1400" dirty="0"/>
          </a:p>
        </p:txBody>
      </p:sp>
      <p:sp>
        <p:nvSpPr>
          <p:cNvPr id="22" name="Down Arrow 21"/>
          <p:cNvSpPr/>
          <p:nvPr/>
        </p:nvSpPr>
        <p:spPr>
          <a:xfrm>
            <a:off x="3200400" y="3200400"/>
            <a:ext cx="1524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362200" y="3657600"/>
            <a:ext cx="1981200" cy="523220"/>
          </a:xfrm>
          <a:prstGeom prst="rect">
            <a:avLst/>
          </a:prstGeom>
          <a:noFill/>
          <a:ln w="9525">
            <a:solidFill>
              <a:schemeClr val="tx1"/>
            </a:solidFill>
          </a:ln>
        </p:spPr>
        <p:txBody>
          <a:bodyPr wrap="square" rtlCol="0">
            <a:spAutoFit/>
          </a:bodyPr>
          <a:lstStyle/>
          <a:p>
            <a:r>
              <a:rPr lang="en-US" sz="1400" dirty="0" err="1" smtClean="0"/>
              <a:t>Mech</a:t>
            </a:r>
            <a:r>
              <a:rPr lang="en-US" sz="1400" dirty="0" smtClean="0"/>
              <a:t>/Manual Sorting, Extrusion Press</a:t>
            </a:r>
            <a:endParaRPr lang="en-US" sz="1400" dirty="0"/>
          </a:p>
        </p:txBody>
      </p:sp>
      <p:sp>
        <p:nvSpPr>
          <p:cNvPr id="24" name="Down Arrow 23"/>
          <p:cNvSpPr/>
          <p:nvPr/>
        </p:nvSpPr>
        <p:spPr>
          <a:xfrm>
            <a:off x="3200400" y="419100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362200" y="4495800"/>
            <a:ext cx="1981200" cy="307777"/>
          </a:xfrm>
          <a:prstGeom prst="rect">
            <a:avLst/>
          </a:prstGeom>
          <a:noFill/>
          <a:ln w="9525">
            <a:solidFill>
              <a:schemeClr val="tx1"/>
            </a:solidFill>
          </a:ln>
        </p:spPr>
        <p:txBody>
          <a:bodyPr wrap="square" rtlCol="0">
            <a:spAutoFit/>
          </a:bodyPr>
          <a:lstStyle/>
          <a:p>
            <a:r>
              <a:rPr lang="en-US" sz="1400" dirty="0" smtClean="0"/>
              <a:t>Anaerobic Digestion</a:t>
            </a:r>
            <a:endParaRPr lang="en-US" sz="1400" dirty="0"/>
          </a:p>
        </p:txBody>
      </p:sp>
      <p:sp>
        <p:nvSpPr>
          <p:cNvPr id="26" name="Right Arrow 25"/>
          <p:cNvSpPr/>
          <p:nvPr/>
        </p:nvSpPr>
        <p:spPr>
          <a:xfrm rot="10800000">
            <a:off x="1981200" y="45720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219200" y="4495800"/>
            <a:ext cx="990600" cy="307777"/>
          </a:xfrm>
          <a:prstGeom prst="rect">
            <a:avLst/>
          </a:prstGeom>
          <a:noFill/>
          <a:ln w="9525">
            <a:noFill/>
          </a:ln>
        </p:spPr>
        <p:txBody>
          <a:bodyPr wrap="square" rtlCol="0">
            <a:spAutoFit/>
          </a:bodyPr>
          <a:lstStyle/>
          <a:p>
            <a:r>
              <a:rPr lang="en-US" sz="1400" dirty="0" smtClean="0"/>
              <a:t>Biogas</a:t>
            </a:r>
            <a:endParaRPr lang="en-US" sz="1400" dirty="0"/>
          </a:p>
        </p:txBody>
      </p:sp>
      <p:sp>
        <p:nvSpPr>
          <p:cNvPr id="28" name="TextBox 27"/>
          <p:cNvSpPr txBox="1"/>
          <p:nvPr/>
        </p:nvSpPr>
        <p:spPr>
          <a:xfrm>
            <a:off x="3429000" y="4191000"/>
            <a:ext cx="685800" cy="369332"/>
          </a:xfrm>
          <a:prstGeom prst="rect">
            <a:avLst/>
          </a:prstGeom>
          <a:noFill/>
        </p:spPr>
        <p:txBody>
          <a:bodyPr wrap="square" rtlCol="0">
            <a:spAutoFit/>
          </a:bodyPr>
          <a:lstStyle/>
          <a:p>
            <a:r>
              <a:rPr lang="en-US" dirty="0" smtClean="0"/>
              <a:t>0.2</a:t>
            </a:r>
            <a:endParaRPr lang="en-US" dirty="0"/>
          </a:p>
        </p:txBody>
      </p:sp>
      <p:sp>
        <p:nvSpPr>
          <p:cNvPr id="29" name="Down Arrow 28"/>
          <p:cNvSpPr/>
          <p:nvPr/>
        </p:nvSpPr>
        <p:spPr>
          <a:xfrm>
            <a:off x="3200400" y="4800600"/>
            <a:ext cx="1524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429000" y="4800600"/>
            <a:ext cx="685800" cy="369332"/>
          </a:xfrm>
          <a:prstGeom prst="rect">
            <a:avLst/>
          </a:prstGeom>
          <a:noFill/>
        </p:spPr>
        <p:txBody>
          <a:bodyPr wrap="square" rtlCol="0">
            <a:spAutoFit/>
          </a:bodyPr>
          <a:lstStyle/>
          <a:p>
            <a:r>
              <a:rPr lang="en-US" dirty="0" smtClean="0"/>
              <a:t>0.15</a:t>
            </a:r>
            <a:endParaRPr lang="en-US" dirty="0"/>
          </a:p>
        </p:txBody>
      </p:sp>
      <p:sp>
        <p:nvSpPr>
          <p:cNvPr id="31" name="TextBox 30"/>
          <p:cNvSpPr txBox="1"/>
          <p:nvPr/>
        </p:nvSpPr>
        <p:spPr>
          <a:xfrm>
            <a:off x="2438400" y="5257800"/>
            <a:ext cx="1981200" cy="307777"/>
          </a:xfrm>
          <a:prstGeom prst="rect">
            <a:avLst/>
          </a:prstGeom>
          <a:noFill/>
          <a:ln w="9525">
            <a:solidFill>
              <a:schemeClr val="tx1"/>
            </a:solidFill>
          </a:ln>
        </p:spPr>
        <p:txBody>
          <a:bodyPr wrap="square" rtlCol="0">
            <a:spAutoFit/>
          </a:bodyPr>
          <a:lstStyle/>
          <a:p>
            <a:r>
              <a:rPr lang="en-US" sz="1400" dirty="0" err="1" smtClean="0"/>
              <a:t>Digestate</a:t>
            </a:r>
            <a:r>
              <a:rPr lang="en-US" sz="1400" dirty="0" smtClean="0"/>
              <a:t> Composting</a:t>
            </a:r>
            <a:endParaRPr lang="en-US" sz="1400" dirty="0"/>
          </a:p>
        </p:txBody>
      </p:sp>
      <p:sp>
        <p:nvSpPr>
          <p:cNvPr id="32" name="Down Arrow 31"/>
          <p:cNvSpPr/>
          <p:nvPr/>
        </p:nvSpPr>
        <p:spPr>
          <a:xfrm>
            <a:off x="3200400" y="556260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rot="10800000">
            <a:off x="2057400" y="54102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667000" y="5867400"/>
            <a:ext cx="1447800" cy="307777"/>
          </a:xfrm>
          <a:prstGeom prst="rect">
            <a:avLst/>
          </a:prstGeom>
          <a:noFill/>
          <a:ln w="6350">
            <a:solidFill>
              <a:schemeClr val="tx1"/>
            </a:solidFill>
          </a:ln>
        </p:spPr>
        <p:txBody>
          <a:bodyPr wrap="square" rtlCol="0">
            <a:spAutoFit/>
          </a:bodyPr>
          <a:lstStyle/>
          <a:p>
            <a:r>
              <a:rPr lang="en-US" sz="1400" dirty="0" smtClean="0"/>
              <a:t>Compost 0.12 </a:t>
            </a:r>
            <a:endParaRPr lang="en-US" sz="1400" dirty="0"/>
          </a:p>
        </p:txBody>
      </p:sp>
      <p:sp>
        <p:nvSpPr>
          <p:cNvPr id="36" name="TextBox 35"/>
          <p:cNvSpPr txBox="1"/>
          <p:nvPr/>
        </p:nvSpPr>
        <p:spPr>
          <a:xfrm>
            <a:off x="1295400" y="5410200"/>
            <a:ext cx="685800" cy="307777"/>
          </a:xfrm>
          <a:prstGeom prst="rect">
            <a:avLst/>
          </a:prstGeom>
          <a:noFill/>
          <a:ln w="9525">
            <a:noFill/>
          </a:ln>
        </p:spPr>
        <p:txBody>
          <a:bodyPr wrap="square" rtlCol="0">
            <a:spAutoFit/>
          </a:bodyPr>
          <a:lstStyle/>
          <a:p>
            <a:r>
              <a:rPr lang="en-US" sz="1400" dirty="0" smtClean="0"/>
              <a:t>CO2</a:t>
            </a:r>
            <a:endParaRPr lang="en-US" sz="1400" dirty="0"/>
          </a:p>
        </p:txBody>
      </p:sp>
      <p:sp>
        <p:nvSpPr>
          <p:cNvPr id="37" name="TextBox 36"/>
          <p:cNvSpPr txBox="1"/>
          <p:nvPr/>
        </p:nvSpPr>
        <p:spPr>
          <a:xfrm>
            <a:off x="2362200" y="6324600"/>
            <a:ext cx="2133600" cy="307777"/>
          </a:xfrm>
          <a:prstGeom prst="rect">
            <a:avLst/>
          </a:prstGeom>
          <a:noFill/>
          <a:ln w="6350">
            <a:solidFill>
              <a:schemeClr val="tx1"/>
            </a:solidFill>
          </a:ln>
        </p:spPr>
        <p:txBody>
          <a:bodyPr wrap="square" rtlCol="0">
            <a:spAutoFit/>
          </a:bodyPr>
          <a:lstStyle/>
          <a:p>
            <a:r>
              <a:rPr lang="en-US" sz="1400" dirty="0" smtClean="0"/>
              <a:t>Compost Product 0.08</a:t>
            </a:r>
            <a:endParaRPr lang="en-US" sz="1400" dirty="0"/>
          </a:p>
        </p:txBody>
      </p:sp>
      <p:sp>
        <p:nvSpPr>
          <p:cNvPr id="38" name="Down Arrow 37"/>
          <p:cNvSpPr/>
          <p:nvPr/>
        </p:nvSpPr>
        <p:spPr>
          <a:xfrm>
            <a:off x="3200400" y="6172200"/>
            <a:ext cx="1524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3352800" y="6172200"/>
            <a:ext cx="1371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724400" y="6096000"/>
            <a:ext cx="1143000" cy="523220"/>
          </a:xfrm>
          <a:prstGeom prst="rect">
            <a:avLst/>
          </a:prstGeom>
          <a:solidFill>
            <a:srgbClr val="FFC000"/>
          </a:solidFill>
        </p:spPr>
        <p:txBody>
          <a:bodyPr wrap="square" rtlCol="0">
            <a:spAutoFit/>
          </a:bodyPr>
          <a:lstStyle/>
          <a:p>
            <a:r>
              <a:rPr lang="en-US" sz="1400" dirty="0" smtClean="0"/>
              <a:t>Inert to Landfill 0.04</a:t>
            </a:r>
            <a:endParaRPr lang="en-US" sz="1400" dirty="0"/>
          </a:p>
        </p:txBody>
      </p:sp>
      <p:sp>
        <p:nvSpPr>
          <p:cNvPr id="43" name="Right Arrow 42"/>
          <p:cNvSpPr/>
          <p:nvPr/>
        </p:nvSpPr>
        <p:spPr>
          <a:xfrm>
            <a:off x="4343400" y="3810000"/>
            <a:ext cx="457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wn Arrow 43"/>
          <p:cNvSpPr/>
          <p:nvPr/>
        </p:nvSpPr>
        <p:spPr>
          <a:xfrm>
            <a:off x="4724400" y="3810000"/>
            <a:ext cx="152400" cy="2209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4876800" y="5105400"/>
            <a:ext cx="1295400" cy="523220"/>
          </a:xfrm>
          <a:prstGeom prst="rect">
            <a:avLst/>
          </a:prstGeom>
          <a:solidFill>
            <a:srgbClr val="FFC000"/>
          </a:solidFill>
        </p:spPr>
        <p:txBody>
          <a:bodyPr wrap="square" rtlCol="0">
            <a:spAutoFit/>
          </a:bodyPr>
          <a:lstStyle/>
          <a:p>
            <a:r>
              <a:rPr lang="en-US" sz="1400" dirty="0" smtClean="0"/>
              <a:t>0.05 Inert to Landfill</a:t>
            </a:r>
            <a:endParaRPr lang="en-US" sz="1400" dirty="0"/>
          </a:p>
        </p:txBody>
      </p:sp>
      <p:sp>
        <p:nvSpPr>
          <p:cNvPr id="46" name="Down Arrow 45"/>
          <p:cNvSpPr/>
          <p:nvPr/>
        </p:nvSpPr>
        <p:spPr>
          <a:xfrm>
            <a:off x="7391400" y="26670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6553200" y="2895600"/>
            <a:ext cx="1981200" cy="307777"/>
          </a:xfrm>
          <a:prstGeom prst="rect">
            <a:avLst/>
          </a:prstGeom>
          <a:noFill/>
          <a:ln w="9525">
            <a:solidFill>
              <a:schemeClr val="tx1"/>
            </a:solidFill>
          </a:ln>
        </p:spPr>
        <p:txBody>
          <a:bodyPr wrap="square" rtlCol="0">
            <a:spAutoFit/>
          </a:bodyPr>
          <a:lstStyle/>
          <a:p>
            <a:pPr algn="ctr"/>
            <a:r>
              <a:rPr lang="en-US" sz="1400" dirty="0" smtClean="0"/>
              <a:t>Dry Waste(0.1)</a:t>
            </a:r>
            <a:endParaRPr lang="en-US" sz="1400" dirty="0"/>
          </a:p>
        </p:txBody>
      </p:sp>
      <p:sp>
        <p:nvSpPr>
          <p:cNvPr id="48" name="Down Arrow 47"/>
          <p:cNvSpPr/>
          <p:nvPr/>
        </p:nvSpPr>
        <p:spPr>
          <a:xfrm>
            <a:off x="7391400" y="3200400"/>
            <a:ext cx="1524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6553200" y="3657600"/>
            <a:ext cx="1981200" cy="307777"/>
          </a:xfrm>
          <a:prstGeom prst="rect">
            <a:avLst/>
          </a:prstGeom>
          <a:noFill/>
          <a:ln w="9525">
            <a:solidFill>
              <a:schemeClr val="tx1"/>
            </a:solidFill>
          </a:ln>
        </p:spPr>
        <p:txBody>
          <a:bodyPr wrap="square" rtlCol="0">
            <a:spAutoFit/>
          </a:bodyPr>
          <a:lstStyle/>
          <a:p>
            <a:r>
              <a:rPr lang="en-US" sz="1400" dirty="0" err="1" smtClean="0"/>
              <a:t>Mech</a:t>
            </a:r>
            <a:r>
              <a:rPr lang="en-US" sz="1400" dirty="0" smtClean="0"/>
              <a:t>/Manual Sorting, </a:t>
            </a:r>
            <a:endParaRPr lang="en-US" sz="1400" dirty="0"/>
          </a:p>
        </p:txBody>
      </p:sp>
      <p:sp>
        <p:nvSpPr>
          <p:cNvPr id="50" name="Down Arrow 49"/>
          <p:cNvSpPr/>
          <p:nvPr/>
        </p:nvSpPr>
        <p:spPr>
          <a:xfrm>
            <a:off x="7391400" y="3962400"/>
            <a:ext cx="1524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705600" y="4038600"/>
            <a:ext cx="685800" cy="369332"/>
          </a:xfrm>
          <a:prstGeom prst="rect">
            <a:avLst/>
          </a:prstGeom>
          <a:noFill/>
        </p:spPr>
        <p:txBody>
          <a:bodyPr wrap="square" rtlCol="0">
            <a:spAutoFit/>
          </a:bodyPr>
          <a:lstStyle/>
          <a:p>
            <a:r>
              <a:rPr lang="en-US" dirty="0" smtClean="0"/>
              <a:t>0.05</a:t>
            </a:r>
            <a:endParaRPr lang="en-US" dirty="0"/>
          </a:p>
        </p:txBody>
      </p:sp>
      <p:sp>
        <p:nvSpPr>
          <p:cNvPr id="53" name="TextBox 52"/>
          <p:cNvSpPr txBox="1"/>
          <p:nvPr/>
        </p:nvSpPr>
        <p:spPr>
          <a:xfrm>
            <a:off x="5105400" y="3505200"/>
            <a:ext cx="1219200" cy="738664"/>
          </a:xfrm>
          <a:prstGeom prst="rect">
            <a:avLst/>
          </a:prstGeom>
          <a:noFill/>
        </p:spPr>
        <p:txBody>
          <a:bodyPr wrap="square" rtlCol="0">
            <a:spAutoFit/>
          </a:bodyPr>
          <a:lstStyle/>
          <a:p>
            <a:r>
              <a:rPr lang="en-US" sz="1400" dirty="0" smtClean="0"/>
              <a:t>0.05 </a:t>
            </a:r>
            <a:r>
              <a:rPr lang="en-US" sz="1400" dirty="0" err="1" smtClean="0"/>
              <a:t>Recycleable</a:t>
            </a:r>
            <a:r>
              <a:rPr lang="en-US" sz="1400" dirty="0" smtClean="0"/>
              <a:t> &amp; Inert</a:t>
            </a:r>
            <a:endParaRPr lang="en-US" sz="1400" dirty="0"/>
          </a:p>
        </p:txBody>
      </p:sp>
      <p:sp>
        <p:nvSpPr>
          <p:cNvPr id="54" name="Right Arrow 53"/>
          <p:cNvSpPr/>
          <p:nvPr/>
        </p:nvSpPr>
        <p:spPr>
          <a:xfrm rot="10800000">
            <a:off x="6172200" y="37338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p:cNvSpPr/>
          <p:nvPr/>
        </p:nvSpPr>
        <p:spPr>
          <a:xfrm>
            <a:off x="4800600" y="4724400"/>
            <a:ext cx="1981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5486400" y="4495800"/>
            <a:ext cx="685800" cy="369332"/>
          </a:xfrm>
          <a:prstGeom prst="rect">
            <a:avLst/>
          </a:prstGeom>
          <a:noFill/>
        </p:spPr>
        <p:txBody>
          <a:bodyPr wrap="square" rtlCol="0">
            <a:spAutoFit/>
          </a:bodyPr>
          <a:lstStyle/>
          <a:p>
            <a:r>
              <a:rPr lang="en-US" dirty="0" smtClean="0"/>
              <a:t>0.05</a:t>
            </a:r>
            <a:endParaRPr lang="en-US" dirty="0"/>
          </a:p>
        </p:txBody>
      </p:sp>
      <p:sp>
        <p:nvSpPr>
          <p:cNvPr id="57" name="TextBox 56"/>
          <p:cNvSpPr txBox="1"/>
          <p:nvPr/>
        </p:nvSpPr>
        <p:spPr>
          <a:xfrm>
            <a:off x="6781800" y="4572000"/>
            <a:ext cx="1981200" cy="307777"/>
          </a:xfrm>
          <a:prstGeom prst="rect">
            <a:avLst/>
          </a:prstGeom>
          <a:noFill/>
          <a:ln w="9525">
            <a:solidFill>
              <a:schemeClr val="tx1"/>
            </a:solidFill>
          </a:ln>
        </p:spPr>
        <p:txBody>
          <a:bodyPr wrap="square" rtlCol="0">
            <a:spAutoFit/>
          </a:bodyPr>
          <a:lstStyle/>
          <a:p>
            <a:r>
              <a:rPr lang="en-US" sz="1400" dirty="0" smtClean="0"/>
              <a:t>Waste to Energy/RDF </a:t>
            </a:r>
            <a:endParaRPr lang="en-US" sz="1400" dirty="0"/>
          </a:p>
        </p:txBody>
      </p:sp>
      <p:sp>
        <p:nvSpPr>
          <p:cNvPr id="58" name="Down Arrow 57"/>
          <p:cNvSpPr/>
          <p:nvPr/>
        </p:nvSpPr>
        <p:spPr>
          <a:xfrm>
            <a:off x="7391400" y="4876800"/>
            <a:ext cx="1524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7162800" y="5334000"/>
            <a:ext cx="914400" cy="523220"/>
          </a:xfrm>
          <a:prstGeom prst="rect">
            <a:avLst/>
          </a:prstGeom>
          <a:solidFill>
            <a:srgbClr val="FFC000"/>
          </a:solidFill>
        </p:spPr>
        <p:txBody>
          <a:bodyPr wrap="square" rtlCol="0">
            <a:spAutoFit/>
          </a:bodyPr>
          <a:lstStyle/>
          <a:p>
            <a:r>
              <a:rPr lang="en-US" sz="1400" dirty="0" smtClean="0"/>
              <a:t>0.02 Ash Landfill</a:t>
            </a:r>
            <a:endParaRPr lang="en-US" sz="1400" dirty="0"/>
          </a:p>
        </p:txBody>
      </p:sp>
      <p:sp>
        <p:nvSpPr>
          <p:cNvPr id="60" name="Down Arrow 59"/>
          <p:cNvSpPr/>
          <p:nvPr/>
        </p:nvSpPr>
        <p:spPr>
          <a:xfrm>
            <a:off x="8534400" y="487680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8153400" y="5181600"/>
            <a:ext cx="990600" cy="307777"/>
          </a:xfrm>
          <a:prstGeom prst="rect">
            <a:avLst/>
          </a:prstGeom>
          <a:noFill/>
          <a:ln w="9525">
            <a:noFill/>
          </a:ln>
        </p:spPr>
        <p:txBody>
          <a:bodyPr wrap="square" rtlCol="0">
            <a:spAutoFit/>
          </a:bodyPr>
          <a:lstStyle/>
          <a:p>
            <a:r>
              <a:rPr lang="en-US" sz="1400" dirty="0" smtClean="0"/>
              <a:t>Energy</a:t>
            </a:r>
            <a:endParaRPr lang="en-US" sz="1400" dirty="0"/>
          </a:p>
        </p:txBody>
      </p:sp>
      <p:sp>
        <p:nvSpPr>
          <p:cNvPr id="62" name="TextBox 61"/>
          <p:cNvSpPr txBox="1"/>
          <p:nvPr/>
        </p:nvSpPr>
        <p:spPr>
          <a:xfrm>
            <a:off x="4800600" y="2392100"/>
            <a:ext cx="685800" cy="338554"/>
          </a:xfrm>
          <a:prstGeom prst="rect">
            <a:avLst/>
          </a:prstGeom>
          <a:noFill/>
        </p:spPr>
        <p:txBody>
          <a:bodyPr wrap="square" rtlCol="0">
            <a:spAutoFit/>
          </a:bodyPr>
          <a:lstStyle/>
          <a:p>
            <a:r>
              <a:rPr lang="en-US" sz="1600" dirty="0" smtClean="0"/>
              <a:t>0.45</a:t>
            </a:r>
            <a:endParaRPr lang="en-US" sz="1600" dirty="0"/>
          </a:p>
        </p:txBody>
      </p:sp>
      <p:sp>
        <p:nvSpPr>
          <p:cNvPr id="63" name="TextBox 62"/>
          <p:cNvSpPr txBox="1"/>
          <p:nvPr/>
        </p:nvSpPr>
        <p:spPr>
          <a:xfrm>
            <a:off x="838200" y="5105400"/>
            <a:ext cx="990600" cy="307777"/>
          </a:xfrm>
          <a:prstGeom prst="rect">
            <a:avLst/>
          </a:prstGeom>
          <a:noFill/>
          <a:ln w="9525">
            <a:noFill/>
          </a:ln>
        </p:spPr>
        <p:txBody>
          <a:bodyPr wrap="square" rtlCol="0">
            <a:spAutoFit/>
          </a:bodyPr>
          <a:lstStyle/>
          <a:p>
            <a:r>
              <a:rPr lang="en-US" sz="1400" dirty="0" smtClean="0"/>
              <a:t>Energy</a:t>
            </a:r>
            <a:endParaRPr lang="en-US" sz="1400" dirty="0"/>
          </a:p>
        </p:txBody>
      </p:sp>
      <p:sp>
        <p:nvSpPr>
          <p:cNvPr id="64" name="Right Arrow 63"/>
          <p:cNvSpPr/>
          <p:nvPr/>
        </p:nvSpPr>
        <p:spPr>
          <a:xfrm>
            <a:off x="1600200" y="5181600"/>
            <a:ext cx="914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box(in)">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ox(in)">
                                      <p:cBhvr>
                                        <p:cTn id="47" dur="500"/>
                                        <p:tgtEl>
                                          <p:spTgt spid="13"/>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ox(in)">
                                      <p:cBhvr>
                                        <p:cTn id="50" dur="500"/>
                                        <p:tgtEl>
                                          <p:spTgt spid="16"/>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ox(in)">
                                      <p:cBhvr>
                                        <p:cTn id="53" dur="500"/>
                                        <p:tgtEl>
                                          <p:spTgt spid="20"/>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box(in)">
                                      <p:cBhvr>
                                        <p:cTn id="56" dur="5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ox(in)">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ox(in)">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16"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ox(in)">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ox(in)">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box(in)">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box(in)">
                                      <p:cBhvr>
                                        <p:cTn id="86" dur="5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ox(in)">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4" presetClass="entr" presetSubtype="16" fill="hold" grpId="0" nodeType="click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box(in)">
                                      <p:cBhvr>
                                        <p:cTn id="96" dur="500"/>
                                        <p:tgtEl>
                                          <p:spTgt spid="28"/>
                                        </p:tgtEl>
                                      </p:cBhvr>
                                    </p:animEffect>
                                  </p:childTnLst>
                                </p:cTn>
                              </p:par>
                            </p:childTnLst>
                          </p:cTn>
                        </p:par>
                      </p:childTnLst>
                    </p:cTn>
                  </p:par>
                  <p:par>
                    <p:cTn id="97" fill="hold">
                      <p:stCondLst>
                        <p:cond delay="indefinite"/>
                      </p:stCondLst>
                      <p:childTnLst>
                        <p:par>
                          <p:cTn id="98" fill="hold">
                            <p:stCondLst>
                              <p:cond delay="0"/>
                            </p:stCondLst>
                            <p:childTnLst>
                              <p:par>
                                <p:cTn id="99" presetID="4" presetClass="entr" presetSubtype="16"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box(in)">
                                      <p:cBhvr>
                                        <p:cTn id="101" dur="500"/>
                                        <p:tgtEl>
                                          <p:spTgt spid="25"/>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16"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ox(in)">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4" presetClass="entr" presetSubtype="16" fill="hold" grpId="0" nodeType="click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box(in)">
                                      <p:cBhvr>
                                        <p:cTn id="111" dur="500"/>
                                        <p:tgtEl>
                                          <p:spTgt spid="27"/>
                                        </p:tgtEl>
                                      </p:cBhvr>
                                    </p:animEffect>
                                  </p:childTnLst>
                                </p:cTn>
                              </p:par>
                            </p:childTnLst>
                          </p:cTn>
                        </p:par>
                      </p:childTnLst>
                    </p:cTn>
                  </p:par>
                  <p:par>
                    <p:cTn id="112" fill="hold">
                      <p:stCondLst>
                        <p:cond delay="indefinite"/>
                      </p:stCondLst>
                      <p:childTnLst>
                        <p:par>
                          <p:cTn id="113" fill="hold">
                            <p:stCondLst>
                              <p:cond delay="0"/>
                            </p:stCondLst>
                            <p:childTnLst>
                              <p:par>
                                <p:cTn id="114" presetID="4" presetClass="entr" presetSubtype="16" fill="hold" grpId="0" nodeType="click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box(in)">
                                      <p:cBhvr>
                                        <p:cTn id="116" dur="500"/>
                                        <p:tgtEl>
                                          <p:spTgt spid="29"/>
                                        </p:tgtEl>
                                      </p:cBhvr>
                                    </p:animEffect>
                                  </p:childTnLst>
                                </p:cTn>
                              </p:par>
                            </p:childTnLst>
                          </p:cTn>
                        </p:par>
                      </p:childTnLst>
                    </p:cTn>
                  </p:par>
                  <p:par>
                    <p:cTn id="117" fill="hold">
                      <p:stCondLst>
                        <p:cond delay="indefinite"/>
                      </p:stCondLst>
                      <p:childTnLst>
                        <p:par>
                          <p:cTn id="118" fill="hold">
                            <p:stCondLst>
                              <p:cond delay="0"/>
                            </p:stCondLst>
                            <p:childTnLst>
                              <p:par>
                                <p:cTn id="119" presetID="4" presetClass="entr" presetSubtype="16" fill="hold" grpId="0" nodeType="click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box(in)">
                                      <p:cBhvr>
                                        <p:cTn id="121" dur="500"/>
                                        <p:tgtEl>
                                          <p:spTgt spid="30"/>
                                        </p:tgtEl>
                                      </p:cBhvr>
                                    </p:animEffect>
                                  </p:childTnLst>
                                </p:cTn>
                              </p:par>
                            </p:childTnLst>
                          </p:cTn>
                        </p:par>
                      </p:childTnLst>
                    </p:cTn>
                  </p:par>
                  <p:par>
                    <p:cTn id="122" fill="hold">
                      <p:stCondLst>
                        <p:cond delay="indefinite"/>
                      </p:stCondLst>
                      <p:childTnLst>
                        <p:par>
                          <p:cTn id="123" fill="hold">
                            <p:stCondLst>
                              <p:cond delay="0"/>
                            </p:stCondLst>
                            <p:childTnLst>
                              <p:par>
                                <p:cTn id="124" presetID="4" presetClass="entr" presetSubtype="16" fill="hold" grpId="0" nodeType="clickEffect">
                                  <p:stCondLst>
                                    <p:cond delay="0"/>
                                  </p:stCondLst>
                                  <p:childTnLst>
                                    <p:set>
                                      <p:cBhvr>
                                        <p:cTn id="125" dur="1" fill="hold">
                                          <p:stCondLst>
                                            <p:cond delay="0"/>
                                          </p:stCondLst>
                                        </p:cTn>
                                        <p:tgtEl>
                                          <p:spTgt spid="31"/>
                                        </p:tgtEl>
                                        <p:attrNameLst>
                                          <p:attrName>style.visibility</p:attrName>
                                        </p:attrNameLst>
                                      </p:cBhvr>
                                      <p:to>
                                        <p:strVal val="visible"/>
                                      </p:to>
                                    </p:set>
                                    <p:animEffect transition="in" filter="box(in)">
                                      <p:cBhvr>
                                        <p:cTn id="126" dur="500"/>
                                        <p:tgtEl>
                                          <p:spTgt spid="31"/>
                                        </p:tgtEl>
                                      </p:cBhvr>
                                    </p:animEffect>
                                  </p:childTnLst>
                                </p:cTn>
                              </p:par>
                            </p:childTnLst>
                          </p:cTn>
                        </p:par>
                      </p:childTnLst>
                    </p:cTn>
                  </p:par>
                  <p:par>
                    <p:cTn id="127" fill="hold">
                      <p:stCondLst>
                        <p:cond delay="indefinite"/>
                      </p:stCondLst>
                      <p:childTnLst>
                        <p:par>
                          <p:cTn id="128" fill="hold">
                            <p:stCondLst>
                              <p:cond delay="0"/>
                            </p:stCondLst>
                            <p:childTnLst>
                              <p:par>
                                <p:cTn id="129" presetID="4" presetClass="entr" presetSubtype="16" fill="hold" grpId="0" nodeType="clickEffect">
                                  <p:stCondLst>
                                    <p:cond delay="0"/>
                                  </p:stCondLst>
                                  <p:childTnLst>
                                    <p:set>
                                      <p:cBhvr>
                                        <p:cTn id="130" dur="1" fill="hold">
                                          <p:stCondLst>
                                            <p:cond delay="0"/>
                                          </p:stCondLst>
                                        </p:cTn>
                                        <p:tgtEl>
                                          <p:spTgt spid="34"/>
                                        </p:tgtEl>
                                        <p:attrNameLst>
                                          <p:attrName>style.visibility</p:attrName>
                                        </p:attrNameLst>
                                      </p:cBhvr>
                                      <p:to>
                                        <p:strVal val="visible"/>
                                      </p:to>
                                    </p:set>
                                    <p:animEffect transition="in" filter="box(in)">
                                      <p:cBhvr>
                                        <p:cTn id="131" dur="500"/>
                                        <p:tgtEl>
                                          <p:spTgt spid="34"/>
                                        </p:tgtEl>
                                      </p:cBhvr>
                                    </p:animEffect>
                                  </p:childTnLst>
                                </p:cTn>
                              </p:par>
                            </p:childTnLst>
                          </p:cTn>
                        </p:par>
                      </p:childTnLst>
                    </p:cTn>
                  </p:par>
                  <p:par>
                    <p:cTn id="132" fill="hold">
                      <p:stCondLst>
                        <p:cond delay="indefinite"/>
                      </p:stCondLst>
                      <p:childTnLst>
                        <p:par>
                          <p:cTn id="133" fill="hold">
                            <p:stCondLst>
                              <p:cond delay="0"/>
                            </p:stCondLst>
                            <p:childTnLst>
                              <p:par>
                                <p:cTn id="134" presetID="4" presetClass="entr" presetSubtype="16" fill="hold" grpId="0" nodeType="click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box(in)">
                                      <p:cBhvr>
                                        <p:cTn id="136" dur="500"/>
                                        <p:tgtEl>
                                          <p:spTgt spid="36"/>
                                        </p:tgtEl>
                                      </p:cBhvr>
                                    </p:animEffect>
                                  </p:childTnLst>
                                </p:cTn>
                              </p:par>
                            </p:childTnLst>
                          </p:cTn>
                        </p:par>
                      </p:childTnLst>
                    </p:cTn>
                  </p:par>
                  <p:par>
                    <p:cTn id="137" fill="hold">
                      <p:stCondLst>
                        <p:cond delay="indefinite"/>
                      </p:stCondLst>
                      <p:childTnLst>
                        <p:par>
                          <p:cTn id="138" fill="hold">
                            <p:stCondLst>
                              <p:cond delay="0"/>
                            </p:stCondLst>
                            <p:childTnLst>
                              <p:par>
                                <p:cTn id="139" presetID="4" presetClass="entr" presetSubtype="16" fill="hold" grpId="0" nodeType="clickEffect">
                                  <p:stCondLst>
                                    <p:cond delay="0"/>
                                  </p:stCondLst>
                                  <p:childTnLst>
                                    <p:set>
                                      <p:cBhvr>
                                        <p:cTn id="140" dur="1" fill="hold">
                                          <p:stCondLst>
                                            <p:cond delay="0"/>
                                          </p:stCondLst>
                                        </p:cTn>
                                        <p:tgtEl>
                                          <p:spTgt spid="32"/>
                                        </p:tgtEl>
                                        <p:attrNameLst>
                                          <p:attrName>style.visibility</p:attrName>
                                        </p:attrNameLst>
                                      </p:cBhvr>
                                      <p:to>
                                        <p:strVal val="visible"/>
                                      </p:to>
                                    </p:set>
                                    <p:animEffect transition="in" filter="box(in)">
                                      <p:cBhvr>
                                        <p:cTn id="141" dur="500"/>
                                        <p:tgtEl>
                                          <p:spTgt spid="32"/>
                                        </p:tgtEl>
                                      </p:cBhvr>
                                    </p:animEffect>
                                  </p:childTnLst>
                                </p:cTn>
                              </p:par>
                            </p:childTnLst>
                          </p:cTn>
                        </p:par>
                      </p:childTnLst>
                    </p:cTn>
                  </p:par>
                  <p:par>
                    <p:cTn id="142" fill="hold">
                      <p:stCondLst>
                        <p:cond delay="indefinite"/>
                      </p:stCondLst>
                      <p:childTnLst>
                        <p:par>
                          <p:cTn id="143" fill="hold">
                            <p:stCondLst>
                              <p:cond delay="0"/>
                            </p:stCondLst>
                            <p:childTnLst>
                              <p:par>
                                <p:cTn id="144" presetID="4" presetClass="entr" presetSubtype="16"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box(in)">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4" presetClass="entr" presetSubtype="16" fill="hold" grpId="0" nodeType="click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box(in)">
                                      <p:cBhvr>
                                        <p:cTn id="151" dur="500"/>
                                        <p:tgtEl>
                                          <p:spTgt spid="38"/>
                                        </p:tgtEl>
                                      </p:cBhvr>
                                    </p:animEffect>
                                  </p:childTnLst>
                                </p:cTn>
                              </p:par>
                            </p:childTnLst>
                          </p:cTn>
                        </p:par>
                      </p:childTnLst>
                    </p:cTn>
                  </p:par>
                  <p:par>
                    <p:cTn id="152" fill="hold">
                      <p:stCondLst>
                        <p:cond delay="indefinite"/>
                      </p:stCondLst>
                      <p:childTnLst>
                        <p:par>
                          <p:cTn id="153" fill="hold">
                            <p:stCondLst>
                              <p:cond delay="0"/>
                            </p:stCondLst>
                            <p:childTnLst>
                              <p:par>
                                <p:cTn id="154" presetID="4" presetClass="entr" presetSubtype="16" fill="hold" grpId="0" nodeType="clickEffect">
                                  <p:stCondLst>
                                    <p:cond delay="0"/>
                                  </p:stCondLst>
                                  <p:childTnLst>
                                    <p:set>
                                      <p:cBhvr>
                                        <p:cTn id="155" dur="1" fill="hold">
                                          <p:stCondLst>
                                            <p:cond delay="0"/>
                                          </p:stCondLst>
                                        </p:cTn>
                                        <p:tgtEl>
                                          <p:spTgt spid="39"/>
                                        </p:tgtEl>
                                        <p:attrNameLst>
                                          <p:attrName>style.visibility</p:attrName>
                                        </p:attrNameLst>
                                      </p:cBhvr>
                                      <p:to>
                                        <p:strVal val="visible"/>
                                      </p:to>
                                    </p:set>
                                    <p:animEffect transition="in" filter="box(in)">
                                      <p:cBhvr>
                                        <p:cTn id="156" dur="500"/>
                                        <p:tgtEl>
                                          <p:spTgt spid="39"/>
                                        </p:tgtEl>
                                      </p:cBhvr>
                                    </p:animEffect>
                                  </p:childTnLst>
                                </p:cTn>
                              </p:par>
                            </p:childTnLst>
                          </p:cTn>
                        </p:par>
                      </p:childTnLst>
                    </p:cTn>
                  </p:par>
                  <p:par>
                    <p:cTn id="157" fill="hold">
                      <p:stCondLst>
                        <p:cond delay="indefinite"/>
                      </p:stCondLst>
                      <p:childTnLst>
                        <p:par>
                          <p:cTn id="158" fill="hold">
                            <p:stCondLst>
                              <p:cond delay="0"/>
                            </p:stCondLst>
                            <p:childTnLst>
                              <p:par>
                                <p:cTn id="159" presetID="4" presetClass="entr" presetSubtype="16" fill="hold" grpId="0" nodeType="clickEffect">
                                  <p:stCondLst>
                                    <p:cond delay="0"/>
                                  </p:stCondLst>
                                  <p:childTnLst>
                                    <p:set>
                                      <p:cBhvr>
                                        <p:cTn id="160" dur="1" fill="hold">
                                          <p:stCondLst>
                                            <p:cond delay="0"/>
                                          </p:stCondLst>
                                        </p:cTn>
                                        <p:tgtEl>
                                          <p:spTgt spid="37"/>
                                        </p:tgtEl>
                                        <p:attrNameLst>
                                          <p:attrName>style.visibility</p:attrName>
                                        </p:attrNameLst>
                                      </p:cBhvr>
                                      <p:to>
                                        <p:strVal val="visible"/>
                                      </p:to>
                                    </p:set>
                                    <p:animEffect transition="in" filter="box(in)">
                                      <p:cBhvr>
                                        <p:cTn id="161" dur="500"/>
                                        <p:tgtEl>
                                          <p:spTgt spid="37"/>
                                        </p:tgtEl>
                                      </p:cBhvr>
                                    </p:animEffect>
                                  </p:childTnLst>
                                </p:cTn>
                              </p:par>
                            </p:childTnLst>
                          </p:cTn>
                        </p:par>
                      </p:childTnLst>
                    </p:cTn>
                  </p:par>
                  <p:par>
                    <p:cTn id="162" fill="hold">
                      <p:stCondLst>
                        <p:cond delay="indefinite"/>
                      </p:stCondLst>
                      <p:childTnLst>
                        <p:par>
                          <p:cTn id="163" fill="hold">
                            <p:stCondLst>
                              <p:cond delay="0"/>
                            </p:stCondLst>
                            <p:childTnLst>
                              <p:par>
                                <p:cTn id="164" presetID="4" presetClass="entr" presetSubtype="16" fill="hold" grpId="0" nodeType="clickEffect">
                                  <p:stCondLst>
                                    <p:cond delay="0"/>
                                  </p:stCondLst>
                                  <p:childTnLst>
                                    <p:set>
                                      <p:cBhvr>
                                        <p:cTn id="165" dur="1" fill="hold">
                                          <p:stCondLst>
                                            <p:cond delay="0"/>
                                          </p:stCondLst>
                                        </p:cTn>
                                        <p:tgtEl>
                                          <p:spTgt spid="43"/>
                                        </p:tgtEl>
                                        <p:attrNameLst>
                                          <p:attrName>style.visibility</p:attrName>
                                        </p:attrNameLst>
                                      </p:cBhvr>
                                      <p:to>
                                        <p:strVal val="visible"/>
                                      </p:to>
                                    </p:set>
                                    <p:animEffect transition="in" filter="box(in)">
                                      <p:cBhvr>
                                        <p:cTn id="166" dur="500"/>
                                        <p:tgtEl>
                                          <p:spTgt spid="43"/>
                                        </p:tgtEl>
                                      </p:cBhvr>
                                    </p:animEffect>
                                  </p:childTnLst>
                                </p:cTn>
                              </p:par>
                            </p:childTnLst>
                          </p:cTn>
                        </p:par>
                      </p:childTnLst>
                    </p:cTn>
                  </p:par>
                  <p:par>
                    <p:cTn id="167" fill="hold">
                      <p:stCondLst>
                        <p:cond delay="indefinite"/>
                      </p:stCondLst>
                      <p:childTnLst>
                        <p:par>
                          <p:cTn id="168" fill="hold">
                            <p:stCondLst>
                              <p:cond delay="0"/>
                            </p:stCondLst>
                            <p:childTnLst>
                              <p:par>
                                <p:cTn id="169" presetID="4" presetClass="entr" presetSubtype="16" fill="hold" grpId="0" nodeType="clickEffect">
                                  <p:stCondLst>
                                    <p:cond delay="0"/>
                                  </p:stCondLst>
                                  <p:childTnLst>
                                    <p:set>
                                      <p:cBhvr>
                                        <p:cTn id="170" dur="1" fill="hold">
                                          <p:stCondLst>
                                            <p:cond delay="0"/>
                                          </p:stCondLst>
                                        </p:cTn>
                                        <p:tgtEl>
                                          <p:spTgt spid="44"/>
                                        </p:tgtEl>
                                        <p:attrNameLst>
                                          <p:attrName>style.visibility</p:attrName>
                                        </p:attrNameLst>
                                      </p:cBhvr>
                                      <p:to>
                                        <p:strVal val="visible"/>
                                      </p:to>
                                    </p:set>
                                    <p:animEffect transition="in" filter="box(in)">
                                      <p:cBhvr>
                                        <p:cTn id="171" dur="500"/>
                                        <p:tgtEl>
                                          <p:spTgt spid="44"/>
                                        </p:tgtEl>
                                      </p:cBhvr>
                                    </p:animEffect>
                                  </p:childTnLst>
                                </p:cTn>
                              </p:par>
                            </p:childTnLst>
                          </p:cTn>
                        </p:par>
                      </p:childTnLst>
                    </p:cTn>
                  </p:par>
                  <p:par>
                    <p:cTn id="172" fill="hold">
                      <p:stCondLst>
                        <p:cond delay="indefinite"/>
                      </p:stCondLst>
                      <p:childTnLst>
                        <p:par>
                          <p:cTn id="173" fill="hold">
                            <p:stCondLst>
                              <p:cond delay="0"/>
                            </p:stCondLst>
                            <p:childTnLst>
                              <p:par>
                                <p:cTn id="174" presetID="4" presetClass="entr" presetSubtype="16" fill="hold" grpId="0" nodeType="clickEffect">
                                  <p:stCondLst>
                                    <p:cond delay="0"/>
                                  </p:stCondLst>
                                  <p:childTnLst>
                                    <p:set>
                                      <p:cBhvr>
                                        <p:cTn id="175" dur="1" fill="hold">
                                          <p:stCondLst>
                                            <p:cond delay="0"/>
                                          </p:stCondLst>
                                        </p:cTn>
                                        <p:tgtEl>
                                          <p:spTgt spid="55"/>
                                        </p:tgtEl>
                                        <p:attrNameLst>
                                          <p:attrName>style.visibility</p:attrName>
                                        </p:attrNameLst>
                                      </p:cBhvr>
                                      <p:to>
                                        <p:strVal val="visible"/>
                                      </p:to>
                                    </p:set>
                                    <p:animEffect transition="in" filter="box(in)">
                                      <p:cBhvr>
                                        <p:cTn id="176" dur="500"/>
                                        <p:tgtEl>
                                          <p:spTgt spid="55"/>
                                        </p:tgtEl>
                                      </p:cBhvr>
                                    </p:animEffect>
                                  </p:childTnLst>
                                </p:cTn>
                              </p:par>
                            </p:childTnLst>
                          </p:cTn>
                        </p:par>
                      </p:childTnLst>
                    </p:cTn>
                  </p:par>
                  <p:par>
                    <p:cTn id="177" fill="hold">
                      <p:stCondLst>
                        <p:cond delay="indefinite"/>
                      </p:stCondLst>
                      <p:childTnLst>
                        <p:par>
                          <p:cTn id="178" fill="hold">
                            <p:stCondLst>
                              <p:cond delay="0"/>
                            </p:stCondLst>
                            <p:childTnLst>
                              <p:par>
                                <p:cTn id="179" presetID="4" presetClass="entr" presetSubtype="16" fill="hold" grpId="0" nodeType="clickEffect">
                                  <p:stCondLst>
                                    <p:cond delay="0"/>
                                  </p:stCondLst>
                                  <p:childTnLst>
                                    <p:set>
                                      <p:cBhvr>
                                        <p:cTn id="180" dur="1" fill="hold">
                                          <p:stCondLst>
                                            <p:cond delay="0"/>
                                          </p:stCondLst>
                                        </p:cTn>
                                        <p:tgtEl>
                                          <p:spTgt spid="56"/>
                                        </p:tgtEl>
                                        <p:attrNameLst>
                                          <p:attrName>style.visibility</p:attrName>
                                        </p:attrNameLst>
                                      </p:cBhvr>
                                      <p:to>
                                        <p:strVal val="visible"/>
                                      </p:to>
                                    </p:set>
                                    <p:animEffect transition="in" filter="box(in)">
                                      <p:cBhvr>
                                        <p:cTn id="181" dur="500"/>
                                        <p:tgtEl>
                                          <p:spTgt spid="56"/>
                                        </p:tgtEl>
                                      </p:cBhvr>
                                    </p:animEffect>
                                  </p:childTnLst>
                                </p:cTn>
                              </p:par>
                            </p:childTnLst>
                          </p:cTn>
                        </p:par>
                      </p:childTnLst>
                    </p:cTn>
                  </p:par>
                  <p:par>
                    <p:cTn id="182" fill="hold">
                      <p:stCondLst>
                        <p:cond delay="indefinite"/>
                      </p:stCondLst>
                      <p:childTnLst>
                        <p:par>
                          <p:cTn id="183" fill="hold">
                            <p:stCondLst>
                              <p:cond delay="0"/>
                            </p:stCondLst>
                            <p:childTnLst>
                              <p:par>
                                <p:cTn id="184" presetID="4" presetClass="entr" presetSubtype="16" fill="hold" grpId="0" nodeType="clickEffect">
                                  <p:stCondLst>
                                    <p:cond delay="0"/>
                                  </p:stCondLst>
                                  <p:childTnLst>
                                    <p:set>
                                      <p:cBhvr>
                                        <p:cTn id="185" dur="1" fill="hold">
                                          <p:stCondLst>
                                            <p:cond delay="0"/>
                                          </p:stCondLst>
                                        </p:cTn>
                                        <p:tgtEl>
                                          <p:spTgt spid="45"/>
                                        </p:tgtEl>
                                        <p:attrNameLst>
                                          <p:attrName>style.visibility</p:attrName>
                                        </p:attrNameLst>
                                      </p:cBhvr>
                                      <p:to>
                                        <p:strVal val="visible"/>
                                      </p:to>
                                    </p:set>
                                    <p:animEffect transition="in" filter="box(in)">
                                      <p:cBhvr>
                                        <p:cTn id="186" dur="500"/>
                                        <p:tgtEl>
                                          <p:spTgt spid="45"/>
                                        </p:tgtEl>
                                      </p:cBhvr>
                                    </p:animEffect>
                                  </p:childTnLst>
                                </p:cTn>
                              </p:par>
                            </p:childTnLst>
                          </p:cTn>
                        </p:par>
                      </p:childTnLst>
                    </p:cTn>
                  </p:par>
                  <p:par>
                    <p:cTn id="187" fill="hold">
                      <p:stCondLst>
                        <p:cond delay="indefinite"/>
                      </p:stCondLst>
                      <p:childTnLst>
                        <p:par>
                          <p:cTn id="188" fill="hold">
                            <p:stCondLst>
                              <p:cond delay="0"/>
                            </p:stCondLst>
                            <p:childTnLst>
                              <p:par>
                                <p:cTn id="189" presetID="4" presetClass="entr" presetSubtype="16" fill="hold" grpId="0" nodeType="clickEffect">
                                  <p:stCondLst>
                                    <p:cond delay="0"/>
                                  </p:stCondLst>
                                  <p:childTnLst>
                                    <p:set>
                                      <p:cBhvr>
                                        <p:cTn id="190" dur="1" fill="hold">
                                          <p:stCondLst>
                                            <p:cond delay="0"/>
                                          </p:stCondLst>
                                        </p:cTn>
                                        <p:tgtEl>
                                          <p:spTgt spid="40"/>
                                        </p:tgtEl>
                                        <p:attrNameLst>
                                          <p:attrName>style.visibility</p:attrName>
                                        </p:attrNameLst>
                                      </p:cBhvr>
                                      <p:to>
                                        <p:strVal val="visible"/>
                                      </p:to>
                                    </p:set>
                                    <p:animEffect transition="in" filter="box(in)">
                                      <p:cBhvr>
                                        <p:cTn id="191" dur="500"/>
                                        <p:tgtEl>
                                          <p:spTgt spid="40"/>
                                        </p:tgtEl>
                                      </p:cBhvr>
                                    </p:animEffect>
                                  </p:childTnLst>
                                </p:cTn>
                              </p:par>
                            </p:childTnLst>
                          </p:cTn>
                        </p:par>
                      </p:childTnLst>
                    </p:cTn>
                  </p:par>
                  <p:par>
                    <p:cTn id="192" fill="hold">
                      <p:stCondLst>
                        <p:cond delay="indefinite"/>
                      </p:stCondLst>
                      <p:childTnLst>
                        <p:par>
                          <p:cTn id="193" fill="hold">
                            <p:stCondLst>
                              <p:cond delay="0"/>
                            </p:stCondLst>
                            <p:childTnLst>
                              <p:par>
                                <p:cTn id="194" presetID="4" presetClass="entr" presetSubtype="16" fill="hold" grpId="0" nodeType="clickEffect">
                                  <p:stCondLst>
                                    <p:cond delay="0"/>
                                  </p:stCondLst>
                                  <p:childTnLst>
                                    <p:set>
                                      <p:cBhvr>
                                        <p:cTn id="195" dur="1" fill="hold">
                                          <p:stCondLst>
                                            <p:cond delay="0"/>
                                          </p:stCondLst>
                                        </p:cTn>
                                        <p:tgtEl>
                                          <p:spTgt spid="47"/>
                                        </p:tgtEl>
                                        <p:attrNameLst>
                                          <p:attrName>style.visibility</p:attrName>
                                        </p:attrNameLst>
                                      </p:cBhvr>
                                      <p:to>
                                        <p:strVal val="visible"/>
                                      </p:to>
                                    </p:set>
                                    <p:animEffect transition="in" filter="box(in)">
                                      <p:cBhvr>
                                        <p:cTn id="196" dur="500"/>
                                        <p:tgtEl>
                                          <p:spTgt spid="47"/>
                                        </p:tgtEl>
                                      </p:cBhvr>
                                    </p:animEffect>
                                  </p:childTnLst>
                                </p:cTn>
                              </p:par>
                            </p:childTnLst>
                          </p:cTn>
                        </p:par>
                      </p:childTnLst>
                    </p:cTn>
                  </p:par>
                  <p:par>
                    <p:cTn id="197" fill="hold">
                      <p:stCondLst>
                        <p:cond delay="indefinite"/>
                      </p:stCondLst>
                      <p:childTnLst>
                        <p:par>
                          <p:cTn id="198" fill="hold">
                            <p:stCondLst>
                              <p:cond delay="0"/>
                            </p:stCondLst>
                            <p:childTnLst>
                              <p:par>
                                <p:cTn id="199" presetID="4" presetClass="entr" presetSubtype="16" fill="hold" grpId="0" nodeType="clickEffect">
                                  <p:stCondLst>
                                    <p:cond delay="0"/>
                                  </p:stCondLst>
                                  <p:childTnLst>
                                    <p:set>
                                      <p:cBhvr>
                                        <p:cTn id="200" dur="1" fill="hold">
                                          <p:stCondLst>
                                            <p:cond delay="0"/>
                                          </p:stCondLst>
                                        </p:cTn>
                                        <p:tgtEl>
                                          <p:spTgt spid="48"/>
                                        </p:tgtEl>
                                        <p:attrNameLst>
                                          <p:attrName>style.visibility</p:attrName>
                                        </p:attrNameLst>
                                      </p:cBhvr>
                                      <p:to>
                                        <p:strVal val="visible"/>
                                      </p:to>
                                    </p:set>
                                    <p:animEffect transition="in" filter="box(in)">
                                      <p:cBhvr>
                                        <p:cTn id="201" dur="500"/>
                                        <p:tgtEl>
                                          <p:spTgt spid="48"/>
                                        </p:tgtEl>
                                      </p:cBhvr>
                                    </p:animEffect>
                                  </p:childTnLst>
                                </p:cTn>
                              </p:par>
                            </p:childTnLst>
                          </p:cTn>
                        </p:par>
                      </p:childTnLst>
                    </p:cTn>
                  </p:par>
                  <p:par>
                    <p:cTn id="202" fill="hold">
                      <p:stCondLst>
                        <p:cond delay="indefinite"/>
                      </p:stCondLst>
                      <p:childTnLst>
                        <p:par>
                          <p:cTn id="203" fill="hold">
                            <p:stCondLst>
                              <p:cond delay="0"/>
                            </p:stCondLst>
                            <p:childTnLst>
                              <p:par>
                                <p:cTn id="204" presetID="4" presetClass="entr" presetSubtype="16" fill="hold" grpId="0" nodeType="clickEffect">
                                  <p:stCondLst>
                                    <p:cond delay="0"/>
                                  </p:stCondLst>
                                  <p:childTnLst>
                                    <p:set>
                                      <p:cBhvr>
                                        <p:cTn id="205" dur="1" fill="hold">
                                          <p:stCondLst>
                                            <p:cond delay="0"/>
                                          </p:stCondLst>
                                        </p:cTn>
                                        <p:tgtEl>
                                          <p:spTgt spid="49"/>
                                        </p:tgtEl>
                                        <p:attrNameLst>
                                          <p:attrName>style.visibility</p:attrName>
                                        </p:attrNameLst>
                                      </p:cBhvr>
                                      <p:to>
                                        <p:strVal val="visible"/>
                                      </p:to>
                                    </p:set>
                                    <p:animEffect transition="in" filter="box(in)">
                                      <p:cBhvr>
                                        <p:cTn id="206" dur="500"/>
                                        <p:tgtEl>
                                          <p:spTgt spid="49"/>
                                        </p:tgtEl>
                                      </p:cBhvr>
                                    </p:animEffect>
                                  </p:childTnLst>
                                </p:cTn>
                              </p:par>
                            </p:childTnLst>
                          </p:cTn>
                        </p:par>
                      </p:childTnLst>
                    </p:cTn>
                  </p:par>
                  <p:par>
                    <p:cTn id="207" fill="hold">
                      <p:stCondLst>
                        <p:cond delay="indefinite"/>
                      </p:stCondLst>
                      <p:childTnLst>
                        <p:par>
                          <p:cTn id="208" fill="hold">
                            <p:stCondLst>
                              <p:cond delay="0"/>
                            </p:stCondLst>
                            <p:childTnLst>
                              <p:par>
                                <p:cTn id="209" presetID="4" presetClass="entr" presetSubtype="16" fill="hold" grpId="0" nodeType="clickEffect">
                                  <p:stCondLst>
                                    <p:cond delay="0"/>
                                  </p:stCondLst>
                                  <p:childTnLst>
                                    <p:set>
                                      <p:cBhvr>
                                        <p:cTn id="210" dur="1" fill="hold">
                                          <p:stCondLst>
                                            <p:cond delay="0"/>
                                          </p:stCondLst>
                                        </p:cTn>
                                        <p:tgtEl>
                                          <p:spTgt spid="54"/>
                                        </p:tgtEl>
                                        <p:attrNameLst>
                                          <p:attrName>style.visibility</p:attrName>
                                        </p:attrNameLst>
                                      </p:cBhvr>
                                      <p:to>
                                        <p:strVal val="visible"/>
                                      </p:to>
                                    </p:set>
                                    <p:animEffect transition="in" filter="box(in)">
                                      <p:cBhvr>
                                        <p:cTn id="211" dur="500"/>
                                        <p:tgtEl>
                                          <p:spTgt spid="54"/>
                                        </p:tgtEl>
                                      </p:cBhvr>
                                    </p:animEffect>
                                  </p:childTnLst>
                                </p:cTn>
                              </p:par>
                            </p:childTnLst>
                          </p:cTn>
                        </p:par>
                      </p:childTnLst>
                    </p:cTn>
                  </p:par>
                  <p:par>
                    <p:cTn id="212" fill="hold">
                      <p:stCondLst>
                        <p:cond delay="indefinite"/>
                      </p:stCondLst>
                      <p:childTnLst>
                        <p:par>
                          <p:cTn id="213" fill="hold">
                            <p:stCondLst>
                              <p:cond delay="0"/>
                            </p:stCondLst>
                            <p:childTnLst>
                              <p:par>
                                <p:cTn id="214" presetID="4" presetClass="entr" presetSubtype="16" fill="hold" grpId="0" nodeType="clickEffect">
                                  <p:stCondLst>
                                    <p:cond delay="0"/>
                                  </p:stCondLst>
                                  <p:childTnLst>
                                    <p:set>
                                      <p:cBhvr>
                                        <p:cTn id="215" dur="1" fill="hold">
                                          <p:stCondLst>
                                            <p:cond delay="0"/>
                                          </p:stCondLst>
                                        </p:cTn>
                                        <p:tgtEl>
                                          <p:spTgt spid="53"/>
                                        </p:tgtEl>
                                        <p:attrNameLst>
                                          <p:attrName>style.visibility</p:attrName>
                                        </p:attrNameLst>
                                      </p:cBhvr>
                                      <p:to>
                                        <p:strVal val="visible"/>
                                      </p:to>
                                    </p:set>
                                    <p:animEffect transition="in" filter="box(in)">
                                      <p:cBhvr>
                                        <p:cTn id="216" dur="500"/>
                                        <p:tgtEl>
                                          <p:spTgt spid="53"/>
                                        </p:tgtEl>
                                      </p:cBhvr>
                                    </p:animEffect>
                                  </p:childTnLst>
                                </p:cTn>
                              </p:par>
                            </p:childTnLst>
                          </p:cTn>
                        </p:par>
                      </p:childTnLst>
                    </p:cTn>
                  </p:par>
                  <p:par>
                    <p:cTn id="217" fill="hold">
                      <p:stCondLst>
                        <p:cond delay="indefinite"/>
                      </p:stCondLst>
                      <p:childTnLst>
                        <p:par>
                          <p:cTn id="218" fill="hold">
                            <p:stCondLst>
                              <p:cond delay="0"/>
                            </p:stCondLst>
                            <p:childTnLst>
                              <p:par>
                                <p:cTn id="219" presetID="4" presetClass="entr" presetSubtype="16" fill="hold" grpId="0" nodeType="clickEffect">
                                  <p:stCondLst>
                                    <p:cond delay="0"/>
                                  </p:stCondLst>
                                  <p:childTnLst>
                                    <p:set>
                                      <p:cBhvr>
                                        <p:cTn id="220" dur="1" fill="hold">
                                          <p:stCondLst>
                                            <p:cond delay="0"/>
                                          </p:stCondLst>
                                        </p:cTn>
                                        <p:tgtEl>
                                          <p:spTgt spid="51"/>
                                        </p:tgtEl>
                                        <p:attrNameLst>
                                          <p:attrName>style.visibility</p:attrName>
                                        </p:attrNameLst>
                                      </p:cBhvr>
                                      <p:to>
                                        <p:strVal val="visible"/>
                                      </p:to>
                                    </p:set>
                                    <p:animEffect transition="in" filter="box(in)">
                                      <p:cBhvr>
                                        <p:cTn id="221" dur="500"/>
                                        <p:tgtEl>
                                          <p:spTgt spid="51"/>
                                        </p:tgtEl>
                                      </p:cBhvr>
                                    </p:animEffect>
                                  </p:childTnLst>
                                </p:cTn>
                              </p:par>
                            </p:childTnLst>
                          </p:cTn>
                        </p:par>
                      </p:childTnLst>
                    </p:cTn>
                  </p:par>
                  <p:par>
                    <p:cTn id="222" fill="hold">
                      <p:stCondLst>
                        <p:cond delay="indefinite"/>
                      </p:stCondLst>
                      <p:childTnLst>
                        <p:par>
                          <p:cTn id="223" fill="hold">
                            <p:stCondLst>
                              <p:cond delay="0"/>
                            </p:stCondLst>
                            <p:childTnLst>
                              <p:par>
                                <p:cTn id="224" presetID="4" presetClass="entr" presetSubtype="16" fill="hold" grpId="0" nodeType="clickEffect">
                                  <p:stCondLst>
                                    <p:cond delay="0"/>
                                  </p:stCondLst>
                                  <p:childTnLst>
                                    <p:set>
                                      <p:cBhvr>
                                        <p:cTn id="225" dur="1" fill="hold">
                                          <p:stCondLst>
                                            <p:cond delay="0"/>
                                          </p:stCondLst>
                                        </p:cTn>
                                        <p:tgtEl>
                                          <p:spTgt spid="50"/>
                                        </p:tgtEl>
                                        <p:attrNameLst>
                                          <p:attrName>style.visibility</p:attrName>
                                        </p:attrNameLst>
                                      </p:cBhvr>
                                      <p:to>
                                        <p:strVal val="visible"/>
                                      </p:to>
                                    </p:set>
                                    <p:animEffect transition="in" filter="box(in)">
                                      <p:cBhvr>
                                        <p:cTn id="226" dur="500"/>
                                        <p:tgtEl>
                                          <p:spTgt spid="50"/>
                                        </p:tgtEl>
                                      </p:cBhvr>
                                    </p:animEffect>
                                  </p:childTnLst>
                                </p:cTn>
                              </p:par>
                            </p:childTnLst>
                          </p:cTn>
                        </p:par>
                      </p:childTnLst>
                    </p:cTn>
                  </p:par>
                  <p:par>
                    <p:cTn id="227" fill="hold">
                      <p:stCondLst>
                        <p:cond delay="indefinite"/>
                      </p:stCondLst>
                      <p:childTnLst>
                        <p:par>
                          <p:cTn id="228" fill="hold">
                            <p:stCondLst>
                              <p:cond delay="0"/>
                            </p:stCondLst>
                            <p:childTnLst>
                              <p:par>
                                <p:cTn id="229" presetID="4" presetClass="entr" presetSubtype="16" fill="hold" grpId="0" nodeType="clickEffect">
                                  <p:stCondLst>
                                    <p:cond delay="0"/>
                                  </p:stCondLst>
                                  <p:childTnLst>
                                    <p:set>
                                      <p:cBhvr>
                                        <p:cTn id="230" dur="1" fill="hold">
                                          <p:stCondLst>
                                            <p:cond delay="0"/>
                                          </p:stCondLst>
                                        </p:cTn>
                                        <p:tgtEl>
                                          <p:spTgt spid="57"/>
                                        </p:tgtEl>
                                        <p:attrNameLst>
                                          <p:attrName>style.visibility</p:attrName>
                                        </p:attrNameLst>
                                      </p:cBhvr>
                                      <p:to>
                                        <p:strVal val="visible"/>
                                      </p:to>
                                    </p:set>
                                    <p:animEffect transition="in" filter="box(in)">
                                      <p:cBhvr>
                                        <p:cTn id="231" dur="500"/>
                                        <p:tgtEl>
                                          <p:spTgt spid="57"/>
                                        </p:tgtEl>
                                      </p:cBhvr>
                                    </p:animEffect>
                                  </p:childTnLst>
                                </p:cTn>
                              </p:par>
                            </p:childTnLst>
                          </p:cTn>
                        </p:par>
                      </p:childTnLst>
                    </p:cTn>
                  </p:par>
                  <p:par>
                    <p:cTn id="232" fill="hold">
                      <p:stCondLst>
                        <p:cond delay="indefinite"/>
                      </p:stCondLst>
                      <p:childTnLst>
                        <p:par>
                          <p:cTn id="233" fill="hold">
                            <p:stCondLst>
                              <p:cond delay="0"/>
                            </p:stCondLst>
                            <p:childTnLst>
                              <p:par>
                                <p:cTn id="234" presetID="4" presetClass="entr" presetSubtype="16" fill="hold" grpId="0" nodeType="clickEffect">
                                  <p:stCondLst>
                                    <p:cond delay="0"/>
                                  </p:stCondLst>
                                  <p:childTnLst>
                                    <p:set>
                                      <p:cBhvr>
                                        <p:cTn id="235" dur="1" fill="hold">
                                          <p:stCondLst>
                                            <p:cond delay="0"/>
                                          </p:stCondLst>
                                        </p:cTn>
                                        <p:tgtEl>
                                          <p:spTgt spid="60"/>
                                        </p:tgtEl>
                                        <p:attrNameLst>
                                          <p:attrName>style.visibility</p:attrName>
                                        </p:attrNameLst>
                                      </p:cBhvr>
                                      <p:to>
                                        <p:strVal val="visible"/>
                                      </p:to>
                                    </p:set>
                                    <p:animEffect transition="in" filter="box(in)">
                                      <p:cBhvr>
                                        <p:cTn id="236" dur="500"/>
                                        <p:tgtEl>
                                          <p:spTgt spid="60"/>
                                        </p:tgtEl>
                                      </p:cBhvr>
                                    </p:animEffect>
                                  </p:childTnLst>
                                </p:cTn>
                              </p:par>
                            </p:childTnLst>
                          </p:cTn>
                        </p:par>
                      </p:childTnLst>
                    </p:cTn>
                  </p:par>
                  <p:par>
                    <p:cTn id="237" fill="hold">
                      <p:stCondLst>
                        <p:cond delay="indefinite"/>
                      </p:stCondLst>
                      <p:childTnLst>
                        <p:par>
                          <p:cTn id="238" fill="hold">
                            <p:stCondLst>
                              <p:cond delay="0"/>
                            </p:stCondLst>
                            <p:childTnLst>
                              <p:par>
                                <p:cTn id="239" presetID="4" presetClass="entr" presetSubtype="16" fill="hold" grpId="0" nodeType="clickEffect">
                                  <p:stCondLst>
                                    <p:cond delay="0"/>
                                  </p:stCondLst>
                                  <p:childTnLst>
                                    <p:set>
                                      <p:cBhvr>
                                        <p:cTn id="240" dur="1" fill="hold">
                                          <p:stCondLst>
                                            <p:cond delay="0"/>
                                          </p:stCondLst>
                                        </p:cTn>
                                        <p:tgtEl>
                                          <p:spTgt spid="61"/>
                                        </p:tgtEl>
                                        <p:attrNameLst>
                                          <p:attrName>style.visibility</p:attrName>
                                        </p:attrNameLst>
                                      </p:cBhvr>
                                      <p:to>
                                        <p:strVal val="visible"/>
                                      </p:to>
                                    </p:set>
                                    <p:animEffect transition="in" filter="box(in)">
                                      <p:cBhvr>
                                        <p:cTn id="241" dur="500"/>
                                        <p:tgtEl>
                                          <p:spTgt spid="61"/>
                                        </p:tgtEl>
                                      </p:cBhvr>
                                    </p:animEffect>
                                  </p:childTnLst>
                                </p:cTn>
                              </p:par>
                            </p:childTnLst>
                          </p:cTn>
                        </p:par>
                      </p:childTnLst>
                    </p:cTn>
                  </p:par>
                  <p:par>
                    <p:cTn id="242" fill="hold">
                      <p:stCondLst>
                        <p:cond delay="indefinite"/>
                      </p:stCondLst>
                      <p:childTnLst>
                        <p:par>
                          <p:cTn id="243" fill="hold">
                            <p:stCondLst>
                              <p:cond delay="0"/>
                            </p:stCondLst>
                            <p:childTnLst>
                              <p:par>
                                <p:cTn id="244" presetID="4" presetClass="entr" presetSubtype="16" fill="hold" grpId="0" nodeType="clickEffect">
                                  <p:stCondLst>
                                    <p:cond delay="0"/>
                                  </p:stCondLst>
                                  <p:childTnLst>
                                    <p:set>
                                      <p:cBhvr>
                                        <p:cTn id="245" dur="1" fill="hold">
                                          <p:stCondLst>
                                            <p:cond delay="0"/>
                                          </p:stCondLst>
                                        </p:cTn>
                                        <p:tgtEl>
                                          <p:spTgt spid="58"/>
                                        </p:tgtEl>
                                        <p:attrNameLst>
                                          <p:attrName>style.visibility</p:attrName>
                                        </p:attrNameLst>
                                      </p:cBhvr>
                                      <p:to>
                                        <p:strVal val="visible"/>
                                      </p:to>
                                    </p:set>
                                    <p:animEffect transition="in" filter="box(in)">
                                      <p:cBhvr>
                                        <p:cTn id="246" dur="500"/>
                                        <p:tgtEl>
                                          <p:spTgt spid="58"/>
                                        </p:tgtEl>
                                      </p:cBhvr>
                                    </p:animEffect>
                                  </p:childTnLst>
                                </p:cTn>
                              </p:par>
                            </p:childTnLst>
                          </p:cTn>
                        </p:par>
                      </p:childTnLst>
                    </p:cTn>
                  </p:par>
                  <p:par>
                    <p:cTn id="247" fill="hold">
                      <p:stCondLst>
                        <p:cond delay="indefinite"/>
                      </p:stCondLst>
                      <p:childTnLst>
                        <p:par>
                          <p:cTn id="248" fill="hold">
                            <p:stCondLst>
                              <p:cond delay="0"/>
                            </p:stCondLst>
                            <p:childTnLst>
                              <p:par>
                                <p:cTn id="249" presetID="4" presetClass="entr" presetSubtype="16" fill="hold" grpId="0" nodeType="clickEffect">
                                  <p:stCondLst>
                                    <p:cond delay="0"/>
                                  </p:stCondLst>
                                  <p:childTnLst>
                                    <p:set>
                                      <p:cBhvr>
                                        <p:cTn id="250" dur="1" fill="hold">
                                          <p:stCondLst>
                                            <p:cond delay="0"/>
                                          </p:stCondLst>
                                        </p:cTn>
                                        <p:tgtEl>
                                          <p:spTgt spid="59"/>
                                        </p:tgtEl>
                                        <p:attrNameLst>
                                          <p:attrName>style.visibility</p:attrName>
                                        </p:attrNameLst>
                                      </p:cBhvr>
                                      <p:to>
                                        <p:strVal val="visible"/>
                                      </p:to>
                                    </p:set>
                                    <p:animEffect transition="in" filter="box(in)">
                                      <p:cBhvr>
                                        <p:cTn id="251" dur="500"/>
                                        <p:tgtEl>
                                          <p:spTgt spid="59"/>
                                        </p:tgtEl>
                                      </p:cBhvr>
                                    </p:animEffect>
                                  </p:childTnLst>
                                </p:cTn>
                              </p:par>
                            </p:childTnLst>
                          </p:cTn>
                        </p:par>
                      </p:childTnLst>
                    </p:cTn>
                  </p:par>
                  <p:par>
                    <p:cTn id="252" fill="hold">
                      <p:stCondLst>
                        <p:cond delay="indefinite"/>
                      </p:stCondLst>
                      <p:childTnLst>
                        <p:par>
                          <p:cTn id="253" fill="hold">
                            <p:stCondLst>
                              <p:cond delay="0"/>
                            </p:stCondLst>
                            <p:childTnLst>
                              <p:par>
                                <p:cTn id="254" presetID="4" presetClass="entr" presetSubtype="16" fill="hold" grpId="0" nodeType="clickEffect">
                                  <p:stCondLst>
                                    <p:cond delay="0"/>
                                  </p:stCondLst>
                                  <p:childTnLst>
                                    <p:set>
                                      <p:cBhvr>
                                        <p:cTn id="255" dur="1" fill="hold">
                                          <p:stCondLst>
                                            <p:cond delay="0"/>
                                          </p:stCondLst>
                                        </p:cTn>
                                        <p:tgtEl>
                                          <p:spTgt spid="63"/>
                                        </p:tgtEl>
                                        <p:attrNameLst>
                                          <p:attrName>style.visibility</p:attrName>
                                        </p:attrNameLst>
                                      </p:cBhvr>
                                      <p:to>
                                        <p:strVal val="visible"/>
                                      </p:to>
                                    </p:set>
                                    <p:animEffect transition="in" filter="box(in)">
                                      <p:cBhvr>
                                        <p:cTn id="256" dur="500"/>
                                        <p:tgtEl>
                                          <p:spTgt spid="63"/>
                                        </p:tgtEl>
                                      </p:cBhvr>
                                    </p:animEffect>
                                  </p:childTnLst>
                                </p:cTn>
                              </p:par>
                            </p:childTnLst>
                          </p:cTn>
                        </p:par>
                      </p:childTnLst>
                    </p:cTn>
                  </p:par>
                  <p:par>
                    <p:cTn id="257" fill="hold">
                      <p:stCondLst>
                        <p:cond delay="indefinite"/>
                      </p:stCondLst>
                      <p:childTnLst>
                        <p:par>
                          <p:cTn id="258" fill="hold">
                            <p:stCondLst>
                              <p:cond delay="0"/>
                            </p:stCondLst>
                            <p:childTnLst>
                              <p:par>
                                <p:cTn id="259" presetID="4" presetClass="entr" presetSubtype="16" fill="hold" grpId="0" nodeType="clickEffect">
                                  <p:stCondLst>
                                    <p:cond delay="0"/>
                                  </p:stCondLst>
                                  <p:childTnLst>
                                    <p:set>
                                      <p:cBhvr>
                                        <p:cTn id="260" dur="1" fill="hold">
                                          <p:stCondLst>
                                            <p:cond delay="0"/>
                                          </p:stCondLst>
                                        </p:cTn>
                                        <p:tgtEl>
                                          <p:spTgt spid="64"/>
                                        </p:tgtEl>
                                        <p:attrNameLst>
                                          <p:attrName>style.visibility</p:attrName>
                                        </p:attrNameLst>
                                      </p:cBhvr>
                                      <p:to>
                                        <p:strVal val="visible"/>
                                      </p:to>
                                    </p:set>
                                    <p:animEffect transition="in" filter="box(in)">
                                      <p:cBhvr>
                                        <p:cTn id="26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10" grpId="0"/>
      <p:bldP spid="11"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p:bldP spid="28" grpId="0"/>
      <p:bldP spid="29" grpId="0" animBg="1"/>
      <p:bldP spid="30" grpId="0"/>
      <p:bldP spid="31" grpId="0" animBg="1"/>
      <p:bldP spid="32" grpId="0" animBg="1"/>
      <p:bldP spid="34" grpId="0" animBg="1"/>
      <p:bldP spid="35" grpId="0" animBg="1"/>
      <p:bldP spid="36" grpId="0"/>
      <p:bldP spid="37" grpId="0" animBg="1"/>
      <p:bldP spid="38" grpId="0" animBg="1"/>
      <p:bldP spid="39" grpId="0" animBg="1"/>
      <p:bldP spid="40" grpId="0" animBg="1"/>
      <p:bldP spid="43" grpId="0" animBg="1"/>
      <p:bldP spid="44" grpId="0" animBg="1"/>
      <p:bldP spid="45" grpId="0" animBg="1"/>
      <p:bldP spid="46" grpId="0" animBg="1"/>
      <p:bldP spid="47" grpId="0" animBg="1"/>
      <p:bldP spid="48" grpId="0" animBg="1"/>
      <p:bldP spid="49" grpId="0" animBg="1"/>
      <p:bldP spid="50" grpId="0" animBg="1"/>
      <p:bldP spid="51" grpId="0"/>
      <p:bldP spid="53" grpId="0"/>
      <p:bldP spid="54" grpId="0" animBg="1"/>
      <p:bldP spid="55" grpId="0" animBg="1"/>
      <p:bldP spid="56" grpId="0"/>
      <p:bldP spid="57" grpId="0" animBg="1"/>
      <p:bldP spid="58" grpId="0" animBg="1"/>
      <p:bldP spid="59" grpId="0" animBg="1"/>
      <p:bldP spid="60" grpId="0" animBg="1"/>
      <p:bldP spid="61" grpId="0"/>
      <p:bldP spid="62" grpId="0"/>
      <p:bldP spid="63" grpId="0"/>
      <p:bldP spid="6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Classifier</a:t>
            </a:r>
            <a:endParaRPr lang="en-US"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87042" name="Picture 2"/>
          <p:cNvPicPr>
            <a:picLocks noGrp="1" noChangeAspect="1" noChangeArrowheads="1"/>
          </p:cNvPicPr>
          <p:nvPr>
            <p:ph idx="1"/>
          </p:nvPr>
        </p:nvPicPr>
        <p:blipFill>
          <a:blip r:embed="rId1"/>
          <a:srcRect/>
          <a:stretch>
            <a:fillRect/>
          </a:stretch>
        </p:blipFill>
        <p:spPr bwMode="auto">
          <a:xfrm>
            <a:off x="381000" y="1371600"/>
            <a:ext cx="8184914" cy="487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Air Classifier</a:t>
            </a:r>
            <a:endParaRPr lang="en-US" b="1"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88066" name="Picture 2"/>
          <p:cNvPicPr>
            <a:picLocks noGrp="1" noChangeAspect="1" noChangeArrowheads="1"/>
          </p:cNvPicPr>
          <p:nvPr>
            <p:ph idx="1"/>
          </p:nvPr>
        </p:nvPicPr>
        <p:blipFill>
          <a:blip r:embed="rId1"/>
          <a:srcRect/>
          <a:stretch>
            <a:fillRect/>
          </a:stretch>
        </p:blipFill>
        <p:spPr bwMode="auto">
          <a:xfrm>
            <a:off x="208167" y="1295400"/>
            <a:ext cx="8730875"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Classifier</a:t>
            </a:r>
            <a:endParaRPr lang="en-US"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90114" name="Picture 2"/>
          <p:cNvPicPr>
            <a:picLocks noGrp="1" noChangeAspect="1" noChangeArrowheads="1"/>
          </p:cNvPicPr>
          <p:nvPr>
            <p:ph idx="1"/>
          </p:nvPr>
        </p:nvPicPr>
        <p:blipFill>
          <a:blip r:embed="rId1"/>
          <a:srcRect/>
          <a:stretch>
            <a:fillRect/>
          </a:stretch>
        </p:blipFill>
        <p:spPr bwMode="auto">
          <a:xfrm>
            <a:off x="609600" y="1981200"/>
            <a:ext cx="7758794" cy="4525963"/>
          </a:xfrm>
          <a:prstGeom prst="rect">
            <a:avLst/>
          </a:prstGeom>
          <a:noFill/>
          <a:ln w="9525">
            <a:noFill/>
            <a:miter lim="800000"/>
            <a:headEnd/>
            <a:tailEnd/>
          </a:ln>
          <a:effectLst/>
        </p:spPr>
      </p:pic>
      <p:cxnSp>
        <p:nvCxnSpPr>
          <p:cNvPr id="7" name="Straight Arrow Connector 6"/>
          <p:cNvCxnSpPr/>
          <p:nvPr/>
        </p:nvCxnSpPr>
        <p:spPr>
          <a:xfrm rot="5400000" flipH="1" flipV="1">
            <a:off x="5867400" y="1524000"/>
            <a:ext cx="1371600" cy="1371600"/>
          </a:xfrm>
          <a:prstGeom prst="straightConnector1">
            <a:avLst/>
          </a:prstGeom>
          <a:ln w="76200">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934200" y="1219200"/>
            <a:ext cx="1447800" cy="369332"/>
          </a:xfrm>
          <a:prstGeom prst="rect">
            <a:avLst/>
          </a:prstGeom>
          <a:noFill/>
        </p:spPr>
        <p:txBody>
          <a:bodyPr wrap="square" rtlCol="0">
            <a:spAutoFit/>
          </a:bodyPr>
          <a:lstStyle/>
          <a:p>
            <a:r>
              <a:rPr lang="en-US" dirty="0" smtClean="0"/>
              <a:t>Input</a:t>
            </a:r>
            <a:endParaRPr lang="en-US" dirty="0"/>
          </a:p>
        </p:txBody>
      </p:sp>
      <p:sp>
        <p:nvSpPr>
          <p:cNvPr id="9" name="TextBox 8"/>
          <p:cNvSpPr txBox="1"/>
          <p:nvPr/>
        </p:nvSpPr>
        <p:spPr>
          <a:xfrm>
            <a:off x="2438400" y="5791200"/>
            <a:ext cx="914400" cy="369332"/>
          </a:xfrm>
          <a:prstGeom prst="rect">
            <a:avLst/>
          </a:prstGeom>
          <a:solidFill>
            <a:schemeClr val="bg1"/>
          </a:solidFill>
        </p:spPr>
        <p:txBody>
          <a:bodyPr wrap="square" rtlCol="0">
            <a:spAutoFit/>
          </a:bodyPr>
          <a:lstStyle/>
          <a:p>
            <a:r>
              <a:rPr lang="en-US" dirty="0" smtClean="0"/>
              <a:t>Heavy</a:t>
            </a:r>
            <a:endParaRPr lang="en-US" dirty="0"/>
          </a:p>
        </p:txBody>
      </p:sp>
      <p:sp>
        <p:nvSpPr>
          <p:cNvPr id="10" name="TextBox 9"/>
          <p:cNvSpPr txBox="1"/>
          <p:nvPr/>
        </p:nvSpPr>
        <p:spPr>
          <a:xfrm>
            <a:off x="838200" y="5562600"/>
            <a:ext cx="914400" cy="369332"/>
          </a:xfrm>
          <a:prstGeom prst="rect">
            <a:avLst/>
          </a:prstGeom>
          <a:solidFill>
            <a:schemeClr val="bg1"/>
          </a:solidFill>
        </p:spPr>
        <p:txBody>
          <a:bodyPr wrap="square" rtlCol="0">
            <a:spAutoFit/>
          </a:bodyPr>
          <a:lstStyle/>
          <a:p>
            <a:r>
              <a:rPr lang="en-US" dirty="0" smtClean="0"/>
              <a:t>Fines</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Classifier</a:t>
            </a:r>
            <a:endParaRPr lang="en-US" dirty="0"/>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pic>
        <p:nvPicPr>
          <p:cNvPr id="91138" name="Picture 2"/>
          <p:cNvPicPr>
            <a:picLocks noGrp="1" noChangeAspect="1" noChangeArrowheads="1"/>
          </p:cNvPicPr>
          <p:nvPr>
            <p:ph idx="1"/>
          </p:nvPr>
        </p:nvPicPr>
        <p:blipFill>
          <a:blip r:embed="rId1"/>
          <a:srcRect l="35802" t="52192" r="22549" b="7401"/>
          <a:stretch>
            <a:fillRect/>
          </a:stretch>
        </p:blipFill>
        <p:spPr bwMode="auto">
          <a:xfrm>
            <a:off x="381000" y="1524000"/>
            <a:ext cx="8661400" cy="472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Specifications</a:t>
            </a:r>
            <a:endParaRPr lang="en-US" dirty="0"/>
          </a:p>
        </p:txBody>
      </p:sp>
      <p:graphicFrame>
        <p:nvGraphicFramePr>
          <p:cNvPr id="5" name="Content Placeholder 4"/>
          <p:cNvGraphicFramePr>
            <a:graphicFrameLocks noGrp="1"/>
          </p:cNvGraphicFramePr>
          <p:nvPr>
            <p:ph idx="1"/>
          </p:nvPr>
        </p:nvGraphicFramePr>
        <p:xfrm>
          <a:off x="331071" y="1107786"/>
          <a:ext cx="8686801" cy="5608320"/>
        </p:xfrm>
        <a:graphic>
          <a:graphicData uri="http://schemas.openxmlformats.org/drawingml/2006/table">
            <a:tbl>
              <a:tblPr/>
              <a:tblGrid>
                <a:gridCol w="718457"/>
                <a:gridCol w="2303272"/>
                <a:gridCol w="5665072"/>
              </a:tblGrid>
              <a:tr h="0">
                <a:tc>
                  <a:txBody>
                    <a:bodyPr/>
                    <a:lstStyle/>
                    <a:p>
                      <a:pPr marL="0" marR="0" algn="ctr">
                        <a:lnSpc>
                          <a:spcPct val="115000"/>
                        </a:lnSpc>
                        <a:spcBef>
                          <a:spcPts val="0"/>
                        </a:spcBef>
                        <a:spcAft>
                          <a:spcPts val="0"/>
                        </a:spcAft>
                      </a:pPr>
                      <a:r>
                        <a:rPr lang="en-US" sz="2000" b="1" dirty="0">
                          <a:latin typeface="+mn-lt"/>
                          <a:ea typeface="Calibri"/>
                          <a:cs typeface="Times New Roman"/>
                        </a:rPr>
                        <a:t>Sr. No.</a:t>
                      </a:r>
                      <a:endParaRPr lang="en-US" sz="2000" dirty="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a:latin typeface="+mn-lt"/>
                          <a:ea typeface="Calibri"/>
                          <a:cs typeface="Times New Roman"/>
                        </a:rPr>
                        <a:t>Particular</a:t>
                      </a:r>
                      <a:endParaRPr lang="en-US" sz="2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a:latin typeface="+mn-lt"/>
                          <a:ea typeface="Calibri"/>
                          <a:cs typeface="Times New Roman"/>
                        </a:rPr>
                        <a:t>Detail</a:t>
                      </a:r>
                      <a:endParaRPr lang="en-US" sz="2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2000" b="1">
                          <a:latin typeface="+mn-lt"/>
                          <a:ea typeface="Calibri"/>
                          <a:cs typeface="Times New Roman"/>
                        </a:rPr>
                        <a:t>A</a:t>
                      </a:r>
                      <a:endParaRPr lang="en-US" sz="2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15000"/>
                        </a:lnSpc>
                        <a:spcBef>
                          <a:spcPts val="0"/>
                        </a:spcBef>
                        <a:spcAft>
                          <a:spcPts val="0"/>
                        </a:spcAft>
                      </a:pPr>
                      <a:r>
                        <a:rPr lang="en-US" sz="2000" b="1">
                          <a:latin typeface="+mn-lt"/>
                          <a:ea typeface="Calibri"/>
                          <a:cs typeface="Times New Roman"/>
                        </a:rPr>
                        <a:t>General:</a:t>
                      </a:r>
                      <a:endParaRPr lang="en-US" sz="2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gn="ctr">
                        <a:lnSpc>
                          <a:spcPct val="115000"/>
                        </a:lnSpc>
                        <a:spcBef>
                          <a:spcPts val="0"/>
                        </a:spcBef>
                        <a:spcAft>
                          <a:spcPts val="0"/>
                        </a:spcAft>
                      </a:pPr>
                      <a:endParaRPr lang="en-US" sz="2000">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r>
              <a:tr h="0">
                <a:tc>
                  <a:txBody>
                    <a:bodyPr/>
                    <a:lstStyle/>
                    <a:p>
                      <a:pPr marL="0" marR="0" algn="ctr">
                        <a:lnSpc>
                          <a:spcPct val="115000"/>
                        </a:lnSpc>
                        <a:spcBef>
                          <a:spcPts val="0"/>
                        </a:spcBef>
                        <a:spcAft>
                          <a:spcPts val="0"/>
                        </a:spcAft>
                      </a:pPr>
                      <a:r>
                        <a:rPr lang="en-US" sz="2000">
                          <a:latin typeface="+mn-lt"/>
                          <a:ea typeface="Calibri"/>
                          <a:cs typeface="Times New Roman"/>
                        </a:rPr>
                        <a:t>1</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mn-lt"/>
                          <a:ea typeface="Calibri"/>
                          <a:cs typeface="Times New Roman"/>
                        </a:rPr>
                        <a:t>Tag No.</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latin typeface="+mn-lt"/>
                          <a:ea typeface="Calibri"/>
                          <a:cs typeface="Times New Roman"/>
                        </a:rPr>
                        <a:t>Pos. 660</a:t>
                      </a:r>
                      <a:endParaRPr lang="en-US" sz="20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2000">
                          <a:latin typeface="+mn-lt"/>
                          <a:ea typeface="Calibri"/>
                          <a:cs typeface="Times New Roman"/>
                        </a:rPr>
                        <a:t>2</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mn-lt"/>
                          <a:ea typeface="Calibri"/>
                          <a:cs typeface="Times New Roman"/>
                        </a:rPr>
                        <a:t>No. of Units</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mn-lt"/>
                          <a:ea typeface="Calibri"/>
                          <a:cs typeface="Times New Roman"/>
                        </a:rPr>
                        <a:t>1 No.</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2000">
                          <a:latin typeface="+mn-lt"/>
                          <a:ea typeface="Calibri"/>
                          <a:cs typeface="Times New Roman"/>
                        </a:rPr>
                        <a:t>3</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mn-lt"/>
                          <a:ea typeface="Calibri"/>
                          <a:cs typeface="Times New Roman"/>
                        </a:rPr>
                        <a:t>Location</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mn-lt"/>
                          <a:ea typeface="Calibri"/>
                          <a:cs typeface="Times New Roman"/>
                        </a:rPr>
                        <a:t>MSRC Shed</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2000">
                          <a:latin typeface="+mn-lt"/>
                          <a:ea typeface="Calibri"/>
                          <a:cs typeface="Times New Roman"/>
                        </a:rPr>
                        <a:t>4</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mn-lt"/>
                          <a:ea typeface="Calibri"/>
                          <a:cs typeface="Times New Roman"/>
                        </a:rPr>
                        <a:t>Service</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mn-lt"/>
                          <a:ea typeface="Calibri"/>
                          <a:cs typeface="ArialMT"/>
                        </a:rPr>
                        <a:t>To separate light and heavy fractions from the waste coming from Wave Screen</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2000">
                          <a:latin typeface="+mn-lt"/>
                          <a:ea typeface="Calibri"/>
                          <a:cs typeface="Times New Roman"/>
                        </a:rPr>
                        <a:t>5</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mn-lt"/>
                          <a:ea typeface="Calibri"/>
                          <a:cs typeface="Times New Roman"/>
                        </a:rPr>
                        <a:t>Capacity</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mn-lt"/>
                          <a:ea typeface="Calibri"/>
                          <a:cs typeface="Times New Roman"/>
                        </a:rPr>
                        <a:t>1.00 ton/hr</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2000" b="1">
                          <a:latin typeface="+mn-lt"/>
                          <a:ea typeface="Calibri"/>
                          <a:cs typeface="Times New Roman"/>
                        </a:rPr>
                        <a:t>B</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15000"/>
                        </a:lnSpc>
                        <a:spcBef>
                          <a:spcPts val="0"/>
                        </a:spcBef>
                        <a:spcAft>
                          <a:spcPts val="0"/>
                        </a:spcAft>
                      </a:pPr>
                      <a:r>
                        <a:rPr lang="en-US" sz="2000" b="1">
                          <a:latin typeface="+mn-lt"/>
                          <a:ea typeface="Calibri"/>
                          <a:cs typeface="Times New Roman"/>
                        </a:rPr>
                        <a:t>Electrical:</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nSpc>
                          <a:spcPct val="115000"/>
                        </a:lnSpc>
                        <a:spcBef>
                          <a:spcPts val="0"/>
                        </a:spcBef>
                        <a:spcAft>
                          <a:spcPts val="0"/>
                        </a:spcAft>
                      </a:pP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r>
              <a:tr h="0">
                <a:tc>
                  <a:txBody>
                    <a:bodyPr/>
                    <a:lstStyle/>
                    <a:p>
                      <a:pPr marL="0" marR="0" algn="ctr">
                        <a:lnSpc>
                          <a:spcPct val="115000"/>
                        </a:lnSpc>
                        <a:spcBef>
                          <a:spcPts val="0"/>
                        </a:spcBef>
                        <a:spcAft>
                          <a:spcPts val="0"/>
                        </a:spcAft>
                      </a:pPr>
                      <a:r>
                        <a:rPr lang="en-US" sz="2000">
                          <a:latin typeface="+mn-lt"/>
                          <a:ea typeface="Calibri"/>
                          <a:cs typeface="Times New Roman"/>
                        </a:rPr>
                        <a:t>1</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mn-lt"/>
                          <a:ea typeface="Calibri"/>
                          <a:cs typeface="Times New Roman"/>
                        </a:rPr>
                        <a:t>Type of Starter</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latin typeface="+mn-lt"/>
                          <a:ea typeface="Calibri"/>
                          <a:cs typeface="Times New Roman"/>
                        </a:rPr>
                        <a:t>DOL</a:t>
                      </a:r>
                      <a:endParaRPr lang="en-US" sz="20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2000">
                          <a:latin typeface="+mn-lt"/>
                          <a:ea typeface="Calibri"/>
                          <a:cs typeface="Times New Roman"/>
                        </a:rPr>
                        <a:t>2</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mn-lt"/>
                          <a:ea typeface="Calibri"/>
                          <a:cs typeface="Times New Roman"/>
                        </a:rPr>
                        <a:t>Location of Starter</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mn-lt"/>
                          <a:ea typeface="Calibri"/>
                          <a:cs typeface="Times New Roman"/>
                        </a:rPr>
                        <a:t>MCC Panel</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2000">
                          <a:latin typeface="+mn-lt"/>
                          <a:ea typeface="Calibri"/>
                          <a:cs typeface="Times New Roman"/>
                        </a:rPr>
                        <a:t>3</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mn-lt"/>
                          <a:ea typeface="Calibri"/>
                          <a:cs typeface="Times New Roman"/>
                        </a:rPr>
                        <a:t>Type of Drive</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mn-lt"/>
                          <a:ea typeface="Calibri"/>
                          <a:cs typeface="ArialMT"/>
                        </a:rPr>
                        <a:t>Motor</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2000">
                          <a:latin typeface="+mn-lt"/>
                          <a:ea typeface="Calibri"/>
                          <a:cs typeface="Times New Roman"/>
                        </a:rPr>
                        <a:t>4</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latin typeface="+mn-lt"/>
                          <a:ea typeface="Calibri"/>
                          <a:cs typeface="Times New Roman"/>
                        </a:rPr>
                        <a:t>Rating of Drive</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15000"/>
                        </a:lnSpc>
                        <a:spcBef>
                          <a:spcPts val="0"/>
                        </a:spcBef>
                        <a:spcAft>
                          <a:spcPts val="0"/>
                        </a:spcAft>
                        <a:buFont typeface="Symbol"/>
                        <a:buChar char=""/>
                      </a:pPr>
                      <a:r>
                        <a:rPr lang="en-US" sz="2000" dirty="0">
                          <a:latin typeface="+mn-lt"/>
                          <a:ea typeface="Calibri"/>
                          <a:cs typeface="Times New Roman"/>
                        </a:rPr>
                        <a:t>Vibratory Feeder: 2 x 0.60kW</a:t>
                      </a:r>
                      <a:endParaRPr lang="en-US" sz="2000" dirty="0">
                        <a:latin typeface="+mn-lt"/>
                        <a:ea typeface="Calibri"/>
                        <a:cs typeface="Times New Roman"/>
                      </a:endParaRPr>
                    </a:p>
                    <a:p>
                      <a:pPr marL="342900" marR="0" lvl="0" indent="-342900">
                        <a:lnSpc>
                          <a:spcPct val="115000"/>
                        </a:lnSpc>
                        <a:spcBef>
                          <a:spcPts val="0"/>
                        </a:spcBef>
                        <a:spcAft>
                          <a:spcPts val="0"/>
                        </a:spcAft>
                        <a:buFont typeface="Symbol"/>
                        <a:buChar char=""/>
                      </a:pPr>
                      <a:r>
                        <a:rPr lang="en-US" sz="2000" dirty="0">
                          <a:latin typeface="+mn-lt"/>
                          <a:ea typeface="Calibri"/>
                          <a:cs typeface="Times New Roman"/>
                        </a:rPr>
                        <a:t>Air Fan: 1 x 5.50 </a:t>
                      </a:r>
                      <a:r>
                        <a:rPr lang="en-US" sz="2000" dirty="0" smtClean="0">
                          <a:latin typeface="+mn-lt"/>
                          <a:ea typeface="Calibri"/>
                          <a:cs typeface="Times New Roman"/>
                        </a:rPr>
                        <a:t>kW</a:t>
                      </a:r>
                      <a:endParaRPr lang="en-US" sz="2000" dirty="0" smtClean="0">
                        <a:latin typeface="+mn-lt"/>
                        <a:ea typeface="Calibri"/>
                        <a:cs typeface="Times New Roman"/>
                      </a:endParaRPr>
                    </a:p>
                    <a:p>
                      <a:pPr marL="342900" marR="0" lvl="0" indent="-342900">
                        <a:lnSpc>
                          <a:spcPct val="115000"/>
                        </a:lnSpc>
                        <a:spcBef>
                          <a:spcPts val="0"/>
                        </a:spcBef>
                        <a:spcAft>
                          <a:spcPts val="0"/>
                        </a:spcAft>
                        <a:buFont typeface="Symbol"/>
                        <a:buChar char=""/>
                      </a:pPr>
                      <a:r>
                        <a:rPr lang="en-US" sz="2000" dirty="0" smtClean="0">
                          <a:latin typeface="+mn-lt"/>
                          <a:ea typeface="Calibri"/>
                          <a:cs typeface="Times New Roman"/>
                        </a:rPr>
                        <a:t>Separator Drum – 1 KW</a:t>
                      </a:r>
                      <a:endParaRPr lang="en-US" sz="20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cs typeface="Arial" panose="02080604020202020204" pitchFamily="34" charset="0"/>
              </a:rPr>
              <a:t>Air Classifiers</a:t>
            </a:r>
            <a:endParaRPr lang="en-IN" smtClean="0">
              <a:cs typeface="Arial" panose="02080604020202020204" pitchFamily="34" charset="0"/>
            </a:endParaRPr>
          </a:p>
        </p:txBody>
      </p:sp>
      <p:sp>
        <p:nvSpPr>
          <p:cNvPr id="25603" name="Content Placeholder 2"/>
          <p:cNvSpPr>
            <a:spLocks noGrp="1"/>
          </p:cNvSpPr>
          <p:nvPr>
            <p:ph idx="1"/>
          </p:nvPr>
        </p:nvSpPr>
        <p:spPr>
          <a:xfrm>
            <a:off x="500063" y="1643063"/>
            <a:ext cx="8229600" cy="4525962"/>
          </a:xfrm>
        </p:spPr>
        <p:txBody>
          <a:bodyPr/>
          <a:lstStyle/>
          <a:p>
            <a:r>
              <a:rPr lang="en-IN" sz="2400" smtClean="0">
                <a:cs typeface="Arial" panose="02080604020202020204" pitchFamily="34" charset="0"/>
              </a:rPr>
              <a:t>The drag force and the gravitational force are exerted in different directions upon the particles. </a:t>
            </a:r>
            <a:endParaRPr lang="en-IN" sz="2400" smtClean="0">
              <a:cs typeface="Arial" panose="02080604020202020204" pitchFamily="34" charset="0"/>
            </a:endParaRPr>
          </a:p>
          <a:p>
            <a:r>
              <a:rPr lang="en-IN" sz="2400" smtClean="0">
                <a:cs typeface="Arial" panose="02080604020202020204" pitchFamily="34" charset="0"/>
              </a:rPr>
              <a:t>Waste particles that have a large drag-to-weight ratio are suspended in the air stream, whereas components that have a small ratio tend to settle out of the air stream. </a:t>
            </a:r>
            <a:endParaRPr lang="en-IN" sz="2400" smtClean="0">
              <a:cs typeface="Arial" panose="02080604020202020204" pitchFamily="34" charset="0"/>
            </a:endParaRPr>
          </a:p>
          <a:p>
            <a:r>
              <a:rPr lang="en-IN" sz="2400" smtClean="0">
                <a:cs typeface="Arial" panose="02080604020202020204" pitchFamily="34" charset="0"/>
              </a:rPr>
              <a:t>The suspended fraction conventionally is referred to as the “air-classified light fraction” and the settled fraction is termed “air-classified heavy fraction”. </a:t>
            </a:r>
            <a:endParaRPr lang="en-IN" sz="2400" smtClean="0">
              <a:cs typeface="Arial" panose="02080604020202020204" pitchFamily="34" charset="0"/>
            </a:endParaRPr>
          </a:p>
          <a:p>
            <a:r>
              <a:rPr lang="en-IN" sz="2400" smtClean="0">
                <a:cs typeface="Arial" panose="02080604020202020204" pitchFamily="34" charset="0"/>
              </a:rPr>
              <a:t>Paper and plastic materials tend to be concentrated in the light fraction, and metals and glass are the principal components of the heavy fraction. </a:t>
            </a:r>
            <a:endParaRPr lang="en-IN" sz="2400" smtClean="0">
              <a:cs typeface="Arial" panose="02080604020202020204" pitchFamily="34" charset="0"/>
            </a:endParaRPr>
          </a:p>
        </p:txBody>
      </p:sp>
      <p:sp>
        <p:nvSpPr>
          <p:cNvPr id="4" name="Slide Number Placeholder 3"/>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5603">
                                            <p:txEl>
                                              <p:pRg st="0" end="0"/>
                                            </p:txEl>
                                          </p:spTgt>
                                        </p:tgtEl>
                                        <p:attrNameLst>
                                          <p:attrName>style.visibility</p:attrName>
                                        </p:attrNameLst>
                                      </p:cBhvr>
                                      <p:to>
                                        <p:strVal val="visible"/>
                                      </p:to>
                                    </p:set>
                                    <p:animEffect transition="in" filter="box(in)">
                                      <p:cBhvr>
                                        <p:cTn id="12" dur="500"/>
                                        <p:tgtEl>
                                          <p:spTgt spid="2560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5603">
                                            <p:txEl>
                                              <p:pRg st="1" end="1"/>
                                            </p:txEl>
                                          </p:spTgt>
                                        </p:tgtEl>
                                        <p:attrNameLst>
                                          <p:attrName>style.visibility</p:attrName>
                                        </p:attrNameLst>
                                      </p:cBhvr>
                                      <p:to>
                                        <p:strVal val="visible"/>
                                      </p:to>
                                    </p:set>
                                    <p:animEffect transition="in" filter="box(in)">
                                      <p:cBhvr>
                                        <p:cTn id="17" dur="500"/>
                                        <p:tgtEl>
                                          <p:spTgt spid="2560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5603">
                                            <p:txEl>
                                              <p:pRg st="2" end="2"/>
                                            </p:txEl>
                                          </p:spTgt>
                                        </p:tgtEl>
                                        <p:attrNameLst>
                                          <p:attrName>style.visibility</p:attrName>
                                        </p:attrNameLst>
                                      </p:cBhvr>
                                      <p:to>
                                        <p:strVal val="visible"/>
                                      </p:to>
                                    </p:set>
                                    <p:animEffect transition="in" filter="box(in)">
                                      <p:cBhvr>
                                        <p:cTn id="22" dur="500"/>
                                        <p:tgtEl>
                                          <p:spTgt spid="2560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5603">
                                            <p:txEl>
                                              <p:pRg st="3" end="3"/>
                                            </p:txEl>
                                          </p:spTgt>
                                        </p:tgtEl>
                                        <p:attrNameLst>
                                          <p:attrName>style.visibility</p:attrName>
                                        </p:attrNameLst>
                                      </p:cBhvr>
                                      <p:to>
                                        <p:strVal val="visible"/>
                                      </p:to>
                                    </p:set>
                                    <p:animEffect transition="in" filter="box(in)">
                                      <p:cBhvr>
                                        <p:cTn id="27" dur="500"/>
                                        <p:tgtEl>
                                          <p:spTgt spid="25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a:xfrm>
            <a:off x="500063" y="0"/>
            <a:ext cx="8229600" cy="1143000"/>
          </a:xfrm>
        </p:spPr>
        <p:txBody>
          <a:bodyPr/>
          <a:lstStyle/>
          <a:p>
            <a:r>
              <a:rPr lang="en-US" smtClean="0">
                <a:cs typeface="Arial" panose="02080604020202020204" pitchFamily="34" charset="0"/>
              </a:rPr>
              <a:t>Theoretical Efficiency</a:t>
            </a:r>
            <a:endParaRPr lang="en-IN" smtClean="0">
              <a:cs typeface="Arial" panose="02080604020202020204" pitchFamily="34" charset="0"/>
            </a:endParaRPr>
          </a:p>
        </p:txBody>
      </p:sp>
      <p:pic>
        <p:nvPicPr>
          <p:cNvPr id="62468" name="Picture 5"/>
          <p:cNvPicPr>
            <a:picLocks noChangeAspect="1" noChangeArrowheads="1"/>
          </p:cNvPicPr>
          <p:nvPr/>
        </p:nvPicPr>
        <p:blipFill>
          <a:blip r:embed="rId1"/>
          <a:srcRect t="33266" b="12373"/>
          <a:stretch>
            <a:fillRect/>
          </a:stretch>
        </p:blipFill>
        <p:spPr bwMode="auto">
          <a:xfrm>
            <a:off x="-128744" y="1143000"/>
            <a:ext cx="9525000" cy="5715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ox(in)">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2468"/>
                                        </p:tgtEl>
                                        <p:attrNameLst>
                                          <p:attrName>style.visibility</p:attrName>
                                        </p:attrNameLst>
                                      </p:cBhvr>
                                      <p:to>
                                        <p:strVal val="visible"/>
                                      </p:to>
                                    </p:set>
                                    <p:animEffect transition="in" filter="box(in)">
                                      <p:cBhvr>
                                        <p:cTn id="12"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Content Placeholder 2"/>
          <p:cNvSpPr>
            <a:spLocks noGrp="1"/>
          </p:cNvSpPr>
          <p:nvPr>
            <p:ph idx="1"/>
          </p:nvPr>
        </p:nvSpPr>
        <p:spPr>
          <a:xfrm>
            <a:off x="0" y="1428750"/>
            <a:ext cx="3500438" cy="500063"/>
          </a:xfrm>
        </p:spPr>
        <p:txBody>
          <a:bodyPr/>
          <a:lstStyle/>
          <a:p>
            <a:pPr algn="ctr">
              <a:buFont typeface="Arial" panose="02080604020202020204" pitchFamily="34" charset="0"/>
              <a:buNone/>
            </a:pPr>
            <a:endParaRPr lang="en-US" sz="2800" smtClean="0">
              <a:cs typeface="Arial" panose="02080604020202020204" pitchFamily="34" charset="0"/>
            </a:endParaRPr>
          </a:p>
          <a:p>
            <a:pPr algn="ctr">
              <a:buFont typeface="Arial" panose="02080604020202020204" pitchFamily="34" charset="0"/>
              <a:buNone/>
            </a:pPr>
            <a:endParaRPr lang="en-US" sz="2800" smtClean="0">
              <a:cs typeface="Arial" panose="02080604020202020204" pitchFamily="34" charset="0"/>
            </a:endParaRPr>
          </a:p>
          <a:p>
            <a:pPr algn="ctr">
              <a:buFont typeface="Arial" panose="02080604020202020204" pitchFamily="34" charset="0"/>
              <a:buNone/>
            </a:pPr>
            <a:endParaRPr lang="en-US" sz="2800" smtClean="0">
              <a:cs typeface="Arial" panose="02080604020202020204" pitchFamily="34" charset="0"/>
            </a:endParaRPr>
          </a:p>
          <a:p>
            <a:pPr algn="ctr">
              <a:buFont typeface="Arial" panose="02080604020202020204" pitchFamily="34" charset="0"/>
              <a:buNone/>
            </a:pPr>
            <a:endParaRPr lang="en-US" sz="2800" smtClean="0">
              <a:cs typeface="Arial" panose="02080604020202020204" pitchFamily="34" charset="0"/>
            </a:endParaRPr>
          </a:p>
          <a:p>
            <a:pPr algn="ctr">
              <a:buFont typeface="Arial" panose="02080604020202020204" pitchFamily="34" charset="0"/>
              <a:buNone/>
            </a:pPr>
            <a:endParaRPr lang="en-US" sz="2800" smtClean="0">
              <a:cs typeface="Arial" panose="02080604020202020204" pitchFamily="34" charset="0"/>
            </a:endParaRPr>
          </a:p>
          <a:p>
            <a:pPr algn="ctr">
              <a:buFont typeface="Arial" panose="02080604020202020204" pitchFamily="34" charset="0"/>
              <a:buNone/>
            </a:pPr>
            <a:endParaRPr lang="en-US" sz="2800" smtClean="0">
              <a:cs typeface="Arial" panose="02080604020202020204" pitchFamily="34" charset="0"/>
            </a:endParaRPr>
          </a:p>
          <a:p>
            <a:pPr algn="ctr">
              <a:buFont typeface="Arial" panose="02080604020202020204" pitchFamily="34" charset="0"/>
              <a:buNone/>
            </a:pPr>
            <a:endParaRPr lang="en-US" sz="2800" smtClean="0">
              <a:cs typeface="Arial" panose="02080604020202020204" pitchFamily="34" charset="0"/>
            </a:endParaRPr>
          </a:p>
          <a:p>
            <a:pPr algn="ctr">
              <a:buFont typeface="Arial" panose="02080604020202020204" pitchFamily="34" charset="0"/>
              <a:buNone/>
            </a:pPr>
            <a:endParaRPr lang="en-US" sz="2800" smtClean="0">
              <a:cs typeface="Arial" panose="02080604020202020204" pitchFamily="34" charset="0"/>
            </a:endParaRPr>
          </a:p>
          <a:p>
            <a:pPr algn="ctr">
              <a:buFont typeface="Arial" panose="02080604020202020204" pitchFamily="34" charset="0"/>
              <a:buNone/>
            </a:pPr>
            <a:endParaRPr lang="en-US" sz="2800" smtClean="0">
              <a:cs typeface="Arial" panose="02080604020202020204" pitchFamily="34" charset="0"/>
            </a:endParaRPr>
          </a:p>
          <a:p>
            <a:pPr algn="ctr">
              <a:buFont typeface="Arial" panose="02080604020202020204" pitchFamily="34" charset="0"/>
              <a:buNone/>
            </a:pPr>
            <a:endParaRPr lang="en-US" sz="2800" smtClean="0">
              <a:cs typeface="Arial" panose="02080604020202020204" pitchFamily="34" charset="0"/>
            </a:endParaRPr>
          </a:p>
          <a:p>
            <a:pPr algn="ctr">
              <a:buFont typeface="Arial" panose="02080604020202020204" pitchFamily="34" charset="0"/>
              <a:buNone/>
            </a:pPr>
            <a:endParaRPr lang="en-US" sz="2800" smtClean="0">
              <a:cs typeface="Arial" panose="02080604020202020204" pitchFamily="34" charset="0"/>
            </a:endParaRPr>
          </a:p>
        </p:txBody>
      </p:sp>
      <p:pic>
        <p:nvPicPr>
          <p:cNvPr id="27651" name="Picture 2"/>
          <p:cNvPicPr>
            <a:picLocks noChangeAspect="1" noChangeArrowheads="1"/>
          </p:cNvPicPr>
          <p:nvPr/>
        </p:nvPicPr>
        <p:blipFill>
          <a:blip r:embed="rId1"/>
          <a:srcRect/>
          <a:stretch>
            <a:fillRect/>
          </a:stretch>
        </p:blipFill>
        <p:spPr bwMode="auto">
          <a:xfrm>
            <a:off x="3581400" y="119443"/>
            <a:ext cx="5410200" cy="6452806"/>
          </a:xfrm>
          <a:prstGeom prst="rect">
            <a:avLst/>
          </a:prstGeom>
          <a:noFill/>
          <a:ln w="9525">
            <a:noFill/>
            <a:miter lim="800000"/>
            <a:headEnd/>
            <a:tailEnd/>
          </a:ln>
        </p:spPr>
      </p:pic>
      <p:sp>
        <p:nvSpPr>
          <p:cNvPr id="4" name="Oval 3"/>
          <p:cNvSpPr/>
          <p:nvPr/>
        </p:nvSpPr>
        <p:spPr>
          <a:xfrm>
            <a:off x="4419600" y="228600"/>
            <a:ext cx="1428750" cy="107156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Slide Number Placeholder 4"/>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box(in)">
                                      <p:cBhvr>
                                        <p:cTn id="7" dur="500"/>
                                        <p:tgtEl>
                                          <p:spTgt spid="2765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274638"/>
            <a:ext cx="8458200" cy="1143000"/>
          </a:xfrm>
        </p:spPr>
        <p:txBody>
          <a:bodyPr/>
          <a:lstStyle/>
          <a:p>
            <a:r>
              <a:rPr lang="en-US" dirty="0" smtClean="0"/>
              <a:t>Maximum permissible Al and Steel for RDF </a:t>
            </a:r>
            <a:br>
              <a:rPr lang="en-US" dirty="0" smtClean="0"/>
            </a:br>
            <a:endParaRPr lang="en-US" sz="2800" dirty="0" smtClean="0"/>
          </a:p>
        </p:txBody>
      </p:sp>
      <p:pic>
        <p:nvPicPr>
          <p:cNvPr id="64515" name="Content Placeholder 3"/>
          <p:cNvPicPr>
            <a:picLocks noGrp="1"/>
          </p:cNvPicPr>
          <p:nvPr>
            <p:ph idx="1"/>
          </p:nvPr>
        </p:nvPicPr>
        <p:blipFill>
          <a:blip r:embed="rId1"/>
          <a:srcRect t="33266" b="12373"/>
          <a:stretch>
            <a:fillRect/>
          </a:stretch>
        </p:blipFill>
        <p:spPr>
          <a:xfrm>
            <a:off x="838200" y="1752600"/>
            <a:ext cx="7643813" cy="4786312"/>
          </a:xfrm>
        </p:spPr>
      </p:pic>
      <p:sp>
        <p:nvSpPr>
          <p:cNvPr id="64516" name="Rectangle 3"/>
          <p:cNvSpPr>
            <a:spLocks noChangeArrowheads="1"/>
          </p:cNvSpPr>
          <p:nvPr/>
        </p:nvSpPr>
        <p:spPr bwMode="auto">
          <a:xfrm>
            <a:off x="1357313" y="6488113"/>
            <a:ext cx="6858000" cy="369887"/>
          </a:xfrm>
          <a:prstGeom prst="rect">
            <a:avLst/>
          </a:prstGeom>
          <a:noFill/>
          <a:ln w="9525">
            <a:noFill/>
            <a:miter lim="800000"/>
          </a:ln>
        </p:spPr>
        <p:txBody>
          <a:bodyPr>
            <a:spAutoFit/>
          </a:bodyPr>
          <a:lstStyle/>
          <a:p>
            <a:r>
              <a:rPr lang="en-US"/>
              <a:t>Video De-Stoner® Air Classifier for MSW </a:t>
            </a:r>
            <a:endParaRPr lang="en-US"/>
          </a:p>
        </p:txBody>
      </p:sp>
      <p:sp>
        <p:nvSpPr>
          <p:cNvPr id="5" name="Slide Number Placeholder 4"/>
          <p:cNvSpPr>
            <a:spLocks noGrp="1"/>
          </p:cNvSpPr>
          <p:nvPr>
            <p:ph type="sldNum" sz="quarter" idx="12"/>
          </p:nvPr>
        </p:nvSpPr>
        <p:spPr/>
        <p:txBody>
          <a:bodyPr/>
          <a:lstStyle/>
          <a:p>
            <a:pPr>
              <a:defRPr/>
            </a:pPr>
            <a:fld id="{16D6AFA6-8060-4945-A1B2-AB38974C7F31}" type="slidenum">
              <a:rPr lang="en-IN" smtClean="0"/>
            </a:fld>
            <a:endParaRPr lang="en-IN"/>
          </a:p>
        </p:txBody>
      </p:sp>
      <p:sp>
        <p:nvSpPr>
          <p:cNvPr id="6" name="Rectangle 5"/>
          <p:cNvSpPr/>
          <p:nvPr/>
        </p:nvSpPr>
        <p:spPr>
          <a:xfrm>
            <a:off x="6019800" y="2438400"/>
            <a:ext cx="3124200" cy="646331"/>
          </a:xfrm>
          <a:prstGeom prst="rect">
            <a:avLst/>
          </a:prstGeom>
        </p:spPr>
        <p:txBody>
          <a:bodyPr wrap="square">
            <a:spAutoFit/>
          </a:bodyPr>
          <a:lstStyle/>
          <a:p>
            <a:r>
              <a:rPr lang="en-US" dirty="0" smtClean="0"/>
              <a:t>Air Speed:</a:t>
            </a:r>
            <a:endParaRPr lang="en-US" dirty="0" smtClean="0"/>
          </a:p>
          <a:p>
            <a:r>
              <a:rPr lang="en-US" dirty="0" smtClean="0"/>
              <a:t>Assume 12 % Al and 5 % Fe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box(in)">
                                      <p:cBhvr>
                                        <p:cTn id="7" dur="500"/>
                                        <p:tgtEl>
                                          <p:spTgt spid="645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4515"/>
                                        </p:tgtEl>
                                        <p:attrNameLst>
                                          <p:attrName>style.visibility</p:attrName>
                                        </p:attrNameLst>
                                      </p:cBhvr>
                                      <p:to>
                                        <p:strVal val="visible"/>
                                      </p:to>
                                    </p:set>
                                    <p:animEffect transition="in" filter="box(in)">
                                      <p:cBhvr>
                                        <p:cTn id="12" dur="500"/>
                                        <p:tgtEl>
                                          <p:spTgt spid="645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7188" y="714375"/>
            <a:ext cx="8372475" cy="1143000"/>
          </a:xfrm>
        </p:spPr>
        <p:txBody>
          <a:bodyPr/>
          <a:lstStyle/>
          <a:p>
            <a:pPr algn="l"/>
            <a:r>
              <a:rPr lang="en-US" sz="2400" b="1" dirty="0" smtClean="0">
                <a:cs typeface="Arial" panose="02080604020202020204" pitchFamily="34" charset="0"/>
              </a:rPr>
              <a:t>MSW containing </a:t>
            </a:r>
            <a:r>
              <a:rPr lang="en-US" sz="2400" b="1" u="sng" dirty="0" smtClean="0">
                <a:solidFill>
                  <a:srgbClr val="FF0000"/>
                </a:solidFill>
                <a:cs typeface="Arial" panose="02080604020202020204" pitchFamily="34" charset="0"/>
              </a:rPr>
              <a:t>equal amounts of paper, plastics, Aluminum &amp; Steel </a:t>
            </a:r>
            <a:r>
              <a:rPr lang="en-US" sz="2400" b="1" dirty="0" smtClean="0">
                <a:cs typeface="Arial" panose="02080604020202020204" pitchFamily="34" charset="0"/>
              </a:rPr>
              <a:t>is fed into an air classifier operating with an air velocity of 175 cm/sec. Calculate the recovery of the organic product and the purity of the product. </a:t>
            </a:r>
            <a:br>
              <a:rPr lang="en-US" sz="2400" b="1" dirty="0" smtClean="0">
                <a:cs typeface="Arial" panose="02080604020202020204" pitchFamily="34" charset="0"/>
              </a:rPr>
            </a:br>
            <a:endParaRPr lang="en-US" sz="2400" b="1" dirty="0" smtClean="0">
              <a:cs typeface="Arial" panose="02080604020202020204" pitchFamily="34" charset="0"/>
            </a:endParaRPr>
          </a:p>
        </p:txBody>
      </p:sp>
      <p:pic>
        <p:nvPicPr>
          <p:cNvPr id="124930" name="Picture 2"/>
          <p:cNvPicPr>
            <a:picLocks noChangeAspect="1" noChangeArrowheads="1"/>
          </p:cNvPicPr>
          <p:nvPr/>
        </p:nvPicPr>
        <p:blipFill>
          <a:blip r:embed="rId1"/>
          <a:srcRect/>
          <a:stretch>
            <a:fillRect/>
          </a:stretch>
        </p:blipFill>
        <p:spPr bwMode="auto">
          <a:xfrm>
            <a:off x="228600" y="2209800"/>
            <a:ext cx="7500938" cy="1311275"/>
          </a:xfrm>
          <a:prstGeom prst="rect">
            <a:avLst/>
          </a:prstGeom>
          <a:noFill/>
          <a:ln w="9525">
            <a:noFill/>
            <a:miter lim="800000"/>
            <a:headEnd/>
            <a:tailEnd/>
          </a:ln>
        </p:spPr>
      </p:pic>
      <p:pic>
        <p:nvPicPr>
          <p:cNvPr id="124931" name="Picture 3"/>
          <p:cNvPicPr>
            <a:picLocks noChangeAspect="1" noChangeArrowheads="1"/>
          </p:cNvPicPr>
          <p:nvPr/>
        </p:nvPicPr>
        <p:blipFill>
          <a:blip r:embed="rId2"/>
          <a:srcRect/>
          <a:stretch>
            <a:fillRect/>
          </a:stretch>
        </p:blipFill>
        <p:spPr bwMode="auto">
          <a:xfrm>
            <a:off x="0" y="3786188"/>
            <a:ext cx="5308600" cy="1509712"/>
          </a:xfrm>
          <a:prstGeom prst="rect">
            <a:avLst/>
          </a:prstGeom>
          <a:noFill/>
          <a:ln w="9525">
            <a:noFill/>
            <a:miter lim="800000"/>
            <a:headEnd/>
            <a:tailEnd/>
          </a:ln>
        </p:spPr>
      </p:pic>
      <p:pic>
        <p:nvPicPr>
          <p:cNvPr id="124932" name="Picture 4"/>
          <p:cNvPicPr>
            <a:picLocks noChangeAspect="1" noChangeArrowheads="1"/>
          </p:cNvPicPr>
          <p:nvPr/>
        </p:nvPicPr>
        <p:blipFill>
          <a:blip r:embed="rId3"/>
          <a:srcRect/>
          <a:stretch>
            <a:fillRect/>
          </a:stretch>
        </p:blipFill>
        <p:spPr bwMode="auto">
          <a:xfrm>
            <a:off x="381000" y="5486400"/>
            <a:ext cx="3932237" cy="504825"/>
          </a:xfrm>
          <a:prstGeom prst="rect">
            <a:avLst/>
          </a:prstGeom>
          <a:noFill/>
          <a:ln w="9525">
            <a:noFill/>
            <a:miter lim="800000"/>
            <a:headEnd/>
            <a:tailEnd/>
          </a:ln>
        </p:spPr>
      </p:pic>
      <p:pic>
        <p:nvPicPr>
          <p:cNvPr id="124933" name="Picture 5"/>
          <p:cNvPicPr>
            <a:picLocks noChangeAspect="1" noChangeArrowheads="1"/>
          </p:cNvPicPr>
          <p:nvPr/>
        </p:nvPicPr>
        <p:blipFill>
          <a:blip r:embed="rId4"/>
          <a:srcRect/>
          <a:stretch>
            <a:fillRect/>
          </a:stretch>
        </p:blipFill>
        <p:spPr bwMode="auto">
          <a:xfrm>
            <a:off x="381000" y="6096000"/>
            <a:ext cx="3848100" cy="500062"/>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pPr>
              <a:defRPr/>
            </a:pPr>
            <a:fld id="{16D6AFA6-8060-4945-A1B2-AB38974C7F31}" type="slidenum">
              <a:rPr lang="en-IN" smtClean="0"/>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24930"/>
                                        </p:tgtEl>
                                        <p:attrNameLst>
                                          <p:attrName>style.visibility</p:attrName>
                                        </p:attrNameLst>
                                      </p:cBhvr>
                                      <p:to>
                                        <p:strVal val="visible"/>
                                      </p:to>
                                    </p:set>
                                    <p:animEffect transition="in" filter="box(in)">
                                      <p:cBhvr>
                                        <p:cTn id="12" dur="500"/>
                                        <p:tgtEl>
                                          <p:spTgt spid="12493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24931"/>
                                        </p:tgtEl>
                                        <p:attrNameLst>
                                          <p:attrName>style.visibility</p:attrName>
                                        </p:attrNameLst>
                                      </p:cBhvr>
                                      <p:to>
                                        <p:strVal val="visible"/>
                                      </p:to>
                                    </p:set>
                                    <p:animEffect transition="in" filter="box(in)">
                                      <p:cBhvr>
                                        <p:cTn id="17" dur="500"/>
                                        <p:tgtEl>
                                          <p:spTgt spid="12493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24932"/>
                                        </p:tgtEl>
                                        <p:attrNameLst>
                                          <p:attrName>style.visibility</p:attrName>
                                        </p:attrNameLst>
                                      </p:cBhvr>
                                      <p:to>
                                        <p:strVal val="visible"/>
                                      </p:to>
                                    </p:set>
                                    <p:animEffect transition="in" filter="box(in)">
                                      <p:cBhvr>
                                        <p:cTn id="22" dur="500"/>
                                        <p:tgtEl>
                                          <p:spTgt spid="12493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24933"/>
                                        </p:tgtEl>
                                        <p:attrNameLst>
                                          <p:attrName>style.visibility</p:attrName>
                                        </p:attrNameLst>
                                      </p:cBhvr>
                                      <p:to>
                                        <p:strVal val="visible"/>
                                      </p:to>
                                    </p:set>
                                    <p:animEffect transition="in" filter="box(in)">
                                      <p:cBhvr>
                                        <p:cTn id="27" dur="500"/>
                                        <p:tgtEl>
                                          <p:spTgt spid="124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27473</Words>
  <Application>WPS Presentation</Application>
  <PresentationFormat>On-screen Show (4:3)</PresentationFormat>
  <Paragraphs>1309</Paragraphs>
  <Slides>106</Slides>
  <Notes>1</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1</vt:i4>
      </vt:variant>
      <vt:variant>
        <vt:lpstr>幻灯片标题</vt:lpstr>
      </vt:variant>
      <vt:variant>
        <vt:i4>106</vt:i4>
      </vt:variant>
    </vt:vector>
  </HeadingPairs>
  <TitlesOfParts>
    <vt:vector size="126" baseType="lpstr">
      <vt:lpstr>Arial</vt:lpstr>
      <vt:lpstr>SimSun</vt:lpstr>
      <vt:lpstr>Wingdings</vt:lpstr>
      <vt:lpstr>DejaVu Sans</vt:lpstr>
      <vt:lpstr>Calibri</vt:lpstr>
      <vt:lpstr>Arial</vt:lpstr>
      <vt:lpstr>Calibri</vt:lpstr>
      <vt:lpstr>Times New Roman</vt:lpstr>
      <vt:lpstr>Times New Roman</vt:lpstr>
      <vt:lpstr>Caxton-Book</vt:lpstr>
      <vt:lpstr>Symbol</vt:lpstr>
      <vt:lpstr>MT Extra</vt:lpstr>
      <vt:lpstr>ArialMT</vt:lpstr>
      <vt:lpstr>Symbol</vt:lpstr>
      <vt:lpstr>微软雅黑</vt:lpstr>
      <vt:lpstr>Droid Sans Fallback</vt:lpstr>
      <vt:lpstr>Arial Unicode MS</vt:lpstr>
      <vt:lpstr>Gubbi</vt:lpstr>
      <vt:lpstr>Office Theme</vt:lpstr>
      <vt:lpstr>Equation.3</vt:lpstr>
      <vt:lpstr>SOLID WASTE SEPARATION AND PROCESSING</vt:lpstr>
      <vt:lpstr>Flowsheet-1  (Typical Ongoing Projects) </vt:lpstr>
      <vt:lpstr>Flowsheet-2 – Jindal Plant, Okhla, Jabalpur etc.,)</vt:lpstr>
      <vt:lpstr>Flowsheet-3</vt:lpstr>
      <vt:lpstr>Flowsheet-4</vt:lpstr>
      <vt:lpstr>DETAILED FLOWSHEET MIXED WASTE</vt:lpstr>
      <vt:lpstr>Dry Waste (SWM 2016)</vt:lpstr>
      <vt:lpstr>Wet Waste (SWM 2016)</vt:lpstr>
      <vt:lpstr>Typical Flowsheet SWM Rules 2016</vt:lpstr>
      <vt:lpstr>PART A- PROCESSING OF SOLID WASTE </vt:lpstr>
      <vt:lpstr>1: RECEIVING AREA (STORAGE AREA) (TIPPING FLOOR)</vt:lpstr>
      <vt:lpstr>Type-1: MSW pit with an overhead bridge crane: Common in Incinerator facilities </vt:lpstr>
      <vt:lpstr>Tipping Floor &amp; Pit </vt:lpstr>
      <vt:lpstr>MSW Pit with Overhead Crane</vt:lpstr>
      <vt:lpstr> Type-2: Large Tipping Floor- Most Common  </vt:lpstr>
      <vt:lpstr>Design the Receiving Area/tipping floor for 100 TPD Dry Waste facility of solid waste management.  Assume the following data: Storage period – 3 days Density of MSW – 200 kg/m3 No of days of effective operation – 320 Days Height of Waste – 3 m 30% additional Space for Vehicular Movement. </vt:lpstr>
      <vt:lpstr>Contd….</vt:lpstr>
      <vt:lpstr>2: Conveying Municipal Solid Waste </vt:lpstr>
      <vt:lpstr>Conveyors: Skirts (sides) are sometimes used for bulky materials</vt:lpstr>
      <vt:lpstr>PowerPoint 演示文稿</vt:lpstr>
      <vt:lpstr>PowerPoint 演示文稿</vt:lpstr>
      <vt:lpstr>PowerPoint 演示文稿</vt:lpstr>
      <vt:lpstr>Design Considerations</vt:lpstr>
      <vt:lpstr>PowerPoint 演示文稿</vt:lpstr>
      <vt:lpstr>Power Requirement</vt:lpstr>
      <vt:lpstr>Power Requirement</vt:lpstr>
      <vt:lpstr>Power Requirement</vt:lpstr>
      <vt:lpstr>PowerPoint 演示文稿</vt:lpstr>
      <vt:lpstr>PowerPoint 演示文稿</vt:lpstr>
      <vt:lpstr>Calculate the HP requirement of a belt conveyor for the following conditions; Throughput 45 t/h Length- 400 ft Speed- 400 ft/min Angle of inclination -15o </vt:lpstr>
      <vt:lpstr>Calculate the HP requirement of a belt conveyor for the following conditions; Throughput 45 t/h Length- 40 ft Speed- 30 ft/min Angle of inclination -15o </vt:lpstr>
      <vt:lpstr>3.0 Shredding of Municipal Solid Waste</vt:lpstr>
      <vt:lpstr>Shredder (Hammer mill)</vt:lpstr>
      <vt:lpstr>Hammer Mill</vt:lpstr>
      <vt:lpstr>Shear Shredders</vt:lpstr>
      <vt:lpstr>PowerPoint 演示文稿</vt:lpstr>
      <vt:lpstr>Power Requirement</vt:lpstr>
      <vt:lpstr>PowerPoint 演示文稿</vt:lpstr>
      <vt:lpstr>PowerPoint 演示文稿</vt:lpstr>
      <vt:lpstr>TYPICAL BOND WORK INDICES OF SHREDDERS </vt:lpstr>
      <vt:lpstr>Determine the power requirement to shred 100 tonnes/day of solid waste having an 80 th percentile size of 30 cm to a product having an 80 th percentile size of 1.7 cm.  Assume that Wi=434 </vt:lpstr>
      <vt:lpstr>PowerPoint 演示文稿</vt:lpstr>
      <vt:lpstr>PowerPoint 演示文稿</vt:lpstr>
      <vt:lpstr>Application of Shredder for Indian MSW</vt:lpstr>
      <vt:lpstr>PART B- MATERIAL SEPARATION FROM SOLID WASTE  </vt:lpstr>
      <vt:lpstr>Binary Separation: Effectiveness (Recovery &amp; Purity) of Separation</vt:lpstr>
      <vt:lpstr>A second parameter, purity, must also be used to describe the performance of a separation device. The purity function represents the quality of the material separated in terms of its contamination by the other material. The percentage of purity of the recovered material can be defined as follows: </vt:lpstr>
      <vt:lpstr>Problem : Given that 100 t/h of commingled MSW with 8 % Glass is applied to a trommel screen for the removal of glass prior to shredding, determine and recovery, purity, and efficiency of the screen based on the following experimental data. Weight of underflow  =  10 t/h Weight of glass in screen underflow  =  7.2 t/h   </vt:lpstr>
      <vt:lpstr>PowerPoint 演示文稿</vt:lpstr>
      <vt:lpstr>Unit Processes: Manual Separation</vt:lpstr>
      <vt:lpstr>Manual Separation</vt:lpstr>
      <vt:lpstr>PowerPoint 演示文稿</vt:lpstr>
      <vt:lpstr>Pickers (hand sorters) have two major functions: Positive sorting and negative sorting; </vt:lpstr>
      <vt:lpstr>PowerPoint 演示文稿</vt:lpstr>
      <vt:lpstr>Manual Sorting Station</vt:lpstr>
      <vt:lpstr>Manual Sorting Station-Bottom</vt:lpstr>
      <vt:lpstr>Conveying Recyclables</vt:lpstr>
      <vt:lpstr>Recyclables</vt:lpstr>
      <vt:lpstr>Manual Separation</vt:lpstr>
      <vt:lpstr>Design the manual sorting facility for 100 tpd of solid waste. Assume the maximum pick capacity of a person 250 kg/h. No. of days of effective operation considered in a year = 320 days No. of operating hours considered in a day = 16 hrs. Space provided per Person =1.50 m No. of units and belt provided = 1. </vt:lpstr>
      <vt:lpstr>PowerPoint 演示文稿</vt:lpstr>
      <vt:lpstr>SCREENING OF SOLID WASTE </vt:lpstr>
      <vt:lpstr>  VIBRATING SCREEN </vt:lpstr>
      <vt:lpstr>DISK SCREEN </vt:lpstr>
      <vt:lpstr>Disk Screen</vt:lpstr>
      <vt:lpstr>Disk/Roller Screens</vt:lpstr>
      <vt:lpstr>Overflow and Underflow</vt:lpstr>
      <vt:lpstr>DISK SCREEN </vt:lpstr>
      <vt:lpstr>PowerPoint 演示文稿</vt:lpstr>
      <vt:lpstr>PowerPoint 演示文稿</vt:lpstr>
      <vt:lpstr>PowerPoint 演示文稿</vt:lpstr>
      <vt:lpstr>Trommel Screen</vt:lpstr>
      <vt:lpstr>Trommel Screen</vt:lpstr>
      <vt:lpstr>Trommel Screen: Inclination and Slot sizes</vt:lpstr>
      <vt:lpstr>Trommel: Additional Use- Bag Opening</vt:lpstr>
      <vt:lpstr>Screening of Compost</vt:lpstr>
      <vt:lpstr>Rotation of Trommel: Tumbling Motion </vt:lpstr>
      <vt:lpstr>PowerPoint 演示文稿</vt:lpstr>
      <vt:lpstr>PowerPoint 演示文稿</vt:lpstr>
      <vt:lpstr>Calculate the critical speed of a 3-m-diameter trommel.  </vt:lpstr>
      <vt:lpstr>Effect of Refuse Fraction</vt:lpstr>
      <vt:lpstr>Analysis of Trommel Screen</vt:lpstr>
      <vt:lpstr>PowerPoint 演示文稿</vt:lpstr>
      <vt:lpstr>PowerPoint 演示文稿</vt:lpstr>
      <vt:lpstr>Throughput by Trommel Screen</vt:lpstr>
      <vt:lpstr>Problem:</vt:lpstr>
      <vt:lpstr>Drum Length</vt:lpstr>
      <vt:lpstr>Trommel: Specs</vt:lpstr>
      <vt:lpstr>Air Classifiers</vt:lpstr>
      <vt:lpstr>Air Classifier</vt:lpstr>
      <vt:lpstr>Air Classifier</vt:lpstr>
      <vt:lpstr>Air Classifier</vt:lpstr>
      <vt:lpstr>Air Classifier</vt:lpstr>
      <vt:lpstr>Specifications</vt:lpstr>
      <vt:lpstr>Air Classifiers</vt:lpstr>
      <vt:lpstr>Theoretical Efficiency</vt:lpstr>
      <vt:lpstr>PowerPoint 演示文稿</vt:lpstr>
      <vt:lpstr>Maximum permissible Al and Steel for RDF  </vt:lpstr>
      <vt:lpstr>MSW containing equal amounts of paper, plastics, Aluminum &amp; Steel is fed into an air classifier operating with an air velocity of 175 cm/sec. Calculate the recovery of the organic product and the purity of the product.  </vt:lpstr>
      <vt:lpstr>Binary Separation: Effectiveness (Recovery &amp; Purity) of Separation</vt:lpstr>
      <vt:lpstr>Magnetic Separation</vt:lpstr>
      <vt:lpstr>Magnetic Separator</vt:lpstr>
      <vt:lpstr>Magnetic Separation</vt:lpstr>
      <vt:lpstr>Eddy Current Separator: Separate aluminum &amp; other non-ferrous metals from process stream, municipal recycling facility (MRF)</vt:lpstr>
      <vt:lpstr>Eddy Current Separator </vt:lpstr>
      <vt:lpstr>Eddy Current Separator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Separation, processing &amp; transformation</dc:title>
  <dc:creator>Windows User</dc:creator>
  <cp:lastModifiedBy>faculty</cp:lastModifiedBy>
  <cp:revision>541</cp:revision>
  <dcterms:created xsi:type="dcterms:W3CDTF">2021-10-27T08:51:07Z</dcterms:created>
  <dcterms:modified xsi:type="dcterms:W3CDTF">2021-10-27T08:51:07Z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1033-11.1.0.9080</vt:lpwstr>
  </property>
</Properties>
</file>