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065E-D734-4979-8BBA-9069668FEA9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DE0CE-7BE4-4230-A7E6-BB6C7282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DA8E-62F9-43C2-B750-341050F864B9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2696-91E9-4E97-9C65-85BEBD2F1D40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C61F6-E1A4-4810-8A55-73B31765ABD2}" type="datetime1">
              <a:rPr lang="en-US" smtClean="0"/>
              <a:t>9/3/2021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71FB-EE72-4CC3-AB8C-BB5D071D203A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F543-D685-4D8B-8A71-605E3F0941F6}" type="datetime1">
              <a:rPr lang="en-US" smtClean="0"/>
              <a:t>9/3/2021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819" y="558800"/>
            <a:ext cx="694499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76020"/>
            <a:ext cx="7689850" cy="207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666C-4AB7-4FC4-BC7F-F54DA2FF5830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085projects.info/images/Timing-Diagram-Pic10-pic45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278129"/>
            <a:ext cx="8398510" cy="624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Timing</a:t>
            </a:r>
            <a:r>
              <a:rPr sz="24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Diagram</a:t>
            </a:r>
            <a:r>
              <a:rPr sz="24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is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 a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 graphical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representation.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It </a:t>
            </a:r>
            <a:r>
              <a:rPr sz="2400" b="1" spc="-80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represents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execution time taken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by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each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instruction in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a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graphical format. The execution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time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is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represented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in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T-states.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Instruction</a:t>
            </a:r>
            <a:r>
              <a:rPr sz="24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Cycle:</a:t>
            </a:r>
            <a:endParaRPr sz="2400">
              <a:latin typeface="Verdana"/>
              <a:cs typeface="Verdana"/>
            </a:endParaRPr>
          </a:p>
          <a:p>
            <a:pPr marL="737870">
              <a:lnSpc>
                <a:spcPct val="100000"/>
              </a:lnSpc>
            </a:pP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The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 time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required</a:t>
            </a:r>
            <a:r>
              <a:rPr sz="2400" b="1" spc="-2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to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execute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an</a:t>
            </a:r>
            <a:r>
              <a:rPr sz="2400" b="1" spc="-2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instruction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Machine</a:t>
            </a:r>
            <a:r>
              <a:rPr sz="2400" b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Cycle:</a:t>
            </a:r>
            <a:endParaRPr sz="2400">
              <a:latin typeface="Verdana"/>
              <a:cs typeface="Verdana"/>
            </a:endParaRPr>
          </a:p>
          <a:p>
            <a:pPr marL="12700" marR="283210" indent="725170">
              <a:lnSpc>
                <a:spcPct val="100000"/>
              </a:lnSpc>
            </a:pP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The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time required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to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access the memory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or </a:t>
            </a:r>
            <a:r>
              <a:rPr sz="2400" b="1" spc="-81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input/output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devices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 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T-State:</a:t>
            </a:r>
            <a:endParaRPr sz="2400">
              <a:latin typeface="Verdana"/>
              <a:cs typeface="Verdana"/>
            </a:endParaRPr>
          </a:p>
          <a:p>
            <a:pPr marL="12700" marR="379095">
              <a:lnSpc>
                <a:spcPct val="100000"/>
              </a:lnSpc>
              <a:buSzPct val="95833"/>
              <a:buFont typeface="Verdana"/>
              <a:buChar char="•"/>
              <a:tabLst>
                <a:tab pos="179705" algn="l"/>
              </a:tabLst>
            </a:pP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The machine cycle and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instruction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cycle takes </a:t>
            </a:r>
            <a:r>
              <a:rPr sz="2400" b="1" spc="-81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multiple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 clock</a:t>
            </a:r>
            <a:r>
              <a:rPr sz="2400" b="1" spc="-2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periods.</a:t>
            </a:r>
            <a:endParaRPr sz="2400">
              <a:latin typeface="Verdana"/>
              <a:cs typeface="Verdana"/>
            </a:endParaRPr>
          </a:p>
          <a:p>
            <a:pPr marL="12700" marR="791210">
              <a:lnSpc>
                <a:spcPct val="100000"/>
              </a:lnSpc>
              <a:buSzPct val="95833"/>
              <a:buFont typeface="Verdana"/>
              <a:buChar char="•"/>
              <a:tabLst>
                <a:tab pos="179705" algn="l"/>
              </a:tabLst>
            </a:pP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A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portion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of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an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operation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carried out 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in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one </a:t>
            </a:r>
            <a:r>
              <a:rPr sz="2400" b="1" spc="-81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system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clock</a:t>
            </a:r>
            <a:r>
              <a:rPr sz="2400" b="1" spc="-10" dirty="0">
                <a:solidFill>
                  <a:srgbClr val="993366"/>
                </a:solidFill>
                <a:latin typeface="Verdana"/>
                <a:cs typeface="Verdana"/>
              </a:rPr>
              <a:t> period is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called</a:t>
            </a:r>
            <a:r>
              <a:rPr sz="2400" b="1" spc="-15" dirty="0">
                <a:solidFill>
                  <a:srgbClr val="993366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993366"/>
                </a:solidFill>
                <a:latin typeface="Verdana"/>
                <a:cs typeface="Verdana"/>
              </a:rPr>
              <a:t>as</a:t>
            </a:r>
            <a:r>
              <a:rPr sz="2400" b="1" spc="-5" dirty="0">
                <a:solidFill>
                  <a:srgbClr val="993366"/>
                </a:solidFill>
                <a:latin typeface="Verdana"/>
                <a:cs typeface="Verdana"/>
              </a:rPr>
              <a:t> T-state.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800" y="322579"/>
            <a:ext cx="64935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9710" algn="l"/>
              </a:tabLst>
            </a:pPr>
            <a:r>
              <a:rPr dirty="0">
                <a:latin typeface="Times New Roman"/>
                <a:cs typeface="Times New Roman"/>
              </a:rPr>
              <a:t>3.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Memory	write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cycle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(3T)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192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0"/>
            <a:ext cx="8258809" cy="66535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machine cycles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T-states.</a:t>
            </a:r>
            <a:endParaRPr sz="24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72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T1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state: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1600"/>
              </a:lnSpc>
              <a:spcBef>
                <a:spcPts val="63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higher order address bus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(A8-A15)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lower order address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data multiplexed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(AD0-AD7) </a:t>
            </a:r>
            <a:r>
              <a:rPr sz="2400" spc="-5" dirty="0">
                <a:latin typeface="Calibri"/>
                <a:cs typeface="Calibri"/>
              </a:rPr>
              <a:t>bus. </a:t>
            </a:r>
            <a:r>
              <a:rPr sz="2400" b="1" spc="-5" dirty="0">
                <a:latin typeface="Calibri"/>
                <a:cs typeface="Calibri"/>
              </a:rPr>
              <a:t>ALE goes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high </a:t>
            </a:r>
            <a:r>
              <a:rPr sz="2400" spc="-5" dirty="0">
                <a:latin typeface="Calibri"/>
                <a:cs typeface="Calibri"/>
              </a:rPr>
              <a:t>so 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 latches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(AD0-AD7) so that complete 16-bit address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available.</a:t>
            </a:r>
            <a:endParaRPr sz="2400">
              <a:latin typeface="Calibri"/>
              <a:cs typeface="Calibri"/>
            </a:endParaRPr>
          </a:p>
          <a:p>
            <a:pPr marL="355600" marR="68580">
              <a:lnSpc>
                <a:spcPct val="101699"/>
              </a:lnSpc>
              <a:spcBef>
                <a:spcPts val="590"/>
              </a:spcBef>
            </a:pP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mp</a:t>
            </a:r>
            <a:r>
              <a:rPr sz="2400" spc="-5" dirty="0">
                <a:latin typeface="Calibri"/>
                <a:cs typeface="Calibri"/>
              </a:rPr>
              <a:t> identifies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</a:t>
            </a:r>
            <a:r>
              <a:rPr sz="2400" dirty="0">
                <a:latin typeface="Calibri"/>
                <a:cs typeface="Calibri"/>
              </a:rPr>
              <a:t> read</a:t>
            </a:r>
            <a:r>
              <a:rPr sz="2400" spc="-5" dirty="0">
                <a:latin typeface="Calibri"/>
                <a:cs typeface="Calibri"/>
              </a:rPr>
              <a:t> machine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cycle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from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status signals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IO/M’=0, S1=0,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S0=1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This condition indicates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read</a:t>
            </a:r>
            <a:r>
              <a:rPr sz="2400" spc="-5" dirty="0">
                <a:latin typeface="Calibri"/>
                <a:cs typeface="Calibri"/>
              </a:rPr>
              <a:t> cycle.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4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T2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state:</a:t>
            </a:r>
            <a:endParaRPr sz="2400">
              <a:latin typeface="Calibri"/>
              <a:cs typeface="Calibri"/>
            </a:endParaRPr>
          </a:p>
          <a:p>
            <a:pPr marL="355600" marR="262255">
              <a:lnSpc>
                <a:spcPct val="101699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Selected memory location 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placed on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(D0-D7)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A/D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multiplexed</a:t>
            </a:r>
            <a:r>
              <a:rPr sz="2400" spc="-10" dirty="0">
                <a:latin typeface="Calibri"/>
                <a:cs typeface="Calibri"/>
              </a:rPr>
              <a:t> bus.</a:t>
            </a:r>
            <a:r>
              <a:rPr sz="2400" spc="-5" dirty="0">
                <a:latin typeface="Calibri"/>
                <a:cs typeface="Calibri"/>
              </a:rPr>
              <a:t> WR’ goes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5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T3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State:</a:t>
            </a:r>
            <a:endParaRPr sz="2400">
              <a:latin typeface="Calibri"/>
              <a:cs typeface="Calibri"/>
            </a:endParaRPr>
          </a:p>
          <a:p>
            <a:pPr marL="355600" marR="411480" indent="-342900" algn="just">
              <a:lnSpc>
                <a:spcPct val="1016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 the middle of the </a:t>
            </a:r>
            <a:r>
              <a:rPr sz="2400" spc="-10" dirty="0">
                <a:latin typeface="Calibri"/>
                <a:cs typeface="Calibri"/>
              </a:rPr>
              <a:t>T3 </a:t>
            </a:r>
            <a:r>
              <a:rPr sz="2400" spc="-5" dirty="0">
                <a:latin typeface="Calibri"/>
                <a:cs typeface="Calibri"/>
              </a:rPr>
              <a:t>state </a:t>
            </a:r>
            <a:r>
              <a:rPr sz="2400" dirty="0">
                <a:latin typeface="Calibri"/>
                <a:cs typeface="Calibri"/>
              </a:rPr>
              <a:t>WR’ </a:t>
            </a:r>
            <a:r>
              <a:rPr sz="2400" spc="-5" dirty="0">
                <a:latin typeface="Calibri"/>
                <a:cs typeface="Calibri"/>
              </a:rPr>
              <a:t>goes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high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disables the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memory write operation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data which was obtained from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memory is then decoded.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0" y="299720"/>
            <a:ext cx="4819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4.I/O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read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cycle(3T)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9154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1529" y="223520"/>
            <a:ext cx="4975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5.I/O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write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cycle(3T)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382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792" y="2175296"/>
            <a:ext cx="6596149" cy="39880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3639" y="87629"/>
            <a:ext cx="4234180" cy="151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475"/>
              </a:lnSpc>
              <a:spcBef>
                <a:spcPts val="100"/>
              </a:spcBef>
            </a:pPr>
            <a:r>
              <a:rPr sz="5400" b="0" spc="-10" dirty="0">
                <a:solidFill>
                  <a:srgbClr val="000000"/>
                </a:solidFill>
                <a:latin typeface="Calibri"/>
                <a:cs typeface="Calibri"/>
              </a:rPr>
              <a:t>STA</a:t>
            </a:r>
            <a:r>
              <a:rPr sz="5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0" spc="-10" dirty="0">
                <a:solidFill>
                  <a:srgbClr val="000000"/>
                </a:solidFill>
                <a:latin typeface="Calibri"/>
                <a:cs typeface="Calibri"/>
              </a:rPr>
              <a:t>instruction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ts val="5275"/>
              </a:lnSpc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ex: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" dirty="0"/>
              <a:t>STA</a:t>
            </a:r>
            <a:r>
              <a:rPr spc="-35" dirty="0"/>
              <a:t> </a:t>
            </a:r>
            <a:r>
              <a:rPr spc="-5" dirty="0"/>
              <a:t>526A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429" y="971550"/>
            <a:ext cx="50488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115" marR="5080" indent="-128905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require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m/c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cycles </a:t>
            </a:r>
            <a:r>
              <a:rPr b="0" spc="-9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states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8220" y="2312670"/>
            <a:ext cx="4601210" cy="2706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7160" algn="just">
              <a:lnSpc>
                <a:spcPct val="99900"/>
              </a:lnSpc>
              <a:spcBef>
                <a:spcPts val="105"/>
              </a:spcBef>
            </a:pPr>
            <a:r>
              <a:rPr sz="4400" spc="-5" dirty="0">
                <a:latin typeface="Calibri"/>
                <a:cs typeface="Calibri"/>
              </a:rPr>
              <a:t>1.opcode fetch(4T) 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2.memory </a:t>
            </a:r>
            <a:r>
              <a:rPr sz="4400" dirty="0">
                <a:latin typeface="Calibri"/>
                <a:cs typeface="Calibri"/>
              </a:rPr>
              <a:t>read(3T) 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3.memory </a:t>
            </a:r>
            <a:r>
              <a:rPr sz="4400" spc="-5" dirty="0">
                <a:latin typeface="Calibri"/>
                <a:cs typeface="Calibri"/>
              </a:rPr>
              <a:t>read(3T) 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4.Memory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write(3T)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88392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689" y="497840"/>
            <a:ext cx="59772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Timing</a:t>
            </a:r>
            <a:r>
              <a:rPr spc="-25" dirty="0"/>
              <a:t> </a:t>
            </a:r>
            <a:r>
              <a:rPr spc="-5" dirty="0"/>
              <a:t>diagram</a:t>
            </a:r>
            <a:r>
              <a:rPr spc="-20" dirty="0"/>
              <a:t> </a:t>
            </a:r>
            <a:r>
              <a:rPr spc="-5" dirty="0"/>
              <a:t>for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20" dirty="0"/>
              <a:t>C0</a:t>
            </a:r>
            <a:r>
              <a:rPr sz="2400" spc="20" dirty="0"/>
              <a:t>H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704455" cy="325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Fetching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Opcode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DB</a:t>
            </a:r>
            <a:r>
              <a:rPr sz="2400" b="1" spc="10" dirty="0">
                <a:latin typeface="Calibri"/>
                <a:cs typeface="Calibri"/>
              </a:rPr>
              <a:t>H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from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memory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4125H.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Read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port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address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C0</a:t>
            </a:r>
            <a:r>
              <a:rPr sz="2400" b="1" spc="10" dirty="0">
                <a:latin typeface="Calibri"/>
                <a:cs typeface="Calibri"/>
              </a:rPr>
              <a:t>H</a:t>
            </a:r>
            <a:r>
              <a:rPr sz="2400" b="1" spc="1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from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4126</a:t>
            </a:r>
            <a:r>
              <a:rPr sz="2400" b="1" spc="-5" dirty="0">
                <a:latin typeface="Calibri"/>
                <a:cs typeface="Calibri"/>
              </a:rPr>
              <a:t>H</a:t>
            </a:r>
            <a:r>
              <a:rPr sz="3200" b="1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33655" indent="-3429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Read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content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port </a:t>
            </a:r>
            <a:r>
              <a:rPr sz="3200" b="1" spc="10" dirty="0">
                <a:latin typeface="Calibri"/>
                <a:cs typeface="Calibri"/>
              </a:rPr>
              <a:t>C0</a:t>
            </a:r>
            <a:r>
              <a:rPr sz="2800" b="1" spc="10" dirty="0">
                <a:latin typeface="Calibri"/>
                <a:cs typeface="Calibri"/>
              </a:rPr>
              <a:t>H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and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send </a:t>
            </a:r>
            <a:r>
              <a:rPr sz="3200" b="1" dirty="0">
                <a:latin typeface="Calibri"/>
                <a:cs typeface="Calibri"/>
              </a:rPr>
              <a:t>it</a:t>
            </a:r>
            <a:r>
              <a:rPr sz="3200" b="1" spc="-5" dirty="0">
                <a:latin typeface="Calibri"/>
                <a:cs typeface="Calibri"/>
              </a:rPr>
              <a:t> to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accumulator.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Let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content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port </a:t>
            </a:r>
            <a:r>
              <a:rPr sz="3200" b="1" dirty="0">
                <a:latin typeface="Calibri"/>
                <a:cs typeface="Calibri"/>
              </a:rPr>
              <a:t>is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5E</a:t>
            </a:r>
            <a:r>
              <a:rPr sz="2400" b="1" spc="10" dirty="0">
                <a:latin typeface="Calibri"/>
                <a:cs typeface="Calibri"/>
              </a:rPr>
              <a:t>H</a:t>
            </a:r>
            <a:r>
              <a:rPr sz="3200" b="1" spc="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3429" y="971550"/>
            <a:ext cx="5048885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It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require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3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m/c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cycles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10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states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00">
              <a:latin typeface="Calibri"/>
              <a:cs typeface="Calibri"/>
            </a:endParaRPr>
          </a:p>
          <a:p>
            <a:pPr marL="542290" marR="531495" indent="-635" algn="ctr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opcode </a:t>
            </a:r>
            <a:r>
              <a:rPr sz="4400" spc="-5" dirty="0">
                <a:latin typeface="Calibri"/>
                <a:cs typeface="Calibri"/>
              </a:rPr>
              <a:t>fetch(4T)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memory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read(3T)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I/O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read(3T)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467" y="1311875"/>
            <a:ext cx="5209563" cy="31200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376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627379"/>
            <a:ext cx="703643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7480" algn="ctr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OUT</a:t>
            </a:r>
            <a:endParaRPr sz="6000"/>
          </a:p>
          <a:p>
            <a:pPr marL="12700" marR="5080" indent="1794510">
              <a:lnSpc>
                <a:spcPct val="100000"/>
              </a:lnSpc>
            </a:pPr>
            <a:r>
              <a:rPr sz="6000" spc="-10" dirty="0"/>
              <a:t>instruction </a:t>
            </a:r>
            <a:r>
              <a:rPr sz="6000" spc="-5" dirty="0"/>
              <a:t> </a:t>
            </a:r>
            <a:r>
              <a:rPr sz="6000" spc="-5" dirty="0">
                <a:solidFill>
                  <a:srgbClr val="BF0000"/>
                </a:solidFill>
              </a:rPr>
              <a:t>Machines</a:t>
            </a:r>
            <a:r>
              <a:rPr sz="6000" spc="-110" dirty="0">
                <a:solidFill>
                  <a:srgbClr val="BF0000"/>
                </a:solidFill>
              </a:rPr>
              <a:t> </a:t>
            </a:r>
            <a:r>
              <a:rPr sz="6000" spc="-5" dirty="0">
                <a:solidFill>
                  <a:srgbClr val="BF0000"/>
                </a:solidFill>
              </a:rPr>
              <a:t>Cycles(10T):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973579" y="3370579"/>
            <a:ext cx="518985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2651125" algn="l"/>
              </a:tabLst>
            </a:pP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1.instruction</a:t>
            </a:r>
            <a:r>
              <a:rPr sz="4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fetch(4T) </a:t>
            </a:r>
            <a:r>
              <a:rPr sz="4400" b="1" spc="-9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2.memory	read (3T)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3.IO</a:t>
            </a:r>
            <a:r>
              <a:rPr sz="4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write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(3T)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Ti</a:t>
            </a:r>
            <a:r>
              <a:rPr spc="5" dirty="0"/>
              <a:t>m</a:t>
            </a:r>
            <a:r>
              <a:rPr spc="-10" dirty="0"/>
              <a:t>in</a:t>
            </a:r>
            <a:r>
              <a:rPr dirty="0"/>
              <a:t>g</a:t>
            </a:r>
            <a:r>
              <a:rPr spc="-10" dirty="0"/>
              <a:t> </a:t>
            </a:r>
            <a:r>
              <a:rPr spc="-5" dirty="0"/>
              <a:t>diagra</a:t>
            </a:r>
            <a:r>
              <a:rPr dirty="0"/>
              <a:t>m</a:t>
            </a:r>
            <a:r>
              <a:rPr spc="5" dirty="0"/>
              <a:t> </a:t>
            </a:r>
            <a:r>
              <a:rPr spc="-5" dirty="0"/>
              <a:t>f</a:t>
            </a:r>
            <a:r>
              <a:rPr spc="-10" dirty="0"/>
              <a:t>o</a:t>
            </a:r>
            <a:r>
              <a:rPr dirty="0"/>
              <a:t>r</a:t>
            </a:r>
            <a:r>
              <a:rPr spc="50" dirty="0"/>
              <a:t> </a:t>
            </a:r>
            <a:r>
              <a:rPr spc="-5" dirty="0">
                <a:solidFill>
                  <a:srgbClr val="BF0000"/>
                </a:solidFill>
              </a:rPr>
              <a:t>MV</a:t>
            </a:r>
            <a:r>
              <a:rPr dirty="0">
                <a:solidFill>
                  <a:srgbClr val="BF0000"/>
                </a:solidFill>
              </a:rPr>
              <a:t>I </a:t>
            </a:r>
            <a:r>
              <a:rPr spc="-5" dirty="0">
                <a:solidFill>
                  <a:srgbClr val="BF0000"/>
                </a:solidFill>
              </a:rPr>
              <a:t>B</a:t>
            </a:r>
            <a:r>
              <a:rPr dirty="0">
                <a:solidFill>
                  <a:srgbClr val="BF0000"/>
                </a:solidFill>
              </a:rPr>
              <a:t>,</a:t>
            </a:r>
            <a:r>
              <a:rPr spc="-5" dirty="0">
                <a:solidFill>
                  <a:srgbClr val="BF0000"/>
                </a:solidFill>
              </a:rPr>
              <a:t> </a:t>
            </a:r>
            <a:r>
              <a:rPr spc="5" dirty="0">
                <a:solidFill>
                  <a:srgbClr val="BF0000"/>
                </a:solidFill>
              </a:rPr>
              <a:t>4</a:t>
            </a:r>
            <a:r>
              <a:rPr spc="25" dirty="0">
                <a:solidFill>
                  <a:srgbClr val="BF0000"/>
                </a:solidFill>
              </a:rPr>
              <a:t>3</a:t>
            </a:r>
            <a:r>
              <a:rPr sz="2000" dirty="0">
                <a:solidFill>
                  <a:srgbClr val="BF0000"/>
                </a:solidFill>
              </a:rPr>
              <a:t>h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/>
              <a:t>Fetching the </a:t>
            </a:r>
            <a:r>
              <a:rPr sz="3200" dirty="0"/>
              <a:t>Opcode </a:t>
            </a:r>
            <a:r>
              <a:rPr sz="3200" spc="-10" dirty="0"/>
              <a:t>06H </a:t>
            </a:r>
            <a:r>
              <a:rPr sz="3200" spc="-5" dirty="0"/>
              <a:t>from the memory </a:t>
            </a:r>
            <a:r>
              <a:rPr sz="3200" spc="-710" dirty="0"/>
              <a:t> </a:t>
            </a:r>
            <a:r>
              <a:rPr sz="3200" spc="-5" dirty="0"/>
              <a:t>2000</a:t>
            </a:r>
            <a:r>
              <a:rPr sz="2000" spc="-5" dirty="0"/>
              <a:t>H</a:t>
            </a:r>
            <a:r>
              <a:rPr sz="3200" spc="-5" dirty="0"/>
              <a:t>.</a:t>
            </a:r>
            <a:r>
              <a:rPr sz="3200" spc="-15" dirty="0"/>
              <a:t> </a:t>
            </a:r>
            <a:r>
              <a:rPr sz="3200" dirty="0"/>
              <a:t>(OF</a:t>
            </a:r>
            <a:r>
              <a:rPr sz="3200" spc="5" dirty="0"/>
              <a:t> </a:t>
            </a:r>
            <a:r>
              <a:rPr sz="3200" spc="-5" dirty="0"/>
              <a:t>machine</a:t>
            </a:r>
            <a:r>
              <a:rPr sz="3200" spc="-10" dirty="0"/>
              <a:t> </a:t>
            </a:r>
            <a:r>
              <a:rPr sz="3200" spc="-5" dirty="0"/>
              <a:t>cycle)</a:t>
            </a:r>
            <a:endParaRPr sz="3200"/>
          </a:p>
          <a:p>
            <a:pPr marL="355600" marR="496570" indent="-3429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/>
              <a:t>Read (move) the </a:t>
            </a:r>
            <a:r>
              <a:rPr sz="3200" dirty="0"/>
              <a:t>data </a:t>
            </a:r>
            <a:r>
              <a:rPr sz="3200" spc="-10" dirty="0"/>
              <a:t>43H </a:t>
            </a:r>
            <a:r>
              <a:rPr sz="3200" spc="-5" dirty="0"/>
              <a:t>from memory </a:t>
            </a:r>
            <a:r>
              <a:rPr sz="3200" spc="-710" dirty="0"/>
              <a:t> </a:t>
            </a:r>
            <a:r>
              <a:rPr sz="3200" spc="-5" dirty="0"/>
              <a:t>2001</a:t>
            </a:r>
            <a:r>
              <a:rPr sz="2000" spc="-5" dirty="0"/>
              <a:t>H</a:t>
            </a:r>
            <a:r>
              <a:rPr sz="3200" spc="-5" dirty="0"/>
              <a:t>.</a:t>
            </a:r>
            <a:r>
              <a:rPr sz="3200" spc="-15" dirty="0"/>
              <a:t> </a:t>
            </a:r>
            <a:r>
              <a:rPr sz="3200" spc="-5" dirty="0"/>
              <a:t>(memory read)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835" y="3631276"/>
            <a:ext cx="6005468" cy="25436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610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38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690" y="45719"/>
            <a:ext cx="745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  <a:hlinkClick r:id="rId3"/>
              </a:rPr>
              <a:t>INR</a:t>
            </a:r>
            <a:r>
              <a:rPr sz="2000" u="heavy" spc="-9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  <a:hlinkClick r:id="rId3"/>
              </a:rPr>
              <a:t>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7848600" cy="6777990"/>
            <a:chOff x="609600" y="0"/>
            <a:chExt cx="7848600" cy="6777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0"/>
              <a:ext cx="7848600" cy="67779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5800" y="228600"/>
              <a:ext cx="1539240" cy="368300"/>
            </a:xfrm>
            <a:custGeom>
              <a:avLst/>
              <a:gdLst/>
              <a:ahLst/>
              <a:cxnLst/>
              <a:rect l="l" t="t" r="r" b="b"/>
              <a:pathLst>
                <a:path w="1539239" h="368300">
                  <a:moveTo>
                    <a:pt x="0" y="0"/>
                  </a:moveTo>
                  <a:lnTo>
                    <a:pt x="1539239" y="0"/>
                  </a:lnTo>
                  <a:lnTo>
                    <a:pt x="1539239" y="368300"/>
                  </a:lnTo>
                  <a:lnTo>
                    <a:pt x="0" y="368300"/>
                  </a:lnTo>
                  <a:lnTo>
                    <a:pt x="0" y="0"/>
                  </a:lnTo>
                  <a:close/>
                </a:path>
                <a:path w="1539239" h="368300">
                  <a:moveTo>
                    <a:pt x="0" y="0"/>
                  </a:moveTo>
                  <a:lnTo>
                    <a:pt x="0" y="0"/>
                  </a:lnTo>
                </a:path>
                <a:path w="1539239" h="368300">
                  <a:moveTo>
                    <a:pt x="1539239" y="368300"/>
                  </a:moveTo>
                  <a:lnTo>
                    <a:pt x="1539239" y="3683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3269" y="262890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2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ADD</a:t>
            </a:r>
            <a:r>
              <a:rPr sz="1800" b="1" u="sng" spc="-8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0" y="497840"/>
            <a:ext cx="36245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 smtClean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  <a:endParaRPr b="0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9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250430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399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8085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microprocessor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Sajid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Akram,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researcher/lecturer</a:t>
            </a:r>
            <a:r>
              <a:rPr sz="2000" dirty="0">
                <a:latin typeface="Calibri"/>
                <a:cs typeface="Calibri"/>
              </a:rPr>
              <a:t> 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c.abdul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hakeem college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engineering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technology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b="1" spc="-5" dirty="0">
                <a:latin typeface="Calibri"/>
                <a:cs typeface="Calibri"/>
              </a:rPr>
              <a:t>Timingdiagram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puja00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(slideshare.net)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Calibri"/>
                <a:cs typeface="Calibri"/>
              </a:rPr>
              <a:t>Microprocessor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8086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Gopikrishna</a:t>
            </a:r>
            <a:r>
              <a:rPr sz="2000" dirty="0">
                <a:latin typeface="Calibri"/>
                <a:cs typeface="Calibri"/>
              </a:rPr>
              <a:t> Madanan,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Assistant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Professor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Physics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Collegiate</a:t>
            </a:r>
            <a:r>
              <a:rPr sz="2000" dirty="0">
                <a:latin typeface="Calibri"/>
                <a:cs typeface="Calibri"/>
              </a:rPr>
              <a:t> Education, </a:t>
            </a:r>
            <a:r>
              <a:rPr sz="2000" spc="-5" dirty="0">
                <a:latin typeface="Calibri"/>
                <a:cs typeface="Calibri"/>
              </a:rPr>
              <a:t>Kerala,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28850"/>
            <a:ext cx="114935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410" y="375920"/>
            <a:ext cx="51187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Calibri"/>
                <a:cs typeface="Calibri"/>
              </a:rPr>
              <a:t>Timing</a:t>
            </a:r>
            <a:r>
              <a:rPr sz="6000" b="0" spc="-95" dirty="0">
                <a:latin typeface="Calibri"/>
                <a:cs typeface="Calibri"/>
              </a:rPr>
              <a:t> </a:t>
            </a:r>
            <a:r>
              <a:rPr sz="6000" b="0" spc="-5" dirty="0">
                <a:latin typeface="Calibri"/>
                <a:cs typeface="Calibri"/>
              </a:rPr>
              <a:t>diagrams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7500"/>
            <a:ext cx="7412355" cy="44361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8085 </a:t>
            </a:r>
            <a:r>
              <a:rPr sz="3000" spc="-5" dirty="0">
                <a:latin typeface="Times New Roman"/>
                <a:cs typeface="Times New Roman"/>
              </a:rPr>
              <a:t>microprocessor </a:t>
            </a:r>
            <a:r>
              <a:rPr sz="3000" dirty="0">
                <a:latin typeface="Times New Roman"/>
                <a:cs typeface="Times New Roman"/>
              </a:rPr>
              <a:t>has 7 basic </a:t>
            </a:r>
            <a:r>
              <a:rPr sz="3000" spc="-10" dirty="0">
                <a:latin typeface="Times New Roman"/>
                <a:cs typeface="Times New Roman"/>
              </a:rPr>
              <a:t>machine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cycle.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They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are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Op-code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Fetch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cycle(4T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6T).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Memory </a:t>
            </a:r>
            <a:r>
              <a:rPr sz="3000" dirty="0">
                <a:latin typeface="Times New Roman"/>
                <a:cs typeface="Times New Roman"/>
              </a:rPr>
              <a:t>read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cycle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(3T)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Memory write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cycle(3T)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394970" algn="l"/>
              </a:tabLst>
            </a:pPr>
            <a:r>
              <a:rPr sz="3000" dirty="0">
                <a:latin typeface="Times New Roman"/>
                <a:cs typeface="Times New Roman"/>
              </a:rPr>
              <a:t>I/O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read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cycle(3T)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394970" algn="l"/>
              </a:tabLst>
            </a:pPr>
            <a:r>
              <a:rPr sz="3000" dirty="0">
                <a:latin typeface="Times New Roman"/>
                <a:cs typeface="Times New Roman"/>
              </a:rPr>
              <a:t>I/O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write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cycle(3T)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Interrupt </a:t>
            </a:r>
            <a:r>
              <a:rPr sz="3000" spc="-10" dirty="0">
                <a:latin typeface="Times New Roman"/>
                <a:cs typeface="Times New Roman"/>
              </a:rPr>
              <a:t>Acknowledge</a:t>
            </a:r>
            <a:r>
              <a:rPr sz="3000" spc="-5" dirty="0">
                <a:latin typeface="Times New Roman"/>
                <a:cs typeface="Times New Roman"/>
              </a:rPr>
              <a:t> cycle(6T </a:t>
            </a:r>
            <a:r>
              <a:rPr sz="3000" dirty="0">
                <a:latin typeface="Times New Roman"/>
                <a:cs typeface="Times New Roman"/>
              </a:rPr>
              <a:t>or 12T)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394970" algn="l"/>
              </a:tabLst>
            </a:pPr>
            <a:r>
              <a:rPr sz="3000" dirty="0">
                <a:latin typeface="Times New Roman"/>
                <a:cs typeface="Times New Roman"/>
              </a:rPr>
              <a:t>Bus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idle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cycle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8382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69" y="25400"/>
            <a:ext cx="80124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/>
              <a:t>1.Opcode</a:t>
            </a:r>
            <a:r>
              <a:rPr sz="5000" spc="-20" dirty="0"/>
              <a:t> </a:t>
            </a:r>
            <a:r>
              <a:rPr sz="5000" spc="-5" dirty="0"/>
              <a:t>fetch</a:t>
            </a:r>
            <a:r>
              <a:rPr sz="5000" spc="-10" dirty="0"/>
              <a:t> </a:t>
            </a:r>
            <a:r>
              <a:rPr sz="5000" spc="-5" dirty="0"/>
              <a:t>cycle(4T</a:t>
            </a:r>
            <a:r>
              <a:rPr sz="5000" spc="-25" dirty="0"/>
              <a:t> </a:t>
            </a:r>
            <a:r>
              <a:rPr sz="5000" spc="-5" dirty="0"/>
              <a:t>or</a:t>
            </a:r>
            <a:r>
              <a:rPr sz="5000" spc="-20" dirty="0"/>
              <a:t> </a:t>
            </a:r>
            <a:r>
              <a:rPr sz="5000" spc="-5" dirty="0"/>
              <a:t>6T)</a:t>
            </a:r>
            <a:endParaRPr sz="5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510" y="330200"/>
            <a:ext cx="52984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10" dirty="0">
                <a:latin typeface="Calibri"/>
                <a:cs typeface="Calibri"/>
              </a:rPr>
              <a:t>OPCODE</a:t>
            </a:r>
            <a:r>
              <a:rPr sz="6600" b="0" spc="-70" dirty="0">
                <a:latin typeface="Calibri"/>
                <a:cs typeface="Calibri"/>
              </a:rPr>
              <a:t> </a:t>
            </a:r>
            <a:r>
              <a:rPr sz="6600" b="0" spc="-5" dirty="0">
                <a:latin typeface="Calibri"/>
                <a:cs typeface="Calibri"/>
              </a:rPr>
              <a:t>FETCH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106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328420"/>
            <a:ext cx="814324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Opcode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fetch </a:t>
            </a:r>
            <a:r>
              <a:rPr sz="2400" dirty="0">
                <a:latin typeface="Calibri"/>
                <a:cs typeface="Calibri"/>
              </a:rPr>
              <a:t>cycle,</a:t>
            </a:r>
            <a:r>
              <a:rPr sz="2400" spc="-5" dirty="0">
                <a:latin typeface="Calibri"/>
                <a:cs typeface="Calibri"/>
              </a:rPr>
              <a:t> fetches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instructions from memory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delivers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instruction register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microprocessor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  <a:tab pos="2159635" algn="l"/>
              </a:tabLst>
            </a:pPr>
            <a:r>
              <a:rPr sz="2400" spc="-5" dirty="0">
                <a:latin typeface="Calibri"/>
                <a:cs typeface="Calibri"/>
              </a:rPr>
              <a:t>Opcode</a:t>
            </a:r>
            <a:r>
              <a:rPr sz="2400" dirty="0">
                <a:latin typeface="Calibri"/>
                <a:cs typeface="Calibri"/>
              </a:rPr>
              <a:t> fetch	</a:t>
            </a:r>
            <a:r>
              <a:rPr sz="2400" spc="-5" dirty="0">
                <a:latin typeface="Calibri"/>
                <a:cs typeface="Calibri"/>
              </a:rPr>
              <a:t>machine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consists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T-states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500630"/>
            <a:ext cx="8435975" cy="35229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solidFill>
                  <a:srgbClr val="BF0000"/>
                </a:solidFill>
                <a:latin typeface="Calibri"/>
                <a:cs typeface="Calibri"/>
              </a:rPr>
              <a:t>T1</a:t>
            </a:r>
            <a:r>
              <a:rPr sz="3200" b="1" spc="-5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BF0000"/>
                </a:solidFill>
                <a:latin typeface="Calibri"/>
                <a:cs typeface="Calibri"/>
              </a:rPr>
              <a:t>State:</a:t>
            </a:r>
            <a:endParaRPr sz="3200">
              <a:latin typeface="Calibri"/>
              <a:cs typeface="Calibri"/>
            </a:endParaRPr>
          </a:p>
          <a:p>
            <a:pPr marL="355600" marR="198120" indent="3429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During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state,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contents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program counter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placed on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address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bus.</a:t>
            </a:r>
            <a:r>
              <a:rPr sz="2400" spc="-10" dirty="0">
                <a:latin typeface="Calibri"/>
                <a:cs typeface="Calibri"/>
              </a:rPr>
              <a:t> The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higher order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8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bits</a:t>
            </a:r>
            <a:r>
              <a:rPr sz="24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transferred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address bus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A8-A15</a:t>
            </a:r>
            <a:r>
              <a:rPr sz="2400" dirty="0">
                <a:latin typeface="Calibri"/>
                <a:cs typeface="Calibri"/>
              </a:rPr>
              <a:t>) and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lower order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8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bits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transferred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multiplexed A/D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AD0-AD7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5" dirty="0">
                <a:latin typeface="Calibri"/>
                <a:cs typeface="Calibri"/>
              </a:rPr>
              <a:t> bus.</a:t>
            </a:r>
            <a:endParaRPr sz="2400">
              <a:latin typeface="Calibri"/>
              <a:cs typeface="Calibri"/>
            </a:endParaRPr>
          </a:p>
          <a:p>
            <a:pPr marL="355600" marR="5080" indent="60960" algn="just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latin typeface="Calibri"/>
                <a:cs typeface="Calibri"/>
              </a:rPr>
              <a:t>ALE (address latch </a:t>
            </a:r>
            <a:r>
              <a:rPr sz="2800" b="1" spc="-10" dirty="0">
                <a:latin typeface="Calibri"/>
                <a:cs typeface="Calibri"/>
              </a:rPr>
              <a:t>enable) </a:t>
            </a:r>
            <a:r>
              <a:rPr sz="2800" spc="-5" dirty="0">
                <a:latin typeface="Calibri"/>
                <a:cs typeface="Calibri"/>
              </a:rPr>
              <a:t>signal goes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800" spc="-10" dirty="0">
                <a:latin typeface="Calibri"/>
                <a:cs typeface="Calibri"/>
              </a:rPr>
              <a:t>.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soon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ALE goes </a:t>
            </a:r>
            <a:r>
              <a:rPr sz="2800" spc="-10" dirty="0">
                <a:latin typeface="Calibri"/>
                <a:cs typeface="Calibri"/>
              </a:rPr>
              <a:t>high,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memory </a:t>
            </a:r>
            <a:r>
              <a:rPr sz="2800" spc="-5" dirty="0">
                <a:latin typeface="Calibri"/>
                <a:cs typeface="Calibri"/>
              </a:rPr>
              <a:t>latches the </a:t>
            </a:r>
            <a:r>
              <a:rPr sz="2800" spc="-10" dirty="0">
                <a:latin typeface="Calibri"/>
                <a:cs typeface="Calibri"/>
              </a:rPr>
              <a:t>AD0-AD7 bus. </a:t>
            </a:r>
            <a:r>
              <a:rPr sz="2800" spc="-5" dirty="0">
                <a:latin typeface="Calibri"/>
                <a:cs typeface="Calibri"/>
              </a:rPr>
              <a:t>At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middle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ALE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goes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7820"/>
            <a:ext cx="151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BF0000"/>
                </a:solidFill>
              </a:rPr>
              <a:t>T2</a:t>
            </a:r>
            <a:r>
              <a:rPr sz="3200" spc="-80" dirty="0">
                <a:solidFill>
                  <a:srgbClr val="BF0000"/>
                </a:solidFill>
              </a:rPr>
              <a:t> </a:t>
            </a:r>
            <a:r>
              <a:rPr sz="3200" spc="-5" dirty="0">
                <a:solidFill>
                  <a:srgbClr val="BF0000"/>
                </a:solidFill>
              </a:rPr>
              <a:t>State: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901700"/>
            <a:ext cx="7967980" cy="529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15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During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beginning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 state, the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RD’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signal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goes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low </a:t>
            </a:r>
            <a:r>
              <a:rPr sz="2800" b="1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 enable memory. It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during this state, the selected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 location is placed on D0-D7 of the Address/Data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multiplexed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T3</a:t>
            </a:r>
            <a:r>
              <a:rPr sz="2800" b="1" spc="-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State:</a:t>
            </a:r>
            <a:endParaRPr sz="2800">
              <a:latin typeface="Calibri"/>
              <a:cs typeface="Calibri"/>
            </a:endParaRPr>
          </a:p>
          <a:p>
            <a:pPr marL="355600" marR="52705" indent="-3429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In the previous state the Opcode is </a:t>
            </a:r>
            <a:r>
              <a:rPr sz="2400" dirty="0">
                <a:latin typeface="Calibri"/>
                <a:cs typeface="Calibri"/>
              </a:rPr>
              <a:t>placed </a:t>
            </a:r>
            <a:r>
              <a:rPr sz="2400" spc="-5" dirty="0">
                <a:latin typeface="Calibri"/>
                <a:cs typeface="Calibri"/>
              </a:rPr>
              <a:t>in D0-D7 of the A/D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bus.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 state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cycle,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Opcode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A/D bus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transferred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instruction register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microprocessor.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RD’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goes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high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after this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thus disables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from A/D bus.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T4</a:t>
            </a:r>
            <a:r>
              <a:rPr sz="2800" b="1" spc="-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State: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In this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Opcode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dirty="0">
                <a:latin typeface="Calibri"/>
                <a:cs typeface="Calibri"/>
              </a:rPr>
              <a:t>was</a:t>
            </a:r>
            <a:r>
              <a:rPr sz="2400" spc="-5" dirty="0">
                <a:latin typeface="Calibri"/>
                <a:cs typeface="Calibri"/>
              </a:rPr>
              <a:t> fetched from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decoded.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519" y="71120"/>
            <a:ext cx="69126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  <a:tab pos="3009900" algn="l"/>
              </a:tabLst>
            </a:pPr>
            <a:r>
              <a:rPr sz="4800" dirty="0">
                <a:latin typeface="Times New Roman"/>
                <a:cs typeface="Times New Roman"/>
              </a:rPr>
              <a:t>2.	Memory	</a:t>
            </a:r>
            <a:r>
              <a:rPr sz="4800" spc="-5" dirty="0">
                <a:latin typeface="Times New Roman"/>
                <a:cs typeface="Times New Roman"/>
              </a:rPr>
              <a:t>read</a:t>
            </a:r>
            <a:r>
              <a:rPr sz="4800" spc="-6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cycle</a:t>
            </a:r>
            <a:r>
              <a:rPr sz="4800" spc="-6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(3T)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6106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4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8839" y="33019"/>
            <a:ext cx="470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machine cycles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T-states.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400261"/>
            <a:ext cx="7915909" cy="64808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8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T1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state: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90"/>
              </a:spcBef>
            </a:pP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higher order address bus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(A8-A15)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lower order address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data multiplexed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(AD0-AD7) </a:t>
            </a:r>
            <a:r>
              <a:rPr sz="2400" spc="-5" dirty="0">
                <a:latin typeface="Calibri"/>
                <a:cs typeface="Calibri"/>
              </a:rPr>
              <a:t>bus. </a:t>
            </a:r>
            <a:r>
              <a:rPr sz="2400" b="1" spc="-5" dirty="0">
                <a:latin typeface="Calibri"/>
                <a:cs typeface="Calibri"/>
              </a:rPr>
              <a:t>ALE goes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high </a:t>
            </a:r>
            <a:r>
              <a:rPr sz="2400" spc="-5" dirty="0">
                <a:latin typeface="Calibri"/>
                <a:cs typeface="Calibri"/>
              </a:rPr>
              <a:t>so 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 latches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(AD0-AD7) so that complete 16-bit address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available.</a:t>
            </a:r>
            <a:endParaRPr sz="2400">
              <a:latin typeface="Calibri"/>
              <a:cs typeface="Calibri"/>
            </a:endParaRPr>
          </a:p>
          <a:p>
            <a:pPr marL="12700" marR="6858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mp</a:t>
            </a:r>
            <a:r>
              <a:rPr sz="2400" spc="-5" dirty="0">
                <a:latin typeface="Calibri"/>
                <a:cs typeface="Calibri"/>
              </a:rPr>
              <a:t> identifies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</a:t>
            </a:r>
            <a:r>
              <a:rPr sz="2400" dirty="0">
                <a:latin typeface="Calibri"/>
                <a:cs typeface="Calibri"/>
              </a:rPr>
              <a:t> read</a:t>
            </a:r>
            <a:r>
              <a:rPr sz="2400" spc="-5" dirty="0">
                <a:latin typeface="Calibri"/>
                <a:cs typeface="Calibri"/>
              </a:rPr>
              <a:t> machine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cycle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from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status signals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IO/M’=0, S1=1,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S0=0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This condition indicates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read</a:t>
            </a:r>
            <a:r>
              <a:rPr sz="2400" spc="-5" dirty="0">
                <a:latin typeface="Calibri"/>
                <a:cs typeface="Calibri"/>
              </a:rPr>
              <a:t> cycle.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T2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state:</a:t>
            </a:r>
            <a:endParaRPr sz="2400">
              <a:latin typeface="Calibri"/>
              <a:cs typeface="Calibri"/>
            </a:endParaRPr>
          </a:p>
          <a:p>
            <a:pPr marL="12700" marR="26225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/>
                <a:cs typeface="Calibri"/>
              </a:rPr>
              <a:t>Selected memory location 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placed on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(D0-D7)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A/D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multiplexed</a:t>
            </a:r>
            <a:r>
              <a:rPr sz="2400" spc="-10" dirty="0">
                <a:latin typeface="Calibri"/>
                <a:cs typeface="Calibri"/>
              </a:rPr>
              <a:t> bus.</a:t>
            </a:r>
            <a:r>
              <a:rPr sz="2400" spc="-5" dirty="0">
                <a:latin typeface="Calibri"/>
                <a:cs typeface="Calibri"/>
              </a:rPr>
              <a:t> RD’ goes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T3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State:</a:t>
            </a:r>
            <a:endParaRPr sz="2400">
              <a:latin typeface="Calibri"/>
              <a:cs typeface="Calibri"/>
            </a:endParaRPr>
          </a:p>
          <a:p>
            <a:pPr marL="12700" marR="117475">
              <a:lnSpc>
                <a:spcPct val="100000"/>
              </a:lnSpc>
              <a:spcBef>
                <a:spcPts val="590"/>
              </a:spcBef>
            </a:pP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data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 was loaded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previous state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 transferred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microprocessor.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middle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T3</a:t>
            </a:r>
            <a:r>
              <a:rPr sz="2400" spc="-5" dirty="0">
                <a:latin typeface="Calibri"/>
                <a:cs typeface="Calibri"/>
              </a:rPr>
              <a:t> state</a:t>
            </a:r>
            <a:r>
              <a:rPr sz="2400" dirty="0">
                <a:latin typeface="Calibri"/>
                <a:cs typeface="Calibri"/>
              </a:rPr>
              <a:t> RD’</a:t>
            </a:r>
            <a:r>
              <a:rPr sz="2400" spc="-5" dirty="0">
                <a:latin typeface="Calibri"/>
                <a:cs typeface="Calibri"/>
              </a:rPr>
              <a:t> goes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disables the memory </a:t>
            </a:r>
            <a:r>
              <a:rPr sz="2400" dirty="0">
                <a:latin typeface="Calibri"/>
                <a:cs typeface="Calibri"/>
              </a:rPr>
              <a:t>read </a:t>
            </a:r>
            <a:r>
              <a:rPr sz="2400" spc="-5" dirty="0">
                <a:latin typeface="Calibri"/>
                <a:cs typeface="Calibri"/>
              </a:rPr>
              <a:t>operation. The </a:t>
            </a:r>
            <a:r>
              <a:rPr sz="2400" dirty="0">
                <a:latin typeface="Calibri"/>
                <a:cs typeface="Calibri"/>
              </a:rPr>
              <a:t>data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obtained from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memory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then decoded.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9728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262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3759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841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MT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Timing diagrams</vt:lpstr>
      <vt:lpstr>PowerPoint Presentation</vt:lpstr>
      <vt:lpstr>1.Opcode fetch cycle(4T or 6T)</vt:lpstr>
      <vt:lpstr>OPCODE FETCH</vt:lpstr>
      <vt:lpstr>T2 State:</vt:lpstr>
      <vt:lpstr>2. Memory read cycle (3T)</vt:lpstr>
      <vt:lpstr>These machine cycles have 3 T-states.</vt:lpstr>
      <vt:lpstr>3. Memory write cycle (3T)</vt:lpstr>
      <vt:lpstr>PowerPoint Presentation</vt:lpstr>
      <vt:lpstr>4.I/O read cycle(3T)</vt:lpstr>
      <vt:lpstr>5.I/O write cycle(3T)</vt:lpstr>
      <vt:lpstr>STA instruction ex: STA 526A</vt:lpstr>
      <vt:lpstr>It require 4 m/c cycles  13 T states</vt:lpstr>
      <vt:lpstr>PowerPoint Presentation</vt:lpstr>
      <vt:lpstr>Timing diagram for IN C0H</vt:lpstr>
      <vt:lpstr>PowerPoint Presentation</vt:lpstr>
      <vt:lpstr>PowerPoint Presentation</vt:lpstr>
      <vt:lpstr>PowerPoint Presentation</vt:lpstr>
      <vt:lpstr>OUT instruction  Machines Cycles(10T):</vt:lpstr>
      <vt:lpstr>PowerPoint Presentation</vt:lpstr>
      <vt:lpstr>Timing diagram for MVI B, 43h</vt:lpstr>
      <vt:lpstr>PowerPoint Presentation</vt:lpstr>
      <vt:lpstr>INR M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Ashwin R Patani</dc:creator>
  <cp:lastModifiedBy>Mr. Ashwin R Patani</cp:lastModifiedBy>
  <cp:revision>3</cp:revision>
  <dcterms:created xsi:type="dcterms:W3CDTF">2021-05-18T08:24:15Z</dcterms:created>
  <dcterms:modified xsi:type="dcterms:W3CDTF">2021-09-03T06:52:56Z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2021-05-18T00:00:00Z</vt:filetime>
  </property>
</Properties>
</file>