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7103" y="394462"/>
            <a:ext cx="266979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3254" y="1282953"/>
            <a:ext cx="6659245" cy="4172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438" y="2515361"/>
            <a:ext cx="3658870" cy="1428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8279" algn="ctr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latin typeface="Times New Roman"/>
                <a:cs typeface="Times New Roman"/>
              </a:rPr>
              <a:t>Topic: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6600" b="1" spc="-5" dirty="0">
                <a:latin typeface="Times New Roman"/>
                <a:cs typeface="Times New Roman"/>
              </a:rPr>
              <a:t>Pipelining</a:t>
            </a:r>
            <a:endParaRPr sz="6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251" y="6351533"/>
            <a:ext cx="7092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225" y="2179701"/>
            <a:ext cx="33356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Decode</a:t>
            </a:r>
            <a:r>
              <a:rPr sz="3200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Instruction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225" y="2746628"/>
            <a:ext cx="8761095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5080" indent="-28702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The DI stage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responsible for decoding the instruction  and sending out the various control lines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other  parts of the processor.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7918" y="6351533"/>
            <a:ext cx="68770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2179701"/>
            <a:ext cx="3493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Calculate</a:t>
            </a:r>
            <a:r>
              <a:rPr sz="3200" b="1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Operands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425" y="2746628"/>
            <a:ext cx="8252459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5080" indent="-28702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The CO stage is </a:t>
            </a:r>
            <a:r>
              <a:rPr sz="2400" b="1" dirty="0">
                <a:latin typeface="Arial"/>
                <a:cs typeface="Arial"/>
              </a:rPr>
              <a:t>where </a:t>
            </a:r>
            <a:r>
              <a:rPr sz="2400" b="1" spc="-5" dirty="0">
                <a:latin typeface="Arial"/>
                <a:cs typeface="Arial"/>
              </a:rPr>
              <a:t>any calculations are performed.  The main component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this stage is the ALU. The ALU  is made </a:t>
            </a:r>
            <a:r>
              <a:rPr sz="2400" b="1" dirty="0">
                <a:latin typeface="Arial"/>
                <a:cs typeface="Arial"/>
              </a:rPr>
              <a:t>up of arithmetic, logic and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capabilities.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251" y="6351533"/>
            <a:ext cx="7092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025" y="2026742"/>
            <a:ext cx="70961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Fetch Operands and Execute</a:t>
            </a:r>
            <a:r>
              <a:rPr sz="3200" b="1" spc="-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Instruction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025" y="2594228"/>
            <a:ext cx="8837295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5080" indent="-28702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The </a:t>
            </a:r>
            <a:r>
              <a:rPr sz="2400" b="1" spc="-10" dirty="0">
                <a:latin typeface="Arial"/>
                <a:cs typeface="Arial"/>
              </a:rPr>
              <a:t>FO and EI </a:t>
            </a:r>
            <a:r>
              <a:rPr sz="2400" b="1" spc="-5" dirty="0">
                <a:latin typeface="Arial"/>
                <a:cs typeface="Arial"/>
              </a:rPr>
              <a:t>stages are responsible for storing </a:t>
            </a:r>
            <a:r>
              <a:rPr sz="2400" b="1" spc="-10" dirty="0">
                <a:latin typeface="Arial"/>
                <a:cs typeface="Arial"/>
              </a:rPr>
              <a:t>and  </a:t>
            </a:r>
            <a:r>
              <a:rPr sz="2400" b="1" spc="-5" dirty="0">
                <a:latin typeface="Arial"/>
                <a:cs typeface="Arial"/>
              </a:rPr>
              <a:t>loading values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from memory. They also responsible  for </a:t>
            </a:r>
            <a:r>
              <a:rPr sz="2400" b="1" dirty="0">
                <a:latin typeface="Arial"/>
                <a:cs typeface="Arial"/>
              </a:rPr>
              <a:t>input </a:t>
            </a:r>
            <a:r>
              <a:rPr sz="2400" b="1" spc="-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output </a:t>
            </a:r>
            <a:r>
              <a:rPr sz="2400" b="1" spc="-5" dirty="0">
                <a:latin typeface="Arial"/>
                <a:cs typeface="Arial"/>
              </a:rPr>
              <a:t>from the processor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respectively.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251" y="6351533"/>
            <a:ext cx="7092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225" y="2484501"/>
            <a:ext cx="28619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sz="32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Operands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225" y="3051428"/>
            <a:ext cx="868489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5080" indent="-28702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085" algn="l"/>
                <a:tab pos="299720" algn="l"/>
                <a:tab pos="979805" algn="l"/>
                <a:tab pos="1644650" algn="l"/>
                <a:tab pos="2580640" algn="l"/>
                <a:tab pos="2974975" algn="l"/>
                <a:tab pos="4824095" algn="l"/>
                <a:tab pos="5368290" algn="l"/>
                <a:tab pos="6506845" algn="l"/>
                <a:tab pos="7104380" algn="l"/>
                <a:tab pos="8074025" algn="l"/>
                <a:tab pos="8502015" algn="l"/>
              </a:tabLst>
            </a:pPr>
            <a:r>
              <a:rPr sz="2400" b="1" spc="-5" dirty="0">
                <a:latin typeface="Arial"/>
                <a:cs typeface="Arial"/>
              </a:rPr>
              <a:t>Th</a:t>
            </a:r>
            <a:r>
              <a:rPr sz="2400" b="1" dirty="0">
                <a:latin typeface="Arial"/>
                <a:cs typeface="Arial"/>
              </a:rPr>
              <a:t>e	</a:t>
            </a:r>
            <a:r>
              <a:rPr sz="2400" b="1" spc="5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O	</a:t>
            </a:r>
            <a:r>
              <a:rPr sz="2400" b="1" spc="-5" dirty="0">
                <a:latin typeface="Arial"/>
                <a:cs typeface="Arial"/>
              </a:rPr>
              <a:t>stage</a:t>
            </a:r>
            <a:r>
              <a:rPr sz="2400" b="1" dirty="0">
                <a:latin typeface="Arial"/>
                <a:cs typeface="Arial"/>
              </a:rPr>
              <a:t>	i</a:t>
            </a: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responsib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10" dirty="0">
                <a:latin typeface="Arial"/>
                <a:cs typeface="Arial"/>
              </a:rPr>
              <a:t>w</a:t>
            </a:r>
            <a:r>
              <a:rPr sz="2400" b="1" spc="-5" dirty="0">
                <a:latin typeface="Arial"/>
                <a:cs typeface="Arial"/>
              </a:rPr>
              <a:t>ri</a:t>
            </a:r>
            <a:r>
              <a:rPr sz="2400" b="1" spc="-2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g	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resul</a:t>
            </a:r>
            <a:r>
              <a:rPr sz="2400" b="1" dirty="0">
                <a:latin typeface="Arial"/>
                <a:cs typeface="Arial"/>
              </a:rPr>
              <a:t>t	</a:t>
            </a:r>
            <a:r>
              <a:rPr sz="2400" b="1" spc="-5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f	</a:t>
            </a:r>
            <a:r>
              <a:rPr sz="2400" b="1" spc="-5" dirty="0">
                <a:latin typeface="Arial"/>
                <a:cs typeface="Arial"/>
              </a:rPr>
              <a:t>a  calculation, memory access or </a:t>
            </a:r>
            <a:r>
              <a:rPr sz="2400" b="1" dirty="0">
                <a:latin typeface="Arial"/>
                <a:cs typeface="Arial"/>
              </a:rPr>
              <a:t>input into </a:t>
            </a:r>
            <a:r>
              <a:rPr sz="2400" b="1" spc="-5" dirty="0">
                <a:latin typeface="Arial"/>
                <a:cs typeface="Arial"/>
              </a:rPr>
              <a:t>the register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file.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6362"/>
            <a:ext cx="269811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Six Stage  Instruction  Pipeline</a:t>
            </a:r>
          </a:p>
        </p:txBody>
      </p:sp>
      <p:sp>
        <p:nvSpPr>
          <p:cNvPr id="3" name="object 3"/>
          <p:cNvSpPr/>
          <p:nvPr/>
        </p:nvSpPr>
        <p:spPr>
          <a:xfrm>
            <a:off x="3539564" y="104542"/>
            <a:ext cx="5442240" cy="6753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84531"/>
            <a:ext cx="61747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30" dirty="0">
                <a:solidFill>
                  <a:srgbClr val="660033"/>
                </a:solidFill>
              </a:rPr>
              <a:t>Timing </a:t>
            </a:r>
            <a:r>
              <a:rPr sz="4000" spc="-5" dirty="0">
                <a:solidFill>
                  <a:srgbClr val="660033"/>
                </a:solidFill>
              </a:rPr>
              <a:t>Diagram for  Instruction Pipeline</a:t>
            </a:r>
            <a:r>
              <a:rPr sz="4000" spc="10" dirty="0">
                <a:solidFill>
                  <a:srgbClr val="660033"/>
                </a:solidFill>
              </a:rPr>
              <a:t> </a:t>
            </a:r>
            <a:r>
              <a:rPr sz="4000" spc="-5" dirty="0">
                <a:solidFill>
                  <a:srgbClr val="660033"/>
                </a:solidFill>
              </a:rPr>
              <a:t>Operation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732779" y="1569010"/>
            <a:ext cx="7335409" cy="4744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251" y="6351533"/>
            <a:ext cx="7092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8878" y="339597"/>
            <a:ext cx="76117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dirty="0">
                <a:solidFill>
                  <a:srgbClr val="660033"/>
                </a:solidFill>
              </a:rPr>
              <a:t>Pipeline </a:t>
            </a:r>
            <a:r>
              <a:rPr sz="3800" spc="-5" dirty="0">
                <a:solidFill>
                  <a:srgbClr val="660033"/>
                </a:solidFill>
              </a:rPr>
              <a:t>Performance: </a:t>
            </a:r>
            <a:r>
              <a:rPr sz="3800" dirty="0">
                <a:solidFill>
                  <a:srgbClr val="660033"/>
                </a:solidFill>
              </a:rPr>
              <a:t>Clock &amp;</a:t>
            </a:r>
            <a:r>
              <a:rPr sz="3800" spc="-155" dirty="0">
                <a:solidFill>
                  <a:srgbClr val="660033"/>
                </a:solidFill>
              </a:rPr>
              <a:t> </a:t>
            </a:r>
            <a:r>
              <a:rPr sz="3800" spc="-20" dirty="0">
                <a:solidFill>
                  <a:srgbClr val="660033"/>
                </a:solidFill>
              </a:rPr>
              <a:t>Timing</a:t>
            </a:r>
            <a:endParaRPr sz="3800"/>
          </a:p>
        </p:txBody>
      </p:sp>
      <p:sp>
        <p:nvSpPr>
          <p:cNvPr id="4" name="object 4"/>
          <p:cNvSpPr txBox="1"/>
          <p:nvPr/>
        </p:nvSpPr>
        <p:spPr>
          <a:xfrm>
            <a:off x="3353561" y="1829561"/>
            <a:ext cx="609600" cy="6096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894"/>
              </a:spcBef>
            </a:pP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spc="-7" baseline="-20833" dirty="0">
                <a:latin typeface="Arial"/>
                <a:cs typeface="Arial"/>
              </a:rPr>
              <a:t>i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8561" y="1829561"/>
            <a:ext cx="762000" cy="6096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170180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340"/>
              </a:spcBef>
            </a:pPr>
            <a:r>
              <a:rPr sz="2700" b="1" spc="-7" baseline="13888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i+1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52827" y="1816607"/>
            <a:ext cx="1304925" cy="635635"/>
            <a:chOff x="2052827" y="1816607"/>
            <a:chExt cx="1304925" cy="635635"/>
          </a:xfrm>
        </p:grpSpPr>
        <p:sp>
          <p:nvSpPr>
            <p:cNvPr id="7" name="object 7"/>
            <p:cNvSpPr/>
            <p:nvPr/>
          </p:nvSpPr>
          <p:spPr>
            <a:xfrm>
              <a:off x="2057399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38100"/>
                  </a:moveTo>
                  <a:lnTo>
                    <a:pt x="400050" y="38100"/>
                  </a:lnTo>
                  <a:lnTo>
                    <a:pt x="400050" y="0"/>
                  </a:lnTo>
                  <a:lnTo>
                    <a:pt x="533400" y="76200"/>
                  </a:lnTo>
                  <a:lnTo>
                    <a:pt x="400050" y="152400"/>
                  </a:lnTo>
                  <a:lnTo>
                    <a:pt x="40005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91561" y="1829561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91561" y="18295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609600"/>
                  </a:moveTo>
                  <a:lnTo>
                    <a:pt x="228600" y="609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19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400050" y="0"/>
                  </a:moveTo>
                  <a:lnTo>
                    <a:pt x="40005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400050" y="114300"/>
                  </a:lnTo>
                  <a:lnTo>
                    <a:pt x="400050" y="152400"/>
                  </a:lnTo>
                  <a:lnTo>
                    <a:pt x="533400" y="762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19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38100"/>
                  </a:moveTo>
                  <a:lnTo>
                    <a:pt x="400050" y="38100"/>
                  </a:lnTo>
                  <a:lnTo>
                    <a:pt x="400050" y="0"/>
                  </a:lnTo>
                  <a:lnTo>
                    <a:pt x="533400" y="76200"/>
                  </a:lnTo>
                  <a:lnTo>
                    <a:pt x="400050" y="152400"/>
                  </a:lnTo>
                  <a:lnTo>
                    <a:pt x="40005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957828" y="1816607"/>
            <a:ext cx="1304925" cy="635635"/>
            <a:chOff x="3957828" y="1816607"/>
            <a:chExt cx="1304925" cy="635635"/>
          </a:xfrm>
        </p:grpSpPr>
        <p:sp>
          <p:nvSpPr>
            <p:cNvPr id="13" name="object 13"/>
            <p:cNvSpPr/>
            <p:nvPr/>
          </p:nvSpPr>
          <p:spPr>
            <a:xfrm>
              <a:off x="3962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400050" y="0"/>
                  </a:moveTo>
                  <a:lnTo>
                    <a:pt x="40005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400050" y="114300"/>
                  </a:lnTo>
                  <a:lnTo>
                    <a:pt x="400050" y="152400"/>
                  </a:lnTo>
                  <a:lnTo>
                    <a:pt x="533400" y="762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62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38100"/>
                  </a:moveTo>
                  <a:lnTo>
                    <a:pt x="400050" y="38100"/>
                  </a:lnTo>
                  <a:lnTo>
                    <a:pt x="400050" y="0"/>
                  </a:lnTo>
                  <a:lnTo>
                    <a:pt x="533400" y="76200"/>
                  </a:lnTo>
                  <a:lnTo>
                    <a:pt x="400050" y="152400"/>
                  </a:lnTo>
                  <a:lnTo>
                    <a:pt x="40005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96562" y="1829561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96562" y="18295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609600"/>
                  </a:moveTo>
                  <a:lnTo>
                    <a:pt x="228600" y="609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24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400050" y="0"/>
                  </a:moveTo>
                  <a:lnTo>
                    <a:pt x="40005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400050" y="114300"/>
                  </a:lnTo>
                  <a:lnTo>
                    <a:pt x="400050" y="152400"/>
                  </a:lnTo>
                  <a:lnTo>
                    <a:pt x="533400" y="762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244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38100"/>
                  </a:moveTo>
                  <a:lnTo>
                    <a:pt x="400050" y="38100"/>
                  </a:lnTo>
                  <a:lnTo>
                    <a:pt x="400050" y="0"/>
                  </a:lnTo>
                  <a:lnTo>
                    <a:pt x="533400" y="76200"/>
                  </a:lnTo>
                  <a:lnTo>
                    <a:pt x="400050" y="152400"/>
                  </a:lnTo>
                  <a:lnTo>
                    <a:pt x="40005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057400" y="2662427"/>
            <a:ext cx="5257800" cy="314325"/>
            <a:chOff x="2057400" y="2662427"/>
            <a:chExt cx="5257800" cy="314325"/>
          </a:xfrm>
        </p:grpSpPr>
        <p:sp>
          <p:nvSpPr>
            <p:cNvPr id="20" name="object 20"/>
            <p:cNvSpPr/>
            <p:nvPr/>
          </p:nvSpPr>
          <p:spPr>
            <a:xfrm>
              <a:off x="2057400" y="2666999"/>
              <a:ext cx="2438400" cy="304800"/>
            </a:xfrm>
            <a:custGeom>
              <a:avLst/>
              <a:gdLst/>
              <a:ahLst/>
              <a:cxnLst/>
              <a:rect l="l" t="t" r="r" b="b"/>
              <a:pathLst>
                <a:path w="2438400" h="304800">
                  <a:moveTo>
                    <a:pt x="0" y="304800"/>
                  </a:moveTo>
                  <a:lnTo>
                    <a:pt x="533400" y="304800"/>
                  </a:lnTo>
                </a:path>
                <a:path w="2438400" h="304800">
                  <a:moveTo>
                    <a:pt x="762000" y="304800"/>
                  </a:moveTo>
                  <a:lnTo>
                    <a:pt x="2438400" y="304800"/>
                  </a:lnTo>
                </a:path>
                <a:path w="2438400" h="304800">
                  <a:moveTo>
                    <a:pt x="533400" y="0"/>
                  </a:moveTo>
                  <a:lnTo>
                    <a:pt x="7620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90800" y="26669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228600" y="0"/>
                  </a:lnTo>
                </a:path>
                <a:path w="228600" h="304800">
                  <a:moveTo>
                    <a:pt x="0" y="30480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95800" y="2666999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95800" y="26669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228600" y="0"/>
                  </a:lnTo>
                </a:path>
                <a:path w="228600" h="304800">
                  <a:moveTo>
                    <a:pt x="0" y="30480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24400" y="2666999"/>
              <a:ext cx="2057400" cy="304800"/>
            </a:xfrm>
            <a:custGeom>
              <a:avLst/>
              <a:gdLst/>
              <a:ahLst/>
              <a:cxnLst/>
              <a:rect l="l" t="t" r="r" b="b"/>
              <a:pathLst>
                <a:path w="2057400" h="304800">
                  <a:moveTo>
                    <a:pt x="0" y="304800"/>
                  </a:moveTo>
                  <a:lnTo>
                    <a:pt x="1828800" y="304800"/>
                  </a:lnTo>
                </a:path>
                <a:path w="2057400" h="304800">
                  <a:moveTo>
                    <a:pt x="1828800" y="0"/>
                  </a:moveTo>
                  <a:lnTo>
                    <a:pt x="20574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53200" y="26669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228600" y="0"/>
                  </a:lnTo>
                </a:path>
                <a:path w="228600" h="304800">
                  <a:moveTo>
                    <a:pt x="0" y="30480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81800" y="2971800"/>
              <a:ext cx="533400" cy="0"/>
            </a:xfrm>
            <a:custGeom>
              <a:avLst/>
              <a:gdLst/>
              <a:ahLst/>
              <a:cxnLst/>
              <a:rect l="l" t="t" r="r" b="b"/>
              <a:pathLst>
                <a:path w="533400">
                  <a:moveTo>
                    <a:pt x="0" y="0"/>
                  </a:moveTo>
                  <a:lnTo>
                    <a:pt x="5334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807207" y="3048761"/>
            <a:ext cx="1931035" cy="533400"/>
            <a:chOff x="2807207" y="3048761"/>
            <a:chExt cx="1931035" cy="533400"/>
          </a:xfrm>
        </p:grpSpPr>
        <p:sp>
          <p:nvSpPr>
            <p:cNvPr id="28" name="object 28"/>
            <p:cNvSpPr/>
            <p:nvPr/>
          </p:nvSpPr>
          <p:spPr>
            <a:xfrm>
              <a:off x="2819399" y="3314699"/>
              <a:ext cx="1905000" cy="76200"/>
            </a:xfrm>
            <a:custGeom>
              <a:avLst/>
              <a:gdLst/>
              <a:ahLst/>
              <a:cxnLst/>
              <a:rect l="l" t="t" r="r" b="b"/>
              <a:pathLst>
                <a:path w="19050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905000" h="76200">
                  <a:moveTo>
                    <a:pt x="1828800" y="0"/>
                  </a:moveTo>
                  <a:lnTo>
                    <a:pt x="1828800" y="76200"/>
                  </a:lnTo>
                  <a:lnTo>
                    <a:pt x="1892300" y="44450"/>
                  </a:lnTo>
                  <a:lnTo>
                    <a:pt x="1841500" y="44450"/>
                  </a:lnTo>
                  <a:lnTo>
                    <a:pt x="1841500" y="31750"/>
                  </a:lnTo>
                  <a:lnTo>
                    <a:pt x="1892300" y="31750"/>
                  </a:lnTo>
                  <a:lnTo>
                    <a:pt x="1828800" y="0"/>
                  </a:lnTo>
                  <a:close/>
                </a:path>
                <a:path w="19050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905000" h="76200">
                  <a:moveTo>
                    <a:pt x="18288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828800" y="44450"/>
                  </a:lnTo>
                  <a:lnTo>
                    <a:pt x="1828800" y="31750"/>
                  </a:lnTo>
                  <a:close/>
                </a:path>
                <a:path w="1905000" h="76200">
                  <a:moveTo>
                    <a:pt x="1892300" y="31750"/>
                  </a:moveTo>
                  <a:lnTo>
                    <a:pt x="1841500" y="31750"/>
                  </a:lnTo>
                  <a:lnTo>
                    <a:pt x="1841500" y="44450"/>
                  </a:lnTo>
                  <a:lnTo>
                    <a:pt x="1892300" y="44450"/>
                  </a:lnTo>
                  <a:lnTo>
                    <a:pt x="1905000" y="38100"/>
                  </a:lnTo>
                  <a:lnTo>
                    <a:pt x="18923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20161" y="3048761"/>
              <a:ext cx="1905000" cy="533400"/>
            </a:xfrm>
            <a:custGeom>
              <a:avLst/>
              <a:gdLst/>
              <a:ahLst/>
              <a:cxnLst/>
              <a:rect l="l" t="t" r="r" b="b"/>
              <a:pathLst>
                <a:path w="1905000" h="533400">
                  <a:moveTo>
                    <a:pt x="0" y="0"/>
                  </a:moveTo>
                  <a:lnTo>
                    <a:pt x="0" y="533400"/>
                  </a:lnTo>
                </a:path>
                <a:path w="1905000" h="533400">
                  <a:moveTo>
                    <a:pt x="1905000" y="0"/>
                  </a:moveTo>
                  <a:lnTo>
                    <a:pt x="1905000" y="533400"/>
                  </a:lnTo>
                </a:path>
              </a:pathLst>
            </a:custGeom>
            <a:ln w="2590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81399" y="3124199"/>
              <a:ext cx="295910" cy="396240"/>
            </a:xfrm>
            <a:custGeom>
              <a:avLst/>
              <a:gdLst/>
              <a:ahLst/>
              <a:cxnLst/>
              <a:rect l="l" t="t" r="r" b="b"/>
              <a:pathLst>
                <a:path w="295910" h="396239">
                  <a:moveTo>
                    <a:pt x="295655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295655" y="396239"/>
                  </a:lnTo>
                  <a:lnTo>
                    <a:pt x="2956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015228" y="1816607"/>
            <a:ext cx="780415" cy="635635"/>
            <a:chOff x="6015228" y="1816607"/>
            <a:chExt cx="780415" cy="635635"/>
          </a:xfrm>
        </p:grpSpPr>
        <p:sp>
          <p:nvSpPr>
            <p:cNvPr id="32" name="object 32"/>
            <p:cNvSpPr/>
            <p:nvPr/>
          </p:nvSpPr>
          <p:spPr>
            <a:xfrm>
              <a:off x="60198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400050" y="0"/>
                  </a:moveTo>
                  <a:lnTo>
                    <a:pt x="40005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400050" y="114300"/>
                  </a:lnTo>
                  <a:lnTo>
                    <a:pt x="400050" y="152400"/>
                  </a:lnTo>
                  <a:lnTo>
                    <a:pt x="533400" y="762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19800" y="20573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38100"/>
                  </a:moveTo>
                  <a:lnTo>
                    <a:pt x="400050" y="38100"/>
                  </a:lnTo>
                  <a:lnTo>
                    <a:pt x="400050" y="0"/>
                  </a:lnTo>
                  <a:lnTo>
                    <a:pt x="533400" y="76200"/>
                  </a:lnTo>
                  <a:lnTo>
                    <a:pt x="400050" y="152400"/>
                  </a:lnTo>
                  <a:lnTo>
                    <a:pt x="40005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53962" y="1829561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53962" y="18295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609600"/>
                  </a:moveTo>
                  <a:lnTo>
                    <a:pt x="228600" y="609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6553961" y="3048761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2590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6769607" y="3048761"/>
            <a:ext cx="546100" cy="533400"/>
            <a:chOff x="6769607" y="3048761"/>
            <a:chExt cx="546100" cy="533400"/>
          </a:xfrm>
        </p:grpSpPr>
        <p:sp>
          <p:nvSpPr>
            <p:cNvPr id="38" name="object 38"/>
            <p:cNvSpPr/>
            <p:nvPr/>
          </p:nvSpPr>
          <p:spPr>
            <a:xfrm>
              <a:off x="6782561" y="3048761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2590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81799" y="3314699"/>
              <a:ext cx="533400" cy="76200"/>
            </a:xfrm>
            <a:custGeom>
              <a:avLst/>
              <a:gdLst/>
              <a:ahLst/>
              <a:cxnLst/>
              <a:rect l="l" t="t" r="r" b="b"/>
              <a:pathLst>
                <a:path w="5334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5334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533400" h="76200">
                  <a:moveTo>
                    <a:pt x="5334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533400" y="44450"/>
                  </a:lnTo>
                  <a:lnTo>
                    <a:pt x="5334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4800600" y="3124200"/>
            <a:ext cx="1676400" cy="396240"/>
            <a:chOff x="4800600" y="3124200"/>
            <a:chExt cx="1676400" cy="396240"/>
          </a:xfrm>
        </p:grpSpPr>
        <p:sp>
          <p:nvSpPr>
            <p:cNvPr id="41" name="object 41"/>
            <p:cNvSpPr/>
            <p:nvPr/>
          </p:nvSpPr>
          <p:spPr>
            <a:xfrm>
              <a:off x="4800600" y="3314700"/>
              <a:ext cx="1676400" cy="76200"/>
            </a:xfrm>
            <a:custGeom>
              <a:avLst/>
              <a:gdLst/>
              <a:ahLst/>
              <a:cxnLst/>
              <a:rect l="l" t="t" r="r" b="b"/>
              <a:pathLst>
                <a:path w="16764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676400" h="76200">
                  <a:moveTo>
                    <a:pt x="1600200" y="0"/>
                  </a:moveTo>
                  <a:lnTo>
                    <a:pt x="1600200" y="76200"/>
                  </a:lnTo>
                  <a:lnTo>
                    <a:pt x="1663700" y="44450"/>
                  </a:lnTo>
                  <a:lnTo>
                    <a:pt x="1612900" y="44450"/>
                  </a:lnTo>
                  <a:lnTo>
                    <a:pt x="1612900" y="31750"/>
                  </a:lnTo>
                  <a:lnTo>
                    <a:pt x="1663700" y="31750"/>
                  </a:lnTo>
                  <a:lnTo>
                    <a:pt x="1600200" y="0"/>
                  </a:lnTo>
                  <a:close/>
                </a:path>
                <a:path w="16764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676400" h="76200">
                  <a:moveTo>
                    <a:pt x="16002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600200" y="44450"/>
                  </a:lnTo>
                  <a:lnTo>
                    <a:pt x="1600200" y="31750"/>
                  </a:lnTo>
                  <a:close/>
                </a:path>
                <a:path w="1676400" h="76200">
                  <a:moveTo>
                    <a:pt x="1663700" y="31750"/>
                  </a:moveTo>
                  <a:lnTo>
                    <a:pt x="1612900" y="31750"/>
                  </a:lnTo>
                  <a:lnTo>
                    <a:pt x="1612900" y="44450"/>
                  </a:lnTo>
                  <a:lnTo>
                    <a:pt x="1663700" y="44450"/>
                  </a:lnTo>
                  <a:lnTo>
                    <a:pt x="1676400" y="38100"/>
                  </a:lnTo>
                  <a:lnTo>
                    <a:pt x="16637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34000" y="3124200"/>
              <a:ext cx="441959" cy="396240"/>
            </a:xfrm>
            <a:custGeom>
              <a:avLst/>
              <a:gdLst/>
              <a:ahLst/>
              <a:cxnLst/>
              <a:rect l="l" t="t" r="r" b="b"/>
              <a:pathLst>
                <a:path w="441960" h="396239">
                  <a:moveTo>
                    <a:pt x="441960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441960" y="3962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660775" y="3148711"/>
            <a:ext cx="137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88228" y="3148711"/>
            <a:ext cx="3397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spc="15" dirty="0">
                <a:latin typeface="Symbol"/>
                <a:cs typeface="Symbol"/>
              </a:rPr>
              <a:t></a:t>
            </a:r>
            <a:r>
              <a:rPr sz="1950" b="1" spc="22" baseline="-21367" dirty="0">
                <a:latin typeface="Arial"/>
                <a:cs typeface="Arial"/>
              </a:rPr>
              <a:t>m</a:t>
            </a:r>
            <a:endParaRPr sz="1950" baseline="-21367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91681" y="3227958"/>
            <a:ext cx="1346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55954" y="3935348"/>
            <a:ext cx="5100955" cy="252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Clock </a:t>
            </a:r>
            <a:r>
              <a:rPr sz="2000" b="1" spc="-10" dirty="0">
                <a:latin typeface="Arial"/>
                <a:cs typeface="Arial"/>
              </a:rPr>
              <a:t>cycle </a:t>
            </a:r>
            <a:r>
              <a:rPr sz="2000" b="1" dirty="0">
                <a:latin typeface="Arial"/>
                <a:cs typeface="Arial"/>
              </a:rPr>
              <a:t>of the pipeline :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  <a:p>
            <a:pPr marL="50800">
              <a:lnSpc>
                <a:spcPts val="2275"/>
              </a:lnSpc>
              <a:spcBef>
                <a:spcPts val="1920"/>
              </a:spcBef>
            </a:pPr>
            <a:r>
              <a:rPr sz="2000" b="1" dirty="0">
                <a:latin typeface="Arial"/>
                <a:cs typeface="Arial"/>
              </a:rPr>
              <a:t>Latch delay :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2984500">
              <a:lnSpc>
                <a:spcPts val="2275"/>
              </a:lnSpc>
              <a:tabLst>
                <a:tab pos="3267710" algn="l"/>
              </a:tabLst>
            </a:pPr>
            <a:r>
              <a:rPr sz="2000" b="1" dirty="0">
                <a:latin typeface="Symbol"/>
                <a:cs typeface="Symbol"/>
              </a:rPr>
              <a:t>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b="1" dirty="0">
                <a:latin typeface="Arial"/>
                <a:cs typeface="Arial"/>
              </a:rPr>
              <a:t>= max </a:t>
            </a:r>
            <a:r>
              <a:rPr sz="2000" b="1" spc="10" dirty="0">
                <a:latin typeface="Arial"/>
                <a:cs typeface="Arial"/>
              </a:rPr>
              <a:t>{</a:t>
            </a:r>
            <a:r>
              <a:rPr sz="2000" b="1" spc="10" dirty="0">
                <a:latin typeface="Symbol"/>
                <a:cs typeface="Symbol"/>
              </a:rPr>
              <a:t></a:t>
            </a:r>
            <a:r>
              <a:rPr sz="1950" b="1" spc="15" baseline="-21367" dirty="0">
                <a:latin typeface="Arial"/>
                <a:cs typeface="Arial"/>
              </a:rPr>
              <a:t>m </a:t>
            </a:r>
            <a:r>
              <a:rPr sz="2000" b="1" dirty="0">
                <a:latin typeface="Arial"/>
                <a:cs typeface="Arial"/>
              </a:rPr>
              <a:t>} +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Pipeline </a:t>
            </a:r>
            <a:r>
              <a:rPr sz="2000" b="1" dirty="0">
                <a:latin typeface="Arial"/>
                <a:cs typeface="Arial"/>
              </a:rPr>
              <a:t>frequency :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  <a:p>
            <a:pPr marL="2914650">
              <a:lnSpc>
                <a:spcPct val="100000"/>
              </a:lnSpc>
              <a:spcBef>
                <a:spcPts val="1920"/>
              </a:spcBef>
            </a:pPr>
            <a:r>
              <a:rPr sz="2000" b="1" dirty="0">
                <a:latin typeface="Arial"/>
                <a:cs typeface="Arial"/>
              </a:rPr>
              <a:t>f = 1 /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623113" y="319858"/>
            <a:ext cx="131946" cy="152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623045" y="275790"/>
            <a:ext cx="11811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sz="1400" b="1" i="1" spc="15" dirty="0">
                <a:latin typeface="Georgia"/>
                <a:cs typeface="Georgia"/>
              </a:rPr>
              <a:t>6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10600" y="2286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152400" y="0"/>
                </a:moveTo>
                <a:lnTo>
                  <a:pt x="0" y="0"/>
                </a:lnTo>
                <a:lnTo>
                  <a:pt x="0" y="304800"/>
                </a:lnTo>
                <a:lnTo>
                  <a:pt x="152400" y="3048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251" y="6351533"/>
            <a:ext cx="7092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9993" y="298449"/>
            <a:ext cx="782320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dirty="0">
                <a:solidFill>
                  <a:srgbClr val="660033"/>
                </a:solidFill>
              </a:rPr>
              <a:t>Pipeline Performance: Speedup </a:t>
            </a:r>
            <a:r>
              <a:rPr sz="3400" spc="-5" dirty="0">
                <a:solidFill>
                  <a:srgbClr val="660033"/>
                </a:solidFill>
              </a:rPr>
              <a:t>&amp;</a:t>
            </a:r>
            <a:r>
              <a:rPr sz="3400" spc="10" dirty="0">
                <a:solidFill>
                  <a:srgbClr val="660033"/>
                </a:solidFill>
              </a:rPr>
              <a:t> </a:t>
            </a:r>
            <a:r>
              <a:rPr sz="3400" spc="-10" dirty="0">
                <a:solidFill>
                  <a:srgbClr val="660033"/>
                </a:solidFill>
              </a:rPr>
              <a:t>Efficiency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63500" marR="55880">
              <a:lnSpc>
                <a:spcPts val="2160"/>
              </a:lnSpc>
              <a:spcBef>
                <a:spcPts val="375"/>
              </a:spcBef>
              <a:tabLst>
                <a:tab pos="3448050" algn="l"/>
                <a:tab pos="3743960" algn="l"/>
                <a:tab pos="4531995" algn="l"/>
                <a:tab pos="4897120" algn="l"/>
              </a:tabLst>
            </a:pPr>
            <a:r>
              <a:rPr i="1" dirty="0">
                <a:latin typeface="Arial"/>
                <a:cs typeface="Arial"/>
              </a:rPr>
              <a:t>k-stage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dirty="0"/>
              <a:t>pipeline</a:t>
            </a:r>
            <a:r>
              <a:rPr spc="-10" dirty="0"/>
              <a:t> </a:t>
            </a:r>
            <a:r>
              <a:rPr dirty="0"/>
              <a:t>processes	</a:t>
            </a:r>
            <a:r>
              <a:rPr i="1" dirty="0">
                <a:latin typeface="Arial"/>
                <a:cs typeface="Arial"/>
              </a:rPr>
              <a:t>n	</a:t>
            </a:r>
            <a:r>
              <a:rPr dirty="0"/>
              <a:t>tasks	</a:t>
            </a:r>
            <a:r>
              <a:rPr spc="-5" dirty="0"/>
              <a:t>in	</a:t>
            </a:r>
            <a:r>
              <a:rPr dirty="0"/>
              <a:t>k + (n-1)</a:t>
            </a:r>
            <a:r>
              <a:rPr spc="-140" dirty="0"/>
              <a:t> </a:t>
            </a:r>
            <a:r>
              <a:rPr dirty="0"/>
              <a:t>clock  </a:t>
            </a:r>
            <a:r>
              <a:rPr spc="-5" dirty="0"/>
              <a:t>cycles: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/>
          </a:p>
          <a:p>
            <a:pPr marL="63500" marR="1798320">
              <a:lnSpc>
                <a:spcPts val="2160"/>
              </a:lnSpc>
            </a:pPr>
            <a:r>
              <a:rPr i="1" dirty="0">
                <a:latin typeface="Arial"/>
                <a:cs typeface="Arial"/>
              </a:rPr>
              <a:t>k </a:t>
            </a:r>
            <a:r>
              <a:rPr spc="-5" dirty="0"/>
              <a:t>cycles </a:t>
            </a:r>
            <a:r>
              <a:rPr dirty="0"/>
              <a:t>for the first task and </a:t>
            </a:r>
            <a:r>
              <a:rPr i="1" dirty="0">
                <a:latin typeface="Arial"/>
                <a:cs typeface="Arial"/>
              </a:rPr>
              <a:t>n-1</a:t>
            </a:r>
            <a:r>
              <a:rPr i="1" spc="-160" dirty="0">
                <a:latin typeface="Arial"/>
                <a:cs typeface="Arial"/>
              </a:rPr>
              <a:t> </a:t>
            </a:r>
            <a:r>
              <a:rPr spc="-5" dirty="0"/>
              <a:t>cycles  </a:t>
            </a:r>
            <a:r>
              <a:rPr dirty="0"/>
              <a:t>for the remaining </a:t>
            </a:r>
            <a:r>
              <a:rPr i="1" dirty="0">
                <a:latin typeface="Arial"/>
                <a:cs typeface="Arial"/>
              </a:rPr>
              <a:t>n-1</a:t>
            </a:r>
            <a:r>
              <a:rPr i="1" spc="-90" dirty="0">
                <a:latin typeface="Arial"/>
                <a:cs typeface="Arial"/>
              </a:rPr>
              <a:t> </a:t>
            </a:r>
            <a:r>
              <a:rPr dirty="0"/>
              <a:t>tasks</a:t>
            </a:r>
          </a:p>
          <a:p>
            <a:pPr marL="63500">
              <a:lnSpc>
                <a:spcPct val="100000"/>
              </a:lnSpc>
              <a:spcBef>
                <a:spcPts val="1890"/>
              </a:spcBef>
            </a:pPr>
            <a:r>
              <a:rPr spc="-30" dirty="0"/>
              <a:t>Total </a:t>
            </a:r>
            <a:r>
              <a:rPr dirty="0"/>
              <a:t>time to process </a:t>
            </a:r>
            <a:r>
              <a:rPr i="1" dirty="0">
                <a:latin typeface="Arial"/>
                <a:cs typeface="Arial"/>
              </a:rPr>
              <a:t>n</a:t>
            </a:r>
            <a:r>
              <a:rPr i="1" spc="-70" dirty="0">
                <a:latin typeface="Arial"/>
                <a:cs typeface="Arial"/>
              </a:rPr>
              <a:t> </a:t>
            </a:r>
            <a:r>
              <a:rPr dirty="0"/>
              <a:t>tasks</a:t>
            </a:r>
          </a:p>
          <a:p>
            <a:pPr marL="4465320">
              <a:lnSpc>
                <a:spcPct val="100000"/>
              </a:lnSpc>
              <a:spcBef>
                <a:spcPts val="1905"/>
              </a:spcBef>
            </a:pPr>
            <a:r>
              <a:rPr i="1" spc="5" dirty="0">
                <a:latin typeface="Arial"/>
                <a:cs typeface="Arial"/>
              </a:rPr>
              <a:t>T</a:t>
            </a:r>
            <a:r>
              <a:rPr sz="1950" i="1" spc="7" baseline="-21367" dirty="0">
                <a:latin typeface="Arial"/>
                <a:cs typeface="Arial"/>
              </a:rPr>
              <a:t>k </a:t>
            </a:r>
            <a:r>
              <a:rPr sz="2000" i="1" dirty="0">
                <a:latin typeface="Arial"/>
                <a:cs typeface="Arial"/>
              </a:rPr>
              <a:t>= [ k + (n-1)]</a:t>
            </a:r>
            <a:r>
              <a:rPr sz="2000" i="1" spc="-350" dirty="0">
                <a:latin typeface="Arial"/>
                <a:cs typeface="Arial"/>
              </a:rPr>
              <a:t> </a:t>
            </a:r>
            <a:r>
              <a:rPr sz="2000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  <a:p>
            <a:pPr marL="63500">
              <a:lnSpc>
                <a:spcPct val="100000"/>
              </a:lnSpc>
              <a:spcBef>
                <a:spcPts val="1935"/>
              </a:spcBef>
            </a:pPr>
            <a:r>
              <a:rPr dirty="0"/>
              <a:t>For the non-pipelined</a:t>
            </a:r>
            <a:r>
              <a:rPr spc="-60" dirty="0"/>
              <a:t> </a:t>
            </a:r>
            <a:r>
              <a:rPr dirty="0"/>
              <a:t>processor</a:t>
            </a:r>
          </a:p>
          <a:p>
            <a:pPr marL="4465320">
              <a:lnSpc>
                <a:spcPct val="100000"/>
              </a:lnSpc>
              <a:spcBef>
                <a:spcPts val="1910"/>
              </a:spcBef>
            </a:pPr>
            <a:r>
              <a:rPr i="1" spc="5" dirty="0">
                <a:latin typeface="Arial"/>
                <a:cs typeface="Arial"/>
              </a:rPr>
              <a:t>T</a:t>
            </a:r>
            <a:r>
              <a:rPr sz="1950" i="1" spc="7" baseline="-21367" dirty="0">
                <a:latin typeface="Arial"/>
                <a:cs typeface="Arial"/>
              </a:rPr>
              <a:t>1 </a:t>
            </a:r>
            <a:r>
              <a:rPr sz="2000" i="1" dirty="0">
                <a:latin typeface="Arial"/>
                <a:cs typeface="Arial"/>
              </a:rPr>
              <a:t>= n k</a:t>
            </a:r>
            <a:r>
              <a:rPr sz="2000" i="1" spc="-245" dirty="0">
                <a:latin typeface="Arial"/>
                <a:cs typeface="Arial"/>
              </a:rPr>
              <a:t> </a:t>
            </a:r>
            <a:r>
              <a:rPr sz="2000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  <a:p>
            <a:pPr marL="63500">
              <a:lnSpc>
                <a:spcPct val="100000"/>
              </a:lnSpc>
              <a:spcBef>
                <a:spcPts val="1930"/>
              </a:spcBef>
            </a:pPr>
            <a:r>
              <a:rPr dirty="0"/>
              <a:t>Speedup</a:t>
            </a:r>
            <a:r>
              <a:rPr spc="-10" dirty="0"/>
              <a:t> </a:t>
            </a:r>
            <a:r>
              <a:rPr dirty="0"/>
              <a:t>factor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74594" y="575045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2194" y="5617870"/>
            <a:ext cx="459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3055" algn="l"/>
              </a:tabLst>
            </a:pPr>
            <a:r>
              <a:rPr sz="1800" b="1" i="1" dirty="0">
                <a:latin typeface="Arial"/>
                <a:cs typeface="Arial"/>
              </a:rPr>
              <a:t>S	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29761" y="5791961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82975" y="5436819"/>
            <a:ext cx="30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T</a:t>
            </a:r>
            <a:r>
              <a:rPr sz="1800" b="1" i="1" spc="-7" baseline="-20833" dirty="0">
                <a:latin typeface="Arial"/>
                <a:cs typeface="Arial"/>
              </a:rPr>
              <a:t>1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8375" y="5817819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8583" y="595040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4175" y="5665419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3861" y="5435295"/>
            <a:ext cx="14732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 marR="5080" indent="-15240">
              <a:lnSpc>
                <a:spcPct val="100000"/>
              </a:lnSpc>
              <a:spcBef>
                <a:spcPts val="100"/>
              </a:spcBef>
              <a:tabLst>
                <a:tab pos="332105" algn="l"/>
                <a:tab pos="1459865" algn="l"/>
              </a:tabLst>
            </a:pP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n</a:t>
            </a:r>
            <a:r>
              <a:rPr sz="1800" b="1" i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800" b="1" i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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Arial"/>
                <a:cs typeface="Arial"/>
              </a:rPr>
              <a:t>[ </a:t>
            </a:r>
            <a:r>
              <a:rPr sz="1800" b="1" i="1" spc="-5" dirty="0">
                <a:latin typeface="Arial"/>
                <a:cs typeface="Arial"/>
              </a:rPr>
              <a:t>k </a:t>
            </a:r>
            <a:r>
              <a:rPr sz="1800" b="1" i="1" dirty="0">
                <a:latin typeface="Arial"/>
                <a:cs typeface="Arial"/>
              </a:rPr>
              <a:t>+ (n-1)]</a:t>
            </a:r>
            <a:r>
              <a:rPr sz="1800" b="1" i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Symbol"/>
                <a:cs typeface="Symbol"/>
              </a:rPr>
              <a:t>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5628" y="5589219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5061" y="5357896"/>
            <a:ext cx="1473200" cy="6362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32740" algn="l"/>
                <a:tab pos="1459865" algn="l"/>
              </a:tabLst>
            </a:pP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n</a:t>
            </a:r>
            <a:r>
              <a:rPr sz="1800" b="1" i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	</a:t>
            </a:r>
            <a:endParaRPr sz="1800">
              <a:latin typeface="Arial"/>
              <a:cs typeface="Arial"/>
            </a:endParaRPr>
          </a:p>
          <a:p>
            <a:pPr marL="154305">
              <a:lnSpc>
                <a:spcPct val="100000"/>
              </a:lnSpc>
              <a:spcBef>
                <a:spcPts val="240"/>
              </a:spcBef>
            </a:pPr>
            <a:r>
              <a:rPr sz="1800" b="1" i="1" spc="-5" dirty="0">
                <a:latin typeface="Arial"/>
                <a:cs typeface="Arial"/>
              </a:rPr>
              <a:t>k </a:t>
            </a:r>
            <a:r>
              <a:rPr sz="1800" b="1" i="1" dirty="0">
                <a:latin typeface="Arial"/>
                <a:cs typeface="Arial"/>
              </a:rPr>
              <a:t>+</a:t>
            </a:r>
            <a:r>
              <a:rPr sz="1800" b="1" i="1" spc="-1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(n-1)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23113" y="319858"/>
            <a:ext cx="131946" cy="1431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10345" y="252730"/>
            <a:ext cx="1435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130" dirty="0">
                <a:latin typeface="Georgia"/>
                <a:cs typeface="Georgia"/>
              </a:rPr>
              <a:t>7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34400" y="1524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302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330200" y="304800"/>
                </a:lnTo>
                <a:lnTo>
                  <a:pt x="349978" y="300809"/>
                </a:lnTo>
                <a:lnTo>
                  <a:pt x="366125" y="289925"/>
                </a:lnTo>
                <a:lnTo>
                  <a:pt x="377009" y="273778"/>
                </a:lnTo>
                <a:lnTo>
                  <a:pt x="381000" y="254000"/>
                </a:lnTo>
                <a:lnTo>
                  <a:pt x="381000" y="50800"/>
                </a:lnTo>
                <a:lnTo>
                  <a:pt x="377009" y="31021"/>
                </a:lnTo>
                <a:lnTo>
                  <a:pt x="366125" y="14874"/>
                </a:lnTo>
                <a:lnTo>
                  <a:pt x="349978" y="3990"/>
                </a:lnTo>
                <a:lnTo>
                  <a:pt x="330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dirty="0"/>
              <a:t>Adva</a:t>
            </a:r>
            <a:r>
              <a:rPr spc="10" dirty="0"/>
              <a:t>n</a:t>
            </a:r>
            <a:r>
              <a:rPr dirty="0"/>
              <a:t>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159635"/>
            <a:ext cx="701484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rlito"/>
                <a:cs typeface="Carlito"/>
              </a:rPr>
              <a:t>Pipelining </a:t>
            </a:r>
            <a:r>
              <a:rPr sz="2800" spc="-20" dirty="0">
                <a:latin typeface="Carlito"/>
                <a:cs typeface="Carlito"/>
              </a:rPr>
              <a:t>makes </a:t>
            </a:r>
            <a:r>
              <a:rPr sz="2800" spc="-15" dirty="0">
                <a:latin typeface="Carlito"/>
                <a:cs typeface="Carlito"/>
              </a:rPr>
              <a:t>efficient </a:t>
            </a:r>
            <a:r>
              <a:rPr sz="2800" spc="-10" dirty="0">
                <a:latin typeface="Carlito"/>
                <a:cs typeface="Carlito"/>
              </a:rPr>
              <a:t>use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resources.</a:t>
            </a:r>
            <a:endParaRPr sz="2800">
              <a:latin typeface="Carlito"/>
              <a:cs typeface="Carlito"/>
            </a:endParaRPr>
          </a:p>
          <a:p>
            <a:pPr marL="417830" marR="5080" indent="-405765">
              <a:lnSpc>
                <a:spcPct val="100000"/>
              </a:lnSpc>
              <a:buFont typeface="Arial"/>
              <a:buChar char="•"/>
              <a:tabLst>
                <a:tab pos="516890" algn="l"/>
                <a:tab pos="517525" algn="l"/>
              </a:tabLst>
            </a:pPr>
            <a:r>
              <a:rPr dirty="0"/>
              <a:t>	</a:t>
            </a:r>
            <a:r>
              <a:rPr sz="2800" spc="-15" dirty="0">
                <a:latin typeface="Carlito"/>
                <a:cs typeface="Carlito"/>
              </a:rPr>
              <a:t>Quicker </a:t>
            </a:r>
            <a:r>
              <a:rPr sz="2800" spc="-5" dirty="0">
                <a:latin typeface="Carlito"/>
                <a:cs typeface="Carlito"/>
              </a:rPr>
              <a:t>time of </a:t>
            </a:r>
            <a:r>
              <a:rPr sz="2800" spc="-20" dirty="0">
                <a:latin typeface="Carlito"/>
                <a:cs typeface="Carlito"/>
              </a:rPr>
              <a:t>execution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large </a:t>
            </a:r>
            <a:r>
              <a:rPr sz="2800" spc="-10" dirty="0">
                <a:latin typeface="Carlito"/>
                <a:cs typeface="Carlito"/>
              </a:rPr>
              <a:t>number of  instructions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parallelism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invisible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40" dirty="0">
                <a:latin typeface="Carlito"/>
                <a:cs typeface="Carlito"/>
              </a:rPr>
              <a:t>programmer.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703" y="6588956"/>
            <a:ext cx="821626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7239634" algn="l"/>
              </a:tabLst>
            </a:pPr>
            <a:r>
              <a:rPr sz="1000" b="1" spc="-10" dirty="0">
                <a:latin typeface="Arial"/>
                <a:cs typeface="Arial"/>
              </a:rPr>
              <a:t>CSE431  </a:t>
            </a:r>
            <a:r>
              <a:rPr sz="1000" b="1" spc="-5" dirty="0">
                <a:latin typeface="Arial"/>
                <a:cs typeface="Arial"/>
              </a:rPr>
              <a:t>L06 Basic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MIPS</a:t>
            </a:r>
            <a:r>
              <a:rPr sz="1000" b="1" spc="-5" dirty="0">
                <a:latin typeface="Arial"/>
                <a:cs typeface="Arial"/>
              </a:rPr>
              <a:t> Pipelining.19	Irwin, PSU,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2005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6803" y="788598"/>
            <a:ext cx="7553959" cy="544068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965"/>
              </a:spcBef>
              <a:buClr>
                <a:srgbClr val="FB0028"/>
              </a:buClr>
              <a:buSzPct val="75000"/>
              <a:buFont typeface="Wingdings"/>
              <a:buChar char=""/>
              <a:tabLst>
                <a:tab pos="300990" algn="l"/>
                <a:tab pos="1078865" algn="l"/>
              </a:tabLst>
            </a:pPr>
            <a:r>
              <a:rPr sz="2400" spc="-5" dirty="0">
                <a:latin typeface="Arial"/>
                <a:cs typeface="Arial"/>
              </a:rPr>
              <a:t>Yes:	</a:t>
            </a:r>
            <a:r>
              <a:rPr sz="2400" spc="-5" dirty="0">
                <a:solidFill>
                  <a:srgbClr val="FB0028"/>
                </a:solidFill>
                <a:latin typeface="Arial"/>
                <a:cs typeface="Arial"/>
              </a:rPr>
              <a:t>Pipeline</a:t>
            </a:r>
            <a:r>
              <a:rPr sz="2400" spc="25" dirty="0">
                <a:solidFill>
                  <a:srgbClr val="FB002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B0028"/>
                </a:solidFill>
                <a:latin typeface="Arial"/>
                <a:cs typeface="Arial"/>
              </a:rPr>
              <a:t>Hazards</a:t>
            </a:r>
            <a:endParaRPr sz="2400">
              <a:latin typeface="Arial"/>
              <a:cs typeface="Arial"/>
            </a:endParaRPr>
          </a:p>
          <a:p>
            <a:pPr marL="754380" marR="57150" lvl="1" indent="-247015">
              <a:lnSpc>
                <a:spcPct val="100000"/>
              </a:lnSpc>
              <a:spcBef>
                <a:spcPts val="730"/>
              </a:spcBef>
              <a:buSzPct val="75000"/>
              <a:buFont typeface="Wingdings"/>
              <a:buChar char=""/>
              <a:tabLst>
                <a:tab pos="755015" algn="l"/>
              </a:tabLst>
            </a:pPr>
            <a:r>
              <a:rPr sz="2000" dirty="0">
                <a:solidFill>
                  <a:srgbClr val="FB0028"/>
                </a:solidFill>
                <a:latin typeface="Arial"/>
                <a:cs typeface="Arial"/>
              </a:rPr>
              <a:t>structural hazards</a:t>
            </a:r>
            <a:r>
              <a:rPr sz="2000" dirty="0">
                <a:latin typeface="Arial"/>
                <a:cs typeface="Arial"/>
              </a:rPr>
              <a:t>: attempt to use the same resource by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two  different instructions at the same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754380" lvl="1" indent="-247015">
              <a:lnSpc>
                <a:spcPct val="100000"/>
              </a:lnSpc>
              <a:spcBef>
                <a:spcPts val="720"/>
              </a:spcBef>
              <a:buSzPct val="75000"/>
              <a:buFont typeface="Wingdings"/>
              <a:buChar char=""/>
              <a:tabLst>
                <a:tab pos="755015" algn="l"/>
              </a:tabLst>
            </a:pPr>
            <a:r>
              <a:rPr sz="2000" dirty="0">
                <a:solidFill>
                  <a:srgbClr val="FB0028"/>
                </a:solidFill>
                <a:latin typeface="Arial"/>
                <a:cs typeface="Arial"/>
              </a:rPr>
              <a:t>data hazards</a:t>
            </a:r>
            <a:r>
              <a:rPr sz="2000" dirty="0">
                <a:latin typeface="Arial"/>
                <a:cs typeface="Arial"/>
              </a:rPr>
              <a:t>: attempt to use data before it is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ready</a:t>
            </a:r>
            <a:endParaRPr sz="2000">
              <a:latin typeface="Arial"/>
              <a:cs typeface="Arial"/>
            </a:endParaRPr>
          </a:p>
          <a:p>
            <a:pPr marL="1158240" lvl="2" indent="-177165">
              <a:lnSpc>
                <a:spcPct val="100000"/>
              </a:lnSpc>
              <a:spcBef>
                <a:spcPts val="655"/>
              </a:spcBef>
              <a:buClr>
                <a:srgbClr val="FB0028"/>
              </a:buClr>
              <a:buChar char="-"/>
              <a:tabLst>
                <a:tab pos="1158875" algn="l"/>
              </a:tabLst>
            </a:pPr>
            <a:r>
              <a:rPr sz="1800" dirty="0">
                <a:latin typeface="Arial"/>
                <a:cs typeface="Arial"/>
              </a:rPr>
              <a:t>An </a:t>
            </a:r>
            <a:r>
              <a:rPr sz="1800" spc="-5" dirty="0">
                <a:latin typeface="Arial"/>
                <a:cs typeface="Arial"/>
              </a:rPr>
              <a:t>instruction’s source operand(s) are produced by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prior</a:t>
            </a:r>
            <a:endParaRPr sz="1800">
              <a:latin typeface="Arial"/>
              <a:cs typeface="Arial"/>
            </a:endParaRPr>
          </a:p>
          <a:p>
            <a:pPr marL="115824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instruction still 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pipeline</a:t>
            </a:r>
            <a:endParaRPr sz="1800">
              <a:latin typeface="Arial"/>
              <a:cs typeface="Arial"/>
            </a:endParaRPr>
          </a:p>
          <a:p>
            <a:pPr marL="754380" marR="5080" lvl="1" indent="-247015">
              <a:lnSpc>
                <a:spcPct val="100000"/>
              </a:lnSpc>
              <a:spcBef>
                <a:spcPts val="715"/>
              </a:spcBef>
              <a:buSzPct val="75000"/>
              <a:buFont typeface="Wingdings"/>
              <a:buChar char=""/>
              <a:tabLst>
                <a:tab pos="755015" algn="l"/>
              </a:tabLst>
            </a:pPr>
            <a:r>
              <a:rPr sz="2000" dirty="0">
                <a:solidFill>
                  <a:srgbClr val="FB0028"/>
                </a:solidFill>
                <a:latin typeface="Arial"/>
                <a:cs typeface="Arial"/>
              </a:rPr>
              <a:t>control hazards</a:t>
            </a:r>
            <a:r>
              <a:rPr sz="2000" dirty="0">
                <a:latin typeface="Arial"/>
                <a:cs typeface="Arial"/>
              </a:rPr>
              <a:t>: attempt to make a decision about program  control flow before the condition has been evaluated and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new PC target address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calculated</a:t>
            </a:r>
            <a:endParaRPr sz="2000">
              <a:latin typeface="Arial"/>
              <a:cs typeface="Arial"/>
            </a:endParaRPr>
          </a:p>
          <a:p>
            <a:pPr marL="1158240" lvl="2" indent="-177165">
              <a:lnSpc>
                <a:spcPct val="100000"/>
              </a:lnSpc>
              <a:spcBef>
                <a:spcPts val="655"/>
              </a:spcBef>
              <a:buClr>
                <a:srgbClr val="FB0028"/>
              </a:buClr>
              <a:buChar char="-"/>
              <a:tabLst>
                <a:tab pos="1158875" algn="l"/>
              </a:tabLst>
            </a:pPr>
            <a:r>
              <a:rPr sz="1800" spc="-5" dirty="0">
                <a:latin typeface="Arial"/>
                <a:cs typeface="Arial"/>
              </a:rPr>
              <a:t>branch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Clr>
                <a:srgbClr val="FB0028"/>
              </a:buClr>
              <a:buFont typeface="Arial"/>
              <a:buChar char="-"/>
            </a:pPr>
            <a:endParaRPr sz="20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15"/>
              </a:spcBef>
              <a:buClr>
                <a:srgbClr val="FB0028"/>
              </a:buClr>
              <a:buFont typeface="Arial"/>
              <a:buChar char="-"/>
            </a:pPr>
            <a:endParaRPr sz="29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buClr>
                <a:srgbClr val="FB0028"/>
              </a:buClr>
              <a:buSzPct val="75000"/>
              <a:buFont typeface="Wingdings"/>
              <a:buChar char=""/>
              <a:tabLst>
                <a:tab pos="300990" algn="l"/>
              </a:tabLst>
            </a:pPr>
            <a:r>
              <a:rPr sz="2400" spc="-5" dirty="0">
                <a:latin typeface="Arial"/>
                <a:cs typeface="Arial"/>
              </a:rPr>
              <a:t>Can always resolve hazards by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3CE8"/>
                </a:solidFill>
                <a:latin typeface="Arial"/>
                <a:cs typeface="Arial"/>
              </a:rPr>
              <a:t>waiting</a:t>
            </a:r>
            <a:endParaRPr sz="2400">
              <a:latin typeface="Arial"/>
              <a:cs typeface="Arial"/>
            </a:endParaRPr>
          </a:p>
          <a:p>
            <a:pPr marL="754380" lvl="1" indent="-247015">
              <a:lnSpc>
                <a:spcPct val="100000"/>
              </a:lnSpc>
              <a:spcBef>
                <a:spcPts val="605"/>
              </a:spcBef>
              <a:buClr>
                <a:srgbClr val="FB0028"/>
              </a:buClr>
              <a:buSzPct val="75000"/>
              <a:buFont typeface="Wingdings"/>
              <a:buChar char=""/>
              <a:tabLst>
                <a:tab pos="755015" algn="l"/>
              </a:tabLst>
            </a:pPr>
            <a:r>
              <a:rPr sz="2000" dirty="0">
                <a:latin typeface="Arial"/>
                <a:cs typeface="Arial"/>
              </a:rPr>
              <a:t>pipeline control must detect the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hazard</a:t>
            </a:r>
            <a:endParaRPr sz="2000">
              <a:latin typeface="Arial"/>
              <a:cs typeface="Arial"/>
            </a:endParaRPr>
          </a:p>
          <a:p>
            <a:pPr marL="754380" lvl="1" indent="-247015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5000"/>
              <a:buFont typeface="Wingdings"/>
              <a:buChar char=""/>
              <a:tabLst>
                <a:tab pos="755015" algn="l"/>
              </a:tabLst>
            </a:pPr>
            <a:r>
              <a:rPr sz="2000" dirty="0">
                <a:latin typeface="Arial"/>
                <a:cs typeface="Arial"/>
              </a:rPr>
              <a:t>and take action to resolve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hazards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" y="6400799"/>
            <a:ext cx="8610600" cy="457200"/>
          </a:xfrm>
          <a:custGeom>
            <a:avLst/>
            <a:gdLst/>
            <a:ahLst/>
            <a:cxnLst/>
            <a:rect l="l" t="t" r="r" b="b"/>
            <a:pathLst>
              <a:path w="8610600" h="457200">
                <a:moveTo>
                  <a:pt x="8610600" y="0"/>
                </a:moveTo>
                <a:lnTo>
                  <a:pt x="0" y="0"/>
                </a:lnTo>
                <a:lnTo>
                  <a:pt x="0" y="457199"/>
                </a:lnTo>
                <a:lnTo>
                  <a:pt x="8610600" y="457199"/>
                </a:lnTo>
                <a:lnTo>
                  <a:pt x="8610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83283" y="141224"/>
            <a:ext cx="64274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31B69"/>
                </a:solidFill>
                <a:latin typeface="Times New Roman"/>
                <a:cs typeface="Times New Roman"/>
              </a:rPr>
              <a:t>Can </a:t>
            </a:r>
            <a:r>
              <a:rPr sz="3200" b="1" spc="-5" dirty="0">
                <a:solidFill>
                  <a:srgbClr val="031B69"/>
                </a:solidFill>
                <a:latin typeface="Times New Roman"/>
                <a:cs typeface="Times New Roman"/>
              </a:rPr>
              <a:t>Pipelining </a:t>
            </a:r>
            <a:r>
              <a:rPr sz="3200" b="1" dirty="0">
                <a:solidFill>
                  <a:srgbClr val="031B69"/>
                </a:solidFill>
                <a:latin typeface="Times New Roman"/>
                <a:cs typeface="Times New Roman"/>
              </a:rPr>
              <a:t>Get Us Into</a:t>
            </a:r>
            <a:r>
              <a:rPr sz="3200" b="1" spc="-60" dirty="0">
                <a:solidFill>
                  <a:srgbClr val="031B6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31B69"/>
                </a:solidFill>
                <a:latin typeface="Times New Roman"/>
                <a:cs typeface="Times New Roman"/>
              </a:rPr>
              <a:t>Trouble?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078862"/>
            <a:ext cx="8530590" cy="199008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6350" indent="-342900" algn="just">
              <a:lnSpc>
                <a:spcPct val="100499"/>
              </a:lnSpc>
              <a:spcBef>
                <a:spcPts val="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solidFill>
                  <a:srgbClr val="660033"/>
                </a:solidFill>
                <a:latin typeface="Times New Roman"/>
                <a:cs typeface="Times New Roman"/>
              </a:rPr>
              <a:t>Pipelining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series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stages, </a:t>
            </a:r>
            <a:r>
              <a:rPr sz="2400" dirty="0">
                <a:latin typeface="Times New Roman"/>
                <a:cs typeface="Times New Roman"/>
              </a:rPr>
              <a:t>where </a:t>
            </a:r>
            <a:r>
              <a:rPr sz="2400" spc="-5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work is </a:t>
            </a:r>
            <a:r>
              <a:rPr sz="2400" spc="-5" dirty="0">
                <a:latin typeface="Times New Roman"/>
                <a:cs typeface="Times New Roman"/>
              </a:rPr>
              <a:t>done </a:t>
            </a:r>
            <a:r>
              <a:rPr sz="2400" spc="-10" dirty="0">
                <a:latin typeface="Times New Roman"/>
                <a:cs typeface="Times New Roman"/>
              </a:rPr>
              <a:t>at  </a:t>
            </a:r>
            <a:r>
              <a:rPr sz="2400" dirty="0">
                <a:latin typeface="Times New Roman"/>
                <a:cs typeface="Times New Roman"/>
              </a:rPr>
              <a:t>each stage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in</a:t>
            </a:r>
            <a:r>
              <a:rPr sz="24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parallel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stages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connected </a:t>
            </a:r>
            <a:r>
              <a:rPr sz="2400" dirty="0">
                <a:latin typeface="Times New Roman"/>
                <a:cs typeface="Times New Roman"/>
              </a:rPr>
              <a:t>one to the </a:t>
            </a:r>
            <a:r>
              <a:rPr sz="2400" spc="-10" dirty="0">
                <a:latin typeface="Times New Roman"/>
                <a:cs typeface="Times New Roman"/>
              </a:rPr>
              <a:t>next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form a pipe -  </a:t>
            </a:r>
            <a:r>
              <a:rPr sz="2400" spc="-5" dirty="0">
                <a:latin typeface="Times New Roman"/>
                <a:cs typeface="Times New Roman"/>
              </a:rPr>
              <a:t>instructions enter </a:t>
            </a:r>
            <a:r>
              <a:rPr sz="2400" spc="-10" dirty="0">
                <a:latin typeface="Times New Roman"/>
                <a:cs typeface="Times New Roman"/>
              </a:rPr>
              <a:t>at </a:t>
            </a:r>
            <a:r>
              <a:rPr sz="2400" spc="-5" dirty="0">
                <a:latin typeface="Times New Roman"/>
                <a:cs typeface="Times New Roman"/>
              </a:rPr>
              <a:t>one </a:t>
            </a:r>
            <a:r>
              <a:rPr sz="2400" dirty="0">
                <a:latin typeface="Times New Roman"/>
                <a:cs typeface="Times New Roman"/>
              </a:rPr>
              <a:t>end, progress through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stages, </a:t>
            </a:r>
            <a:r>
              <a:rPr sz="2400" spc="-5" dirty="0">
                <a:latin typeface="Times New Roman"/>
                <a:cs typeface="Times New Roman"/>
              </a:rPr>
              <a:t>and exit  </a:t>
            </a:r>
            <a:r>
              <a:rPr sz="2400" dirty="0">
                <a:latin typeface="Times New Roman"/>
                <a:cs typeface="Times New Roman"/>
              </a:rPr>
              <a:t>at the other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436" y="203962"/>
            <a:ext cx="59601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Pipelining Case:</a:t>
            </a:r>
            <a:r>
              <a:rPr b="1" spc="-80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60033"/>
                </a:solidFill>
              </a:rPr>
              <a:t>Laundry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721942"/>
            <a:ext cx="8454390" cy="3342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734695" algn="l"/>
                <a:tab pos="1685925" algn="l"/>
                <a:tab pos="2182495" algn="l"/>
                <a:tab pos="3470910" algn="l"/>
                <a:tab pos="4205605" algn="l"/>
                <a:tab pos="5076190" algn="l"/>
                <a:tab pos="5554345" algn="l"/>
                <a:tab pos="6908165" algn="l"/>
                <a:tab pos="7927975" algn="l"/>
              </a:tabLst>
            </a:pPr>
            <a:r>
              <a:rPr sz="2800" spc="-5" dirty="0">
                <a:latin typeface="Times New Roman"/>
                <a:cs typeface="Times New Roman"/>
              </a:rPr>
              <a:t>4	loads	</a:t>
            </a:r>
            <a:r>
              <a:rPr sz="2800" spc="-1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laun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ry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ne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w</a:t>
            </a:r>
            <a:r>
              <a:rPr sz="2800" spc="-20" dirty="0">
                <a:solidFill>
                  <a:srgbClr val="00AFE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00AFE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hed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ie</a:t>
            </a:r>
            <a:r>
              <a:rPr sz="2800" spc="-1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folded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00AFEF"/>
                </a:solidFill>
                <a:latin typeface="Times New Roman"/>
                <a:cs typeface="Times New Roman"/>
              </a:rPr>
              <a:t>30 </a:t>
            </a:r>
            <a:r>
              <a:rPr sz="2400" spc="-5" dirty="0">
                <a:solidFill>
                  <a:srgbClr val="00AFEF"/>
                </a:solidFill>
                <a:latin typeface="Times New Roman"/>
                <a:cs typeface="Times New Roman"/>
              </a:rPr>
              <a:t>minutes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wash,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40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min.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40" dirty="0">
                <a:latin typeface="Times New Roman"/>
                <a:cs typeface="Times New Roman"/>
              </a:rPr>
              <a:t>dry,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20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min.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fold.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10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have </a:t>
            </a:r>
            <a:r>
              <a:rPr sz="2400" dirty="0">
                <a:solidFill>
                  <a:srgbClr val="00AFEF"/>
                </a:solidFill>
                <a:latin typeface="Times New Roman"/>
                <a:cs typeface="Times New Roman"/>
              </a:rPr>
              <a:t>1 </a:t>
            </a:r>
            <a:r>
              <a:rPr sz="2400" spc="-15" dirty="0">
                <a:solidFill>
                  <a:srgbClr val="00AFEF"/>
                </a:solidFill>
                <a:latin typeface="Times New Roman"/>
                <a:cs typeface="Times New Roman"/>
              </a:rPr>
              <a:t>washer</a:t>
            </a:r>
            <a:r>
              <a:rPr sz="2400" spc="-15" dirty="0"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1 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dryer</a:t>
            </a:r>
            <a:r>
              <a:rPr sz="2400" spc="-1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1 folding</a:t>
            </a:r>
            <a:r>
              <a:rPr sz="2400" spc="8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station.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har char="–"/>
            </a:pPr>
            <a:endParaRPr sz="27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Times New Roman"/>
                <a:cs typeface="Times New Roman"/>
              </a:rPr>
              <a:t>What’s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most </a:t>
            </a:r>
            <a:r>
              <a:rPr sz="3200" spc="-10" dirty="0">
                <a:latin typeface="Times New Roman"/>
                <a:cs typeface="Times New Roman"/>
              </a:rPr>
              <a:t>efficient </a:t>
            </a:r>
            <a:r>
              <a:rPr sz="3200" dirty="0">
                <a:latin typeface="Times New Roman"/>
                <a:cs typeface="Times New Roman"/>
              </a:rPr>
              <a:t>way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get the 4 </a:t>
            </a:r>
            <a:r>
              <a:rPr sz="3200" spc="-5" dirty="0">
                <a:latin typeface="Times New Roman"/>
                <a:cs typeface="Times New Roman"/>
              </a:rPr>
              <a:t>loads  </a:t>
            </a:r>
            <a:r>
              <a:rPr sz="3200" dirty="0">
                <a:latin typeface="Times New Roman"/>
                <a:cs typeface="Times New Roman"/>
              </a:rPr>
              <a:t>of laundry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done?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885" y="180847"/>
            <a:ext cx="56489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Non Pipelined</a:t>
            </a:r>
            <a:r>
              <a:rPr b="1" spc="-8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Laundry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5904687"/>
            <a:ext cx="7581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Times New Roman"/>
                <a:cs typeface="Times New Roman"/>
              </a:rPr>
              <a:t>Takes </a:t>
            </a:r>
            <a:r>
              <a:rPr sz="2800" spc="-5" dirty="0">
                <a:latin typeface="Times New Roman"/>
                <a:cs typeface="Times New Roman"/>
              </a:rPr>
              <a:t>a total of 6 hours; </a:t>
            </a:r>
            <a:r>
              <a:rPr sz="2800" dirty="0">
                <a:latin typeface="Times New Roman"/>
                <a:cs typeface="Times New Roman"/>
              </a:rPr>
              <a:t>nothing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done </a:t>
            </a:r>
            <a:r>
              <a:rPr sz="2800" spc="-5" dirty="0">
                <a:latin typeface="Times New Roman"/>
                <a:cs typeface="Times New Roman"/>
              </a:rPr>
              <a:t>in parallel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441" y="1446255"/>
            <a:ext cx="8077595" cy="4270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413" y="203962"/>
            <a:ext cx="45154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Pipelined</a:t>
            </a:r>
            <a:r>
              <a:rPr b="1" spc="-8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Laundry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5970219"/>
            <a:ext cx="6994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Using </a:t>
            </a:r>
            <a:r>
              <a:rPr sz="2400" dirty="0">
                <a:latin typeface="Times New Roman"/>
                <a:cs typeface="Times New Roman"/>
              </a:rPr>
              <a:t>this </a:t>
            </a:r>
            <a:r>
              <a:rPr sz="2400" spc="-5" dirty="0">
                <a:latin typeface="Times New Roman"/>
                <a:cs typeface="Times New Roman"/>
              </a:rPr>
              <a:t>method, </a:t>
            </a:r>
            <a:r>
              <a:rPr sz="2400" dirty="0">
                <a:latin typeface="Times New Roman"/>
                <a:cs typeface="Times New Roman"/>
              </a:rPr>
              <a:t>the laundry would be done at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9:30.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119" y="1246137"/>
            <a:ext cx="8503439" cy="447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185542"/>
            <a:ext cx="7261225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Definition:</a:t>
            </a:r>
            <a:endParaRPr sz="28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latin typeface="Times New Roman"/>
                <a:cs typeface="Times New Roman"/>
              </a:rPr>
              <a:t>Pipelining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is an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speed up 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technique where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multiple 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instructions </a:t>
            </a:r>
            <a:r>
              <a:rPr sz="2400" spc="-15" dirty="0">
                <a:solidFill>
                  <a:srgbClr val="000000"/>
                </a:solidFill>
                <a:latin typeface="Carlito"/>
                <a:cs typeface="Carlito"/>
              </a:rPr>
              <a:t>are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overlapped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000000"/>
                </a:solidFill>
                <a:latin typeface="Carlito"/>
                <a:cs typeface="Carlito"/>
              </a:rPr>
              <a:t>execution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000000"/>
                </a:solidFill>
                <a:latin typeface="Carlito"/>
                <a:cs typeface="Carlito"/>
              </a:rPr>
              <a:t>processor.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03962"/>
            <a:ext cx="53130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Pipelining:</a:t>
            </a:r>
            <a:r>
              <a:rPr b="1" spc="-5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Processors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1002"/>
            <a:ext cx="7444740" cy="3316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Computers, </a:t>
            </a:r>
            <a:r>
              <a:rPr sz="2400" dirty="0">
                <a:latin typeface="Times New Roman"/>
                <a:cs typeface="Times New Roman"/>
              </a:rPr>
              <a:t>like </a:t>
            </a:r>
            <a:r>
              <a:rPr sz="2400" spc="-20" dirty="0">
                <a:latin typeface="Times New Roman"/>
                <a:cs typeface="Times New Roman"/>
              </a:rPr>
              <a:t>laundry, </a:t>
            </a:r>
            <a:r>
              <a:rPr sz="2400" dirty="0">
                <a:latin typeface="Times New Roman"/>
                <a:cs typeface="Times New Roman"/>
              </a:rPr>
              <a:t>typically perform the exact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steps for every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instruction: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Fetch an instruction from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memory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Decode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instruction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Execute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instruction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Times New Roman"/>
                <a:cs typeface="Times New Roman"/>
              </a:rPr>
              <a:t>Read memory </a:t>
            </a:r>
            <a:r>
              <a:rPr sz="2800" spc="-5" dirty="0">
                <a:latin typeface="Times New Roman"/>
                <a:cs typeface="Times New Roman"/>
              </a:rPr>
              <a:t>to get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Times New Roman"/>
                <a:cs typeface="Times New Roman"/>
              </a:rPr>
              <a:t>Write </a:t>
            </a:r>
            <a:r>
              <a:rPr sz="2800" spc="-5" dirty="0">
                <a:latin typeface="Times New Roman"/>
                <a:cs typeface="Times New Roman"/>
              </a:rPr>
              <a:t>the result back 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memory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2594" y="6351533"/>
            <a:ext cx="62357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545" y="170433"/>
            <a:ext cx="47250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Instruction</a:t>
            </a:r>
            <a:r>
              <a:rPr b="1" spc="-37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0033"/>
                </a:solidFill>
                <a:latin typeface="Times New Roman"/>
                <a:cs typeface="Times New Roman"/>
              </a:rPr>
              <a:t>Pipeline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825" y="1207134"/>
            <a:ext cx="8176259" cy="48952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135890" indent="-28702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latin typeface="Arial"/>
                <a:cs typeface="Arial"/>
              </a:rPr>
              <a:t>Instruction </a:t>
            </a:r>
            <a:r>
              <a:rPr sz="2400" b="1" spc="-5" dirty="0">
                <a:latin typeface="Arial"/>
                <a:cs typeface="Arial"/>
              </a:rPr>
              <a:t>execution process lends </a:t>
            </a:r>
            <a:r>
              <a:rPr sz="2400" b="1" dirty="0">
                <a:latin typeface="Arial"/>
                <a:cs typeface="Arial"/>
              </a:rPr>
              <a:t>itself naturally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  pipelining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50"/>
              </a:spcBef>
            </a:pPr>
            <a:r>
              <a:rPr sz="2000" dirty="0">
                <a:solidFill>
                  <a:srgbClr val="000066"/>
                </a:solidFill>
                <a:latin typeface="Arial"/>
                <a:cs typeface="Arial"/>
              </a:rPr>
              <a:t>– 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overlap </a:t>
            </a: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the subtasks of instruction fetch, decode and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execute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latin typeface="Arial"/>
                <a:cs typeface="Arial"/>
              </a:rPr>
              <a:t>Instruction pipeline </a:t>
            </a:r>
            <a:r>
              <a:rPr sz="2400" b="1" spc="-5" dirty="0">
                <a:latin typeface="Arial"/>
                <a:cs typeface="Arial"/>
              </a:rPr>
              <a:t>has six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operations,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spcBef>
                <a:spcPts val="1019"/>
              </a:spcBef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dirty="0">
                <a:latin typeface="Arial"/>
                <a:cs typeface="Arial"/>
              </a:rPr>
              <a:t>Fetch </a:t>
            </a:r>
            <a:r>
              <a:rPr sz="2400" spc="-5" dirty="0">
                <a:latin typeface="Arial"/>
                <a:cs typeface="Arial"/>
              </a:rPr>
              <a:t>instruction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(FI)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spc="-5" dirty="0">
                <a:latin typeface="Arial"/>
                <a:cs typeface="Arial"/>
              </a:rPr>
              <a:t>Decode instruction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(DI)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spc="-5" dirty="0">
                <a:latin typeface="Arial"/>
                <a:cs typeface="Arial"/>
              </a:rPr>
              <a:t>Calculate operands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(CO)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dirty="0">
                <a:latin typeface="Arial"/>
                <a:cs typeface="Arial"/>
              </a:rPr>
              <a:t>Fetch </a:t>
            </a:r>
            <a:r>
              <a:rPr sz="2400" spc="-5" dirty="0">
                <a:latin typeface="Arial"/>
                <a:cs typeface="Arial"/>
              </a:rPr>
              <a:t>operands </a:t>
            </a:r>
            <a:r>
              <a:rPr sz="2400" dirty="0">
                <a:latin typeface="Arial"/>
                <a:cs typeface="Arial"/>
              </a:rPr>
              <a:t>(FO)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spc="-5" dirty="0">
                <a:latin typeface="Arial"/>
                <a:cs typeface="Arial"/>
              </a:rPr>
              <a:t>Execute instructions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(EI)</a:t>
            </a:r>
            <a:endParaRPr sz="2400">
              <a:latin typeface="Arial"/>
              <a:cs typeface="Arial"/>
            </a:endParaRPr>
          </a:p>
          <a:p>
            <a:pPr marL="1567815" lvl="1" indent="-412115">
              <a:lnSpc>
                <a:spcPct val="100000"/>
              </a:lnSpc>
              <a:buFont typeface="Wingdings"/>
              <a:buChar char=""/>
              <a:tabLst>
                <a:tab pos="1567815" algn="l"/>
                <a:tab pos="1568450" algn="l"/>
              </a:tabLst>
            </a:pPr>
            <a:r>
              <a:rPr sz="2400" spc="-10" dirty="0">
                <a:latin typeface="Arial"/>
                <a:cs typeface="Arial"/>
              </a:rPr>
              <a:t>Write </a:t>
            </a:r>
            <a:r>
              <a:rPr sz="2400" spc="-5" dirty="0">
                <a:latin typeface="Arial"/>
                <a:cs typeface="Arial"/>
              </a:rPr>
              <a:t>result </a:t>
            </a:r>
            <a:r>
              <a:rPr sz="2400" dirty="0">
                <a:latin typeface="Arial"/>
                <a:cs typeface="Arial"/>
              </a:rPr>
              <a:t>(WR)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15633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Overlap these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operations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2594" y="6351533"/>
            <a:ext cx="62357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20" dirty="0">
                <a:latin typeface="Arial"/>
                <a:cs typeface="Arial"/>
              </a:rPr>
              <a:t>CS211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025" y="2332101"/>
            <a:ext cx="3200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Instructions</a:t>
            </a:r>
            <a:r>
              <a:rPr sz="32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Fetch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025" y="2899028"/>
            <a:ext cx="883539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5080" indent="-28702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IF </a:t>
            </a:r>
            <a:r>
              <a:rPr sz="2400" b="1" spc="-5" dirty="0">
                <a:latin typeface="Arial"/>
                <a:cs typeface="Arial"/>
              </a:rPr>
              <a:t>stage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responsible for obtaining the requested  instruction from memory. The instruction and the program  counter </a:t>
            </a:r>
            <a:r>
              <a:rPr sz="2400" b="1" dirty="0">
                <a:latin typeface="Arial"/>
                <a:cs typeface="Arial"/>
              </a:rPr>
              <a:t>are stored in the register </a:t>
            </a:r>
            <a:r>
              <a:rPr sz="2400" b="1" spc="-5" dirty="0">
                <a:latin typeface="Arial"/>
                <a:cs typeface="Arial"/>
              </a:rPr>
              <a:t>as temporary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storage.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6172200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9144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" y="4572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425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Carlito</vt:lpstr>
      <vt:lpstr>Georgia</vt:lpstr>
      <vt:lpstr>Symbol</vt:lpstr>
      <vt:lpstr>Times New Roman</vt:lpstr>
      <vt:lpstr>Wingdings</vt:lpstr>
      <vt:lpstr>Office Theme</vt:lpstr>
      <vt:lpstr>Topic: Pipelining</vt:lpstr>
      <vt:lpstr>PowerPoint Presentation</vt:lpstr>
      <vt:lpstr>Pipelining Case: Laundry</vt:lpstr>
      <vt:lpstr>Non Pipelined Laundry</vt:lpstr>
      <vt:lpstr>Pipelined Laundry</vt:lpstr>
      <vt:lpstr>Definition: Pipelining is an speed up technique where multiple  instructions are overlapped in execution on a processor.</vt:lpstr>
      <vt:lpstr>Pipelining: Processors</vt:lpstr>
      <vt:lpstr>Instruction Pipeline</vt:lpstr>
      <vt:lpstr>Instructions Fetch</vt:lpstr>
      <vt:lpstr>Decode Instruction</vt:lpstr>
      <vt:lpstr>Calculate Operands</vt:lpstr>
      <vt:lpstr>Fetch Operands and Execute Instruction</vt:lpstr>
      <vt:lpstr>Write Operands</vt:lpstr>
      <vt:lpstr>Six Stage  Instruction  Pipeline</vt:lpstr>
      <vt:lpstr>Timing Diagram for  Instruction Pipeline Operation</vt:lpstr>
      <vt:lpstr>Pipeline Performance: Clock &amp; Timing</vt:lpstr>
      <vt:lpstr>Pipeline Performance: Speedup &amp; Efficiency</vt:lpstr>
      <vt:lpstr>Advantages</vt:lpstr>
      <vt:lpstr>Can Pipelining Get Us Into Trouble?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Pipelining</dc:title>
  <dc:creator>Mr. Ashwin R Patani</dc:creator>
  <cp:lastModifiedBy>Mr. Ashwin R Patani</cp:lastModifiedBy>
  <cp:revision>2</cp:revision>
  <dcterms:created xsi:type="dcterms:W3CDTF">2021-02-15T05:42:07Z</dcterms:created>
  <dcterms:modified xsi:type="dcterms:W3CDTF">2021-02-16T05:32:47Z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2021-02-15T00:00:00Z</vt:filetime>
  </property>
</Properties>
</file>