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99690" y="2677159"/>
            <a:ext cx="3944619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E487C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E487C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E487C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067175" cy="10160"/>
          </a:xfrm>
          <a:custGeom>
            <a:avLst/>
            <a:gdLst/>
            <a:ahLst/>
            <a:cxnLst/>
            <a:rect l="l" t="t" r="r" b="b"/>
            <a:pathLst>
              <a:path w="4067175" h="10160">
                <a:moveTo>
                  <a:pt x="4066921" y="10160"/>
                </a:moveTo>
                <a:lnTo>
                  <a:pt x="4046397" y="1270"/>
                </a:lnTo>
                <a:lnTo>
                  <a:pt x="4043476" y="0"/>
                </a:ln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4066921" y="10160"/>
                </a:lnTo>
                <a:close/>
              </a:path>
            </a:pathLst>
          </a:custGeom>
          <a:solidFill>
            <a:srgbClr val="00EAF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889"/>
            <a:ext cx="4087495" cy="10160"/>
          </a:xfrm>
          <a:custGeom>
            <a:avLst/>
            <a:gdLst/>
            <a:ahLst/>
            <a:cxnLst/>
            <a:rect l="l" t="t" r="r" b="b"/>
            <a:pathLst>
              <a:path w="4087495" h="10160">
                <a:moveTo>
                  <a:pt x="4064000" y="0"/>
                </a:moveTo>
                <a:lnTo>
                  <a:pt x="0" y="0"/>
                </a:lnTo>
                <a:lnTo>
                  <a:pt x="0" y="10159"/>
                </a:lnTo>
                <a:lnTo>
                  <a:pt x="4087446" y="10159"/>
                </a:lnTo>
                <a:lnTo>
                  <a:pt x="4064000" y="0"/>
                </a:lnTo>
                <a:close/>
              </a:path>
            </a:pathLst>
          </a:custGeom>
          <a:solidFill>
            <a:srgbClr val="00E9F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7779"/>
            <a:ext cx="4105910" cy="10160"/>
          </a:xfrm>
          <a:custGeom>
            <a:avLst/>
            <a:gdLst/>
            <a:ahLst/>
            <a:cxnLst/>
            <a:rect l="l" t="t" r="r" b="b"/>
            <a:pathLst>
              <a:path w="4105910" h="10159">
                <a:moveTo>
                  <a:pt x="4105605" y="7620"/>
                </a:moveTo>
                <a:lnTo>
                  <a:pt x="4093299" y="7620"/>
                </a:lnTo>
                <a:lnTo>
                  <a:pt x="4093299" y="0"/>
                </a:lnTo>
                <a:lnTo>
                  <a:pt x="0" y="0"/>
                </a:lnTo>
                <a:lnTo>
                  <a:pt x="0" y="7620"/>
                </a:lnTo>
                <a:lnTo>
                  <a:pt x="0" y="10160"/>
                </a:lnTo>
                <a:lnTo>
                  <a:pt x="4105605" y="10160"/>
                </a:lnTo>
                <a:lnTo>
                  <a:pt x="4105605" y="7620"/>
                </a:lnTo>
                <a:close/>
              </a:path>
            </a:pathLst>
          </a:custGeom>
          <a:solidFill>
            <a:srgbClr val="00E8F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27940"/>
            <a:ext cx="4133850" cy="8890"/>
          </a:xfrm>
          <a:custGeom>
            <a:avLst/>
            <a:gdLst/>
            <a:ahLst/>
            <a:cxnLst/>
            <a:rect l="l" t="t" r="r" b="b"/>
            <a:pathLst>
              <a:path w="4133850" h="8890">
                <a:moveTo>
                  <a:pt x="4109127" y="0"/>
                </a:moveTo>
                <a:lnTo>
                  <a:pt x="0" y="0"/>
                </a:lnTo>
                <a:lnTo>
                  <a:pt x="0" y="8889"/>
                </a:lnTo>
                <a:lnTo>
                  <a:pt x="4133722" y="8889"/>
                </a:lnTo>
                <a:lnTo>
                  <a:pt x="4109127" y="0"/>
                </a:lnTo>
                <a:close/>
              </a:path>
            </a:pathLst>
          </a:custGeom>
          <a:solidFill>
            <a:srgbClr val="00E7F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36830"/>
            <a:ext cx="4162425" cy="10160"/>
          </a:xfrm>
          <a:custGeom>
            <a:avLst/>
            <a:gdLst/>
            <a:ahLst/>
            <a:cxnLst/>
            <a:rect l="l" t="t" r="r" b="b"/>
            <a:pathLst>
              <a:path w="4162425" h="10159">
                <a:moveTo>
                  <a:pt x="4133722" y="0"/>
                </a:moveTo>
                <a:lnTo>
                  <a:pt x="0" y="0"/>
                </a:lnTo>
                <a:lnTo>
                  <a:pt x="0" y="10160"/>
                </a:lnTo>
                <a:lnTo>
                  <a:pt x="4161832" y="10160"/>
                </a:lnTo>
                <a:lnTo>
                  <a:pt x="4133722" y="0"/>
                </a:lnTo>
                <a:close/>
              </a:path>
            </a:pathLst>
          </a:custGeom>
          <a:solidFill>
            <a:srgbClr val="00E6F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45719"/>
            <a:ext cx="4186554" cy="10160"/>
          </a:xfrm>
          <a:custGeom>
            <a:avLst/>
            <a:gdLst/>
            <a:ahLst/>
            <a:cxnLst/>
            <a:rect l="l" t="t" r="r" b="b"/>
            <a:pathLst>
              <a:path w="4186554" h="10159">
                <a:moveTo>
                  <a:pt x="4158318" y="0"/>
                </a:moveTo>
                <a:lnTo>
                  <a:pt x="0" y="0"/>
                </a:lnTo>
                <a:lnTo>
                  <a:pt x="0" y="10159"/>
                </a:lnTo>
                <a:lnTo>
                  <a:pt x="4186428" y="10159"/>
                </a:lnTo>
                <a:lnTo>
                  <a:pt x="4158318" y="0"/>
                </a:lnTo>
                <a:close/>
              </a:path>
            </a:pathLst>
          </a:custGeom>
          <a:solidFill>
            <a:srgbClr val="00E5F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4609"/>
            <a:ext cx="4210050" cy="10160"/>
          </a:xfrm>
          <a:custGeom>
            <a:avLst/>
            <a:gdLst/>
            <a:ahLst/>
            <a:cxnLst/>
            <a:rect l="l" t="t" r="r" b="b"/>
            <a:pathLst>
              <a:path w="4210050" h="10159">
                <a:moveTo>
                  <a:pt x="4209592" y="8890"/>
                </a:moveTo>
                <a:lnTo>
                  <a:pt x="4195203" y="8890"/>
                </a:lnTo>
                <a:lnTo>
                  <a:pt x="4195203" y="0"/>
                </a:lnTo>
                <a:lnTo>
                  <a:pt x="0" y="0"/>
                </a:lnTo>
                <a:lnTo>
                  <a:pt x="0" y="8890"/>
                </a:lnTo>
                <a:lnTo>
                  <a:pt x="0" y="10160"/>
                </a:lnTo>
                <a:lnTo>
                  <a:pt x="4209592" y="10160"/>
                </a:lnTo>
                <a:lnTo>
                  <a:pt x="4209592" y="8890"/>
                </a:lnTo>
                <a:close/>
              </a:path>
            </a:pathLst>
          </a:custGeom>
          <a:solidFill>
            <a:srgbClr val="00E4F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63500"/>
            <a:ext cx="4241165" cy="10160"/>
          </a:xfrm>
          <a:custGeom>
            <a:avLst/>
            <a:gdLst/>
            <a:ahLst/>
            <a:cxnLst/>
            <a:rect l="l" t="t" r="r" b="b"/>
            <a:pathLst>
              <a:path w="4241165" h="10159">
                <a:moveTo>
                  <a:pt x="4207510" y="0"/>
                </a:moveTo>
                <a:lnTo>
                  <a:pt x="0" y="0"/>
                </a:lnTo>
                <a:lnTo>
                  <a:pt x="0" y="10159"/>
                </a:lnTo>
                <a:lnTo>
                  <a:pt x="4240934" y="10159"/>
                </a:lnTo>
                <a:lnTo>
                  <a:pt x="4207510" y="0"/>
                </a:lnTo>
                <a:close/>
              </a:path>
            </a:pathLst>
          </a:custGeom>
          <a:solidFill>
            <a:srgbClr val="00E3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736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70172" y="8890"/>
                </a:moveTo>
                <a:lnTo>
                  <a:pt x="4240923" y="0"/>
                </a:lnTo>
                <a:lnTo>
                  <a:pt x="0" y="0"/>
                </a:lnTo>
                <a:lnTo>
                  <a:pt x="0" y="8890"/>
                </a:lnTo>
                <a:lnTo>
                  <a:pt x="4270172" y="889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17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825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303598" y="10160"/>
                </a:moveTo>
                <a:lnTo>
                  <a:pt x="4270172" y="0"/>
                </a:lnTo>
                <a:lnTo>
                  <a:pt x="0" y="0"/>
                </a:lnTo>
                <a:lnTo>
                  <a:pt x="0" y="10160"/>
                </a:lnTo>
                <a:lnTo>
                  <a:pt x="4303598" y="1016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17" y="0"/>
                </a:lnTo>
                <a:lnTo>
                  <a:pt x="9109634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332846" y="10160"/>
                </a:moveTo>
                <a:lnTo>
                  <a:pt x="4299420" y="0"/>
                </a:lnTo>
                <a:lnTo>
                  <a:pt x="0" y="0"/>
                </a:lnTo>
                <a:lnTo>
                  <a:pt x="0" y="10160"/>
                </a:lnTo>
                <a:lnTo>
                  <a:pt x="4332846" y="1016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5" y="0"/>
                </a:lnTo>
                <a:lnTo>
                  <a:pt x="908558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1003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62094" y="10160"/>
                </a:moveTo>
                <a:lnTo>
                  <a:pt x="4328668" y="0"/>
                </a:lnTo>
                <a:lnTo>
                  <a:pt x="0" y="0"/>
                </a:lnTo>
                <a:lnTo>
                  <a:pt x="0" y="10160"/>
                </a:lnTo>
                <a:lnTo>
                  <a:pt x="436209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2" y="0"/>
                </a:lnTo>
                <a:lnTo>
                  <a:pt x="9061539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10921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91342" y="10160"/>
                </a:moveTo>
                <a:lnTo>
                  <a:pt x="4357916" y="0"/>
                </a:lnTo>
                <a:lnTo>
                  <a:pt x="0" y="0"/>
                </a:lnTo>
                <a:lnTo>
                  <a:pt x="0" y="10160"/>
                </a:lnTo>
                <a:lnTo>
                  <a:pt x="4391342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68" y="0"/>
                </a:lnTo>
                <a:lnTo>
                  <a:pt x="903748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420590" y="8890"/>
                </a:moveTo>
                <a:lnTo>
                  <a:pt x="4391342" y="0"/>
                </a:lnTo>
                <a:lnTo>
                  <a:pt x="0" y="0"/>
                </a:lnTo>
                <a:lnTo>
                  <a:pt x="0" y="8890"/>
                </a:lnTo>
                <a:lnTo>
                  <a:pt x="4420590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85" y="0"/>
                </a:lnTo>
                <a:lnTo>
                  <a:pt x="9013431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12826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54017" y="10160"/>
                </a:moveTo>
                <a:lnTo>
                  <a:pt x="4420590" y="0"/>
                </a:lnTo>
                <a:lnTo>
                  <a:pt x="0" y="0"/>
                </a:lnTo>
                <a:lnTo>
                  <a:pt x="0" y="10160"/>
                </a:lnTo>
                <a:lnTo>
                  <a:pt x="445401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1" y="0"/>
                </a:lnTo>
                <a:lnTo>
                  <a:pt x="8985948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3715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83265" y="10160"/>
                </a:moveTo>
                <a:lnTo>
                  <a:pt x="4449838" y="0"/>
                </a:ln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77" y="0"/>
                </a:lnTo>
                <a:lnTo>
                  <a:pt x="896189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1460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06125" y="5080"/>
                </a:moveTo>
                <a:lnTo>
                  <a:pt x="4487443" y="5080"/>
                </a:lnTo>
                <a:lnTo>
                  <a:pt x="4487443" y="0"/>
                </a:lnTo>
                <a:lnTo>
                  <a:pt x="0" y="0"/>
                </a:lnTo>
                <a:lnTo>
                  <a:pt x="0" y="5080"/>
                </a:lnTo>
                <a:lnTo>
                  <a:pt x="0" y="10160"/>
                </a:lnTo>
                <a:lnTo>
                  <a:pt x="4506125" y="10160"/>
                </a:lnTo>
                <a:lnTo>
                  <a:pt x="4506125" y="508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6" y="0"/>
                </a:lnTo>
                <a:lnTo>
                  <a:pt x="8937841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52594" y="10160"/>
                </a:moveTo>
                <a:lnTo>
                  <a:pt x="4511281" y="0"/>
                </a:lnTo>
                <a:lnTo>
                  <a:pt x="0" y="0"/>
                </a:lnTo>
                <a:lnTo>
                  <a:pt x="0" y="10160"/>
                </a:lnTo>
                <a:lnTo>
                  <a:pt x="455259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3" y="0"/>
                </a:lnTo>
                <a:lnTo>
                  <a:pt x="891380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16509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88751" y="8890"/>
                </a:moveTo>
                <a:lnTo>
                  <a:pt x="4552594" y="0"/>
                </a:lnTo>
                <a:lnTo>
                  <a:pt x="0" y="0"/>
                </a:lnTo>
                <a:lnTo>
                  <a:pt x="0" y="8890"/>
                </a:lnTo>
                <a:lnTo>
                  <a:pt x="4588751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0" y="0"/>
                </a:lnTo>
                <a:lnTo>
                  <a:pt x="8889746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30064" y="10160"/>
                </a:moveTo>
                <a:lnTo>
                  <a:pt x="4588751" y="0"/>
                </a:lnTo>
                <a:lnTo>
                  <a:pt x="0" y="0"/>
                </a:lnTo>
                <a:lnTo>
                  <a:pt x="0" y="10160"/>
                </a:lnTo>
                <a:lnTo>
                  <a:pt x="463006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46" y="0"/>
                </a:lnTo>
                <a:lnTo>
                  <a:pt x="886226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6208" y="10160"/>
                </a:moveTo>
                <a:lnTo>
                  <a:pt x="4624895" y="0"/>
                </a:lnTo>
                <a:lnTo>
                  <a:pt x="0" y="0"/>
                </a:lnTo>
                <a:lnTo>
                  <a:pt x="0" y="10160"/>
                </a:lnTo>
                <a:lnTo>
                  <a:pt x="4666208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2" y="0"/>
                </a:lnTo>
                <a:lnTo>
                  <a:pt x="8838209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19176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02353" y="10160"/>
                </a:moveTo>
                <a:lnTo>
                  <a:pt x="4661039" y="0"/>
                </a:lnTo>
                <a:lnTo>
                  <a:pt x="0" y="0"/>
                </a:lnTo>
                <a:lnTo>
                  <a:pt x="0" y="10160"/>
                </a:lnTo>
                <a:lnTo>
                  <a:pt x="4702353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38" y="0"/>
                </a:lnTo>
                <a:lnTo>
                  <a:pt x="8814156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20065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38509" y="10160"/>
                </a:moveTo>
                <a:lnTo>
                  <a:pt x="4697196" y="0"/>
                </a:lnTo>
                <a:lnTo>
                  <a:pt x="0" y="0"/>
                </a:lnTo>
                <a:lnTo>
                  <a:pt x="0" y="10160"/>
                </a:lnTo>
                <a:lnTo>
                  <a:pt x="4738509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7" y="0"/>
                </a:lnTo>
                <a:lnTo>
                  <a:pt x="87901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21081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74654" y="8890"/>
                </a:moveTo>
                <a:lnTo>
                  <a:pt x="4738509" y="0"/>
                </a:lnTo>
                <a:lnTo>
                  <a:pt x="0" y="0"/>
                </a:lnTo>
                <a:lnTo>
                  <a:pt x="0" y="8890"/>
                </a:lnTo>
                <a:lnTo>
                  <a:pt x="4774654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02" y="0"/>
                </a:lnTo>
                <a:lnTo>
                  <a:pt x="8766061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5967" y="10160"/>
                </a:moveTo>
                <a:lnTo>
                  <a:pt x="4774654" y="0"/>
                </a:lnTo>
                <a:lnTo>
                  <a:pt x="0" y="0"/>
                </a:lnTo>
                <a:lnTo>
                  <a:pt x="0" y="10160"/>
                </a:lnTo>
                <a:lnTo>
                  <a:pt x="481596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2619" y="0"/>
                </a:lnTo>
                <a:lnTo>
                  <a:pt x="8762619" y="2540"/>
                </a:lnTo>
                <a:lnTo>
                  <a:pt x="8747277" y="2540"/>
                </a:lnTo>
                <a:lnTo>
                  <a:pt x="8747277" y="10160"/>
                </a:lnTo>
                <a:lnTo>
                  <a:pt x="9144000" y="10160"/>
                </a:lnTo>
                <a:lnTo>
                  <a:pt x="9144000" y="254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0" y="22859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52111" y="10160"/>
                </a:moveTo>
                <a:lnTo>
                  <a:pt x="4810798" y="0"/>
                </a:lnTo>
                <a:lnTo>
                  <a:pt x="0" y="0"/>
                </a:lnTo>
                <a:lnTo>
                  <a:pt x="0" y="10160"/>
                </a:lnTo>
                <a:lnTo>
                  <a:pt x="4852111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0" y="0"/>
                </a:lnTo>
                <a:lnTo>
                  <a:pt x="870759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0" y="237502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8268" y="10147"/>
                </a:moveTo>
                <a:lnTo>
                  <a:pt x="4846955" y="0"/>
                </a:lnTo>
                <a:lnTo>
                  <a:pt x="0" y="0"/>
                </a:lnTo>
                <a:lnTo>
                  <a:pt x="0" y="10147"/>
                </a:lnTo>
                <a:lnTo>
                  <a:pt x="4888268" y="10147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52" y="0"/>
                </a:lnTo>
                <a:lnTo>
                  <a:pt x="8679815" y="10147"/>
                </a:lnTo>
                <a:lnTo>
                  <a:pt x="9144000" y="1014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0" y="24637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4924412" y="10172"/>
                </a:moveTo>
                <a:lnTo>
                  <a:pt x="4883099" y="0"/>
                </a:lnTo>
                <a:lnTo>
                  <a:pt x="0" y="0"/>
                </a:lnTo>
                <a:lnTo>
                  <a:pt x="0" y="10172"/>
                </a:lnTo>
                <a:lnTo>
                  <a:pt x="4924412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683777" y="0"/>
                </a:lnTo>
                <a:lnTo>
                  <a:pt x="8652027" y="10172"/>
                </a:lnTo>
                <a:lnTo>
                  <a:pt x="9144000" y="1017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0" y="256552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60569" y="8877"/>
                </a:moveTo>
                <a:lnTo>
                  <a:pt x="4924412" y="0"/>
                </a:lnTo>
                <a:lnTo>
                  <a:pt x="0" y="0"/>
                </a:lnTo>
                <a:lnTo>
                  <a:pt x="0" y="8877"/>
                </a:lnTo>
                <a:lnTo>
                  <a:pt x="4960569" y="8877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27" y="0"/>
                </a:lnTo>
                <a:lnTo>
                  <a:pt x="8624252" y="8877"/>
                </a:lnTo>
                <a:lnTo>
                  <a:pt x="9144000" y="887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0" y="26542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5001882" y="10172"/>
                </a:moveTo>
                <a:lnTo>
                  <a:pt x="4960569" y="0"/>
                </a:lnTo>
                <a:lnTo>
                  <a:pt x="0" y="0"/>
                </a:lnTo>
                <a:lnTo>
                  <a:pt x="0" y="10172"/>
                </a:lnTo>
                <a:lnTo>
                  <a:pt x="5001882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624240" y="0"/>
                </a:lnTo>
                <a:lnTo>
                  <a:pt x="8592490" y="10172"/>
                </a:lnTo>
                <a:lnTo>
                  <a:pt x="9144000" y="1017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0" y="27431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8026" y="10160"/>
                </a:moveTo>
                <a:lnTo>
                  <a:pt x="4996713" y="0"/>
                </a:lnTo>
                <a:lnTo>
                  <a:pt x="0" y="0"/>
                </a:lnTo>
                <a:lnTo>
                  <a:pt x="0" y="10160"/>
                </a:lnTo>
                <a:lnTo>
                  <a:pt x="5038026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65" y="0"/>
                </a:lnTo>
                <a:lnTo>
                  <a:pt x="856471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74170" y="10160"/>
                </a:moveTo>
                <a:lnTo>
                  <a:pt x="5032857" y="0"/>
                </a:lnTo>
                <a:lnTo>
                  <a:pt x="0" y="0"/>
                </a:lnTo>
                <a:lnTo>
                  <a:pt x="0" y="10160"/>
                </a:lnTo>
                <a:lnTo>
                  <a:pt x="5074170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2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0" y="29209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110327" y="10160"/>
                </a:moveTo>
                <a:lnTo>
                  <a:pt x="5069014" y="0"/>
                </a:lnTo>
                <a:lnTo>
                  <a:pt x="0" y="0"/>
                </a:lnTo>
                <a:lnTo>
                  <a:pt x="0" y="10160"/>
                </a:lnTo>
                <a:lnTo>
                  <a:pt x="511032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2" y="0"/>
                </a:lnTo>
                <a:lnTo>
                  <a:pt x="850915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46472" y="8890"/>
                </a:moveTo>
                <a:lnTo>
                  <a:pt x="5110327" y="0"/>
                </a:lnTo>
                <a:lnTo>
                  <a:pt x="0" y="0"/>
                </a:lnTo>
                <a:lnTo>
                  <a:pt x="0" y="8890"/>
                </a:lnTo>
                <a:lnTo>
                  <a:pt x="5146472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7171" y="0"/>
                </a:lnTo>
                <a:lnTo>
                  <a:pt x="8507171" y="1270"/>
                </a:lnTo>
                <a:lnTo>
                  <a:pt x="8491842" y="1270"/>
                </a:lnTo>
                <a:lnTo>
                  <a:pt x="8491842" y="8890"/>
                </a:lnTo>
                <a:lnTo>
                  <a:pt x="9144000" y="8890"/>
                </a:lnTo>
                <a:lnTo>
                  <a:pt x="9144000" y="127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0" y="3111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60"/>
                </a:lnTo>
                <a:lnTo>
                  <a:pt x="2175040" y="10160"/>
                </a:lnTo>
                <a:lnTo>
                  <a:pt x="2352040" y="0"/>
                </a:lnTo>
                <a:close/>
              </a:path>
              <a:path w="9144000" h="10160">
                <a:moveTo>
                  <a:pt x="5187785" y="10160"/>
                </a:moveTo>
                <a:lnTo>
                  <a:pt x="5146472" y="0"/>
                </a:lnTo>
                <a:lnTo>
                  <a:pt x="2824480" y="0"/>
                </a:lnTo>
                <a:lnTo>
                  <a:pt x="2986278" y="10160"/>
                </a:lnTo>
                <a:lnTo>
                  <a:pt x="5187785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07" y="0"/>
                </a:lnTo>
                <a:lnTo>
                  <a:pt x="844296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0" y="320052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3" y="0"/>
                </a:moveTo>
                <a:lnTo>
                  <a:pt x="0" y="0"/>
                </a:lnTo>
                <a:lnTo>
                  <a:pt x="0" y="10147"/>
                </a:lnTo>
                <a:lnTo>
                  <a:pt x="2020163" y="10147"/>
                </a:lnTo>
                <a:lnTo>
                  <a:pt x="2197163" y="0"/>
                </a:lnTo>
                <a:close/>
              </a:path>
              <a:path w="9144000" h="10160">
                <a:moveTo>
                  <a:pt x="5223929" y="10147"/>
                </a:moveTo>
                <a:lnTo>
                  <a:pt x="5182616" y="0"/>
                </a:lnTo>
                <a:lnTo>
                  <a:pt x="2966059" y="0"/>
                </a:lnTo>
                <a:lnTo>
                  <a:pt x="3127857" y="10147"/>
                </a:lnTo>
                <a:lnTo>
                  <a:pt x="5223929" y="10147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392" y="0"/>
                </a:lnTo>
                <a:lnTo>
                  <a:pt x="8411845" y="10147"/>
                </a:lnTo>
                <a:lnTo>
                  <a:pt x="9144000" y="1014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0" y="32892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1986978" y="0"/>
                </a:moveTo>
                <a:lnTo>
                  <a:pt x="0" y="0"/>
                </a:lnTo>
                <a:lnTo>
                  <a:pt x="0" y="6350"/>
                </a:lnTo>
                <a:lnTo>
                  <a:pt x="0" y="10160"/>
                </a:lnTo>
                <a:lnTo>
                  <a:pt x="1918627" y="10160"/>
                </a:lnTo>
                <a:lnTo>
                  <a:pt x="1918627" y="6350"/>
                </a:lnTo>
                <a:lnTo>
                  <a:pt x="1986978" y="6350"/>
                </a:lnTo>
                <a:lnTo>
                  <a:pt x="1986978" y="0"/>
                </a:lnTo>
                <a:close/>
              </a:path>
              <a:path w="9144000" h="10795">
                <a:moveTo>
                  <a:pt x="5260086" y="10172"/>
                </a:moveTo>
                <a:lnTo>
                  <a:pt x="5218773" y="0"/>
                </a:lnTo>
                <a:lnTo>
                  <a:pt x="3107639" y="0"/>
                </a:lnTo>
                <a:lnTo>
                  <a:pt x="3269450" y="10172"/>
                </a:lnTo>
                <a:lnTo>
                  <a:pt x="5260086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409622" y="0"/>
                </a:lnTo>
                <a:lnTo>
                  <a:pt x="8409622" y="3810"/>
                </a:lnTo>
                <a:lnTo>
                  <a:pt x="8391842" y="3810"/>
                </a:lnTo>
                <a:lnTo>
                  <a:pt x="8391842" y="10160"/>
                </a:lnTo>
                <a:lnTo>
                  <a:pt x="9136761" y="10160"/>
                </a:lnTo>
                <a:lnTo>
                  <a:pt x="9136761" y="3810"/>
                </a:lnTo>
                <a:lnTo>
                  <a:pt x="9144000" y="381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89" y="0"/>
                </a:moveTo>
                <a:lnTo>
                  <a:pt x="0" y="0"/>
                </a:lnTo>
                <a:lnTo>
                  <a:pt x="0" y="8890"/>
                </a:lnTo>
                <a:lnTo>
                  <a:pt x="1783969" y="8890"/>
                </a:lnTo>
                <a:lnTo>
                  <a:pt x="1844789" y="0"/>
                </a:lnTo>
                <a:close/>
              </a:path>
              <a:path w="9102725" h="8889">
                <a:moveTo>
                  <a:pt x="5345023" y="8890"/>
                </a:moveTo>
                <a:lnTo>
                  <a:pt x="5300827" y="0"/>
                </a:lnTo>
                <a:lnTo>
                  <a:pt x="3392995" y="0"/>
                </a:lnTo>
                <a:lnTo>
                  <a:pt x="3471494" y="8890"/>
                </a:lnTo>
                <a:lnTo>
                  <a:pt x="5345023" y="889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02" y="0"/>
                </a:lnTo>
                <a:lnTo>
                  <a:pt x="8318487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0" y="356869"/>
            <a:ext cx="9065260" cy="10160"/>
          </a:xfrm>
          <a:custGeom>
            <a:avLst/>
            <a:gdLst/>
            <a:ahLst/>
            <a:cxnLst/>
            <a:rect l="l" t="t" r="r" b="b"/>
            <a:pathLst>
              <a:path w="9065260" h="10160">
                <a:moveTo>
                  <a:pt x="1783969" y="0"/>
                </a:moveTo>
                <a:lnTo>
                  <a:pt x="0" y="0"/>
                </a:lnTo>
                <a:lnTo>
                  <a:pt x="0" y="10160"/>
                </a:lnTo>
                <a:lnTo>
                  <a:pt x="1714461" y="10160"/>
                </a:lnTo>
                <a:lnTo>
                  <a:pt x="1783969" y="0"/>
                </a:lnTo>
                <a:close/>
              </a:path>
              <a:path w="9065260" h="10160">
                <a:moveTo>
                  <a:pt x="5395531" y="10160"/>
                </a:moveTo>
                <a:lnTo>
                  <a:pt x="5345023" y="0"/>
                </a:lnTo>
                <a:lnTo>
                  <a:pt x="3471494" y="0"/>
                </a:lnTo>
                <a:lnTo>
                  <a:pt x="3561207" y="10160"/>
                </a:lnTo>
                <a:lnTo>
                  <a:pt x="5395531" y="10160"/>
                </a:lnTo>
                <a:close/>
              </a:path>
              <a:path w="9065260" h="10160">
                <a:moveTo>
                  <a:pt x="9065095" y="0"/>
                </a:moveTo>
                <a:lnTo>
                  <a:pt x="8302942" y="0"/>
                </a:lnTo>
                <a:lnTo>
                  <a:pt x="8302942" y="8890"/>
                </a:lnTo>
                <a:lnTo>
                  <a:pt x="8285162" y="8890"/>
                </a:lnTo>
                <a:lnTo>
                  <a:pt x="8285162" y="10160"/>
                </a:lnTo>
                <a:lnTo>
                  <a:pt x="9050401" y="10160"/>
                </a:lnTo>
                <a:lnTo>
                  <a:pt x="9050401" y="8890"/>
                </a:lnTo>
                <a:lnTo>
                  <a:pt x="9065095" y="8890"/>
                </a:lnTo>
                <a:lnTo>
                  <a:pt x="9065095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48" y="0"/>
                </a:moveTo>
                <a:lnTo>
                  <a:pt x="0" y="0"/>
                </a:lnTo>
                <a:lnTo>
                  <a:pt x="0" y="10160"/>
                </a:lnTo>
                <a:lnTo>
                  <a:pt x="1653654" y="10160"/>
                </a:lnTo>
                <a:lnTo>
                  <a:pt x="1723148" y="0"/>
                </a:lnTo>
                <a:close/>
              </a:path>
              <a:path w="9052560" h="10160">
                <a:moveTo>
                  <a:pt x="5439727" y="10160"/>
                </a:moveTo>
                <a:lnTo>
                  <a:pt x="5389219" y="0"/>
                </a:lnTo>
                <a:lnTo>
                  <a:pt x="3549993" y="0"/>
                </a:lnTo>
                <a:lnTo>
                  <a:pt x="3639693" y="10160"/>
                </a:lnTo>
                <a:lnTo>
                  <a:pt x="5439727" y="1016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72" y="0"/>
                </a:lnTo>
                <a:lnTo>
                  <a:pt x="8251812" y="10160"/>
                </a:lnTo>
                <a:lnTo>
                  <a:pt x="9018003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0" y="374649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1" y="0"/>
                </a:moveTo>
                <a:lnTo>
                  <a:pt x="0" y="0"/>
                </a:lnTo>
                <a:lnTo>
                  <a:pt x="0" y="10160"/>
                </a:lnTo>
                <a:lnTo>
                  <a:pt x="1592834" y="10160"/>
                </a:lnTo>
                <a:lnTo>
                  <a:pt x="1662341" y="0"/>
                </a:lnTo>
                <a:close/>
              </a:path>
              <a:path w="9022715" h="10160">
                <a:moveTo>
                  <a:pt x="5483923" y="10160"/>
                </a:moveTo>
                <a:lnTo>
                  <a:pt x="5433415" y="0"/>
                </a:lnTo>
                <a:lnTo>
                  <a:pt x="3628479" y="0"/>
                </a:lnTo>
                <a:lnTo>
                  <a:pt x="3718191" y="10160"/>
                </a:lnTo>
                <a:lnTo>
                  <a:pt x="5483923" y="1016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57" y="0"/>
                </a:lnTo>
                <a:lnTo>
                  <a:pt x="8220710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71117" y="0"/>
                </a:moveTo>
                <a:lnTo>
                  <a:pt x="0" y="0"/>
                </a:lnTo>
                <a:lnTo>
                  <a:pt x="0" y="6350"/>
                </a:lnTo>
                <a:lnTo>
                  <a:pt x="0" y="8890"/>
                </a:lnTo>
                <a:lnTo>
                  <a:pt x="1543977" y="8890"/>
                </a:lnTo>
                <a:lnTo>
                  <a:pt x="1543977" y="6350"/>
                </a:lnTo>
                <a:lnTo>
                  <a:pt x="1571117" y="6350"/>
                </a:lnTo>
                <a:lnTo>
                  <a:pt x="1571117" y="0"/>
                </a:lnTo>
                <a:close/>
              </a:path>
              <a:path w="8987790" h="8889">
                <a:moveTo>
                  <a:pt x="5528119" y="8890"/>
                </a:moveTo>
                <a:lnTo>
                  <a:pt x="5483923" y="0"/>
                </a:lnTo>
                <a:lnTo>
                  <a:pt x="3718191" y="0"/>
                </a:lnTo>
                <a:lnTo>
                  <a:pt x="3796690" y="8890"/>
                </a:lnTo>
                <a:lnTo>
                  <a:pt x="5528119" y="889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697" y="0"/>
                </a:lnTo>
                <a:lnTo>
                  <a:pt x="8182965" y="8890"/>
                </a:lnTo>
                <a:lnTo>
                  <a:pt x="8957564" y="8890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0" y="393699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54" y="0"/>
                </a:moveTo>
                <a:lnTo>
                  <a:pt x="0" y="0"/>
                </a:lnTo>
                <a:lnTo>
                  <a:pt x="0" y="8890"/>
                </a:lnTo>
                <a:lnTo>
                  <a:pt x="1500632" y="8890"/>
                </a:lnTo>
                <a:lnTo>
                  <a:pt x="1538554" y="0"/>
                </a:lnTo>
                <a:close/>
              </a:path>
              <a:path w="8957945" h="8889">
                <a:moveTo>
                  <a:pt x="5572315" y="8890"/>
                </a:moveTo>
                <a:lnTo>
                  <a:pt x="5528119" y="0"/>
                </a:lnTo>
                <a:lnTo>
                  <a:pt x="3796690" y="0"/>
                </a:lnTo>
                <a:lnTo>
                  <a:pt x="3875176" y="8890"/>
                </a:lnTo>
                <a:lnTo>
                  <a:pt x="5572315" y="889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5" y="0"/>
                </a:lnTo>
                <a:lnTo>
                  <a:pt x="8145221" y="8890"/>
                </a:lnTo>
                <a:lnTo>
                  <a:pt x="8927338" y="8890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0" y="402589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32" y="0"/>
                </a:moveTo>
                <a:lnTo>
                  <a:pt x="0" y="0"/>
                </a:lnTo>
                <a:lnTo>
                  <a:pt x="0" y="10160"/>
                </a:lnTo>
                <a:lnTo>
                  <a:pt x="1457299" y="10160"/>
                </a:lnTo>
                <a:lnTo>
                  <a:pt x="1500632" y="0"/>
                </a:lnTo>
                <a:close/>
              </a:path>
              <a:path w="8927465" h="10159">
                <a:moveTo>
                  <a:pt x="5622823" y="10160"/>
                </a:moveTo>
                <a:lnTo>
                  <a:pt x="5572315" y="0"/>
                </a:lnTo>
                <a:lnTo>
                  <a:pt x="3875176" y="0"/>
                </a:lnTo>
                <a:lnTo>
                  <a:pt x="3964889" y="10160"/>
                </a:lnTo>
                <a:lnTo>
                  <a:pt x="5622823" y="1016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1" y="0"/>
                </a:lnTo>
                <a:lnTo>
                  <a:pt x="8102079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0" y="411479"/>
            <a:ext cx="8888730" cy="10160"/>
          </a:xfrm>
          <a:custGeom>
            <a:avLst/>
            <a:gdLst/>
            <a:ahLst/>
            <a:cxnLst/>
            <a:rect l="l" t="t" r="r" b="b"/>
            <a:pathLst>
              <a:path w="888873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77" y="10160"/>
                </a:lnTo>
                <a:lnTo>
                  <a:pt x="1462722" y="0"/>
                </a:lnTo>
                <a:close/>
              </a:path>
              <a:path w="8888730" h="10159">
                <a:moveTo>
                  <a:pt x="5667019" y="10160"/>
                </a:moveTo>
                <a:lnTo>
                  <a:pt x="5616511" y="0"/>
                </a:lnTo>
                <a:lnTo>
                  <a:pt x="3953675" y="0"/>
                </a:lnTo>
                <a:lnTo>
                  <a:pt x="4043375" y="10160"/>
                </a:lnTo>
                <a:lnTo>
                  <a:pt x="5667019" y="10160"/>
                </a:lnTo>
                <a:close/>
              </a:path>
              <a:path w="8888730" h="10159">
                <a:moveTo>
                  <a:pt x="8888476" y="0"/>
                </a:moveTo>
                <a:lnTo>
                  <a:pt x="8096694" y="0"/>
                </a:lnTo>
                <a:lnTo>
                  <a:pt x="8096694" y="5080"/>
                </a:lnTo>
                <a:lnTo>
                  <a:pt x="8075117" y="5080"/>
                </a:lnTo>
                <a:lnTo>
                  <a:pt x="8075117" y="10160"/>
                </a:lnTo>
                <a:lnTo>
                  <a:pt x="8869502" y="10160"/>
                </a:lnTo>
                <a:lnTo>
                  <a:pt x="8869502" y="5080"/>
                </a:lnTo>
                <a:lnTo>
                  <a:pt x="8888476" y="5080"/>
                </a:lnTo>
                <a:lnTo>
                  <a:pt x="8888476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0" y="0"/>
                </a:moveTo>
                <a:lnTo>
                  <a:pt x="0" y="0"/>
                </a:lnTo>
                <a:lnTo>
                  <a:pt x="0" y="10160"/>
                </a:lnTo>
                <a:lnTo>
                  <a:pt x="1381455" y="10160"/>
                </a:lnTo>
                <a:lnTo>
                  <a:pt x="1424800" y="0"/>
                </a:lnTo>
                <a:close/>
              </a:path>
              <a:path w="8864600" h="10159">
                <a:moveTo>
                  <a:pt x="5711215" y="10160"/>
                </a:moveTo>
                <a:lnTo>
                  <a:pt x="5660707" y="0"/>
                </a:lnTo>
                <a:lnTo>
                  <a:pt x="4032173" y="0"/>
                </a:lnTo>
                <a:lnTo>
                  <a:pt x="4121874" y="10160"/>
                </a:lnTo>
                <a:lnTo>
                  <a:pt x="5711215" y="10160"/>
                </a:lnTo>
                <a:close/>
              </a:path>
              <a:path w="8864600" h="10159">
                <a:moveTo>
                  <a:pt x="8864346" y="0"/>
                </a:moveTo>
                <a:lnTo>
                  <a:pt x="8069732" y="0"/>
                </a:lnTo>
                <a:lnTo>
                  <a:pt x="8026590" y="10160"/>
                </a:lnTo>
                <a:lnTo>
                  <a:pt x="8823046" y="10160"/>
                </a:lnTo>
                <a:lnTo>
                  <a:pt x="8864346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0" y="430529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55" y="0"/>
                </a:moveTo>
                <a:lnTo>
                  <a:pt x="0" y="0"/>
                </a:lnTo>
                <a:lnTo>
                  <a:pt x="0" y="8890"/>
                </a:lnTo>
                <a:lnTo>
                  <a:pt x="1343533" y="8890"/>
                </a:lnTo>
                <a:lnTo>
                  <a:pt x="1381455" y="0"/>
                </a:lnTo>
                <a:close/>
              </a:path>
              <a:path w="8823325" h="8890">
                <a:moveTo>
                  <a:pt x="5740006" y="1270"/>
                </a:moveTo>
                <a:lnTo>
                  <a:pt x="5714377" y="1270"/>
                </a:lnTo>
                <a:lnTo>
                  <a:pt x="5714377" y="0"/>
                </a:lnTo>
                <a:lnTo>
                  <a:pt x="4127487" y="0"/>
                </a:lnTo>
                <a:lnTo>
                  <a:pt x="4127487" y="1270"/>
                </a:lnTo>
                <a:lnTo>
                  <a:pt x="4166730" y="1270"/>
                </a:lnTo>
                <a:lnTo>
                  <a:pt x="4166730" y="8890"/>
                </a:lnTo>
                <a:lnTo>
                  <a:pt x="5740006" y="8890"/>
                </a:lnTo>
                <a:lnTo>
                  <a:pt x="5740006" y="1270"/>
                </a:lnTo>
                <a:close/>
              </a:path>
              <a:path w="8823325" h="8890">
                <a:moveTo>
                  <a:pt x="8823046" y="0"/>
                </a:moveTo>
                <a:lnTo>
                  <a:pt x="8026590" y="0"/>
                </a:lnTo>
                <a:lnTo>
                  <a:pt x="7988846" y="8890"/>
                </a:lnTo>
                <a:lnTo>
                  <a:pt x="8786901" y="8890"/>
                </a:lnTo>
                <a:lnTo>
                  <a:pt x="8823046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33" y="0"/>
                </a:moveTo>
                <a:lnTo>
                  <a:pt x="0" y="0"/>
                </a:lnTo>
                <a:lnTo>
                  <a:pt x="0" y="10160"/>
                </a:lnTo>
                <a:lnTo>
                  <a:pt x="1300200" y="10160"/>
                </a:lnTo>
                <a:lnTo>
                  <a:pt x="1343533" y="0"/>
                </a:lnTo>
                <a:close/>
              </a:path>
              <a:path w="8787130" h="10159">
                <a:moveTo>
                  <a:pt x="5822404" y="10160"/>
                </a:moveTo>
                <a:lnTo>
                  <a:pt x="5762472" y="0"/>
                </a:lnTo>
                <a:lnTo>
                  <a:pt x="4200372" y="0"/>
                </a:lnTo>
                <a:lnTo>
                  <a:pt x="4290072" y="10160"/>
                </a:lnTo>
                <a:lnTo>
                  <a:pt x="5822404" y="10160"/>
                </a:lnTo>
                <a:close/>
              </a:path>
              <a:path w="8787130" h="10159">
                <a:moveTo>
                  <a:pt x="8786901" y="0"/>
                </a:moveTo>
                <a:lnTo>
                  <a:pt x="7988846" y="0"/>
                </a:lnTo>
                <a:lnTo>
                  <a:pt x="7945717" y="10160"/>
                </a:lnTo>
                <a:lnTo>
                  <a:pt x="8745601" y="10160"/>
                </a:lnTo>
                <a:lnTo>
                  <a:pt x="8786901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0" y="448309"/>
            <a:ext cx="8733155" cy="10160"/>
          </a:xfrm>
          <a:custGeom>
            <a:avLst/>
            <a:gdLst/>
            <a:ahLst/>
            <a:cxnLst/>
            <a:rect l="l" t="t" r="r" b="b"/>
            <a:pathLst>
              <a:path w="8733155" h="10159">
                <a:moveTo>
                  <a:pt x="1305610" y="0"/>
                </a:moveTo>
                <a:lnTo>
                  <a:pt x="0" y="0"/>
                </a:lnTo>
                <a:lnTo>
                  <a:pt x="0" y="10160"/>
                </a:lnTo>
                <a:lnTo>
                  <a:pt x="1262278" y="10160"/>
                </a:lnTo>
                <a:lnTo>
                  <a:pt x="1305610" y="0"/>
                </a:lnTo>
                <a:close/>
              </a:path>
              <a:path w="8733155" h="10159">
                <a:moveTo>
                  <a:pt x="5874842" y="10160"/>
                </a:moveTo>
                <a:lnTo>
                  <a:pt x="5814911" y="0"/>
                </a:lnTo>
                <a:lnTo>
                  <a:pt x="4278858" y="0"/>
                </a:lnTo>
                <a:lnTo>
                  <a:pt x="4368571" y="10160"/>
                </a:lnTo>
                <a:lnTo>
                  <a:pt x="5874842" y="10160"/>
                </a:lnTo>
                <a:close/>
              </a:path>
              <a:path w="8733155" h="10159">
                <a:moveTo>
                  <a:pt x="8732698" y="0"/>
                </a:moveTo>
                <a:lnTo>
                  <a:pt x="7932229" y="0"/>
                </a:lnTo>
                <a:lnTo>
                  <a:pt x="7932229" y="8890"/>
                </a:lnTo>
                <a:lnTo>
                  <a:pt x="7910068" y="8890"/>
                </a:lnTo>
                <a:lnTo>
                  <a:pt x="7910068" y="10160"/>
                </a:lnTo>
                <a:lnTo>
                  <a:pt x="8712048" y="10160"/>
                </a:lnTo>
                <a:lnTo>
                  <a:pt x="8712048" y="8890"/>
                </a:lnTo>
                <a:lnTo>
                  <a:pt x="8732698" y="8890"/>
                </a:lnTo>
                <a:lnTo>
                  <a:pt x="8732698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0" y="457199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88" y="0"/>
                </a:moveTo>
                <a:lnTo>
                  <a:pt x="0" y="0"/>
                </a:lnTo>
                <a:lnTo>
                  <a:pt x="0" y="10160"/>
                </a:lnTo>
                <a:lnTo>
                  <a:pt x="1224356" y="10160"/>
                </a:lnTo>
                <a:lnTo>
                  <a:pt x="1267688" y="0"/>
                </a:lnTo>
                <a:close/>
              </a:path>
              <a:path w="8714740" h="10159">
                <a:moveTo>
                  <a:pt x="5927280" y="10160"/>
                </a:moveTo>
                <a:lnTo>
                  <a:pt x="5867349" y="0"/>
                </a:lnTo>
                <a:lnTo>
                  <a:pt x="4357357" y="0"/>
                </a:lnTo>
                <a:lnTo>
                  <a:pt x="4447070" y="10160"/>
                </a:lnTo>
                <a:lnTo>
                  <a:pt x="5927280" y="10160"/>
                </a:lnTo>
                <a:close/>
              </a:path>
              <a:path w="8714740" h="10159">
                <a:moveTo>
                  <a:pt x="8714626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5" y="10160"/>
                </a:lnTo>
                <a:lnTo>
                  <a:pt x="8714626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0" y="466089"/>
            <a:ext cx="8660765" cy="10160"/>
          </a:xfrm>
          <a:custGeom>
            <a:avLst/>
            <a:gdLst/>
            <a:ahLst/>
            <a:cxnLst/>
            <a:rect l="l" t="t" r="r" b="b"/>
            <a:pathLst>
              <a:path w="8660765" h="10159">
                <a:moveTo>
                  <a:pt x="1216228" y="0"/>
                </a:moveTo>
                <a:lnTo>
                  <a:pt x="0" y="0"/>
                </a:lnTo>
                <a:lnTo>
                  <a:pt x="0" y="6350"/>
                </a:lnTo>
                <a:lnTo>
                  <a:pt x="0" y="10160"/>
                </a:lnTo>
                <a:lnTo>
                  <a:pt x="1196873" y="10160"/>
                </a:lnTo>
                <a:lnTo>
                  <a:pt x="1196873" y="6350"/>
                </a:lnTo>
                <a:lnTo>
                  <a:pt x="1216228" y="6350"/>
                </a:lnTo>
                <a:lnTo>
                  <a:pt x="1216228" y="0"/>
                </a:lnTo>
                <a:close/>
              </a:path>
              <a:path w="8660765" h="10159">
                <a:moveTo>
                  <a:pt x="5979719" y="10160"/>
                </a:moveTo>
                <a:lnTo>
                  <a:pt x="5919787" y="0"/>
                </a:lnTo>
                <a:lnTo>
                  <a:pt x="4435856" y="0"/>
                </a:lnTo>
                <a:lnTo>
                  <a:pt x="4525556" y="10160"/>
                </a:lnTo>
                <a:lnTo>
                  <a:pt x="5979719" y="10160"/>
                </a:lnTo>
                <a:close/>
              </a:path>
              <a:path w="8660765" h="10159">
                <a:moveTo>
                  <a:pt x="8660409" y="0"/>
                </a:moveTo>
                <a:lnTo>
                  <a:pt x="7844244" y="0"/>
                </a:lnTo>
                <a:lnTo>
                  <a:pt x="7844244" y="8890"/>
                </a:lnTo>
                <a:lnTo>
                  <a:pt x="7817904" y="8890"/>
                </a:lnTo>
                <a:lnTo>
                  <a:pt x="7817904" y="10160"/>
                </a:lnTo>
                <a:lnTo>
                  <a:pt x="8639365" y="10160"/>
                </a:lnTo>
                <a:lnTo>
                  <a:pt x="8639365" y="8890"/>
                </a:lnTo>
                <a:lnTo>
                  <a:pt x="8660409" y="8890"/>
                </a:lnTo>
                <a:lnTo>
                  <a:pt x="866040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0" y="476249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56" y="0"/>
                </a:moveTo>
                <a:lnTo>
                  <a:pt x="0" y="0"/>
                </a:lnTo>
                <a:lnTo>
                  <a:pt x="0" y="8890"/>
                </a:lnTo>
                <a:lnTo>
                  <a:pt x="1163942" y="8890"/>
                </a:lnTo>
                <a:lnTo>
                  <a:pt x="1191056" y="0"/>
                </a:lnTo>
                <a:close/>
              </a:path>
              <a:path w="8636635" h="8890">
                <a:moveTo>
                  <a:pt x="6032144" y="8890"/>
                </a:moveTo>
                <a:lnTo>
                  <a:pt x="5979719" y="0"/>
                </a:lnTo>
                <a:lnTo>
                  <a:pt x="4525556" y="0"/>
                </a:lnTo>
                <a:lnTo>
                  <a:pt x="4604055" y="8890"/>
                </a:lnTo>
                <a:lnTo>
                  <a:pt x="6032144" y="8890"/>
                </a:lnTo>
                <a:close/>
              </a:path>
              <a:path w="8636635" h="8890">
                <a:moveTo>
                  <a:pt x="8636381" y="0"/>
                </a:moveTo>
                <a:lnTo>
                  <a:pt x="7814615" y="0"/>
                </a:lnTo>
                <a:lnTo>
                  <a:pt x="7768526" y="8890"/>
                </a:lnTo>
                <a:lnTo>
                  <a:pt x="8594649" y="8890"/>
                </a:lnTo>
                <a:lnTo>
                  <a:pt x="8636381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0" y="485139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54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92075" y="10160"/>
                </a:moveTo>
                <a:lnTo>
                  <a:pt x="6032144" y="0"/>
                </a:lnTo>
                <a:lnTo>
                  <a:pt x="4604055" y="0"/>
                </a:lnTo>
                <a:lnTo>
                  <a:pt x="4693767" y="10160"/>
                </a:lnTo>
                <a:lnTo>
                  <a:pt x="6092075" y="10160"/>
                </a:lnTo>
                <a:close/>
              </a:path>
              <a:path w="8594725" h="10159">
                <a:moveTo>
                  <a:pt x="8594649" y="0"/>
                </a:moveTo>
                <a:lnTo>
                  <a:pt x="7768526" y="0"/>
                </a:lnTo>
                <a:lnTo>
                  <a:pt x="7715859" y="10160"/>
                </a:lnTo>
                <a:lnTo>
                  <a:pt x="8546960" y="10160"/>
                </a:lnTo>
                <a:lnTo>
                  <a:pt x="8594649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0" y="494029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39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144514" y="10160"/>
                </a:moveTo>
                <a:lnTo>
                  <a:pt x="6084582" y="0"/>
                </a:lnTo>
                <a:lnTo>
                  <a:pt x="4682553" y="0"/>
                </a:lnTo>
                <a:lnTo>
                  <a:pt x="4772253" y="10160"/>
                </a:lnTo>
                <a:lnTo>
                  <a:pt x="6144514" y="10160"/>
                </a:lnTo>
                <a:close/>
              </a:path>
              <a:path w="8553450" h="10159">
                <a:moveTo>
                  <a:pt x="8552929" y="0"/>
                </a:moveTo>
                <a:lnTo>
                  <a:pt x="7722451" y="0"/>
                </a:lnTo>
                <a:lnTo>
                  <a:pt x="7669784" y="10160"/>
                </a:lnTo>
                <a:lnTo>
                  <a:pt x="8505241" y="10160"/>
                </a:lnTo>
                <a:lnTo>
                  <a:pt x="8552929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13" y="0"/>
                </a:moveTo>
                <a:lnTo>
                  <a:pt x="0" y="0"/>
                </a:lnTo>
                <a:lnTo>
                  <a:pt x="0" y="10160"/>
                </a:lnTo>
                <a:lnTo>
                  <a:pt x="1078725" y="10160"/>
                </a:lnTo>
                <a:lnTo>
                  <a:pt x="1109713" y="0"/>
                </a:lnTo>
                <a:close/>
              </a:path>
              <a:path w="8511540" h="10159">
                <a:moveTo>
                  <a:pt x="6186030" y="3810"/>
                </a:moveTo>
                <a:lnTo>
                  <a:pt x="6148260" y="3810"/>
                </a:lnTo>
                <a:lnTo>
                  <a:pt x="6148260" y="0"/>
                </a:lnTo>
                <a:lnTo>
                  <a:pt x="4777867" y="0"/>
                </a:lnTo>
                <a:lnTo>
                  <a:pt x="4777867" y="3810"/>
                </a:lnTo>
                <a:lnTo>
                  <a:pt x="4822710" y="3810"/>
                </a:lnTo>
                <a:lnTo>
                  <a:pt x="4822710" y="10160"/>
                </a:lnTo>
                <a:lnTo>
                  <a:pt x="6186030" y="10160"/>
                </a:lnTo>
                <a:lnTo>
                  <a:pt x="6186030" y="3810"/>
                </a:lnTo>
                <a:close/>
              </a:path>
              <a:path w="8511540" h="10159">
                <a:moveTo>
                  <a:pt x="8511197" y="0"/>
                </a:moveTo>
                <a:lnTo>
                  <a:pt x="7676362" y="0"/>
                </a:lnTo>
                <a:lnTo>
                  <a:pt x="7623696" y="10160"/>
                </a:lnTo>
                <a:lnTo>
                  <a:pt x="8463509" y="10160"/>
                </a:lnTo>
                <a:lnTo>
                  <a:pt x="8511197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0" y="513079"/>
            <a:ext cx="8448675" cy="8890"/>
          </a:xfrm>
          <a:custGeom>
            <a:avLst/>
            <a:gdLst/>
            <a:ahLst/>
            <a:cxnLst/>
            <a:rect l="l" t="t" r="r" b="b"/>
            <a:pathLst>
              <a:path w="844867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10" y="8890"/>
                </a:lnTo>
                <a:lnTo>
                  <a:pt x="1078738" y="0"/>
                </a:lnTo>
                <a:close/>
              </a:path>
              <a:path w="8448675" h="8890">
                <a:moveTo>
                  <a:pt x="6286881" y="8890"/>
                </a:moveTo>
                <a:lnTo>
                  <a:pt x="6212573" y="0"/>
                </a:lnTo>
                <a:lnTo>
                  <a:pt x="4850752" y="0"/>
                </a:lnTo>
                <a:lnTo>
                  <a:pt x="4929238" y="8890"/>
                </a:lnTo>
                <a:lnTo>
                  <a:pt x="6286881" y="8890"/>
                </a:lnTo>
                <a:close/>
              </a:path>
              <a:path w="8448675" h="8890">
                <a:moveTo>
                  <a:pt x="8448599" y="0"/>
                </a:moveTo>
                <a:lnTo>
                  <a:pt x="7607236" y="0"/>
                </a:lnTo>
                <a:lnTo>
                  <a:pt x="7607236" y="6350"/>
                </a:lnTo>
                <a:lnTo>
                  <a:pt x="7580173" y="6350"/>
                </a:lnTo>
                <a:lnTo>
                  <a:pt x="7580173" y="8890"/>
                </a:lnTo>
                <a:lnTo>
                  <a:pt x="8427745" y="8890"/>
                </a:lnTo>
                <a:lnTo>
                  <a:pt x="8427745" y="6350"/>
                </a:lnTo>
                <a:lnTo>
                  <a:pt x="8448599" y="6350"/>
                </a:lnTo>
                <a:lnTo>
                  <a:pt x="8448599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10" y="0"/>
                </a:moveTo>
                <a:lnTo>
                  <a:pt x="0" y="0"/>
                </a:lnTo>
                <a:lnTo>
                  <a:pt x="0" y="8890"/>
                </a:lnTo>
                <a:lnTo>
                  <a:pt x="1024496" y="8890"/>
                </a:lnTo>
                <a:lnTo>
                  <a:pt x="1051610" y="0"/>
                </a:lnTo>
                <a:close/>
              </a:path>
              <a:path w="8422005" h="8890">
                <a:moveTo>
                  <a:pt x="6361201" y="8890"/>
                </a:moveTo>
                <a:lnTo>
                  <a:pt x="6286881" y="0"/>
                </a:lnTo>
                <a:lnTo>
                  <a:pt x="4929238" y="0"/>
                </a:lnTo>
                <a:lnTo>
                  <a:pt x="5007737" y="8890"/>
                </a:lnTo>
                <a:lnTo>
                  <a:pt x="6361201" y="8890"/>
                </a:lnTo>
                <a:close/>
              </a:path>
              <a:path w="8422005" h="8890">
                <a:moveTo>
                  <a:pt x="8421776" y="0"/>
                </a:moveTo>
                <a:lnTo>
                  <a:pt x="7569568" y="0"/>
                </a:lnTo>
                <a:lnTo>
                  <a:pt x="7495286" y="8890"/>
                </a:lnTo>
                <a:lnTo>
                  <a:pt x="8380044" y="8890"/>
                </a:lnTo>
                <a:lnTo>
                  <a:pt x="8421776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0" y="530859"/>
            <a:ext cx="8365490" cy="10160"/>
          </a:xfrm>
          <a:custGeom>
            <a:avLst/>
            <a:gdLst/>
            <a:ahLst/>
            <a:cxnLst/>
            <a:rect l="l" t="t" r="r" b="b"/>
            <a:pathLst>
              <a:path w="8365490" h="10159">
                <a:moveTo>
                  <a:pt x="1024496" y="0"/>
                </a:moveTo>
                <a:lnTo>
                  <a:pt x="0" y="0"/>
                </a:lnTo>
                <a:lnTo>
                  <a:pt x="0" y="10160"/>
                </a:lnTo>
                <a:lnTo>
                  <a:pt x="993508" y="10160"/>
                </a:lnTo>
                <a:lnTo>
                  <a:pt x="1024496" y="0"/>
                </a:lnTo>
                <a:close/>
              </a:path>
              <a:path w="8365490" h="10159">
                <a:moveTo>
                  <a:pt x="6446126" y="10160"/>
                </a:moveTo>
                <a:lnTo>
                  <a:pt x="6361201" y="0"/>
                </a:lnTo>
                <a:lnTo>
                  <a:pt x="5007737" y="0"/>
                </a:lnTo>
                <a:lnTo>
                  <a:pt x="5097450" y="10160"/>
                </a:lnTo>
                <a:lnTo>
                  <a:pt x="6446126" y="10160"/>
                </a:lnTo>
                <a:close/>
              </a:path>
              <a:path w="8365490" h="10159">
                <a:moveTo>
                  <a:pt x="8365147" y="0"/>
                </a:moveTo>
                <a:lnTo>
                  <a:pt x="7468756" y="0"/>
                </a:lnTo>
                <a:lnTo>
                  <a:pt x="7468756" y="6350"/>
                </a:lnTo>
                <a:lnTo>
                  <a:pt x="7426325" y="6350"/>
                </a:lnTo>
                <a:lnTo>
                  <a:pt x="7426325" y="10160"/>
                </a:lnTo>
                <a:lnTo>
                  <a:pt x="8339264" y="10160"/>
                </a:lnTo>
                <a:lnTo>
                  <a:pt x="8339264" y="6350"/>
                </a:lnTo>
                <a:lnTo>
                  <a:pt x="8365147" y="6350"/>
                </a:lnTo>
                <a:lnTo>
                  <a:pt x="8365147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0" y="539749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81" y="0"/>
                </a:moveTo>
                <a:lnTo>
                  <a:pt x="0" y="0"/>
                </a:lnTo>
                <a:lnTo>
                  <a:pt x="0" y="10160"/>
                </a:lnTo>
                <a:lnTo>
                  <a:pt x="966393" y="10160"/>
                </a:lnTo>
                <a:lnTo>
                  <a:pt x="997381" y="0"/>
                </a:lnTo>
                <a:close/>
              </a:path>
              <a:path w="8335645" h="10159">
                <a:moveTo>
                  <a:pt x="6520434" y="10160"/>
                </a:moveTo>
                <a:lnTo>
                  <a:pt x="6435509" y="0"/>
                </a:lnTo>
                <a:lnTo>
                  <a:pt x="5086235" y="0"/>
                </a:lnTo>
                <a:lnTo>
                  <a:pt x="5175936" y="10160"/>
                </a:lnTo>
                <a:lnTo>
                  <a:pt x="6520434" y="10160"/>
                </a:lnTo>
                <a:close/>
              </a:path>
              <a:path w="8335645" h="10159">
                <a:moveTo>
                  <a:pt x="8335607" y="0"/>
                </a:moveTo>
                <a:lnTo>
                  <a:pt x="7421016" y="0"/>
                </a:lnTo>
                <a:lnTo>
                  <a:pt x="7336129" y="10160"/>
                </a:lnTo>
                <a:lnTo>
                  <a:pt x="8277085" y="10160"/>
                </a:lnTo>
                <a:lnTo>
                  <a:pt x="833560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0" y="548639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67" y="0"/>
                </a:moveTo>
                <a:lnTo>
                  <a:pt x="0" y="0"/>
                </a:lnTo>
                <a:lnTo>
                  <a:pt x="0" y="10160"/>
                </a:lnTo>
                <a:lnTo>
                  <a:pt x="939279" y="10160"/>
                </a:lnTo>
                <a:lnTo>
                  <a:pt x="970267" y="0"/>
                </a:lnTo>
                <a:close/>
              </a:path>
              <a:path w="8284845" h="10159">
                <a:moveTo>
                  <a:pt x="6597561" y="7620"/>
                </a:moveTo>
                <a:lnTo>
                  <a:pt x="6541668" y="7620"/>
                </a:lnTo>
                <a:lnTo>
                  <a:pt x="6541668" y="0"/>
                </a:lnTo>
                <a:lnTo>
                  <a:pt x="5198364" y="0"/>
                </a:lnTo>
                <a:lnTo>
                  <a:pt x="5198364" y="7620"/>
                </a:lnTo>
                <a:lnTo>
                  <a:pt x="5243220" y="7620"/>
                </a:lnTo>
                <a:lnTo>
                  <a:pt x="5243220" y="10160"/>
                </a:lnTo>
                <a:lnTo>
                  <a:pt x="6597561" y="10160"/>
                </a:lnTo>
                <a:lnTo>
                  <a:pt x="6597561" y="7620"/>
                </a:lnTo>
                <a:close/>
              </a:path>
              <a:path w="8284845" h="10159">
                <a:moveTo>
                  <a:pt x="8284400" y="0"/>
                </a:moveTo>
                <a:lnTo>
                  <a:pt x="7346734" y="0"/>
                </a:lnTo>
                <a:lnTo>
                  <a:pt x="7261860" y="10160"/>
                </a:lnTo>
                <a:lnTo>
                  <a:pt x="8225866" y="10160"/>
                </a:lnTo>
                <a:lnTo>
                  <a:pt x="8284400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0" y="558799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79" y="0"/>
                </a:moveTo>
                <a:lnTo>
                  <a:pt x="0" y="0"/>
                </a:lnTo>
                <a:lnTo>
                  <a:pt x="0" y="8890"/>
                </a:lnTo>
                <a:lnTo>
                  <a:pt x="912164" y="8890"/>
                </a:lnTo>
                <a:lnTo>
                  <a:pt x="939279" y="0"/>
                </a:lnTo>
                <a:close/>
              </a:path>
              <a:path w="8226425" h="8890">
                <a:moveTo>
                  <a:pt x="6789915" y="8890"/>
                </a:moveTo>
                <a:lnTo>
                  <a:pt x="6621602" y="0"/>
                </a:lnTo>
                <a:lnTo>
                  <a:pt x="5254434" y="0"/>
                </a:lnTo>
                <a:lnTo>
                  <a:pt x="5332933" y="8890"/>
                </a:lnTo>
                <a:lnTo>
                  <a:pt x="6789915" y="8890"/>
                </a:lnTo>
                <a:close/>
              </a:path>
              <a:path w="8226425" h="8890">
                <a:moveTo>
                  <a:pt x="8225866" y="0"/>
                </a:moveTo>
                <a:lnTo>
                  <a:pt x="7261860" y="0"/>
                </a:lnTo>
                <a:lnTo>
                  <a:pt x="7085419" y="8890"/>
                </a:lnTo>
                <a:lnTo>
                  <a:pt x="8174647" y="8890"/>
                </a:lnTo>
                <a:lnTo>
                  <a:pt x="8225866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0" y="576579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36" y="0"/>
                </a:moveTo>
                <a:lnTo>
                  <a:pt x="0" y="0"/>
                </a:lnTo>
                <a:lnTo>
                  <a:pt x="0" y="10160"/>
                </a:lnTo>
                <a:lnTo>
                  <a:pt x="861491" y="10160"/>
                </a:lnTo>
                <a:lnTo>
                  <a:pt x="886536" y="0"/>
                </a:lnTo>
                <a:close/>
              </a:path>
              <a:path w="8123555" h="10159">
                <a:moveTo>
                  <a:pt x="8123441" y="0"/>
                </a:moveTo>
                <a:lnTo>
                  <a:pt x="5411419" y="0"/>
                </a:lnTo>
                <a:lnTo>
                  <a:pt x="5501132" y="10160"/>
                </a:lnTo>
                <a:lnTo>
                  <a:pt x="8064906" y="10160"/>
                </a:lnTo>
                <a:lnTo>
                  <a:pt x="8123441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16" y="0"/>
                </a:moveTo>
                <a:lnTo>
                  <a:pt x="0" y="0"/>
                </a:lnTo>
                <a:lnTo>
                  <a:pt x="0" y="10160"/>
                </a:lnTo>
                <a:lnTo>
                  <a:pt x="839558" y="10160"/>
                </a:lnTo>
                <a:lnTo>
                  <a:pt x="864616" y="0"/>
                </a:lnTo>
                <a:close/>
              </a:path>
              <a:path w="8072755" h="10159">
                <a:moveTo>
                  <a:pt x="8072221" y="0"/>
                </a:moveTo>
                <a:lnTo>
                  <a:pt x="5489918" y="0"/>
                </a:lnTo>
                <a:lnTo>
                  <a:pt x="5579630" y="10160"/>
                </a:lnTo>
                <a:lnTo>
                  <a:pt x="8013700" y="10160"/>
                </a:lnTo>
                <a:lnTo>
                  <a:pt x="8072221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0" y="594359"/>
            <a:ext cx="8017509" cy="10160"/>
          </a:xfrm>
          <a:custGeom>
            <a:avLst/>
            <a:gdLst/>
            <a:ahLst/>
            <a:cxnLst/>
            <a:rect l="l" t="t" r="r" b="b"/>
            <a:pathLst>
              <a:path w="8017509" h="10159">
                <a:moveTo>
                  <a:pt x="842695" y="0"/>
                </a:moveTo>
                <a:lnTo>
                  <a:pt x="0" y="0"/>
                </a:lnTo>
                <a:lnTo>
                  <a:pt x="0" y="10160"/>
                </a:lnTo>
                <a:lnTo>
                  <a:pt x="817638" y="10160"/>
                </a:lnTo>
                <a:lnTo>
                  <a:pt x="842695" y="0"/>
                </a:lnTo>
                <a:close/>
              </a:path>
              <a:path w="8017509" h="10159">
                <a:moveTo>
                  <a:pt x="8017357" y="0"/>
                </a:moveTo>
                <a:lnTo>
                  <a:pt x="5574017" y="0"/>
                </a:lnTo>
                <a:lnTo>
                  <a:pt x="5574017" y="1270"/>
                </a:lnTo>
                <a:lnTo>
                  <a:pt x="5618873" y="1270"/>
                </a:lnTo>
                <a:lnTo>
                  <a:pt x="5618873" y="10160"/>
                </a:lnTo>
                <a:lnTo>
                  <a:pt x="7979181" y="10160"/>
                </a:lnTo>
                <a:lnTo>
                  <a:pt x="7979181" y="1270"/>
                </a:lnTo>
                <a:lnTo>
                  <a:pt x="8017357" y="1270"/>
                </a:lnTo>
                <a:lnTo>
                  <a:pt x="8017357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38" y="0"/>
                </a:moveTo>
                <a:lnTo>
                  <a:pt x="0" y="0"/>
                </a:lnTo>
                <a:lnTo>
                  <a:pt x="0" y="8890"/>
                </a:lnTo>
                <a:lnTo>
                  <a:pt x="795718" y="8890"/>
                </a:lnTo>
                <a:lnTo>
                  <a:pt x="817638" y="0"/>
                </a:lnTo>
                <a:close/>
              </a:path>
              <a:path w="7945120" h="8890">
                <a:moveTo>
                  <a:pt x="7944675" y="0"/>
                </a:moveTo>
                <a:lnTo>
                  <a:pt x="5658116" y="0"/>
                </a:lnTo>
                <a:lnTo>
                  <a:pt x="5736615" y="8890"/>
                </a:lnTo>
                <a:lnTo>
                  <a:pt x="7875664" y="8890"/>
                </a:lnTo>
                <a:lnTo>
                  <a:pt x="794467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0" y="613409"/>
            <a:ext cx="7846695" cy="10160"/>
          </a:xfrm>
          <a:custGeom>
            <a:avLst/>
            <a:gdLst/>
            <a:ahLst/>
            <a:cxnLst/>
            <a:rect l="l" t="t" r="r" b="b"/>
            <a:pathLst>
              <a:path w="7846695" h="10159">
                <a:moveTo>
                  <a:pt x="795718" y="0"/>
                </a:moveTo>
                <a:lnTo>
                  <a:pt x="0" y="0"/>
                </a:lnTo>
                <a:lnTo>
                  <a:pt x="0" y="10160"/>
                </a:lnTo>
                <a:lnTo>
                  <a:pt x="770661" y="10160"/>
                </a:lnTo>
                <a:lnTo>
                  <a:pt x="795718" y="0"/>
                </a:lnTo>
                <a:close/>
              </a:path>
              <a:path w="7846695" h="10159">
                <a:moveTo>
                  <a:pt x="7846085" y="0"/>
                </a:moveTo>
                <a:lnTo>
                  <a:pt x="5770257" y="0"/>
                </a:lnTo>
                <a:lnTo>
                  <a:pt x="5770257" y="7620"/>
                </a:lnTo>
                <a:lnTo>
                  <a:pt x="5818263" y="7620"/>
                </a:lnTo>
                <a:lnTo>
                  <a:pt x="5818263" y="10160"/>
                </a:lnTo>
                <a:lnTo>
                  <a:pt x="7806652" y="10160"/>
                </a:lnTo>
                <a:lnTo>
                  <a:pt x="7806652" y="7620"/>
                </a:lnTo>
                <a:lnTo>
                  <a:pt x="7846085" y="7620"/>
                </a:lnTo>
                <a:lnTo>
                  <a:pt x="7846085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0" y="622299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798" y="0"/>
                </a:moveTo>
                <a:lnTo>
                  <a:pt x="0" y="0"/>
                </a:lnTo>
                <a:lnTo>
                  <a:pt x="0" y="10160"/>
                </a:lnTo>
                <a:lnTo>
                  <a:pt x="748741" y="10160"/>
                </a:lnTo>
                <a:lnTo>
                  <a:pt x="773798" y="0"/>
                </a:lnTo>
                <a:close/>
              </a:path>
              <a:path w="7806690" h="10159">
                <a:moveTo>
                  <a:pt x="7806652" y="0"/>
                </a:moveTo>
                <a:lnTo>
                  <a:pt x="5818263" y="0"/>
                </a:lnTo>
                <a:lnTo>
                  <a:pt x="5933237" y="10160"/>
                </a:lnTo>
                <a:lnTo>
                  <a:pt x="7727772" y="10160"/>
                </a:lnTo>
                <a:lnTo>
                  <a:pt x="7806652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0" y="631189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78" y="0"/>
                </a:moveTo>
                <a:lnTo>
                  <a:pt x="0" y="0"/>
                </a:lnTo>
                <a:lnTo>
                  <a:pt x="0" y="10160"/>
                </a:lnTo>
                <a:lnTo>
                  <a:pt x="726821" y="10160"/>
                </a:lnTo>
                <a:lnTo>
                  <a:pt x="751878" y="0"/>
                </a:lnTo>
                <a:close/>
              </a:path>
              <a:path w="7738109" h="10159">
                <a:moveTo>
                  <a:pt x="7737640" y="0"/>
                </a:moveTo>
                <a:lnTo>
                  <a:pt x="5918860" y="0"/>
                </a:lnTo>
                <a:lnTo>
                  <a:pt x="6033833" y="10160"/>
                </a:lnTo>
                <a:lnTo>
                  <a:pt x="7658760" y="10160"/>
                </a:lnTo>
                <a:lnTo>
                  <a:pt x="7737640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0" y="640079"/>
            <a:ext cx="7654290" cy="10160"/>
          </a:xfrm>
          <a:custGeom>
            <a:avLst/>
            <a:gdLst/>
            <a:ahLst/>
            <a:cxnLst/>
            <a:rect l="l" t="t" r="r" b="b"/>
            <a:pathLst>
              <a:path w="7654290" h="10159">
                <a:moveTo>
                  <a:pt x="729957" y="0"/>
                </a:moveTo>
                <a:lnTo>
                  <a:pt x="0" y="0"/>
                </a:lnTo>
                <a:lnTo>
                  <a:pt x="0" y="10160"/>
                </a:lnTo>
                <a:lnTo>
                  <a:pt x="704900" y="10160"/>
                </a:lnTo>
                <a:lnTo>
                  <a:pt x="729957" y="0"/>
                </a:lnTo>
                <a:close/>
              </a:path>
              <a:path w="7654290" h="10159">
                <a:moveTo>
                  <a:pt x="7653833" y="0"/>
                </a:moveTo>
                <a:lnTo>
                  <a:pt x="6041021" y="0"/>
                </a:lnTo>
                <a:lnTo>
                  <a:pt x="6041021" y="3810"/>
                </a:lnTo>
                <a:lnTo>
                  <a:pt x="6098502" y="3810"/>
                </a:lnTo>
                <a:lnTo>
                  <a:pt x="6098502" y="10160"/>
                </a:lnTo>
                <a:lnTo>
                  <a:pt x="7602004" y="10160"/>
                </a:lnTo>
                <a:lnTo>
                  <a:pt x="7602004" y="3810"/>
                </a:lnTo>
                <a:lnTo>
                  <a:pt x="7653833" y="3810"/>
                </a:lnTo>
                <a:lnTo>
                  <a:pt x="7653833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0" y="650239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0" y="0"/>
                </a:moveTo>
                <a:lnTo>
                  <a:pt x="0" y="0"/>
                </a:lnTo>
                <a:lnTo>
                  <a:pt x="0" y="8890"/>
                </a:lnTo>
                <a:lnTo>
                  <a:pt x="682980" y="8890"/>
                </a:lnTo>
                <a:lnTo>
                  <a:pt x="704900" y="0"/>
                </a:lnTo>
                <a:close/>
              </a:path>
              <a:path w="7565390" h="8890">
                <a:moveTo>
                  <a:pt x="7564958" y="0"/>
                </a:moveTo>
                <a:lnTo>
                  <a:pt x="6134430" y="0"/>
                </a:lnTo>
                <a:lnTo>
                  <a:pt x="6235027" y="8890"/>
                </a:lnTo>
                <a:lnTo>
                  <a:pt x="7461250" y="8890"/>
                </a:lnTo>
                <a:lnTo>
                  <a:pt x="7564958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0" y="659129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0" y="0"/>
                </a:moveTo>
                <a:lnTo>
                  <a:pt x="0" y="0"/>
                </a:lnTo>
                <a:lnTo>
                  <a:pt x="0" y="10160"/>
                </a:lnTo>
                <a:lnTo>
                  <a:pt x="657923" y="10160"/>
                </a:lnTo>
                <a:lnTo>
                  <a:pt x="682980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27" y="0"/>
                </a:lnTo>
                <a:lnTo>
                  <a:pt x="6350000" y="10160"/>
                </a:lnTo>
                <a:lnTo>
                  <a:pt x="7342708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0" y="668019"/>
            <a:ext cx="7350125" cy="10160"/>
          </a:xfrm>
          <a:custGeom>
            <a:avLst/>
            <a:gdLst/>
            <a:ahLst/>
            <a:cxnLst/>
            <a:rect l="l" t="t" r="r" b="b"/>
            <a:pathLst>
              <a:path w="7350125" h="10159">
                <a:moveTo>
                  <a:pt x="661060" y="0"/>
                </a:moveTo>
                <a:lnTo>
                  <a:pt x="0" y="0"/>
                </a:lnTo>
                <a:lnTo>
                  <a:pt x="0" y="10160"/>
                </a:lnTo>
                <a:lnTo>
                  <a:pt x="636003" y="10160"/>
                </a:lnTo>
                <a:lnTo>
                  <a:pt x="661060" y="0"/>
                </a:lnTo>
                <a:close/>
              </a:path>
              <a:path w="7350125" h="10159">
                <a:moveTo>
                  <a:pt x="7350125" y="0"/>
                </a:moveTo>
                <a:lnTo>
                  <a:pt x="6342812" y="0"/>
                </a:lnTo>
                <a:lnTo>
                  <a:pt x="6342812" y="1270"/>
                </a:lnTo>
                <a:lnTo>
                  <a:pt x="6452781" y="1270"/>
                </a:lnTo>
                <a:lnTo>
                  <a:pt x="6452781" y="10160"/>
                </a:lnTo>
                <a:lnTo>
                  <a:pt x="7290854" y="10160"/>
                </a:lnTo>
                <a:lnTo>
                  <a:pt x="7290854" y="1270"/>
                </a:lnTo>
                <a:lnTo>
                  <a:pt x="7350125" y="1270"/>
                </a:lnTo>
                <a:lnTo>
                  <a:pt x="7350125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0" y="676909"/>
            <a:ext cx="7246620" cy="10160"/>
          </a:xfrm>
          <a:custGeom>
            <a:avLst/>
            <a:gdLst/>
            <a:ahLst/>
            <a:cxnLst/>
            <a:rect l="l" t="t" r="r" b="b"/>
            <a:pathLst>
              <a:path w="7246620" h="10159">
                <a:moveTo>
                  <a:pt x="628180" y="0"/>
                </a:moveTo>
                <a:lnTo>
                  <a:pt x="0" y="0"/>
                </a:lnTo>
                <a:lnTo>
                  <a:pt x="0" y="8890"/>
                </a:lnTo>
                <a:lnTo>
                  <a:pt x="0" y="10160"/>
                </a:lnTo>
                <a:lnTo>
                  <a:pt x="615937" y="10160"/>
                </a:lnTo>
                <a:lnTo>
                  <a:pt x="615937" y="8890"/>
                </a:lnTo>
                <a:lnTo>
                  <a:pt x="628180" y="8890"/>
                </a:lnTo>
                <a:lnTo>
                  <a:pt x="628180" y="0"/>
                </a:lnTo>
                <a:close/>
              </a:path>
              <a:path w="7246620" h="10159">
                <a:moveTo>
                  <a:pt x="7246404" y="0"/>
                </a:moveTo>
                <a:lnTo>
                  <a:pt x="6540894" y="0"/>
                </a:lnTo>
                <a:lnTo>
                  <a:pt x="6540894" y="1270"/>
                </a:lnTo>
                <a:lnTo>
                  <a:pt x="6658369" y="1270"/>
                </a:lnTo>
                <a:lnTo>
                  <a:pt x="6658369" y="10160"/>
                </a:lnTo>
                <a:lnTo>
                  <a:pt x="7076008" y="10160"/>
                </a:lnTo>
                <a:lnTo>
                  <a:pt x="7076008" y="1270"/>
                </a:lnTo>
                <a:lnTo>
                  <a:pt x="7246404" y="1270"/>
                </a:lnTo>
                <a:lnTo>
                  <a:pt x="7246404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54" y="0"/>
                </a:moveTo>
                <a:lnTo>
                  <a:pt x="0" y="0"/>
                </a:lnTo>
                <a:lnTo>
                  <a:pt x="0" y="8890"/>
                </a:lnTo>
                <a:lnTo>
                  <a:pt x="596785" y="8890"/>
                </a:lnTo>
                <a:lnTo>
                  <a:pt x="614654" y="0"/>
                </a:lnTo>
                <a:close/>
              </a:path>
              <a:path w="6913245" h="8890">
                <a:moveTo>
                  <a:pt x="6913029" y="0"/>
                </a:moveTo>
                <a:lnTo>
                  <a:pt x="6761162" y="0"/>
                </a:lnTo>
                <a:lnTo>
                  <a:pt x="6819900" y="2540"/>
                </a:lnTo>
                <a:lnTo>
                  <a:pt x="6913029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0" y="695959"/>
            <a:ext cx="596900" cy="8890"/>
          </a:xfrm>
          <a:custGeom>
            <a:avLst/>
            <a:gdLst/>
            <a:ahLst/>
            <a:cxnLst/>
            <a:rect l="l" t="t" r="r" b="b"/>
            <a:pathLst>
              <a:path w="596900" h="8890">
                <a:moveTo>
                  <a:pt x="596793" y="0"/>
                </a:moveTo>
                <a:lnTo>
                  <a:pt x="0" y="0"/>
                </a:lnTo>
                <a:lnTo>
                  <a:pt x="0" y="8889"/>
                </a:lnTo>
                <a:lnTo>
                  <a:pt x="578919" y="8889"/>
                </a:lnTo>
                <a:lnTo>
                  <a:pt x="596793" y="0"/>
                </a:lnTo>
                <a:close/>
              </a:path>
            </a:pathLst>
          </a:custGeom>
          <a:solidFill>
            <a:srgbClr val="009E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0" y="704850"/>
            <a:ext cx="579120" cy="10160"/>
          </a:xfrm>
          <a:custGeom>
            <a:avLst/>
            <a:gdLst/>
            <a:ahLst/>
            <a:cxnLst/>
            <a:rect l="l" t="t" r="r" b="b"/>
            <a:pathLst>
              <a:path w="579120" h="10159">
                <a:moveTo>
                  <a:pt x="578919" y="0"/>
                </a:moveTo>
                <a:lnTo>
                  <a:pt x="0" y="0"/>
                </a:lnTo>
                <a:lnTo>
                  <a:pt x="0" y="10160"/>
                </a:lnTo>
                <a:lnTo>
                  <a:pt x="558492" y="10160"/>
                </a:lnTo>
                <a:lnTo>
                  <a:pt x="578919" y="0"/>
                </a:lnTo>
                <a:close/>
              </a:path>
            </a:pathLst>
          </a:custGeom>
          <a:solidFill>
            <a:srgbClr val="009DC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0" y="713740"/>
            <a:ext cx="561340" cy="10160"/>
          </a:xfrm>
          <a:custGeom>
            <a:avLst/>
            <a:gdLst/>
            <a:ahLst/>
            <a:cxnLst/>
            <a:rect l="l" t="t" r="r" b="b"/>
            <a:pathLst>
              <a:path w="561340" h="10159">
                <a:moveTo>
                  <a:pt x="561045" y="0"/>
                </a:moveTo>
                <a:lnTo>
                  <a:pt x="0" y="0"/>
                </a:lnTo>
                <a:lnTo>
                  <a:pt x="0" y="10160"/>
                </a:lnTo>
                <a:lnTo>
                  <a:pt x="540618" y="10160"/>
                </a:lnTo>
                <a:lnTo>
                  <a:pt x="561045" y="0"/>
                </a:lnTo>
                <a:close/>
              </a:path>
            </a:pathLst>
          </a:custGeom>
          <a:solidFill>
            <a:srgbClr val="009C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0" y="722630"/>
            <a:ext cx="543560" cy="10160"/>
          </a:xfrm>
          <a:custGeom>
            <a:avLst/>
            <a:gdLst/>
            <a:ahLst/>
            <a:cxnLst/>
            <a:rect l="l" t="t" r="r" b="b"/>
            <a:pathLst>
              <a:path w="543560" h="10159">
                <a:moveTo>
                  <a:pt x="543172" y="0"/>
                </a:moveTo>
                <a:lnTo>
                  <a:pt x="0" y="0"/>
                </a:lnTo>
                <a:lnTo>
                  <a:pt x="0" y="10160"/>
                </a:lnTo>
                <a:lnTo>
                  <a:pt x="522745" y="10160"/>
                </a:lnTo>
                <a:lnTo>
                  <a:pt x="543172" y="0"/>
                </a:lnTo>
                <a:close/>
              </a:path>
            </a:pathLst>
          </a:custGeom>
          <a:solidFill>
            <a:srgbClr val="009B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0" y="732790"/>
            <a:ext cx="523240" cy="8890"/>
          </a:xfrm>
          <a:custGeom>
            <a:avLst/>
            <a:gdLst/>
            <a:ahLst/>
            <a:cxnLst/>
            <a:rect l="l" t="t" r="r" b="b"/>
            <a:pathLst>
              <a:path w="523240" h="8890">
                <a:moveTo>
                  <a:pt x="522745" y="0"/>
                </a:moveTo>
                <a:lnTo>
                  <a:pt x="0" y="0"/>
                </a:lnTo>
                <a:lnTo>
                  <a:pt x="0" y="8889"/>
                </a:lnTo>
                <a:lnTo>
                  <a:pt x="504871" y="8889"/>
                </a:lnTo>
                <a:lnTo>
                  <a:pt x="522745" y="0"/>
                </a:lnTo>
                <a:close/>
              </a:path>
            </a:pathLst>
          </a:custGeom>
          <a:solidFill>
            <a:srgbClr val="009AC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0" y="741679"/>
            <a:ext cx="505459" cy="19050"/>
          </a:xfrm>
          <a:custGeom>
            <a:avLst/>
            <a:gdLst/>
            <a:ahLst/>
            <a:cxnLst/>
            <a:rect l="l" t="t" r="r" b="b"/>
            <a:pathLst>
              <a:path w="505459" h="19050">
                <a:moveTo>
                  <a:pt x="504863" y="0"/>
                </a:moveTo>
                <a:lnTo>
                  <a:pt x="0" y="0"/>
                </a:lnTo>
                <a:lnTo>
                  <a:pt x="0" y="8890"/>
                </a:lnTo>
                <a:lnTo>
                  <a:pt x="0" y="19050"/>
                </a:lnTo>
                <a:lnTo>
                  <a:pt x="466559" y="19050"/>
                </a:lnTo>
                <a:lnTo>
                  <a:pt x="486994" y="8890"/>
                </a:lnTo>
                <a:lnTo>
                  <a:pt x="504863" y="0"/>
                </a:lnTo>
                <a:close/>
              </a:path>
            </a:pathLst>
          </a:custGeom>
          <a:solidFill>
            <a:srgbClr val="0099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0" y="759459"/>
            <a:ext cx="469265" cy="10160"/>
          </a:xfrm>
          <a:custGeom>
            <a:avLst/>
            <a:gdLst/>
            <a:ahLst/>
            <a:cxnLst/>
            <a:rect l="l" t="t" r="r" b="b"/>
            <a:pathLst>
              <a:path w="469265" h="10159">
                <a:moveTo>
                  <a:pt x="469124" y="0"/>
                </a:moveTo>
                <a:lnTo>
                  <a:pt x="0" y="0"/>
                </a:lnTo>
                <a:lnTo>
                  <a:pt x="0" y="10160"/>
                </a:lnTo>
                <a:lnTo>
                  <a:pt x="448697" y="10160"/>
                </a:lnTo>
                <a:lnTo>
                  <a:pt x="469124" y="0"/>
                </a:lnTo>
                <a:close/>
              </a:path>
            </a:pathLst>
          </a:custGeom>
          <a:solidFill>
            <a:srgbClr val="009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0" y="768350"/>
            <a:ext cx="451484" cy="10160"/>
          </a:xfrm>
          <a:custGeom>
            <a:avLst/>
            <a:gdLst/>
            <a:ahLst/>
            <a:cxnLst/>
            <a:rect l="l" t="t" r="r" b="b"/>
            <a:pathLst>
              <a:path w="451484" h="10159">
                <a:moveTo>
                  <a:pt x="451251" y="0"/>
                </a:moveTo>
                <a:lnTo>
                  <a:pt x="0" y="0"/>
                </a:lnTo>
                <a:lnTo>
                  <a:pt x="0" y="10160"/>
                </a:lnTo>
                <a:lnTo>
                  <a:pt x="430824" y="10160"/>
                </a:lnTo>
                <a:lnTo>
                  <a:pt x="451251" y="0"/>
                </a:lnTo>
                <a:close/>
              </a:path>
            </a:pathLst>
          </a:custGeom>
          <a:solidFill>
            <a:srgbClr val="0096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0" y="778509"/>
            <a:ext cx="431165" cy="8890"/>
          </a:xfrm>
          <a:custGeom>
            <a:avLst/>
            <a:gdLst/>
            <a:ahLst/>
            <a:cxnLst/>
            <a:rect l="l" t="t" r="r" b="b"/>
            <a:pathLst>
              <a:path w="431165" h="8890">
                <a:moveTo>
                  <a:pt x="430824" y="0"/>
                </a:moveTo>
                <a:lnTo>
                  <a:pt x="0" y="0"/>
                </a:lnTo>
                <a:lnTo>
                  <a:pt x="0" y="8889"/>
                </a:lnTo>
                <a:lnTo>
                  <a:pt x="412950" y="8889"/>
                </a:lnTo>
                <a:lnTo>
                  <a:pt x="430824" y="0"/>
                </a:lnTo>
                <a:close/>
              </a:path>
            </a:pathLst>
          </a:custGeom>
          <a:solidFill>
            <a:srgbClr val="0095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0" y="787400"/>
            <a:ext cx="413384" cy="10160"/>
          </a:xfrm>
          <a:custGeom>
            <a:avLst/>
            <a:gdLst/>
            <a:ahLst/>
            <a:cxnLst/>
            <a:rect l="l" t="t" r="r" b="b"/>
            <a:pathLst>
              <a:path w="413384" h="10159">
                <a:moveTo>
                  <a:pt x="412950" y="0"/>
                </a:moveTo>
                <a:lnTo>
                  <a:pt x="0" y="0"/>
                </a:lnTo>
                <a:lnTo>
                  <a:pt x="0" y="10160"/>
                </a:lnTo>
                <a:lnTo>
                  <a:pt x="392523" y="10160"/>
                </a:lnTo>
                <a:lnTo>
                  <a:pt x="412950" y="0"/>
                </a:lnTo>
                <a:close/>
              </a:path>
            </a:pathLst>
          </a:custGeom>
          <a:solidFill>
            <a:srgbClr val="0094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0" y="796290"/>
            <a:ext cx="395605" cy="10160"/>
          </a:xfrm>
          <a:custGeom>
            <a:avLst/>
            <a:gdLst/>
            <a:ahLst/>
            <a:cxnLst/>
            <a:rect l="l" t="t" r="r" b="b"/>
            <a:pathLst>
              <a:path w="395605" h="10159">
                <a:moveTo>
                  <a:pt x="395076" y="0"/>
                </a:moveTo>
                <a:lnTo>
                  <a:pt x="0" y="0"/>
                </a:lnTo>
                <a:lnTo>
                  <a:pt x="0" y="10160"/>
                </a:lnTo>
                <a:lnTo>
                  <a:pt x="374650" y="10160"/>
                </a:lnTo>
                <a:lnTo>
                  <a:pt x="395076" y="0"/>
                </a:lnTo>
                <a:close/>
              </a:path>
            </a:pathLst>
          </a:custGeom>
          <a:solidFill>
            <a:srgbClr val="0093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0" y="805179"/>
            <a:ext cx="375920" cy="10160"/>
          </a:xfrm>
          <a:custGeom>
            <a:avLst/>
            <a:gdLst/>
            <a:ahLst/>
            <a:cxnLst/>
            <a:rect l="l" t="t" r="r" b="b"/>
            <a:pathLst>
              <a:path w="375920" h="10159">
                <a:moveTo>
                  <a:pt x="375920" y="0"/>
                </a:move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366801" y="10160"/>
                </a:lnTo>
                <a:lnTo>
                  <a:pt x="366801" y="1270"/>
                </a:lnTo>
                <a:lnTo>
                  <a:pt x="375920" y="1270"/>
                </a:lnTo>
                <a:lnTo>
                  <a:pt x="375920" y="0"/>
                </a:lnTo>
                <a:close/>
              </a:path>
            </a:pathLst>
          </a:custGeom>
          <a:solidFill>
            <a:srgbClr val="0092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0" y="814069"/>
            <a:ext cx="361315" cy="10160"/>
          </a:xfrm>
          <a:custGeom>
            <a:avLst/>
            <a:gdLst/>
            <a:ahLst/>
            <a:cxnLst/>
            <a:rect l="l" t="t" r="r" b="b"/>
            <a:pathLst>
              <a:path w="361315" h="10159">
                <a:moveTo>
                  <a:pt x="361212" y="0"/>
                </a:moveTo>
                <a:lnTo>
                  <a:pt x="0" y="0"/>
                </a:lnTo>
                <a:lnTo>
                  <a:pt x="0" y="10159"/>
                </a:lnTo>
                <a:lnTo>
                  <a:pt x="343296" y="10159"/>
                </a:lnTo>
                <a:lnTo>
                  <a:pt x="361212" y="0"/>
                </a:lnTo>
                <a:close/>
              </a:path>
            </a:pathLst>
          </a:custGeom>
          <a:solidFill>
            <a:srgbClr val="0091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0" y="824230"/>
            <a:ext cx="343535" cy="8890"/>
          </a:xfrm>
          <a:custGeom>
            <a:avLst/>
            <a:gdLst/>
            <a:ahLst/>
            <a:cxnLst/>
            <a:rect l="l" t="t" r="r" b="b"/>
            <a:pathLst>
              <a:path w="343535" h="8890">
                <a:moveTo>
                  <a:pt x="343296" y="0"/>
                </a:moveTo>
                <a:lnTo>
                  <a:pt x="0" y="0"/>
                </a:lnTo>
                <a:lnTo>
                  <a:pt x="0" y="8890"/>
                </a:lnTo>
                <a:lnTo>
                  <a:pt x="327619" y="8890"/>
                </a:lnTo>
                <a:lnTo>
                  <a:pt x="343296" y="0"/>
                </a:lnTo>
                <a:close/>
              </a:path>
            </a:pathLst>
          </a:custGeom>
          <a:solidFill>
            <a:srgbClr val="0090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0" y="833119"/>
            <a:ext cx="327660" cy="10160"/>
          </a:xfrm>
          <a:custGeom>
            <a:avLst/>
            <a:gdLst/>
            <a:ahLst/>
            <a:cxnLst/>
            <a:rect l="l" t="t" r="r" b="b"/>
            <a:pathLst>
              <a:path w="327660" h="10159">
                <a:moveTo>
                  <a:pt x="327619" y="0"/>
                </a:moveTo>
                <a:lnTo>
                  <a:pt x="0" y="0"/>
                </a:lnTo>
                <a:lnTo>
                  <a:pt x="0" y="10159"/>
                </a:lnTo>
                <a:lnTo>
                  <a:pt x="309702" y="10159"/>
                </a:lnTo>
                <a:lnTo>
                  <a:pt x="327619" y="0"/>
                </a:lnTo>
                <a:close/>
              </a:path>
            </a:pathLst>
          </a:custGeom>
          <a:solidFill>
            <a:srgbClr val="008F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0" y="842010"/>
            <a:ext cx="312420" cy="10160"/>
          </a:xfrm>
          <a:custGeom>
            <a:avLst/>
            <a:gdLst/>
            <a:ahLst/>
            <a:cxnLst/>
            <a:rect l="l" t="t" r="r" b="b"/>
            <a:pathLst>
              <a:path w="312420" h="10159">
                <a:moveTo>
                  <a:pt x="311942" y="0"/>
                </a:moveTo>
                <a:lnTo>
                  <a:pt x="0" y="0"/>
                </a:lnTo>
                <a:lnTo>
                  <a:pt x="0" y="10160"/>
                </a:lnTo>
                <a:lnTo>
                  <a:pt x="294025" y="10160"/>
                </a:lnTo>
                <a:lnTo>
                  <a:pt x="311942" y="0"/>
                </a:lnTo>
                <a:close/>
              </a:path>
            </a:pathLst>
          </a:custGeom>
          <a:solidFill>
            <a:srgbClr val="008E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0" y="850900"/>
            <a:ext cx="296545" cy="10160"/>
          </a:xfrm>
          <a:custGeom>
            <a:avLst/>
            <a:gdLst/>
            <a:ahLst/>
            <a:cxnLst/>
            <a:rect l="l" t="t" r="r" b="b"/>
            <a:pathLst>
              <a:path w="296545" h="10159">
                <a:moveTo>
                  <a:pt x="296265" y="0"/>
                </a:moveTo>
                <a:lnTo>
                  <a:pt x="0" y="0"/>
                </a:lnTo>
                <a:lnTo>
                  <a:pt x="0" y="10160"/>
                </a:lnTo>
                <a:lnTo>
                  <a:pt x="278348" y="10160"/>
                </a:lnTo>
                <a:lnTo>
                  <a:pt x="296265" y="0"/>
                </a:lnTo>
                <a:close/>
              </a:path>
            </a:pathLst>
          </a:custGeom>
          <a:solidFill>
            <a:srgbClr val="008D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0" y="859789"/>
            <a:ext cx="280670" cy="10160"/>
          </a:xfrm>
          <a:custGeom>
            <a:avLst/>
            <a:gdLst/>
            <a:ahLst/>
            <a:cxnLst/>
            <a:rect l="l" t="t" r="r" b="b"/>
            <a:pathLst>
              <a:path w="280670" h="10159">
                <a:moveTo>
                  <a:pt x="280588" y="0"/>
                </a:moveTo>
                <a:lnTo>
                  <a:pt x="0" y="0"/>
                </a:lnTo>
                <a:lnTo>
                  <a:pt x="0" y="10160"/>
                </a:lnTo>
                <a:lnTo>
                  <a:pt x="262671" y="10160"/>
                </a:lnTo>
                <a:lnTo>
                  <a:pt x="280588" y="0"/>
                </a:lnTo>
                <a:close/>
              </a:path>
            </a:pathLst>
          </a:custGeom>
          <a:solidFill>
            <a:srgbClr val="008C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0" y="869950"/>
            <a:ext cx="262890" cy="8890"/>
          </a:xfrm>
          <a:custGeom>
            <a:avLst/>
            <a:gdLst/>
            <a:ahLst/>
            <a:cxnLst/>
            <a:rect l="l" t="t" r="r" b="b"/>
            <a:pathLst>
              <a:path w="262890" h="8890">
                <a:moveTo>
                  <a:pt x="262671" y="0"/>
                </a:moveTo>
                <a:lnTo>
                  <a:pt x="0" y="0"/>
                </a:lnTo>
                <a:lnTo>
                  <a:pt x="0" y="8889"/>
                </a:lnTo>
                <a:lnTo>
                  <a:pt x="246994" y="8889"/>
                </a:lnTo>
                <a:lnTo>
                  <a:pt x="262671" y="0"/>
                </a:lnTo>
                <a:close/>
              </a:path>
            </a:pathLst>
          </a:custGeom>
          <a:solidFill>
            <a:srgbClr val="008B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4403318" y="0"/>
            <a:ext cx="4740910" cy="17780"/>
          </a:xfrm>
          <a:custGeom>
            <a:avLst/>
            <a:gdLst/>
            <a:ahLst/>
            <a:cxnLst/>
            <a:rect l="l" t="t" r="r" b="b"/>
            <a:pathLst>
              <a:path w="4740909" h="17780">
                <a:moveTo>
                  <a:pt x="4740681" y="0"/>
                </a:moveTo>
                <a:lnTo>
                  <a:pt x="0" y="0"/>
                </a:lnTo>
                <a:lnTo>
                  <a:pt x="14541" y="5080"/>
                </a:lnTo>
                <a:lnTo>
                  <a:pt x="50914" y="17780"/>
                </a:lnTo>
                <a:lnTo>
                  <a:pt x="4740681" y="17780"/>
                </a:lnTo>
                <a:lnTo>
                  <a:pt x="4740681" y="5080"/>
                </a:lnTo>
                <a:lnTo>
                  <a:pt x="4740681" y="3810"/>
                </a:lnTo>
                <a:lnTo>
                  <a:pt x="4740681" y="0"/>
                </a:lnTo>
                <a:close/>
              </a:path>
            </a:pathLst>
          </a:custGeom>
          <a:solidFill>
            <a:srgbClr val="009A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4450599" y="16509"/>
            <a:ext cx="4693920" cy="13970"/>
          </a:xfrm>
          <a:custGeom>
            <a:avLst/>
            <a:gdLst/>
            <a:ahLst/>
            <a:cxnLst/>
            <a:rect l="l" t="t" r="r" b="b"/>
            <a:pathLst>
              <a:path w="4693920" h="13970">
                <a:moveTo>
                  <a:pt x="4693400" y="0"/>
                </a:moveTo>
                <a:lnTo>
                  <a:pt x="0" y="0"/>
                </a:lnTo>
                <a:lnTo>
                  <a:pt x="40005" y="13970"/>
                </a:lnTo>
                <a:lnTo>
                  <a:pt x="4693400" y="13970"/>
                </a:lnTo>
                <a:lnTo>
                  <a:pt x="4693400" y="0"/>
                </a:lnTo>
                <a:close/>
              </a:path>
            </a:pathLst>
          </a:custGeom>
          <a:solidFill>
            <a:srgbClr val="009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4490604" y="30480"/>
            <a:ext cx="4653915" cy="13970"/>
          </a:xfrm>
          <a:custGeom>
            <a:avLst/>
            <a:gdLst/>
            <a:ahLst/>
            <a:cxnLst/>
            <a:rect l="l" t="t" r="r" b="b"/>
            <a:pathLst>
              <a:path w="4653915" h="13970">
                <a:moveTo>
                  <a:pt x="4653395" y="0"/>
                </a:moveTo>
                <a:lnTo>
                  <a:pt x="0" y="0"/>
                </a:lnTo>
                <a:lnTo>
                  <a:pt x="40005" y="13970"/>
                </a:lnTo>
                <a:lnTo>
                  <a:pt x="4653395" y="13970"/>
                </a:lnTo>
                <a:lnTo>
                  <a:pt x="4653395" y="0"/>
                </a:lnTo>
                <a:close/>
              </a:path>
            </a:pathLst>
          </a:custGeom>
          <a:solidFill>
            <a:srgbClr val="009B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4526972" y="43180"/>
            <a:ext cx="4617085" cy="13970"/>
          </a:xfrm>
          <a:custGeom>
            <a:avLst/>
            <a:gdLst/>
            <a:ahLst/>
            <a:cxnLst/>
            <a:rect l="l" t="t" r="r" b="b"/>
            <a:pathLst>
              <a:path w="4617084" h="13969">
                <a:moveTo>
                  <a:pt x="4617027" y="0"/>
                </a:moveTo>
                <a:lnTo>
                  <a:pt x="0" y="0"/>
                </a:lnTo>
                <a:lnTo>
                  <a:pt x="14547" y="5079"/>
                </a:lnTo>
                <a:lnTo>
                  <a:pt x="43798" y="13970"/>
                </a:lnTo>
                <a:lnTo>
                  <a:pt x="4617027" y="13970"/>
                </a:lnTo>
                <a:lnTo>
                  <a:pt x="4617027" y="0"/>
                </a:lnTo>
                <a:close/>
              </a:path>
            </a:pathLst>
          </a:custGeom>
          <a:solidFill>
            <a:srgbClr val="009B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4566592" y="55880"/>
            <a:ext cx="4577715" cy="13970"/>
          </a:xfrm>
          <a:custGeom>
            <a:avLst/>
            <a:gdLst/>
            <a:ahLst/>
            <a:cxnLst/>
            <a:rect l="l" t="t" r="r" b="b"/>
            <a:pathLst>
              <a:path w="4577715" h="13969">
                <a:moveTo>
                  <a:pt x="4577407" y="0"/>
                </a:moveTo>
                <a:lnTo>
                  <a:pt x="0" y="0"/>
                </a:lnTo>
                <a:lnTo>
                  <a:pt x="45965" y="13970"/>
                </a:lnTo>
                <a:lnTo>
                  <a:pt x="4577407" y="13970"/>
                </a:lnTo>
                <a:lnTo>
                  <a:pt x="4577407" y="0"/>
                </a:lnTo>
                <a:close/>
              </a:path>
            </a:pathLst>
          </a:custGeom>
          <a:solidFill>
            <a:srgbClr val="009B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4608379" y="68580"/>
            <a:ext cx="4535805" cy="13970"/>
          </a:xfrm>
          <a:custGeom>
            <a:avLst/>
            <a:gdLst/>
            <a:ahLst/>
            <a:cxnLst/>
            <a:rect l="l" t="t" r="r" b="b"/>
            <a:pathLst>
              <a:path w="4535805" h="13969">
                <a:moveTo>
                  <a:pt x="4535620" y="0"/>
                </a:moveTo>
                <a:lnTo>
                  <a:pt x="0" y="0"/>
                </a:lnTo>
                <a:lnTo>
                  <a:pt x="45965" y="13970"/>
                </a:lnTo>
                <a:lnTo>
                  <a:pt x="4535620" y="13970"/>
                </a:lnTo>
                <a:lnTo>
                  <a:pt x="4535620" y="0"/>
                </a:lnTo>
                <a:close/>
              </a:path>
            </a:pathLst>
          </a:custGeom>
          <a:solidFill>
            <a:srgbClr val="009C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4650166" y="81280"/>
            <a:ext cx="4493895" cy="13970"/>
          </a:xfrm>
          <a:custGeom>
            <a:avLst/>
            <a:gdLst/>
            <a:ahLst/>
            <a:cxnLst/>
            <a:rect l="l" t="t" r="r" b="b"/>
            <a:pathLst>
              <a:path w="4493895" h="13969">
                <a:moveTo>
                  <a:pt x="4493833" y="0"/>
                </a:moveTo>
                <a:lnTo>
                  <a:pt x="0" y="0"/>
                </a:lnTo>
                <a:lnTo>
                  <a:pt x="45965" y="13970"/>
                </a:lnTo>
                <a:lnTo>
                  <a:pt x="4493833" y="13970"/>
                </a:lnTo>
                <a:lnTo>
                  <a:pt x="4493833" y="0"/>
                </a:lnTo>
                <a:close/>
              </a:path>
            </a:pathLst>
          </a:custGeom>
          <a:solidFill>
            <a:srgbClr val="009C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4696132" y="95250"/>
            <a:ext cx="4448175" cy="13970"/>
          </a:xfrm>
          <a:custGeom>
            <a:avLst/>
            <a:gdLst/>
            <a:ahLst/>
            <a:cxnLst/>
            <a:rect l="l" t="t" r="r" b="b"/>
            <a:pathLst>
              <a:path w="4448175" h="13969">
                <a:moveTo>
                  <a:pt x="4447867" y="0"/>
                </a:moveTo>
                <a:lnTo>
                  <a:pt x="0" y="0"/>
                </a:lnTo>
                <a:lnTo>
                  <a:pt x="45965" y="13970"/>
                </a:lnTo>
                <a:lnTo>
                  <a:pt x="4447867" y="13970"/>
                </a:lnTo>
                <a:lnTo>
                  <a:pt x="4447867" y="0"/>
                </a:lnTo>
                <a:close/>
              </a:path>
            </a:pathLst>
          </a:custGeom>
          <a:solidFill>
            <a:srgbClr val="009D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4737919" y="107950"/>
            <a:ext cx="4406265" cy="13970"/>
          </a:xfrm>
          <a:custGeom>
            <a:avLst/>
            <a:gdLst/>
            <a:ahLst/>
            <a:cxnLst/>
            <a:rect l="l" t="t" r="r" b="b"/>
            <a:pathLst>
              <a:path w="4406265" h="13969">
                <a:moveTo>
                  <a:pt x="4406080" y="0"/>
                </a:moveTo>
                <a:lnTo>
                  <a:pt x="0" y="0"/>
                </a:lnTo>
                <a:lnTo>
                  <a:pt x="45965" y="13970"/>
                </a:lnTo>
                <a:lnTo>
                  <a:pt x="4406080" y="13970"/>
                </a:lnTo>
                <a:lnTo>
                  <a:pt x="4406080" y="0"/>
                </a:lnTo>
                <a:close/>
              </a:path>
            </a:pathLst>
          </a:custGeom>
          <a:solidFill>
            <a:srgbClr val="009D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4779706" y="120650"/>
            <a:ext cx="4364355" cy="13970"/>
          </a:xfrm>
          <a:custGeom>
            <a:avLst/>
            <a:gdLst/>
            <a:ahLst/>
            <a:cxnLst/>
            <a:rect l="l" t="t" r="r" b="b"/>
            <a:pathLst>
              <a:path w="4364355" h="13969">
                <a:moveTo>
                  <a:pt x="4364293" y="0"/>
                </a:moveTo>
                <a:lnTo>
                  <a:pt x="0" y="0"/>
                </a:lnTo>
                <a:lnTo>
                  <a:pt x="20893" y="6350"/>
                </a:lnTo>
                <a:lnTo>
                  <a:pt x="48423" y="13970"/>
                </a:lnTo>
                <a:lnTo>
                  <a:pt x="4364293" y="13970"/>
                </a:lnTo>
                <a:lnTo>
                  <a:pt x="4364293" y="0"/>
                </a:lnTo>
                <a:close/>
              </a:path>
            </a:pathLst>
          </a:custGeom>
          <a:solidFill>
            <a:srgbClr val="009D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4823542" y="133350"/>
            <a:ext cx="4320540" cy="13970"/>
          </a:xfrm>
          <a:custGeom>
            <a:avLst/>
            <a:gdLst/>
            <a:ahLst/>
            <a:cxnLst/>
            <a:rect l="l" t="t" r="r" b="b"/>
            <a:pathLst>
              <a:path w="4320540" h="13969">
                <a:moveTo>
                  <a:pt x="4320458" y="0"/>
                </a:moveTo>
                <a:lnTo>
                  <a:pt x="0" y="0"/>
                </a:lnTo>
                <a:lnTo>
                  <a:pt x="50472" y="13970"/>
                </a:lnTo>
                <a:lnTo>
                  <a:pt x="4320458" y="13970"/>
                </a:lnTo>
                <a:lnTo>
                  <a:pt x="4320458" y="0"/>
                </a:lnTo>
                <a:close/>
              </a:path>
            </a:pathLst>
          </a:custGeom>
          <a:solidFill>
            <a:srgbClr val="009E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4869425" y="146050"/>
            <a:ext cx="4274820" cy="13970"/>
          </a:xfrm>
          <a:custGeom>
            <a:avLst/>
            <a:gdLst/>
            <a:ahLst/>
            <a:cxnLst/>
            <a:rect l="l" t="t" r="r" b="b"/>
            <a:pathLst>
              <a:path w="4274820" h="13969">
                <a:moveTo>
                  <a:pt x="4274574" y="0"/>
                </a:moveTo>
                <a:lnTo>
                  <a:pt x="0" y="0"/>
                </a:lnTo>
                <a:lnTo>
                  <a:pt x="50472" y="13970"/>
                </a:lnTo>
                <a:lnTo>
                  <a:pt x="4274574" y="13970"/>
                </a:lnTo>
                <a:lnTo>
                  <a:pt x="4274574" y="0"/>
                </a:lnTo>
                <a:close/>
              </a:path>
            </a:pathLst>
          </a:custGeom>
          <a:solidFill>
            <a:srgbClr val="009E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4919898" y="160020"/>
            <a:ext cx="4224655" cy="13970"/>
          </a:xfrm>
          <a:custGeom>
            <a:avLst/>
            <a:gdLst/>
            <a:ahLst/>
            <a:cxnLst/>
            <a:rect l="l" t="t" r="r" b="b"/>
            <a:pathLst>
              <a:path w="4224655" h="13969">
                <a:moveTo>
                  <a:pt x="4224101" y="0"/>
                </a:moveTo>
                <a:lnTo>
                  <a:pt x="0" y="0"/>
                </a:lnTo>
                <a:lnTo>
                  <a:pt x="50472" y="13970"/>
                </a:lnTo>
                <a:lnTo>
                  <a:pt x="4224101" y="13970"/>
                </a:lnTo>
                <a:lnTo>
                  <a:pt x="4224101" y="0"/>
                </a:lnTo>
                <a:close/>
              </a:path>
            </a:pathLst>
          </a:custGeom>
          <a:solidFill>
            <a:srgbClr val="009E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4965781" y="172720"/>
            <a:ext cx="4178300" cy="13970"/>
          </a:xfrm>
          <a:custGeom>
            <a:avLst/>
            <a:gdLst/>
            <a:ahLst/>
            <a:cxnLst/>
            <a:rect l="l" t="t" r="r" b="b"/>
            <a:pathLst>
              <a:path w="4178300" h="13969">
                <a:moveTo>
                  <a:pt x="4178218" y="0"/>
                </a:moveTo>
                <a:lnTo>
                  <a:pt x="0" y="0"/>
                </a:lnTo>
                <a:lnTo>
                  <a:pt x="50472" y="13970"/>
                </a:lnTo>
                <a:lnTo>
                  <a:pt x="4178218" y="13970"/>
                </a:lnTo>
                <a:lnTo>
                  <a:pt x="4178218" y="0"/>
                </a:lnTo>
                <a:close/>
              </a:path>
            </a:pathLst>
          </a:custGeom>
          <a:solidFill>
            <a:srgbClr val="009F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011665" y="185420"/>
            <a:ext cx="4132579" cy="13970"/>
          </a:xfrm>
          <a:custGeom>
            <a:avLst/>
            <a:gdLst/>
            <a:ahLst/>
            <a:cxnLst/>
            <a:rect l="l" t="t" r="r" b="b"/>
            <a:pathLst>
              <a:path w="4132579" h="13969">
                <a:moveTo>
                  <a:pt x="4132334" y="0"/>
                </a:moveTo>
                <a:lnTo>
                  <a:pt x="0" y="0"/>
                </a:lnTo>
                <a:lnTo>
                  <a:pt x="50472" y="13970"/>
                </a:lnTo>
                <a:lnTo>
                  <a:pt x="4101085" y="13970"/>
                </a:lnTo>
                <a:lnTo>
                  <a:pt x="4132334" y="5079"/>
                </a:lnTo>
                <a:lnTo>
                  <a:pt x="4132334" y="0"/>
                </a:lnTo>
                <a:close/>
              </a:path>
            </a:pathLst>
          </a:custGeom>
          <a:solidFill>
            <a:srgbClr val="009F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5057549" y="198120"/>
            <a:ext cx="4060190" cy="13970"/>
          </a:xfrm>
          <a:custGeom>
            <a:avLst/>
            <a:gdLst/>
            <a:ahLst/>
            <a:cxnLst/>
            <a:rect l="l" t="t" r="r" b="b"/>
            <a:pathLst>
              <a:path w="4060190" h="13970">
                <a:moveTo>
                  <a:pt x="4059666" y="0"/>
                </a:moveTo>
                <a:lnTo>
                  <a:pt x="0" y="0"/>
                </a:lnTo>
                <a:lnTo>
                  <a:pt x="50472" y="13970"/>
                </a:lnTo>
                <a:lnTo>
                  <a:pt x="4010561" y="13970"/>
                </a:lnTo>
                <a:lnTo>
                  <a:pt x="4059666" y="0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103433" y="210820"/>
            <a:ext cx="3969385" cy="13970"/>
          </a:xfrm>
          <a:custGeom>
            <a:avLst/>
            <a:gdLst/>
            <a:ahLst/>
            <a:cxnLst/>
            <a:rect l="l" t="t" r="r" b="b"/>
            <a:pathLst>
              <a:path w="3969384" h="13970">
                <a:moveTo>
                  <a:pt x="3969141" y="0"/>
                </a:moveTo>
                <a:lnTo>
                  <a:pt x="0" y="0"/>
                </a:lnTo>
                <a:lnTo>
                  <a:pt x="50472" y="13970"/>
                </a:lnTo>
                <a:lnTo>
                  <a:pt x="3920037" y="13970"/>
                </a:lnTo>
                <a:lnTo>
                  <a:pt x="3969141" y="0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5153905" y="224790"/>
            <a:ext cx="3869690" cy="13970"/>
          </a:xfrm>
          <a:custGeom>
            <a:avLst/>
            <a:gdLst/>
            <a:ahLst/>
            <a:cxnLst/>
            <a:rect l="l" t="t" r="r" b="b"/>
            <a:pathLst>
              <a:path w="3869690" h="13970">
                <a:moveTo>
                  <a:pt x="3869564" y="0"/>
                </a:moveTo>
                <a:lnTo>
                  <a:pt x="0" y="0"/>
                </a:lnTo>
                <a:lnTo>
                  <a:pt x="50472" y="13969"/>
                </a:lnTo>
                <a:lnTo>
                  <a:pt x="3820460" y="13969"/>
                </a:lnTo>
                <a:lnTo>
                  <a:pt x="3869564" y="0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5199789" y="237490"/>
            <a:ext cx="3779520" cy="13970"/>
          </a:xfrm>
          <a:custGeom>
            <a:avLst/>
            <a:gdLst/>
            <a:ahLst/>
            <a:cxnLst/>
            <a:rect l="l" t="t" r="r" b="b"/>
            <a:pathLst>
              <a:path w="3779520" h="13970">
                <a:moveTo>
                  <a:pt x="3779040" y="0"/>
                </a:moveTo>
                <a:lnTo>
                  <a:pt x="0" y="0"/>
                </a:lnTo>
                <a:lnTo>
                  <a:pt x="50472" y="13969"/>
                </a:lnTo>
                <a:lnTo>
                  <a:pt x="3729935" y="13969"/>
                </a:lnTo>
                <a:lnTo>
                  <a:pt x="3779040" y="0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5245673" y="250190"/>
            <a:ext cx="3688715" cy="13970"/>
          </a:xfrm>
          <a:custGeom>
            <a:avLst/>
            <a:gdLst/>
            <a:ahLst/>
            <a:cxnLst/>
            <a:rect l="l" t="t" r="r" b="b"/>
            <a:pathLst>
              <a:path w="3688715" h="13970">
                <a:moveTo>
                  <a:pt x="3688516" y="0"/>
                </a:moveTo>
                <a:lnTo>
                  <a:pt x="0" y="0"/>
                </a:lnTo>
                <a:lnTo>
                  <a:pt x="50472" y="13969"/>
                </a:lnTo>
                <a:lnTo>
                  <a:pt x="3639411" y="13969"/>
                </a:lnTo>
                <a:lnTo>
                  <a:pt x="3688516" y="0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5291557" y="262890"/>
            <a:ext cx="3598545" cy="13970"/>
          </a:xfrm>
          <a:custGeom>
            <a:avLst/>
            <a:gdLst/>
            <a:ahLst/>
            <a:cxnLst/>
            <a:rect l="l" t="t" r="r" b="b"/>
            <a:pathLst>
              <a:path w="3598545" h="13970">
                <a:moveTo>
                  <a:pt x="3597991" y="0"/>
                </a:moveTo>
                <a:lnTo>
                  <a:pt x="0" y="0"/>
                </a:lnTo>
                <a:lnTo>
                  <a:pt x="50472" y="13969"/>
                </a:lnTo>
                <a:lnTo>
                  <a:pt x="3548887" y="13969"/>
                </a:lnTo>
                <a:lnTo>
                  <a:pt x="3597991" y="0"/>
                </a:lnTo>
                <a:close/>
              </a:path>
            </a:pathLst>
          </a:custGeom>
          <a:solidFill>
            <a:srgbClr val="00A1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5337441" y="275590"/>
            <a:ext cx="3507740" cy="13970"/>
          </a:xfrm>
          <a:custGeom>
            <a:avLst/>
            <a:gdLst/>
            <a:ahLst/>
            <a:cxnLst/>
            <a:rect l="l" t="t" r="r" b="b"/>
            <a:pathLst>
              <a:path w="3507740" h="13970">
                <a:moveTo>
                  <a:pt x="3507467" y="0"/>
                </a:moveTo>
                <a:lnTo>
                  <a:pt x="0" y="0"/>
                </a:lnTo>
                <a:lnTo>
                  <a:pt x="50472" y="13969"/>
                </a:lnTo>
                <a:lnTo>
                  <a:pt x="3458362" y="13969"/>
                </a:lnTo>
                <a:lnTo>
                  <a:pt x="3507467" y="0"/>
                </a:lnTo>
                <a:close/>
              </a:path>
            </a:pathLst>
          </a:custGeom>
          <a:solidFill>
            <a:srgbClr val="00A2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5387913" y="289559"/>
            <a:ext cx="3408045" cy="13970"/>
          </a:xfrm>
          <a:custGeom>
            <a:avLst/>
            <a:gdLst/>
            <a:ahLst/>
            <a:cxnLst/>
            <a:rect l="l" t="t" r="r" b="b"/>
            <a:pathLst>
              <a:path w="3408045" h="13970">
                <a:moveTo>
                  <a:pt x="3407890" y="0"/>
                </a:moveTo>
                <a:lnTo>
                  <a:pt x="0" y="0"/>
                </a:lnTo>
                <a:lnTo>
                  <a:pt x="50472" y="13970"/>
                </a:lnTo>
                <a:lnTo>
                  <a:pt x="3358786" y="13970"/>
                </a:lnTo>
                <a:lnTo>
                  <a:pt x="3407890" y="0"/>
                </a:lnTo>
                <a:close/>
              </a:path>
            </a:pathLst>
          </a:custGeom>
          <a:solidFill>
            <a:srgbClr val="00A2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5433797" y="302259"/>
            <a:ext cx="3317875" cy="13970"/>
          </a:xfrm>
          <a:custGeom>
            <a:avLst/>
            <a:gdLst/>
            <a:ahLst/>
            <a:cxnLst/>
            <a:rect l="l" t="t" r="r" b="b"/>
            <a:pathLst>
              <a:path w="3317875" h="13970">
                <a:moveTo>
                  <a:pt x="3317366" y="0"/>
                </a:moveTo>
                <a:lnTo>
                  <a:pt x="0" y="0"/>
                </a:lnTo>
                <a:lnTo>
                  <a:pt x="50472" y="13970"/>
                </a:lnTo>
                <a:lnTo>
                  <a:pt x="3268261" y="13970"/>
                </a:lnTo>
                <a:lnTo>
                  <a:pt x="3317366" y="0"/>
                </a:lnTo>
                <a:close/>
              </a:path>
            </a:pathLst>
          </a:custGeom>
          <a:solidFill>
            <a:srgbClr val="00A3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5479669" y="314959"/>
            <a:ext cx="3227070" cy="26670"/>
          </a:xfrm>
          <a:custGeom>
            <a:avLst/>
            <a:gdLst/>
            <a:ahLst/>
            <a:cxnLst/>
            <a:rect l="l" t="t" r="r" b="b"/>
            <a:pathLst>
              <a:path w="3227070" h="26670">
                <a:moveTo>
                  <a:pt x="3226854" y="0"/>
                </a:moveTo>
                <a:lnTo>
                  <a:pt x="0" y="0"/>
                </a:lnTo>
                <a:lnTo>
                  <a:pt x="32131" y="8890"/>
                </a:lnTo>
                <a:lnTo>
                  <a:pt x="49161" y="12700"/>
                </a:lnTo>
                <a:lnTo>
                  <a:pt x="54838" y="13970"/>
                </a:lnTo>
                <a:lnTo>
                  <a:pt x="111633" y="26670"/>
                </a:lnTo>
                <a:lnTo>
                  <a:pt x="3133102" y="26670"/>
                </a:lnTo>
                <a:lnTo>
                  <a:pt x="3177743" y="13970"/>
                </a:lnTo>
                <a:lnTo>
                  <a:pt x="3182213" y="12700"/>
                </a:lnTo>
                <a:lnTo>
                  <a:pt x="3226854" y="0"/>
                </a:lnTo>
                <a:close/>
              </a:path>
            </a:pathLst>
          </a:custGeom>
          <a:solidFill>
            <a:srgbClr val="00A3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5585629" y="340359"/>
            <a:ext cx="3032125" cy="13970"/>
          </a:xfrm>
          <a:custGeom>
            <a:avLst/>
            <a:gdLst/>
            <a:ahLst/>
            <a:cxnLst/>
            <a:rect l="l" t="t" r="r" b="b"/>
            <a:pathLst>
              <a:path w="3032125" h="13970">
                <a:moveTo>
                  <a:pt x="3031612" y="0"/>
                </a:moveTo>
                <a:lnTo>
                  <a:pt x="0" y="0"/>
                </a:lnTo>
                <a:lnTo>
                  <a:pt x="62471" y="13970"/>
                </a:lnTo>
                <a:lnTo>
                  <a:pt x="2982507" y="13970"/>
                </a:lnTo>
                <a:lnTo>
                  <a:pt x="3031612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5648101" y="354329"/>
            <a:ext cx="2920365" cy="13970"/>
          </a:xfrm>
          <a:custGeom>
            <a:avLst/>
            <a:gdLst/>
            <a:ahLst/>
            <a:cxnLst/>
            <a:rect l="l" t="t" r="r" b="b"/>
            <a:pathLst>
              <a:path w="2920365" h="13970">
                <a:moveTo>
                  <a:pt x="2920036" y="0"/>
                </a:moveTo>
                <a:lnTo>
                  <a:pt x="0" y="0"/>
                </a:lnTo>
                <a:lnTo>
                  <a:pt x="62471" y="13970"/>
                </a:lnTo>
                <a:lnTo>
                  <a:pt x="2870931" y="13970"/>
                </a:lnTo>
                <a:lnTo>
                  <a:pt x="2920036" y="0"/>
                </a:lnTo>
                <a:close/>
              </a:path>
            </a:pathLst>
          </a:custGeom>
          <a:solidFill>
            <a:srgbClr val="00A4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5704893" y="367029"/>
            <a:ext cx="2818765" cy="13970"/>
          </a:xfrm>
          <a:custGeom>
            <a:avLst/>
            <a:gdLst/>
            <a:ahLst/>
            <a:cxnLst/>
            <a:rect l="l" t="t" r="r" b="b"/>
            <a:pathLst>
              <a:path w="2818765" h="13970">
                <a:moveTo>
                  <a:pt x="2818603" y="0"/>
                </a:moveTo>
                <a:lnTo>
                  <a:pt x="0" y="0"/>
                </a:lnTo>
                <a:lnTo>
                  <a:pt x="62471" y="13970"/>
                </a:lnTo>
                <a:lnTo>
                  <a:pt x="2769498" y="13970"/>
                </a:lnTo>
                <a:lnTo>
                  <a:pt x="2818603" y="0"/>
                </a:lnTo>
                <a:close/>
              </a:path>
            </a:pathLst>
          </a:custGeom>
          <a:solidFill>
            <a:srgbClr val="00A4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5761685" y="379729"/>
            <a:ext cx="2717165" cy="13970"/>
          </a:xfrm>
          <a:custGeom>
            <a:avLst/>
            <a:gdLst/>
            <a:ahLst/>
            <a:cxnLst/>
            <a:rect l="l" t="t" r="r" b="b"/>
            <a:pathLst>
              <a:path w="2717165" h="13970">
                <a:moveTo>
                  <a:pt x="2717170" y="0"/>
                </a:moveTo>
                <a:lnTo>
                  <a:pt x="0" y="0"/>
                </a:lnTo>
                <a:lnTo>
                  <a:pt x="62471" y="13970"/>
                </a:lnTo>
                <a:lnTo>
                  <a:pt x="2668066" y="13970"/>
                </a:lnTo>
                <a:lnTo>
                  <a:pt x="2717170" y="0"/>
                </a:lnTo>
                <a:close/>
              </a:path>
            </a:pathLst>
          </a:custGeom>
          <a:solidFill>
            <a:srgbClr val="00A5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5818478" y="392429"/>
            <a:ext cx="2616200" cy="13970"/>
          </a:xfrm>
          <a:custGeom>
            <a:avLst/>
            <a:gdLst/>
            <a:ahLst/>
            <a:cxnLst/>
            <a:rect l="l" t="t" r="r" b="b"/>
            <a:pathLst>
              <a:path w="2616200" h="13970">
                <a:moveTo>
                  <a:pt x="2615737" y="0"/>
                </a:moveTo>
                <a:lnTo>
                  <a:pt x="0" y="0"/>
                </a:lnTo>
                <a:lnTo>
                  <a:pt x="62471" y="13970"/>
                </a:lnTo>
                <a:lnTo>
                  <a:pt x="2566633" y="13970"/>
                </a:lnTo>
                <a:lnTo>
                  <a:pt x="2615737" y="0"/>
                </a:lnTo>
                <a:close/>
              </a:path>
            </a:pathLst>
          </a:custGeom>
          <a:solidFill>
            <a:srgbClr val="00A5C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5875270" y="405129"/>
            <a:ext cx="2514600" cy="15240"/>
          </a:xfrm>
          <a:custGeom>
            <a:avLst/>
            <a:gdLst/>
            <a:ahLst/>
            <a:cxnLst/>
            <a:rect l="l" t="t" r="r" b="b"/>
            <a:pathLst>
              <a:path w="2514600" h="15240">
                <a:moveTo>
                  <a:pt x="2514305" y="0"/>
                </a:moveTo>
                <a:lnTo>
                  <a:pt x="0" y="0"/>
                </a:lnTo>
                <a:lnTo>
                  <a:pt x="68150" y="15240"/>
                </a:lnTo>
                <a:lnTo>
                  <a:pt x="2460736" y="15240"/>
                </a:lnTo>
                <a:lnTo>
                  <a:pt x="2514305" y="0"/>
                </a:lnTo>
                <a:close/>
              </a:path>
            </a:pathLst>
          </a:custGeom>
          <a:solidFill>
            <a:srgbClr val="00A6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5937741" y="419100"/>
            <a:ext cx="2402840" cy="13970"/>
          </a:xfrm>
          <a:custGeom>
            <a:avLst/>
            <a:gdLst/>
            <a:ahLst/>
            <a:cxnLst/>
            <a:rect l="l" t="t" r="r" b="b"/>
            <a:pathLst>
              <a:path w="2402840" h="13970">
                <a:moveTo>
                  <a:pt x="2402729" y="0"/>
                </a:moveTo>
                <a:lnTo>
                  <a:pt x="0" y="0"/>
                </a:lnTo>
                <a:lnTo>
                  <a:pt x="62471" y="13970"/>
                </a:lnTo>
                <a:lnTo>
                  <a:pt x="2353624" y="13970"/>
                </a:lnTo>
                <a:lnTo>
                  <a:pt x="2402729" y="0"/>
                </a:lnTo>
                <a:close/>
              </a:path>
            </a:pathLst>
          </a:custGeom>
          <a:solidFill>
            <a:srgbClr val="00A6C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5994534" y="431800"/>
            <a:ext cx="2301875" cy="13970"/>
          </a:xfrm>
          <a:custGeom>
            <a:avLst/>
            <a:gdLst/>
            <a:ahLst/>
            <a:cxnLst/>
            <a:rect l="l" t="t" r="r" b="b"/>
            <a:pathLst>
              <a:path w="2301875" h="13970">
                <a:moveTo>
                  <a:pt x="2301296" y="0"/>
                </a:moveTo>
                <a:lnTo>
                  <a:pt x="0" y="0"/>
                </a:lnTo>
                <a:lnTo>
                  <a:pt x="62471" y="13970"/>
                </a:lnTo>
                <a:lnTo>
                  <a:pt x="2250916" y="13970"/>
                </a:lnTo>
                <a:lnTo>
                  <a:pt x="2256655" y="12700"/>
                </a:lnTo>
                <a:lnTo>
                  <a:pt x="2301296" y="0"/>
                </a:lnTo>
                <a:close/>
              </a:path>
            </a:pathLst>
          </a:custGeom>
          <a:solidFill>
            <a:srgbClr val="00A6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6051326" y="444500"/>
            <a:ext cx="2200275" cy="13970"/>
          </a:xfrm>
          <a:custGeom>
            <a:avLst/>
            <a:gdLst/>
            <a:ahLst/>
            <a:cxnLst/>
            <a:rect l="l" t="t" r="r" b="b"/>
            <a:pathLst>
              <a:path w="2200275" h="13970">
                <a:moveTo>
                  <a:pt x="2199863" y="0"/>
                </a:moveTo>
                <a:lnTo>
                  <a:pt x="0" y="0"/>
                </a:lnTo>
                <a:lnTo>
                  <a:pt x="62471" y="13970"/>
                </a:lnTo>
                <a:lnTo>
                  <a:pt x="2136729" y="13970"/>
                </a:lnTo>
                <a:lnTo>
                  <a:pt x="2199863" y="0"/>
                </a:lnTo>
                <a:close/>
              </a:path>
            </a:pathLst>
          </a:custGeom>
          <a:solidFill>
            <a:srgbClr val="00A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6108118" y="457200"/>
            <a:ext cx="2085975" cy="13970"/>
          </a:xfrm>
          <a:custGeom>
            <a:avLst/>
            <a:gdLst/>
            <a:ahLst/>
            <a:cxnLst/>
            <a:rect l="l" t="t" r="r" b="b"/>
            <a:pathLst>
              <a:path w="2085975" h="13970">
                <a:moveTo>
                  <a:pt x="2085677" y="0"/>
                </a:moveTo>
                <a:lnTo>
                  <a:pt x="0" y="0"/>
                </a:lnTo>
                <a:lnTo>
                  <a:pt x="62471" y="13970"/>
                </a:lnTo>
                <a:lnTo>
                  <a:pt x="2022543" y="13970"/>
                </a:lnTo>
                <a:lnTo>
                  <a:pt x="2085677" y="0"/>
                </a:lnTo>
                <a:close/>
              </a:path>
            </a:pathLst>
          </a:custGeom>
          <a:solidFill>
            <a:srgbClr val="00A7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6164910" y="469900"/>
            <a:ext cx="1971675" cy="15240"/>
          </a:xfrm>
          <a:custGeom>
            <a:avLst/>
            <a:gdLst/>
            <a:ahLst/>
            <a:cxnLst/>
            <a:rect l="l" t="t" r="r" b="b"/>
            <a:pathLst>
              <a:path w="1971675" h="15240">
                <a:moveTo>
                  <a:pt x="1971490" y="0"/>
                </a:moveTo>
                <a:lnTo>
                  <a:pt x="0" y="0"/>
                </a:lnTo>
                <a:lnTo>
                  <a:pt x="68150" y="15239"/>
                </a:lnTo>
                <a:lnTo>
                  <a:pt x="1902617" y="15239"/>
                </a:lnTo>
                <a:lnTo>
                  <a:pt x="1971490" y="0"/>
                </a:lnTo>
                <a:close/>
              </a:path>
            </a:pathLst>
          </a:custGeom>
          <a:solidFill>
            <a:srgbClr val="00A7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6227382" y="483869"/>
            <a:ext cx="1845945" cy="13970"/>
          </a:xfrm>
          <a:custGeom>
            <a:avLst/>
            <a:gdLst/>
            <a:ahLst/>
            <a:cxnLst/>
            <a:rect l="l" t="t" r="r" b="b"/>
            <a:pathLst>
              <a:path w="1845945" h="13970">
                <a:moveTo>
                  <a:pt x="1845885" y="0"/>
                </a:moveTo>
                <a:lnTo>
                  <a:pt x="0" y="0"/>
                </a:lnTo>
                <a:lnTo>
                  <a:pt x="62471" y="13969"/>
                </a:lnTo>
                <a:lnTo>
                  <a:pt x="1782751" y="13969"/>
                </a:lnTo>
                <a:lnTo>
                  <a:pt x="1845885" y="0"/>
                </a:lnTo>
                <a:close/>
              </a:path>
            </a:pathLst>
          </a:custGeom>
          <a:solidFill>
            <a:srgbClr val="00A8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6284174" y="496569"/>
            <a:ext cx="1732280" cy="13970"/>
          </a:xfrm>
          <a:custGeom>
            <a:avLst/>
            <a:gdLst/>
            <a:ahLst/>
            <a:cxnLst/>
            <a:rect l="l" t="t" r="r" b="b"/>
            <a:pathLst>
              <a:path w="1732279" h="13970">
                <a:moveTo>
                  <a:pt x="1731699" y="0"/>
                </a:moveTo>
                <a:lnTo>
                  <a:pt x="0" y="0"/>
                </a:lnTo>
                <a:lnTo>
                  <a:pt x="34075" y="7619"/>
                </a:lnTo>
                <a:lnTo>
                  <a:pt x="72823" y="13969"/>
                </a:lnTo>
                <a:lnTo>
                  <a:pt x="1668565" y="13969"/>
                </a:lnTo>
                <a:lnTo>
                  <a:pt x="1731699" y="0"/>
                </a:lnTo>
                <a:close/>
              </a:path>
            </a:pathLst>
          </a:custGeom>
          <a:solidFill>
            <a:srgbClr val="00A8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6349248" y="509269"/>
            <a:ext cx="1609725" cy="13970"/>
          </a:xfrm>
          <a:custGeom>
            <a:avLst/>
            <a:gdLst/>
            <a:ahLst/>
            <a:cxnLst/>
            <a:rect l="l" t="t" r="r" b="b"/>
            <a:pathLst>
              <a:path w="1609725" h="13970">
                <a:moveTo>
                  <a:pt x="1609231" y="0"/>
                </a:moveTo>
                <a:lnTo>
                  <a:pt x="0" y="0"/>
                </a:lnTo>
                <a:lnTo>
                  <a:pt x="85245" y="13969"/>
                </a:lnTo>
                <a:lnTo>
                  <a:pt x="1528530" y="13969"/>
                </a:lnTo>
                <a:lnTo>
                  <a:pt x="1603491" y="1269"/>
                </a:lnTo>
                <a:lnTo>
                  <a:pt x="1609231" y="0"/>
                </a:lnTo>
                <a:close/>
              </a:path>
            </a:pathLst>
          </a:custGeom>
          <a:solidFill>
            <a:srgbClr val="00A9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6426744" y="521969"/>
            <a:ext cx="1458595" cy="13970"/>
          </a:xfrm>
          <a:custGeom>
            <a:avLst/>
            <a:gdLst/>
            <a:ahLst/>
            <a:cxnLst/>
            <a:rect l="l" t="t" r="r" b="b"/>
            <a:pathLst>
              <a:path w="1458595" h="13970">
                <a:moveTo>
                  <a:pt x="1458530" y="0"/>
                </a:moveTo>
                <a:lnTo>
                  <a:pt x="0" y="0"/>
                </a:lnTo>
                <a:lnTo>
                  <a:pt x="85245" y="13969"/>
                </a:lnTo>
                <a:lnTo>
                  <a:pt x="1376073" y="13969"/>
                </a:lnTo>
                <a:lnTo>
                  <a:pt x="1458530" y="0"/>
                </a:lnTo>
                <a:close/>
              </a:path>
            </a:pathLst>
          </a:custGeom>
          <a:solidFill>
            <a:srgbClr val="00A9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6511990" y="535940"/>
            <a:ext cx="1290955" cy="13970"/>
          </a:xfrm>
          <a:custGeom>
            <a:avLst/>
            <a:gdLst/>
            <a:ahLst/>
            <a:cxnLst/>
            <a:rect l="l" t="t" r="r" b="b"/>
            <a:pathLst>
              <a:path w="1290954" h="13970">
                <a:moveTo>
                  <a:pt x="1290828" y="0"/>
                </a:moveTo>
                <a:lnTo>
                  <a:pt x="0" y="0"/>
                </a:lnTo>
                <a:lnTo>
                  <a:pt x="85245" y="13970"/>
                </a:lnTo>
                <a:lnTo>
                  <a:pt x="1208371" y="13970"/>
                </a:lnTo>
                <a:lnTo>
                  <a:pt x="1290828" y="0"/>
                </a:lnTo>
                <a:close/>
              </a:path>
            </a:pathLst>
          </a:custGeom>
          <a:solidFill>
            <a:srgbClr val="00A9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6589485" y="548640"/>
            <a:ext cx="1138555" cy="13970"/>
          </a:xfrm>
          <a:custGeom>
            <a:avLst/>
            <a:gdLst/>
            <a:ahLst/>
            <a:cxnLst/>
            <a:rect l="l" t="t" r="r" b="b"/>
            <a:pathLst>
              <a:path w="1138554" h="13970">
                <a:moveTo>
                  <a:pt x="1138371" y="0"/>
                </a:moveTo>
                <a:lnTo>
                  <a:pt x="0" y="0"/>
                </a:lnTo>
                <a:lnTo>
                  <a:pt x="85245" y="13970"/>
                </a:lnTo>
                <a:lnTo>
                  <a:pt x="1055914" y="13970"/>
                </a:lnTo>
                <a:lnTo>
                  <a:pt x="1138371" y="0"/>
                </a:lnTo>
                <a:close/>
              </a:path>
            </a:pathLst>
          </a:custGeom>
          <a:solidFill>
            <a:srgbClr val="00AAB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6666981" y="561340"/>
            <a:ext cx="986155" cy="13970"/>
          </a:xfrm>
          <a:custGeom>
            <a:avLst/>
            <a:gdLst/>
            <a:ahLst/>
            <a:cxnLst/>
            <a:rect l="l" t="t" r="r" b="b"/>
            <a:pathLst>
              <a:path w="986154" h="13970">
                <a:moveTo>
                  <a:pt x="985914" y="0"/>
                </a:moveTo>
                <a:lnTo>
                  <a:pt x="0" y="0"/>
                </a:lnTo>
                <a:lnTo>
                  <a:pt x="30998" y="5080"/>
                </a:lnTo>
                <a:lnTo>
                  <a:pt x="127306" y="13970"/>
                </a:lnTo>
                <a:lnTo>
                  <a:pt x="853450" y="13970"/>
                </a:lnTo>
                <a:lnTo>
                  <a:pt x="978418" y="1270"/>
                </a:lnTo>
                <a:lnTo>
                  <a:pt x="985914" y="0"/>
                </a:lnTo>
                <a:close/>
              </a:path>
            </a:pathLst>
          </a:custGeom>
          <a:solidFill>
            <a:srgbClr val="00AAB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6780530" y="574040"/>
            <a:ext cx="752475" cy="13970"/>
          </a:xfrm>
          <a:custGeom>
            <a:avLst/>
            <a:gdLst/>
            <a:ahLst/>
            <a:cxnLst/>
            <a:rect l="l" t="t" r="r" b="b"/>
            <a:pathLst>
              <a:path w="752475" h="13970">
                <a:moveTo>
                  <a:pt x="752398" y="0"/>
                </a:moveTo>
                <a:lnTo>
                  <a:pt x="0" y="0"/>
                </a:lnTo>
                <a:lnTo>
                  <a:pt x="151341" y="13970"/>
                </a:lnTo>
                <a:lnTo>
                  <a:pt x="614934" y="13970"/>
                </a:lnTo>
                <a:lnTo>
                  <a:pt x="752398" y="0"/>
                </a:lnTo>
                <a:close/>
              </a:path>
            </a:pathLst>
          </a:custGeom>
          <a:solidFill>
            <a:srgbClr val="00AAB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6959384" y="586739"/>
            <a:ext cx="411480" cy="12700"/>
          </a:xfrm>
          <a:custGeom>
            <a:avLst/>
            <a:gdLst/>
            <a:ahLst/>
            <a:cxnLst/>
            <a:rect l="l" t="t" r="r" b="b"/>
            <a:pathLst>
              <a:path w="411479" h="12700">
                <a:moveTo>
                  <a:pt x="411086" y="0"/>
                </a:moveTo>
                <a:lnTo>
                  <a:pt x="0" y="0"/>
                </a:lnTo>
                <a:lnTo>
                  <a:pt x="0" y="7620"/>
                </a:lnTo>
                <a:lnTo>
                  <a:pt x="55029" y="7620"/>
                </a:lnTo>
                <a:lnTo>
                  <a:pt x="55029" y="10160"/>
                </a:lnTo>
                <a:lnTo>
                  <a:pt x="144360" y="10160"/>
                </a:lnTo>
                <a:lnTo>
                  <a:pt x="144360" y="12700"/>
                </a:lnTo>
                <a:lnTo>
                  <a:pt x="258330" y="12700"/>
                </a:lnTo>
                <a:lnTo>
                  <a:pt x="258330" y="10160"/>
                </a:lnTo>
                <a:lnTo>
                  <a:pt x="335178" y="10160"/>
                </a:lnTo>
                <a:lnTo>
                  <a:pt x="335178" y="7620"/>
                </a:lnTo>
                <a:lnTo>
                  <a:pt x="411086" y="7620"/>
                </a:lnTo>
                <a:lnTo>
                  <a:pt x="411086" y="0"/>
                </a:lnTo>
                <a:close/>
              </a:path>
            </a:pathLst>
          </a:custGeom>
          <a:solidFill>
            <a:srgbClr val="00ABB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067175" cy="10160"/>
          </a:xfrm>
          <a:custGeom>
            <a:avLst/>
            <a:gdLst/>
            <a:ahLst/>
            <a:cxnLst/>
            <a:rect l="l" t="t" r="r" b="b"/>
            <a:pathLst>
              <a:path w="4067175" h="10160">
                <a:moveTo>
                  <a:pt x="4066921" y="10160"/>
                </a:moveTo>
                <a:lnTo>
                  <a:pt x="4046397" y="1270"/>
                </a:lnTo>
                <a:lnTo>
                  <a:pt x="4043476" y="0"/>
                </a:ln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4066921" y="10160"/>
                </a:lnTo>
                <a:close/>
              </a:path>
            </a:pathLst>
          </a:custGeom>
          <a:solidFill>
            <a:srgbClr val="00EAF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889"/>
            <a:ext cx="4087495" cy="10160"/>
          </a:xfrm>
          <a:custGeom>
            <a:avLst/>
            <a:gdLst/>
            <a:ahLst/>
            <a:cxnLst/>
            <a:rect l="l" t="t" r="r" b="b"/>
            <a:pathLst>
              <a:path w="4087495" h="10160">
                <a:moveTo>
                  <a:pt x="4064000" y="0"/>
                </a:moveTo>
                <a:lnTo>
                  <a:pt x="0" y="0"/>
                </a:lnTo>
                <a:lnTo>
                  <a:pt x="0" y="10159"/>
                </a:lnTo>
                <a:lnTo>
                  <a:pt x="4087446" y="10159"/>
                </a:lnTo>
                <a:lnTo>
                  <a:pt x="4064000" y="0"/>
                </a:lnTo>
                <a:close/>
              </a:path>
            </a:pathLst>
          </a:custGeom>
          <a:solidFill>
            <a:srgbClr val="00E9F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7779"/>
            <a:ext cx="4105910" cy="10160"/>
          </a:xfrm>
          <a:custGeom>
            <a:avLst/>
            <a:gdLst/>
            <a:ahLst/>
            <a:cxnLst/>
            <a:rect l="l" t="t" r="r" b="b"/>
            <a:pathLst>
              <a:path w="4105910" h="10159">
                <a:moveTo>
                  <a:pt x="4105605" y="7620"/>
                </a:moveTo>
                <a:lnTo>
                  <a:pt x="4093299" y="7620"/>
                </a:lnTo>
                <a:lnTo>
                  <a:pt x="4093299" y="0"/>
                </a:lnTo>
                <a:lnTo>
                  <a:pt x="0" y="0"/>
                </a:lnTo>
                <a:lnTo>
                  <a:pt x="0" y="7620"/>
                </a:lnTo>
                <a:lnTo>
                  <a:pt x="0" y="10160"/>
                </a:lnTo>
                <a:lnTo>
                  <a:pt x="4105605" y="10160"/>
                </a:lnTo>
                <a:lnTo>
                  <a:pt x="4105605" y="7620"/>
                </a:lnTo>
                <a:close/>
              </a:path>
            </a:pathLst>
          </a:custGeom>
          <a:solidFill>
            <a:srgbClr val="00E8F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27940"/>
            <a:ext cx="4133850" cy="8890"/>
          </a:xfrm>
          <a:custGeom>
            <a:avLst/>
            <a:gdLst/>
            <a:ahLst/>
            <a:cxnLst/>
            <a:rect l="l" t="t" r="r" b="b"/>
            <a:pathLst>
              <a:path w="4133850" h="8890">
                <a:moveTo>
                  <a:pt x="4109127" y="0"/>
                </a:moveTo>
                <a:lnTo>
                  <a:pt x="0" y="0"/>
                </a:lnTo>
                <a:lnTo>
                  <a:pt x="0" y="8889"/>
                </a:lnTo>
                <a:lnTo>
                  <a:pt x="4133722" y="8889"/>
                </a:lnTo>
                <a:lnTo>
                  <a:pt x="4109127" y="0"/>
                </a:lnTo>
                <a:close/>
              </a:path>
            </a:pathLst>
          </a:custGeom>
          <a:solidFill>
            <a:srgbClr val="00E7F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36830"/>
            <a:ext cx="4162425" cy="10160"/>
          </a:xfrm>
          <a:custGeom>
            <a:avLst/>
            <a:gdLst/>
            <a:ahLst/>
            <a:cxnLst/>
            <a:rect l="l" t="t" r="r" b="b"/>
            <a:pathLst>
              <a:path w="4162425" h="10159">
                <a:moveTo>
                  <a:pt x="4133722" y="0"/>
                </a:moveTo>
                <a:lnTo>
                  <a:pt x="0" y="0"/>
                </a:lnTo>
                <a:lnTo>
                  <a:pt x="0" y="10160"/>
                </a:lnTo>
                <a:lnTo>
                  <a:pt x="4161832" y="10160"/>
                </a:lnTo>
                <a:lnTo>
                  <a:pt x="4133722" y="0"/>
                </a:lnTo>
                <a:close/>
              </a:path>
            </a:pathLst>
          </a:custGeom>
          <a:solidFill>
            <a:srgbClr val="00E6F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45719"/>
            <a:ext cx="4186554" cy="10160"/>
          </a:xfrm>
          <a:custGeom>
            <a:avLst/>
            <a:gdLst/>
            <a:ahLst/>
            <a:cxnLst/>
            <a:rect l="l" t="t" r="r" b="b"/>
            <a:pathLst>
              <a:path w="4186554" h="10159">
                <a:moveTo>
                  <a:pt x="4158318" y="0"/>
                </a:moveTo>
                <a:lnTo>
                  <a:pt x="0" y="0"/>
                </a:lnTo>
                <a:lnTo>
                  <a:pt x="0" y="10159"/>
                </a:lnTo>
                <a:lnTo>
                  <a:pt x="4186428" y="10159"/>
                </a:lnTo>
                <a:lnTo>
                  <a:pt x="4158318" y="0"/>
                </a:lnTo>
                <a:close/>
              </a:path>
            </a:pathLst>
          </a:custGeom>
          <a:solidFill>
            <a:srgbClr val="00E5F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4609"/>
            <a:ext cx="4210050" cy="10160"/>
          </a:xfrm>
          <a:custGeom>
            <a:avLst/>
            <a:gdLst/>
            <a:ahLst/>
            <a:cxnLst/>
            <a:rect l="l" t="t" r="r" b="b"/>
            <a:pathLst>
              <a:path w="4210050" h="10159">
                <a:moveTo>
                  <a:pt x="4209592" y="8890"/>
                </a:moveTo>
                <a:lnTo>
                  <a:pt x="4195203" y="8890"/>
                </a:lnTo>
                <a:lnTo>
                  <a:pt x="4195203" y="0"/>
                </a:lnTo>
                <a:lnTo>
                  <a:pt x="0" y="0"/>
                </a:lnTo>
                <a:lnTo>
                  <a:pt x="0" y="8890"/>
                </a:lnTo>
                <a:lnTo>
                  <a:pt x="0" y="10160"/>
                </a:lnTo>
                <a:lnTo>
                  <a:pt x="4209592" y="10160"/>
                </a:lnTo>
                <a:lnTo>
                  <a:pt x="4209592" y="8890"/>
                </a:lnTo>
                <a:close/>
              </a:path>
            </a:pathLst>
          </a:custGeom>
          <a:solidFill>
            <a:srgbClr val="00E4F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63500"/>
            <a:ext cx="4241165" cy="10160"/>
          </a:xfrm>
          <a:custGeom>
            <a:avLst/>
            <a:gdLst/>
            <a:ahLst/>
            <a:cxnLst/>
            <a:rect l="l" t="t" r="r" b="b"/>
            <a:pathLst>
              <a:path w="4241165" h="10159">
                <a:moveTo>
                  <a:pt x="4207510" y="0"/>
                </a:moveTo>
                <a:lnTo>
                  <a:pt x="0" y="0"/>
                </a:lnTo>
                <a:lnTo>
                  <a:pt x="0" y="10159"/>
                </a:lnTo>
                <a:lnTo>
                  <a:pt x="4240934" y="10159"/>
                </a:lnTo>
                <a:lnTo>
                  <a:pt x="4207510" y="0"/>
                </a:lnTo>
                <a:close/>
              </a:path>
            </a:pathLst>
          </a:custGeom>
          <a:solidFill>
            <a:srgbClr val="00E3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736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90">
                <a:moveTo>
                  <a:pt x="4270172" y="8890"/>
                </a:moveTo>
                <a:lnTo>
                  <a:pt x="4240923" y="0"/>
                </a:lnTo>
                <a:lnTo>
                  <a:pt x="0" y="0"/>
                </a:lnTo>
                <a:lnTo>
                  <a:pt x="0" y="8890"/>
                </a:lnTo>
                <a:lnTo>
                  <a:pt x="4270172" y="8890"/>
                </a:lnTo>
                <a:close/>
              </a:path>
              <a:path w="9144000" h="8890">
                <a:moveTo>
                  <a:pt x="9144000" y="6350"/>
                </a:moveTo>
                <a:lnTo>
                  <a:pt x="9137117" y="8890"/>
                </a:lnTo>
                <a:lnTo>
                  <a:pt x="9144000" y="8890"/>
                </a:lnTo>
                <a:lnTo>
                  <a:pt x="9144000" y="6350"/>
                </a:lnTo>
                <a:close/>
              </a:path>
            </a:pathLst>
          </a:custGeom>
          <a:solidFill>
            <a:srgbClr val="00E2F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825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303598" y="10160"/>
                </a:moveTo>
                <a:lnTo>
                  <a:pt x="4270172" y="0"/>
                </a:lnTo>
                <a:lnTo>
                  <a:pt x="0" y="0"/>
                </a:lnTo>
                <a:lnTo>
                  <a:pt x="0" y="10160"/>
                </a:lnTo>
                <a:lnTo>
                  <a:pt x="4303598" y="1016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37117" y="0"/>
                </a:lnTo>
                <a:lnTo>
                  <a:pt x="9109634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1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914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59">
                <a:moveTo>
                  <a:pt x="4332846" y="10160"/>
                </a:moveTo>
                <a:lnTo>
                  <a:pt x="4299420" y="0"/>
                </a:lnTo>
                <a:lnTo>
                  <a:pt x="0" y="0"/>
                </a:lnTo>
                <a:lnTo>
                  <a:pt x="0" y="10160"/>
                </a:lnTo>
                <a:lnTo>
                  <a:pt x="4332846" y="10160"/>
                </a:lnTo>
                <a:close/>
              </a:path>
              <a:path w="9144000" h="10159">
                <a:moveTo>
                  <a:pt x="9144000" y="0"/>
                </a:moveTo>
                <a:lnTo>
                  <a:pt x="9113075" y="0"/>
                </a:lnTo>
                <a:lnTo>
                  <a:pt x="908558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E0F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10032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62094" y="10160"/>
                </a:moveTo>
                <a:lnTo>
                  <a:pt x="4328668" y="0"/>
                </a:lnTo>
                <a:lnTo>
                  <a:pt x="0" y="0"/>
                </a:lnTo>
                <a:lnTo>
                  <a:pt x="0" y="10160"/>
                </a:lnTo>
                <a:lnTo>
                  <a:pt x="436209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89022" y="0"/>
                </a:lnTo>
                <a:lnTo>
                  <a:pt x="9061539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FF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10921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391342" y="10160"/>
                </a:moveTo>
                <a:lnTo>
                  <a:pt x="4357916" y="0"/>
                </a:lnTo>
                <a:lnTo>
                  <a:pt x="0" y="0"/>
                </a:lnTo>
                <a:lnTo>
                  <a:pt x="0" y="10160"/>
                </a:lnTo>
                <a:lnTo>
                  <a:pt x="4391342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64968" y="0"/>
                </a:lnTo>
                <a:lnTo>
                  <a:pt x="903748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E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11937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420590" y="8890"/>
                </a:moveTo>
                <a:lnTo>
                  <a:pt x="4391342" y="0"/>
                </a:lnTo>
                <a:lnTo>
                  <a:pt x="0" y="0"/>
                </a:lnTo>
                <a:lnTo>
                  <a:pt x="0" y="8890"/>
                </a:lnTo>
                <a:lnTo>
                  <a:pt x="4420590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9037485" y="0"/>
                </a:lnTo>
                <a:lnTo>
                  <a:pt x="9013431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DE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12826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54017" y="10160"/>
                </a:moveTo>
                <a:lnTo>
                  <a:pt x="4420590" y="0"/>
                </a:lnTo>
                <a:lnTo>
                  <a:pt x="0" y="0"/>
                </a:lnTo>
                <a:lnTo>
                  <a:pt x="0" y="10160"/>
                </a:lnTo>
                <a:lnTo>
                  <a:pt x="445401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9013431" y="0"/>
                </a:lnTo>
                <a:lnTo>
                  <a:pt x="8985948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CE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3715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483265" y="10160"/>
                </a:moveTo>
                <a:lnTo>
                  <a:pt x="4449838" y="0"/>
                </a:lnTo>
                <a:lnTo>
                  <a:pt x="0" y="0"/>
                </a:lnTo>
                <a:lnTo>
                  <a:pt x="0" y="10160"/>
                </a:lnTo>
                <a:lnTo>
                  <a:pt x="4483265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89377" y="0"/>
                </a:lnTo>
                <a:lnTo>
                  <a:pt x="896189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B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1460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06125" y="5080"/>
                </a:moveTo>
                <a:lnTo>
                  <a:pt x="4487443" y="5080"/>
                </a:lnTo>
                <a:lnTo>
                  <a:pt x="4487443" y="0"/>
                </a:lnTo>
                <a:lnTo>
                  <a:pt x="0" y="0"/>
                </a:lnTo>
                <a:lnTo>
                  <a:pt x="0" y="5080"/>
                </a:lnTo>
                <a:lnTo>
                  <a:pt x="0" y="10160"/>
                </a:lnTo>
                <a:lnTo>
                  <a:pt x="4506125" y="10160"/>
                </a:lnTo>
                <a:lnTo>
                  <a:pt x="4506125" y="508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65336" y="0"/>
                </a:lnTo>
                <a:lnTo>
                  <a:pt x="8937841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AE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0" y="15493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552594" y="10160"/>
                </a:moveTo>
                <a:lnTo>
                  <a:pt x="4511281" y="0"/>
                </a:lnTo>
                <a:lnTo>
                  <a:pt x="0" y="0"/>
                </a:lnTo>
                <a:lnTo>
                  <a:pt x="0" y="10160"/>
                </a:lnTo>
                <a:lnTo>
                  <a:pt x="455259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941283" y="0"/>
                </a:lnTo>
                <a:lnTo>
                  <a:pt x="891380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9E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16509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588751" y="8890"/>
                </a:moveTo>
                <a:lnTo>
                  <a:pt x="4552594" y="0"/>
                </a:lnTo>
                <a:lnTo>
                  <a:pt x="0" y="0"/>
                </a:lnTo>
                <a:lnTo>
                  <a:pt x="0" y="8890"/>
                </a:lnTo>
                <a:lnTo>
                  <a:pt x="4588751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913800" y="0"/>
                </a:lnTo>
                <a:lnTo>
                  <a:pt x="8889746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8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17398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30064" y="10160"/>
                </a:moveTo>
                <a:lnTo>
                  <a:pt x="4588751" y="0"/>
                </a:lnTo>
                <a:lnTo>
                  <a:pt x="0" y="0"/>
                </a:lnTo>
                <a:lnTo>
                  <a:pt x="0" y="10160"/>
                </a:lnTo>
                <a:lnTo>
                  <a:pt x="4630064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89746" y="0"/>
                </a:lnTo>
                <a:lnTo>
                  <a:pt x="8862263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7E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0" y="18287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666208" y="10160"/>
                </a:moveTo>
                <a:lnTo>
                  <a:pt x="4624895" y="0"/>
                </a:lnTo>
                <a:lnTo>
                  <a:pt x="0" y="0"/>
                </a:lnTo>
                <a:lnTo>
                  <a:pt x="0" y="10160"/>
                </a:lnTo>
                <a:lnTo>
                  <a:pt x="4666208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65692" y="0"/>
                </a:lnTo>
                <a:lnTo>
                  <a:pt x="8838209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6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19176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02353" y="10160"/>
                </a:moveTo>
                <a:lnTo>
                  <a:pt x="4661039" y="0"/>
                </a:lnTo>
                <a:lnTo>
                  <a:pt x="0" y="0"/>
                </a:lnTo>
                <a:lnTo>
                  <a:pt x="0" y="10160"/>
                </a:lnTo>
                <a:lnTo>
                  <a:pt x="4702353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41638" y="0"/>
                </a:lnTo>
                <a:lnTo>
                  <a:pt x="8814156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5E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20065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738509" y="10160"/>
                </a:moveTo>
                <a:lnTo>
                  <a:pt x="4697196" y="0"/>
                </a:lnTo>
                <a:lnTo>
                  <a:pt x="0" y="0"/>
                </a:lnTo>
                <a:lnTo>
                  <a:pt x="0" y="10160"/>
                </a:lnTo>
                <a:lnTo>
                  <a:pt x="4738509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817597" y="0"/>
                </a:lnTo>
                <a:lnTo>
                  <a:pt x="879010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4E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21081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774654" y="8890"/>
                </a:moveTo>
                <a:lnTo>
                  <a:pt x="4738509" y="0"/>
                </a:lnTo>
                <a:lnTo>
                  <a:pt x="0" y="0"/>
                </a:lnTo>
                <a:lnTo>
                  <a:pt x="0" y="8890"/>
                </a:lnTo>
                <a:lnTo>
                  <a:pt x="4774654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790102" y="0"/>
                </a:lnTo>
                <a:lnTo>
                  <a:pt x="8766061" y="8890"/>
                </a:lnTo>
                <a:lnTo>
                  <a:pt x="9144000" y="889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3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0" y="2197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15967" y="10160"/>
                </a:moveTo>
                <a:lnTo>
                  <a:pt x="4774654" y="0"/>
                </a:lnTo>
                <a:lnTo>
                  <a:pt x="0" y="0"/>
                </a:lnTo>
                <a:lnTo>
                  <a:pt x="0" y="10160"/>
                </a:lnTo>
                <a:lnTo>
                  <a:pt x="481596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62619" y="0"/>
                </a:lnTo>
                <a:lnTo>
                  <a:pt x="8762619" y="2540"/>
                </a:lnTo>
                <a:lnTo>
                  <a:pt x="8747277" y="2540"/>
                </a:lnTo>
                <a:lnTo>
                  <a:pt x="8747277" y="10160"/>
                </a:lnTo>
                <a:lnTo>
                  <a:pt x="9144000" y="10160"/>
                </a:lnTo>
                <a:lnTo>
                  <a:pt x="9144000" y="254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2E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0" y="22859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52111" y="10160"/>
                </a:moveTo>
                <a:lnTo>
                  <a:pt x="4810798" y="0"/>
                </a:lnTo>
                <a:lnTo>
                  <a:pt x="0" y="0"/>
                </a:lnTo>
                <a:lnTo>
                  <a:pt x="0" y="10160"/>
                </a:lnTo>
                <a:lnTo>
                  <a:pt x="4852111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739340" y="0"/>
                </a:lnTo>
                <a:lnTo>
                  <a:pt x="870759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1E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0" y="237502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4888268" y="10147"/>
                </a:moveTo>
                <a:lnTo>
                  <a:pt x="4846955" y="0"/>
                </a:lnTo>
                <a:lnTo>
                  <a:pt x="0" y="0"/>
                </a:lnTo>
                <a:lnTo>
                  <a:pt x="0" y="10147"/>
                </a:lnTo>
                <a:lnTo>
                  <a:pt x="4888268" y="10147"/>
                </a:lnTo>
                <a:close/>
              </a:path>
              <a:path w="9144000" h="10160">
                <a:moveTo>
                  <a:pt x="9144000" y="0"/>
                </a:moveTo>
                <a:lnTo>
                  <a:pt x="8711552" y="0"/>
                </a:lnTo>
                <a:lnTo>
                  <a:pt x="8679815" y="10147"/>
                </a:lnTo>
                <a:lnTo>
                  <a:pt x="9144000" y="1014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D0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0" y="24637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4924412" y="10172"/>
                </a:moveTo>
                <a:lnTo>
                  <a:pt x="4883099" y="0"/>
                </a:lnTo>
                <a:lnTo>
                  <a:pt x="0" y="0"/>
                </a:lnTo>
                <a:lnTo>
                  <a:pt x="0" y="10172"/>
                </a:lnTo>
                <a:lnTo>
                  <a:pt x="4924412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683777" y="0"/>
                </a:lnTo>
                <a:lnTo>
                  <a:pt x="8652027" y="10172"/>
                </a:lnTo>
                <a:lnTo>
                  <a:pt x="9144000" y="1017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FE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0" y="256552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4960569" y="8877"/>
                </a:moveTo>
                <a:lnTo>
                  <a:pt x="4924412" y="0"/>
                </a:lnTo>
                <a:lnTo>
                  <a:pt x="0" y="0"/>
                </a:lnTo>
                <a:lnTo>
                  <a:pt x="0" y="8877"/>
                </a:lnTo>
                <a:lnTo>
                  <a:pt x="4960569" y="8877"/>
                </a:lnTo>
                <a:close/>
              </a:path>
              <a:path w="9144000" h="8889">
                <a:moveTo>
                  <a:pt x="9144000" y="0"/>
                </a:moveTo>
                <a:lnTo>
                  <a:pt x="8652027" y="0"/>
                </a:lnTo>
                <a:lnTo>
                  <a:pt x="8624252" y="8877"/>
                </a:lnTo>
                <a:lnTo>
                  <a:pt x="9144000" y="887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EE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0" y="26542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5001882" y="10172"/>
                </a:moveTo>
                <a:lnTo>
                  <a:pt x="4960569" y="0"/>
                </a:lnTo>
                <a:lnTo>
                  <a:pt x="0" y="0"/>
                </a:lnTo>
                <a:lnTo>
                  <a:pt x="0" y="10172"/>
                </a:lnTo>
                <a:lnTo>
                  <a:pt x="5001882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624240" y="0"/>
                </a:lnTo>
                <a:lnTo>
                  <a:pt x="8592490" y="10172"/>
                </a:lnTo>
                <a:lnTo>
                  <a:pt x="9144000" y="1017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D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0" y="27431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38026" y="10160"/>
                </a:moveTo>
                <a:lnTo>
                  <a:pt x="4996713" y="0"/>
                </a:lnTo>
                <a:lnTo>
                  <a:pt x="0" y="0"/>
                </a:lnTo>
                <a:lnTo>
                  <a:pt x="0" y="10160"/>
                </a:lnTo>
                <a:lnTo>
                  <a:pt x="5038026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96465" y="0"/>
                </a:lnTo>
                <a:lnTo>
                  <a:pt x="8564715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0" y="28320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074170" y="10160"/>
                </a:moveTo>
                <a:lnTo>
                  <a:pt x="5032857" y="0"/>
                </a:lnTo>
                <a:lnTo>
                  <a:pt x="0" y="0"/>
                </a:lnTo>
                <a:lnTo>
                  <a:pt x="0" y="10160"/>
                </a:lnTo>
                <a:lnTo>
                  <a:pt x="5074170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68690" y="0"/>
                </a:lnTo>
                <a:lnTo>
                  <a:pt x="8536927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C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0" y="29209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5110327" y="10160"/>
                </a:moveTo>
                <a:lnTo>
                  <a:pt x="5069014" y="0"/>
                </a:lnTo>
                <a:lnTo>
                  <a:pt x="0" y="0"/>
                </a:lnTo>
                <a:lnTo>
                  <a:pt x="0" y="10160"/>
                </a:lnTo>
                <a:lnTo>
                  <a:pt x="5110327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540902" y="0"/>
                </a:lnTo>
                <a:lnTo>
                  <a:pt x="8509152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0" y="302259"/>
            <a:ext cx="9144000" cy="8890"/>
          </a:xfrm>
          <a:custGeom>
            <a:avLst/>
            <a:gdLst/>
            <a:ahLst/>
            <a:cxnLst/>
            <a:rect l="l" t="t" r="r" b="b"/>
            <a:pathLst>
              <a:path w="9144000" h="8889">
                <a:moveTo>
                  <a:pt x="5146472" y="8890"/>
                </a:moveTo>
                <a:lnTo>
                  <a:pt x="5110327" y="0"/>
                </a:lnTo>
                <a:lnTo>
                  <a:pt x="0" y="0"/>
                </a:lnTo>
                <a:lnTo>
                  <a:pt x="0" y="8890"/>
                </a:lnTo>
                <a:lnTo>
                  <a:pt x="5146472" y="8890"/>
                </a:lnTo>
                <a:close/>
              </a:path>
              <a:path w="9144000" h="8889">
                <a:moveTo>
                  <a:pt x="9144000" y="0"/>
                </a:moveTo>
                <a:lnTo>
                  <a:pt x="8507171" y="0"/>
                </a:lnTo>
                <a:lnTo>
                  <a:pt x="8507171" y="1270"/>
                </a:lnTo>
                <a:lnTo>
                  <a:pt x="8491842" y="1270"/>
                </a:lnTo>
                <a:lnTo>
                  <a:pt x="8491842" y="8890"/>
                </a:lnTo>
                <a:lnTo>
                  <a:pt x="9144000" y="8890"/>
                </a:lnTo>
                <a:lnTo>
                  <a:pt x="9144000" y="127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9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0" y="311149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352040" y="0"/>
                </a:moveTo>
                <a:lnTo>
                  <a:pt x="0" y="0"/>
                </a:lnTo>
                <a:lnTo>
                  <a:pt x="0" y="10160"/>
                </a:lnTo>
                <a:lnTo>
                  <a:pt x="2175040" y="10160"/>
                </a:lnTo>
                <a:lnTo>
                  <a:pt x="2352040" y="0"/>
                </a:lnTo>
                <a:close/>
              </a:path>
              <a:path w="9144000" h="10160">
                <a:moveTo>
                  <a:pt x="5187785" y="10160"/>
                </a:moveTo>
                <a:lnTo>
                  <a:pt x="5146472" y="0"/>
                </a:lnTo>
                <a:lnTo>
                  <a:pt x="2824480" y="0"/>
                </a:lnTo>
                <a:lnTo>
                  <a:pt x="2986278" y="10160"/>
                </a:lnTo>
                <a:lnTo>
                  <a:pt x="5187785" y="10160"/>
                </a:lnTo>
                <a:close/>
              </a:path>
              <a:path w="9144000" h="10160">
                <a:moveTo>
                  <a:pt x="9144000" y="0"/>
                </a:moveTo>
                <a:lnTo>
                  <a:pt x="8478507" y="0"/>
                </a:lnTo>
                <a:lnTo>
                  <a:pt x="8442960" y="10160"/>
                </a:lnTo>
                <a:lnTo>
                  <a:pt x="9144000" y="1016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8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0" y="320052"/>
            <a:ext cx="9144000" cy="10160"/>
          </a:xfrm>
          <a:custGeom>
            <a:avLst/>
            <a:gdLst/>
            <a:ahLst/>
            <a:cxnLst/>
            <a:rect l="l" t="t" r="r" b="b"/>
            <a:pathLst>
              <a:path w="9144000" h="10160">
                <a:moveTo>
                  <a:pt x="2197163" y="0"/>
                </a:moveTo>
                <a:lnTo>
                  <a:pt x="0" y="0"/>
                </a:lnTo>
                <a:lnTo>
                  <a:pt x="0" y="10147"/>
                </a:lnTo>
                <a:lnTo>
                  <a:pt x="2020163" y="10147"/>
                </a:lnTo>
                <a:lnTo>
                  <a:pt x="2197163" y="0"/>
                </a:lnTo>
                <a:close/>
              </a:path>
              <a:path w="9144000" h="10160">
                <a:moveTo>
                  <a:pt x="5223929" y="10147"/>
                </a:moveTo>
                <a:lnTo>
                  <a:pt x="5182616" y="0"/>
                </a:lnTo>
                <a:lnTo>
                  <a:pt x="2966059" y="0"/>
                </a:lnTo>
                <a:lnTo>
                  <a:pt x="3127857" y="10147"/>
                </a:lnTo>
                <a:lnTo>
                  <a:pt x="5223929" y="10147"/>
                </a:lnTo>
                <a:close/>
              </a:path>
              <a:path w="9144000" h="10160">
                <a:moveTo>
                  <a:pt x="9144000" y="0"/>
                </a:moveTo>
                <a:lnTo>
                  <a:pt x="8447392" y="0"/>
                </a:lnTo>
                <a:lnTo>
                  <a:pt x="8411845" y="10147"/>
                </a:lnTo>
                <a:lnTo>
                  <a:pt x="9144000" y="1014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7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0" y="328929"/>
            <a:ext cx="9144000" cy="10795"/>
          </a:xfrm>
          <a:custGeom>
            <a:avLst/>
            <a:gdLst/>
            <a:ahLst/>
            <a:cxnLst/>
            <a:rect l="l" t="t" r="r" b="b"/>
            <a:pathLst>
              <a:path w="9144000" h="10795">
                <a:moveTo>
                  <a:pt x="1986978" y="0"/>
                </a:moveTo>
                <a:lnTo>
                  <a:pt x="0" y="0"/>
                </a:lnTo>
                <a:lnTo>
                  <a:pt x="0" y="6350"/>
                </a:lnTo>
                <a:lnTo>
                  <a:pt x="0" y="10160"/>
                </a:lnTo>
                <a:lnTo>
                  <a:pt x="1918627" y="10160"/>
                </a:lnTo>
                <a:lnTo>
                  <a:pt x="1918627" y="6350"/>
                </a:lnTo>
                <a:lnTo>
                  <a:pt x="1986978" y="6350"/>
                </a:lnTo>
                <a:lnTo>
                  <a:pt x="1986978" y="0"/>
                </a:lnTo>
                <a:close/>
              </a:path>
              <a:path w="9144000" h="10795">
                <a:moveTo>
                  <a:pt x="5260086" y="10172"/>
                </a:moveTo>
                <a:lnTo>
                  <a:pt x="5218773" y="0"/>
                </a:lnTo>
                <a:lnTo>
                  <a:pt x="3107639" y="0"/>
                </a:lnTo>
                <a:lnTo>
                  <a:pt x="3269450" y="10172"/>
                </a:lnTo>
                <a:lnTo>
                  <a:pt x="5260086" y="10172"/>
                </a:lnTo>
                <a:close/>
              </a:path>
              <a:path w="9144000" h="10795">
                <a:moveTo>
                  <a:pt x="9144000" y="0"/>
                </a:moveTo>
                <a:lnTo>
                  <a:pt x="8409622" y="0"/>
                </a:lnTo>
                <a:lnTo>
                  <a:pt x="8409622" y="3810"/>
                </a:lnTo>
                <a:lnTo>
                  <a:pt x="8391842" y="3810"/>
                </a:lnTo>
                <a:lnTo>
                  <a:pt x="8391842" y="10160"/>
                </a:lnTo>
                <a:lnTo>
                  <a:pt x="9136761" y="10160"/>
                </a:lnTo>
                <a:lnTo>
                  <a:pt x="9136761" y="3810"/>
                </a:lnTo>
                <a:lnTo>
                  <a:pt x="9144000" y="381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C6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0" y="339090"/>
            <a:ext cx="9128125" cy="8890"/>
          </a:xfrm>
          <a:custGeom>
            <a:avLst/>
            <a:gdLst/>
            <a:ahLst/>
            <a:cxnLst/>
            <a:rect l="l" t="t" r="r" b="b"/>
            <a:pathLst>
              <a:path w="9128125" h="8889">
                <a:moveTo>
                  <a:pt x="1905606" y="0"/>
                </a:moveTo>
                <a:lnTo>
                  <a:pt x="0" y="0"/>
                </a:lnTo>
                <a:lnTo>
                  <a:pt x="0" y="8889"/>
                </a:lnTo>
                <a:lnTo>
                  <a:pt x="1844790" y="8889"/>
                </a:lnTo>
                <a:lnTo>
                  <a:pt x="1905606" y="0"/>
                </a:lnTo>
                <a:close/>
              </a:path>
              <a:path w="9128125" h="8889">
                <a:moveTo>
                  <a:pt x="5260087" y="0"/>
                </a:moveTo>
                <a:lnTo>
                  <a:pt x="3269450" y="0"/>
                </a:lnTo>
                <a:lnTo>
                  <a:pt x="3370579" y="6350"/>
                </a:lnTo>
                <a:lnTo>
                  <a:pt x="3393006" y="8889"/>
                </a:lnTo>
                <a:lnTo>
                  <a:pt x="5300834" y="8889"/>
                </a:lnTo>
                <a:lnTo>
                  <a:pt x="5275580" y="3809"/>
                </a:lnTo>
                <a:lnTo>
                  <a:pt x="5260087" y="0"/>
                </a:lnTo>
                <a:close/>
              </a:path>
              <a:path w="9128125" h="8889">
                <a:moveTo>
                  <a:pt x="9127807" y="0"/>
                </a:moveTo>
                <a:lnTo>
                  <a:pt x="8380729" y="0"/>
                </a:lnTo>
                <a:lnTo>
                  <a:pt x="8349615" y="8889"/>
                </a:lnTo>
                <a:lnTo>
                  <a:pt x="9102725" y="8889"/>
                </a:lnTo>
                <a:lnTo>
                  <a:pt x="9127807" y="0"/>
                </a:lnTo>
                <a:close/>
              </a:path>
            </a:pathLst>
          </a:custGeom>
          <a:solidFill>
            <a:srgbClr val="00C5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0" y="347979"/>
            <a:ext cx="9102725" cy="8890"/>
          </a:xfrm>
          <a:custGeom>
            <a:avLst/>
            <a:gdLst/>
            <a:ahLst/>
            <a:cxnLst/>
            <a:rect l="l" t="t" r="r" b="b"/>
            <a:pathLst>
              <a:path w="9102725" h="8889">
                <a:moveTo>
                  <a:pt x="1844789" y="0"/>
                </a:moveTo>
                <a:lnTo>
                  <a:pt x="0" y="0"/>
                </a:lnTo>
                <a:lnTo>
                  <a:pt x="0" y="8890"/>
                </a:lnTo>
                <a:lnTo>
                  <a:pt x="1783969" y="8890"/>
                </a:lnTo>
                <a:lnTo>
                  <a:pt x="1844789" y="0"/>
                </a:lnTo>
                <a:close/>
              </a:path>
              <a:path w="9102725" h="8889">
                <a:moveTo>
                  <a:pt x="5345023" y="8890"/>
                </a:moveTo>
                <a:lnTo>
                  <a:pt x="5300827" y="0"/>
                </a:lnTo>
                <a:lnTo>
                  <a:pt x="3392995" y="0"/>
                </a:lnTo>
                <a:lnTo>
                  <a:pt x="3471494" y="8890"/>
                </a:lnTo>
                <a:lnTo>
                  <a:pt x="5345023" y="8890"/>
                </a:lnTo>
                <a:close/>
              </a:path>
              <a:path w="9102725" h="8889">
                <a:moveTo>
                  <a:pt x="9102725" y="0"/>
                </a:moveTo>
                <a:lnTo>
                  <a:pt x="8349602" y="0"/>
                </a:lnTo>
                <a:lnTo>
                  <a:pt x="8318487" y="8890"/>
                </a:lnTo>
                <a:lnTo>
                  <a:pt x="9077642" y="8890"/>
                </a:lnTo>
                <a:lnTo>
                  <a:pt x="9102725" y="0"/>
                </a:lnTo>
                <a:close/>
              </a:path>
            </a:pathLst>
          </a:custGeom>
          <a:solidFill>
            <a:srgbClr val="00C4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0" y="356869"/>
            <a:ext cx="9065260" cy="10160"/>
          </a:xfrm>
          <a:custGeom>
            <a:avLst/>
            <a:gdLst/>
            <a:ahLst/>
            <a:cxnLst/>
            <a:rect l="l" t="t" r="r" b="b"/>
            <a:pathLst>
              <a:path w="9065260" h="10160">
                <a:moveTo>
                  <a:pt x="1783969" y="0"/>
                </a:moveTo>
                <a:lnTo>
                  <a:pt x="0" y="0"/>
                </a:lnTo>
                <a:lnTo>
                  <a:pt x="0" y="10160"/>
                </a:lnTo>
                <a:lnTo>
                  <a:pt x="1714461" y="10160"/>
                </a:lnTo>
                <a:lnTo>
                  <a:pt x="1783969" y="0"/>
                </a:lnTo>
                <a:close/>
              </a:path>
              <a:path w="9065260" h="10160">
                <a:moveTo>
                  <a:pt x="5395531" y="10160"/>
                </a:moveTo>
                <a:lnTo>
                  <a:pt x="5345023" y="0"/>
                </a:lnTo>
                <a:lnTo>
                  <a:pt x="3471494" y="0"/>
                </a:lnTo>
                <a:lnTo>
                  <a:pt x="3561207" y="10160"/>
                </a:lnTo>
                <a:lnTo>
                  <a:pt x="5395531" y="10160"/>
                </a:lnTo>
                <a:close/>
              </a:path>
              <a:path w="9065260" h="10160">
                <a:moveTo>
                  <a:pt x="9065095" y="0"/>
                </a:moveTo>
                <a:lnTo>
                  <a:pt x="8302942" y="0"/>
                </a:lnTo>
                <a:lnTo>
                  <a:pt x="8302942" y="8890"/>
                </a:lnTo>
                <a:lnTo>
                  <a:pt x="8285162" y="8890"/>
                </a:lnTo>
                <a:lnTo>
                  <a:pt x="8285162" y="10160"/>
                </a:lnTo>
                <a:lnTo>
                  <a:pt x="9050401" y="10160"/>
                </a:lnTo>
                <a:lnTo>
                  <a:pt x="9050401" y="8890"/>
                </a:lnTo>
                <a:lnTo>
                  <a:pt x="9065095" y="8890"/>
                </a:lnTo>
                <a:lnTo>
                  <a:pt x="9065095" y="0"/>
                </a:lnTo>
                <a:close/>
              </a:path>
            </a:pathLst>
          </a:custGeom>
          <a:solidFill>
            <a:srgbClr val="00C3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0" y="365759"/>
            <a:ext cx="9052560" cy="10160"/>
          </a:xfrm>
          <a:custGeom>
            <a:avLst/>
            <a:gdLst/>
            <a:ahLst/>
            <a:cxnLst/>
            <a:rect l="l" t="t" r="r" b="b"/>
            <a:pathLst>
              <a:path w="9052560" h="10160">
                <a:moveTo>
                  <a:pt x="1723148" y="0"/>
                </a:moveTo>
                <a:lnTo>
                  <a:pt x="0" y="0"/>
                </a:lnTo>
                <a:lnTo>
                  <a:pt x="0" y="10160"/>
                </a:lnTo>
                <a:lnTo>
                  <a:pt x="1653654" y="10160"/>
                </a:lnTo>
                <a:lnTo>
                  <a:pt x="1723148" y="0"/>
                </a:lnTo>
                <a:close/>
              </a:path>
              <a:path w="9052560" h="10160">
                <a:moveTo>
                  <a:pt x="5439727" y="10160"/>
                </a:moveTo>
                <a:lnTo>
                  <a:pt x="5389219" y="0"/>
                </a:lnTo>
                <a:lnTo>
                  <a:pt x="3549993" y="0"/>
                </a:lnTo>
                <a:lnTo>
                  <a:pt x="3639693" y="10160"/>
                </a:lnTo>
                <a:lnTo>
                  <a:pt x="5439727" y="10160"/>
                </a:lnTo>
                <a:close/>
              </a:path>
              <a:path w="9052560" h="10160">
                <a:moveTo>
                  <a:pt x="9052560" y="0"/>
                </a:moveTo>
                <a:lnTo>
                  <a:pt x="8287372" y="0"/>
                </a:lnTo>
                <a:lnTo>
                  <a:pt x="8251812" y="10160"/>
                </a:lnTo>
                <a:lnTo>
                  <a:pt x="9018003" y="10160"/>
                </a:lnTo>
                <a:lnTo>
                  <a:pt x="9052560" y="0"/>
                </a:lnTo>
                <a:close/>
              </a:path>
            </a:pathLst>
          </a:custGeom>
          <a:solidFill>
            <a:srgbClr val="00C2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0" y="374649"/>
            <a:ext cx="9022715" cy="10160"/>
          </a:xfrm>
          <a:custGeom>
            <a:avLst/>
            <a:gdLst/>
            <a:ahLst/>
            <a:cxnLst/>
            <a:rect l="l" t="t" r="r" b="b"/>
            <a:pathLst>
              <a:path w="9022715" h="10160">
                <a:moveTo>
                  <a:pt x="1662341" y="0"/>
                </a:moveTo>
                <a:lnTo>
                  <a:pt x="0" y="0"/>
                </a:lnTo>
                <a:lnTo>
                  <a:pt x="0" y="10160"/>
                </a:lnTo>
                <a:lnTo>
                  <a:pt x="1592834" y="10160"/>
                </a:lnTo>
                <a:lnTo>
                  <a:pt x="1662341" y="0"/>
                </a:lnTo>
                <a:close/>
              </a:path>
              <a:path w="9022715" h="10160">
                <a:moveTo>
                  <a:pt x="5483923" y="10160"/>
                </a:moveTo>
                <a:lnTo>
                  <a:pt x="5433415" y="0"/>
                </a:lnTo>
                <a:lnTo>
                  <a:pt x="3628479" y="0"/>
                </a:lnTo>
                <a:lnTo>
                  <a:pt x="3718191" y="10160"/>
                </a:lnTo>
                <a:lnTo>
                  <a:pt x="5483923" y="10160"/>
                </a:lnTo>
                <a:close/>
              </a:path>
              <a:path w="9022715" h="10160">
                <a:moveTo>
                  <a:pt x="9022334" y="0"/>
                </a:moveTo>
                <a:lnTo>
                  <a:pt x="8256257" y="0"/>
                </a:lnTo>
                <a:lnTo>
                  <a:pt x="8220710" y="10160"/>
                </a:lnTo>
                <a:lnTo>
                  <a:pt x="8987790" y="10160"/>
                </a:lnTo>
                <a:lnTo>
                  <a:pt x="9022334" y="0"/>
                </a:lnTo>
                <a:close/>
              </a:path>
            </a:pathLst>
          </a:custGeom>
          <a:solidFill>
            <a:srgbClr val="00C1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0" y="384809"/>
            <a:ext cx="8987790" cy="8890"/>
          </a:xfrm>
          <a:custGeom>
            <a:avLst/>
            <a:gdLst/>
            <a:ahLst/>
            <a:cxnLst/>
            <a:rect l="l" t="t" r="r" b="b"/>
            <a:pathLst>
              <a:path w="8987790" h="8889">
                <a:moveTo>
                  <a:pt x="1571117" y="0"/>
                </a:moveTo>
                <a:lnTo>
                  <a:pt x="0" y="0"/>
                </a:lnTo>
                <a:lnTo>
                  <a:pt x="0" y="6350"/>
                </a:lnTo>
                <a:lnTo>
                  <a:pt x="0" y="8890"/>
                </a:lnTo>
                <a:lnTo>
                  <a:pt x="1543977" y="8890"/>
                </a:lnTo>
                <a:lnTo>
                  <a:pt x="1543977" y="6350"/>
                </a:lnTo>
                <a:lnTo>
                  <a:pt x="1571117" y="6350"/>
                </a:lnTo>
                <a:lnTo>
                  <a:pt x="1571117" y="0"/>
                </a:lnTo>
                <a:close/>
              </a:path>
              <a:path w="8987790" h="8889">
                <a:moveTo>
                  <a:pt x="5528119" y="8890"/>
                </a:moveTo>
                <a:lnTo>
                  <a:pt x="5483923" y="0"/>
                </a:lnTo>
                <a:lnTo>
                  <a:pt x="3718191" y="0"/>
                </a:lnTo>
                <a:lnTo>
                  <a:pt x="3796690" y="8890"/>
                </a:lnTo>
                <a:lnTo>
                  <a:pt x="5528119" y="8890"/>
                </a:lnTo>
                <a:close/>
              </a:path>
              <a:path w="8987790" h="8889">
                <a:moveTo>
                  <a:pt x="8987790" y="0"/>
                </a:moveTo>
                <a:lnTo>
                  <a:pt x="8220697" y="0"/>
                </a:lnTo>
                <a:lnTo>
                  <a:pt x="8182965" y="8890"/>
                </a:lnTo>
                <a:lnTo>
                  <a:pt x="8957564" y="8890"/>
                </a:lnTo>
                <a:lnTo>
                  <a:pt x="8987790" y="0"/>
                </a:lnTo>
                <a:close/>
              </a:path>
            </a:pathLst>
          </a:custGeom>
          <a:solidFill>
            <a:srgbClr val="00C0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0" y="393699"/>
            <a:ext cx="8957945" cy="8890"/>
          </a:xfrm>
          <a:custGeom>
            <a:avLst/>
            <a:gdLst/>
            <a:ahLst/>
            <a:cxnLst/>
            <a:rect l="l" t="t" r="r" b="b"/>
            <a:pathLst>
              <a:path w="8957945" h="8889">
                <a:moveTo>
                  <a:pt x="1538554" y="0"/>
                </a:moveTo>
                <a:lnTo>
                  <a:pt x="0" y="0"/>
                </a:lnTo>
                <a:lnTo>
                  <a:pt x="0" y="8890"/>
                </a:lnTo>
                <a:lnTo>
                  <a:pt x="1500632" y="8890"/>
                </a:lnTo>
                <a:lnTo>
                  <a:pt x="1538554" y="0"/>
                </a:lnTo>
                <a:close/>
              </a:path>
              <a:path w="8957945" h="8889">
                <a:moveTo>
                  <a:pt x="5572315" y="8890"/>
                </a:moveTo>
                <a:lnTo>
                  <a:pt x="5528119" y="0"/>
                </a:lnTo>
                <a:lnTo>
                  <a:pt x="3796690" y="0"/>
                </a:lnTo>
                <a:lnTo>
                  <a:pt x="3875176" y="8890"/>
                </a:lnTo>
                <a:lnTo>
                  <a:pt x="5572315" y="8890"/>
                </a:lnTo>
                <a:close/>
              </a:path>
              <a:path w="8957945" h="8889">
                <a:moveTo>
                  <a:pt x="8957564" y="0"/>
                </a:moveTo>
                <a:lnTo>
                  <a:pt x="8182965" y="0"/>
                </a:lnTo>
                <a:lnTo>
                  <a:pt x="8145221" y="8890"/>
                </a:lnTo>
                <a:lnTo>
                  <a:pt x="8927338" y="8890"/>
                </a:lnTo>
                <a:lnTo>
                  <a:pt x="8957564" y="0"/>
                </a:lnTo>
                <a:close/>
              </a:path>
            </a:pathLst>
          </a:custGeom>
          <a:solidFill>
            <a:srgbClr val="00BF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0" y="402589"/>
            <a:ext cx="8927465" cy="10160"/>
          </a:xfrm>
          <a:custGeom>
            <a:avLst/>
            <a:gdLst/>
            <a:ahLst/>
            <a:cxnLst/>
            <a:rect l="l" t="t" r="r" b="b"/>
            <a:pathLst>
              <a:path w="8927465" h="10159">
                <a:moveTo>
                  <a:pt x="1500632" y="0"/>
                </a:moveTo>
                <a:lnTo>
                  <a:pt x="0" y="0"/>
                </a:lnTo>
                <a:lnTo>
                  <a:pt x="0" y="10160"/>
                </a:lnTo>
                <a:lnTo>
                  <a:pt x="1457299" y="10160"/>
                </a:lnTo>
                <a:lnTo>
                  <a:pt x="1500632" y="0"/>
                </a:lnTo>
                <a:close/>
              </a:path>
              <a:path w="8927465" h="10159">
                <a:moveTo>
                  <a:pt x="5622823" y="10160"/>
                </a:moveTo>
                <a:lnTo>
                  <a:pt x="5572315" y="0"/>
                </a:lnTo>
                <a:lnTo>
                  <a:pt x="3875176" y="0"/>
                </a:lnTo>
                <a:lnTo>
                  <a:pt x="3964889" y="10160"/>
                </a:lnTo>
                <a:lnTo>
                  <a:pt x="5622823" y="10160"/>
                </a:lnTo>
                <a:close/>
              </a:path>
              <a:path w="8927465" h="10159">
                <a:moveTo>
                  <a:pt x="8927338" y="0"/>
                </a:moveTo>
                <a:lnTo>
                  <a:pt x="8145221" y="0"/>
                </a:lnTo>
                <a:lnTo>
                  <a:pt x="8102079" y="10160"/>
                </a:lnTo>
                <a:lnTo>
                  <a:pt x="8892794" y="10160"/>
                </a:lnTo>
                <a:lnTo>
                  <a:pt x="8927338" y="0"/>
                </a:lnTo>
                <a:close/>
              </a:path>
            </a:pathLst>
          </a:custGeom>
          <a:solidFill>
            <a:srgbClr val="00BE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0" y="411479"/>
            <a:ext cx="8888730" cy="10160"/>
          </a:xfrm>
          <a:custGeom>
            <a:avLst/>
            <a:gdLst/>
            <a:ahLst/>
            <a:cxnLst/>
            <a:rect l="l" t="t" r="r" b="b"/>
            <a:pathLst>
              <a:path w="8888730" h="10159">
                <a:moveTo>
                  <a:pt x="1462722" y="0"/>
                </a:moveTo>
                <a:lnTo>
                  <a:pt x="0" y="0"/>
                </a:lnTo>
                <a:lnTo>
                  <a:pt x="0" y="10160"/>
                </a:lnTo>
                <a:lnTo>
                  <a:pt x="1419377" y="10160"/>
                </a:lnTo>
                <a:lnTo>
                  <a:pt x="1462722" y="0"/>
                </a:lnTo>
                <a:close/>
              </a:path>
              <a:path w="8888730" h="10159">
                <a:moveTo>
                  <a:pt x="5667019" y="10160"/>
                </a:moveTo>
                <a:lnTo>
                  <a:pt x="5616511" y="0"/>
                </a:lnTo>
                <a:lnTo>
                  <a:pt x="3953675" y="0"/>
                </a:lnTo>
                <a:lnTo>
                  <a:pt x="4043375" y="10160"/>
                </a:lnTo>
                <a:lnTo>
                  <a:pt x="5667019" y="10160"/>
                </a:lnTo>
                <a:close/>
              </a:path>
              <a:path w="8888730" h="10159">
                <a:moveTo>
                  <a:pt x="8888476" y="0"/>
                </a:moveTo>
                <a:lnTo>
                  <a:pt x="8096694" y="0"/>
                </a:lnTo>
                <a:lnTo>
                  <a:pt x="8096694" y="5080"/>
                </a:lnTo>
                <a:lnTo>
                  <a:pt x="8075117" y="5080"/>
                </a:lnTo>
                <a:lnTo>
                  <a:pt x="8075117" y="10160"/>
                </a:lnTo>
                <a:lnTo>
                  <a:pt x="8869502" y="10160"/>
                </a:lnTo>
                <a:lnTo>
                  <a:pt x="8869502" y="5080"/>
                </a:lnTo>
                <a:lnTo>
                  <a:pt x="8888476" y="5080"/>
                </a:lnTo>
                <a:lnTo>
                  <a:pt x="8888476" y="0"/>
                </a:lnTo>
                <a:close/>
              </a:path>
            </a:pathLst>
          </a:custGeom>
          <a:solidFill>
            <a:srgbClr val="00BD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0" y="420369"/>
            <a:ext cx="8864600" cy="10160"/>
          </a:xfrm>
          <a:custGeom>
            <a:avLst/>
            <a:gdLst/>
            <a:ahLst/>
            <a:cxnLst/>
            <a:rect l="l" t="t" r="r" b="b"/>
            <a:pathLst>
              <a:path w="8864600" h="10159">
                <a:moveTo>
                  <a:pt x="1424800" y="0"/>
                </a:moveTo>
                <a:lnTo>
                  <a:pt x="0" y="0"/>
                </a:lnTo>
                <a:lnTo>
                  <a:pt x="0" y="10160"/>
                </a:lnTo>
                <a:lnTo>
                  <a:pt x="1381455" y="10160"/>
                </a:lnTo>
                <a:lnTo>
                  <a:pt x="1424800" y="0"/>
                </a:lnTo>
                <a:close/>
              </a:path>
              <a:path w="8864600" h="10159">
                <a:moveTo>
                  <a:pt x="5711215" y="10160"/>
                </a:moveTo>
                <a:lnTo>
                  <a:pt x="5660707" y="0"/>
                </a:lnTo>
                <a:lnTo>
                  <a:pt x="4032173" y="0"/>
                </a:lnTo>
                <a:lnTo>
                  <a:pt x="4121874" y="10160"/>
                </a:lnTo>
                <a:lnTo>
                  <a:pt x="5711215" y="10160"/>
                </a:lnTo>
                <a:close/>
              </a:path>
              <a:path w="8864600" h="10159">
                <a:moveTo>
                  <a:pt x="8864346" y="0"/>
                </a:moveTo>
                <a:lnTo>
                  <a:pt x="8069732" y="0"/>
                </a:lnTo>
                <a:lnTo>
                  <a:pt x="8026590" y="10160"/>
                </a:lnTo>
                <a:lnTo>
                  <a:pt x="8823046" y="10160"/>
                </a:lnTo>
                <a:lnTo>
                  <a:pt x="8864346" y="0"/>
                </a:lnTo>
                <a:close/>
              </a:path>
            </a:pathLst>
          </a:custGeom>
          <a:solidFill>
            <a:srgbClr val="00BC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0" y="430529"/>
            <a:ext cx="8823325" cy="8890"/>
          </a:xfrm>
          <a:custGeom>
            <a:avLst/>
            <a:gdLst/>
            <a:ahLst/>
            <a:cxnLst/>
            <a:rect l="l" t="t" r="r" b="b"/>
            <a:pathLst>
              <a:path w="8823325" h="8890">
                <a:moveTo>
                  <a:pt x="1381455" y="0"/>
                </a:moveTo>
                <a:lnTo>
                  <a:pt x="0" y="0"/>
                </a:lnTo>
                <a:lnTo>
                  <a:pt x="0" y="8890"/>
                </a:lnTo>
                <a:lnTo>
                  <a:pt x="1343533" y="8890"/>
                </a:lnTo>
                <a:lnTo>
                  <a:pt x="1381455" y="0"/>
                </a:lnTo>
                <a:close/>
              </a:path>
              <a:path w="8823325" h="8890">
                <a:moveTo>
                  <a:pt x="5740006" y="1270"/>
                </a:moveTo>
                <a:lnTo>
                  <a:pt x="5714377" y="1270"/>
                </a:lnTo>
                <a:lnTo>
                  <a:pt x="5714377" y="0"/>
                </a:lnTo>
                <a:lnTo>
                  <a:pt x="4127487" y="0"/>
                </a:lnTo>
                <a:lnTo>
                  <a:pt x="4127487" y="1270"/>
                </a:lnTo>
                <a:lnTo>
                  <a:pt x="4166730" y="1270"/>
                </a:lnTo>
                <a:lnTo>
                  <a:pt x="4166730" y="8890"/>
                </a:lnTo>
                <a:lnTo>
                  <a:pt x="5740006" y="8890"/>
                </a:lnTo>
                <a:lnTo>
                  <a:pt x="5740006" y="1270"/>
                </a:lnTo>
                <a:close/>
              </a:path>
              <a:path w="8823325" h="8890">
                <a:moveTo>
                  <a:pt x="8823046" y="0"/>
                </a:moveTo>
                <a:lnTo>
                  <a:pt x="8026590" y="0"/>
                </a:lnTo>
                <a:lnTo>
                  <a:pt x="7988846" y="8890"/>
                </a:lnTo>
                <a:lnTo>
                  <a:pt x="8786901" y="8890"/>
                </a:lnTo>
                <a:lnTo>
                  <a:pt x="8823046" y="0"/>
                </a:lnTo>
                <a:close/>
              </a:path>
            </a:pathLst>
          </a:custGeom>
          <a:solidFill>
            <a:srgbClr val="00BB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0" y="439419"/>
            <a:ext cx="8787130" cy="10160"/>
          </a:xfrm>
          <a:custGeom>
            <a:avLst/>
            <a:gdLst/>
            <a:ahLst/>
            <a:cxnLst/>
            <a:rect l="l" t="t" r="r" b="b"/>
            <a:pathLst>
              <a:path w="8787130" h="10159">
                <a:moveTo>
                  <a:pt x="1343533" y="0"/>
                </a:moveTo>
                <a:lnTo>
                  <a:pt x="0" y="0"/>
                </a:lnTo>
                <a:lnTo>
                  <a:pt x="0" y="10160"/>
                </a:lnTo>
                <a:lnTo>
                  <a:pt x="1300200" y="10160"/>
                </a:lnTo>
                <a:lnTo>
                  <a:pt x="1343533" y="0"/>
                </a:lnTo>
                <a:close/>
              </a:path>
              <a:path w="8787130" h="10159">
                <a:moveTo>
                  <a:pt x="5822404" y="10160"/>
                </a:moveTo>
                <a:lnTo>
                  <a:pt x="5762472" y="0"/>
                </a:lnTo>
                <a:lnTo>
                  <a:pt x="4200372" y="0"/>
                </a:lnTo>
                <a:lnTo>
                  <a:pt x="4290072" y="10160"/>
                </a:lnTo>
                <a:lnTo>
                  <a:pt x="5822404" y="10160"/>
                </a:lnTo>
                <a:close/>
              </a:path>
              <a:path w="8787130" h="10159">
                <a:moveTo>
                  <a:pt x="8786901" y="0"/>
                </a:moveTo>
                <a:lnTo>
                  <a:pt x="7988846" y="0"/>
                </a:lnTo>
                <a:lnTo>
                  <a:pt x="7945717" y="10160"/>
                </a:lnTo>
                <a:lnTo>
                  <a:pt x="8745601" y="10160"/>
                </a:lnTo>
                <a:lnTo>
                  <a:pt x="8786901" y="0"/>
                </a:lnTo>
                <a:close/>
              </a:path>
            </a:pathLst>
          </a:custGeom>
          <a:solidFill>
            <a:srgbClr val="00BA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0" y="448309"/>
            <a:ext cx="8733155" cy="10160"/>
          </a:xfrm>
          <a:custGeom>
            <a:avLst/>
            <a:gdLst/>
            <a:ahLst/>
            <a:cxnLst/>
            <a:rect l="l" t="t" r="r" b="b"/>
            <a:pathLst>
              <a:path w="8733155" h="10159">
                <a:moveTo>
                  <a:pt x="1305610" y="0"/>
                </a:moveTo>
                <a:lnTo>
                  <a:pt x="0" y="0"/>
                </a:lnTo>
                <a:lnTo>
                  <a:pt x="0" y="10160"/>
                </a:lnTo>
                <a:lnTo>
                  <a:pt x="1262278" y="10160"/>
                </a:lnTo>
                <a:lnTo>
                  <a:pt x="1305610" y="0"/>
                </a:lnTo>
                <a:close/>
              </a:path>
              <a:path w="8733155" h="10159">
                <a:moveTo>
                  <a:pt x="5874842" y="10160"/>
                </a:moveTo>
                <a:lnTo>
                  <a:pt x="5814911" y="0"/>
                </a:lnTo>
                <a:lnTo>
                  <a:pt x="4278858" y="0"/>
                </a:lnTo>
                <a:lnTo>
                  <a:pt x="4368571" y="10160"/>
                </a:lnTo>
                <a:lnTo>
                  <a:pt x="5874842" y="10160"/>
                </a:lnTo>
                <a:close/>
              </a:path>
              <a:path w="8733155" h="10159">
                <a:moveTo>
                  <a:pt x="8732698" y="0"/>
                </a:moveTo>
                <a:lnTo>
                  <a:pt x="7932229" y="0"/>
                </a:lnTo>
                <a:lnTo>
                  <a:pt x="7932229" y="8890"/>
                </a:lnTo>
                <a:lnTo>
                  <a:pt x="7910068" y="8890"/>
                </a:lnTo>
                <a:lnTo>
                  <a:pt x="7910068" y="10160"/>
                </a:lnTo>
                <a:lnTo>
                  <a:pt x="8712048" y="10160"/>
                </a:lnTo>
                <a:lnTo>
                  <a:pt x="8712048" y="8890"/>
                </a:lnTo>
                <a:lnTo>
                  <a:pt x="8732698" y="8890"/>
                </a:lnTo>
                <a:lnTo>
                  <a:pt x="8732698" y="0"/>
                </a:lnTo>
                <a:close/>
              </a:path>
            </a:pathLst>
          </a:custGeom>
          <a:solidFill>
            <a:srgbClr val="00B9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0" y="457199"/>
            <a:ext cx="8714740" cy="10160"/>
          </a:xfrm>
          <a:custGeom>
            <a:avLst/>
            <a:gdLst/>
            <a:ahLst/>
            <a:cxnLst/>
            <a:rect l="l" t="t" r="r" b="b"/>
            <a:pathLst>
              <a:path w="8714740" h="10159">
                <a:moveTo>
                  <a:pt x="1267688" y="0"/>
                </a:moveTo>
                <a:lnTo>
                  <a:pt x="0" y="0"/>
                </a:lnTo>
                <a:lnTo>
                  <a:pt x="0" y="10160"/>
                </a:lnTo>
                <a:lnTo>
                  <a:pt x="1224356" y="10160"/>
                </a:lnTo>
                <a:lnTo>
                  <a:pt x="1267688" y="0"/>
                </a:lnTo>
                <a:close/>
              </a:path>
              <a:path w="8714740" h="10159">
                <a:moveTo>
                  <a:pt x="5927280" y="10160"/>
                </a:moveTo>
                <a:lnTo>
                  <a:pt x="5867349" y="0"/>
                </a:lnTo>
                <a:lnTo>
                  <a:pt x="4357357" y="0"/>
                </a:lnTo>
                <a:lnTo>
                  <a:pt x="4447070" y="10160"/>
                </a:lnTo>
                <a:lnTo>
                  <a:pt x="5927280" y="10160"/>
                </a:lnTo>
                <a:close/>
              </a:path>
              <a:path w="8714740" h="10159">
                <a:moveTo>
                  <a:pt x="8714626" y="0"/>
                </a:moveTo>
                <a:lnTo>
                  <a:pt x="7913370" y="0"/>
                </a:lnTo>
                <a:lnTo>
                  <a:pt x="7860703" y="10160"/>
                </a:lnTo>
                <a:lnTo>
                  <a:pt x="8673325" y="10160"/>
                </a:lnTo>
                <a:lnTo>
                  <a:pt x="8714626" y="0"/>
                </a:lnTo>
                <a:close/>
              </a:path>
            </a:pathLst>
          </a:custGeom>
          <a:solidFill>
            <a:srgbClr val="00B8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0" y="466089"/>
            <a:ext cx="8660765" cy="10160"/>
          </a:xfrm>
          <a:custGeom>
            <a:avLst/>
            <a:gdLst/>
            <a:ahLst/>
            <a:cxnLst/>
            <a:rect l="l" t="t" r="r" b="b"/>
            <a:pathLst>
              <a:path w="8660765" h="10159">
                <a:moveTo>
                  <a:pt x="1216228" y="0"/>
                </a:moveTo>
                <a:lnTo>
                  <a:pt x="0" y="0"/>
                </a:lnTo>
                <a:lnTo>
                  <a:pt x="0" y="6350"/>
                </a:lnTo>
                <a:lnTo>
                  <a:pt x="0" y="10160"/>
                </a:lnTo>
                <a:lnTo>
                  <a:pt x="1196873" y="10160"/>
                </a:lnTo>
                <a:lnTo>
                  <a:pt x="1196873" y="6350"/>
                </a:lnTo>
                <a:lnTo>
                  <a:pt x="1216228" y="6350"/>
                </a:lnTo>
                <a:lnTo>
                  <a:pt x="1216228" y="0"/>
                </a:lnTo>
                <a:close/>
              </a:path>
              <a:path w="8660765" h="10159">
                <a:moveTo>
                  <a:pt x="5979719" y="10160"/>
                </a:moveTo>
                <a:lnTo>
                  <a:pt x="5919787" y="0"/>
                </a:lnTo>
                <a:lnTo>
                  <a:pt x="4435856" y="0"/>
                </a:lnTo>
                <a:lnTo>
                  <a:pt x="4525556" y="10160"/>
                </a:lnTo>
                <a:lnTo>
                  <a:pt x="5979719" y="10160"/>
                </a:lnTo>
                <a:close/>
              </a:path>
              <a:path w="8660765" h="10159">
                <a:moveTo>
                  <a:pt x="8660409" y="0"/>
                </a:moveTo>
                <a:lnTo>
                  <a:pt x="7844244" y="0"/>
                </a:lnTo>
                <a:lnTo>
                  <a:pt x="7844244" y="8890"/>
                </a:lnTo>
                <a:lnTo>
                  <a:pt x="7817904" y="8890"/>
                </a:lnTo>
                <a:lnTo>
                  <a:pt x="7817904" y="10160"/>
                </a:lnTo>
                <a:lnTo>
                  <a:pt x="8639365" y="10160"/>
                </a:lnTo>
                <a:lnTo>
                  <a:pt x="8639365" y="8890"/>
                </a:lnTo>
                <a:lnTo>
                  <a:pt x="8660409" y="8890"/>
                </a:lnTo>
                <a:lnTo>
                  <a:pt x="8660409" y="0"/>
                </a:lnTo>
                <a:close/>
              </a:path>
            </a:pathLst>
          </a:custGeom>
          <a:solidFill>
            <a:srgbClr val="00B7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0" y="476249"/>
            <a:ext cx="8636635" cy="8890"/>
          </a:xfrm>
          <a:custGeom>
            <a:avLst/>
            <a:gdLst/>
            <a:ahLst/>
            <a:cxnLst/>
            <a:rect l="l" t="t" r="r" b="b"/>
            <a:pathLst>
              <a:path w="8636635" h="8890">
                <a:moveTo>
                  <a:pt x="1191056" y="0"/>
                </a:moveTo>
                <a:lnTo>
                  <a:pt x="0" y="0"/>
                </a:lnTo>
                <a:lnTo>
                  <a:pt x="0" y="8890"/>
                </a:lnTo>
                <a:lnTo>
                  <a:pt x="1163942" y="8890"/>
                </a:lnTo>
                <a:lnTo>
                  <a:pt x="1191056" y="0"/>
                </a:lnTo>
                <a:close/>
              </a:path>
              <a:path w="8636635" h="8890">
                <a:moveTo>
                  <a:pt x="6032144" y="8890"/>
                </a:moveTo>
                <a:lnTo>
                  <a:pt x="5979719" y="0"/>
                </a:lnTo>
                <a:lnTo>
                  <a:pt x="4525556" y="0"/>
                </a:lnTo>
                <a:lnTo>
                  <a:pt x="4604055" y="8890"/>
                </a:lnTo>
                <a:lnTo>
                  <a:pt x="6032144" y="8890"/>
                </a:lnTo>
                <a:close/>
              </a:path>
              <a:path w="8636635" h="8890">
                <a:moveTo>
                  <a:pt x="8636381" y="0"/>
                </a:moveTo>
                <a:lnTo>
                  <a:pt x="7814615" y="0"/>
                </a:lnTo>
                <a:lnTo>
                  <a:pt x="7768526" y="8890"/>
                </a:lnTo>
                <a:lnTo>
                  <a:pt x="8594649" y="8890"/>
                </a:lnTo>
                <a:lnTo>
                  <a:pt x="8636381" y="0"/>
                </a:lnTo>
                <a:close/>
              </a:path>
            </a:pathLst>
          </a:custGeom>
          <a:solidFill>
            <a:srgbClr val="00B6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0" y="485139"/>
            <a:ext cx="8594725" cy="10160"/>
          </a:xfrm>
          <a:custGeom>
            <a:avLst/>
            <a:gdLst/>
            <a:ahLst/>
            <a:cxnLst/>
            <a:rect l="l" t="t" r="r" b="b"/>
            <a:pathLst>
              <a:path w="8594725" h="10159">
                <a:moveTo>
                  <a:pt x="1163955" y="0"/>
                </a:moveTo>
                <a:lnTo>
                  <a:pt x="0" y="0"/>
                </a:lnTo>
                <a:lnTo>
                  <a:pt x="0" y="10160"/>
                </a:lnTo>
                <a:lnTo>
                  <a:pt x="1132954" y="10160"/>
                </a:lnTo>
                <a:lnTo>
                  <a:pt x="1163955" y="0"/>
                </a:lnTo>
                <a:close/>
              </a:path>
              <a:path w="8594725" h="10159">
                <a:moveTo>
                  <a:pt x="6092075" y="10160"/>
                </a:moveTo>
                <a:lnTo>
                  <a:pt x="6032144" y="0"/>
                </a:lnTo>
                <a:lnTo>
                  <a:pt x="4604055" y="0"/>
                </a:lnTo>
                <a:lnTo>
                  <a:pt x="4693767" y="10160"/>
                </a:lnTo>
                <a:lnTo>
                  <a:pt x="6092075" y="10160"/>
                </a:lnTo>
                <a:close/>
              </a:path>
              <a:path w="8594725" h="10159">
                <a:moveTo>
                  <a:pt x="8594649" y="0"/>
                </a:moveTo>
                <a:lnTo>
                  <a:pt x="7768526" y="0"/>
                </a:lnTo>
                <a:lnTo>
                  <a:pt x="7715859" y="10160"/>
                </a:lnTo>
                <a:lnTo>
                  <a:pt x="8546960" y="10160"/>
                </a:lnTo>
                <a:lnTo>
                  <a:pt x="8594649" y="0"/>
                </a:lnTo>
                <a:close/>
              </a:path>
            </a:pathLst>
          </a:custGeom>
          <a:solidFill>
            <a:srgbClr val="00B5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0" y="494029"/>
            <a:ext cx="8553450" cy="10160"/>
          </a:xfrm>
          <a:custGeom>
            <a:avLst/>
            <a:gdLst/>
            <a:ahLst/>
            <a:cxnLst/>
            <a:rect l="l" t="t" r="r" b="b"/>
            <a:pathLst>
              <a:path w="8553450" h="10159">
                <a:moveTo>
                  <a:pt x="1136840" y="0"/>
                </a:moveTo>
                <a:lnTo>
                  <a:pt x="0" y="0"/>
                </a:lnTo>
                <a:lnTo>
                  <a:pt x="0" y="10160"/>
                </a:lnTo>
                <a:lnTo>
                  <a:pt x="1105839" y="10160"/>
                </a:lnTo>
                <a:lnTo>
                  <a:pt x="1136840" y="0"/>
                </a:lnTo>
                <a:close/>
              </a:path>
              <a:path w="8553450" h="10159">
                <a:moveTo>
                  <a:pt x="6144514" y="10160"/>
                </a:moveTo>
                <a:lnTo>
                  <a:pt x="6084582" y="0"/>
                </a:lnTo>
                <a:lnTo>
                  <a:pt x="4682553" y="0"/>
                </a:lnTo>
                <a:lnTo>
                  <a:pt x="4772253" y="10160"/>
                </a:lnTo>
                <a:lnTo>
                  <a:pt x="6144514" y="10160"/>
                </a:lnTo>
                <a:close/>
              </a:path>
              <a:path w="8553450" h="10159">
                <a:moveTo>
                  <a:pt x="8552929" y="0"/>
                </a:moveTo>
                <a:lnTo>
                  <a:pt x="7722451" y="0"/>
                </a:lnTo>
                <a:lnTo>
                  <a:pt x="7669784" y="10160"/>
                </a:lnTo>
                <a:lnTo>
                  <a:pt x="8505241" y="10160"/>
                </a:lnTo>
                <a:lnTo>
                  <a:pt x="8552929" y="0"/>
                </a:lnTo>
                <a:close/>
              </a:path>
            </a:pathLst>
          </a:custGeom>
          <a:solidFill>
            <a:srgbClr val="00B4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0" y="502919"/>
            <a:ext cx="8511540" cy="10160"/>
          </a:xfrm>
          <a:custGeom>
            <a:avLst/>
            <a:gdLst/>
            <a:ahLst/>
            <a:cxnLst/>
            <a:rect l="l" t="t" r="r" b="b"/>
            <a:pathLst>
              <a:path w="8511540" h="10159">
                <a:moveTo>
                  <a:pt x="1109713" y="0"/>
                </a:moveTo>
                <a:lnTo>
                  <a:pt x="0" y="0"/>
                </a:lnTo>
                <a:lnTo>
                  <a:pt x="0" y="10160"/>
                </a:lnTo>
                <a:lnTo>
                  <a:pt x="1078725" y="10160"/>
                </a:lnTo>
                <a:lnTo>
                  <a:pt x="1109713" y="0"/>
                </a:lnTo>
                <a:close/>
              </a:path>
              <a:path w="8511540" h="10159">
                <a:moveTo>
                  <a:pt x="6186030" y="3810"/>
                </a:moveTo>
                <a:lnTo>
                  <a:pt x="6148260" y="3810"/>
                </a:lnTo>
                <a:lnTo>
                  <a:pt x="6148260" y="0"/>
                </a:lnTo>
                <a:lnTo>
                  <a:pt x="4777867" y="0"/>
                </a:lnTo>
                <a:lnTo>
                  <a:pt x="4777867" y="3810"/>
                </a:lnTo>
                <a:lnTo>
                  <a:pt x="4822710" y="3810"/>
                </a:lnTo>
                <a:lnTo>
                  <a:pt x="4822710" y="10160"/>
                </a:lnTo>
                <a:lnTo>
                  <a:pt x="6186030" y="10160"/>
                </a:lnTo>
                <a:lnTo>
                  <a:pt x="6186030" y="3810"/>
                </a:lnTo>
                <a:close/>
              </a:path>
              <a:path w="8511540" h="10159">
                <a:moveTo>
                  <a:pt x="8511197" y="0"/>
                </a:moveTo>
                <a:lnTo>
                  <a:pt x="7676362" y="0"/>
                </a:lnTo>
                <a:lnTo>
                  <a:pt x="7623696" y="10160"/>
                </a:lnTo>
                <a:lnTo>
                  <a:pt x="8463509" y="10160"/>
                </a:lnTo>
                <a:lnTo>
                  <a:pt x="8511197" y="0"/>
                </a:lnTo>
                <a:close/>
              </a:path>
            </a:pathLst>
          </a:custGeom>
          <a:solidFill>
            <a:srgbClr val="00B3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0" y="513079"/>
            <a:ext cx="8448675" cy="8890"/>
          </a:xfrm>
          <a:custGeom>
            <a:avLst/>
            <a:gdLst/>
            <a:ahLst/>
            <a:cxnLst/>
            <a:rect l="l" t="t" r="r" b="b"/>
            <a:pathLst>
              <a:path w="8448675" h="8890">
                <a:moveTo>
                  <a:pt x="1078738" y="0"/>
                </a:moveTo>
                <a:lnTo>
                  <a:pt x="0" y="0"/>
                </a:lnTo>
                <a:lnTo>
                  <a:pt x="0" y="8890"/>
                </a:lnTo>
                <a:lnTo>
                  <a:pt x="1051610" y="8890"/>
                </a:lnTo>
                <a:lnTo>
                  <a:pt x="1078738" y="0"/>
                </a:lnTo>
                <a:close/>
              </a:path>
              <a:path w="8448675" h="8890">
                <a:moveTo>
                  <a:pt x="6286881" y="8890"/>
                </a:moveTo>
                <a:lnTo>
                  <a:pt x="6212573" y="0"/>
                </a:lnTo>
                <a:lnTo>
                  <a:pt x="4850752" y="0"/>
                </a:lnTo>
                <a:lnTo>
                  <a:pt x="4929238" y="8890"/>
                </a:lnTo>
                <a:lnTo>
                  <a:pt x="6286881" y="8890"/>
                </a:lnTo>
                <a:close/>
              </a:path>
              <a:path w="8448675" h="8890">
                <a:moveTo>
                  <a:pt x="8448599" y="0"/>
                </a:moveTo>
                <a:lnTo>
                  <a:pt x="7607236" y="0"/>
                </a:lnTo>
                <a:lnTo>
                  <a:pt x="7607236" y="6350"/>
                </a:lnTo>
                <a:lnTo>
                  <a:pt x="7580173" y="6350"/>
                </a:lnTo>
                <a:lnTo>
                  <a:pt x="7580173" y="8890"/>
                </a:lnTo>
                <a:lnTo>
                  <a:pt x="8427745" y="8890"/>
                </a:lnTo>
                <a:lnTo>
                  <a:pt x="8427745" y="6350"/>
                </a:lnTo>
                <a:lnTo>
                  <a:pt x="8448599" y="6350"/>
                </a:lnTo>
                <a:lnTo>
                  <a:pt x="8448599" y="0"/>
                </a:lnTo>
                <a:close/>
              </a:path>
            </a:pathLst>
          </a:custGeom>
          <a:solidFill>
            <a:srgbClr val="00B2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0" y="521969"/>
            <a:ext cx="8422005" cy="8890"/>
          </a:xfrm>
          <a:custGeom>
            <a:avLst/>
            <a:gdLst/>
            <a:ahLst/>
            <a:cxnLst/>
            <a:rect l="l" t="t" r="r" b="b"/>
            <a:pathLst>
              <a:path w="8422005" h="8890">
                <a:moveTo>
                  <a:pt x="1051610" y="0"/>
                </a:moveTo>
                <a:lnTo>
                  <a:pt x="0" y="0"/>
                </a:lnTo>
                <a:lnTo>
                  <a:pt x="0" y="8890"/>
                </a:lnTo>
                <a:lnTo>
                  <a:pt x="1024496" y="8890"/>
                </a:lnTo>
                <a:lnTo>
                  <a:pt x="1051610" y="0"/>
                </a:lnTo>
                <a:close/>
              </a:path>
              <a:path w="8422005" h="8890">
                <a:moveTo>
                  <a:pt x="6361201" y="8890"/>
                </a:moveTo>
                <a:lnTo>
                  <a:pt x="6286881" y="0"/>
                </a:lnTo>
                <a:lnTo>
                  <a:pt x="4929238" y="0"/>
                </a:lnTo>
                <a:lnTo>
                  <a:pt x="5007737" y="8890"/>
                </a:lnTo>
                <a:lnTo>
                  <a:pt x="6361201" y="8890"/>
                </a:lnTo>
                <a:close/>
              </a:path>
              <a:path w="8422005" h="8890">
                <a:moveTo>
                  <a:pt x="8421776" y="0"/>
                </a:moveTo>
                <a:lnTo>
                  <a:pt x="7569568" y="0"/>
                </a:lnTo>
                <a:lnTo>
                  <a:pt x="7495286" y="8890"/>
                </a:lnTo>
                <a:lnTo>
                  <a:pt x="8380044" y="8890"/>
                </a:lnTo>
                <a:lnTo>
                  <a:pt x="8421776" y="0"/>
                </a:lnTo>
                <a:close/>
              </a:path>
            </a:pathLst>
          </a:custGeom>
          <a:solidFill>
            <a:srgbClr val="00B1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0" y="530859"/>
            <a:ext cx="8365490" cy="10160"/>
          </a:xfrm>
          <a:custGeom>
            <a:avLst/>
            <a:gdLst/>
            <a:ahLst/>
            <a:cxnLst/>
            <a:rect l="l" t="t" r="r" b="b"/>
            <a:pathLst>
              <a:path w="8365490" h="10159">
                <a:moveTo>
                  <a:pt x="1024496" y="0"/>
                </a:moveTo>
                <a:lnTo>
                  <a:pt x="0" y="0"/>
                </a:lnTo>
                <a:lnTo>
                  <a:pt x="0" y="10160"/>
                </a:lnTo>
                <a:lnTo>
                  <a:pt x="993508" y="10160"/>
                </a:lnTo>
                <a:lnTo>
                  <a:pt x="1024496" y="0"/>
                </a:lnTo>
                <a:close/>
              </a:path>
              <a:path w="8365490" h="10159">
                <a:moveTo>
                  <a:pt x="6446126" y="10160"/>
                </a:moveTo>
                <a:lnTo>
                  <a:pt x="6361201" y="0"/>
                </a:lnTo>
                <a:lnTo>
                  <a:pt x="5007737" y="0"/>
                </a:lnTo>
                <a:lnTo>
                  <a:pt x="5097450" y="10160"/>
                </a:lnTo>
                <a:lnTo>
                  <a:pt x="6446126" y="10160"/>
                </a:lnTo>
                <a:close/>
              </a:path>
              <a:path w="8365490" h="10159">
                <a:moveTo>
                  <a:pt x="8365147" y="0"/>
                </a:moveTo>
                <a:lnTo>
                  <a:pt x="7468756" y="0"/>
                </a:lnTo>
                <a:lnTo>
                  <a:pt x="7468756" y="6350"/>
                </a:lnTo>
                <a:lnTo>
                  <a:pt x="7426325" y="6350"/>
                </a:lnTo>
                <a:lnTo>
                  <a:pt x="7426325" y="10160"/>
                </a:lnTo>
                <a:lnTo>
                  <a:pt x="8339264" y="10160"/>
                </a:lnTo>
                <a:lnTo>
                  <a:pt x="8339264" y="6350"/>
                </a:lnTo>
                <a:lnTo>
                  <a:pt x="8365147" y="6350"/>
                </a:lnTo>
                <a:lnTo>
                  <a:pt x="8365147" y="0"/>
                </a:lnTo>
                <a:close/>
              </a:path>
            </a:pathLst>
          </a:custGeom>
          <a:solidFill>
            <a:srgbClr val="00B0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0" y="539749"/>
            <a:ext cx="8335645" cy="10160"/>
          </a:xfrm>
          <a:custGeom>
            <a:avLst/>
            <a:gdLst/>
            <a:ahLst/>
            <a:cxnLst/>
            <a:rect l="l" t="t" r="r" b="b"/>
            <a:pathLst>
              <a:path w="8335645" h="10159">
                <a:moveTo>
                  <a:pt x="997381" y="0"/>
                </a:moveTo>
                <a:lnTo>
                  <a:pt x="0" y="0"/>
                </a:lnTo>
                <a:lnTo>
                  <a:pt x="0" y="10160"/>
                </a:lnTo>
                <a:lnTo>
                  <a:pt x="966393" y="10160"/>
                </a:lnTo>
                <a:lnTo>
                  <a:pt x="997381" y="0"/>
                </a:lnTo>
                <a:close/>
              </a:path>
              <a:path w="8335645" h="10159">
                <a:moveTo>
                  <a:pt x="6520434" y="10160"/>
                </a:moveTo>
                <a:lnTo>
                  <a:pt x="6435509" y="0"/>
                </a:lnTo>
                <a:lnTo>
                  <a:pt x="5086235" y="0"/>
                </a:lnTo>
                <a:lnTo>
                  <a:pt x="5175936" y="10160"/>
                </a:lnTo>
                <a:lnTo>
                  <a:pt x="6520434" y="10160"/>
                </a:lnTo>
                <a:close/>
              </a:path>
              <a:path w="8335645" h="10159">
                <a:moveTo>
                  <a:pt x="8335607" y="0"/>
                </a:moveTo>
                <a:lnTo>
                  <a:pt x="7421016" y="0"/>
                </a:lnTo>
                <a:lnTo>
                  <a:pt x="7336129" y="10160"/>
                </a:lnTo>
                <a:lnTo>
                  <a:pt x="8277085" y="10160"/>
                </a:lnTo>
                <a:lnTo>
                  <a:pt x="8335607" y="0"/>
                </a:lnTo>
                <a:close/>
              </a:path>
            </a:pathLst>
          </a:custGeom>
          <a:solidFill>
            <a:srgbClr val="00AF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0" y="548639"/>
            <a:ext cx="8284845" cy="10160"/>
          </a:xfrm>
          <a:custGeom>
            <a:avLst/>
            <a:gdLst/>
            <a:ahLst/>
            <a:cxnLst/>
            <a:rect l="l" t="t" r="r" b="b"/>
            <a:pathLst>
              <a:path w="8284845" h="10159">
                <a:moveTo>
                  <a:pt x="970267" y="0"/>
                </a:moveTo>
                <a:lnTo>
                  <a:pt x="0" y="0"/>
                </a:lnTo>
                <a:lnTo>
                  <a:pt x="0" y="10160"/>
                </a:lnTo>
                <a:lnTo>
                  <a:pt x="939279" y="10160"/>
                </a:lnTo>
                <a:lnTo>
                  <a:pt x="970267" y="0"/>
                </a:lnTo>
                <a:close/>
              </a:path>
              <a:path w="8284845" h="10159">
                <a:moveTo>
                  <a:pt x="6597561" y="7620"/>
                </a:moveTo>
                <a:lnTo>
                  <a:pt x="6541668" y="7620"/>
                </a:lnTo>
                <a:lnTo>
                  <a:pt x="6541668" y="0"/>
                </a:lnTo>
                <a:lnTo>
                  <a:pt x="5198364" y="0"/>
                </a:lnTo>
                <a:lnTo>
                  <a:pt x="5198364" y="7620"/>
                </a:lnTo>
                <a:lnTo>
                  <a:pt x="5243220" y="7620"/>
                </a:lnTo>
                <a:lnTo>
                  <a:pt x="5243220" y="10160"/>
                </a:lnTo>
                <a:lnTo>
                  <a:pt x="6597561" y="10160"/>
                </a:lnTo>
                <a:lnTo>
                  <a:pt x="6597561" y="7620"/>
                </a:lnTo>
                <a:close/>
              </a:path>
              <a:path w="8284845" h="10159">
                <a:moveTo>
                  <a:pt x="8284400" y="0"/>
                </a:moveTo>
                <a:lnTo>
                  <a:pt x="7346734" y="0"/>
                </a:lnTo>
                <a:lnTo>
                  <a:pt x="7261860" y="10160"/>
                </a:lnTo>
                <a:lnTo>
                  <a:pt x="8225866" y="10160"/>
                </a:lnTo>
                <a:lnTo>
                  <a:pt x="8284400" y="0"/>
                </a:lnTo>
                <a:close/>
              </a:path>
            </a:pathLst>
          </a:custGeom>
          <a:solidFill>
            <a:srgbClr val="00AE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0" y="558799"/>
            <a:ext cx="8226425" cy="8890"/>
          </a:xfrm>
          <a:custGeom>
            <a:avLst/>
            <a:gdLst/>
            <a:ahLst/>
            <a:cxnLst/>
            <a:rect l="l" t="t" r="r" b="b"/>
            <a:pathLst>
              <a:path w="8226425" h="8890">
                <a:moveTo>
                  <a:pt x="939279" y="0"/>
                </a:moveTo>
                <a:lnTo>
                  <a:pt x="0" y="0"/>
                </a:lnTo>
                <a:lnTo>
                  <a:pt x="0" y="8890"/>
                </a:lnTo>
                <a:lnTo>
                  <a:pt x="912164" y="8890"/>
                </a:lnTo>
                <a:lnTo>
                  <a:pt x="939279" y="0"/>
                </a:lnTo>
                <a:close/>
              </a:path>
              <a:path w="8226425" h="8890">
                <a:moveTo>
                  <a:pt x="6789915" y="8890"/>
                </a:moveTo>
                <a:lnTo>
                  <a:pt x="6621602" y="0"/>
                </a:lnTo>
                <a:lnTo>
                  <a:pt x="5254434" y="0"/>
                </a:lnTo>
                <a:lnTo>
                  <a:pt x="5332933" y="8890"/>
                </a:lnTo>
                <a:lnTo>
                  <a:pt x="6789915" y="8890"/>
                </a:lnTo>
                <a:close/>
              </a:path>
              <a:path w="8226425" h="8890">
                <a:moveTo>
                  <a:pt x="8225866" y="0"/>
                </a:moveTo>
                <a:lnTo>
                  <a:pt x="7261860" y="0"/>
                </a:lnTo>
                <a:lnTo>
                  <a:pt x="7085419" y="8890"/>
                </a:lnTo>
                <a:lnTo>
                  <a:pt x="8174647" y="8890"/>
                </a:lnTo>
                <a:lnTo>
                  <a:pt x="8225866" y="0"/>
                </a:lnTo>
                <a:close/>
              </a:path>
            </a:pathLst>
          </a:custGeom>
          <a:solidFill>
            <a:srgbClr val="00AD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0" y="567690"/>
            <a:ext cx="8174990" cy="8890"/>
          </a:xfrm>
          <a:custGeom>
            <a:avLst/>
            <a:gdLst/>
            <a:ahLst/>
            <a:cxnLst/>
            <a:rect l="l" t="t" r="r" b="b"/>
            <a:pathLst>
              <a:path w="8174990" h="8890">
                <a:moveTo>
                  <a:pt x="912177" y="0"/>
                </a:moveTo>
                <a:lnTo>
                  <a:pt x="0" y="0"/>
                </a:lnTo>
                <a:lnTo>
                  <a:pt x="0" y="8889"/>
                </a:lnTo>
                <a:lnTo>
                  <a:pt x="886546" y="8889"/>
                </a:lnTo>
                <a:lnTo>
                  <a:pt x="892810" y="6350"/>
                </a:lnTo>
                <a:lnTo>
                  <a:pt x="912177" y="0"/>
                </a:lnTo>
                <a:close/>
              </a:path>
              <a:path w="8174990" h="8890">
                <a:moveTo>
                  <a:pt x="6789927" y="0"/>
                </a:moveTo>
                <a:lnTo>
                  <a:pt x="5332934" y="0"/>
                </a:lnTo>
                <a:lnTo>
                  <a:pt x="5411429" y="8889"/>
                </a:lnTo>
                <a:lnTo>
                  <a:pt x="8123444" y="8889"/>
                </a:lnTo>
                <a:lnTo>
                  <a:pt x="8130760" y="7620"/>
                </a:lnTo>
                <a:lnTo>
                  <a:pt x="6934200" y="7620"/>
                </a:lnTo>
                <a:lnTo>
                  <a:pt x="6789927" y="0"/>
                </a:lnTo>
                <a:close/>
              </a:path>
              <a:path w="8174990" h="8890">
                <a:moveTo>
                  <a:pt x="8174658" y="0"/>
                </a:moveTo>
                <a:lnTo>
                  <a:pt x="7085427" y="0"/>
                </a:lnTo>
                <a:lnTo>
                  <a:pt x="6934200" y="7620"/>
                </a:lnTo>
                <a:lnTo>
                  <a:pt x="8130760" y="7620"/>
                </a:lnTo>
                <a:lnTo>
                  <a:pt x="8174658" y="0"/>
                </a:lnTo>
                <a:close/>
              </a:path>
            </a:pathLst>
          </a:custGeom>
          <a:solidFill>
            <a:srgbClr val="00AC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0" y="576579"/>
            <a:ext cx="8123555" cy="10160"/>
          </a:xfrm>
          <a:custGeom>
            <a:avLst/>
            <a:gdLst/>
            <a:ahLst/>
            <a:cxnLst/>
            <a:rect l="l" t="t" r="r" b="b"/>
            <a:pathLst>
              <a:path w="8123555" h="10159">
                <a:moveTo>
                  <a:pt x="886536" y="0"/>
                </a:moveTo>
                <a:lnTo>
                  <a:pt x="0" y="0"/>
                </a:lnTo>
                <a:lnTo>
                  <a:pt x="0" y="10160"/>
                </a:lnTo>
                <a:lnTo>
                  <a:pt x="861491" y="10160"/>
                </a:lnTo>
                <a:lnTo>
                  <a:pt x="886536" y="0"/>
                </a:lnTo>
                <a:close/>
              </a:path>
              <a:path w="8123555" h="10159">
                <a:moveTo>
                  <a:pt x="8123441" y="0"/>
                </a:moveTo>
                <a:lnTo>
                  <a:pt x="5411419" y="0"/>
                </a:lnTo>
                <a:lnTo>
                  <a:pt x="5501132" y="10160"/>
                </a:lnTo>
                <a:lnTo>
                  <a:pt x="8064906" y="10160"/>
                </a:lnTo>
                <a:lnTo>
                  <a:pt x="8123441" y="0"/>
                </a:lnTo>
                <a:close/>
              </a:path>
            </a:pathLst>
          </a:custGeom>
          <a:solidFill>
            <a:srgbClr val="00AB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0" y="585469"/>
            <a:ext cx="8072755" cy="10160"/>
          </a:xfrm>
          <a:custGeom>
            <a:avLst/>
            <a:gdLst/>
            <a:ahLst/>
            <a:cxnLst/>
            <a:rect l="l" t="t" r="r" b="b"/>
            <a:pathLst>
              <a:path w="8072755" h="10159">
                <a:moveTo>
                  <a:pt x="864616" y="0"/>
                </a:moveTo>
                <a:lnTo>
                  <a:pt x="0" y="0"/>
                </a:lnTo>
                <a:lnTo>
                  <a:pt x="0" y="10160"/>
                </a:lnTo>
                <a:lnTo>
                  <a:pt x="839558" y="10160"/>
                </a:lnTo>
                <a:lnTo>
                  <a:pt x="864616" y="0"/>
                </a:lnTo>
                <a:close/>
              </a:path>
              <a:path w="8072755" h="10159">
                <a:moveTo>
                  <a:pt x="8072221" y="0"/>
                </a:moveTo>
                <a:lnTo>
                  <a:pt x="5489918" y="0"/>
                </a:lnTo>
                <a:lnTo>
                  <a:pt x="5579630" y="10160"/>
                </a:lnTo>
                <a:lnTo>
                  <a:pt x="8013700" y="10160"/>
                </a:lnTo>
                <a:lnTo>
                  <a:pt x="8072221" y="0"/>
                </a:lnTo>
                <a:close/>
              </a:path>
            </a:pathLst>
          </a:custGeom>
          <a:solidFill>
            <a:srgbClr val="00AA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0" y="594359"/>
            <a:ext cx="8017509" cy="10160"/>
          </a:xfrm>
          <a:custGeom>
            <a:avLst/>
            <a:gdLst/>
            <a:ahLst/>
            <a:cxnLst/>
            <a:rect l="l" t="t" r="r" b="b"/>
            <a:pathLst>
              <a:path w="8017509" h="10159">
                <a:moveTo>
                  <a:pt x="842695" y="0"/>
                </a:moveTo>
                <a:lnTo>
                  <a:pt x="0" y="0"/>
                </a:lnTo>
                <a:lnTo>
                  <a:pt x="0" y="10160"/>
                </a:lnTo>
                <a:lnTo>
                  <a:pt x="817638" y="10160"/>
                </a:lnTo>
                <a:lnTo>
                  <a:pt x="842695" y="0"/>
                </a:lnTo>
                <a:close/>
              </a:path>
              <a:path w="8017509" h="10159">
                <a:moveTo>
                  <a:pt x="8017357" y="0"/>
                </a:moveTo>
                <a:lnTo>
                  <a:pt x="5574017" y="0"/>
                </a:lnTo>
                <a:lnTo>
                  <a:pt x="5574017" y="1270"/>
                </a:lnTo>
                <a:lnTo>
                  <a:pt x="5618873" y="1270"/>
                </a:lnTo>
                <a:lnTo>
                  <a:pt x="5618873" y="10160"/>
                </a:lnTo>
                <a:lnTo>
                  <a:pt x="7979181" y="10160"/>
                </a:lnTo>
                <a:lnTo>
                  <a:pt x="7979181" y="1270"/>
                </a:lnTo>
                <a:lnTo>
                  <a:pt x="8017357" y="1270"/>
                </a:lnTo>
                <a:lnTo>
                  <a:pt x="8017357" y="0"/>
                </a:lnTo>
                <a:close/>
              </a:path>
            </a:pathLst>
          </a:custGeom>
          <a:solidFill>
            <a:srgbClr val="00A9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0" y="604519"/>
            <a:ext cx="7945120" cy="8890"/>
          </a:xfrm>
          <a:custGeom>
            <a:avLst/>
            <a:gdLst/>
            <a:ahLst/>
            <a:cxnLst/>
            <a:rect l="l" t="t" r="r" b="b"/>
            <a:pathLst>
              <a:path w="7945120" h="8890">
                <a:moveTo>
                  <a:pt x="817638" y="0"/>
                </a:moveTo>
                <a:lnTo>
                  <a:pt x="0" y="0"/>
                </a:lnTo>
                <a:lnTo>
                  <a:pt x="0" y="8890"/>
                </a:lnTo>
                <a:lnTo>
                  <a:pt x="795718" y="8890"/>
                </a:lnTo>
                <a:lnTo>
                  <a:pt x="817638" y="0"/>
                </a:lnTo>
                <a:close/>
              </a:path>
              <a:path w="7945120" h="8890">
                <a:moveTo>
                  <a:pt x="7944675" y="0"/>
                </a:moveTo>
                <a:lnTo>
                  <a:pt x="5658116" y="0"/>
                </a:lnTo>
                <a:lnTo>
                  <a:pt x="5736615" y="8890"/>
                </a:lnTo>
                <a:lnTo>
                  <a:pt x="7875664" y="8890"/>
                </a:lnTo>
                <a:lnTo>
                  <a:pt x="7944675" y="0"/>
                </a:lnTo>
                <a:close/>
              </a:path>
            </a:pathLst>
          </a:custGeom>
          <a:solidFill>
            <a:srgbClr val="00A8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0" y="613409"/>
            <a:ext cx="7846695" cy="10160"/>
          </a:xfrm>
          <a:custGeom>
            <a:avLst/>
            <a:gdLst/>
            <a:ahLst/>
            <a:cxnLst/>
            <a:rect l="l" t="t" r="r" b="b"/>
            <a:pathLst>
              <a:path w="7846695" h="10159">
                <a:moveTo>
                  <a:pt x="795718" y="0"/>
                </a:moveTo>
                <a:lnTo>
                  <a:pt x="0" y="0"/>
                </a:lnTo>
                <a:lnTo>
                  <a:pt x="0" y="10160"/>
                </a:lnTo>
                <a:lnTo>
                  <a:pt x="770661" y="10160"/>
                </a:lnTo>
                <a:lnTo>
                  <a:pt x="795718" y="0"/>
                </a:lnTo>
                <a:close/>
              </a:path>
              <a:path w="7846695" h="10159">
                <a:moveTo>
                  <a:pt x="7846085" y="0"/>
                </a:moveTo>
                <a:lnTo>
                  <a:pt x="5770257" y="0"/>
                </a:lnTo>
                <a:lnTo>
                  <a:pt x="5770257" y="7620"/>
                </a:lnTo>
                <a:lnTo>
                  <a:pt x="5818263" y="7620"/>
                </a:lnTo>
                <a:lnTo>
                  <a:pt x="5818263" y="10160"/>
                </a:lnTo>
                <a:lnTo>
                  <a:pt x="7806652" y="10160"/>
                </a:lnTo>
                <a:lnTo>
                  <a:pt x="7806652" y="7620"/>
                </a:lnTo>
                <a:lnTo>
                  <a:pt x="7846085" y="7620"/>
                </a:lnTo>
                <a:lnTo>
                  <a:pt x="7846085" y="0"/>
                </a:lnTo>
                <a:close/>
              </a:path>
            </a:pathLst>
          </a:custGeom>
          <a:solidFill>
            <a:srgbClr val="00A7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0" y="622299"/>
            <a:ext cx="7806690" cy="10160"/>
          </a:xfrm>
          <a:custGeom>
            <a:avLst/>
            <a:gdLst/>
            <a:ahLst/>
            <a:cxnLst/>
            <a:rect l="l" t="t" r="r" b="b"/>
            <a:pathLst>
              <a:path w="7806690" h="10159">
                <a:moveTo>
                  <a:pt x="773798" y="0"/>
                </a:moveTo>
                <a:lnTo>
                  <a:pt x="0" y="0"/>
                </a:lnTo>
                <a:lnTo>
                  <a:pt x="0" y="10160"/>
                </a:lnTo>
                <a:lnTo>
                  <a:pt x="748741" y="10160"/>
                </a:lnTo>
                <a:lnTo>
                  <a:pt x="773798" y="0"/>
                </a:lnTo>
                <a:close/>
              </a:path>
              <a:path w="7806690" h="10159">
                <a:moveTo>
                  <a:pt x="7806652" y="0"/>
                </a:moveTo>
                <a:lnTo>
                  <a:pt x="5818263" y="0"/>
                </a:lnTo>
                <a:lnTo>
                  <a:pt x="5933237" y="10160"/>
                </a:lnTo>
                <a:lnTo>
                  <a:pt x="7727772" y="10160"/>
                </a:lnTo>
                <a:lnTo>
                  <a:pt x="7806652" y="0"/>
                </a:lnTo>
                <a:close/>
              </a:path>
            </a:pathLst>
          </a:custGeom>
          <a:solidFill>
            <a:srgbClr val="00A6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0" y="631189"/>
            <a:ext cx="7738109" cy="10160"/>
          </a:xfrm>
          <a:custGeom>
            <a:avLst/>
            <a:gdLst/>
            <a:ahLst/>
            <a:cxnLst/>
            <a:rect l="l" t="t" r="r" b="b"/>
            <a:pathLst>
              <a:path w="7738109" h="10159">
                <a:moveTo>
                  <a:pt x="751878" y="0"/>
                </a:moveTo>
                <a:lnTo>
                  <a:pt x="0" y="0"/>
                </a:lnTo>
                <a:lnTo>
                  <a:pt x="0" y="10160"/>
                </a:lnTo>
                <a:lnTo>
                  <a:pt x="726821" y="10160"/>
                </a:lnTo>
                <a:lnTo>
                  <a:pt x="751878" y="0"/>
                </a:lnTo>
                <a:close/>
              </a:path>
              <a:path w="7738109" h="10159">
                <a:moveTo>
                  <a:pt x="7737640" y="0"/>
                </a:moveTo>
                <a:lnTo>
                  <a:pt x="5918860" y="0"/>
                </a:lnTo>
                <a:lnTo>
                  <a:pt x="6033833" y="10160"/>
                </a:lnTo>
                <a:lnTo>
                  <a:pt x="7658760" y="10160"/>
                </a:lnTo>
                <a:lnTo>
                  <a:pt x="7737640" y="0"/>
                </a:lnTo>
                <a:close/>
              </a:path>
            </a:pathLst>
          </a:custGeom>
          <a:solidFill>
            <a:srgbClr val="00A5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0" y="640079"/>
            <a:ext cx="7654290" cy="10160"/>
          </a:xfrm>
          <a:custGeom>
            <a:avLst/>
            <a:gdLst/>
            <a:ahLst/>
            <a:cxnLst/>
            <a:rect l="l" t="t" r="r" b="b"/>
            <a:pathLst>
              <a:path w="7654290" h="10159">
                <a:moveTo>
                  <a:pt x="729957" y="0"/>
                </a:moveTo>
                <a:lnTo>
                  <a:pt x="0" y="0"/>
                </a:lnTo>
                <a:lnTo>
                  <a:pt x="0" y="10160"/>
                </a:lnTo>
                <a:lnTo>
                  <a:pt x="704900" y="10160"/>
                </a:lnTo>
                <a:lnTo>
                  <a:pt x="729957" y="0"/>
                </a:lnTo>
                <a:close/>
              </a:path>
              <a:path w="7654290" h="10159">
                <a:moveTo>
                  <a:pt x="7653833" y="0"/>
                </a:moveTo>
                <a:lnTo>
                  <a:pt x="6041021" y="0"/>
                </a:lnTo>
                <a:lnTo>
                  <a:pt x="6041021" y="3810"/>
                </a:lnTo>
                <a:lnTo>
                  <a:pt x="6098502" y="3810"/>
                </a:lnTo>
                <a:lnTo>
                  <a:pt x="6098502" y="10160"/>
                </a:lnTo>
                <a:lnTo>
                  <a:pt x="7602004" y="10160"/>
                </a:lnTo>
                <a:lnTo>
                  <a:pt x="7602004" y="3810"/>
                </a:lnTo>
                <a:lnTo>
                  <a:pt x="7653833" y="3810"/>
                </a:lnTo>
                <a:lnTo>
                  <a:pt x="7653833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0" y="650239"/>
            <a:ext cx="7565390" cy="8890"/>
          </a:xfrm>
          <a:custGeom>
            <a:avLst/>
            <a:gdLst/>
            <a:ahLst/>
            <a:cxnLst/>
            <a:rect l="l" t="t" r="r" b="b"/>
            <a:pathLst>
              <a:path w="7565390" h="8890">
                <a:moveTo>
                  <a:pt x="704900" y="0"/>
                </a:moveTo>
                <a:lnTo>
                  <a:pt x="0" y="0"/>
                </a:lnTo>
                <a:lnTo>
                  <a:pt x="0" y="8890"/>
                </a:lnTo>
                <a:lnTo>
                  <a:pt x="682980" y="8890"/>
                </a:lnTo>
                <a:lnTo>
                  <a:pt x="704900" y="0"/>
                </a:lnTo>
                <a:close/>
              </a:path>
              <a:path w="7565390" h="8890">
                <a:moveTo>
                  <a:pt x="7564958" y="0"/>
                </a:moveTo>
                <a:lnTo>
                  <a:pt x="6134430" y="0"/>
                </a:lnTo>
                <a:lnTo>
                  <a:pt x="6235027" y="8890"/>
                </a:lnTo>
                <a:lnTo>
                  <a:pt x="7461250" y="8890"/>
                </a:lnTo>
                <a:lnTo>
                  <a:pt x="7564958" y="0"/>
                </a:lnTo>
                <a:close/>
              </a:path>
            </a:pathLst>
          </a:custGeom>
          <a:solidFill>
            <a:srgbClr val="00A3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0" y="659129"/>
            <a:ext cx="7461250" cy="10160"/>
          </a:xfrm>
          <a:custGeom>
            <a:avLst/>
            <a:gdLst/>
            <a:ahLst/>
            <a:cxnLst/>
            <a:rect l="l" t="t" r="r" b="b"/>
            <a:pathLst>
              <a:path w="7461250" h="10159">
                <a:moveTo>
                  <a:pt x="682980" y="0"/>
                </a:moveTo>
                <a:lnTo>
                  <a:pt x="0" y="0"/>
                </a:lnTo>
                <a:lnTo>
                  <a:pt x="0" y="10160"/>
                </a:lnTo>
                <a:lnTo>
                  <a:pt x="657923" y="10160"/>
                </a:lnTo>
                <a:lnTo>
                  <a:pt x="682980" y="0"/>
                </a:lnTo>
                <a:close/>
              </a:path>
              <a:path w="7461250" h="10159">
                <a:moveTo>
                  <a:pt x="7461250" y="0"/>
                </a:moveTo>
                <a:lnTo>
                  <a:pt x="6235027" y="0"/>
                </a:lnTo>
                <a:lnTo>
                  <a:pt x="6350000" y="10160"/>
                </a:lnTo>
                <a:lnTo>
                  <a:pt x="7342708" y="10160"/>
                </a:lnTo>
                <a:lnTo>
                  <a:pt x="7461250" y="0"/>
                </a:lnTo>
                <a:close/>
              </a:path>
            </a:pathLst>
          </a:custGeom>
          <a:solidFill>
            <a:srgbClr val="00A2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0" y="668019"/>
            <a:ext cx="7350125" cy="10160"/>
          </a:xfrm>
          <a:custGeom>
            <a:avLst/>
            <a:gdLst/>
            <a:ahLst/>
            <a:cxnLst/>
            <a:rect l="l" t="t" r="r" b="b"/>
            <a:pathLst>
              <a:path w="7350125" h="10159">
                <a:moveTo>
                  <a:pt x="661060" y="0"/>
                </a:moveTo>
                <a:lnTo>
                  <a:pt x="0" y="0"/>
                </a:lnTo>
                <a:lnTo>
                  <a:pt x="0" y="10160"/>
                </a:lnTo>
                <a:lnTo>
                  <a:pt x="636003" y="10160"/>
                </a:lnTo>
                <a:lnTo>
                  <a:pt x="661060" y="0"/>
                </a:lnTo>
                <a:close/>
              </a:path>
              <a:path w="7350125" h="10159">
                <a:moveTo>
                  <a:pt x="7350125" y="0"/>
                </a:moveTo>
                <a:lnTo>
                  <a:pt x="6342812" y="0"/>
                </a:lnTo>
                <a:lnTo>
                  <a:pt x="6342812" y="1270"/>
                </a:lnTo>
                <a:lnTo>
                  <a:pt x="6452781" y="1270"/>
                </a:lnTo>
                <a:lnTo>
                  <a:pt x="6452781" y="10160"/>
                </a:lnTo>
                <a:lnTo>
                  <a:pt x="7290854" y="10160"/>
                </a:lnTo>
                <a:lnTo>
                  <a:pt x="7290854" y="1270"/>
                </a:lnTo>
                <a:lnTo>
                  <a:pt x="7350125" y="1270"/>
                </a:lnTo>
                <a:lnTo>
                  <a:pt x="7350125" y="0"/>
                </a:lnTo>
                <a:close/>
              </a:path>
            </a:pathLst>
          </a:custGeom>
          <a:solidFill>
            <a:srgbClr val="00A1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0" y="676909"/>
            <a:ext cx="7246620" cy="10160"/>
          </a:xfrm>
          <a:custGeom>
            <a:avLst/>
            <a:gdLst/>
            <a:ahLst/>
            <a:cxnLst/>
            <a:rect l="l" t="t" r="r" b="b"/>
            <a:pathLst>
              <a:path w="7246620" h="10159">
                <a:moveTo>
                  <a:pt x="628180" y="0"/>
                </a:moveTo>
                <a:lnTo>
                  <a:pt x="0" y="0"/>
                </a:lnTo>
                <a:lnTo>
                  <a:pt x="0" y="8890"/>
                </a:lnTo>
                <a:lnTo>
                  <a:pt x="0" y="10160"/>
                </a:lnTo>
                <a:lnTo>
                  <a:pt x="615937" y="10160"/>
                </a:lnTo>
                <a:lnTo>
                  <a:pt x="615937" y="8890"/>
                </a:lnTo>
                <a:lnTo>
                  <a:pt x="628180" y="8890"/>
                </a:lnTo>
                <a:lnTo>
                  <a:pt x="628180" y="0"/>
                </a:lnTo>
                <a:close/>
              </a:path>
              <a:path w="7246620" h="10159">
                <a:moveTo>
                  <a:pt x="7246404" y="0"/>
                </a:moveTo>
                <a:lnTo>
                  <a:pt x="6540894" y="0"/>
                </a:lnTo>
                <a:lnTo>
                  <a:pt x="6540894" y="1270"/>
                </a:lnTo>
                <a:lnTo>
                  <a:pt x="6658369" y="1270"/>
                </a:lnTo>
                <a:lnTo>
                  <a:pt x="6658369" y="10160"/>
                </a:lnTo>
                <a:lnTo>
                  <a:pt x="7076008" y="10160"/>
                </a:lnTo>
                <a:lnTo>
                  <a:pt x="7076008" y="1270"/>
                </a:lnTo>
                <a:lnTo>
                  <a:pt x="7246404" y="1270"/>
                </a:lnTo>
                <a:lnTo>
                  <a:pt x="7246404" y="0"/>
                </a:lnTo>
                <a:close/>
              </a:path>
            </a:pathLst>
          </a:custGeom>
          <a:solidFill>
            <a:srgbClr val="00A0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0" y="687069"/>
            <a:ext cx="6913245" cy="8890"/>
          </a:xfrm>
          <a:custGeom>
            <a:avLst/>
            <a:gdLst/>
            <a:ahLst/>
            <a:cxnLst/>
            <a:rect l="l" t="t" r="r" b="b"/>
            <a:pathLst>
              <a:path w="6913245" h="8890">
                <a:moveTo>
                  <a:pt x="614654" y="0"/>
                </a:moveTo>
                <a:lnTo>
                  <a:pt x="0" y="0"/>
                </a:lnTo>
                <a:lnTo>
                  <a:pt x="0" y="8890"/>
                </a:lnTo>
                <a:lnTo>
                  <a:pt x="596785" y="8890"/>
                </a:lnTo>
                <a:lnTo>
                  <a:pt x="614654" y="0"/>
                </a:lnTo>
                <a:close/>
              </a:path>
              <a:path w="6913245" h="8890">
                <a:moveTo>
                  <a:pt x="6913029" y="0"/>
                </a:moveTo>
                <a:lnTo>
                  <a:pt x="6761162" y="0"/>
                </a:lnTo>
                <a:lnTo>
                  <a:pt x="6819900" y="2540"/>
                </a:lnTo>
                <a:lnTo>
                  <a:pt x="6913029" y="0"/>
                </a:lnTo>
                <a:close/>
              </a:path>
            </a:pathLst>
          </a:custGeom>
          <a:solidFill>
            <a:srgbClr val="009F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0" y="695959"/>
            <a:ext cx="596900" cy="8890"/>
          </a:xfrm>
          <a:custGeom>
            <a:avLst/>
            <a:gdLst/>
            <a:ahLst/>
            <a:cxnLst/>
            <a:rect l="l" t="t" r="r" b="b"/>
            <a:pathLst>
              <a:path w="596900" h="8890">
                <a:moveTo>
                  <a:pt x="596793" y="0"/>
                </a:moveTo>
                <a:lnTo>
                  <a:pt x="0" y="0"/>
                </a:lnTo>
                <a:lnTo>
                  <a:pt x="0" y="8889"/>
                </a:lnTo>
                <a:lnTo>
                  <a:pt x="578919" y="8889"/>
                </a:lnTo>
                <a:lnTo>
                  <a:pt x="596793" y="0"/>
                </a:lnTo>
                <a:close/>
              </a:path>
            </a:pathLst>
          </a:custGeom>
          <a:solidFill>
            <a:srgbClr val="009E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0" y="704850"/>
            <a:ext cx="579120" cy="10160"/>
          </a:xfrm>
          <a:custGeom>
            <a:avLst/>
            <a:gdLst/>
            <a:ahLst/>
            <a:cxnLst/>
            <a:rect l="l" t="t" r="r" b="b"/>
            <a:pathLst>
              <a:path w="579120" h="10159">
                <a:moveTo>
                  <a:pt x="578919" y="0"/>
                </a:moveTo>
                <a:lnTo>
                  <a:pt x="0" y="0"/>
                </a:lnTo>
                <a:lnTo>
                  <a:pt x="0" y="10160"/>
                </a:lnTo>
                <a:lnTo>
                  <a:pt x="558492" y="10160"/>
                </a:lnTo>
                <a:lnTo>
                  <a:pt x="578919" y="0"/>
                </a:lnTo>
                <a:close/>
              </a:path>
            </a:pathLst>
          </a:custGeom>
          <a:solidFill>
            <a:srgbClr val="009DC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0" y="713740"/>
            <a:ext cx="561340" cy="10160"/>
          </a:xfrm>
          <a:custGeom>
            <a:avLst/>
            <a:gdLst/>
            <a:ahLst/>
            <a:cxnLst/>
            <a:rect l="l" t="t" r="r" b="b"/>
            <a:pathLst>
              <a:path w="561340" h="10159">
                <a:moveTo>
                  <a:pt x="561045" y="0"/>
                </a:moveTo>
                <a:lnTo>
                  <a:pt x="0" y="0"/>
                </a:lnTo>
                <a:lnTo>
                  <a:pt x="0" y="10160"/>
                </a:lnTo>
                <a:lnTo>
                  <a:pt x="540618" y="10160"/>
                </a:lnTo>
                <a:lnTo>
                  <a:pt x="561045" y="0"/>
                </a:lnTo>
                <a:close/>
              </a:path>
            </a:pathLst>
          </a:custGeom>
          <a:solidFill>
            <a:srgbClr val="009C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0" y="722630"/>
            <a:ext cx="543560" cy="10160"/>
          </a:xfrm>
          <a:custGeom>
            <a:avLst/>
            <a:gdLst/>
            <a:ahLst/>
            <a:cxnLst/>
            <a:rect l="l" t="t" r="r" b="b"/>
            <a:pathLst>
              <a:path w="543560" h="10159">
                <a:moveTo>
                  <a:pt x="543172" y="0"/>
                </a:moveTo>
                <a:lnTo>
                  <a:pt x="0" y="0"/>
                </a:lnTo>
                <a:lnTo>
                  <a:pt x="0" y="10160"/>
                </a:lnTo>
                <a:lnTo>
                  <a:pt x="522745" y="10160"/>
                </a:lnTo>
                <a:lnTo>
                  <a:pt x="543172" y="0"/>
                </a:lnTo>
                <a:close/>
              </a:path>
            </a:pathLst>
          </a:custGeom>
          <a:solidFill>
            <a:srgbClr val="009B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0" y="732790"/>
            <a:ext cx="523240" cy="8890"/>
          </a:xfrm>
          <a:custGeom>
            <a:avLst/>
            <a:gdLst/>
            <a:ahLst/>
            <a:cxnLst/>
            <a:rect l="l" t="t" r="r" b="b"/>
            <a:pathLst>
              <a:path w="523240" h="8890">
                <a:moveTo>
                  <a:pt x="522745" y="0"/>
                </a:moveTo>
                <a:lnTo>
                  <a:pt x="0" y="0"/>
                </a:lnTo>
                <a:lnTo>
                  <a:pt x="0" y="8889"/>
                </a:lnTo>
                <a:lnTo>
                  <a:pt x="504871" y="8889"/>
                </a:lnTo>
                <a:lnTo>
                  <a:pt x="522745" y="0"/>
                </a:lnTo>
                <a:close/>
              </a:path>
            </a:pathLst>
          </a:custGeom>
          <a:solidFill>
            <a:srgbClr val="009AC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0" y="741679"/>
            <a:ext cx="505459" cy="19050"/>
          </a:xfrm>
          <a:custGeom>
            <a:avLst/>
            <a:gdLst/>
            <a:ahLst/>
            <a:cxnLst/>
            <a:rect l="l" t="t" r="r" b="b"/>
            <a:pathLst>
              <a:path w="505459" h="19050">
                <a:moveTo>
                  <a:pt x="504863" y="0"/>
                </a:moveTo>
                <a:lnTo>
                  <a:pt x="0" y="0"/>
                </a:lnTo>
                <a:lnTo>
                  <a:pt x="0" y="8890"/>
                </a:lnTo>
                <a:lnTo>
                  <a:pt x="0" y="19050"/>
                </a:lnTo>
                <a:lnTo>
                  <a:pt x="466559" y="19050"/>
                </a:lnTo>
                <a:lnTo>
                  <a:pt x="486994" y="8890"/>
                </a:lnTo>
                <a:lnTo>
                  <a:pt x="504863" y="0"/>
                </a:lnTo>
                <a:close/>
              </a:path>
            </a:pathLst>
          </a:custGeom>
          <a:solidFill>
            <a:srgbClr val="0099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0" y="759459"/>
            <a:ext cx="469265" cy="10160"/>
          </a:xfrm>
          <a:custGeom>
            <a:avLst/>
            <a:gdLst/>
            <a:ahLst/>
            <a:cxnLst/>
            <a:rect l="l" t="t" r="r" b="b"/>
            <a:pathLst>
              <a:path w="469265" h="10159">
                <a:moveTo>
                  <a:pt x="469124" y="0"/>
                </a:moveTo>
                <a:lnTo>
                  <a:pt x="0" y="0"/>
                </a:lnTo>
                <a:lnTo>
                  <a:pt x="0" y="10160"/>
                </a:lnTo>
                <a:lnTo>
                  <a:pt x="448697" y="10160"/>
                </a:lnTo>
                <a:lnTo>
                  <a:pt x="469124" y="0"/>
                </a:lnTo>
                <a:close/>
              </a:path>
            </a:pathLst>
          </a:custGeom>
          <a:solidFill>
            <a:srgbClr val="009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0" y="768350"/>
            <a:ext cx="451484" cy="10160"/>
          </a:xfrm>
          <a:custGeom>
            <a:avLst/>
            <a:gdLst/>
            <a:ahLst/>
            <a:cxnLst/>
            <a:rect l="l" t="t" r="r" b="b"/>
            <a:pathLst>
              <a:path w="451484" h="10159">
                <a:moveTo>
                  <a:pt x="451251" y="0"/>
                </a:moveTo>
                <a:lnTo>
                  <a:pt x="0" y="0"/>
                </a:lnTo>
                <a:lnTo>
                  <a:pt x="0" y="10160"/>
                </a:lnTo>
                <a:lnTo>
                  <a:pt x="430824" y="10160"/>
                </a:lnTo>
                <a:lnTo>
                  <a:pt x="451251" y="0"/>
                </a:lnTo>
                <a:close/>
              </a:path>
            </a:pathLst>
          </a:custGeom>
          <a:solidFill>
            <a:srgbClr val="0096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0" y="778509"/>
            <a:ext cx="431165" cy="8890"/>
          </a:xfrm>
          <a:custGeom>
            <a:avLst/>
            <a:gdLst/>
            <a:ahLst/>
            <a:cxnLst/>
            <a:rect l="l" t="t" r="r" b="b"/>
            <a:pathLst>
              <a:path w="431165" h="8890">
                <a:moveTo>
                  <a:pt x="430824" y="0"/>
                </a:moveTo>
                <a:lnTo>
                  <a:pt x="0" y="0"/>
                </a:lnTo>
                <a:lnTo>
                  <a:pt x="0" y="8889"/>
                </a:lnTo>
                <a:lnTo>
                  <a:pt x="412950" y="8889"/>
                </a:lnTo>
                <a:lnTo>
                  <a:pt x="430824" y="0"/>
                </a:lnTo>
                <a:close/>
              </a:path>
            </a:pathLst>
          </a:custGeom>
          <a:solidFill>
            <a:srgbClr val="0095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0" y="787400"/>
            <a:ext cx="413384" cy="10160"/>
          </a:xfrm>
          <a:custGeom>
            <a:avLst/>
            <a:gdLst/>
            <a:ahLst/>
            <a:cxnLst/>
            <a:rect l="l" t="t" r="r" b="b"/>
            <a:pathLst>
              <a:path w="413384" h="10159">
                <a:moveTo>
                  <a:pt x="412950" y="0"/>
                </a:moveTo>
                <a:lnTo>
                  <a:pt x="0" y="0"/>
                </a:lnTo>
                <a:lnTo>
                  <a:pt x="0" y="10160"/>
                </a:lnTo>
                <a:lnTo>
                  <a:pt x="392523" y="10160"/>
                </a:lnTo>
                <a:lnTo>
                  <a:pt x="412950" y="0"/>
                </a:lnTo>
                <a:close/>
              </a:path>
            </a:pathLst>
          </a:custGeom>
          <a:solidFill>
            <a:srgbClr val="0094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0" y="796290"/>
            <a:ext cx="395605" cy="10160"/>
          </a:xfrm>
          <a:custGeom>
            <a:avLst/>
            <a:gdLst/>
            <a:ahLst/>
            <a:cxnLst/>
            <a:rect l="l" t="t" r="r" b="b"/>
            <a:pathLst>
              <a:path w="395605" h="10159">
                <a:moveTo>
                  <a:pt x="395076" y="0"/>
                </a:moveTo>
                <a:lnTo>
                  <a:pt x="0" y="0"/>
                </a:lnTo>
                <a:lnTo>
                  <a:pt x="0" y="10160"/>
                </a:lnTo>
                <a:lnTo>
                  <a:pt x="374650" y="10160"/>
                </a:lnTo>
                <a:lnTo>
                  <a:pt x="395076" y="0"/>
                </a:lnTo>
                <a:close/>
              </a:path>
            </a:pathLst>
          </a:custGeom>
          <a:solidFill>
            <a:srgbClr val="0093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0" y="805179"/>
            <a:ext cx="375920" cy="10160"/>
          </a:xfrm>
          <a:custGeom>
            <a:avLst/>
            <a:gdLst/>
            <a:ahLst/>
            <a:cxnLst/>
            <a:rect l="l" t="t" r="r" b="b"/>
            <a:pathLst>
              <a:path w="375920" h="10159">
                <a:moveTo>
                  <a:pt x="375920" y="0"/>
                </a:moveTo>
                <a:lnTo>
                  <a:pt x="0" y="0"/>
                </a:lnTo>
                <a:lnTo>
                  <a:pt x="0" y="1270"/>
                </a:lnTo>
                <a:lnTo>
                  <a:pt x="0" y="10160"/>
                </a:lnTo>
                <a:lnTo>
                  <a:pt x="366801" y="10160"/>
                </a:lnTo>
                <a:lnTo>
                  <a:pt x="366801" y="1270"/>
                </a:lnTo>
                <a:lnTo>
                  <a:pt x="375920" y="1270"/>
                </a:lnTo>
                <a:lnTo>
                  <a:pt x="375920" y="0"/>
                </a:lnTo>
                <a:close/>
              </a:path>
            </a:pathLst>
          </a:custGeom>
          <a:solidFill>
            <a:srgbClr val="0092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0" y="814069"/>
            <a:ext cx="361315" cy="10160"/>
          </a:xfrm>
          <a:custGeom>
            <a:avLst/>
            <a:gdLst/>
            <a:ahLst/>
            <a:cxnLst/>
            <a:rect l="l" t="t" r="r" b="b"/>
            <a:pathLst>
              <a:path w="361315" h="10159">
                <a:moveTo>
                  <a:pt x="361212" y="0"/>
                </a:moveTo>
                <a:lnTo>
                  <a:pt x="0" y="0"/>
                </a:lnTo>
                <a:lnTo>
                  <a:pt x="0" y="10159"/>
                </a:lnTo>
                <a:lnTo>
                  <a:pt x="343296" y="10159"/>
                </a:lnTo>
                <a:lnTo>
                  <a:pt x="361212" y="0"/>
                </a:lnTo>
                <a:close/>
              </a:path>
            </a:pathLst>
          </a:custGeom>
          <a:solidFill>
            <a:srgbClr val="0091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0" y="824230"/>
            <a:ext cx="343535" cy="8890"/>
          </a:xfrm>
          <a:custGeom>
            <a:avLst/>
            <a:gdLst/>
            <a:ahLst/>
            <a:cxnLst/>
            <a:rect l="l" t="t" r="r" b="b"/>
            <a:pathLst>
              <a:path w="343535" h="8890">
                <a:moveTo>
                  <a:pt x="343296" y="0"/>
                </a:moveTo>
                <a:lnTo>
                  <a:pt x="0" y="0"/>
                </a:lnTo>
                <a:lnTo>
                  <a:pt x="0" y="8890"/>
                </a:lnTo>
                <a:lnTo>
                  <a:pt x="327619" y="8890"/>
                </a:lnTo>
                <a:lnTo>
                  <a:pt x="343296" y="0"/>
                </a:lnTo>
                <a:close/>
              </a:path>
            </a:pathLst>
          </a:custGeom>
          <a:solidFill>
            <a:srgbClr val="0090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0" y="833119"/>
            <a:ext cx="327660" cy="10160"/>
          </a:xfrm>
          <a:custGeom>
            <a:avLst/>
            <a:gdLst/>
            <a:ahLst/>
            <a:cxnLst/>
            <a:rect l="l" t="t" r="r" b="b"/>
            <a:pathLst>
              <a:path w="327660" h="10159">
                <a:moveTo>
                  <a:pt x="327619" y="0"/>
                </a:moveTo>
                <a:lnTo>
                  <a:pt x="0" y="0"/>
                </a:lnTo>
                <a:lnTo>
                  <a:pt x="0" y="10159"/>
                </a:lnTo>
                <a:lnTo>
                  <a:pt x="309702" y="10159"/>
                </a:lnTo>
                <a:lnTo>
                  <a:pt x="327619" y="0"/>
                </a:lnTo>
                <a:close/>
              </a:path>
            </a:pathLst>
          </a:custGeom>
          <a:solidFill>
            <a:srgbClr val="008F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0" y="842010"/>
            <a:ext cx="312420" cy="10160"/>
          </a:xfrm>
          <a:custGeom>
            <a:avLst/>
            <a:gdLst/>
            <a:ahLst/>
            <a:cxnLst/>
            <a:rect l="l" t="t" r="r" b="b"/>
            <a:pathLst>
              <a:path w="312420" h="10159">
                <a:moveTo>
                  <a:pt x="311942" y="0"/>
                </a:moveTo>
                <a:lnTo>
                  <a:pt x="0" y="0"/>
                </a:lnTo>
                <a:lnTo>
                  <a:pt x="0" y="10160"/>
                </a:lnTo>
                <a:lnTo>
                  <a:pt x="294025" y="10160"/>
                </a:lnTo>
                <a:lnTo>
                  <a:pt x="311942" y="0"/>
                </a:lnTo>
                <a:close/>
              </a:path>
            </a:pathLst>
          </a:custGeom>
          <a:solidFill>
            <a:srgbClr val="008E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0" y="850900"/>
            <a:ext cx="296545" cy="10160"/>
          </a:xfrm>
          <a:custGeom>
            <a:avLst/>
            <a:gdLst/>
            <a:ahLst/>
            <a:cxnLst/>
            <a:rect l="l" t="t" r="r" b="b"/>
            <a:pathLst>
              <a:path w="296545" h="10159">
                <a:moveTo>
                  <a:pt x="296265" y="0"/>
                </a:moveTo>
                <a:lnTo>
                  <a:pt x="0" y="0"/>
                </a:lnTo>
                <a:lnTo>
                  <a:pt x="0" y="10160"/>
                </a:lnTo>
                <a:lnTo>
                  <a:pt x="278348" y="10160"/>
                </a:lnTo>
                <a:lnTo>
                  <a:pt x="296265" y="0"/>
                </a:lnTo>
                <a:close/>
              </a:path>
            </a:pathLst>
          </a:custGeom>
          <a:solidFill>
            <a:srgbClr val="008D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0" y="859789"/>
            <a:ext cx="280670" cy="10160"/>
          </a:xfrm>
          <a:custGeom>
            <a:avLst/>
            <a:gdLst/>
            <a:ahLst/>
            <a:cxnLst/>
            <a:rect l="l" t="t" r="r" b="b"/>
            <a:pathLst>
              <a:path w="280670" h="10159">
                <a:moveTo>
                  <a:pt x="280588" y="0"/>
                </a:moveTo>
                <a:lnTo>
                  <a:pt x="0" y="0"/>
                </a:lnTo>
                <a:lnTo>
                  <a:pt x="0" y="10160"/>
                </a:lnTo>
                <a:lnTo>
                  <a:pt x="262671" y="10160"/>
                </a:lnTo>
                <a:lnTo>
                  <a:pt x="280588" y="0"/>
                </a:lnTo>
                <a:close/>
              </a:path>
            </a:pathLst>
          </a:custGeom>
          <a:solidFill>
            <a:srgbClr val="008C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0" y="869950"/>
            <a:ext cx="262890" cy="8890"/>
          </a:xfrm>
          <a:custGeom>
            <a:avLst/>
            <a:gdLst/>
            <a:ahLst/>
            <a:cxnLst/>
            <a:rect l="l" t="t" r="r" b="b"/>
            <a:pathLst>
              <a:path w="262890" h="8890">
                <a:moveTo>
                  <a:pt x="262671" y="0"/>
                </a:moveTo>
                <a:lnTo>
                  <a:pt x="0" y="0"/>
                </a:lnTo>
                <a:lnTo>
                  <a:pt x="0" y="8889"/>
                </a:lnTo>
                <a:lnTo>
                  <a:pt x="246994" y="8889"/>
                </a:lnTo>
                <a:lnTo>
                  <a:pt x="262671" y="0"/>
                </a:lnTo>
                <a:close/>
              </a:path>
            </a:pathLst>
          </a:custGeom>
          <a:solidFill>
            <a:srgbClr val="008B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0" y="878839"/>
            <a:ext cx="246994" cy="1493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4403318" y="0"/>
            <a:ext cx="4740910" cy="17780"/>
          </a:xfrm>
          <a:custGeom>
            <a:avLst/>
            <a:gdLst/>
            <a:ahLst/>
            <a:cxnLst/>
            <a:rect l="l" t="t" r="r" b="b"/>
            <a:pathLst>
              <a:path w="4740909" h="17780">
                <a:moveTo>
                  <a:pt x="4740681" y="0"/>
                </a:moveTo>
                <a:lnTo>
                  <a:pt x="0" y="0"/>
                </a:lnTo>
                <a:lnTo>
                  <a:pt x="14541" y="5080"/>
                </a:lnTo>
                <a:lnTo>
                  <a:pt x="50914" y="17780"/>
                </a:lnTo>
                <a:lnTo>
                  <a:pt x="4740681" y="17780"/>
                </a:lnTo>
                <a:lnTo>
                  <a:pt x="4740681" y="5080"/>
                </a:lnTo>
                <a:lnTo>
                  <a:pt x="4740681" y="3810"/>
                </a:lnTo>
                <a:lnTo>
                  <a:pt x="4740681" y="0"/>
                </a:lnTo>
                <a:close/>
              </a:path>
            </a:pathLst>
          </a:custGeom>
          <a:solidFill>
            <a:srgbClr val="009AE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4450599" y="16509"/>
            <a:ext cx="4693920" cy="13970"/>
          </a:xfrm>
          <a:custGeom>
            <a:avLst/>
            <a:gdLst/>
            <a:ahLst/>
            <a:cxnLst/>
            <a:rect l="l" t="t" r="r" b="b"/>
            <a:pathLst>
              <a:path w="4693920" h="13970">
                <a:moveTo>
                  <a:pt x="4693400" y="0"/>
                </a:moveTo>
                <a:lnTo>
                  <a:pt x="0" y="0"/>
                </a:lnTo>
                <a:lnTo>
                  <a:pt x="40005" y="13970"/>
                </a:lnTo>
                <a:lnTo>
                  <a:pt x="4693400" y="13970"/>
                </a:lnTo>
                <a:lnTo>
                  <a:pt x="4693400" y="0"/>
                </a:lnTo>
                <a:close/>
              </a:path>
            </a:pathLst>
          </a:custGeom>
          <a:solidFill>
            <a:srgbClr val="009AE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4490604" y="30480"/>
            <a:ext cx="4653915" cy="13970"/>
          </a:xfrm>
          <a:custGeom>
            <a:avLst/>
            <a:gdLst/>
            <a:ahLst/>
            <a:cxnLst/>
            <a:rect l="l" t="t" r="r" b="b"/>
            <a:pathLst>
              <a:path w="4653915" h="13970">
                <a:moveTo>
                  <a:pt x="4653395" y="0"/>
                </a:moveTo>
                <a:lnTo>
                  <a:pt x="0" y="0"/>
                </a:lnTo>
                <a:lnTo>
                  <a:pt x="40005" y="13970"/>
                </a:lnTo>
                <a:lnTo>
                  <a:pt x="4653395" y="13970"/>
                </a:lnTo>
                <a:lnTo>
                  <a:pt x="4653395" y="0"/>
                </a:lnTo>
                <a:close/>
              </a:path>
            </a:pathLst>
          </a:custGeom>
          <a:solidFill>
            <a:srgbClr val="009BE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4526972" y="43180"/>
            <a:ext cx="4617085" cy="13970"/>
          </a:xfrm>
          <a:custGeom>
            <a:avLst/>
            <a:gdLst/>
            <a:ahLst/>
            <a:cxnLst/>
            <a:rect l="l" t="t" r="r" b="b"/>
            <a:pathLst>
              <a:path w="4617084" h="13969">
                <a:moveTo>
                  <a:pt x="4617027" y="0"/>
                </a:moveTo>
                <a:lnTo>
                  <a:pt x="0" y="0"/>
                </a:lnTo>
                <a:lnTo>
                  <a:pt x="14547" y="5079"/>
                </a:lnTo>
                <a:lnTo>
                  <a:pt x="43798" y="13970"/>
                </a:lnTo>
                <a:lnTo>
                  <a:pt x="4617027" y="13970"/>
                </a:lnTo>
                <a:lnTo>
                  <a:pt x="4617027" y="0"/>
                </a:lnTo>
                <a:close/>
              </a:path>
            </a:pathLst>
          </a:custGeom>
          <a:solidFill>
            <a:srgbClr val="009BE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4566592" y="55880"/>
            <a:ext cx="4577715" cy="13970"/>
          </a:xfrm>
          <a:custGeom>
            <a:avLst/>
            <a:gdLst/>
            <a:ahLst/>
            <a:cxnLst/>
            <a:rect l="l" t="t" r="r" b="b"/>
            <a:pathLst>
              <a:path w="4577715" h="13969">
                <a:moveTo>
                  <a:pt x="4577407" y="0"/>
                </a:moveTo>
                <a:lnTo>
                  <a:pt x="0" y="0"/>
                </a:lnTo>
                <a:lnTo>
                  <a:pt x="45965" y="13970"/>
                </a:lnTo>
                <a:lnTo>
                  <a:pt x="4577407" y="13970"/>
                </a:lnTo>
                <a:lnTo>
                  <a:pt x="4577407" y="0"/>
                </a:lnTo>
                <a:close/>
              </a:path>
            </a:pathLst>
          </a:custGeom>
          <a:solidFill>
            <a:srgbClr val="009BE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4608379" y="68580"/>
            <a:ext cx="4535805" cy="13970"/>
          </a:xfrm>
          <a:custGeom>
            <a:avLst/>
            <a:gdLst/>
            <a:ahLst/>
            <a:cxnLst/>
            <a:rect l="l" t="t" r="r" b="b"/>
            <a:pathLst>
              <a:path w="4535805" h="13969">
                <a:moveTo>
                  <a:pt x="4535620" y="0"/>
                </a:moveTo>
                <a:lnTo>
                  <a:pt x="0" y="0"/>
                </a:lnTo>
                <a:lnTo>
                  <a:pt x="45965" y="13970"/>
                </a:lnTo>
                <a:lnTo>
                  <a:pt x="4535620" y="13970"/>
                </a:lnTo>
                <a:lnTo>
                  <a:pt x="4535620" y="0"/>
                </a:lnTo>
                <a:close/>
              </a:path>
            </a:pathLst>
          </a:custGeom>
          <a:solidFill>
            <a:srgbClr val="009CD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4650166" y="81280"/>
            <a:ext cx="4493895" cy="13970"/>
          </a:xfrm>
          <a:custGeom>
            <a:avLst/>
            <a:gdLst/>
            <a:ahLst/>
            <a:cxnLst/>
            <a:rect l="l" t="t" r="r" b="b"/>
            <a:pathLst>
              <a:path w="4493895" h="13969">
                <a:moveTo>
                  <a:pt x="4493833" y="0"/>
                </a:moveTo>
                <a:lnTo>
                  <a:pt x="0" y="0"/>
                </a:lnTo>
                <a:lnTo>
                  <a:pt x="45965" y="13970"/>
                </a:lnTo>
                <a:lnTo>
                  <a:pt x="4493833" y="13970"/>
                </a:lnTo>
                <a:lnTo>
                  <a:pt x="4493833" y="0"/>
                </a:lnTo>
                <a:close/>
              </a:path>
            </a:pathLst>
          </a:custGeom>
          <a:solidFill>
            <a:srgbClr val="009CD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4696132" y="95250"/>
            <a:ext cx="4448175" cy="13970"/>
          </a:xfrm>
          <a:custGeom>
            <a:avLst/>
            <a:gdLst/>
            <a:ahLst/>
            <a:cxnLst/>
            <a:rect l="l" t="t" r="r" b="b"/>
            <a:pathLst>
              <a:path w="4448175" h="13969">
                <a:moveTo>
                  <a:pt x="4447867" y="0"/>
                </a:moveTo>
                <a:lnTo>
                  <a:pt x="0" y="0"/>
                </a:lnTo>
                <a:lnTo>
                  <a:pt x="45965" y="13970"/>
                </a:lnTo>
                <a:lnTo>
                  <a:pt x="4447867" y="13970"/>
                </a:lnTo>
                <a:lnTo>
                  <a:pt x="4447867" y="0"/>
                </a:lnTo>
                <a:close/>
              </a:path>
            </a:pathLst>
          </a:custGeom>
          <a:solidFill>
            <a:srgbClr val="009DD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4737919" y="107950"/>
            <a:ext cx="4406265" cy="13970"/>
          </a:xfrm>
          <a:custGeom>
            <a:avLst/>
            <a:gdLst/>
            <a:ahLst/>
            <a:cxnLst/>
            <a:rect l="l" t="t" r="r" b="b"/>
            <a:pathLst>
              <a:path w="4406265" h="13969">
                <a:moveTo>
                  <a:pt x="4406080" y="0"/>
                </a:moveTo>
                <a:lnTo>
                  <a:pt x="0" y="0"/>
                </a:lnTo>
                <a:lnTo>
                  <a:pt x="45965" y="13970"/>
                </a:lnTo>
                <a:lnTo>
                  <a:pt x="4406080" y="13970"/>
                </a:lnTo>
                <a:lnTo>
                  <a:pt x="4406080" y="0"/>
                </a:lnTo>
                <a:close/>
              </a:path>
            </a:pathLst>
          </a:custGeom>
          <a:solidFill>
            <a:srgbClr val="009DD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4779706" y="120650"/>
            <a:ext cx="4364355" cy="13970"/>
          </a:xfrm>
          <a:custGeom>
            <a:avLst/>
            <a:gdLst/>
            <a:ahLst/>
            <a:cxnLst/>
            <a:rect l="l" t="t" r="r" b="b"/>
            <a:pathLst>
              <a:path w="4364355" h="13969">
                <a:moveTo>
                  <a:pt x="4364293" y="0"/>
                </a:moveTo>
                <a:lnTo>
                  <a:pt x="0" y="0"/>
                </a:lnTo>
                <a:lnTo>
                  <a:pt x="20893" y="6350"/>
                </a:lnTo>
                <a:lnTo>
                  <a:pt x="48423" y="13970"/>
                </a:lnTo>
                <a:lnTo>
                  <a:pt x="4364293" y="13970"/>
                </a:lnTo>
                <a:lnTo>
                  <a:pt x="4364293" y="0"/>
                </a:lnTo>
                <a:close/>
              </a:path>
            </a:pathLst>
          </a:custGeom>
          <a:solidFill>
            <a:srgbClr val="009DD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4823542" y="133350"/>
            <a:ext cx="4320540" cy="13970"/>
          </a:xfrm>
          <a:custGeom>
            <a:avLst/>
            <a:gdLst/>
            <a:ahLst/>
            <a:cxnLst/>
            <a:rect l="l" t="t" r="r" b="b"/>
            <a:pathLst>
              <a:path w="4320540" h="13969">
                <a:moveTo>
                  <a:pt x="4320458" y="0"/>
                </a:moveTo>
                <a:lnTo>
                  <a:pt x="0" y="0"/>
                </a:lnTo>
                <a:lnTo>
                  <a:pt x="50472" y="13970"/>
                </a:lnTo>
                <a:lnTo>
                  <a:pt x="4320458" y="13970"/>
                </a:lnTo>
                <a:lnTo>
                  <a:pt x="4320458" y="0"/>
                </a:lnTo>
                <a:close/>
              </a:path>
            </a:pathLst>
          </a:custGeom>
          <a:solidFill>
            <a:srgbClr val="009ED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4869425" y="146050"/>
            <a:ext cx="4274820" cy="13970"/>
          </a:xfrm>
          <a:custGeom>
            <a:avLst/>
            <a:gdLst/>
            <a:ahLst/>
            <a:cxnLst/>
            <a:rect l="l" t="t" r="r" b="b"/>
            <a:pathLst>
              <a:path w="4274820" h="13969">
                <a:moveTo>
                  <a:pt x="4274574" y="0"/>
                </a:moveTo>
                <a:lnTo>
                  <a:pt x="0" y="0"/>
                </a:lnTo>
                <a:lnTo>
                  <a:pt x="50472" y="13970"/>
                </a:lnTo>
                <a:lnTo>
                  <a:pt x="4274574" y="13970"/>
                </a:lnTo>
                <a:lnTo>
                  <a:pt x="4274574" y="0"/>
                </a:lnTo>
                <a:close/>
              </a:path>
            </a:pathLst>
          </a:custGeom>
          <a:solidFill>
            <a:srgbClr val="009ED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4919898" y="160020"/>
            <a:ext cx="4224655" cy="13970"/>
          </a:xfrm>
          <a:custGeom>
            <a:avLst/>
            <a:gdLst/>
            <a:ahLst/>
            <a:cxnLst/>
            <a:rect l="l" t="t" r="r" b="b"/>
            <a:pathLst>
              <a:path w="4224655" h="13969">
                <a:moveTo>
                  <a:pt x="4224101" y="0"/>
                </a:moveTo>
                <a:lnTo>
                  <a:pt x="0" y="0"/>
                </a:lnTo>
                <a:lnTo>
                  <a:pt x="50472" y="13970"/>
                </a:lnTo>
                <a:lnTo>
                  <a:pt x="4224101" y="13970"/>
                </a:lnTo>
                <a:lnTo>
                  <a:pt x="4224101" y="0"/>
                </a:lnTo>
                <a:close/>
              </a:path>
            </a:pathLst>
          </a:custGeom>
          <a:solidFill>
            <a:srgbClr val="009ED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4965781" y="172720"/>
            <a:ext cx="4178300" cy="13970"/>
          </a:xfrm>
          <a:custGeom>
            <a:avLst/>
            <a:gdLst/>
            <a:ahLst/>
            <a:cxnLst/>
            <a:rect l="l" t="t" r="r" b="b"/>
            <a:pathLst>
              <a:path w="4178300" h="13969">
                <a:moveTo>
                  <a:pt x="4178218" y="0"/>
                </a:moveTo>
                <a:lnTo>
                  <a:pt x="0" y="0"/>
                </a:lnTo>
                <a:lnTo>
                  <a:pt x="50472" y="13970"/>
                </a:lnTo>
                <a:lnTo>
                  <a:pt x="4178218" y="13970"/>
                </a:lnTo>
                <a:lnTo>
                  <a:pt x="4178218" y="0"/>
                </a:lnTo>
                <a:close/>
              </a:path>
            </a:pathLst>
          </a:custGeom>
          <a:solidFill>
            <a:srgbClr val="009FD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011665" y="185420"/>
            <a:ext cx="4132579" cy="13970"/>
          </a:xfrm>
          <a:custGeom>
            <a:avLst/>
            <a:gdLst/>
            <a:ahLst/>
            <a:cxnLst/>
            <a:rect l="l" t="t" r="r" b="b"/>
            <a:pathLst>
              <a:path w="4132579" h="13969">
                <a:moveTo>
                  <a:pt x="4132334" y="0"/>
                </a:moveTo>
                <a:lnTo>
                  <a:pt x="0" y="0"/>
                </a:lnTo>
                <a:lnTo>
                  <a:pt x="50472" y="13970"/>
                </a:lnTo>
                <a:lnTo>
                  <a:pt x="4101085" y="13970"/>
                </a:lnTo>
                <a:lnTo>
                  <a:pt x="4132334" y="5079"/>
                </a:lnTo>
                <a:lnTo>
                  <a:pt x="4132334" y="0"/>
                </a:lnTo>
                <a:close/>
              </a:path>
            </a:pathLst>
          </a:custGeom>
          <a:solidFill>
            <a:srgbClr val="009FD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5057549" y="198120"/>
            <a:ext cx="4060190" cy="13970"/>
          </a:xfrm>
          <a:custGeom>
            <a:avLst/>
            <a:gdLst/>
            <a:ahLst/>
            <a:cxnLst/>
            <a:rect l="l" t="t" r="r" b="b"/>
            <a:pathLst>
              <a:path w="4060190" h="13970">
                <a:moveTo>
                  <a:pt x="4059666" y="0"/>
                </a:moveTo>
                <a:lnTo>
                  <a:pt x="0" y="0"/>
                </a:lnTo>
                <a:lnTo>
                  <a:pt x="50472" y="13970"/>
                </a:lnTo>
                <a:lnTo>
                  <a:pt x="4010561" y="13970"/>
                </a:lnTo>
                <a:lnTo>
                  <a:pt x="4059666" y="0"/>
                </a:lnTo>
                <a:close/>
              </a:path>
            </a:pathLst>
          </a:custGeom>
          <a:solidFill>
            <a:srgbClr val="00A0D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103433" y="210820"/>
            <a:ext cx="3969385" cy="13970"/>
          </a:xfrm>
          <a:custGeom>
            <a:avLst/>
            <a:gdLst/>
            <a:ahLst/>
            <a:cxnLst/>
            <a:rect l="l" t="t" r="r" b="b"/>
            <a:pathLst>
              <a:path w="3969384" h="13970">
                <a:moveTo>
                  <a:pt x="3969141" y="0"/>
                </a:moveTo>
                <a:lnTo>
                  <a:pt x="0" y="0"/>
                </a:lnTo>
                <a:lnTo>
                  <a:pt x="50472" y="13970"/>
                </a:lnTo>
                <a:lnTo>
                  <a:pt x="3920037" y="13970"/>
                </a:lnTo>
                <a:lnTo>
                  <a:pt x="3969141" y="0"/>
                </a:lnTo>
                <a:close/>
              </a:path>
            </a:pathLst>
          </a:custGeom>
          <a:solidFill>
            <a:srgbClr val="00A0D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5153905" y="224790"/>
            <a:ext cx="3869690" cy="13970"/>
          </a:xfrm>
          <a:custGeom>
            <a:avLst/>
            <a:gdLst/>
            <a:ahLst/>
            <a:cxnLst/>
            <a:rect l="l" t="t" r="r" b="b"/>
            <a:pathLst>
              <a:path w="3869690" h="13970">
                <a:moveTo>
                  <a:pt x="3869564" y="0"/>
                </a:moveTo>
                <a:lnTo>
                  <a:pt x="0" y="0"/>
                </a:lnTo>
                <a:lnTo>
                  <a:pt x="50472" y="13969"/>
                </a:lnTo>
                <a:lnTo>
                  <a:pt x="3820460" y="13969"/>
                </a:lnTo>
                <a:lnTo>
                  <a:pt x="3869564" y="0"/>
                </a:lnTo>
                <a:close/>
              </a:path>
            </a:pathLst>
          </a:custGeom>
          <a:solidFill>
            <a:srgbClr val="00A0D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5199789" y="237490"/>
            <a:ext cx="3779520" cy="13970"/>
          </a:xfrm>
          <a:custGeom>
            <a:avLst/>
            <a:gdLst/>
            <a:ahLst/>
            <a:cxnLst/>
            <a:rect l="l" t="t" r="r" b="b"/>
            <a:pathLst>
              <a:path w="3779520" h="13970">
                <a:moveTo>
                  <a:pt x="3779040" y="0"/>
                </a:moveTo>
                <a:lnTo>
                  <a:pt x="0" y="0"/>
                </a:lnTo>
                <a:lnTo>
                  <a:pt x="50472" y="13969"/>
                </a:lnTo>
                <a:lnTo>
                  <a:pt x="3729935" y="13969"/>
                </a:lnTo>
                <a:lnTo>
                  <a:pt x="3779040" y="0"/>
                </a:lnTo>
                <a:close/>
              </a:path>
            </a:pathLst>
          </a:custGeom>
          <a:solidFill>
            <a:srgbClr val="00A1D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5245673" y="250190"/>
            <a:ext cx="3688715" cy="13970"/>
          </a:xfrm>
          <a:custGeom>
            <a:avLst/>
            <a:gdLst/>
            <a:ahLst/>
            <a:cxnLst/>
            <a:rect l="l" t="t" r="r" b="b"/>
            <a:pathLst>
              <a:path w="3688715" h="13970">
                <a:moveTo>
                  <a:pt x="3688516" y="0"/>
                </a:moveTo>
                <a:lnTo>
                  <a:pt x="0" y="0"/>
                </a:lnTo>
                <a:lnTo>
                  <a:pt x="50472" y="13969"/>
                </a:lnTo>
                <a:lnTo>
                  <a:pt x="3639411" y="13969"/>
                </a:lnTo>
                <a:lnTo>
                  <a:pt x="3688516" y="0"/>
                </a:lnTo>
                <a:close/>
              </a:path>
            </a:pathLst>
          </a:custGeom>
          <a:solidFill>
            <a:srgbClr val="00A1D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5291557" y="262890"/>
            <a:ext cx="3598545" cy="13970"/>
          </a:xfrm>
          <a:custGeom>
            <a:avLst/>
            <a:gdLst/>
            <a:ahLst/>
            <a:cxnLst/>
            <a:rect l="l" t="t" r="r" b="b"/>
            <a:pathLst>
              <a:path w="3598545" h="13970">
                <a:moveTo>
                  <a:pt x="3597991" y="0"/>
                </a:moveTo>
                <a:lnTo>
                  <a:pt x="0" y="0"/>
                </a:lnTo>
                <a:lnTo>
                  <a:pt x="50472" y="13969"/>
                </a:lnTo>
                <a:lnTo>
                  <a:pt x="3548887" y="13969"/>
                </a:lnTo>
                <a:lnTo>
                  <a:pt x="3597991" y="0"/>
                </a:lnTo>
                <a:close/>
              </a:path>
            </a:pathLst>
          </a:custGeom>
          <a:solidFill>
            <a:srgbClr val="00A1D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5337441" y="275590"/>
            <a:ext cx="3507740" cy="13970"/>
          </a:xfrm>
          <a:custGeom>
            <a:avLst/>
            <a:gdLst/>
            <a:ahLst/>
            <a:cxnLst/>
            <a:rect l="l" t="t" r="r" b="b"/>
            <a:pathLst>
              <a:path w="3507740" h="13970">
                <a:moveTo>
                  <a:pt x="3507467" y="0"/>
                </a:moveTo>
                <a:lnTo>
                  <a:pt x="0" y="0"/>
                </a:lnTo>
                <a:lnTo>
                  <a:pt x="50472" y="13969"/>
                </a:lnTo>
                <a:lnTo>
                  <a:pt x="3458362" y="13969"/>
                </a:lnTo>
                <a:lnTo>
                  <a:pt x="3507467" y="0"/>
                </a:lnTo>
                <a:close/>
              </a:path>
            </a:pathLst>
          </a:custGeom>
          <a:solidFill>
            <a:srgbClr val="00A2C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5387913" y="289559"/>
            <a:ext cx="3408045" cy="13970"/>
          </a:xfrm>
          <a:custGeom>
            <a:avLst/>
            <a:gdLst/>
            <a:ahLst/>
            <a:cxnLst/>
            <a:rect l="l" t="t" r="r" b="b"/>
            <a:pathLst>
              <a:path w="3408045" h="13970">
                <a:moveTo>
                  <a:pt x="3407890" y="0"/>
                </a:moveTo>
                <a:lnTo>
                  <a:pt x="0" y="0"/>
                </a:lnTo>
                <a:lnTo>
                  <a:pt x="50472" y="13970"/>
                </a:lnTo>
                <a:lnTo>
                  <a:pt x="3358786" y="13970"/>
                </a:lnTo>
                <a:lnTo>
                  <a:pt x="3407890" y="0"/>
                </a:lnTo>
                <a:close/>
              </a:path>
            </a:pathLst>
          </a:custGeom>
          <a:solidFill>
            <a:srgbClr val="00A2C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5433797" y="302259"/>
            <a:ext cx="3317875" cy="13970"/>
          </a:xfrm>
          <a:custGeom>
            <a:avLst/>
            <a:gdLst/>
            <a:ahLst/>
            <a:cxnLst/>
            <a:rect l="l" t="t" r="r" b="b"/>
            <a:pathLst>
              <a:path w="3317875" h="13970">
                <a:moveTo>
                  <a:pt x="3317366" y="0"/>
                </a:moveTo>
                <a:lnTo>
                  <a:pt x="0" y="0"/>
                </a:lnTo>
                <a:lnTo>
                  <a:pt x="50472" y="13970"/>
                </a:lnTo>
                <a:lnTo>
                  <a:pt x="3268261" y="13970"/>
                </a:lnTo>
                <a:lnTo>
                  <a:pt x="3317366" y="0"/>
                </a:lnTo>
                <a:close/>
              </a:path>
            </a:pathLst>
          </a:custGeom>
          <a:solidFill>
            <a:srgbClr val="00A3C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5479669" y="314959"/>
            <a:ext cx="3227070" cy="26670"/>
          </a:xfrm>
          <a:custGeom>
            <a:avLst/>
            <a:gdLst/>
            <a:ahLst/>
            <a:cxnLst/>
            <a:rect l="l" t="t" r="r" b="b"/>
            <a:pathLst>
              <a:path w="3227070" h="26670">
                <a:moveTo>
                  <a:pt x="3226854" y="0"/>
                </a:moveTo>
                <a:lnTo>
                  <a:pt x="0" y="0"/>
                </a:lnTo>
                <a:lnTo>
                  <a:pt x="32131" y="8890"/>
                </a:lnTo>
                <a:lnTo>
                  <a:pt x="49161" y="12700"/>
                </a:lnTo>
                <a:lnTo>
                  <a:pt x="54838" y="13970"/>
                </a:lnTo>
                <a:lnTo>
                  <a:pt x="111633" y="26670"/>
                </a:lnTo>
                <a:lnTo>
                  <a:pt x="3133102" y="26670"/>
                </a:lnTo>
                <a:lnTo>
                  <a:pt x="3177743" y="13970"/>
                </a:lnTo>
                <a:lnTo>
                  <a:pt x="3182213" y="12700"/>
                </a:lnTo>
                <a:lnTo>
                  <a:pt x="3226854" y="0"/>
                </a:lnTo>
                <a:close/>
              </a:path>
            </a:pathLst>
          </a:custGeom>
          <a:solidFill>
            <a:srgbClr val="00A3C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5585629" y="340359"/>
            <a:ext cx="3032125" cy="13970"/>
          </a:xfrm>
          <a:custGeom>
            <a:avLst/>
            <a:gdLst/>
            <a:ahLst/>
            <a:cxnLst/>
            <a:rect l="l" t="t" r="r" b="b"/>
            <a:pathLst>
              <a:path w="3032125" h="13970">
                <a:moveTo>
                  <a:pt x="3031612" y="0"/>
                </a:moveTo>
                <a:lnTo>
                  <a:pt x="0" y="0"/>
                </a:lnTo>
                <a:lnTo>
                  <a:pt x="62471" y="13970"/>
                </a:lnTo>
                <a:lnTo>
                  <a:pt x="2982507" y="13970"/>
                </a:lnTo>
                <a:lnTo>
                  <a:pt x="3031612" y="0"/>
                </a:lnTo>
                <a:close/>
              </a:path>
            </a:pathLst>
          </a:custGeom>
          <a:solidFill>
            <a:srgbClr val="00A4C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5648101" y="354329"/>
            <a:ext cx="2920365" cy="13970"/>
          </a:xfrm>
          <a:custGeom>
            <a:avLst/>
            <a:gdLst/>
            <a:ahLst/>
            <a:cxnLst/>
            <a:rect l="l" t="t" r="r" b="b"/>
            <a:pathLst>
              <a:path w="2920365" h="13970">
                <a:moveTo>
                  <a:pt x="2920036" y="0"/>
                </a:moveTo>
                <a:lnTo>
                  <a:pt x="0" y="0"/>
                </a:lnTo>
                <a:lnTo>
                  <a:pt x="62471" y="13970"/>
                </a:lnTo>
                <a:lnTo>
                  <a:pt x="2870931" y="13970"/>
                </a:lnTo>
                <a:lnTo>
                  <a:pt x="2920036" y="0"/>
                </a:lnTo>
                <a:close/>
              </a:path>
            </a:pathLst>
          </a:custGeom>
          <a:solidFill>
            <a:srgbClr val="00A4C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5704893" y="367029"/>
            <a:ext cx="2818765" cy="13970"/>
          </a:xfrm>
          <a:custGeom>
            <a:avLst/>
            <a:gdLst/>
            <a:ahLst/>
            <a:cxnLst/>
            <a:rect l="l" t="t" r="r" b="b"/>
            <a:pathLst>
              <a:path w="2818765" h="13970">
                <a:moveTo>
                  <a:pt x="2818603" y="0"/>
                </a:moveTo>
                <a:lnTo>
                  <a:pt x="0" y="0"/>
                </a:lnTo>
                <a:lnTo>
                  <a:pt x="62471" y="13970"/>
                </a:lnTo>
                <a:lnTo>
                  <a:pt x="2769498" y="13970"/>
                </a:lnTo>
                <a:lnTo>
                  <a:pt x="2818603" y="0"/>
                </a:lnTo>
                <a:close/>
              </a:path>
            </a:pathLst>
          </a:custGeom>
          <a:solidFill>
            <a:srgbClr val="00A4C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5761685" y="379729"/>
            <a:ext cx="2717165" cy="13970"/>
          </a:xfrm>
          <a:custGeom>
            <a:avLst/>
            <a:gdLst/>
            <a:ahLst/>
            <a:cxnLst/>
            <a:rect l="l" t="t" r="r" b="b"/>
            <a:pathLst>
              <a:path w="2717165" h="13970">
                <a:moveTo>
                  <a:pt x="2717170" y="0"/>
                </a:moveTo>
                <a:lnTo>
                  <a:pt x="0" y="0"/>
                </a:lnTo>
                <a:lnTo>
                  <a:pt x="62471" y="13970"/>
                </a:lnTo>
                <a:lnTo>
                  <a:pt x="2668066" y="13970"/>
                </a:lnTo>
                <a:lnTo>
                  <a:pt x="2717170" y="0"/>
                </a:lnTo>
                <a:close/>
              </a:path>
            </a:pathLst>
          </a:custGeom>
          <a:solidFill>
            <a:srgbClr val="00A5C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5818478" y="392429"/>
            <a:ext cx="2616200" cy="13970"/>
          </a:xfrm>
          <a:custGeom>
            <a:avLst/>
            <a:gdLst/>
            <a:ahLst/>
            <a:cxnLst/>
            <a:rect l="l" t="t" r="r" b="b"/>
            <a:pathLst>
              <a:path w="2616200" h="13970">
                <a:moveTo>
                  <a:pt x="2615737" y="0"/>
                </a:moveTo>
                <a:lnTo>
                  <a:pt x="0" y="0"/>
                </a:lnTo>
                <a:lnTo>
                  <a:pt x="62471" y="13970"/>
                </a:lnTo>
                <a:lnTo>
                  <a:pt x="2566633" y="13970"/>
                </a:lnTo>
                <a:lnTo>
                  <a:pt x="2615737" y="0"/>
                </a:lnTo>
                <a:close/>
              </a:path>
            </a:pathLst>
          </a:custGeom>
          <a:solidFill>
            <a:srgbClr val="00A5C6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5875270" y="405129"/>
            <a:ext cx="2514600" cy="15240"/>
          </a:xfrm>
          <a:custGeom>
            <a:avLst/>
            <a:gdLst/>
            <a:ahLst/>
            <a:cxnLst/>
            <a:rect l="l" t="t" r="r" b="b"/>
            <a:pathLst>
              <a:path w="2514600" h="15240">
                <a:moveTo>
                  <a:pt x="2514305" y="0"/>
                </a:moveTo>
                <a:lnTo>
                  <a:pt x="0" y="0"/>
                </a:lnTo>
                <a:lnTo>
                  <a:pt x="68150" y="15240"/>
                </a:lnTo>
                <a:lnTo>
                  <a:pt x="2460736" y="15240"/>
                </a:lnTo>
                <a:lnTo>
                  <a:pt x="2514305" y="0"/>
                </a:lnTo>
                <a:close/>
              </a:path>
            </a:pathLst>
          </a:custGeom>
          <a:solidFill>
            <a:srgbClr val="00A6C5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5937741" y="419100"/>
            <a:ext cx="2402840" cy="13970"/>
          </a:xfrm>
          <a:custGeom>
            <a:avLst/>
            <a:gdLst/>
            <a:ahLst/>
            <a:cxnLst/>
            <a:rect l="l" t="t" r="r" b="b"/>
            <a:pathLst>
              <a:path w="2402840" h="13970">
                <a:moveTo>
                  <a:pt x="2402729" y="0"/>
                </a:moveTo>
                <a:lnTo>
                  <a:pt x="0" y="0"/>
                </a:lnTo>
                <a:lnTo>
                  <a:pt x="62471" y="13970"/>
                </a:lnTo>
                <a:lnTo>
                  <a:pt x="2353624" y="13970"/>
                </a:lnTo>
                <a:lnTo>
                  <a:pt x="2402729" y="0"/>
                </a:lnTo>
                <a:close/>
              </a:path>
            </a:pathLst>
          </a:custGeom>
          <a:solidFill>
            <a:srgbClr val="00A6C4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5994534" y="431800"/>
            <a:ext cx="2301875" cy="13970"/>
          </a:xfrm>
          <a:custGeom>
            <a:avLst/>
            <a:gdLst/>
            <a:ahLst/>
            <a:cxnLst/>
            <a:rect l="l" t="t" r="r" b="b"/>
            <a:pathLst>
              <a:path w="2301875" h="13970">
                <a:moveTo>
                  <a:pt x="2301296" y="0"/>
                </a:moveTo>
                <a:lnTo>
                  <a:pt x="0" y="0"/>
                </a:lnTo>
                <a:lnTo>
                  <a:pt x="62471" y="13970"/>
                </a:lnTo>
                <a:lnTo>
                  <a:pt x="2250916" y="13970"/>
                </a:lnTo>
                <a:lnTo>
                  <a:pt x="2256655" y="12700"/>
                </a:lnTo>
                <a:lnTo>
                  <a:pt x="2301296" y="0"/>
                </a:lnTo>
                <a:close/>
              </a:path>
            </a:pathLst>
          </a:custGeom>
          <a:solidFill>
            <a:srgbClr val="00A6C3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6051326" y="444500"/>
            <a:ext cx="2200275" cy="13970"/>
          </a:xfrm>
          <a:custGeom>
            <a:avLst/>
            <a:gdLst/>
            <a:ahLst/>
            <a:cxnLst/>
            <a:rect l="l" t="t" r="r" b="b"/>
            <a:pathLst>
              <a:path w="2200275" h="13970">
                <a:moveTo>
                  <a:pt x="2199863" y="0"/>
                </a:moveTo>
                <a:lnTo>
                  <a:pt x="0" y="0"/>
                </a:lnTo>
                <a:lnTo>
                  <a:pt x="62471" y="13970"/>
                </a:lnTo>
                <a:lnTo>
                  <a:pt x="2136729" y="13970"/>
                </a:lnTo>
                <a:lnTo>
                  <a:pt x="2199863" y="0"/>
                </a:lnTo>
                <a:close/>
              </a:path>
            </a:pathLst>
          </a:custGeom>
          <a:solidFill>
            <a:srgbClr val="00A7C2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6108118" y="457200"/>
            <a:ext cx="2085975" cy="13970"/>
          </a:xfrm>
          <a:custGeom>
            <a:avLst/>
            <a:gdLst/>
            <a:ahLst/>
            <a:cxnLst/>
            <a:rect l="l" t="t" r="r" b="b"/>
            <a:pathLst>
              <a:path w="2085975" h="13970">
                <a:moveTo>
                  <a:pt x="2085677" y="0"/>
                </a:moveTo>
                <a:lnTo>
                  <a:pt x="0" y="0"/>
                </a:lnTo>
                <a:lnTo>
                  <a:pt x="62471" y="13970"/>
                </a:lnTo>
                <a:lnTo>
                  <a:pt x="2022543" y="13970"/>
                </a:lnTo>
                <a:lnTo>
                  <a:pt x="2085677" y="0"/>
                </a:lnTo>
                <a:close/>
              </a:path>
            </a:pathLst>
          </a:custGeom>
          <a:solidFill>
            <a:srgbClr val="00A7C1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6164910" y="469900"/>
            <a:ext cx="1971675" cy="15240"/>
          </a:xfrm>
          <a:custGeom>
            <a:avLst/>
            <a:gdLst/>
            <a:ahLst/>
            <a:cxnLst/>
            <a:rect l="l" t="t" r="r" b="b"/>
            <a:pathLst>
              <a:path w="1971675" h="15240">
                <a:moveTo>
                  <a:pt x="1971490" y="0"/>
                </a:moveTo>
                <a:lnTo>
                  <a:pt x="0" y="0"/>
                </a:lnTo>
                <a:lnTo>
                  <a:pt x="68150" y="15239"/>
                </a:lnTo>
                <a:lnTo>
                  <a:pt x="1902617" y="15239"/>
                </a:lnTo>
                <a:lnTo>
                  <a:pt x="1971490" y="0"/>
                </a:lnTo>
                <a:close/>
              </a:path>
            </a:pathLst>
          </a:custGeom>
          <a:solidFill>
            <a:srgbClr val="00A7C0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6227382" y="483869"/>
            <a:ext cx="1845945" cy="13970"/>
          </a:xfrm>
          <a:custGeom>
            <a:avLst/>
            <a:gdLst/>
            <a:ahLst/>
            <a:cxnLst/>
            <a:rect l="l" t="t" r="r" b="b"/>
            <a:pathLst>
              <a:path w="1845945" h="13970">
                <a:moveTo>
                  <a:pt x="1845885" y="0"/>
                </a:moveTo>
                <a:lnTo>
                  <a:pt x="0" y="0"/>
                </a:lnTo>
                <a:lnTo>
                  <a:pt x="62471" y="13969"/>
                </a:lnTo>
                <a:lnTo>
                  <a:pt x="1782751" y="13969"/>
                </a:lnTo>
                <a:lnTo>
                  <a:pt x="1845885" y="0"/>
                </a:lnTo>
                <a:close/>
              </a:path>
            </a:pathLst>
          </a:custGeom>
          <a:solidFill>
            <a:srgbClr val="00A8BF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6284174" y="496569"/>
            <a:ext cx="1732280" cy="13970"/>
          </a:xfrm>
          <a:custGeom>
            <a:avLst/>
            <a:gdLst/>
            <a:ahLst/>
            <a:cxnLst/>
            <a:rect l="l" t="t" r="r" b="b"/>
            <a:pathLst>
              <a:path w="1732279" h="13970">
                <a:moveTo>
                  <a:pt x="1731699" y="0"/>
                </a:moveTo>
                <a:lnTo>
                  <a:pt x="0" y="0"/>
                </a:lnTo>
                <a:lnTo>
                  <a:pt x="34075" y="7619"/>
                </a:lnTo>
                <a:lnTo>
                  <a:pt x="72823" y="13969"/>
                </a:lnTo>
                <a:lnTo>
                  <a:pt x="1668565" y="13969"/>
                </a:lnTo>
                <a:lnTo>
                  <a:pt x="1731699" y="0"/>
                </a:lnTo>
                <a:close/>
              </a:path>
            </a:pathLst>
          </a:custGeom>
          <a:solidFill>
            <a:srgbClr val="00A8BE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6349248" y="509269"/>
            <a:ext cx="1609725" cy="13970"/>
          </a:xfrm>
          <a:custGeom>
            <a:avLst/>
            <a:gdLst/>
            <a:ahLst/>
            <a:cxnLst/>
            <a:rect l="l" t="t" r="r" b="b"/>
            <a:pathLst>
              <a:path w="1609725" h="13970">
                <a:moveTo>
                  <a:pt x="1609231" y="0"/>
                </a:moveTo>
                <a:lnTo>
                  <a:pt x="0" y="0"/>
                </a:lnTo>
                <a:lnTo>
                  <a:pt x="85245" y="13969"/>
                </a:lnTo>
                <a:lnTo>
                  <a:pt x="1528530" y="13969"/>
                </a:lnTo>
                <a:lnTo>
                  <a:pt x="1603491" y="1269"/>
                </a:lnTo>
                <a:lnTo>
                  <a:pt x="1609231" y="0"/>
                </a:lnTo>
                <a:close/>
              </a:path>
            </a:pathLst>
          </a:custGeom>
          <a:solidFill>
            <a:srgbClr val="00A9BD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6426744" y="521969"/>
            <a:ext cx="1458595" cy="13970"/>
          </a:xfrm>
          <a:custGeom>
            <a:avLst/>
            <a:gdLst/>
            <a:ahLst/>
            <a:cxnLst/>
            <a:rect l="l" t="t" r="r" b="b"/>
            <a:pathLst>
              <a:path w="1458595" h="13970">
                <a:moveTo>
                  <a:pt x="1458530" y="0"/>
                </a:moveTo>
                <a:lnTo>
                  <a:pt x="0" y="0"/>
                </a:lnTo>
                <a:lnTo>
                  <a:pt x="85245" y="13969"/>
                </a:lnTo>
                <a:lnTo>
                  <a:pt x="1376073" y="13969"/>
                </a:lnTo>
                <a:lnTo>
                  <a:pt x="1458530" y="0"/>
                </a:lnTo>
                <a:close/>
              </a:path>
            </a:pathLst>
          </a:custGeom>
          <a:solidFill>
            <a:srgbClr val="00A9BC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6511990" y="535940"/>
            <a:ext cx="1290955" cy="13970"/>
          </a:xfrm>
          <a:custGeom>
            <a:avLst/>
            <a:gdLst/>
            <a:ahLst/>
            <a:cxnLst/>
            <a:rect l="l" t="t" r="r" b="b"/>
            <a:pathLst>
              <a:path w="1290954" h="13970">
                <a:moveTo>
                  <a:pt x="1290828" y="0"/>
                </a:moveTo>
                <a:lnTo>
                  <a:pt x="0" y="0"/>
                </a:lnTo>
                <a:lnTo>
                  <a:pt x="85245" y="13970"/>
                </a:lnTo>
                <a:lnTo>
                  <a:pt x="1208371" y="13970"/>
                </a:lnTo>
                <a:lnTo>
                  <a:pt x="1290828" y="0"/>
                </a:lnTo>
                <a:close/>
              </a:path>
            </a:pathLst>
          </a:custGeom>
          <a:solidFill>
            <a:srgbClr val="00A9BB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6589485" y="548640"/>
            <a:ext cx="1138555" cy="13970"/>
          </a:xfrm>
          <a:custGeom>
            <a:avLst/>
            <a:gdLst/>
            <a:ahLst/>
            <a:cxnLst/>
            <a:rect l="l" t="t" r="r" b="b"/>
            <a:pathLst>
              <a:path w="1138554" h="13970">
                <a:moveTo>
                  <a:pt x="1138371" y="0"/>
                </a:moveTo>
                <a:lnTo>
                  <a:pt x="0" y="0"/>
                </a:lnTo>
                <a:lnTo>
                  <a:pt x="85245" y="13970"/>
                </a:lnTo>
                <a:lnTo>
                  <a:pt x="1055914" y="13970"/>
                </a:lnTo>
                <a:lnTo>
                  <a:pt x="1138371" y="0"/>
                </a:lnTo>
                <a:close/>
              </a:path>
            </a:pathLst>
          </a:custGeom>
          <a:solidFill>
            <a:srgbClr val="00AABA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6666981" y="561340"/>
            <a:ext cx="986155" cy="13970"/>
          </a:xfrm>
          <a:custGeom>
            <a:avLst/>
            <a:gdLst/>
            <a:ahLst/>
            <a:cxnLst/>
            <a:rect l="l" t="t" r="r" b="b"/>
            <a:pathLst>
              <a:path w="986154" h="13970">
                <a:moveTo>
                  <a:pt x="985914" y="0"/>
                </a:moveTo>
                <a:lnTo>
                  <a:pt x="0" y="0"/>
                </a:lnTo>
                <a:lnTo>
                  <a:pt x="30998" y="5080"/>
                </a:lnTo>
                <a:lnTo>
                  <a:pt x="127306" y="13970"/>
                </a:lnTo>
                <a:lnTo>
                  <a:pt x="853450" y="13970"/>
                </a:lnTo>
                <a:lnTo>
                  <a:pt x="978418" y="1270"/>
                </a:lnTo>
                <a:lnTo>
                  <a:pt x="985914" y="0"/>
                </a:lnTo>
                <a:close/>
              </a:path>
            </a:pathLst>
          </a:custGeom>
          <a:solidFill>
            <a:srgbClr val="00AAB9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6780530" y="574040"/>
            <a:ext cx="752475" cy="13970"/>
          </a:xfrm>
          <a:custGeom>
            <a:avLst/>
            <a:gdLst/>
            <a:ahLst/>
            <a:cxnLst/>
            <a:rect l="l" t="t" r="r" b="b"/>
            <a:pathLst>
              <a:path w="752475" h="13970">
                <a:moveTo>
                  <a:pt x="752398" y="0"/>
                </a:moveTo>
                <a:lnTo>
                  <a:pt x="0" y="0"/>
                </a:lnTo>
                <a:lnTo>
                  <a:pt x="151341" y="13970"/>
                </a:lnTo>
                <a:lnTo>
                  <a:pt x="614934" y="13970"/>
                </a:lnTo>
                <a:lnTo>
                  <a:pt x="752398" y="0"/>
                </a:lnTo>
                <a:close/>
              </a:path>
            </a:pathLst>
          </a:custGeom>
          <a:solidFill>
            <a:srgbClr val="00AAB8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6959384" y="586739"/>
            <a:ext cx="411480" cy="12700"/>
          </a:xfrm>
          <a:custGeom>
            <a:avLst/>
            <a:gdLst/>
            <a:ahLst/>
            <a:cxnLst/>
            <a:rect l="l" t="t" r="r" b="b"/>
            <a:pathLst>
              <a:path w="411479" h="12700">
                <a:moveTo>
                  <a:pt x="411086" y="0"/>
                </a:moveTo>
                <a:lnTo>
                  <a:pt x="0" y="0"/>
                </a:lnTo>
                <a:lnTo>
                  <a:pt x="0" y="7620"/>
                </a:lnTo>
                <a:lnTo>
                  <a:pt x="55029" y="7620"/>
                </a:lnTo>
                <a:lnTo>
                  <a:pt x="55029" y="10160"/>
                </a:lnTo>
                <a:lnTo>
                  <a:pt x="144360" y="10160"/>
                </a:lnTo>
                <a:lnTo>
                  <a:pt x="144360" y="12700"/>
                </a:lnTo>
                <a:lnTo>
                  <a:pt x="258330" y="12700"/>
                </a:lnTo>
                <a:lnTo>
                  <a:pt x="258330" y="10160"/>
                </a:lnTo>
                <a:lnTo>
                  <a:pt x="335178" y="10160"/>
                </a:lnTo>
                <a:lnTo>
                  <a:pt x="335178" y="7620"/>
                </a:lnTo>
                <a:lnTo>
                  <a:pt x="411086" y="7620"/>
                </a:lnTo>
                <a:lnTo>
                  <a:pt x="411086" y="0"/>
                </a:lnTo>
                <a:close/>
              </a:path>
            </a:pathLst>
          </a:custGeom>
          <a:solidFill>
            <a:srgbClr val="00ABB7">
              <a:alpha val="45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3810" y="203200"/>
            <a:ext cx="9140190" cy="6477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0" y="247650"/>
            <a:ext cx="9144000" cy="5613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3559" y="16509"/>
            <a:ext cx="8056880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E487C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30960" y="2049779"/>
            <a:ext cx="7222490" cy="1518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OP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63980"/>
            <a:ext cx="9144000" cy="1921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066800"/>
            <a:ext cx="8229600" cy="781050"/>
          </a:xfrm>
          <a:custGeom>
            <a:avLst/>
            <a:gdLst/>
            <a:ahLst/>
            <a:cxnLst/>
            <a:rect l="l" t="t" r="r" b="b"/>
            <a:pathLst>
              <a:path w="8229600" h="781050">
                <a:moveTo>
                  <a:pt x="8229600" y="0"/>
                </a:moveTo>
                <a:lnTo>
                  <a:pt x="0" y="0"/>
                </a:lnTo>
                <a:lnTo>
                  <a:pt x="0" y="781050"/>
                </a:lnTo>
                <a:lnTo>
                  <a:pt x="8229600" y="78105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1066800"/>
            <a:ext cx="8229600" cy="78105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50"/>
              </a:spcBef>
            </a:pPr>
            <a:r>
              <a:rPr sz="4500" b="1" spc="-5" dirty="0">
                <a:solidFill>
                  <a:srgbClr val="FF0000"/>
                </a:solidFill>
                <a:latin typeface="Carlito"/>
                <a:cs typeface="Carlito"/>
              </a:rPr>
              <a:t>Structural</a:t>
            </a:r>
            <a:r>
              <a:rPr sz="4500" b="1" spc="-2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4500" b="1" spc="-5" dirty="0">
                <a:solidFill>
                  <a:srgbClr val="FF0000"/>
                </a:solidFill>
                <a:latin typeface="Carlito"/>
                <a:cs typeface="Carlito"/>
              </a:rPr>
              <a:t>hazard</a:t>
            </a:r>
            <a:endParaRPr sz="45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600" y="2438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528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508000" marR="56515" indent="-447040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n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s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u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c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on  (FI)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2400" y="2438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Operand</a:t>
            </a:r>
            <a:endParaRPr sz="1800">
              <a:latin typeface="Verdana"/>
              <a:cs typeface="Verdana"/>
            </a:endParaRPr>
          </a:p>
          <a:p>
            <a:pPr marL="57785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(FO)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0" y="2438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239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Decode</a:t>
            </a:r>
            <a:endParaRPr sz="1800">
              <a:latin typeface="Verdana"/>
              <a:cs typeface="Verdana"/>
            </a:endParaRPr>
          </a:p>
          <a:p>
            <a:pPr marL="149860" marR="222885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In</a:t>
            </a:r>
            <a:r>
              <a:rPr sz="1800" spc="-15" dirty="0">
                <a:solidFill>
                  <a:srgbClr val="009CD8"/>
                </a:solidFill>
                <a:latin typeface="Times New Roman"/>
                <a:cs typeface="Times New Roman"/>
              </a:rPr>
              <a:t>s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ruct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on  (DI)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15200" y="2438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Write</a:t>
            </a:r>
            <a:endParaRPr sz="1800">
              <a:latin typeface="Verdana"/>
              <a:cs typeface="Verdana"/>
            </a:endParaRPr>
          </a:p>
          <a:p>
            <a:pPr marL="196850" marR="187960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O</a:t>
            </a:r>
            <a:r>
              <a:rPr sz="1800" spc="-15" dirty="0">
                <a:solidFill>
                  <a:srgbClr val="009CD8"/>
                </a:solidFill>
                <a:latin typeface="Verdana"/>
                <a:cs typeface="Verdana"/>
              </a:rPr>
              <a:t>p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and  (WO)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8800" y="2438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Execution</a:t>
            </a:r>
            <a:endParaRPr sz="1800">
              <a:latin typeface="Verdana"/>
              <a:cs typeface="Verdana"/>
            </a:endParaRPr>
          </a:p>
          <a:p>
            <a:pPr marL="60960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Instruction</a:t>
            </a:r>
            <a:endParaRPr sz="1800">
              <a:latin typeface="Verdana"/>
              <a:cs typeface="Verdana"/>
            </a:endParaRPr>
          </a:p>
          <a:p>
            <a:pPr marL="5588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(EI)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676400" y="2781300"/>
            <a:ext cx="5982970" cy="3924300"/>
            <a:chOff x="1676400" y="2781300"/>
            <a:chExt cx="5982970" cy="3924300"/>
          </a:xfrm>
        </p:grpSpPr>
        <p:sp>
          <p:nvSpPr>
            <p:cNvPr id="10" name="object 10"/>
            <p:cNvSpPr/>
            <p:nvPr/>
          </p:nvSpPr>
          <p:spPr>
            <a:xfrm>
              <a:off x="1981200" y="28194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80">
                  <a:moveTo>
                    <a:pt x="0" y="0"/>
                  </a:moveTo>
                  <a:lnTo>
                    <a:pt x="23368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09800" y="2781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57600" y="28194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86200" y="2781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34000" y="28194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10">
                  <a:moveTo>
                    <a:pt x="0" y="0"/>
                  </a:moveTo>
                  <a:lnTo>
                    <a:pt x="23241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562600" y="2781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010400" y="28194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39000" y="2781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62400" y="3524249"/>
              <a:ext cx="22860" cy="191770"/>
            </a:xfrm>
            <a:custGeom>
              <a:avLst/>
              <a:gdLst/>
              <a:ahLst/>
              <a:cxnLst/>
              <a:rect l="l" t="t" r="r" b="b"/>
              <a:pathLst>
                <a:path w="22860" h="191770">
                  <a:moveTo>
                    <a:pt x="22860" y="0"/>
                  </a:moveTo>
                  <a:lnTo>
                    <a:pt x="11430" y="0"/>
                  </a:lnTo>
                  <a:lnTo>
                    <a:pt x="10160" y="0"/>
                  </a:lnTo>
                  <a:lnTo>
                    <a:pt x="0" y="0"/>
                  </a:lnTo>
                  <a:lnTo>
                    <a:pt x="0" y="191770"/>
                  </a:lnTo>
                  <a:lnTo>
                    <a:pt x="10160" y="191770"/>
                  </a:lnTo>
                  <a:lnTo>
                    <a:pt x="11430" y="191770"/>
                  </a:lnTo>
                  <a:lnTo>
                    <a:pt x="22860" y="191770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0633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8398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633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9542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633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068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634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182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634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2971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635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4113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635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525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63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640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637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0754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637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086860" y="3524249"/>
              <a:ext cx="24130" cy="191770"/>
            </a:xfrm>
            <a:custGeom>
              <a:avLst/>
              <a:gdLst/>
              <a:ahLst/>
              <a:cxnLst/>
              <a:rect l="l" t="t" r="r" b="b"/>
              <a:pathLst>
                <a:path w="24129" h="191770">
                  <a:moveTo>
                    <a:pt x="24130" y="0"/>
                  </a:moveTo>
                  <a:lnTo>
                    <a:pt x="12700" y="0"/>
                  </a:lnTo>
                  <a:lnTo>
                    <a:pt x="11430" y="0"/>
                  </a:lnTo>
                  <a:lnTo>
                    <a:pt x="0" y="0"/>
                  </a:lnTo>
                  <a:lnTo>
                    <a:pt x="0" y="191770"/>
                  </a:lnTo>
                  <a:lnTo>
                    <a:pt x="11430" y="191770"/>
                  </a:lnTo>
                  <a:lnTo>
                    <a:pt x="12700" y="191770"/>
                  </a:lnTo>
                  <a:lnTo>
                    <a:pt x="24130" y="19177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0638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0972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639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1211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739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1325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73A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145279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69"/>
                  </a:lnTo>
                  <a:close/>
                </a:path>
              </a:pathLst>
            </a:custGeom>
            <a:solidFill>
              <a:srgbClr val="073A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156710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69"/>
                  </a:lnTo>
                  <a:close/>
                </a:path>
              </a:pathLst>
            </a:custGeom>
            <a:solidFill>
              <a:srgbClr val="073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1668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73C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1783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73C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191000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69"/>
                  </a:lnTo>
                  <a:close/>
                </a:path>
              </a:pathLst>
            </a:custGeom>
            <a:solidFill>
              <a:srgbClr val="073D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2024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73D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21386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73E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225289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69"/>
                  </a:lnTo>
                  <a:close/>
                </a:path>
              </a:pathLst>
            </a:custGeom>
            <a:solidFill>
              <a:srgbClr val="073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236720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69"/>
                  </a:lnTo>
                  <a:close/>
                </a:path>
              </a:pathLst>
            </a:custGeom>
            <a:solidFill>
              <a:srgbClr val="073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2481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73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2595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74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27101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28243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1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2938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2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3053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2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3167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3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32816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3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33958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35102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4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3624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3738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38531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6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39673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7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4081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7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4196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84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4310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8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44246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9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45388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A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46532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A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4767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B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4881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B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49961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51103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C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5224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D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5339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5453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55676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56818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57962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5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5910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5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6024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5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61391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51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626610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69"/>
                  </a:lnTo>
                  <a:close/>
                </a:path>
              </a:pathLst>
            </a:custGeom>
            <a:solidFill>
              <a:srgbClr val="0A5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638039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69"/>
                  </a:lnTo>
                  <a:close/>
                </a:path>
              </a:pathLst>
            </a:custGeom>
            <a:solidFill>
              <a:srgbClr val="0A52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6482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53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6596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54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672329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69"/>
                  </a:lnTo>
                  <a:close/>
                </a:path>
              </a:pathLst>
            </a:custGeom>
            <a:solidFill>
              <a:srgbClr val="0A54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68376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5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69518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55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706620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69"/>
                  </a:lnTo>
                  <a:close/>
                </a:path>
              </a:pathLst>
            </a:custGeom>
            <a:solidFill>
              <a:srgbClr val="0A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718050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69"/>
                  </a:lnTo>
                  <a:close/>
                </a:path>
              </a:pathLst>
            </a:custGeom>
            <a:solidFill>
              <a:srgbClr val="0A5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7294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57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74091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75233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8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7637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7752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9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7866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A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79806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80948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B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82092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B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8323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8437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C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85521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D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86663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8780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E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8895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9009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91236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60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92378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60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93522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6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9466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62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9580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62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96950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63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98094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6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9923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6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0038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6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0152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6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02665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6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03809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66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04952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0609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0723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8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08380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8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09524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107940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69"/>
                  </a:lnTo>
                  <a:close/>
                </a:path>
              </a:pathLst>
            </a:custGeom>
            <a:solidFill>
              <a:srgbClr val="0D69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1181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1295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A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14095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B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153659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69"/>
                  </a:lnTo>
                  <a:close/>
                </a:path>
              </a:pathLst>
            </a:custGeom>
            <a:solidFill>
              <a:srgbClr val="0D6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16509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C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176520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69"/>
                  </a:lnTo>
                  <a:close/>
                </a:path>
              </a:pathLst>
            </a:custGeom>
            <a:solidFill>
              <a:srgbClr val="0D6D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1866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199379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69"/>
                  </a:lnTo>
                  <a:close/>
                </a:path>
              </a:pathLst>
            </a:custGeom>
            <a:solidFill>
              <a:srgbClr val="0E6D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21080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E6D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22224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E6C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2336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E6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245100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69"/>
                  </a:lnTo>
                  <a:close/>
                </a:path>
              </a:pathLst>
            </a:custGeom>
            <a:solidFill>
              <a:srgbClr val="0E6B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2565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E6B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26795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E6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27939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E69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29082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E6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3022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E68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3136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E68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32510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E6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33654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3479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6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3594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3708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38225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39369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40512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4165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3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4279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2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43940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2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45084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4622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1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4737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D60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4851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49655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50799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E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51942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5308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D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5422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D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55370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56514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C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5765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B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5880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5994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A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61085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62229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C59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634990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69"/>
                  </a:lnTo>
                  <a:close/>
                </a:path>
              </a:pathLst>
            </a:custGeom>
            <a:solidFill>
              <a:srgbClr val="0C58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646420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69"/>
                  </a:lnTo>
                  <a:close/>
                </a:path>
              </a:pathLst>
            </a:custGeom>
            <a:solidFill>
              <a:srgbClr val="0B58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6565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7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66800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680709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69"/>
                  </a:lnTo>
                  <a:close/>
                </a:path>
              </a:pathLst>
            </a:custGeom>
            <a:solidFill>
              <a:srgbClr val="0B56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692140" y="3524249"/>
              <a:ext cx="24130" cy="191770"/>
            </a:xfrm>
            <a:custGeom>
              <a:avLst/>
              <a:gdLst/>
              <a:ahLst/>
              <a:cxnLst/>
              <a:rect l="l" t="t" r="r" b="b"/>
              <a:pathLst>
                <a:path w="24129" h="191770">
                  <a:moveTo>
                    <a:pt x="24130" y="0"/>
                  </a:moveTo>
                  <a:lnTo>
                    <a:pt x="11430" y="0"/>
                  </a:lnTo>
                  <a:lnTo>
                    <a:pt x="0" y="0"/>
                  </a:lnTo>
                  <a:lnTo>
                    <a:pt x="0" y="191770"/>
                  </a:lnTo>
                  <a:lnTo>
                    <a:pt x="11430" y="191770"/>
                  </a:lnTo>
                  <a:lnTo>
                    <a:pt x="24130" y="19177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0B5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715000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69"/>
                  </a:lnTo>
                  <a:close/>
                </a:path>
              </a:pathLst>
            </a:custGeom>
            <a:solidFill>
              <a:srgbClr val="0B54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726429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69"/>
                  </a:lnTo>
                  <a:close/>
                </a:path>
              </a:pathLst>
            </a:custGeom>
            <a:solidFill>
              <a:srgbClr val="0B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737859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69"/>
                  </a:lnTo>
                  <a:close/>
                </a:path>
              </a:pathLst>
            </a:custGeom>
            <a:solidFill>
              <a:srgbClr val="0B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74929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3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76072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2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7721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B5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783579" y="35242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69"/>
                  </a:lnTo>
                  <a:close/>
                </a:path>
              </a:pathLst>
            </a:custGeom>
            <a:solidFill>
              <a:srgbClr val="0B5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79500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5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0644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5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178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4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293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4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407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4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5215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4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6359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4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7502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4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8645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4C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89787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4B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90930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4B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92074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4A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93217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4A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94360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A49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95502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9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966459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8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977890" y="35242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69"/>
                  </a:moveTo>
                  <a:lnTo>
                    <a:pt x="0" y="191769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69"/>
                  </a:lnTo>
                  <a:close/>
                </a:path>
              </a:pathLst>
            </a:custGeom>
            <a:solidFill>
              <a:srgbClr val="0947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989320" y="3428999"/>
              <a:ext cx="12700" cy="381000"/>
            </a:xfrm>
            <a:custGeom>
              <a:avLst/>
              <a:gdLst/>
              <a:ahLst/>
              <a:cxnLst/>
              <a:rect l="l" t="t" r="r" b="b"/>
              <a:pathLst>
                <a:path w="12700" h="381000">
                  <a:moveTo>
                    <a:pt x="12700" y="0"/>
                  </a:moveTo>
                  <a:lnTo>
                    <a:pt x="7620" y="0"/>
                  </a:lnTo>
                  <a:lnTo>
                    <a:pt x="7620" y="95250"/>
                  </a:lnTo>
                  <a:lnTo>
                    <a:pt x="0" y="95250"/>
                  </a:lnTo>
                  <a:lnTo>
                    <a:pt x="0" y="287020"/>
                  </a:lnTo>
                  <a:lnTo>
                    <a:pt x="7620" y="287020"/>
                  </a:lnTo>
                  <a:lnTo>
                    <a:pt x="7620" y="381000"/>
                  </a:lnTo>
                  <a:lnTo>
                    <a:pt x="12700" y="381000"/>
                  </a:lnTo>
                  <a:lnTo>
                    <a:pt x="12700" y="287020"/>
                  </a:lnTo>
                  <a:lnTo>
                    <a:pt x="12700" y="9525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947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6000750" y="3430797"/>
              <a:ext cx="12700" cy="377825"/>
            </a:xfrm>
            <a:custGeom>
              <a:avLst/>
              <a:gdLst/>
              <a:ahLst/>
              <a:cxnLst/>
              <a:rect l="l" t="t" r="r" b="b"/>
              <a:pathLst>
                <a:path w="12700" h="377825">
                  <a:moveTo>
                    <a:pt x="0" y="0"/>
                  </a:moveTo>
                  <a:lnTo>
                    <a:pt x="0" y="377405"/>
                  </a:lnTo>
                  <a:lnTo>
                    <a:pt x="12700" y="371415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6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6012179" y="3436188"/>
              <a:ext cx="12700" cy="367030"/>
            </a:xfrm>
            <a:custGeom>
              <a:avLst/>
              <a:gdLst/>
              <a:ahLst/>
              <a:cxnLst/>
              <a:rect l="l" t="t" r="r" b="b"/>
              <a:pathLst>
                <a:path w="12700" h="367029">
                  <a:moveTo>
                    <a:pt x="0" y="0"/>
                  </a:moveTo>
                  <a:lnTo>
                    <a:pt x="0" y="366622"/>
                  </a:lnTo>
                  <a:lnTo>
                    <a:pt x="12700" y="360632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6023609" y="3441580"/>
              <a:ext cx="12700" cy="356235"/>
            </a:xfrm>
            <a:custGeom>
              <a:avLst/>
              <a:gdLst/>
              <a:ahLst/>
              <a:cxnLst/>
              <a:rect l="l" t="t" r="r" b="b"/>
              <a:pathLst>
                <a:path w="12700" h="356235">
                  <a:moveTo>
                    <a:pt x="0" y="0"/>
                  </a:moveTo>
                  <a:lnTo>
                    <a:pt x="0" y="355839"/>
                  </a:lnTo>
                  <a:lnTo>
                    <a:pt x="12700" y="349849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035040" y="3446971"/>
              <a:ext cx="12700" cy="345440"/>
            </a:xfrm>
            <a:custGeom>
              <a:avLst/>
              <a:gdLst/>
              <a:ahLst/>
              <a:cxnLst/>
              <a:rect l="l" t="t" r="r" b="b"/>
              <a:pathLst>
                <a:path w="12700" h="345439">
                  <a:moveTo>
                    <a:pt x="0" y="0"/>
                  </a:moveTo>
                  <a:lnTo>
                    <a:pt x="0" y="345056"/>
                  </a:lnTo>
                  <a:lnTo>
                    <a:pt x="12700" y="339066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6046470" y="3452363"/>
              <a:ext cx="12700" cy="334645"/>
            </a:xfrm>
            <a:custGeom>
              <a:avLst/>
              <a:gdLst/>
              <a:ahLst/>
              <a:cxnLst/>
              <a:rect l="l" t="t" r="r" b="b"/>
              <a:pathLst>
                <a:path w="12700" h="334645">
                  <a:moveTo>
                    <a:pt x="0" y="0"/>
                  </a:moveTo>
                  <a:lnTo>
                    <a:pt x="0" y="334273"/>
                  </a:lnTo>
                  <a:lnTo>
                    <a:pt x="12700" y="328283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6057900" y="3457754"/>
              <a:ext cx="12700" cy="323850"/>
            </a:xfrm>
            <a:custGeom>
              <a:avLst/>
              <a:gdLst/>
              <a:ahLst/>
              <a:cxnLst/>
              <a:rect l="l" t="t" r="r" b="b"/>
              <a:pathLst>
                <a:path w="12700" h="323850">
                  <a:moveTo>
                    <a:pt x="0" y="0"/>
                  </a:moveTo>
                  <a:lnTo>
                    <a:pt x="0" y="323490"/>
                  </a:lnTo>
                  <a:lnTo>
                    <a:pt x="12700" y="317500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4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6069329" y="3463146"/>
              <a:ext cx="12700" cy="313055"/>
            </a:xfrm>
            <a:custGeom>
              <a:avLst/>
              <a:gdLst/>
              <a:ahLst/>
              <a:cxnLst/>
              <a:rect l="l" t="t" r="r" b="b"/>
              <a:pathLst>
                <a:path w="12700" h="313054">
                  <a:moveTo>
                    <a:pt x="0" y="0"/>
                  </a:moveTo>
                  <a:lnTo>
                    <a:pt x="0" y="312707"/>
                  </a:lnTo>
                  <a:lnTo>
                    <a:pt x="12700" y="306716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3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6080759" y="3468537"/>
              <a:ext cx="12700" cy="302260"/>
            </a:xfrm>
            <a:custGeom>
              <a:avLst/>
              <a:gdLst/>
              <a:ahLst/>
              <a:cxnLst/>
              <a:rect l="l" t="t" r="r" b="b"/>
              <a:pathLst>
                <a:path w="12700" h="302260">
                  <a:moveTo>
                    <a:pt x="0" y="0"/>
                  </a:moveTo>
                  <a:lnTo>
                    <a:pt x="0" y="301924"/>
                  </a:lnTo>
                  <a:lnTo>
                    <a:pt x="12700" y="295933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2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6092190" y="3473929"/>
              <a:ext cx="12700" cy="291465"/>
            </a:xfrm>
            <a:custGeom>
              <a:avLst/>
              <a:gdLst/>
              <a:ahLst/>
              <a:cxnLst/>
              <a:rect l="l" t="t" r="r" b="b"/>
              <a:pathLst>
                <a:path w="12700" h="291464">
                  <a:moveTo>
                    <a:pt x="0" y="0"/>
                  </a:moveTo>
                  <a:lnTo>
                    <a:pt x="0" y="291141"/>
                  </a:lnTo>
                  <a:lnTo>
                    <a:pt x="12700" y="285150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2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103620" y="3479320"/>
              <a:ext cx="12700" cy="280670"/>
            </a:xfrm>
            <a:custGeom>
              <a:avLst/>
              <a:gdLst/>
              <a:ahLst/>
              <a:cxnLst/>
              <a:rect l="l" t="t" r="r" b="b"/>
              <a:pathLst>
                <a:path w="12700" h="280670">
                  <a:moveTo>
                    <a:pt x="0" y="0"/>
                  </a:moveTo>
                  <a:lnTo>
                    <a:pt x="0" y="280358"/>
                  </a:lnTo>
                  <a:lnTo>
                    <a:pt x="12700" y="274367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1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6115050" y="3484712"/>
              <a:ext cx="12700" cy="269875"/>
            </a:xfrm>
            <a:custGeom>
              <a:avLst/>
              <a:gdLst/>
              <a:ahLst/>
              <a:cxnLst/>
              <a:rect l="l" t="t" r="r" b="b"/>
              <a:pathLst>
                <a:path w="12700" h="269875">
                  <a:moveTo>
                    <a:pt x="0" y="0"/>
                  </a:moveTo>
                  <a:lnTo>
                    <a:pt x="0" y="269575"/>
                  </a:lnTo>
                  <a:lnTo>
                    <a:pt x="12700" y="263584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127750" y="3490702"/>
              <a:ext cx="11430" cy="257810"/>
            </a:xfrm>
            <a:custGeom>
              <a:avLst/>
              <a:gdLst/>
              <a:ahLst/>
              <a:cxnLst/>
              <a:rect l="l" t="t" r="r" b="b"/>
              <a:pathLst>
                <a:path w="11429" h="257810">
                  <a:moveTo>
                    <a:pt x="0" y="0"/>
                  </a:moveTo>
                  <a:lnTo>
                    <a:pt x="0" y="257594"/>
                  </a:lnTo>
                  <a:lnTo>
                    <a:pt x="11429" y="252202"/>
                  </a:lnTo>
                  <a:lnTo>
                    <a:pt x="11429" y="53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6137909" y="3495495"/>
              <a:ext cx="262889" cy="2480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3962400" y="3429000"/>
              <a:ext cx="2438400" cy="381000"/>
            </a:xfrm>
            <a:custGeom>
              <a:avLst/>
              <a:gdLst/>
              <a:ahLst/>
              <a:cxnLst/>
              <a:rect l="l" t="t" r="r" b="b"/>
              <a:pathLst>
                <a:path w="2438400" h="381000">
                  <a:moveTo>
                    <a:pt x="0" y="95250"/>
                  </a:moveTo>
                  <a:lnTo>
                    <a:pt x="2034539" y="95250"/>
                  </a:lnTo>
                  <a:lnTo>
                    <a:pt x="2034539" y="0"/>
                  </a:lnTo>
                  <a:lnTo>
                    <a:pt x="2438400" y="190500"/>
                  </a:lnTo>
                  <a:lnTo>
                    <a:pt x="2034539" y="381000"/>
                  </a:lnTo>
                  <a:lnTo>
                    <a:pt x="2034539" y="285750"/>
                  </a:lnTo>
                  <a:lnTo>
                    <a:pt x="0" y="285750"/>
                  </a:lnTo>
                  <a:lnTo>
                    <a:pt x="0" y="95250"/>
                  </a:lnTo>
                  <a:close/>
                </a:path>
                <a:path w="2438400" h="381000">
                  <a:moveTo>
                    <a:pt x="0" y="0"/>
                  </a:moveTo>
                  <a:lnTo>
                    <a:pt x="0" y="0"/>
                  </a:lnTo>
                </a:path>
                <a:path w="2438400" h="381000">
                  <a:moveTo>
                    <a:pt x="2438400" y="381000"/>
                  </a:moveTo>
                  <a:lnTo>
                    <a:pt x="2438400" y="3810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1676400" y="4038600"/>
              <a:ext cx="5982970" cy="2667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8" name="object 208"/>
          <p:cNvSpPr txBox="1"/>
          <p:nvPr/>
        </p:nvSpPr>
        <p:spPr>
          <a:xfrm>
            <a:off x="2890520" y="3342640"/>
            <a:ext cx="774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me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990600"/>
            <a:ext cx="7792720" cy="775970"/>
          </a:xfrm>
          <a:custGeom>
            <a:avLst/>
            <a:gdLst/>
            <a:ahLst/>
            <a:cxnLst/>
            <a:rect l="l" t="t" r="r" b="b"/>
            <a:pathLst>
              <a:path w="7792720" h="775969">
                <a:moveTo>
                  <a:pt x="7792720" y="0"/>
                </a:moveTo>
                <a:lnTo>
                  <a:pt x="0" y="0"/>
                </a:lnTo>
                <a:lnTo>
                  <a:pt x="0" y="775970"/>
                </a:lnTo>
                <a:lnTo>
                  <a:pt x="7792720" y="77597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990600"/>
            <a:ext cx="7792720" cy="77597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sz="4500" b="1" spc="-10" dirty="0">
                <a:solidFill>
                  <a:srgbClr val="FF0000"/>
                </a:solidFill>
                <a:latin typeface="Carlito"/>
                <a:cs typeface="Carlito"/>
              </a:rPr>
              <a:t>Data</a:t>
            </a:r>
            <a:r>
              <a:rPr sz="4500" b="1" spc="-1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4500" b="1" spc="-5" dirty="0">
                <a:solidFill>
                  <a:srgbClr val="FF0000"/>
                </a:solidFill>
                <a:latin typeface="Carlito"/>
                <a:cs typeface="Carlito"/>
              </a:rPr>
              <a:t>hazard</a:t>
            </a:r>
            <a:endParaRPr sz="45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363470"/>
            <a:ext cx="4425950" cy="2932854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600" spc="45" dirty="0">
                <a:latin typeface="Times New Roman"/>
                <a:cs typeface="Times New Roman"/>
              </a:rPr>
              <a:t>Example:</a:t>
            </a: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1090295" algn="l"/>
              </a:tabLst>
            </a:pPr>
            <a:r>
              <a:rPr sz="2600" spc="5" dirty="0">
                <a:latin typeface="Times New Roman"/>
                <a:cs typeface="Times New Roman"/>
              </a:rPr>
              <a:t>ADD	</a:t>
            </a:r>
            <a:r>
              <a:rPr lang="en-US" sz="2600" spc="5" dirty="0" smtClean="0">
                <a:latin typeface="Times New Roman"/>
                <a:cs typeface="Times New Roman"/>
              </a:rPr>
              <a:t>           </a:t>
            </a:r>
            <a:r>
              <a:rPr sz="2600" spc="-120" dirty="0" smtClean="0">
                <a:latin typeface="Times New Roman"/>
                <a:cs typeface="Times New Roman"/>
              </a:rPr>
              <a:t>R1</a:t>
            </a:r>
            <a:r>
              <a:rPr lang="en-US" sz="2600" spc="-120" dirty="0">
                <a:latin typeface="UnDotum"/>
                <a:cs typeface="Times New Roman"/>
              </a:rPr>
              <a:t> </a:t>
            </a:r>
            <a:r>
              <a:rPr lang="en-US" sz="2600" spc="-120" dirty="0" smtClean="0">
                <a:latin typeface="UnDotum"/>
                <a:cs typeface="Times New Roman"/>
              </a:rPr>
              <a:t>  </a:t>
            </a:r>
            <a:r>
              <a:rPr sz="2600" spc="-120" dirty="0" smtClean="0">
                <a:latin typeface="Times New Roman"/>
                <a:cs typeface="Times New Roman"/>
              </a:rPr>
              <a:t>R2+R3</a:t>
            </a: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  <a:tabLst>
                <a:tab pos="2004695" algn="l"/>
              </a:tabLst>
            </a:pPr>
            <a:r>
              <a:rPr sz="2600" spc="-85" dirty="0">
                <a:latin typeface="Times New Roman"/>
                <a:cs typeface="Times New Roman"/>
              </a:rPr>
              <a:t>SUB	</a:t>
            </a:r>
            <a:r>
              <a:rPr sz="2600" spc="-90" dirty="0" smtClean="0">
                <a:latin typeface="Times New Roman"/>
                <a:cs typeface="Times New Roman"/>
              </a:rPr>
              <a:t>R4</a:t>
            </a:r>
            <a:r>
              <a:rPr lang="en-US" sz="2600" spc="-90" dirty="0">
                <a:latin typeface="UnDotum"/>
                <a:cs typeface="Times New Roman"/>
              </a:rPr>
              <a:t> </a:t>
            </a:r>
            <a:r>
              <a:rPr lang="en-US" sz="2600" spc="-90" dirty="0" smtClean="0">
                <a:latin typeface="UnDotum"/>
                <a:cs typeface="Times New Roman"/>
              </a:rPr>
              <a:t>  </a:t>
            </a:r>
            <a:r>
              <a:rPr sz="2600" spc="-90" dirty="0" smtClean="0">
                <a:latin typeface="Times New Roman"/>
                <a:cs typeface="Times New Roman"/>
              </a:rPr>
              <a:t>R1-R5</a:t>
            </a: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2004695" algn="l"/>
              </a:tabLst>
            </a:pPr>
            <a:r>
              <a:rPr sz="2600" spc="5" dirty="0">
                <a:latin typeface="Times New Roman"/>
                <a:cs typeface="Times New Roman"/>
              </a:rPr>
              <a:t>AND	</a:t>
            </a:r>
            <a:r>
              <a:rPr sz="2600" spc="-114" dirty="0" smtClean="0">
                <a:latin typeface="Times New Roman"/>
                <a:cs typeface="Times New Roman"/>
              </a:rPr>
              <a:t>R6</a:t>
            </a:r>
            <a:r>
              <a:rPr lang="en-US" sz="2600" spc="-114" dirty="0">
                <a:latin typeface="UnDotum"/>
                <a:cs typeface="Times New Roman"/>
              </a:rPr>
              <a:t> </a:t>
            </a:r>
            <a:r>
              <a:rPr lang="en-US" sz="2600" spc="-114" dirty="0" smtClean="0">
                <a:latin typeface="UnDotum"/>
                <a:cs typeface="Times New Roman"/>
              </a:rPr>
              <a:t>   </a:t>
            </a:r>
            <a:r>
              <a:rPr sz="2600" spc="-114" dirty="0" smtClean="0">
                <a:latin typeface="Times New Roman"/>
                <a:cs typeface="Times New Roman"/>
              </a:rPr>
              <a:t>R1 </a:t>
            </a:r>
            <a:r>
              <a:rPr sz="2600" spc="5" dirty="0">
                <a:latin typeface="Times New Roman"/>
                <a:cs typeface="Times New Roman"/>
              </a:rPr>
              <a:t>AND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70" dirty="0">
                <a:latin typeface="Times New Roman"/>
                <a:cs typeface="Times New Roman"/>
              </a:rPr>
              <a:t>R7</a:t>
            </a: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2004695" algn="l"/>
              </a:tabLst>
            </a:pPr>
            <a:r>
              <a:rPr sz="2600" spc="60" dirty="0">
                <a:latin typeface="Times New Roman"/>
                <a:cs typeface="Times New Roman"/>
              </a:rPr>
              <a:t>OR	</a:t>
            </a:r>
            <a:r>
              <a:rPr sz="2600" spc="-114" dirty="0" smtClean="0">
                <a:latin typeface="Times New Roman"/>
                <a:cs typeface="Times New Roman"/>
              </a:rPr>
              <a:t>R8</a:t>
            </a:r>
            <a:r>
              <a:rPr lang="en-US" sz="2600" spc="-114" dirty="0">
                <a:latin typeface="UnDotum"/>
                <a:cs typeface="Times New Roman"/>
              </a:rPr>
              <a:t> </a:t>
            </a:r>
            <a:r>
              <a:rPr lang="en-US" sz="2600" spc="-114" dirty="0" smtClean="0">
                <a:latin typeface="UnDotum"/>
                <a:cs typeface="Times New Roman"/>
              </a:rPr>
              <a:t>   </a:t>
            </a:r>
            <a:r>
              <a:rPr sz="2600" spc="-114" dirty="0" smtClean="0">
                <a:latin typeface="Times New Roman"/>
                <a:cs typeface="Times New Roman"/>
              </a:rPr>
              <a:t>R1 </a:t>
            </a:r>
            <a:r>
              <a:rPr sz="2600" spc="60" dirty="0">
                <a:latin typeface="Times New Roman"/>
                <a:cs typeface="Times New Roman"/>
              </a:rPr>
              <a:t>OR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R9</a:t>
            </a: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2004695" algn="l"/>
              </a:tabLst>
            </a:pPr>
            <a:r>
              <a:rPr sz="2600" spc="-15" dirty="0">
                <a:latin typeface="Times New Roman"/>
                <a:cs typeface="Times New Roman"/>
              </a:rPr>
              <a:t>XOR	</a:t>
            </a:r>
            <a:r>
              <a:rPr sz="2600" spc="-175" dirty="0" smtClean="0">
                <a:latin typeface="Times New Roman"/>
                <a:cs typeface="Times New Roman"/>
              </a:rPr>
              <a:t>R10</a:t>
            </a:r>
            <a:r>
              <a:rPr lang="en-US" sz="2600" spc="-175" dirty="0">
                <a:latin typeface="UnDotum"/>
                <a:cs typeface="Times New Roman"/>
              </a:rPr>
              <a:t> </a:t>
            </a:r>
            <a:r>
              <a:rPr lang="en-US" sz="2600" spc="-175" dirty="0" smtClean="0">
                <a:latin typeface="UnDotum"/>
                <a:cs typeface="Times New Roman"/>
              </a:rPr>
              <a:t>   </a:t>
            </a:r>
            <a:r>
              <a:rPr sz="2600" spc="-175" dirty="0" smtClean="0">
                <a:latin typeface="Times New Roman"/>
                <a:cs typeface="Times New Roman"/>
              </a:rPr>
              <a:t>R1 </a:t>
            </a:r>
            <a:r>
              <a:rPr sz="2600" spc="-15" dirty="0">
                <a:latin typeface="Times New Roman"/>
                <a:cs typeface="Times New Roman"/>
              </a:rPr>
              <a:t>XOR</a:t>
            </a:r>
            <a:r>
              <a:rPr sz="2600" spc="90" dirty="0">
                <a:latin typeface="Times New Roman"/>
                <a:cs typeface="Times New Roman"/>
              </a:rPr>
              <a:t> </a:t>
            </a:r>
            <a:r>
              <a:rPr sz="2600" spc="-360" dirty="0">
                <a:latin typeface="Times New Roman"/>
                <a:cs typeface="Times New Roman"/>
              </a:rPr>
              <a:t>R11</a:t>
            </a:r>
            <a:endParaRPr sz="2600" dirty="0">
              <a:latin typeface="Times New Roman"/>
              <a:cs typeface="Times New Roman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2854036" y="3144979"/>
            <a:ext cx="2709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2881746" y="3609109"/>
            <a:ext cx="2709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2881746" y="4100944"/>
            <a:ext cx="2709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2895601" y="4585855"/>
            <a:ext cx="2709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3019463" y="5070765"/>
            <a:ext cx="2709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6089" y="1073150"/>
            <a:ext cx="312737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260" dirty="0">
                <a:solidFill>
                  <a:srgbClr val="03607A"/>
                </a:solidFill>
                <a:latin typeface="Arial"/>
                <a:cs typeface="Arial"/>
              </a:rPr>
              <a:t>Data</a:t>
            </a:r>
            <a:r>
              <a:rPr sz="5000" spc="-34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260" dirty="0">
                <a:solidFill>
                  <a:srgbClr val="03607A"/>
                </a:solidFill>
                <a:latin typeface="Arial"/>
                <a:cs typeface="Arial"/>
              </a:rPr>
              <a:t>hazard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2819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528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508000" marR="56515" indent="-447040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n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s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u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c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on  (FI)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2400" y="2819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Operand</a:t>
            </a:r>
            <a:endParaRPr sz="1800">
              <a:latin typeface="Verdana"/>
              <a:cs typeface="Verdana"/>
            </a:endParaRPr>
          </a:p>
          <a:p>
            <a:pPr marL="57785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(FO)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0" y="2819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239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Decode</a:t>
            </a:r>
            <a:endParaRPr sz="1800">
              <a:latin typeface="Verdana"/>
              <a:cs typeface="Verdana"/>
            </a:endParaRPr>
          </a:p>
          <a:p>
            <a:pPr marL="149860" marR="222885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In</a:t>
            </a:r>
            <a:r>
              <a:rPr sz="1800" spc="-15" dirty="0">
                <a:solidFill>
                  <a:srgbClr val="009CD8"/>
                </a:solidFill>
                <a:latin typeface="Times New Roman"/>
                <a:cs typeface="Times New Roman"/>
              </a:rPr>
              <a:t>s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ruct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on  (DI)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5200" y="2819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Write</a:t>
            </a:r>
            <a:endParaRPr sz="1800">
              <a:latin typeface="Verdana"/>
              <a:cs typeface="Verdana"/>
            </a:endParaRPr>
          </a:p>
          <a:p>
            <a:pPr marL="196850" marR="187960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O</a:t>
            </a:r>
            <a:r>
              <a:rPr sz="1800" spc="-15" dirty="0">
                <a:solidFill>
                  <a:srgbClr val="009CD8"/>
                </a:solidFill>
                <a:latin typeface="Verdana"/>
                <a:cs typeface="Verdana"/>
              </a:rPr>
              <a:t>p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and  (WO)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8800" y="2819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Execution</a:t>
            </a:r>
            <a:endParaRPr sz="1800">
              <a:latin typeface="Verdana"/>
              <a:cs typeface="Verdana"/>
            </a:endParaRPr>
          </a:p>
          <a:p>
            <a:pPr marL="60960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Instruction</a:t>
            </a:r>
            <a:endParaRPr sz="1800">
              <a:latin typeface="Verdana"/>
              <a:cs typeface="Verdana"/>
            </a:endParaRPr>
          </a:p>
          <a:p>
            <a:pPr marL="5588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(EI)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981200" y="3162300"/>
            <a:ext cx="5499735" cy="3695700"/>
            <a:chOff x="1981200" y="3162300"/>
            <a:chExt cx="5499735" cy="3695700"/>
          </a:xfrm>
        </p:grpSpPr>
        <p:sp>
          <p:nvSpPr>
            <p:cNvPr id="9" name="object 9"/>
            <p:cNvSpPr/>
            <p:nvPr/>
          </p:nvSpPr>
          <p:spPr>
            <a:xfrm>
              <a:off x="1981200" y="32004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80">
                  <a:moveTo>
                    <a:pt x="0" y="0"/>
                  </a:moveTo>
                  <a:lnTo>
                    <a:pt x="23368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09800" y="3162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57600" y="32004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86200" y="3162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4000" y="32004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10">
                  <a:moveTo>
                    <a:pt x="0" y="0"/>
                  </a:moveTo>
                  <a:lnTo>
                    <a:pt x="23241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562600" y="3162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10400" y="32004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239000" y="3162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62400" y="3905249"/>
              <a:ext cx="22860" cy="190500"/>
            </a:xfrm>
            <a:custGeom>
              <a:avLst/>
              <a:gdLst/>
              <a:ahLst/>
              <a:cxnLst/>
              <a:rect l="l" t="t" r="r" b="b"/>
              <a:pathLst>
                <a:path w="22860" h="190500">
                  <a:moveTo>
                    <a:pt x="22860" y="0"/>
                  </a:moveTo>
                  <a:lnTo>
                    <a:pt x="11430" y="0"/>
                  </a:lnTo>
                  <a:lnTo>
                    <a:pt x="10160" y="0"/>
                  </a:lnTo>
                  <a:lnTo>
                    <a:pt x="0" y="0"/>
                  </a:lnTo>
                  <a:lnTo>
                    <a:pt x="0" y="190500"/>
                  </a:lnTo>
                  <a:lnTo>
                    <a:pt x="10160" y="190500"/>
                  </a:lnTo>
                  <a:lnTo>
                    <a:pt x="11430" y="190500"/>
                  </a:lnTo>
                  <a:lnTo>
                    <a:pt x="22860" y="190500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0633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8398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3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9954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3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0068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4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182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4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297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5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4113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5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525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640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7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754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7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086860" y="3905249"/>
              <a:ext cx="24130" cy="190500"/>
            </a:xfrm>
            <a:custGeom>
              <a:avLst/>
              <a:gdLst/>
              <a:ahLst/>
              <a:cxnLst/>
              <a:rect l="l" t="t" r="r" b="b"/>
              <a:pathLst>
                <a:path w="24129" h="190500">
                  <a:moveTo>
                    <a:pt x="24130" y="0"/>
                  </a:moveTo>
                  <a:lnTo>
                    <a:pt x="12700" y="0"/>
                  </a:lnTo>
                  <a:lnTo>
                    <a:pt x="11430" y="0"/>
                  </a:lnTo>
                  <a:lnTo>
                    <a:pt x="0" y="0"/>
                  </a:lnTo>
                  <a:lnTo>
                    <a:pt x="0" y="190500"/>
                  </a:lnTo>
                  <a:lnTo>
                    <a:pt x="11430" y="190500"/>
                  </a:lnTo>
                  <a:lnTo>
                    <a:pt x="12700" y="190500"/>
                  </a:lnTo>
                  <a:lnTo>
                    <a:pt x="24130" y="19050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0638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097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9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211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9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1325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A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145279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73A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15671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73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1668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C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1783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C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19100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73D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2024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D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2138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E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225289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73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23672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73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2481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2595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4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2710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282439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841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2938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2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3053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2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3167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3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3281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3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33958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3510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4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3624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3738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3853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6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39673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7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4081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7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4196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4310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8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4424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9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45388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A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4653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A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4767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B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4881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B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4996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51103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C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5224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D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5339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5453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5567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56818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5796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5910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6024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6139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1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62533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6367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2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6482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3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6596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4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672329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A54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68376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A5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6939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5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7053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71805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A5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7294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7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7409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752339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B58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76377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B5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7752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9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7866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A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7980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809489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B5B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8209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B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8323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8437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C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8552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D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86663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8780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E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8895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9009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9123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0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92378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0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9352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9466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2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9580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2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9695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3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98093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9923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0038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0152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0266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03808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6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0495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0609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0723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8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0838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8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09523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1066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9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1181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1295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A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1409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B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15238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1638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C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1752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D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1866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199379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E6D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21081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E6D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2209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C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2324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24510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E6B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2565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B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26795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27939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E69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29082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E6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3022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8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3136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8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32510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33654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D6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3479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6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3594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3708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38225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3936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4051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4165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3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4279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2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43940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2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4508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4622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1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4737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0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4851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49655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5079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E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5194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5308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D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5422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D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55370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5651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C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5765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B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5880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5994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A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61085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6222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9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6337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8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6451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8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6565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7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66800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6794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6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690870" y="3905249"/>
              <a:ext cx="24130" cy="190500"/>
            </a:xfrm>
            <a:custGeom>
              <a:avLst/>
              <a:gdLst/>
              <a:ahLst/>
              <a:cxnLst/>
              <a:rect l="l" t="t" r="r" b="b"/>
              <a:pathLst>
                <a:path w="24129" h="190500">
                  <a:moveTo>
                    <a:pt x="24130" y="0"/>
                  </a:moveTo>
                  <a:lnTo>
                    <a:pt x="12700" y="0"/>
                  </a:lnTo>
                  <a:lnTo>
                    <a:pt x="11430" y="0"/>
                  </a:lnTo>
                  <a:lnTo>
                    <a:pt x="0" y="0"/>
                  </a:lnTo>
                  <a:lnTo>
                    <a:pt x="0" y="190500"/>
                  </a:lnTo>
                  <a:lnTo>
                    <a:pt x="11430" y="190500"/>
                  </a:lnTo>
                  <a:lnTo>
                    <a:pt x="12700" y="190500"/>
                  </a:lnTo>
                  <a:lnTo>
                    <a:pt x="24130" y="19050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0B5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7137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4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726429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B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737859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B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7480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3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7594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2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77215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B5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783579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B5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79500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80644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A5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81787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A4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82930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A4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8407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85215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86359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A4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87502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A4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8864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C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89787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B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90930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B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9207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A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9321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A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9436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9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95502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9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966459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8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9778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7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989320" y="3809999"/>
              <a:ext cx="12700" cy="381000"/>
            </a:xfrm>
            <a:custGeom>
              <a:avLst/>
              <a:gdLst/>
              <a:ahLst/>
              <a:cxnLst/>
              <a:rect l="l" t="t" r="r" b="b"/>
              <a:pathLst>
                <a:path w="12700" h="381000">
                  <a:moveTo>
                    <a:pt x="12700" y="0"/>
                  </a:moveTo>
                  <a:lnTo>
                    <a:pt x="7620" y="0"/>
                  </a:lnTo>
                  <a:lnTo>
                    <a:pt x="7620" y="95250"/>
                  </a:lnTo>
                  <a:lnTo>
                    <a:pt x="0" y="95250"/>
                  </a:lnTo>
                  <a:lnTo>
                    <a:pt x="0" y="285750"/>
                  </a:lnTo>
                  <a:lnTo>
                    <a:pt x="7620" y="285750"/>
                  </a:lnTo>
                  <a:lnTo>
                    <a:pt x="7620" y="381000"/>
                  </a:lnTo>
                  <a:lnTo>
                    <a:pt x="12700" y="381000"/>
                  </a:lnTo>
                  <a:lnTo>
                    <a:pt x="12700" y="285750"/>
                  </a:lnTo>
                  <a:lnTo>
                    <a:pt x="12700" y="9525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947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6000750" y="3811797"/>
              <a:ext cx="12700" cy="377825"/>
            </a:xfrm>
            <a:custGeom>
              <a:avLst/>
              <a:gdLst/>
              <a:ahLst/>
              <a:cxnLst/>
              <a:rect l="l" t="t" r="r" b="b"/>
              <a:pathLst>
                <a:path w="12700" h="377825">
                  <a:moveTo>
                    <a:pt x="0" y="0"/>
                  </a:moveTo>
                  <a:lnTo>
                    <a:pt x="0" y="377405"/>
                  </a:lnTo>
                  <a:lnTo>
                    <a:pt x="12700" y="371415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6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6012179" y="3817188"/>
              <a:ext cx="12700" cy="367030"/>
            </a:xfrm>
            <a:custGeom>
              <a:avLst/>
              <a:gdLst/>
              <a:ahLst/>
              <a:cxnLst/>
              <a:rect l="l" t="t" r="r" b="b"/>
              <a:pathLst>
                <a:path w="12700" h="367029">
                  <a:moveTo>
                    <a:pt x="0" y="0"/>
                  </a:moveTo>
                  <a:lnTo>
                    <a:pt x="0" y="366622"/>
                  </a:lnTo>
                  <a:lnTo>
                    <a:pt x="12700" y="360632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6023609" y="3822580"/>
              <a:ext cx="12700" cy="356235"/>
            </a:xfrm>
            <a:custGeom>
              <a:avLst/>
              <a:gdLst/>
              <a:ahLst/>
              <a:cxnLst/>
              <a:rect l="l" t="t" r="r" b="b"/>
              <a:pathLst>
                <a:path w="12700" h="356235">
                  <a:moveTo>
                    <a:pt x="0" y="0"/>
                  </a:moveTo>
                  <a:lnTo>
                    <a:pt x="0" y="355839"/>
                  </a:lnTo>
                  <a:lnTo>
                    <a:pt x="12700" y="349849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6035040" y="3827971"/>
              <a:ext cx="12700" cy="345440"/>
            </a:xfrm>
            <a:custGeom>
              <a:avLst/>
              <a:gdLst/>
              <a:ahLst/>
              <a:cxnLst/>
              <a:rect l="l" t="t" r="r" b="b"/>
              <a:pathLst>
                <a:path w="12700" h="345439">
                  <a:moveTo>
                    <a:pt x="0" y="0"/>
                  </a:moveTo>
                  <a:lnTo>
                    <a:pt x="0" y="345056"/>
                  </a:lnTo>
                  <a:lnTo>
                    <a:pt x="12700" y="339066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046470" y="3833363"/>
              <a:ext cx="12700" cy="334645"/>
            </a:xfrm>
            <a:custGeom>
              <a:avLst/>
              <a:gdLst/>
              <a:ahLst/>
              <a:cxnLst/>
              <a:rect l="l" t="t" r="r" b="b"/>
              <a:pathLst>
                <a:path w="12700" h="334645">
                  <a:moveTo>
                    <a:pt x="0" y="0"/>
                  </a:moveTo>
                  <a:lnTo>
                    <a:pt x="0" y="334273"/>
                  </a:lnTo>
                  <a:lnTo>
                    <a:pt x="12700" y="328283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6057900" y="3838754"/>
              <a:ext cx="12700" cy="323850"/>
            </a:xfrm>
            <a:custGeom>
              <a:avLst/>
              <a:gdLst/>
              <a:ahLst/>
              <a:cxnLst/>
              <a:rect l="l" t="t" r="r" b="b"/>
              <a:pathLst>
                <a:path w="12700" h="323850">
                  <a:moveTo>
                    <a:pt x="0" y="0"/>
                  </a:moveTo>
                  <a:lnTo>
                    <a:pt x="0" y="323490"/>
                  </a:lnTo>
                  <a:lnTo>
                    <a:pt x="12700" y="317500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4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6069329" y="3844146"/>
              <a:ext cx="12700" cy="313055"/>
            </a:xfrm>
            <a:custGeom>
              <a:avLst/>
              <a:gdLst/>
              <a:ahLst/>
              <a:cxnLst/>
              <a:rect l="l" t="t" r="r" b="b"/>
              <a:pathLst>
                <a:path w="12700" h="313054">
                  <a:moveTo>
                    <a:pt x="0" y="0"/>
                  </a:moveTo>
                  <a:lnTo>
                    <a:pt x="0" y="312707"/>
                  </a:lnTo>
                  <a:lnTo>
                    <a:pt x="12700" y="306716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3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6080759" y="3849537"/>
              <a:ext cx="12700" cy="302260"/>
            </a:xfrm>
            <a:custGeom>
              <a:avLst/>
              <a:gdLst/>
              <a:ahLst/>
              <a:cxnLst/>
              <a:rect l="l" t="t" r="r" b="b"/>
              <a:pathLst>
                <a:path w="12700" h="302260">
                  <a:moveTo>
                    <a:pt x="0" y="0"/>
                  </a:moveTo>
                  <a:lnTo>
                    <a:pt x="0" y="301924"/>
                  </a:lnTo>
                  <a:lnTo>
                    <a:pt x="12700" y="295933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2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6092190" y="3854929"/>
              <a:ext cx="12700" cy="291465"/>
            </a:xfrm>
            <a:custGeom>
              <a:avLst/>
              <a:gdLst/>
              <a:ahLst/>
              <a:cxnLst/>
              <a:rect l="l" t="t" r="r" b="b"/>
              <a:pathLst>
                <a:path w="12700" h="291464">
                  <a:moveTo>
                    <a:pt x="0" y="0"/>
                  </a:moveTo>
                  <a:lnTo>
                    <a:pt x="0" y="291141"/>
                  </a:lnTo>
                  <a:lnTo>
                    <a:pt x="12700" y="285150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2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6103620" y="3860320"/>
              <a:ext cx="12700" cy="280670"/>
            </a:xfrm>
            <a:custGeom>
              <a:avLst/>
              <a:gdLst/>
              <a:ahLst/>
              <a:cxnLst/>
              <a:rect l="l" t="t" r="r" b="b"/>
              <a:pathLst>
                <a:path w="12700" h="280670">
                  <a:moveTo>
                    <a:pt x="0" y="0"/>
                  </a:moveTo>
                  <a:lnTo>
                    <a:pt x="0" y="280358"/>
                  </a:lnTo>
                  <a:lnTo>
                    <a:pt x="12700" y="274367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1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115050" y="3865712"/>
              <a:ext cx="12700" cy="269875"/>
            </a:xfrm>
            <a:custGeom>
              <a:avLst/>
              <a:gdLst/>
              <a:ahLst/>
              <a:cxnLst/>
              <a:rect l="l" t="t" r="r" b="b"/>
              <a:pathLst>
                <a:path w="12700" h="269875">
                  <a:moveTo>
                    <a:pt x="0" y="0"/>
                  </a:moveTo>
                  <a:lnTo>
                    <a:pt x="0" y="269575"/>
                  </a:lnTo>
                  <a:lnTo>
                    <a:pt x="12700" y="263584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6126479" y="3871103"/>
              <a:ext cx="12700" cy="259079"/>
            </a:xfrm>
            <a:custGeom>
              <a:avLst/>
              <a:gdLst/>
              <a:ahLst/>
              <a:cxnLst/>
              <a:rect l="l" t="t" r="r" b="b"/>
              <a:pathLst>
                <a:path w="12700" h="259079">
                  <a:moveTo>
                    <a:pt x="0" y="0"/>
                  </a:moveTo>
                  <a:lnTo>
                    <a:pt x="0" y="258792"/>
                  </a:lnTo>
                  <a:lnTo>
                    <a:pt x="12700" y="252801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137909" y="3876495"/>
              <a:ext cx="262889" cy="2480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3962400" y="3810000"/>
              <a:ext cx="2438400" cy="381000"/>
            </a:xfrm>
            <a:custGeom>
              <a:avLst/>
              <a:gdLst/>
              <a:ahLst/>
              <a:cxnLst/>
              <a:rect l="l" t="t" r="r" b="b"/>
              <a:pathLst>
                <a:path w="2438400" h="381000">
                  <a:moveTo>
                    <a:pt x="0" y="95250"/>
                  </a:moveTo>
                  <a:lnTo>
                    <a:pt x="2034539" y="95250"/>
                  </a:lnTo>
                  <a:lnTo>
                    <a:pt x="2034539" y="0"/>
                  </a:lnTo>
                  <a:lnTo>
                    <a:pt x="2438400" y="190500"/>
                  </a:lnTo>
                  <a:lnTo>
                    <a:pt x="2034539" y="381000"/>
                  </a:lnTo>
                  <a:lnTo>
                    <a:pt x="2034539" y="285750"/>
                  </a:lnTo>
                  <a:lnTo>
                    <a:pt x="0" y="285750"/>
                  </a:lnTo>
                  <a:lnTo>
                    <a:pt x="0" y="95250"/>
                  </a:lnTo>
                  <a:close/>
                </a:path>
                <a:path w="2438400" h="381000">
                  <a:moveTo>
                    <a:pt x="0" y="0"/>
                  </a:moveTo>
                  <a:lnTo>
                    <a:pt x="0" y="0"/>
                  </a:lnTo>
                </a:path>
                <a:path w="2438400" h="381000">
                  <a:moveTo>
                    <a:pt x="2438400" y="381000"/>
                  </a:moveTo>
                  <a:lnTo>
                    <a:pt x="2438400" y="3810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6921441" y="44068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7150041" y="44068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7378641" y="44068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6921441" y="4940240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7150041" y="4940240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7378641" y="4940240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6921441" y="5473640"/>
              <a:ext cx="101718" cy="1017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7150041" y="5473640"/>
              <a:ext cx="101718" cy="1017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7378641" y="5473640"/>
              <a:ext cx="101718" cy="1017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6921441" y="60070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7150041" y="60070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7378641" y="60070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6921441" y="6540441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7150041" y="6540441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7378641" y="6540441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2514600" y="4267200"/>
              <a:ext cx="4239259" cy="25908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2" name="object 222"/>
          <p:cNvSpPr txBox="1"/>
          <p:nvPr/>
        </p:nvSpPr>
        <p:spPr>
          <a:xfrm>
            <a:off x="1085850" y="2014220"/>
            <a:ext cx="7101205" cy="773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790">
              <a:lnSpc>
                <a:spcPct val="100000"/>
              </a:lnSpc>
              <a:spcBef>
                <a:spcPts val="100"/>
              </a:spcBef>
              <a:tabLst>
                <a:tab pos="3180080" algn="l"/>
              </a:tabLst>
            </a:pPr>
            <a:r>
              <a:rPr sz="2400" spc="30" dirty="0">
                <a:latin typeface="Times New Roman"/>
                <a:cs typeface="Times New Roman"/>
              </a:rPr>
              <a:t>FO: </a:t>
            </a:r>
            <a:r>
              <a:rPr sz="2400" spc="85" dirty="0">
                <a:latin typeface="Times New Roman"/>
                <a:cs typeface="Times New Roman"/>
              </a:rPr>
              <a:t>fetch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data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55" dirty="0" smtClean="0">
                <a:latin typeface="Times New Roman"/>
                <a:cs typeface="Times New Roman"/>
              </a:rPr>
              <a:t>value</a:t>
            </a:r>
            <a:r>
              <a:rPr lang="en-US" sz="2400" spc="55" dirty="0" smtClean="0">
                <a:latin typeface="Times New Roman"/>
                <a:cs typeface="Times New Roman"/>
              </a:rPr>
              <a:t> </a:t>
            </a:r>
            <a:r>
              <a:rPr sz="2400" spc="105" dirty="0" smtClean="0">
                <a:latin typeface="Times New Roman"/>
                <a:cs typeface="Times New Roman"/>
              </a:rPr>
              <a:t>WO</a:t>
            </a:r>
            <a:r>
              <a:rPr sz="2400" spc="105" dirty="0">
                <a:latin typeface="Times New Roman"/>
                <a:cs typeface="Times New Roman"/>
              </a:rPr>
              <a:t>: </a:t>
            </a:r>
            <a:r>
              <a:rPr sz="2400" spc="100" dirty="0">
                <a:latin typeface="Times New Roman"/>
                <a:cs typeface="Times New Roman"/>
              </a:rPr>
              <a:t>store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90" dirty="0">
                <a:latin typeface="Times New Roman"/>
                <a:cs typeface="Times New Roman"/>
              </a:rPr>
              <a:t>executed</a:t>
            </a:r>
            <a:r>
              <a:rPr sz="2400" spc="-415" dirty="0">
                <a:latin typeface="Times New Roman"/>
                <a:cs typeface="Times New Roman"/>
              </a:rPr>
              <a:t> </a:t>
            </a:r>
            <a:r>
              <a:rPr lang="en-US" sz="2400" spc="-415" dirty="0" smtClean="0">
                <a:latin typeface="Times New Roman"/>
                <a:cs typeface="Times New Roman"/>
              </a:rPr>
              <a:t> </a:t>
            </a:r>
            <a:r>
              <a:rPr sz="2400" spc="55" dirty="0" smtClean="0">
                <a:latin typeface="Times New Roman"/>
                <a:cs typeface="Times New Roman"/>
              </a:rPr>
              <a:t>value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687195" algn="l"/>
                <a:tab pos="3363595" algn="l"/>
                <a:tab pos="5041265" algn="l"/>
                <a:tab pos="6716395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1	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2	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3	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4	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2890520" y="3723640"/>
            <a:ext cx="774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me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0300" y="915670"/>
            <a:ext cx="312737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260" dirty="0">
                <a:solidFill>
                  <a:srgbClr val="03607A"/>
                </a:solidFill>
                <a:latin typeface="Arial"/>
                <a:cs typeface="Arial"/>
              </a:rPr>
              <a:t>Data</a:t>
            </a:r>
            <a:r>
              <a:rPr sz="5000" spc="-34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260" dirty="0">
                <a:solidFill>
                  <a:srgbClr val="03607A"/>
                </a:solidFill>
                <a:latin typeface="Arial"/>
                <a:cs typeface="Arial"/>
              </a:rPr>
              <a:t>hazard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894840"/>
            <a:ext cx="7915909" cy="6832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98450" marR="17780" indent="-273050">
              <a:lnSpc>
                <a:spcPct val="79900"/>
              </a:lnSpc>
              <a:spcBef>
                <a:spcPts val="675"/>
              </a:spcBef>
            </a:pPr>
            <a:r>
              <a:rPr sz="3375" spc="52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35" dirty="0">
                <a:latin typeface="Times New Roman"/>
                <a:cs typeface="Times New Roman"/>
              </a:rPr>
              <a:t>Delay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load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approach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inserts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no-operation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instruction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to  </a:t>
            </a:r>
            <a:r>
              <a:rPr sz="2400" spc="60" dirty="0">
                <a:latin typeface="Times New Roman"/>
                <a:cs typeface="Times New Roman"/>
              </a:rPr>
              <a:t>avoid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125" dirty="0">
                <a:latin typeface="Times New Roman"/>
                <a:cs typeface="Times New Roman"/>
              </a:rPr>
              <a:t>data</a:t>
            </a:r>
            <a:r>
              <a:rPr sz="2400" spc="-225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conflict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41117" y="2923540"/>
            <a:ext cx="16941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10" dirty="0" smtClean="0">
                <a:latin typeface="Times New Roman"/>
                <a:cs typeface="Times New Roman"/>
              </a:rPr>
              <a:t>R</a:t>
            </a:r>
            <a:r>
              <a:rPr sz="2800" spc="-525" dirty="0" smtClean="0">
                <a:latin typeface="Times New Roman"/>
                <a:cs typeface="Times New Roman"/>
              </a:rPr>
              <a:t>1</a:t>
            </a:r>
            <a:r>
              <a:rPr lang="en-US" sz="2800" spc="-525" dirty="0" smtClean="0">
                <a:latin typeface="Times New Roman"/>
                <a:cs typeface="Times New Roman"/>
              </a:rPr>
              <a:t>              </a:t>
            </a:r>
            <a:r>
              <a:rPr sz="2800" spc="-90" dirty="0" smtClean="0">
                <a:latin typeface="Times New Roman"/>
                <a:cs typeface="Times New Roman"/>
              </a:rPr>
              <a:t>R</a:t>
            </a:r>
            <a:r>
              <a:rPr sz="2800" spc="-75" dirty="0" smtClean="0">
                <a:latin typeface="Times New Roman"/>
                <a:cs typeface="Times New Roman"/>
              </a:rPr>
              <a:t>2</a:t>
            </a:r>
            <a:r>
              <a:rPr sz="2800" spc="-35" dirty="0" smtClean="0">
                <a:latin typeface="Times New Roman"/>
                <a:cs typeface="Times New Roman"/>
              </a:rPr>
              <a:t>+</a:t>
            </a:r>
            <a:r>
              <a:rPr sz="2800" spc="-110" dirty="0" smtClean="0">
                <a:latin typeface="Times New Roman"/>
                <a:cs typeface="Times New Roman"/>
              </a:rPr>
              <a:t>R</a:t>
            </a:r>
            <a:r>
              <a:rPr sz="2800" spc="-125" dirty="0" smtClean="0">
                <a:latin typeface="Times New Roman"/>
                <a:cs typeface="Times New Roman"/>
              </a:rPr>
              <a:t>3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923540"/>
            <a:ext cx="1002665" cy="3031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Times New Roman"/>
                <a:cs typeface="Times New Roman"/>
              </a:rPr>
              <a:t>ADD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699"/>
              </a:lnSpc>
              <a:spcBef>
                <a:spcPts val="5"/>
              </a:spcBef>
            </a:pPr>
            <a:r>
              <a:rPr sz="2800" spc="85" dirty="0">
                <a:latin typeface="Times New Roman"/>
                <a:cs typeface="Times New Roman"/>
              </a:rPr>
              <a:t>No</a:t>
            </a:r>
            <a:r>
              <a:rPr sz="2800" spc="70" dirty="0">
                <a:latin typeface="Times New Roman"/>
                <a:cs typeface="Times New Roman"/>
              </a:rPr>
              <a:t>-</a:t>
            </a:r>
            <a:r>
              <a:rPr sz="2800" spc="105" dirty="0">
                <a:latin typeface="Times New Roman"/>
                <a:cs typeface="Times New Roman"/>
              </a:rPr>
              <a:t>o</a:t>
            </a:r>
            <a:r>
              <a:rPr sz="2800" spc="110" dirty="0">
                <a:latin typeface="Times New Roman"/>
                <a:cs typeface="Times New Roman"/>
              </a:rPr>
              <a:t>p  </a:t>
            </a:r>
            <a:r>
              <a:rPr sz="2800" spc="85" dirty="0">
                <a:latin typeface="Times New Roman"/>
                <a:cs typeface="Times New Roman"/>
              </a:rPr>
              <a:t>No</a:t>
            </a:r>
            <a:r>
              <a:rPr sz="2800" spc="70" dirty="0">
                <a:latin typeface="Times New Roman"/>
                <a:cs typeface="Times New Roman"/>
              </a:rPr>
              <a:t>-</a:t>
            </a:r>
            <a:r>
              <a:rPr sz="2800" spc="105" dirty="0">
                <a:latin typeface="Times New Roman"/>
                <a:cs typeface="Times New Roman"/>
              </a:rPr>
              <a:t>o</a:t>
            </a:r>
            <a:r>
              <a:rPr sz="2800" spc="110" dirty="0">
                <a:latin typeface="Times New Roman"/>
                <a:cs typeface="Times New Roman"/>
              </a:rPr>
              <a:t>p  </a:t>
            </a:r>
            <a:r>
              <a:rPr sz="2800" spc="-95" dirty="0">
                <a:latin typeface="Times New Roman"/>
                <a:cs typeface="Times New Roman"/>
              </a:rPr>
              <a:t>SUB  </a:t>
            </a:r>
            <a:r>
              <a:rPr sz="2800" dirty="0">
                <a:latin typeface="Times New Roman"/>
                <a:cs typeface="Times New Roman"/>
              </a:rPr>
              <a:t>AND  </a:t>
            </a:r>
            <a:r>
              <a:rPr sz="2800" spc="55" dirty="0">
                <a:latin typeface="Times New Roman"/>
                <a:cs typeface="Times New Roman"/>
              </a:rPr>
              <a:t>OR  </a:t>
            </a:r>
            <a:r>
              <a:rPr sz="2800" spc="-25" dirty="0">
                <a:latin typeface="Times New Roman"/>
                <a:cs typeface="Times New Roman"/>
              </a:rPr>
              <a:t>XOR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41117" y="4213859"/>
            <a:ext cx="2716683" cy="174117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75"/>
              </a:spcBef>
            </a:pPr>
            <a:r>
              <a:rPr sz="2800" spc="-100" dirty="0" smtClean="0">
                <a:latin typeface="Times New Roman"/>
                <a:cs typeface="Times New Roman"/>
              </a:rPr>
              <a:t>R4</a:t>
            </a:r>
            <a:r>
              <a:rPr lang="en-US" sz="2800" spc="-100" dirty="0">
                <a:latin typeface="UnDotum"/>
                <a:cs typeface="Times New Roman"/>
              </a:rPr>
              <a:t> </a:t>
            </a:r>
            <a:r>
              <a:rPr lang="en-US" sz="2800" spc="-100" dirty="0" smtClean="0">
                <a:latin typeface="UnDotum"/>
                <a:cs typeface="Times New Roman"/>
              </a:rPr>
              <a:t>  </a:t>
            </a:r>
            <a:r>
              <a:rPr sz="2800" spc="-100" dirty="0" smtClean="0">
                <a:latin typeface="Times New Roman"/>
                <a:cs typeface="Times New Roman"/>
              </a:rPr>
              <a:t>R1-R5  </a:t>
            </a:r>
            <a:r>
              <a:rPr lang="en-US" sz="2800" spc="-100" dirty="0" smtClean="0">
                <a:latin typeface="Times New Roman"/>
                <a:cs typeface="Times New Roman"/>
              </a:rPr>
              <a:t> </a:t>
            </a:r>
          </a:p>
          <a:p>
            <a:pPr marL="12700" marR="5080">
              <a:lnSpc>
                <a:spcPct val="100699"/>
              </a:lnSpc>
              <a:spcBef>
                <a:spcPts val="75"/>
              </a:spcBef>
            </a:pPr>
            <a:r>
              <a:rPr sz="2800" spc="-130" dirty="0" smtClean="0">
                <a:latin typeface="Times New Roman"/>
                <a:cs typeface="Times New Roman"/>
              </a:rPr>
              <a:t>R6</a:t>
            </a:r>
            <a:r>
              <a:rPr lang="en-US" sz="2800" spc="-130" dirty="0" smtClean="0">
                <a:latin typeface="UnDotum"/>
                <a:cs typeface="Times New Roman"/>
              </a:rPr>
              <a:t>   </a:t>
            </a:r>
            <a:r>
              <a:rPr sz="2800" spc="-130" dirty="0" smtClean="0">
                <a:latin typeface="Times New Roman"/>
                <a:cs typeface="Times New Roman"/>
              </a:rPr>
              <a:t>R1 </a:t>
            </a:r>
            <a:r>
              <a:rPr sz="2800" dirty="0">
                <a:latin typeface="Times New Roman"/>
                <a:cs typeface="Times New Roman"/>
              </a:rPr>
              <a:t>AND </a:t>
            </a:r>
            <a:r>
              <a:rPr sz="2800" spc="-80" dirty="0">
                <a:latin typeface="Times New Roman"/>
                <a:cs typeface="Times New Roman"/>
              </a:rPr>
              <a:t>R7  </a:t>
            </a:r>
            <a:r>
              <a:rPr sz="2800" spc="-130" dirty="0" smtClean="0">
                <a:latin typeface="Times New Roman"/>
                <a:cs typeface="Times New Roman"/>
              </a:rPr>
              <a:t>R8</a:t>
            </a:r>
            <a:r>
              <a:rPr lang="en-US" sz="2800" spc="-130" dirty="0">
                <a:latin typeface="UnDotum"/>
                <a:cs typeface="Times New Roman"/>
              </a:rPr>
              <a:t> </a:t>
            </a:r>
            <a:r>
              <a:rPr lang="en-US" sz="2800" spc="-130" dirty="0" smtClean="0">
                <a:latin typeface="UnDotum"/>
                <a:cs typeface="Times New Roman"/>
              </a:rPr>
              <a:t>  </a:t>
            </a:r>
            <a:r>
              <a:rPr sz="2800" spc="-130" dirty="0" smtClean="0">
                <a:latin typeface="Times New Roman"/>
                <a:cs typeface="Times New Roman"/>
              </a:rPr>
              <a:t>R1 </a:t>
            </a:r>
            <a:r>
              <a:rPr sz="2800" spc="55" dirty="0">
                <a:latin typeface="Times New Roman"/>
                <a:cs typeface="Times New Roman"/>
              </a:rPr>
              <a:t>OR </a:t>
            </a:r>
            <a:r>
              <a:rPr sz="2800" spc="10" dirty="0">
                <a:latin typeface="Times New Roman"/>
                <a:cs typeface="Times New Roman"/>
              </a:rPr>
              <a:t>R9  </a:t>
            </a:r>
            <a:r>
              <a:rPr sz="2800" spc="-195" dirty="0" smtClean="0">
                <a:latin typeface="Times New Roman"/>
                <a:cs typeface="Times New Roman"/>
              </a:rPr>
              <a:t>R10</a:t>
            </a:r>
            <a:r>
              <a:rPr lang="en-US" sz="2800" spc="-195" dirty="0">
                <a:latin typeface="UnDotum"/>
                <a:cs typeface="Times New Roman"/>
              </a:rPr>
              <a:t> </a:t>
            </a:r>
            <a:r>
              <a:rPr lang="en-US" sz="2800" spc="-195" dirty="0" smtClean="0">
                <a:latin typeface="UnDotum"/>
                <a:cs typeface="Times New Roman"/>
              </a:rPr>
              <a:t>   </a:t>
            </a:r>
            <a:r>
              <a:rPr sz="2800" spc="-195" dirty="0" smtClean="0">
                <a:latin typeface="Times New Roman"/>
                <a:cs typeface="Times New Roman"/>
              </a:rPr>
              <a:t>R1 </a:t>
            </a:r>
            <a:r>
              <a:rPr sz="2800" spc="-25" dirty="0">
                <a:latin typeface="Times New Roman"/>
                <a:cs typeface="Times New Roman"/>
              </a:rPr>
              <a:t>XOR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390" dirty="0">
                <a:latin typeface="Times New Roman"/>
                <a:cs typeface="Times New Roman"/>
              </a:rPr>
              <a:t>R11</a:t>
            </a:r>
            <a:endParaRPr sz="2800" dirty="0">
              <a:latin typeface="Times New Roman"/>
              <a:cs typeface="Times New Roman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2895601" y="3158834"/>
            <a:ext cx="2709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909456" y="4419600"/>
            <a:ext cx="2709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2923311" y="4849090"/>
            <a:ext cx="2709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2923311" y="5285510"/>
            <a:ext cx="2709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081808" y="5728855"/>
            <a:ext cx="2709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312547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260" dirty="0">
                <a:solidFill>
                  <a:srgbClr val="03607A"/>
                </a:solidFill>
                <a:latin typeface="Arial"/>
                <a:cs typeface="Arial"/>
              </a:rPr>
              <a:t>Data</a:t>
            </a:r>
            <a:r>
              <a:rPr sz="5000" spc="-35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260" dirty="0">
                <a:solidFill>
                  <a:srgbClr val="03607A"/>
                </a:solidFill>
                <a:latin typeface="Arial"/>
                <a:cs typeface="Arial"/>
              </a:rPr>
              <a:t>hazard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2286000"/>
            <a:ext cx="7028180" cy="3685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312547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260" dirty="0">
                <a:solidFill>
                  <a:srgbClr val="03607A"/>
                </a:solidFill>
                <a:latin typeface="Arial"/>
                <a:cs typeface="Arial"/>
              </a:rPr>
              <a:t>Data</a:t>
            </a:r>
            <a:r>
              <a:rPr sz="5000" spc="-35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260" dirty="0">
                <a:solidFill>
                  <a:srgbClr val="03607A"/>
                </a:solidFill>
                <a:latin typeface="Arial"/>
                <a:cs typeface="Arial"/>
              </a:rPr>
              <a:t>hazard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5140" y="1906270"/>
            <a:ext cx="8147050" cy="32865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indent="-273050">
              <a:lnSpc>
                <a:spcPts val="2160"/>
              </a:lnSpc>
              <a:spcBef>
                <a:spcPts val="100"/>
              </a:spcBef>
              <a:buClr>
                <a:srgbClr val="0ACFD8"/>
              </a:buClr>
              <a:buSzPct val="95000"/>
              <a:buFont typeface="UnDotum"/>
              <a:buChar char=""/>
              <a:tabLst>
                <a:tab pos="336550" algn="l"/>
              </a:tabLst>
            </a:pPr>
            <a:r>
              <a:rPr sz="2400" spc="75" dirty="0">
                <a:latin typeface="Times New Roman"/>
                <a:cs typeface="Times New Roman"/>
              </a:rPr>
              <a:t>It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can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be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further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solved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by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simple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hardware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technique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Times New Roman"/>
                <a:cs typeface="Times New Roman"/>
              </a:rPr>
              <a:t>called</a:t>
            </a:r>
            <a:endParaRPr sz="2400" dirty="0">
              <a:latin typeface="Times New Roman"/>
              <a:cs typeface="Times New Roman"/>
            </a:endParaRPr>
          </a:p>
          <a:p>
            <a:pPr marL="336550">
              <a:lnSpc>
                <a:spcPts val="2160"/>
              </a:lnSpc>
            </a:pPr>
            <a:r>
              <a:rPr sz="2400" b="1" i="1" spc="-5" dirty="0">
                <a:solidFill>
                  <a:srgbClr val="FF0000"/>
                </a:solidFill>
                <a:latin typeface="Trebuchet MS"/>
                <a:cs typeface="Trebuchet MS"/>
              </a:rPr>
              <a:t>forwarding</a:t>
            </a:r>
            <a:r>
              <a:rPr sz="2400" b="1" i="1" spc="-12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Arial"/>
                <a:cs typeface="Arial"/>
              </a:rPr>
              <a:t>(also</a:t>
            </a:r>
            <a:r>
              <a:rPr sz="24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called</a:t>
            </a:r>
            <a:r>
              <a:rPr sz="24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FF0000"/>
                </a:solidFill>
                <a:latin typeface="Trebuchet MS"/>
                <a:cs typeface="Trebuchet MS"/>
              </a:rPr>
              <a:t>bypassing</a:t>
            </a:r>
            <a:r>
              <a:rPr sz="2400" b="1" i="1" spc="-15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400" b="1" spc="30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sz="24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i="1" spc="15" dirty="0">
                <a:solidFill>
                  <a:srgbClr val="FF0000"/>
                </a:solidFill>
                <a:latin typeface="Trebuchet MS"/>
                <a:cs typeface="Trebuchet MS"/>
              </a:rPr>
              <a:t>short-circuiting</a:t>
            </a:r>
            <a:r>
              <a:rPr sz="2400" b="1" spc="15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 dirty="0">
              <a:latin typeface="Arial"/>
              <a:cs typeface="Arial"/>
            </a:endParaRPr>
          </a:p>
          <a:p>
            <a:pPr marL="336550" marR="55880" indent="-273050">
              <a:lnSpc>
                <a:spcPct val="80000"/>
              </a:lnSpc>
              <a:buClr>
                <a:srgbClr val="0ACFD8"/>
              </a:buClr>
              <a:buSzPct val="95000"/>
              <a:buFont typeface="UnDotum"/>
              <a:buChar char=""/>
              <a:tabLst>
                <a:tab pos="336550" algn="l"/>
              </a:tabLst>
            </a:pPr>
            <a:r>
              <a:rPr sz="2400" spc="75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insight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in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forwarding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that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result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is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not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Times New Roman"/>
                <a:cs typeface="Times New Roman"/>
              </a:rPr>
              <a:t>really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needed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by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SUB  </a:t>
            </a:r>
            <a:r>
              <a:rPr sz="2400" spc="90" dirty="0">
                <a:latin typeface="Times New Roman"/>
                <a:cs typeface="Times New Roman"/>
              </a:rPr>
              <a:t>until </a:t>
            </a:r>
            <a:r>
              <a:rPr sz="2400" spc="125" dirty="0">
                <a:latin typeface="Times New Roman"/>
                <a:cs typeface="Times New Roman"/>
              </a:rPr>
              <a:t>the </a:t>
            </a:r>
            <a:r>
              <a:rPr sz="2400" spc="5" dirty="0">
                <a:latin typeface="Times New Roman"/>
                <a:cs typeface="Times New Roman"/>
              </a:rPr>
              <a:t>ADD </a:t>
            </a:r>
            <a:r>
              <a:rPr sz="2400" spc="65" dirty="0">
                <a:latin typeface="Times New Roman"/>
                <a:cs typeface="Times New Roman"/>
              </a:rPr>
              <a:t>execute</a:t>
            </a:r>
            <a:r>
              <a:rPr sz="2400" spc="-210" dirty="0">
                <a:latin typeface="Times New Roman"/>
                <a:cs typeface="Times New Roman"/>
              </a:rPr>
              <a:t> </a:t>
            </a:r>
            <a:r>
              <a:rPr sz="2400" spc="65" dirty="0">
                <a:solidFill>
                  <a:srgbClr val="E1D600"/>
                </a:solidFill>
                <a:latin typeface="Times New Roman"/>
                <a:cs typeface="Times New Roman"/>
              </a:rPr>
              <a:t>completely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ACFD8"/>
              </a:buClr>
              <a:buFont typeface="UnDotum"/>
              <a:buChar char=""/>
            </a:pPr>
            <a:endParaRPr sz="2800" dirty="0">
              <a:latin typeface="Times New Roman"/>
              <a:cs typeface="Times New Roman"/>
            </a:endParaRPr>
          </a:p>
          <a:p>
            <a:pPr marL="336550" marR="79375" indent="-273050">
              <a:lnSpc>
                <a:spcPts val="1920"/>
              </a:lnSpc>
              <a:spcBef>
                <a:spcPts val="5"/>
              </a:spcBef>
              <a:buClr>
                <a:srgbClr val="0ACFD8"/>
              </a:buClr>
              <a:buSzPct val="95000"/>
              <a:buFont typeface="UnDotum"/>
              <a:buChar char=""/>
              <a:tabLst>
                <a:tab pos="336550" algn="l"/>
              </a:tabLst>
            </a:pPr>
            <a:r>
              <a:rPr sz="2400" spc="-20" dirty="0">
                <a:latin typeface="Times New Roman"/>
                <a:cs typeface="Times New Roman"/>
              </a:rPr>
              <a:t>If </a:t>
            </a:r>
            <a:r>
              <a:rPr sz="2400" spc="125" dirty="0">
                <a:latin typeface="Times New Roman"/>
                <a:cs typeface="Times New Roman"/>
              </a:rPr>
              <a:t>the </a:t>
            </a:r>
            <a:r>
              <a:rPr sz="2400" spc="60" dirty="0">
                <a:latin typeface="Times New Roman"/>
                <a:cs typeface="Times New Roman"/>
              </a:rPr>
              <a:t>forwarding </a:t>
            </a:r>
            <a:r>
              <a:rPr sz="2400" spc="85" dirty="0">
                <a:latin typeface="Times New Roman"/>
                <a:cs typeface="Times New Roman"/>
              </a:rPr>
              <a:t>hardware </a:t>
            </a:r>
            <a:r>
              <a:rPr sz="2400" spc="90" dirty="0">
                <a:latin typeface="Times New Roman"/>
                <a:cs typeface="Times New Roman"/>
              </a:rPr>
              <a:t>detects </a:t>
            </a:r>
            <a:r>
              <a:rPr sz="2400" spc="130" dirty="0">
                <a:latin typeface="Times New Roman"/>
                <a:cs typeface="Times New Roman"/>
              </a:rPr>
              <a:t>that </a:t>
            </a:r>
            <a:r>
              <a:rPr sz="2400" spc="125" dirty="0">
                <a:latin typeface="Times New Roman"/>
                <a:cs typeface="Times New Roman"/>
              </a:rPr>
              <a:t>the </a:t>
            </a:r>
            <a:r>
              <a:rPr sz="2400" spc="60" dirty="0">
                <a:latin typeface="Times New Roman"/>
                <a:cs typeface="Times New Roman"/>
              </a:rPr>
              <a:t>previous </a:t>
            </a:r>
            <a:r>
              <a:rPr sz="2400" spc="-55" dirty="0">
                <a:latin typeface="Times New Roman"/>
                <a:cs typeface="Times New Roman"/>
              </a:rPr>
              <a:t>ALU </a:t>
            </a:r>
            <a:r>
              <a:rPr sz="2400" spc="90" dirty="0">
                <a:latin typeface="Times New Roman"/>
                <a:cs typeface="Times New Roman"/>
              </a:rPr>
              <a:t>operation  </a:t>
            </a:r>
            <a:r>
              <a:rPr sz="2400" spc="80" dirty="0">
                <a:latin typeface="Times New Roman"/>
                <a:cs typeface="Times New Roman"/>
              </a:rPr>
              <a:t>has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written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register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corresponding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to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source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for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the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current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ALU  </a:t>
            </a:r>
            <a:r>
              <a:rPr sz="2400" spc="80" dirty="0">
                <a:latin typeface="Times New Roman"/>
                <a:cs typeface="Times New Roman"/>
              </a:rPr>
              <a:t>operation, control </a:t>
            </a:r>
            <a:r>
              <a:rPr sz="2400" spc="25" dirty="0">
                <a:latin typeface="Times New Roman"/>
                <a:cs typeface="Times New Roman"/>
              </a:rPr>
              <a:t>logic </a:t>
            </a:r>
            <a:r>
              <a:rPr sz="2400" spc="50" dirty="0">
                <a:latin typeface="Times New Roman"/>
                <a:cs typeface="Times New Roman"/>
              </a:rPr>
              <a:t>selects </a:t>
            </a:r>
            <a:r>
              <a:rPr sz="2400" spc="125" dirty="0">
                <a:latin typeface="Times New Roman"/>
                <a:cs typeface="Times New Roman"/>
              </a:rPr>
              <a:t>the </a:t>
            </a:r>
            <a:r>
              <a:rPr sz="2400" spc="75" dirty="0">
                <a:latin typeface="Times New Roman"/>
                <a:cs typeface="Times New Roman"/>
              </a:rPr>
              <a:t>results </a:t>
            </a:r>
            <a:r>
              <a:rPr sz="2400" spc="80" dirty="0">
                <a:latin typeface="Times New Roman"/>
                <a:cs typeface="Times New Roman"/>
              </a:rPr>
              <a:t>in </a:t>
            </a:r>
            <a:r>
              <a:rPr sz="2400" spc="-55" dirty="0">
                <a:latin typeface="Times New Roman"/>
                <a:cs typeface="Times New Roman"/>
              </a:rPr>
              <a:t>ALU </a:t>
            </a:r>
            <a:r>
              <a:rPr sz="2400" spc="85" dirty="0">
                <a:latin typeface="Times New Roman"/>
                <a:cs typeface="Times New Roman"/>
              </a:rPr>
              <a:t>instead </a:t>
            </a:r>
            <a:r>
              <a:rPr sz="2400" spc="10" dirty="0">
                <a:latin typeface="Times New Roman"/>
                <a:cs typeface="Times New Roman"/>
              </a:rPr>
              <a:t>of </a:t>
            </a:r>
            <a:r>
              <a:rPr sz="2400" spc="70" dirty="0">
                <a:latin typeface="Times New Roman"/>
                <a:cs typeface="Times New Roman"/>
              </a:rPr>
              <a:t>from  </a:t>
            </a:r>
            <a:r>
              <a:rPr sz="2400" spc="95" dirty="0">
                <a:latin typeface="Times New Roman"/>
                <a:cs typeface="Times New Roman"/>
              </a:rPr>
              <a:t>memory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312547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260" dirty="0">
                <a:solidFill>
                  <a:srgbClr val="03607A"/>
                </a:solidFill>
                <a:latin typeface="Arial"/>
                <a:cs typeface="Arial"/>
              </a:rPr>
              <a:t>Data</a:t>
            </a:r>
            <a:r>
              <a:rPr sz="5000" spc="-35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260" dirty="0">
                <a:solidFill>
                  <a:srgbClr val="03607A"/>
                </a:solidFill>
                <a:latin typeface="Arial"/>
                <a:cs typeface="Arial"/>
              </a:rPr>
              <a:t>hazard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6800" y="2284729"/>
            <a:ext cx="7078980" cy="3153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9300" y="673100"/>
            <a:ext cx="670052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254" dirty="0">
                <a:solidFill>
                  <a:srgbClr val="03607A"/>
                </a:solidFill>
                <a:latin typeface="Arial"/>
                <a:cs typeface="Arial"/>
              </a:rPr>
              <a:t>Data </a:t>
            </a:r>
            <a:r>
              <a:rPr sz="5000" spc="-320" dirty="0">
                <a:solidFill>
                  <a:srgbClr val="03607A"/>
                </a:solidFill>
                <a:latin typeface="Arial"/>
                <a:cs typeface="Arial"/>
              </a:rPr>
              <a:t>Hazard</a:t>
            </a:r>
            <a:r>
              <a:rPr sz="5000" spc="-31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215" dirty="0">
                <a:solidFill>
                  <a:srgbClr val="03607A"/>
                </a:solidFill>
                <a:latin typeface="Arial"/>
                <a:cs typeface="Arial"/>
              </a:rPr>
              <a:t>Classification</a:t>
            </a:r>
            <a:endParaRPr sz="5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5140" y="1927859"/>
            <a:ext cx="5382895" cy="3919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999490" algn="ctr">
              <a:lnSpc>
                <a:spcPct val="100000"/>
              </a:lnSpc>
              <a:spcBef>
                <a:spcPts val="100"/>
              </a:spcBef>
            </a:pPr>
            <a:r>
              <a:rPr sz="3675" spc="135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90" dirty="0">
                <a:latin typeface="Times New Roman"/>
                <a:cs typeface="Times New Roman"/>
              </a:rPr>
              <a:t>Three </a:t>
            </a:r>
            <a:r>
              <a:rPr sz="2600" spc="80" dirty="0">
                <a:latin typeface="Times New Roman"/>
                <a:cs typeface="Times New Roman"/>
              </a:rPr>
              <a:t>types </a:t>
            </a:r>
            <a:r>
              <a:rPr sz="2600" spc="20" dirty="0">
                <a:latin typeface="Times New Roman"/>
                <a:cs typeface="Times New Roman"/>
              </a:rPr>
              <a:t>of </a:t>
            </a:r>
            <a:r>
              <a:rPr sz="2600" spc="135" dirty="0">
                <a:latin typeface="Times New Roman"/>
                <a:cs typeface="Times New Roman"/>
              </a:rPr>
              <a:t>data</a:t>
            </a:r>
            <a:r>
              <a:rPr sz="2600" spc="-24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hazards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50" dirty="0">
              <a:latin typeface="Times New Roman"/>
              <a:cs typeface="Times New Roman"/>
            </a:endParaRPr>
          </a:p>
          <a:p>
            <a:pPr marR="938530" algn="ctr">
              <a:lnSpc>
                <a:spcPct val="100000"/>
              </a:lnSpc>
              <a:tabLst>
                <a:tab pos="1272540" algn="l"/>
              </a:tabLst>
            </a:pPr>
            <a:r>
              <a:rPr sz="3075" spc="-22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-15" dirty="0">
                <a:latin typeface="Times New Roman"/>
                <a:cs typeface="Times New Roman"/>
              </a:rPr>
              <a:t>RAW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:	</a:t>
            </a:r>
            <a:r>
              <a:rPr sz="2400" spc="60" dirty="0">
                <a:latin typeface="Times New Roman"/>
                <a:cs typeface="Times New Roman"/>
              </a:rPr>
              <a:t>Read </a:t>
            </a:r>
            <a:r>
              <a:rPr sz="2400" spc="40" dirty="0">
                <a:latin typeface="Times New Roman"/>
                <a:cs typeface="Times New Roman"/>
              </a:rPr>
              <a:t>After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110" dirty="0" smtClean="0">
                <a:latin typeface="Times New Roman"/>
                <a:cs typeface="Times New Roman"/>
              </a:rPr>
              <a:t>Write</a:t>
            </a:r>
            <a:endParaRPr sz="2400" dirty="0" smtClean="0">
              <a:latin typeface="Times New Roman"/>
              <a:cs typeface="Times New Roman"/>
            </a:endParaRPr>
          </a:p>
          <a:p>
            <a:pPr marR="1242060" algn="r">
              <a:lnSpc>
                <a:spcPct val="100000"/>
              </a:lnSpc>
              <a:spcBef>
                <a:spcPts val="300"/>
              </a:spcBef>
            </a:pPr>
            <a:r>
              <a:rPr sz="3075" spc="82" baseline="9485" dirty="0" smtClean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55" dirty="0" smtClean="0">
                <a:latin typeface="Times New Roman"/>
                <a:cs typeface="Times New Roman"/>
              </a:rPr>
              <a:t>WAW </a:t>
            </a:r>
            <a:r>
              <a:rPr sz="2400" spc="-55" dirty="0" smtClean="0">
                <a:latin typeface="Times New Roman"/>
                <a:cs typeface="Times New Roman"/>
              </a:rPr>
              <a:t>: </a:t>
            </a:r>
            <a:r>
              <a:rPr sz="2400" spc="114" dirty="0" smtClean="0">
                <a:latin typeface="Times New Roman"/>
                <a:cs typeface="Times New Roman"/>
              </a:rPr>
              <a:t>Write </a:t>
            </a:r>
            <a:r>
              <a:rPr sz="2400" spc="40" dirty="0" smtClean="0">
                <a:latin typeface="Times New Roman"/>
                <a:cs typeface="Times New Roman"/>
              </a:rPr>
              <a:t>After</a:t>
            </a:r>
            <a:r>
              <a:rPr sz="2400" spc="-195" dirty="0" smtClean="0">
                <a:latin typeface="Times New Roman"/>
                <a:cs typeface="Times New Roman"/>
              </a:rPr>
              <a:t> </a:t>
            </a:r>
            <a:r>
              <a:rPr sz="2400" spc="110" dirty="0" smtClean="0">
                <a:latin typeface="Times New Roman"/>
                <a:cs typeface="Times New Roman"/>
              </a:rPr>
              <a:t>Write</a:t>
            </a:r>
            <a:endParaRPr sz="2400" dirty="0" smtClean="0">
              <a:latin typeface="Times New Roman"/>
              <a:cs typeface="Times New Roman"/>
            </a:endParaRPr>
          </a:p>
          <a:p>
            <a:pPr marR="1014094" algn="ctr">
              <a:lnSpc>
                <a:spcPct val="100000"/>
              </a:lnSpc>
              <a:spcBef>
                <a:spcPts val="310"/>
              </a:spcBef>
            </a:pPr>
            <a:r>
              <a:rPr sz="3075" spc="-15" baseline="9485" dirty="0" smtClean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-10" dirty="0">
                <a:latin typeface="Times New Roman"/>
                <a:cs typeface="Times New Roman"/>
              </a:rPr>
              <a:t>WAR </a:t>
            </a:r>
            <a:r>
              <a:rPr sz="2400" spc="-55" dirty="0">
                <a:latin typeface="Times New Roman"/>
                <a:cs typeface="Times New Roman"/>
              </a:rPr>
              <a:t>: </a:t>
            </a:r>
            <a:r>
              <a:rPr sz="2400" spc="114" dirty="0">
                <a:latin typeface="Times New Roman"/>
                <a:cs typeface="Times New Roman"/>
              </a:rPr>
              <a:t>Write </a:t>
            </a:r>
            <a:r>
              <a:rPr sz="2400" spc="40" dirty="0">
                <a:latin typeface="Times New Roman"/>
                <a:cs typeface="Times New Roman"/>
              </a:rPr>
              <a:t>After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Read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50" dirty="0">
              <a:latin typeface="Times New Roman"/>
              <a:cs typeface="Times New Roman"/>
            </a:endParaRPr>
          </a:p>
          <a:p>
            <a:pPr marL="1471930" indent="-343535">
              <a:lnSpc>
                <a:spcPct val="100000"/>
              </a:lnSpc>
              <a:buChar char="•"/>
              <a:tabLst>
                <a:tab pos="1471295" algn="l"/>
                <a:tab pos="1471930" algn="l"/>
              </a:tabLst>
            </a:pPr>
            <a:r>
              <a:rPr sz="3200" spc="-5" dirty="0">
                <a:latin typeface="Times New Roman"/>
                <a:cs typeface="Times New Roman"/>
              </a:rPr>
              <a:t>RAR </a:t>
            </a:r>
            <a:r>
              <a:rPr sz="3200" dirty="0">
                <a:latin typeface="Times New Roman"/>
                <a:cs typeface="Times New Roman"/>
              </a:rPr>
              <a:t>: Read </a:t>
            </a:r>
            <a:r>
              <a:rPr sz="3200" spc="-5" dirty="0">
                <a:latin typeface="Times New Roman"/>
                <a:cs typeface="Times New Roman"/>
              </a:rPr>
              <a:t>After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Read</a:t>
            </a:r>
          </a:p>
          <a:p>
            <a:pPr marR="1205865" algn="r">
              <a:lnSpc>
                <a:spcPct val="100000"/>
              </a:lnSpc>
              <a:spcBef>
                <a:spcPts val="360"/>
              </a:spcBef>
            </a:pPr>
            <a:r>
              <a:rPr sz="4200" baseline="3968" dirty="0">
                <a:latin typeface="Times New Roman"/>
                <a:cs typeface="Times New Roman"/>
              </a:rPr>
              <a:t>–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this a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hazard?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664210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440">
                <a:solidFill>
                  <a:srgbClr val="03607A"/>
                </a:solidFill>
                <a:latin typeface="Arial"/>
                <a:cs typeface="Arial"/>
              </a:rPr>
              <a:t>Read </a:t>
            </a:r>
            <a:r>
              <a:rPr lang="en-US" sz="5000" spc="-440" smtClean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55" smtClean="0">
                <a:solidFill>
                  <a:srgbClr val="03607A"/>
                </a:solidFill>
                <a:latin typeface="Arial"/>
                <a:cs typeface="Arial"/>
              </a:rPr>
              <a:t>After </a:t>
            </a:r>
            <a:r>
              <a:rPr sz="5000" spc="-40" dirty="0">
                <a:solidFill>
                  <a:srgbClr val="03607A"/>
                </a:solidFill>
                <a:latin typeface="Arial"/>
                <a:cs typeface="Arial"/>
              </a:rPr>
              <a:t>Write</a:t>
            </a:r>
            <a:r>
              <a:rPr sz="5000" spc="-34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390" dirty="0">
                <a:solidFill>
                  <a:srgbClr val="03607A"/>
                </a:solidFill>
                <a:latin typeface="Arial"/>
                <a:cs typeface="Arial"/>
              </a:rPr>
              <a:t>(RAW)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8940" y="2242820"/>
            <a:ext cx="8171815" cy="287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0" marR="64135" indent="-273050" algn="just">
              <a:lnSpc>
                <a:spcPct val="100000"/>
              </a:lnSpc>
              <a:spcBef>
                <a:spcPts val="100"/>
              </a:spcBef>
            </a:pPr>
            <a:r>
              <a:rPr sz="3675" spc="-82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-55" dirty="0">
                <a:latin typeface="Times New Roman"/>
                <a:cs typeface="Times New Roman"/>
              </a:rPr>
              <a:t>A </a:t>
            </a:r>
            <a:r>
              <a:rPr sz="2600" spc="120" dirty="0">
                <a:latin typeface="Times New Roman"/>
                <a:cs typeface="Times New Roman"/>
              </a:rPr>
              <a:t>read </a:t>
            </a:r>
            <a:r>
              <a:rPr sz="2600" spc="85" dirty="0">
                <a:latin typeface="Times New Roman"/>
                <a:cs typeface="Times New Roman"/>
              </a:rPr>
              <a:t>after write </a:t>
            </a:r>
            <a:r>
              <a:rPr sz="2600" spc="30" dirty="0">
                <a:latin typeface="Times New Roman"/>
                <a:cs typeface="Times New Roman"/>
              </a:rPr>
              <a:t>(RAW) </a:t>
            </a:r>
            <a:r>
              <a:rPr sz="2600" spc="135" dirty="0">
                <a:latin typeface="Times New Roman"/>
                <a:cs typeface="Times New Roman"/>
              </a:rPr>
              <a:t>data </a:t>
            </a:r>
            <a:r>
              <a:rPr sz="2600" spc="130" dirty="0">
                <a:latin typeface="Times New Roman"/>
                <a:cs typeface="Times New Roman"/>
              </a:rPr>
              <a:t>hazard </a:t>
            </a:r>
            <a:r>
              <a:rPr sz="2600" spc="65" dirty="0">
                <a:latin typeface="Times New Roman"/>
                <a:cs typeface="Times New Roman"/>
              </a:rPr>
              <a:t>refers </a:t>
            </a:r>
            <a:r>
              <a:rPr sz="2600" spc="155" dirty="0">
                <a:latin typeface="Times New Roman"/>
                <a:cs typeface="Times New Roman"/>
              </a:rPr>
              <a:t>to </a:t>
            </a:r>
            <a:r>
              <a:rPr sz="2600" spc="90" dirty="0">
                <a:latin typeface="Times New Roman"/>
                <a:cs typeface="Times New Roman"/>
              </a:rPr>
              <a:t>a  </a:t>
            </a:r>
            <a:r>
              <a:rPr sz="2600" spc="110" dirty="0">
                <a:latin typeface="Times New Roman"/>
                <a:cs typeface="Times New Roman"/>
              </a:rPr>
              <a:t>situation </a:t>
            </a:r>
            <a:r>
              <a:rPr sz="2600" spc="105" dirty="0">
                <a:latin typeface="Times New Roman"/>
                <a:cs typeface="Times New Roman"/>
              </a:rPr>
              <a:t>where </a:t>
            </a:r>
            <a:r>
              <a:rPr sz="2600" spc="150" dirty="0">
                <a:latin typeface="Times New Roman"/>
                <a:cs typeface="Times New Roman"/>
              </a:rPr>
              <a:t>an </a:t>
            </a:r>
            <a:r>
              <a:rPr sz="2600" spc="114" dirty="0">
                <a:latin typeface="Times New Roman"/>
                <a:cs typeface="Times New Roman"/>
              </a:rPr>
              <a:t>instruction </a:t>
            </a:r>
            <a:r>
              <a:rPr sz="2600" spc="65" dirty="0">
                <a:latin typeface="Times New Roman"/>
                <a:cs typeface="Times New Roman"/>
              </a:rPr>
              <a:t>refers </a:t>
            </a:r>
            <a:r>
              <a:rPr sz="2600" spc="145" dirty="0">
                <a:latin typeface="Times New Roman"/>
                <a:cs typeface="Times New Roman"/>
              </a:rPr>
              <a:t>to </a:t>
            </a:r>
            <a:r>
              <a:rPr sz="2600" spc="90" dirty="0">
                <a:latin typeface="Times New Roman"/>
                <a:cs typeface="Times New Roman"/>
              </a:rPr>
              <a:t>a </a:t>
            </a:r>
            <a:r>
              <a:rPr sz="2600" spc="105" dirty="0">
                <a:latin typeface="Times New Roman"/>
                <a:cs typeface="Times New Roman"/>
              </a:rPr>
              <a:t>result </a:t>
            </a:r>
            <a:r>
              <a:rPr sz="2600" spc="170" dirty="0">
                <a:latin typeface="Times New Roman"/>
                <a:cs typeface="Times New Roman"/>
              </a:rPr>
              <a:t>that  </a:t>
            </a:r>
            <a:r>
              <a:rPr sz="2600" spc="110" dirty="0">
                <a:latin typeface="Times New Roman"/>
                <a:cs typeface="Times New Roman"/>
              </a:rPr>
              <a:t>has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165" dirty="0">
                <a:latin typeface="Times New Roman"/>
                <a:cs typeface="Times New Roman"/>
              </a:rPr>
              <a:t>not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75" dirty="0">
                <a:latin typeface="Times New Roman"/>
                <a:cs typeface="Times New Roman"/>
              </a:rPr>
              <a:t>yet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130" dirty="0">
                <a:latin typeface="Times New Roman"/>
                <a:cs typeface="Times New Roman"/>
              </a:rPr>
              <a:t>been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calculated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or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retrieved.</a:t>
            </a:r>
            <a:endParaRPr sz="2600" dirty="0">
              <a:latin typeface="Times New Roman"/>
              <a:cs typeface="Times New Roman"/>
            </a:endParaRPr>
          </a:p>
          <a:p>
            <a:pPr marL="336550" marR="54610" indent="-273050" algn="just">
              <a:lnSpc>
                <a:spcPct val="100000"/>
              </a:lnSpc>
              <a:spcBef>
                <a:spcPts val="640"/>
              </a:spcBef>
            </a:pPr>
            <a:r>
              <a:rPr sz="3675" spc="82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55" dirty="0">
                <a:latin typeface="Times New Roman"/>
                <a:cs typeface="Times New Roman"/>
              </a:rPr>
              <a:t>This </a:t>
            </a:r>
            <a:r>
              <a:rPr sz="2600" spc="114" dirty="0">
                <a:latin typeface="Times New Roman"/>
                <a:cs typeface="Times New Roman"/>
              </a:rPr>
              <a:t>can </a:t>
            </a:r>
            <a:r>
              <a:rPr sz="2600" spc="100" dirty="0">
                <a:latin typeface="Times New Roman"/>
                <a:cs typeface="Times New Roman"/>
              </a:rPr>
              <a:t>occur </a:t>
            </a:r>
            <a:r>
              <a:rPr sz="2600" spc="95" dirty="0">
                <a:latin typeface="Times New Roman"/>
                <a:cs typeface="Times New Roman"/>
              </a:rPr>
              <a:t>because </a:t>
            </a:r>
            <a:r>
              <a:rPr sz="2600" spc="85" dirty="0">
                <a:latin typeface="Times New Roman"/>
                <a:cs typeface="Times New Roman"/>
              </a:rPr>
              <a:t>even </a:t>
            </a:r>
            <a:r>
              <a:rPr sz="2600" spc="150" dirty="0">
                <a:latin typeface="Times New Roman"/>
                <a:cs typeface="Times New Roman"/>
              </a:rPr>
              <a:t>though </a:t>
            </a:r>
            <a:r>
              <a:rPr sz="2600" b="1" spc="5" dirty="0">
                <a:solidFill>
                  <a:srgbClr val="FF0000"/>
                </a:solidFill>
                <a:latin typeface="Arial"/>
                <a:cs typeface="Arial"/>
              </a:rPr>
              <a:t>an </a:t>
            </a:r>
            <a:r>
              <a:rPr sz="2600" b="1" spc="35" dirty="0">
                <a:solidFill>
                  <a:srgbClr val="FF0000"/>
                </a:solidFill>
                <a:latin typeface="Arial"/>
                <a:cs typeface="Arial"/>
              </a:rPr>
              <a:t>instruction  </a:t>
            </a:r>
            <a:r>
              <a:rPr sz="2600" b="1" spc="-65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600" b="1" spc="5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-25" dirty="0">
                <a:solidFill>
                  <a:srgbClr val="FF0000"/>
                </a:solidFill>
                <a:latin typeface="Arial"/>
                <a:cs typeface="Arial"/>
              </a:rPr>
              <a:t>executed </a:t>
            </a:r>
            <a:r>
              <a:rPr sz="2600" b="1" spc="40" dirty="0">
                <a:solidFill>
                  <a:srgbClr val="FF0000"/>
                </a:solidFill>
                <a:latin typeface="Arial"/>
                <a:cs typeface="Arial"/>
              </a:rPr>
              <a:t>after </a:t>
            </a:r>
            <a:r>
              <a:rPr sz="2600" b="1" spc="-55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2600" b="1" spc="-25" dirty="0">
                <a:solidFill>
                  <a:srgbClr val="FF0000"/>
                </a:solidFill>
                <a:latin typeface="Arial"/>
                <a:cs typeface="Arial"/>
              </a:rPr>
              <a:t>previous </a:t>
            </a:r>
            <a:r>
              <a:rPr sz="2600" b="1" spc="40" dirty="0">
                <a:solidFill>
                  <a:srgbClr val="FF0000"/>
                </a:solidFill>
                <a:latin typeface="Arial"/>
                <a:cs typeface="Arial"/>
              </a:rPr>
              <a:t>instruction</a:t>
            </a:r>
            <a:r>
              <a:rPr sz="2600" spc="40" dirty="0">
                <a:latin typeface="Times New Roman"/>
                <a:cs typeface="Times New Roman"/>
              </a:rPr>
              <a:t>, </a:t>
            </a:r>
            <a:r>
              <a:rPr sz="2600" spc="160" dirty="0">
                <a:latin typeface="Times New Roman"/>
                <a:cs typeface="Times New Roman"/>
              </a:rPr>
              <a:t>the  </a:t>
            </a:r>
            <a:r>
              <a:rPr sz="2600" spc="80" dirty="0">
                <a:latin typeface="Times New Roman"/>
                <a:cs typeface="Times New Roman"/>
              </a:rPr>
              <a:t>previous </a:t>
            </a:r>
            <a:r>
              <a:rPr sz="2600" spc="114" dirty="0">
                <a:latin typeface="Times New Roman"/>
                <a:cs typeface="Times New Roman"/>
              </a:rPr>
              <a:t>instruction </a:t>
            </a:r>
            <a:r>
              <a:rPr sz="2600" spc="110" dirty="0">
                <a:latin typeface="Times New Roman"/>
                <a:cs typeface="Times New Roman"/>
              </a:rPr>
              <a:t>has </a:t>
            </a:r>
            <a:r>
              <a:rPr sz="2600" spc="165" dirty="0">
                <a:latin typeface="Times New Roman"/>
                <a:cs typeface="Times New Roman"/>
              </a:rPr>
              <a:t>not </a:t>
            </a:r>
            <a:r>
              <a:rPr sz="2600" spc="135" dirty="0">
                <a:latin typeface="Times New Roman"/>
                <a:cs typeface="Times New Roman"/>
              </a:rPr>
              <a:t>been  </a:t>
            </a:r>
            <a:r>
              <a:rPr sz="2600" spc="80" dirty="0">
                <a:latin typeface="Times New Roman"/>
                <a:cs typeface="Times New Roman"/>
              </a:rPr>
              <a:t>completely  </a:t>
            </a:r>
            <a:r>
              <a:rPr sz="2600" spc="95" dirty="0">
                <a:latin typeface="Times New Roman"/>
                <a:cs typeface="Times New Roman"/>
              </a:rPr>
              <a:t>processed </a:t>
            </a:r>
            <a:r>
              <a:rPr sz="2600" spc="145" dirty="0">
                <a:latin typeface="Times New Roman"/>
                <a:cs typeface="Times New Roman"/>
              </a:rPr>
              <a:t>through </a:t>
            </a:r>
            <a:r>
              <a:rPr sz="2600" spc="160" dirty="0">
                <a:latin typeface="Times New Roman"/>
                <a:cs typeface="Times New Roman"/>
              </a:rPr>
              <a:t>the</a:t>
            </a:r>
            <a:r>
              <a:rPr sz="2600" spc="-254" dirty="0">
                <a:latin typeface="Times New Roman"/>
                <a:cs typeface="Times New Roman"/>
              </a:rPr>
              <a:t> </a:t>
            </a:r>
            <a:r>
              <a:rPr sz="2600" spc="80" dirty="0">
                <a:latin typeface="Times New Roman"/>
                <a:cs typeface="Times New Roman"/>
              </a:rPr>
              <a:t>pipeline.</a:t>
            </a:r>
            <a:endParaRPr sz="2600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329429" y="5201920"/>
          <a:ext cx="3267710" cy="10998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3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254">
                <a:tc gridSpan="4"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800" b="1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example: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699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61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i1.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70485" marB="0"/>
                </a:tc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R2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70485" marB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&lt;-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70485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R1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r>
                        <a:rPr sz="1800" b="1" spc="-8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R3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704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703">
                <a:tc>
                  <a:txBody>
                    <a:bodyPr/>
                    <a:lstStyle/>
                    <a:p>
                      <a:pPr marL="90170">
                        <a:lnSpc>
                          <a:spcPts val="1920"/>
                        </a:lnSpc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i2.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7985">
                        <a:lnSpc>
                          <a:spcPts val="1920"/>
                        </a:lnSpc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R4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920"/>
                        </a:lnSpc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&lt;-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ts val="1920"/>
                        </a:lnSpc>
                      </a:pPr>
                      <a:r>
                        <a:rPr sz="18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R2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r>
                        <a:rPr sz="1800" b="1" spc="-48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R3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618045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40" dirty="0">
                <a:solidFill>
                  <a:srgbClr val="03607A"/>
                </a:solidFill>
                <a:latin typeface="Arial"/>
                <a:cs typeface="Arial"/>
              </a:rPr>
              <a:t>Write </a:t>
            </a:r>
            <a:r>
              <a:rPr sz="5000" spc="-55" dirty="0">
                <a:solidFill>
                  <a:srgbClr val="03607A"/>
                </a:solidFill>
                <a:latin typeface="Arial"/>
                <a:cs typeface="Arial"/>
              </a:rPr>
              <a:t>After </a:t>
            </a:r>
            <a:r>
              <a:rPr sz="5000" spc="-434" dirty="0">
                <a:solidFill>
                  <a:srgbClr val="03607A"/>
                </a:solidFill>
                <a:latin typeface="Arial"/>
                <a:cs typeface="Arial"/>
              </a:rPr>
              <a:t>Read</a:t>
            </a:r>
            <a:r>
              <a:rPr sz="5000" spc="-75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390" dirty="0">
                <a:solidFill>
                  <a:srgbClr val="03607A"/>
                </a:solidFill>
                <a:latin typeface="Arial"/>
                <a:cs typeface="Arial"/>
              </a:rPr>
              <a:t>(WAR)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4340" y="2500629"/>
            <a:ext cx="755967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sz="3675" spc="-82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-55" dirty="0">
                <a:latin typeface="Times New Roman"/>
                <a:cs typeface="Times New Roman"/>
              </a:rPr>
              <a:t>A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write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after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read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(WAR)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135" dirty="0">
                <a:latin typeface="Times New Roman"/>
                <a:cs typeface="Times New Roman"/>
              </a:rPr>
              <a:t>data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130" dirty="0">
                <a:latin typeface="Times New Roman"/>
                <a:cs typeface="Times New Roman"/>
              </a:rPr>
              <a:t>hazard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represents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a  </a:t>
            </a:r>
            <a:r>
              <a:rPr sz="2600" spc="120" dirty="0">
                <a:latin typeface="Times New Roman"/>
                <a:cs typeface="Times New Roman"/>
              </a:rPr>
              <a:t>problem </a:t>
            </a:r>
            <a:r>
              <a:rPr sz="2600" spc="105" dirty="0">
                <a:latin typeface="Times New Roman"/>
                <a:cs typeface="Times New Roman"/>
              </a:rPr>
              <a:t>with </a:t>
            </a:r>
            <a:r>
              <a:rPr sz="2600" spc="130" dirty="0">
                <a:latin typeface="Times New Roman"/>
                <a:cs typeface="Times New Roman"/>
              </a:rPr>
              <a:t>concurrent</a:t>
            </a:r>
            <a:r>
              <a:rPr sz="2600" spc="-235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execution.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8480" y="4424679"/>
            <a:ext cx="3766820" cy="1435100"/>
          </a:xfrm>
          <a:custGeom>
            <a:avLst/>
            <a:gdLst/>
            <a:ahLst/>
            <a:cxnLst/>
            <a:rect l="l" t="t" r="r" b="b"/>
            <a:pathLst>
              <a:path w="3766820" h="1435100">
                <a:moveTo>
                  <a:pt x="3766820" y="0"/>
                </a:moveTo>
                <a:lnTo>
                  <a:pt x="0" y="0"/>
                </a:lnTo>
                <a:lnTo>
                  <a:pt x="0" y="1435100"/>
                </a:lnTo>
                <a:lnTo>
                  <a:pt x="3766820" y="1435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28650" y="4460240"/>
            <a:ext cx="1908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For</a:t>
            </a:r>
            <a:r>
              <a:rPr sz="24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example: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8650" y="5068570"/>
            <a:ext cx="5613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Courier New"/>
                <a:cs typeface="Courier New"/>
              </a:rPr>
              <a:t>i1.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r>
              <a:rPr sz="2400" b="1" spc="-5" dirty="0">
                <a:solidFill>
                  <a:srgbClr val="FF0000"/>
                </a:solidFill>
                <a:latin typeface="Courier New"/>
                <a:cs typeface="Courier New"/>
              </a:rPr>
              <a:t>i2.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7689" y="5068570"/>
            <a:ext cx="23901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7112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Courier New"/>
                <a:cs typeface="Courier New"/>
              </a:rPr>
              <a:t>R4 &lt;- R1 </a:t>
            </a:r>
            <a:r>
              <a:rPr sz="2400" b="1" dirty="0">
                <a:solidFill>
                  <a:srgbClr val="FF0000"/>
                </a:solidFill>
                <a:latin typeface="Courier New"/>
                <a:cs typeface="Courier New"/>
              </a:rPr>
              <a:t>+</a:t>
            </a:r>
            <a:r>
              <a:rPr sz="2400" b="1" spc="-64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ourier New"/>
                <a:cs typeface="Courier New"/>
              </a:rPr>
              <a:t>R5  R5 &lt;- R1 </a:t>
            </a:r>
            <a:r>
              <a:rPr sz="2400" b="1" dirty="0">
                <a:solidFill>
                  <a:srgbClr val="FF0000"/>
                </a:solidFill>
                <a:latin typeface="Courier New"/>
                <a:cs typeface="Courier New"/>
              </a:rPr>
              <a:t>+</a:t>
            </a:r>
            <a:r>
              <a:rPr sz="2400" b="1" spc="-655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ourier New"/>
                <a:cs typeface="Courier New"/>
              </a:rPr>
              <a:t>R2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673100"/>
            <a:ext cx="428879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200" dirty="0">
                <a:solidFill>
                  <a:srgbClr val="03607A"/>
                </a:solidFill>
                <a:latin typeface="Arial"/>
                <a:cs typeface="Arial"/>
              </a:rPr>
              <a:t>Pipeline</a:t>
            </a:r>
            <a:r>
              <a:rPr sz="5000" spc="-33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350" dirty="0">
                <a:solidFill>
                  <a:srgbClr val="03607A"/>
                </a:solidFill>
                <a:latin typeface="Arial"/>
                <a:cs typeface="Arial"/>
              </a:rPr>
              <a:t>Hazards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0540" y="1590040"/>
            <a:ext cx="7922895" cy="290703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11150" marR="30480" indent="-273050">
              <a:lnSpc>
                <a:spcPts val="3020"/>
              </a:lnSpc>
              <a:spcBef>
                <a:spcPts val="480"/>
              </a:spcBef>
            </a:pPr>
            <a:r>
              <a:rPr sz="3975" spc="135" baseline="733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spc="90" dirty="0">
                <a:latin typeface="Times New Roman"/>
                <a:cs typeface="Times New Roman"/>
              </a:rPr>
              <a:t>There </a:t>
            </a:r>
            <a:r>
              <a:rPr sz="2800" spc="105" dirty="0">
                <a:latin typeface="Times New Roman"/>
                <a:cs typeface="Times New Roman"/>
              </a:rPr>
              <a:t>are </a:t>
            </a:r>
            <a:r>
              <a:rPr sz="2800" spc="100" dirty="0">
                <a:latin typeface="Times New Roman"/>
                <a:cs typeface="Times New Roman"/>
              </a:rPr>
              <a:t>situations, </a:t>
            </a:r>
            <a:r>
              <a:rPr sz="2800" spc="70" dirty="0">
                <a:latin typeface="Times New Roman"/>
                <a:cs typeface="Times New Roman"/>
              </a:rPr>
              <a:t>called </a:t>
            </a:r>
            <a:r>
              <a:rPr sz="2800" spc="105" dirty="0">
                <a:latin typeface="Times New Roman"/>
                <a:cs typeface="Times New Roman"/>
              </a:rPr>
              <a:t>hazards, </a:t>
            </a:r>
            <a:r>
              <a:rPr sz="2800" spc="180" dirty="0">
                <a:latin typeface="Times New Roman"/>
                <a:cs typeface="Times New Roman"/>
              </a:rPr>
              <a:t>that</a:t>
            </a:r>
            <a:r>
              <a:rPr sz="2800" spc="-465" dirty="0">
                <a:latin typeface="Times New Roman"/>
                <a:cs typeface="Times New Roman"/>
              </a:rPr>
              <a:t> </a:t>
            </a:r>
            <a:r>
              <a:rPr sz="2800" spc="125" dirty="0">
                <a:latin typeface="Times New Roman"/>
                <a:cs typeface="Times New Roman"/>
              </a:rPr>
              <a:t>prevent  </a:t>
            </a:r>
            <a:r>
              <a:rPr sz="2800" spc="170" dirty="0">
                <a:latin typeface="Times New Roman"/>
                <a:cs typeface="Times New Roman"/>
              </a:rPr>
              <a:t>the </a:t>
            </a:r>
            <a:r>
              <a:rPr sz="2800" spc="114" dirty="0">
                <a:latin typeface="Times New Roman"/>
                <a:cs typeface="Times New Roman"/>
              </a:rPr>
              <a:t>next </a:t>
            </a:r>
            <a:r>
              <a:rPr sz="2800" spc="125" dirty="0">
                <a:latin typeface="Times New Roman"/>
                <a:cs typeface="Times New Roman"/>
              </a:rPr>
              <a:t>instruction </a:t>
            </a:r>
            <a:r>
              <a:rPr sz="2800" spc="120" dirty="0">
                <a:latin typeface="Times New Roman"/>
                <a:cs typeface="Times New Roman"/>
              </a:rPr>
              <a:t>in </a:t>
            </a:r>
            <a:r>
              <a:rPr sz="2800" spc="170" dirty="0">
                <a:latin typeface="Times New Roman"/>
                <a:cs typeface="Times New Roman"/>
              </a:rPr>
              <a:t>the </a:t>
            </a:r>
            <a:r>
              <a:rPr sz="2800" spc="125" dirty="0">
                <a:latin typeface="Times New Roman"/>
                <a:cs typeface="Times New Roman"/>
              </a:rPr>
              <a:t>instruction </a:t>
            </a:r>
            <a:r>
              <a:rPr sz="2800" spc="135" dirty="0">
                <a:latin typeface="Times New Roman"/>
                <a:cs typeface="Times New Roman"/>
              </a:rPr>
              <a:t>stream  </a:t>
            </a:r>
            <a:r>
              <a:rPr sz="2800" spc="100" dirty="0">
                <a:latin typeface="Times New Roman"/>
                <a:cs typeface="Times New Roman"/>
              </a:rPr>
              <a:t>from </a:t>
            </a:r>
            <a:r>
              <a:rPr sz="2800" spc="95" dirty="0">
                <a:latin typeface="Times New Roman"/>
                <a:cs typeface="Times New Roman"/>
              </a:rPr>
              <a:t>executing </a:t>
            </a:r>
            <a:r>
              <a:rPr sz="2800" spc="125" dirty="0">
                <a:latin typeface="Times New Roman"/>
                <a:cs typeface="Times New Roman"/>
              </a:rPr>
              <a:t>during </a:t>
            </a:r>
            <a:r>
              <a:rPr sz="2800" spc="85" dirty="0">
                <a:latin typeface="Times New Roman"/>
                <a:cs typeface="Times New Roman"/>
              </a:rPr>
              <a:t>its </a:t>
            </a:r>
            <a:r>
              <a:rPr sz="2800" spc="114" dirty="0">
                <a:latin typeface="Times New Roman"/>
                <a:cs typeface="Times New Roman"/>
              </a:rPr>
              <a:t>designated</a:t>
            </a:r>
            <a:r>
              <a:rPr sz="2800" spc="-484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Times New Roman"/>
                <a:cs typeface="Times New Roman"/>
              </a:rPr>
              <a:t>cycle</a:t>
            </a:r>
            <a:endParaRPr sz="2800" dirty="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320"/>
              </a:spcBef>
            </a:pPr>
            <a:r>
              <a:rPr sz="3975" spc="135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spc="90" dirty="0">
                <a:latin typeface="Times New Roman"/>
                <a:cs typeface="Times New Roman"/>
              </a:rPr>
              <a:t>There </a:t>
            </a:r>
            <a:r>
              <a:rPr sz="2800" spc="105" dirty="0">
                <a:latin typeface="Times New Roman"/>
                <a:cs typeface="Times New Roman"/>
              </a:rPr>
              <a:t>are </a:t>
            </a:r>
            <a:r>
              <a:rPr sz="2800" spc="150" dirty="0">
                <a:latin typeface="Times New Roman"/>
                <a:cs typeface="Times New Roman"/>
              </a:rPr>
              <a:t>three </a:t>
            </a:r>
            <a:r>
              <a:rPr sz="2800" spc="50" dirty="0">
                <a:latin typeface="Times New Roman"/>
                <a:cs typeface="Times New Roman"/>
              </a:rPr>
              <a:t>classes </a:t>
            </a:r>
            <a:r>
              <a:rPr sz="2800" spc="20" dirty="0" smtClean="0">
                <a:latin typeface="Times New Roman"/>
                <a:cs typeface="Times New Roman"/>
              </a:rPr>
              <a:t>of</a:t>
            </a:r>
            <a:r>
              <a:rPr lang="en-US" sz="2800" spc="20" dirty="0" smtClean="0">
                <a:latin typeface="Times New Roman"/>
                <a:cs typeface="Times New Roman"/>
              </a:rPr>
              <a:t> </a:t>
            </a:r>
            <a:r>
              <a:rPr sz="2800" spc="-430" dirty="0" smtClean="0">
                <a:latin typeface="Times New Roman"/>
                <a:cs typeface="Times New Roman"/>
              </a:rPr>
              <a:t> </a:t>
            </a:r>
            <a:r>
              <a:rPr sz="2800" spc="120" dirty="0">
                <a:latin typeface="Times New Roman"/>
                <a:cs typeface="Times New Roman"/>
              </a:rPr>
              <a:t>hazards</a:t>
            </a:r>
            <a:endParaRPr sz="2800" dirty="0">
              <a:latin typeface="Times New Roman"/>
              <a:cs typeface="Times New Roman"/>
            </a:endParaRPr>
          </a:p>
          <a:p>
            <a:pPr marL="431800">
              <a:lnSpc>
                <a:spcPct val="100000"/>
              </a:lnSpc>
              <a:spcBef>
                <a:spcPts val="309"/>
              </a:spcBef>
            </a:pPr>
            <a:r>
              <a:rPr sz="3075" spc="120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80" dirty="0">
                <a:latin typeface="Times New Roman"/>
                <a:cs typeface="Times New Roman"/>
              </a:rPr>
              <a:t>Structural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hazard</a:t>
            </a:r>
            <a:endParaRPr sz="2400" dirty="0">
              <a:latin typeface="Times New Roman"/>
              <a:cs typeface="Times New Roman"/>
            </a:endParaRPr>
          </a:p>
          <a:p>
            <a:pPr marL="431800">
              <a:lnSpc>
                <a:spcPct val="100000"/>
              </a:lnSpc>
              <a:spcBef>
                <a:spcPts val="309"/>
              </a:spcBef>
            </a:pPr>
            <a:r>
              <a:rPr sz="3075" spc="112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75" dirty="0">
                <a:latin typeface="Times New Roman"/>
                <a:cs typeface="Times New Roman"/>
              </a:rPr>
              <a:t>Data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hazard</a:t>
            </a:r>
            <a:endParaRPr sz="2400" dirty="0">
              <a:latin typeface="Times New Roman"/>
              <a:cs typeface="Times New Roman"/>
            </a:endParaRPr>
          </a:p>
          <a:p>
            <a:pPr marL="431800">
              <a:lnSpc>
                <a:spcPct val="100000"/>
              </a:lnSpc>
              <a:spcBef>
                <a:spcPts val="309"/>
              </a:spcBef>
            </a:pPr>
            <a:r>
              <a:rPr sz="3075" spc="89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60" dirty="0">
                <a:latin typeface="Times New Roman"/>
                <a:cs typeface="Times New Roman"/>
              </a:rPr>
              <a:t>Branch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hazard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970" y="4813300"/>
            <a:ext cx="892048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5430" marR="5080" indent="-152273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Structural Hazards</a:t>
            </a:r>
            <a:r>
              <a:rPr sz="1800" spc="-5" dirty="0">
                <a:latin typeface="Times New Roman"/>
                <a:cs typeface="Times New Roman"/>
              </a:rPr>
              <a:t>. </a:t>
            </a:r>
            <a:r>
              <a:rPr sz="1800" dirty="0">
                <a:latin typeface="Times New Roman"/>
                <a:cs typeface="Times New Roman"/>
              </a:rPr>
              <a:t>They arise </a:t>
            </a:r>
            <a:r>
              <a:rPr sz="1800" spc="-5" dirty="0">
                <a:latin typeface="Times New Roman"/>
                <a:cs typeface="Times New Roman"/>
              </a:rPr>
              <a:t>from </a:t>
            </a:r>
            <a:r>
              <a:rPr sz="1800" dirty="0">
                <a:latin typeface="Times New Roman"/>
                <a:cs typeface="Times New Roman"/>
              </a:rPr>
              <a:t>resource </a:t>
            </a:r>
            <a:r>
              <a:rPr sz="1800" spc="-5" dirty="0">
                <a:latin typeface="Times New Roman"/>
                <a:cs typeface="Times New Roman"/>
              </a:rPr>
              <a:t>conflicts when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hardware cannot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support </a:t>
            </a:r>
            <a:r>
              <a:rPr sz="1800" spc="-5" dirty="0">
                <a:latin typeface="Times New Roman"/>
                <a:cs typeface="Times New Roman"/>
              </a:rPr>
              <a:t>all  </a:t>
            </a:r>
            <a:r>
              <a:rPr lang="en-US" sz="1800" spc="-5" dirty="0" smtClean="0">
                <a:latin typeface="Times New Roman"/>
                <a:cs typeface="Times New Roman"/>
              </a:rPr>
              <a:t>   </a:t>
            </a:r>
          </a:p>
          <a:p>
            <a:pPr marL="1535430" marR="5080" indent="-1522730">
              <a:lnSpc>
                <a:spcPct val="100000"/>
              </a:lnSpc>
              <a:spcBef>
                <a:spcPts val="100"/>
              </a:spcBef>
            </a:pPr>
            <a:r>
              <a:rPr sz="1800" spc="-5" dirty="0" smtClean="0">
                <a:latin typeface="Times New Roman"/>
                <a:cs typeface="Times New Roman"/>
              </a:rPr>
              <a:t>possible </a:t>
            </a:r>
            <a:r>
              <a:rPr sz="1800" spc="-5" dirty="0">
                <a:latin typeface="Times New Roman"/>
                <a:cs typeface="Times New Roman"/>
              </a:rPr>
              <a:t>combinations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instructions in simultaneous overlapped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execution.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Data Hazards</a:t>
            </a:r>
            <a:r>
              <a:rPr sz="1800" spc="-5" dirty="0">
                <a:latin typeface="Times New Roman"/>
                <a:cs typeface="Times New Roman"/>
              </a:rPr>
              <a:t>. </a:t>
            </a:r>
            <a:r>
              <a:rPr sz="1800" dirty="0">
                <a:latin typeface="Times New Roman"/>
                <a:cs typeface="Times New Roman"/>
              </a:rPr>
              <a:t>They arise when an </a:t>
            </a:r>
            <a:r>
              <a:rPr sz="1800" spc="-5" dirty="0">
                <a:latin typeface="Times New Roman"/>
                <a:cs typeface="Times New Roman"/>
              </a:rPr>
              <a:t>instruction depends </a:t>
            </a:r>
            <a:r>
              <a:rPr sz="1800" spc="-1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result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of a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previous</a:t>
            </a:r>
            <a:r>
              <a:rPr sz="1800" b="1" spc="2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instruction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sz="1800" spc="-5" dirty="0" smtClean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way </a:t>
            </a:r>
            <a:r>
              <a:rPr sz="1800" dirty="0">
                <a:latin typeface="Times New Roman"/>
                <a:cs typeface="Times New Roman"/>
              </a:rPr>
              <a:t>that is </a:t>
            </a:r>
            <a:r>
              <a:rPr sz="1800" spc="-5" dirty="0">
                <a:latin typeface="Times New Roman"/>
                <a:cs typeface="Times New Roman"/>
              </a:rPr>
              <a:t>exposed </a:t>
            </a:r>
            <a:r>
              <a:rPr sz="1800" dirty="0">
                <a:latin typeface="Times New Roman"/>
                <a:cs typeface="Times New Roman"/>
              </a:rPr>
              <a:t>by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overlapping of </a:t>
            </a:r>
            <a:r>
              <a:rPr sz="1800" spc="-5" dirty="0">
                <a:latin typeface="Times New Roman"/>
                <a:cs typeface="Times New Roman"/>
              </a:rPr>
              <a:t>instructions in the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pipeline.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Control Hazards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They </a:t>
            </a:r>
            <a:r>
              <a:rPr sz="1800" dirty="0">
                <a:latin typeface="Times New Roman"/>
                <a:cs typeface="Times New Roman"/>
              </a:rPr>
              <a:t>arise from </a:t>
            </a:r>
            <a:r>
              <a:rPr sz="1800" spc="-5" dirty="0">
                <a:latin typeface="Times New Roman"/>
                <a:cs typeface="Times New Roman"/>
              </a:rPr>
              <a:t>the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pipelining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branches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other</a:t>
            </a:r>
            <a:r>
              <a:rPr sz="1800" b="1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instructions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sz="1800" spc="-5" dirty="0" smtClean="0">
                <a:latin typeface="Times New Roman"/>
                <a:cs typeface="Times New Roman"/>
              </a:rPr>
              <a:t>that </a:t>
            </a:r>
            <a:r>
              <a:rPr sz="1800" spc="-5" dirty="0">
                <a:latin typeface="Times New Roman"/>
                <a:cs typeface="Times New Roman"/>
              </a:rPr>
              <a:t>change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PC.</a:t>
            </a:r>
            <a:endParaRPr sz="1800" dirty="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49860" y="0"/>
            <a:ext cx="190500" cy="280670"/>
            <a:chOff x="149860" y="0"/>
            <a:chExt cx="190500" cy="280670"/>
          </a:xfrm>
        </p:grpSpPr>
        <p:sp>
          <p:nvSpPr>
            <p:cNvPr id="6" name="object 6"/>
            <p:cNvSpPr/>
            <p:nvPr/>
          </p:nvSpPr>
          <p:spPr>
            <a:xfrm>
              <a:off x="149860" y="0"/>
              <a:ext cx="190500" cy="63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9860" y="137160"/>
              <a:ext cx="190500" cy="14350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100" y="819150"/>
            <a:ext cx="8005445" cy="1965960"/>
          </a:xfrm>
          <a:prstGeom prst="rect">
            <a:avLst/>
          </a:prstGeom>
        </p:spPr>
        <p:txBody>
          <a:bodyPr vert="horz" wrap="square" lIns="0" tIns="266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100"/>
              </a:spcBef>
            </a:pPr>
            <a:r>
              <a:rPr sz="5000" spc="-40" dirty="0">
                <a:solidFill>
                  <a:srgbClr val="03607A"/>
                </a:solidFill>
                <a:latin typeface="Arial"/>
                <a:cs typeface="Arial"/>
              </a:rPr>
              <a:t>Write </a:t>
            </a:r>
            <a:r>
              <a:rPr sz="5000" spc="-55" dirty="0">
                <a:solidFill>
                  <a:srgbClr val="03607A"/>
                </a:solidFill>
                <a:latin typeface="Arial"/>
                <a:cs typeface="Arial"/>
              </a:rPr>
              <a:t>After </a:t>
            </a:r>
            <a:r>
              <a:rPr sz="5000" spc="-35" dirty="0">
                <a:solidFill>
                  <a:srgbClr val="03607A"/>
                </a:solidFill>
                <a:latin typeface="Arial"/>
                <a:cs typeface="Arial"/>
              </a:rPr>
              <a:t>Write</a:t>
            </a:r>
            <a:r>
              <a:rPr sz="5000" spc="-725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290" dirty="0">
                <a:solidFill>
                  <a:srgbClr val="03607A"/>
                </a:solidFill>
                <a:latin typeface="Arial"/>
                <a:cs typeface="Arial"/>
              </a:rPr>
              <a:t>(</a:t>
            </a:r>
            <a:r>
              <a:rPr sz="5000" spc="-290" dirty="0" smtClean="0">
                <a:solidFill>
                  <a:srgbClr val="03607A"/>
                </a:solidFill>
                <a:latin typeface="Arial"/>
                <a:cs typeface="Arial"/>
              </a:rPr>
              <a:t>WAW</a:t>
            </a:r>
            <a:r>
              <a:rPr lang="en-US" sz="5000" spc="-290" dirty="0" smtClean="0">
                <a:solidFill>
                  <a:srgbClr val="03607A"/>
                </a:solidFill>
                <a:latin typeface="Arial"/>
                <a:cs typeface="Arial"/>
              </a:rPr>
              <a:t>)</a:t>
            </a:r>
            <a:endParaRPr sz="5000" dirty="0">
              <a:latin typeface="Arial"/>
              <a:cs typeface="Arial"/>
            </a:endParaRPr>
          </a:p>
          <a:p>
            <a:pPr marL="402590" marR="30480" indent="-273050">
              <a:lnSpc>
                <a:spcPct val="100000"/>
              </a:lnSpc>
              <a:spcBef>
                <a:spcPts val="1040"/>
              </a:spcBef>
            </a:pPr>
            <a:r>
              <a:rPr sz="3675" spc="-82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-55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6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90" dirty="0">
                <a:solidFill>
                  <a:srgbClr val="000000"/>
                </a:solidFill>
                <a:latin typeface="Times New Roman"/>
                <a:cs typeface="Times New Roman"/>
              </a:rPr>
              <a:t>write</a:t>
            </a:r>
            <a:r>
              <a:rPr sz="2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85" dirty="0">
                <a:solidFill>
                  <a:srgbClr val="000000"/>
                </a:solidFill>
                <a:latin typeface="Times New Roman"/>
                <a:cs typeface="Times New Roman"/>
              </a:rPr>
              <a:t>after</a:t>
            </a:r>
            <a:r>
              <a:rPr sz="2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85" dirty="0">
                <a:solidFill>
                  <a:srgbClr val="000000"/>
                </a:solidFill>
                <a:latin typeface="Times New Roman"/>
                <a:cs typeface="Times New Roman"/>
              </a:rPr>
              <a:t>write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85" dirty="0">
                <a:solidFill>
                  <a:srgbClr val="000000"/>
                </a:solidFill>
                <a:latin typeface="Times New Roman"/>
                <a:cs typeface="Times New Roman"/>
              </a:rPr>
              <a:t>(WAW)</a:t>
            </a:r>
            <a:r>
              <a:rPr sz="2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130" dirty="0">
                <a:solidFill>
                  <a:srgbClr val="000000"/>
                </a:solidFill>
                <a:latin typeface="Times New Roman"/>
                <a:cs typeface="Times New Roman"/>
              </a:rPr>
              <a:t>hazard</a:t>
            </a:r>
            <a:r>
              <a:rPr sz="2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90" dirty="0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sz="26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100" dirty="0">
                <a:solidFill>
                  <a:srgbClr val="000000"/>
                </a:solidFill>
                <a:latin typeface="Times New Roman"/>
                <a:cs typeface="Times New Roman"/>
              </a:rPr>
              <a:t>occur</a:t>
            </a:r>
            <a:r>
              <a:rPr sz="2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105" dirty="0">
                <a:solidFill>
                  <a:srgbClr val="000000"/>
                </a:solidFill>
                <a:latin typeface="Times New Roman"/>
                <a:cs typeface="Times New Roman"/>
              </a:rPr>
              <a:t>in  </a:t>
            </a:r>
            <a:r>
              <a:rPr sz="2600" spc="90" dirty="0">
                <a:solidFill>
                  <a:srgbClr val="000000"/>
                </a:solidFill>
                <a:latin typeface="Times New Roman"/>
                <a:cs typeface="Times New Roman"/>
              </a:rPr>
              <a:t>a </a:t>
            </a:r>
            <a:r>
              <a:rPr sz="2600" spc="130" dirty="0">
                <a:solidFill>
                  <a:srgbClr val="000000"/>
                </a:solidFill>
                <a:latin typeface="Times New Roman"/>
                <a:cs typeface="Times New Roman"/>
              </a:rPr>
              <a:t>concurrent </a:t>
            </a:r>
            <a:r>
              <a:rPr sz="2600" spc="95" dirty="0">
                <a:solidFill>
                  <a:srgbClr val="000000"/>
                </a:solidFill>
                <a:latin typeface="Times New Roman"/>
                <a:cs typeface="Times New Roman"/>
              </a:rPr>
              <a:t>execution</a:t>
            </a:r>
            <a:r>
              <a:rPr sz="2600" spc="-2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114" dirty="0">
                <a:solidFill>
                  <a:srgbClr val="000000"/>
                </a:solidFill>
                <a:latin typeface="Times New Roman"/>
                <a:cs typeface="Times New Roman"/>
              </a:rPr>
              <a:t>environment.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3968750"/>
            <a:ext cx="8216900" cy="1739900"/>
          </a:xfrm>
          <a:custGeom>
            <a:avLst/>
            <a:gdLst/>
            <a:ahLst/>
            <a:cxnLst/>
            <a:rect l="l" t="t" r="r" b="b"/>
            <a:pathLst>
              <a:path w="8216900" h="1739900">
                <a:moveTo>
                  <a:pt x="8216900" y="0"/>
                </a:moveTo>
                <a:lnTo>
                  <a:pt x="0" y="0"/>
                </a:lnTo>
                <a:lnTo>
                  <a:pt x="0" y="1739900"/>
                </a:lnTo>
                <a:lnTo>
                  <a:pt x="8216900" y="1739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3569" y="4003040"/>
            <a:ext cx="8049259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example:</a:t>
            </a:r>
            <a:endParaRPr sz="2000" dirty="0">
              <a:latin typeface="Arial"/>
              <a:cs typeface="Arial"/>
            </a:endParaRPr>
          </a:p>
          <a:p>
            <a:pPr marR="5207000">
              <a:lnSpc>
                <a:spcPct val="100000"/>
              </a:lnSpc>
              <a:spcBef>
                <a:spcPts val="1680"/>
              </a:spcBef>
              <a:tabLst>
                <a:tab pos="913765" algn="l"/>
              </a:tabLst>
            </a:pP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i1.	R2 &lt;- R4 </a:t>
            </a:r>
            <a:r>
              <a:rPr sz="2000" b="1" dirty="0">
                <a:solidFill>
                  <a:srgbClr val="FF0000"/>
                </a:solidFill>
                <a:latin typeface="Courier New"/>
                <a:cs typeface="Courier New"/>
              </a:rPr>
              <a:t>+</a:t>
            </a:r>
            <a:r>
              <a:rPr sz="2000" b="1" spc="-57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R7  i2.	R2 &lt;- R1 </a:t>
            </a:r>
            <a:r>
              <a:rPr sz="2000" b="1" dirty="0">
                <a:solidFill>
                  <a:srgbClr val="FF0000"/>
                </a:solidFill>
                <a:latin typeface="Courier New"/>
                <a:cs typeface="Courier New"/>
              </a:rPr>
              <a:t>+</a:t>
            </a:r>
            <a:r>
              <a:rPr sz="2000" b="1" spc="-57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R3</a:t>
            </a:r>
            <a:endParaRPr sz="20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680"/>
              </a:spcBef>
            </a:pPr>
            <a:r>
              <a:rPr sz="2000" b="1" spc="5" dirty="0">
                <a:solidFill>
                  <a:srgbClr val="FF0000"/>
                </a:solidFill>
                <a:latin typeface="Arial"/>
                <a:cs typeface="Arial"/>
              </a:rPr>
              <a:t>We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must delay the </a:t>
            </a:r>
            <a:r>
              <a:rPr sz="2000" b="1" spc="5" dirty="0">
                <a:solidFill>
                  <a:srgbClr val="FF0000"/>
                </a:solidFill>
                <a:latin typeface="Arial"/>
                <a:cs typeface="Arial"/>
              </a:rPr>
              <a:t>WB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(Write Back) of </a:t>
            </a: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i2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until the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execution of</a:t>
            </a:r>
            <a:r>
              <a:rPr sz="2000" b="1" spc="-1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ourier New"/>
                <a:cs typeface="Courier New"/>
              </a:rPr>
              <a:t>i1</a:t>
            </a:r>
            <a:endParaRPr sz="20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100" y="912132"/>
            <a:ext cx="7939405" cy="1849120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65"/>
              </a:spcBef>
            </a:pPr>
            <a:r>
              <a:rPr sz="5000" spc="-275" dirty="0">
                <a:solidFill>
                  <a:srgbClr val="03607A"/>
                </a:solidFill>
                <a:latin typeface="Arial"/>
                <a:cs typeface="Arial"/>
              </a:rPr>
              <a:t>Branch </a:t>
            </a:r>
            <a:r>
              <a:rPr sz="5000" spc="-305" dirty="0">
                <a:solidFill>
                  <a:srgbClr val="03607A"/>
                </a:solidFill>
                <a:latin typeface="Arial"/>
                <a:cs typeface="Arial"/>
              </a:rPr>
              <a:t>hazards</a:t>
            </a:r>
            <a:endParaRPr sz="5000">
              <a:latin typeface="Arial"/>
              <a:cs typeface="Arial"/>
            </a:endParaRPr>
          </a:p>
          <a:p>
            <a:pPr marL="402590" marR="30480" indent="-273050">
              <a:lnSpc>
                <a:spcPts val="3020"/>
              </a:lnSpc>
              <a:spcBef>
                <a:spcPts val="1095"/>
              </a:spcBef>
            </a:pPr>
            <a:r>
              <a:rPr sz="3975" spc="112" baseline="733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spc="75" dirty="0">
                <a:solidFill>
                  <a:srgbClr val="000000"/>
                </a:solidFill>
                <a:latin typeface="Times New Roman"/>
                <a:cs typeface="Times New Roman"/>
              </a:rPr>
              <a:t>Branch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000000"/>
                </a:solidFill>
                <a:latin typeface="Times New Roman"/>
                <a:cs typeface="Times New Roman"/>
              </a:rPr>
              <a:t>hazards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95" dirty="0">
                <a:solidFill>
                  <a:srgbClr val="000000"/>
                </a:solidFill>
                <a:latin typeface="Times New Roman"/>
                <a:cs typeface="Times New Roman"/>
              </a:rPr>
              <a:t>cause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1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110" dirty="0">
                <a:solidFill>
                  <a:srgbClr val="000000"/>
                </a:solidFill>
                <a:latin typeface="Times New Roman"/>
                <a:cs typeface="Times New Roman"/>
              </a:rPr>
              <a:t>greater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114" dirty="0">
                <a:solidFill>
                  <a:srgbClr val="000000"/>
                </a:solidFill>
                <a:latin typeface="Times New Roman"/>
                <a:cs typeface="Times New Roman"/>
              </a:rPr>
              <a:t>performance  </a:t>
            </a:r>
            <a:r>
              <a:rPr sz="2800" spc="45" dirty="0">
                <a:solidFill>
                  <a:srgbClr val="000000"/>
                </a:solidFill>
                <a:latin typeface="Times New Roman"/>
                <a:cs typeface="Times New Roman"/>
              </a:rPr>
              <a:t>loss </a:t>
            </a:r>
            <a:r>
              <a:rPr sz="2800" spc="60" dirty="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2800" spc="-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90" dirty="0">
                <a:solidFill>
                  <a:srgbClr val="000000"/>
                </a:solidFill>
                <a:latin typeface="Times New Roman"/>
                <a:cs typeface="Times New Roman"/>
              </a:rPr>
              <a:t>pipelines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7840" y="3253740"/>
            <a:ext cx="7964170" cy="25476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23850" marR="43180" indent="-273050">
              <a:lnSpc>
                <a:spcPts val="3020"/>
              </a:lnSpc>
              <a:spcBef>
                <a:spcPts val="480"/>
              </a:spcBef>
            </a:pPr>
            <a:r>
              <a:rPr sz="3975" spc="225" baseline="733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spc="150" dirty="0">
                <a:latin typeface="Times New Roman"/>
                <a:cs typeface="Times New Roman"/>
              </a:rPr>
              <a:t>When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100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45" dirty="0">
                <a:latin typeface="Times New Roman"/>
                <a:cs typeface="Times New Roman"/>
              </a:rPr>
              <a:t>branch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25" dirty="0">
                <a:latin typeface="Times New Roman"/>
                <a:cs typeface="Times New Roman"/>
              </a:rPr>
              <a:t>instruction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Times New Roman"/>
                <a:cs typeface="Times New Roman"/>
              </a:rPr>
              <a:t>is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95" dirty="0">
                <a:latin typeface="Times New Roman"/>
                <a:cs typeface="Times New Roman"/>
              </a:rPr>
              <a:t>executed,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110" dirty="0">
                <a:latin typeface="Times New Roman"/>
                <a:cs typeface="Times New Roman"/>
              </a:rPr>
              <a:t>it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95" dirty="0">
                <a:solidFill>
                  <a:srgbClr val="84DECF"/>
                </a:solidFill>
                <a:latin typeface="Times New Roman"/>
                <a:cs typeface="Times New Roman"/>
              </a:rPr>
              <a:t>may</a:t>
            </a:r>
            <a:r>
              <a:rPr sz="2800" spc="-10" dirty="0">
                <a:solidFill>
                  <a:srgbClr val="84DECF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84DECF"/>
                </a:solidFill>
                <a:latin typeface="Times New Roman"/>
                <a:cs typeface="Times New Roman"/>
              </a:rPr>
              <a:t>or  </a:t>
            </a:r>
            <a:r>
              <a:rPr sz="2800" spc="95" dirty="0">
                <a:solidFill>
                  <a:srgbClr val="84DECF"/>
                </a:solidFill>
                <a:latin typeface="Times New Roman"/>
                <a:cs typeface="Times New Roman"/>
              </a:rPr>
              <a:t>may </a:t>
            </a:r>
            <a:r>
              <a:rPr sz="2800" spc="180" dirty="0">
                <a:solidFill>
                  <a:srgbClr val="84DECF"/>
                </a:solidFill>
                <a:latin typeface="Times New Roman"/>
                <a:cs typeface="Times New Roman"/>
              </a:rPr>
              <a:t>not </a:t>
            </a:r>
            <a:r>
              <a:rPr sz="2800" spc="114" dirty="0">
                <a:solidFill>
                  <a:srgbClr val="84DECF"/>
                </a:solidFill>
                <a:latin typeface="Times New Roman"/>
                <a:cs typeface="Times New Roman"/>
              </a:rPr>
              <a:t>change </a:t>
            </a:r>
            <a:r>
              <a:rPr sz="2800" spc="170" dirty="0">
                <a:latin typeface="Times New Roman"/>
                <a:cs typeface="Times New Roman"/>
              </a:rPr>
              <a:t>the</a:t>
            </a:r>
            <a:r>
              <a:rPr sz="2800" spc="-430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PC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00">
              <a:latin typeface="Times New Roman"/>
              <a:cs typeface="Times New Roman"/>
            </a:endParaRPr>
          </a:p>
          <a:p>
            <a:pPr marL="323850" marR="306705" indent="-273050">
              <a:lnSpc>
                <a:spcPts val="3020"/>
              </a:lnSpc>
              <a:spcBef>
                <a:spcPts val="5"/>
              </a:spcBef>
            </a:pPr>
            <a:r>
              <a:rPr sz="3975" spc="187" baseline="733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b="1" spc="125" dirty="0">
                <a:solidFill>
                  <a:srgbClr val="FF0000"/>
                </a:solidFill>
                <a:latin typeface="Arial"/>
                <a:cs typeface="Arial"/>
              </a:rPr>
              <a:t>If </a:t>
            </a:r>
            <a:r>
              <a:rPr sz="2800" b="1" spc="-6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branch </a:t>
            </a:r>
            <a:r>
              <a:rPr sz="2800" b="1" spc="-95" dirty="0">
                <a:solidFill>
                  <a:srgbClr val="FF0000"/>
                </a:solidFill>
                <a:latin typeface="Arial"/>
                <a:cs typeface="Arial"/>
              </a:rPr>
              <a:t>changes </a:t>
            </a:r>
            <a:r>
              <a:rPr sz="2800" b="1" spc="50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800" b="1" spc="-125" dirty="0">
                <a:solidFill>
                  <a:srgbClr val="FF0000"/>
                </a:solidFill>
                <a:latin typeface="Arial"/>
                <a:cs typeface="Arial"/>
              </a:rPr>
              <a:t>PC </a:t>
            </a:r>
            <a:r>
              <a:rPr sz="2800" b="1" spc="55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2800" b="1" spc="5" dirty="0">
                <a:solidFill>
                  <a:srgbClr val="FF0000"/>
                </a:solidFill>
                <a:latin typeface="Arial"/>
                <a:cs typeface="Arial"/>
              </a:rPr>
              <a:t>its </a:t>
            </a:r>
            <a:r>
              <a:rPr sz="2800" b="1" spc="20" dirty="0">
                <a:solidFill>
                  <a:srgbClr val="FF0000"/>
                </a:solidFill>
                <a:latin typeface="Arial"/>
                <a:cs typeface="Arial"/>
              </a:rPr>
              <a:t>target  </a:t>
            </a:r>
            <a:r>
              <a:rPr sz="2800" b="1" spc="-70" dirty="0">
                <a:solidFill>
                  <a:srgbClr val="FF0000"/>
                </a:solidFill>
                <a:latin typeface="Arial"/>
                <a:cs typeface="Arial"/>
              </a:rPr>
              <a:t>address,</a:t>
            </a:r>
            <a:r>
              <a:rPr sz="28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145" dirty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sz="28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70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8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6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i="1" dirty="0">
                <a:solidFill>
                  <a:srgbClr val="FF0000"/>
                </a:solidFill>
                <a:latin typeface="Trebuchet MS"/>
                <a:cs typeface="Trebuchet MS"/>
              </a:rPr>
              <a:t>taken</a:t>
            </a:r>
            <a:r>
              <a:rPr sz="2800" b="1" i="1" spc="-2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branch</a:t>
            </a:r>
            <a:r>
              <a:rPr sz="2800" b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15" dirty="0">
                <a:solidFill>
                  <a:srgbClr val="FF0000"/>
                </a:solidFill>
                <a:latin typeface="Arial"/>
                <a:cs typeface="Arial"/>
              </a:rPr>
              <a:t>Otherwise,</a:t>
            </a:r>
            <a:r>
              <a:rPr sz="28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150" dirty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sz="2800" b="1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70" dirty="0">
                <a:solidFill>
                  <a:srgbClr val="FF0000"/>
                </a:solidFill>
                <a:latin typeface="Arial"/>
                <a:cs typeface="Arial"/>
              </a:rPr>
              <a:t>is  </a:t>
            </a:r>
            <a:r>
              <a:rPr sz="2800" b="1" i="1" spc="45" dirty="0">
                <a:solidFill>
                  <a:srgbClr val="FF0000"/>
                </a:solidFill>
                <a:latin typeface="Trebuchet MS"/>
                <a:cs typeface="Trebuchet MS"/>
              </a:rPr>
              <a:t>untaken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396684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275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r>
              <a:rPr sz="5000" spc="-325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305" dirty="0">
                <a:solidFill>
                  <a:srgbClr val="03607A"/>
                </a:solidFill>
                <a:latin typeface="Arial"/>
                <a:cs typeface="Arial"/>
              </a:rPr>
              <a:t>hazards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884679"/>
            <a:ext cx="7774305" cy="227076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50"/>
              </a:spcBef>
            </a:pPr>
            <a:r>
              <a:rPr sz="3675" spc="135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90" dirty="0">
                <a:latin typeface="Times New Roman"/>
                <a:cs typeface="Times New Roman"/>
              </a:rPr>
              <a:t>There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100" dirty="0">
                <a:latin typeface="Times New Roman"/>
                <a:cs typeface="Times New Roman"/>
              </a:rPr>
              <a:t>are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b="1" spc="15" dirty="0">
                <a:latin typeface="Arial"/>
                <a:cs typeface="Arial"/>
              </a:rPr>
              <a:t>FOUR</a:t>
            </a:r>
            <a:r>
              <a:rPr sz="2600" b="1" spc="-100" dirty="0">
                <a:latin typeface="Arial"/>
                <a:cs typeface="Arial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schemes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145" dirty="0">
                <a:latin typeface="Times New Roman"/>
                <a:cs typeface="Times New Roman"/>
              </a:rPr>
              <a:t>to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125" dirty="0">
                <a:latin typeface="Times New Roman"/>
                <a:cs typeface="Times New Roman"/>
              </a:rPr>
              <a:t>handle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135" dirty="0">
                <a:latin typeface="Times New Roman"/>
                <a:cs typeface="Times New Roman"/>
              </a:rPr>
              <a:t>branch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hazards</a:t>
            </a:r>
            <a:endParaRPr sz="2600">
              <a:latin typeface="Times New Roman"/>
              <a:cs typeface="Times New Roman"/>
            </a:endParaRPr>
          </a:p>
          <a:p>
            <a:pPr marL="419100">
              <a:lnSpc>
                <a:spcPct val="100000"/>
              </a:lnSpc>
              <a:spcBef>
                <a:spcPts val="600"/>
              </a:spcBef>
            </a:pPr>
            <a:r>
              <a:rPr sz="3075" spc="-37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b="1" spc="-25" dirty="0">
                <a:solidFill>
                  <a:srgbClr val="FF0000"/>
                </a:solidFill>
                <a:latin typeface="Arial"/>
                <a:cs typeface="Arial"/>
              </a:rPr>
              <a:t>Freeze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60" dirty="0">
                <a:solidFill>
                  <a:srgbClr val="FF0000"/>
                </a:solidFill>
                <a:latin typeface="Arial"/>
                <a:cs typeface="Arial"/>
              </a:rPr>
              <a:t>scheme</a:t>
            </a:r>
            <a:endParaRPr sz="2400">
              <a:latin typeface="Arial"/>
              <a:cs typeface="Arial"/>
            </a:endParaRPr>
          </a:p>
          <a:p>
            <a:pPr marL="419100">
              <a:lnSpc>
                <a:spcPct val="100000"/>
              </a:lnSpc>
              <a:spcBef>
                <a:spcPts val="600"/>
              </a:spcBef>
            </a:pPr>
            <a:r>
              <a:rPr sz="3075" spc="37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b="1" spc="25" dirty="0">
                <a:solidFill>
                  <a:srgbClr val="FF0000"/>
                </a:solidFill>
                <a:latin typeface="Arial"/>
                <a:cs typeface="Arial"/>
              </a:rPr>
              <a:t>Predict-untaken</a:t>
            </a:r>
            <a:r>
              <a:rPr sz="24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60" dirty="0">
                <a:solidFill>
                  <a:srgbClr val="FF0000"/>
                </a:solidFill>
                <a:latin typeface="Arial"/>
                <a:cs typeface="Arial"/>
              </a:rPr>
              <a:t>scheme</a:t>
            </a:r>
            <a:endParaRPr sz="2400">
              <a:latin typeface="Arial"/>
              <a:cs typeface="Arial"/>
            </a:endParaRPr>
          </a:p>
          <a:p>
            <a:pPr marL="419100">
              <a:lnSpc>
                <a:spcPct val="100000"/>
              </a:lnSpc>
              <a:spcBef>
                <a:spcPts val="600"/>
              </a:spcBef>
            </a:pPr>
            <a:r>
              <a:rPr sz="3075" spc="30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b="1" spc="20" dirty="0">
                <a:solidFill>
                  <a:srgbClr val="FF0000"/>
                </a:solidFill>
                <a:latin typeface="Arial"/>
                <a:cs typeface="Arial"/>
              </a:rPr>
              <a:t>Predict-taken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60" dirty="0">
                <a:solidFill>
                  <a:srgbClr val="FF0000"/>
                </a:solidFill>
                <a:latin typeface="Arial"/>
                <a:cs typeface="Arial"/>
              </a:rPr>
              <a:t>scheme</a:t>
            </a:r>
            <a:endParaRPr sz="2400">
              <a:latin typeface="Arial"/>
              <a:cs typeface="Arial"/>
            </a:endParaRPr>
          </a:p>
          <a:p>
            <a:pPr marL="419100">
              <a:lnSpc>
                <a:spcPct val="100000"/>
              </a:lnSpc>
              <a:spcBef>
                <a:spcPts val="590"/>
              </a:spcBef>
            </a:pPr>
            <a:r>
              <a:rPr sz="3075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Delayed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branch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2700" y="581659"/>
            <a:ext cx="463169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325" dirty="0">
                <a:solidFill>
                  <a:srgbClr val="03607A"/>
                </a:solidFill>
                <a:latin typeface="Arial"/>
                <a:cs typeface="Arial"/>
              </a:rPr>
              <a:t>5-Stage</a:t>
            </a:r>
            <a:r>
              <a:rPr sz="5000" spc="-32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185" dirty="0">
                <a:solidFill>
                  <a:srgbClr val="03607A"/>
                </a:solidFill>
                <a:latin typeface="Arial"/>
                <a:cs typeface="Arial"/>
              </a:rPr>
              <a:t>Pipelining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528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508634" marR="55880" indent="-447040">
              <a:lnSpc>
                <a:spcPct val="100000"/>
              </a:lnSpc>
            </a:pP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n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s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u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c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on  (FI)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862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Operand</a:t>
            </a:r>
            <a:endParaRPr sz="1800">
              <a:latin typeface="Verdana"/>
              <a:cs typeface="Verdana"/>
            </a:endParaRPr>
          </a:p>
          <a:p>
            <a:pPr marL="5715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(FO)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098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239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Decode</a:t>
            </a:r>
            <a:endParaRPr sz="1800">
              <a:latin typeface="Verdana"/>
              <a:cs typeface="Verdana"/>
            </a:endParaRPr>
          </a:p>
          <a:p>
            <a:pPr marL="149860" marR="222885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I</a:t>
            </a:r>
            <a:r>
              <a:rPr sz="1800" spc="-15" dirty="0">
                <a:solidFill>
                  <a:srgbClr val="009CD8"/>
                </a:solidFill>
                <a:latin typeface="Times New Roman"/>
                <a:cs typeface="Times New Roman"/>
              </a:rPr>
              <a:t>n</a:t>
            </a: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s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t</a:t>
            </a:r>
            <a:r>
              <a:rPr sz="1800" spc="-10" dirty="0">
                <a:solidFill>
                  <a:srgbClr val="009CD8"/>
                </a:solidFill>
                <a:latin typeface="Times New Roman"/>
                <a:cs typeface="Times New Roman"/>
              </a:rPr>
              <a:t>r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u</a:t>
            </a: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ct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on  (DI)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390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Write</a:t>
            </a:r>
            <a:endParaRPr sz="1800">
              <a:latin typeface="Verdana"/>
              <a:cs typeface="Verdana"/>
            </a:endParaRPr>
          </a:p>
          <a:p>
            <a:pPr marL="196850" marR="189230" algn="ctr">
              <a:lnSpc>
                <a:spcPct val="100000"/>
              </a:lnSpc>
            </a:pP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O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pe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and  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(WO)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626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Execution</a:t>
            </a:r>
            <a:endParaRPr sz="1800">
              <a:latin typeface="Verdana"/>
              <a:cs typeface="Verdana"/>
            </a:endParaRPr>
          </a:p>
          <a:p>
            <a:pPr marL="61594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Instruction</a:t>
            </a:r>
            <a:endParaRPr sz="1800">
              <a:latin typeface="Verdana"/>
              <a:cs typeface="Verdana"/>
            </a:endParaRPr>
          </a:p>
          <a:p>
            <a:pPr marL="57785" algn="ctr">
              <a:lnSpc>
                <a:spcPts val="192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(EI)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892300" y="2324100"/>
            <a:ext cx="5346700" cy="1499235"/>
            <a:chOff x="1892300" y="2324100"/>
            <a:chExt cx="5346700" cy="1499235"/>
          </a:xfrm>
        </p:grpSpPr>
        <p:sp>
          <p:nvSpPr>
            <p:cNvPr id="9" name="object 9"/>
            <p:cNvSpPr/>
            <p:nvPr/>
          </p:nvSpPr>
          <p:spPr>
            <a:xfrm>
              <a:off x="1905000" y="23622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10">
                  <a:moveTo>
                    <a:pt x="0" y="0"/>
                  </a:moveTo>
                  <a:lnTo>
                    <a:pt x="23241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336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81400" y="23622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100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57800" y="23622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4864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934200" y="23622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09">
                  <a:moveTo>
                    <a:pt x="0" y="0"/>
                  </a:moveTo>
                  <a:lnTo>
                    <a:pt x="23240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1628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50490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50490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076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076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648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648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220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220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022090" y="3505200"/>
            <a:ext cx="3048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2400"/>
              </a:lnSpc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466272" y="3492182"/>
            <a:ext cx="2159635" cy="330835"/>
            <a:chOff x="4466272" y="3492182"/>
            <a:chExt cx="2159635" cy="330835"/>
          </a:xfrm>
        </p:grpSpPr>
        <p:sp>
          <p:nvSpPr>
            <p:cNvPr id="27" name="object 27"/>
            <p:cNvSpPr/>
            <p:nvPr/>
          </p:nvSpPr>
          <p:spPr>
            <a:xfrm>
              <a:off x="63080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3080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8508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8508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936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3936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9364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9364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4792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479289" y="3505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4479290" y="3505200"/>
            <a:ext cx="3048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2400"/>
              </a:lnSpc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3094672" y="4025582"/>
            <a:ext cx="3531235" cy="330835"/>
            <a:chOff x="3094672" y="4025582"/>
            <a:chExt cx="3531235" cy="330835"/>
          </a:xfrm>
        </p:grpSpPr>
        <p:sp>
          <p:nvSpPr>
            <p:cNvPr id="39" name="object 39"/>
            <p:cNvSpPr/>
            <p:nvPr/>
          </p:nvSpPr>
          <p:spPr>
            <a:xfrm>
              <a:off x="3107690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107690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564890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564890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022090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022090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479290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479290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308089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308089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850889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850889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393689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393689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936489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936489" y="4038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3150870" y="3995420"/>
            <a:ext cx="2048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926465" algn="l"/>
                <a:tab pos="1383665" algn="l"/>
                <a:tab pos="1840864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	2	3	4	5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3551872" y="4558982"/>
            <a:ext cx="3074035" cy="330835"/>
            <a:chOff x="3551872" y="4558982"/>
            <a:chExt cx="3074035" cy="330835"/>
          </a:xfrm>
        </p:grpSpPr>
        <p:sp>
          <p:nvSpPr>
            <p:cNvPr id="57" name="object 57"/>
            <p:cNvSpPr/>
            <p:nvPr/>
          </p:nvSpPr>
          <p:spPr>
            <a:xfrm>
              <a:off x="35648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5648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0220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0220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4792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4792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9364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9364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3080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3080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8508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58508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3936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393689" y="4572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3608070" y="4528820"/>
            <a:ext cx="2048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926465" algn="l"/>
                <a:tab pos="1383665" algn="l"/>
                <a:tab pos="1840864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	2	3	4	5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4009072" y="5092382"/>
            <a:ext cx="2616835" cy="330835"/>
            <a:chOff x="4009072" y="5092382"/>
            <a:chExt cx="2616835" cy="330835"/>
          </a:xfrm>
        </p:grpSpPr>
        <p:sp>
          <p:nvSpPr>
            <p:cNvPr id="73" name="object 73"/>
            <p:cNvSpPr/>
            <p:nvPr/>
          </p:nvSpPr>
          <p:spPr>
            <a:xfrm>
              <a:off x="4022089" y="5105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022089" y="5105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479289" y="5105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479289" y="5105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936489" y="5105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936489" y="5105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5393689" y="5105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393689" y="5105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308089" y="5105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308089" y="5105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850889" y="5105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50889" y="5105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4065270" y="5062220"/>
            <a:ext cx="2048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926465" algn="l"/>
                <a:tab pos="1383665" algn="l"/>
                <a:tab pos="1840864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	2	3	4	5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4466272" y="5625782"/>
            <a:ext cx="2159635" cy="330835"/>
            <a:chOff x="4466272" y="5625782"/>
            <a:chExt cx="2159635" cy="330835"/>
          </a:xfrm>
        </p:grpSpPr>
        <p:sp>
          <p:nvSpPr>
            <p:cNvPr id="87" name="object 87"/>
            <p:cNvSpPr/>
            <p:nvPr/>
          </p:nvSpPr>
          <p:spPr>
            <a:xfrm>
              <a:off x="4479289" y="5638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479289" y="5638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936489" y="5638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936489" y="5638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393689" y="5638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393689" y="5638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850889" y="5638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850889" y="5638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308089" y="5638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308089" y="5638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 txBox="1"/>
          <p:nvPr/>
        </p:nvSpPr>
        <p:spPr>
          <a:xfrm>
            <a:off x="4522470" y="5595620"/>
            <a:ext cx="2048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926465" algn="l"/>
                <a:tab pos="1383665" algn="l"/>
                <a:tab pos="1840864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	2	3	4	5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907539" y="2673350"/>
            <a:ext cx="1920239" cy="3314700"/>
          </a:xfrm>
          <a:prstGeom prst="rect">
            <a:avLst/>
          </a:prstGeom>
        </p:spPr>
        <p:txBody>
          <a:bodyPr vert="horz" wrap="square" lIns="0" tIns="224790" rIns="0" bIns="0" rtlCol="0">
            <a:spAutoFit/>
          </a:bodyPr>
          <a:lstStyle/>
          <a:p>
            <a:pPr marL="919480">
              <a:lnSpc>
                <a:spcPct val="100000"/>
              </a:lnSpc>
              <a:spcBef>
                <a:spcPts val="177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Time</a:t>
            </a: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145800"/>
              </a:lnSpc>
              <a:spcBef>
                <a:spcPts val="350"/>
              </a:spcBef>
              <a:tabLst>
                <a:tab pos="798195" algn="l"/>
                <a:tab pos="1255395" algn="l"/>
                <a:tab pos="1712595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1	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	2	3 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2000">
              <a:latin typeface="Verdana"/>
              <a:cs typeface="Verdana"/>
            </a:endParaRPr>
          </a:p>
          <a:p>
            <a:pPr marL="12700" marR="1529080" algn="just">
              <a:lnSpc>
                <a:spcPct val="145800"/>
              </a:lnSpc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3 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4  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99" name="object 99"/>
          <p:cNvGrpSpPr/>
          <p:nvPr/>
        </p:nvGrpSpPr>
        <p:grpSpPr>
          <a:xfrm>
            <a:off x="3873441" y="2959040"/>
            <a:ext cx="3531235" cy="2845435"/>
            <a:chOff x="3873441" y="2959040"/>
            <a:chExt cx="3531235" cy="2845435"/>
          </a:xfrm>
        </p:grpSpPr>
        <p:sp>
          <p:nvSpPr>
            <p:cNvPr id="100" name="object 100"/>
            <p:cNvSpPr/>
            <p:nvPr/>
          </p:nvSpPr>
          <p:spPr>
            <a:xfrm>
              <a:off x="3886200" y="3067049"/>
              <a:ext cx="22860" cy="191770"/>
            </a:xfrm>
            <a:custGeom>
              <a:avLst/>
              <a:gdLst/>
              <a:ahLst/>
              <a:cxnLst/>
              <a:rect l="l" t="t" r="r" b="b"/>
              <a:pathLst>
                <a:path w="22860" h="191770">
                  <a:moveTo>
                    <a:pt x="22860" y="0"/>
                  </a:moveTo>
                  <a:lnTo>
                    <a:pt x="11430" y="0"/>
                  </a:lnTo>
                  <a:lnTo>
                    <a:pt x="10160" y="0"/>
                  </a:lnTo>
                  <a:lnTo>
                    <a:pt x="0" y="0"/>
                  </a:lnTo>
                  <a:lnTo>
                    <a:pt x="0" y="191770"/>
                  </a:lnTo>
                  <a:lnTo>
                    <a:pt x="10160" y="191770"/>
                  </a:lnTo>
                  <a:lnTo>
                    <a:pt x="11430" y="191770"/>
                  </a:lnTo>
                  <a:lnTo>
                    <a:pt x="22860" y="191770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0633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9077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3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39192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3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39306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4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39420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4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9535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5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9649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5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9763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98780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7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9992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7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010660" y="3067049"/>
              <a:ext cx="24130" cy="191770"/>
            </a:xfrm>
            <a:custGeom>
              <a:avLst/>
              <a:gdLst/>
              <a:ahLst/>
              <a:cxnLst/>
              <a:rect l="l" t="t" r="r" b="b"/>
              <a:pathLst>
                <a:path w="24129" h="191770">
                  <a:moveTo>
                    <a:pt x="24130" y="0"/>
                  </a:moveTo>
                  <a:lnTo>
                    <a:pt x="12700" y="0"/>
                  </a:lnTo>
                  <a:lnTo>
                    <a:pt x="11430" y="0"/>
                  </a:lnTo>
                  <a:lnTo>
                    <a:pt x="0" y="0"/>
                  </a:lnTo>
                  <a:lnTo>
                    <a:pt x="0" y="191770"/>
                  </a:lnTo>
                  <a:lnTo>
                    <a:pt x="11430" y="191770"/>
                  </a:lnTo>
                  <a:lnTo>
                    <a:pt x="12700" y="191770"/>
                  </a:lnTo>
                  <a:lnTo>
                    <a:pt x="24130" y="19177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0638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0335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9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0449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9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0563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A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0678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A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08051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73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0906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C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10210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C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1135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D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12623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73D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13766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73E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14909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73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1592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17195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73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418338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74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1948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2062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1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21767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842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422910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842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42405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3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42519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3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42633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42748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4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42862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42976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43091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6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43205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7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43319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7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434340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43548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8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43662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9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43776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A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43891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A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44005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B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44119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B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44234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44348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C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44462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D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445770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44691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44805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44919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45034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45148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45262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45377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1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45491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45605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2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457200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3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45834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4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45948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4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46062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461899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A55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463042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A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46405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46520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7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466471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B5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46761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8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6875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469900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B59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471043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B5A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47218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47332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B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47447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B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475615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B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47675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C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47790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D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47904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48018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E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481330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48247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48361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0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48475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0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48590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48704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2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48818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2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48933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3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49047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49161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492760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49390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49504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49618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6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49733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49847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49961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8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0076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8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0190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0304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9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04190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0533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A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0647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B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0761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0876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C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10032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D6D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1104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1219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D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1333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D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14604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E6C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1574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16890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E6B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1790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B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19176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E6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2031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9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2146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2260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8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23748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E68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2489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2603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2717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6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528320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52946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53060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53174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53289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53403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3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53517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2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53632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2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53746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53860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1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539750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0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54089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54203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54317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E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54432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54546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D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54660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D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54775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54889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C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55003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B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551180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55232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A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55346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55460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9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55575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8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55689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8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55803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7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55918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56032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6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5614670" y="3067049"/>
              <a:ext cx="24130" cy="191770"/>
            </a:xfrm>
            <a:custGeom>
              <a:avLst/>
              <a:gdLst/>
              <a:ahLst/>
              <a:cxnLst/>
              <a:rect l="l" t="t" r="r" b="b"/>
              <a:pathLst>
                <a:path w="24129" h="191770">
                  <a:moveTo>
                    <a:pt x="24130" y="0"/>
                  </a:moveTo>
                  <a:lnTo>
                    <a:pt x="12700" y="0"/>
                  </a:lnTo>
                  <a:lnTo>
                    <a:pt x="0" y="0"/>
                  </a:lnTo>
                  <a:lnTo>
                    <a:pt x="0" y="191770"/>
                  </a:lnTo>
                  <a:lnTo>
                    <a:pt x="12700" y="191770"/>
                  </a:lnTo>
                  <a:lnTo>
                    <a:pt x="24130" y="19177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0B5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563880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B54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56489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56603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567309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B53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56845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2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56959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570738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B5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5718810" y="3067049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A5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57302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57416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575310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57645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57759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57873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579882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581025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C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582168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B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583311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B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584454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A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585597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A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586740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9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587883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9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589026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8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5901690" y="3067049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7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5913120" y="2971799"/>
              <a:ext cx="12700" cy="381000"/>
            </a:xfrm>
            <a:custGeom>
              <a:avLst/>
              <a:gdLst/>
              <a:ahLst/>
              <a:cxnLst/>
              <a:rect l="l" t="t" r="r" b="b"/>
              <a:pathLst>
                <a:path w="12700" h="381000">
                  <a:moveTo>
                    <a:pt x="12700" y="0"/>
                  </a:moveTo>
                  <a:lnTo>
                    <a:pt x="7620" y="0"/>
                  </a:lnTo>
                  <a:lnTo>
                    <a:pt x="7620" y="95250"/>
                  </a:lnTo>
                  <a:lnTo>
                    <a:pt x="0" y="95250"/>
                  </a:lnTo>
                  <a:lnTo>
                    <a:pt x="0" y="287020"/>
                  </a:lnTo>
                  <a:lnTo>
                    <a:pt x="7620" y="287020"/>
                  </a:lnTo>
                  <a:lnTo>
                    <a:pt x="7620" y="381000"/>
                  </a:lnTo>
                  <a:lnTo>
                    <a:pt x="12700" y="381000"/>
                  </a:lnTo>
                  <a:lnTo>
                    <a:pt x="12700" y="287020"/>
                  </a:lnTo>
                  <a:lnTo>
                    <a:pt x="12700" y="9525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947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5924550" y="2973597"/>
              <a:ext cx="12700" cy="377825"/>
            </a:xfrm>
            <a:custGeom>
              <a:avLst/>
              <a:gdLst/>
              <a:ahLst/>
              <a:cxnLst/>
              <a:rect l="l" t="t" r="r" b="b"/>
              <a:pathLst>
                <a:path w="12700" h="377825">
                  <a:moveTo>
                    <a:pt x="0" y="0"/>
                  </a:moveTo>
                  <a:lnTo>
                    <a:pt x="0" y="377405"/>
                  </a:lnTo>
                  <a:lnTo>
                    <a:pt x="12700" y="371415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6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5935980" y="2978988"/>
              <a:ext cx="12700" cy="367030"/>
            </a:xfrm>
            <a:custGeom>
              <a:avLst/>
              <a:gdLst/>
              <a:ahLst/>
              <a:cxnLst/>
              <a:rect l="l" t="t" r="r" b="b"/>
              <a:pathLst>
                <a:path w="12700" h="367029">
                  <a:moveTo>
                    <a:pt x="0" y="0"/>
                  </a:moveTo>
                  <a:lnTo>
                    <a:pt x="0" y="366622"/>
                  </a:lnTo>
                  <a:lnTo>
                    <a:pt x="12700" y="360632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5947410" y="2984380"/>
              <a:ext cx="12700" cy="356235"/>
            </a:xfrm>
            <a:custGeom>
              <a:avLst/>
              <a:gdLst/>
              <a:ahLst/>
              <a:cxnLst/>
              <a:rect l="l" t="t" r="r" b="b"/>
              <a:pathLst>
                <a:path w="12700" h="356235">
                  <a:moveTo>
                    <a:pt x="0" y="0"/>
                  </a:moveTo>
                  <a:lnTo>
                    <a:pt x="0" y="355839"/>
                  </a:lnTo>
                  <a:lnTo>
                    <a:pt x="12700" y="349849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5958840" y="2989771"/>
              <a:ext cx="12700" cy="345440"/>
            </a:xfrm>
            <a:custGeom>
              <a:avLst/>
              <a:gdLst/>
              <a:ahLst/>
              <a:cxnLst/>
              <a:rect l="l" t="t" r="r" b="b"/>
              <a:pathLst>
                <a:path w="12700" h="345439">
                  <a:moveTo>
                    <a:pt x="0" y="0"/>
                  </a:moveTo>
                  <a:lnTo>
                    <a:pt x="0" y="345056"/>
                  </a:lnTo>
                  <a:lnTo>
                    <a:pt x="12700" y="339066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5970270" y="2995163"/>
              <a:ext cx="12700" cy="334645"/>
            </a:xfrm>
            <a:custGeom>
              <a:avLst/>
              <a:gdLst/>
              <a:ahLst/>
              <a:cxnLst/>
              <a:rect l="l" t="t" r="r" b="b"/>
              <a:pathLst>
                <a:path w="12700" h="334645">
                  <a:moveTo>
                    <a:pt x="0" y="0"/>
                  </a:moveTo>
                  <a:lnTo>
                    <a:pt x="0" y="334273"/>
                  </a:lnTo>
                  <a:lnTo>
                    <a:pt x="12700" y="328283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5981700" y="3000554"/>
              <a:ext cx="12700" cy="323850"/>
            </a:xfrm>
            <a:custGeom>
              <a:avLst/>
              <a:gdLst/>
              <a:ahLst/>
              <a:cxnLst/>
              <a:rect l="l" t="t" r="r" b="b"/>
              <a:pathLst>
                <a:path w="12700" h="323850">
                  <a:moveTo>
                    <a:pt x="0" y="0"/>
                  </a:moveTo>
                  <a:lnTo>
                    <a:pt x="0" y="323490"/>
                  </a:lnTo>
                  <a:lnTo>
                    <a:pt x="12700" y="317500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4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5993130" y="3005946"/>
              <a:ext cx="12700" cy="313055"/>
            </a:xfrm>
            <a:custGeom>
              <a:avLst/>
              <a:gdLst/>
              <a:ahLst/>
              <a:cxnLst/>
              <a:rect l="l" t="t" r="r" b="b"/>
              <a:pathLst>
                <a:path w="12700" h="313054">
                  <a:moveTo>
                    <a:pt x="0" y="0"/>
                  </a:moveTo>
                  <a:lnTo>
                    <a:pt x="0" y="312707"/>
                  </a:lnTo>
                  <a:lnTo>
                    <a:pt x="12700" y="306716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3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6004560" y="3011337"/>
              <a:ext cx="12700" cy="302260"/>
            </a:xfrm>
            <a:custGeom>
              <a:avLst/>
              <a:gdLst/>
              <a:ahLst/>
              <a:cxnLst/>
              <a:rect l="l" t="t" r="r" b="b"/>
              <a:pathLst>
                <a:path w="12700" h="302260">
                  <a:moveTo>
                    <a:pt x="0" y="0"/>
                  </a:moveTo>
                  <a:lnTo>
                    <a:pt x="0" y="301924"/>
                  </a:lnTo>
                  <a:lnTo>
                    <a:pt x="12700" y="295933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2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6015990" y="3016729"/>
              <a:ext cx="12700" cy="291465"/>
            </a:xfrm>
            <a:custGeom>
              <a:avLst/>
              <a:gdLst/>
              <a:ahLst/>
              <a:cxnLst/>
              <a:rect l="l" t="t" r="r" b="b"/>
              <a:pathLst>
                <a:path w="12700" h="291464">
                  <a:moveTo>
                    <a:pt x="0" y="0"/>
                  </a:moveTo>
                  <a:lnTo>
                    <a:pt x="0" y="291141"/>
                  </a:lnTo>
                  <a:lnTo>
                    <a:pt x="12700" y="285150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2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6027420" y="3022120"/>
              <a:ext cx="12700" cy="280670"/>
            </a:xfrm>
            <a:custGeom>
              <a:avLst/>
              <a:gdLst/>
              <a:ahLst/>
              <a:cxnLst/>
              <a:rect l="l" t="t" r="r" b="b"/>
              <a:pathLst>
                <a:path w="12700" h="280670">
                  <a:moveTo>
                    <a:pt x="0" y="0"/>
                  </a:moveTo>
                  <a:lnTo>
                    <a:pt x="0" y="280358"/>
                  </a:lnTo>
                  <a:lnTo>
                    <a:pt x="12700" y="274367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1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6038850" y="3027512"/>
              <a:ext cx="12700" cy="269875"/>
            </a:xfrm>
            <a:custGeom>
              <a:avLst/>
              <a:gdLst/>
              <a:ahLst/>
              <a:cxnLst/>
              <a:rect l="l" t="t" r="r" b="b"/>
              <a:pathLst>
                <a:path w="12700" h="269875">
                  <a:moveTo>
                    <a:pt x="0" y="0"/>
                  </a:moveTo>
                  <a:lnTo>
                    <a:pt x="0" y="269575"/>
                  </a:lnTo>
                  <a:lnTo>
                    <a:pt x="12700" y="263584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6050280" y="3032903"/>
              <a:ext cx="12700" cy="259079"/>
            </a:xfrm>
            <a:custGeom>
              <a:avLst/>
              <a:gdLst/>
              <a:ahLst/>
              <a:cxnLst/>
              <a:rect l="l" t="t" r="r" b="b"/>
              <a:pathLst>
                <a:path w="12700" h="259079">
                  <a:moveTo>
                    <a:pt x="0" y="0"/>
                  </a:moveTo>
                  <a:lnTo>
                    <a:pt x="0" y="258792"/>
                  </a:lnTo>
                  <a:lnTo>
                    <a:pt x="12700" y="252801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6061710" y="3038295"/>
              <a:ext cx="262889" cy="2480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3886200" y="2971799"/>
              <a:ext cx="2438400" cy="381000"/>
            </a:xfrm>
            <a:custGeom>
              <a:avLst/>
              <a:gdLst/>
              <a:ahLst/>
              <a:cxnLst/>
              <a:rect l="l" t="t" r="r" b="b"/>
              <a:pathLst>
                <a:path w="2438400" h="381000">
                  <a:moveTo>
                    <a:pt x="0" y="95250"/>
                  </a:moveTo>
                  <a:lnTo>
                    <a:pt x="2034539" y="95250"/>
                  </a:lnTo>
                  <a:lnTo>
                    <a:pt x="2034539" y="0"/>
                  </a:lnTo>
                  <a:lnTo>
                    <a:pt x="2438400" y="190500"/>
                  </a:lnTo>
                  <a:lnTo>
                    <a:pt x="2034539" y="381000"/>
                  </a:lnTo>
                  <a:lnTo>
                    <a:pt x="2034539" y="285750"/>
                  </a:lnTo>
                  <a:lnTo>
                    <a:pt x="0" y="285750"/>
                  </a:lnTo>
                  <a:lnTo>
                    <a:pt x="0" y="95250"/>
                  </a:lnTo>
                  <a:close/>
                </a:path>
                <a:path w="2438400" h="381000">
                  <a:moveTo>
                    <a:pt x="0" y="0"/>
                  </a:moveTo>
                  <a:lnTo>
                    <a:pt x="0" y="0"/>
                  </a:lnTo>
                </a:path>
                <a:path w="2438400" h="381000">
                  <a:moveTo>
                    <a:pt x="2438400" y="381000"/>
                  </a:moveTo>
                  <a:lnTo>
                    <a:pt x="2438400" y="3810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6845241" y="35686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7073841" y="35686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7302441" y="35686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6845241" y="4102040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7073841" y="4102040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7302441" y="4102040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6845241" y="4635440"/>
              <a:ext cx="101718" cy="1017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7073841" y="4635440"/>
              <a:ext cx="101718" cy="1017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7302441" y="4635440"/>
              <a:ext cx="101718" cy="1017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6845241" y="51688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7073841" y="51688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7302441" y="51688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6845241" y="5702240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7073841" y="5702240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7302441" y="5702240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63550"/>
            <a:ext cx="375412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250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r>
              <a:rPr sz="4500" spc="-30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4500" spc="-175" dirty="0">
                <a:solidFill>
                  <a:srgbClr val="03607A"/>
                </a:solidFill>
                <a:latin typeface="Arial"/>
                <a:cs typeface="Arial"/>
              </a:rPr>
              <a:t>Untaken</a:t>
            </a:r>
            <a:endParaRPr sz="4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100" y="901700"/>
            <a:ext cx="7828915" cy="1822450"/>
          </a:xfrm>
          <a:prstGeom prst="rect">
            <a:avLst/>
          </a:prstGeom>
        </p:spPr>
        <p:txBody>
          <a:bodyPr vert="horz" wrap="square" lIns="0" tIns="260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50"/>
              </a:spcBef>
            </a:pPr>
            <a:r>
              <a:rPr sz="4500" spc="-295" dirty="0">
                <a:solidFill>
                  <a:srgbClr val="03607A"/>
                </a:solidFill>
                <a:latin typeface="Arial"/>
                <a:cs typeface="Arial"/>
              </a:rPr>
              <a:t>(Freeze</a:t>
            </a:r>
            <a:r>
              <a:rPr sz="4500" spc="-245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4500" spc="-185" dirty="0">
                <a:solidFill>
                  <a:srgbClr val="03607A"/>
                </a:solidFill>
                <a:latin typeface="Arial"/>
                <a:cs typeface="Arial"/>
              </a:rPr>
              <a:t>approach)</a:t>
            </a:r>
            <a:endParaRPr sz="4500" dirty="0">
              <a:latin typeface="Arial"/>
              <a:cs typeface="Arial"/>
            </a:endParaRPr>
          </a:p>
          <a:p>
            <a:pPr marL="402590" marR="30480" indent="-273050">
              <a:lnSpc>
                <a:spcPct val="100000"/>
              </a:lnSpc>
              <a:spcBef>
                <a:spcPts val="1040"/>
              </a:spcBef>
            </a:pPr>
            <a:r>
              <a:rPr sz="3375" spc="1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4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simplest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40" dirty="0">
                <a:solidFill>
                  <a:srgbClr val="FF0000"/>
                </a:solidFill>
                <a:latin typeface="Arial"/>
                <a:cs typeface="Arial"/>
              </a:rPr>
              <a:t>method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24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FF0000"/>
                </a:solidFill>
                <a:latin typeface="Arial"/>
                <a:cs typeface="Arial"/>
              </a:rPr>
              <a:t>dealing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65" dirty="0">
                <a:solidFill>
                  <a:srgbClr val="FF0000"/>
                </a:solidFill>
                <a:latin typeface="Arial"/>
                <a:cs typeface="Arial"/>
              </a:rPr>
              <a:t>with</a:t>
            </a:r>
            <a:r>
              <a:rPr sz="24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branches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65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0" dirty="0">
                <a:solidFill>
                  <a:srgbClr val="FF0000"/>
                </a:solidFill>
                <a:latin typeface="Arial"/>
                <a:cs typeface="Arial"/>
              </a:rPr>
              <a:t>to  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redo </a:t>
            </a: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400" b="1" spc="5" dirty="0">
                <a:solidFill>
                  <a:srgbClr val="FF0000"/>
                </a:solidFill>
                <a:latin typeface="Arial"/>
                <a:cs typeface="Arial"/>
              </a:rPr>
              <a:t>fetch </a:t>
            </a:r>
            <a:r>
              <a:rPr sz="2400" b="1" spc="20" dirty="0">
                <a:solidFill>
                  <a:srgbClr val="FF0000"/>
                </a:solidFill>
                <a:latin typeface="Arial"/>
                <a:cs typeface="Arial"/>
              </a:rPr>
              <a:t>following</a:t>
            </a:r>
            <a:r>
              <a:rPr sz="2400" b="1" spc="-48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400" b="1" spc="-484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0" dirty="0" smtClean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branch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34290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528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508634" marR="55880" indent="-448309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n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s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u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c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on  (FI)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0000" y="34290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 dirty="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Operand</a:t>
            </a:r>
            <a:endParaRPr sz="1800" dirty="0">
              <a:latin typeface="Verdana"/>
              <a:cs typeface="Verdana"/>
            </a:endParaRPr>
          </a:p>
          <a:p>
            <a:pPr marL="5715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(FO)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33600" y="34290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239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Decode</a:t>
            </a:r>
            <a:endParaRPr sz="1800" dirty="0">
              <a:latin typeface="Verdana"/>
              <a:cs typeface="Verdana"/>
            </a:endParaRPr>
          </a:p>
          <a:p>
            <a:pPr marL="149860" marR="223520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In</a:t>
            </a:r>
            <a:r>
              <a:rPr sz="1800" spc="-15" dirty="0">
                <a:solidFill>
                  <a:srgbClr val="009CD8"/>
                </a:solidFill>
                <a:latin typeface="Times New Roman"/>
                <a:cs typeface="Times New Roman"/>
              </a:rPr>
              <a:t>s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ruc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t</a:t>
            </a: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ion  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(DI)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62800" y="34290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Write</a:t>
            </a:r>
            <a:endParaRPr sz="1800" dirty="0">
              <a:latin typeface="Verdana"/>
              <a:cs typeface="Verdana"/>
            </a:endParaRPr>
          </a:p>
          <a:p>
            <a:pPr marL="196850" marR="187960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O</a:t>
            </a:r>
            <a:r>
              <a:rPr sz="1800" spc="-15" dirty="0">
                <a:solidFill>
                  <a:srgbClr val="009CD8"/>
                </a:solidFill>
                <a:latin typeface="Verdana"/>
                <a:cs typeface="Verdana"/>
              </a:rPr>
              <a:t>p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and  (WO)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86400" y="34290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Execution</a:t>
            </a:r>
            <a:endParaRPr sz="1800">
              <a:latin typeface="Verdana"/>
              <a:cs typeface="Verdana"/>
            </a:endParaRPr>
          </a:p>
          <a:p>
            <a:pPr marL="60960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Instruction</a:t>
            </a:r>
            <a:endParaRPr sz="1800">
              <a:latin typeface="Verdana"/>
              <a:cs typeface="Verdana"/>
            </a:endParaRPr>
          </a:p>
          <a:p>
            <a:pPr marL="57785" algn="ctr">
              <a:lnSpc>
                <a:spcPts val="192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(EI)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295400" y="3733800"/>
            <a:ext cx="6532880" cy="3086100"/>
            <a:chOff x="1295400" y="3771900"/>
            <a:chExt cx="6532880" cy="3086100"/>
          </a:xfrm>
        </p:grpSpPr>
        <p:sp>
          <p:nvSpPr>
            <p:cNvPr id="10" name="object 10"/>
            <p:cNvSpPr/>
            <p:nvPr/>
          </p:nvSpPr>
          <p:spPr>
            <a:xfrm>
              <a:off x="1828800" y="38100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80">
                  <a:moveTo>
                    <a:pt x="0" y="0"/>
                  </a:moveTo>
                  <a:lnTo>
                    <a:pt x="23368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7400" y="37719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05200" y="38100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10">
                  <a:moveTo>
                    <a:pt x="0" y="0"/>
                  </a:moveTo>
                  <a:lnTo>
                    <a:pt x="23241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33800" y="37719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181600" y="38100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10200" y="37719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58000" y="38100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086600" y="37719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95400" y="4324350"/>
              <a:ext cx="6532880" cy="25336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63550"/>
            <a:ext cx="317500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250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r>
              <a:rPr sz="4500" spc="-31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4500" spc="-305" dirty="0">
                <a:solidFill>
                  <a:srgbClr val="03607A"/>
                </a:solidFill>
                <a:latin typeface="Arial"/>
                <a:cs typeface="Arial"/>
              </a:rPr>
              <a:t>Taken</a:t>
            </a:r>
            <a:endParaRPr sz="4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100" y="901700"/>
            <a:ext cx="7887970" cy="1822450"/>
          </a:xfrm>
          <a:prstGeom prst="rect">
            <a:avLst/>
          </a:prstGeom>
        </p:spPr>
        <p:txBody>
          <a:bodyPr vert="horz" wrap="square" lIns="0" tIns="260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050"/>
              </a:spcBef>
            </a:pPr>
            <a:r>
              <a:rPr sz="4500" spc="-295" dirty="0">
                <a:solidFill>
                  <a:srgbClr val="03607A"/>
                </a:solidFill>
                <a:latin typeface="Arial"/>
                <a:cs typeface="Arial"/>
              </a:rPr>
              <a:t>(Freeze</a:t>
            </a:r>
            <a:r>
              <a:rPr sz="4500" spc="-245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4500" spc="-185" dirty="0">
                <a:solidFill>
                  <a:srgbClr val="03607A"/>
                </a:solidFill>
                <a:latin typeface="Arial"/>
                <a:cs typeface="Arial"/>
              </a:rPr>
              <a:t>approach)</a:t>
            </a:r>
            <a:endParaRPr sz="4500">
              <a:latin typeface="Arial"/>
              <a:cs typeface="Arial"/>
            </a:endParaRPr>
          </a:p>
          <a:p>
            <a:pPr marL="402590" marR="30480" indent="-273050">
              <a:lnSpc>
                <a:spcPct val="100000"/>
              </a:lnSpc>
              <a:spcBef>
                <a:spcPts val="1040"/>
              </a:spcBef>
            </a:pPr>
            <a:r>
              <a:rPr sz="3375" spc="112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75" dirty="0">
                <a:latin typeface="Times New Roman"/>
                <a:cs typeface="Times New Roman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simplest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method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dealing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with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branches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to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redo 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85" dirty="0">
                <a:latin typeface="Times New Roman"/>
                <a:cs typeface="Times New Roman"/>
              </a:rPr>
              <a:t>fetch </a:t>
            </a:r>
            <a:r>
              <a:rPr sz="2400" spc="40" dirty="0">
                <a:latin typeface="Times New Roman"/>
                <a:cs typeface="Times New Roman"/>
              </a:rPr>
              <a:t>following </a:t>
            </a:r>
            <a:r>
              <a:rPr sz="2400" spc="85" dirty="0">
                <a:latin typeface="Times New Roman"/>
                <a:cs typeface="Times New Roman"/>
              </a:rPr>
              <a:t>a</a:t>
            </a:r>
            <a:r>
              <a:rPr sz="2400" spc="-285" dirty="0">
                <a:latin typeface="Times New Roman"/>
                <a:cs typeface="Times New Roman"/>
              </a:rPr>
              <a:t> </a:t>
            </a:r>
            <a:r>
              <a:rPr sz="2400" spc="125" dirty="0">
                <a:latin typeface="Times New Roman"/>
                <a:cs typeface="Times New Roman"/>
              </a:rPr>
              <a:t>branch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34290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528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508634" marR="55880" indent="-448309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n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s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u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c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on  (FI)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0000" y="34290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Operand</a:t>
            </a:r>
            <a:endParaRPr sz="1800">
              <a:latin typeface="Verdana"/>
              <a:cs typeface="Verdana"/>
            </a:endParaRPr>
          </a:p>
          <a:p>
            <a:pPr marL="5715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(FO)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33600" y="34290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239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Decode</a:t>
            </a:r>
            <a:endParaRPr sz="1800">
              <a:latin typeface="Verdana"/>
              <a:cs typeface="Verdana"/>
            </a:endParaRPr>
          </a:p>
          <a:p>
            <a:pPr marL="149860" marR="223520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In</a:t>
            </a:r>
            <a:r>
              <a:rPr sz="1800" spc="-15" dirty="0">
                <a:solidFill>
                  <a:srgbClr val="009CD8"/>
                </a:solidFill>
                <a:latin typeface="Times New Roman"/>
                <a:cs typeface="Times New Roman"/>
              </a:rPr>
              <a:t>s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ruc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t</a:t>
            </a: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ion  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(DI)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62800" y="34290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Write</a:t>
            </a:r>
            <a:endParaRPr sz="1800">
              <a:latin typeface="Verdana"/>
              <a:cs typeface="Verdana"/>
            </a:endParaRPr>
          </a:p>
          <a:p>
            <a:pPr marL="196850" marR="187960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O</a:t>
            </a:r>
            <a:r>
              <a:rPr sz="1800" spc="-15" dirty="0">
                <a:solidFill>
                  <a:srgbClr val="009CD8"/>
                </a:solidFill>
                <a:latin typeface="Verdana"/>
                <a:cs typeface="Verdana"/>
              </a:rPr>
              <a:t>p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and  (WO)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86400" y="34290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Execution</a:t>
            </a:r>
            <a:endParaRPr sz="1800">
              <a:latin typeface="Verdana"/>
              <a:cs typeface="Verdana"/>
            </a:endParaRPr>
          </a:p>
          <a:p>
            <a:pPr marL="60960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Instruction</a:t>
            </a:r>
            <a:endParaRPr sz="1800">
              <a:latin typeface="Verdana"/>
              <a:cs typeface="Verdana"/>
            </a:endParaRPr>
          </a:p>
          <a:p>
            <a:pPr marL="57785" algn="ctr">
              <a:lnSpc>
                <a:spcPts val="192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(EI)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371600" y="3771900"/>
            <a:ext cx="6551930" cy="3086100"/>
            <a:chOff x="1371600" y="3771900"/>
            <a:chExt cx="6551930" cy="3086100"/>
          </a:xfrm>
        </p:grpSpPr>
        <p:sp>
          <p:nvSpPr>
            <p:cNvPr id="10" name="object 10"/>
            <p:cNvSpPr/>
            <p:nvPr/>
          </p:nvSpPr>
          <p:spPr>
            <a:xfrm>
              <a:off x="1828800" y="38100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80">
                  <a:moveTo>
                    <a:pt x="0" y="0"/>
                  </a:moveTo>
                  <a:lnTo>
                    <a:pt x="23368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7400" y="37719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05200" y="38100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10">
                  <a:moveTo>
                    <a:pt x="0" y="0"/>
                  </a:moveTo>
                  <a:lnTo>
                    <a:pt x="23241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33800" y="37719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181600" y="38100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10200" y="37719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58000" y="38100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086600" y="37719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71600" y="4229100"/>
              <a:ext cx="6551930" cy="26289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63550"/>
            <a:ext cx="317500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250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r>
              <a:rPr sz="4500" spc="-31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4500" spc="-305" dirty="0">
                <a:solidFill>
                  <a:srgbClr val="03607A"/>
                </a:solidFill>
                <a:latin typeface="Arial"/>
                <a:cs typeface="Arial"/>
              </a:rPr>
              <a:t>Taken</a:t>
            </a:r>
            <a:endParaRPr sz="4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400" y="937078"/>
            <a:ext cx="8159750" cy="4219575"/>
          </a:xfrm>
          <a:prstGeom prst="rect">
            <a:avLst/>
          </a:prstGeom>
        </p:spPr>
        <p:txBody>
          <a:bodyPr vert="horz" wrap="square" lIns="0" tIns="22479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770"/>
              </a:spcBef>
            </a:pPr>
            <a:r>
              <a:rPr sz="4500" spc="-295" dirty="0">
                <a:solidFill>
                  <a:srgbClr val="03607A"/>
                </a:solidFill>
                <a:latin typeface="Arial"/>
                <a:cs typeface="Arial"/>
              </a:rPr>
              <a:t>(Freeze</a:t>
            </a:r>
            <a:r>
              <a:rPr sz="4500" spc="-245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4500" spc="-185" dirty="0">
                <a:solidFill>
                  <a:srgbClr val="03607A"/>
                </a:solidFill>
                <a:latin typeface="Arial"/>
                <a:cs typeface="Arial"/>
              </a:rPr>
              <a:t>approach)</a:t>
            </a:r>
            <a:endParaRPr sz="4500">
              <a:latin typeface="Arial"/>
              <a:cs typeface="Arial"/>
            </a:endParaRPr>
          </a:p>
          <a:p>
            <a:pPr marL="415290" marR="43180" indent="-273050">
              <a:lnSpc>
                <a:spcPct val="100000"/>
              </a:lnSpc>
              <a:spcBef>
                <a:spcPts val="1040"/>
              </a:spcBef>
            </a:pPr>
            <a:r>
              <a:rPr sz="3975" spc="15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b="1" spc="10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8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Arial"/>
                <a:cs typeface="Arial"/>
              </a:rPr>
              <a:t>simplest</a:t>
            </a:r>
            <a:r>
              <a:rPr sz="2800" b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70" dirty="0">
                <a:solidFill>
                  <a:srgbClr val="FF0000"/>
                </a:solidFill>
                <a:latin typeface="Arial"/>
                <a:cs typeface="Arial"/>
              </a:rPr>
              <a:t>scheme</a:t>
            </a:r>
            <a:r>
              <a:rPr sz="28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55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28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30" dirty="0">
                <a:solidFill>
                  <a:srgbClr val="FF0000"/>
                </a:solidFill>
                <a:latin typeface="Arial"/>
                <a:cs typeface="Arial"/>
              </a:rPr>
              <a:t>handle</a:t>
            </a:r>
            <a:r>
              <a:rPr sz="2800" b="1" spc="-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0" dirty="0">
                <a:solidFill>
                  <a:srgbClr val="FF0000"/>
                </a:solidFill>
                <a:latin typeface="Arial"/>
                <a:cs typeface="Arial"/>
              </a:rPr>
              <a:t>branches</a:t>
            </a:r>
            <a:r>
              <a:rPr sz="2800" b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70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800" b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55" dirty="0">
                <a:solidFill>
                  <a:srgbClr val="FF0000"/>
                </a:solidFill>
                <a:latin typeface="Arial"/>
                <a:cs typeface="Arial"/>
              </a:rPr>
              <a:t>to  </a:t>
            </a:r>
            <a:r>
              <a:rPr sz="2800" b="1" i="1" spc="-100" dirty="0">
                <a:solidFill>
                  <a:srgbClr val="FF0000"/>
                </a:solidFill>
                <a:latin typeface="Trebuchet MS"/>
                <a:cs typeface="Trebuchet MS"/>
              </a:rPr>
              <a:t>freeze </a:t>
            </a:r>
            <a:r>
              <a:rPr sz="2800" b="1" spc="5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800" b="1" spc="45" dirty="0">
                <a:solidFill>
                  <a:srgbClr val="FF0000"/>
                </a:solidFill>
                <a:latin typeface="Arial"/>
                <a:cs typeface="Arial"/>
              </a:rPr>
              <a:t>pipeline </a:t>
            </a:r>
            <a:r>
              <a:rPr sz="2800" b="1" spc="30" dirty="0">
                <a:solidFill>
                  <a:srgbClr val="FF0000"/>
                </a:solidFill>
                <a:latin typeface="Arial"/>
                <a:cs typeface="Arial"/>
              </a:rPr>
              <a:t>holding </a:t>
            </a:r>
            <a:r>
              <a:rPr sz="2800" b="1" spc="40" dirty="0">
                <a:solidFill>
                  <a:srgbClr val="FF0000"/>
                </a:solidFill>
                <a:latin typeface="Arial"/>
                <a:cs typeface="Arial"/>
              </a:rPr>
              <a:t>or </a:t>
            </a:r>
            <a:r>
              <a:rPr sz="2800" b="1" spc="25" dirty="0">
                <a:solidFill>
                  <a:srgbClr val="FF0000"/>
                </a:solidFill>
                <a:latin typeface="Arial"/>
                <a:cs typeface="Arial"/>
              </a:rPr>
              <a:t>deleting </a:t>
            </a:r>
            <a:r>
              <a:rPr sz="2800" b="1" spc="-40" dirty="0">
                <a:solidFill>
                  <a:srgbClr val="FF0000"/>
                </a:solidFill>
                <a:latin typeface="Arial"/>
                <a:cs typeface="Arial"/>
              </a:rPr>
              <a:t>any  </a:t>
            </a:r>
            <a:r>
              <a:rPr sz="2800" b="1" spc="5" dirty="0">
                <a:solidFill>
                  <a:srgbClr val="FF0000"/>
                </a:solidFill>
                <a:latin typeface="Arial"/>
                <a:cs typeface="Arial"/>
              </a:rPr>
              <a:t>instructions</a:t>
            </a:r>
            <a:r>
              <a:rPr sz="2800" b="1" spc="-1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40" dirty="0">
                <a:solidFill>
                  <a:srgbClr val="FF0000"/>
                </a:solidFill>
                <a:latin typeface="Arial"/>
                <a:cs typeface="Arial"/>
              </a:rPr>
              <a:t>after</a:t>
            </a:r>
            <a:r>
              <a:rPr sz="2800" b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5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8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branch</a:t>
            </a:r>
            <a:r>
              <a:rPr sz="2800" b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110" dirty="0">
                <a:solidFill>
                  <a:srgbClr val="FF0000"/>
                </a:solidFill>
                <a:latin typeface="Arial"/>
                <a:cs typeface="Arial"/>
              </a:rPr>
              <a:t>until</a:t>
            </a:r>
            <a:r>
              <a:rPr sz="2800" b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5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8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branch  </a:t>
            </a:r>
            <a:r>
              <a:rPr sz="2800" b="1" spc="25" dirty="0">
                <a:solidFill>
                  <a:srgbClr val="FF0000"/>
                </a:solidFill>
                <a:latin typeface="Arial"/>
                <a:cs typeface="Arial"/>
              </a:rPr>
              <a:t>destination </a:t>
            </a:r>
            <a:r>
              <a:rPr sz="2800" b="1" spc="-70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800" b="1" spc="-25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35" dirty="0">
                <a:solidFill>
                  <a:srgbClr val="FF0000"/>
                </a:solidFill>
                <a:latin typeface="Arial"/>
                <a:cs typeface="Arial"/>
              </a:rPr>
              <a:t>known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Arial"/>
              <a:cs typeface="Arial"/>
            </a:endParaRPr>
          </a:p>
          <a:p>
            <a:pPr marL="415290" marR="354965" indent="-273050">
              <a:lnSpc>
                <a:spcPct val="100000"/>
              </a:lnSpc>
            </a:pPr>
            <a:r>
              <a:rPr sz="3975" spc="120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spc="80" dirty="0">
                <a:latin typeface="Times New Roman"/>
                <a:cs typeface="Times New Roman"/>
              </a:rPr>
              <a:t>The </a:t>
            </a:r>
            <a:r>
              <a:rPr sz="2800" spc="100" dirty="0">
                <a:latin typeface="Times New Roman"/>
                <a:cs typeface="Times New Roman"/>
              </a:rPr>
              <a:t>attractiveness </a:t>
            </a:r>
            <a:r>
              <a:rPr sz="2800" spc="20" dirty="0">
                <a:latin typeface="Times New Roman"/>
                <a:cs typeface="Times New Roman"/>
              </a:rPr>
              <a:t>of </a:t>
            </a:r>
            <a:r>
              <a:rPr sz="2800" spc="114" dirty="0">
                <a:latin typeface="Times New Roman"/>
                <a:cs typeface="Times New Roman"/>
              </a:rPr>
              <a:t>this </a:t>
            </a:r>
            <a:r>
              <a:rPr sz="2800" spc="110" dirty="0">
                <a:latin typeface="Times New Roman"/>
                <a:cs typeface="Times New Roman"/>
              </a:rPr>
              <a:t>solution </a:t>
            </a:r>
            <a:r>
              <a:rPr sz="2800" spc="40" dirty="0">
                <a:latin typeface="Times New Roman"/>
                <a:cs typeface="Times New Roman"/>
              </a:rPr>
              <a:t>lies</a:t>
            </a:r>
            <a:r>
              <a:rPr sz="2800" spc="-470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Times New Roman"/>
                <a:cs typeface="Times New Roman"/>
              </a:rPr>
              <a:t>primarily  </a:t>
            </a:r>
            <a:r>
              <a:rPr sz="2800" spc="114" dirty="0">
                <a:latin typeface="Times New Roman"/>
                <a:cs typeface="Times New Roman"/>
              </a:rPr>
              <a:t>in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Times New Roman"/>
                <a:cs typeface="Times New Roman"/>
              </a:rPr>
              <a:t>its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65" dirty="0">
                <a:latin typeface="Times New Roman"/>
                <a:cs typeface="Times New Roman"/>
              </a:rPr>
              <a:t>simplicity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70" dirty="0">
                <a:latin typeface="Times New Roman"/>
                <a:cs typeface="Times New Roman"/>
              </a:rPr>
              <a:t>both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5" dirty="0">
                <a:latin typeface="Times New Roman"/>
                <a:cs typeface="Times New Roman"/>
              </a:rPr>
              <a:t>for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20" dirty="0">
                <a:latin typeface="Times New Roman"/>
                <a:cs typeface="Times New Roman"/>
              </a:rPr>
              <a:t>hardware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65" dirty="0">
                <a:latin typeface="Times New Roman"/>
                <a:cs typeface="Times New Roman"/>
              </a:rPr>
              <a:t>and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75" dirty="0">
                <a:latin typeface="Times New Roman"/>
                <a:cs typeface="Times New Roman"/>
              </a:rPr>
              <a:t>software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63550"/>
            <a:ext cx="363029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250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r>
              <a:rPr sz="4500" spc="-295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4500" spc="-315" dirty="0">
                <a:solidFill>
                  <a:srgbClr val="03607A"/>
                </a:solidFill>
                <a:latin typeface="Arial"/>
                <a:cs typeface="Arial"/>
              </a:rPr>
              <a:t>Hazards</a:t>
            </a:r>
            <a:endParaRPr sz="4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3700" y="968374"/>
            <a:ext cx="8211184" cy="4694555"/>
          </a:xfrm>
          <a:prstGeom prst="rect">
            <a:avLst/>
          </a:prstGeom>
        </p:spPr>
        <p:txBody>
          <a:bodyPr vert="horz" wrap="square" lIns="0" tIns="19367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525"/>
              </a:spcBef>
            </a:pPr>
            <a:r>
              <a:rPr sz="4500" spc="-155" dirty="0">
                <a:solidFill>
                  <a:srgbClr val="03607A"/>
                </a:solidFill>
                <a:latin typeface="Arial"/>
                <a:cs typeface="Arial"/>
              </a:rPr>
              <a:t>(Predicted-untaken)</a:t>
            </a:r>
            <a:endParaRPr sz="4500">
              <a:latin typeface="Arial"/>
              <a:cs typeface="Arial"/>
            </a:endParaRPr>
          </a:p>
          <a:p>
            <a:pPr marL="427990" marR="55880" indent="-273050">
              <a:lnSpc>
                <a:spcPts val="2590"/>
              </a:lnSpc>
              <a:spcBef>
                <a:spcPts val="1085"/>
              </a:spcBef>
            </a:pPr>
            <a:r>
              <a:rPr sz="3375" spc="-7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b="1" spc="-5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2400" b="1" spc="20" dirty="0">
                <a:solidFill>
                  <a:srgbClr val="FF0000"/>
                </a:solidFill>
                <a:latin typeface="Arial"/>
                <a:cs typeface="Arial"/>
              </a:rPr>
              <a:t>higher </a:t>
            </a:r>
            <a:r>
              <a:rPr sz="2400" b="1" spc="5" dirty="0">
                <a:solidFill>
                  <a:srgbClr val="FF0000"/>
                </a:solidFill>
                <a:latin typeface="Arial"/>
                <a:cs typeface="Arial"/>
              </a:rPr>
              <a:t>performance, 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and only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slightly </a:t>
            </a:r>
            <a:r>
              <a:rPr sz="2400" b="1" spc="30" dirty="0">
                <a:solidFill>
                  <a:srgbClr val="FF0000"/>
                </a:solidFill>
                <a:latin typeface="Arial"/>
                <a:cs typeface="Arial"/>
              </a:rPr>
              <a:t>more  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complex,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60" dirty="0">
                <a:solidFill>
                  <a:srgbClr val="FF0000"/>
                </a:solidFill>
                <a:latin typeface="Arial"/>
                <a:cs typeface="Arial"/>
              </a:rPr>
              <a:t>scheme</a:t>
            </a:r>
            <a:r>
              <a:rPr sz="24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65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4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0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5" dirty="0">
                <a:solidFill>
                  <a:srgbClr val="FF0000"/>
                </a:solidFill>
                <a:latin typeface="Arial"/>
                <a:cs typeface="Arial"/>
              </a:rPr>
              <a:t>treat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every</a:t>
            </a:r>
            <a:r>
              <a:rPr sz="24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branch</a:t>
            </a:r>
            <a:r>
              <a:rPr sz="24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50" dirty="0">
                <a:solidFill>
                  <a:srgbClr val="FF0000"/>
                </a:solidFill>
                <a:latin typeface="Arial"/>
                <a:cs typeface="Arial"/>
              </a:rPr>
              <a:t>as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5" dirty="0">
                <a:solidFill>
                  <a:srgbClr val="FF0000"/>
                </a:solidFill>
                <a:latin typeface="Arial"/>
                <a:cs typeface="Arial"/>
              </a:rPr>
              <a:t>not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40" dirty="0">
                <a:solidFill>
                  <a:srgbClr val="FF0000"/>
                </a:solidFill>
                <a:latin typeface="Arial"/>
                <a:cs typeface="Arial"/>
              </a:rPr>
              <a:t>taken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50">
              <a:latin typeface="Arial"/>
              <a:cs typeface="Arial"/>
            </a:endParaRPr>
          </a:p>
          <a:p>
            <a:pPr marL="427990" marR="156210" indent="-273050">
              <a:lnSpc>
                <a:spcPts val="2590"/>
              </a:lnSpc>
            </a:pPr>
            <a:r>
              <a:rPr sz="3375" spc="104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70" dirty="0">
                <a:latin typeface="Times New Roman"/>
                <a:cs typeface="Times New Roman"/>
              </a:rPr>
              <a:t>It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is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implemented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Times New Roman"/>
                <a:cs typeface="Times New Roman"/>
              </a:rPr>
              <a:t>by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continuing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to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fetch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instructions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as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if 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120" dirty="0">
                <a:latin typeface="Times New Roman"/>
                <a:cs typeface="Times New Roman"/>
              </a:rPr>
              <a:t>branch </a:t>
            </a:r>
            <a:r>
              <a:rPr sz="2400" spc="75" dirty="0">
                <a:latin typeface="Times New Roman"/>
                <a:cs typeface="Times New Roman"/>
              </a:rPr>
              <a:t>were </a:t>
            </a:r>
            <a:r>
              <a:rPr sz="2400" spc="114" dirty="0">
                <a:latin typeface="Times New Roman"/>
                <a:cs typeface="Times New Roman"/>
              </a:rPr>
              <a:t>normal</a:t>
            </a:r>
            <a:r>
              <a:rPr sz="2400" spc="-35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instruction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50">
              <a:latin typeface="Times New Roman"/>
              <a:cs typeface="Times New Roman"/>
            </a:endParaRPr>
          </a:p>
          <a:p>
            <a:pPr marL="427990" marR="902969" indent="-273050">
              <a:lnSpc>
                <a:spcPts val="2590"/>
              </a:lnSpc>
            </a:pPr>
            <a:r>
              <a:rPr sz="3375" spc="1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40" dirty="0">
                <a:solidFill>
                  <a:srgbClr val="FF0000"/>
                </a:solidFill>
                <a:latin typeface="Arial"/>
                <a:cs typeface="Arial"/>
              </a:rPr>
              <a:t>pipeline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Arial"/>
                <a:cs typeface="Arial"/>
              </a:rPr>
              <a:t>looks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4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65" dirty="0">
                <a:solidFill>
                  <a:srgbClr val="FF0000"/>
                </a:solidFill>
                <a:latin typeface="Arial"/>
                <a:cs typeface="Arial"/>
              </a:rPr>
              <a:t>same</a:t>
            </a:r>
            <a:r>
              <a:rPr sz="24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80" dirty="0">
                <a:solidFill>
                  <a:srgbClr val="FF0000"/>
                </a:solidFill>
                <a:latin typeface="Arial"/>
                <a:cs typeface="Arial"/>
              </a:rPr>
              <a:t>if</a:t>
            </a:r>
            <a:r>
              <a:rPr sz="24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4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branch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65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5" dirty="0">
                <a:solidFill>
                  <a:srgbClr val="FF0000"/>
                </a:solidFill>
                <a:latin typeface="Arial"/>
                <a:cs typeface="Arial"/>
              </a:rPr>
              <a:t>not  </a:t>
            </a: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taken</a:t>
            </a:r>
            <a:endParaRPr sz="2400">
              <a:latin typeface="Arial"/>
              <a:cs typeface="Arial"/>
            </a:endParaRPr>
          </a:p>
          <a:p>
            <a:pPr marL="427990" marR="866140" indent="-273050">
              <a:lnSpc>
                <a:spcPts val="2590"/>
              </a:lnSpc>
              <a:spcBef>
                <a:spcPts val="600"/>
              </a:spcBef>
            </a:pPr>
            <a:r>
              <a:rPr sz="3375" spc="16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b="1" spc="110" dirty="0">
                <a:solidFill>
                  <a:srgbClr val="FF0000"/>
                </a:solidFill>
                <a:latin typeface="Arial"/>
                <a:cs typeface="Arial"/>
              </a:rPr>
              <a:t>If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branch</a:t>
            </a:r>
            <a:r>
              <a:rPr sz="24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60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4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40" dirty="0">
                <a:solidFill>
                  <a:srgbClr val="FF0000"/>
                </a:solidFill>
                <a:latin typeface="Arial"/>
                <a:cs typeface="Arial"/>
              </a:rPr>
              <a:t>taken,</a:t>
            </a:r>
            <a:r>
              <a:rPr sz="24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we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need</a:t>
            </a:r>
            <a:r>
              <a:rPr sz="24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0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redo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FF0000"/>
                </a:solidFill>
                <a:latin typeface="Arial"/>
                <a:cs typeface="Arial"/>
              </a:rPr>
              <a:t>fetch  </a:t>
            </a:r>
            <a:r>
              <a:rPr sz="2400" b="1" spc="25" dirty="0">
                <a:solidFill>
                  <a:srgbClr val="FF0000"/>
                </a:solidFill>
                <a:latin typeface="Arial"/>
                <a:cs typeface="Arial"/>
              </a:rPr>
              <a:t>instruction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0900" y="414020"/>
            <a:ext cx="3009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95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r>
              <a:rPr sz="3600" spc="-26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3600" spc="-145" dirty="0">
                <a:solidFill>
                  <a:srgbClr val="03607A"/>
                </a:solidFill>
                <a:latin typeface="Arial"/>
                <a:cs typeface="Arial"/>
              </a:rPr>
              <a:t>Untaken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20900" y="962659"/>
            <a:ext cx="37515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25" dirty="0">
                <a:solidFill>
                  <a:srgbClr val="03607A"/>
                </a:solidFill>
                <a:latin typeface="Arial"/>
                <a:cs typeface="Arial"/>
              </a:rPr>
              <a:t>(Predicted-untaken)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528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508634" marR="55880" indent="-447040">
              <a:lnSpc>
                <a:spcPct val="100000"/>
              </a:lnSpc>
            </a:pP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n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s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u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c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on  (FI)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62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Operand</a:t>
            </a:r>
            <a:endParaRPr sz="1800">
              <a:latin typeface="Verdana"/>
              <a:cs typeface="Verdana"/>
            </a:endParaRPr>
          </a:p>
          <a:p>
            <a:pPr marL="5715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(FO)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098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239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Decode</a:t>
            </a:r>
            <a:endParaRPr sz="1800">
              <a:latin typeface="Verdana"/>
              <a:cs typeface="Verdana"/>
            </a:endParaRPr>
          </a:p>
          <a:p>
            <a:pPr marL="149860" marR="222885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I</a:t>
            </a:r>
            <a:r>
              <a:rPr sz="1800" spc="-15" dirty="0">
                <a:solidFill>
                  <a:srgbClr val="009CD8"/>
                </a:solidFill>
                <a:latin typeface="Times New Roman"/>
                <a:cs typeface="Times New Roman"/>
              </a:rPr>
              <a:t>n</a:t>
            </a: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s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t</a:t>
            </a:r>
            <a:r>
              <a:rPr sz="1800" spc="-10" dirty="0">
                <a:solidFill>
                  <a:srgbClr val="009CD8"/>
                </a:solidFill>
                <a:latin typeface="Times New Roman"/>
                <a:cs typeface="Times New Roman"/>
              </a:rPr>
              <a:t>r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u</a:t>
            </a: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ct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on  (DI)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390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Write</a:t>
            </a:r>
            <a:endParaRPr sz="1800">
              <a:latin typeface="Verdana"/>
              <a:cs typeface="Verdana"/>
            </a:endParaRPr>
          </a:p>
          <a:p>
            <a:pPr marL="196850" marR="189230" algn="ctr">
              <a:lnSpc>
                <a:spcPct val="100000"/>
              </a:lnSpc>
            </a:pP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O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pe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and  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(WO)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626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Execution</a:t>
            </a:r>
            <a:endParaRPr sz="1800">
              <a:latin typeface="Verdana"/>
              <a:cs typeface="Verdana"/>
            </a:endParaRPr>
          </a:p>
          <a:p>
            <a:pPr marL="61594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Instruction</a:t>
            </a:r>
            <a:endParaRPr sz="1800">
              <a:latin typeface="Verdana"/>
              <a:cs typeface="Verdana"/>
            </a:endParaRPr>
          </a:p>
          <a:p>
            <a:pPr marL="57785" algn="ctr">
              <a:lnSpc>
                <a:spcPts val="192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(EI)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905000" y="2324100"/>
            <a:ext cx="5499735" cy="3480435"/>
            <a:chOff x="1905000" y="2324100"/>
            <a:chExt cx="5499735" cy="3480435"/>
          </a:xfrm>
        </p:grpSpPr>
        <p:sp>
          <p:nvSpPr>
            <p:cNvPr id="10" name="object 10"/>
            <p:cNvSpPr/>
            <p:nvPr/>
          </p:nvSpPr>
          <p:spPr>
            <a:xfrm>
              <a:off x="1905000" y="23622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10">
                  <a:moveTo>
                    <a:pt x="0" y="0"/>
                  </a:moveTo>
                  <a:lnTo>
                    <a:pt x="23241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336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81400" y="23622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00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57800" y="23622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864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934200" y="23622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09">
                  <a:moveTo>
                    <a:pt x="0" y="0"/>
                  </a:moveTo>
                  <a:lnTo>
                    <a:pt x="23240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628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20740" y="2971799"/>
              <a:ext cx="5080" cy="381000"/>
            </a:xfrm>
            <a:custGeom>
              <a:avLst/>
              <a:gdLst/>
              <a:ahLst/>
              <a:cxnLst/>
              <a:rect l="l" t="t" r="r" b="b"/>
              <a:pathLst>
                <a:path w="5079" h="381000">
                  <a:moveTo>
                    <a:pt x="5080" y="287020"/>
                  </a:moveTo>
                  <a:lnTo>
                    <a:pt x="0" y="287020"/>
                  </a:lnTo>
                  <a:lnTo>
                    <a:pt x="0" y="381000"/>
                  </a:lnTo>
                  <a:lnTo>
                    <a:pt x="5080" y="381000"/>
                  </a:lnTo>
                  <a:lnTo>
                    <a:pt x="5080" y="287020"/>
                  </a:lnTo>
                  <a:close/>
                </a:path>
                <a:path w="5079" h="381000">
                  <a:moveTo>
                    <a:pt x="5080" y="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5080" y="95250"/>
                  </a:lnTo>
                  <a:lnTo>
                    <a:pt x="5080" y="0"/>
                  </a:lnTo>
                  <a:close/>
                </a:path>
              </a:pathLst>
            </a:custGeom>
            <a:solidFill>
              <a:srgbClr val="0947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061709" y="3038295"/>
              <a:ext cx="262889" cy="2480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845241" y="35686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073841" y="35686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302441" y="35686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845241" y="4102040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073841" y="4102040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302441" y="4102040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845241" y="4635440"/>
              <a:ext cx="101718" cy="1017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073841" y="4635440"/>
              <a:ext cx="101718" cy="1017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302441" y="4635440"/>
              <a:ext cx="101718" cy="1017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845241" y="51688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073841" y="51688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302441" y="5168840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45241" y="5702241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073841" y="5702241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302441" y="5702241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2814320" y="2885440"/>
            <a:ext cx="774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spc="-1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me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2590800" y="2895600"/>
            <a:ext cx="4161790" cy="3200400"/>
            <a:chOff x="2590800" y="2895600"/>
            <a:chExt cx="4161790" cy="3200400"/>
          </a:xfrm>
        </p:grpSpPr>
        <p:sp>
          <p:nvSpPr>
            <p:cNvPr id="37" name="object 37"/>
            <p:cNvSpPr/>
            <p:nvPr/>
          </p:nvSpPr>
          <p:spPr>
            <a:xfrm>
              <a:off x="3886200" y="3067049"/>
              <a:ext cx="22860" cy="191770"/>
            </a:xfrm>
            <a:custGeom>
              <a:avLst/>
              <a:gdLst/>
              <a:ahLst/>
              <a:cxnLst/>
              <a:rect l="l" t="t" r="r" b="b"/>
              <a:pathLst>
                <a:path w="22860" h="191770">
                  <a:moveTo>
                    <a:pt x="22860" y="0"/>
                  </a:moveTo>
                  <a:lnTo>
                    <a:pt x="11430" y="0"/>
                  </a:lnTo>
                  <a:lnTo>
                    <a:pt x="10160" y="0"/>
                  </a:lnTo>
                  <a:lnTo>
                    <a:pt x="0" y="0"/>
                  </a:lnTo>
                  <a:lnTo>
                    <a:pt x="0" y="191770"/>
                  </a:lnTo>
                  <a:lnTo>
                    <a:pt x="10160" y="191770"/>
                  </a:lnTo>
                  <a:lnTo>
                    <a:pt x="11430" y="191770"/>
                  </a:lnTo>
                  <a:lnTo>
                    <a:pt x="22860" y="191770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0633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9077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3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91921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3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9306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4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94208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4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9535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5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9649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5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97636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98780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7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99923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7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010660" y="3067049"/>
              <a:ext cx="24130" cy="191770"/>
            </a:xfrm>
            <a:custGeom>
              <a:avLst/>
              <a:gdLst/>
              <a:ahLst/>
              <a:cxnLst/>
              <a:rect l="l" t="t" r="r" b="b"/>
              <a:pathLst>
                <a:path w="24129" h="191770">
                  <a:moveTo>
                    <a:pt x="24130" y="0"/>
                  </a:moveTo>
                  <a:lnTo>
                    <a:pt x="12700" y="0"/>
                  </a:lnTo>
                  <a:lnTo>
                    <a:pt x="11430" y="0"/>
                  </a:lnTo>
                  <a:lnTo>
                    <a:pt x="0" y="0"/>
                  </a:lnTo>
                  <a:lnTo>
                    <a:pt x="0" y="191770"/>
                  </a:lnTo>
                  <a:lnTo>
                    <a:pt x="11430" y="191770"/>
                  </a:lnTo>
                  <a:lnTo>
                    <a:pt x="12700" y="191770"/>
                  </a:lnTo>
                  <a:lnTo>
                    <a:pt x="24130" y="19177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0638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03351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639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0449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9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05638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A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0678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A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08051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73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09066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C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10210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C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11353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D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12623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73D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13766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73E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149089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73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1592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73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17195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73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18338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74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1948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2062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1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21767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842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22910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842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24052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3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2519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3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2633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2748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4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2862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29767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3091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6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3205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7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33197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7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34340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84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35482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8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3662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9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3776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A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3891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A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4005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B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41197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B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4234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4348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C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44627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D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45770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46912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4805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4919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5034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5148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52627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5377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1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5491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56057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2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57200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3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58342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4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5948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4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6062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618989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A55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63042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A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64057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6520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7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66471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B5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6761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8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68757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69900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B59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710429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B5A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7218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7332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B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7447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B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75615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B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76757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C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7790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D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7904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80187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E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81330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82472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8361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0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8475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0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8590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8704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2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88187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2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8933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3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49047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91617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92760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93902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49504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49618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66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49733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49847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499617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8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0076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8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0190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03047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9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04190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05332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A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0647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B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0761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0876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C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10032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D6D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11047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1219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D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1333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D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146039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E6C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15747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16890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E6B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1790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B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19176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E6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2031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9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2146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2260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8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237479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E68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2489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E6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2603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27177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6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28320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29462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3060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3174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3289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3403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3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35177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2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3632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2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3746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38607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1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39750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D60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40892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4203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4317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E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4432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4546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D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46607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D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4775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4889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C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50037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B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51180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52322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A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5346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5460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9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55575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C58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5689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8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58037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7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5918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6032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6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614670" y="3067049"/>
              <a:ext cx="24130" cy="191770"/>
            </a:xfrm>
            <a:custGeom>
              <a:avLst/>
              <a:gdLst/>
              <a:ahLst/>
              <a:cxnLst/>
              <a:rect l="l" t="t" r="r" b="b"/>
              <a:pathLst>
                <a:path w="24129" h="191770">
                  <a:moveTo>
                    <a:pt x="24130" y="0"/>
                  </a:moveTo>
                  <a:lnTo>
                    <a:pt x="12700" y="0"/>
                  </a:lnTo>
                  <a:lnTo>
                    <a:pt x="0" y="0"/>
                  </a:lnTo>
                  <a:lnTo>
                    <a:pt x="0" y="191770"/>
                  </a:lnTo>
                  <a:lnTo>
                    <a:pt x="12700" y="191770"/>
                  </a:lnTo>
                  <a:lnTo>
                    <a:pt x="24130" y="19177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0B5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563880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B54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56489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56603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5673089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B53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56845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2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6959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B5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707379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3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1770"/>
                  </a:lnTo>
                  <a:close/>
                </a:path>
              </a:pathLst>
            </a:custGeom>
            <a:solidFill>
              <a:srgbClr val="0B5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718810" y="3067050"/>
              <a:ext cx="11430" cy="191770"/>
            </a:xfrm>
            <a:custGeom>
              <a:avLst/>
              <a:gdLst/>
              <a:ahLst/>
              <a:cxnLst/>
              <a:rect l="l" t="t" r="r" b="b"/>
              <a:pathLst>
                <a:path w="11429" h="191770">
                  <a:moveTo>
                    <a:pt x="11429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1770"/>
                  </a:lnTo>
                  <a:close/>
                </a:path>
              </a:pathLst>
            </a:custGeom>
            <a:solidFill>
              <a:srgbClr val="0A5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73023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5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74167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75310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76452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77596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78738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7988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81025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C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82167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B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83311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B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84454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A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85597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A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86740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A49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87882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9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890259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8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90169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12700" y="191770"/>
                  </a:moveTo>
                  <a:lnTo>
                    <a:pt x="0" y="19177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1770"/>
                  </a:lnTo>
                  <a:close/>
                </a:path>
              </a:pathLst>
            </a:custGeom>
            <a:solidFill>
              <a:srgbClr val="0947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913120" y="3067050"/>
              <a:ext cx="12700" cy="191770"/>
            </a:xfrm>
            <a:custGeom>
              <a:avLst/>
              <a:gdLst/>
              <a:ahLst/>
              <a:cxnLst/>
              <a:rect l="l" t="t" r="r" b="b"/>
              <a:pathLst>
                <a:path w="12700" h="191770">
                  <a:moveTo>
                    <a:pt x="0" y="191769"/>
                  </a:moveTo>
                  <a:lnTo>
                    <a:pt x="12700" y="191769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191769"/>
                  </a:lnTo>
                  <a:close/>
                </a:path>
              </a:pathLst>
            </a:custGeom>
            <a:solidFill>
              <a:srgbClr val="0947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924550" y="2973597"/>
              <a:ext cx="12700" cy="377825"/>
            </a:xfrm>
            <a:custGeom>
              <a:avLst/>
              <a:gdLst/>
              <a:ahLst/>
              <a:cxnLst/>
              <a:rect l="l" t="t" r="r" b="b"/>
              <a:pathLst>
                <a:path w="12700" h="377825">
                  <a:moveTo>
                    <a:pt x="0" y="0"/>
                  </a:moveTo>
                  <a:lnTo>
                    <a:pt x="0" y="377405"/>
                  </a:lnTo>
                  <a:lnTo>
                    <a:pt x="12700" y="371415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6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935979" y="2978988"/>
              <a:ext cx="12700" cy="367030"/>
            </a:xfrm>
            <a:custGeom>
              <a:avLst/>
              <a:gdLst/>
              <a:ahLst/>
              <a:cxnLst/>
              <a:rect l="l" t="t" r="r" b="b"/>
              <a:pathLst>
                <a:path w="12700" h="367029">
                  <a:moveTo>
                    <a:pt x="0" y="0"/>
                  </a:moveTo>
                  <a:lnTo>
                    <a:pt x="0" y="366622"/>
                  </a:lnTo>
                  <a:lnTo>
                    <a:pt x="12700" y="360632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947409" y="2984380"/>
              <a:ext cx="12700" cy="356235"/>
            </a:xfrm>
            <a:custGeom>
              <a:avLst/>
              <a:gdLst/>
              <a:ahLst/>
              <a:cxnLst/>
              <a:rect l="l" t="t" r="r" b="b"/>
              <a:pathLst>
                <a:path w="12700" h="356235">
                  <a:moveTo>
                    <a:pt x="0" y="0"/>
                  </a:moveTo>
                  <a:lnTo>
                    <a:pt x="0" y="355839"/>
                  </a:lnTo>
                  <a:lnTo>
                    <a:pt x="12700" y="349849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958840" y="2989771"/>
              <a:ext cx="12700" cy="345440"/>
            </a:xfrm>
            <a:custGeom>
              <a:avLst/>
              <a:gdLst/>
              <a:ahLst/>
              <a:cxnLst/>
              <a:rect l="l" t="t" r="r" b="b"/>
              <a:pathLst>
                <a:path w="12700" h="345439">
                  <a:moveTo>
                    <a:pt x="0" y="0"/>
                  </a:moveTo>
                  <a:lnTo>
                    <a:pt x="0" y="345056"/>
                  </a:lnTo>
                  <a:lnTo>
                    <a:pt x="12700" y="339066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970270" y="2995163"/>
              <a:ext cx="12700" cy="334645"/>
            </a:xfrm>
            <a:custGeom>
              <a:avLst/>
              <a:gdLst/>
              <a:ahLst/>
              <a:cxnLst/>
              <a:rect l="l" t="t" r="r" b="b"/>
              <a:pathLst>
                <a:path w="12700" h="334645">
                  <a:moveTo>
                    <a:pt x="0" y="0"/>
                  </a:moveTo>
                  <a:lnTo>
                    <a:pt x="0" y="334273"/>
                  </a:lnTo>
                  <a:lnTo>
                    <a:pt x="12700" y="328283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981700" y="3000554"/>
              <a:ext cx="12700" cy="323850"/>
            </a:xfrm>
            <a:custGeom>
              <a:avLst/>
              <a:gdLst/>
              <a:ahLst/>
              <a:cxnLst/>
              <a:rect l="l" t="t" r="r" b="b"/>
              <a:pathLst>
                <a:path w="12700" h="323850">
                  <a:moveTo>
                    <a:pt x="0" y="0"/>
                  </a:moveTo>
                  <a:lnTo>
                    <a:pt x="0" y="323490"/>
                  </a:lnTo>
                  <a:lnTo>
                    <a:pt x="12700" y="317500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4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993129" y="3005946"/>
              <a:ext cx="12700" cy="313055"/>
            </a:xfrm>
            <a:custGeom>
              <a:avLst/>
              <a:gdLst/>
              <a:ahLst/>
              <a:cxnLst/>
              <a:rect l="l" t="t" r="r" b="b"/>
              <a:pathLst>
                <a:path w="12700" h="313054">
                  <a:moveTo>
                    <a:pt x="0" y="0"/>
                  </a:moveTo>
                  <a:lnTo>
                    <a:pt x="0" y="312707"/>
                  </a:lnTo>
                  <a:lnTo>
                    <a:pt x="12700" y="306716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3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6004559" y="3011337"/>
              <a:ext cx="12700" cy="302260"/>
            </a:xfrm>
            <a:custGeom>
              <a:avLst/>
              <a:gdLst/>
              <a:ahLst/>
              <a:cxnLst/>
              <a:rect l="l" t="t" r="r" b="b"/>
              <a:pathLst>
                <a:path w="12700" h="302260">
                  <a:moveTo>
                    <a:pt x="0" y="0"/>
                  </a:moveTo>
                  <a:lnTo>
                    <a:pt x="0" y="301924"/>
                  </a:lnTo>
                  <a:lnTo>
                    <a:pt x="12700" y="295933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2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6015990" y="3016729"/>
              <a:ext cx="12700" cy="291465"/>
            </a:xfrm>
            <a:custGeom>
              <a:avLst/>
              <a:gdLst/>
              <a:ahLst/>
              <a:cxnLst/>
              <a:rect l="l" t="t" r="r" b="b"/>
              <a:pathLst>
                <a:path w="12700" h="291464">
                  <a:moveTo>
                    <a:pt x="0" y="0"/>
                  </a:moveTo>
                  <a:lnTo>
                    <a:pt x="0" y="291141"/>
                  </a:lnTo>
                  <a:lnTo>
                    <a:pt x="12700" y="285150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2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6027420" y="3022120"/>
              <a:ext cx="12700" cy="280670"/>
            </a:xfrm>
            <a:custGeom>
              <a:avLst/>
              <a:gdLst/>
              <a:ahLst/>
              <a:cxnLst/>
              <a:rect l="l" t="t" r="r" b="b"/>
              <a:pathLst>
                <a:path w="12700" h="280670">
                  <a:moveTo>
                    <a:pt x="0" y="0"/>
                  </a:moveTo>
                  <a:lnTo>
                    <a:pt x="0" y="280358"/>
                  </a:lnTo>
                  <a:lnTo>
                    <a:pt x="12700" y="274367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1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6038850" y="3027512"/>
              <a:ext cx="12700" cy="269875"/>
            </a:xfrm>
            <a:custGeom>
              <a:avLst/>
              <a:gdLst/>
              <a:ahLst/>
              <a:cxnLst/>
              <a:rect l="l" t="t" r="r" b="b"/>
              <a:pathLst>
                <a:path w="12700" h="269875">
                  <a:moveTo>
                    <a:pt x="0" y="0"/>
                  </a:moveTo>
                  <a:lnTo>
                    <a:pt x="0" y="269575"/>
                  </a:lnTo>
                  <a:lnTo>
                    <a:pt x="12700" y="263584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6050279" y="3032903"/>
              <a:ext cx="12700" cy="259079"/>
            </a:xfrm>
            <a:custGeom>
              <a:avLst/>
              <a:gdLst/>
              <a:ahLst/>
              <a:cxnLst/>
              <a:rect l="l" t="t" r="r" b="b"/>
              <a:pathLst>
                <a:path w="12700" h="259079">
                  <a:moveTo>
                    <a:pt x="0" y="0"/>
                  </a:moveTo>
                  <a:lnTo>
                    <a:pt x="0" y="258792"/>
                  </a:lnTo>
                  <a:lnTo>
                    <a:pt x="12700" y="252801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3886200" y="2971800"/>
              <a:ext cx="2438400" cy="381000"/>
            </a:xfrm>
            <a:custGeom>
              <a:avLst/>
              <a:gdLst/>
              <a:ahLst/>
              <a:cxnLst/>
              <a:rect l="l" t="t" r="r" b="b"/>
              <a:pathLst>
                <a:path w="2438400" h="381000">
                  <a:moveTo>
                    <a:pt x="0" y="95250"/>
                  </a:moveTo>
                  <a:lnTo>
                    <a:pt x="2034539" y="95250"/>
                  </a:lnTo>
                  <a:lnTo>
                    <a:pt x="2034539" y="0"/>
                  </a:lnTo>
                  <a:lnTo>
                    <a:pt x="2438400" y="190500"/>
                  </a:lnTo>
                  <a:lnTo>
                    <a:pt x="2034539" y="381000"/>
                  </a:lnTo>
                  <a:lnTo>
                    <a:pt x="2034539" y="285750"/>
                  </a:lnTo>
                  <a:lnTo>
                    <a:pt x="0" y="285750"/>
                  </a:lnTo>
                  <a:lnTo>
                    <a:pt x="0" y="95250"/>
                  </a:lnTo>
                  <a:close/>
                </a:path>
                <a:path w="2438400" h="381000">
                  <a:moveTo>
                    <a:pt x="0" y="0"/>
                  </a:moveTo>
                  <a:lnTo>
                    <a:pt x="0" y="0"/>
                  </a:lnTo>
                </a:path>
                <a:path w="2438400" h="381000">
                  <a:moveTo>
                    <a:pt x="2438400" y="381000"/>
                  </a:moveTo>
                  <a:lnTo>
                    <a:pt x="2438400" y="3810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2590800" y="2895600"/>
              <a:ext cx="4161790" cy="32004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63550"/>
            <a:ext cx="317500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250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r>
              <a:rPr sz="4500" spc="-31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4500" spc="-305" dirty="0">
                <a:solidFill>
                  <a:srgbClr val="03607A"/>
                </a:solidFill>
                <a:latin typeface="Arial"/>
                <a:cs typeface="Arial"/>
              </a:rPr>
              <a:t>Taken</a:t>
            </a:r>
            <a:endParaRPr sz="4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149350"/>
            <a:ext cx="468439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155" dirty="0">
                <a:solidFill>
                  <a:srgbClr val="03607A"/>
                </a:solidFill>
                <a:latin typeface="Arial"/>
                <a:cs typeface="Arial"/>
              </a:rPr>
              <a:t>(Predicted-untaken)</a:t>
            </a:r>
            <a:endParaRPr sz="4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2057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528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508634" marR="55880" indent="-448309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n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s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u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c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on  (FI)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10000" y="2057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Operand</a:t>
            </a:r>
            <a:endParaRPr sz="1800">
              <a:latin typeface="Verdana"/>
              <a:cs typeface="Verdana"/>
            </a:endParaRPr>
          </a:p>
          <a:p>
            <a:pPr marL="5715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(FO)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33600" y="2057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239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Decode</a:t>
            </a:r>
            <a:endParaRPr sz="1800">
              <a:latin typeface="Verdana"/>
              <a:cs typeface="Verdana"/>
            </a:endParaRPr>
          </a:p>
          <a:p>
            <a:pPr marL="149860" marR="223520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In</a:t>
            </a:r>
            <a:r>
              <a:rPr sz="1800" spc="-15" dirty="0">
                <a:solidFill>
                  <a:srgbClr val="009CD8"/>
                </a:solidFill>
                <a:latin typeface="Times New Roman"/>
                <a:cs typeface="Times New Roman"/>
              </a:rPr>
              <a:t>s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ruc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t</a:t>
            </a: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ion  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(DI)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62800" y="2057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Write</a:t>
            </a:r>
            <a:endParaRPr sz="1800">
              <a:latin typeface="Verdana"/>
              <a:cs typeface="Verdana"/>
            </a:endParaRPr>
          </a:p>
          <a:p>
            <a:pPr marL="196850" marR="187960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O</a:t>
            </a:r>
            <a:r>
              <a:rPr sz="1800" spc="-15" dirty="0">
                <a:solidFill>
                  <a:srgbClr val="009CD8"/>
                </a:solidFill>
                <a:latin typeface="Verdana"/>
                <a:cs typeface="Verdana"/>
              </a:rPr>
              <a:t>p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and  (WO)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86400" y="2057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Execution</a:t>
            </a:r>
            <a:endParaRPr sz="1800">
              <a:latin typeface="Verdana"/>
              <a:cs typeface="Verdana"/>
            </a:endParaRPr>
          </a:p>
          <a:p>
            <a:pPr marL="60960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Instruction</a:t>
            </a:r>
            <a:endParaRPr sz="1800">
              <a:latin typeface="Verdana"/>
              <a:cs typeface="Verdana"/>
            </a:endParaRPr>
          </a:p>
          <a:p>
            <a:pPr marL="57785" algn="ctr">
              <a:lnSpc>
                <a:spcPts val="192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(EI)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219200" y="2400300"/>
            <a:ext cx="6903720" cy="4305300"/>
            <a:chOff x="1219200" y="2400300"/>
            <a:chExt cx="6903720" cy="4305300"/>
          </a:xfrm>
        </p:grpSpPr>
        <p:sp>
          <p:nvSpPr>
            <p:cNvPr id="10" name="object 10"/>
            <p:cNvSpPr/>
            <p:nvPr/>
          </p:nvSpPr>
          <p:spPr>
            <a:xfrm>
              <a:off x="1828800" y="24384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80">
                  <a:moveTo>
                    <a:pt x="0" y="0"/>
                  </a:moveTo>
                  <a:lnTo>
                    <a:pt x="23368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57400" y="2400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05200" y="24384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10">
                  <a:moveTo>
                    <a:pt x="0" y="0"/>
                  </a:moveTo>
                  <a:lnTo>
                    <a:pt x="23241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33800" y="2400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181600" y="24384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10200" y="2400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58000" y="24384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086600" y="2400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19200" y="3124200"/>
              <a:ext cx="6903720" cy="3581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070" y="1543050"/>
            <a:ext cx="764222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135" dirty="0">
                <a:solidFill>
                  <a:srgbClr val="FF3300"/>
                </a:solidFill>
                <a:latin typeface="Arial"/>
                <a:cs typeface="Arial"/>
              </a:rPr>
              <a:t>What </a:t>
            </a:r>
            <a:r>
              <a:rPr sz="5000" spc="-270" dirty="0">
                <a:solidFill>
                  <a:srgbClr val="FF3300"/>
                </a:solidFill>
                <a:latin typeface="Arial"/>
                <a:cs typeface="Arial"/>
              </a:rPr>
              <a:t>Makes </a:t>
            </a:r>
            <a:r>
              <a:rPr sz="5000" spc="-185" dirty="0">
                <a:solidFill>
                  <a:srgbClr val="FF3300"/>
                </a:solidFill>
                <a:latin typeface="Arial"/>
                <a:cs typeface="Arial"/>
              </a:rPr>
              <a:t>Pipelining</a:t>
            </a:r>
            <a:r>
              <a:rPr sz="5000" spc="-440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5000" spc="-290" dirty="0">
                <a:solidFill>
                  <a:srgbClr val="FF3300"/>
                </a:solidFill>
                <a:latin typeface="Arial"/>
                <a:cs typeface="Arial"/>
              </a:rPr>
              <a:t>Hard?</a:t>
            </a:r>
            <a:endParaRPr sz="5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370" y="2534920"/>
            <a:ext cx="3867150" cy="259969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90"/>
              </a:spcBef>
            </a:pPr>
            <a:r>
              <a:rPr sz="3975" spc="-22" baseline="733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b="1" spc="-15" dirty="0">
                <a:latin typeface="Arial"/>
                <a:cs typeface="Arial"/>
              </a:rPr>
              <a:t>Power</a:t>
            </a:r>
            <a:r>
              <a:rPr sz="2800" b="1" spc="-125" dirty="0">
                <a:latin typeface="Arial"/>
                <a:cs typeface="Arial"/>
              </a:rPr>
              <a:t> </a:t>
            </a:r>
            <a:r>
              <a:rPr sz="2800" b="1" spc="40" dirty="0">
                <a:latin typeface="Arial"/>
                <a:cs typeface="Arial"/>
              </a:rPr>
              <a:t>failing,</a:t>
            </a:r>
            <a:endParaRPr sz="2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690"/>
              </a:spcBef>
            </a:pPr>
            <a:r>
              <a:rPr sz="3975" spc="67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b="1" spc="45" dirty="0">
                <a:latin typeface="Arial"/>
                <a:cs typeface="Arial"/>
              </a:rPr>
              <a:t>Arithmetic</a:t>
            </a:r>
            <a:r>
              <a:rPr sz="2800" b="1" spc="-1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overflow,</a:t>
            </a:r>
            <a:endParaRPr sz="2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700"/>
              </a:spcBef>
            </a:pPr>
            <a:r>
              <a:rPr sz="3975" spc="300" baseline="733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b="1" spc="200" dirty="0">
                <a:latin typeface="Arial"/>
                <a:cs typeface="Arial"/>
              </a:rPr>
              <a:t>I/O </a:t>
            </a:r>
            <a:r>
              <a:rPr sz="2800" b="1" spc="-45" dirty="0">
                <a:latin typeface="Arial"/>
                <a:cs typeface="Arial"/>
              </a:rPr>
              <a:t>device</a:t>
            </a:r>
            <a:r>
              <a:rPr sz="2800" b="1" spc="-45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request,</a:t>
            </a:r>
            <a:endParaRPr sz="2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700"/>
              </a:spcBef>
            </a:pPr>
            <a:r>
              <a:rPr sz="3975" spc="-127" baseline="733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b="1" spc="-85" dirty="0">
                <a:latin typeface="Arial"/>
                <a:cs typeface="Arial"/>
              </a:rPr>
              <a:t>OS</a:t>
            </a:r>
            <a:r>
              <a:rPr sz="2800" b="1" spc="-114" dirty="0">
                <a:latin typeface="Arial"/>
                <a:cs typeface="Arial"/>
              </a:rPr>
              <a:t> </a:t>
            </a:r>
            <a:r>
              <a:rPr sz="2800" b="1" spc="5" dirty="0">
                <a:latin typeface="Arial"/>
                <a:cs typeface="Arial"/>
              </a:rPr>
              <a:t>call,</a:t>
            </a:r>
            <a:endParaRPr sz="2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690"/>
              </a:spcBef>
            </a:pPr>
            <a:r>
              <a:rPr sz="3975" spc="-112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b="1" spc="-75" dirty="0">
                <a:latin typeface="Arial"/>
                <a:cs typeface="Arial"/>
              </a:rPr>
              <a:t>Page</a:t>
            </a:r>
            <a:r>
              <a:rPr sz="2800" b="1" spc="-120" dirty="0">
                <a:latin typeface="Arial"/>
                <a:cs typeface="Arial"/>
              </a:rPr>
              <a:t> </a:t>
            </a:r>
            <a:r>
              <a:rPr sz="2800" b="1" spc="65" dirty="0">
                <a:latin typeface="Arial"/>
                <a:cs typeface="Arial"/>
              </a:rPr>
              <a:t>fault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63550"/>
            <a:ext cx="317500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250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r>
              <a:rPr sz="4500" spc="-31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4500" spc="-305" dirty="0">
                <a:solidFill>
                  <a:srgbClr val="03607A"/>
                </a:solidFill>
                <a:latin typeface="Arial"/>
                <a:cs typeface="Arial"/>
              </a:rPr>
              <a:t>Taken</a:t>
            </a:r>
            <a:endParaRPr sz="4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6400" y="920750"/>
            <a:ext cx="8177530" cy="4009390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900"/>
              </a:spcBef>
            </a:pPr>
            <a:r>
              <a:rPr sz="4500" spc="-155" dirty="0">
                <a:solidFill>
                  <a:srgbClr val="03607A"/>
                </a:solidFill>
                <a:latin typeface="Arial"/>
                <a:cs typeface="Arial"/>
              </a:rPr>
              <a:t>(Predicted-taken)</a:t>
            </a:r>
            <a:endParaRPr sz="4500">
              <a:latin typeface="Arial"/>
              <a:cs typeface="Arial"/>
            </a:endParaRPr>
          </a:p>
          <a:p>
            <a:pPr marL="415290" marR="142875" indent="-273050">
              <a:lnSpc>
                <a:spcPct val="100000"/>
              </a:lnSpc>
              <a:spcBef>
                <a:spcPts val="1040"/>
              </a:spcBef>
            </a:pPr>
            <a:r>
              <a:rPr sz="3675" spc="-30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b="1" spc="-20" dirty="0">
                <a:solidFill>
                  <a:srgbClr val="FF0000"/>
                </a:solidFill>
                <a:latin typeface="Arial"/>
                <a:cs typeface="Arial"/>
              </a:rPr>
              <a:t>An</a:t>
            </a:r>
            <a:r>
              <a:rPr sz="26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35" dirty="0">
                <a:solidFill>
                  <a:srgbClr val="FF0000"/>
                </a:solidFill>
                <a:latin typeface="Arial"/>
                <a:cs typeface="Arial"/>
              </a:rPr>
              <a:t>alternative</a:t>
            </a:r>
            <a:r>
              <a:rPr sz="26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-65" dirty="0">
                <a:solidFill>
                  <a:srgbClr val="FF0000"/>
                </a:solidFill>
                <a:latin typeface="Arial"/>
                <a:cs typeface="Arial"/>
              </a:rPr>
              <a:t>scheme</a:t>
            </a:r>
            <a:r>
              <a:rPr sz="26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-65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6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55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26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60" dirty="0">
                <a:solidFill>
                  <a:srgbClr val="FF0000"/>
                </a:solidFill>
                <a:latin typeface="Arial"/>
                <a:cs typeface="Arial"/>
              </a:rPr>
              <a:t>treat</a:t>
            </a:r>
            <a:r>
              <a:rPr sz="26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-45" dirty="0">
                <a:solidFill>
                  <a:srgbClr val="FF0000"/>
                </a:solidFill>
                <a:latin typeface="Arial"/>
                <a:cs typeface="Arial"/>
              </a:rPr>
              <a:t>every</a:t>
            </a:r>
            <a:r>
              <a:rPr sz="26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Arial"/>
                <a:cs typeface="Arial"/>
              </a:rPr>
              <a:t>branch</a:t>
            </a:r>
            <a:r>
              <a:rPr sz="26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-165" dirty="0">
                <a:solidFill>
                  <a:srgbClr val="FF0000"/>
                </a:solidFill>
                <a:latin typeface="Arial"/>
                <a:cs typeface="Arial"/>
              </a:rPr>
              <a:t>as  </a:t>
            </a:r>
            <a:r>
              <a:rPr sz="2600" b="1" spc="45" dirty="0">
                <a:solidFill>
                  <a:srgbClr val="FF0000"/>
                </a:solidFill>
                <a:latin typeface="Arial"/>
                <a:cs typeface="Arial"/>
              </a:rPr>
              <a:t>taken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00">
              <a:latin typeface="Arial"/>
              <a:cs typeface="Arial"/>
            </a:endParaRPr>
          </a:p>
          <a:p>
            <a:pPr marL="415290" marR="43180" indent="-273050">
              <a:lnSpc>
                <a:spcPct val="100000"/>
              </a:lnSpc>
            </a:pPr>
            <a:r>
              <a:rPr sz="3675" spc="-195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b="1" spc="-130" dirty="0">
                <a:solidFill>
                  <a:srgbClr val="FF0000"/>
                </a:solidFill>
                <a:latin typeface="Arial"/>
                <a:cs typeface="Arial"/>
              </a:rPr>
              <a:t>As </a:t>
            </a:r>
            <a:r>
              <a:rPr sz="2600" b="1" spc="-65" dirty="0">
                <a:solidFill>
                  <a:srgbClr val="FF0000"/>
                </a:solidFill>
                <a:latin typeface="Arial"/>
                <a:cs typeface="Arial"/>
              </a:rPr>
              <a:t>soon </a:t>
            </a:r>
            <a:r>
              <a:rPr sz="2600" b="1" spc="-160" dirty="0">
                <a:solidFill>
                  <a:srgbClr val="FF0000"/>
                </a:solidFill>
                <a:latin typeface="Arial"/>
                <a:cs typeface="Arial"/>
              </a:rPr>
              <a:t>as </a:t>
            </a:r>
            <a:r>
              <a:rPr sz="2600" b="1" spc="50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600" b="1" spc="-5" dirty="0">
                <a:solidFill>
                  <a:srgbClr val="FF0000"/>
                </a:solidFill>
                <a:latin typeface="Arial"/>
                <a:cs typeface="Arial"/>
              </a:rPr>
              <a:t>branch </a:t>
            </a:r>
            <a:r>
              <a:rPr sz="2600" b="1" spc="-65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2600" b="1" spc="-40" dirty="0">
                <a:solidFill>
                  <a:srgbClr val="FF0000"/>
                </a:solidFill>
                <a:latin typeface="Arial"/>
                <a:cs typeface="Arial"/>
              </a:rPr>
              <a:t>decoded </a:t>
            </a:r>
            <a:r>
              <a:rPr sz="2600" b="1" spc="10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2600" b="1" spc="50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600" b="1" spc="20" dirty="0">
                <a:solidFill>
                  <a:srgbClr val="FF0000"/>
                </a:solidFill>
                <a:latin typeface="Arial"/>
                <a:cs typeface="Arial"/>
              </a:rPr>
              <a:t>target  </a:t>
            </a:r>
            <a:r>
              <a:rPr sz="2600" b="1" spc="-70" dirty="0">
                <a:solidFill>
                  <a:srgbClr val="FF0000"/>
                </a:solidFill>
                <a:latin typeface="Arial"/>
                <a:cs typeface="Arial"/>
              </a:rPr>
              <a:t>address</a:t>
            </a:r>
            <a:r>
              <a:rPr sz="26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-60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6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5" dirty="0">
                <a:solidFill>
                  <a:srgbClr val="FF0000"/>
                </a:solidFill>
                <a:latin typeface="Arial"/>
                <a:cs typeface="Arial"/>
              </a:rPr>
              <a:t>computed,</a:t>
            </a:r>
            <a:r>
              <a:rPr sz="26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-45" dirty="0">
                <a:solidFill>
                  <a:srgbClr val="FF0000"/>
                </a:solidFill>
                <a:latin typeface="Arial"/>
                <a:cs typeface="Arial"/>
              </a:rPr>
              <a:t>we</a:t>
            </a:r>
            <a:r>
              <a:rPr sz="2600" b="1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-80" dirty="0">
                <a:solidFill>
                  <a:srgbClr val="FF0000"/>
                </a:solidFill>
                <a:latin typeface="Arial"/>
                <a:cs typeface="Arial"/>
              </a:rPr>
              <a:t>assume</a:t>
            </a:r>
            <a:r>
              <a:rPr sz="26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50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6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0000"/>
                </a:solidFill>
                <a:latin typeface="Arial"/>
                <a:cs typeface="Arial"/>
              </a:rPr>
              <a:t>branch</a:t>
            </a:r>
            <a:r>
              <a:rPr sz="26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55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26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b="1" spc="-35" dirty="0">
                <a:solidFill>
                  <a:srgbClr val="FF0000"/>
                </a:solidFill>
                <a:latin typeface="Arial"/>
                <a:cs typeface="Arial"/>
              </a:rPr>
              <a:t>be  </a:t>
            </a:r>
            <a:r>
              <a:rPr sz="2600" b="1" spc="45" dirty="0">
                <a:solidFill>
                  <a:srgbClr val="FF0000"/>
                </a:solidFill>
                <a:latin typeface="Arial"/>
                <a:cs typeface="Arial"/>
              </a:rPr>
              <a:t>taken </a:t>
            </a:r>
            <a:r>
              <a:rPr sz="2600" b="1" spc="10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2600" b="1" spc="-10" dirty="0">
                <a:solidFill>
                  <a:srgbClr val="FF0000"/>
                </a:solidFill>
                <a:latin typeface="Arial"/>
                <a:cs typeface="Arial"/>
              </a:rPr>
              <a:t>begin </a:t>
            </a:r>
            <a:r>
              <a:rPr sz="2600" b="1" spc="5" dirty="0">
                <a:solidFill>
                  <a:srgbClr val="FF0000"/>
                </a:solidFill>
                <a:latin typeface="Arial"/>
                <a:cs typeface="Arial"/>
              </a:rPr>
              <a:t>fetching </a:t>
            </a:r>
            <a:r>
              <a:rPr sz="2600" b="1" spc="10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2600" b="1" spc="-15" dirty="0">
                <a:solidFill>
                  <a:srgbClr val="FF0000"/>
                </a:solidFill>
                <a:latin typeface="Arial"/>
                <a:cs typeface="Arial"/>
              </a:rPr>
              <a:t>executing </a:t>
            </a:r>
            <a:r>
              <a:rPr sz="2600" b="1" spc="50" dirty="0">
                <a:solidFill>
                  <a:srgbClr val="FF0000"/>
                </a:solidFill>
                <a:latin typeface="Arial"/>
                <a:cs typeface="Arial"/>
              </a:rPr>
              <a:t>the  </a:t>
            </a:r>
            <a:r>
              <a:rPr sz="2600" b="1" spc="20" dirty="0">
                <a:solidFill>
                  <a:srgbClr val="FF0000"/>
                </a:solidFill>
                <a:latin typeface="Arial"/>
                <a:cs typeface="Arial"/>
              </a:rPr>
              <a:t>target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63550"/>
            <a:ext cx="375412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250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r>
              <a:rPr sz="4500" spc="-30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4500" spc="-175" dirty="0">
                <a:solidFill>
                  <a:srgbClr val="03607A"/>
                </a:solidFill>
                <a:latin typeface="Arial"/>
                <a:cs typeface="Arial"/>
              </a:rPr>
              <a:t>Untaken</a:t>
            </a:r>
            <a:endParaRPr sz="4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149350"/>
            <a:ext cx="408432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155" dirty="0">
                <a:solidFill>
                  <a:srgbClr val="03607A"/>
                </a:solidFill>
                <a:latin typeface="Arial"/>
                <a:cs typeface="Arial"/>
              </a:rPr>
              <a:t>(Predicted-taken)</a:t>
            </a:r>
            <a:endParaRPr sz="4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528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508634" marR="55880" indent="-447040">
              <a:lnSpc>
                <a:spcPct val="100000"/>
              </a:lnSpc>
            </a:pP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n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s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u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c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on  (FI)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62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Operand</a:t>
            </a:r>
            <a:endParaRPr sz="1800">
              <a:latin typeface="Verdana"/>
              <a:cs typeface="Verdana"/>
            </a:endParaRPr>
          </a:p>
          <a:p>
            <a:pPr marL="5715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(FO)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098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239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Decode</a:t>
            </a:r>
            <a:endParaRPr sz="1800">
              <a:latin typeface="Verdana"/>
              <a:cs typeface="Verdana"/>
            </a:endParaRPr>
          </a:p>
          <a:p>
            <a:pPr marL="149860" marR="222885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I</a:t>
            </a:r>
            <a:r>
              <a:rPr sz="1800" spc="-15" dirty="0">
                <a:solidFill>
                  <a:srgbClr val="009CD8"/>
                </a:solidFill>
                <a:latin typeface="Times New Roman"/>
                <a:cs typeface="Times New Roman"/>
              </a:rPr>
              <a:t>n</a:t>
            </a: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s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t</a:t>
            </a:r>
            <a:r>
              <a:rPr sz="1800" spc="-10" dirty="0">
                <a:solidFill>
                  <a:srgbClr val="009CD8"/>
                </a:solidFill>
                <a:latin typeface="Times New Roman"/>
                <a:cs typeface="Times New Roman"/>
              </a:rPr>
              <a:t>r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u</a:t>
            </a: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ct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on  (DI)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390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Write</a:t>
            </a:r>
            <a:endParaRPr sz="1800">
              <a:latin typeface="Verdana"/>
              <a:cs typeface="Verdana"/>
            </a:endParaRPr>
          </a:p>
          <a:p>
            <a:pPr marL="196850" marR="189230" algn="ctr">
              <a:lnSpc>
                <a:spcPct val="100000"/>
              </a:lnSpc>
            </a:pP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O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pe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and  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(WO)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626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Execution</a:t>
            </a:r>
            <a:endParaRPr sz="1800">
              <a:latin typeface="Verdana"/>
              <a:cs typeface="Verdana"/>
            </a:endParaRPr>
          </a:p>
          <a:p>
            <a:pPr marL="61594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Instruction</a:t>
            </a:r>
            <a:endParaRPr sz="1800">
              <a:latin typeface="Verdana"/>
              <a:cs typeface="Verdana"/>
            </a:endParaRPr>
          </a:p>
          <a:p>
            <a:pPr marL="57785" algn="ctr">
              <a:lnSpc>
                <a:spcPts val="192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(EI)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524000" y="2476500"/>
            <a:ext cx="6164580" cy="3543300"/>
            <a:chOff x="1524000" y="2324100"/>
            <a:chExt cx="6164580" cy="3543300"/>
          </a:xfrm>
        </p:grpSpPr>
        <p:sp>
          <p:nvSpPr>
            <p:cNvPr id="10" name="object 10"/>
            <p:cNvSpPr/>
            <p:nvPr/>
          </p:nvSpPr>
          <p:spPr>
            <a:xfrm>
              <a:off x="1905000" y="23622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10">
                  <a:moveTo>
                    <a:pt x="0" y="0"/>
                  </a:moveTo>
                  <a:lnTo>
                    <a:pt x="23241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336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81400" y="23622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00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57800" y="23622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864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934200" y="23622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09">
                  <a:moveTo>
                    <a:pt x="0" y="0"/>
                  </a:moveTo>
                  <a:lnTo>
                    <a:pt x="23240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628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24000" y="3790950"/>
              <a:ext cx="6164580" cy="20764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63550"/>
            <a:ext cx="308673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250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r>
              <a:rPr sz="4500" spc="-295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4500" spc="-145" dirty="0">
                <a:solidFill>
                  <a:srgbClr val="03607A"/>
                </a:solidFill>
                <a:latin typeface="Arial"/>
                <a:cs typeface="Arial"/>
              </a:rPr>
              <a:t>taken</a:t>
            </a:r>
            <a:endParaRPr sz="4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149350"/>
            <a:ext cx="408432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155" dirty="0">
                <a:solidFill>
                  <a:srgbClr val="03607A"/>
                </a:solidFill>
                <a:latin typeface="Arial"/>
                <a:cs typeface="Arial"/>
              </a:rPr>
              <a:t>(Predicted-taken)</a:t>
            </a:r>
            <a:endParaRPr sz="4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528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508634" marR="55880" indent="-447040">
              <a:lnSpc>
                <a:spcPct val="100000"/>
              </a:lnSpc>
            </a:pP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n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s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u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c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on  (FI)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62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Operand</a:t>
            </a:r>
            <a:endParaRPr sz="1800">
              <a:latin typeface="Verdana"/>
              <a:cs typeface="Verdana"/>
            </a:endParaRPr>
          </a:p>
          <a:p>
            <a:pPr marL="5715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(FO)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098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239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Decode</a:t>
            </a:r>
            <a:endParaRPr sz="1800">
              <a:latin typeface="Verdana"/>
              <a:cs typeface="Verdana"/>
            </a:endParaRPr>
          </a:p>
          <a:p>
            <a:pPr marL="149860" marR="222885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I</a:t>
            </a:r>
            <a:r>
              <a:rPr sz="1800" spc="-15" dirty="0">
                <a:solidFill>
                  <a:srgbClr val="009CD8"/>
                </a:solidFill>
                <a:latin typeface="Times New Roman"/>
                <a:cs typeface="Times New Roman"/>
              </a:rPr>
              <a:t>n</a:t>
            </a: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s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t</a:t>
            </a:r>
            <a:r>
              <a:rPr sz="1800" spc="-10" dirty="0">
                <a:solidFill>
                  <a:srgbClr val="009CD8"/>
                </a:solidFill>
                <a:latin typeface="Times New Roman"/>
                <a:cs typeface="Times New Roman"/>
              </a:rPr>
              <a:t>r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u</a:t>
            </a: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ct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on  (DI)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390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Write</a:t>
            </a:r>
            <a:endParaRPr sz="1800">
              <a:latin typeface="Verdana"/>
              <a:cs typeface="Verdana"/>
            </a:endParaRPr>
          </a:p>
          <a:p>
            <a:pPr marL="196850" marR="189230" algn="ctr">
              <a:lnSpc>
                <a:spcPct val="100000"/>
              </a:lnSpc>
            </a:pP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O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pe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and  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(WO)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62600" y="19812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Execution</a:t>
            </a:r>
            <a:endParaRPr sz="1800">
              <a:latin typeface="Verdana"/>
              <a:cs typeface="Verdana"/>
            </a:endParaRPr>
          </a:p>
          <a:p>
            <a:pPr marL="61594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Instruction</a:t>
            </a:r>
            <a:endParaRPr sz="1800">
              <a:latin typeface="Verdana"/>
              <a:cs typeface="Verdana"/>
            </a:endParaRPr>
          </a:p>
          <a:p>
            <a:pPr marL="57785" algn="ctr">
              <a:lnSpc>
                <a:spcPts val="192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(EI)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524000" y="2324100"/>
            <a:ext cx="5982970" cy="3524250"/>
            <a:chOff x="1524000" y="2324100"/>
            <a:chExt cx="5982970" cy="3524250"/>
          </a:xfrm>
        </p:grpSpPr>
        <p:sp>
          <p:nvSpPr>
            <p:cNvPr id="10" name="object 10"/>
            <p:cNvSpPr/>
            <p:nvPr/>
          </p:nvSpPr>
          <p:spPr>
            <a:xfrm>
              <a:off x="1905000" y="23622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10">
                  <a:moveTo>
                    <a:pt x="0" y="0"/>
                  </a:moveTo>
                  <a:lnTo>
                    <a:pt x="23241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336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81400" y="23622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00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57800" y="23622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4864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934200" y="23622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09">
                  <a:moveTo>
                    <a:pt x="0" y="0"/>
                  </a:moveTo>
                  <a:lnTo>
                    <a:pt x="23240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162800" y="23241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524000" y="3276600"/>
              <a:ext cx="5982970" cy="25717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40640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275" dirty="0">
                <a:solidFill>
                  <a:srgbClr val="03607A"/>
                </a:solidFill>
                <a:latin typeface="Arial"/>
                <a:cs typeface="Arial"/>
              </a:rPr>
              <a:t>Delayed</a:t>
            </a:r>
            <a:r>
              <a:rPr sz="5000" spc="-325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275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5140" y="1882140"/>
            <a:ext cx="7582534" cy="414401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36550" marR="287655" indent="-273050">
              <a:lnSpc>
                <a:spcPts val="2690"/>
              </a:lnSpc>
              <a:spcBef>
                <a:spcPts val="745"/>
              </a:spcBef>
            </a:pPr>
            <a:r>
              <a:rPr sz="3975" spc="-97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spc="-65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130" dirty="0">
                <a:latin typeface="Times New Roman"/>
                <a:cs typeface="Times New Roman"/>
              </a:rPr>
              <a:t>fourth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20" dirty="0">
                <a:latin typeface="Times New Roman"/>
                <a:cs typeface="Times New Roman"/>
              </a:rPr>
              <a:t>scheme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14" dirty="0">
                <a:latin typeface="Times New Roman"/>
                <a:cs typeface="Times New Roman"/>
              </a:rPr>
              <a:t>in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10" dirty="0">
                <a:latin typeface="Times New Roman"/>
                <a:cs typeface="Times New Roman"/>
              </a:rPr>
              <a:t>use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114" dirty="0">
                <a:latin typeface="Times New Roman"/>
                <a:cs typeface="Times New Roman"/>
              </a:rPr>
              <a:t>in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120" dirty="0">
                <a:latin typeface="Times New Roman"/>
                <a:cs typeface="Times New Roman"/>
              </a:rPr>
              <a:t>some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90" dirty="0">
                <a:latin typeface="Times New Roman"/>
                <a:cs typeface="Times New Roman"/>
              </a:rPr>
              <a:t>processors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Times New Roman"/>
                <a:cs typeface="Times New Roman"/>
              </a:rPr>
              <a:t>is  </a:t>
            </a:r>
            <a:r>
              <a:rPr sz="2800" spc="70" dirty="0">
                <a:latin typeface="Times New Roman"/>
                <a:cs typeface="Times New Roman"/>
              </a:rPr>
              <a:t>called </a:t>
            </a:r>
            <a:r>
              <a:rPr sz="2800" i="1" spc="30" dirty="0">
                <a:latin typeface="Times New Roman"/>
                <a:cs typeface="Times New Roman"/>
              </a:rPr>
              <a:t>delayed</a:t>
            </a:r>
            <a:r>
              <a:rPr sz="2800" i="1" spc="-140" dirty="0">
                <a:latin typeface="Times New Roman"/>
                <a:cs typeface="Times New Roman"/>
              </a:rPr>
              <a:t> </a:t>
            </a:r>
            <a:r>
              <a:rPr sz="2800" i="1" spc="60" dirty="0">
                <a:latin typeface="Times New Roman"/>
                <a:cs typeface="Times New Roman"/>
              </a:rPr>
              <a:t>branch</a:t>
            </a:r>
            <a:endParaRPr sz="2800">
              <a:latin typeface="Times New Roman"/>
              <a:cs typeface="Times New Roman"/>
            </a:endParaRPr>
          </a:p>
          <a:p>
            <a:pPr marL="336550" marR="43180" indent="-273050">
              <a:lnSpc>
                <a:spcPts val="2690"/>
              </a:lnSpc>
              <a:spcBef>
                <a:spcPts val="690"/>
              </a:spcBef>
            </a:pPr>
            <a:r>
              <a:rPr sz="3975" spc="232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b="1" spc="155" dirty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sz="2800" b="1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70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8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done</a:t>
            </a:r>
            <a:r>
              <a:rPr sz="28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110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28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25" dirty="0">
                <a:solidFill>
                  <a:srgbClr val="FF0000"/>
                </a:solidFill>
                <a:latin typeface="Arial"/>
                <a:cs typeface="Arial"/>
              </a:rPr>
              <a:t>compiler</a:t>
            </a:r>
            <a:r>
              <a:rPr sz="28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75" dirty="0">
                <a:solidFill>
                  <a:srgbClr val="FF0000"/>
                </a:solidFill>
                <a:latin typeface="Arial"/>
                <a:cs typeface="Arial"/>
              </a:rPr>
              <a:t>time.</a:t>
            </a:r>
            <a:r>
              <a:rPr sz="28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229" dirty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sz="2800" b="1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10" dirty="0">
                <a:solidFill>
                  <a:srgbClr val="FF0000"/>
                </a:solidFill>
                <a:latin typeface="Arial"/>
                <a:cs typeface="Arial"/>
              </a:rPr>
              <a:t>modifies</a:t>
            </a:r>
            <a:r>
              <a:rPr sz="28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55" dirty="0">
                <a:solidFill>
                  <a:srgbClr val="FF0000"/>
                </a:solidFill>
                <a:latin typeface="Arial"/>
                <a:cs typeface="Arial"/>
              </a:rPr>
              <a:t>the  </a:t>
            </a:r>
            <a:r>
              <a:rPr sz="2800" b="1" spc="-75" dirty="0">
                <a:solidFill>
                  <a:srgbClr val="FF0000"/>
                </a:solidFill>
                <a:latin typeface="Arial"/>
                <a:cs typeface="Arial"/>
              </a:rPr>
              <a:t>code</a:t>
            </a:r>
            <a:endParaRPr sz="2800">
              <a:latin typeface="Arial"/>
              <a:cs typeface="Arial"/>
            </a:endParaRPr>
          </a:p>
          <a:p>
            <a:pPr marL="336550" marR="3873500" indent="-273050">
              <a:lnSpc>
                <a:spcPct val="201500"/>
              </a:lnSpc>
              <a:spcBef>
                <a:spcPts val="25"/>
              </a:spcBef>
            </a:pPr>
            <a:r>
              <a:rPr sz="3975" spc="97" baseline="733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i="1" spc="65" dirty="0">
                <a:latin typeface="Times New Roman"/>
                <a:cs typeface="Times New Roman"/>
              </a:rPr>
              <a:t>The </a:t>
            </a:r>
            <a:r>
              <a:rPr sz="2800" i="1" spc="20" dirty="0">
                <a:latin typeface="Times New Roman"/>
                <a:cs typeface="Times New Roman"/>
              </a:rPr>
              <a:t>general </a:t>
            </a:r>
            <a:r>
              <a:rPr sz="2800" i="1" spc="110" dirty="0">
                <a:latin typeface="Times New Roman"/>
                <a:cs typeface="Times New Roman"/>
              </a:rPr>
              <a:t>format</a:t>
            </a:r>
            <a:r>
              <a:rPr sz="2800" i="1" spc="-260" dirty="0">
                <a:latin typeface="Times New Roman"/>
                <a:cs typeface="Times New Roman"/>
              </a:rPr>
              <a:t> </a:t>
            </a:r>
            <a:r>
              <a:rPr sz="2800" i="1" spc="-55" dirty="0">
                <a:latin typeface="Times New Roman"/>
                <a:cs typeface="Times New Roman"/>
              </a:rPr>
              <a:t>is:  </a:t>
            </a:r>
            <a:r>
              <a:rPr sz="2800" i="1" spc="60" dirty="0">
                <a:latin typeface="Times New Roman"/>
                <a:cs typeface="Times New Roman"/>
              </a:rPr>
              <a:t>branch</a:t>
            </a:r>
            <a:r>
              <a:rPr sz="2800" i="1" spc="-50" dirty="0">
                <a:latin typeface="Times New Roman"/>
                <a:cs typeface="Times New Roman"/>
              </a:rPr>
              <a:t> </a:t>
            </a:r>
            <a:r>
              <a:rPr sz="2800" i="1" spc="90" dirty="0">
                <a:latin typeface="Times New Roman"/>
                <a:cs typeface="Times New Roman"/>
              </a:rPr>
              <a:t>instruction</a:t>
            </a:r>
            <a:endParaRPr sz="2800">
              <a:latin typeface="Times New Roman"/>
              <a:cs typeface="Times New Roman"/>
            </a:endParaRPr>
          </a:p>
          <a:p>
            <a:pPr marL="336550">
              <a:lnSpc>
                <a:spcPct val="100000"/>
              </a:lnSpc>
              <a:spcBef>
                <a:spcPts val="20"/>
              </a:spcBef>
            </a:pPr>
            <a:r>
              <a:rPr sz="2800" b="1" spc="15" dirty="0">
                <a:latin typeface="Arial"/>
                <a:cs typeface="Arial"/>
              </a:rPr>
              <a:t>Delay</a:t>
            </a:r>
            <a:r>
              <a:rPr sz="2800" b="1" spc="-12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slot</a:t>
            </a:r>
            <a:endParaRPr sz="2800">
              <a:latin typeface="Arial"/>
              <a:cs typeface="Arial"/>
            </a:endParaRPr>
          </a:p>
          <a:p>
            <a:pPr marL="336550">
              <a:lnSpc>
                <a:spcPct val="100000"/>
              </a:lnSpc>
              <a:spcBef>
                <a:spcPts val="30"/>
              </a:spcBef>
            </a:pPr>
            <a:r>
              <a:rPr sz="2800" spc="145" dirty="0">
                <a:latin typeface="Times New Roman"/>
                <a:cs typeface="Times New Roman"/>
              </a:rPr>
              <a:t>branch </a:t>
            </a:r>
            <a:r>
              <a:rPr sz="2800" spc="125" dirty="0">
                <a:latin typeface="Times New Roman"/>
                <a:cs typeface="Times New Roman"/>
              </a:rPr>
              <a:t>target </a:t>
            </a:r>
            <a:r>
              <a:rPr sz="2800" spc="-30" dirty="0">
                <a:latin typeface="Times New Roman"/>
                <a:cs typeface="Times New Roman"/>
              </a:rPr>
              <a:t>if</a:t>
            </a:r>
            <a:r>
              <a:rPr sz="2800" spc="-315" dirty="0">
                <a:latin typeface="Times New Roman"/>
                <a:cs typeface="Times New Roman"/>
              </a:rPr>
              <a:t> </a:t>
            </a:r>
            <a:r>
              <a:rPr sz="2800" spc="145" dirty="0">
                <a:latin typeface="Times New Roman"/>
                <a:cs typeface="Times New Roman"/>
              </a:rPr>
              <a:t>taken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100" y="819150"/>
            <a:ext cx="4114800" cy="1569720"/>
          </a:xfrm>
          <a:prstGeom prst="rect">
            <a:avLst/>
          </a:prstGeom>
        </p:spPr>
        <p:txBody>
          <a:bodyPr vert="horz" wrap="square" lIns="0" tIns="266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100"/>
              </a:spcBef>
            </a:pPr>
            <a:r>
              <a:rPr sz="5000" spc="-275" dirty="0">
                <a:solidFill>
                  <a:srgbClr val="03607A"/>
                </a:solidFill>
                <a:latin typeface="Arial"/>
                <a:cs typeface="Arial"/>
              </a:rPr>
              <a:t>Delayed</a:t>
            </a:r>
            <a:r>
              <a:rPr sz="5000" spc="-315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275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endParaRPr sz="5000">
              <a:latin typeface="Arial"/>
              <a:cs typeface="Arial"/>
            </a:endParaRPr>
          </a:p>
          <a:p>
            <a:pPr marL="129539">
              <a:lnSpc>
                <a:spcPct val="100000"/>
              </a:lnSpc>
              <a:spcBef>
                <a:spcPts val="1040"/>
              </a:spcBef>
            </a:pPr>
            <a:r>
              <a:rPr sz="3675" spc="165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110" dirty="0">
                <a:solidFill>
                  <a:srgbClr val="000000"/>
                </a:solidFill>
                <a:latin typeface="Times New Roman"/>
                <a:cs typeface="Times New Roman"/>
              </a:rPr>
              <a:t>Optimal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91200" y="303529"/>
            <a:ext cx="2523490" cy="6315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63550"/>
            <a:ext cx="190944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430" dirty="0">
                <a:solidFill>
                  <a:srgbClr val="03607A"/>
                </a:solidFill>
                <a:latin typeface="Arial"/>
                <a:cs typeface="Arial"/>
              </a:rPr>
              <a:t>D</a:t>
            </a:r>
            <a:r>
              <a:rPr sz="4500" spc="-320" dirty="0">
                <a:solidFill>
                  <a:srgbClr val="03607A"/>
                </a:solidFill>
                <a:latin typeface="Arial"/>
                <a:cs typeface="Arial"/>
              </a:rPr>
              <a:t>e</a:t>
            </a:r>
            <a:r>
              <a:rPr sz="4500" spc="-195" dirty="0">
                <a:solidFill>
                  <a:srgbClr val="03607A"/>
                </a:solidFill>
                <a:latin typeface="Arial"/>
                <a:cs typeface="Arial"/>
              </a:rPr>
              <a:t>layed</a:t>
            </a:r>
            <a:endParaRPr sz="4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813593"/>
            <a:ext cx="2733040" cy="5160645"/>
          </a:xfrm>
          <a:prstGeom prst="rect">
            <a:avLst/>
          </a:prstGeom>
        </p:spPr>
        <p:txBody>
          <a:bodyPr vert="horz" wrap="square" lIns="0" tIns="347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40"/>
              </a:spcBef>
            </a:pPr>
            <a:r>
              <a:rPr sz="4500" spc="-250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endParaRPr sz="4500">
              <a:latin typeface="Arial"/>
              <a:cs typeface="Arial"/>
            </a:endParaRPr>
          </a:p>
          <a:p>
            <a:pPr marL="377190" marR="5080" indent="-273050">
              <a:lnSpc>
                <a:spcPts val="2590"/>
              </a:lnSpc>
              <a:spcBef>
                <a:spcPts val="1739"/>
              </a:spcBef>
            </a:pPr>
            <a:r>
              <a:rPr sz="2400" spc="-25" dirty="0">
                <a:latin typeface="Times New Roman"/>
                <a:cs typeface="Times New Roman"/>
              </a:rPr>
              <a:t>If </a:t>
            </a:r>
            <a:r>
              <a:rPr sz="2400" spc="145" dirty="0">
                <a:latin typeface="Times New Roman"/>
                <a:cs typeface="Times New Roman"/>
              </a:rPr>
              <a:t>the </a:t>
            </a:r>
            <a:r>
              <a:rPr sz="2400" spc="100" dirty="0">
                <a:latin typeface="Times New Roman"/>
                <a:cs typeface="Times New Roman"/>
              </a:rPr>
              <a:t>optimal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r>
              <a:rPr sz="2400" spc="-280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not  </a:t>
            </a:r>
            <a:r>
              <a:rPr sz="2400" spc="35" dirty="0">
                <a:latin typeface="Times New Roman"/>
                <a:cs typeface="Times New Roman"/>
              </a:rPr>
              <a:t>available: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Times New Roman"/>
              <a:cs typeface="Times New Roman"/>
            </a:endParaRPr>
          </a:p>
          <a:p>
            <a:pPr marL="104139" marR="829310">
              <a:lnSpc>
                <a:spcPct val="110800"/>
              </a:lnSpc>
              <a:buAutoNum type="alphaLcParenBoth" startAt="2"/>
              <a:tabLst>
                <a:tab pos="574040" algn="l"/>
              </a:tabLst>
            </a:pPr>
            <a:r>
              <a:rPr sz="2400" spc="30" dirty="0">
                <a:latin typeface="Times New Roman"/>
                <a:cs typeface="Times New Roman"/>
              </a:rPr>
              <a:t>Act </a:t>
            </a:r>
            <a:r>
              <a:rPr sz="2400" spc="45" dirty="0">
                <a:latin typeface="Times New Roman"/>
                <a:cs typeface="Times New Roman"/>
              </a:rPr>
              <a:t>like  </a:t>
            </a:r>
            <a:r>
              <a:rPr sz="2400" spc="135" dirty="0">
                <a:latin typeface="Times New Roman"/>
                <a:cs typeface="Times New Roman"/>
              </a:rPr>
              <a:t>p</a:t>
            </a:r>
            <a:r>
              <a:rPr sz="2400" spc="80" dirty="0">
                <a:latin typeface="Times New Roman"/>
                <a:cs typeface="Times New Roman"/>
              </a:rPr>
              <a:t>r</a:t>
            </a:r>
            <a:r>
              <a:rPr sz="2400" spc="120" dirty="0">
                <a:latin typeface="Times New Roman"/>
                <a:cs typeface="Times New Roman"/>
              </a:rPr>
              <a:t>e</a:t>
            </a:r>
            <a:r>
              <a:rPr sz="2400" spc="145" dirty="0">
                <a:latin typeface="Times New Roman"/>
                <a:cs typeface="Times New Roman"/>
              </a:rPr>
              <a:t>d</a:t>
            </a:r>
            <a:r>
              <a:rPr sz="2400" spc="15" dirty="0">
                <a:latin typeface="Times New Roman"/>
                <a:cs typeface="Times New Roman"/>
              </a:rPr>
              <a:t>i</a:t>
            </a:r>
            <a:r>
              <a:rPr sz="2400" spc="30" dirty="0">
                <a:latin typeface="Times New Roman"/>
                <a:cs typeface="Times New Roman"/>
              </a:rPr>
              <a:t>c</a:t>
            </a:r>
            <a:r>
              <a:rPr sz="2400" spc="105" dirty="0">
                <a:latin typeface="Times New Roman"/>
                <a:cs typeface="Times New Roman"/>
              </a:rPr>
              <a:t>t</a:t>
            </a:r>
            <a:r>
              <a:rPr sz="2400" spc="135" dirty="0">
                <a:latin typeface="Times New Roman"/>
                <a:cs typeface="Times New Roman"/>
              </a:rPr>
              <a:t>-</a:t>
            </a:r>
            <a:r>
              <a:rPr sz="2400" spc="95" dirty="0">
                <a:latin typeface="Times New Roman"/>
                <a:cs typeface="Times New Roman"/>
              </a:rPr>
              <a:t>ta</a:t>
            </a:r>
            <a:r>
              <a:rPr sz="2400" spc="145" dirty="0">
                <a:latin typeface="Times New Roman"/>
                <a:cs typeface="Times New Roman"/>
              </a:rPr>
              <a:t>k</a:t>
            </a:r>
            <a:r>
              <a:rPr sz="2400" spc="140" dirty="0">
                <a:latin typeface="Times New Roman"/>
                <a:cs typeface="Times New Roman"/>
              </a:rPr>
              <a:t>en</a:t>
            </a:r>
            <a:endParaRPr sz="24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  <a:spcBef>
                <a:spcPts val="310"/>
              </a:spcBef>
            </a:pPr>
            <a:r>
              <a:rPr sz="2400" spc="95" dirty="0">
                <a:latin typeface="Times New Roman"/>
                <a:cs typeface="Times New Roman"/>
              </a:rPr>
              <a:t>(in </a:t>
            </a:r>
            <a:r>
              <a:rPr sz="2400" spc="85" dirty="0">
                <a:latin typeface="Times New Roman"/>
                <a:cs typeface="Times New Roman"/>
              </a:rPr>
              <a:t>complier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Times New Roman"/>
                <a:cs typeface="Times New Roman"/>
              </a:rPr>
              <a:t>way)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Times New Roman"/>
              <a:cs typeface="Times New Roman"/>
            </a:endParaRPr>
          </a:p>
          <a:p>
            <a:pPr marL="104139" marR="291465">
              <a:lnSpc>
                <a:spcPct val="110800"/>
              </a:lnSpc>
              <a:spcBef>
                <a:spcPts val="5"/>
              </a:spcBef>
              <a:buAutoNum type="alphaLcParenBoth" startAt="3"/>
              <a:tabLst>
                <a:tab pos="546100" algn="l"/>
              </a:tabLst>
            </a:pPr>
            <a:r>
              <a:rPr sz="2400" spc="30" dirty="0">
                <a:latin typeface="Times New Roman"/>
                <a:cs typeface="Times New Roman"/>
              </a:rPr>
              <a:t>Act </a:t>
            </a:r>
            <a:r>
              <a:rPr sz="2400" spc="40" dirty="0">
                <a:latin typeface="Times New Roman"/>
                <a:cs typeface="Times New Roman"/>
              </a:rPr>
              <a:t>like  </a:t>
            </a:r>
            <a:r>
              <a:rPr sz="2400" spc="114" dirty="0">
                <a:latin typeface="Times New Roman"/>
                <a:cs typeface="Times New Roman"/>
              </a:rPr>
              <a:t>predict-untaken  </a:t>
            </a:r>
            <a:r>
              <a:rPr sz="2400" spc="95" dirty="0">
                <a:latin typeface="Times New Roman"/>
                <a:cs typeface="Times New Roman"/>
              </a:rPr>
              <a:t>(in </a:t>
            </a:r>
            <a:r>
              <a:rPr sz="2400" spc="85" dirty="0">
                <a:latin typeface="Times New Roman"/>
                <a:cs typeface="Times New Roman"/>
              </a:rPr>
              <a:t>complier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Times New Roman"/>
                <a:cs typeface="Times New Roman"/>
              </a:rPr>
              <a:t>way)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62400" y="676909"/>
            <a:ext cx="5181600" cy="61810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40640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275" dirty="0">
                <a:solidFill>
                  <a:srgbClr val="03607A"/>
                </a:solidFill>
                <a:latin typeface="Arial"/>
                <a:cs typeface="Arial"/>
              </a:rPr>
              <a:t>Delayed</a:t>
            </a:r>
            <a:r>
              <a:rPr sz="5000" spc="-325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275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884679"/>
            <a:ext cx="7733030" cy="248539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50"/>
              </a:spcBef>
            </a:pPr>
            <a:r>
              <a:rPr sz="3675" spc="89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60" dirty="0">
                <a:latin typeface="Times New Roman"/>
                <a:cs typeface="Times New Roman"/>
              </a:rPr>
              <a:t>Delayed </a:t>
            </a:r>
            <a:r>
              <a:rPr sz="2600" spc="80" dirty="0">
                <a:latin typeface="Times New Roman"/>
                <a:cs typeface="Times New Roman"/>
              </a:rPr>
              <a:t>Branch </a:t>
            </a:r>
            <a:r>
              <a:rPr sz="2600" spc="20" dirty="0">
                <a:latin typeface="Times New Roman"/>
                <a:cs typeface="Times New Roman"/>
              </a:rPr>
              <a:t>is </a:t>
            </a:r>
            <a:r>
              <a:rPr sz="2600" spc="100" dirty="0">
                <a:latin typeface="Times New Roman"/>
                <a:cs typeface="Times New Roman"/>
              </a:rPr>
              <a:t>limited</a:t>
            </a:r>
            <a:r>
              <a:rPr sz="2600" spc="-185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by</a:t>
            </a:r>
            <a:endParaRPr sz="2600">
              <a:latin typeface="Times New Roman"/>
              <a:cs typeface="Times New Roman"/>
            </a:endParaRPr>
          </a:p>
          <a:p>
            <a:pPr marL="664845" marR="638175" indent="-246379">
              <a:lnSpc>
                <a:spcPct val="100000"/>
              </a:lnSpc>
              <a:spcBef>
                <a:spcPts val="600"/>
              </a:spcBef>
              <a:buAutoNum type="arabicParenBoth"/>
              <a:tabLst>
                <a:tab pos="838200" algn="l"/>
              </a:tabLst>
            </a:pP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restrictions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15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FF0000"/>
                </a:solidFill>
                <a:latin typeface="Arial"/>
                <a:cs typeface="Arial"/>
              </a:rPr>
              <a:t>instructions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65" dirty="0">
                <a:solidFill>
                  <a:srgbClr val="FF0000"/>
                </a:solidFill>
                <a:latin typeface="Arial"/>
                <a:cs typeface="Arial"/>
              </a:rPr>
              <a:t>that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are  </a:t>
            </a:r>
            <a:r>
              <a:rPr sz="2400" b="1" spc="-30" dirty="0">
                <a:solidFill>
                  <a:srgbClr val="FF0000"/>
                </a:solidFill>
                <a:latin typeface="Arial"/>
                <a:cs typeface="Arial"/>
              </a:rPr>
              <a:t>scheduled </a:t>
            </a:r>
            <a:r>
              <a:rPr sz="2400" b="1" spc="70" dirty="0">
                <a:solidFill>
                  <a:srgbClr val="FF0000"/>
                </a:solidFill>
                <a:latin typeface="Arial"/>
                <a:cs typeface="Arial"/>
              </a:rPr>
              <a:t>into </a:t>
            </a: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400" b="1" spc="-15" dirty="0">
                <a:solidFill>
                  <a:srgbClr val="FF0000"/>
                </a:solidFill>
                <a:latin typeface="Arial"/>
                <a:cs typeface="Arial"/>
              </a:rPr>
              <a:t>delay </a:t>
            </a:r>
            <a:r>
              <a:rPr sz="2400" b="1" spc="-55" dirty="0">
                <a:solidFill>
                  <a:srgbClr val="FF0000"/>
                </a:solidFill>
                <a:latin typeface="Arial"/>
                <a:cs typeface="Arial"/>
              </a:rPr>
              <a:t>slots </a:t>
            </a:r>
            <a:r>
              <a:rPr sz="2400" b="1" spc="60" dirty="0">
                <a:solidFill>
                  <a:srgbClr val="FF0000"/>
                </a:solidFill>
                <a:latin typeface="Arial"/>
                <a:cs typeface="Arial"/>
              </a:rPr>
              <a:t>(for </a:t>
            </a:r>
            <a:r>
              <a:rPr sz="2400" b="1" spc="-15" dirty="0">
                <a:solidFill>
                  <a:srgbClr val="FF0000"/>
                </a:solidFill>
                <a:latin typeface="Arial"/>
                <a:cs typeface="Arial"/>
              </a:rPr>
              <a:t>example: </a:t>
            </a:r>
            <a:r>
              <a:rPr sz="2400" b="1" spc="-15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2400" b="1" spc="30" dirty="0">
                <a:solidFill>
                  <a:srgbClr val="03607A"/>
                </a:solidFill>
                <a:latin typeface="Arial"/>
                <a:cs typeface="Arial"/>
              </a:rPr>
              <a:t>another </a:t>
            </a:r>
            <a:r>
              <a:rPr sz="2400" b="1" dirty="0">
                <a:solidFill>
                  <a:srgbClr val="03607A"/>
                </a:solidFill>
                <a:latin typeface="Arial"/>
                <a:cs typeface="Arial"/>
              </a:rPr>
              <a:t>branch cannot </a:t>
            </a:r>
            <a:r>
              <a:rPr sz="2400" b="1" spc="-30" dirty="0">
                <a:solidFill>
                  <a:srgbClr val="03607A"/>
                </a:solidFill>
                <a:latin typeface="Arial"/>
                <a:cs typeface="Arial"/>
              </a:rPr>
              <a:t>be</a:t>
            </a:r>
            <a:r>
              <a:rPr sz="2400" b="1" spc="-42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03607A"/>
                </a:solidFill>
                <a:latin typeface="Arial"/>
                <a:cs typeface="Arial"/>
              </a:rPr>
              <a:t>scheduled</a:t>
            </a:r>
            <a:r>
              <a:rPr sz="2400" b="1" spc="-15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664845" marR="17780" indent="-246379">
              <a:lnSpc>
                <a:spcPct val="100000"/>
              </a:lnSpc>
              <a:spcBef>
                <a:spcPts val="600"/>
              </a:spcBef>
              <a:buAutoNum type="arabicParenBoth"/>
              <a:tabLst>
                <a:tab pos="875030" algn="l"/>
              </a:tabLst>
            </a:pPr>
            <a:r>
              <a:rPr sz="2400" b="1" spc="35" dirty="0">
                <a:solidFill>
                  <a:srgbClr val="FF0000"/>
                </a:solidFill>
                <a:latin typeface="Arial"/>
                <a:cs typeface="Arial"/>
              </a:rPr>
              <a:t>our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ability</a:t>
            </a:r>
            <a:r>
              <a:rPr sz="24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20" dirty="0">
                <a:solidFill>
                  <a:srgbClr val="FF0000"/>
                </a:solidFill>
                <a:latin typeface="Arial"/>
                <a:cs typeface="Arial"/>
              </a:rPr>
              <a:t>predict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35" dirty="0">
                <a:solidFill>
                  <a:srgbClr val="FF0000"/>
                </a:solidFill>
                <a:latin typeface="Arial"/>
                <a:cs typeface="Arial"/>
              </a:rPr>
              <a:t>at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10" dirty="0">
                <a:solidFill>
                  <a:srgbClr val="FF0000"/>
                </a:solidFill>
                <a:latin typeface="Arial"/>
                <a:cs typeface="Arial"/>
              </a:rPr>
              <a:t>compile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80" dirty="0">
                <a:solidFill>
                  <a:srgbClr val="FF0000"/>
                </a:solidFill>
                <a:latin typeface="Arial"/>
                <a:cs typeface="Arial"/>
              </a:rPr>
              <a:t>time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30" dirty="0">
                <a:solidFill>
                  <a:srgbClr val="FF0000"/>
                </a:solidFill>
                <a:latin typeface="Arial"/>
                <a:cs typeface="Arial"/>
              </a:rPr>
              <a:t>whether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FF0000"/>
                </a:solidFill>
                <a:latin typeface="Arial"/>
                <a:cs typeface="Arial"/>
              </a:rPr>
              <a:t>a 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branch</a:t>
            </a:r>
            <a:r>
              <a:rPr sz="2400" b="1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65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sz="24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5" dirty="0">
                <a:solidFill>
                  <a:srgbClr val="FF0000"/>
                </a:solidFill>
                <a:latin typeface="Arial"/>
                <a:cs typeface="Arial"/>
              </a:rPr>
              <a:t>likely</a:t>
            </a:r>
            <a:r>
              <a:rPr sz="24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FF0000"/>
                </a:solidFill>
                <a:latin typeface="Arial"/>
                <a:cs typeface="Arial"/>
              </a:rPr>
              <a:t>be</a:t>
            </a:r>
            <a:r>
              <a:rPr sz="24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taken</a:t>
            </a:r>
            <a:r>
              <a:rPr sz="24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35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sz="24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5" dirty="0">
                <a:solidFill>
                  <a:srgbClr val="FF0000"/>
                </a:solidFill>
                <a:latin typeface="Arial"/>
                <a:cs typeface="Arial"/>
              </a:rPr>
              <a:t>not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100" y="819150"/>
            <a:ext cx="8114030" cy="2362200"/>
          </a:xfrm>
          <a:prstGeom prst="rect">
            <a:avLst/>
          </a:prstGeom>
        </p:spPr>
        <p:txBody>
          <a:bodyPr vert="horz" wrap="square" lIns="0" tIns="266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100"/>
              </a:spcBef>
            </a:pPr>
            <a:r>
              <a:rPr sz="5000" spc="-275" dirty="0">
                <a:solidFill>
                  <a:srgbClr val="03607A"/>
                </a:solidFill>
                <a:latin typeface="Arial"/>
                <a:cs typeface="Arial"/>
              </a:rPr>
              <a:t>Branch </a:t>
            </a:r>
            <a:r>
              <a:rPr sz="5000" spc="-150" dirty="0">
                <a:solidFill>
                  <a:srgbClr val="03607A"/>
                </a:solidFill>
                <a:latin typeface="Arial"/>
                <a:cs typeface="Arial"/>
              </a:rPr>
              <a:t>Prediction</a:t>
            </a:r>
            <a:endParaRPr sz="5000">
              <a:latin typeface="Arial"/>
              <a:cs typeface="Arial"/>
            </a:endParaRPr>
          </a:p>
          <a:p>
            <a:pPr marL="402590" marR="30480" indent="-273050">
              <a:lnSpc>
                <a:spcPct val="100000"/>
              </a:lnSpc>
              <a:spcBef>
                <a:spcPts val="1040"/>
              </a:spcBef>
            </a:pPr>
            <a:r>
              <a:rPr sz="3675" spc="-82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-55" dirty="0">
                <a:solidFill>
                  <a:srgbClr val="000000"/>
                </a:solidFill>
                <a:latin typeface="Times New Roman"/>
                <a:cs typeface="Times New Roman"/>
              </a:rPr>
              <a:t>A </a:t>
            </a:r>
            <a:r>
              <a:rPr sz="2600" spc="85" dirty="0">
                <a:solidFill>
                  <a:srgbClr val="000000"/>
                </a:solidFill>
                <a:latin typeface="Times New Roman"/>
                <a:cs typeface="Times New Roman"/>
              </a:rPr>
              <a:t>pipeline </a:t>
            </a:r>
            <a:r>
              <a:rPr sz="2600" spc="110" dirty="0">
                <a:solidFill>
                  <a:srgbClr val="000000"/>
                </a:solidFill>
                <a:latin typeface="Times New Roman"/>
                <a:cs typeface="Times New Roman"/>
              </a:rPr>
              <a:t>with </a:t>
            </a:r>
            <a:r>
              <a:rPr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branch </a:t>
            </a:r>
            <a:r>
              <a:rPr sz="2600" spc="105" dirty="0">
                <a:solidFill>
                  <a:srgbClr val="000000"/>
                </a:solidFill>
                <a:latin typeface="Times New Roman"/>
                <a:cs typeface="Times New Roman"/>
              </a:rPr>
              <a:t>prediction </a:t>
            </a:r>
            <a:r>
              <a:rPr sz="2600" spc="85" dirty="0">
                <a:solidFill>
                  <a:srgbClr val="000000"/>
                </a:solidFill>
                <a:latin typeface="Times New Roman"/>
                <a:cs typeface="Times New Roman"/>
              </a:rPr>
              <a:t>uses </a:t>
            </a:r>
            <a:r>
              <a:rPr sz="2600" spc="110" dirty="0">
                <a:solidFill>
                  <a:srgbClr val="000000"/>
                </a:solidFill>
                <a:latin typeface="Times New Roman"/>
                <a:cs typeface="Times New Roman"/>
              </a:rPr>
              <a:t>some  </a:t>
            </a:r>
            <a:r>
              <a:rPr sz="2600" spc="105" dirty="0">
                <a:solidFill>
                  <a:srgbClr val="000000"/>
                </a:solidFill>
                <a:latin typeface="Times New Roman"/>
                <a:cs typeface="Times New Roman"/>
              </a:rPr>
              <a:t>additional</a:t>
            </a:r>
            <a:r>
              <a:rPr sz="26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30" dirty="0">
                <a:solidFill>
                  <a:srgbClr val="000000"/>
                </a:solidFill>
                <a:latin typeface="Times New Roman"/>
                <a:cs typeface="Times New Roman"/>
              </a:rPr>
              <a:t>logic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145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6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75" dirty="0">
                <a:solidFill>
                  <a:srgbClr val="000000"/>
                </a:solidFill>
                <a:latin typeface="Times New Roman"/>
                <a:cs typeface="Times New Roman"/>
              </a:rPr>
              <a:t>guess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16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130" dirty="0">
                <a:solidFill>
                  <a:srgbClr val="000000"/>
                </a:solidFill>
                <a:latin typeface="Times New Roman"/>
                <a:cs typeface="Times New Roman"/>
              </a:rPr>
              <a:t>outcome</a:t>
            </a:r>
            <a:r>
              <a:rPr sz="26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2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9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100" dirty="0">
                <a:solidFill>
                  <a:srgbClr val="000000"/>
                </a:solidFill>
                <a:latin typeface="Times New Roman"/>
                <a:cs typeface="Times New Roman"/>
              </a:rPr>
              <a:t>conditional  </a:t>
            </a:r>
            <a:r>
              <a:rPr sz="2600" spc="135" dirty="0">
                <a:solidFill>
                  <a:srgbClr val="000000"/>
                </a:solidFill>
                <a:latin typeface="Times New Roman"/>
                <a:cs typeface="Times New Roman"/>
              </a:rPr>
              <a:t>branch </a:t>
            </a:r>
            <a:r>
              <a:rPr sz="2600" spc="114" dirty="0">
                <a:solidFill>
                  <a:srgbClr val="000000"/>
                </a:solidFill>
                <a:latin typeface="Times New Roman"/>
                <a:cs typeface="Times New Roman"/>
              </a:rPr>
              <a:t>instruction </a:t>
            </a:r>
            <a:r>
              <a:rPr sz="2600" spc="80" dirty="0">
                <a:solidFill>
                  <a:srgbClr val="000000"/>
                </a:solidFill>
                <a:latin typeface="Times New Roman"/>
                <a:cs typeface="Times New Roman"/>
              </a:rPr>
              <a:t>before </a:t>
            </a:r>
            <a:r>
              <a:rPr sz="2600" spc="95" dirty="0">
                <a:solidFill>
                  <a:srgbClr val="000000"/>
                </a:solidFill>
                <a:latin typeface="Times New Roman"/>
                <a:cs typeface="Times New Roman"/>
              </a:rPr>
              <a:t>it </a:t>
            </a:r>
            <a:r>
              <a:rPr sz="2600" spc="2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2600" spc="-4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600" spc="100" dirty="0">
                <a:solidFill>
                  <a:srgbClr val="000000"/>
                </a:solidFill>
                <a:latin typeface="Times New Roman"/>
                <a:cs typeface="Times New Roman"/>
              </a:rPr>
              <a:t>executed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73150"/>
            <a:ext cx="46101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275" dirty="0">
                <a:solidFill>
                  <a:srgbClr val="03607A"/>
                </a:solidFill>
                <a:latin typeface="Arial"/>
                <a:cs typeface="Arial"/>
              </a:rPr>
              <a:t>Branch</a:t>
            </a:r>
            <a:r>
              <a:rPr sz="5000" spc="-34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150" dirty="0">
                <a:solidFill>
                  <a:srgbClr val="03607A"/>
                </a:solidFill>
                <a:latin typeface="Arial"/>
                <a:cs typeface="Arial"/>
              </a:rPr>
              <a:t>Prediction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9839" y="1940559"/>
            <a:ext cx="7443470" cy="383286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23850" marR="179705" indent="-273050">
              <a:lnSpc>
                <a:spcPct val="79900"/>
              </a:lnSpc>
              <a:spcBef>
                <a:spcPts val="675"/>
              </a:spcBef>
            </a:pPr>
            <a:r>
              <a:rPr sz="3375" spc="75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50" dirty="0">
                <a:latin typeface="Times New Roman"/>
                <a:cs typeface="Times New Roman"/>
              </a:rPr>
              <a:t>Various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techniques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can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be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used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to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predict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whether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a  </a:t>
            </a:r>
            <a:r>
              <a:rPr sz="2400" spc="120" dirty="0">
                <a:latin typeface="Times New Roman"/>
                <a:cs typeface="Times New Roman"/>
              </a:rPr>
              <a:t>branch </a:t>
            </a:r>
            <a:r>
              <a:rPr sz="2400" spc="5" dirty="0">
                <a:latin typeface="Times New Roman"/>
                <a:cs typeface="Times New Roman"/>
              </a:rPr>
              <a:t>will </a:t>
            </a:r>
            <a:r>
              <a:rPr sz="2400" spc="105" dirty="0">
                <a:latin typeface="Times New Roman"/>
                <a:cs typeface="Times New Roman"/>
              </a:rPr>
              <a:t>be </a:t>
            </a:r>
            <a:r>
              <a:rPr sz="2400" spc="125" dirty="0">
                <a:latin typeface="Times New Roman"/>
                <a:cs typeface="Times New Roman"/>
              </a:rPr>
              <a:t>taken </a:t>
            </a:r>
            <a:r>
              <a:rPr sz="2400" spc="105" dirty="0">
                <a:latin typeface="Times New Roman"/>
                <a:cs typeface="Times New Roman"/>
              </a:rPr>
              <a:t>or</a:t>
            </a:r>
            <a:r>
              <a:rPr sz="2400" spc="-37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not: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690880" indent="-24701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5000"/>
              <a:buFont typeface="UnDotum"/>
              <a:buChar char=""/>
              <a:tabLst>
                <a:tab pos="690880" algn="l"/>
              </a:tabLst>
            </a:pPr>
            <a:r>
              <a:rPr sz="2000" b="1" spc="20" dirty="0">
                <a:solidFill>
                  <a:srgbClr val="03607A"/>
                </a:solidFill>
                <a:latin typeface="Arial"/>
                <a:cs typeface="Arial"/>
              </a:rPr>
              <a:t>Prediction </a:t>
            </a:r>
            <a:r>
              <a:rPr sz="2000" b="1" dirty="0">
                <a:solidFill>
                  <a:srgbClr val="03607A"/>
                </a:solidFill>
                <a:latin typeface="Arial"/>
                <a:cs typeface="Arial"/>
              </a:rPr>
              <a:t>never</a:t>
            </a:r>
            <a:r>
              <a:rPr sz="2000" b="1" spc="-20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2000" b="1" spc="35" dirty="0">
                <a:solidFill>
                  <a:srgbClr val="03607A"/>
                </a:solidFill>
                <a:latin typeface="Arial"/>
                <a:cs typeface="Arial"/>
              </a:rPr>
              <a:t>taken</a:t>
            </a:r>
            <a:endParaRPr sz="2000">
              <a:latin typeface="Arial"/>
              <a:cs typeface="Arial"/>
            </a:endParaRPr>
          </a:p>
          <a:p>
            <a:pPr marL="690880" indent="-247015">
              <a:lnSpc>
                <a:spcPct val="100000"/>
              </a:lnSpc>
              <a:spcBef>
                <a:spcPts val="20"/>
              </a:spcBef>
              <a:buClr>
                <a:srgbClr val="0E6EC5"/>
              </a:buClr>
              <a:buSzPct val="85000"/>
              <a:buFont typeface="UnDotum"/>
              <a:buChar char=""/>
              <a:tabLst>
                <a:tab pos="690880" algn="l"/>
              </a:tabLst>
            </a:pPr>
            <a:r>
              <a:rPr sz="2000" b="1" spc="20" dirty="0">
                <a:solidFill>
                  <a:srgbClr val="03607A"/>
                </a:solidFill>
                <a:latin typeface="Arial"/>
                <a:cs typeface="Arial"/>
              </a:rPr>
              <a:t>Prediction </a:t>
            </a:r>
            <a:r>
              <a:rPr sz="2000" b="1" spc="-55" dirty="0">
                <a:solidFill>
                  <a:srgbClr val="03607A"/>
                </a:solidFill>
                <a:latin typeface="Arial"/>
                <a:cs typeface="Arial"/>
              </a:rPr>
              <a:t>always</a:t>
            </a:r>
            <a:r>
              <a:rPr sz="2000" b="1" spc="-185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2000" b="1" spc="35" dirty="0">
                <a:solidFill>
                  <a:srgbClr val="03607A"/>
                </a:solidFill>
                <a:latin typeface="Arial"/>
                <a:cs typeface="Arial"/>
              </a:rPr>
              <a:t>taken</a:t>
            </a:r>
            <a:endParaRPr sz="2000">
              <a:latin typeface="Arial"/>
              <a:cs typeface="Arial"/>
            </a:endParaRPr>
          </a:p>
          <a:p>
            <a:pPr marL="690880" indent="-247015">
              <a:lnSpc>
                <a:spcPct val="100000"/>
              </a:lnSpc>
              <a:spcBef>
                <a:spcPts val="20"/>
              </a:spcBef>
              <a:buClr>
                <a:srgbClr val="0E6EC5"/>
              </a:buClr>
              <a:buSzPct val="85000"/>
              <a:buFont typeface="UnDotum"/>
              <a:buChar char=""/>
              <a:tabLst>
                <a:tab pos="690880" algn="l"/>
              </a:tabLst>
            </a:pPr>
            <a:r>
              <a:rPr sz="2000" b="1" spc="20" dirty="0">
                <a:solidFill>
                  <a:srgbClr val="03607A"/>
                </a:solidFill>
                <a:latin typeface="Arial"/>
                <a:cs typeface="Arial"/>
              </a:rPr>
              <a:t>Prediction </a:t>
            </a:r>
            <a:r>
              <a:rPr sz="2000" b="1" spc="-50" dirty="0">
                <a:solidFill>
                  <a:srgbClr val="03607A"/>
                </a:solidFill>
                <a:latin typeface="Arial"/>
                <a:cs typeface="Arial"/>
              </a:rPr>
              <a:t>by</a:t>
            </a:r>
            <a:r>
              <a:rPr sz="2000" b="1" spc="-175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2000" b="1" spc="-40" dirty="0">
                <a:solidFill>
                  <a:srgbClr val="03607A"/>
                </a:solidFill>
                <a:latin typeface="Arial"/>
                <a:cs typeface="Arial"/>
              </a:rPr>
              <a:t>opcode</a:t>
            </a:r>
            <a:endParaRPr sz="2000">
              <a:latin typeface="Arial"/>
              <a:cs typeface="Arial"/>
            </a:endParaRPr>
          </a:p>
          <a:p>
            <a:pPr marL="690880" indent="-247015">
              <a:lnSpc>
                <a:spcPct val="100000"/>
              </a:lnSpc>
              <a:spcBef>
                <a:spcPts val="10"/>
              </a:spcBef>
              <a:buClr>
                <a:srgbClr val="0E6EC5"/>
              </a:buClr>
              <a:buSzPct val="85000"/>
              <a:buFont typeface="UnDotum"/>
              <a:buChar char=""/>
              <a:tabLst>
                <a:tab pos="690880" algn="l"/>
              </a:tabLst>
            </a:pPr>
            <a:r>
              <a:rPr sz="2000" b="1" spc="-25" dirty="0">
                <a:solidFill>
                  <a:srgbClr val="03607A"/>
                </a:solidFill>
                <a:latin typeface="Arial"/>
                <a:cs typeface="Arial"/>
              </a:rPr>
              <a:t>Branch </a:t>
            </a:r>
            <a:r>
              <a:rPr sz="2000" b="1" dirty="0">
                <a:solidFill>
                  <a:srgbClr val="03607A"/>
                </a:solidFill>
                <a:latin typeface="Arial"/>
                <a:cs typeface="Arial"/>
              </a:rPr>
              <a:t>history</a:t>
            </a:r>
            <a:r>
              <a:rPr sz="2000" b="1" spc="-14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2000" b="1" spc="20" dirty="0">
                <a:solidFill>
                  <a:srgbClr val="03607A"/>
                </a:solidFill>
                <a:latin typeface="Arial"/>
                <a:cs typeface="Arial"/>
              </a:rPr>
              <a:t>table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Arial"/>
              <a:cs typeface="Arial"/>
            </a:endParaRPr>
          </a:p>
          <a:p>
            <a:pPr marL="323850" marR="43180" indent="-273050">
              <a:lnSpc>
                <a:spcPct val="80000"/>
              </a:lnSpc>
              <a:tabLst>
                <a:tab pos="4599940" algn="l"/>
              </a:tabLst>
            </a:pPr>
            <a:r>
              <a:rPr sz="3375" spc="112" baseline="740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400" spc="75" dirty="0">
                <a:latin typeface="Times New Roman"/>
                <a:cs typeface="Times New Roman"/>
              </a:rPr>
              <a:t>The </a:t>
            </a:r>
            <a:r>
              <a:rPr sz="2400" spc="55" dirty="0">
                <a:latin typeface="Times New Roman"/>
                <a:cs typeface="Times New Roman"/>
              </a:rPr>
              <a:t>first </a:t>
            </a:r>
            <a:r>
              <a:rPr sz="2400" spc="130" dirty="0">
                <a:latin typeface="Times New Roman"/>
                <a:cs typeface="Times New Roman"/>
              </a:rPr>
              <a:t>three </a:t>
            </a:r>
            <a:r>
              <a:rPr sz="2400" spc="100" dirty="0">
                <a:latin typeface="Times New Roman"/>
                <a:cs typeface="Times New Roman"/>
              </a:rPr>
              <a:t>approaches </a:t>
            </a:r>
            <a:r>
              <a:rPr sz="2400" spc="90" dirty="0">
                <a:latin typeface="Times New Roman"/>
                <a:cs typeface="Times New Roman"/>
              </a:rPr>
              <a:t>are </a:t>
            </a:r>
            <a:r>
              <a:rPr sz="2400" spc="65" dirty="0">
                <a:latin typeface="Times New Roman"/>
                <a:cs typeface="Times New Roman"/>
              </a:rPr>
              <a:t>static: </a:t>
            </a:r>
            <a:r>
              <a:rPr sz="2400" spc="100" dirty="0">
                <a:latin typeface="Times New Roman"/>
                <a:cs typeface="Times New Roman"/>
              </a:rPr>
              <a:t>they </a:t>
            </a:r>
            <a:r>
              <a:rPr sz="2400" spc="125" dirty="0">
                <a:latin typeface="Times New Roman"/>
                <a:cs typeface="Times New Roman"/>
              </a:rPr>
              <a:t>do </a:t>
            </a:r>
            <a:r>
              <a:rPr sz="2400" spc="150" dirty="0">
                <a:latin typeface="Times New Roman"/>
                <a:cs typeface="Times New Roman"/>
              </a:rPr>
              <a:t>not  </a:t>
            </a:r>
            <a:r>
              <a:rPr sz="2400" spc="130" dirty="0">
                <a:latin typeface="Times New Roman"/>
                <a:cs typeface="Times New Roman"/>
              </a:rPr>
              <a:t>depend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on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execution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history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up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to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time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  </a:t>
            </a:r>
            <a:r>
              <a:rPr sz="2400" spc="90" dirty="0">
                <a:latin typeface="Times New Roman"/>
                <a:cs typeface="Times New Roman"/>
              </a:rPr>
              <a:t>conditional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120" dirty="0">
                <a:latin typeface="Times New Roman"/>
                <a:cs typeface="Times New Roman"/>
              </a:rPr>
              <a:t>branch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instruction.	</a:t>
            </a:r>
            <a:r>
              <a:rPr sz="2400" spc="90" dirty="0">
                <a:latin typeface="Times New Roman"/>
                <a:cs typeface="Times New Roman"/>
              </a:rPr>
              <a:t>The </a:t>
            </a:r>
            <a:r>
              <a:rPr sz="2400" spc="70" dirty="0">
                <a:latin typeface="Times New Roman"/>
                <a:cs typeface="Times New Roman"/>
              </a:rPr>
              <a:t>last </a:t>
            </a:r>
            <a:r>
              <a:rPr sz="2400" spc="110" dirty="0">
                <a:latin typeface="Times New Roman"/>
                <a:cs typeface="Times New Roman"/>
              </a:rPr>
              <a:t>approach </a:t>
            </a:r>
            <a:r>
              <a:rPr sz="2400" spc="25" dirty="0">
                <a:latin typeface="Times New Roman"/>
                <a:cs typeface="Times New Roman"/>
              </a:rPr>
              <a:t>is  </a:t>
            </a:r>
            <a:r>
              <a:rPr sz="2400" spc="70" dirty="0">
                <a:latin typeface="Times New Roman"/>
                <a:cs typeface="Times New Roman"/>
              </a:rPr>
              <a:t>dynamic: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they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depend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0" dirty="0">
                <a:latin typeface="Times New Roman"/>
                <a:cs typeface="Times New Roman"/>
              </a:rPr>
              <a:t>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execution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history.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78889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0550" y="1278889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6210" y="1258570"/>
            <a:ext cx="2082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020" marR="5080">
              <a:lnSpc>
                <a:spcPct val="100000"/>
              </a:lnSpc>
              <a:spcBef>
                <a:spcPts val="100"/>
              </a:spcBef>
            </a:pPr>
            <a:r>
              <a:rPr spc="-575" dirty="0"/>
              <a:t>Important </a:t>
            </a:r>
            <a:r>
              <a:rPr spc="-465" dirty="0"/>
              <a:t>Pipeline  </a:t>
            </a:r>
            <a:r>
              <a:rPr spc="-540" dirty="0"/>
              <a:t>Characteristics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65480" y="1590040"/>
            <a:ext cx="16421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57505" algn="l"/>
              </a:tabLst>
            </a:pPr>
            <a:r>
              <a:rPr sz="2475" spc="-232" baseline="20202" dirty="0">
                <a:solidFill>
                  <a:srgbClr val="BF4F4C"/>
                </a:solidFill>
                <a:latin typeface="UnDotum"/>
                <a:cs typeface="UnDotum"/>
              </a:rPr>
              <a:t>	</a:t>
            </a:r>
            <a:r>
              <a:rPr sz="2800" spc="-360" dirty="0">
                <a:latin typeface="Arial Black"/>
                <a:cs typeface="Arial Black"/>
              </a:rPr>
              <a:t>Latency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7910" y="2082799"/>
            <a:ext cx="10350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-104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65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7910" y="2669032"/>
            <a:ext cx="103505" cy="82296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650" spc="-104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6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650" spc="-104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650">
              <a:latin typeface="UnDotum"/>
              <a:cs typeface="UnDotum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81280">
              <a:lnSpc>
                <a:spcPts val="2590"/>
              </a:lnSpc>
              <a:spcBef>
                <a:spcPts val="425"/>
              </a:spcBef>
            </a:pPr>
            <a:r>
              <a:rPr spc="-315" dirty="0"/>
              <a:t>Time </a:t>
            </a:r>
            <a:r>
              <a:rPr spc="-275" dirty="0"/>
              <a:t>required </a:t>
            </a:r>
            <a:r>
              <a:rPr spc="-270" dirty="0"/>
              <a:t>for </a:t>
            </a:r>
            <a:r>
              <a:rPr spc="-275" dirty="0"/>
              <a:t>an </a:t>
            </a:r>
            <a:r>
              <a:rPr spc="-310" dirty="0"/>
              <a:t>instruction </a:t>
            </a:r>
            <a:r>
              <a:rPr spc="-335" dirty="0"/>
              <a:t>to </a:t>
            </a:r>
            <a:r>
              <a:rPr spc="-285" dirty="0"/>
              <a:t>propagate </a:t>
            </a:r>
            <a:r>
              <a:rPr spc="-290" dirty="0"/>
              <a:t>through  </a:t>
            </a:r>
            <a:r>
              <a:rPr spc="-315" dirty="0"/>
              <a:t>the</a:t>
            </a:r>
            <a:r>
              <a:rPr spc="-145" dirty="0"/>
              <a:t> </a:t>
            </a:r>
            <a:r>
              <a:rPr spc="-275" dirty="0"/>
              <a:t>pipeline</a:t>
            </a:r>
          </a:p>
          <a:p>
            <a:pPr marL="12700" marR="5080">
              <a:lnSpc>
                <a:spcPts val="3140"/>
              </a:lnSpc>
              <a:spcBef>
                <a:spcPts val="120"/>
              </a:spcBef>
            </a:pPr>
            <a:r>
              <a:rPr spc="-270" dirty="0"/>
              <a:t>Based </a:t>
            </a:r>
            <a:r>
              <a:rPr spc="-275" dirty="0"/>
              <a:t>on </a:t>
            </a:r>
            <a:r>
              <a:rPr spc="-315" dirty="0"/>
              <a:t>the </a:t>
            </a:r>
            <a:r>
              <a:rPr spc="-295" dirty="0"/>
              <a:t>Number </a:t>
            </a:r>
            <a:r>
              <a:rPr spc="-275" dirty="0"/>
              <a:t>of </a:t>
            </a:r>
            <a:r>
              <a:rPr spc="-270" dirty="0"/>
              <a:t>Stages </a:t>
            </a:r>
            <a:r>
              <a:rPr spc="-405" dirty="0"/>
              <a:t>* </a:t>
            </a:r>
            <a:r>
              <a:rPr spc="-275" dirty="0"/>
              <a:t>Cycle </a:t>
            </a:r>
            <a:r>
              <a:rPr spc="-315" dirty="0"/>
              <a:t>Time  </a:t>
            </a:r>
            <a:r>
              <a:rPr spc="-290" dirty="0"/>
              <a:t>Dominant </a:t>
            </a:r>
            <a:r>
              <a:rPr spc="-275" dirty="0"/>
              <a:t>if </a:t>
            </a:r>
            <a:r>
              <a:rPr spc="-300" dirty="0"/>
              <a:t>there </a:t>
            </a:r>
            <a:r>
              <a:rPr spc="-270" dirty="0"/>
              <a:t>are </a:t>
            </a:r>
            <a:r>
              <a:rPr spc="-305" dirty="0"/>
              <a:t>lots </a:t>
            </a:r>
            <a:r>
              <a:rPr spc="-275" dirty="0"/>
              <a:t>of </a:t>
            </a:r>
            <a:r>
              <a:rPr spc="-315" dirty="0"/>
              <a:t>exceptions </a:t>
            </a:r>
            <a:r>
              <a:rPr dirty="0"/>
              <a:t>/ </a:t>
            </a:r>
            <a:r>
              <a:rPr spc="-240" dirty="0"/>
              <a:t>hazards,</a:t>
            </a:r>
            <a:r>
              <a:rPr spc="-75" dirty="0"/>
              <a:t> </a:t>
            </a:r>
            <a:r>
              <a:rPr spc="-204" dirty="0"/>
              <a:t>i.e.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52780" y="3467281"/>
            <a:ext cx="6857365" cy="902969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690880">
              <a:lnSpc>
                <a:spcPct val="100000"/>
              </a:lnSpc>
              <a:spcBef>
                <a:spcPts val="405"/>
              </a:spcBef>
            </a:pPr>
            <a:r>
              <a:rPr sz="2400" spc="-400" dirty="0">
                <a:latin typeface="Arial Black"/>
                <a:cs typeface="Arial Black"/>
              </a:rPr>
              <a:t>we </a:t>
            </a:r>
            <a:r>
              <a:rPr sz="2400" spc="-275" dirty="0">
                <a:latin typeface="Arial Black"/>
                <a:cs typeface="Arial Black"/>
              </a:rPr>
              <a:t>have </a:t>
            </a:r>
            <a:r>
              <a:rPr sz="2400" spc="-335" dirty="0">
                <a:latin typeface="Arial Black"/>
                <a:cs typeface="Arial Black"/>
              </a:rPr>
              <a:t>to </a:t>
            </a:r>
            <a:r>
              <a:rPr sz="2400" spc="-310" dirty="0">
                <a:latin typeface="Arial Black"/>
                <a:cs typeface="Arial Black"/>
              </a:rPr>
              <a:t>constantly </a:t>
            </a:r>
            <a:r>
              <a:rPr sz="2400" spc="-275" dirty="0">
                <a:latin typeface="Arial Black"/>
                <a:cs typeface="Arial Black"/>
              </a:rPr>
              <a:t>be </a:t>
            </a:r>
            <a:r>
              <a:rPr sz="2400" spc="-245" dirty="0">
                <a:latin typeface="Arial Black"/>
                <a:cs typeface="Arial Black"/>
              </a:rPr>
              <a:t>re-filling </a:t>
            </a:r>
            <a:r>
              <a:rPr sz="2400" spc="-315" dirty="0">
                <a:latin typeface="Arial Black"/>
                <a:cs typeface="Arial Black"/>
              </a:rPr>
              <a:t>the</a:t>
            </a:r>
            <a:r>
              <a:rPr sz="2400" spc="-480" dirty="0">
                <a:latin typeface="Arial Black"/>
                <a:cs typeface="Arial Black"/>
              </a:rPr>
              <a:t> </a:t>
            </a:r>
            <a:r>
              <a:rPr sz="2400" spc="-275" dirty="0">
                <a:latin typeface="Arial Black"/>
                <a:cs typeface="Arial Black"/>
              </a:rPr>
              <a:t>pipeline</a:t>
            </a:r>
            <a:endParaRPr sz="2400">
              <a:latin typeface="Arial Black"/>
              <a:cs typeface="Arial Black"/>
            </a:endParaRPr>
          </a:p>
          <a:p>
            <a:pPr marL="50800">
              <a:lnSpc>
                <a:spcPct val="100000"/>
              </a:lnSpc>
              <a:spcBef>
                <a:spcPts val="360"/>
              </a:spcBef>
              <a:tabLst>
                <a:tab pos="370205" algn="l"/>
              </a:tabLst>
            </a:pPr>
            <a:r>
              <a:rPr sz="2475" spc="-232" baseline="20202" dirty="0">
                <a:solidFill>
                  <a:srgbClr val="BF4F4C"/>
                </a:solidFill>
                <a:latin typeface="UnDotum"/>
                <a:cs typeface="UnDotum"/>
              </a:rPr>
              <a:t>	</a:t>
            </a:r>
            <a:r>
              <a:rPr sz="2800" spc="-335" dirty="0">
                <a:latin typeface="Arial Black"/>
                <a:cs typeface="Arial Black"/>
              </a:rPr>
              <a:t>Throughput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7910" y="4267961"/>
            <a:ext cx="103505" cy="82296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650" spc="-104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6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650" spc="-104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650">
              <a:latin typeface="UnDotum"/>
              <a:cs typeface="UnDot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30960" y="4344669"/>
            <a:ext cx="7306309" cy="822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000"/>
              </a:lnSpc>
              <a:spcBef>
                <a:spcPts val="100"/>
              </a:spcBef>
            </a:pPr>
            <a:r>
              <a:rPr sz="2400" spc="-270" dirty="0">
                <a:latin typeface="Arial Black"/>
                <a:cs typeface="Arial Black"/>
              </a:rPr>
              <a:t>The </a:t>
            </a:r>
            <a:r>
              <a:rPr sz="2400" spc="-305" dirty="0">
                <a:latin typeface="Arial Black"/>
                <a:cs typeface="Arial Black"/>
              </a:rPr>
              <a:t>rate </a:t>
            </a:r>
            <a:r>
              <a:rPr sz="2400" spc="-340" dirty="0">
                <a:latin typeface="Arial Black"/>
                <a:cs typeface="Arial Black"/>
              </a:rPr>
              <a:t>at </a:t>
            </a:r>
            <a:r>
              <a:rPr sz="2400" spc="-350" dirty="0">
                <a:latin typeface="Arial Black"/>
                <a:cs typeface="Arial Black"/>
              </a:rPr>
              <a:t>which </a:t>
            </a:r>
            <a:r>
              <a:rPr sz="2400" spc="-305" dirty="0">
                <a:latin typeface="Arial Black"/>
                <a:cs typeface="Arial Black"/>
              </a:rPr>
              <a:t>instructions </a:t>
            </a:r>
            <a:r>
              <a:rPr sz="2400" spc="-315" dirty="0">
                <a:latin typeface="Arial Black"/>
                <a:cs typeface="Arial Black"/>
              </a:rPr>
              <a:t>can </a:t>
            </a:r>
            <a:r>
              <a:rPr sz="2400" spc="-325" dirty="0">
                <a:latin typeface="Arial Black"/>
                <a:cs typeface="Arial Black"/>
              </a:rPr>
              <a:t>start </a:t>
            </a:r>
            <a:r>
              <a:rPr sz="2400" spc="-275" dirty="0">
                <a:latin typeface="Arial Black"/>
                <a:cs typeface="Arial Black"/>
              </a:rPr>
              <a:t>and </a:t>
            </a:r>
            <a:r>
              <a:rPr sz="2400" spc="-270" dirty="0">
                <a:latin typeface="Arial Black"/>
                <a:cs typeface="Arial Black"/>
              </a:rPr>
              <a:t>finish  </a:t>
            </a:r>
            <a:r>
              <a:rPr sz="2400" spc="-290" dirty="0">
                <a:latin typeface="Arial Black"/>
                <a:cs typeface="Arial Black"/>
              </a:rPr>
              <a:t>Dominant </a:t>
            </a:r>
            <a:r>
              <a:rPr sz="2400" spc="-275" dirty="0">
                <a:latin typeface="Arial Black"/>
                <a:cs typeface="Arial Black"/>
              </a:rPr>
              <a:t>if </a:t>
            </a:r>
            <a:r>
              <a:rPr sz="2400" spc="-300" dirty="0">
                <a:latin typeface="Arial Black"/>
                <a:cs typeface="Arial Black"/>
              </a:rPr>
              <a:t>there </a:t>
            </a:r>
            <a:r>
              <a:rPr sz="2400" spc="-270" dirty="0">
                <a:latin typeface="Arial Black"/>
                <a:cs typeface="Arial Black"/>
              </a:rPr>
              <a:t>are </a:t>
            </a:r>
            <a:r>
              <a:rPr sz="2400" spc="-360" dirty="0">
                <a:latin typeface="Arial Black"/>
                <a:cs typeface="Arial Black"/>
              </a:rPr>
              <a:t>few </a:t>
            </a:r>
            <a:r>
              <a:rPr sz="2400" spc="-315" dirty="0">
                <a:latin typeface="Arial Black"/>
                <a:cs typeface="Arial Black"/>
              </a:rPr>
              <a:t>exceptions </a:t>
            </a:r>
            <a:r>
              <a:rPr sz="2400" spc="-275" dirty="0">
                <a:latin typeface="Arial Black"/>
                <a:cs typeface="Arial Black"/>
              </a:rPr>
              <a:t>and </a:t>
            </a:r>
            <a:r>
              <a:rPr sz="2400" spc="-240" dirty="0">
                <a:latin typeface="Arial Black"/>
                <a:cs typeface="Arial Black"/>
              </a:rPr>
              <a:t>hazards,</a:t>
            </a:r>
            <a:r>
              <a:rPr sz="2400" spc="165" dirty="0">
                <a:latin typeface="Arial Black"/>
                <a:cs typeface="Arial Black"/>
              </a:rPr>
              <a:t> </a:t>
            </a:r>
            <a:r>
              <a:rPr sz="2400" spc="-204" dirty="0">
                <a:latin typeface="Arial Black"/>
                <a:cs typeface="Arial Black"/>
              </a:rPr>
              <a:t>i.e.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2780" y="5066211"/>
            <a:ext cx="7852409" cy="128651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690880">
              <a:lnSpc>
                <a:spcPct val="100000"/>
              </a:lnSpc>
              <a:spcBef>
                <a:spcPts val="405"/>
              </a:spcBef>
            </a:pPr>
            <a:r>
              <a:rPr sz="2400" spc="-315" dirty="0">
                <a:latin typeface="Arial Black"/>
                <a:cs typeface="Arial Black"/>
              </a:rPr>
              <a:t>the </a:t>
            </a:r>
            <a:r>
              <a:rPr sz="2400" spc="-275" dirty="0">
                <a:latin typeface="Arial Black"/>
                <a:cs typeface="Arial Black"/>
              </a:rPr>
              <a:t>pipeline </a:t>
            </a:r>
            <a:r>
              <a:rPr sz="2400" spc="-295" dirty="0">
                <a:latin typeface="Arial Black"/>
                <a:cs typeface="Arial Black"/>
              </a:rPr>
              <a:t>stays </a:t>
            </a:r>
            <a:r>
              <a:rPr sz="2400" spc="-310" dirty="0">
                <a:latin typeface="Arial Black"/>
                <a:cs typeface="Arial Black"/>
              </a:rPr>
              <a:t>mostly</a:t>
            </a:r>
            <a:r>
              <a:rPr sz="2400" spc="-155" dirty="0">
                <a:latin typeface="Arial Black"/>
                <a:cs typeface="Arial Black"/>
              </a:rPr>
              <a:t> </a:t>
            </a:r>
            <a:r>
              <a:rPr sz="2400" spc="-270" dirty="0">
                <a:latin typeface="Arial Black"/>
                <a:cs typeface="Arial Black"/>
              </a:rPr>
              <a:t>full</a:t>
            </a:r>
            <a:endParaRPr sz="2400">
              <a:latin typeface="Arial Black"/>
              <a:cs typeface="Arial Black"/>
            </a:endParaRPr>
          </a:p>
          <a:p>
            <a:pPr marL="370205" marR="43180" indent="-320040">
              <a:lnSpc>
                <a:spcPts val="3020"/>
              </a:lnSpc>
              <a:spcBef>
                <a:spcPts val="745"/>
              </a:spcBef>
              <a:tabLst>
                <a:tab pos="370205" algn="l"/>
              </a:tabLst>
            </a:pPr>
            <a:r>
              <a:rPr sz="2475" spc="-232" baseline="20202" dirty="0">
                <a:solidFill>
                  <a:srgbClr val="BF4F4C"/>
                </a:solidFill>
                <a:latin typeface="UnDotum"/>
                <a:cs typeface="UnDotum"/>
              </a:rPr>
              <a:t>	</a:t>
            </a:r>
            <a:r>
              <a:rPr sz="2800" spc="-355" dirty="0">
                <a:latin typeface="Arial Black"/>
                <a:cs typeface="Arial Black"/>
              </a:rPr>
              <a:t>Note </a:t>
            </a:r>
            <a:r>
              <a:rPr sz="2800" spc="-475" dirty="0">
                <a:latin typeface="Arial Black"/>
                <a:cs typeface="Arial Black"/>
              </a:rPr>
              <a:t>we </a:t>
            </a:r>
            <a:r>
              <a:rPr sz="2800" spc="-315" dirty="0">
                <a:latin typeface="Arial Black"/>
                <a:cs typeface="Arial Black"/>
              </a:rPr>
              <a:t>need an </a:t>
            </a:r>
            <a:r>
              <a:rPr sz="2800" spc="-335" dirty="0">
                <a:latin typeface="Arial Black"/>
                <a:cs typeface="Arial Black"/>
              </a:rPr>
              <a:t>increased </a:t>
            </a:r>
            <a:r>
              <a:rPr sz="2800" spc="-360" dirty="0">
                <a:latin typeface="Arial Black"/>
                <a:cs typeface="Arial Black"/>
              </a:rPr>
              <a:t>memory </a:t>
            </a:r>
            <a:r>
              <a:rPr sz="2800" spc="-370" dirty="0">
                <a:latin typeface="Arial Black"/>
                <a:cs typeface="Arial Black"/>
              </a:rPr>
              <a:t>bandwidth  </a:t>
            </a:r>
            <a:r>
              <a:rPr sz="2800" spc="-315" dirty="0">
                <a:latin typeface="Arial Black"/>
                <a:cs typeface="Arial Black"/>
              </a:rPr>
              <a:t>over </a:t>
            </a:r>
            <a:r>
              <a:rPr sz="2800" spc="-365" dirty="0">
                <a:latin typeface="Arial Black"/>
                <a:cs typeface="Arial Black"/>
              </a:rPr>
              <a:t>the </a:t>
            </a:r>
            <a:r>
              <a:rPr sz="2800" spc="-290" dirty="0">
                <a:latin typeface="Arial Black"/>
                <a:cs typeface="Arial Black"/>
              </a:rPr>
              <a:t>non-pipelined</a:t>
            </a:r>
            <a:r>
              <a:rPr sz="2800" spc="-380" dirty="0">
                <a:latin typeface="Arial Black"/>
                <a:cs typeface="Arial Black"/>
              </a:rPr>
              <a:t> </a:t>
            </a:r>
            <a:r>
              <a:rPr sz="2800" spc="-330" dirty="0">
                <a:latin typeface="Arial Black"/>
                <a:cs typeface="Arial Black"/>
              </a:rPr>
              <a:t>processor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920750"/>
            <a:ext cx="428879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200" dirty="0">
                <a:solidFill>
                  <a:srgbClr val="03607A"/>
                </a:solidFill>
                <a:latin typeface="Arial"/>
                <a:cs typeface="Arial"/>
              </a:rPr>
              <a:t>Pipeline</a:t>
            </a:r>
            <a:r>
              <a:rPr sz="5000" spc="-330" dirty="0">
                <a:solidFill>
                  <a:srgbClr val="03607A"/>
                </a:solidFill>
                <a:latin typeface="Arial"/>
                <a:cs typeface="Arial"/>
              </a:rPr>
              <a:t> </a:t>
            </a:r>
            <a:r>
              <a:rPr sz="5000" spc="-350" dirty="0">
                <a:solidFill>
                  <a:srgbClr val="03607A"/>
                </a:solidFill>
                <a:latin typeface="Arial"/>
                <a:cs typeface="Arial"/>
              </a:rPr>
              <a:t>Hazards</a:t>
            </a:r>
            <a:endParaRPr sz="5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240" y="1878329"/>
            <a:ext cx="7985125" cy="362839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800"/>
              </a:spcBef>
            </a:pPr>
            <a:r>
              <a:rPr sz="3975" spc="15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b="1" spc="10" dirty="0">
                <a:solidFill>
                  <a:srgbClr val="FF0000"/>
                </a:solidFill>
                <a:latin typeface="Arial"/>
                <a:cs typeface="Arial"/>
              </a:rPr>
              <a:t>Structural</a:t>
            </a:r>
            <a:r>
              <a:rPr sz="28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15" dirty="0">
                <a:solidFill>
                  <a:srgbClr val="FF0000"/>
                </a:solidFill>
                <a:latin typeface="Arial"/>
                <a:cs typeface="Arial"/>
              </a:rPr>
              <a:t>hazard</a:t>
            </a:r>
            <a:endParaRPr sz="2800">
              <a:latin typeface="Arial"/>
              <a:cs typeface="Arial"/>
            </a:endParaRPr>
          </a:p>
          <a:p>
            <a:pPr marL="664845" marR="17780" indent="-246379">
              <a:lnSpc>
                <a:spcPct val="100000"/>
              </a:lnSpc>
              <a:spcBef>
                <a:spcPts val="600"/>
              </a:spcBef>
            </a:pPr>
            <a:r>
              <a:rPr sz="3075" spc="82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55" dirty="0">
                <a:latin typeface="Times New Roman"/>
                <a:cs typeface="Times New Roman"/>
              </a:rPr>
              <a:t>Resource conflicts </a:t>
            </a:r>
            <a:r>
              <a:rPr sz="2400" spc="114" dirty="0">
                <a:latin typeface="Times New Roman"/>
                <a:cs typeface="Times New Roman"/>
              </a:rPr>
              <a:t>when </a:t>
            </a:r>
            <a:r>
              <a:rPr sz="2400" spc="150" dirty="0">
                <a:latin typeface="Times New Roman"/>
                <a:cs typeface="Times New Roman"/>
              </a:rPr>
              <a:t>the </a:t>
            </a:r>
            <a:r>
              <a:rPr sz="2400" spc="105" dirty="0">
                <a:latin typeface="Times New Roman"/>
                <a:cs typeface="Times New Roman"/>
              </a:rPr>
              <a:t>hardware </a:t>
            </a:r>
            <a:r>
              <a:rPr sz="2400" spc="125" dirty="0">
                <a:latin typeface="Times New Roman"/>
                <a:cs typeface="Times New Roman"/>
              </a:rPr>
              <a:t>cannot </a:t>
            </a:r>
            <a:r>
              <a:rPr sz="2400" spc="120" dirty="0">
                <a:latin typeface="Times New Roman"/>
                <a:cs typeface="Times New Roman"/>
              </a:rPr>
              <a:t>support  </a:t>
            </a:r>
            <a:r>
              <a:rPr sz="2400" spc="30" dirty="0">
                <a:latin typeface="Times New Roman"/>
                <a:cs typeface="Times New Roman"/>
              </a:rPr>
              <a:t>all </a:t>
            </a:r>
            <a:r>
              <a:rPr sz="2400" spc="65" dirty="0">
                <a:latin typeface="Times New Roman"/>
                <a:cs typeface="Times New Roman"/>
              </a:rPr>
              <a:t>possible </a:t>
            </a:r>
            <a:r>
              <a:rPr sz="2400" spc="110" dirty="0">
                <a:latin typeface="Times New Roman"/>
                <a:cs typeface="Times New Roman"/>
              </a:rPr>
              <a:t>combination </a:t>
            </a:r>
            <a:r>
              <a:rPr sz="2400" spc="15" dirty="0">
                <a:latin typeface="Times New Roman"/>
                <a:cs typeface="Times New Roman"/>
              </a:rPr>
              <a:t>of </a:t>
            </a:r>
            <a:r>
              <a:rPr sz="2400" spc="100" dirty="0">
                <a:latin typeface="Times New Roman"/>
                <a:cs typeface="Times New Roman"/>
              </a:rPr>
              <a:t>instructions</a:t>
            </a:r>
            <a:r>
              <a:rPr sz="2400" spc="-26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simultaneously</a:t>
            </a:r>
            <a:endParaRPr sz="2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700"/>
              </a:spcBef>
            </a:pPr>
            <a:r>
              <a:rPr sz="3975" spc="67" baseline="7337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b="1" spc="45" dirty="0">
                <a:solidFill>
                  <a:srgbClr val="FF0000"/>
                </a:solidFill>
                <a:latin typeface="Arial"/>
                <a:cs typeface="Arial"/>
              </a:rPr>
              <a:t>Data</a:t>
            </a:r>
            <a:r>
              <a:rPr sz="2800" b="1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15" dirty="0">
                <a:solidFill>
                  <a:srgbClr val="FF0000"/>
                </a:solidFill>
                <a:latin typeface="Arial"/>
                <a:cs typeface="Arial"/>
              </a:rPr>
              <a:t>hazard</a:t>
            </a:r>
            <a:endParaRPr sz="2800">
              <a:latin typeface="Arial"/>
              <a:cs typeface="Arial"/>
            </a:endParaRPr>
          </a:p>
          <a:p>
            <a:pPr marL="664845" marR="556260" indent="-246379">
              <a:lnSpc>
                <a:spcPct val="100000"/>
              </a:lnSpc>
              <a:spcBef>
                <a:spcPts val="600"/>
              </a:spcBef>
            </a:pPr>
            <a:r>
              <a:rPr sz="3075" spc="30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20" dirty="0">
                <a:latin typeface="Times New Roman"/>
                <a:cs typeface="Times New Roman"/>
              </a:rPr>
              <a:t>An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instruction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depends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results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of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previous  </a:t>
            </a:r>
            <a:r>
              <a:rPr sz="2400" spc="110" dirty="0">
                <a:latin typeface="Times New Roman"/>
                <a:cs typeface="Times New Roman"/>
              </a:rPr>
              <a:t>instruction</a:t>
            </a:r>
            <a:endParaRPr sz="24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690"/>
              </a:spcBef>
            </a:pPr>
            <a:r>
              <a:rPr sz="3975" spc="-37" baseline="6289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800" b="1" spc="-25" dirty="0">
                <a:solidFill>
                  <a:srgbClr val="FF0000"/>
                </a:solidFill>
                <a:latin typeface="Arial"/>
                <a:cs typeface="Arial"/>
              </a:rPr>
              <a:t>Branch</a:t>
            </a:r>
            <a:r>
              <a:rPr sz="2800" b="1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15" dirty="0">
                <a:solidFill>
                  <a:srgbClr val="FF0000"/>
                </a:solidFill>
                <a:latin typeface="Arial"/>
                <a:cs typeface="Arial"/>
              </a:rPr>
              <a:t>hazard</a:t>
            </a:r>
            <a:endParaRPr sz="2800">
              <a:latin typeface="Arial"/>
              <a:cs typeface="Arial"/>
            </a:endParaRPr>
          </a:p>
          <a:p>
            <a:pPr marL="419100">
              <a:lnSpc>
                <a:spcPct val="100000"/>
              </a:lnSpc>
              <a:spcBef>
                <a:spcPts val="600"/>
              </a:spcBef>
            </a:pPr>
            <a:r>
              <a:rPr sz="3075" spc="135" baseline="9485" dirty="0">
                <a:solidFill>
                  <a:srgbClr val="0E6EC5"/>
                </a:solidFill>
                <a:latin typeface="UnDotum"/>
                <a:cs typeface="UnDotum"/>
              </a:rPr>
              <a:t></a:t>
            </a:r>
            <a:r>
              <a:rPr sz="2400" spc="90" dirty="0">
                <a:latin typeface="Times New Roman"/>
                <a:cs typeface="Times New Roman"/>
              </a:rPr>
              <a:t>Instructions </a:t>
            </a:r>
            <a:r>
              <a:rPr sz="2400" spc="155" dirty="0">
                <a:latin typeface="Times New Roman"/>
                <a:cs typeface="Times New Roman"/>
              </a:rPr>
              <a:t>that </a:t>
            </a:r>
            <a:r>
              <a:rPr sz="2400" spc="95" dirty="0">
                <a:latin typeface="Times New Roman"/>
                <a:cs typeface="Times New Roman"/>
              </a:rPr>
              <a:t>change </a:t>
            </a:r>
            <a:r>
              <a:rPr sz="2400" spc="150" dirty="0">
                <a:latin typeface="Times New Roman"/>
                <a:cs typeface="Times New Roman"/>
              </a:rPr>
              <a:t>the</a:t>
            </a:r>
            <a:r>
              <a:rPr sz="2400" spc="-3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PC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78889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0550" y="1278889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6210" y="1258570"/>
            <a:ext cx="2082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0880" y="375920"/>
            <a:ext cx="27597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45" dirty="0"/>
              <a:t>Exceptions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65480" y="1590040"/>
            <a:ext cx="7945755" cy="12204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7505" marR="30480" indent="-320040">
              <a:lnSpc>
                <a:spcPct val="90000"/>
              </a:lnSpc>
              <a:spcBef>
                <a:spcPts val="434"/>
              </a:spcBef>
              <a:tabLst>
                <a:tab pos="357505" algn="l"/>
                <a:tab pos="5592445" algn="l"/>
              </a:tabLst>
            </a:pPr>
            <a:r>
              <a:rPr sz="2475" spc="-232" baseline="20202" dirty="0">
                <a:solidFill>
                  <a:srgbClr val="BF4F4C"/>
                </a:solidFill>
                <a:latin typeface="UnDotum"/>
                <a:cs typeface="UnDotum"/>
              </a:rPr>
              <a:t>	</a:t>
            </a:r>
            <a:r>
              <a:rPr sz="2800" spc="-320" dirty="0">
                <a:latin typeface="Arial Black"/>
                <a:cs typeface="Arial Black"/>
              </a:rPr>
              <a:t>An </a:t>
            </a:r>
            <a:r>
              <a:rPr sz="2800" spc="-370" dirty="0">
                <a:latin typeface="Arial Black"/>
                <a:cs typeface="Arial Black"/>
              </a:rPr>
              <a:t>exception </a:t>
            </a:r>
            <a:r>
              <a:rPr sz="2800" spc="-310" dirty="0">
                <a:latin typeface="Arial Black"/>
                <a:cs typeface="Arial Black"/>
              </a:rPr>
              <a:t>is </a:t>
            </a:r>
            <a:r>
              <a:rPr sz="2800" spc="-395" dirty="0">
                <a:latin typeface="Arial Black"/>
                <a:cs typeface="Arial Black"/>
              </a:rPr>
              <a:t>when </a:t>
            </a:r>
            <a:r>
              <a:rPr sz="2800" spc="-365" dirty="0">
                <a:latin typeface="Arial Black"/>
                <a:cs typeface="Arial Black"/>
              </a:rPr>
              <a:t>the </a:t>
            </a:r>
            <a:r>
              <a:rPr sz="2800" spc="-340" dirty="0">
                <a:latin typeface="Arial Black"/>
                <a:cs typeface="Arial Black"/>
              </a:rPr>
              <a:t>normal </a:t>
            </a:r>
            <a:r>
              <a:rPr sz="2800" spc="-370" dirty="0">
                <a:latin typeface="Arial Black"/>
                <a:cs typeface="Arial Black"/>
              </a:rPr>
              <a:t>execution  </a:t>
            </a:r>
            <a:r>
              <a:rPr sz="2800" spc="-315" dirty="0">
                <a:latin typeface="Arial Black"/>
                <a:cs typeface="Arial Black"/>
              </a:rPr>
              <a:t>order of </a:t>
            </a:r>
            <a:r>
              <a:rPr sz="2800" spc="-355" dirty="0">
                <a:latin typeface="Arial Black"/>
                <a:cs typeface="Arial Black"/>
              </a:rPr>
              <a:t>instructions</a:t>
            </a:r>
            <a:r>
              <a:rPr sz="2800" spc="190" dirty="0">
                <a:latin typeface="Arial Black"/>
                <a:cs typeface="Arial Black"/>
              </a:rPr>
              <a:t> </a:t>
            </a:r>
            <a:r>
              <a:rPr sz="2800" spc="-310" dirty="0">
                <a:latin typeface="Arial Black"/>
                <a:cs typeface="Arial Black"/>
              </a:rPr>
              <a:t>is</a:t>
            </a:r>
            <a:r>
              <a:rPr sz="2800" spc="-150" dirty="0">
                <a:latin typeface="Arial Black"/>
                <a:cs typeface="Arial Black"/>
              </a:rPr>
              <a:t> </a:t>
            </a:r>
            <a:r>
              <a:rPr sz="2800" spc="-315" dirty="0">
                <a:latin typeface="Arial Black"/>
                <a:cs typeface="Arial Black"/>
              </a:rPr>
              <a:t>changed.	This has </a:t>
            </a:r>
            <a:r>
              <a:rPr sz="2800" spc="-350" dirty="0">
                <a:latin typeface="Arial Black"/>
                <a:cs typeface="Arial Black"/>
              </a:rPr>
              <a:t>many  </a:t>
            </a:r>
            <a:r>
              <a:rPr sz="2800" spc="-315" dirty="0">
                <a:latin typeface="Arial Black"/>
                <a:cs typeface="Arial Black"/>
              </a:rPr>
              <a:t>names: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7910" y="2708401"/>
            <a:ext cx="103505" cy="1221740"/>
          </a:xfrm>
          <a:prstGeom prst="rect">
            <a:avLst/>
          </a:prstGeom>
        </p:spPr>
        <p:txBody>
          <a:bodyPr vert="horz" wrap="square" lIns="0" tIns="1593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sz="1650" spc="-104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6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650" spc="-104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6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sz="1650" spc="-104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65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30960" y="2785110"/>
            <a:ext cx="1430655" cy="1221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Georgia"/>
                <a:cs typeface="Georgia"/>
              </a:rPr>
              <a:t>Interrupt  </a:t>
            </a:r>
            <a:r>
              <a:rPr sz="2400" spc="10" dirty="0">
                <a:solidFill>
                  <a:srgbClr val="FF0000"/>
                </a:solidFill>
                <a:latin typeface="Georgia"/>
                <a:cs typeface="Georgia"/>
              </a:rPr>
              <a:t>Fault  </a:t>
            </a:r>
            <a:r>
              <a:rPr sz="2400" spc="30" dirty="0">
                <a:solidFill>
                  <a:srgbClr val="FF0000"/>
                </a:solidFill>
                <a:latin typeface="Georgia"/>
                <a:cs typeface="Georgia"/>
              </a:rPr>
              <a:t>E</a:t>
            </a:r>
            <a:r>
              <a:rPr sz="2400" spc="-20" dirty="0">
                <a:solidFill>
                  <a:srgbClr val="FF0000"/>
                </a:solidFill>
                <a:latin typeface="Georgia"/>
                <a:cs typeface="Georgia"/>
              </a:rPr>
              <a:t>x</a:t>
            </a:r>
            <a:r>
              <a:rPr sz="2400" spc="100" dirty="0">
                <a:solidFill>
                  <a:srgbClr val="FF0000"/>
                </a:solidFill>
                <a:latin typeface="Georgia"/>
                <a:cs typeface="Georgia"/>
              </a:rPr>
              <a:t>c</a:t>
            </a:r>
            <a:r>
              <a:rPr sz="2400" spc="35" dirty="0">
                <a:solidFill>
                  <a:srgbClr val="FF0000"/>
                </a:solidFill>
                <a:latin typeface="Georgia"/>
                <a:cs typeface="Georgia"/>
              </a:rPr>
              <a:t>e</a:t>
            </a:r>
            <a:r>
              <a:rPr sz="2400" spc="-45" dirty="0">
                <a:solidFill>
                  <a:srgbClr val="FF0000"/>
                </a:solidFill>
                <a:latin typeface="Georgia"/>
                <a:cs typeface="Georgia"/>
              </a:rPr>
              <a:t>p</a:t>
            </a:r>
            <a:r>
              <a:rPr sz="2400" spc="110" dirty="0">
                <a:solidFill>
                  <a:srgbClr val="FF0000"/>
                </a:solidFill>
                <a:latin typeface="Georgia"/>
                <a:cs typeface="Georgia"/>
              </a:rPr>
              <a:t>t</a:t>
            </a:r>
            <a:r>
              <a:rPr sz="2400" spc="-40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sz="2400" spc="35" dirty="0">
                <a:solidFill>
                  <a:srgbClr val="FF0000"/>
                </a:solidFill>
                <a:latin typeface="Georgia"/>
                <a:cs typeface="Georgia"/>
              </a:rPr>
              <a:t>o</a:t>
            </a:r>
            <a:r>
              <a:rPr sz="2400" spc="175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5480" y="4027170"/>
            <a:ext cx="2055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57505" algn="l"/>
              </a:tabLst>
            </a:pPr>
            <a:r>
              <a:rPr sz="2475" spc="-232" baseline="20202" dirty="0">
                <a:solidFill>
                  <a:srgbClr val="BF4F4C"/>
                </a:solidFill>
                <a:latin typeface="UnDotum"/>
                <a:cs typeface="UnDotum"/>
              </a:rPr>
              <a:t>	</a:t>
            </a:r>
            <a:r>
              <a:rPr sz="2800" spc="-315" dirty="0">
                <a:latin typeface="Arial Black"/>
                <a:cs typeface="Arial Black"/>
              </a:rPr>
              <a:t>Examples: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7910" y="4519929"/>
            <a:ext cx="90805" cy="2303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89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400" spc="-89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400" spc="-89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400" spc="-89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400" spc="-89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400" spc="-89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4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400" spc="-89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400">
              <a:latin typeface="UnDotum"/>
              <a:cs typeface="UnDot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30960" y="4453890"/>
            <a:ext cx="3270885" cy="243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59790">
              <a:lnSpc>
                <a:spcPct val="112900"/>
              </a:lnSpc>
              <a:spcBef>
                <a:spcPts val="100"/>
              </a:spcBef>
            </a:pPr>
            <a:r>
              <a:rPr sz="2000" spc="-120" dirty="0">
                <a:latin typeface="Arial Black"/>
                <a:cs typeface="Arial Black"/>
              </a:rPr>
              <a:t>I/O </a:t>
            </a:r>
            <a:r>
              <a:rPr sz="2000" spc="-245" dirty="0">
                <a:latin typeface="Arial Black"/>
                <a:cs typeface="Arial Black"/>
              </a:rPr>
              <a:t>device </a:t>
            </a:r>
            <a:r>
              <a:rPr sz="2000" spc="-240" dirty="0">
                <a:latin typeface="Arial Black"/>
                <a:cs typeface="Arial Black"/>
              </a:rPr>
              <a:t>request  Invoking </a:t>
            </a:r>
            <a:r>
              <a:rPr sz="2000" spc="-114" dirty="0">
                <a:latin typeface="Arial Black"/>
                <a:cs typeface="Arial Black"/>
              </a:rPr>
              <a:t>OS </a:t>
            </a:r>
            <a:r>
              <a:rPr sz="2000" spc="-240" dirty="0">
                <a:latin typeface="Arial Black"/>
                <a:cs typeface="Arial Black"/>
              </a:rPr>
              <a:t>service  </a:t>
            </a:r>
            <a:r>
              <a:rPr sz="2000" spc="-200" dirty="0">
                <a:latin typeface="Arial Black"/>
                <a:cs typeface="Arial Black"/>
              </a:rPr>
              <a:t>Page </a:t>
            </a:r>
            <a:r>
              <a:rPr sz="2000" spc="-225" dirty="0">
                <a:latin typeface="Arial Black"/>
                <a:cs typeface="Arial Black"/>
              </a:rPr>
              <a:t>Fault  </a:t>
            </a:r>
            <a:r>
              <a:rPr sz="2000" spc="-250" dirty="0">
                <a:latin typeface="Arial Black"/>
                <a:cs typeface="Arial Black"/>
              </a:rPr>
              <a:t>Malfunction  </a:t>
            </a:r>
            <a:r>
              <a:rPr sz="2000" spc="-225" dirty="0">
                <a:latin typeface="Arial Black"/>
                <a:cs typeface="Arial Black"/>
              </a:rPr>
              <a:t>Undefined</a:t>
            </a:r>
            <a:r>
              <a:rPr sz="2000" spc="-150" dirty="0">
                <a:latin typeface="Arial Black"/>
                <a:cs typeface="Arial Black"/>
              </a:rPr>
              <a:t> </a:t>
            </a:r>
            <a:r>
              <a:rPr sz="2000" spc="-254" dirty="0">
                <a:latin typeface="Arial Black"/>
                <a:cs typeface="Arial Black"/>
              </a:rPr>
              <a:t>instruction</a:t>
            </a:r>
            <a:endParaRPr sz="2000">
              <a:latin typeface="Arial Black"/>
              <a:cs typeface="Arial Black"/>
            </a:endParaRPr>
          </a:p>
          <a:p>
            <a:pPr marL="12700" marR="5080">
              <a:lnSpc>
                <a:spcPct val="112900"/>
              </a:lnSpc>
            </a:pPr>
            <a:r>
              <a:rPr sz="2000" spc="-245" dirty="0">
                <a:latin typeface="Arial Black"/>
                <a:cs typeface="Arial Black"/>
              </a:rPr>
              <a:t>Overflow/Arithmetic </a:t>
            </a:r>
            <a:r>
              <a:rPr sz="2000" spc="-240" dirty="0">
                <a:latin typeface="Arial Black"/>
                <a:cs typeface="Arial Black"/>
              </a:rPr>
              <a:t>Anomaly  </a:t>
            </a:r>
            <a:r>
              <a:rPr sz="2000" spc="-225" dirty="0">
                <a:latin typeface="Arial Black"/>
                <a:cs typeface="Arial Black"/>
              </a:rPr>
              <a:t>Etc!</a:t>
            </a:r>
            <a:endParaRPr sz="200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78889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0550" y="1278889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7340" y="0"/>
            <a:ext cx="72383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15" dirty="0"/>
              <a:t>Eliminating </a:t>
            </a:r>
            <a:r>
              <a:rPr spc="-405" dirty="0"/>
              <a:t>hazards-</a:t>
            </a:r>
            <a:r>
              <a:rPr spc="25" dirty="0"/>
              <a:t> </a:t>
            </a:r>
            <a:r>
              <a:rPr spc="-459" dirty="0"/>
              <a:t>Pipeline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07340" y="497840"/>
            <a:ext cx="21380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95" dirty="0">
                <a:solidFill>
                  <a:srgbClr val="1E487C"/>
                </a:solidFill>
                <a:latin typeface="Arial Black"/>
                <a:cs typeface="Arial Black"/>
              </a:rPr>
              <a:t>bubbling</a:t>
            </a:r>
            <a:endParaRPr sz="44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5480" y="1633220"/>
            <a:ext cx="7992745" cy="5415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8140" indent="-320040">
              <a:lnSpc>
                <a:spcPct val="100000"/>
              </a:lnSpc>
              <a:spcBef>
                <a:spcPts val="100"/>
              </a:spcBef>
              <a:buClr>
                <a:srgbClr val="BF4F4C"/>
              </a:buClr>
              <a:buSzPct val="60344"/>
              <a:buFont typeface="UnDotum"/>
              <a:buChar char=""/>
              <a:tabLst>
                <a:tab pos="358140" algn="l"/>
                <a:tab pos="1896745" algn="l"/>
                <a:tab pos="2512060" algn="l"/>
              </a:tabLst>
            </a:pPr>
            <a:r>
              <a:rPr sz="2900" i="1" spc="-95" dirty="0">
                <a:latin typeface="Arial"/>
                <a:cs typeface="Arial"/>
              </a:rPr>
              <a:t>Bub</a:t>
            </a:r>
            <a:r>
              <a:rPr sz="2900" i="1" spc="-525" dirty="0">
                <a:latin typeface="Arial"/>
                <a:cs typeface="Arial"/>
              </a:rPr>
              <a:t> </a:t>
            </a:r>
            <a:r>
              <a:rPr sz="2900" i="1" spc="-280" dirty="0">
                <a:latin typeface="Arial"/>
                <a:cs typeface="Arial"/>
              </a:rPr>
              <a:t>b</a:t>
            </a:r>
            <a:r>
              <a:rPr sz="2900" i="1" spc="-525" dirty="0">
                <a:latin typeface="Arial"/>
                <a:cs typeface="Arial"/>
              </a:rPr>
              <a:t> </a:t>
            </a:r>
            <a:r>
              <a:rPr sz="2900" i="1" spc="-130" dirty="0">
                <a:latin typeface="Arial"/>
                <a:cs typeface="Arial"/>
              </a:rPr>
              <a:t>ling	</a:t>
            </a:r>
            <a:r>
              <a:rPr sz="2900" i="1" spc="-240" dirty="0">
                <a:latin typeface="Arial"/>
                <a:cs typeface="Arial"/>
              </a:rPr>
              <a:t>the	</a:t>
            </a:r>
            <a:r>
              <a:rPr sz="2900" i="1" spc="-405" dirty="0">
                <a:latin typeface="Arial"/>
                <a:cs typeface="Arial"/>
              </a:rPr>
              <a:t>p </a:t>
            </a:r>
            <a:r>
              <a:rPr sz="2900" i="1" spc="-204" dirty="0">
                <a:latin typeface="Arial"/>
                <a:cs typeface="Arial"/>
              </a:rPr>
              <a:t>ip </a:t>
            </a:r>
            <a:r>
              <a:rPr sz="2900" i="1" spc="-715" dirty="0">
                <a:latin typeface="Arial"/>
                <a:cs typeface="Arial"/>
              </a:rPr>
              <a:t>e </a:t>
            </a:r>
            <a:r>
              <a:rPr sz="2900" i="1" spc="-180" dirty="0">
                <a:latin typeface="Arial"/>
                <a:cs typeface="Arial"/>
              </a:rPr>
              <a:t>line </a:t>
            </a:r>
            <a:r>
              <a:rPr sz="2900" spc="-160" dirty="0">
                <a:latin typeface="Arial Black"/>
                <a:cs typeface="Arial Black"/>
              </a:rPr>
              <a:t>, </a:t>
            </a:r>
            <a:r>
              <a:rPr sz="2900" spc="-325" dirty="0">
                <a:latin typeface="Arial Black"/>
                <a:cs typeface="Arial Black"/>
              </a:rPr>
              <a:t>also </a:t>
            </a:r>
            <a:r>
              <a:rPr sz="2900" spc="-420" dirty="0">
                <a:latin typeface="Arial Black"/>
                <a:cs typeface="Arial Black"/>
              </a:rPr>
              <a:t>known</a:t>
            </a:r>
            <a:r>
              <a:rPr sz="2900" spc="-105" dirty="0">
                <a:latin typeface="Arial Black"/>
                <a:cs typeface="Arial Black"/>
              </a:rPr>
              <a:t> </a:t>
            </a:r>
            <a:r>
              <a:rPr sz="2900" spc="-320" dirty="0">
                <a:latin typeface="Arial Black"/>
                <a:cs typeface="Arial Black"/>
              </a:rPr>
              <a:t>as</a:t>
            </a:r>
            <a:endParaRPr sz="2900">
              <a:latin typeface="Arial Black"/>
              <a:cs typeface="Arial Black"/>
            </a:endParaRPr>
          </a:p>
          <a:p>
            <a:pPr marL="357505" marR="30480">
              <a:lnSpc>
                <a:spcPct val="99900"/>
              </a:lnSpc>
              <a:tabLst>
                <a:tab pos="2041525" algn="l"/>
                <a:tab pos="5186045" algn="l"/>
              </a:tabLst>
            </a:pPr>
            <a:r>
              <a:rPr sz="2900" spc="-325" dirty="0">
                <a:latin typeface="Arial Black"/>
                <a:cs typeface="Arial Black"/>
              </a:rPr>
              <a:t>a </a:t>
            </a:r>
            <a:r>
              <a:rPr sz="2900" i="1" spc="-405" dirty="0">
                <a:latin typeface="Arial"/>
                <a:cs typeface="Arial"/>
              </a:rPr>
              <a:t>p </a:t>
            </a:r>
            <a:r>
              <a:rPr sz="2900" i="1" spc="-200" dirty="0">
                <a:latin typeface="Arial"/>
                <a:cs typeface="Arial"/>
              </a:rPr>
              <a:t>ip</a:t>
            </a:r>
            <a:r>
              <a:rPr sz="2900" i="1" spc="-225" dirty="0">
                <a:latin typeface="Arial"/>
                <a:cs typeface="Arial"/>
              </a:rPr>
              <a:t> </a:t>
            </a:r>
            <a:r>
              <a:rPr sz="2900" i="1" spc="-715" dirty="0">
                <a:latin typeface="Arial"/>
                <a:cs typeface="Arial"/>
              </a:rPr>
              <a:t>e      </a:t>
            </a:r>
            <a:r>
              <a:rPr sz="2900" i="1" spc="-630" dirty="0">
                <a:latin typeface="Arial"/>
                <a:cs typeface="Arial"/>
              </a:rPr>
              <a:t> </a:t>
            </a:r>
            <a:r>
              <a:rPr sz="2900" i="1" spc="-180" dirty="0">
                <a:latin typeface="Arial"/>
                <a:cs typeface="Arial"/>
              </a:rPr>
              <a:t>line	</a:t>
            </a:r>
            <a:r>
              <a:rPr sz="2900" i="1" spc="-280" dirty="0">
                <a:latin typeface="Arial"/>
                <a:cs typeface="Arial"/>
              </a:rPr>
              <a:t>b </a:t>
            </a:r>
            <a:r>
              <a:rPr sz="2900" i="1" spc="-355" dirty="0">
                <a:latin typeface="Arial"/>
                <a:cs typeface="Arial"/>
              </a:rPr>
              <a:t>re  </a:t>
            </a:r>
            <a:r>
              <a:rPr sz="2900" i="1" spc="-415" dirty="0">
                <a:latin typeface="Arial"/>
                <a:cs typeface="Arial"/>
              </a:rPr>
              <a:t>a </a:t>
            </a:r>
            <a:r>
              <a:rPr sz="2900" i="1" spc="-15" dirty="0">
                <a:latin typeface="Arial"/>
                <a:cs typeface="Arial"/>
              </a:rPr>
              <a:t>k </a:t>
            </a:r>
            <a:r>
              <a:rPr sz="2900" spc="-320" dirty="0">
                <a:latin typeface="Arial Black"/>
                <a:cs typeface="Arial Black"/>
              </a:rPr>
              <a:t>or </a:t>
            </a:r>
            <a:r>
              <a:rPr sz="2900" spc="-325" dirty="0">
                <a:latin typeface="Arial Black"/>
                <a:cs typeface="Arial Black"/>
              </a:rPr>
              <a:t>a </a:t>
            </a:r>
            <a:r>
              <a:rPr sz="2900" i="1" spc="-405" dirty="0">
                <a:latin typeface="Arial"/>
                <a:cs typeface="Arial"/>
              </a:rPr>
              <a:t>p </a:t>
            </a:r>
            <a:r>
              <a:rPr sz="2900" i="1" spc="-200" dirty="0">
                <a:latin typeface="Arial"/>
                <a:cs typeface="Arial"/>
              </a:rPr>
              <a:t>ip</a:t>
            </a:r>
            <a:r>
              <a:rPr sz="2900" i="1" spc="-405" dirty="0">
                <a:latin typeface="Arial"/>
                <a:cs typeface="Arial"/>
              </a:rPr>
              <a:t> </a:t>
            </a:r>
            <a:r>
              <a:rPr sz="2900" i="1" spc="-715" dirty="0">
                <a:latin typeface="Arial"/>
                <a:cs typeface="Arial"/>
              </a:rPr>
              <a:t>e      </a:t>
            </a:r>
            <a:r>
              <a:rPr sz="2900" i="1" spc="-635" dirty="0">
                <a:latin typeface="Arial"/>
                <a:cs typeface="Arial"/>
              </a:rPr>
              <a:t> </a:t>
            </a:r>
            <a:r>
              <a:rPr sz="2900" i="1" spc="-180" dirty="0">
                <a:latin typeface="Arial"/>
                <a:cs typeface="Arial"/>
              </a:rPr>
              <a:t>line	</a:t>
            </a:r>
            <a:r>
              <a:rPr sz="2900" i="1" spc="-415" dirty="0">
                <a:latin typeface="Arial"/>
                <a:cs typeface="Arial"/>
              </a:rPr>
              <a:t>s </a:t>
            </a:r>
            <a:r>
              <a:rPr sz="2900" i="1" spc="-215" dirty="0">
                <a:latin typeface="Arial"/>
                <a:cs typeface="Arial"/>
              </a:rPr>
              <a:t>ta </a:t>
            </a:r>
            <a:r>
              <a:rPr sz="2900" i="1" spc="-45" dirty="0">
                <a:latin typeface="Arial"/>
                <a:cs typeface="Arial"/>
              </a:rPr>
              <a:t>ll</a:t>
            </a:r>
            <a:r>
              <a:rPr sz="2900" spc="-45" dirty="0">
                <a:latin typeface="Arial Black"/>
                <a:cs typeface="Arial Black"/>
              </a:rPr>
              <a:t>, </a:t>
            </a:r>
            <a:r>
              <a:rPr sz="2900" spc="-325" dirty="0">
                <a:latin typeface="Arial Black"/>
                <a:cs typeface="Arial Black"/>
              </a:rPr>
              <a:t>is a</a:t>
            </a:r>
            <a:r>
              <a:rPr sz="2900" spc="-360" dirty="0">
                <a:latin typeface="Arial Black"/>
                <a:cs typeface="Arial Black"/>
              </a:rPr>
              <a:t> </a:t>
            </a:r>
            <a:r>
              <a:rPr sz="2900" spc="-375" dirty="0">
                <a:latin typeface="Arial Black"/>
                <a:cs typeface="Arial Black"/>
              </a:rPr>
              <a:t>method  </a:t>
            </a:r>
            <a:r>
              <a:rPr sz="2900" spc="-325" dirty="0">
                <a:latin typeface="Arial Black"/>
                <a:cs typeface="Arial Black"/>
              </a:rPr>
              <a:t>for </a:t>
            </a:r>
            <a:r>
              <a:rPr sz="2900" spc="-340" dirty="0">
                <a:latin typeface="Arial Black"/>
                <a:cs typeface="Arial Black"/>
              </a:rPr>
              <a:t>preventing </a:t>
            </a:r>
            <a:r>
              <a:rPr sz="2900" spc="-325" dirty="0">
                <a:latin typeface="Arial Black"/>
                <a:cs typeface="Arial Black"/>
              </a:rPr>
              <a:t>data, </a:t>
            </a:r>
            <a:r>
              <a:rPr sz="2900" spc="-350" dirty="0">
                <a:latin typeface="Arial Black"/>
                <a:cs typeface="Arial Black"/>
              </a:rPr>
              <a:t>structural, </a:t>
            </a:r>
            <a:r>
              <a:rPr sz="2900" spc="-320" dirty="0">
                <a:latin typeface="Arial Black"/>
                <a:cs typeface="Arial Black"/>
              </a:rPr>
              <a:t>and </a:t>
            </a:r>
            <a:r>
              <a:rPr sz="2900" spc="-350" dirty="0">
                <a:latin typeface="Arial Black"/>
                <a:cs typeface="Arial Black"/>
              </a:rPr>
              <a:t>branch  </a:t>
            </a:r>
            <a:r>
              <a:rPr sz="2900" spc="-300" dirty="0">
                <a:latin typeface="Arial Black"/>
                <a:cs typeface="Arial Black"/>
              </a:rPr>
              <a:t>hazards </a:t>
            </a:r>
            <a:r>
              <a:rPr sz="2900" spc="-365" dirty="0">
                <a:latin typeface="Arial Black"/>
                <a:cs typeface="Arial Black"/>
              </a:rPr>
              <a:t>from</a:t>
            </a:r>
            <a:r>
              <a:rPr sz="2900" spc="-30" dirty="0">
                <a:latin typeface="Arial Black"/>
                <a:cs typeface="Arial Black"/>
              </a:rPr>
              <a:t> </a:t>
            </a:r>
            <a:r>
              <a:rPr sz="2900" spc="-335" dirty="0">
                <a:latin typeface="Arial Black"/>
                <a:cs typeface="Arial Black"/>
              </a:rPr>
              <a:t>occurring.</a:t>
            </a:r>
            <a:endParaRPr sz="2900">
              <a:latin typeface="Arial Black"/>
              <a:cs typeface="Arial Black"/>
            </a:endParaRPr>
          </a:p>
          <a:p>
            <a:pPr marL="357505" marR="160020" indent="-320040">
              <a:lnSpc>
                <a:spcPct val="100000"/>
              </a:lnSpc>
              <a:spcBef>
                <a:spcPts val="700"/>
              </a:spcBef>
              <a:buClr>
                <a:srgbClr val="BF4F4C"/>
              </a:buClr>
              <a:buSzPct val="60344"/>
              <a:buFont typeface="UnDotum"/>
              <a:buChar char=""/>
              <a:tabLst>
                <a:tab pos="358140" algn="l"/>
              </a:tabLst>
            </a:pPr>
            <a:r>
              <a:rPr sz="2900" spc="-365" dirty="0">
                <a:latin typeface="Arial Black"/>
                <a:cs typeface="Arial Black"/>
              </a:rPr>
              <a:t>instructions </a:t>
            </a:r>
            <a:r>
              <a:rPr sz="2900" spc="-320" dirty="0">
                <a:latin typeface="Arial Black"/>
                <a:cs typeface="Arial Black"/>
              </a:rPr>
              <a:t>are </a:t>
            </a:r>
            <a:r>
              <a:rPr sz="2900" spc="-345" dirty="0">
                <a:latin typeface="Arial Black"/>
                <a:cs typeface="Arial Black"/>
              </a:rPr>
              <a:t>fetched, </a:t>
            </a:r>
            <a:r>
              <a:rPr sz="2900" spc="-370" dirty="0">
                <a:latin typeface="Arial Black"/>
                <a:cs typeface="Arial Black"/>
              </a:rPr>
              <a:t>control </a:t>
            </a:r>
            <a:r>
              <a:rPr sz="2900" spc="-355" dirty="0">
                <a:latin typeface="Arial Black"/>
                <a:cs typeface="Arial Black"/>
              </a:rPr>
              <a:t>logic  determines </a:t>
            </a:r>
            <a:r>
              <a:rPr sz="2900" spc="-390" dirty="0">
                <a:latin typeface="Arial Black"/>
                <a:cs typeface="Arial Black"/>
              </a:rPr>
              <a:t>whether </a:t>
            </a:r>
            <a:r>
              <a:rPr sz="2900" spc="-325" dirty="0">
                <a:latin typeface="Arial Black"/>
                <a:cs typeface="Arial Black"/>
              </a:rPr>
              <a:t>a </a:t>
            </a:r>
            <a:r>
              <a:rPr sz="2900" spc="-295" dirty="0">
                <a:latin typeface="Arial Black"/>
                <a:cs typeface="Arial Black"/>
              </a:rPr>
              <a:t>hazard </a:t>
            </a:r>
            <a:r>
              <a:rPr sz="2900" spc="-340" dirty="0">
                <a:latin typeface="Arial Black"/>
                <a:cs typeface="Arial Black"/>
              </a:rPr>
              <a:t>could/will </a:t>
            </a:r>
            <a:r>
              <a:rPr sz="2900" spc="-375" dirty="0">
                <a:latin typeface="Arial Black"/>
                <a:cs typeface="Arial Black"/>
              </a:rPr>
              <a:t>occur.  </a:t>
            </a:r>
            <a:r>
              <a:rPr sz="2900" spc="-330" dirty="0">
                <a:latin typeface="Arial Black"/>
                <a:cs typeface="Arial Black"/>
              </a:rPr>
              <a:t>If </a:t>
            </a:r>
            <a:r>
              <a:rPr sz="2900" spc="-365" dirty="0">
                <a:latin typeface="Arial Black"/>
                <a:cs typeface="Arial Black"/>
              </a:rPr>
              <a:t>this </a:t>
            </a:r>
            <a:r>
              <a:rPr sz="2900" spc="-325" dirty="0">
                <a:latin typeface="Arial Black"/>
                <a:cs typeface="Arial Black"/>
              </a:rPr>
              <a:t>is </a:t>
            </a:r>
            <a:r>
              <a:rPr sz="2900" spc="-320" dirty="0">
                <a:latin typeface="Arial Black"/>
                <a:cs typeface="Arial Black"/>
              </a:rPr>
              <a:t>true, </a:t>
            </a:r>
            <a:r>
              <a:rPr sz="2900" spc="-360" dirty="0">
                <a:latin typeface="Arial Black"/>
                <a:cs typeface="Arial Black"/>
              </a:rPr>
              <a:t>then </a:t>
            </a:r>
            <a:r>
              <a:rPr sz="2900" spc="-375" dirty="0">
                <a:latin typeface="Arial Black"/>
                <a:cs typeface="Arial Black"/>
              </a:rPr>
              <a:t>the </a:t>
            </a:r>
            <a:r>
              <a:rPr sz="2900" spc="-370" dirty="0">
                <a:latin typeface="Arial Black"/>
                <a:cs typeface="Arial Black"/>
              </a:rPr>
              <a:t>control </a:t>
            </a:r>
            <a:r>
              <a:rPr sz="2900" spc="-355" dirty="0">
                <a:latin typeface="Arial Black"/>
                <a:cs typeface="Arial Black"/>
              </a:rPr>
              <a:t>logic </a:t>
            </a:r>
            <a:r>
              <a:rPr sz="2900" spc="-345" dirty="0">
                <a:latin typeface="Arial Black"/>
                <a:cs typeface="Arial Black"/>
              </a:rPr>
              <a:t>inserts </a:t>
            </a:r>
            <a:r>
              <a:rPr sz="2900" spc="-345" dirty="0">
                <a:solidFill>
                  <a:srgbClr val="0000FF"/>
                </a:solidFill>
                <a:latin typeface="Arial Black"/>
                <a:cs typeface="Arial Black"/>
                <a:hlinkClick r:id="rId2"/>
              </a:rPr>
              <a:t> </a:t>
            </a:r>
            <a:r>
              <a:rPr sz="2900" spc="-245" dirty="0">
                <a:solidFill>
                  <a:srgbClr val="0000FF"/>
                </a:solidFill>
                <a:latin typeface="Arial Black"/>
                <a:cs typeface="Arial Black"/>
                <a:hlinkClick r:id="rId2"/>
              </a:rPr>
              <a:t>NOPs </a:t>
            </a:r>
            <a:r>
              <a:rPr sz="2900" spc="-365" dirty="0">
                <a:latin typeface="Arial Black"/>
                <a:cs typeface="Arial Black"/>
              </a:rPr>
              <a:t>into </a:t>
            </a:r>
            <a:r>
              <a:rPr sz="2900" spc="-380" dirty="0">
                <a:latin typeface="Arial Black"/>
                <a:cs typeface="Arial Black"/>
              </a:rPr>
              <a:t>the </a:t>
            </a:r>
            <a:r>
              <a:rPr sz="2900" spc="-305" dirty="0">
                <a:latin typeface="Arial Black"/>
                <a:cs typeface="Arial Black"/>
              </a:rPr>
              <a:t>pipeline. </a:t>
            </a:r>
            <a:r>
              <a:rPr sz="2900" spc="-290" dirty="0">
                <a:latin typeface="Arial Black"/>
                <a:cs typeface="Arial Black"/>
              </a:rPr>
              <a:t>Thus, </a:t>
            </a:r>
            <a:r>
              <a:rPr sz="2900" spc="-320" dirty="0">
                <a:latin typeface="Arial Black"/>
                <a:cs typeface="Arial Black"/>
              </a:rPr>
              <a:t>before </a:t>
            </a:r>
            <a:r>
              <a:rPr sz="2900" spc="-380" dirty="0">
                <a:latin typeface="Arial Black"/>
                <a:cs typeface="Arial Black"/>
              </a:rPr>
              <a:t>the </a:t>
            </a:r>
            <a:r>
              <a:rPr sz="2900" spc="-400" dirty="0">
                <a:latin typeface="Arial Black"/>
                <a:cs typeface="Arial Black"/>
              </a:rPr>
              <a:t>next  </a:t>
            </a:r>
            <a:r>
              <a:rPr sz="2900" spc="-370" dirty="0">
                <a:latin typeface="Arial Black"/>
                <a:cs typeface="Arial Black"/>
              </a:rPr>
              <a:t>instruction </a:t>
            </a:r>
            <a:r>
              <a:rPr sz="2900" spc="-375" dirty="0">
                <a:latin typeface="Arial Black"/>
                <a:cs typeface="Arial Black"/>
              </a:rPr>
              <a:t>(which </a:t>
            </a:r>
            <a:r>
              <a:rPr sz="2900" spc="-385" dirty="0">
                <a:latin typeface="Arial Black"/>
                <a:cs typeface="Arial Black"/>
              </a:rPr>
              <a:t>would </a:t>
            </a:r>
            <a:r>
              <a:rPr sz="2900" spc="-355" dirty="0">
                <a:latin typeface="Arial Black"/>
                <a:cs typeface="Arial Black"/>
              </a:rPr>
              <a:t>cause </a:t>
            </a:r>
            <a:r>
              <a:rPr sz="2900" spc="-380" dirty="0">
                <a:latin typeface="Arial Black"/>
                <a:cs typeface="Arial Black"/>
              </a:rPr>
              <a:t>the </a:t>
            </a:r>
            <a:r>
              <a:rPr sz="2900" spc="-275" dirty="0">
                <a:latin typeface="Arial Black"/>
                <a:cs typeface="Arial Black"/>
              </a:rPr>
              <a:t>hazard) </a:t>
            </a:r>
            <a:r>
              <a:rPr sz="2900" spc="-325" dirty="0">
                <a:latin typeface="Arial Black"/>
                <a:cs typeface="Arial Black"/>
              </a:rPr>
              <a:t>is  </a:t>
            </a:r>
            <a:r>
              <a:rPr sz="2900" spc="-360" dirty="0">
                <a:latin typeface="Arial Black"/>
                <a:cs typeface="Arial Black"/>
              </a:rPr>
              <a:t>executed, </a:t>
            </a:r>
            <a:r>
              <a:rPr sz="2900" spc="-375" dirty="0">
                <a:latin typeface="Arial Black"/>
                <a:cs typeface="Arial Black"/>
              </a:rPr>
              <a:t>the </a:t>
            </a:r>
            <a:r>
              <a:rPr sz="2900" spc="-320" dirty="0">
                <a:latin typeface="Arial Black"/>
                <a:cs typeface="Arial Black"/>
              </a:rPr>
              <a:t>previous one </a:t>
            </a:r>
            <a:r>
              <a:rPr sz="2900" spc="-405" dirty="0">
                <a:latin typeface="Arial Black"/>
                <a:cs typeface="Arial Black"/>
              </a:rPr>
              <a:t>will </a:t>
            </a:r>
            <a:r>
              <a:rPr sz="2900" spc="-320" dirty="0">
                <a:latin typeface="Arial Black"/>
                <a:cs typeface="Arial Black"/>
              </a:rPr>
              <a:t>have had  </a:t>
            </a:r>
            <a:r>
              <a:rPr sz="2900" spc="-360" dirty="0">
                <a:latin typeface="Arial Black"/>
                <a:cs typeface="Arial Black"/>
              </a:rPr>
              <a:t>sufficient </a:t>
            </a:r>
            <a:r>
              <a:rPr sz="2900" spc="-405" dirty="0">
                <a:latin typeface="Arial Black"/>
                <a:cs typeface="Arial Black"/>
              </a:rPr>
              <a:t>time to </a:t>
            </a:r>
            <a:r>
              <a:rPr sz="2900" spc="-385" dirty="0">
                <a:latin typeface="Arial Black"/>
                <a:cs typeface="Arial Black"/>
              </a:rPr>
              <a:t>complete </a:t>
            </a:r>
            <a:r>
              <a:rPr sz="2900" spc="-320" dirty="0">
                <a:latin typeface="Arial Black"/>
                <a:cs typeface="Arial Black"/>
              </a:rPr>
              <a:t>and </a:t>
            </a:r>
            <a:r>
              <a:rPr sz="2900" spc="-345" dirty="0">
                <a:latin typeface="Arial Black"/>
                <a:cs typeface="Arial Black"/>
              </a:rPr>
              <a:t>prevent </a:t>
            </a:r>
            <a:r>
              <a:rPr sz="2900" spc="-380" dirty="0">
                <a:latin typeface="Arial Black"/>
                <a:cs typeface="Arial Black"/>
              </a:rPr>
              <a:t>the  </a:t>
            </a:r>
            <a:r>
              <a:rPr sz="2900" spc="-275" dirty="0">
                <a:latin typeface="Arial Black"/>
                <a:cs typeface="Arial Black"/>
              </a:rPr>
              <a:t>hazard.</a:t>
            </a:r>
            <a:endParaRPr sz="290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78889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0550" y="1278889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8600" y="299720"/>
            <a:ext cx="81146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15" dirty="0"/>
              <a:t>No: </a:t>
            </a:r>
            <a:r>
              <a:rPr spc="-495" dirty="0"/>
              <a:t>of </a:t>
            </a:r>
            <a:r>
              <a:rPr spc="-370" dirty="0"/>
              <a:t>NOPs </a:t>
            </a:r>
            <a:r>
              <a:rPr spc="-340" dirty="0"/>
              <a:t>= </a:t>
            </a:r>
            <a:r>
              <a:rPr spc="-535" dirty="0"/>
              <a:t>stages </a:t>
            </a:r>
            <a:r>
              <a:rPr spc="-490" dirty="0"/>
              <a:t>in</a:t>
            </a:r>
            <a:r>
              <a:rPr spc="-325" dirty="0"/>
              <a:t> </a:t>
            </a:r>
            <a:r>
              <a:rPr spc="-495" dirty="0"/>
              <a:t>pipeline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65480" y="1633220"/>
            <a:ext cx="8001634" cy="2675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7505" marR="30480" indent="-320040">
              <a:lnSpc>
                <a:spcPct val="99900"/>
              </a:lnSpc>
              <a:spcBef>
                <a:spcPts val="100"/>
              </a:spcBef>
            </a:pPr>
            <a:r>
              <a:rPr sz="2625" spc="-307" baseline="20634" dirty="0">
                <a:solidFill>
                  <a:srgbClr val="BF4F4C"/>
                </a:solidFill>
                <a:latin typeface="UnDotum"/>
                <a:cs typeface="UnDotum"/>
              </a:rPr>
              <a:t> </a:t>
            </a:r>
            <a:r>
              <a:rPr sz="2900" spc="-330" dirty="0">
                <a:latin typeface="Arial Black"/>
                <a:cs typeface="Arial Black"/>
              </a:rPr>
              <a:t>If </a:t>
            </a:r>
            <a:r>
              <a:rPr sz="2900" spc="-380" dirty="0">
                <a:latin typeface="Arial Black"/>
                <a:cs typeface="Arial Black"/>
              </a:rPr>
              <a:t>the </a:t>
            </a:r>
            <a:r>
              <a:rPr sz="2900" spc="-350" dirty="0">
                <a:latin typeface="Arial Black"/>
                <a:cs typeface="Arial Black"/>
              </a:rPr>
              <a:t>number </a:t>
            </a:r>
            <a:r>
              <a:rPr sz="2900" spc="-320" dirty="0">
                <a:latin typeface="Arial Black"/>
                <a:cs typeface="Arial Black"/>
              </a:rPr>
              <a:t>of </a:t>
            </a:r>
            <a:r>
              <a:rPr sz="2900" spc="-245" dirty="0">
                <a:latin typeface="Arial Black"/>
                <a:cs typeface="Arial Black"/>
              </a:rPr>
              <a:t>NOPs </a:t>
            </a:r>
            <a:r>
              <a:rPr sz="2900" spc="-325" dirty="0">
                <a:latin typeface="Arial Black"/>
                <a:cs typeface="Arial Black"/>
              </a:rPr>
              <a:t>is </a:t>
            </a:r>
            <a:r>
              <a:rPr sz="2900" spc="-320" dirty="0">
                <a:latin typeface="Arial Black"/>
                <a:cs typeface="Arial Black"/>
              </a:rPr>
              <a:t>equal </a:t>
            </a:r>
            <a:r>
              <a:rPr sz="2900" spc="-405" dirty="0">
                <a:latin typeface="Arial Black"/>
                <a:cs typeface="Arial Black"/>
              </a:rPr>
              <a:t>to </a:t>
            </a:r>
            <a:r>
              <a:rPr sz="2900" spc="-375" dirty="0">
                <a:latin typeface="Arial Black"/>
                <a:cs typeface="Arial Black"/>
              </a:rPr>
              <a:t>the </a:t>
            </a:r>
            <a:r>
              <a:rPr sz="2900" spc="-345" dirty="0">
                <a:latin typeface="Arial Black"/>
                <a:cs typeface="Arial Black"/>
              </a:rPr>
              <a:t>number  </a:t>
            </a:r>
            <a:r>
              <a:rPr sz="2900" spc="-320" dirty="0">
                <a:latin typeface="Arial Black"/>
                <a:cs typeface="Arial Black"/>
              </a:rPr>
              <a:t>of </a:t>
            </a:r>
            <a:r>
              <a:rPr sz="2900" spc="-350" dirty="0">
                <a:latin typeface="Arial Black"/>
                <a:cs typeface="Arial Black"/>
              </a:rPr>
              <a:t>stages </a:t>
            </a:r>
            <a:r>
              <a:rPr sz="2900" spc="-325" dirty="0">
                <a:latin typeface="Arial Black"/>
                <a:cs typeface="Arial Black"/>
              </a:rPr>
              <a:t>in </a:t>
            </a:r>
            <a:r>
              <a:rPr sz="2900" spc="-380" dirty="0">
                <a:latin typeface="Arial Black"/>
                <a:cs typeface="Arial Black"/>
              </a:rPr>
              <a:t>the </a:t>
            </a:r>
            <a:r>
              <a:rPr sz="2900" spc="-305" dirty="0">
                <a:latin typeface="Arial Black"/>
                <a:cs typeface="Arial Black"/>
              </a:rPr>
              <a:t>pipeline, </a:t>
            </a:r>
            <a:r>
              <a:rPr sz="2900" spc="-380" dirty="0">
                <a:latin typeface="Arial Black"/>
                <a:cs typeface="Arial Black"/>
              </a:rPr>
              <a:t>the </a:t>
            </a:r>
            <a:r>
              <a:rPr sz="2900" spc="-340" dirty="0">
                <a:latin typeface="Arial Black"/>
                <a:cs typeface="Arial Black"/>
              </a:rPr>
              <a:t>processor </a:t>
            </a:r>
            <a:r>
              <a:rPr sz="2900" spc="-320" dirty="0">
                <a:latin typeface="Arial Black"/>
                <a:cs typeface="Arial Black"/>
              </a:rPr>
              <a:t>has  been </a:t>
            </a:r>
            <a:r>
              <a:rPr sz="2900" spc="-345" dirty="0">
                <a:latin typeface="Arial Black"/>
                <a:cs typeface="Arial Black"/>
              </a:rPr>
              <a:t>cleared </a:t>
            </a:r>
            <a:r>
              <a:rPr sz="2900" spc="-320" dirty="0">
                <a:latin typeface="Arial Black"/>
                <a:cs typeface="Arial Black"/>
              </a:rPr>
              <a:t>of all </a:t>
            </a:r>
            <a:r>
              <a:rPr sz="2900" spc="-365" dirty="0">
                <a:latin typeface="Arial Black"/>
                <a:cs typeface="Arial Black"/>
              </a:rPr>
              <a:t>instructions </a:t>
            </a:r>
            <a:r>
              <a:rPr sz="2900" spc="-320" dirty="0">
                <a:latin typeface="Arial Black"/>
                <a:cs typeface="Arial Black"/>
              </a:rPr>
              <a:t>and </a:t>
            </a:r>
            <a:r>
              <a:rPr sz="2900" spc="-375" dirty="0">
                <a:latin typeface="Arial Black"/>
                <a:cs typeface="Arial Black"/>
              </a:rPr>
              <a:t>can  </a:t>
            </a:r>
            <a:r>
              <a:rPr sz="2900" spc="-345" dirty="0">
                <a:latin typeface="Arial Black"/>
                <a:cs typeface="Arial Black"/>
              </a:rPr>
              <a:t>proceed </a:t>
            </a:r>
            <a:r>
              <a:rPr sz="2900" spc="-325" dirty="0">
                <a:latin typeface="Arial Black"/>
                <a:cs typeface="Arial Black"/>
              </a:rPr>
              <a:t>free </a:t>
            </a:r>
            <a:r>
              <a:rPr sz="2900" spc="-365" dirty="0">
                <a:latin typeface="Arial Black"/>
                <a:cs typeface="Arial Black"/>
              </a:rPr>
              <a:t>from </a:t>
            </a:r>
            <a:r>
              <a:rPr sz="2900" spc="-280" dirty="0">
                <a:latin typeface="Arial Black"/>
                <a:cs typeface="Arial Black"/>
              </a:rPr>
              <a:t>hazards. </a:t>
            </a:r>
            <a:r>
              <a:rPr sz="2900" spc="-325" dirty="0">
                <a:latin typeface="Arial Black"/>
                <a:cs typeface="Arial Black"/>
              </a:rPr>
              <a:t>All </a:t>
            </a:r>
            <a:r>
              <a:rPr sz="2900" spc="-355" dirty="0">
                <a:latin typeface="Arial Black"/>
                <a:cs typeface="Arial Black"/>
              </a:rPr>
              <a:t>forms </a:t>
            </a:r>
            <a:r>
              <a:rPr sz="2900" spc="-320" dirty="0">
                <a:latin typeface="Arial Black"/>
                <a:cs typeface="Arial Black"/>
              </a:rPr>
              <a:t>of </a:t>
            </a:r>
            <a:r>
              <a:rPr sz="2900" spc="-345" dirty="0">
                <a:latin typeface="Arial Black"/>
                <a:cs typeface="Arial Black"/>
              </a:rPr>
              <a:t>stalling  </a:t>
            </a:r>
            <a:r>
              <a:rPr sz="2900" spc="-360" dirty="0">
                <a:latin typeface="Arial Black"/>
                <a:cs typeface="Arial Black"/>
              </a:rPr>
              <a:t>introduce </a:t>
            </a:r>
            <a:r>
              <a:rPr sz="2900" spc="-325" dirty="0">
                <a:latin typeface="Arial Black"/>
                <a:cs typeface="Arial Black"/>
              </a:rPr>
              <a:t>a </a:t>
            </a:r>
            <a:r>
              <a:rPr sz="2900" spc="-320" dirty="0">
                <a:latin typeface="Arial Black"/>
                <a:cs typeface="Arial Black"/>
              </a:rPr>
              <a:t>delay </a:t>
            </a:r>
            <a:r>
              <a:rPr sz="2900" spc="-325" dirty="0">
                <a:latin typeface="Arial Black"/>
                <a:cs typeface="Arial Black"/>
              </a:rPr>
              <a:t>before </a:t>
            </a:r>
            <a:r>
              <a:rPr sz="2900" spc="-375" dirty="0">
                <a:latin typeface="Arial Black"/>
                <a:cs typeface="Arial Black"/>
              </a:rPr>
              <a:t>the </a:t>
            </a:r>
            <a:r>
              <a:rPr sz="2900" spc="-340" dirty="0">
                <a:latin typeface="Arial Black"/>
                <a:cs typeface="Arial Black"/>
              </a:rPr>
              <a:t>processor </a:t>
            </a:r>
            <a:r>
              <a:rPr sz="2900" spc="-375" dirty="0">
                <a:latin typeface="Arial Black"/>
                <a:cs typeface="Arial Black"/>
              </a:rPr>
              <a:t>can  </a:t>
            </a:r>
            <a:r>
              <a:rPr sz="2900" spc="-350" dirty="0">
                <a:latin typeface="Arial Black"/>
                <a:cs typeface="Arial Black"/>
              </a:rPr>
              <a:t>resume</a:t>
            </a:r>
            <a:r>
              <a:rPr sz="2900" spc="-165" dirty="0">
                <a:latin typeface="Arial Black"/>
                <a:cs typeface="Arial Black"/>
              </a:rPr>
              <a:t> </a:t>
            </a:r>
            <a:r>
              <a:rPr sz="2900" spc="-355" dirty="0">
                <a:latin typeface="Arial Black"/>
                <a:cs typeface="Arial Black"/>
              </a:rPr>
              <a:t>execution.</a:t>
            </a:r>
            <a:endParaRPr sz="290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4067175" cy="10160"/>
            </a:xfrm>
            <a:custGeom>
              <a:avLst/>
              <a:gdLst/>
              <a:ahLst/>
              <a:cxnLst/>
              <a:rect l="l" t="t" r="r" b="b"/>
              <a:pathLst>
                <a:path w="4067175" h="10160">
                  <a:moveTo>
                    <a:pt x="4066921" y="10160"/>
                  </a:moveTo>
                  <a:lnTo>
                    <a:pt x="4046397" y="1270"/>
                  </a:lnTo>
                  <a:lnTo>
                    <a:pt x="4043476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0" y="10160"/>
                  </a:lnTo>
                  <a:lnTo>
                    <a:pt x="4066921" y="10160"/>
                  </a:lnTo>
                  <a:close/>
                </a:path>
              </a:pathLst>
            </a:custGeom>
            <a:solidFill>
              <a:srgbClr val="00EAF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8889"/>
              <a:ext cx="4087495" cy="10160"/>
            </a:xfrm>
            <a:custGeom>
              <a:avLst/>
              <a:gdLst/>
              <a:ahLst/>
              <a:cxnLst/>
              <a:rect l="l" t="t" r="r" b="b"/>
              <a:pathLst>
                <a:path w="4087495" h="10160">
                  <a:moveTo>
                    <a:pt x="4064000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4087446" y="10159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rgbClr val="00E9F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7779"/>
              <a:ext cx="4105910" cy="10160"/>
            </a:xfrm>
            <a:custGeom>
              <a:avLst/>
              <a:gdLst/>
              <a:ahLst/>
              <a:cxnLst/>
              <a:rect l="l" t="t" r="r" b="b"/>
              <a:pathLst>
                <a:path w="4105910" h="10159">
                  <a:moveTo>
                    <a:pt x="4105605" y="7620"/>
                  </a:moveTo>
                  <a:lnTo>
                    <a:pt x="4093299" y="7620"/>
                  </a:lnTo>
                  <a:lnTo>
                    <a:pt x="4093299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0" y="10160"/>
                  </a:lnTo>
                  <a:lnTo>
                    <a:pt x="4105605" y="10160"/>
                  </a:lnTo>
                  <a:lnTo>
                    <a:pt x="4105605" y="7620"/>
                  </a:lnTo>
                  <a:close/>
                </a:path>
              </a:pathLst>
            </a:custGeom>
            <a:solidFill>
              <a:srgbClr val="00E8F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27940"/>
              <a:ext cx="4133850" cy="8890"/>
            </a:xfrm>
            <a:custGeom>
              <a:avLst/>
              <a:gdLst/>
              <a:ahLst/>
              <a:cxnLst/>
              <a:rect l="l" t="t" r="r" b="b"/>
              <a:pathLst>
                <a:path w="4133850" h="8890">
                  <a:moveTo>
                    <a:pt x="4109127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33722" y="8889"/>
                  </a:lnTo>
                  <a:lnTo>
                    <a:pt x="4109127" y="0"/>
                  </a:lnTo>
                  <a:close/>
                </a:path>
              </a:pathLst>
            </a:custGeom>
            <a:solidFill>
              <a:srgbClr val="00E7F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6830"/>
              <a:ext cx="4162425" cy="10160"/>
            </a:xfrm>
            <a:custGeom>
              <a:avLst/>
              <a:gdLst/>
              <a:ahLst/>
              <a:cxnLst/>
              <a:rect l="l" t="t" r="r" b="b"/>
              <a:pathLst>
                <a:path w="4162425" h="10159">
                  <a:moveTo>
                    <a:pt x="413372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161832" y="10160"/>
                  </a:lnTo>
                  <a:lnTo>
                    <a:pt x="4133722" y="0"/>
                  </a:lnTo>
                  <a:close/>
                </a:path>
              </a:pathLst>
            </a:custGeom>
            <a:solidFill>
              <a:srgbClr val="00E6F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45719"/>
              <a:ext cx="4186554" cy="10160"/>
            </a:xfrm>
            <a:custGeom>
              <a:avLst/>
              <a:gdLst/>
              <a:ahLst/>
              <a:cxnLst/>
              <a:rect l="l" t="t" r="r" b="b"/>
              <a:pathLst>
                <a:path w="4186554" h="10159">
                  <a:moveTo>
                    <a:pt x="4158318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4186428" y="10159"/>
                  </a:lnTo>
                  <a:lnTo>
                    <a:pt x="4158318" y="0"/>
                  </a:lnTo>
                  <a:close/>
                </a:path>
              </a:pathLst>
            </a:custGeom>
            <a:solidFill>
              <a:srgbClr val="00E5F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54609"/>
              <a:ext cx="4210050" cy="10160"/>
            </a:xfrm>
            <a:custGeom>
              <a:avLst/>
              <a:gdLst/>
              <a:ahLst/>
              <a:cxnLst/>
              <a:rect l="l" t="t" r="r" b="b"/>
              <a:pathLst>
                <a:path w="4210050" h="10159">
                  <a:moveTo>
                    <a:pt x="4209592" y="8890"/>
                  </a:moveTo>
                  <a:lnTo>
                    <a:pt x="4195203" y="8890"/>
                  </a:lnTo>
                  <a:lnTo>
                    <a:pt x="4195203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4209592" y="10160"/>
                  </a:lnTo>
                  <a:lnTo>
                    <a:pt x="4209592" y="8890"/>
                  </a:lnTo>
                  <a:close/>
                </a:path>
              </a:pathLst>
            </a:custGeom>
            <a:solidFill>
              <a:srgbClr val="00E4F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63500"/>
              <a:ext cx="4241165" cy="10160"/>
            </a:xfrm>
            <a:custGeom>
              <a:avLst/>
              <a:gdLst/>
              <a:ahLst/>
              <a:cxnLst/>
              <a:rect l="l" t="t" r="r" b="b"/>
              <a:pathLst>
                <a:path w="4241165" h="10159">
                  <a:moveTo>
                    <a:pt x="4207510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4240934" y="10159"/>
                  </a:lnTo>
                  <a:lnTo>
                    <a:pt x="4207510" y="0"/>
                  </a:lnTo>
                  <a:close/>
                </a:path>
              </a:pathLst>
            </a:custGeom>
            <a:solidFill>
              <a:srgbClr val="00E3F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73659"/>
              <a:ext cx="9144000" cy="8890"/>
            </a:xfrm>
            <a:custGeom>
              <a:avLst/>
              <a:gdLst/>
              <a:ahLst/>
              <a:cxnLst/>
              <a:rect l="l" t="t" r="r" b="b"/>
              <a:pathLst>
                <a:path w="9144000" h="8890">
                  <a:moveTo>
                    <a:pt x="4270172" y="8890"/>
                  </a:moveTo>
                  <a:lnTo>
                    <a:pt x="4240923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4270172" y="8890"/>
                  </a:lnTo>
                  <a:close/>
                </a:path>
                <a:path w="9144000" h="8890">
                  <a:moveTo>
                    <a:pt x="9144000" y="6350"/>
                  </a:moveTo>
                  <a:lnTo>
                    <a:pt x="9137117" y="8890"/>
                  </a:lnTo>
                  <a:lnTo>
                    <a:pt x="9144000" y="8890"/>
                  </a:lnTo>
                  <a:lnTo>
                    <a:pt x="9144000" y="6350"/>
                  </a:lnTo>
                  <a:close/>
                </a:path>
              </a:pathLst>
            </a:custGeom>
            <a:solidFill>
              <a:srgbClr val="00E2F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8254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59">
                  <a:moveTo>
                    <a:pt x="4303598" y="10160"/>
                  </a:moveTo>
                  <a:lnTo>
                    <a:pt x="4270172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303598" y="10160"/>
                  </a:lnTo>
                  <a:close/>
                </a:path>
                <a:path w="9144000" h="10159">
                  <a:moveTo>
                    <a:pt x="9144000" y="0"/>
                  </a:moveTo>
                  <a:lnTo>
                    <a:pt x="9137117" y="0"/>
                  </a:lnTo>
                  <a:lnTo>
                    <a:pt x="9109634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E1F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9143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59">
                  <a:moveTo>
                    <a:pt x="4332846" y="10160"/>
                  </a:moveTo>
                  <a:lnTo>
                    <a:pt x="4299420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332846" y="10160"/>
                  </a:lnTo>
                  <a:close/>
                </a:path>
                <a:path w="9144000" h="10159">
                  <a:moveTo>
                    <a:pt x="9144000" y="0"/>
                  </a:moveTo>
                  <a:lnTo>
                    <a:pt x="9113075" y="0"/>
                  </a:lnTo>
                  <a:lnTo>
                    <a:pt x="9085580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E0F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10032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362094" y="10160"/>
                  </a:moveTo>
                  <a:lnTo>
                    <a:pt x="4328668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362094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9089022" y="0"/>
                  </a:lnTo>
                  <a:lnTo>
                    <a:pt x="9061539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FF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10921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391342" y="10160"/>
                  </a:moveTo>
                  <a:lnTo>
                    <a:pt x="4357916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391342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9064968" y="0"/>
                  </a:lnTo>
                  <a:lnTo>
                    <a:pt x="9037485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EE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0" y="119379"/>
              <a:ext cx="9144000" cy="8890"/>
            </a:xfrm>
            <a:custGeom>
              <a:avLst/>
              <a:gdLst/>
              <a:ahLst/>
              <a:cxnLst/>
              <a:rect l="l" t="t" r="r" b="b"/>
              <a:pathLst>
                <a:path w="9144000" h="8889">
                  <a:moveTo>
                    <a:pt x="4420590" y="8890"/>
                  </a:moveTo>
                  <a:lnTo>
                    <a:pt x="4391342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4420590" y="8890"/>
                  </a:lnTo>
                  <a:close/>
                </a:path>
                <a:path w="9144000" h="8889">
                  <a:moveTo>
                    <a:pt x="9144000" y="0"/>
                  </a:moveTo>
                  <a:lnTo>
                    <a:pt x="9037485" y="0"/>
                  </a:lnTo>
                  <a:lnTo>
                    <a:pt x="9013431" y="8890"/>
                  </a:lnTo>
                  <a:lnTo>
                    <a:pt x="9144000" y="889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DE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12826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454017" y="10160"/>
                  </a:moveTo>
                  <a:lnTo>
                    <a:pt x="4420590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454017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9013431" y="0"/>
                  </a:lnTo>
                  <a:lnTo>
                    <a:pt x="8985948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CE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0" y="13715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483265" y="10160"/>
                  </a:moveTo>
                  <a:lnTo>
                    <a:pt x="4449838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483265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989377" y="0"/>
                  </a:lnTo>
                  <a:lnTo>
                    <a:pt x="8961895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BE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0" y="14604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506125" y="5080"/>
                  </a:moveTo>
                  <a:lnTo>
                    <a:pt x="4487443" y="5080"/>
                  </a:lnTo>
                  <a:lnTo>
                    <a:pt x="4487443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0160"/>
                  </a:lnTo>
                  <a:lnTo>
                    <a:pt x="4506125" y="10160"/>
                  </a:lnTo>
                  <a:lnTo>
                    <a:pt x="4506125" y="508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965336" y="0"/>
                  </a:lnTo>
                  <a:lnTo>
                    <a:pt x="8937841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AE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0" y="15493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552594" y="10160"/>
                  </a:moveTo>
                  <a:lnTo>
                    <a:pt x="4511281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552594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941283" y="0"/>
                  </a:lnTo>
                  <a:lnTo>
                    <a:pt x="8913800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9E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0" y="165099"/>
              <a:ext cx="9144000" cy="8890"/>
            </a:xfrm>
            <a:custGeom>
              <a:avLst/>
              <a:gdLst/>
              <a:ahLst/>
              <a:cxnLst/>
              <a:rect l="l" t="t" r="r" b="b"/>
              <a:pathLst>
                <a:path w="9144000" h="8889">
                  <a:moveTo>
                    <a:pt x="4588751" y="8890"/>
                  </a:moveTo>
                  <a:lnTo>
                    <a:pt x="4552594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4588751" y="8890"/>
                  </a:lnTo>
                  <a:close/>
                </a:path>
                <a:path w="9144000" h="8889">
                  <a:moveTo>
                    <a:pt x="9144000" y="0"/>
                  </a:moveTo>
                  <a:lnTo>
                    <a:pt x="8913800" y="0"/>
                  </a:lnTo>
                  <a:lnTo>
                    <a:pt x="8889746" y="8890"/>
                  </a:lnTo>
                  <a:lnTo>
                    <a:pt x="9144000" y="889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8E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0" y="17398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630064" y="10160"/>
                  </a:moveTo>
                  <a:lnTo>
                    <a:pt x="4588751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630064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889746" y="0"/>
                  </a:lnTo>
                  <a:lnTo>
                    <a:pt x="8862263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7E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0" y="18287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666208" y="10160"/>
                  </a:moveTo>
                  <a:lnTo>
                    <a:pt x="4624895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666208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865692" y="0"/>
                  </a:lnTo>
                  <a:lnTo>
                    <a:pt x="8838209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6E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0" y="19176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702353" y="10160"/>
                  </a:moveTo>
                  <a:lnTo>
                    <a:pt x="4661039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702353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841638" y="0"/>
                  </a:lnTo>
                  <a:lnTo>
                    <a:pt x="8814156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5E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0" y="20065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738509" y="10160"/>
                  </a:moveTo>
                  <a:lnTo>
                    <a:pt x="4697196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738509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817597" y="0"/>
                  </a:lnTo>
                  <a:lnTo>
                    <a:pt x="8790102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4E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0" y="210819"/>
              <a:ext cx="9144000" cy="8890"/>
            </a:xfrm>
            <a:custGeom>
              <a:avLst/>
              <a:gdLst/>
              <a:ahLst/>
              <a:cxnLst/>
              <a:rect l="l" t="t" r="r" b="b"/>
              <a:pathLst>
                <a:path w="9144000" h="8889">
                  <a:moveTo>
                    <a:pt x="4774654" y="8890"/>
                  </a:moveTo>
                  <a:lnTo>
                    <a:pt x="4738509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4774654" y="8890"/>
                  </a:lnTo>
                  <a:close/>
                </a:path>
                <a:path w="9144000" h="8889">
                  <a:moveTo>
                    <a:pt x="9144000" y="0"/>
                  </a:moveTo>
                  <a:lnTo>
                    <a:pt x="8790102" y="0"/>
                  </a:lnTo>
                  <a:lnTo>
                    <a:pt x="8766061" y="8890"/>
                  </a:lnTo>
                  <a:lnTo>
                    <a:pt x="9144000" y="889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3E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0" y="21970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815967" y="10160"/>
                  </a:moveTo>
                  <a:lnTo>
                    <a:pt x="4774654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815967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762619" y="0"/>
                  </a:lnTo>
                  <a:lnTo>
                    <a:pt x="8762619" y="2540"/>
                  </a:lnTo>
                  <a:lnTo>
                    <a:pt x="8747277" y="2540"/>
                  </a:lnTo>
                  <a:lnTo>
                    <a:pt x="8747277" y="10160"/>
                  </a:lnTo>
                  <a:lnTo>
                    <a:pt x="9144000" y="10160"/>
                  </a:lnTo>
                  <a:lnTo>
                    <a:pt x="9144000" y="254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2E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22859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852111" y="10160"/>
                  </a:moveTo>
                  <a:lnTo>
                    <a:pt x="4810798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4852111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739340" y="0"/>
                  </a:lnTo>
                  <a:lnTo>
                    <a:pt x="8707590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1E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237502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4888268" y="10147"/>
                  </a:moveTo>
                  <a:lnTo>
                    <a:pt x="4846955" y="0"/>
                  </a:lnTo>
                  <a:lnTo>
                    <a:pt x="0" y="0"/>
                  </a:lnTo>
                  <a:lnTo>
                    <a:pt x="0" y="10147"/>
                  </a:lnTo>
                  <a:lnTo>
                    <a:pt x="4888268" y="10147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711552" y="0"/>
                  </a:lnTo>
                  <a:lnTo>
                    <a:pt x="8679815" y="10147"/>
                  </a:lnTo>
                  <a:lnTo>
                    <a:pt x="9144000" y="1014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D0E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0" y="246379"/>
              <a:ext cx="9144000" cy="10795"/>
            </a:xfrm>
            <a:custGeom>
              <a:avLst/>
              <a:gdLst/>
              <a:ahLst/>
              <a:cxnLst/>
              <a:rect l="l" t="t" r="r" b="b"/>
              <a:pathLst>
                <a:path w="9144000" h="10795">
                  <a:moveTo>
                    <a:pt x="4924412" y="10172"/>
                  </a:moveTo>
                  <a:lnTo>
                    <a:pt x="4883099" y="0"/>
                  </a:lnTo>
                  <a:lnTo>
                    <a:pt x="0" y="0"/>
                  </a:lnTo>
                  <a:lnTo>
                    <a:pt x="0" y="10172"/>
                  </a:lnTo>
                  <a:lnTo>
                    <a:pt x="4924412" y="10172"/>
                  </a:lnTo>
                  <a:close/>
                </a:path>
                <a:path w="9144000" h="10795">
                  <a:moveTo>
                    <a:pt x="9144000" y="0"/>
                  </a:moveTo>
                  <a:lnTo>
                    <a:pt x="8683777" y="0"/>
                  </a:lnTo>
                  <a:lnTo>
                    <a:pt x="8652027" y="10172"/>
                  </a:lnTo>
                  <a:lnTo>
                    <a:pt x="9144000" y="1017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FE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0" y="256552"/>
              <a:ext cx="9144000" cy="8890"/>
            </a:xfrm>
            <a:custGeom>
              <a:avLst/>
              <a:gdLst/>
              <a:ahLst/>
              <a:cxnLst/>
              <a:rect l="l" t="t" r="r" b="b"/>
              <a:pathLst>
                <a:path w="9144000" h="8889">
                  <a:moveTo>
                    <a:pt x="4960569" y="8877"/>
                  </a:moveTo>
                  <a:lnTo>
                    <a:pt x="4924412" y="0"/>
                  </a:lnTo>
                  <a:lnTo>
                    <a:pt x="0" y="0"/>
                  </a:lnTo>
                  <a:lnTo>
                    <a:pt x="0" y="8877"/>
                  </a:lnTo>
                  <a:lnTo>
                    <a:pt x="4960569" y="8877"/>
                  </a:lnTo>
                  <a:close/>
                </a:path>
                <a:path w="9144000" h="8889">
                  <a:moveTo>
                    <a:pt x="9144000" y="0"/>
                  </a:moveTo>
                  <a:lnTo>
                    <a:pt x="8652027" y="0"/>
                  </a:lnTo>
                  <a:lnTo>
                    <a:pt x="8624252" y="8877"/>
                  </a:lnTo>
                  <a:lnTo>
                    <a:pt x="9144000" y="887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EE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265429"/>
              <a:ext cx="9144000" cy="10795"/>
            </a:xfrm>
            <a:custGeom>
              <a:avLst/>
              <a:gdLst/>
              <a:ahLst/>
              <a:cxnLst/>
              <a:rect l="l" t="t" r="r" b="b"/>
              <a:pathLst>
                <a:path w="9144000" h="10795">
                  <a:moveTo>
                    <a:pt x="5001882" y="10172"/>
                  </a:moveTo>
                  <a:lnTo>
                    <a:pt x="4960569" y="0"/>
                  </a:lnTo>
                  <a:lnTo>
                    <a:pt x="0" y="0"/>
                  </a:lnTo>
                  <a:lnTo>
                    <a:pt x="0" y="10172"/>
                  </a:lnTo>
                  <a:lnTo>
                    <a:pt x="5001882" y="10172"/>
                  </a:lnTo>
                  <a:close/>
                </a:path>
                <a:path w="9144000" h="10795">
                  <a:moveTo>
                    <a:pt x="9144000" y="0"/>
                  </a:moveTo>
                  <a:lnTo>
                    <a:pt x="8624240" y="0"/>
                  </a:lnTo>
                  <a:lnTo>
                    <a:pt x="8592490" y="10172"/>
                  </a:lnTo>
                  <a:lnTo>
                    <a:pt x="9144000" y="1017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DE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0" y="27431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5038026" y="10160"/>
                  </a:moveTo>
                  <a:lnTo>
                    <a:pt x="4996713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5038026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596465" y="0"/>
                  </a:lnTo>
                  <a:lnTo>
                    <a:pt x="8564715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CE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0" y="28320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5074170" y="10160"/>
                  </a:moveTo>
                  <a:lnTo>
                    <a:pt x="5032857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5074170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568690" y="0"/>
                  </a:lnTo>
                  <a:lnTo>
                    <a:pt x="8536927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CE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0" y="29209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5110327" y="10160"/>
                  </a:moveTo>
                  <a:lnTo>
                    <a:pt x="5069014" y="0"/>
                  </a:lnTo>
                  <a:lnTo>
                    <a:pt x="0" y="0"/>
                  </a:lnTo>
                  <a:lnTo>
                    <a:pt x="0" y="10160"/>
                  </a:lnTo>
                  <a:lnTo>
                    <a:pt x="5110327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540902" y="0"/>
                  </a:lnTo>
                  <a:lnTo>
                    <a:pt x="8509152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AE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302259"/>
              <a:ext cx="9144000" cy="8890"/>
            </a:xfrm>
            <a:custGeom>
              <a:avLst/>
              <a:gdLst/>
              <a:ahLst/>
              <a:cxnLst/>
              <a:rect l="l" t="t" r="r" b="b"/>
              <a:pathLst>
                <a:path w="9144000" h="8889">
                  <a:moveTo>
                    <a:pt x="5146472" y="8890"/>
                  </a:moveTo>
                  <a:lnTo>
                    <a:pt x="5110327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5146472" y="8890"/>
                  </a:lnTo>
                  <a:close/>
                </a:path>
                <a:path w="9144000" h="8889">
                  <a:moveTo>
                    <a:pt x="9144000" y="0"/>
                  </a:moveTo>
                  <a:lnTo>
                    <a:pt x="8507171" y="0"/>
                  </a:lnTo>
                  <a:lnTo>
                    <a:pt x="8507171" y="1270"/>
                  </a:lnTo>
                  <a:lnTo>
                    <a:pt x="8491842" y="1270"/>
                  </a:lnTo>
                  <a:lnTo>
                    <a:pt x="8491842" y="8890"/>
                  </a:lnTo>
                  <a:lnTo>
                    <a:pt x="9144000" y="8890"/>
                  </a:lnTo>
                  <a:lnTo>
                    <a:pt x="9144000" y="127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9E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311149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235204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175040" y="10160"/>
                  </a:lnTo>
                  <a:lnTo>
                    <a:pt x="2352040" y="0"/>
                  </a:lnTo>
                  <a:close/>
                </a:path>
                <a:path w="9144000" h="10160">
                  <a:moveTo>
                    <a:pt x="5187785" y="10160"/>
                  </a:moveTo>
                  <a:lnTo>
                    <a:pt x="5146472" y="0"/>
                  </a:lnTo>
                  <a:lnTo>
                    <a:pt x="2824480" y="0"/>
                  </a:lnTo>
                  <a:lnTo>
                    <a:pt x="2986278" y="10160"/>
                  </a:lnTo>
                  <a:lnTo>
                    <a:pt x="5187785" y="10160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478507" y="0"/>
                  </a:lnTo>
                  <a:lnTo>
                    <a:pt x="8442960" y="10160"/>
                  </a:lnTo>
                  <a:lnTo>
                    <a:pt x="9144000" y="1016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8E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320052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60">
                  <a:moveTo>
                    <a:pt x="2197163" y="0"/>
                  </a:moveTo>
                  <a:lnTo>
                    <a:pt x="0" y="0"/>
                  </a:lnTo>
                  <a:lnTo>
                    <a:pt x="0" y="10147"/>
                  </a:lnTo>
                  <a:lnTo>
                    <a:pt x="2020163" y="10147"/>
                  </a:lnTo>
                  <a:lnTo>
                    <a:pt x="2197163" y="0"/>
                  </a:lnTo>
                  <a:close/>
                </a:path>
                <a:path w="9144000" h="10160">
                  <a:moveTo>
                    <a:pt x="5223929" y="10147"/>
                  </a:moveTo>
                  <a:lnTo>
                    <a:pt x="5182616" y="0"/>
                  </a:lnTo>
                  <a:lnTo>
                    <a:pt x="2966059" y="0"/>
                  </a:lnTo>
                  <a:lnTo>
                    <a:pt x="3127857" y="10147"/>
                  </a:lnTo>
                  <a:lnTo>
                    <a:pt x="5223929" y="10147"/>
                  </a:lnTo>
                  <a:close/>
                </a:path>
                <a:path w="9144000" h="10160">
                  <a:moveTo>
                    <a:pt x="9144000" y="0"/>
                  </a:moveTo>
                  <a:lnTo>
                    <a:pt x="8447392" y="0"/>
                  </a:lnTo>
                  <a:lnTo>
                    <a:pt x="8411845" y="10147"/>
                  </a:lnTo>
                  <a:lnTo>
                    <a:pt x="9144000" y="1014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7E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328929"/>
              <a:ext cx="9144000" cy="10795"/>
            </a:xfrm>
            <a:custGeom>
              <a:avLst/>
              <a:gdLst/>
              <a:ahLst/>
              <a:cxnLst/>
              <a:rect l="l" t="t" r="r" b="b"/>
              <a:pathLst>
                <a:path w="9144000" h="10795">
                  <a:moveTo>
                    <a:pt x="198697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10160"/>
                  </a:lnTo>
                  <a:lnTo>
                    <a:pt x="1918627" y="10160"/>
                  </a:lnTo>
                  <a:lnTo>
                    <a:pt x="1918627" y="6350"/>
                  </a:lnTo>
                  <a:lnTo>
                    <a:pt x="1986978" y="6350"/>
                  </a:lnTo>
                  <a:lnTo>
                    <a:pt x="1986978" y="0"/>
                  </a:lnTo>
                  <a:close/>
                </a:path>
                <a:path w="9144000" h="10795">
                  <a:moveTo>
                    <a:pt x="5260086" y="10172"/>
                  </a:moveTo>
                  <a:lnTo>
                    <a:pt x="5218773" y="0"/>
                  </a:lnTo>
                  <a:lnTo>
                    <a:pt x="3107639" y="0"/>
                  </a:lnTo>
                  <a:lnTo>
                    <a:pt x="3269450" y="10172"/>
                  </a:lnTo>
                  <a:lnTo>
                    <a:pt x="5260086" y="10172"/>
                  </a:lnTo>
                  <a:close/>
                </a:path>
                <a:path w="9144000" h="10795">
                  <a:moveTo>
                    <a:pt x="9144000" y="0"/>
                  </a:moveTo>
                  <a:lnTo>
                    <a:pt x="8409622" y="0"/>
                  </a:lnTo>
                  <a:lnTo>
                    <a:pt x="8409622" y="3810"/>
                  </a:lnTo>
                  <a:lnTo>
                    <a:pt x="8391842" y="3810"/>
                  </a:lnTo>
                  <a:lnTo>
                    <a:pt x="8391842" y="10160"/>
                  </a:lnTo>
                  <a:lnTo>
                    <a:pt x="9136761" y="10160"/>
                  </a:lnTo>
                  <a:lnTo>
                    <a:pt x="9136761" y="3810"/>
                  </a:lnTo>
                  <a:lnTo>
                    <a:pt x="9144000" y="381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C6E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339090"/>
              <a:ext cx="9128125" cy="8890"/>
            </a:xfrm>
            <a:custGeom>
              <a:avLst/>
              <a:gdLst/>
              <a:ahLst/>
              <a:cxnLst/>
              <a:rect l="l" t="t" r="r" b="b"/>
              <a:pathLst>
                <a:path w="9128125" h="8889">
                  <a:moveTo>
                    <a:pt x="1905606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1844790" y="8889"/>
                  </a:lnTo>
                  <a:lnTo>
                    <a:pt x="1905606" y="0"/>
                  </a:lnTo>
                  <a:close/>
                </a:path>
                <a:path w="9128125" h="8889">
                  <a:moveTo>
                    <a:pt x="5260087" y="0"/>
                  </a:moveTo>
                  <a:lnTo>
                    <a:pt x="3269450" y="0"/>
                  </a:lnTo>
                  <a:lnTo>
                    <a:pt x="3370579" y="6350"/>
                  </a:lnTo>
                  <a:lnTo>
                    <a:pt x="3393006" y="8889"/>
                  </a:lnTo>
                  <a:lnTo>
                    <a:pt x="5300834" y="8889"/>
                  </a:lnTo>
                  <a:lnTo>
                    <a:pt x="5275580" y="3809"/>
                  </a:lnTo>
                  <a:lnTo>
                    <a:pt x="5260087" y="0"/>
                  </a:lnTo>
                  <a:close/>
                </a:path>
                <a:path w="9128125" h="8889">
                  <a:moveTo>
                    <a:pt x="9127807" y="0"/>
                  </a:moveTo>
                  <a:lnTo>
                    <a:pt x="8380729" y="0"/>
                  </a:lnTo>
                  <a:lnTo>
                    <a:pt x="8349615" y="8889"/>
                  </a:lnTo>
                  <a:lnTo>
                    <a:pt x="9102725" y="8889"/>
                  </a:lnTo>
                  <a:lnTo>
                    <a:pt x="9127807" y="0"/>
                  </a:lnTo>
                  <a:close/>
                </a:path>
              </a:pathLst>
            </a:custGeom>
            <a:solidFill>
              <a:srgbClr val="00C5D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347979"/>
              <a:ext cx="9102725" cy="8890"/>
            </a:xfrm>
            <a:custGeom>
              <a:avLst/>
              <a:gdLst/>
              <a:ahLst/>
              <a:cxnLst/>
              <a:rect l="l" t="t" r="r" b="b"/>
              <a:pathLst>
                <a:path w="9102725" h="8889">
                  <a:moveTo>
                    <a:pt x="1844789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783969" y="8890"/>
                  </a:lnTo>
                  <a:lnTo>
                    <a:pt x="1844789" y="0"/>
                  </a:lnTo>
                  <a:close/>
                </a:path>
                <a:path w="9102725" h="8889">
                  <a:moveTo>
                    <a:pt x="5345023" y="8890"/>
                  </a:moveTo>
                  <a:lnTo>
                    <a:pt x="5300827" y="0"/>
                  </a:lnTo>
                  <a:lnTo>
                    <a:pt x="3392995" y="0"/>
                  </a:lnTo>
                  <a:lnTo>
                    <a:pt x="3471494" y="8890"/>
                  </a:lnTo>
                  <a:lnTo>
                    <a:pt x="5345023" y="8890"/>
                  </a:lnTo>
                  <a:close/>
                </a:path>
                <a:path w="9102725" h="8889">
                  <a:moveTo>
                    <a:pt x="9102725" y="0"/>
                  </a:moveTo>
                  <a:lnTo>
                    <a:pt x="8349602" y="0"/>
                  </a:lnTo>
                  <a:lnTo>
                    <a:pt x="8318487" y="8890"/>
                  </a:lnTo>
                  <a:lnTo>
                    <a:pt x="9077642" y="8890"/>
                  </a:lnTo>
                  <a:lnTo>
                    <a:pt x="9102725" y="0"/>
                  </a:lnTo>
                  <a:close/>
                </a:path>
              </a:pathLst>
            </a:custGeom>
            <a:solidFill>
              <a:srgbClr val="00C4D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356869"/>
              <a:ext cx="9065260" cy="10160"/>
            </a:xfrm>
            <a:custGeom>
              <a:avLst/>
              <a:gdLst/>
              <a:ahLst/>
              <a:cxnLst/>
              <a:rect l="l" t="t" r="r" b="b"/>
              <a:pathLst>
                <a:path w="9065260" h="10160">
                  <a:moveTo>
                    <a:pt x="178396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714461" y="10160"/>
                  </a:lnTo>
                  <a:lnTo>
                    <a:pt x="1783969" y="0"/>
                  </a:lnTo>
                  <a:close/>
                </a:path>
                <a:path w="9065260" h="10160">
                  <a:moveTo>
                    <a:pt x="5395531" y="10160"/>
                  </a:moveTo>
                  <a:lnTo>
                    <a:pt x="5345023" y="0"/>
                  </a:lnTo>
                  <a:lnTo>
                    <a:pt x="3471494" y="0"/>
                  </a:lnTo>
                  <a:lnTo>
                    <a:pt x="3561207" y="10160"/>
                  </a:lnTo>
                  <a:lnTo>
                    <a:pt x="5395531" y="10160"/>
                  </a:lnTo>
                  <a:close/>
                </a:path>
                <a:path w="9065260" h="10160">
                  <a:moveTo>
                    <a:pt x="9065095" y="0"/>
                  </a:moveTo>
                  <a:lnTo>
                    <a:pt x="8302942" y="0"/>
                  </a:lnTo>
                  <a:lnTo>
                    <a:pt x="8302942" y="8890"/>
                  </a:lnTo>
                  <a:lnTo>
                    <a:pt x="8285162" y="8890"/>
                  </a:lnTo>
                  <a:lnTo>
                    <a:pt x="8285162" y="10160"/>
                  </a:lnTo>
                  <a:lnTo>
                    <a:pt x="9050401" y="10160"/>
                  </a:lnTo>
                  <a:lnTo>
                    <a:pt x="9050401" y="8890"/>
                  </a:lnTo>
                  <a:lnTo>
                    <a:pt x="9065095" y="8890"/>
                  </a:lnTo>
                  <a:lnTo>
                    <a:pt x="9065095" y="0"/>
                  </a:lnTo>
                  <a:close/>
                </a:path>
              </a:pathLst>
            </a:custGeom>
            <a:solidFill>
              <a:srgbClr val="00C3D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0" y="365759"/>
              <a:ext cx="9052560" cy="10160"/>
            </a:xfrm>
            <a:custGeom>
              <a:avLst/>
              <a:gdLst/>
              <a:ahLst/>
              <a:cxnLst/>
              <a:rect l="l" t="t" r="r" b="b"/>
              <a:pathLst>
                <a:path w="9052560" h="10160">
                  <a:moveTo>
                    <a:pt x="172314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653654" y="10160"/>
                  </a:lnTo>
                  <a:lnTo>
                    <a:pt x="1723148" y="0"/>
                  </a:lnTo>
                  <a:close/>
                </a:path>
                <a:path w="9052560" h="10160">
                  <a:moveTo>
                    <a:pt x="5439727" y="10160"/>
                  </a:moveTo>
                  <a:lnTo>
                    <a:pt x="5389219" y="0"/>
                  </a:lnTo>
                  <a:lnTo>
                    <a:pt x="3549993" y="0"/>
                  </a:lnTo>
                  <a:lnTo>
                    <a:pt x="3639693" y="10160"/>
                  </a:lnTo>
                  <a:lnTo>
                    <a:pt x="5439727" y="10160"/>
                  </a:lnTo>
                  <a:close/>
                </a:path>
                <a:path w="9052560" h="10160">
                  <a:moveTo>
                    <a:pt x="9052560" y="0"/>
                  </a:moveTo>
                  <a:lnTo>
                    <a:pt x="8287372" y="0"/>
                  </a:lnTo>
                  <a:lnTo>
                    <a:pt x="8251812" y="10160"/>
                  </a:lnTo>
                  <a:lnTo>
                    <a:pt x="9018003" y="10160"/>
                  </a:lnTo>
                  <a:lnTo>
                    <a:pt x="9052560" y="0"/>
                  </a:lnTo>
                  <a:close/>
                </a:path>
              </a:pathLst>
            </a:custGeom>
            <a:solidFill>
              <a:srgbClr val="00C2D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0" y="374649"/>
              <a:ext cx="9022715" cy="10160"/>
            </a:xfrm>
            <a:custGeom>
              <a:avLst/>
              <a:gdLst/>
              <a:ahLst/>
              <a:cxnLst/>
              <a:rect l="l" t="t" r="r" b="b"/>
              <a:pathLst>
                <a:path w="9022715" h="10160">
                  <a:moveTo>
                    <a:pt x="166234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592834" y="10160"/>
                  </a:lnTo>
                  <a:lnTo>
                    <a:pt x="1662341" y="0"/>
                  </a:lnTo>
                  <a:close/>
                </a:path>
                <a:path w="9022715" h="10160">
                  <a:moveTo>
                    <a:pt x="5483923" y="10160"/>
                  </a:moveTo>
                  <a:lnTo>
                    <a:pt x="5433415" y="0"/>
                  </a:lnTo>
                  <a:lnTo>
                    <a:pt x="3628479" y="0"/>
                  </a:lnTo>
                  <a:lnTo>
                    <a:pt x="3718191" y="10160"/>
                  </a:lnTo>
                  <a:lnTo>
                    <a:pt x="5483923" y="10160"/>
                  </a:lnTo>
                  <a:close/>
                </a:path>
                <a:path w="9022715" h="10160">
                  <a:moveTo>
                    <a:pt x="9022334" y="0"/>
                  </a:moveTo>
                  <a:lnTo>
                    <a:pt x="8256257" y="0"/>
                  </a:lnTo>
                  <a:lnTo>
                    <a:pt x="8220710" y="10160"/>
                  </a:lnTo>
                  <a:lnTo>
                    <a:pt x="8987790" y="10160"/>
                  </a:lnTo>
                  <a:lnTo>
                    <a:pt x="9022334" y="0"/>
                  </a:lnTo>
                  <a:close/>
                </a:path>
              </a:pathLst>
            </a:custGeom>
            <a:solidFill>
              <a:srgbClr val="00C1D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0" y="384809"/>
              <a:ext cx="8987790" cy="8890"/>
            </a:xfrm>
            <a:custGeom>
              <a:avLst/>
              <a:gdLst/>
              <a:ahLst/>
              <a:cxnLst/>
              <a:rect l="l" t="t" r="r" b="b"/>
              <a:pathLst>
                <a:path w="8987790" h="8889">
                  <a:moveTo>
                    <a:pt x="1571117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8890"/>
                  </a:lnTo>
                  <a:lnTo>
                    <a:pt x="1543977" y="8890"/>
                  </a:lnTo>
                  <a:lnTo>
                    <a:pt x="1543977" y="6350"/>
                  </a:lnTo>
                  <a:lnTo>
                    <a:pt x="1571117" y="6350"/>
                  </a:lnTo>
                  <a:lnTo>
                    <a:pt x="1571117" y="0"/>
                  </a:lnTo>
                  <a:close/>
                </a:path>
                <a:path w="8987790" h="8889">
                  <a:moveTo>
                    <a:pt x="5528119" y="8890"/>
                  </a:moveTo>
                  <a:lnTo>
                    <a:pt x="5483923" y="0"/>
                  </a:lnTo>
                  <a:lnTo>
                    <a:pt x="3718191" y="0"/>
                  </a:lnTo>
                  <a:lnTo>
                    <a:pt x="3796690" y="8890"/>
                  </a:lnTo>
                  <a:lnTo>
                    <a:pt x="5528119" y="8890"/>
                  </a:lnTo>
                  <a:close/>
                </a:path>
                <a:path w="8987790" h="8889">
                  <a:moveTo>
                    <a:pt x="8987790" y="0"/>
                  </a:moveTo>
                  <a:lnTo>
                    <a:pt x="8220697" y="0"/>
                  </a:lnTo>
                  <a:lnTo>
                    <a:pt x="8182965" y="8890"/>
                  </a:lnTo>
                  <a:lnTo>
                    <a:pt x="8957564" y="8890"/>
                  </a:lnTo>
                  <a:lnTo>
                    <a:pt x="8987790" y="0"/>
                  </a:lnTo>
                  <a:close/>
                </a:path>
              </a:pathLst>
            </a:custGeom>
            <a:solidFill>
              <a:srgbClr val="00C0D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0" y="393699"/>
              <a:ext cx="8957945" cy="8890"/>
            </a:xfrm>
            <a:custGeom>
              <a:avLst/>
              <a:gdLst/>
              <a:ahLst/>
              <a:cxnLst/>
              <a:rect l="l" t="t" r="r" b="b"/>
              <a:pathLst>
                <a:path w="8957945" h="8889">
                  <a:moveTo>
                    <a:pt x="1538554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500632" y="8890"/>
                  </a:lnTo>
                  <a:lnTo>
                    <a:pt x="1538554" y="0"/>
                  </a:lnTo>
                  <a:close/>
                </a:path>
                <a:path w="8957945" h="8889">
                  <a:moveTo>
                    <a:pt x="5572315" y="8890"/>
                  </a:moveTo>
                  <a:lnTo>
                    <a:pt x="5528119" y="0"/>
                  </a:lnTo>
                  <a:lnTo>
                    <a:pt x="3796690" y="0"/>
                  </a:lnTo>
                  <a:lnTo>
                    <a:pt x="3875176" y="8890"/>
                  </a:lnTo>
                  <a:lnTo>
                    <a:pt x="5572315" y="8890"/>
                  </a:lnTo>
                  <a:close/>
                </a:path>
                <a:path w="8957945" h="8889">
                  <a:moveTo>
                    <a:pt x="8957564" y="0"/>
                  </a:moveTo>
                  <a:lnTo>
                    <a:pt x="8182965" y="0"/>
                  </a:lnTo>
                  <a:lnTo>
                    <a:pt x="8145221" y="8890"/>
                  </a:lnTo>
                  <a:lnTo>
                    <a:pt x="8927338" y="8890"/>
                  </a:lnTo>
                  <a:lnTo>
                    <a:pt x="8957564" y="0"/>
                  </a:lnTo>
                  <a:close/>
                </a:path>
              </a:pathLst>
            </a:custGeom>
            <a:solidFill>
              <a:srgbClr val="00BFD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0" y="402589"/>
              <a:ext cx="8927465" cy="10160"/>
            </a:xfrm>
            <a:custGeom>
              <a:avLst/>
              <a:gdLst/>
              <a:ahLst/>
              <a:cxnLst/>
              <a:rect l="l" t="t" r="r" b="b"/>
              <a:pathLst>
                <a:path w="8927465" h="10159">
                  <a:moveTo>
                    <a:pt x="150063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457299" y="10160"/>
                  </a:lnTo>
                  <a:lnTo>
                    <a:pt x="1500632" y="0"/>
                  </a:lnTo>
                  <a:close/>
                </a:path>
                <a:path w="8927465" h="10159">
                  <a:moveTo>
                    <a:pt x="5622823" y="10160"/>
                  </a:moveTo>
                  <a:lnTo>
                    <a:pt x="5572315" y="0"/>
                  </a:lnTo>
                  <a:lnTo>
                    <a:pt x="3875176" y="0"/>
                  </a:lnTo>
                  <a:lnTo>
                    <a:pt x="3964889" y="10160"/>
                  </a:lnTo>
                  <a:lnTo>
                    <a:pt x="5622823" y="10160"/>
                  </a:lnTo>
                  <a:close/>
                </a:path>
                <a:path w="8927465" h="10159">
                  <a:moveTo>
                    <a:pt x="8927338" y="0"/>
                  </a:moveTo>
                  <a:lnTo>
                    <a:pt x="8145221" y="0"/>
                  </a:lnTo>
                  <a:lnTo>
                    <a:pt x="8102079" y="10160"/>
                  </a:lnTo>
                  <a:lnTo>
                    <a:pt x="8892794" y="10160"/>
                  </a:lnTo>
                  <a:lnTo>
                    <a:pt x="8927338" y="0"/>
                  </a:lnTo>
                  <a:close/>
                </a:path>
              </a:pathLst>
            </a:custGeom>
            <a:solidFill>
              <a:srgbClr val="00BED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0" y="411479"/>
              <a:ext cx="8888730" cy="10160"/>
            </a:xfrm>
            <a:custGeom>
              <a:avLst/>
              <a:gdLst/>
              <a:ahLst/>
              <a:cxnLst/>
              <a:rect l="l" t="t" r="r" b="b"/>
              <a:pathLst>
                <a:path w="8888730" h="10159">
                  <a:moveTo>
                    <a:pt x="146272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419377" y="10160"/>
                  </a:lnTo>
                  <a:lnTo>
                    <a:pt x="1462722" y="0"/>
                  </a:lnTo>
                  <a:close/>
                </a:path>
                <a:path w="8888730" h="10159">
                  <a:moveTo>
                    <a:pt x="5667019" y="10160"/>
                  </a:moveTo>
                  <a:lnTo>
                    <a:pt x="5616511" y="0"/>
                  </a:lnTo>
                  <a:lnTo>
                    <a:pt x="3953675" y="0"/>
                  </a:lnTo>
                  <a:lnTo>
                    <a:pt x="4043375" y="10160"/>
                  </a:lnTo>
                  <a:lnTo>
                    <a:pt x="5667019" y="10160"/>
                  </a:lnTo>
                  <a:close/>
                </a:path>
                <a:path w="8888730" h="10159">
                  <a:moveTo>
                    <a:pt x="8888476" y="0"/>
                  </a:moveTo>
                  <a:lnTo>
                    <a:pt x="8096694" y="0"/>
                  </a:lnTo>
                  <a:lnTo>
                    <a:pt x="8096694" y="5080"/>
                  </a:lnTo>
                  <a:lnTo>
                    <a:pt x="8075117" y="5080"/>
                  </a:lnTo>
                  <a:lnTo>
                    <a:pt x="8075117" y="10160"/>
                  </a:lnTo>
                  <a:lnTo>
                    <a:pt x="8869502" y="10160"/>
                  </a:lnTo>
                  <a:lnTo>
                    <a:pt x="8869502" y="5080"/>
                  </a:lnTo>
                  <a:lnTo>
                    <a:pt x="8888476" y="5080"/>
                  </a:lnTo>
                  <a:lnTo>
                    <a:pt x="8888476" y="0"/>
                  </a:lnTo>
                  <a:close/>
                </a:path>
              </a:pathLst>
            </a:custGeom>
            <a:solidFill>
              <a:srgbClr val="00BDD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0" y="420369"/>
              <a:ext cx="8864600" cy="10160"/>
            </a:xfrm>
            <a:custGeom>
              <a:avLst/>
              <a:gdLst/>
              <a:ahLst/>
              <a:cxnLst/>
              <a:rect l="l" t="t" r="r" b="b"/>
              <a:pathLst>
                <a:path w="8864600" h="10159">
                  <a:moveTo>
                    <a:pt x="142480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381455" y="10160"/>
                  </a:lnTo>
                  <a:lnTo>
                    <a:pt x="1424800" y="0"/>
                  </a:lnTo>
                  <a:close/>
                </a:path>
                <a:path w="8864600" h="10159">
                  <a:moveTo>
                    <a:pt x="5711215" y="10160"/>
                  </a:moveTo>
                  <a:lnTo>
                    <a:pt x="5660707" y="0"/>
                  </a:lnTo>
                  <a:lnTo>
                    <a:pt x="4032173" y="0"/>
                  </a:lnTo>
                  <a:lnTo>
                    <a:pt x="4121874" y="10160"/>
                  </a:lnTo>
                  <a:lnTo>
                    <a:pt x="5711215" y="10160"/>
                  </a:lnTo>
                  <a:close/>
                </a:path>
                <a:path w="8864600" h="10159">
                  <a:moveTo>
                    <a:pt x="8864346" y="0"/>
                  </a:moveTo>
                  <a:lnTo>
                    <a:pt x="8069732" y="0"/>
                  </a:lnTo>
                  <a:lnTo>
                    <a:pt x="8026590" y="10160"/>
                  </a:lnTo>
                  <a:lnTo>
                    <a:pt x="8823046" y="10160"/>
                  </a:lnTo>
                  <a:lnTo>
                    <a:pt x="8864346" y="0"/>
                  </a:lnTo>
                  <a:close/>
                </a:path>
              </a:pathLst>
            </a:custGeom>
            <a:solidFill>
              <a:srgbClr val="00BCD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0" y="430529"/>
              <a:ext cx="8823325" cy="8890"/>
            </a:xfrm>
            <a:custGeom>
              <a:avLst/>
              <a:gdLst/>
              <a:ahLst/>
              <a:cxnLst/>
              <a:rect l="l" t="t" r="r" b="b"/>
              <a:pathLst>
                <a:path w="8823325" h="8890">
                  <a:moveTo>
                    <a:pt x="1381455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343533" y="8890"/>
                  </a:lnTo>
                  <a:lnTo>
                    <a:pt x="1381455" y="0"/>
                  </a:lnTo>
                  <a:close/>
                </a:path>
                <a:path w="8823325" h="8890">
                  <a:moveTo>
                    <a:pt x="5740006" y="1270"/>
                  </a:moveTo>
                  <a:lnTo>
                    <a:pt x="5714377" y="1270"/>
                  </a:lnTo>
                  <a:lnTo>
                    <a:pt x="5714377" y="0"/>
                  </a:lnTo>
                  <a:lnTo>
                    <a:pt x="4127487" y="0"/>
                  </a:lnTo>
                  <a:lnTo>
                    <a:pt x="4127487" y="1270"/>
                  </a:lnTo>
                  <a:lnTo>
                    <a:pt x="4166730" y="1270"/>
                  </a:lnTo>
                  <a:lnTo>
                    <a:pt x="4166730" y="8890"/>
                  </a:lnTo>
                  <a:lnTo>
                    <a:pt x="5740006" y="8890"/>
                  </a:lnTo>
                  <a:lnTo>
                    <a:pt x="5740006" y="1270"/>
                  </a:lnTo>
                  <a:close/>
                </a:path>
                <a:path w="8823325" h="8890">
                  <a:moveTo>
                    <a:pt x="8823046" y="0"/>
                  </a:moveTo>
                  <a:lnTo>
                    <a:pt x="8026590" y="0"/>
                  </a:lnTo>
                  <a:lnTo>
                    <a:pt x="7988846" y="8890"/>
                  </a:lnTo>
                  <a:lnTo>
                    <a:pt x="8786901" y="8890"/>
                  </a:lnTo>
                  <a:lnTo>
                    <a:pt x="8823046" y="0"/>
                  </a:lnTo>
                  <a:close/>
                </a:path>
              </a:pathLst>
            </a:custGeom>
            <a:solidFill>
              <a:srgbClr val="00BBD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0" y="439419"/>
              <a:ext cx="8787130" cy="10160"/>
            </a:xfrm>
            <a:custGeom>
              <a:avLst/>
              <a:gdLst/>
              <a:ahLst/>
              <a:cxnLst/>
              <a:rect l="l" t="t" r="r" b="b"/>
              <a:pathLst>
                <a:path w="8787130" h="10159">
                  <a:moveTo>
                    <a:pt x="1343533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300200" y="10160"/>
                  </a:lnTo>
                  <a:lnTo>
                    <a:pt x="1343533" y="0"/>
                  </a:lnTo>
                  <a:close/>
                </a:path>
                <a:path w="8787130" h="10159">
                  <a:moveTo>
                    <a:pt x="5822404" y="10160"/>
                  </a:moveTo>
                  <a:lnTo>
                    <a:pt x="5762472" y="0"/>
                  </a:lnTo>
                  <a:lnTo>
                    <a:pt x="4200372" y="0"/>
                  </a:lnTo>
                  <a:lnTo>
                    <a:pt x="4290072" y="10160"/>
                  </a:lnTo>
                  <a:lnTo>
                    <a:pt x="5822404" y="10160"/>
                  </a:lnTo>
                  <a:close/>
                </a:path>
                <a:path w="8787130" h="10159">
                  <a:moveTo>
                    <a:pt x="8786901" y="0"/>
                  </a:moveTo>
                  <a:lnTo>
                    <a:pt x="7988846" y="0"/>
                  </a:lnTo>
                  <a:lnTo>
                    <a:pt x="7945717" y="10160"/>
                  </a:lnTo>
                  <a:lnTo>
                    <a:pt x="8745601" y="10160"/>
                  </a:lnTo>
                  <a:lnTo>
                    <a:pt x="8786901" y="0"/>
                  </a:lnTo>
                  <a:close/>
                </a:path>
              </a:pathLst>
            </a:custGeom>
            <a:solidFill>
              <a:srgbClr val="00BAD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0" y="448309"/>
              <a:ext cx="8733155" cy="10160"/>
            </a:xfrm>
            <a:custGeom>
              <a:avLst/>
              <a:gdLst/>
              <a:ahLst/>
              <a:cxnLst/>
              <a:rect l="l" t="t" r="r" b="b"/>
              <a:pathLst>
                <a:path w="8733155" h="10159">
                  <a:moveTo>
                    <a:pt x="130561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262278" y="10160"/>
                  </a:lnTo>
                  <a:lnTo>
                    <a:pt x="1305610" y="0"/>
                  </a:lnTo>
                  <a:close/>
                </a:path>
                <a:path w="8733155" h="10159">
                  <a:moveTo>
                    <a:pt x="5874842" y="10160"/>
                  </a:moveTo>
                  <a:lnTo>
                    <a:pt x="5814911" y="0"/>
                  </a:lnTo>
                  <a:lnTo>
                    <a:pt x="4278858" y="0"/>
                  </a:lnTo>
                  <a:lnTo>
                    <a:pt x="4368571" y="10160"/>
                  </a:lnTo>
                  <a:lnTo>
                    <a:pt x="5874842" y="10160"/>
                  </a:lnTo>
                  <a:close/>
                </a:path>
                <a:path w="8733155" h="10159">
                  <a:moveTo>
                    <a:pt x="8732698" y="0"/>
                  </a:moveTo>
                  <a:lnTo>
                    <a:pt x="7932229" y="0"/>
                  </a:lnTo>
                  <a:lnTo>
                    <a:pt x="7932229" y="8890"/>
                  </a:lnTo>
                  <a:lnTo>
                    <a:pt x="7910068" y="8890"/>
                  </a:lnTo>
                  <a:lnTo>
                    <a:pt x="7910068" y="10160"/>
                  </a:lnTo>
                  <a:lnTo>
                    <a:pt x="8712048" y="10160"/>
                  </a:lnTo>
                  <a:lnTo>
                    <a:pt x="8712048" y="8890"/>
                  </a:lnTo>
                  <a:lnTo>
                    <a:pt x="8732698" y="8890"/>
                  </a:lnTo>
                  <a:lnTo>
                    <a:pt x="8732698" y="0"/>
                  </a:lnTo>
                  <a:close/>
                </a:path>
              </a:pathLst>
            </a:custGeom>
            <a:solidFill>
              <a:srgbClr val="00B9D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0" y="457199"/>
              <a:ext cx="8714740" cy="10160"/>
            </a:xfrm>
            <a:custGeom>
              <a:avLst/>
              <a:gdLst/>
              <a:ahLst/>
              <a:cxnLst/>
              <a:rect l="l" t="t" r="r" b="b"/>
              <a:pathLst>
                <a:path w="8714740" h="10159">
                  <a:moveTo>
                    <a:pt x="126768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224356" y="10160"/>
                  </a:lnTo>
                  <a:lnTo>
                    <a:pt x="1267688" y="0"/>
                  </a:lnTo>
                  <a:close/>
                </a:path>
                <a:path w="8714740" h="10159">
                  <a:moveTo>
                    <a:pt x="5927280" y="10160"/>
                  </a:moveTo>
                  <a:lnTo>
                    <a:pt x="5867349" y="0"/>
                  </a:lnTo>
                  <a:lnTo>
                    <a:pt x="4357357" y="0"/>
                  </a:lnTo>
                  <a:lnTo>
                    <a:pt x="4447070" y="10160"/>
                  </a:lnTo>
                  <a:lnTo>
                    <a:pt x="5927280" y="10160"/>
                  </a:lnTo>
                  <a:close/>
                </a:path>
                <a:path w="8714740" h="10159">
                  <a:moveTo>
                    <a:pt x="8714626" y="0"/>
                  </a:moveTo>
                  <a:lnTo>
                    <a:pt x="7913370" y="0"/>
                  </a:lnTo>
                  <a:lnTo>
                    <a:pt x="7860703" y="10160"/>
                  </a:lnTo>
                  <a:lnTo>
                    <a:pt x="8673325" y="10160"/>
                  </a:lnTo>
                  <a:lnTo>
                    <a:pt x="8714626" y="0"/>
                  </a:lnTo>
                  <a:close/>
                </a:path>
              </a:pathLst>
            </a:custGeom>
            <a:solidFill>
              <a:srgbClr val="00B8D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0" y="466089"/>
              <a:ext cx="8660765" cy="10160"/>
            </a:xfrm>
            <a:custGeom>
              <a:avLst/>
              <a:gdLst/>
              <a:ahLst/>
              <a:cxnLst/>
              <a:rect l="l" t="t" r="r" b="b"/>
              <a:pathLst>
                <a:path w="8660765" h="10159">
                  <a:moveTo>
                    <a:pt x="1216228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0" y="10160"/>
                  </a:lnTo>
                  <a:lnTo>
                    <a:pt x="1196873" y="10160"/>
                  </a:lnTo>
                  <a:lnTo>
                    <a:pt x="1196873" y="6350"/>
                  </a:lnTo>
                  <a:lnTo>
                    <a:pt x="1216228" y="6350"/>
                  </a:lnTo>
                  <a:lnTo>
                    <a:pt x="1216228" y="0"/>
                  </a:lnTo>
                  <a:close/>
                </a:path>
                <a:path w="8660765" h="10159">
                  <a:moveTo>
                    <a:pt x="5979719" y="10160"/>
                  </a:moveTo>
                  <a:lnTo>
                    <a:pt x="5919787" y="0"/>
                  </a:lnTo>
                  <a:lnTo>
                    <a:pt x="4435856" y="0"/>
                  </a:lnTo>
                  <a:lnTo>
                    <a:pt x="4525556" y="10160"/>
                  </a:lnTo>
                  <a:lnTo>
                    <a:pt x="5979719" y="10160"/>
                  </a:lnTo>
                  <a:close/>
                </a:path>
                <a:path w="8660765" h="10159">
                  <a:moveTo>
                    <a:pt x="8660409" y="0"/>
                  </a:moveTo>
                  <a:lnTo>
                    <a:pt x="7844244" y="0"/>
                  </a:lnTo>
                  <a:lnTo>
                    <a:pt x="7844244" y="8890"/>
                  </a:lnTo>
                  <a:lnTo>
                    <a:pt x="7817904" y="8890"/>
                  </a:lnTo>
                  <a:lnTo>
                    <a:pt x="7817904" y="10160"/>
                  </a:lnTo>
                  <a:lnTo>
                    <a:pt x="8639365" y="10160"/>
                  </a:lnTo>
                  <a:lnTo>
                    <a:pt x="8639365" y="8890"/>
                  </a:lnTo>
                  <a:lnTo>
                    <a:pt x="8660409" y="8890"/>
                  </a:lnTo>
                  <a:lnTo>
                    <a:pt x="8660409" y="0"/>
                  </a:lnTo>
                  <a:close/>
                </a:path>
              </a:pathLst>
            </a:custGeom>
            <a:solidFill>
              <a:srgbClr val="00B7D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0" y="476249"/>
              <a:ext cx="8636635" cy="8890"/>
            </a:xfrm>
            <a:custGeom>
              <a:avLst/>
              <a:gdLst/>
              <a:ahLst/>
              <a:cxnLst/>
              <a:rect l="l" t="t" r="r" b="b"/>
              <a:pathLst>
                <a:path w="8636635" h="8890">
                  <a:moveTo>
                    <a:pt x="119105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163942" y="8890"/>
                  </a:lnTo>
                  <a:lnTo>
                    <a:pt x="1191056" y="0"/>
                  </a:lnTo>
                  <a:close/>
                </a:path>
                <a:path w="8636635" h="8890">
                  <a:moveTo>
                    <a:pt x="6032144" y="8890"/>
                  </a:moveTo>
                  <a:lnTo>
                    <a:pt x="5979719" y="0"/>
                  </a:lnTo>
                  <a:lnTo>
                    <a:pt x="4525556" y="0"/>
                  </a:lnTo>
                  <a:lnTo>
                    <a:pt x="4604055" y="8890"/>
                  </a:lnTo>
                  <a:lnTo>
                    <a:pt x="6032144" y="8890"/>
                  </a:lnTo>
                  <a:close/>
                </a:path>
                <a:path w="8636635" h="8890">
                  <a:moveTo>
                    <a:pt x="8636381" y="0"/>
                  </a:moveTo>
                  <a:lnTo>
                    <a:pt x="7814615" y="0"/>
                  </a:lnTo>
                  <a:lnTo>
                    <a:pt x="7768526" y="8890"/>
                  </a:lnTo>
                  <a:lnTo>
                    <a:pt x="8594649" y="8890"/>
                  </a:lnTo>
                  <a:lnTo>
                    <a:pt x="8636381" y="0"/>
                  </a:lnTo>
                  <a:close/>
                </a:path>
              </a:pathLst>
            </a:custGeom>
            <a:solidFill>
              <a:srgbClr val="00B6D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0" y="485139"/>
              <a:ext cx="8594725" cy="10160"/>
            </a:xfrm>
            <a:custGeom>
              <a:avLst/>
              <a:gdLst/>
              <a:ahLst/>
              <a:cxnLst/>
              <a:rect l="l" t="t" r="r" b="b"/>
              <a:pathLst>
                <a:path w="8594725" h="10159">
                  <a:moveTo>
                    <a:pt x="116395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132954" y="10160"/>
                  </a:lnTo>
                  <a:lnTo>
                    <a:pt x="1163955" y="0"/>
                  </a:lnTo>
                  <a:close/>
                </a:path>
                <a:path w="8594725" h="10159">
                  <a:moveTo>
                    <a:pt x="6092075" y="10160"/>
                  </a:moveTo>
                  <a:lnTo>
                    <a:pt x="6032144" y="0"/>
                  </a:lnTo>
                  <a:lnTo>
                    <a:pt x="4604055" y="0"/>
                  </a:lnTo>
                  <a:lnTo>
                    <a:pt x="4693767" y="10160"/>
                  </a:lnTo>
                  <a:lnTo>
                    <a:pt x="6092075" y="10160"/>
                  </a:lnTo>
                  <a:close/>
                </a:path>
                <a:path w="8594725" h="10159">
                  <a:moveTo>
                    <a:pt x="8594649" y="0"/>
                  </a:moveTo>
                  <a:lnTo>
                    <a:pt x="7768526" y="0"/>
                  </a:lnTo>
                  <a:lnTo>
                    <a:pt x="7715859" y="10160"/>
                  </a:lnTo>
                  <a:lnTo>
                    <a:pt x="8546960" y="10160"/>
                  </a:lnTo>
                  <a:lnTo>
                    <a:pt x="8594649" y="0"/>
                  </a:lnTo>
                  <a:close/>
                </a:path>
              </a:pathLst>
            </a:custGeom>
            <a:solidFill>
              <a:srgbClr val="00B5D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0" y="494029"/>
              <a:ext cx="8553450" cy="10160"/>
            </a:xfrm>
            <a:custGeom>
              <a:avLst/>
              <a:gdLst/>
              <a:ahLst/>
              <a:cxnLst/>
              <a:rect l="l" t="t" r="r" b="b"/>
              <a:pathLst>
                <a:path w="8553450" h="10159">
                  <a:moveTo>
                    <a:pt x="113684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105839" y="10160"/>
                  </a:lnTo>
                  <a:lnTo>
                    <a:pt x="1136840" y="0"/>
                  </a:lnTo>
                  <a:close/>
                </a:path>
                <a:path w="8553450" h="10159">
                  <a:moveTo>
                    <a:pt x="6144514" y="10160"/>
                  </a:moveTo>
                  <a:lnTo>
                    <a:pt x="6084582" y="0"/>
                  </a:lnTo>
                  <a:lnTo>
                    <a:pt x="4682553" y="0"/>
                  </a:lnTo>
                  <a:lnTo>
                    <a:pt x="4772253" y="10160"/>
                  </a:lnTo>
                  <a:lnTo>
                    <a:pt x="6144514" y="10160"/>
                  </a:lnTo>
                  <a:close/>
                </a:path>
                <a:path w="8553450" h="10159">
                  <a:moveTo>
                    <a:pt x="8552929" y="0"/>
                  </a:moveTo>
                  <a:lnTo>
                    <a:pt x="7722451" y="0"/>
                  </a:lnTo>
                  <a:lnTo>
                    <a:pt x="7669784" y="10160"/>
                  </a:lnTo>
                  <a:lnTo>
                    <a:pt x="8505241" y="10160"/>
                  </a:lnTo>
                  <a:lnTo>
                    <a:pt x="8552929" y="0"/>
                  </a:lnTo>
                  <a:close/>
                </a:path>
              </a:pathLst>
            </a:custGeom>
            <a:solidFill>
              <a:srgbClr val="00B4D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0" y="502919"/>
              <a:ext cx="8511540" cy="10160"/>
            </a:xfrm>
            <a:custGeom>
              <a:avLst/>
              <a:gdLst/>
              <a:ahLst/>
              <a:cxnLst/>
              <a:rect l="l" t="t" r="r" b="b"/>
              <a:pathLst>
                <a:path w="8511540" h="10159">
                  <a:moveTo>
                    <a:pt x="1109713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078725" y="10160"/>
                  </a:lnTo>
                  <a:lnTo>
                    <a:pt x="1109713" y="0"/>
                  </a:lnTo>
                  <a:close/>
                </a:path>
                <a:path w="8511540" h="10159">
                  <a:moveTo>
                    <a:pt x="6186030" y="3810"/>
                  </a:moveTo>
                  <a:lnTo>
                    <a:pt x="6148260" y="3810"/>
                  </a:lnTo>
                  <a:lnTo>
                    <a:pt x="6148260" y="0"/>
                  </a:lnTo>
                  <a:lnTo>
                    <a:pt x="4777867" y="0"/>
                  </a:lnTo>
                  <a:lnTo>
                    <a:pt x="4777867" y="3810"/>
                  </a:lnTo>
                  <a:lnTo>
                    <a:pt x="4822710" y="3810"/>
                  </a:lnTo>
                  <a:lnTo>
                    <a:pt x="4822710" y="10160"/>
                  </a:lnTo>
                  <a:lnTo>
                    <a:pt x="6186030" y="10160"/>
                  </a:lnTo>
                  <a:lnTo>
                    <a:pt x="6186030" y="3810"/>
                  </a:lnTo>
                  <a:close/>
                </a:path>
                <a:path w="8511540" h="10159">
                  <a:moveTo>
                    <a:pt x="8511197" y="0"/>
                  </a:moveTo>
                  <a:lnTo>
                    <a:pt x="7676362" y="0"/>
                  </a:lnTo>
                  <a:lnTo>
                    <a:pt x="7623696" y="10160"/>
                  </a:lnTo>
                  <a:lnTo>
                    <a:pt x="8463509" y="10160"/>
                  </a:lnTo>
                  <a:lnTo>
                    <a:pt x="8511197" y="0"/>
                  </a:lnTo>
                  <a:close/>
                </a:path>
              </a:pathLst>
            </a:custGeom>
            <a:solidFill>
              <a:srgbClr val="00B3D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0" y="513079"/>
              <a:ext cx="8448675" cy="8890"/>
            </a:xfrm>
            <a:custGeom>
              <a:avLst/>
              <a:gdLst/>
              <a:ahLst/>
              <a:cxnLst/>
              <a:rect l="l" t="t" r="r" b="b"/>
              <a:pathLst>
                <a:path w="8448675" h="8890">
                  <a:moveTo>
                    <a:pt x="1078738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051610" y="8890"/>
                  </a:lnTo>
                  <a:lnTo>
                    <a:pt x="1078738" y="0"/>
                  </a:lnTo>
                  <a:close/>
                </a:path>
                <a:path w="8448675" h="8890">
                  <a:moveTo>
                    <a:pt x="6286881" y="8890"/>
                  </a:moveTo>
                  <a:lnTo>
                    <a:pt x="6212573" y="0"/>
                  </a:lnTo>
                  <a:lnTo>
                    <a:pt x="4850752" y="0"/>
                  </a:lnTo>
                  <a:lnTo>
                    <a:pt x="4929238" y="8890"/>
                  </a:lnTo>
                  <a:lnTo>
                    <a:pt x="6286881" y="8890"/>
                  </a:lnTo>
                  <a:close/>
                </a:path>
                <a:path w="8448675" h="8890">
                  <a:moveTo>
                    <a:pt x="8448599" y="0"/>
                  </a:moveTo>
                  <a:lnTo>
                    <a:pt x="7607236" y="0"/>
                  </a:lnTo>
                  <a:lnTo>
                    <a:pt x="7607236" y="6350"/>
                  </a:lnTo>
                  <a:lnTo>
                    <a:pt x="7580173" y="6350"/>
                  </a:lnTo>
                  <a:lnTo>
                    <a:pt x="7580173" y="8890"/>
                  </a:lnTo>
                  <a:lnTo>
                    <a:pt x="8427745" y="8890"/>
                  </a:lnTo>
                  <a:lnTo>
                    <a:pt x="8427745" y="6350"/>
                  </a:lnTo>
                  <a:lnTo>
                    <a:pt x="8448599" y="6350"/>
                  </a:lnTo>
                  <a:lnTo>
                    <a:pt x="8448599" y="0"/>
                  </a:lnTo>
                  <a:close/>
                </a:path>
              </a:pathLst>
            </a:custGeom>
            <a:solidFill>
              <a:srgbClr val="00B2D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0" y="521969"/>
              <a:ext cx="8422005" cy="8890"/>
            </a:xfrm>
            <a:custGeom>
              <a:avLst/>
              <a:gdLst/>
              <a:ahLst/>
              <a:cxnLst/>
              <a:rect l="l" t="t" r="r" b="b"/>
              <a:pathLst>
                <a:path w="8422005" h="8890">
                  <a:moveTo>
                    <a:pt x="105161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1024496" y="8890"/>
                  </a:lnTo>
                  <a:lnTo>
                    <a:pt x="1051610" y="0"/>
                  </a:lnTo>
                  <a:close/>
                </a:path>
                <a:path w="8422005" h="8890">
                  <a:moveTo>
                    <a:pt x="6361201" y="8890"/>
                  </a:moveTo>
                  <a:lnTo>
                    <a:pt x="6286881" y="0"/>
                  </a:lnTo>
                  <a:lnTo>
                    <a:pt x="4929238" y="0"/>
                  </a:lnTo>
                  <a:lnTo>
                    <a:pt x="5007737" y="8890"/>
                  </a:lnTo>
                  <a:lnTo>
                    <a:pt x="6361201" y="8890"/>
                  </a:lnTo>
                  <a:close/>
                </a:path>
                <a:path w="8422005" h="8890">
                  <a:moveTo>
                    <a:pt x="8421776" y="0"/>
                  </a:moveTo>
                  <a:lnTo>
                    <a:pt x="7569568" y="0"/>
                  </a:lnTo>
                  <a:lnTo>
                    <a:pt x="7495286" y="8890"/>
                  </a:lnTo>
                  <a:lnTo>
                    <a:pt x="8380044" y="8890"/>
                  </a:lnTo>
                  <a:lnTo>
                    <a:pt x="8421776" y="0"/>
                  </a:lnTo>
                  <a:close/>
                </a:path>
              </a:pathLst>
            </a:custGeom>
            <a:solidFill>
              <a:srgbClr val="00B1D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0" y="530859"/>
              <a:ext cx="8365490" cy="10160"/>
            </a:xfrm>
            <a:custGeom>
              <a:avLst/>
              <a:gdLst/>
              <a:ahLst/>
              <a:cxnLst/>
              <a:rect l="l" t="t" r="r" b="b"/>
              <a:pathLst>
                <a:path w="8365490" h="10159">
                  <a:moveTo>
                    <a:pt x="102449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993508" y="10160"/>
                  </a:lnTo>
                  <a:lnTo>
                    <a:pt x="1024496" y="0"/>
                  </a:lnTo>
                  <a:close/>
                </a:path>
                <a:path w="8365490" h="10159">
                  <a:moveTo>
                    <a:pt x="6446126" y="10160"/>
                  </a:moveTo>
                  <a:lnTo>
                    <a:pt x="6361201" y="0"/>
                  </a:lnTo>
                  <a:lnTo>
                    <a:pt x="5007737" y="0"/>
                  </a:lnTo>
                  <a:lnTo>
                    <a:pt x="5097450" y="10160"/>
                  </a:lnTo>
                  <a:lnTo>
                    <a:pt x="6446126" y="10160"/>
                  </a:lnTo>
                  <a:close/>
                </a:path>
                <a:path w="8365490" h="10159">
                  <a:moveTo>
                    <a:pt x="8365147" y="0"/>
                  </a:moveTo>
                  <a:lnTo>
                    <a:pt x="7468756" y="0"/>
                  </a:lnTo>
                  <a:lnTo>
                    <a:pt x="7468756" y="6350"/>
                  </a:lnTo>
                  <a:lnTo>
                    <a:pt x="7426325" y="6350"/>
                  </a:lnTo>
                  <a:lnTo>
                    <a:pt x="7426325" y="10160"/>
                  </a:lnTo>
                  <a:lnTo>
                    <a:pt x="8339264" y="10160"/>
                  </a:lnTo>
                  <a:lnTo>
                    <a:pt x="8339264" y="6350"/>
                  </a:lnTo>
                  <a:lnTo>
                    <a:pt x="8365147" y="6350"/>
                  </a:lnTo>
                  <a:lnTo>
                    <a:pt x="8365147" y="0"/>
                  </a:lnTo>
                  <a:close/>
                </a:path>
              </a:pathLst>
            </a:custGeom>
            <a:solidFill>
              <a:srgbClr val="00B0D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0" y="539749"/>
              <a:ext cx="8335645" cy="10160"/>
            </a:xfrm>
            <a:custGeom>
              <a:avLst/>
              <a:gdLst/>
              <a:ahLst/>
              <a:cxnLst/>
              <a:rect l="l" t="t" r="r" b="b"/>
              <a:pathLst>
                <a:path w="8335645" h="10159">
                  <a:moveTo>
                    <a:pt x="99738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966393" y="10160"/>
                  </a:lnTo>
                  <a:lnTo>
                    <a:pt x="997381" y="0"/>
                  </a:lnTo>
                  <a:close/>
                </a:path>
                <a:path w="8335645" h="10159">
                  <a:moveTo>
                    <a:pt x="6520434" y="10160"/>
                  </a:moveTo>
                  <a:lnTo>
                    <a:pt x="6435509" y="0"/>
                  </a:lnTo>
                  <a:lnTo>
                    <a:pt x="5086235" y="0"/>
                  </a:lnTo>
                  <a:lnTo>
                    <a:pt x="5175936" y="10160"/>
                  </a:lnTo>
                  <a:lnTo>
                    <a:pt x="6520434" y="10160"/>
                  </a:lnTo>
                  <a:close/>
                </a:path>
                <a:path w="8335645" h="10159">
                  <a:moveTo>
                    <a:pt x="8335607" y="0"/>
                  </a:moveTo>
                  <a:lnTo>
                    <a:pt x="7421016" y="0"/>
                  </a:lnTo>
                  <a:lnTo>
                    <a:pt x="7336129" y="10160"/>
                  </a:lnTo>
                  <a:lnTo>
                    <a:pt x="8277085" y="10160"/>
                  </a:lnTo>
                  <a:lnTo>
                    <a:pt x="8335607" y="0"/>
                  </a:lnTo>
                  <a:close/>
                </a:path>
              </a:pathLst>
            </a:custGeom>
            <a:solidFill>
              <a:srgbClr val="00AFD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0" y="548639"/>
              <a:ext cx="8284845" cy="10160"/>
            </a:xfrm>
            <a:custGeom>
              <a:avLst/>
              <a:gdLst/>
              <a:ahLst/>
              <a:cxnLst/>
              <a:rect l="l" t="t" r="r" b="b"/>
              <a:pathLst>
                <a:path w="8284845" h="10159">
                  <a:moveTo>
                    <a:pt x="970267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939279" y="10160"/>
                  </a:lnTo>
                  <a:lnTo>
                    <a:pt x="970267" y="0"/>
                  </a:lnTo>
                  <a:close/>
                </a:path>
                <a:path w="8284845" h="10159">
                  <a:moveTo>
                    <a:pt x="6597561" y="7620"/>
                  </a:moveTo>
                  <a:lnTo>
                    <a:pt x="6541668" y="7620"/>
                  </a:lnTo>
                  <a:lnTo>
                    <a:pt x="6541668" y="0"/>
                  </a:lnTo>
                  <a:lnTo>
                    <a:pt x="5198364" y="0"/>
                  </a:lnTo>
                  <a:lnTo>
                    <a:pt x="5198364" y="7620"/>
                  </a:lnTo>
                  <a:lnTo>
                    <a:pt x="5243220" y="7620"/>
                  </a:lnTo>
                  <a:lnTo>
                    <a:pt x="5243220" y="10160"/>
                  </a:lnTo>
                  <a:lnTo>
                    <a:pt x="6597561" y="10160"/>
                  </a:lnTo>
                  <a:lnTo>
                    <a:pt x="6597561" y="7620"/>
                  </a:lnTo>
                  <a:close/>
                </a:path>
                <a:path w="8284845" h="10159">
                  <a:moveTo>
                    <a:pt x="8284400" y="0"/>
                  </a:moveTo>
                  <a:lnTo>
                    <a:pt x="7346734" y="0"/>
                  </a:lnTo>
                  <a:lnTo>
                    <a:pt x="7261860" y="10160"/>
                  </a:lnTo>
                  <a:lnTo>
                    <a:pt x="8225866" y="10160"/>
                  </a:lnTo>
                  <a:lnTo>
                    <a:pt x="8284400" y="0"/>
                  </a:lnTo>
                  <a:close/>
                </a:path>
              </a:pathLst>
            </a:custGeom>
            <a:solidFill>
              <a:srgbClr val="00AED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0" y="558799"/>
              <a:ext cx="8226425" cy="8890"/>
            </a:xfrm>
            <a:custGeom>
              <a:avLst/>
              <a:gdLst/>
              <a:ahLst/>
              <a:cxnLst/>
              <a:rect l="l" t="t" r="r" b="b"/>
              <a:pathLst>
                <a:path w="8226425" h="8890">
                  <a:moveTo>
                    <a:pt x="939279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912164" y="8890"/>
                  </a:lnTo>
                  <a:lnTo>
                    <a:pt x="939279" y="0"/>
                  </a:lnTo>
                  <a:close/>
                </a:path>
                <a:path w="8226425" h="8890">
                  <a:moveTo>
                    <a:pt x="6789915" y="8890"/>
                  </a:moveTo>
                  <a:lnTo>
                    <a:pt x="6621602" y="0"/>
                  </a:lnTo>
                  <a:lnTo>
                    <a:pt x="5254434" y="0"/>
                  </a:lnTo>
                  <a:lnTo>
                    <a:pt x="5332933" y="8890"/>
                  </a:lnTo>
                  <a:lnTo>
                    <a:pt x="6789915" y="8890"/>
                  </a:lnTo>
                  <a:close/>
                </a:path>
                <a:path w="8226425" h="8890">
                  <a:moveTo>
                    <a:pt x="8225866" y="0"/>
                  </a:moveTo>
                  <a:lnTo>
                    <a:pt x="7261860" y="0"/>
                  </a:lnTo>
                  <a:lnTo>
                    <a:pt x="7085419" y="8890"/>
                  </a:lnTo>
                  <a:lnTo>
                    <a:pt x="8174647" y="8890"/>
                  </a:lnTo>
                  <a:lnTo>
                    <a:pt x="8225866" y="0"/>
                  </a:lnTo>
                  <a:close/>
                </a:path>
              </a:pathLst>
            </a:custGeom>
            <a:solidFill>
              <a:srgbClr val="00ADD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0" y="567690"/>
              <a:ext cx="8174990" cy="8890"/>
            </a:xfrm>
            <a:custGeom>
              <a:avLst/>
              <a:gdLst/>
              <a:ahLst/>
              <a:cxnLst/>
              <a:rect l="l" t="t" r="r" b="b"/>
              <a:pathLst>
                <a:path w="8174990" h="8890">
                  <a:moveTo>
                    <a:pt x="912177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886546" y="8889"/>
                  </a:lnTo>
                  <a:lnTo>
                    <a:pt x="892810" y="6350"/>
                  </a:lnTo>
                  <a:lnTo>
                    <a:pt x="912177" y="0"/>
                  </a:lnTo>
                  <a:close/>
                </a:path>
                <a:path w="8174990" h="8890">
                  <a:moveTo>
                    <a:pt x="6789927" y="0"/>
                  </a:moveTo>
                  <a:lnTo>
                    <a:pt x="5332934" y="0"/>
                  </a:lnTo>
                  <a:lnTo>
                    <a:pt x="5411429" y="8889"/>
                  </a:lnTo>
                  <a:lnTo>
                    <a:pt x="8123444" y="8889"/>
                  </a:lnTo>
                  <a:lnTo>
                    <a:pt x="8130760" y="7620"/>
                  </a:lnTo>
                  <a:lnTo>
                    <a:pt x="6934200" y="7620"/>
                  </a:lnTo>
                  <a:lnTo>
                    <a:pt x="6789927" y="0"/>
                  </a:lnTo>
                  <a:close/>
                </a:path>
                <a:path w="8174990" h="8890">
                  <a:moveTo>
                    <a:pt x="8174658" y="0"/>
                  </a:moveTo>
                  <a:lnTo>
                    <a:pt x="7085427" y="0"/>
                  </a:lnTo>
                  <a:lnTo>
                    <a:pt x="6934200" y="7620"/>
                  </a:lnTo>
                  <a:lnTo>
                    <a:pt x="8130760" y="7620"/>
                  </a:lnTo>
                  <a:lnTo>
                    <a:pt x="8174658" y="0"/>
                  </a:lnTo>
                  <a:close/>
                </a:path>
              </a:pathLst>
            </a:custGeom>
            <a:solidFill>
              <a:srgbClr val="00ACD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0" y="576579"/>
              <a:ext cx="8123555" cy="10160"/>
            </a:xfrm>
            <a:custGeom>
              <a:avLst/>
              <a:gdLst/>
              <a:ahLst/>
              <a:cxnLst/>
              <a:rect l="l" t="t" r="r" b="b"/>
              <a:pathLst>
                <a:path w="8123555" h="10159">
                  <a:moveTo>
                    <a:pt x="88653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861491" y="10160"/>
                  </a:lnTo>
                  <a:lnTo>
                    <a:pt x="886536" y="0"/>
                  </a:lnTo>
                  <a:close/>
                </a:path>
                <a:path w="8123555" h="10159">
                  <a:moveTo>
                    <a:pt x="8123441" y="0"/>
                  </a:moveTo>
                  <a:lnTo>
                    <a:pt x="5411419" y="0"/>
                  </a:lnTo>
                  <a:lnTo>
                    <a:pt x="5501132" y="10160"/>
                  </a:lnTo>
                  <a:lnTo>
                    <a:pt x="8064906" y="10160"/>
                  </a:lnTo>
                  <a:lnTo>
                    <a:pt x="8123441" y="0"/>
                  </a:lnTo>
                  <a:close/>
                </a:path>
              </a:pathLst>
            </a:custGeom>
            <a:solidFill>
              <a:srgbClr val="00ABC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0" y="585469"/>
              <a:ext cx="8072755" cy="10160"/>
            </a:xfrm>
            <a:custGeom>
              <a:avLst/>
              <a:gdLst/>
              <a:ahLst/>
              <a:cxnLst/>
              <a:rect l="l" t="t" r="r" b="b"/>
              <a:pathLst>
                <a:path w="8072755" h="10159">
                  <a:moveTo>
                    <a:pt x="86461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839558" y="10160"/>
                  </a:lnTo>
                  <a:lnTo>
                    <a:pt x="864616" y="0"/>
                  </a:lnTo>
                  <a:close/>
                </a:path>
                <a:path w="8072755" h="10159">
                  <a:moveTo>
                    <a:pt x="8072221" y="0"/>
                  </a:moveTo>
                  <a:lnTo>
                    <a:pt x="5489918" y="0"/>
                  </a:lnTo>
                  <a:lnTo>
                    <a:pt x="5579630" y="10160"/>
                  </a:lnTo>
                  <a:lnTo>
                    <a:pt x="8013700" y="10160"/>
                  </a:lnTo>
                  <a:lnTo>
                    <a:pt x="8072221" y="0"/>
                  </a:lnTo>
                  <a:close/>
                </a:path>
              </a:pathLst>
            </a:custGeom>
            <a:solidFill>
              <a:srgbClr val="00AAC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0" y="594359"/>
              <a:ext cx="8017509" cy="10160"/>
            </a:xfrm>
            <a:custGeom>
              <a:avLst/>
              <a:gdLst/>
              <a:ahLst/>
              <a:cxnLst/>
              <a:rect l="l" t="t" r="r" b="b"/>
              <a:pathLst>
                <a:path w="8017509" h="10159">
                  <a:moveTo>
                    <a:pt x="84269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817638" y="10160"/>
                  </a:lnTo>
                  <a:lnTo>
                    <a:pt x="842695" y="0"/>
                  </a:lnTo>
                  <a:close/>
                </a:path>
                <a:path w="8017509" h="10159">
                  <a:moveTo>
                    <a:pt x="8017357" y="0"/>
                  </a:moveTo>
                  <a:lnTo>
                    <a:pt x="5574017" y="0"/>
                  </a:lnTo>
                  <a:lnTo>
                    <a:pt x="5574017" y="1270"/>
                  </a:lnTo>
                  <a:lnTo>
                    <a:pt x="5618873" y="1270"/>
                  </a:lnTo>
                  <a:lnTo>
                    <a:pt x="5618873" y="10160"/>
                  </a:lnTo>
                  <a:lnTo>
                    <a:pt x="7979181" y="10160"/>
                  </a:lnTo>
                  <a:lnTo>
                    <a:pt x="7979181" y="1270"/>
                  </a:lnTo>
                  <a:lnTo>
                    <a:pt x="8017357" y="1270"/>
                  </a:lnTo>
                  <a:lnTo>
                    <a:pt x="8017357" y="0"/>
                  </a:lnTo>
                  <a:close/>
                </a:path>
              </a:pathLst>
            </a:custGeom>
            <a:solidFill>
              <a:srgbClr val="00A9C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0" y="604519"/>
              <a:ext cx="7945120" cy="8890"/>
            </a:xfrm>
            <a:custGeom>
              <a:avLst/>
              <a:gdLst/>
              <a:ahLst/>
              <a:cxnLst/>
              <a:rect l="l" t="t" r="r" b="b"/>
              <a:pathLst>
                <a:path w="7945120" h="8890">
                  <a:moveTo>
                    <a:pt x="817638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795718" y="8890"/>
                  </a:lnTo>
                  <a:lnTo>
                    <a:pt x="817638" y="0"/>
                  </a:lnTo>
                  <a:close/>
                </a:path>
                <a:path w="7945120" h="8890">
                  <a:moveTo>
                    <a:pt x="7944675" y="0"/>
                  </a:moveTo>
                  <a:lnTo>
                    <a:pt x="5658116" y="0"/>
                  </a:lnTo>
                  <a:lnTo>
                    <a:pt x="5736615" y="8890"/>
                  </a:lnTo>
                  <a:lnTo>
                    <a:pt x="7875664" y="8890"/>
                  </a:lnTo>
                  <a:lnTo>
                    <a:pt x="7944675" y="0"/>
                  </a:lnTo>
                  <a:close/>
                </a:path>
              </a:pathLst>
            </a:custGeom>
            <a:solidFill>
              <a:srgbClr val="00A8C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0" y="613409"/>
              <a:ext cx="7846695" cy="10160"/>
            </a:xfrm>
            <a:custGeom>
              <a:avLst/>
              <a:gdLst/>
              <a:ahLst/>
              <a:cxnLst/>
              <a:rect l="l" t="t" r="r" b="b"/>
              <a:pathLst>
                <a:path w="7846695" h="10159">
                  <a:moveTo>
                    <a:pt x="79571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770661" y="10160"/>
                  </a:lnTo>
                  <a:lnTo>
                    <a:pt x="795718" y="0"/>
                  </a:lnTo>
                  <a:close/>
                </a:path>
                <a:path w="7846695" h="10159">
                  <a:moveTo>
                    <a:pt x="7846085" y="0"/>
                  </a:moveTo>
                  <a:lnTo>
                    <a:pt x="5770257" y="0"/>
                  </a:lnTo>
                  <a:lnTo>
                    <a:pt x="5770257" y="7620"/>
                  </a:lnTo>
                  <a:lnTo>
                    <a:pt x="5818263" y="7620"/>
                  </a:lnTo>
                  <a:lnTo>
                    <a:pt x="5818263" y="10160"/>
                  </a:lnTo>
                  <a:lnTo>
                    <a:pt x="7806652" y="10160"/>
                  </a:lnTo>
                  <a:lnTo>
                    <a:pt x="7806652" y="7620"/>
                  </a:lnTo>
                  <a:lnTo>
                    <a:pt x="7846085" y="7620"/>
                  </a:lnTo>
                  <a:lnTo>
                    <a:pt x="7846085" y="0"/>
                  </a:lnTo>
                  <a:close/>
                </a:path>
              </a:pathLst>
            </a:custGeom>
            <a:solidFill>
              <a:srgbClr val="00A7C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0" y="622299"/>
              <a:ext cx="7806690" cy="10160"/>
            </a:xfrm>
            <a:custGeom>
              <a:avLst/>
              <a:gdLst/>
              <a:ahLst/>
              <a:cxnLst/>
              <a:rect l="l" t="t" r="r" b="b"/>
              <a:pathLst>
                <a:path w="7806690" h="10159">
                  <a:moveTo>
                    <a:pt x="77379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748741" y="10160"/>
                  </a:lnTo>
                  <a:lnTo>
                    <a:pt x="773798" y="0"/>
                  </a:lnTo>
                  <a:close/>
                </a:path>
                <a:path w="7806690" h="10159">
                  <a:moveTo>
                    <a:pt x="7806652" y="0"/>
                  </a:moveTo>
                  <a:lnTo>
                    <a:pt x="5818263" y="0"/>
                  </a:lnTo>
                  <a:lnTo>
                    <a:pt x="5933237" y="10160"/>
                  </a:lnTo>
                  <a:lnTo>
                    <a:pt x="7727772" y="10160"/>
                  </a:lnTo>
                  <a:lnTo>
                    <a:pt x="7806652" y="0"/>
                  </a:lnTo>
                  <a:close/>
                </a:path>
              </a:pathLst>
            </a:custGeom>
            <a:solidFill>
              <a:srgbClr val="00A6C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0" y="631189"/>
              <a:ext cx="7738109" cy="10160"/>
            </a:xfrm>
            <a:custGeom>
              <a:avLst/>
              <a:gdLst/>
              <a:ahLst/>
              <a:cxnLst/>
              <a:rect l="l" t="t" r="r" b="b"/>
              <a:pathLst>
                <a:path w="7738109" h="10159">
                  <a:moveTo>
                    <a:pt x="75187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726821" y="10160"/>
                  </a:lnTo>
                  <a:lnTo>
                    <a:pt x="751878" y="0"/>
                  </a:lnTo>
                  <a:close/>
                </a:path>
                <a:path w="7738109" h="10159">
                  <a:moveTo>
                    <a:pt x="7737640" y="0"/>
                  </a:moveTo>
                  <a:lnTo>
                    <a:pt x="5918860" y="0"/>
                  </a:lnTo>
                  <a:lnTo>
                    <a:pt x="6033833" y="10160"/>
                  </a:lnTo>
                  <a:lnTo>
                    <a:pt x="7658760" y="10160"/>
                  </a:lnTo>
                  <a:lnTo>
                    <a:pt x="7737640" y="0"/>
                  </a:lnTo>
                  <a:close/>
                </a:path>
              </a:pathLst>
            </a:custGeom>
            <a:solidFill>
              <a:srgbClr val="00A5C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0" y="640079"/>
              <a:ext cx="7654290" cy="10160"/>
            </a:xfrm>
            <a:custGeom>
              <a:avLst/>
              <a:gdLst/>
              <a:ahLst/>
              <a:cxnLst/>
              <a:rect l="l" t="t" r="r" b="b"/>
              <a:pathLst>
                <a:path w="7654290" h="10159">
                  <a:moveTo>
                    <a:pt x="729957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704900" y="10160"/>
                  </a:lnTo>
                  <a:lnTo>
                    <a:pt x="729957" y="0"/>
                  </a:lnTo>
                  <a:close/>
                </a:path>
                <a:path w="7654290" h="10159">
                  <a:moveTo>
                    <a:pt x="7653833" y="0"/>
                  </a:moveTo>
                  <a:lnTo>
                    <a:pt x="6041021" y="0"/>
                  </a:lnTo>
                  <a:lnTo>
                    <a:pt x="6041021" y="3810"/>
                  </a:lnTo>
                  <a:lnTo>
                    <a:pt x="6098502" y="3810"/>
                  </a:lnTo>
                  <a:lnTo>
                    <a:pt x="6098502" y="10160"/>
                  </a:lnTo>
                  <a:lnTo>
                    <a:pt x="7602004" y="10160"/>
                  </a:lnTo>
                  <a:lnTo>
                    <a:pt x="7602004" y="3810"/>
                  </a:lnTo>
                  <a:lnTo>
                    <a:pt x="7653833" y="3810"/>
                  </a:lnTo>
                  <a:lnTo>
                    <a:pt x="7653833" y="0"/>
                  </a:lnTo>
                  <a:close/>
                </a:path>
              </a:pathLst>
            </a:custGeom>
            <a:solidFill>
              <a:srgbClr val="00A4C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0" y="650239"/>
              <a:ext cx="7565390" cy="8890"/>
            </a:xfrm>
            <a:custGeom>
              <a:avLst/>
              <a:gdLst/>
              <a:ahLst/>
              <a:cxnLst/>
              <a:rect l="l" t="t" r="r" b="b"/>
              <a:pathLst>
                <a:path w="7565390" h="8890">
                  <a:moveTo>
                    <a:pt x="70490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682980" y="8890"/>
                  </a:lnTo>
                  <a:lnTo>
                    <a:pt x="704900" y="0"/>
                  </a:lnTo>
                  <a:close/>
                </a:path>
                <a:path w="7565390" h="8890">
                  <a:moveTo>
                    <a:pt x="7564958" y="0"/>
                  </a:moveTo>
                  <a:lnTo>
                    <a:pt x="6134430" y="0"/>
                  </a:lnTo>
                  <a:lnTo>
                    <a:pt x="6235027" y="8890"/>
                  </a:lnTo>
                  <a:lnTo>
                    <a:pt x="7461250" y="8890"/>
                  </a:lnTo>
                  <a:lnTo>
                    <a:pt x="7564958" y="0"/>
                  </a:lnTo>
                  <a:close/>
                </a:path>
              </a:pathLst>
            </a:custGeom>
            <a:solidFill>
              <a:srgbClr val="00A3C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0" y="659129"/>
              <a:ext cx="7461250" cy="10160"/>
            </a:xfrm>
            <a:custGeom>
              <a:avLst/>
              <a:gdLst/>
              <a:ahLst/>
              <a:cxnLst/>
              <a:rect l="l" t="t" r="r" b="b"/>
              <a:pathLst>
                <a:path w="7461250" h="10159">
                  <a:moveTo>
                    <a:pt x="68298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657923" y="10160"/>
                  </a:lnTo>
                  <a:lnTo>
                    <a:pt x="682980" y="0"/>
                  </a:lnTo>
                  <a:close/>
                </a:path>
                <a:path w="7461250" h="10159">
                  <a:moveTo>
                    <a:pt x="7461250" y="0"/>
                  </a:moveTo>
                  <a:lnTo>
                    <a:pt x="6235027" y="0"/>
                  </a:lnTo>
                  <a:lnTo>
                    <a:pt x="6350000" y="10160"/>
                  </a:lnTo>
                  <a:lnTo>
                    <a:pt x="7342708" y="10160"/>
                  </a:lnTo>
                  <a:lnTo>
                    <a:pt x="7461250" y="0"/>
                  </a:lnTo>
                  <a:close/>
                </a:path>
              </a:pathLst>
            </a:custGeom>
            <a:solidFill>
              <a:srgbClr val="00A2C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0" y="668019"/>
              <a:ext cx="7350125" cy="10160"/>
            </a:xfrm>
            <a:custGeom>
              <a:avLst/>
              <a:gdLst/>
              <a:ahLst/>
              <a:cxnLst/>
              <a:rect l="l" t="t" r="r" b="b"/>
              <a:pathLst>
                <a:path w="7350125" h="10159">
                  <a:moveTo>
                    <a:pt x="66106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636003" y="10160"/>
                  </a:lnTo>
                  <a:lnTo>
                    <a:pt x="661060" y="0"/>
                  </a:lnTo>
                  <a:close/>
                </a:path>
                <a:path w="7350125" h="10159">
                  <a:moveTo>
                    <a:pt x="7350125" y="0"/>
                  </a:moveTo>
                  <a:lnTo>
                    <a:pt x="6342812" y="0"/>
                  </a:lnTo>
                  <a:lnTo>
                    <a:pt x="6342812" y="1270"/>
                  </a:lnTo>
                  <a:lnTo>
                    <a:pt x="6452781" y="1270"/>
                  </a:lnTo>
                  <a:lnTo>
                    <a:pt x="6452781" y="10160"/>
                  </a:lnTo>
                  <a:lnTo>
                    <a:pt x="7290854" y="10160"/>
                  </a:lnTo>
                  <a:lnTo>
                    <a:pt x="7290854" y="1270"/>
                  </a:lnTo>
                  <a:lnTo>
                    <a:pt x="7350125" y="1270"/>
                  </a:lnTo>
                  <a:lnTo>
                    <a:pt x="7350125" y="0"/>
                  </a:lnTo>
                  <a:close/>
                </a:path>
              </a:pathLst>
            </a:custGeom>
            <a:solidFill>
              <a:srgbClr val="00A1C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0" y="676909"/>
              <a:ext cx="7246620" cy="10160"/>
            </a:xfrm>
            <a:custGeom>
              <a:avLst/>
              <a:gdLst/>
              <a:ahLst/>
              <a:cxnLst/>
              <a:rect l="l" t="t" r="r" b="b"/>
              <a:pathLst>
                <a:path w="7246620" h="10159">
                  <a:moveTo>
                    <a:pt x="628180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10160"/>
                  </a:lnTo>
                  <a:lnTo>
                    <a:pt x="615937" y="10160"/>
                  </a:lnTo>
                  <a:lnTo>
                    <a:pt x="615937" y="8890"/>
                  </a:lnTo>
                  <a:lnTo>
                    <a:pt x="628180" y="8890"/>
                  </a:lnTo>
                  <a:lnTo>
                    <a:pt x="628180" y="0"/>
                  </a:lnTo>
                  <a:close/>
                </a:path>
                <a:path w="7246620" h="10159">
                  <a:moveTo>
                    <a:pt x="7246404" y="0"/>
                  </a:moveTo>
                  <a:lnTo>
                    <a:pt x="6540894" y="0"/>
                  </a:lnTo>
                  <a:lnTo>
                    <a:pt x="6540894" y="1270"/>
                  </a:lnTo>
                  <a:lnTo>
                    <a:pt x="6658369" y="1270"/>
                  </a:lnTo>
                  <a:lnTo>
                    <a:pt x="6658369" y="10160"/>
                  </a:lnTo>
                  <a:lnTo>
                    <a:pt x="7076008" y="10160"/>
                  </a:lnTo>
                  <a:lnTo>
                    <a:pt x="7076008" y="1270"/>
                  </a:lnTo>
                  <a:lnTo>
                    <a:pt x="7246404" y="1270"/>
                  </a:lnTo>
                  <a:lnTo>
                    <a:pt x="7246404" y="0"/>
                  </a:lnTo>
                  <a:close/>
                </a:path>
              </a:pathLst>
            </a:custGeom>
            <a:solidFill>
              <a:srgbClr val="00A0C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0" y="687069"/>
              <a:ext cx="6913245" cy="8890"/>
            </a:xfrm>
            <a:custGeom>
              <a:avLst/>
              <a:gdLst/>
              <a:ahLst/>
              <a:cxnLst/>
              <a:rect l="l" t="t" r="r" b="b"/>
              <a:pathLst>
                <a:path w="6913245" h="8890">
                  <a:moveTo>
                    <a:pt x="614654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596785" y="8890"/>
                  </a:lnTo>
                  <a:lnTo>
                    <a:pt x="614654" y="0"/>
                  </a:lnTo>
                  <a:close/>
                </a:path>
                <a:path w="6913245" h="8890">
                  <a:moveTo>
                    <a:pt x="6913029" y="0"/>
                  </a:moveTo>
                  <a:lnTo>
                    <a:pt x="6761162" y="0"/>
                  </a:lnTo>
                  <a:lnTo>
                    <a:pt x="6819900" y="2540"/>
                  </a:lnTo>
                  <a:lnTo>
                    <a:pt x="6913029" y="0"/>
                  </a:lnTo>
                  <a:close/>
                </a:path>
              </a:pathLst>
            </a:custGeom>
            <a:solidFill>
              <a:srgbClr val="009FC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0" y="695959"/>
              <a:ext cx="596900" cy="8890"/>
            </a:xfrm>
            <a:custGeom>
              <a:avLst/>
              <a:gdLst/>
              <a:ahLst/>
              <a:cxnLst/>
              <a:rect l="l" t="t" r="r" b="b"/>
              <a:pathLst>
                <a:path w="596900" h="8890">
                  <a:moveTo>
                    <a:pt x="596793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78919" y="8889"/>
                  </a:lnTo>
                  <a:lnTo>
                    <a:pt x="596793" y="0"/>
                  </a:lnTo>
                  <a:close/>
                </a:path>
              </a:pathLst>
            </a:custGeom>
            <a:solidFill>
              <a:srgbClr val="009EC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0" y="704850"/>
              <a:ext cx="579120" cy="10160"/>
            </a:xfrm>
            <a:custGeom>
              <a:avLst/>
              <a:gdLst/>
              <a:ahLst/>
              <a:cxnLst/>
              <a:rect l="l" t="t" r="r" b="b"/>
              <a:pathLst>
                <a:path w="579120" h="10159">
                  <a:moveTo>
                    <a:pt x="57891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558492" y="10160"/>
                  </a:lnTo>
                  <a:lnTo>
                    <a:pt x="578919" y="0"/>
                  </a:lnTo>
                  <a:close/>
                </a:path>
              </a:pathLst>
            </a:custGeom>
            <a:solidFill>
              <a:srgbClr val="009DC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0" y="713740"/>
              <a:ext cx="561340" cy="10160"/>
            </a:xfrm>
            <a:custGeom>
              <a:avLst/>
              <a:gdLst/>
              <a:ahLst/>
              <a:cxnLst/>
              <a:rect l="l" t="t" r="r" b="b"/>
              <a:pathLst>
                <a:path w="561340" h="10159">
                  <a:moveTo>
                    <a:pt x="56104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540618" y="10160"/>
                  </a:lnTo>
                  <a:lnTo>
                    <a:pt x="561045" y="0"/>
                  </a:lnTo>
                  <a:close/>
                </a:path>
              </a:pathLst>
            </a:custGeom>
            <a:solidFill>
              <a:srgbClr val="009CC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0" y="722630"/>
              <a:ext cx="543560" cy="10160"/>
            </a:xfrm>
            <a:custGeom>
              <a:avLst/>
              <a:gdLst/>
              <a:ahLst/>
              <a:cxnLst/>
              <a:rect l="l" t="t" r="r" b="b"/>
              <a:pathLst>
                <a:path w="543560" h="10159">
                  <a:moveTo>
                    <a:pt x="54317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522745" y="10160"/>
                  </a:lnTo>
                  <a:lnTo>
                    <a:pt x="543172" y="0"/>
                  </a:lnTo>
                  <a:close/>
                </a:path>
              </a:pathLst>
            </a:custGeom>
            <a:solidFill>
              <a:srgbClr val="009BC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0" y="732790"/>
              <a:ext cx="523240" cy="8890"/>
            </a:xfrm>
            <a:custGeom>
              <a:avLst/>
              <a:gdLst/>
              <a:ahLst/>
              <a:cxnLst/>
              <a:rect l="l" t="t" r="r" b="b"/>
              <a:pathLst>
                <a:path w="523240" h="8890">
                  <a:moveTo>
                    <a:pt x="522745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504871" y="8889"/>
                  </a:lnTo>
                  <a:lnTo>
                    <a:pt x="522745" y="0"/>
                  </a:lnTo>
                  <a:close/>
                </a:path>
              </a:pathLst>
            </a:custGeom>
            <a:solidFill>
              <a:srgbClr val="009AC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0" y="741679"/>
              <a:ext cx="505459" cy="19050"/>
            </a:xfrm>
            <a:custGeom>
              <a:avLst/>
              <a:gdLst/>
              <a:ahLst/>
              <a:cxnLst/>
              <a:rect l="l" t="t" r="r" b="b"/>
              <a:pathLst>
                <a:path w="505459" h="19050">
                  <a:moveTo>
                    <a:pt x="504863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19050"/>
                  </a:lnTo>
                  <a:lnTo>
                    <a:pt x="466559" y="19050"/>
                  </a:lnTo>
                  <a:lnTo>
                    <a:pt x="486994" y="8890"/>
                  </a:lnTo>
                  <a:lnTo>
                    <a:pt x="504863" y="0"/>
                  </a:lnTo>
                  <a:close/>
                </a:path>
              </a:pathLst>
            </a:custGeom>
            <a:solidFill>
              <a:srgbClr val="0099C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0" y="759459"/>
              <a:ext cx="469265" cy="10160"/>
            </a:xfrm>
            <a:custGeom>
              <a:avLst/>
              <a:gdLst/>
              <a:ahLst/>
              <a:cxnLst/>
              <a:rect l="l" t="t" r="r" b="b"/>
              <a:pathLst>
                <a:path w="469265" h="10159">
                  <a:moveTo>
                    <a:pt x="469124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48697" y="10160"/>
                  </a:lnTo>
                  <a:lnTo>
                    <a:pt x="469124" y="0"/>
                  </a:lnTo>
                  <a:close/>
                </a:path>
              </a:pathLst>
            </a:custGeom>
            <a:solidFill>
              <a:srgbClr val="0097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0" y="768350"/>
              <a:ext cx="451484" cy="10160"/>
            </a:xfrm>
            <a:custGeom>
              <a:avLst/>
              <a:gdLst/>
              <a:ahLst/>
              <a:cxnLst/>
              <a:rect l="l" t="t" r="r" b="b"/>
              <a:pathLst>
                <a:path w="451484" h="10159">
                  <a:moveTo>
                    <a:pt x="451251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430824" y="10160"/>
                  </a:lnTo>
                  <a:lnTo>
                    <a:pt x="451251" y="0"/>
                  </a:lnTo>
                  <a:close/>
                </a:path>
              </a:pathLst>
            </a:custGeom>
            <a:solidFill>
              <a:srgbClr val="0096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0" y="778509"/>
              <a:ext cx="431165" cy="8890"/>
            </a:xfrm>
            <a:custGeom>
              <a:avLst/>
              <a:gdLst/>
              <a:ahLst/>
              <a:cxnLst/>
              <a:rect l="l" t="t" r="r" b="b"/>
              <a:pathLst>
                <a:path w="431165" h="8890">
                  <a:moveTo>
                    <a:pt x="430824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412950" y="8889"/>
                  </a:lnTo>
                  <a:lnTo>
                    <a:pt x="430824" y="0"/>
                  </a:lnTo>
                  <a:close/>
                </a:path>
              </a:pathLst>
            </a:custGeom>
            <a:solidFill>
              <a:srgbClr val="0095C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0" y="787400"/>
              <a:ext cx="413384" cy="10160"/>
            </a:xfrm>
            <a:custGeom>
              <a:avLst/>
              <a:gdLst/>
              <a:ahLst/>
              <a:cxnLst/>
              <a:rect l="l" t="t" r="r" b="b"/>
              <a:pathLst>
                <a:path w="413384" h="10159">
                  <a:moveTo>
                    <a:pt x="412950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92523" y="10160"/>
                  </a:lnTo>
                  <a:lnTo>
                    <a:pt x="412950" y="0"/>
                  </a:lnTo>
                  <a:close/>
                </a:path>
              </a:pathLst>
            </a:custGeom>
            <a:solidFill>
              <a:srgbClr val="0094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0" y="796290"/>
              <a:ext cx="395605" cy="10160"/>
            </a:xfrm>
            <a:custGeom>
              <a:avLst/>
              <a:gdLst/>
              <a:ahLst/>
              <a:cxnLst/>
              <a:rect l="l" t="t" r="r" b="b"/>
              <a:pathLst>
                <a:path w="395605" h="10159">
                  <a:moveTo>
                    <a:pt x="39507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74650" y="10160"/>
                  </a:lnTo>
                  <a:lnTo>
                    <a:pt x="395076" y="0"/>
                  </a:lnTo>
                  <a:close/>
                </a:path>
              </a:pathLst>
            </a:custGeom>
            <a:solidFill>
              <a:srgbClr val="0093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0" y="805179"/>
              <a:ext cx="375920" cy="10160"/>
            </a:xfrm>
            <a:custGeom>
              <a:avLst/>
              <a:gdLst/>
              <a:ahLst/>
              <a:cxnLst/>
              <a:rect l="l" t="t" r="r" b="b"/>
              <a:pathLst>
                <a:path w="375920" h="10159">
                  <a:moveTo>
                    <a:pt x="37592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10160"/>
                  </a:lnTo>
                  <a:lnTo>
                    <a:pt x="366801" y="10160"/>
                  </a:lnTo>
                  <a:lnTo>
                    <a:pt x="366801" y="1270"/>
                  </a:lnTo>
                  <a:lnTo>
                    <a:pt x="375920" y="1270"/>
                  </a:lnTo>
                  <a:lnTo>
                    <a:pt x="375920" y="0"/>
                  </a:lnTo>
                  <a:close/>
                </a:path>
              </a:pathLst>
            </a:custGeom>
            <a:solidFill>
              <a:srgbClr val="0092B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0" y="814069"/>
              <a:ext cx="361315" cy="10160"/>
            </a:xfrm>
            <a:custGeom>
              <a:avLst/>
              <a:gdLst/>
              <a:ahLst/>
              <a:cxnLst/>
              <a:rect l="l" t="t" r="r" b="b"/>
              <a:pathLst>
                <a:path w="361315" h="10159">
                  <a:moveTo>
                    <a:pt x="361212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43296" y="10159"/>
                  </a:lnTo>
                  <a:lnTo>
                    <a:pt x="361212" y="0"/>
                  </a:lnTo>
                  <a:close/>
                </a:path>
              </a:pathLst>
            </a:custGeom>
            <a:solidFill>
              <a:srgbClr val="0091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0" y="824230"/>
              <a:ext cx="343535" cy="8890"/>
            </a:xfrm>
            <a:custGeom>
              <a:avLst/>
              <a:gdLst/>
              <a:ahLst/>
              <a:cxnLst/>
              <a:rect l="l" t="t" r="r" b="b"/>
              <a:pathLst>
                <a:path w="343535" h="8890">
                  <a:moveTo>
                    <a:pt x="343296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327619" y="8890"/>
                  </a:lnTo>
                  <a:lnTo>
                    <a:pt x="343296" y="0"/>
                  </a:lnTo>
                  <a:close/>
                </a:path>
              </a:pathLst>
            </a:custGeom>
            <a:solidFill>
              <a:srgbClr val="0090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0" y="833119"/>
              <a:ext cx="327660" cy="10160"/>
            </a:xfrm>
            <a:custGeom>
              <a:avLst/>
              <a:gdLst/>
              <a:ahLst/>
              <a:cxnLst/>
              <a:rect l="l" t="t" r="r" b="b"/>
              <a:pathLst>
                <a:path w="327660" h="10159">
                  <a:moveTo>
                    <a:pt x="327619" y="0"/>
                  </a:moveTo>
                  <a:lnTo>
                    <a:pt x="0" y="0"/>
                  </a:lnTo>
                  <a:lnTo>
                    <a:pt x="0" y="10159"/>
                  </a:lnTo>
                  <a:lnTo>
                    <a:pt x="309702" y="10159"/>
                  </a:lnTo>
                  <a:lnTo>
                    <a:pt x="327619" y="0"/>
                  </a:lnTo>
                  <a:close/>
                </a:path>
              </a:pathLst>
            </a:custGeom>
            <a:solidFill>
              <a:srgbClr val="008FB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0" y="842010"/>
              <a:ext cx="312420" cy="10160"/>
            </a:xfrm>
            <a:custGeom>
              <a:avLst/>
              <a:gdLst/>
              <a:ahLst/>
              <a:cxnLst/>
              <a:rect l="l" t="t" r="r" b="b"/>
              <a:pathLst>
                <a:path w="312420" h="10159">
                  <a:moveTo>
                    <a:pt x="31194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94025" y="10160"/>
                  </a:lnTo>
                  <a:lnTo>
                    <a:pt x="311942" y="0"/>
                  </a:lnTo>
                  <a:close/>
                </a:path>
              </a:pathLst>
            </a:custGeom>
            <a:solidFill>
              <a:srgbClr val="008E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0" y="850900"/>
              <a:ext cx="296545" cy="10160"/>
            </a:xfrm>
            <a:custGeom>
              <a:avLst/>
              <a:gdLst/>
              <a:ahLst/>
              <a:cxnLst/>
              <a:rect l="l" t="t" r="r" b="b"/>
              <a:pathLst>
                <a:path w="296545" h="10159">
                  <a:moveTo>
                    <a:pt x="296265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78348" y="10160"/>
                  </a:lnTo>
                  <a:lnTo>
                    <a:pt x="296265" y="0"/>
                  </a:lnTo>
                  <a:close/>
                </a:path>
              </a:pathLst>
            </a:custGeom>
            <a:solidFill>
              <a:srgbClr val="008D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0" y="859789"/>
              <a:ext cx="280670" cy="10160"/>
            </a:xfrm>
            <a:custGeom>
              <a:avLst/>
              <a:gdLst/>
              <a:ahLst/>
              <a:cxnLst/>
              <a:rect l="l" t="t" r="r" b="b"/>
              <a:pathLst>
                <a:path w="280670" h="10159">
                  <a:moveTo>
                    <a:pt x="280588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262671" y="10160"/>
                  </a:lnTo>
                  <a:lnTo>
                    <a:pt x="280588" y="0"/>
                  </a:lnTo>
                  <a:close/>
                </a:path>
              </a:pathLst>
            </a:custGeom>
            <a:solidFill>
              <a:srgbClr val="008C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0" y="869950"/>
              <a:ext cx="262890" cy="8890"/>
            </a:xfrm>
            <a:custGeom>
              <a:avLst/>
              <a:gdLst/>
              <a:ahLst/>
              <a:cxnLst/>
              <a:rect l="l" t="t" r="r" b="b"/>
              <a:pathLst>
                <a:path w="262890" h="8890">
                  <a:moveTo>
                    <a:pt x="262671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246994" y="8889"/>
                  </a:lnTo>
                  <a:lnTo>
                    <a:pt x="262671" y="0"/>
                  </a:lnTo>
                  <a:close/>
                </a:path>
              </a:pathLst>
            </a:custGeom>
            <a:solidFill>
              <a:srgbClr val="008B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0" y="878839"/>
              <a:ext cx="246994" cy="1493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403318" y="0"/>
              <a:ext cx="4740910" cy="17780"/>
            </a:xfrm>
            <a:custGeom>
              <a:avLst/>
              <a:gdLst/>
              <a:ahLst/>
              <a:cxnLst/>
              <a:rect l="l" t="t" r="r" b="b"/>
              <a:pathLst>
                <a:path w="4740909" h="17780">
                  <a:moveTo>
                    <a:pt x="4740681" y="0"/>
                  </a:moveTo>
                  <a:lnTo>
                    <a:pt x="0" y="0"/>
                  </a:lnTo>
                  <a:lnTo>
                    <a:pt x="14541" y="5080"/>
                  </a:lnTo>
                  <a:lnTo>
                    <a:pt x="50914" y="17780"/>
                  </a:lnTo>
                  <a:lnTo>
                    <a:pt x="4740681" y="17780"/>
                  </a:lnTo>
                  <a:lnTo>
                    <a:pt x="4740681" y="5080"/>
                  </a:lnTo>
                  <a:lnTo>
                    <a:pt x="4740681" y="3810"/>
                  </a:lnTo>
                  <a:lnTo>
                    <a:pt x="4740681" y="0"/>
                  </a:lnTo>
                  <a:close/>
                </a:path>
              </a:pathLst>
            </a:custGeom>
            <a:solidFill>
              <a:srgbClr val="009AE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450599" y="16509"/>
              <a:ext cx="4693920" cy="13970"/>
            </a:xfrm>
            <a:custGeom>
              <a:avLst/>
              <a:gdLst/>
              <a:ahLst/>
              <a:cxnLst/>
              <a:rect l="l" t="t" r="r" b="b"/>
              <a:pathLst>
                <a:path w="4693920" h="13970">
                  <a:moveTo>
                    <a:pt x="4693400" y="0"/>
                  </a:moveTo>
                  <a:lnTo>
                    <a:pt x="0" y="0"/>
                  </a:lnTo>
                  <a:lnTo>
                    <a:pt x="40005" y="13970"/>
                  </a:lnTo>
                  <a:lnTo>
                    <a:pt x="4693400" y="13970"/>
                  </a:lnTo>
                  <a:lnTo>
                    <a:pt x="4693400" y="0"/>
                  </a:lnTo>
                  <a:close/>
                </a:path>
              </a:pathLst>
            </a:custGeom>
            <a:solidFill>
              <a:srgbClr val="009AE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490604" y="30480"/>
              <a:ext cx="4653915" cy="13970"/>
            </a:xfrm>
            <a:custGeom>
              <a:avLst/>
              <a:gdLst/>
              <a:ahLst/>
              <a:cxnLst/>
              <a:rect l="l" t="t" r="r" b="b"/>
              <a:pathLst>
                <a:path w="4653915" h="13970">
                  <a:moveTo>
                    <a:pt x="4653395" y="0"/>
                  </a:moveTo>
                  <a:lnTo>
                    <a:pt x="0" y="0"/>
                  </a:lnTo>
                  <a:lnTo>
                    <a:pt x="40005" y="13970"/>
                  </a:lnTo>
                  <a:lnTo>
                    <a:pt x="4653395" y="13970"/>
                  </a:lnTo>
                  <a:lnTo>
                    <a:pt x="4653395" y="0"/>
                  </a:lnTo>
                  <a:close/>
                </a:path>
              </a:pathLst>
            </a:custGeom>
            <a:solidFill>
              <a:srgbClr val="009BE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526972" y="43180"/>
              <a:ext cx="4617085" cy="13970"/>
            </a:xfrm>
            <a:custGeom>
              <a:avLst/>
              <a:gdLst/>
              <a:ahLst/>
              <a:cxnLst/>
              <a:rect l="l" t="t" r="r" b="b"/>
              <a:pathLst>
                <a:path w="4617084" h="13969">
                  <a:moveTo>
                    <a:pt x="4617027" y="0"/>
                  </a:moveTo>
                  <a:lnTo>
                    <a:pt x="0" y="0"/>
                  </a:lnTo>
                  <a:lnTo>
                    <a:pt x="14547" y="5079"/>
                  </a:lnTo>
                  <a:lnTo>
                    <a:pt x="43798" y="13970"/>
                  </a:lnTo>
                  <a:lnTo>
                    <a:pt x="4617027" y="13970"/>
                  </a:lnTo>
                  <a:lnTo>
                    <a:pt x="4617027" y="0"/>
                  </a:lnTo>
                  <a:close/>
                </a:path>
              </a:pathLst>
            </a:custGeom>
            <a:solidFill>
              <a:srgbClr val="009BE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566592" y="55880"/>
              <a:ext cx="4577715" cy="13970"/>
            </a:xfrm>
            <a:custGeom>
              <a:avLst/>
              <a:gdLst/>
              <a:ahLst/>
              <a:cxnLst/>
              <a:rect l="l" t="t" r="r" b="b"/>
              <a:pathLst>
                <a:path w="4577715" h="13969">
                  <a:moveTo>
                    <a:pt x="4577407" y="0"/>
                  </a:moveTo>
                  <a:lnTo>
                    <a:pt x="0" y="0"/>
                  </a:lnTo>
                  <a:lnTo>
                    <a:pt x="45965" y="13970"/>
                  </a:lnTo>
                  <a:lnTo>
                    <a:pt x="4577407" y="13970"/>
                  </a:lnTo>
                  <a:lnTo>
                    <a:pt x="4577407" y="0"/>
                  </a:lnTo>
                  <a:close/>
                </a:path>
              </a:pathLst>
            </a:custGeom>
            <a:solidFill>
              <a:srgbClr val="009BE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608379" y="68580"/>
              <a:ext cx="4535805" cy="13970"/>
            </a:xfrm>
            <a:custGeom>
              <a:avLst/>
              <a:gdLst/>
              <a:ahLst/>
              <a:cxnLst/>
              <a:rect l="l" t="t" r="r" b="b"/>
              <a:pathLst>
                <a:path w="4535805" h="13969">
                  <a:moveTo>
                    <a:pt x="4535620" y="0"/>
                  </a:moveTo>
                  <a:lnTo>
                    <a:pt x="0" y="0"/>
                  </a:lnTo>
                  <a:lnTo>
                    <a:pt x="45965" y="13970"/>
                  </a:lnTo>
                  <a:lnTo>
                    <a:pt x="4535620" y="13970"/>
                  </a:lnTo>
                  <a:lnTo>
                    <a:pt x="4535620" y="0"/>
                  </a:lnTo>
                  <a:close/>
                </a:path>
              </a:pathLst>
            </a:custGeom>
            <a:solidFill>
              <a:srgbClr val="009CD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650166" y="81280"/>
              <a:ext cx="4493895" cy="13970"/>
            </a:xfrm>
            <a:custGeom>
              <a:avLst/>
              <a:gdLst/>
              <a:ahLst/>
              <a:cxnLst/>
              <a:rect l="l" t="t" r="r" b="b"/>
              <a:pathLst>
                <a:path w="4493895" h="13969">
                  <a:moveTo>
                    <a:pt x="4493833" y="0"/>
                  </a:moveTo>
                  <a:lnTo>
                    <a:pt x="0" y="0"/>
                  </a:lnTo>
                  <a:lnTo>
                    <a:pt x="45965" y="13970"/>
                  </a:lnTo>
                  <a:lnTo>
                    <a:pt x="4493833" y="13970"/>
                  </a:lnTo>
                  <a:lnTo>
                    <a:pt x="4493833" y="0"/>
                  </a:lnTo>
                  <a:close/>
                </a:path>
              </a:pathLst>
            </a:custGeom>
            <a:solidFill>
              <a:srgbClr val="009CD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696132" y="95250"/>
              <a:ext cx="4448175" cy="13970"/>
            </a:xfrm>
            <a:custGeom>
              <a:avLst/>
              <a:gdLst/>
              <a:ahLst/>
              <a:cxnLst/>
              <a:rect l="l" t="t" r="r" b="b"/>
              <a:pathLst>
                <a:path w="4448175" h="13969">
                  <a:moveTo>
                    <a:pt x="4447867" y="0"/>
                  </a:moveTo>
                  <a:lnTo>
                    <a:pt x="0" y="0"/>
                  </a:lnTo>
                  <a:lnTo>
                    <a:pt x="45965" y="13970"/>
                  </a:lnTo>
                  <a:lnTo>
                    <a:pt x="4447867" y="13970"/>
                  </a:lnTo>
                  <a:lnTo>
                    <a:pt x="4447867" y="0"/>
                  </a:lnTo>
                  <a:close/>
                </a:path>
              </a:pathLst>
            </a:custGeom>
            <a:solidFill>
              <a:srgbClr val="009DD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737919" y="107950"/>
              <a:ext cx="4406265" cy="13970"/>
            </a:xfrm>
            <a:custGeom>
              <a:avLst/>
              <a:gdLst/>
              <a:ahLst/>
              <a:cxnLst/>
              <a:rect l="l" t="t" r="r" b="b"/>
              <a:pathLst>
                <a:path w="4406265" h="13969">
                  <a:moveTo>
                    <a:pt x="4406080" y="0"/>
                  </a:moveTo>
                  <a:lnTo>
                    <a:pt x="0" y="0"/>
                  </a:lnTo>
                  <a:lnTo>
                    <a:pt x="45965" y="13970"/>
                  </a:lnTo>
                  <a:lnTo>
                    <a:pt x="4406080" y="13970"/>
                  </a:lnTo>
                  <a:lnTo>
                    <a:pt x="4406080" y="0"/>
                  </a:lnTo>
                  <a:close/>
                </a:path>
              </a:pathLst>
            </a:custGeom>
            <a:solidFill>
              <a:srgbClr val="009DD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779706" y="120650"/>
              <a:ext cx="4364355" cy="13970"/>
            </a:xfrm>
            <a:custGeom>
              <a:avLst/>
              <a:gdLst/>
              <a:ahLst/>
              <a:cxnLst/>
              <a:rect l="l" t="t" r="r" b="b"/>
              <a:pathLst>
                <a:path w="4364355" h="13969">
                  <a:moveTo>
                    <a:pt x="4364293" y="0"/>
                  </a:moveTo>
                  <a:lnTo>
                    <a:pt x="0" y="0"/>
                  </a:lnTo>
                  <a:lnTo>
                    <a:pt x="20893" y="6350"/>
                  </a:lnTo>
                  <a:lnTo>
                    <a:pt x="48423" y="13970"/>
                  </a:lnTo>
                  <a:lnTo>
                    <a:pt x="4364293" y="13970"/>
                  </a:lnTo>
                  <a:lnTo>
                    <a:pt x="4364293" y="0"/>
                  </a:lnTo>
                  <a:close/>
                </a:path>
              </a:pathLst>
            </a:custGeom>
            <a:solidFill>
              <a:srgbClr val="009DD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823542" y="133350"/>
              <a:ext cx="4320540" cy="13970"/>
            </a:xfrm>
            <a:custGeom>
              <a:avLst/>
              <a:gdLst/>
              <a:ahLst/>
              <a:cxnLst/>
              <a:rect l="l" t="t" r="r" b="b"/>
              <a:pathLst>
                <a:path w="4320540" h="13969">
                  <a:moveTo>
                    <a:pt x="4320458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4320458" y="13970"/>
                  </a:lnTo>
                  <a:lnTo>
                    <a:pt x="4320458" y="0"/>
                  </a:lnTo>
                  <a:close/>
                </a:path>
              </a:pathLst>
            </a:custGeom>
            <a:solidFill>
              <a:srgbClr val="009ED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869425" y="146050"/>
              <a:ext cx="4274820" cy="13970"/>
            </a:xfrm>
            <a:custGeom>
              <a:avLst/>
              <a:gdLst/>
              <a:ahLst/>
              <a:cxnLst/>
              <a:rect l="l" t="t" r="r" b="b"/>
              <a:pathLst>
                <a:path w="4274820" h="13969">
                  <a:moveTo>
                    <a:pt x="4274574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4274574" y="13970"/>
                  </a:lnTo>
                  <a:lnTo>
                    <a:pt x="4274574" y="0"/>
                  </a:lnTo>
                  <a:close/>
                </a:path>
              </a:pathLst>
            </a:custGeom>
            <a:solidFill>
              <a:srgbClr val="009ED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919898" y="160020"/>
              <a:ext cx="4224655" cy="13970"/>
            </a:xfrm>
            <a:custGeom>
              <a:avLst/>
              <a:gdLst/>
              <a:ahLst/>
              <a:cxnLst/>
              <a:rect l="l" t="t" r="r" b="b"/>
              <a:pathLst>
                <a:path w="4224655" h="13969">
                  <a:moveTo>
                    <a:pt x="4224101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4224101" y="13970"/>
                  </a:lnTo>
                  <a:lnTo>
                    <a:pt x="4224101" y="0"/>
                  </a:lnTo>
                  <a:close/>
                </a:path>
              </a:pathLst>
            </a:custGeom>
            <a:solidFill>
              <a:srgbClr val="009ED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965781" y="172720"/>
              <a:ext cx="4178300" cy="13970"/>
            </a:xfrm>
            <a:custGeom>
              <a:avLst/>
              <a:gdLst/>
              <a:ahLst/>
              <a:cxnLst/>
              <a:rect l="l" t="t" r="r" b="b"/>
              <a:pathLst>
                <a:path w="4178300" h="13969">
                  <a:moveTo>
                    <a:pt x="4178218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4178218" y="13970"/>
                  </a:lnTo>
                  <a:lnTo>
                    <a:pt x="4178218" y="0"/>
                  </a:lnTo>
                  <a:close/>
                </a:path>
              </a:pathLst>
            </a:custGeom>
            <a:solidFill>
              <a:srgbClr val="009FD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011665" y="185420"/>
              <a:ext cx="4132579" cy="13970"/>
            </a:xfrm>
            <a:custGeom>
              <a:avLst/>
              <a:gdLst/>
              <a:ahLst/>
              <a:cxnLst/>
              <a:rect l="l" t="t" r="r" b="b"/>
              <a:pathLst>
                <a:path w="4132579" h="13969">
                  <a:moveTo>
                    <a:pt x="4132334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4101085" y="13970"/>
                  </a:lnTo>
                  <a:lnTo>
                    <a:pt x="4132334" y="5079"/>
                  </a:lnTo>
                  <a:lnTo>
                    <a:pt x="4132334" y="0"/>
                  </a:lnTo>
                  <a:close/>
                </a:path>
              </a:pathLst>
            </a:custGeom>
            <a:solidFill>
              <a:srgbClr val="009FD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057549" y="198120"/>
              <a:ext cx="4060190" cy="13970"/>
            </a:xfrm>
            <a:custGeom>
              <a:avLst/>
              <a:gdLst/>
              <a:ahLst/>
              <a:cxnLst/>
              <a:rect l="l" t="t" r="r" b="b"/>
              <a:pathLst>
                <a:path w="4060190" h="13970">
                  <a:moveTo>
                    <a:pt x="4059666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4010561" y="13970"/>
                  </a:lnTo>
                  <a:lnTo>
                    <a:pt x="4059666" y="0"/>
                  </a:lnTo>
                  <a:close/>
                </a:path>
              </a:pathLst>
            </a:custGeom>
            <a:solidFill>
              <a:srgbClr val="00A0D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103433" y="210820"/>
              <a:ext cx="3969385" cy="13970"/>
            </a:xfrm>
            <a:custGeom>
              <a:avLst/>
              <a:gdLst/>
              <a:ahLst/>
              <a:cxnLst/>
              <a:rect l="l" t="t" r="r" b="b"/>
              <a:pathLst>
                <a:path w="3969384" h="13970">
                  <a:moveTo>
                    <a:pt x="3969141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3920037" y="13970"/>
                  </a:lnTo>
                  <a:lnTo>
                    <a:pt x="3969141" y="0"/>
                  </a:lnTo>
                  <a:close/>
                </a:path>
              </a:pathLst>
            </a:custGeom>
            <a:solidFill>
              <a:srgbClr val="00A0D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153905" y="224790"/>
              <a:ext cx="3869690" cy="13970"/>
            </a:xfrm>
            <a:custGeom>
              <a:avLst/>
              <a:gdLst/>
              <a:ahLst/>
              <a:cxnLst/>
              <a:rect l="l" t="t" r="r" b="b"/>
              <a:pathLst>
                <a:path w="3869690" h="13970">
                  <a:moveTo>
                    <a:pt x="3869564" y="0"/>
                  </a:moveTo>
                  <a:lnTo>
                    <a:pt x="0" y="0"/>
                  </a:lnTo>
                  <a:lnTo>
                    <a:pt x="50472" y="13969"/>
                  </a:lnTo>
                  <a:lnTo>
                    <a:pt x="3820460" y="13969"/>
                  </a:lnTo>
                  <a:lnTo>
                    <a:pt x="3869564" y="0"/>
                  </a:lnTo>
                  <a:close/>
                </a:path>
              </a:pathLst>
            </a:custGeom>
            <a:solidFill>
              <a:srgbClr val="00A0D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199789" y="237490"/>
              <a:ext cx="3779520" cy="13970"/>
            </a:xfrm>
            <a:custGeom>
              <a:avLst/>
              <a:gdLst/>
              <a:ahLst/>
              <a:cxnLst/>
              <a:rect l="l" t="t" r="r" b="b"/>
              <a:pathLst>
                <a:path w="3779520" h="13970">
                  <a:moveTo>
                    <a:pt x="3779040" y="0"/>
                  </a:moveTo>
                  <a:lnTo>
                    <a:pt x="0" y="0"/>
                  </a:lnTo>
                  <a:lnTo>
                    <a:pt x="50472" y="13969"/>
                  </a:lnTo>
                  <a:lnTo>
                    <a:pt x="3729935" y="13969"/>
                  </a:lnTo>
                  <a:lnTo>
                    <a:pt x="3779040" y="0"/>
                  </a:lnTo>
                  <a:close/>
                </a:path>
              </a:pathLst>
            </a:custGeom>
            <a:solidFill>
              <a:srgbClr val="00A1D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245673" y="250190"/>
              <a:ext cx="3688715" cy="13970"/>
            </a:xfrm>
            <a:custGeom>
              <a:avLst/>
              <a:gdLst/>
              <a:ahLst/>
              <a:cxnLst/>
              <a:rect l="l" t="t" r="r" b="b"/>
              <a:pathLst>
                <a:path w="3688715" h="13970">
                  <a:moveTo>
                    <a:pt x="3688516" y="0"/>
                  </a:moveTo>
                  <a:lnTo>
                    <a:pt x="0" y="0"/>
                  </a:lnTo>
                  <a:lnTo>
                    <a:pt x="50472" y="13969"/>
                  </a:lnTo>
                  <a:lnTo>
                    <a:pt x="3639411" y="13969"/>
                  </a:lnTo>
                  <a:lnTo>
                    <a:pt x="3688516" y="0"/>
                  </a:lnTo>
                  <a:close/>
                </a:path>
              </a:pathLst>
            </a:custGeom>
            <a:solidFill>
              <a:srgbClr val="00A1D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291557" y="262890"/>
              <a:ext cx="3598545" cy="13970"/>
            </a:xfrm>
            <a:custGeom>
              <a:avLst/>
              <a:gdLst/>
              <a:ahLst/>
              <a:cxnLst/>
              <a:rect l="l" t="t" r="r" b="b"/>
              <a:pathLst>
                <a:path w="3598545" h="13970">
                  <a:moveTo>
                    <a:pt x="3597991" y="0"/>
                  </a:moveTo>
                  <a:lnTo>
                    <a:pt x="0" y="0"/>
                  </a:lnTo>
                  <a:lnTo>
                    <a:pt x="50472" y="13969"/>
                  </a:lnTo>
                  <a:lnTo>
                    <a:pt x="3548887" y="13969"/>
                  </a:lnTo>
                  <a:lnTo>
                    <a:pt x="3597991" y="0"/>
                  </a:lnTo>
                  <a:close/>
                </a:path>
              </a:pathLst>
            </a:custGeom>
            <a:solidFill>
              <a:srgbClr val="00A1D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337441" y="275590"/>
              <a:ext cx="3507740" cy="13970"/>
            </a:xfrm>
            <a:custGeom>
              <a:avLst/>
              <a:gdLst/>
              <a:ahLst/>
              <a:cxnLst/>
              <a:rect l="l" t="t" r="r" b="b"/>
              <a:pathLst>
                <a:path w="3507740" h="13970">
                  <a:moveTo>
                    <a:pt x="3507467" y="0"/>
                  </a:moveTo>
                  <a:lnTo>
                    <a:pt x="0" y="0"/>
                  </a:lnTo>
                  <a:lnTo>
                    <a:pt x="50472" y="13969"/>
                  </a:lnTo>
                  <a:lnTo>
                    <a:pt x="3458362" y="13969"/>
                  </a:lnTo>
                  <a:lnTo>
                    <a:pt x="3507467" y="0"/>
                  </a:lnTo>
                  <a:close/>
                </a:path>
              </a:pathLst>
            </a:custGeom>
            <a:solidFill>
              <a:srgbClr val="00A2C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387913" y="289559"/>
              <a:ext cx="3408045" cy="13970"/>
            </a:xfrm>
            <a:custGeom>
              <a:avLst/>
              <a:gdLst/>
              <a:ahLst/>
              <a:cxnLst/>
              <a:rect l="l" t="t" r="r" b="b"/>
              <a:pathLst>
                <a:path w="3408045" h="13970">
                  <a:moveTo>
                    <a:pt x="3407890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3358786" y="13970"/>
                  </a:lnTo>
                  <a:lnTo>
                    <a:pt x="3407890" y="0"/>
                  </a:lnTo>
                  <a:close/>
                </a:path>
              </a:pathLst>
            </a:custGeom>
            <a:solidFill>
              <a:srgbClr val="00A2C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433797" y="302259"/>
              <a:ext cx="3317875" cy="13970"/>
            </a:xfrm>
            <a:custGeom>
              <a:avLst/>
              <a:gdLst/>
              <a:ahLst/>
              <a:cxnLst/>
              <a:rect l="l" t="t" r="r" b="b"/>
              <a:pathLst>
                <a:path w="3317875" h="13970">
                  <a:moveTo>
                    <a:pt x="3317366" y="0"/>
                  </a:moveTo>
                  <a:lnTo>
                    <a:pt x="0" y="0"/>
                  </a:lnTo>
                  <a:lnTo>
                    <a:pt x="50472" y="13970"/>
                  </a:lnTo>
                  <a:lnTo>
                    <a:pt x="3268261" y="13970"/>
                  </a:lnTo>
                  <a:lnTo>
                    <a:pt x="3317366" y="0"/>
                  </a:lnTo>
                  <a:close/>
                </a:path>
              </a:pathLst>
            </a:custGeom>
            <a:solidFill>
              <a:srgbClr val="00A3C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479669" y="314959"/>
              <a:ext cx="3227070" cy="26670"/>
            </a:xfrm>
            <a:custGeom>
              <a:avLst/>
              <a:gdLst/>
              <a:ahLst/>
              <a:cxnLst/>
              <a:rect l="l" t="t" r="r" b="b"/>
              <a:pathLst>
                <a:path w="3227070" h="26670">
                  <a:moveTo>
                    <a:pt x="3226854" y="0"/>
                  </a:moveTo>
                  <a:lnTo>
                    <a:pt x="0" y="0"/>
                  </a:lnTo>
                  <a:lnTo>
                    <a:pt x="32131" y="8890"/>
                  </a:lnTo>
                  <a:lnTo>
                    <a:pt x="49161" y="12700"/>
                  </a:lnTo>
                  <a:lnTo>
                    <a:pt x="54838" y="13970"/>
                  </a:lnTo>
                  <a:lnTo>
                    <a:pt x="111633" y="26670"/>
                  </a:lnTo>
                  <a:lnTo>
                    <a:pt x="3133102" y="26670"/>
                  </a:lnTo>
                  <a:lnTo>
                    <a:pt x="3177743" y="13970"/>
                  </a:lnTo>
                  <a:lnTo>
                    <a:pt x="3182213" y="12700"/>
                  </a:lnTo>
                  <a:lnTo>
                    <a:pt x="3226854" y="0"/>
                  </a:lnTo>
                  <a:close/>
                </a:path>
              </a:pathLst>
            </a:custGeom>
            <a:solidFill>
              <a:srgbClr val="00A3C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585629" y="340359"/>
              <a:ext cx="3032125" cy="13970"/>
            </a:xfrm>
            <a:custGeom>
              <a:avLst/>
              <a:gdLst/>
              <a:ahLst/>
              <a:cxnLst/>
              <a:rect l="l" t="t" r="r" b="b"/>
              <a:pathLst>
                <a:path w="3032125" h="13970">
                  <a:moveTo>
                    <a:pt x="3031612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982507" y="13970"/>
                  </a:lnTo>
                  <a:lnTo>
                    <a:pt x="3031612" y="0"/>
                  </a:lnTo>
                  <a:close/>
                </a:path>
              </a:pathLst>
            </a:custGeom>
            <a:solidFill>
              <a:srgbClr val="00A4C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648101" y="354329"/>
              <a:ext cx="2920365" cy="13970"/>
            </a:xfrm>
            <a:custGeom>
              <a:avLst/>
              <a:gdLst/>
              <a:ahLst/>
              <a:cxnLst/>
              <a:rect l="l" t="t" r="r" b="b"/>
              <a:pathLst>
                <a:path w="2920365" h="13970">
                  <a:moveTo>
                    <a:pt x="2920036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870931" y="13970"/>
                  </a:lnTo>
                  <a:lnTo>
                    <a:pt x="2920036" y="0"/>
                  </a:lnTo>
                  <a:close/>
                </a:path>
              </a:pathLst>
            </a:custGeom>
            <a:solidFill>
              <a:srgbClr val="00A4C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704893" y="367029"/>
              <a:ext cx="2818765" cy="13970"/>
            </a:xfrm>
            <a:custGeom>
              <a:avLst/>
              <a:gdLst/>
              <a:ahLst/>
              <a:cxnLst/>
              <a:rect l="l" t="t" r="r" b="b"/>
              <a:pathLst>
                <a:path w="2818765" h="13970">
                  <a:moveTo>
                    <a:pt x="2818603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769498" y="13970"/>
                  </a:lnTo>
                  <a:lnTo>
                    <a:pt x="2818603" y="0"/>
                  </a:lnTo>
                  <a:close/>
                </a:path>
              </a:pathLst>
            </a:custGeom>
            <a:solidFill>
              <a:srgbClr val="00A4C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761685" y="379729"/>
              <a:ext cx="2717165" cy="13970"/>
            </a:xfrm>
            <a:custGeom>
              <a:avLst/>
              <a:gdLst/>
              <a:ahLst/>
              <a:cxnLst/>
              <a:rect l="l" t="t" r="r" b="b"/>
              <a:pathLst>
                <a:path w="2717165" h="13970">
                  <a:moveTo>
                    <a:pt x="2717170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668066" y="13970"/>
                  </a:lnTo>
                  <a:lnTo>
                    <a:pt x="2717170" y="0"/>
                  </a:lnTo>
                  <a:close/>
                </a:path>
              </a:pathLst>
            </a:custGeom>
            <a:solidFill>
              <a:srgbClr val="00A5C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818478" y="392429"/>
              <a:ext cx="2616200" cy="13970"/>
            </a:xfrm>
            <a:custGeom>
              <a:avLst/>
              <a:gdLst/>
              <a:ahLst/>
              <a:cxnLst/>
              <a:rect l="l" t="t" r="r" b="b"/>
              <a:pathLst>
                <a:path w="2616200" h="13970">
                  <a:moveTo>
                    <a:pt x="2615737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566633" y="13970"/>
                  </a:lnTo>
                  <a:lnTo>
                    <a:pt x="2615737" y="0"/>
                  </a:lnTo>
                  <a:close/>
                </a:path>
              </a:pathLst>
            </a:custGeom>
            <a:solidFill>
              <a:srgbClr val="00A5C6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875270" y="405129"/>
              <a:ext cx="2514600" cy="15240"/>
            </a:xfrm>
            <a:custGeom>
              <a:avLst/>
              <a:gdLst/>
              <a:ahLst/>
              <a:cxnLst/>
              <a:rect l="l" t="t" r="r" b="b"/>
              <a:pathLst>
                <a:path w="2514600" h="15240">
                  <a:moveTo>
                    <a:pt x="2514305" y="0"/>
                  </a:moveTo>
                  <a:lnTo>
                    <a:pt x="0" y="0"/>
                  </a:lnTo>
                  <a:lnTo>
                    <a:pt x="68150" y="15240"/>
                  </a:lnTo>
                  <a:lnTo>
                    <a:pt x="2460736" y="15240"/>
                  </a:lnTo>
                  <a:lnTo>
                    <a:pt x="2514305" y="0"/>
                  </a:lnTo>
                  <a:close/>
                </a:path>
              </a:pathLst>
            </a:custGeom>
            <a:solidFill>
              <a:srgbClr val="00A6C5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937741" y="419100"/>
              <a:ext cx="2402840" cy="13970"/>
            </a:xfrm>
            <a:custGeom>
              <a:avLst/>
              <a:gdLst/>
              <a:ahLst/>
              <a:cxnLst/>
              <a:rect l="l" t="t" r="r" b="b"/>
              <a:pathLst>
                <a:path w="2402840" h="13970">
                  <a:moveTo>
                    <a:pt x="2402729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353624" y="13970"/>
                  </a:lnTo>
                  <a:lnTo>
                    <a:pt x="2402729" y="0"/>
                  </a:lnTo>
                  <a:close/>
                </a:path>
              </a:pathLst>
            </a:custGeom>
            <a:solidFill>
              <a:srgbClr val="00A6C4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994534" y="431800"/>
              <a:ext cx="2301875" cy="13970"/>
            </a:xfrm>
            <a:custGeom>
              <a:avLst/>
              <a:gdLst/>
              <a:ahLst/>
              <a:cxnLst/>
              <a:rect l="l" t="t" r="r" b="b"/>
              <a:pathLst>
                <a:path w="2301875" h="13970">
                  <a:moveTo>
                    <a:pt x="2301296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250916" y="13970"/>
                  </a:lnTo>
                  <a:lnTo>
                    <a:pt x="2256655" y="12700"/>
                  </a:lnTo>
                  <a:lnTo>
                    <a:pt x="2301296" y="0"/>
                  </a:lnTo>
                  <a:close/>
                </a:path>
              </a:pathLst>
            </a:custGeom>
            <a:solidFill>
              <a:srgbClr val="00A6C3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6051326" y="444500"/>
              <a:ext cx="2200275" cy="13970"/>
            </a:xfrm>
            <a:custGeom>
              <a:avLst/>
              <a:gdLst/>
              <a:ahLst/>
              <a:cxnLst/>
              <a:rect l="l" t="t" r="r" b="b"/>
              <a:pathLst>
                <a:path w="2200275" h="13970">
                  <a:moveTo>
                    <a:pt x="2199863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136729" y="13970"/>
                  </a:lnTo>
                  <a:lnTo>
                    <a:pt x="2199863" y="0"/>
                  </a:lnTo>
                  <a:close/>
                </a:path>
              </a:pathLst>
            </a:custGeom>
            <a:solidFill>
              <a:srgbClr val="00A7C2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108118" y="457200"/>
              <a:ext cx="2085975" cy="13970"/>
            </a:xfrm>
            <a:custGeom>
              <a:avLst/>
              <a:gdLst/>
              <a:ahLst/>
              <a:cxnLst/>
              <a:rect l="l" t="t" r="r" b="b"/>
              <a:pathLst>
                <a:path w="2085975" h="13970">
                  <a:moveTo>
                    <a:pt x="2085677" y="0"/>
                  </a:moveTo>
                  <a:lnTo>
                    <a:pt x="0" y="0"/>
                  </a:lnTo>
                  <a:lnTo>
                    <a:pt x="62471" y="13970"/>
                  </a:lnTo>
                  <a:lnTo>
                    <a:pt x="2022543" y="13970"/>
                  </a:lnTo>
                  <a:lnTo>
                    <a:pt x="2085677" y="0"/>
                  </a:lnTo>
                  <a:close/>
                </a:path>
              </a:pathLst>
            </a:custGeom>
            <a:solidFill>
              <a:srgbClr val="00A7C1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164910" y="469900"/>
              <a:ext cx="1971675" cy="15240"/>
            </a:xfrm>
            <a:custGeom>
              <a:avLst/>
              <a:gdLst/>
              <a:ahLst/>
              <a:cxnLst/>
              <a:rect l="l" t="t" r="r" b="b"/>
              <a:pathLst>
                <a:path w="1971675" h="15240">
                  <a:moveTo>
                    <a:pt x="1971490" y="0"/>
                  </a:moveTo>
                  <a:lnTo>
                    <a:pt x="0" y="0"/>
                  </a:lnTo>
                  <a:lnTo>
                    <a:pt x="68150" y="15239"/>
                  </a:lnTo>
                  <a:lnTo>
                    <a:pt x="1902617" y="15239"/>
                  </a:lnTo>
                  <a:lnTo>
                    <a:pt x="1971490" y="0"/>
                  </a:lnTo>
                  <a:close/>
                </a:path>
              </a:pathLst>
            </a:custGeom>
            <a:solidFill>
              <a:srgbClr val="00A7C0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227382" y="483869"/>
              <a:ext cx="1845945" cy="13970"/>
            </a:xfrm>
            <a:custGeom>
              <a:avLst/>
              <a:gdLst/>
              <a:ahLst/>
              <a:cxnLst/>
              <a:rect l="l" t="t" r="r" b="b"/>
              <a:pathLst>
                <a:path w="1845945" h="13970">
                  <a:moveTo>
                    <a:pt x="1845885" y="0"/>
                  </a:moveTo>
                  <a:lnTo>
                    <a:pt x="0" y="0"/>
                  </a:lnTo>
                  <a:lnTo>
                    <a:pt x="62471" y="13969"/>
                  </a:lnTo>
                  <a:lnTo>
                    <a:pt x="1782751" y="13969"/>
                  </a:lnTo>
                  <a:lnTo>
                    <a:pt x="1845885" y="0"/>
                  </a:lnTo>
                  <a:close/>
                </a:path>
              </a:pathLst>
            </a:custGeom>
            <a:solidFill>
              <a:srgbClr val="00A8BF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284174" y="496569"/>
              <a:ext cx="1732280" cy="13970"/>
            </a:xfrm>
            <a:custGeom>
              <a:avLst/>
              <a:gdLst/>
              <a:ahLst/>
              <a:cxnLst/>
              <a:rect l="l" t="t" r="r" b="b"/>
              <a:pathLst>
                <a:path w="1732279" h="13970">
                  <a:moveTo>
                    <a:pt x="1731699" y="0"/>
                  </a:moveTo>
                  <a:lnTo>
                    <a:pt x="0" y="0"/>
                  </a:lnTo>
                  <a:lnTo>
                    <a:pt x="34075" y="7619"/>
                  </a:lnTo>
                  <a:lnTo>
                    <a:pt x="72823" y="13969"/>
                  </a:lnTo>
                  <a:lnTo>
                    <a:pt x="1668565" y="13969"/>
                  </a:lnTo>
                  <a:lnTo>
                    <a:pt x="1731699" y="0"/>
                  </a:lnTo>
                  <a:close/>
                </a:path>
              </a:pathLst>
            </a:custGeom>
            <a:solidFill>
              <a:srgbClr val="00A8BE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349248" y="509269"/>
              <a:ext cx="1609725" cy="13970"/>
            </a:xfrm>
            <a:custGeom>
              <a:avLst/>
              <a:gdLst/>
              <a:ahLst/>
              <a:cxnLst/>
              <a:rect l="l" t="t" r="r" b="b"/>
              <a:pathLst>
                <a:path w="1609725" h="13970">
                  <a:moveTo>
                    <a:pt x="1609231" y="0"/>
                  </a:moveTo>
                  <a:lnTo>
                    <a:pt x="0" y="0"/>
                  </a:lnTo>
                  <a:lnTo>
                    <a:pt x="85245" y="13969"/>
                  </a:lnTo>
                  <a:lnTo>
                    <a:pt x="1528530" y="13969"/>
                  </a:lnTo>
                  <a:lnTo>
                    <a:pt x="1603491" y="1269"/>
                  </a:lnTo>
                  <a:lnTo>
                    <a:pt x="1609231" y="0"/>
                  </a:lnTo>
                  <a:close/>
                </a:path>
              </a:pathLst>
            </a:custGeom>
            <a:solidFill>
              <a:srgbClr val="00A9BD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426744" y="521969"/>
              <a:ext cx="1458595" cy="13970"/>
            </a:xfrm>
            <a:custGeom>
              <a:avLst/>
              <a:gdLst/>
              <a:ahLst/>
              <a:cxnLst/>
              <a:rect l="l" t="t" r="r" b="b"/>
              <a:pathLst>
                <a:path w="1458595" h="13970">
                  <a:moveTo>
                    <a:pt x="1458530" y="0"/>
                  </a:moveTo>
                  <a:lnTo>
                    <a:pt x="0" y="0"/>
                  </a:lnTo>
                  <a:lnTo>
                    <a:pt x="85245" y="13969"/>
                  </a:lnTo>
                  <a:lnTo>
                    <a:pt x="1376073" y="13969"/>
                  </a:lnTo>
                  <a:lnTo>
                    <a:pt x="1458530" y="0"/>
                  </a:lnTo>
                  <a:close/>
                </a:path>
              </a:pathLst>
            </a:custGeom>
            <a:solidFill>
              <a:srgbClr val="00A9BC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511990" y="535940"/>
              <a:ext cx="1290955" cy="13970"/>
            </a:xfrm>
            <a:custGeom>
              <a:avLst/>
              <a:gdLst/>
              <a:ahLst/>
              <a:cxnLst/>
              <a:rect l="l" t="t" r="r" b="b"/>
              <a:pathLst>
                <a:path w="1290954" h="13970">
                  <a:moveTo>
                    <a:pt x="1290828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208371" y="13970"/>
                  </a:lnTo>
                  <a:lnTo>
                    <a:pt x="1290828" y="0"/>
                  </a:lnTo>
                  <a:close/>
                </a:path>
              </a:pathLst>
            </a:custGeom>
            <a:solidFill>
              <a:srgbClr val="00A9BB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589485" y="548640"/>
              <a:ext cx="1138555" cy="13970"/>
            </a:xfrm>
            <a:custGeom>
              <a:avLst/>
              <a:gdLst/>
              <a:ahLst/>
              <a:cxnLst/>
              <a:rect l="l" t="t" r="r" b="b"/>
              <a:pathLst>
                <a:path w="1138554" h="13970">
                  <a:moveTo>
                    <a:pt x="1138371" y="0"/>
                  </a:moveTo>
                  <a:lnTo>
                    <a:pt x="0" y="0"/>
                  </a:lnTo>
                  <a:lnTo>
                    <a:pt x="85245" y="13970"/>
                  </a:lnTo>
                  <a:lnTo>
                    <a:pt x="1055914" y="13970"/>
                  </a:lnTo>
                  <a:lnTo>
                    <a:pt x="1138371" y="0"/>
                  </a:lnTo>
                  <a:close/>
                </a:path>
              </a:pathLst>
            </a:custGeom>
            <a:solidFill>
              <a:srgbClr val="00AABA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666981" y="561340"/>
              <a:ext cx="986155" cy="13970"/>
            </a:xfrm>
            <a:custGeom>
              <a:avLst/>
              <a:gdLst/>
              <a:ahLst/>
              <a:cxnLst/>
              <a:rect l="l" t="t" r="r" b="b"/>
              <a:pathLst>
                <a:path w="986154" h="13970">
                  <a:moveTo>
                    <a:pt x="985914" y="0"/>
                  </a:moveTo>
                  <a:lnTo>
                    <a:pt x="0" y="0"/>
                  </a:lnTo>
                  <a:lnTo>
                    <a:pt x="30998" y="5080"/>
                  </a:lnTo>
                  <a:lnTo>
                    <a:pt x="127306" y="13970"/>
                  </a:lnTo>
                  <a:lnTo>
                    <a:pt x="853450" y="13970"/>
                  </a:lnTo>
                  <a:lnTo>
                    <a:pt x="978418" y="1270"/>
                  </a:lnTo>
                  <a:lnTo>
                    <a:pt x="985914" y="0"/>
                  </a:lnTo>
                  <a:close/>
                </a:path>
              </a:pathLst>
            </a:custGeom>
            <a:solidFill>
              <a:srgbClr val="00AAB9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780530" y="574040"/>
              <a:ext cx="752475" cy="13970"/>
            </a:xfrm>
            <a:custGeom>
              <a:avLst/>
              <a:gdLst/>
              <a:ahLst/>
              <a:cxnLst/>
              <a:rect l="l" t="t" r="r" b="b"/>
              <a:pathLst>
                <a:path w="752475" h="13970">
                  <a:moveTo>
                    <a:pt x="752398" y="0"/>
                  </a:moveTo>
                  <a:lnTo>
                    <a:pt x="0" y="0"/>
                  </a:lnTo>
                  <a:lnTo>
                    <a:pt x="151341" y="13970"/>
                  </a:lnTo>
                  <a:lnTo>
                    <a:pt x="614934" y="13970"/>
                  </a:lnTo>
                  <a:lnTo>
                    <a:pt x="752398" y="0"/>
                  </a:lnTo>
                  <a:close/>
                </a:path>
              </a:pathLst>
            </a:custGeom>
            <a:solidFill>
              <a:srgbClr val="00AAB8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959384" y="586739"/>
              <a:ext cx="411480" cy="12700"/>
            </a:xfrm>
            <a:custGeom>
              <a:avLst/>
              <a:gdLst/>
              <a:ahLst/>
              <a:cxnLst/>
              <a:rect l="l" t="t" r="r" b="b"/>
              <a:pathLst>
                <a:path w="411479" h="12700">
                  <a:moveTo>
                    <a:pt x="411086" y="0"/>
                  </a:moveTo>
                  <a:lnTo>
                    <a:pt x="0" y="0"/>
                  </a:lnTo>
                  <a:lnTo>
                    <a:pt x="0" y="7620"/>
                  </a:lnTo>
                  <a:lnTo>
                    <a:pt x="55029" y="7620"/>
                  </a:lnTo>
                  <a:lnTo>
                    <a:pt x="55029" y="10160"/>
                  </a:lnTo>
                  <a:lnTo>
                    <a:pt x="144360" y="10160"/>
                  </a:lnTo>
                  <a:lnTo>
                    <a:pt x="144360" y="12700"/>
                  </a:lnTo>
                  <a:lnTo>
                    <a:pt x="258330" y="12700"/>
                  </a:lnTo>
                  <a:lnTo>
                    <a:pt x="258330" y="10160"/>
                  </a:lnTo>
                  <a:lnTo>
                    <a:pt x="335178" y="10160"/>
                  </a:lnTo>
                  <a:lnTo>
                    <a:pt x="335178" y="7620"/>
                  </a:lnTo>
                  <a:lnTo>
                    <a:pt x="411086" y="7620"/>
                  </a:lnTo>
                  <a:lnTo>
                    <a:pt x="411086" y="0"/>
                  </a:lnTo>
                  <a:close/>
                </a:path>
              </a:pathLst>
            </a:custGeom>
            <a:solidFill>
              <a:srgbClr val="00ABB7">
                <a:alpha val="45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3810" y="203200"/>
              <a:ext cx="9140190" cy="6477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0" y="247650"/>
              <a:ext cx="9144000" cy="56133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457200" y="1600200"/>
              <a:ext cx="8229600" cy="838200"/>
            </a:xfrm>
            <a:custGeom>
              <a:avLst/>
              <a:gdLst/>
              <a:ahLst/>
              <a:cxnLst/>
              <a:rect l="l" t="t" r="r" b="b"/>
              <a:pathLst>
                <a:path w="8229600" h="838200">
                  <a:moveTo>
                    <a:pt x="8229600" y="0"/>
                  </a:moveTo>
                  <a:lnTo>
                    <a:pt x="0" y="0"/>
                  </a:lnTo>
                  <a:lnTo>
                    <a:pt x="0" y="838200"/>
                  </a:lnTo>
                  <a:lnTo>
                    <a:pt x="8229600" y="83820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8" name="object 148"/>
          <p:cNvSpPr txBox="1"/>
          <p:nvPr/>
        </p:nvSpPr>
        <p:spPr>
          <a:xfrm>
            <a:off x="457200" y="1600200"/>
            <a:ext cx="8229600" cy="838200"/>
          </a:xfrm>
          <a:prstGeom prst="rect">
            <a:avLst/>
          </a:prstGeom>
          <a:ln w="19048">
            <a:solidFill>
              <a:srgbClr val="000000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5000" spc="-140" dirty="0">
                <a:solidFill>
                  <a:srgbClr val="FF0000"/>
                </a:solidFill>
                <a:latin typeface="Arial"/>
                <a:cs typeface="Arial"/>
              </a:rPr>
              <a:t>Structural</a:t>
            </a:r>
            <a:r>
              <a:rPr sz="5000" spc="-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5000" spc="-260" dirty="0">
                <a:solidFill>
                  <a:srgbClr val="FF0000"/>
                </a:solidFill>
                <a:latin typeface="Arial"/>
                <a:cs typeface="Arial"/>
              </a:rPr>
              <a:t>hazard</a:t>
            </a:r>
            <a:endParaRPr sz="50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510540" y="3233420"/>
            <a:ext cx="7074534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sz="3675" spc="89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60" dirty="0">
                <a:latin typeface="Times New Roman"/>
                <a:cs typeface="Times New Roman"/>
              </a:rPr>
              <a:t>Some </a:t>
            </a:r>
            <a:r>
              <a:rPr sz="2600" spc="85" dirty="0">
                <a:latin typeface="Times New Roman"/>
                <a:cs typeface="Times New Roman"/>
              </a:rPr>
              <a:t>pipeline processors have </a:t>
            </a:r>
            <a:r>
              <a:rPr sz="2600" spc="120" dirty="0" smtClean="0">
                <a:latin typeface="Times New Roman"/>
                <a:cs typeface="Times New Roman"/>
              </a:rPr>
              <a:t>shared</a:t>
            </a:r>
            <a:r>
              <a:rPr lang="en-US" sz="2600" spc="120" dirty="0" smtClean="0">
                <a:latin typeface="Times New Roman"/>
                <a:cs typeface="Times New Roman"/>
              </a:rPr>
              <a:t> </a:t>
            </a:r>
            <a:r>
              <a:rPr sz="2600" spc="-450" dirty="0" smtClean="0">
                <a:latin typeface="Times New Roman"/>
                <a:cs typeface="Times New Roman"/>
              </a:rPr>
              <a:t> </a:t>
            </a:r>
            <a:r>
              <a:rPr sz="2600" spc="90" dirty="0">
                <a:latin typeface="Times New Roman"/>
                <a:cs typeface="Times New Roman"/>
              </a:rPr>
              <a:t>a </a:t>
            </a:r>
            <a:r>
              <a:rPr sz="2600" spc="60" dirty="0">
                <a:latin typeface="Times New Roman"/>
                <a:cs typeface="Times New Roman"/>
              </a:rPr>
              <a:t>single-  </a:t>
            </a:r>
            <a:r>
              <a:rPr sz="2600" spc="114" dirty="0">
                <a:latin typeface="Times New Roman"/>
                <a:cs typeface="Times New Roman"/>
              </a:rPr>
              <a:t>memory </a:t>
            </a:r>
            <a:r>
              <a:rPr sz="2600" spc="85" dirty="0">
                <a:latin typeface="Times New Roman"/>
                <a:cs typeface="Times New Roman"/>
              </a:rPr>
              <a:t>pipeline </a:t>
            </a:r>
            <a:r>
              <a:rPr sz="2600" spc="55" dirty="0">
                <a:latin typeface="Times New Roman"/>
                <a:cs typeface="Times New Roman"/>
              </a:rPr>
              <a:t>for </a:t>
            </a:r>
            <a:r>
              <a:rPr sz="2600" spc="135" dirty="0">
                <a:latin typeface="Times New Roman"/>
                <a:cs typeface="Times New Roman"/>
              </a:rPr>
              <a:t>data </a:t>
            </a:r>
            <a:r>
              <a:rPr sz="2600" spc="155" dirty="0">
                <a:latin typeface="Times New Roman"/>
                <a:cs typeface="Times New Roman"/>
              </a:rPr>
              <a:t>and</a:t>
            </a:r>
            <a:r>
              <a:rPr sz="2600" spc="-415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instructions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78889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0550" y="1278889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457641" y="2308800"/>
            <a:ext cx="259715" cy="485775"/>
            <a:chOff x="4457641" y="2308800"/>
            <a:chExt cx="259715" cy="485775"/>
          </a:xfrm>
        </p:grpSpPr>
        <p:sp>
          <p:nvSpPr>
            <p:cNvPr id="5" name="object 5"/>
            <p:cNvSpPr/>
            <p:nvPr/>
          </p:nvSpPr>
          <p:spPr>
            <a:xfrm>
              <a:off x="4470400" y="2322829"/>
              <a:ext cx="232410" cy="114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70400" y="2360929"/>
              <a:ext cx="232410" cy="152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70400" y="2437129"/>
              <a:ext cx="232410" cy="152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470400" y="2513329"/>
              <a:ext cx="232410" cy="152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70400" y="2589529"/>
              <a:ext cx="232410" cy="152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70400" y="2665729"/>
              <a:ext cx="232410" cy="1143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470400" y="2321559"/>
              <a:ext cx="233679" cy="458470"/>
            </a:xfrm>
            <a:custGeom>
              <a:avLst/>
              <a:gdLst/>
              <a:ahLst/>
              <a:cxnLst/>
              <a:rect l="l" t="t" r="r" b="b"/>
              <a:pathLst>
                <a:path w="233679" h="458469">
                  <a:moveTo>
                    <a:pt x="0" y="0"/>
                  </a:moveTo>
                  <a:lnTo>
                    <a:pt x="233679" y="0"/>
                  </a:lnTo>
                  <a:lnTo>
                    <a:pt x="233679" y="458469"/>
                  </a:lnTo>
                  <a:lnTo>
                    <a:pt x="0" y="458469"/>
                  </a:lnTo>
                </a:path>
                <a:path w="233679" h="458469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5350" y="2760920"/>
              <a:ext cx="0" cy="33655"/>
            </a:xfrm>
            <a:custGeom>
              <a:avLst/>
              <a:gdLst/>
              <a:ahLst/>
              <a:cxnLst/>
              <a:rect l="l" t="t" r="r" b="b"/>
              <a:pathLst>
                <a:path h="33655">
                  <a:moveTo>
                    <a:pt x="0" y="0"/>
                  </a:moveTo>
                  <a:lnTo>
                    <a:pt x="0" y="331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4457641" y="4519871"/>
            <a:ext cx="259715" cy="484505"/>
            <a:chOff x="4457641" y="4519871"/>
            <a:chExt cx="259715" cy="484505"/>
          </a:xfrm>
        </p:grpSpPr>
        <p:sp>
          <p:nvSpPr>
            <p:cNvPr id="14" name="object 14"/>
            <p:cNvSpPr/>
            <p:nvPr/>
          </p:nvSpPr>
          <p:spPr>
            <a:xfrm>
              <a:off x="4470400" y="4532630"/>
              <a:ext cx="232410" cy="114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70400" y="4570730"/>
              <a:ext cx="232410" cy="152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70400" y="4646930"/>
              <a:ext cx="232410" cy="152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70400" y="4723130"/>
              <a:ext cx="232410" cy="15366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470400" y="4800600"/>
              <a:ext cx="232410" cy="152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470400" y="4876800"/>
              <a:ext cx="232410" cy="11303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70400" y="4532630"/>
              <a:ext cx="233679" cy="457200"/>
            </a:xfrm>
            <a:custGeom>
              <a:avLst/>
              <a:gdLst/>
              <a:ahLst/>
              <a:cxnLst/>
              <a:rect l="l" t="t" r="r" b="b"/>
              <a:pathLst>
                <a:path w="233679" h="457200">
                  <a:moveTo>
                    <a:pt x="0" y="0"/>
                  </a:moveTo>
                  <a:lnTo>
                    <a:pt x="233679" y="0"/>
                  </a:lnTo>
                  <a:lnTo>
                    <a:pt x="233679" y="457200"/>
                  </a:lnTo>
                  <a:lnTo>
                    <a:pt x="0" y="457200"/>
                  </a:lnTo>
                </a:path>
                <a:path w="233679" h="4572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05350" y="4970721"/>
              <a:ext cx="0" cy="33655"/>
            </a:xfrm>
            <a:custGeom>
              <a:avLst/>
              <a:gdLst/>
              <a:ahLst/>
              <a:cxnLst/>
              <a:rect l="l" t="t" r="r" b="b"/>
              <a:pathLst>
                <a:path h="33654">
                  <a:moveTo>
                    <a:pt x="0" y="0"/>
                  </a:moveTo>
                  <a:lnTo>
                    <a:pt x="0" y="331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/>
          <p:nvPr/>
        </p:nvSpPr>
        <p:spPr>
          <a:xfrm>
            <a:off x="4165600" y="2313939"/>
            <a:ext cx="538480" cy="459740"/>
          </a:xfrm>
          <a:custGeom>
            <a:avLst/>
            <a:gdLst/>
            <a:ahLst/>
            <a:cxnLst/>
            <a:rect l="l" t="t" r="r" b="b"/>
            <a:pathLst>
              <a:path w="538479" h="459739">
                <a:moveTo>
                  <a:pt x="267970" y="0"/>
                </a:moveTo>
                <a:lnTo>
                  <a:pt x="0" y="0"/>
                </a:lnTo>
                <a:lnTo>
                  <a:pt x="0" y="457200"/>
                </a:lnTo>
                <a:lnTo>
                  <a:pt x="267970" y="457200"/>
                </a:lnTo>
              </a:path>
              <a:path w="538479" h="459739">
                <a:moveTo>
                  <a:pt x="0" y="0"/>
                </a:moveTo>
                <a:lnTo>
                  <a:pt x="0" y="0"/>
                </a:lnTo>
              </a:path>
              <a:path w="538479" h="459739">
                <a:moveTo>
                  <a:pt x="270510" y="459739"/>
                </a:moveTo>
                <a:lnTo>
                  <a:pt x="270510" y="459739"/>
                </a:lnTo>
              </a:path>
              <a:path w="538479" h="459739">
                <a:moveTo>
                  <a:pt x="267970" y="0"/>
                </a:moveTo>
                <a:lnTo>
                  <a:pt x="538479" y="0"/>
                </a:lnTo>
                <a:lnTo>
                  <a:pt x="538479" y="457200"/>
                </a:lnTo>
                <a:lnTo>
                  <a:pt x="267970" y="457200"/>
                </a:lnTo>
              </a:path>
              <a:path w="538479" h="459739">
                <a:moveTo>
                  <a:pt x="267970" y="0"/>
                </a:moveTo>
                <a:lnTo>
                  <a:pt x="267970" y="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65600" y="4525009"/>
            <a:ext cx="538480" cy="458470"/>
          </a:xfrm>
          <a:custGeom>
            <a:avLst/>
            <a:gdLst/>
            <a:ahLst/>
            <a:cxnLst/>
            <a:rect l="l" t="t" r="r" b="b"/>
            <a:pathLst>
              <a:path w="538479" h="458470">
                <a:moveTo>
                  <a:pt x="267970" y="0"/>
                </a:moveTo>
                <a:lnTo>
                  <a:pt x="0" y="0"/>
                </a:lnTo>
                <a:lnTo>
                  <a:pt x="0" y="457200"/>
                </a:lnTo>
                <a:lnTo>
                  <a:pt x="267970" y="457200"/>
                </a:lnTo>
              </a:path>
              <a:path w="538479" h="458470">
                <a:moveTo>
                  <a:pt x="0" y="0"/>
                </a:moveTo>
                <a:lnTo>
                  <a:pt x="0" y="0"/>
                </a:lnTo>
              </a:path>
              <a:path w="538479" h="458470">
                <a:moveTo>
                  <a:pt x="270510" y="458469"/>
                </a:moveTo>
                <a:lnTo>
                  <a:pt x="270510" y="458469"/>
                </a:lnTo>
              </a:path>
              <a:path w="538479" h="458470">
                <a:moveTo>
                  <a:pt x="267970" y="0"/>
                </a:moveTo>
                <a:lnTo>
                  <a:pt x="538479" y="0"/>
                </a:lnTo>
                <a:lnTo>
                  <a:pt x="538479" y="457200"/>
                </a:lnTo>
                <a:lnTo>
                  <a:pt x="267970" y="457200"/>
                </a:lnTo>
              </a:path>
              <a:path w="538479" h="458470">
                <a:moveTo>
                  <a:pt x="267970" y="0"/>
                </a:moveTo>
                <a:lnTo>
                  <a:pt x="267970" y="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178358" y="4559300"/>
            <a:ext cx="5130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latin typeface="Arial Black"/>
                <a:cs typeface="Arial Black"/>
              </a:rPr>
              <a:t>M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455" dirty="0"/>
              <a:t>Single </a:t>
            </a:r>
            <a:r>
              <a:rPr spc="-530" dirty="0"/>
              <a:t>Memory </a:t>
            </a:r>
            <a:r>
              <a:rPr spc="-495" dirty="0"/>
              <a:t>is </a:t>
            </a:r>
            <a:r>
              <a:rPr spc="-490" dirty="0"/>
              <a:t>a </a:t>
            </a:r>
            <a:r>
              <a:rPr spc="-545" dirty="0"/>
              <a:t>Structural  </a:t>
            </a:r>
            <a:r>
              <a:rPr spc="-455" dirty="0"/>
              <a:t>Hazard</a:t>
            </a:r>
          </a:p>
        </p:txBody>
      </p:sp>
      <p:grpSp>
        <p:nvGrpSpPr>
          <p:cNvPr id="26" name="object 26"/>
          <p:cNvGrpSpPr/>
          <p:nvPr/>
        </p:nvGrpSpPr>
        <p:grpSpPr>
          <a:xfrm>
            <a:off x="819150" y="2352039"/>
            <a:ext cx="114300" cy="3227070"/>
            <a:chOff x="819150" y="2352039"/>
            <a:chExt cx="114300" cy="3227070"/>
          </a:xfrm>
        </p:grpSpPr>
        <p:sp>
          <p:nvSpPr>
            <p:cNvPr id="27" name="object 27"/>
            <p:cNvSpPr/>
            <p:nvPr/>
          </p:nvSpPr>
          <p:spPr>
            <a:xfrm>
              <a:off x="876300" y="2352039"/>
              <a:ext cx="0" cy="3119120"/>
            </a:xfrm>
            <a:custGeom>
              <a:avLst/>
              <a:gdLst/>
              <a:ahLst/>
              <a:cxnLst/>
              <a:rect l="l" t="t" r="r" b="b"/>
              <a:pathLst>
                <a:path h="3119120">
                  <a:moveTo>
                    <a:pt x="0" y="0"/>
                  </a:moveTo>
                  <a:lnTo>
                    <a:pt x="0" y="311912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19150" y="5463539"/>
              <a:ext cx="114300" cy="115570"/>
            </a:xfrm>
            <a:custGeom>
              <a:avLst/>
              <a:gdLst/>
              <a:ahLst/>
              <a:cxnLst/>
              <a:rect l="l" t="t" r="r" b="b"/>
              <a:pathLst>
                <a:path w="114300" h="115570">
                  <a:moveTo>
                    <a:pt x="114300" y="0"/>
                  </a:moveTo>
                  <a:lnTo>
                    <a:pt x="0" y="0"/>
                  </a:lnTo>
                  <a:lnTo>
                    <a:pt x="57150" y="11557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543050" y="1808479"/>
            <a:ext cx="6330950" cy="4535170"/>
            <a:chOff x="1543050" y="1808479"/>
            <a:chExt cx="6330950" cy="4535170"/>
          </a:xfrm>
        </p:grpSpPr>
        <p:sp>
          <p:nvSpPr>
            <p:cNvPr id="30" name="object 30"/>
            <p:cNvSpPr/>
            <p:nvPr/>
          </p:nvSpPr>
          <p:spPr>
            <a:xfrm>
              <a:off x="1562100" y="1865629"/>
              <a:ext cx="6205220" cy="0"/>
            </a:xfrm>
            <a:custGeom>
              <a:avLst/>
              <a:gdLst/>
              <a:ahLst/>
              <a:cxnLst/>
              <a:rect l="l" t="t" r="r" b="b"/>
              <a:pathLst>
                <a:path w="6205220">
                  <a:moveTo>
                    <a:pt x="0" y="0"/>
                  </a:moveTo>
                  <a:lnTo>
                    <a:pt x="620522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759700" y="1808479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0"/>
                  </a:moveTo>
                  <a:lnTo>
                    <a:pt x="0" y="114300"/>
                  </a:lnTo>
                  <a:lnTo>
                    <a:pt x="114300" y="57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743200" y="18707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730500" y="19329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743200" y="20218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730500" y="2084069"/>
              <a:ext cx="25400" cy="403860"/>
            </a:xfrm>
            <a:custGeom>
              <a:avLst/>
              <a:gdLst/>
              <a:ahLst/>
              <a:cxnLst/>
              <a:rect l="l" t="t" r="r" b="b"/>
              <a:pathLst>
                <a:path w="25400" h="403860">
                  <a:moveTo>
                    <a:pt x="0" y="0"/>
                  </a:moveTo>
                  <a:lnTo>
                    <a:pt x="25400" y="0"/>
                  </a:lnTo>
                </a:path>
                <a:path w="25400" h="403860">
                  <a:moveTo>
                    <a:pt x="0" y="50800"/>
                  </a:moveTo>
                  <a:lnTo>
                    <a:pt x="25400" y="50800"/>
                  </a:lnTo>
                </a:path>
                <a:path w="25400" h="403860">
                  <a:moveTo>
                    <a:pt x="0" y="101600"/>
                  </a:moveTo>
                  <a:lnTo>
                    <a:pt x="25400" y="101600"/>
                  </a:lnTo>
                </a:path>
                <a:path w="25400" h="403860">
                  <a:moveTo>
                    <a:pt x="0" y="151129"/>
                  </a:moveTo>
                  <a:lnTo>
                    <a:pt x="25400" y="151129"/>
                  </a:lnTo>
                </a:path>
                <a:path w="25400" h="403860">
                  <a:moveTo>
                    <a:pt x="0" y="201929"/>
                  </a:moveTo>
                  <a:lnTo>
                    <a:pt x="25400" y="201929"/>
                  </a:lnTo>
                </a:path>
                <a:path w="25400" h="403860">
                  <a:moveTo>
                    <a:pt x="0" y="252729"/>
                  </a:moveTo>
                  <a:lnTo>
                    <a:pt x="25400" y="252729"/>
                  </a:lnTo>
                </a:path>
                <a:path w="25400" h="403860">
                  <a:moveTo>
                    <a:pt x="0" y="302259"/>
                  </a:moveTo>
                  <a:lnTo>
                    <a:pt x="25400" y="302259"/>
                  </a:lnTo>
                </a:path>
                <a:path w="25400" h="403860">
                  <a:moveTo>
                    <a:pt x="0" y="353059"/>
                  </a:moveTo>
                  <a:lnTo>
                    <a:pt x="25400" y="353059"/>
                  </a:lnTo>
                </a:path>
                <a:path w="25400" h="403860">
                  <a:moveTo>
                    <a:pt x="0" y="403859"/>
                  </a:moveTo>
                  <a:lnTo>
                    <a:pt x="25400" y="40385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743200" y="252602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730500" y="258825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43200" y="267715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730500" y="273938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43200" y="28282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730500" y="289051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29"/>
                  </a:moveTo>
                  <a:lnTo>
                    <a:pt x="25400" y="151129"/>
                  </a:lnTo>
                </a:path>
                <a:path w="25400" h="554989">
                  <a:moveTo>
                    <a:pt x="0" y="201929"/>
                  </a:moveTo>
                  <a:lnTo>
                    <a:pt x="25400" y="201929"/>
                  </a:lnTo>
                </a:path>
                <a:path w="25400" h="554989">
                  <a:moveTo>
                    <a:pt x="0" y="252729"/>
                  </a:moveTo>
                  <a:lnTo>
                    <a:pt x="25400" y="252729"/>
                  </a:lnTo>
                </a:path>
                <a:path w="25400" h="554989">
                  <a:moveTo>
                    <a:pt x="0" y="302259"/>
                  </a:moveTo>
                  <a:lnTo>
                    <a:pt x="25400" y="302259"/>
                  </a:lnTo>
                </a:path>
                <a:path w="25400" h="554989">
                  <a:moveTo>
                    <a:pt x="0" y="353059"/>
                  </a:moveTo>
                  <a:lnTo>
                    <a:pt x="25400" y="353059"/>
                  </a:lnTo>
                </a:path>
                <a:path w="25400" h="554989">
                  <a:moveTo>
                    <a:pt x="0" y="403859"/>
                  </a:moveTo>
                  <a:lnTo>
                    <a:pt x="25400" y="403859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743200" y="34836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730500" y="35458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43200" y="36347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730500" y="369696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743200" y="378586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730500" y="3848100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743200" y="44411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730500" y="45034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743200" y="459231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730500" y="46545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743200" y="474345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730500" y="480567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743200" y="539877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730500" y="546100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743200" y="554990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730500" y="561212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743200" y="620522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730500" y="62674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429000" y="18707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416300" y="19329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429000" y="20218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416300" y="2084069"/>
              <a:ext cx="25400" cy="403860"/>
            </a:xfrm>
            <a:custGeom>
              <a:avLst/>
              <a:gdLst/>
              <a:ahLst/>
              <a:cxnLst/>
              <a:rect l="l" t="t" r="r" b="b"/>
              <a:pathLst>
                <a:path w="25400" h="403860">
                  <a:moveTo>
                    <a:pt x="0" y="0"/>
                  </a:moveTo>
                  <a:lnTo>
                    <a:pt x="25400" y="0"/>
                  </a:lnTo>
                </a:path>
                <a:path w="25400" h="403860">
                  <a:moveTo>
                    <a:pt x="0" y="50800"/>
                  </a:moveTo>
                  <a:lnTo>
                    <a:pt x="25400" y="50800"/>
                  </a:lnTo>
                </a:path>
                <a:path w="25400" h="403860">
                  <a:moveTo>
                    <a:pt x="0" y="101600"/>
                  </a:moveTo>
                  <a:lnTo>
                    <a:pt x="25400" y="101600"/>
                  </a:lnTo>
                </a:path>
                <a:path w="25400" h="403860">
                  <a:moveTo>
                    <a:pt x="0" y="151129"/>
                  </a:moveTo>
                  <a:lnTo>
                    <a:pt x="25400" y="151129"/>
                  </a:lnTo>
                </a:path>
                <a:path w="25400" h="403860">
                  <a:moveTo>
                    <a:pt x="0" y="201929"/>
                  </a:moveTo>
                  <a:lnTo>
                    <a:pt x="25400" y="201929"/>
                  </a:lnTo>
                </a:path>
                <a:path w="25400" h="403860">
                  <a:moveTo>
                    <a:pt x="0" y="252729"/>
                  </a:moveTo>
                  <a:lnTo>
                    <a:pt x="25400" y="252729"/>
                  </a:lnTo>
                </a:path>
                <a:path w="25400" h="403860">
                  <a:moveTo>
                    <a:pt x="0" y="302259"/>
                  </a:moveTo>
                  <a:lnTo>
                    <a:pt x="25400" y="302259"/>
                  </a:lnTo>
                </a:path>
                <a:path w="25400" h="403860">
                  <a:moveTo>
                    <a:pt x="0" y="353059"/>
                  </a:moveTo>
                  <a:lnTo>
                    <a:pt x="25400" y="353059"/>
                  </a:lnTo>
                </a:path>
                <a:path w="25400" h="403860">
                  <a:moveTo>
                    <a:pt x="0" y="403859"/>
                  </a:moveTo>
                  <a:lnTo>
                    <a:pt x="25400" y="40385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429000" y="252602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416300" y="258825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429000" y="267715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416300" y="273938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429000" y="28282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416300" y="289051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29"/>
                  </a:moveTo>
                  <a:lnTo>
                    <a:pt x="25400" y="151129"/>
                  </a:lnTo>
                </a:path>
                <a:path w="25400" h="554989">
                  <a:moveTo>
                    <a:pt x="0" y="201929"/>
                  </a:moveTo>
                  <a:lnTo>
                    <a:pt x="25400" y="201929"/>
                  </a:lnTo>
                </a:path>
                <a:path w="25400" h="554989">
                  <a:moveTo>
                    <a:pt x="0" y="252729"/>
                  </a:moveTo>
                  <a:lnTo>
                    <a:pt x="25400" y="252729"/>
                  </a:lnTo>
                </a:path>
                <a:path w="25400" h="554989">
                  <a:moveTo>
                    <a:pt x="0" y="302259"/>
                  </a:moveTo>
                  <a:lnTo>
                    <a:pt x="25400" y="302259"/>
                  </a:lnTo>
                </a:path>
                <a:path w="25400" h="554989">
                  <a:moveTo>
                    <a:pt x="0" y="353059"/>
                  </a:moveTo>
                  <a:lnTo>
                    <a:pt x="25400" y="353059"/>
                  </a:lnTo>
                </a:path>
                <a:path w="25400" h="554989">
                  <a:moveTo>
                    <a:pt x="0" y="403859"/>
                  </a:moveTo>
                  <a:lnTo>
                    <a:pt x="25400" y="403859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429000" y="34836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416300" y="35458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429000" y="36347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416300" y="369696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429000" y="378586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416300" y="3848100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429000" y="44411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416300" y="45034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429000" y="459231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416300" y="46545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429000" y="474345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416300" y="480567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429000" y="539877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416300" y="546100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429000" y="554990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416300" y="561212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429000" y="620522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416300" y="62674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114800" y="18707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102100" y="19329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114800" y="20218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102100" y="2084069"/>
              <a:ext cx="25400" cy="403860"/>
            </a:xfrm>
            <a:custGeom>
              <a:avLst/>
              <a:gdLst/>
              <a:ahLst/>
              <a:cxnLst/>
              <a:rect l="l" t="t" r="r" b="b"/>
              <a:pathLst>
                <a:path w="25400" h="403860">
                  <a:moveTo>
                    <a:pt x="0" y="0"/>
                  </a:moveTo>
                  <a:lnTo>
                    <a:pt x="25400" y="0"/>
                  </a:lnTo>
                </a:path>
                <a:path w="25400" h="403860">
                  <a:moveTo>
                    <a:pt x="0" y="50800"/>
                  </a:moveTo>
                  <a:lnTo>
                    <a:pt x="25400" y="50800"/>
                  </a:lnTo>
                </a:path>
                <a:path w="25400" h="403860">
                  <a:moveTo>
                    <a:pt x="0" y="101600"/>
                  </a:moveTo>
                  <a:lnTo>
                    <a:pt x="25400" y="101600"/>
                  </a:lnTo>
                </a:path>
                <a:path w="25400" h="403860">
                  <a:moveTo>
                    <a:pt x="0" y="151129"/>
                  </a:moveTo>
                  <a:lnTo>
                    <a:pt x="25400" y="151129"/>
                  </a:lnTo>
                </a:path>
                <a:path w="25400" h="403860">
                  <a:moveTo>
                    <a:pt x="0" y="201929"/>
                  </a:moveTo>
                  <a:lnTo>
                    <a:pt x="25400" y="201929"/>
                  </a:lnTo>
                </a:path>
                <a:path w="25400" h="403860">
                  <a:moveTo>
                    <a:pt x="0" y="252729"/>
                  </a:moveTo>
                  <a:lnTo>
                    <a:pt x="25400" y="252729"/>
                  </a:lnTo>
                </a:path>
                <a:path w="25400" h="403860">
                  <a:moveTo>
                    <a:pt x="0" y="302259"/>
                  </a:moveTo>
                  <a:lnTo>
                    <a:pt x="25400" y="302259"/>
                  </a:lnTo>
                </a:path>
                <a:path w="25400" h="403860">
                  <a:moveTo>
                    <a:pt x="0" y="353059"/>
                  </a:moveTo>
                  <a:lnTo>
                    <a:pt x="25400" y="353059"/>
                  </a:lnTo>
                </a:path>
                <a:path w="25400" h="403860">
                  <a:moveTo>
                    <a:pt x="0" y="403859"/>
                  </a:moveTo>
                  <a:lnTo>
                    <a:pt x="25400" y="40385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114800" y="252602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102100" y="258825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114800" y="267715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102100" y="273938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114800" y="28282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102100" y="289051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29"/>
                  </a:moveTo>
                  <a:lnTo>
                    <a:pt x="25400" y="151129"/>
                  </a:lnTo>
                </a:path>
                <a:path w="25400" h="554989">
                  <a:moveTo>
                    <a:pt x="0" y="201929"/>
                  </a:moveTo>
                  <a:lnTo>
                    <a:pt x="25400" y="201929"/>
                  </a:lnTo>
                </a:path>
                <a:path w="25400" h="554989">
                  <a:moveTo>
                    <a:pt x="0" y="252729"/>
                  </a:moveTo>
                  <a:lnTo>
                    <a:pt x="25400" y="252729"/>
                  </a:lnTo>
                </a:path>
                <a:path w="25400" h="554989">
                  <a:moveTo>
                    <a:pt x="0" y="302259"/>
                  </a:moveTo>
                  <a:lnTo>
                    <a:pt x="25400" y="302259"/>
                  </a:lnTo>
                </a:path>
                <a:path w="25400" h="554989">
                  <a:moveTo>
                    <a:pt x="0" y="353059"/>
                  </a:moveTo>
                  <a:lnTo>
                    <a:pt x="25400" y="353059"/>
                  </a:lnTo>
                </a:path>
                <a:path w="25400" h="554989">
                  <a:moveTo>
                    <a:pt x="0" y="403859"/>
                  </a:moveTo>
                  <a:lnTo>
                    <a:pt x="25400" y="403859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114800" y="34836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102100" y="35458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114800" y="36347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102100" y="369696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114800" y="378586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102100" y="3848100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114800" y="44411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102100" y="45034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114800" y="459231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102100" y="46545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114800" y="474345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102100" y="480567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114800" y="539877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102100" y="546100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114800" y="554990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102100" y="561212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114800" y="620522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102100" y="62674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800600" y="18707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787900" y="19329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800600" y="20218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787900" y="2084069"/>
              <a:ext cx="25400" cy="403860"/>
            </a:xfrm>
            <a:custGeom>
              <a:avLst/>
              <a:gdLst/>
              <a:ahLst/>
              <a:cxnLst/>
              <a:rect l="l" t="t" r="r" b="b"/>
              <a:pathLst>
                <a:path w="25400" h="403860">
                  <a:moveTo>
                    <a:pt x="0" y="0"/>
                  </a:moveTo>
                  <a:lnTo>
                    <a:pt x="25400" y="0"/>
                  </a:lnTo>
                </a:path>
                <a:path w="25400" h="403860">
                  <a:moveTo>
                    <a:pt x="0" y="50800"/>
                  </a:moveTo>
                  <a:lnTo>
                    <a:pt x="25400" y="50800"/>
                  </a:lnTo>
                </a:path>
                <a:path w="25400" h="403860">
                  <a:moveTo>
                    <a:pt x="0" y="101600"/>
                  </a:moveTo>
                  <a:lnTo>
                    <a:pt x="25400" y="101600"/>
                  </a:lnTo>
                </a:path>
                <a:path w="25400" h="403860">
                  <a:moveTo>
                    <a:pt x="0" y="151129"/>
                  </a:moveTo>
                  <a:lnTo>
                    <a:pt x="25400" y="151129"/>
                  </a:lnTo>
                </a:path>
                <a:path w="25400" h="403860">
                  <a:moveTo>
                    <a:pt x="0" y="201929"/>
                  </a:moveTo>
                  <a:lnTo>
                    <a:pt x="25400" y="201929"/>
                  </a:lnTo>
                </a:path>
                <a:path w="25400" h="403860">
                  <a:moveTo>
                    <a:pt x="0" y="252729"/>
                  </a:moveTo>
                  <a:lnTo>
                    <a:pt x="25400" y="252729"/>
                  </a:lnTo>
                </a:path>
                <a:path w="25400" h="403860">
                  <a:moveTo>
                    <a:pt x="0" y="302259"/>
                  </a:moveTo>
                  <a:lnTo>
                    <a:pt x="25400" y="302259"/>
                  </a:lnTo>
                </a:path>
                <a:path w="25400" h="403860">
                  <a:moveTo>
                    <a:pt x="0" y="353059"/>
                  </a:moveTo>
                  <a:lnTo>
                    <a:pt x="25400" y="353059"/>
                  </a:lnTo>
                </a:path>
                <a:path w="25400" h="403860">
                  <a:moveTo>
                    <a:pt x="0" y="403859"/>
                  </a:moveTo>
                  <a:lnTo>
                    <a:pt x="25400" y="40385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800600" y="252602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787900" y="258825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800600" y="267715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787900" y="273938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4800600" y="28282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787900" y="289051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29"/>
                  </a:moveTo>
                  <a:lnTo>
                    <a:pt x="25400" y="151129"/>
                  </a:lnTo>
                </a:path>
                <a:path w="25400" h="554989">
                  <a:moveTo>
                    <a:pt x="0" y="201929"/>
                  </a:moveTo>
                  <a:lnTo>
                    <a:pt x="25400" y="201929"/>
                  </a:lnTo>
                </a:path>
                <a:path w="25400" h="554989">
                  <a:moveTo>
                    <a:pt x="0" y="252729"/>
                  </a:moveTo>
                  <a:lnTo>
                    <a:pt x="25400" y="252729"/>
                  </a:lnTo>
                </a:path>
                <a:path w="25400" h="554989">
                  <a:moveTo>
                    <a:pt x="0" y="302259"/>
                  </a:moveTo>
                  <a:lnTo>
                    <a:pt x="25400" y="302259"/>
                  </a:lnTo>
                </a:path>
                <a:path w="25400" h="554989">
                  <a:moveTo>
                    <a:pt x="0" y="353059"/>
                  </a:moveTo>
                  <a:lnTo>
                    <a:pt x="25400" y="353059"/>
                  </a:lnTo>
                </a:path>
                <a:path w="25400" h="554989">
                  <a:moveTo>
                    <a:pt x="0" y="403859"/>
                  </a:moveTo>
                  <a:lnTo>
                    <a:pt x="25400" y="403859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800600" y="34836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787900" y="35458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4800600" y="36347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4787900" y="369696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4800600" y="378586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4787900" y="3848100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4800600" y="44411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4787900" y="45034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4800600" y="459231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4787900" y="46545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4800600" y="474345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4787900" y="480567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4800600" y="539877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4787900" y="546100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4800600" y="554990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4787900" y="561212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4800600" y="620522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4787900" y="62674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486400" y="18707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473700" y="19329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486400" y="20218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473700" y="2084069"/>
              <a:ext cx="25400" cy="403860"/>
            </a:xfrm>
            <a:custGeom>
              <a:avLst/>
              <a:gdLst/>
              <a:ahLst/>
              <a:cxnLst/>
              <a:rect l="l" t="t" r="r" b="b"/>
              <a:pathLst>
                <a:path w="25400" h="403860">
                  <a:moveTo>
                    <a:pt x="0" y="0"/>
                  </a:moveTo>
                  <a:lnTo>
                    <a:pt x="25400" y="0"/>
                  </a:lnTo>
                </a:path>
                <a:path w="25400" h="403860">
                  <a:moveTo>
                    <a:pt x="0" y="50800"/>
                  </a:moveTo>
                  <a:lnTo>
                    <a:pt x="25400" y="50800"/>
                  </a:lnTo>
                </a:path>
                <a:path w="25400" h="403860">
                  <a:moveTo>
                    <a:pt x="0" y="101600"/>
                  </a:moveTo>
                  <a:lnTo>
                    <a:pt x="25400" y="101600"/>
                  </a:lnTo>
                </a:path>
                <a:path w="25400" h="403860">
                  <a:moveTo>
                    <a:pt x="0" y="151129"/>
                  </a:moveTo>
                  <a:lnTo>
                    <a:pt x="25400" y="151129"/>
                  </a:lnTo>
                </a:path>
                <a:path w="25400" h="403860">
                  <a:moveTo>
                    <a:pt x="0" y="201929"/>
                  </a:moveTo>
                  <a:lnTo>
                    <a:pt x="25400" y="201929"/>
                  </a:lnTo>
                </a:path>
                <a:path w="25400" h="403860">
                  <a:moveTo>
                    <a:pt x="0" y="252729"/>
                  </a:moveTo>
                  <a:lnTo>
                    <a:pt x="25400" y="252729"/>
                  </a:lnTo>
                </a:path>
                <a:path w="25400" h="403860">
                  <a:moveTo>
                    <a:pt x="0" y="302259"/>
                  </a:moveTo>
                  <a:lnTo>
                    <a:pt x="25400" y="302259"/>
                  </a:lnTo>
                </a:path>
                <a:path w="25400" h="403860">
                  <a:moveTo>
                    <a:pt x="0" y="353059"/>
                  </a:moveTo>
                  <a:lnTo>
                    <a:pt x="25400" y="353059"/>
                  </a:lnTo>
                </a:path>
                <a:path w="25400" h="403860">
                  <a:moveTo>
                    <a:pt x="0" y="403859"/>
                  </a:moveTo>
                  <a:lnTo>
                    <a:pt x="25400" y="40385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486400" y="252602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473700" y="258825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486400" y="267715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473700" y="273938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486400" y="28282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473700" y="289051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29"/>
                  </a:moveTo>
                  <a:lnTo>
                    <a:pt x="25400" y="151129"/>
                  </a:lnTo>
                </a:path>
                <a:path w="25400" h="554989">
                  <a:moveTo>
                    <a:pt x="0" y="201929"/>
                  </a:moveTo>
                  <a:lnTo>
                    <a:pt x="25400" y="201929"/>
                  </a:lnTo>
                </a:path>
                <a:path w="25400" h="554989">
                  <a:moveTo>
                    <a:pt x="0" y="252729"/>
                  </a:moveTo>
                  <a:lnTo>
                    <a:pt x="25400" y="252729"/>
                  </a:lnTo>
                </a:path>
                <a:path w="25400" h="554989">
                  <a:moveTo>
                    <a:pt x="0" y="302259"/>
                  </a:moveTo>
                  <a:lnTo>
                    <a:pt x="25400" y="302259"/>
                  </a:lnTo>
                </a:path>
                <a:path w="25400" h="554989">
                  <a:moveTo>
                    <a:pt x="0" y="353059"/>
                  </a:moveTo>
                  <a:lnTo>
                    <a:pt x="25400" y="353059"/>
                  </a:lnTo>
                </a:path>
                <a:path w="25400" h="554989">
                  <a:moveTo>
                    <a:pt x="0" y="403859"/>
                  </a:moveTo>
                  <a:lnTo>
                    <a:pt x="25400" y="403859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486400" y="34836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473700" y="35458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486400" y="36347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473700" y="369696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486400" y="378586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473700" y="3848100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486400" y="44411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473700" y="45034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486400" y="459231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473700" y="46545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486400" y="474345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473700" y="480567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486400" y="539877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473700" y="546100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486400" y="554990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473700" y="561212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486400" y="620522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473700" y="62674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6172200" y="18707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6159500" y="19329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6172200" y="20218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6159500" y="2084069"/>
              <a:ext cx="25400" cy="403860"/>
            </a:xfrm>
            <a:custGeom>
              <a:avLst/>
              <a:gdLst/>
              <a:ahLst/>
              <a:cxnLst/>
              <a:rect l="l" t="t" r="r" b="b"/>
              <a:pathLst>
                <a:path w="25400" h="403860">
                  <a:moveTo>
                    <a:pt x="0" y="0"/>
                  </a:moveTo>
                  <a:lnTo>
                    <a:pt x="25400" y="0"/>
                  </a:lnTo>
                </a:path>
                <a:path w="25400" h="403860">
                  <a:moveTo>
                    <a:pt x="0" y="50800"/>
                  </a:moveTo>
                  <a:lnTo>
                    <a:pt x="25400" y="50800"/>
                  </a:lnTo>
                </a:path>
                <a:path w="25400" h="403860">
                  <a:moveTo>
                    <a:pt x="0" y="101600"/>
                  </a:moveTo>
                  <a:lnTo>
                    <a:pt x="25400" y="101600"/>
                  </a:lnTo>
                </a:path>
                <a:path w="25400" h="403860">
                  <a:moveTo>
                    <a:pt x="0" y="151129"/>
                  </a:moveTo>
                  <a:lnTo>
                    <a:pt x="25400" y="151129"/>
                  </a:lnTo>
                </a:path>
                <a:path w="25400" h="403860">
                  <a:moveTo>
                    <a:pt x="0" y="201929"/>
                  </a:moveTo>
                  <a:lnTo>
                    <a:pt x="25400" y="201929"/>
                  </a:lnTo>
                </a:path>
                <a:path w="25400" h="403860">
                  <a:moveTo>
                    <a:pt x="0" y="252729"/>
                  </a:moveTo>
                  <a:lnTo>
                    <a:pt x="25400" y="252729"/>
                  </a:lnTo>
                </a:path>
                <a:path w="25400" h="403860">
                  <a:moveTo>
                    <a:pt x="0" y="302259"/>
                  </a:moveTo>
                  <a:lnTo>
                    <a:pt x="25400" y="302259"/>
                  </a:lnTo>
                </a:path>
                <a:path w="25400" h="403860">
                  <a:moveTo>
                    <a:pt x="0" y="353059"/>
                  </a:moveTo>
                  <a:lnTo>
                    <a:pt x="25400" y="353059"/>
                  </a:lnTo>
                </a:path>
                <a:path w="25400" h="403860">
                  <a:moveTo>
                    <a:pt x="0" y="403859"/>
                  </a:moveTo>
                  <a:lnTo>
                    <a:pt x="25400" y="40385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6172200" y="252602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6159500" y="258825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6172200" y="267715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6159500" y="273938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6172200" y="28282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6159500" y="289051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29"/>
                  </a:moveTo>
                  <a:lnTo>
                    <a:pt x="25400" y="151129"/>
                  </a:lnTo>
                </a:path>
                <a:path w="25400" h="554989">
                  <a:moveTo>
                    <a:pt x="0" y="201929"/>
                  </a:moveTo>
                  <a:lnTo>
                    <a:pt x="25400" y="201929"/>
                  </a:lnTo>
                </a:path>
                <a:path w="25400" h="554989">
                  <a:moveTo>
                    <a:pt x="0" y="252729"/>
                  </a:moveTo>
                  <a:lnTo>
                    <a:pt x="25400" y="252729"/>
                  </a:lnTo>
                </a:path>
                <a:path w="25400" h="554989">
                  <a:moveTo>
                    <a:pt x="0" y="302259"/>
                  </a:moveTo>
                  <a:lnTo>
                    <a:pt x="25400" y="302259"/>
                  </a:lnTo>
                </a:path>
                <a:path w="25400" h="554989">
                  <a:moveTo>
                    <a:pt x="0" y="353059"/>
                  </a:moveTo>
                  <a:lnTo>
                    <a:pt x="25400" y="353059"/>
                  </a:lnTo>
                </a:path>
                <a:path w="25400" h="554989">
                  <a:moveTo>
                    <a:pt x="0" y="403859"/>
                  </a:moveTo>
                  <a:lnTo>
                    <a:pt x="25400" y="403859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6172200" y="34836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6159500" y="35458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6172200" y="36347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6159500" y="369696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6172200" y="378586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6159500" y="3848100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6172200" y="44411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6159500" y="45034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6172200" y="459231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6159500" y="46545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6172200" y="474345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6159500" y="480567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6172200" y="539877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6159500" y="546100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172200" y="554990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6159500" y="561212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6172200" y="620522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6159500" y="62674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6858000" y="18707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6845300" y="19329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858000" y="20218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6845300" y="2084069"/>
              <a:ext cx="25400" cy="403860"/>
            </a:xfrm>
            <a:custGeom>
              <a:avLst/>
              <a:gdLst/>
              <a:ahLst/>
              <a:cxnLst/>
              <a:rect l="l" t="t" r="r" b="b"/>
              <a:pathLst>
                <a:path w="25400" h="403860">
                  <a:moveTo>
                    <a:pt x="0" y="0"/>
                  </a:moveTo>
                  <a:lnTo>
                    <a:pt x="25400" y="0"/>
                  </a:lnTo>
                </a:path>
                <a:path w="25400" h="403860">
                  <a:moveTo>
                    <a:pt x="0" y="50800"/>
                  </a:moveTo>
                  <a:lnTo>
                    <a:pt x="25400" y="50800"/>
                  </a:lnTo>
                </a:path>
                <a:path w="25400" h="403860">
                  <a:moveTo>
                    <a:pt x="0" y="101600"/>
                  </a:moveTo>
                  <a:lnTo>
                    <a:pt x="25400" y="101600"/>
                  </a:lnTo>
                </a:path>
                <a:path w="25400" h="403860">
                  <a:moveTo>
                    <a:pt x="0" y="151129"/>
                  </a:moveTo>
                  <a:lnTo>
                    <a:pt x="25400" y="151129"/>
                  </a:lnTo>
                </a:path>
                <a:path w="25400" h="403860">
                  <a:moveTo>
                    <a:pt x="0" y="201929"/>
                  </a:moveTo>
                  <a:lnTo>
                    <a:pt x="25400" y="201929"/>
                  </a:lnTo>
                </a:path>
                <a:path w="25400" h="403860">
                  <a:moveTo>
                    <a:pt x="0" y="252729"/>
                  </a:moveTo>
                  <a:lnTo>
                    <a:pt x="25400" y="252729"/>
                  </a:lnTo>
                </a:path>
                <a:path w="25400" h="403860">
                  <a:moveTo>
                    <a:pt x="0" y="302259"/>
                  </a:moveTo>
                  <a:lnTo>
                    <a:pt x="25400" y="302259"/>
                  </a:lnTo>
                </a:path>
                <a:path w="25400" h="403860">
                  <a:moveTo>
                    <a:pt x="0" y="353059"/>
                  </a:moveTo>
                  <a:lnTo>
                    <a:pt x="25400" y="353059"/>
                  </a:lnTo>
                </a:path>
                <a:path w="25400" h="403860">
                  <a:moveTo>
                    <a:pt x="0" y="403859"/>
                  </a:moveTo>
                  <a:lnTo>
                    <a:pt x="25400" y="40385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858000" y="252602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6845300" y="258825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6858000" y="267715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6845300" y="273938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6858000" y="28282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6845300" y="289051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29"/>
                  </a:moveTo>
                  <a:lnTo>
                    <a:pt x="25400" y="151129"/>
                  </a:lnTo>
                </a:path>
                <a:path w="25400" h="554989">
                  <a:moveTo>
                    <a:pt x="0" y="201929"/>
                  </a:moveTo>
                  <a:lnTo>
                    <a:pt x="25400" y="201929"/>
                  </a:lnTo>
                </a:path>
                <a:path w="25400" h="554989">
                  <a:moveTo>
                    <a:pt x="0" y="252729"/>
                  </a:moveTo>
                  <a:lnTo>
                    <a:pt x="25400" y="252729"/>
                  </a:lnTo>
                </a:path>
                <a:path w="25400" h="554989">
                  <a:moveTo>
                    <a:pt x="0" y="302259"/>
                  </a:moveTo>
                  <a:lnTo>
                    <a:pt x="25400" y="302259"/>
                  </a:lnTo>
                </a:path>
                <a:path w="25400" h="554989">
                  <a:moveTo>
                    <a:pt x="0" y="353059"/>
                  </a:moveTo>
                  <a:lnTo>
                    <a:pt x="25400" y="353059"/>
                  </a:lnTo>
                </a:path>
                <a:path w="25400" h="554989">
                  <a:moveTo>
                    <a:pt x="0" y="403859"/>
                  </a:moveTo>
                  <a:lnTo>
                    <a:pt x="25400" y="403859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6858000" y="34836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6845300" y="35458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6858000" y="36347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6845300" y="369696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6858000" y="378586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6845300" y="3848100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6858000" y="44411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6845300" y="45034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6858000" y="459231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6845300" y="46545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6858000" y="474345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6845300" y="480567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6858000" y="539877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6845300" y="546100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6858000" y="554990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6845300" y="561212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6858000" y="620522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6845300" y="62674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7543800" y="18707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7531100" y="19329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7543800" y="20218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7531100" y="2084069"/>
              <a:ext cx="25400" cy="403860"/>
            </a:xfrm>
            <a:custGeom>
              <a:avLst/>
              <a:gdLst/>
              <a:ahLst/>
              <a:cxnLst/>
              <a:rect l="l" t="t" r="r" b="b"/>
              <a:pathLst>
                <a:path w="25400" h="403860">
                  <a:moveTo>
                    <a:pt x="0" y="0"/>
                  </a:moveTo>
                  <a:lnTo>
                    <a:pt x="25400" y="0"/>
                  </a:lnTo>
                </a:path>
                <a:path w="25400" h="403860">
                  <a:moveTo>
                    <a:pt x="0" y="50800"/>
                  </a:moveTo>
                  <a:lnTo>
                    <a:pt x="25400" y="50800"/>
                  </a:lnTo>
                </a:path>
                <a:path w="25400" h="403860">
                  <a:moveTo>
                    <a:pt x="0" y="101600"/>
                  </a:moveTo>
                  <a:lnTo>
                    <a:pt x="25400" y="101600"/>
                  </a:lnTo>
                </a:path>
                <a:path w="25400" h="403860">
                  <a:moveTo>
                    <a:pt x="0" y="151129"/>
                  </a:moveTo>
                  <a:lnTo>
                    <a:pt x="25400" y="151129"/>
                  </a:lnTo>
                </a:path>
                <a:path w="25400" h="403860">
                  <a:moveTo>
                    <a:pt x="0" y="201929"/>
                  </a:moveTo>
                  <a:lnTo>
                    <a:pt x="25400" y="201929"/>
                  </a:lnTo>
                </a:path>
                <a:path w="25400" h="403860">
                  <a:moveTo>
                    <a:pt x="0" y="252729"/>
                  </a:moveTo>
                  <a:lnTo>
                    <a:pt x="25400" y="252729"/>
                  </a:lnTo>
                </a:path>
                <a:path w="25400" h="403860">
                  <a:moveTo>
                    <a:pt x="0" y="302259"/>
                  </a:moveTo>
                  <a:lnTo>
                    <a:pt x="25400" y="302259"/>
                  </a:lnTo>
                </a:path>
                <a:path w="25400" h="403860">
                  <a:moveTo>
                    <a:pt x="0" y="353059"/>
                  </a:moveTo>
                  <a:lnTo>
                    <a:pt x="25400" y="353059"/>
                  </a:lnTo>
                </a:path>
                <a:path w="25400" h="403860">
                  <a:moveTo>
                    <a:pt x="0" y="403859"/>
                  </a:moveTo>
                  <a:lnTo>
                    <a:pt x="25400" y="40385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7543800" y="252602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7531100" y="258825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7543800" y="267715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7531100" y="273938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7543800" y="28282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30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7531100" y="289051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29"/>
                  </a:moveTo>
                  <a:lnTo>
                    <a:pt x="25400" y="151129"/>
                  </a:lnTo>
                </a:path>
                <a:path w="25400" h="554989">
                  <a:moveTo>
                    <a:pt x="0" y="201929"/>
                  </a:moveTo>
                  <a:lnTo>
                    <a:pt x="25400" y="201929"/>
                  </a:lnTo>
                </a:path>
                <a:path w="25400" h="554989">
                  <a:moveTo>
                    <a:pt x="0" y="252729"/>
                  </a:moveTo>
                  <a:lnTo>
                    <a:pt x="25400" y="252729"/>
                  </a:lnTo>
                </a:path>
                <a:path w="25400" h="554989">
                  <a:moveTo>
                    <a:pt x="0" y="302259"/>
                  </a:moveTo>
                  <a:lnTo>
                    <a:pt x="25400" y="302259"/>
                  </a:lnTo>
                </a:path>
                <a:path w="25400" h="554989">
                  <a:moveTo>
                    <a:pt x="0" y="353059"/>
                  </a:moveTo>
                  <a:lnTo>
                    <a:pt x="25400" y="353059"/>
                  </a:lnTo>
                </a:path>
                <a:path w="25400" h="554989">
                  <a:moveTo>
                    <a:pt x="0" y="403859"/>
                  </a:moveTo>
                  <a:lnTo>
                    <a:pt x="25400" y="403859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7543800" y="348360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7531100" y="354583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7543800" y="363473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7531100" y="369696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7543800" y="378586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7531100" y="3848100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89"/>
                  </a:moveTo>
                  <a:lnTo>
                    <a:pt x="25400" y="453389"/>
                  </a:lnTo>
                </a:path>
                <a:path w="25400" h="554989">
                  <a:moveTo>
                    <a:pt x="0" y="504189"/>
                  </a:moveTo>
                  <a:lnTo>
                    <a:pt x="25400" y="504189"/>
                  </a:lnTo>
                </a:path>
                <a:path w="25400" h="554989">
                  <a:moveTo>
                    <a:pt x="0" y="554989"/>
                  </a:moveTo>
                  <a:lnTo>
                    <a:pt x="25400" y="55498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7543800" y="444118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7531100" y="4503419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799"/>
                  </a:moveTo>
                  <a:lnTo>
                    <a:pt x="25400" y="5079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7543800" y="4592319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7531100" y="46545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7543800" y="474345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7531100" y="480567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01930"/>
                  </a:moveTo>
                  <a:lnTo>
                    <a:pt x="25400" y="2019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7543800" y="539877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7531100" y="546100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7543800" y="554990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5"/>
                  </a:moveTo>
                  <a:lnTo>
                    <a:pt x="12700" y="12065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7531100" y="5612129"/>
              <a:ext cx="25400" cy="554990"/>
            </a:xfrm>
            <a:custGeom>
              <a:avLst/>
              <a:gdLst/>
              <a:ahLst/>
              <a:cxnLst/>
              <a:rect l="l" t="t" r="r" b="b"/>
              <a:pathLst>
                <a:path w="25400" h="554989">
                  <a:moveTo>
                    <a:pt x="0" y="0"/>
                  </a:moveTo>
                  <a:lnTo>
                    <a:pt x="25400" y="0"/>
                  </a:lnTo>
                </a:path>
                <a:path w="25400" h="554989">
                  <a:moveTo>
                    <a:pt x="0" y="50800"/>
                  </a:moveTo>
                  <a:lnTo>
                    <a:pt x="25400" y="50800"/>
                  </a:lnTo>
                </a:path>
                <a:path w="25400" h="554989">
                  <a:moveTo>
                    <a:pt x="0" y="101600"/>
                  </a:moveTo>
                  <a:lnTo>
                    <a:pt x="25400" y="101600"/>
                  </a:lnTo>
                </a:path>
                <a:path w="25400" h="554989">
                  <a:moveTo>
                    <a:pt x="0" y="151130"/>
                  </a:moveTo>
                  <a:lnTo>
                    <a:pt x="25400" y="151130"/>
                  </a:lnTo>
                </a:path>
                <a:path w="25400" h="554989">
                  <a:moveTo>
                    <a:pt x="0" y="252730"/>
                  </a:moveTo>
                  <a:lnTo>
                    <a:pt x="25400" y="252730"/>
                  </a:lnTo>
                </a:path>
                <a:path w="25400" h="554989">
                  <a:moveTo>
                    <a:pt x="0" y="302260"/>
                  </a:moveTo>
                  <a:lnTo>
                    <a:pt x="25400" y="302260"/>
                  </a:lnTo>
                </a:path>
                <a:path w="25400" h="554989">
                  <a:moveTo>
                    <a:pt x="0" y="353060"/>
                  </a:moveTo>
                  <a:lnTo>
                    <a:pt x="25400" y="353060"/>
                  </a:lnTo>
                </a:path>
                <a:path w="25400" h="554989">
                  <a:moveTo>
                    <a:pt x="0" y="403860"/>
                  </a:moveTo>
                  <a:lnTo>
                    <a:pt x="25400" y="403860"/>
                  </a:lnTo>
                </a:path>
                <a:path w="25400" h="554989">
                  <a:moveTo>
                    <a:pt x="0" y="453390"/>
                  </a:moveTo>
                  <a:lnTo>
                    <a:pt x="25400" y="453390"/>
                  </a:lnTo>
                </a:path>
                <a:path w="25400" h="554989">
                  <a:moveTo>
                    <a:pt x="0" y="504190"/>
                  </a:moveTo>
                  <a:lnTo>
                    <a:pt x="25400" y="504190"/>
                  </a:lnTo>
                </a:path>
                <a:path w="25400" h="554989">
                  <a:moveTo>
                    <a:pt x="0" y="554990"/>
                  </a:moveTo>
                  <a:lnTo>
                    <a:pt x="25400" y="55499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7543800" y="6205220"/>
              <a:ext cx="0" cy="24130"/>
            </a:xfrm>
            <a:custGeom>
              <a:avLst/>
              <a:gdLst/>
              <a:ahLst/>
              <a:cxnLst/>
              <a:rect l="l" t="t" r="r" b="b"/>
              <a:pathLst>
                <a:path h="24129">
                  <a:moveTo>
                    <a:pt x="-12700" y="12064"/>
                  </a:moveTo>
                  <a:lnTo>
                    <a:pt x="12700" y="12064"/>
                  </a:lnTo>
                </a:path>
              </a:pathLst>
            </a:custGeom>
            <a:ln w="241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7531100" y="6267450"/>
              <a:ext cx="25400" cy="50800"/>
            </a:xfrm>
            <a:custGeom>
              <a:avLst/>
              <a:gdLst/>
              <a:ahLst/>
              <a:cxnLst/>
              <a:rect l="l" t="t" r="r" b="b"/>
              <a:pathLst>
                <a:path w="25400" h="50800">
                  <a:moveTo>
                    <a:pt x="0" y="0"/>
                  </a:moveTo>
                  <a:lnTo>
                    <a:pt x="25400" y="0"/>
                  </a:lnTo>
                </a:path>
                <a:path w="25400" h="50800">
                  <a:moveTo>
                    <a:pt x="0" y="50800"/>
                  </a:moveTo>
                  <a:lnTo>
                    <a:pt x="25400" y="508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3601720" y="2237739"/>
              <a:ext cx="339090" cy="764540"/>
            </a:xfrm>
            <a:custGeom>
              <a:avLst/>
              <a:gdLst/>
              <a:ahLst/>
              <a:cxnLst/>
              <a:rect l="l" t="t" r="r" b="b"/>
              <a:pathLst>
                <a:path w="339089" h="764539">
                  <a:moveTo>
                    <a:pt x="0" y="508000"/>
                  </a:moveTo>
                  <a:lnTo>
                    <a:pt x="113029" y="381000"/>
                  </a:lnTo>
                  <a:lnTo>
                    <a:pt x="0" y="254000"/>
                  </a:lnTo>
                  <a:lnTo>
                    <a:pt x="0" y="0"/>
                  </a:lnTo>
                  <a:lnTo>
                    <a:pt x="336550" y="254000"/>
                  </a:lnTo>
                  <a:lnTo>
                    <a:pt x="336550" y="508000"/>
                  </a:lnTo>
                  <a:lnTo>
                    <a:pt x="0" y="762000"/>
                  </a:lnTo>
                  <a:lnTo>
                    <a:pt x="0" y="508000"/>
                  </a:lnTo>
                  <a:close/>
                </a:path>
                <a:path w="339089" h="764539">
                  <a:moveTo>
                    <a:pt x="0" y="0"/>
                  </a:moveTo>
                  <a:lnTo>
                    <a:pt x="0" y="0"/>
                  </a:lnTo>
                </a:path>
                <a:path w="339089" h="764539">
                  <a:moveTo>
                    <a:pt x="339089" y="764539"/>
                  </a:moveTo>
                  <a:lnTo>
                    <a:pt x="339089" y="76453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7" name="object 257"/>
          <p:cNvSpPr txBox="1"/>
          <p:nvPr/>
        </p:nvSpPr>
        <p:spPr>
          <a:xfrm>
            <a:off x="1009650" y="2274570"/>
            <a:ext cx="1014730" cy="1346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6510">
              <a:lnSpc>
                <a:spcPct val="1548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Load  </a:t>
            </a:r>
            <a:r>
              <a:rPr sz="2800" dirty="0">
                <a:latin typeface="Arial"/>
                <a:cs typeface="Arial"/>
              </a:rPr>
              <a:t>Instr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1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996950" y="3905250"/>
            <a:ext cx="1083310" cy="18567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Instr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81280">
              <a:lnSpc>
                <a:spcPct val="100000"/>
              </a:lnSpc>
              <a:spcBef>
                <a:spcPts val="2010"/>
              </a:spcBef>
            </a:pPr>
            <a:r>
              <a:rPr sz="2800" spc="-5" dirty="0">
                <a:latin typeface="Arial"/>
                <a:cs typeface="Arial"/>
              </a:rPr>
              <a:t>Instr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3</a:t>
            </a:r>
            <a:endParaRPr sz="28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2330"/>
              </a:spcBef>
            </a:pPr>
            <a:r>
              <a:rPr sz="2800" dirty="0">
                <a:latin typeface="Arial"/>
                <a:cs typeface="Arial"/>
              </a:rPr>
              <a:t>Instr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4</a:t>
            </a:r>
            <a:endParaRPr sz="2800">
              <a:latin typeface="Arial"/>
              <a:cs typeface="Arial"/>
            </a:endParaRPr>
          </a:p>
        </p:txBody>
      </p:sp>
      <p:sp>
        <p:nvSpPr>
          <p:cNvPr id="259" name="object 259"/>
          <p:cNvSpPr/>
          <p:nvPr/>
        </p:nvSpPr>
        <p:spPr>
          <a:xfrm>
            <a:off x="7543800" y="5801359"/>
            <a:ext cx="0" cy="25400"/>
          </a:xfrm>
          <a:custGeom>
            <a:avLst/>
            <a:gdLst/>
            <a:ahLst/>
            <a:cxnLst/>
            <a:rect l="l" t="t" r="r" b="b"/>
            <a:pathLst>
              <a:path h="25400">
                <a:moveTo>
                  <a:pt x="-12700" y="12699"/>
                </a:moveTo>
                <a:lnTo>
                  <a:pt x="12700" y="1269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 txBox="1"/>
          <p:nvPr/>
        </p:nvSpPr>
        <p:spPr>
          <a:xfrm>
            <a:off x="3574060" y="2364314"/>
            <a:ext cx="332105" cy="469265"/>
          </a:xfrm>
          <a:prstGeom prst="rect">
            <a:avLst/>
          </a:prstGeom>
        </p:spPr>
        <p:txBody>
          <a:bodyPr vert="vert" wrap="square" lIns="0" tIns="28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800" spc="-15" dirty="0">
                <a:latin typeface="Arial Black"/>
                <a:cs typeface="Arial Black"/>
              </a:rPr>
              <a:t>A</a:t>
            </a:r>
            <a:r>
              <a:rPr sz="1800" spc="-10" dirty="0">
                <a:latin typeface="Arial Black"/>
                <a:cs typeface="Arial Black"/>
              </a:rPr>
              <a:t>L</a:t>
            </a:r>
            <a:r>
              <a:rPr sz="1800" dirty="0">
                <a:latin typeface="Arial Black"/>
                <a:cs typeface="Arial Black"/>
              </a:rPr>
              <a:t>U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2132329" y="2390139"/>
            <a:ext cx="53848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370"/>
              </a:spcBef>
            </a:pPr>
            <a:r>
              <a:rPr sz="1800" spc="-200" dirty="0">
                <a:latin typeface="Arial Black"/>
                <a:cs typeface="Arial Black"/>
              </a:rPr>
              <a:t>M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62" name="object 262"/>
          <p:cNvGrpSpPr/>
          <p:nvPr/>
        </p:nvGrpSpPr>
        <p:grpSpPr>
          <a:xfrm>
            <a:off x="2387282" y="2377122"/>
            <a:ext cx="1214755" cy="485775"/>
            <a:chOff x="2387282" y="2377122"/>
            <a:chExt cx="1214755" cy="485775"/>
          </a:xfrm>
        </p:grpSpPr>
        <p:sp>
          <p:nvSpPr>
            <p:cNvPr id="263" name="object 263"/>
            <p:cNvSpPr/>
            <p:nvPr/>
          </p:nvSpPr>
          <p:spPr>
            <a:xfrm>
              <a:off x="2400300" y="2390140"/>
              <a:ext cx="698500" cy="459740"/>
            </a:xfrm>
            <a:custGeom>
              <a:avLst/>
              <a:gdLst/>
              <a:ahLst/>
              <a:cxnLst/>
              <a:rect l="l" t="t" r="r" b="b"/>
              <a:pathLst>
                <a:path w="698500" h="459739">
                  <a:moveTo>
                    <a:pt x="2539" y="459739"/>
                  </a:moveTo>
                  <a:lnTo>
                    <a:pt x="2539" y="459739"/>
                  </a:lnTo>
                </a:path>
                <a:path w="698500" h="459739">
                  <a:moveTo>
                    <a:pt x="0" y="0"/>
                  </a:moveTo>
                  <a:lnTo>
                    <a:pt x="0" y="0"/>
                  </a:lnTo>
                </a:path>
                <a:path w="698500" h="459739">
                  <a:moveTo>
                    <a:pt x="698500" y="459739"/>
                  </a:moveTo>
                  <a:lnTo>
                    <a:pt x="698500" y="459739"/>
                  </a:lnTo>
                </a:path>
                <a:path w="698500" h="459739">
                  <a:moveTo>
                    <a:pt x="695960" y="0"/>
                  </a:moveTo>
                  <a:lnTo>
                    <a:pt x="69596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2679700" y="2618740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2777490" y="2466340"/>
              <a:ext cx="77470" cy="154940"/>
            </a:xfrm>
            <a:custGeom>
              <a:avLst/>
              <a:gdLst/>
              <a:ahLst/>
              <a:cxnLst/>
              <a:rect l="l" t="t" r="r" b="b"/>
              <a:pathLst>
                <a:path w="77469" h="154939">
                  <a:moveTo>
                    <a:pt x="0" y="152400"/>
                  </a:moveTo>
                  <a:lnTo>
                    <a:pt x="0" y="0"/>
                  </a:lnTo>
                  <a:lnTo>
                    <a:pt x="74930" y="0"/>
                  </a:lnTo>
                </a:path>
                <a:path w="77469" h="154939">
                  <a:moveTo>
                    <a:pt x="0" y="0"/>
                  </a:moveTo>
                  <a:lnTo>
                    <a:pt x="0" y="0"/>
                  </a:lnTo>
                </a:path>
                <a:path w="77469" h="154939">
                  <a:moveTo>
                    <a:pt x="77470" y="154939"/>
                  </a:moveTo>
                  <a:lnTo>
                    <a:pt x="77470" y="15493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3340100" y="2467610"/>
              <a:ext cx="248920" cy="0"/>
            </a:xfrm>
            <a:custGeom>
              <a:avLst/>
              <a:gdLst/>
              <a:ahLst/>
              <a:cxnLst/>
              <a:rect l="l" t="t" r="r" b="b"/>
              <a:pathLst>
                <a:path w="248920">
                  <a:moveTo>
                    <a:pt x="0" y="0"/>
                  </a:moveTo>
                  <a:lnTo>
                    <a:pt x="24892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7" name="object 267"/>
          <p:cNvSpPr txBox="1"/>
          <p:nvPr/>
        </p:nvSpPr>
        <p:spPr>
          <a:xfrm>
            <a:off x="2862579" y="2390139"/>
            <a:ext cx="182880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440"/>
              </a:spcBef>
              <a:tabLst>
                <a:tab pos="1471295" algn="l"/>
              </a:tabLst>
            </a:pPr>
            <a:r>
              <a:rPr sz="1800" spc="-175" dirty="0">
                <a:latin typeface="Arial Black"/>
                <a:cs typeface="Arial Black"/>
              </a:rPr>
              <a:t>Reg	</a:t>
            </a:r>
            <a:r>
              <a:rPr sz="2700" spc="-300" baseline="1543" dirty="0">
                <a:latin typeface="Arial Black"/>
                <a:cs typeface="Arial Black"/>
              </a:rPr>
              <a:t>M</a:t>
            </a:r>
            <a:endParaRPr sz="2700" baseline="1543">
              <a:latin typeface="Arial Black"/>
              <a:cs typeface="Arial Black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4953000" y="2390139"/>
            <a:ext cx="44958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7620">
              <a:lnSpc>
                <a:spcPct val="100000"/>
              </a:lnSpc>
              <a:spcBef>
                <a:spcPts val="380"/>
              </a:spcBef>
            </a:pPr>
            <a:r>
              <a:rPr sz="1800" spc="-175" dirty="0">
                <a:latin typeface="Arial Black"/>
                <a:cs typeface="Arial Black"/>
              </a:rPr>
              <a:t>Reg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69" name="object 269"/>
          <p:cNvGrpSpPr/>
          <p:nvPr/>
        </p:nvGrpSpPr>
        <p:grpSpPr>
          <a:xfrm>
            <a:off x="3327082" y="2377122"/>
            <a:ext cx="1864995" cy="1349375"/>
            <a:chOff x="3327082" y="2377122"/>
            <a:chExt cx="1864995" cy="1349375"/>
          </a:xfrm>
        </p:grpSpPr>
        <p:sp>
          <p:nvSpPr>
            <p:cNvPr id="270" name="object 270"/>
            <p:cNvSpPr/>
            <p:nvPr/>
          </p:nvSpPr>
          <p:spPr>
            <a:xfrm>
              <a:off x="5176520" y="2390140"/>
              <a:ext cx="2540" cy="459740"/>
            </a:xfrm>
            <a:custGeom>
              <a:avLst/>
              <a:gdLst/>
              <a:ahLst/>
              <a:cxnLst/>
              <a:rect l="l" t="t" r="r" b="b"/>
              <a:pathLst>
                <a:path w="2539" h="459739">
                  <a:moveTo>
                    <a:pt x="2539" y="459739"/>
                  </a:moveTo>
                  <a:lnTo>
                    <a:pt x="2539" y="459739"/>
                  </a:lnTo>
                </a:path>
                <a:path w="2539" h="459739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3950970" y="2618740"/>
              <a:ext cx="989330" cy="0"/>
            </a:xfrm>
            <a:custGeom>
              <a:avLst/>
              <a:gdLst/>
              <a:ahLst/>
              <a:cxnLst/>
              <a:rect l="l" t="t" r="r" b="b"/>
              <a:pathLst>
                <a:path w="989329">
                  <a:moveTo>
                    <a:pt x="768350" y="0"/>
                  </a:moveTo>
                  <a:lnTo>
                    <a:pt x="989329" y="0"/>
                  </a:lnTo>
                </a:path>
                <a:path w="989329">
                  <a:moveTo>
                    <a:pt x="0" y="0"/>
                  </a:moveTo>
                  <a:lnTo>
                    <a:pt x="246379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4142740" y="2618740"/>
              <a:ext cx="684530" cy="307340"/>
            </a:xfrm>
            <a:custGeom>
              <a:avLst/>
              <a:gdLst/>
              <a:ahLst/>
              <a:cxnLst/>
              <a:rect l="l" t="t" r="r" b="b"/>
              <a:pathLst>
                <a:path w="684529" h="307339">
                  <a:moveTo>
                    <a:pt x="0" y="0"/>
                  </a:moveTo>
                  <a:lnTo>
                    <a:pt x="0" y="304800"/>
                  </a:lnTo>
                  <a:lnTo>
                    <a:pt x="621030" y="304800"/>
                  </a:lnTo>
                  <a:lnTo>
                    <a:pt x="621030" y="101600"/>
                  </a:lnTo>
                  <a:lnTo>
                    <a:pt x="683260" y="0"/>
                  </a:lnTo>
                </a:path>
                <a:path w="684529" h="307339">
                  <a:moveTo>
                    <a:pt x="0" y="0"/>
                  </a:moveTo>
                  <a:lnTo>
                    <a:pt x="0" y="0"/>
                  </a:lnTo>
                </a:path>
                <a:path w="684529" h="307339">
                  <a:moveTo>
                    <a:pt x="684530" y="307339"/>
                  </a:moveTo>
                  <a:lnTo>
                    <a:pt x="684530" y="30733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3340100" y="2771140"/>
              <a:ext cx="248920" cy="0"/>
            </a:xfrm>
            <a:custGeom>
              <a:avLst/>
              <a:gdLst/>
              <a:ahLst/>
              <a:cxnLst/>
              <a:rect l="l" t="t" r="r" b="b"/>
              <a:pathLst>
                <a:path w="248920">
                  <a:moveTo>
                    <a:pt x="0" y="0"/>
                  </a:moveTo>
                  <a:lnTo>
                    <a:pt x="24892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3487420" y="2611120"/>
              <a:ext cx="1130300" cy="1102360"/>
            </a:xfrm>
            <a:custGeom>
              <a:avLst/>
              <a:gdLst/>
              <a:ahLst/>
              <a:cxnLst/>
              <a:rect l="l" t="t" r="r" b="b"/>
              <a:pathLst>
                <a:path w="1130300" h="1102360">
                  <a:moveTo>
                    <a:pt x="0" y="160019"/>
                  </a:moveTo>
                  <a:lnTo>
                    <a:pt x="0" y="440689"/>
                  </a:lnTo>
                  <a:lnTo>
                    <a:pt x="467359" y="440689"/>
                  </a:lnTo>
                  <a:lnTo>
                    <a:pt x="467359" y="143509"/>
                  </a:lnTo>
                  <a:lnTo>
                    <a:pt x="533400" y="0"/>
                  </a:lnTo>
                </a:path>
                <a:path w="1130300" h="1102360">
                  <a:moveTo>
                    <a:pt x="0" y="0"/>
                  </a:moveTo>
                  <a:lnTo>
                    <a:pt x="0" y="0"/>
                  </a:lnTo>
                </a:path>
                <a:path w="1130300" h="1102360">
                  <a:moveTo>
                    <a:pt x="792479" y="845819"/>
                  </a:moveTo>
                  <a:lnTo>
                    <a:pt x="905509" y="718819"/>
                  </a:lnTo>
                  <a:lnTo>
                    <a:pt x="792479" y="591819"/>
                  </a:lnTo>
                  <a:lnTo>
                    <a:pt x="792479" y="337819"/>
                  </a:lnTo>
                  <a:lnTo>
                    <a:pt x="1129029" y="591819"/>
                  </a:lnTo>
                  <a:lnTo>
                    <a:pt x="1129029" y="845819"/>
                  </a:lnTo>
                  <a:lnTo>
                    <a:pt x="792479" y="1099819"/>
                  </a:lnTo>
                  <a:lnTo>
                    <a:pt x="792479" y="845819"/>
                  </a:lnTo>
                  <a:close/>
                </a:path>
                <a:path w="1130300" h="1102360">
                  <a:moveTo>
                    <a:pt x="792479" y="337819"/>
                  </a:moveTo>
                  <a:lnTo>
                    <a:pt x="792479" y="337819"/>
                  </a:lnTo>
                </a:path>
                <a:path w="1130300" h="1102360">
                  <a:moveTo>
                    <a:pt x="1130300" y="1102359"/>
                  </a:moveTo>
                  <a:lnTo>
                    <a:pt x="1130300" y="110235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5" name="object 275"/>
          <p:cNvSpPr txBox="1"/>
          <p:nvPr/>
        </p:nvSpPr>
        <p:spPr>
          <a:xfrm>
            <a:off x="4252240" y="3075514"/>
            <a:ext cx="332105" cy="467995"/>
          </a:xfrm>
          <a:prstGeom prst="rect">
            <a:avLst/>
          </a:prstGeom>
        </p:spPr>
        <p:txBody>
          <a:bodyPr vert="vert" wrap="square" lIns="0" tIns="28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800" spc="-15" dirty="0">
                <a:latin typeface="Arial Black"/>
                <a:cs typeface="Arial Black"/>
              </a:rPr>
              <a:t>A</a:t>
            </a:r>
            <a:r>
              <a:rPr sz="1800" spc="-20" dirty="0">
                <a:latin typeface="Arial Black"/>
                <a:cs typeface="Arial Black"/>
              </a:rPr>
              <a:t>L</a:t>
            </a:r>
            <a:r>
              <a:rPr sz="1800" dirty="0">
                <a:latin typeface="Arial Black"/>
                <a:cs typeface="Arial Black"/>
              </a:rPr>
              <a:t>U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2809239" y="3101339"/>
            <a:ext cx="53848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370"/>
              </a:spcBef>
            </a:pPr>
            <a:r>
              <a:rPr sz="1800" spc="-200" dirty="0">
                <a:latin typeface="Arial Black"/>
                <a:cs typeface="Arial Black"/>
              </a:rPr>
              <a:t>M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77" name="object 277"/>
          <p:cNvSpPr/>
          <p:nvPr/>
        </p:nvSpPr>
        <p:spPr>
          <a:xfrm>
            <a:off x="3077210" y="3101339"/>
            <a:ext cx="2540" cy="459740"/>
          </a:xfrm>
          <a:custGeom>
            <a:avLst/>
            <a:gdLst/>
            <a:ahLst/>
            <a:cxnLst/>
            <a:rect l="l" t="t" r="r" b="b"/>
            <a:pathLst>
              <a:path w="2539" h="459739">
                <a:moveTo>
                  <a:pt x="2539" y="459739"/>
                </a:moveTo>
                <a:lnTo>
                  <a:pt x="2539" y="459739"/>
                </a:lnTo>
              </a:path>
              <a:path w="2539" h="459739"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 txBox="1"/>
          <p:nvPr/>
        </p:nvSpPr>
        <p:spPr>
          <a:xfrm>
            <a:off x="3539490" y="3101339"/>
            <a:ext cx="46863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40"/>
              </a:spcBef>
            </a:pPr>
            <a:r>
              <a:rPr sz="1800" spc="-175" dirty="0">
                <a:latin typeface="Arial Black"/>
                <a:cs typeface="Arial Black"/>
              </a:rPr>
              <a:t>Reg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79" name="object 279"/>
          <p:cNvGrpSpPr/>
          <p:nvPr/>
        </p:nvGrpSpPr>
        <p:grpSpPr>
          <a:xfrm>
            <a:off x="3344862" y="3088322"/>
            <a:ext cx="935355" cy="485775"/>
            <a:chOff x="3344862" y="3088322"/>
            <a:chExt cx="935355" cy="485775"/>
          </a:xfrm>
        </p:grpSpPr>
        <p:sp>
          <p:nvSpPr>
            <p:cNvPr id="280" name="object 280"/>
            <p:cNvSpPr/>
            <p:nvPr/>
          </p:nvSpPr>
          <p:spPr>
            <a:xfrm>
              <a:off x="3774440" y="3101340"/>
              <a:ext cx="2540" cy="459740"/>
            </a:xfrm>
            <a:custGeom>
              <a:avLst/>
              <a:gdLst/>
              <a:ahLst/>
              <a:cxnLst/>
              <a:rect l="l" t="t" r="r" b="b"/>
              <a:pathLst>
                <a:path w="2539" h="459739">
                  <a:moveTo>
                    <a:pt x="2539" y="459739"/>
                  </a:moveTo>
                  <a:lnTo>
                    <a:pt x="2539" y="459739"/>
                  </a:lnTo>
                </a:path>
                <a:path w="2539" h="459739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3357879" y="3329940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3455670" y="3177540"/>
              <a:ext cx="77470" cy="153670"/>
            </a:xfrm>
            <a:custGeom>
              <a:avLst/>
              <a:gdLst/>
              <a:ahLst/>
              <a:cxnLst/>
              <a:rect l="l" t="t" r="r" b="b"/>
              <a:pathLst>
                <a:path w="77470" h="153670">
                  <a:moveTo>
                    <a:pt x="0" y="152400"/>
                  </a:moveTo>
                  <a:lnTo>
                    <a:pt x="0" y="0"/>
                  </a:lnTo>
                  <a:lnTo>
                    <a:pt x="74929" y="0"/>
                  </a:lnTo>
                </a:path>
                <a:path w="77470" h="153670">
                  <a:moveTo>
                    <a:pt x="0" y="0"/>
                  </a:moveTo>
                  <a:lnTo>
                    <a:pt x="0" y="0"/>
                  </a:lnTo>
                </a:path>
                <a:path w="77470" h="153670">
                  <a:moveTo>
                    <a:pt x="77469" y="153670"/>
                  </a:moveTo>
                  <a:lnTo>
                    <a:pt x="77469" y="15367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4018280" y="3177540"/>
              <a:ext cx="248920" cy="0"/>
            </a:xfrm>
            <a:custGeom>
              <a:avLst/>
              <a:gdLst/>
              <a:ahLst/>
              <a:cxnLst/>
              <a:rect l="l" t="t" r="r" b="b"/>
              <a:pathLst>
                <a:path w="248920">
                  <a:moveTo>
                    <a:pt x="0" y="0"/>
                  </a:moveTo>
                  <a:lnTo>
                    <a:pt x="24892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4" name="object 284"/>
          <p:cNvSpPr txBox="1"/>
          <p:nvPr/>
        </p:nvSpPr>
        <p:spPr>
          <a:xfrm>
            <a:off x="4888229" y="3101339"/>
            <a:ext cx="51435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370"/>
              </a:spcBef>
            </a:pPr>
            <a:r>
              <a:rPr sz="1800" spc="-200" dirty="0">
                <a:latin typeface="Arial Black"/>
                <a:cs typeface="Arial Black"/>
              </a:rPr>
              <a:t>M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85" name="object 285"/>
          <p:cNvSpPr/>
          <p:nvPr/>
        </p:nvSpPr>
        <p:spPr>
          <a:xfrm>
            <a:off x="4888229" y="3101339"/>
            <a:ext cx="515620" cy="459740"/>
          </a:xfrm>
          <a:custGeom>
            <a:avLst/>
            <a:gdLst/>
            <a:ahLst/>
            <a:cxnLst/>
            <a:rect l="l" t="t" r="r" b="b"/>
            <a:pathLst>
              <a:path w="515620" h="459739">
                <a:moveTo>
                  <a:pt x="255270" y="0"/>
                </a:moveTo>
                <a:lnTo>
                  <a:pt x="0" y="0"/>
                </a:lnTo>
                <a:lnTo>
                  <a:pt x="0" y="457200"/>
                </a:lnTo>
                <a:lnTo>
                  <a:pt x="255270" y="457200"/>
                </a:lnTo>
              </a:path>
              <a:path w="515620" h="459739">
                <a:moveTo>
                  <a:pt x="0" y="0"/>
                </a:moveTo>
                <a:lnTo>
                  <a:pt x="0" y="0"/>
                </a:lnTo>
              </a:path>
              <a:path w="515620" h="459739">
                <a:moveTo>
                  <a:pt x="257810" y="459739"/>
                </a:moveTo>
                <a:lnTo>
                  <a:pt x="257810" y="459739"/>
                </a:lnTo>
              </a:path>
              <a:path w="515620" h="459739">
                <a:moveTo>
                  <a:pt x="255270" y="0"/>
                </a:moveTo>
                <a:lnTo>
                  <a:pt x="514350" y="0"/>
                </a:lnTo>
                <a:lnTo>
                  <a:pt x="514350" y="457200"/>
                </a:lnTo>
                <a:lnTo>
                  <a:pt x="255270" y="457200"/>
                </a:lnTo>
              </a:path>
              <a:path w="515620" h="459739">
                <a:moveTo>
                  <a:pt x="255270" y="0"/>
                </a:moveTo>
                <a:lnTo>
                  <a:pt x="255270" y="0"/>
                </a:lnTo>
              </a:path>
              <a:path w="515620" h="459739">
                <a:moveTo>
                  <a:pt x="515620" y="459739"/>
                </a:moveTo>
                <a:lnTo>
                  <a:pt x="515620" y="459739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 txBox="1"/>
          <p:nvPr/>
        </p:nvSpPr>
        <p:spPr>
          <a:xfrm>
            <a:off x="5631179" y="3101339"/>
            <a:ext cx="448309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7620">
              <a:lnSpc>
                <a:spcPct val="100000"/>
              </a:lnSpc>
              <a:spcBef>
                <a:spcPts val="370"/>
              </a:spcBef>
            </a:pPr>
            <a:r>
              <a:rPr sz="1800" spc="-175" dirty="0">
                <a:latin typeface="Arial Black"/>
                <a:cs typeface="Arial Black"/>
              </a:rPr>
              <a:t>Reg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87" name="object 287"/>
          <p:cNvGrpSpPr/>
          <p:nvPr/>
        </p:nvGrpSpPr>
        <p:grpSpPr>
          <a:xfrm>
            <a:off x="4005262" y="3088322"/>
            <a:ext cx="1863725" cy="1349375"/>
            <a:chOff x="4005262" y="3088322"/>
            <a:chExt cx="1863725" cy="1349375"/>
          </a:xfrm>
        </p:grpSpPr>
        <p:sp>
          <p:nvSpPr>
            <p:cNvPr id="288" name="object 288"/>
            <p:cNvSpPr/>
            <p:nvPr/>
          </p:nvSpPr>
          <p:spPr>
            <a:xfrm>
              <a:off x="5854700" y="3101340"/>
              <a:ext cx="1270" cy="459740"/>
            </a:xfrm>
            <a:custGeom>
              <a:avLst/>
              <a:gdLst/>
              <a:ahLst/>
              <a:cxnLst/>
              <a:rect l="l" t="t" r="r" b="b"/>
              <a:pathLst>
                <a:path w="1270" h="459739">
                  <a:moveTo>
                    <a:pt x="1270" y="459739"/>
                  </a:moveTo>
                  <a:lnTo>
                    <a:pt x="1270" y="459739"/>
                  </a:lnTo>
                </a:path>
                <a:path w="1270" h="459739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4629150" y="3329940"/>
              <a:ext cx="989330" cy="0"/>
            </a:xfrm>
            <a:custGeom>
              <a:avLst/>
              <a:gdLst/>
              <a:ahLst/>
              <a:cxnLst/>
              <a:rect l="l" t="t" r="r" b="b"/>
              <a:pathLst>
                <a:path w="989329">
                  <a:moveTo>
                    <a:pt x="768350" y="0"/>
                  </a:moveTo>
                  <a:lnTo>
                    <a:pt x="989329" y="0"/>
                  </a:lnTo>
                </a:path>
                <a:path w="989329">
                  <a:moveTo>
                    <a:pt x="0" y="0"/>
                  </a:moveTo>
                  <a:lnTo>
                    <a:pt x="246379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4820919" y="3329940"/>
              <a:ext cx="684530" cy="307340"/>
            </a:xfrm>
            <a:custGeom>
              <a:avLst/>
              <a:gdLst/>
              <a:ahLst/>
              <a:cxnLst/>
              <a:rect l="l" t="t" r="r" b="b"/>
              <a:pathLst>
                <a:path w="684529" h="307339">
                  <a:moveTo>
                    <a:pt x="0" y="0"/>
                  </a:moveTo>
                  <a:lnTo>
                    <a:pt x="0" y="304800"/>
                  </a:lnTo>
                  <a:lnTo>
                    <a:pt x="621029" y="304800"/>
                  </a:lnTo>
                  <a:lnTo>
                    <a:pt x="621029" y="101600"/>
                  </a:lnTo>
                  <a:lnTo>
                    <a:pt x="683259" y="0"/>
                  </a:lnTo>
                </a:path>
                <a:path w="684529" h="307339">
                  <a:moveTo>
                    <a:pt x="0" y="0"/>
                  </a:moveTo>
                  <a:lnTo>
                    <a:pt x="0" y="0"/>
                  </a:lnTo>
                </a:path>
                <a:path w="684529" h="307339">
                  <a:moveTo>
                    <a:pt x="684529" y="307340"/>
                  </a:moveTo>
                  <a:lnTo>
                    <a:pt x="684529" y="30734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4018279" y="3482340"/>
              <a:ext cx="248920" cy="0"/>
            </a:xfrm>
            <a:custGeom>
              <a:avLst/>
              <a:gdLst/>
              <a:ahLst/>
              <a:cxnLst/>
              <a:rect l="l" t="t" r="r" b="b"/>
              <a:pathLst>
                <a:path w="248920">
                  <a:moveTo>
                    <a:pt x="0" y="0"/>
                  </a:moveTo>
                  <a:lnTo>
                    <a:pt x="24892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4165600" y="3322320"/>
              <a:ext cx="1130300" cy="1102360"/>
            </a:xfrm>
            <a:custGeom>
              <a:avLst/>
              <a:gdLst/>
              <a:ahLst/>
              <a:cxnLst/>
              <a:rect l="l" t="t" r="r" b="b"/>
              <a:pathLst>
                <a:path w="1130300" h="1102360">
                  <a:moveTo>
                    <a:pt x="0" y="160019"/>
                  </a:moveTo>
                  <a:lnTo>
                    <a:pt x="0" y="439419"/>
                  </a:lnTo>
                  <a:lnTo>
                    <a:pt x="467360" y="439419"/>
                  </a:lnTo>
                  <a:lnTo>
                    <a:pt x="467360" y="143509"/>
                  </a:lnTo>
                  <a:lnTo>
                    <a:pt x="533400" y="0"/>
                  </a:lnTo>
                </a:path>
                <a:path w="1130300" h="1102360">
                  <a:moveTo>
                    <a:pt x="0" y="0"/>
                  </a:moveTo>
                  <a:lnTo>
                    <a:pt x="0" y="0"/>
                  </a:lnTo>
                </a:path>
                <a:path w="1130300" h="1102360">
                  <a:moveTo>
                    <a:pt x="792479" y="845819"/>
                  </a:moveTo>
                  <a:lnTo>
                    <a:pt x="904239" y="718819"/>
                  </a:lnTo>
                  <a:lnTo>
                    <a:pt x="792479" y="591819"/>
                  </a:lnTo>
                  <a:lnTo>
                    <a:pt x="792479" y="337819"/>
                  </a:lnTo>
                  <a:lnTo>
                    <a:pt x="1129029" y="591819"/>
                  </a:lnTo>
                  <a:lnTo>
                    <a:pt x="1129029" y="845819"/>
                  </a:lnTo>
                  <a:lnTo>
                    <a:pt x="792479" y="1099819"/>
                  </a:lnTo>
                  <a:lnTo>
                    <a:pt x="792479" y="845819"/>
                  </a:lnTo>
                  <a:close/>
                </a:path>
                <a:path w="1130300" h="1102360">
                  <a:moveTo>
                    <a:pt x="792479" y="337819"/>
                  </a:moveTo>
                  <a:lnTo>
                    <a:pt x="792479" y="337819"/>
                  </a:lnTo>
                </a:path>
                <a:path w="1130300" h="1102360">
                  <a:moveTo>
                    <a:pt x="1130300" y="1102359"/>
                  </a:moveTo>
                  <a:lnTo>
                    <a:pt x="1130300" y="110235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3" name="object 293"/>
          <p:cNvSpPr txBox="1"/>
          <p:nvPr/>
        </p:nvSpPr>
        <p:spPr>
          <a:xfrm>
            <a:off x="4929150" y="3786714"/>
            <a:ext cx="332105" cy="469265"/>
          </a:xfrm>
          <a:prstGeom prst="rect">
            <a:avLst/>
          </a:prstGeom>
        </p:spPr>
        <p:txBody>
          <a:bodyPr vert="vert" wrap="square" lIns="0" tIns="28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800" spc="-15" dirty="0">
                <a:latin typeface="Arial Black"/>
                <a:cs typeface="Arial Black"/>
              </a:rPr>
              <a:t>A</a:t>
            </a:r>
            <a:r>
              <a:rPr sz="1800" spc="-10" dirty="0">
                <a:latin typeface="Arial Black"/>
                <a:cs typeface="Arial Black"/>
              </a:rPr>
              <a:t>L</a:t>
            </a:r>
            <a:r>
              <a:rPr sz="1800" dirty="0">
                <a:latin typeface="Arial Black"/>
                <a:cs typeface="Arial Black"/>
              </a:rPr>
              <a:t>U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3487420" y="3812540"/>
            <a:ext cx="53848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380"/>
              </a:spcBef>
            </a:pPr>
            <a:r>
              <a:rPr sz="1800" spc="-200" dirty="0">
                <a:latin typeface="Arial Black"/>
                <a:cs typeface="Arial Black"/>
              </a:rPr>
              <a:t>M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295" name="object 295"/>
          <p:cNvSpPr/>
          <p:nvPr/>
        </p:nvSpPr>
        <p:spPr>
          <a:xfrm>
            <a:off x="3755390" y="3812540"/>
            <a:ext cx="2540" cy="459740"/>
          </a:xfrm>
          <a:custGeom>
            <a:avLst/>
            <a:gdLst/>
            <a:ahLst/>
            <a:cxnLst/>
            <a:rect l="l" t="t" r="r" b="b"/>
            <a:pathLst>
              <a:path w="2539" h="459739">
                <a:moveTo>
                  <a:pt x="2539" y="459740"/>
                </a:moveTo>
                <a:lnTo>
                  <a:pt x="2539" y="459740"/>
                </a:lnTo>
              </a:path>
              <a:path w="2539" h="459739">
                <a:moveTo>
                  <a:pt x="0" y="0"/>
                </a:moveTo>
                <a:lnTo>
                  <a:pt x="0" y="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 txBox="1"/>
          <p:nvPr/>
        </p:nvSpPr>
        <p:spPr>
          <a:xfrm>
            <a:off x="4217670" y="3812540"/>
            <a:ext cx="46863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440"/>
              </a:spcBef>
            </a:pPr>
            <a:r>
              <a:rPr sz="1800" spc="-175" dirty="0">
                <a:latin typeface="Arial Black"/>
                <a:cs typeface="Arial Black"/>
              </a:rPr>
              <a:t>Reg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297" name="object 297"/>
          <p:cNvGrpSpPr/>
          <p:nvPr/>
        </p:nvGrpSpPr>
        <p:grpSpPr>
          <a:xfrm>
            <a:off x="4023042" y="3799522"/>
            <a:ext cx="935355" cy="485775"/>
            <a:chOff x="4023042" y="3799522"/>
            <a:chExt cx="935355" cy="485775"/>
          </a:xfrm>
        </p:grpSpPr>
        <p:sp>
          <p:nvSpPr>
            <p:cNvPr id="298" name="object 298"/>
            <p:cNvSpPr/>
            <p:nvPr/>
          </p:nvSpPr>
          <p:spPr>
            <a:xfrm>
              <a:off x="4452619" y="3812539"/>
              <a:ext cx="2540" cy="459740"/>
            </a:xfrm>
            <a:custGeom>
              <a:avLst/>
              <a:gdLst/>
              <a:ahLst/>
              <a:cxnLst/>
              <a:rect l="l" t="t" r="r" b="b"/>
              <a:pathLst>
                <a:path w="2539" h="459739">
                  <a:moveTo>
                    <a:pt x="2539" y="459740"/>
                  </a:moveTo>
                  <a:lnTo>
                    <a:pt x="2539" y="459740"/>
                  </a:lnTo>
                </a:path>
                <a:path w="2539" h="459739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4036059" y="4041139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4133849" y="3890009"/>
              <a:ext cx="76200" cy="153670"/>
            </a:xfrm>
            <a:custGeom>
              <a:avLst/>
              <a:gdLst/>
              <a:ahLst/>
              <a:cxnLst/>
              <a:rect l="l" t="t" r="r" b="b"/>
              <a:pathLst>
                <a:path w="76200" h="153670">
                  <a:moveTo>
                    <a:pt x="0" y="152400"/>
                  </a:moveTo>
                  <a:lnTo>
                    <a:pt x="0" y="0"/>
                  </a:lnTo>
                  <a:lnTo>
                    <a:pt x="74929" y="0"/>
                  </a:lnTo>
                </a:path>
                <a:path w="76200" h="153670">
                  <a:moveTo>
                    <a:pt x="0" y="0"/>
                  </a:moveTo>
                  <a:lnTo>
                    <a:pt x="0" y="0"/>
                  </a:lnTo>
                </a:path>
                <a:path w="76200" h="153670">
                  <a:moveTo>
                    <a:pt x="76200" y="153669"/>
                  </a:moveTo>
                  <a:lnTo>
                    <a:pt x="76200" y="15366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4696459" y="3890009"/>
              <a:ext cx="248920" cy="0"/>
            </a:xfrm>
            <a:custGeom>
              <a:avLst/>
              <a:gdLst/>
              <a:ahLst/>
              <a:cxnLst/>
              <a:rect l="l" t="t" r="r" b="b"/>
              <a:pathLst>
                <a:path w="248920">
                  <a:moveTo>
                    <a:pt x="0" y="0"/>
                  </a:moveTo>
                  <a:lnTo>
                    <a:pt x="248919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2" name="object 302"/>
          <p:cNvSpPr txBox="1"/>
          <p:nvPr/>
        </p:nvSpPr>
        <p:spPr>
          <a:xfrm>
            <a:off x="5565140" y="3812540"/>
            <a:ext cx="51562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380"/>
              </a:spcBef>
            </a:pPr>
            <a:r>
              <a:rPr sz="1800" spc="-200" dirty="0">
                <a:latin typeface="Arial Black"/>
                <a:cs typeface="Arial Black"/>
              </a:rPr>
              <a:t>M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03" name="object 303"/>
          <p:cNvSpPr/>
          <p:nvPr/>
        </p:nvSpPr>
        <p:spPr>
          <a:xfrm>
            <a:off x="5565140" y="3812540"/>
            <a:ext cx="516890" cy="459740"/>
          </a:xfrm>
          <a:custGeom>
            <a:avLst/>
            <a:gdLst/>
            <a:ahLst/>
            <a:cxnLst/>
            <a:rect l="l" t="t" r="r" b="b"/>
            <a:pathLst>
              <a:path w="516889" h="459739">
                <a:moveTo>
                  <a:pt x="256539" y="0"/>
                </a:moveTo>
                <a:lnTo>
                  <a:pt x="0" y="0"/>
                </a:lnTo>
                <a:lnTo>
                  <a:pt x="0" y="457200"/>
                </a:lnTo>
                <a:lnTo>
                  <a:pt x="256539" y="457200"/>
                </a:lnTo>
              </a:path>
              <a:path w="516889" h="459739">
                <a:moveTo>
                  <a:pt x="0" y="0"/>
                </a:moveTo>
                <a:lnTo>
                  <a:pt x="0" y="0"/>
                </a:lnTo>
              </a:path>
              <a:path w="516889" h="459739">
                <a:moveTo>
                  <a:pt x="257810" y="459740"/>
                </a:moveTo>
                <a:lnTo>
                  <a:pt x="257810" y="459740"/>
                </a:lnTo>
              </a:path>
              <a:path w="516889" h="459739">
                <a:moveTo>
                  <a:pt x="256539" y="0"/>
                </a:moveTo>
                <a:lnTo>
                  <a:pt x="515620" y="0"/>
                </a:lnTo>
                <a:lnTo>
                  <a:pt x="515620" y="457200"/>
                </a:lnTo>
                <a:lnTo>
                  <a:pt x="256539" y="457200"/>
                </a:lnTo>
              </a:path>
              <a:path w="516889" h="459739">
                <a:moveTo>
                  <a:pt x="256539" y="0"/>
                </a:moveTo>
                <a:lnTo>
                  <a:pt x="256539" y="0"/>
                </a:lnTo>
              </a:path>
              <a:path w="516889" h="459739">
                <a:moveTo>
                  <a:pt x="516889" y="459740"/>
                </a:moveTo>
                <a:lnTo>
                  <a:pt x="516889" y="459740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 txBox="1"/>
          <p:nvPr/>
        </p:nvSpPr>
        <p:spPr>
          <a:xfrm>
            <a:off x="6308090" y="3812540"/>
            <a:ext cx="44958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7620">
              <a:lnSpc>
                <a:spcPct val="100000"/>
              </a:lnSpc>
              <a:spcBef>
                <a:spcPts val="380"/>
              </a:spcBef>
            </a:pPr>
            <a:r>
              <a:rPr sz="1800" spc="-175" dirty="0">
                <a:latin typeface="Arial Black"/>
                <a:cs typeface="Arial Black"/>
              </a:rPr>
              <a:t>Reg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305" name="object 305"/>
          <p:cNvGrpSpPr/>
          <p:nvPr/>
        </p:nvGrpSpPr>
        <p:grpSpPr>
          <a:xfrm>
            <a:off x="4683442" y="3799522"/>
            <a:ext cx="1863725" cy="1349375"/>
            <a:chOff x="4683442" y="3799522"/>
            <a:chExt cx="1863725" cy="1349375"/>
          </a:xfrm>
        </p:grpSpPr>
        <p:sp>
          <p:nvSpPr>
            <p:cNvPr id="306" name="object 306"/>
            <p:cNvSpPr/>
            <p:nvPr/>
          </p:nvSpPr>
          <p:spPr>
            <a:xfrm>
              <a:off x="6531609" y="3812539"/>
              <a:ext cx="2540" cy="459740"/>
            </a:xfrm>
            <a:custGeom>
              <a:avLst/>
              <a:gdLst/>
              <a:ahLst/>
              <a:cxnLst/>
              <a:rect l="l" t="t" r="r" b="b"/>
              <a:pathLst>
                <a:path w="2540" h="459739">
                  <a:moveTo>
                    <a:pt x="2540" y="459740"/>
                  </a:moveTo>
                  <a:lnTo>
                    <a:pt x="2540" y="459740"/>
                  </a:lnTo>
                </a:path>
                <a:path w="2540" h="459739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5307329" y="4041139"/>
              <a:ext cx="989330" cy="0"/>
            </a:xfrm>
            <a:custGeom>
              <a:avLst/>
              <a:gdLst/>
              <a:ahLst/>
              <a:cxnLst/>
              <a:rect l="l" t="t" r="r" b="b"/>
              <a:pathLst>
                <a:path w="989329">
                  <a:moveTo>
                    <a:pt x="768350" y="0"/>
                  </a:moveTo>
                  <a:lnTo>
                    <a:pt x="989330" y="0"/>
                  </a:lnTo>
                </a:path>
                <a:path w="989329">
                  <a:moveTo>
                    <a:pt x="0" y="0"/>
                  </a:moveTo>
                  <a:lnTo>
                    <a:pt x="24511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5499099" y="4041139"/>
              <a:ext cx="684530" cy="307340"/>
            </a:xfrm>
            <a:custGeom>
              <a:avLst/>
              <a:gdLst/>
              <a:ahLst/>
              <a:cxnLst/>
              <a:rect l="l" t="t" r="r" b="b"/>
              <a:pathLst>
                <a:path w="684529" h="307339">
                  <a:moveTo>
                    <a:pt x="0" y="0"/>
                  </a:moveTo>
                  <a:lnTo>
                    <a:pt x="0" y="306070"/>
                  </a:lnTo>
                  <a:lnTo>
                    <a:pt x="621029" y="306070"/>
                  </a:lnTo>
                  <a:lnTo>
                    <a:pt x="621029" y="101600"/>
                  </a:lnTo>
                  <a:lnTo>
                    <a:pt x="681989" y="0"/>
                  </a:lnTo>
                </a:path>
                <a:path w="684529" h="307339">
                  <a:moveTo>
                    <a:pt x="0" y="0"/>
                  </a:moveTo>
                  <a:lnTo>
                    <a:pt x="0" y="0"/>
                  </a:lnTo>
                </a:path>
                <a:path w="684529" h="307339">
                  <a:moveTo>
                    <a:pt x="684529" y="307340"/>
                  </a:moveTo>
                  <a:lnTo>
                    <a:pt x="684529" y="30734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4696459" y="4194809"/>
              <a:ext cx="248920" cy="0"/>
            </a:xfrm>
            <a:custGeom>
              <a:avLst/>
              <a:gdLst/>
              <a:ahLst/>
              <a:cxnLst/>
              <a:rect l="l" t="t" r="r" b="b"/>
              <a:pathLst>
                <a:path w="248920">
                  <a:moveTo>
                    <a:pt x="0" y="0"/>
                  </a:moveTo>
                  <a:lnTo>
                    <a:pt x="248919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4843779" y="4033519"/>
              <a:ext cx="1130300" cy="1102360"/>
            </a:xfrm>
            <a:custGeom>
              <a:avLst/>
              <a:gdLst/>
              <a:ahLst/>
              <a:cxnLst/>
              <a:rect l="l" t="t" r="r" b="b"/>
              <a:pathLst>
                <a:path w="1130300" h="1102360">
                  <a:moveTo>
                    <a:pt x="0" y="160019"/>
                  </a:moveTo>
                  <a:lnTo>
                    <a:pt x="0" y="440689"/>
                  </a:lnTo>
                  <a:lnTo>
                    <a:pt x="466090" y="440689"/>
                  </a:lnTo>
                  <a:lnTo>
                    <a:pt x="466090" y="143509"/>
                  </a:lnTo>
                  <a:lnTo>
                    <a:pt x="533400" y="0"/>
                  </a:lnTo>
                </a:path>
                <a:path w="1130300" h="1102360">
                  <a:moveTo>
                    <a:pt x="0" y="0"/>
                  </a:moveTo>
                  <a:lnTo>
                    <a:pt x="0" y="0"/>
                  </a:lnTo>
                </a:path>
                <a:path w="1130300" h="1102360">
                  <a:moveTo>
                    <a:pt x="534670" y="441959"/>
                  </a:moveTo>
                  <a:lnTo>
                    <a:pt x="534670" y="441959"/>
                  </a:lnTo>
                </a:path>
                <a:path w="1130300" h="1102360">
                  <a:moveTo>
                    <a:pt x="791210" y="845819"/>
                  </a:moveTo>
                  <a:lnTo>
                    <a:pt x="904240" y="718819"/>
                  </a:lnTo>
                  <a:lnTo>
                    <a:pt x="791210" y="591819"/>
                  </a:lnTo>
                  <a:lnTo>
                    <a:pt x="791210" y="337819"/>
                  </a:lnTo>
                  <a:lnTo>
                    <a:pt x="1127760" y="591819"/>
                  </a:lnTo>
                  <a:lnTo>
                    <a:pt x="1127760" y="845819"/>
                  </a:lnTo>
                  <a:lnTo>
                    <a:pt x="791210" y="1099819"/>
                  </a:lnTo>
                  <a:lnTo>
                    <a:pt x="791210" y="845819"/>
                  </a:lnTo>
                  <a:close/>
                </a:path>
                <a:path w="1130300" h="1102360">
                  <a:moveTo>
                    <a:pt x="791210" y="337819"/>
                  </a:moveTo>
                  <a:lnTo>
                    <a:pt x="791210" y="337819"/>
                  </a:lnTo>
                </a:path>
                <a:path w="1130300" h="1102360">
                  <a:moveTo>
                    <a:pt x="1130300" y="1102359"/>
                  </a:moveTo>
                  <a:lnTo>
                    <a:pt x="1130300" y="110235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1" name="object 311"/>
          <p:cNvSpPr txBox="1"/>
          <p:nvPr/>
        </p:nvSpPr>
        <p:spPr>
          <a:xfrm>
            <a:off x="5607330" y="4497914"/>
            <a:ext cx="332105" cy="469265"/>
          </a:xfrm>
          <a:prstGeom prst="rect">
            <a:avLst/>
          </a:prstGeom>
        </p:spPr>
        <p:txBody>
          <a:bodyPr vert="vert" wrap="square" lIns="0" tIns="28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800" spc="-15" dirty="0">
                <a:latin typeface="Arial Black"/>
                <a:cs typeface="Arial Black"/>
              </a:rPr>
              <a:t>A</a:t>
            </a:r>
            <a:r>
              <a:rPr sz="1800" spc="-10" dirty="0">
                <a:latin typeface="Arial Black"/>
                <a:cs typeface="Arial Black"/>
              </a:rPr>
              <a:t>L</a:t>
            </a:r>
            <a:r>
              <a:rPr sz="1800" dirty="0">
                <a:latin typeface="Arial Black"/>
                <a:cs typeface="Arial Black"/>
              </a:rPr>
              <a:t>U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4895850" y="4525009"/>
            <a:ext cx="46863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30"/>
              </a:spcBef>
            </a:pPr>
            <a:r>
              <a:rPr sz="1800" spc="-175" dirty="0">
                <a:latin typeface="Arial Black"/>
                <a:cs typeface="Arial Black"/>
              </a:rPr>
              <a:t>Reg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313" name="object 313"/>
          <p:cNvGrpSpPr/>
          <p:nvPr/>
        </p:nvGrpSpPr>
        <p:grpSpPr>
          <a:xfrm>
            <a:off x="4699952" y="4511992"/>
            <a:ext cx="935355" cy="484505"/>
            <a:chOff x="4699952" y="4511992"/>
            <a:chExt cx="935355" cy="484505"/>
          </a:xfrm>
        </p:grpSpPr>
        <p:sp>
          <p:nvSpPr>
            <p:cNvPr id="314" name="object 314"/>
            <p:cNvSpPr/>
            <p:nvPr/>
          </p:nvSpPr>
          <p:spPr>
            <a:xfrm>
              <a:off x="4895850" y="4525009"/>
              <a:ext cx="469900" cy="458470"/>
            </a:xfrm>
            <a:custGeom>
              <a:avLst/>
              <a:gdLst/>
              <a:ahLst/>
              <a:cxnLst/>
              <a:rect l="l" t="t" r="r" b="b"/>
              <a:pathLst>
                <a:path w="469900" h="458470">
                  <a:moveTo>
                    <a:pt x="234950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234950" y="457200"/>
                  </a:lnTo>
                </a:path>
                <a:path w="469900" h="458470">
                  <a:moveTo>
                    <a:pt x="0" y="0"/>
                  </a:moveTo>
                  <a:lnTo>
                    <a:pt x="0" y="0"/>
                  </a:lnTo>
                </a:path>
                <a:path w="469900" h="458470">
                  <a:moveTo>
                    <a:pt x="236220" y="458469"/>
                  </a:moveTo>
                  <a:lnTo>
                    <a:pt x="236220" y="458469"/>
                  </a:lnTo>
                </a:path>
                <a:path w="469900" h="458470">
                  <a:moveTo>
                    <a:pt x="234950" y="0"/>
                  </a:moveTo>
                  <a:lnTo>
                    <a:pt x="468629" y="0"/>
                  </a:lnTo>
                  <a:lnTo>
                    <a:pt x="468629" y="457200"/>
                  </a:lnTo>
                  <a:lnTo>
                    <a:pt x="234950" y="457200"/>
                  </a:lnTo>
                </a:path>
                <a:path w="469900" h="458470">
                  <a:moveTo>
                    <a:pt x="234950" y="0"/>
                  </a:moveTo>
                  <a:lnTo>
                    <a:pt x="234950" y="0"/>
                  </a:lnTo>
                </a:path>
                <a:path w="469900" h="458470">
                  <a:moveTo>
                    <a:pt x="469900" y="458469"/>
                  </a:moveTo>
                  <a:lnTo>
                    <a:pt x="469900" y="45846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4712970" y="4753609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4812030" y="4599939"/>
              <a:ext cx="76200" cy="154940"/>
            </a:xfrm>
            <a:custGeom>
              <a:avLst/>
              <a:gdLst/>
              <a:ahLst/>
              <a:cxnLst/>
              <a:rect l="l" t="t" r="r" b="b"/>
              <a:pathLst>
                <a:path w="76200" h="154939">
                  <a:moveTo>
                    <a:pt x="0" y="153670"/>
                  </a:moveTo>
                  <a:lnTo>
                    <a:pt x="0" y="0"/>
                  </a:lnTo>
                  <a:lnTo>
                    <a:pt x="74930" y="0"/>
                  </a:lnTo>
                </a:path>
                <a:path w="76200" h="154939">
                  <a:moveTo>
                    <a:pt x="0" y="0"/>
                  </a:moveTo>
                  <a:lnTo>
                    <a:pt x="0" y="0"/>
                  </a:lnTo>
                </a:path>
                <a:path w="76200" h="154939">
                  <a:moveTo>
                    <a:pt x="76200" y="154940"/>
                  </a:moveTo>
                  <a:lnTo>
                    <a:pt x="76200" y="15494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5373370" y="4599939"/>
              <a:ext cx="248920" cy="0"/>
            </a:xfrm>
            <a:custGeom>
              <a:avLst/>
              <a:gdLst/>
              <a:ahLst/>
              <a:cxnLst/>
              <a:rect l="l" t="t" r="r" b="b"/>
              <a:pathLst>
                <a:path w="248920">
                  <a:moveTo>
                    <a:pt x="0" y="0"/>
                  </a:moveTo>
                  <a:lnTo>
                    <a:pt x="248919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8" name="object 318"/>
          <p:cNvSpPr txBox="1"/>
          <p:nvPr/>
        </p:nvSpPr>
        <p:spPr>
          <a:xfrm>
            <a:off x="6243320" y="4525009"/>
            <a:ext cx="51435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370"/>
              </a:spcBef>
            </a:pPr>
            <a:r>
              <a:rPr sz="1800" spc="-200" dirty="0">
                <a:latin typeface="Arial Black"/>
                <a:cs typeface="Arial Black"/>
              </a:rPr>
              <a:t>M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19" name="object 319"/>
          <p:cNvSpPr/>
          <p:nvPr/>
        </p:nvSpPr>
        <p:spPr>
          <a:xfrm>
            <a:off x="6243320" y="4525009"/>
            <a:ext cx="516890" cy="458470"/>
          </a:xfrm>
          <a:custGeom>
            <a:avLst/>
            <a:gdLst/>
            <a:ahLst/>
            <a:cxnLst/>
            <a:rect l="l" t="t" r="r" b="b"/>
            <a:pathLst>
              <a:path w="516890" h="458470">
                <a:moveTo>
                  <a:pt x="255269" y="0"/>
                </a:moveTo>
                <a:lnTo>
                  <a:pt x="0" y="0"/>
                </a:lnTo>
                <a:lnTo>
                  <a:pt x="0" y="457200"/>
                </a:lnTo>
                <a:lnTo>
                  <a:pt x="255269" y="457200"/>
                </a:lnTo>
              </a:path>
              <a:path w="516890" h="458470">
                <a:moveTo>
                  <a:pt x="0" y="0"/>
                </a:moveTo>
                <a:lnTo>
                  <a:pt x="0" y="0"/>
                </a:lnTo>
              </a:path>
              <a:path w="516890" h="458470">
                <a:moveTo>
                  <a:pt x="257809" y="458469"/>
                </a:moveTo>
                <a:lnTo>
                  <a:pt x="257809" y="458469"/>
                </a:lnTo>
              </a:path>
              <a:path w="516890" h="458470">
                <a:moveTo>
                  <a:pt x="255269" y="0"/>
                </a:moveTo>
                <a:lnTo>
                  <a:pt x="514350" y="0"/>
                </a:lnTo>
                <a:lnTo>
                  <a:pt x="514350" y="457200"/>
                </a:lnTo>
                <a:lnTo>
                  <a:pt x="255269" y="457200"/>
                </a:lnTo>
              </a:path>
              <a:path w="516890" h="458470">
                <a:moveTo>
                  <a:pt x="255269" y="0"/>
                </a:moveTo>
                <a:lnTo>
                  <a:pt x="255269" y="0"/>
                </a:lnTo>
              </a:path>
              <a:path w="516890" h="458470">
                <a:moveTo>
                  <a:pt x="516889" y="458469"/>
                </a:moveTo>
                <a:lnTo>
                  <a:pt x="516889" y="458469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 txBox="1"/>
          <p:nvPr/>
        </p:nvSpPr>
        <p:spPr>
          <a:xfrm>
            <a:off x="6986269" y="4525009"/>
            <a:ext cx="44958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7620">
              <a:lnSpc>
                <a:spcPct val="100000"/>
              </a:lnSpc>
              <a:spcBef>
                <a:spcPts val="370"/>
              </a:spcBef>
            </a:pPr>
            <a:r>
              <a:rPr sz="1800" spc="-175" dirty="0">
                <a:latin typeface="Arial Black"/>
                <a:cs typeface="Arial Black"/>
              </a:rPr>
              <a:t>Reg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321" name="object 321"/>
          <p:cNvGrpSpPr/>
          <p:nvPr/>
        </p:nvGrpSpPr>
        <p:grpSpPr>
          <a:xfrm>
            <a:off x="5360352" y="4511992"/>
            <a:ext cx="1864995" cy="1348105"/>
            <a:chOff x="5360352" y="4511992"/>
            <a:chExt cx="1864995" cy="1348105"/>
          </a:xfrm>
        </p:grpSpPr>
        <p:sp>
          <p:nvSpPr>
            <p:cNvPr id="322" name="object 322"/>
            <p:cNvSpPr/>
            <p:nvPr/>
          </p:nvSpPr>
          <p:spPr>
            <a:xfrm>
              <a:off x="7209790" y="4525009"/>
              <a:ext cx="2540" cy="458470"/>
            </a:xfrm>
            <a:custGeom>
              <a:avLst/>
              <a:gdLst/>
              <a:ahLst/>
              <a:cxnLst/>
              <a:rect l="l" t="t" r="r" b="b"/>
              <a:pathLst>
                <a:path w="2540" h="458470">
                  <a:moveTo>
                    <a:pt x="2539" y="458469"/>
                  </a:moveTo>
                  <a:lnTo>
                    <a:pt x="2539" y="458469"/>
                  </a:lnTo>
                </a:path>
                <a:path w="2540" h="45847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5985510" y="4753609"/>
              <a:ext cx="988060" cy="0"/>
            </a:xfrm>
            <a:custGeom>
              <a:avLst/>
              <a:gdLst/>
              <a:ahLst/>
              <a:cxnLst/>
              <a:rect l="l" t="t" r="r" b="b"/>
              <a:pathLst>
                <a:path w="988059">
                  <a:moveTo>
                    <a:pt x="768349" y="0"/>
                  </a:moveTo>
                  <a:lnTo>
                    <a:pt x="988060" y="0"/>
                  </a:lnTo>
                </a:path>
                <a:path w="988059">
                  <a:moveTo>
                    <a:pt x="0" y="0"/>
                  </a:moveTo>
                  <a:lnTo>
                    <a:pt x="24511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6176010" y="4752339"/>
              <a:ext cx="685800" cy="307340"/>
            </a:xfrm>
            <a:custGeom>
              <a:avLst/>
              <a:gdLst/>
              <a:ahLst/>
              <a:cxnLst/>
              <a:rect l="l" t="t" r="r" b="b"/>
              <a:pathLst>
                <a:path w="685800" h="307339">
                  <a:moveTo>
                    <a:pt x="0" y="0"/>
                  </a:moveTo>
                  <a:lnTo>
                    <a:pt x="0" y="304800"/>
                  </a:lnTo>
                  <a:lnTo>
                    <a:pt x="621030" y="304800"/>
                  </a:lnTo>
                  <a:lnTo>
                    <a:pt x="621030" y="101600"/>
                  </a:lnTo>
                  <a:lnTo>
                    <a:pt x="683260" y="0"/>
                  </a:lnTo>
                </a:path>
                <a:path w="685800" h="307339">
                  <a:moveTo>
                    <a:pt x="0" y="0"/>
                  </a:moveTo>
                  <a:lnTo>
                    <a:pt x="0" y="0"/>
                  </a:lnTo>
                </a:path>
                <a:path w="685800" h="307339">
                  <a:moveTo>
                    <a:pt x="685799" y="307340"/>
                  </a:moveTo>
                  <a:lnTo>
                    <a:pt x="685799" y="30734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5373370" y="4904739"/>
              <a:ext cx="248920" cy="0"/>
            </a:xfrm>
            <a:custGeom>
              <a:avLst/>
              <a:gdLst/>
              <a:ahLst/>
              <a:cxnLst/>
              <a:rect l="l" t="t" r="r" b="b"/>
              <a:pathLst>
                <a:path w="248920">
                  <a:moveTo>
                    <a:pt x="0" y="0"/>
                  </a:moveTo>
                  <a:lnTo>
                    <a:pt x="248919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5520690" y="4744719"/>
              <a:ext cx="1131570" cy="1102360"/>
            </a:xfrm>
            <a:custGeom>
              <a:avLst/>
              <a:gdLst/>
              <a:ahLst/>
              <a:cxnLst/>
              <a:rect l="l" t="t" r="r" b="b"/>
              <a:pathLst>
                <a:path w="1131570" h="1102360">
                  <a:moveTo>
                    <a:pt x="0" y="160019"/>
                  </a:moveTo>
                  <a:lnTo>
                    <a:pt x="0" y="440689"/>
                  </a:lnTo>
                  <a:lnTo>
                    <a:pt x="467360" y="440689"/>
                  </a:lnTo>
                  <a:lnTo>
                    <a:pt x="467360" y="143509"/>
                  </a:lnTo>
                  <a:lnTo>
                    <a:pt x="534670" y="0"/>
                  </a:lnTo>
                </a:path>
                <a:path w="1131570" h="1102360">
                  <a:moveTo>
                    <a:pt x="0" y="0"/>
                  </a:moveTo>
                  <a:lnTo>
                    <a:pt x="0" y="0"/>
                  </a:lnTo>
                </a:path>
                <a:path w="1131570" h="1102360">
                  <a:moveTo>
                    <a:pt x="792480" y="845819"/>
                  </a:moveTo>
                  <a:lnTo>
                    <a:pt x="905510" y="718819"/>
                  </a:lnTo>
                  <a:lnTo>
                    <a:pt x="792480" y="591819"/>
                  </a:lnTo>
                  <a:lnTo>
                    <a:pt x="792480" y="337819"/>
                  </a:lnTo>
                  <a:lnTo>
                    <a:pt x="1129030" y="591819"/>
                  </a:lnTo>
                  <a:lnTo>
                    <a:pt x="1129030" y="845819"/>
                  </a:lnTo>
                  <a:lnTo>
                    <a:pt x="792480" y="1099819"/>
                  </a:lnTo>
                  <a:lnTo>
                    <a:pt x="792480" y="845819"/>
                  </a:lnTo>
                  <a:close/>
                </a:path>
                <a:path w="1131570" h="1102360">
                  <a:moveTo>
                    <a:pt x="792480" y="337819"/>
                  </a:moveTo>
                  <a:lnTo>
                    <a:pt x="792480" y="337819"/>
                  </a:lnTo>
                </a:path>
                <a:path w="1131570" h="1102360">
                  <a:moveTo>
                    <a:pt x="1131569" y="1102359"/>
                  </a:moveTo>
                  <a:lnTo>
                    <a:pt x="1131569" y="110235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7" name="object 327"/>
          <p:cNvSpPr txBox="1"/>
          <p:nvPr/>
        </p:nvSpPr>
        <p:spPr>
          <a:xfrm>
            <a:off x="6285510" y="5209114"/>
            <a:ext cx="332105" cy="469265"/>
          </a:xfrm>
          <a:prstGeom prst="rect">
            <a:avLst/>
          </a:prstGeom>
        </p:spPr>
        <p:txBody>
          <a:bodyPr vert="vert" wrap="square" lIns="0" tIns="28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800" spc="-15" dirty="0">
                <a:latin typeface="Arial Black"/>
                <a:cs typeface="Arial Black"/>
              </a:rPr>
              <a:t>A</a:t>
            </a:r>
            <a:r>
              <a:rPr sz="1800" spc="-10" dirty="0">
                <a:latin typeface="Arial Black"/>
                <a:cs typeface="Arial Black"/>
              </a:rPr>
              <a:t>L</a:t>
            </a:r>
            <a:r>
              <a:rPr sz="1800" dirty="0">
                <a:latin typeface="Arial Black"/>
                <a:cs typeface="Arial Black"/>
              </a:rPr>
              <a:t>U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4843779" y="5236209"/>
            <a:ext cx="53848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75260">
              <a:lnSpc>
                <a:spcPct val="100000"/>
              </a:lnSpc>
              <a:spcBef>
                <a:spcPts val="370"/>
              </a:spcBef>
            </a:pPr>
            <a:r>
              <a:rPr sz="1800" spc="-200" dirty="0">
                <a:latin typeface="Arial Black"/>
                <a:cs typeface="Arial Black"/>
              </a:rPr>
              <a:t>M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29" name="object 329"/>
          <p:cNvSpPr/>
          <p:nvPr/>
        </p:nvSpPr>
        <p:spPr>
          <a:xfrm>
            <a:off x="5111750" y="5236209"/>
            <a:ext cx="271780" cy="458470"/>
          </a:xfrm>
          <a:custGeom>
            <a:avLst/>
            <a:gdLst/>
            <a:ahLst/>
            <a:cxnLst/>
            <a:rect l="l" t="t" r="r" b="b"/>
            <a:pathLst>
              <a:path w="271779" h="458470">
                <a:moveTo>
                  <a:pt x="2539" y="458469"/>
                </a:moveTo>
                <a:lnTo>
                  <a:pt x="2539" y="458469"/>
                </a:lnTo>
              </a:path>
              <a:path w="271779" h="458470">
                <a:moveTo>
                  <a:pt x="0" y="0"/>
                </a:moveTo>
                <a:lnTo>
                  <a:pt x="0" y="0"/>
                </a:lnTo>
              </a:path>
              <a:path w="271779" h="458470">
                <a:moveTo>
                  <a:pt x="271779" y="458469"/>
                </a:moveTo>
                <a:lnTo>
                  <a:pt x="271779" y="458469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 txBox="1"/>
          <p:nvPr/>
        </p:nvSpPr>
        <p:spPr>
          <a:xfrm>
            <a:off x="5574029" y="5236209"/>
            <a:ext cx="467359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30"/>
              </a:spcBef>
            </a:pPr>
            <a:r>
              <a:rPr sz="1800" spc="-175" dirty="0">
                <a:latin typeface="Arial Black"/>
                <a:cs typeface="Arial Black"/>
              </a:rPr>
              <a:t>Reg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331" name="object 331"/>
          <p:cNvGrpSpPr/>
          <p:nvPr/>
        </p:nvGrpSpPr>
        <p:grpSpPr>
          <a:xfrm>
            <a:off x="5378132" y="5223192"/>
            <a:ext cx="935355" cy="484505"/>
            <a:chOff x="5378132" y="5223192"/>
            <a:chExt cx="935355" cy="484505"/>
          </a:xfrm>
        </p:grpSpPr>
        <p:sp>
          <p:nvSpPr>
            <p:cNvPr id="332" name="object 332"/>
            <p:cNvSpPr/>
            <p:nvPr/>
          </p:nvSpPr>
          <p:spPr>
            <a:xfrm>
              <a:off x="5807710" y="5236209"/>
              <a:ext cx="2540" cy="458470"/>
            </a:xfrm>
            <a:custGeom>
              <a:avLst/>
              <a:gdLst/>
              <a:ahLst/>
              <a:cxnLst/>
              <a:rect l="l" t="t" r="r" b="b"/>
              <a:pathLst>
                <a:path w="2539" h="458470">
                  <a:moveTo>
                    <a:pt x="2539" y="458469"/>
                  </a:moveTo>
                  <a:lnTo>
                    <a:pt x="2539" y="458469"/>
                  </a:lnTo>
                </a:path>
                <a:path w="2539" h="45847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5391150" y="5464809"/>
              <a:ext cx="152400" cy="0"/>
            </a:xfrm>
            <a:custGeom>
              <a:avLst/>
              <a:gdLst/>
              <a:ahLst/>
              <a:cxnLst/>
              <a:rect l="l" t="t" r="r" b="b"/>
              <a:pathLst>
                <a:path w="152400">
                  <a:moveTo>
                    <a:pt x="0" y="0"/>
                  </a:moveTo>
                  <a:lnTo>
                    <a:pt x="15240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5488940" y="5312409"/>
              <a:ext cx="76200" cy="153670"/>
            </a:xfrm>
            <a:custGeom>
              <a:avLst/>
              <a:gdLst/>
              <a:ahLst/>
              <a:cxnLst/>
              <a:rect l="l" t="t" r="r" b="b"/>
              <a:pathLst>
                <a:path w="76200" h="153670">
                  <a:moveTo>
                    <a:pt x="0" y="152399"/>
                  </a:moveTo>
                  <a:lnTo>
                    <a:pt x="0" y="0"/>
                  </a:lnTo>
                  <a:lnTo>
                    <a:pt x="74930" y="0"/>
                  </a:lnTo>
                </a:path>
                <a:path w="76200" h="153670">
                  <a:moveTo>
                    <a:pt x="0" y="0"/>
                  </a:moveTo>
                  <a:lnTo>
                    <a:pt x="0" y="0"/>
                  </a:lnTo>
                </a:path>
                <a:path w="76200" h="153670">
                  <a:moveTo>
                    <a:pt x="76200" y="153669"/>
                  </a:moveTo>
                  <a:lnTo>
                    <a:pt x="76200" y="15366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6051550" y="5312409"/>
              <a:ext cx="248920" cy="0"/>
            </a:xfrm>
            <a:custGeom>
              <a:avLst/>
              <a:gdLst/>
              <a:ahLst/>
              <a:cxnLst/>
              <a:rect l="l" t="t" r="r" b="b"/>
              <a:pathLst>
                <a:path w="248920">
                  <a:moveTo>
                    <a:pt x="0" y="0"/>
                  </a:moveTo>
                  <a:lnTo>
                    <a:pt x="24892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6" name="object 336"/>
          <p:cNvSpPr txBox="1"/>
          <p:nvPr/>
        </p:nvSpPr>
        <p:spPr>
          <a:xfrm>
            <a:off x="6921500" y="5236209"/>
            <a:ext cx="51435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370"/>
              </a:spcBef>
            </a:pPr>
            <a:r>
              <a:rPr sz="1800" spc="-200" dirty="0">
                <a:latin typeface="Arial Black"/>
                <a:cs typeface="Arial Black"/>
              </a:rPr>
              <a:t>M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37" name="object 337"/>
          <p:cNvSpPr/>
          <p:nvPr/>
        </p:nvSpPr>
        <p:spPr>
          <a:xfrm>
            <a:off x="6921500" y="5236209"/>
            <a:ext cx="516890" cy="458470"/>
          </a:xfrm>
          <a:custGeom>
            <a:avLst/>
            <a:gdLst/>
            <a:ahLst/>
            <a:cxnLst/>
            <a:rect l="l" t="t" r="r" b="b"/>
            <a:pathLst>
              <a:path w="516890" h="458470">
                <a:moveTo>
                  <a:pt x="255270" y="0"/>
                </a:moveTo>
                <a:lnTo>
                  <a:pt x="0" y="0"/>
                </a:lnTo>
                <a:lnTo>
                  <a:pt x="0" y="457199"/>
                </a:lnTo>
                <a:lnTo>
                  <a:pt x="255270" y="457199"/>
                </a:lnTo>
              </a:path>
              <a:path w="516890" h="458470">
                <a:moveTo>
                  <a:pt x="0" y="0"/>
                </a:moveTo>
                <a:lnTo>
                  <a:pt x="0" y="0"/>
                </a:lnTo>
              </a:path>
              <a:path w="516890" h="458470">
                <a:moveTo>
                  <a:pt x="257809" y="458469"/>
                </a:moveTo>
                <a:lnTo>
                  <a:pt x="257809" y="458469"/>
                </a:lnTo>
              </a:path>
              <a:path w="516890" h="458470">
                <a:moveTo>
                  <a:pt x="255270" y="0"/>
                </a:moveTo>
                <a:lnTo>
                  <a:pt x="514350" y="0"/>
                </a:lnTo>
                <a:lnTo>
                  <a:pt x="514350" y="457199"/>
                </a:lnTo>
                <a:lnTo>
                  <a:pt x="255270" y="457199"/>
                </a:lnTo>
              </a:path>
              <a:path w="516890" h="458470">
                <a:moveTo>
                  <a:pt x="255270" y="0"/>
                </a:moveTo>
                <a:lnTo>
                  <a:pt x="255270" y="0"/>
                </a:lnTo>
              </a:path>
              <a:path w="516890" h="458470">
                <a:moveTo>
                  <a:pt x="516890" y="458469"/>
                </a:moveTo>
                <a:lnTo>
                  <a:pt x="516890" y="458469"/>
                </a:lnTo>
              </a:path>
            </a:pathLst>
          </a:custGeom>
          <a:ln w="255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 txBox="1"/>
          <p:nvPr/>
        </p:nvSpPr>
        <p:spPr>
          <a:xfrm>
            <a:off x="7664450" y="5236209"/>
            <a:ext cx="449580" cy="4572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7620">
              <a:lnSpc>
                <a:spcPct val="100000"/>
              </a:lnSpc>
              <a:spcBef>
                <a:spcPts val="370"/>
              </a:spcBef>
            </a:pPr>
            <a:r>
              <a:rPr sz="1800" spc="-175" dirty="0">
                <a:latin typeface="Arial Black"/>
                <a:cs typeface="Arial Black"/>
              </a:rPr>
              <a:t>Reg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39" name="object 339"/>
          <p:cNvSpPr/>
          <p:nvPr/>
        </p:nvSpPr>
        <p:spPr>
          <a:xfrm>
            <a:off x="3920490" y="43472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-28573"/>
                </a:moveTo>
                <a:lnTo>
                  <a:pt x="0" y="28573"/>
                </a:lnTo>
              </a:path>
            </a:pathLst>
          </a:custGeom>
          <a:ln w="57146">
            <a:solidFill>
              <a:srgbClr val="4E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4909820" y="51409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-28573"/>
                </a:moveTo>
                <a:lnTo>
                  <a:pt x="0" y="28573"/>
                </a:lnTo>
              </a:path>
            </a:pathLst>
          </a:custGeom>
          <a:ln w="57146">
            <a:solidFill>
              <a:srgbClr val="4E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1" name="object 341"/>
          <p:cNvGrpSpPr/>
          <p:nvPr/>
        </p:nvGrpSpPr>
        <p:grpSpPr>
          <a:xfrm>
            <a:off x="3891917" y="2022476"/>
            <a:ext cx="3998595" cy="3888740"/>
            <a:chOff x="3891917" y="2022476"/>
            <a:chExt cx="3998595" cy="3888740"/>
          </a:xfrm>
        </p:grpSpPr>
        <p:sp>
          <p:nvSpPr>
            <p:cNvPr id="342" name="object 342"/>
            <p:cNvSpPr/>
            <p:nvPr/>
          </p:nvSpPr>
          <p:spPr>
            <a:xfrm>
              <a:off x="7887970" y="5236210"/>
              <a:ext cx="2540" cy="458470"/>
            </a:xfrm>
            <a:custGeom>
              <a:avLst/>
              <a:gdLst/>
              <a:ahLst/>
              <a:cxnLst/>
              <a:rect l="l" t="t" r="r" b="b"/>
              <a:pathLst>
                <a:path w="2540" h="458470">
                  <a:moveTo>
                    <a:pt x="2539" y="458469"/>
                  </a:moveTo>
                  <a:lnTo>
                    <a:pt x="2539" y="458469"/>
                  </a:lnTo>
                </a:path>
                <a:path w="2540" h="45847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6662420" y="5464809"/>
              <a:ext cx="989330" cy="0"/>
            </a:xfrm>
            <a:custGeom>
              <a:avLst/>
              <a:gdLst/>
              <a:ahLst/>
              <a:cxnLst/>
              <a:rect l="l" t="t" r="r" b="b"/>
              <a:pathLst>
                <a:path w="989329">
                  <a:moveTo>
                    <a:pt x="768350" y="0"/>
                  </a:moveTo>
                  <a:lnTo>
                    <a:pt x="989329" y="0"/>
                  </a:lnTo>
                </a:path>
                <a:path w="989329">
                  <a:moveTo>
                    <a:pt x="0" y="0"/>
                  </a:moveTo>
                  <a:lnTo>
                    <a:pt x="246379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6854190" y="5463540"/>
              <a:ext cx="684530" cy="307340"/>
            </a:xfrm>
            <a:custGeom>
              <a:avLst/>
              <a:gdLst/>
              <a:ahLst/>
              <a:cxnLst/>
              <a:rect l="l" t="t" r="r" b="b"/>
              <a:pathLst>
                <a:path w="684529" h="307339">
                  <a:moveTo>
                    <a:pt x="0" y="0"/>
                  </a:moveTo>
                  <a:lnTo>
                    <a:pt x="0" y="306070"/>
                  </a:lnTo>
                  <a:lnTo>
                    <a:pt x="621029" y="306070"/>
                  </a:lnTo>
                  <a:lnTo>
                    <a:pt x="621029" y="101600"/>
                  </a:lnTo>
                  <a:lnTo>
                    <a:pt x="683259" y="0"/>
                  </a:lnTo>
                </a:path>
                <a:path w="684529" h="307339">
                  <a:moveTo>
                    <a:pt x="0" y="0"/>
                  </a:moveTo>
                  <a:lnTo>
                    <a:pt x="0" y="0"/>
                  </a:lnTo>
                </a:path>
                <a:path w="684529" h="307339">
                  <a:moveTo>
                    <a:pt x="684529" y="307340"/>
                  </a:moveTo>
                  <a:lnTo>
                    <a:pt x="684529" y="30734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6051550" y="5617209"/>
              <a:ext cx="248920" cy="0"/>
            </a:xfrm>
            <a:custGeom>
              <a:avLst/>
              <a:gdLst/>
              <a:ahLst/>
              <a:cxnLst/>
              <a:rect l="l" t="t" r="r" b="b"/>
              <a:pathLst>
                <a:path w="248920">
                  <a:moveTo>
                    <a:pt x="0" y="0"/>
                  </a:moveTo>
                  <a:lnTo>
                    <a:pt x="248920" y="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6198870" y="5455920"/>
              <a:ext cx="535940" cy="441959"/>
            </a:xfrm>
            <a:custGeom>
              <a:avLst/>
              <a:gdLst/>
              <a:ahLst/>
              <a:cxnLst/>
              <a:rect l="l" t="t" r="r" b="b"/>
              <a:pathLst>
                <a:path w="535940" h="441960">
                  <a:moveTo>
                    <a:pt x="0" y="160019"/>
                  </a:moveTo>
                  <a:lnTo>
                    <a:pt x="0" y="439419"/>
                  </a:lnTo>
                  <a:lnTo>
                    <a:pt x="467359" y="439419"/>
                  </a:lnTo>
                  <a:lnTo>
                    <a:pt x="467359" y="142239"/>
                  </a:lnTo>
                  <a:lnTo>
                    <a:pt x="533400" y="0"/>
                  </a:lnTo>
                </a:path>
                <a:path w="535940" h="441960">
                  <a:moveTo>
                    <a:pt x="0" y="0"/>
                  </a:moveTo>
                  <a:lnTo>
                    <a:pt x="0" y="0"/>
                  </a:lnTo>
                </a:path>
                <a:path w="535940" h="441960">
                  <a:moveTo>
                    <a:pt x="535939" y="441959"/>
                  </a:moveTo>
                  <a:lnTo>
                    <a:pt x="535939" y="441959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3920490" y="2022476"/>
              <a:ext cx="1018540" cy="3117215"/>
            </a:xfrm>
            <a:custGeom>
              <a:avLst/>
              <a:gdLst/>
              <a:ahLst/>
              <a:cxnLst/>
              <a:rect l="l" t="t" r="r" b="b"/>
              <a:pathLst>
                <a:path w="1018539" h="3117215">
                  <a:moveTo>
                    <a:pt x="494030" y="2324733"/>
                  </a:moveTo>
                  <a:lnTo>
                    <a:pt x="549239" y="2326984"/>
                  </a:lnTo>
                  <a:lnTo>
                    <a:pt x="602423" y="2333597"/>
                  </a:lnTo>
                  <a:lnTo>
                    <a:pt x="653318" y="2344362"/>
                  </a:lnTo>
                  <a:lnTo>
                    <a:pt x="701659" y="2359069"/>
                  </a:lnTo>
                  <a:lnTo>
                    <a:pt x="747183" y="2377508"/>
                  </a:lnTo>
                  <a:lnTo>
                    <a:pt x="789625" y="2399469"/>
                  </a:lnTo>
                  <a:lnTo>
                    <a:pt x="828720" y="2424743"/>
                  </a:lnTo>
                  <a:lnTo>
                    <a:pt x="864206" y="2453119"/>
                  </a:lnTo>
                  <a:lnTo>
                    <a:pt x="895817" y="2484387"/>
                  </a:lnTo>
                  <a:lnTo>
                    <a:pt x="923289" y="2518337"/>
                  </a:lnTo>
                  <a:lnTo>
                    <a:pt x="946359" y="2554759"/>
                  </a:lnTo>
                  <a:lnTo>
                    <a:pt x="964763" y="2593444"/>
                  </a:lnTo>
                  <a:lnTo>
                    <a:pt x="978235" y="2634181"/>
                  </a:lnTo>
                  <a:lnTo>
                    <a:pt x="986512" y="2676761"/>
                  </a:lnTo>
                  <a:lnTo>
                    <a:pt x="989330" y="2720973"/>
                  </a:lnTo>
                  <a:lnTo>
                    <a:pt x="986512" y="2765184"/>
                  </a:lnTo>
                  <a:lnTo>
                    <a:pt x="978235" y="2807764"/>
                  </a:lnTo>
                  <a:lnTo>
                    <a:pt x="964763" y="2848501"/>
                  </a:lnTo>
                  <a:lnTo>
                    <a:pt x="946359" y="2887186"/>
                  </a:lnTo>
                  <a:lnTo>
                    <a:pt x="923290" y="2923608"/>
                  </a:lnTo>
                  <a:lnTo>
                    <a:pt x="895817" y="2957558"/>
                  </a:lnTo>
                  <a:lnTo>
                    <a:pt x="864206" y="2988826"/>
                  </a:lnTo>
                  <a:lnTo>
                    <a:pt x="828720" y="3017202"/>
                  </a:lnTo>
                  <a:lnTo>
                    <a:pt x="789625" y="3042476"/>
                  </a:lnTo>
                  <a:lnTo>
                    <a:pt x="747183" y="3064437"/>
                  </a:lnTo>
                  <a:lnTo>
                    <a:pt x="701659" y="3082876"/>
                  </a:lnTo>
                  <a:lnTo>
                    <a:pt x="653318" y="3097583"/>
                  </a:lnTo>
                  <a:lnTo>
                    <a:pt x="602423" y="3108348"/>
                  </a:lnTo>
                  <a:lnTo>
                    <a:pt x="549239" y="3114962"/>
                  </a:lnTo>
                  <a:lnTo>
                    <a:pt x="494030" y="3117213"/>
                  </a:lnTo>
                  <a:lnTo>
                    <a:pt x="439058" y="3114962"/>
                  </a:lnTo>
                  <a:lnTo>
                    <a:pt x="386079" y="3108348"/>
                  </a:lnTo>
                  <a:lnTo>
                    <a:pt x="335361" y="3097583"/>
                  </a:lnTo>
                  <a:lnTo>
                    <a:pt x="287169" y="3082876"/>
                  </a:lnTo>
                  <a:lnTo>
                    <a:pt x="241770" y="3064437"/>
                  </a:lnTo>
                  <a:lnTo>
                    <a:pt x="199430" y="3042476"/>
                  </a:lnTo>
                  <a:lnTo>
                    <a:pt x="160416" y="3017202"/>
                  </a:lnTo>
                  <a:lnTo>
                    <a:pt x="124994" y="2988826"/>
                  </a:lnTo>
                  <a:lnTo>
                    <a:pt x="93431" y="2957558"/>
                  </a:lnTo>
                  <a:lnTo>
                    <a:pt x="65992" y="2923608"/>
                  </a:lnTo>
                  <a:lnTo>
                    <a:pt x="42945" y="2887186"/>
                  </a:lnTo>
                  <a:lnTo>
                    <a:pt x="24556" y="2848501"/>
                  </a:lnTo>
                  <a:lnTo>
                    <a:pt x="11091" y="2807764"/>
                  </a:lnTo>
                  <a:lnTo>
                    <a:pt x="2817" y="2765184"/>
                  </a:lnTo>
                  <a:lnTo>
                    <a:pt x="0" y="2720973"/>
                  </a:lnTo>
                  <a:lnTo>
                    <a:pt x="2817" y="2676761"/>
                  </a:lnTo>
                  <a:lnTo>
                    <a:pt x="11091" y="2634181"/>
                  </a:lnTo>
                  <a:lnTo>
                    <a:pt x="24556" y="2593444"/>
                  </a:lnTo>
                  <a:lnTo>
                    <a:pt x="42945" y="2554759"/>
                  </a:lnTo>
                  <a:lnTo>
                    <a:pt x="65992" y="2518337"/>
                  </a:lnTo>
                  <a:lnTo>
                    <a:pt x="93431" y="2484387"/>
                  </a:lnTo>
                  <a:lnTo>
                    <a:pt x="124994" y="2453119"/>
                  </a:lnTo>
                  <a:lnTo>
                    <a:pt x="160416" y="2424743"/>
                  </a:lnTo>
                  <a:lnTo>
                    <a:pt x="199430" y="2399469"/>
                  </a:lnTo>
                  <a:lnTo>
                    <a:pt x="241770" y="2377508"/>
                  </a:lnTo>
                  <a:lnTo>
                    <a:pt x="287169" y="2359069"/>
                  </a:lnTo>
                  <a:lnTo>
                    <a:pt x="335361" y="2344362"/>
                  </a:lnTo>
                  <a:lnTo>
                    <a:pt x="386079" y="2333597"/>
                  </a:lnTo>
                  <a:lnTo>
                    <a:pt x="439058" y="2326984"/>
                  </a:lnTo>
                  <a:lnTo>
                    <a:pt x="494030" y="2324733"/>
                  </a:lnTo>
                  <a:close/>
                </a:path>
                <a:path w="1018539" h="3117215">
                  <a:moveTo>
                    <a:pt x="524510" y="28573"/>
                  </a:moveTo>
                  <a:lnTo>
                    <a:pt x="576311" y="30817"/>
                  </a:lnTo>
                  <a:lnTo>
                    <a:pt x="626320" y="37420"/>
                  </a:lnTo>
                  <a:lnTo>
                    <a:pt x="674325" y="48187"/>
                  </a:lnTo>
                  <a:lnTo>
                    <a:pt x="720109" y="62922"/>
                  </a:lnTo>
                  <a:lnTo>
                    <a:pt x="763461" y="81430"/>
                  </a:lnTo>
                  <a:lnTo>
                    <a:pt x="804165" y="103515"/>
                  </a:lnTo>
                  <a:lnTo>
                    <a:pt x="842008" y="128982"/>
                  </a:lnTo>
                  <a:lnTo>
                    <a:pt x="876776" y="157636"/>
                  </a:lnTo>
                  <a:lnTo>
                    <a:pt x="908254" y="189282"/>
                  </a:lnTo>
                  <a:lnTo>
                    <a:pt x="936230" y="223723"/>
                  </a:lnTo>
                  <a:lnTo>
                    <a:pt x="960489" y="260766"/>
                  </a:lnTo>
                  <a:lnTo>
                    <a:pt x="980817" y="300214"/>
                  </a:lnTo>
                  <a:lnTo>
                    <a:pt x="996999" y="341872"/>
                  </a:lnTo>
                  <a:lnTo>
                    <a:pt x="1008824" y="385544"/>
                  </a:lnTo>
                  <a:lnTo>
                    <a:pt x="1016075" y="431036"/>
                  </a:lnTo>
                  <a:lnTo>
                    <a:pt x="1018539" y="478153"/>
                  </a:lnTo>
                  <a:lnTo>
                    <a:pt x="1016075" y="525045"/>
                  </a:lnTo>
                  <a:lnTo>
                    <a:pt x="1008824" y="570342"/>
                  </a:lnTo>
                  <a:lnTo>
                    <a:pt x="996999" y="613845"/>
                  </a:lnTo>
                  <a:lnTo>
                    <a:pt x="980817" y="655357"/>
                  </a:lnTo>
                  <a:lnTo>
                    <a:pt x="960489" y="694682"/>
                  </a:lnTo>
                  <a:lnTo>
                    <a:pt x="936230" y="731622"/>
                  </a:lnTo>
                  <a:lnTo>
                    <a:pt x="908254" y="765979"/>
                  </a:lnTo>
                  <a:lnTo>
                    <a:pt x="876776" y="797558"/>
                  </a:lnTo>
                  <a:lnTo>
                    <a:pt x="842008" y="826159"/>
                  </a:lnTo>
                  <a:lnTo>
                    <a:pt x="804165" y="851587"/>
                  </a:lnTo>
                  <a:lnTo>
                    <a:pt x="763461" y="873644"/>
                  </a:lnTo>
                  <a:lnTo>
                    <a:pt x="720109" y="892133"/>
                  </a:lnTo>
                  <a:lnTo>
                    <a:pt x="674325" y="906856"/>
                  </a:lnTo>
                  <a:lnTo>
                    <a:pt x="626320" y="917617"/>
                  </a:lnTo>
                  <a:lnTo>
                    <a:pt x="576311" y="924218"/>
                  </a:lnTo>
                  <a:lnTo>
                    <a:pt x="524510" y="926463"/>
                  </a:lnTo>
                  <a:lnTo>
                    <a:pt x="472918" y="924218"/>
                  </a:lnTo>
                  <a:lnTo>
                    <a:pt x="423063" y="917617"/>
                  </a:lnTo>
                  <a:lnTo>
                    <a:pt x="375166" y="906856"/>
                  </a:lnTo>
                  <a:lnTo>
                    <a:pt x="329445" y="892133"/>
                  </a:lnTo>
                  <a:lnTo>
                    <a:pt x="286121" y="873644"/>
                  </a:lnTo>
                  <a:lnTo>
                    <a:pt x="245412" y="851587"/>
                  </a:lnTo>
                  <a:lnTo>
                    <a:pt x="207538" y="826159"/>
                  </a:lnTo>
                  <a:lnTo>
                    <a:pt x="172720" y="797558"/>
                  </a:lnTo>
                  <a:lnTo>
                    <a:pt x="141175" y="765979"/>
                  </a:lnTo>
                  <a:lnTo>
                    <a:pt x="113124" y="731622"/>
                  </a:lnTo>
                  <a:lnTo>
                    <a:pt x="88786" y="694682"/>
                  </a:lnTo>
                  <a:lnTo>
                    <a:pt x="68381" y="655357"/>
                  </a:lnTo>
                  <a:lnTo>
                    <a:pt x="52128" y="613845"/>
                  </a:lnTo>
                  <a:lnTo>
                    <a:pt x="40248" y="570342"/>
                  </a:lnTo>
                  <a:lnTo>
                    <a:pt x="32958" y="525045"/>
                  </a:lnTo>
                  <a:lnTo>
                    <a:pt x="30480" y="478153"/>
                  </a:lnTo>
                  <a:lnTo>
                    <a:pt x="32958" y="431036"/>
                  </a:lnTo>
                  <a:lnTo>
                    <a:pt x="40248" y="385544"/>
                  </a:lnTo>
                  <a:lnTo>
                    <a:pt x="52128" y="341872"/>
                  </a:lnTo>
                  <a:lnTo>
                    <a:pt x="68381" y="300214"/>
                  </a:lnTo>
                  <a:lnTo>
                    <a:pt x="88786" y="260766"/>
                  </a:lnTo>
                  <a:lnTo>
                    <a:pt x="113124" y="223723"/>
                  </a:lnTo>
                  <a:lnTo>
                    <a:pt x="141175" y="189282"/>
                  </a:lnTo>
                  <a:lnTo>
                    <a:pt x="172720" y="157636"/>
                  </a:lnTo>
                  <a:lnTo>
                    <a:pt x="207538" y="128982"/>
                  </a:lnTo>
                  <a:lnTo>
                    <a:pt x="245412" y="103515"/>
                  </a:lnTo>
                  <a:lnTo>
                    <a:pt x="286121" y="81430"/>
                  </a:lnTo>
                  <a:lnTo>
                    <a:pt x="329445" y="62922"/>
                  </a:lnTo>
                  <a:lnTo>
                    <a:pt x="375166" y="48187"/>
                  </a:lnTo>
                  <a:lnTo>
                    <a:pt x="423063" y="37420"/>
                  </a:lnTo>
                  <a:lnTo>
                    <a:pt x="472918" y="30817"/>
                  </a:lnTo>
                  <a:lnTo>
                    <a:pt x="524510" y="28573"/>
                  </a:lnTo>
                  <a:close/>
                </a:path>
                <a:path w="1018539" h="3117215">
                  <a:moveTo>
                    <a:pt x="30480" y="0"/>
                  </a:moveTo>
                  <a:lnTo>
                    <a:pt x="30480" y="57146"/>
                  </a:lnTo>
                </a:path>
              </a:pathLst>
            </a:custGeom>
            <a:ln w="57146">
              <a:solidFill>
                <a:srgbClr val="4E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8" name="object 348"/>
          <p:cNvSpPr/>
          <p:nvPr/>
        </p:nvSpPr>
        <p:spPr>
          <a:xfrm>
            <a:off x="4940300" y="29502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-28573"/>
                </a:moveTo>
                <a:lnTo>
                  <a:pt x="0" y="28573"/>
                </a:lnTo>
              </a:path>
            </a:pathLst>
          </a:custGeom>
          <a:ln w="57146">
            <a:solidFill>
              <a:srgbClr val="4E80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 txBox="1"/>
          <p:nvPr/>
        </p:nvSpPr>
        <p:spPr>
          <a:xfrm>
            <a:off x="400050" y="6314440"/>
            <a:ext cx="84143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985770" algn="l"/>
                <a:tab pos="5285740" algn="l"/>
                <a:tab pos="6644005" algn="l"/>
              </a:tabLst>
            </a:pPr>
            <a:r>
              <a:rPr sz="3600" spc="89" baseline="6944" dirty="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sz="4200" spc="89" baseline="33730" dirty="0">
                <a:latin typeface="Arial"/>
                <a:cs typeface="Arial"/>
              </a:rPr>
              <a:t>r</a:t>
            </a:r>
            <a:r>
              <a:rPr sz="2400" b="1" spc="60" dirty="0">
                <a:solidFill>
                  <a:srgbClr val="FF0000"/>
                </a:solidFill>
                <a:latin typeface="Arial"/>
                <a:cs typeface="Arial"/>
              </a:rPr>
              <a:t>Can’t</a:t>
            </a:r>
            <a:r>
              <a:rPr sz="2400" b="1" spc="2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114" dirty="0">
                <a:solidFill>
                  <a:srgbClr val="FF0000"/>
                </a:solidFill>
                <a:latin typeface="Arial"/>
                <a:cs typeface="Arial"/>
              </a:rPr>
              <a:t>read</a:t>
            </a:r>
            <a:r>
              <a:rPr sz="2400" b="1" spc="2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80" dirty="0">
                <a:solidFill>
                  <a:srgbClr val="FF0000"/>
                </a:solidFill>
                <a:latin typeface="Arial"/>
                <a:cs typeface="Arial"/>
              </a:rPr>
              <a:t>same	</a:t>
            </a:r>
            <a:r>
              <a:rPr sz="2400" b="1" spc="70" dirty="0">
                <a:solidFill>
                  <a:srgbClr val="FF0000"/>
                </a:solidFill>
                <a:latin typeface="Arial"/>
                <a:cs typeface="Arial"/>
              </a:rPr>
              <a:t>memory</a:t>
            </a:r>
            <a:r>
              <a:rPr sz="2400" b="1" spc="3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0" dirty="0">
                <a:solidFill>
                  <a:srgbClr val="FF0000"/>
                </a:solidFill>
                <a:latin typeface="Arial"/>
                <a:cs typeface="Arial"/>
              </a:rPr>
              <a:t>twice	</a:t>
            </a:r>
            <a:r>
              <a:rPr sz="2400" b="1" spc="30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2400" b="1" spc="2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80" dirty="0">
                <a:solidFill>
                  <a:srgbClr val="FF0000"/>
                </a:solidFill>
                <a:latin typeface="Arial"/>
                <a:cs typeface="Arial"/>
              </a:rPr>
              <a:t>same	</a:t>
            </a:r>
            <a:r>
              <a:rPr sz="2400" b="1" spc="45" dirty="0">
                <a:solidFill>
                  <a:srgbClr val="FF0000"/>
                </a:solidFill>
                <a:latin typeface="Arial"/>
                <a:cs typeface="Arial"/>
              </a:rPr>
              <a:t>clock</a:t>
            </a:r>
            <a:r>
              <a:rPr sz="2400" b="1" spc="2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55" dirty="0">
                <a:solidFill>
                  <a:srgbClr val="FF0000"/>
                </a:solidFill>
                <a:latin typeface="Arial"/>
                <a:cs typeface="Arial"/>
              </a:rPr>
              <a:t>cycle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450850" y="1832609"/>
            <a:ext cx="242570" cy="2157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20">
              <a:lnSpc>
                <a:spcPts val="3354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I</a:t>
            </a:r>
            <a:endParaRPr sz="2800">
              <a:latin typeface="Arial"/>
              <a:cs typeface="Arial"/>
            </a:endParaRPr>
          </a:p>
          <a:p>
            <a:pPr marL="12700" marR="5080" indent="8890" algn="just">
              <a:lnSpc>
                <a:spcPts val="3360"/>
              </a:lnSpc>
              <a:spcBef>
                <a:spcPts val="105"/>
              </a:spcBef>
            </a:pPr>
            <a:r>
              <a:rPr sz="2800" dirty="0">
                <a:latin typeface="Arial"/>
                <a:cs typeface="Arial"/>
              </a:rPr>
              <a:t>n  s  t  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421640" y="4391659"/>
            <a:ext cx="302260" cy="1732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O</a:t>
            </a:r>
            <a:endParaRPr sz="2800">
              <a:latin typeface="Arial"/>
              <a:cs typeface="Arial"/>
            </a:endParaRPr>
          </a:p>
          <a:p>
            <a:pPr marL="50800" marR="45720" indent="39370" algn="just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r  d  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3100070" y="1503679"/>
            <a:ext cx="21901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Time (clock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cycles)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16330"/>
            <a:ext cx="8229600" cy="731520"/>
          </a:xfrm>
          <a:custGeom>
            <a:avLst/>
            <a:gdLst/>
            <a:ahLst/>
            <a:cxnLst/>
            <a:rect l="l" t="t" r="r" b="b"/>
            <a:pathLst>
              <a:path w="8229600" h="731519">
                <a:moveTo>
                  <a:pt x="8229600" y="0"/>
                </a:moveTo>
                <a:lnTo>
                  <a:pt x="0" y="0"/>
                </a:lnTo>
                <a:lnTo>
                  <a:pt x="0" y="731520"/>
                </a:lnTo>
                <a:lnTo>
                  <a:pt x="8229600" y="73152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1116330"/>
            <a:ext cx="8229600" cy="73152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360"/>
              </a:spcBef>
            </a:pPr>
            <a:r>
              <a:rPr sz="4500" spc="-130" dirty="0">
                <a:solidFill>
                  <a:srgbClr val="FF0000"/>
                </a:solidFill>
                <a:latin typeface="Arial"/>
                <a:cs typeface="Arial"/>
              </a:rPr>
              <a:t>Structural</a:t>
            </a:r>
            <a:r>
              <a:rPr sz="4500" spc="-2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500" spc="-235" dirty="0">
                <a:solidFill>
                  <a:srgbClr val="FF0000"/>
                </a:solidFill>
                <a:latin typeface="Arial"/>
                <a:cs typeface="Arial"/>
              </a:rPr>
              <a:t>hazard</a:t>
            </a:r>
            <a:endParaRPr sz="4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600" y="2819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3528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508000" marR="56515" indent="-447040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n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s</a:t>
            </a:r>
            <a:r>
              <a:rPr sz="1800" spc="-10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u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c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t</a:t>
            </a:r>
            <a:r>
              <a:rPr sz="1800" spc="5" dirty="0">
                <a:solidFill>
                  <a:srgbClr val="009CD8"/>
                </a:solidFill>
                <a:latin typeface="Verdana"/>
                <a:cs typeface="Verdana"/>
              </a:rPr>
              <a:t>i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on  (FI)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2400" y="2819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Fetch</a:t>
            </a:r>
            <a:endParaRPr sz="1800">
              <a:latin typeface="Verdana"/>
              <a:cs typeface="Verdana"/>
            </a:endParaRPr>
          </a:p>
          <a:p>
            <a:pPr marL="635" algn="ctr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Operand</a:t>
            </a:r>
            <a:endParaRPr sz="1800">
              <a:latin typeface="Verdana"/>
              <a:cs typeface="Verdana"/>
            </a:endParaRPr>
          </a:p>
          <a:p>
            <a:pPr marL="57785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(FO)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0" y="2819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239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Decode</a:t>
            </a:r>
            <a:endParaRPr sz="1800">
              <a:latin typeface="Verdana"/>
              <a:cs typeface="Verdana"/>
            </a:endParaRPr>
          </a:p>
          <a:p>
            <a:pPr marL="149860" marR="222885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In</a:t>
            </a:r>
            <a:r>
              <a:rPr sz="1800" spc="-15" dirty="0">
                <a:solidFill>
                  <a:srgbClr val="009CD8"/>
                </a:solidFill>
                <a:latin typeface="Times New Roman"/>
                <a:cs typeface="Times New Roman"/>
              </a:rPr>
              <a:t>s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ruct</a:t>
            </a:r>
            <a:r>
              <a:rPr sz="1800" spc="5" dirty="0">
                <a:solidFill>
                  <a:srgbClr val="009CD8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009CD8"/>
                </a:solidFill>
                <a:latin typeface="Times New Roman"/>
                <a:cs typeface="Times New Roman"/>
              </a:rPr>
              <a:t>on  (DI)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15200" y="2819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Write</a:t>
            </a:r>
            <a:endParaRPr sz="1800">
              <a:latin typeface="Verdana"/>
              <a:cs typeface="Verdana"/>
            </a:endParaRPr>
          </a:p>
          <a:p>
            <a:pPr marL="196850" marR="187960" algn="ctr">
              <a:lnSpc>
                <a:spcPct val="100000"/>
              </a:lnSpc>
            </a:pP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O</a:t>
            </a:r>
            <a:r>
              <a:rPr sz="1800" spc="-15" dirty="0">
                <a:solidFill>
                  <a:srgbClr val="009CD8"/>
                </a:solidFill>
                <a:latin typeface="Verdana"/>
                <a:cs typeface="Verdana"/>
              </a:rPr>
              <a:t>p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009CD8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and  (WO)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8800" y="2819400"/>
            <a:ext cx="1371600" cy="762000"/>
          </a:xfrm>
          <a:prstGeom prst="rect">
            <a:avLst/>
          </a:prstGeom>
          <a:ln w="2551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Execution</a:t>
            </a:r>
            <a:endParaRPr sz="1800">
              <a:latin typeface="Verdana"/>
              <a:cs typeface="Verdana"/>
            </a:endParaRPr>
          </a:p>
          <a:p>
            <a:pPr marL="60960">
              <a:lnSpc>
                <a:spcPct val="100000"/>
              </a:lnSpc>
            </a:pPr>
            <a:r>
              <a:rPr sz="1800" spc="-5" dirty="0">
                <a:solidFill>
                  <a:srgbClr val="009CD8"/>
                </a:solidFill>
                <a:latin typeface="Verdana"/>
                <a:cs typeface="Verdana"/>
              </a:rPr>
              <a:t>Instruction</a:t>
            </a:r>
            <a:endParaRPr sz="1800">
              <a:latin typeface="Verdana"/>
              <a:cs typeface="Verdana"/>
            </a:endParaRPr>
          </a:p>
          <a:p>
            <a:pPr marL="55880" algn="ctr">
              <a:lnSpc>
                <a:spcPts val="1920"/>
              </a:lnSpc>
            </a:pPr>
            <a:r>
              <a:rPr sz="1800" spc="-5" dirty="0">
                <a:solidFill>
                  <a:srgbClr val="009CD8"/>
                </a:solidFill>
                <a:latin typeface="Times New Roman"/>
                <a:cs typeface="Times New Roman"/>
              </a:rPr>
              <a:t>(EI)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968500" y="3162300"/>
            <a:ext cx="5346700" cy="1499235"/>
            <a:chOff x="1968500" y="3162300"/>
            <a:chExt cx="5346700" cy="1499235"/>
          </a:xfrm>
        </p:grpSpPr>
        <p:sp>
          <p:nvSpPr>
            <p:cNvPr id="10" name="object 10"/>
            <p:cNvSpPr/>
            <p:nvPr/>
          </p:nvSpPr>
          <p:spPr>
            <a:xfrm>
              <a:off x="1981200" y="32004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80">
                  <a:moveTo>
                    <a:pt x="0" y="0"/>
                  </a:moveTo>
                  <a:lnTo>
                    <a:pt x="23368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09800" y="3162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57600" y="32004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86200" y="3162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34000" y="3200400"/>
              <a:ext cx="232410" cy="0"/>
            </a:xfrm>
            <a:custGeom>
              <a:avLst/>
              <a:gdLst/>
              <a:ahLst/>
              <a:cxnLst/>
              <a:rect l="l" t="t" r="r" b="b"/>
              <a:pathLst>
                <a:path w="232410">
                  <a:moveTo>
                    <a:pt x="0" y="0"/>
                  </a:moveTo>
                  <a:lnTo>
                    <a:pt x="23241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562600" y="3162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010400" y="3200400"/>
              <a:ext cx="233679" cy="0"/>
            </a:xfrm>
            <a:custGeom>
              <a:avLst/>
              <a:gdLst/>
              <a:ahLst/>
              <a:cxnLst/>
              <a:rect l="l" t="t" r="r" b="b"/>
              <a:pathLst>
                <a:path w="233679">
                  <a:moveTo>
                    <a:pt x="0" y="0"/>
                  </a:moveTo>
                  <a:lnTo>
                    <a:pt x="233679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39000" y="316230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26690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26690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838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1838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6410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410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82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82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085850" y="2014220"/>
            <a:ext cx="6617334" cy="773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790">
              <a:lnSpc>
                <a:spcPts val="3185"/>
              </a:lnSpc>
              <a:spcBef>
                <a:spcPts val="100"/>
              </a:spcBef>
            </a:pPr>
            <a:r>
              <a:rPr sz="2800" spc="95" dirty="0">
                <a:latin typeface="Times New Roman"/>
                <a:cs typeface="Times New Roman"/>
              </a:rPr>
              <a:t>Memory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145" dirty="0">
                <a:latin typeface="Times New Roman"/>
                <a:cs typeface="Times New Roman"/>
              </a:rPr>
              <a:t>data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100" dirty="0">
                <a:latin typeface="Times New Roman"/>
                <a:cs typeface="Times New Roman"/>
              </a:rPr>
              <a:t>fetch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05" dirty="0">
                <a:latin typeface="Times New Roman"/>
                <a:cs typeface="Times New Roman"/>
              </a:rPr>
              <a:t>requires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165" dirty="0">
                <a:latin typeface="Times New Roman"/>
                <a:cs typeface="Times New Roman"/>
              </a:rPr>
              <a:t>on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FI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165" dirty="0">
                <a:latin typeface="Times New Roman"/>
                <a:cs typeface="Times New Roman"/>
              </a:rPr>
              <a:t>and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90" dirty="0">
                <a:latin typeface="Times New Roman"/>
                <a:cs typeface="Times New Roman"/>
              </a:rPr>
              <a:t>FO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2705"/>
              </a:lnSpc>
              <a:tabLst>
                <a:tab pos="1687195" algn="l"/>
                <a:tab pos="3363595" algn="l"/>
                <a:tab pos="5041265" algn="l"/>
              </a:tabLst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1	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2	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3	</a:t>
            </a: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790180" y="2396490"/>
            <a:ext cx="396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98290" y="4343400"/>
            <a:ext cx="3048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2400"/>
              </a:lnSpc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542472" y="4330382"/>
            <a:ext cx="2159635" cy="330835"/>
            <a:chOff x="4542472" y="4330382"/>
            <a:chExt cx="2159635" cy="330835"/>
          </a:xfrm>
        </p:grpSpPr>
        <p:sp>
          <p:nvSpPr>
            <p:cNvPr id="30" name="object 30"/>
            <p:cNvSpPr/>
            <p:nvPr/>
          </p:nvSpPr>
          <p:spPr>
            <a:xfrm>
              <a:off x="63842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842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9270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9270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4698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4698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0126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0126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554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555489" y="43434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555490" y="4343400"/>
            <a:ext cx="30480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ts val="2400"/>
              </a:lnSpc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170872" y="4863782"/>
            <a:ext cx="3531235" cy="330835"/>
            <a:chOff x="3170872" y="4863782"/>
            <a:chExt cx="3531235" cy="330835"/>
          </a:xfrm>
        </p:grpSpPr>
        <p:sp>
          <p:nvSpPr>
            <p:cNvPr id="42" name="object 42"/>
            <p:cNvSpPr/>
            <p:nvPr/>
          </p:nvSpPr>
          <p:spPr>
            <a:xfrm>
              <a:off x="3183890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183890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641090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641090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098290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098290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555490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555490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384289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84289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927089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927089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469889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5469889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5012689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5012689" y="48768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3227070" y="4833620"/>
            <a:ext cx="2048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926465" algn="l"/>
                <a:tab pos="1383665" algn="l"/>
                <a:tab pos="1840864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	2	3	4	5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3628072" y="5397182"/>
            <a:ext cx="3074035" cy="330835"/>
            <a:chOff x="3628072" y="5397182"/>
            <a:chExt cx="3074035" cy="330835"/>
          </a:xfrm>
        </p:grpSpPr>
        <p:sp>
          <p:nvSpPr>
            <p:cNvPr id="60" name="object 60"/>
            <p:cNvSpPr/>
            <p:nvPr/>
          </p:nvSpPr>
          <p:spPr>
            <a:xfrm>
              <a:off x="36410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6410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0982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0982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5554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5554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50126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50126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3842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3842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9270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9270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4698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469889" y="54102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3684270" y="5367020"/>
            <a:ext cx="2048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926465" algn="l"/>
                <a:tab pos="1383665" algn="l"/>
                <a:tab pos="1840864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	2	3	4	5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75" name="object 75"/>
          <p:cNvGrpSpPr/>
          <p:nvPr/>
        </p:nvGrpSpPr>
        <p:grpSpPr>
          <a:xfrm>
            <a:off x="4085272" y="5930582"/>
            <a:ext cx="2616835" cy="330835"/>
            <a:chOff x="4085272" y="5930582"/>
            <a:chExt cx="2616835" cy="330835"/>
          </a:xfrm>
        </p:grpSpPr>
        <p:sp>
          <p:nvSpPr>
            <p:cNvPr id="76" name="object 76"/>
            <p:cNvSpPr/>
            <p:nvPr/>
          </p:nvSpPr>
          <p:spPr>
            <a:xfrm>
              <a:off x="4098289" y="5943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098289" y="5943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555489" y="5943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555489" y="5943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012689" y="5943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5012689" y="5943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469889" y="5943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469889" y="5943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384289" y="5943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384289" y="5943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927089" y="5943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927089" y="59436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 txBox="1"/>
          <p:nvPr/>
        </p:nvSpPr>
        <p:spPr>
          <a:xfrm>
            <a:off x="4141470" y="5900420"/>
            <a:ext cx="2048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926465" algn="l"/>
                <a:tab pos="1383665" algn="l"/>
                <a:tab pos="1840864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	2	3	4	5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89" name="object 89"/>
          <p:cNvGrpSpPr/>
          <p:nvPr/>
        </p:nvGrpSpPr>
        <p:grpSpPr>
          <a:xfrm>
            <a:off x="4542472" y="6463982"/>
            <a:ext cx="2159635" cy="330835"/>
            <a:chOff x="4542472" y="6463982"/>
            <a:chExt cx="2159635" cy="330835"/>
          </a:xfrm>
        </p:grpSpPr>
        <p:sp>
          <p:nvSpPr>
            <p:cNvPr id="90" name="object 90"/>
            <p:cNvSpPr/>
            <p:nvPr/>
          </p:nvSpPr>
          <p:spPr>
            <a:xfrm>
              <a:off x="4555489" y="6477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555489" y="6477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012689" y="6477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012689" y="6477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469889" y="6477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5469889" y="6477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927089" y="6477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927089" y="6477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384289" y="6477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304800" y="0"/>
                  </a:moveTo>
                  <a:lnTo>
                    <a:pt x="0" y="0"/>
                  </a:lnTo>
                  <a:lnTo>
                    <a:pt x="0" y="304800"/>
                  </a:lnTo>
                  <a:lnTo>
                    <a:pt x="304800" y="304800"/>
                  </a:lnTo>
                  <a:close/>
                </a:path>
              </a:pathLst>
            </a:custGeom>
            <a:solidFill>
              <a:srgbClr val="009C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384289" y="6477000"/>
              <a:ext cx="304800" cy="304800"/>
            </a:xfrm>
            <a:custGeom>
              <a:avLst/>
              <a:gdLst/>
              <a:ahLst/>
              <a:cxnLst/>
              <a:rect l="l" t="t" r="r" b="b"/>
              <a:pathLst>
                <a:path w="304800" h="304800">
                  <a:moveTo>
                    <a:pt x="152400" y="304800"/>
                  </a:moveTo>
                  <a:lnTo>
                    <a:pt x="0" y="304800"/>
                  </a:lnTo>
                  <a:lnTo>
                    <a:pt x="0" y="0"/>
                  </a:lnTo>
                  <a:lnTo>
                    <a:pt x="304800" y="0"/>
                  </a:lnTo>
                  <a:lnTo>
                    <a:pt x="304800" y="304800"/>
                  </a:lnTo>
                  <a:lnTo>
                    <a:pt x="152400" y="304800"/>
                  </a:lnTo>
                  <a:close/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0" name="object 100"/>
          <p:cNvSpPr txBox="1"/>
          <p:nvPr/>
        </p:nvSpPr>
        <p:spPr>
          <a:xfrm>
            <a:off x="4598670" y="6433820"/>
            <a:ext cx="20485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926465" algn="l"/>
                <a:tab pos="1383665" algn="l"/>
                <a:tab pos="1840864" algn="l"/>
              </a:tabLst>
            </a:pP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	2	3	4	5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983739" y="3511550"/>
            <a:ext cx="1920239" cy="3314700"/>
          </a:xfrm>
          <a:prstGeom prst="rect">
            <a:avLst/>
          </a:prstGeom>
        </p:spPr>
        <p:txBody>
          <a:bodyPr vert="horz" wrap="square" lIns="0" tIns="224790" rIns="0" bIns="0" rtlCol="0">
            <a:spAutoFit/>
          </a:bodyPr>
          <a:lstStyle/>
          <a:p>
            <a:pPr marL="919480">
              <a:lnSpc>
                <a:spcPct val="100000"/>
              </a:lnSpc>
              <a:spcBef>
                <a:spcPts val="1770"/>
              </a:spcBef>
            </a:pPr>
            <a:r>
              <a:rPr sz="2400" spc="-5" dirty="0">
                <a:solidFill>
                  <a:srgbClr val="FFFFFF"/>
                </a:solidFill>
                <a:latin typeface="Verdana"/>
                <a:cs typeface="Verdana"/>
              </a:rPr>
              <a:t>Time</a:t>
            </a: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145800"/>
              </a:lnSpc>
              <a:spcBef>
                <a:spcPts val="350"/>
              </a:spcBef>
              <a:tabLst>
                <a:tab pos="798195" algn="l"/>
                <a:tab pos="1255395" algn="l"/>
                <a:tab pos="1712595" algn="l"/>
              </a:tabLst>
            </a:pP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1	</a:t>
            </a:r>
            <a:r>
              <a:rPr sz="2400" dirty="0">
                <a:solidFill>
                  <a:srgbClr val="FFFFFF"/>
                </a:solidFill>
                <a:latin typeface="Verdana"/>
                <a:cs typeface="Verdana"/>
              </a:rPr>
              <a:t>1	2	3  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2000">
              <a:latin typeface="Verdana"/>
              <a:cs typeface="Verdana"/>
            </a:endParaRPr>
          </a:p>
          <a:p>
            <a:pPr marL="12700" marR="1527810" algn="just">
              <a:lnSpc>
                <a:spcPct val="145800"/>
              </a:lnSpc>
            </a:pP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3  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4  </a:t>
            </a:r>
            <a:r>
              <a:rPr sz="2400" spc="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5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102" name="object 102"/>
          <p:cNvGrpSpPr/>
          <p:nvPr/>
        </p:nvGrpSpPr>
        <p:grpSpPr>
          <a:xfrm>
            <a:off x="3949641" y="3797241"/>
            <a:ext cx="3531235" cy="2845435"/>
            <a:chOff x="3949641" y="3797241"/>
            <a:chExt cx="3531235" cy="2845435"/>
          </a:xfrm>
        </p:grpSpPr>
        <p:sp>
          <p:nvSpPr>
            <p:cNvPr id="103" name="object 103"/>
            <p:cNvSpPr/>
            <p:nvPr/>
          </p:nvSpPr>
          <p:spPr>
            <a:xfrm>
              <a:off x="3962400" y="3905250"/>
              <a:ext cx="22860" cy="190500"/>
            </a:xfrm>
            <a:custGeom>
              <a:avLst/>
              <a:gdLst/>
              <a:ahLst/>
              <a:cxnLst/>
              <a:rect l="l" t="t" r="r" b="b"/>
              <a:pathLst>
                <a:path w="22860" h="190500">
                  <a:moveTo>
                    <a:pt x="22860" y="0"/>
                  </a:moveTo>
                  <a:lnTo>
                    <a:pt x="11430" y="0"/>
                  </a:lnTo>
                  <a:lnTo>
                    <a:pt x="10160" y="0"/>
                  </a:lnTo>
                  <a:lnTo>
                    <a:pt x="0" y="0"/>
                  </a:lnTo>
                  <a:lnTo>
                    <a:pt x="0" y="190500"/>
                  </a:lnTo>
                  <a:lnTo>
                    <a:pt x="10160" y="190500"/>
                  </a:lnTo>
                  <a:lnTo>
                    <a:pt x="11430" y="190500"/>
                  </a:lnTo>
                  <a:lnTo>
                    <a:pt x="22860" y="190500"/>
                  </a:lnTo>
                  <a:lnTo>
                    <a:pt x="22860" y="0"/>
                  </a:lnTo>
                  <a:close/>
                </a:path>
              </a:pathLst>
            </a:custGeom>
            <a:solidFill>
              <a:srgbClr val="0633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39839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3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9954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3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0068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4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0182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4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0297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5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0411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5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0525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0640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7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0754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7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086860" y="3905250"/>
              <a:ext cx="24130" cy="190500"/>
            </a:xfrm>
            <a:custGeom>
              <a:avLst/>
              <a:gdLst/>
              <a:ahLst/>
              <a:cxnLst/>
              <a:rect l="l" t="t" r="r" b="b"/>
              <a:pathLst>
                <a:path w="24129" h="190500">
                  <a:moveTo>
                    <a:pt x="24130" y="0"/>
                  </a:moveTo>
                  <a:lnTo>
                    <a:pt x="12700" y="0"/>
                  </a:lnTo>
                  <a:lnTo>
                    <a:pt x="11430" y="0"/>
                  </a:lnTo>
                  <a:lnTo>
                    <a:pt x="0" y="0"/>
                  </a:lnTo>
                  <a:lnTo>
                    <a:pt x="0" y="190500"/>
                  </a:lnTo>
                  <a:lnTo>
                    <a:pt x="11430" y="190500"/>
                  </a:lnTo>
                  <a:lnTo>
                    <a:pt x="12700" y="190500"/>
                  </a:lnTo>
                  <a:lnTo>
                    <a:pt x="24130" y="19050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0638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1097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639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1211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9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1325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A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14528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73A6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15671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73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1668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C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1783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C6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19100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73D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2024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D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2138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E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422529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73E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23672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73F7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2481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3F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2595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74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42710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428244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841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42938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2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43053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2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43167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3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43281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3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43395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43510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4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43624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43738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43853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6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43967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7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44081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7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44196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84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44310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8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44424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9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44538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A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44653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A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44767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B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44881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B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44996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45110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C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45224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D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45339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D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45453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E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45567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45681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45796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45910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0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46024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46139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1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46253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2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46367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2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46482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3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46596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4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467233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A54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468376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A5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46939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5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47053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471805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A5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7294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7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47409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475234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B58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476377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B5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47752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9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47866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A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47980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480949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B5B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48209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B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48323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48437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C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48552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D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48666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48780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E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48895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49009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49123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0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49237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0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49352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49466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2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49580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2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49695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3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49809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49923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50038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50152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50266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0380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66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50495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50609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50723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8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0838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8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50952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1066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9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1181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51295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A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51409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B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51523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51638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C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51752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D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51866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E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519938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E6D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21081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E6D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2209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C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52324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524510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E6B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52565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B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52679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A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527939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E69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29082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E69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53022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8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53136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8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53251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E67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533654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D67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53479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6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53594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53708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6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53822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4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53936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4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54051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3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54165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3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54279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2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54394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2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54508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1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54622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1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54737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D60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54851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F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54965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F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55079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E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55194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E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55308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D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55422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D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55537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CA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55651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C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55765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B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55880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A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55994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A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56108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56222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9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56337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C58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56451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89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56565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7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56680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6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56794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6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5690870" y="3905250"/>
              <a:ext cx="24130" cy="190500"/>
            </a:xfrm>
            <a:custGeom>
              <a:avLst/>
              <a:gdLst/>
              <a:ahLst/>
              <a:cxnLst/>
              <a:rect l="l" t="t" r="r" b="b"/>
              <a:pathLst>
                <a:path w="24129" h="190500">
                  <a:moveTo>
                    <a:pt x="24130" y="0"/>
                  </a:moveTo>
                  <a:lnTo>
                    <a:pt x="12700" y="0"/>
                  </a:lnTo>
                  <a:lnTo>
                    <a:pt x="11430" y="0"/>
                  </a:lnTo>
                  <a:lnTo>
                    <a:pt x="0" y="0"/>
                  </a:lnTo>
                  <a:lnTo>
                    <a:pt x="0" y="190500"/>
                  </a:lnTo>
                  <a:lnTo>
                    <a:pt x="11430" y="190500"/>
                  </a:lnTo>
                  <a:lnTo>
                    <a:pt x="12700" y="190500"/>
                  </a:lnTo>
                  <a:lnTo>
                    <a:pt x="24130" y="190500"/>
                  </a:lnTo>
                  <a:lnTo>
                    <a:pt x="24130" y="0"/>
                  </a:lnTo>
                  <a:close/>
                </a:path>
              </a:pathLst>
            </a:custGeom>
            <a:solidFill>
              <a:srgbClr val="0B55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57137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4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572643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B54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573786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B53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574802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3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57594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B52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577215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B51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578358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B51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57950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5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580644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A5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581787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A4F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582930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A4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58407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E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58521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E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586359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3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30" y="0"/>
                  </a:lnTo>
                  <a:lnTo>
                    <a:pt x="11430" y="190500"/>
                  </a:lnTo>
                  <a:close/>
                </a:path>
              </a:pathLst>
            </a:custGeom>
            <a:solidFill>
              <a:srgbClr val="0A4D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5875020" y="3905250"/>
              <a:ext cx="11430" cy="190500"/>
            </a:xfrm>
            <a:custGeom>
              <a:avLst/>
              <a:gdLst/>
              <a:ahLst/>
              <a:cxnLst/>
              <a:rect l="l" t="t" r="r" b="b"/>
              <a:pathLst>
                <a:path w="11429" h="190500">
                  <a:moveTo>
                    <a:pt x="11429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1429" y="0"/>
                  </a:lnTo>
                  <a:lnTo>
                    <a:pt x="11429" y="190500"/>
                  </a:lnTo>
                  <a:close/>
                </a:path>
              </a:pathLst>
            </a:custGeom>
            <a:solidFill>
              <a:srgbClr val="0A4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588645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C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589788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B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590931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B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592074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A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593217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A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594360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A49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595503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9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596646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8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5977890" y="3905250"/>
              <a:ext cx="12700" cy="190500"/>
            </a:xfrm>
            <a:custGeom>
              <a:avLst/>
              <a:gdLst/>
              <a:ahLst/>
              <a:cxnLst/>
              <a:rect l="l" t="t" r="r" b="b"/>
              <a:pathLst>
                <a:path w="12700" h="190500">
                  <a:moveTo>
                    <a:pt x="12700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12700" y="190500"/>
                  </a:lnTo>
                  <a:close/>
                </a:path>
              </a:pathLst>
            </a:custGeom>
            <a:solidFill>
              <a:srgbClr val="0947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5989320" y="3809999"/>
              <a:ext cx="12700" cy="381000"/>
            </a:xfrm>
            <a:custGeom>
              <a:avLst/>
              <a:gdLst/>
              <a:ahLst/>
              <a:cxnLst/>
              <a:rect l="l" t="t" r="r" b="b"/>
              <a:pathLst>
                <a:path w="12700" h="381000">
                  <a:moveTo>
                    <a:pt x="12700" y="0"/>
                  </a:moveTo>
                  <a:lnTo>
                    <a:pt x="7620" y="0"/>
                  </a:lnTo>
                  <a:lnTo>
                    <a:pt x="7620" y="95250"/>
                  </a:lnTo>
                  <a:lnTo>
                    <a:pt x="0" y="95250"/>
                  </a:lnTo>
                  <a:lnTo>
                    <a:pt x="0" y="285750"/>
                  </a:lnTo>
                  <a:lnTo>
                    <a:pt x="7620" y="285750"/>
                  </a:lnTo>
                  <a:lnTo>
                    <a:pt x="7620" y="381000"/>
                  </a:lnTo>
                  <a:lnTo>
                    <a:pt x="12700" y="381000"/>
                  </a:lnTo>
                  <a:lnTo>
                    <a:pt x="12700" y="285750"/>
                  </a:lnTo>
                  <a:lnTo>
                    <a:pt x="12700" y="95250"/>
                  </a:lnTo>
                  <a:lnTo>
                    <a:pt x="12700" y="0"/>
                  </a:lnTo>
                  <a:close/>
                </a:path>
              </a:pathLst>
            </a:custGeom>
            <a:solidFill>
              <a:srgbClr val="0947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6000750" y="3811797"/>
              <a:ext cx="12700" cy="377825"/>
            </a:xfrm>
            <a:custGeom>
              <a:avLst/>
              <a:gdLst/>
              <a:ahLst/>
              <a:cxnLst/>
              <a:rect l="l" t="t" r="r" b="b"/>
              <a:pathLst>
                <a:path w="12700" h="377825">
                  <a:moveTo>
                    <a:pt x="0" y="0"/>
                  </a:moveTo>
                  <a:lnTo>
                    <a:pt x="0" y="377405"/>
                  </a:lnTo>
                  <a:lnTo>
                    <a:pt x="12700" y="371415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6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6012180" y="3817188"/>
              <a:ext cx="12700" cy="367030"/>
            </a:xfrm>
            <a:custGeom>
              <a:avLst/>
              <a:gdLst/>
              <a:ahLst/>
              <a:cxnLst/>
              <a:rect l="l" t="t" r="r" b="b"/>
              <a:pathLst>
                <a:path w="12700" h="367029">
                  <a:moveTo>
                    <a:pt x="0" y="0"/>
                  </a:moveTo>
                  <a:lnTo>
                    <a:pt x="0" y="366622"/>
                  </a:lnTo>
                  <a:lnTo>
                    <a:pt x="12700" y="360632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6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6023610" y="3822580"/>
              <a:ext cx="12700" cy="356235"/>
            </a:xfrm>
            <a:custGeom>
              <a:avLst/>
              <a:gdLst/>
              <a:ahLst/>
              <a:cxnLst/>
              <a:rect l="l" t="t" r="r" b="b"/>
              <a:pathLst>
                <a:path w="12700" h="356235">
                  <a:moveTo>
                    <a:pt x="0" y="0"/>
                  </a:moveTo>
                  <a:lnTo>
                    <a:pt x="0" y="355839"/>
                  </a:lnTo>
                  <a:lnTo>
                    <a:pt x="12700" y="349849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5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6035040" y="3827971"/>
              <a:ext cx="12700" cy="345440"/>
            </a:xfrm>
            <a:custGeom>
              <a:avLst/>
              <a:gdLst/>
              <a:ahLst/>
              <a:cxnLst/>
              <a:rect l="l" t="t" r="r" b="b"/>
              <a:pathLst>
                <a:path w="12700" h="345439">
                  <a:moveTo>
                    <a:pt x="0" y="0"/>
                  </a:moveTo>
                  <a:lnTo>
                    <a:pt x="0" y="345056"/>
                  </a:lnTo>
                  <a:lnTo>
                    <a:pt x="12700" y="339066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6046470" y="3833363"/>
              <a:ext cx="12700" cy="334645"/>
            </a:xfrm>
            <a:custGeom>
              <a:avLst/>
              <a:gdLst/>
              <a:ahLst/>
              <a:cxnLst/>
              <a:rect l="l" t="t" r="r" b="b"/>
              <a:pathLst>
                <a:path w="12700" h="334645">
                  <a:moveTo>
                    <a:pt x="0" y="0"/>
                  </a:moveTo>
                  <a:lnTo>
                    <a:pt x="0" y="334273"/>
                  </a:lnTo>
                  <a:lnTo>
                    <a:pt x="12700" y="328283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6057900" y="3838754"/>
              <a:ext cx="12700" cy="323850"/>
            </a:xfrm>
            <a:custGeom>
              <a:avLst/>
              <a:gdLst/>
              <a:ahLst/>
              <a:cxnLst/>
              <a:rect l="l" t="t" r="r" b="b"/>
              <a:pathLst>
                <a:path w="12700" h="323850">
                  <a:moveTo>
                    <a:pt x="0" y="0"/>
                  </a:moveTo>
                  <a:lnTo>
                    <a:pt x="0" y="323490"/>
                  </a:lnTo>
                  <a:lnTo>
                    <a:pt x="12700" y="317500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4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6069330" y="3844146"/>
              <a:ext cx="12700" cy="313055"/>
            </a:xfrm>
            <a:custGeom>
              <a:avLst/>
              <a:gdLst/>
              <a:ahLst/>
              <a:cxnLst/>
              <a:rect l="l" t="t" r="r" b="b"/>
              <a:pathLst>
                <a:path w="12700" h="313054">
                  <a:moveTo>
                    <a:pt x="0" y="0"/>
                  </a:moveTo>
                  <a:lnTo>
                    <a:pt x="0" y="312707"/>
                  </a:lnTo>
                  <a:lnTo>
                    <a:pt x="12700" y="306716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3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6080760" y="3849537"/>
              <a:ext cx="12700" cy="302260"/>
            </a:xfrm>
            <a:custGeom>
              <a:avLst/>
              <a:gdLst/>
              <a:ahLst/>
              <a:cxnLst/>
              <a:rect l="l" t="t" r="r" b="b"/>
              <a:pathLst>
                <a:path w="12700" h="302260">
                  <a:moveTo>
                    <a:pt x="0" y="0"/>
                  </a:moveTo>
                  <a:lnTo>
                    <a:pt x="0" y="301924"/>
                  </a:lnTo>
                  <a:lnTo>
                    <a:pt x="12700" y="295933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2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6092190" y="3854929"/>
              <a:ext cx="12700" cy="291465"/>
            </a:xfrm>
            <a:custGeom>
              <a:avLst/>
              <a:gdLst/>
              <a:ahLst/>
              <a:cxnLst/>
              <a:rect l="l" t="t" r="r" b="b"/>
              <a:pathLst>
                <a:path w="12700" h="291464">
                  <a:moveTo>
                    <a:pt x="0" y="0"/>
                  </a:moveTo>
                  <a:lnTo>
                    <a:pt x="0" y="291141"/>
                  </a:lnTo>
                  <a:lnTo>
                    <a:pt x="12700" y="285150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942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6103620" y="3860320"/>
              <a:ext cx="12700" cy="280670"/>
            </a:xfrm>
            <a:custGeom>
              <a:avLst/>
              <a:gdLst/>
              <a:ahLst/>
              <a:cxnLst/>
              <a:rect l="l" t="t" r="r" b="b"/>
              <a:pathLst>
                <a:path w="12700" h="280670">
                  <a:moveTo>
                    <a:pt x="0" y="0"/>
                  </a:moveTo>
                  <a:lnTo>
                    <a:pt x="0" y="280358"/>
                  </a:lnTo>
                  <a:lnTo>
                    <a:pt x="12700" y="274367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1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6115050" y="3865712"/>
              <a:ext cx="12700" cy="269875"/>
            </a:xfrm>
            <a:custGeom>
              <a:avLst/>
              <a:gdLst/>
              <a:ahLst/>
              <a:cxnLst/>
              <a:rect l="l" t="t" r="r" b="b"/>
              <a:pathLst>
                <a:path w="12700" h="269875">
                  <a:moveTo>
                    <a:pt x="0" y="0"/>
                  </a:moveTo>
                  <a:lnTo>
                    <a:pt x="0" y="269575"/>
                  </a:lnTo>
                  <a:lnTo>
                    <a:pt x="12700" y="263584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1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6126480" y="3871103"/>
              <a:ext cx="12700" cy="259079"/>
            </a:xfrm>
            <a:custGeom>
              <a:avLst/>
              <a:gdLst/>
              <a:ahLst/>
              <a:cxnLst/>
              <a:rect l="l" t="t" r="r" b="b"/>
              <a:pathLst>
                <a:path w="12700" h="259079">
                  <a:moveTo>
                    <a:pt x="0" y="0"/>
                  </a:moveTo>
                  <a:lnTo>
                    <a:pt x="0" y="258792"/>
                  </a:lnTo>
                  <a:lnTo>
                    <a:pt x="12700" y="252801"/>
                  </a:lnTo>
                  <a:lnTo>
                    <a:pt x="12700" y="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40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6137910" y="3876495"/>
              <a:ext cx="262889" cy="24800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3962400" y="3810000"/>
              <a:ext cx="2438400" cy="381000"/>
            </a:xfrm>
            <a:custGeom>
              <a:avLst/>
              <a:gdLst/>
              <a:ahLst/>
              <a:cxnLst/>
              <a:rect l="l" t="t" r="r" b="b"/>
              <a:pathLst>
                <a:path w="2438400" h="381000">
                  <a:moveTo>
                    <a:pt x="0" y="95250"/>
                  </a:moveTo>
                  <a:lnTo>
                    <a:pt x="2034539" y="95250"/>
                  </a:lnTo>
                  <a:lnTo>
                    <a:pt x="2034539" y="0"/>
                  </a:lnTo>
                  <a:lnTo>
                    <a:pt x="2438400" y="190500"/>
                  </a:lnTo>
                  <a:lnTo>
                    <a:pt x="2034539" y="381000"/>
                  </a:lnTo>
                  <a:lnTo>
                    <a:pt x="2034539" y="285750"/>
                  </a:lnTo>
                  <a:lnTo>
                    <a:pt x="0" y="285750"/>
                  </a:lnTo>
                  <a:lnTo>
                    <a:pt x="0" y="95250"/>
                  </a:lnTo>
                  <a:close/>
                </a:path>
                <a:path w="2438400" h="381000">
                  <a:moveTo>
                    <a:pt x="0" y="0"/>
                  </a:moveTo>
                  <a:lnTo>
                    <a:pt x="0" y="0"/>
                  </a:lnTo>
                </a:path>
                <a:path w="2438400" h="381000">
                  <a:moveTo>
                    <a:pt x="2438400" y="381000"/>
                  </a:moveTo>
                  <a:lnTo>
                    <a:pt x="2438400" y="381000"/>
                  </a:lnTo>
                </a:path>
              </a:pathLst>
            </a:custGeom>
            <a:ln w="2551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6921441" y="4406841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7150041" y="4406841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7378641" y="4406841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6921441" y="4940241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7150041" y="4940241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7378641" y="4940241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6921441" y="5473641"/>
              <a:ext cx="101718" cy="1017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7150041" y="5473641"/>
              <a:ext cx="101718" cy="1017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7378641" y="5473641"/>
              <a:ext cx="101718" cy="10171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6921441" y="6007041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7150041" y="6007041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7378641" y="6007041"/>
              <a:ext cx="101718" cy="10171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6921441" y="6540441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7150041" y="6540441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7378641" y="6540441"/>
              <a:ext cx="101718" cy="10171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1447800"/>
            <a:ext cx="8229600" cy="762000"/>
          </a:xfrm>
          <a:custGeom>
            <a:avLst/>
            <a:gdLst/>
            <a:ahLst/>
            <a:cxnLst/>
            <a:rect l="l" t="t" r="r" b="b"/>
            <a:pathLst>
              <a:path w="8229600" h="762000">
                <a:moveTo>
                  <a:pt x="8229600" y="0"/>
                </a:moveTo>
                <a:lnTo>
                  <a:pt x="0" y="0"/>
                </a:lnTo>
                <a:lnTo>
                  <a:pt x="0" y="762000"/>
                </a:lnTo>
                <a:lnTo>
                  <a:pt x="8229600" y="7620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3400" y="1447800"/>
            <a:ext cx="8229600" cy="7620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R="635" algn="ctr">
              <a:lnSpc>
                <a:spcPct val="100000"/>
              </a:lnSpc>
              <a:spcBef>
                <a:spcPts val="600"/>
              </a:spcBef>
            </a:pPr>
            <a:r>
              <a:rPr sz="4500" spc="-130" dirty="0">
                <a:solidFill>
                  <a:srgbClr val="FF0000"/>
                </a:solidFill>
                <a:latin typeface="Arial"/>
                <a:cs typeface="Arial"/>
              </a:rPr>
              <a:t>Structural</a:t>
            </a:r>
            <a:r>
              <a:rPr sz="4500" spc="-2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500" spc="-235" dirty="0">
                <a:solidFill>
                  <a:srgbClr val="FF0000"/>
                </a:solidFill>
                <a:latin typeface="Arial"/>
                <a:cs typeface="Arial"/>
              </a:rPr>
              <a:t>hazard</a:t>
            </a:r>
            <a:endParaRPr sz="4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740" y="2623820"/>
            <a:ext cx="7847965" cy="208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33655" indent="-273050">
              <a:lnSpc>
                <a:spcPct val="100000"/>
              </a:lnSpc>
              <a:spcBef>
                <a:spcPts val="100"/>
              </a:spcBef>
            </a:pPr>
            <a:r>
              <a:rPr sz="3675" spc="60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40" dirty="0">
                <a:latin typeface="Times New Roman"/>
                <a:cs typeface="Times New Roman"/>
              </a:rPr>
              <a:t>To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35" dirty="0">
                <a:latin typeface="Times New Roman"/>
                <a:cs typeface="Times New Roman"/>
              </a:rPr>
              <a:t>solve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this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hazard,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we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“stall”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165" dirty="0">
                <a:latin typeface="Times New Roman"/>
                <a:cs typeface="Times New Roman"/>
              </a:rPr>
              <a:t>the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pipeline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until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160" dirty="0">
                <a:latin typeface="Times New Roman"/>
                <a:cs typeface="Times New Roman"/>
              </a:rPr>
              <a:t>the  </a:t>
            </a:r>
            <a:r>
              <a:rPr sz="2600" spc="100" dirty="0">
                <a:latin typeface="Times New Roman"/>
                <a:cs typeface="Times New Roman"/>
              </a:rPr>
              <a:t>resource </a:t>
            </a:r>
            <a:r>
              <a:rPr sz="2600" spc="20" dirty="0">
                <a:latin typeface="Times New Roman"/>
                <a:cs typeface="Times New Roman"/>
              </a:rPr>
              <a:t>is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80" dirty="0" smtClean="0">
                <a:latin typeface="Times New Roman"/>
                <a:cs typeface="Times New Roman"/>
              </a:rPr>
              <a:t>feed</a:t>
            </a:r>
            <a:endParaRPr sz="2600" dirty="0">
              <a:latin typeface="Times New Roman"/>
              <a:cs typeface="Times New Roman"/>
            </a:endParaRPr>
          </a:p>
          <a:p>
            <a:pPr marL="311150" marR="30480" indent="-273050">
              <a:lnSpc>
                <a:spcPct val="100000"/>
              </a:lnSpc>
              <a:spcBef>
                <a:spcPts val="640"/>
              </a:spcBef>
            </a:pPr>
            <a:r>
              <a:rPr sz="3675" spc="-82" baseline="6802" dirty="0">
                <a:solidFill>
                  <a:srgbClr val="0ACFD8"/>
                </a:solidFill>
                <a:latin typeface="UnDotum"/>
                <a:cs typeface="UnDotum"/>
              </a:rPr>
              <a:t></a:t>
            </a:r>
            <a:r>
              <a:rPr sz="2600" spc="-55" dirty="0">
                <a:latin typeface="Times New Roman"/>
                <a:cs typeface="Times New Roman"/>
              </a:rPr>
              <a:t>A </a:t>
            </a:r>
            <a:r>
              <a:rPr sz="2600" spc="65" dirty="0">
                <a:latin typeface="Times New Roman"/>
                <a:cs typeface="Times New Roman"/>
              </a:rPr>
              <a:t>stall </a:t>
            </a:r>
            <a:r>
              <a:rPr sz="2600" spc="20" dirty="0">
                <a:latin typeface="Times New Roman"/>
                <a:cs typeface="Times New Roman"/>
              </a:rPr>
              <a:t>is </a:t>
            </a:r>
            <a:r>
              <a:rPr sz="2600" spc="105" dirty="0">
                <a:latin typeface="Times New Roman"/>
                <a:cs typeface="Times New Roman"/>
              </a:rPr>
              <a:t>commonly </a:t>
            </a:r>
            <a:r>
              <a:rPr sz="2600" spc="65" dirty="0">
                <a:latin typeface="Times New Roman"/>
                <a:cs typeface="Times New Roman"/>
              </a:rPr>
              <a:t>called </a:t>
            </a:r>
            <a:r>
              <a:rPr sz="2600" spc="85" dirty="0">
                <a:latin typeface="Times New Roman"/>
                <a:cs typeface="Times New Roman"/>
              </a:rPr>
              <a:t>pipeline </a:t>
            </a:r>
            <a:r>
              <a:rPr sz="2600" spc="105" dirty="0">
                <a:latin typeface="Times New Roman"/>
                <a:cs typeface="Times New Roman"/>
              </a:rPr>
              <a:t>bubble, </a:t>
            </a:r>
            <a:r>
              <a:rPr sz="2600" spc="75" dirty="0">
                <a:latin typeface="Times New Roman"/>
                <a:cs typeface="Times New Roman"/>
              </a:rPr>
              <a:t>since </a:t>
            </a:r>
            <a:r>
              <a:rPr sz="2600" spc="95" dirty="0">
                <a:latin typeface="Times New Roman"/>
                <a:cs typeface="Times New Roman"/>
              </a:rPr>
              <a:t>it  </a:t>
            </a:r>
            <a:r>
              <a:rPr sz="2600" spc="60" dirty="0">
                <a:latin typeface="Times New Roman"/>
                <a:cs typeface="Times New Roman"/>
              </a:rPr>
              <a:t>floats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145" dirty="0">
                <a:latin typeface="Times New Roman"/>
                <a:cs typeface="Times New Roman"/>
              </a:rPr>
              <a:t>through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165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pipeline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100" dirty="0">
                <a:latin typeface="Times New Roman"/>
                <a:cs typeface="Times New Roman"/>
              </a:rPr>
              <a:t>taking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80" dirty="0">
                <a:latin typeface="Times New Roman"/>
                <a:cs typeface="Times New Roman"/>
              </a:rPr>
              <a:t>space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170" dirty="0">
                <a:latin typeface="Times New Roman"/>
                <a:cs typeface="Times New Roman"/>
              </a:rPr>
              <a:t>but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Times New Roman"/>
                <a:cs typeface="Times New Roman"/>
              </a:rPr>
              <a:t>carry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155" dirty="0">
                <a:latin typeface="Times New Roman"/>
                <a:cs typeface="Times New Roman"/>
              </a:rPr>
              <a:t>no  </a:t>
            </a:r>
            <a:r>
              <a:rPr sz="2600" spc="70" dirty="0">
                <a:latin typeface="Times New Roman"/>
                <a:cs typeface="Times New Roman"/>
              </a:rPr>
              <a:t>useful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work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78889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close/>
              </a:path>
            </a:pathLst>
          </a:custGeom>
          <a:solidFill>
            <a:srgbClr val="BF4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0550" y="1278889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-152400" y="16509"/>
            <a:ext cx="9372599" cy="747641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52400" marR="635" algn="ctr">
              <a:spcBef>
                <a:spcPts val="600"/>
              </a:spcBef>
            </a:pPr>
            <a:r>
              <a:rPr sz="4500" spc="-130" dirty="0">
                <a:solidFill>
                  <a:srgbClr val="FF0000"/>
                </a:solidFill>
                <a:latin typeface="Arial"/>
                <a:cs typeface="Arial"/>
              </a:rPr>
              <a:t>Structural Hazards limit  performance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70559" y="1666240"/>
            <a:ext cx="7592695" cy="16132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810895" indent="-318770">
              <a:lnSpc>
                <a:spcPct val="100000"/>
              </a:lnSpc>
              <a:spcBef>
                <a:spcPts val="100"/>
              </a:spcBef>
            </a:pPr>
            <a:r>
              <a:rPr sz="2625" spc="-307" baseline="20634" dirty="0">
                <a:solidFill>
                  <a:srgbClr val="BF4F4C"/>
                </a:solidFill>
                <a:latin typeface="UnDotum"/>
                <a:cs typeface="UnDotum"/>
              </a:rPr>
              <a:t> </a:t>
            </a:r>
            <a:r>
              <a:rPr sz="2600" spc="35" dirty="0">
                <a:latin typeface="Times New Roman"/>
                <a:cs typeface="Times New Roman"/>
              </a:rPr>
              <a:t>Example: if 1.3 memory accesses per  instruction (30% of instructions execute  loads and stores)</a:t>
            </a:r>
          </a:p>
          <a:p>
            <a:pPr marL="356870">
              <a:lnSpc>
                <a:spcPct val="100000"/>
              </a:lnSpc>
            </a:pPr>
            <a:r>
              <a:rPr sz="2600" spc="35" dirty="0">
                <a:latin typeface="Times New Roman"/>
                <a:cs typeface="Times New Roman"/>
              </a:rPr>
              <a:t>and only one memory access per cycle then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62989" y="3539489"/>
            <a:ext cx="109855" cy="7677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00" spc="-114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8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1800" spc="-1140" dirty="0">
                <a:solidFill>
                  <a:srgbClr val="4E80BC"/>
                </a:solidFill>
                <a:latin typeface="UnDotum"/>
                <a:cs typeface="UnDotum"/>
              </a:rPr>
              <a:t></a:t>
            </a:r>
            <a:endParaRPr sz="18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6039" y="3435350"/>
            <a:ext cx="6179820" cy="135128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56870">
              <a:spcBef>
                <a:spcPts val="640"/>
              </a:spcBef>
            </a:pPr>
            <a:r>
              <a:rPr sz="2600" spc="35" dirty="0">
                <a:latin typeface="Times New Roman"/>
                <a:cs typeface="Times New Roman"/>
              </a:rPr>
              <a:t>Average CPI  1.3</a:t>
            </a:r>
          </a:p>
          <a:p>
            <a:pPr marL="356870" marR="5080">
              <a:spcBef>
                <a:spcPts val="540"/>
              </a:spcBef>
            </a:pPr>
            <a:r>
              <a:rPr sz="2600" spc="35" dirty="0">
                <a:latin typeface="Times New Roman"/>
                <a:cs typeface="Times New Roman"/>
              </a:rPr>
              <a:t>Otherwise datapath resource is more than  100% utilized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70560" y="4876800"/>
            <a:ext cx="7778116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0" marR="5080" indent="-1968500">
              <a:lnSpc>
                <a:spcPct val="100000"/>
              </a:lnSpc>
              <a:spcBef>
                <a:spcPts val="100"/>
              </a:spcBef>
              <a:tabLst>
                <a:tab pos="2509520" algn="l"/>
                <a:tab pos="3337560" algn="l"/>
                <a:tab pos="4374515" algn="l"/>
                <a:tab pos="6657975" algn="l"/>
              </a:tabLst>
            </a:pPr>
            <a:r>
              <a:rPr sz="3600" b="1" spc="295" dirty="0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sz="3600" b="1" spc="85" dirty="0">
                <a:solidFill>
                  <a:srgbClr val="6F2F9F"/>
                </a:solidFill>
                <a:latin typeface="Arial"/>
                <a:cs typeface="Arial"/>
              </a:rPr>
              <a:t>t</a:t>
            </a:r>
            <a:r>
              <a:rPr sz="3600" b="1" spc="90" dirty="0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sz="3600" b="1" spc="105" dirty="0">
                <a:solidFill>
                  <a:srgbClr val="6F2F9F"/>
                </a:solidFill>
                <a:latin typeface="Arial"/>
                <a:cs typeface="Arial"/>
              </a:rPr>
              <a:t>u</a:t>
            </a:r>
            <a:r>
              <a:rPr sz="3600" b="1" spc="90" dirty="0">
                <a:solidFill>
                  <a:srgbClr val="6F2F9F"/>
                </a:solidFill>
                <a:latin typeface="Arial"/>
                <a:cs typeface="Arial"/>
              </a:rPr>
              <a:t>c</a:t>
            </a:r>
            <a:r>
              <a:rPr sz="3600" b="1" spc="85" dirty="0">
                <a:solidFill>
                  <a:srgbClr val="6F2F9F"/>
                </a:solidFill>
                <a:latin typeface="Arial"/>
                <a:cs typeface="Arial"/>
              </a:rPr>
              <a:t>t</a:t>
            </a:r>
            <a:r>
              <a:rPr sz="3600" b="1" spc="105" dirty="0">
                <a:solidFill>
                  <a:srgbClr val="6F2F9F"/>
                </a:solidFill>
                <a:latin typeface="Arial"/>
                <a:cs typeface="Arial"/>
              </a:rPr>
              <a:t>u</a:t>
            </a:r>
            <a:r>
              <a:rPr sz="3600" b="1" spc="90" dirty="0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sz="3600" b="1" spc="290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3600" b="1" spc="-204" dirty="0">
                <a:solidFill>
                  <a:srgbClr val="6F2F9F"/>
                </a:solidFill>
                <a:latin typeface="Arial"/>
                <a:cs typeface="Arial"/>
              </a:rPr>
              <a:t>l</a:t>
            </a:r>
            <a:r>
              <a:rPr sz="3600" b="1" dirty="0">
                <a:solidFill>
                  <a:srgbClr val="6F2F9F"/>
                </a:solidFill>
                <a:latin typeface="Arial"/>
                <a:cs typeface="Arial"/>
              </a:rPr>
              <a:t>	</a:t>
            </a:r>
            <a:r>
              <a:rPr sz="3600" b="1" spc="305" dirty="0">
                <a:solidFill>
                  <a:srgbClr val="6F2F9F"/>
                </a:solidFill>
                <a:latin typeface="Arial"/>
                <a:cs typeface="Arial"/>
              </a:rPr>
              <a:t>H</a:t>
            </a:r>
            <a:r>
              <a:rPr sz="3600" b="1" spc="290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3600" b="1" spc="295" dirty="0">
                <a:solidFill>
                  <a:srgbClr val="6F2F9F"/>
                </a:solidFill>
                <a:latin typeface="Arial"/>
                <a:cs typeface="Arial"/>
              </a:rPr>
              <a:t>z</a:t>
            </a:r>
            <a:r>
              <a:rPr sz="3600" b="1" spc="290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3600" b="1" spc="90" dirty="0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sz="3600" b="1" spc="-200" dirty="0">
                <a:solidFill>
                  <a:srgbClr val="6F2F9F"/>
                </a:solidFill>
                <a:latin typeface="Arial"/>
                <a:cs typeface="Arial"/>
              </a:rPr>
              <a:t>d</a:t>
            </a:r>
            <a:r>
              <a:rPr sz="3600" b="1" dirty="0">
                <a:solidFill>
                  <a:srgbClr val="6F2F9F"/>
                </a:solidFill>
                <a:latin typeface="Arial"/>
                <a:cs typeface="Arial"/>
              </a:rPr>
              <a:t>	</a:t>
            </a:r>
            <a:r>
              <a:rPr sz="3600" b="1" spc="295" dirty="0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sz="3600" b="1" spc="105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3600" b="1" spc="90" dirty="0">
                <a:solidFill>
                  <a:srgbClr val="6F2F9F"/>
                </a:solidFill>
                <a:latin typeface="Arial"/>
                <a:cs typeface="Arial"/>
              </a:rPr>
              <a:t>l</a:t>
            </a:r>
            <a:r>
              <a:rPr sz="3600" b="1" spc="105" dirty="0">
                <a:solidFill>
                  <a:srgbClr val="6F2F9F"/>
                </a:solidFill>
                <a:latin typeface="Arial"/>
                <a:cs typeface="Arial"/>
              </a:rPr>
              <a:t>u</a:t>
            </a:r>
            <a:r>
              <a:rPr sz="3600" b="1" spc="85" dirty="0">
                <a:solidFill>
                  <a:srgbClr val="6F2F9F"/>
                </a:solidFill>
                <a:latin typeface="Arial"/>
                <a:cs typeface="Arial"/>
              </a:rPr>
              <a:t>t</a:t>
            </a:r>
            <a:r>
              <a:rPr sz="3600" b="1" spc="90" dirty="0">
                <a:solidFill>
                  <a:srgbClr val="6F2F9F"/>
                </a:solidFill>
                <a:latin typeface="Arial"/>
                <a:cs typeface="Arial"/>
              </a:rPr>
              <a:t>i</a:t>
            </a:r>
            <a:r>
              <a:rPr sz="3600" b="1" spc="105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3600" b="1" spc="90" dirty="0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sz="3600" b="1" spc="-200" dirty="0">
                <a:solidFill>
                  <a:srgbClr val="6F2F9F"/>
                </a:solidFill>
                <a:latin typeface="Arial"/>
                <a:cs typeface="Arial"/>
              </a:rPr>
              <a:t>:</a:t>
            </a:r>
            <a:r>
              <a:rPr sz="3600" b="1" dirty="0">
                <a:solidFill>
                  <a:srgbClr val="6F2F9F"/>
                </a:solidFill>
                <a:latin typeface="Arial"/>
                <a:cs typeface="Arial"/>
              </a:rPr>
              <a:t>	</a:t>
            </a:r>
            <a:r>
              <a:rPr sz="3600" b="1" spc="95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3600" b="1" spc="105" dirty="0">
                <a:solidFill>
                  <a:srgbClr val="6F2F9F"/>
                </a:solidFill>
                <a:latin typeface="Arial"/>
                <a:cs typeface="Arial"/>
              </a:rPr>
              <a:t>d</a:t>
            </a:r>
            <a:r>
              <a:rPr sz="3600" b="1" spc="-130" dirty="0">
                <a:solidFill>
                  <a:srgbClr val="6F2F9F"/>
                </a:solidFill>
                <a:latin typeface="Arial"/>
                <a:cs typeface="Arial"/>
              </a:rPr>
              <a:t>d  </a:t>
            </a:r>
            <a:r>
              <a:rPr sz="3600" b="1" spc="65" dirty="0">
                <a:solidFill>
                  <a:srgbClr val="6F2F9F"/>
                </a:solidFill>
                <a:latin typeface="Arial"/>
                <a:cs typeface="Arial"/>
              </a:rPr>
              <a:t>more	</a:t>
            </a:r>
            <a:r>
              <a:rPr sz="3600" b="1" spc="155" dirty="0">
                <a:solidFill>
                  <a:srgbClr val="6F2F9F"/>
                </a:solidFill>
                <a:latin typeface="Arial"/>
                <a:cs typeface="Arial"/>
              </a:rPr>
              <a:t>Hardware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1587</Words>
  <Application>Microsoft Office PowerPoint</Application>
  <PresentationFormat>On-screen Show (4:3)</PresentationFormat>
  <Paragraphs>390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Arial</vt:lpstr>
      <vt:lpstr>Arial Black</vt:lpstr>
      <vt:lpstr>Calibri</vt:lpstr>
      <vt:lpstr>Carlito</vt:lpstr>
      <vt:lpstr>Courier New</vt:lpstr>
      <vt:lpstr>Georgia</vt:lpstr>
      <vt:lpstr>Times New Roman</vt:lpstr>
      <vt:lpstr>Trebuchet MS</vt:lpstr>
      <vt:lpstr>UnDotum</vt:lpstr>
      <vt:lpstr>Verdana</vt:lpstr>
      <vt:lpstr>Office Theme</vt:lpstr>
      <vt:lpstr>PowerPoint Presentation</vt:lpstr>
      <vt:lpstr>Pipeline Hazards</vt:lpstr>
      <vt:lpstr>What Makes Pipelining Hard?</vt:lpstr>
      <vt:lpstr>Pipeline Hazards</vt:lpstr>
      <vt:lpstr>PowerPoint Presentation</vt:lpstr>
      <vt:lpstr>Single Memory is a Structural  Hazard</vt:lpstr>
      <vt:lpstr>Structural hazard</vt:lpstr>
      <vt:lpstr>Structural hazard</vt:lpstr>
      <vt:lpstr>Structural Hazards limit  performance</vt:lpstr>
      <vt:lpstr>Structural hazard</vt:lpstr>
      <vt:lpstr>Data hazard</vt:lpstr>
      <vt:lpstr>Data hazard</vt:lpstr>
      <vt:lpstr>Data hazard</vt:lpstr>
      <vt:lpstr>Data hazard</vt:lpstr>
      <vt:lpstr>Data hazard</vt:lpstr>
      <vt:lpstr>Data hazard</vt:lpstr>
      <vt:lpstr>Data Hazard Classification</vt:lpstr>
      <vt:lpstr>Read  After Write (RAW)</vt:lpstr>
      <vt:lpstr>Write After Read (WAR)</vt:lpstr>
      <vt:lpstr>Write After Write (WAW) A write after write (WAW) data hazard may occur in  a concurrent execution environment.</vt:lpstr>
      <vt:lpstr>Branch hazards Branch hazards can cause a greater performance  loss for pipelines</vt:lpstr>
      <vt:lpstr>Branch hazards</vt:lpstr>
      <vt:lpstr>5-Stage Pipelining</vt:lpstr>
      <vt:lpstr>Branch Untaken</vt:lpstr>
      <vt:lpstr>Branch Taken</vt:lpstr>
      <vt:lpstr>Branch Taken</vt:lpstr>
      <vt:lpstr>Branch Hazards</vt:lpstr>
      <vt:lpstr>Branch Untaken</vt:lpstr>
      <vt:lpstr>Branch Taken</vt:lpstr>
      <vt:lpstr>Branch Taken</vt:lpstr>
      <vt:lpstr>Branch Untaken</vt:lpstr>
      <vt:lpstr>Branch taken</vt:lpstr>
      <vt:lpstr>Delayed Branch</vt:lpstr>
      <vt:lpstr>Delayed Branch Optimal</vt:lpstr>
      <vt:lpstr>Delayed</vt:lpstr>
      <vt:lpstr>Delayed Branch</vt:lpstr>
      <vt:lpstr>Branch Prediction A pipeline with branch prediction uses some  additional logic to guess the outcome of a conditional  branch instruction before it is executed</vt:lpstr>
      <vt:lpstr>Branch Prediction</vt:lpstr>
      <vt:lpstr>Important Pipeline  Characteristics</vt:lpstr>
      <vt:lpstr>Exceptions</vt:lpstr>
      <vt:lpstr>Eliminating hazards- Pipeline</vt:lpstr>
      <vt:lpstr>No: of NOPs = stages in pipeline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Ashwin R Patani</dc:creator>
  <cp:lastModifiedBy>Mr. Ashwin R Patani</cp:lastModifiedBy>
  <cp:revision>14</cp:revision>
  <dcterms:created xsi:type="dcterms:W3CDTF">2021-02-23T08:34:39Z</dcterms:created>
  <dcterms:modified xsi:type="dcterms:W3CDTF">2021-02-26T07:28:03Z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2016-08-23T00:00:00Z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2021-02-23T00:00:00Z</vt:filetime>
  </property>
</Properties>
</file>