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12192000"/>
  <p:notesSz cx="12192000" cy="6858000"/>
  <p:embeddedFontLst>
    <p:embeddedFont>
      <p:font typeface="Cambria Math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1" roundtripDataSignature="AMtx7miaW6EeJMcKG7eUctJpHEsfp/Wv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mbriaMath-regular.fntdata"/><Relationship Id="rId41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3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3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6"/>
          <p:cNvSpPr txBox="1"/>
          <p:nvPr>
            <p:ph idx="1" type="body"/>
          </p:nvPr>
        </p:nvSpPr>
        <p:spPr>
          <a:xfrm>
            <a:off x="1193419" y="2990113"/>
            <a:ext cx="9805161" cy="166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6"/>
          <p:cNvSpPr txBox="1"/>
          <p:nvPr>
            <p:ph idx="11" type="ftr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6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7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7"/>
          <p:cNvSpPr txBox="1"/>
          <p:nvPr>
            <p:ph idx="11" type="ftr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7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7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8"/>
          <p:cNvSpPr txBox="1"/>
          <p:nvPr>
            <p:ph idx="11" type="ftr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8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8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9"/>
          <p:cNvSpPr/>
          <p:nvPr/>
        </p:nvSpPr>
        <p:spPr>
          <a:xfrm>
            <a:off x="4211573" y="995933"/>
            <a:ext cx="2502535" cy="966469"/>
          </a:xfrm>
          <a:custGeom>
            <a:rect b="b" l="l" r="r" t="t"/>
            <a:pathLst>
              <a:path extrusionOk="0" h="966469" w="2502534">
                <a:moveTo>
                  <a:pt x="0" y="966215"/>
                </a:moveTo>
                <a:lnTo>
                  <a:pt x="2502407" y="966215"/>
                </a:lnTo>
                <a:lnTo>
                  <a:pt x="2502407" y="0"/>
                </a:lnTo>
                <a:lnTo>
                  <a:pt x="0" y="0"/>
                </a:lnTo>
                <a:lnTo>
                  <a:pt x="0" y="966215"/>
                </a:lnTo>
                <a:close/>
              </a:path>
            </a:pathLst>
          </a:custGeom>
          <a:solidFill>
            <a:srgbClr val="9EC5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4211573" y="995933"/>
            <a:ext cx="2502535" cy="966469"/>
          </a:xfrm>
          <a:custGeom>
            <a:rect b="b" l="l" r="r" t="t"/>
            <a:pathLst>
              <a:path extrusionOk="0" h="966469" w="2502534">
                <a:moveTo>
                  <a:pt x="0" y="966215"/>
                </a:moveTo>
                <a:lnTo>
                  <a:pt x="2502407" y="966215"/>
                </a:lnTo>
                <a:lnTo>
                  <a:pt x="2502407" y="0"/>
                </a:lnTo>
                <a:lnTo>
                  <a:pt x="0" y="0"/>
                </a:lnTo>
                <a:lnTo>
                  <a:pt x="0" y="966215"/>
                </a:lnTo>
                <a:close/>
              </a:path>
            </a:pathLst>
          </a:custGeom>
          <a:noFill/>
          <a:ln cap="flat" cmpd="sng" w="19800">
            <a:solidFill>
              <a:srgbClr val="739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9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9"/>
          <p:cNvSpPr txBox="1"/>
          <p:nvPr>
            <p:ph idx="2" type="body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11" type="ftr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9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0"/>
          <p:cNvSpPr/>
          <p:nvPr/>
        </p:nvSpPr>
        <p:spPr>
          <a:xfrm>
            <a:off x="0" y="239268"/>
            <a:ext cx="5088636" cy="9707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0"/>
          <p:cNvSpPr txBox="1"/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0"/>
          <p:cNvSpPr txBox="1"/>
          <p:nvPr>
            <p:ph idx="1" type="subTitle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1" type="ftr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0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0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35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100" u="none" cap="none" strike="noStrik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35"/>
          <p:cNvSpPr txBox="1"/>
          <p:nvPr>
            <p:ph idx="1" type="body"/>
          </p:nvPr>
        </p:nvSpPr>
        <p:spPr>
          <a:xfrm>
            <a:off x="1193419" y="2990113"/>
            <a:ext cx="9805161" cy="166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1" type="ftr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35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u="non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1.png"/><Relationship Id="rId4" Type="http://schemas.openxmlformats.org/officeDocument/2006/relationships/image" Target="../media/image172.png"/><Relationship Id="rId9" Type="http://schemas.openxmlformats.org/officeDocument/2006/relationships/image" Target="../media/image174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3.png"/><Relationship Id="rId8" Type="http://schemas.openxmlformats.org/officeDocument/2006/relationships/image" Target="../media/image170.png"/><Relationship Id="rId10" Type="http://schemas.openxmlformats.org/officeDocument/2006/relationships/image" Target="../media/image17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1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6.png"/><Relationship Id="rId7" Type="http://schemas.openxmlformats.org/officeDocument/2006/relationships/image" Target="../media/image18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0.png"/><Relationship Id="rId4" Type="http://schemas.openxmlformats.org/officeDocument/2006/relationships/image" Target="../media/image182.png"/><Relationship Id="rId5" Type="http://schemas.openxmlformats.org/officeDocument/2006/relationships/image" Target="../media/image179.png"/><Relationship Id="rId6" Type="http://schemas.openxmlformats.org/officeDocument/2006/relationships/image" Target="../media/image18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5.png"/><Relationship Id="rId4" Type="http://schemas.openxmlformats.org/officeDocument/2006/relationships/image" Target="../media/image184.png"/><Relationship Id="rId5" Type="http://schemas.openxmlformats.org/officeDocument/2006/relationships/image" Target="../media/image18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8.png"/><Relationship Id="rId4" Type="http://schemas.openxmlformats.org/officeDocument/2006/relationships/image" Target="../media/image193.png"/><Relationship Id="rId5" Type="http://schemas.openxmlformats.org/officeDocument/2006/relationships/image" Target="../media/image186.png"/><Relationship Id="rId6" Type="http://schemas.openxmlformats.org/officeDocument/2006/relationships/image" Target="../media/image19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4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5.png"/><Relationship Id="rId4" Type="http://schemas.openxmlformats.org/officeDocument/2006/relationships/image" Target="../media/image204.png"/><Relationship Id="rId5" Type="http://schemas.openxmlformats.org/officeDocument/2006/relationships/image" Target="../media/image19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8.png"/><Relationship Id="rId4" Type="http://schemas.openxmlformats.org/officeDocument/2006/relationships/image" Target="../media/image177.png"/><Relationship Id="rId5" Type="http://schemas.openxmlformats.org/officeDocument/2006/relationships/image" Target="../media/image205.png"/><Relationship Id="rId6" Type="http://schemas.openxmlformats.org/officeDocument/2006/relationships/image" Target="../media/image20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2.png"/><Relationship Id="rId4" Type="http://schemas.openxmlformats.org/officeDocument/2006/relationships/image" Target="../media/image206.pn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50.png"/><Relationship Id="rId42" Type="http://schemas.openxmlformats.org/officeDocument/2006/relationships/image" Target="../media/image44.png"/><Relationship Id="rId41" Type="http://schemas.openxmlformats.org/officeDocument/2006/relationships/image" Target="../media/image59.png"/><Relationship Id="rId44" Type="http://schemas.openxmlformats.org/officeDocument/2006/relationships/image" Target="../media/image47.png"/><Relationship Id="rId43" Type="http://schemas.openxmlformats.org/officeDocument/2006/relationships/image" Target="../media/image43.png"/><Relationship Id="rId46" Type="http://schemas.openxmlformats.org/officeDocument/2006/relationships/image" Target="../media/image46.png"/><Relationship Id="rId4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48" Type="http://schemas.openxmlformats.org/officeDocument/2006/relationships/image" Target="../media/image51.png"/><Relationship Id="rId47" Type="http://schemas.openxmlformats.org/officeDocument/2006/relationships/image" Target="../media/image54.png"/><Relationship Id="rId49" Type="http://schemas.openxmlformats.org/officeDocument/2006/relationships/image" Target="../media/image52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Relationship Id="rId31" Type="http://schemas.openxmlformats.org/officeDocument/2006/relationships/image" Target="../media/image41.png"/><Relationship Id="rId30" Type="http://schemas.openxmlformats.org/officeDocument/2006/relationships/image" Target="../media/image33.png"/><Relationship Id="rId33" Type="http://schemas.openxmlformats.org/officeDocument/2006/relationships/image" Target="../media/image42.png"/><Relationship Id="rId32" Type="http://schemas.openxmlformats.org/officeDocument/2006/relationships/image" Target="../media/image37.png"/><Relationship Id="rId35" Type="http://schemas.openxmlformats.org/officeDocument/2006/relationships/image" Target="../media/image35.png"/><Relationship Id="rId34" Type="http://schemas.openxmlformats.org/officeDocument/2006/relationships/image" Target="../media/image34.png"/><Relationship Id="rId37" Type="http://schemas.openxmlformats.org/officeDocument/2006/relationships/image" Target="../media/image40.png"/><Relationship Id="rId36" Type="http://schemas.openxmlformats.org/officeDocument/2006/relationships/image" Target="../media/image48.png"/><Relationship Id="rId39" Type="http://schemas.openxmlformats.org/officeDocument/2006/relationships/image" Target="../media/image45.png"/><Relationship Id="rId38" Type="http://schemas.openxmlformats.org/officeDocument/2006/relationships/image" Target="../media/image38.png"/><Relationship Id="rId62" Type="http://schemas.openxmlformats.org/officeDocument/2006/relationships/image" Target="../media/image61.png"/><Relationship Id="rId61" Type="http://schemas.openxmlformats.org/officeDocument/2006/relationships/image" Target="../media/image65.png"/><Relationship Id="rId20" Type="http://schemas.openxmlformats.org/officeDocument/2006/relationships/image" Target="../media/image24.png"/><Relationship Id="rId63" Type="http://schemas.openxmlformats.org/officeDocument/2006/relationships/image" Target="../media/image67.png"/><Relationship Id="rId22" Type="http://schemas.openxmlformats.org/officeDocument/2006/relationships/image" Target="../media/image22.png"/><Relationship Id="rId21" Type="http://schemas.openxmlformats.org/officeDocument/2006/relationships/image" Target="../media/image28.png"/><Relationship Id="rId24" Type="http://schemas.openxmlformats.org/officeDocument/2006/relationships/image" Target="../media/image30.png"/><Relationship Id="rId23" Type="http://schemas.openxmlformats.org/officeDocument/2006/relationships/image" Target="../media/image21.png"/><Relationship Id="rId60" Type="http://schemas.openxmlformats.org/officeDocument/2006/relationships/image" Target="../media/image64.png"/><Relationship Id="rId26" Type="http://schemas.openxmlformats.org/officeDocument/2006/relationships/image" Target="../media/image31.png"/><Relationship Id="rId25" Type="http://schemas.openxmlformats.org/officeDocument/2006/relationships/image" Target="../media/image29.png"/><Relationship Id="rId28" Type="http://schemas.openxmlformats.org/officeDocument/2006/relationships/image" Target="../media/image36.png"/><Relationship Id="rId27" Type="http://schemas.openxmlformats.org/officeDocument/2006/relationships/image" Target="../media/image32.png"/><Relationship Id="rId29" Type="http://schemas.openxmlformats.org/officeDocument/2006/relationships/image" Target="../media/image39.png"/><Relationship Id="rId51" Type="http://schemas.openxmlformats.org/officeDocument/2006/relationships/image" Target="../media/image58.png"/><Relationship Id="rId50" Type="http://schemas.openxmlformats.org/officeDocument/2006/relationships/image" Target="../media/image53.png"/><Relationship Id="rId53" Type="http://schemas.openxmlformats.org/officeDocument/2006/relationships/image" Target="../media/image56.png"/><Relationship Id="rId52" Type="http://schemas.openxmlformats.org/officeDocument/2006/relationships/image" Target="../media/image57.png"/><Relationship Id="rId11" Type="http://schemas.openxmlformats.org/officeDocument/2006/relationships/image" Target="../media/image16.png"/><Relationship Id="rId55" Type="http://schemas.openxmlformats.org/officeDocument/2006/relationships/image" Target="../media/image66.png"/><Relationship Id="rId10" Type="http://schemas.openxmlformats.org/officeDocument/2006/relationships/image" Target="../media/image13.png"/><Relationship Id="rId54" Type="http://schemas.openxmlformats.org/officeDocument/2006/relationships/image" Target="../media/image55.png"/><Relationship Id="rId13" Type="http://schemas.openxmlformats.org/officeDocument/2006/relationships/image" Target="../media/image20.png"/><Relationship Id="rId57" Type="http://schemas.openxmlformats.org/officeDocument/2006/relationships/image" Target="../media/image60.png"/><Relationship Id="rId12" Type="http://schemas.openxmlformats.org/officeDocument/2006/relationships/image" Target="../media/image15.png"/><Relationship Id="rId56" Type="http://schemas.openxmlformats.org/officeDocument/2006/relationships/image" Target="../media/image63.png"/><Relationship Id="rId15" Type="http://schemas.openxmlformats.org/officeDocument/2006/relationships/image" Target="../media/image25.png"/><Relationship Id="rId59" Type="http://schemas.openxmlformats.org/officeDocument/2006/relationships/image" Target="../media/image62.png"/><Relationship Id="rId14" Type="http://schemas.openxmlformats.org/officeDocument/2006/relationships/image" Target="../media/image18.png"/><Relationship Id="rId58" Type="http://schemas.openxmlformats.org/officeDocument/2006/relationships/image" Target="../media/image74.png"/><Relationship Id="rId17" Type="http://schemas.openxmlformats.org/officeDocument/2006/relationships/image" Target="../media/image27.png"/><Relationship Id="rId16" Type="http://schemas.openxmlformats.org/officeDocument/2006/relationships/image" Target="../media/image17.png"/><Relationship Id="rId19" Type="http://schemas.openxmlformats.org/officeDocument/2006/relationships/image" Target="../media/image26.png"/><Relationship Id="rId18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2.png"/><Relationship Id="rId4" Type="http://schemas.openxmlformats.org/officeDocument/2006/relationships/image" Target="../media/image210.png"/><Relationship Id="rId9" Type="http://schemas.openxmlformats.org/officeDocument/2006/relationships/image" Target="../media/image216.png"/><Relationship Id="rId5" Type="http://schemas.openxmlformats.org/officeDocument/2006/relationships/image" Target="../media/image209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11" Type="http://schemas.openxmlformats.org/officeDocument/2006/relationships/image" Target="../media/image224.png"/><Relationship Id="rId10" Type="http://schemas.openxmlformats.org/officeDocument/2006/relationships/image" Target="../media/image233.png"/><Relationship Id="rId13" Type="http://schemas.openxmlformats.org/officeDocument/2006/relationships/image" Target="../media/image221.png"/><Relationship Id="rId12" Type="http://schemas.openxmlformats.org/officeDocument/2006/relationships/image" Target="../media/image217.png"/><Relationship Id="rId14" Type="http://schemas.openxmlformats.org/officeDocument/2006/relationships/image" Target="../media/image2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3.png"/><Relationship Id="rId6" Type="http://schemas.openxmlformats.org/officeDocument/2006/relationships/image" Target="../media/image2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7.jpg"/><Relationship Id="rId4" Type="http://schemas.openxmlformats.org/officeDocument/2006/relationships/image" Target="../media/image225.jpg"/><Relationship Id="rId5" Type="http://schemas.openxmlformats.org/officeDocument/2006/relationships/image" Target="../media/image2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1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2.png"/><Relationship Id="rId7" Type="http://schemas.openxmlformats.org/officeDocument/2006/relationships/image" Target="../media/image230.png"/><Relationship Id="rId8" Type="http://schemas.openxmlformats.org/officeDocument/2006/relationships/image" Target="../media/image2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4.png"/><Relationship Id="rId4" Type="http://schemas.openxmlformats.org/officeDocument/2006/relationships/image" Target="../media/image2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8.png"/><Relationship Id="rId4" Type="http://schemas.openxmlformats.org/officeDocument/2006/relationships/image" Target="../media/image2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1.png"/><Relationship Id="rId4" Type="http://schemas.openxmlformats.org/officeDocument/2006/relationships/image" Target="../media/image240.png"/><Relationship Id="rId9" Type="http://schemas.openxmlformats.org/officeDocument/2006/relationships/image" Target="../media/image244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3.png"/><Relationship Id="rId8" Type="http://schemas.openxmlformats.org/officeDocument/2006/relationships/image" Target="../media/image245.png"/><Relationship Id="rId11" Type="http://schemas.openxmlformats.org/officeDocument/2006/relationships/image" Target="../media/image246.png"/><Relationship Id="rId10" Type="http://schemas.openxmlformats.org/officeDocument/2006/relationships/image" Target="../media/image242.png"/><Relationship Id="rId13" Type="http://schemas.openxmlformats.org/officeDocument/2006/relationships/image" Target="../media/image256.png"/><Relationship Id="rId12" Type="http://schemas.openxmlformats.org/officeDocument/2006/relationships/image" Target="../media/image247.png"/><Relationship Id="rId15" Type="http://schemas.openxmlformats.org/officeDocument/2006/relationships/image" Target="../media/image250.png"/><Relationship Id="rId14" Type="http://schemas.openxmlformats.org/officeDocument/2006/relationships/image" Target="../media/image251.png"/><Relationship Id="rId16" Type="http://schemas.openxmlformats.org/officeDocument/2006/relationships/image" Target="../media/image2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60.png"/><Relationship Id="rId6" Type="http://schemas.openxmlformats.org/officeDocument/2006/relationships/image" Target="../media/image249.png"/><Relationship Id="rId7" Type="http://schemas.openxmlformats.org/officeDocument/2006/relationships/image" Target="../media/image26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8.jpg"/><Relationship Id="rId4" Type="http://schemas.openxmlformats.org/officeDocument/2006/relationships/image" Target="../media/image2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9.png"/><Relationship Id="rId4" Type="http://schemas.openxmlformats.org/officeDocument/2006/relationships/hyperlink" Target="http://www.slideshare.net/naseelazeeniya" TargetMode="External"/><Relationship Id="rId5" Type="http://schemas.openxmlformats.org/officeDocument/2006/relationships/image" Target="../media/image2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0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8.png"/></Relationships>
</file>

<file path=ppt/slides/_rels/slide6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8.png"/><Relationship Id="rId42" Type="http://schemas.openxmlformats.org/officeDocument/2006/relationships/image" Target="../media/image115.png"/><Relationship Id="rId41" Type="http://schemas.openxmlformats.org/officeDocument/2006/relationships/image" Target="../media/image113.png"/><Relationship Id="rId44" Type="http://schemas.openxmlformats.org/officeDocument/2006/relationships/image" Target="../media/image117.png"/><Relationship Id="rId43" Type="http://schemas.openxmlformats.org/officeDocument/2006/relationships/image" Target="../media/image119.png"/><Relationship Id="rId46" Type="http://schemas.openxmlformats.org/officeDocument/2006/relationships/image" Target="../media/image121.png"/><Relationship Id="rId45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7.png"/><Relationship Id="rId4" Type="http://schemas.openxmlformats.org/officeDocument/2006/relationships/image" Target="../media/image82.png"/><Relationship Id="rId9" Type="http://schemas.openxmlformats.org/officeDocument/2006/relationships/image" Target="../media/image76.png"/><Relationship Id="rId48" Type="http://schemas.openxmlformats.org/officeDocument/2006/relationships/image" Target="../media/image128.png"/><Relationship Id="rId47" Type="http://schemas.openxmlformats.org/officeDocument/2006/relationships/image" Target="../media/image122.png"/><Relationship Id="rId49" Type="http://schemas.openxmlformats.org/officeDocument/2006/relationships/image" Target="../media/image123.png"/><Relationship Id="rId5" Type="http://schemas.openxmlformats.org/officeDocument/2006/relationships/image" Target="../media/image81.png"/><Relationship Id="rId6" Type="http://schemas.openxmlformats.org/officeDocument/2006/relationships/image" Target="../media/image79.png"/><Relationship Id="rId7" Type="http://schemas.openxmlformats.org/officeDocument/2006/relationships/image" Target="../media/image85.png"/><Relationship Id="rId8" Type="http://schemas.openxmlformats.org/officeDocument/2006/relationships/image" Target="../media/image84.png"/><Relationship Id="rId31" Type="http://schemas.openxmlformats.org/officeDocument/2006/relationships/image" Target="../media/image103.png"/><Relationship Id="rId30" Type="http://schemas.openxmlformats.org/officeDocument/2006/relationships/image" Target="../media/image105.png"/><Relationship Id="rId33" Type="http://schemas.openxmlformats.org/officeDocument/2006/relationships/image" Target="../media/image112.png"/><Relationship Id="rId32" Type="http://schemas.openxmlformats.org/officeDocument/2006/relationships/image" Target="../media/image108.png"/><Relationship Id="rId35" Type="http://schemas.openxmlformats.org/officeDocument/2006/relationships/image" Target="../media/image109.png"/><Relationship Id="rId34" Type="http://schemas.openxmlformats.org/officeDocument/2006/relationships/image" Target="../media/image110.png"/><Relationship Id="rId37" Type="http://schemas.openxmlformats.org/officeDocument/2006/relationships/image" Target="../media/image107.png"/><Relationship Id="rId36" Type="http://schemas.openxmlformats.org/officeDocument/2006/relationships/image" Target="../media/image106.png"/><Relationship Id="rId39" Type="http://schemas.openxmlformats.org/officeDocument/2006/relationships/image" Target="../media/image116.png"/><Relationship Id="rId38" Type="http://schemas.openxmlformats.org/officeDocument/2006/relationships/image" Target="../media/image114.png"/><Relationship Id="rId62" Type="http://schemas.openxmlformats.org/officeDocument/2006/relationships/image" Target="../media/image137.png"/><Relationship Id="rId61" Type="http://schemas.openxmlformats.org/officeDocument/2006/relationships/image" Target="../media/image139.png"/><Relationship Id="rId20" Type="http://schemas.openxmlformats.org/officeDocument/2006/relationships/image" Target="../media/image96.png"/><Relationship Id="rId64" Type="http://schemas.openxmlformats.org/officeDocument/2006/relationships/image" Target="../media/image154.png"/><Relationship Id="rId63" Type="http://schemas.openxmlformats.org/officeDocument/2006/relationships/image" Target="../media/image134.png"/><Relationship Id="rId22" Type="http://schemas.openxmlformats.org/officeDocument/2006/relationships/image" Target="../media/image94.png"/><Relationship Id="rId66" Type="http://schemas.openxmlformats.org/officeDocument/2006/relationships/image" Target="../media/image135.png"/><Relationship Id="rId21" Type="http://schemas.openxmlformats.org/officeDocument/2006/relationships/image" Target="../media/image97.png"/><Relationship Id="rId65" Type="http://schemas.openxmlformats.org/officeDocument/2006/relationships/image" Target="../media/image140.png"/><Relationship Id="rId24" Type="http://schemas.openxmlformats.org/officeDocument/2006/relationships/image" Target="../media/image111.png"/><Relationship Id="rId68" Type="http://schemas.openxmlformats.org/officeDocument/2006/relationships/image" Target="../media/image143.png"/><Relationship Id="rId23" Type="http://schemas.openxmlformats.org/officeDocument/2006/relationships/image" Target="../media/image95.png"/><Relationship Id="rId67" Type="http://schemas.openxmlformats.org/officeDocument/2006/relationships/image" Target="../media/image141.png"/><Relationship Id="rId60" Type="http://schemas.openxmlformats.org/officeDocument/2006/relationships/image" Target="../media/image138.png"/><Relationship Id="rId26" Type="http://schemas.openxmlformats.org/officeDocument/2006/relationships/image" Target="../media/image100.png"/><Relationship Id="rId25" Type="http://schemas.openxmlformats.org/officeDocument/2006/relationships/image" Target="../media/image99.png"/><Relationship Id="rId69" Type="http://schemas.openxmlformats.org/officeDocument/2006/relationships/image" Target="../media/image142.png"/><Relationship Id="rId28" Type="http://schemas.openxmlformats.org/officeDocument/2006/relationships/image" Target="../media/image102.png"/><Relationship Id="rId27" Type="http://schemas.openxmlformats.org/officeDocument/2006/relationships/image" Target="../media/image104.png"/><Relationship Id="rId29" Type="http://schemas.openxmlformats.org/officeDocument/2006/relationships/image" Target="../media/image101.png"/><Relationship Id="rId51" Type="http://schemas.openxmlformats.org/officeDocument/2006/relationships/image" Target="../media/image126.png"/><Relationship Id="rId50" Type="http://schemas.openxmlformats.org/officeDocument/2006/relationships/image" Target="../media/image124.png"/><Relationship Id="rId53" Type="http://schemas.openxmlformats.org/officeDocument/2006/relationships/image" Target="../media/image132.png"/><Relationship Id="rId52" Type="http://schemas.openxmlformats.org/officeDocument/2006/relationships/image" Target="../media/image120.png"/><Relationship Id="rId11" Type="http://schemas.openxmlformats.org/officeDocument/2006/relationships/image" Target="../media/image86.png"/><Relationship Id="rId55" Type="http://schemas.openxmlformats.org/officeDocument/2006/relationships/image" Target="../media/image127.png"/><Relationship Id="rId10" Type="http://schemas.openxmlformats.org/officeDocument/2006/relationships/image" Target="../media/image87.png"/><Relationship Id="rId54" Type="http://schemas.openxmlformats.org/officeDocument/2006/relationships/image" Target="../media/image130.png"/><Relationship Id="rId13" Type="http://schemas.openxmlformats.org/officeDocument/2006/relationships/image" Target="../media/image89.png"/><Relationship Id="rId57" Type="http://schemas.openxmlformats.org/officeDocument/2006/relationships/image" Target="../media/image129.png"/><Relationship Id="rId12" Type="http://schemas.openxmlformats.org/officeDocument/2006/relationships/image" Target="../media/image88.png"/><Relationship Id="rId56" Type="http://schemas.openxmlformats.org/officeDocument/2006/relationships/image" Target="../media/image125.png"/><Relationship Id="rId15" Type="http://schemas.openxmlformats.org/officeDocument/2006/relationships/image" Target="../media/image83.png"/><Relationship Id="rId59" Type="http://schemas.openxmlformats.org/officeDocument/2006/relationships/image" Target="../media/image136.png"/><Relationship Id="rId14" Type="http://schemas.openxmlformats.org/officeDocument/2006/relationships/image" Target="../media/image92.png"/><Relationship Id="rId58" Type="http://schemas.openxmlformats.org/officeDocument/2006/relationships/image" Target="../media/image131.png"/><Relationship Id="rId17" Type="http://schemas.openxmlformats.org/officeDocument/2006/relationships/image" Target="../media/image90.png"/><Relationship Id="rId16" Type="http://schemas.openxmlformats.org/officeDocument/2006/relationships/image" Target="../media/image93.png"/><Relationship Id="rId19" Type="http://schemas.openxmlformats.org/officeDocument/2006/relationships/image" Target="../media/image91.png"/><Relationship Id="rId18" Type="http://schemas.openxmlformats.org/officeDocument/2006/relationships/image" Target="../media/image9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5.png"/><Relationship Id="rId4" Type="http://schemas.openxmlformats.org/officeDocument/2006/relationships/image" Target="../media/image15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6.png"/><Relationship Id="rId4" Type="http://schemas.openxmlformats.org/officeDocument/2006/relationships/image" Target="../media/image144.png"/><Relationship Id="rId9" Type="http://schemas.openxmlformats.org/officeDocument/2006/relationships/image" Target="../media/image155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64.png"/><Relationship Id="rId8" Type="http://schemas.openxmlformats.org/officeDocument/2006/relationships/image" Target="../media/image148.png"/><Relationship Id="rId20" Type="http://schemas.openxmlformats.org/officeDocument/2006/relationships/image" Target="../media/image163.png"/><Relationship Id="rId22" Type="http://schemas.openxmlformats.org/officeDocument/2006/relationships/image" Target="../media/image166.png"/><Relationship Id="rId21" Type="http://schemas.openxmlformats.org/officeDocument/2006/relationships/image" Target="../media/image167.png"/><Relationship Id="rId11" Type="http://schemas.openxmlformats.org/officeDocument/2006/relationships/image" Target="../media/image156.png"/><Relationship Id="rId10" Type="http://schemas.openxmlformats.org/officeDocument/2006/relationships/image" Target="../media/image153.png"/><Relationship Id="rId13" Type="http://schemas.openxmlformats.org/officeDocument/2006/relationships/image" Target="../media/image159.png"/><Relationship Id="rId12" Type="http://schemas.openxmlformats.org/officeDocument/2006/relationships/image" Target="../media/image152.png"/><Relationship Id="rId15" Type="http://schemas.openxmlformats.org/officeDocument/2006/relationships/image" Target="../media/image160.png"/><Relationship Id="rId14" Type="http://schemas.openxmlformats.org/officeDocument/2006/relationships/image" Target="../media/image161.png"/><Relationship Id="rId17" Type="http://schemas.openxmlformats.org/officeDocument/2006/relationships/image" Target="../media/image158.png"/><Relationship Id="rId16" Type="http://schemas.openxmlformats.org/officeDocument/2006/relationships/image" Target="../media/image157.png"/><Relationship Id="rId19" Type="http://schemas.openxmlformats.org/officeDocument/2006/relationships/image" Target="../media/image165.png"/><Relationship Id="rId18" Type="http://schemas.openxmlformats.org/officeDocument/2006/relationships/image" Target="../media/image1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217931" y="164592"/>
            <a:ext cx="8811768" cy="135940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3475">
            <a:spAutoFit/>
          </a:bodyPr>
          <a:lstStyle/>
          <a:p>
            <a:pPr indent="0" lvl="0" marL="486409" rtl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8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DESIGN &amp; ENGINEERING</a:t>
            </a:r>
            <a:endParaRPr sz="48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2" name="Google Shape;52;p1"/>
          <p:cNvSpPr/>
          <p:nvPr/>
        </p:nvSpPr>
        <p:spPr>
          <a:xfrm>
            <a:off x="457200" y="0"/>
            <a:ext cx="615695" cy="4953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"/>
          <p:cNvSpPr/>
          <p:nvPr/>
        </p:nvSpPr>
        <p:spPr>
          <a:xfrm>
            <a:off x="771144" y="0"/>
            <a:ext cx="373380" cy="4953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/>
          <p:nvPr/>
        </p:nvSpPr>
        <p:spPr>
          <a:xfrm>
            <a:off x="842772" y="0"/>
            <a:ext cx="662940" cy="4953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585317" y="109932"/>
            <a:ext cx="772795" cy="216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79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BE-102</a:t>
            </a:r>
            <a:endParaRPr sz="17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"/>
          <p:cNvSpPr/>
          <p:nvPr/>
        </p:nvSpPr>
        <p:spPr>
          <a:xfrm>
            <a:off x="268224" y="1574291"/>
            <a:ext cx="3083052" cy="22418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0"/>
          <p:cNvSpPr txBox="1"/>
          <p:nvPr/>
        </p:nvSpPr>
        <p:spPr>
          <a:xfrm>
            <a:off x="78739" y="244666"/>
            <a:ext cx="6037580" cy="9201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Constrains establish the Design</a:t>
            </a:r>
            <a:endParaRPr sz="32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Space</a:t>
            </a:r>
            <a:endParaRPr sz="32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300634" y="3885931"/>
            <a:ext cx="2913380" cy="802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Designed for babies constrained to support load up to 15 kg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92" name="Google Shape;292;p10"/>
          <p:cNvSpPr/>
          <p:nvPr/>
        </p:nvSpPr>
        <p:spPr>
          <a:xfrm>
            <a:off x="3793235" y="1194816"/>
            <a:ext cx="3076956" cy="308305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0"/>
          <p:cNvSpPr txBox="1"/>
          <p:nvPr/>
        </p:nvSpPr>
        <p:spPr>
          <a:xfrm>
            <a:off x="4070096" y="4347703"/>
            <a:ext cx="2740660" cy="802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Designed for adults constrained to support up to 150 kg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94" name="Google Shape;294;p10"/>
          <p:cNvSpPr txBox="1"/>
          <p:nvPr/>
        </p:nvSpPr>
        <p:spPr>
          <a:xfrm>
            <a:off x="716381" y="6112241"/>
            <a:ext cx="10401935" cy="528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Constrains are fixed under the consideration of factor of safety (FOS), Standardisation,  Customer requirements, Cost, Market etc.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95" name="Google Shape;295;p10"/>
          <p:cNvSpPr/>
          <p:nvPr/>
        </p:nvSpPr>
        <p:spPr>
          <a:xfrm>
            <a:off x="6961631" y="1117091"/>
            <a:ext cx="4677156" cy="120091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0"/>
          <p:cNvSpPr txBox="1"/>
          <p:nvPr/>
        </p:nvSpPr>
        <p:spPr>
          <a:xfrm>
            <a:off x="6961631" y="1117091"/>
            <a:ext cx="4677410" cy="1201420"/>
          </a:xfrm>
          <a:prstGeom prst="rect">
            <a:avLst/>
          </a:prstGeom>
          <a:noFill/>
          <a:ln cap="flat" cmpd="sng" w="12175">
            <a:solidFill>
              <a:srgbClr val="9EC54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85725" marR="2940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Develop a accounting software which executable on Microsoft Windows with hardware support of 2GB RAM, 32 bit &amp;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85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1.7 GHz Clock speed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97" name="Google Shape;297;p10"/>
          <p:cNvSpPr/>
          <p:nvPr/>
        </p:nvSpPr>
        <p:spPr>
          <a:xfrm>
            <a:off x="6975347" y="3023616"/>
            <a:ext cx="4728972" cy="3703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0"/>
          <p:cNvSpPr txBox="1"/>
          <p:nvPr/>
        </p:nvSpPr>
        <p:spPr>
          <a:xfrm>
            <a:off x="6975347" y="3023616"/>
            <a:ext cx="4729480" cy="370840"/>
          </a:xfrm>
          <a:prstGeom prst="rect">
            <a:avLst/>
          </a:prstGeom>
          <a:noFill/>
          <a:ln cap="flat" cmpd="sng" w="12175">
            <a:solidFill>
              <a:srgbClr val="50BD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86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Design a </a:t>
            </a: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1-BHK </a:t>
            </a:r>
            <a:r>
              <a:rPr lang="en-US" sz="18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apartment within 50 m</a:t>
            </a:r>
            <a:r>
              <a:rPr baseline="30000" lang="en-US" sz="18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2</a:t>
            </a:r>
            <a:endParaRPr baseline="30000"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99" name="Google Shape;299;p10"/>
          <p:cNvSpPr/>
          <p:nvPr/>
        </p:nvSpPr>
        <p:spPr>
          <a:xfrm>
            <a:off x="6915911" y="3819144"/>
            <a:ext cx="4847844" cy="73914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0"/>
          <p:cNvSpPr/>
          <p:nvPr/>
        </p:nvSpPr>
        <p:spPr>
          <a:xfrm>
            <a:off x="6975347" y="3814571"/>
            <a:ext cx="4728972" cy="64617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0"/>
          <p:cNvSpPr txBox="1"/>
          <p:nvPr/>
        </p:nvSpPr>
        <p:spPr>
          <a:xfrm>
            <a:off x="6975347" y="3814571"/>
            <a:ext cx="4729480" cy="646430"/>
          </a:xfrm>
          <a:prstGeom prst="rect">
            <a:avLst/>
          </a:prstGeom>
          <a:noFill/>
          <a:ln cap="flat" cmpd="sng" w="12175">
            <a:solidFill>
              <a:srgbClr val="499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86360" marR="3155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 a DC motor which able to runs at 100 rpm along 1kg loading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02" name="Google Shape;302;p10"/>
          <p:cNvSpPr/>
          <p:nvPr/>
        </p:nvSpPr>
        <p:spPr>
          <a:xfrm>
            <a:off x="6915911" y="4754879"/>
            <a:ext cx="4847844" cy="1002791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0"/>
          <p:cNvSpPr/>
          <p:nvPr/>
        </p:nvSpPr>
        <p:spPr>
          <a:xfrm>
            <a:off x="6975347" y="4738115"/>
            <a:ext cx="4728972" cy="92201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0"/>
          <p:cNvSpPr txBox="1"/>
          <p:nvPr/>
        </p:nvSpPr>
        <p:spPr>
          <a:xfrm>
            <a:off x="6975347" y="4738115"/>
            <a:ext cx="4729480" cy="922019"/>
          </a:xfrm>
          <a:prstGeom prst="rect">
            <a:avLst/>
          </a:prstGeom>
          <a:noFill/>
          <a:ln cap="flat" cmpd="sng" w="12175">
            <a:solidFill>
              <a:srgbClr val="9A66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86360" marR="269875" rtl="0" algn="l">
              <a:lnSpc>
                <a:spcPct val="99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 a resistor which offer a resistance of 100 Ω and capacitor which produce a capacitance of 50 </a:t>
            </a:r>
            <a:r>
              <a:rPr lang="en-US" sz="1800">
                <a:solidFill>
                  <a:srgbClr val="FFFFFF"/>
                </a:solidFill>
                <a:latin typeface="Cambria Math"/>
                <a:ea typeface="Cambria Math"/>
                <a:cs typeface="Cambria Math"/>
                <a:sym typeface="Cambria Math"/>
              </a:rPr>
              <a:t>𝜇𝐹</a:t>
            </a:r>
            <a:endParaRPr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/>
          <p:nvPr/>
        </p:nvSpPr>
        <p:spPr>
          <a:xfrm>
            <a:off x="0" y="65531"/>
            <a:ext cx="2741676" cy="88696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1"/>
          <p:cNvSpPr/>
          <p:nvPr/>
        </p:nvSpPr>
        <p:spPr>
          <a:xfrm>
            <a:off x="2208276" y="65531"/>
            <a:ext cx="675132" cy="88696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1"/>
          <p:cNvSpPr/>
          <p:nvPr/>
        </p:nvSpPr>
        <p:spPr>
          <a:xfrm>
            <a:off x="2350007" y="65531"/>
            <a:ext cx="4290060" cy="88696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1"/>
          <p:cNvSpPr txBox="1"/>
          <p:nvPr/>
        </p:nvSpPr>
        <p:spPr>
          <a:xfrm>
            <a:off x="14122" y="240884"/>
            <a:ext cx="634619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OBJECTIVE-CONSTRAIN TREE</a:t>
            </a:r>
            <a:endParaRPr sz="3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3" name="Google Shape;313;p11"/>
          <p:cNvSpPr/>
          <p:nvPr/>
        </p:nvSpPr>
        <p:spPr>
          <a:xfrm>
            <a:off x="1930907" y="918972"/>
            <a:ext cx="8650224" cy="589178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2080260" y="1068324"/>
            <a:ext cx="8278368" cy="551992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2017014" y="1005077"/>
            <a:ext cx="8404860" cy="5646420"/>
          </a:xfrm>
          <a:custGeom>
            <a:rect b="b" l="l" r="r" t="t"/>
            <a:pathLst>
              <a:path extrusionOk="0" h="5646420" w="8404860">
                <a:moveTo>
                  <a:pt x="0" y="5646420"/>
                </a:moveTo>
                <a:lnTo>
                  <a:pt x="8404860" y="5646420"/>
                </a:lnTo>
                <a:lnTo>
                  <a:pt x="8404860" y="0"/>
                </a:lnTo>
                <a:lnTo>
                  <a:pt x="0" y="0"/>
                </a:lnTo>
                <a:lnTo>
                  <a:pt x="0" y="5646420"/>
                </a:lnTo>
                <a:close/>
              </a:path>
            </a:pathLst>
          </a:custGeom>
          <a:noFill/>
          <a:ln cap="flat" cmpd="sng" w="1264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"/>
          <p:cNvSpPr/>
          <p:nvPr/>
        </p:nvSpPr>
        <p:spPr>
          <a:xfrm>
            <a:off x="0" y="100584"/>
            <a:ext cx="5050536" cy="9707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2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6350">
            <a:spAutoFit/>
          </a:bodyPr>
          <a:lstStyle/>
          <a:p>
            <a:pPr indent="0" lvl="0" marL="52705" rtl="0" algn="l">
              <a:lnSpc>
                <a:spcPct val="1197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DESIGN FUNCTIONS</a:t>
            </a:r>
            <a:endParaRPr sz="3400"/>
          </a:p>
        </p:txBody>
      </p:sp>
      <p:sp>
        <p:nvSpPr>
          <p:cNvPr id="322" name="Google Shape;322;p12"/>
          <p:cNvSpPr/>
          <p:nvPr/>
        </p:nvSpPr>
        <p:spPr>
          <a:xfrm>
            <a:off x="2863595" y="982980"/>
            <a:ext cx="519683" cy="57912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2"/>
          <p:cNvSpPr/>
          <p:nvPr/>
        </p:nvSpPr>
        <p:spPr>
          <a:xfrm>
            <a:off x="3032760" y="982980"/>
            <a:ext cx="947927" cy="57912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/>
          <p:nvPr/>
        </p:nvSpPr>
        <p:spPr>
          <a:xfrm>
            <a:off x="3630167" y="982980"/>
            <a:ext cx="6469380" cy="57912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2"/>
          <p:cNvSpPr txBox="1"/>
          <p:nvPr/>
        </p:nvSpPr>
        <p:spPr>
          <a:xfrm>
            <a:off x="3014852" y="1112848"/>
            <a:ext cx="6908800" cy="254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Those things a designed device or system is supposed to do</a:t>
            </a:r>
            <a:endParaRPr sz="20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26" name="Google Shape;326;p12"/>
          <p:cNvSpPr txBox="1"/>
          <p:nvPr/>
        </p:nvSpPr>
        <p:spPr>
          <a:xfrm>
            <a:off x="319531" y="2185835"/>
            <a:ext cx="11073765" cy="3013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6385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Functions are the behaviours that expected from the design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6385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design should perform certain functions for convert given </a:t>
            </a: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 </a:t>
            </a: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required </a:t>
            </a: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output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2585" lvl="0" marL="3752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Functions are often expressed as verb-object pairs.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6235" lvl="0" marL="36893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describe what the design (or, more likely, an object within the design) will "do" or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accomplish, with an emphasis on input-output transformations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5600" marR="0" rtl="0" algn="l">
              <a:lnSpc>
                <a:spcPct val="11958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statement of a function typically couples an action verb to a noun or object: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86360" marR="0" rtl="0" algn="ctr">
              <a:lnSpc>
                <a:spcPct val="1196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Eg: </a:t>
            </a:r>
            <a:r>
              <a:rPr i="1" lang="en-US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lift a book, support a shelf, transmit a current, measure a temperature</a:t>
            </a: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or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switch on a light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/>
          <p:nvPr/>
        </p:nvSpPr>
        <p:spPr>
          <a:xfrm>
            <a:off x="493776" y="551687"/>
            <a:ext cx="2859024" cy="263956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3"/>
          <p:cNvSpPr txBox="1"/>
          <p:nvPr/>
        </p:nvSpPr>
        <p:spPr>
          <a:xfrm>
            <a:off x="487781" y="3488802"/>
            <a:ext cx="2758440" cy="528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Measure weight of objects up to 120 kg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33" name="Google Shape;333;p13"/>
          <p:cNvSpPr/>
          <p:nvPr/>
        </p:nvSpPr>
        <p:spPr>
          <a:xfrm>
            <a:off x="4085844" y="551687"/>
            <a:ext cx="3230879" cy="263956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3"/>
          <p:cNvSpPr txBox="1"/>
          <p:nvPr/>
        </p:nvSpPr>
        <p:spPr>
          <a:xfrm>
            <a:off x="4166108" y="3488802"/>
            <a:ext cx="3012440" cy="528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Support weight up to 70 kg Hold on wall without failure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35" name="Google Shape;335;p13"/>
          <p:cNvSpPr/>
          <p:nvPr/>
        </p:nvSpPr>
        <p:spPr>
          <a:xfrm>
            <a:off x="7847076" y="678180"/>
            <a:ext cx="3633216" cy="252526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3"/>
          <p:cNvSpPr txBox="1"/>
          <p:nvPr/>
        </p:nvSpPr>
        <p:spPr>
          <a:xfrm>
            <a:off x="7927593" y="3488802"/>
            <a:ext cx="3213735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Control pointer on a computer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"/>
          <p:cNvSpPr txBox="1"/>
          <p:nvPr/>
        </p:nvSpPr>
        <p:spPr>
          <a:xfrm>
            <a:off x="4434585" y="1263112"/>
            <a:ext cx="1922145" cy="1031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Function s</a:t>
            </a:r>
            <a:endParaRPr sz="36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42" name="Google Shape;342;p14"/>
          <p:cNvSpPr/>
          <p:nvPr/>
        </p:nvSpPr>
        <p:spPr>
          <a:xfrm>
            <a:off x="7070597" y="2381250"/>
            <a:ext cx="2504440" cy="965200"/>
          </a:xfrm>
          <a:custGeom>
            <a:rect b="b" l="l" r="r" t="t"/>
            <a:pathLst>
              <a:path extrusionOk="0" h="965200" w="2504440">
                <a:moveTo>
                  <a:pt x="0" y="964691"/>
                </a:moveTo>
                <a:lnTo>
                  <a:pt x="2503931" y="964691"/>
                </a:lnTo>
                <a:lnTo>
                  <a:pt x="2503931" y="0"/>
                </a:lnTo>
                <a:lnTo>
                  <a:pt x="0" y="0"/>
                </a:lnTo>
                <a:lnTo>
                  <a:pt x="0" y="964691"/>
                </a:lnTo>
                <a:close/>
              </a:path>
            </a:pathLst>
          </a:custGeom>
          <a:solidFill>
            <a:srgbClr val="9EC5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4"/>
          <p:cNvSpPr/>
          <p:nvPr/>
        </p:nvSpPr>
        <p:spPr>
          <a:xfrm>
            <a:off x="7070597" y="2381250"/>
            <a:ext cx="2504440" cy="965200"/>
          </a:xfrm>
          <a:custGeom>
            <a:rect b="b" l="l" r="r" t="t"/>
            <a:pathLst>
              <a:path extrusionOk="0" h="965200" w="2504440">
                <a:moveTo>
                  <a:pt x="0" y="964691"/>
                </a:moveTo>
                <a:lnTo>
                  <a:pt x="2503931" y="964691"/>
                </a:lnTo>
                <a:lnTo>
                  <a:pt x="2503931" y="0"/>
                </a:lnTo>
                <a:lnTo>
                  <a:pt x="0" y="0"/>
                </a:lnTo>
                <a:lnTo>
                  <a:pt x="0" y="964691"/>
                </a:lnTo>
                <a:close/>
              </a:path>
            </a:pathLst>
          </a:custGeom>
          <a:noFill/>
          <a:ln cap="flat" cmpd="sng" w="19800">
            <a:solidFill>
              <a:srgbClr val="739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4"/>
          <p:cNvSpPr/>
          <p:nvPr/>
        </p:nvSpPr>
        <p:spPr>
          <a:xfrm>
            <a:off x="1271777" y="2384298"/>
            <a:ext cx="2502535" cy="965200"/>
          </a:xfrm>
          <a:custGeom>
            <a:rect b="b" l="l" r="r" t="t"/>
            <a:pathLst>
              <a:path extrusionOk="0" h="965200" w="2502535">
                <a:moveTo>
                  <a:pt x="0" y="964691"/>
                </a:moveTo>
                <a:lnTo>
                  <a:pt x="2502408" y="964691"/>
                </a:lnTo>
                <a:lnTo>
                  <a:pt x="2502408" y="0"/>
                </a:lnTo>
                <a:lnTo>
                  <a:pt x="0" y="0"/>
                </a:lnTo>
                <a:lnTo>
                  <a:pt x="0" y="964691"/>
                </a:lnTo>
                <a:close/>
              </a:path>
            </a:pathLst>
          </a:custGeom>
          <a:solidFill>
            <a:srgbClr val="9EC5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4"/>
          <p:cNvSpPr/>
          <p:nvPr/>
        </p:nvSpPr>
        <p:spPr>
          <a:xfrm>
            <a:off x="1271777" y="2384298"/>
            <a:ext cx="2502535" cy="965200"/>
          </a:xfrm>
          <a:custGeom>
            <a:rect b="b" l="l" r="r" t="t"/>
            <a:pathLst>
              <a:path extrusionOk="0" h="965200" w="2502535">
                <a:moveTo>
                  <a:pt x="0" y="964691"/>
                </a:moveTo>
                <a:lnTo>
                  <a:pt x="2502408" y="964691"/>
                </a:lnTo>
                <a:lnTo>
                  <a:pt x="2502408" y="0"/>
                </a:lnTo>
                <a:lnTo>
                  <a:pt x="0" y="0"/>
                </a:lnTo>
                <a:lnTo>
                  <a:pt x="0" y="964691"/>
                </a:lnTo>
                <a:close/>
              </a:path>
            </a:pathLst>
          </a:custGeom>
          <a:noFill/>
          <a:ln cap="flat" cmpd="sng" w="19800">
            <a:solidFill>
              <a:srgbClr val="739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9574530" y="5103114"/>
            <a:ext cx="2502535" cy="965200"/>
          </a:xfrm>
          <a:custGeom>
            <a:rect b="b" l="l" r="r" t="t"/>
            <a:pathLst>
              <a:path extrusionOk="0" h="965200" w="2502534">
                <a:moveTo>
                  <a:pt x="0" y="964692"/>
                </a:moveTo>
                <a:lnTo>
                  <a:pt x="2502407" y="964692"/>
                </a:lnTo>
                <a:lnTo>
                  <a:pt x="2502407" y="0"/>
                </a:lnTo>
                <a:lnTo>
                  <a:pt x="0" y="0"/>
                </a:lnTo>
                <a:lnTo>
                  <a:pt x="0" y="964692"/>
                </a:lnTo>
                <a:close/>
              </a:path>
            </a:pathLst>
          </a:custGeom>
          <a:solidFill>
            <a:srgbClr val="9EC5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4"/>
          <p:cNvSpPr/>
          <p:nvPr/>
        </p:nvSpPr>
        <p:spPr>
          <a:xfrm>
            <a:off x="9574530" y="5103114"/>
            <a:ext cx="2502535" cy="965200"/>
          </a:xfrm>
          <a:custGeom>
            <a:rect b="b" l="l" r="r" t="t"/>
            <a:pathLst>
              <a:path extrusionOk="0" h="965200" w="2502534">
                <a:moveTo>
                  <a:pt x="0" y="964692"/>
                </a:moveTo>
                <a:lnTo>
                  <a:pt x="2502407" y="964692"/>
                </a:lnTo>
                <a:lnTo>
                  <a:pt x="2502407" y="0"/>
                </a:lnTo>
                <a:lnTo>
                  <a:pt x="0" y="0"/>
                </a:lnTo>
                <a:lnTo>
                  <a:pt x="0" y="964692"/>
                </a:lnTo>
                <a:close/>
              </a:path>
            </a:pathLst>
          </a:custGeom>
          <a:noFill/>
          <a:ln cap="flat" cmpd="sng" w="19800">
            <a:solidFill>
              <a:srgbClr val="739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4"/>
          <p:cNvSpPr/>
          <p:nvPr/>
        </p:nvSpPr>
        <p:spPr>
          <a:xfrm>
            <a:off x="3772661" y="5065014"/>
            <a:ext cx="2504440" cy="965200"/>
          </a:xfrm>
          <a:custGeom>
            <a:rect b="b" l="l" r="r" t="t"/>
            <a:pathLst>
              <a:path extrusionOk="0" h="965200" w="2504440">
                <a:moveTo>
                  <a:pt x="0" y="964692"/>
                </a:moveTo>
                <a:lnTo>
                  <a:pt x="2503932" y="964692"/>
                </a:lnTo>
                <a:lnTo>
                  <a:pt x="2503932" y="0"/>
                </a:lnTo>
                <a:lnTo>
                  <a:pt x="0" y="0"/>
                </a:lnTo>
                <a:lnTo>
                  <a:pt x="0" y="964692"/>
                </a:lnTo>
                <a:close/>
              </a:path>
            </a:pathLst>
          </a:custGeom>
          <a:solidFill>
            <a:srgbClr val="9EC5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4"/>
          <p:cNvSpPr/>
          <p:nvPr/>
        </p:nvSpPr>
        <p:spPr>
          <a:xfrm>
            <a:off x="3772661" y="5065014"/>
            <a:ext cx="2504440" cy="965200"/>
          </a:xfrm>
          <a:custGeom>
            <a:rect b="b" l="l" r="r" t="t"/>
            <a:pathLst>
              <a:path extrusionOk="0" h="965200" w="2504440">
                <a:moveTo>
                  <a:pt x="0" y="964692"/>
                </a:moveTo>
                <a:lnTo>
                  <a:pt x="2503932" y="964692"/>
                </a:lnTo>
                <a:lnTo>
                  <a:pt x="2503932" y="0"/>
                </a:lnTo>
                <a:lnTo>
                  <a:pt x="0" y="0"/>
                </a:lnTo>
                <a:lnTo>
                  <a:pt x="0" y="964692"/>
                </a:lnTo>
                <a:close/>
              </a:path>
            </a:pathLst>
          </a:custGeom>
          <a:noFill/>
          <a:ln cap="flat" cmpd="sng" w="19800">
            <a:solidFill>
              <a:srgbClr val="739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4"/>
          <p:cNvSpPr txBox="1"/>
          <p:nvPr/>
        </p:nvSpPr>
        <p:spPr>
          <a:xfrm>
            <a:off x="1477136" y="2661740"/>
            <a:ext cx="1199515" cy="584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Primary Functions</a:t>
            </a:r>
            <a:endParaRPr sz="20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51" name="Google Shape;351;p14"/>
          <p:cNvSpPr txBox="1"/>
          <p:nvPr/>
        </p:nvSpPr>
        <p:spPr>
          <a:xfrm>
            <a:off x="7250430" y="2778999"/>
            <a:ext cx="2240280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Secondary Functions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52" name="Google Shape;352;p14"/>
          <p:cNvSpPr txBox="1"/>
          <p:nvPr/>
        </p:nvSpPr>
        <p:spPr>
          <a:xfrm>
            <a:off x="4434585" y="5434061"/>
            <a:ext cx="1036319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Desirable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53" name="Google Shape;353;p14"/>
          <p:cNvSpPr txBox="1"/>
          <p:nvPr/>
        </p:nvSpPr>
        <p:spPr>
          <a:xfrm>
            <a:off x="10193781" y="5434061"/>
            <a:ext cx="1315720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Undesirable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54" name="Google Shape;354;p14"/>
          <p:cNvSpPr/>
          <p:nvPr/>
        </p:nvSpPr>
        <p:spPr>
          <a:xfrm>
            <a:off x="3642359" y="1975104"/>
            <a:ext cx="1879091" cy="106222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4"/>
          <p:cNvSpPr/>
          <p:nvPr/>
        </p:nvSpPr>
        <p:spPr>
          <a:xfrm>
            <a:off x="3774185" y="1950720"/>
            <a:ext cx="1694814" cy="916940"/>
          </a:xfrm>
          <a:custGeom>
            <a:rect b="b" l="l" r="r" t="t"/>
            <a:pathLst>
              <a:path extrusionOk="0" h="916939" w="1694814">
                <a:moveTo>
                  <a:pt x="50164" y="845565"/>
                </a:moveTo>
                <a:lnTo>
                  <a:pt x="0" y="916558"/>
                </a:lnTo>
                <a:lnTo>
                  <a:pt x="86867" y="914018"/>
                </a:lnTo>
                <a:lnTo>
                  <a:pt x="77947" y="897381"/>
                </a:lnTo>
                <a:lnTo>
                  <a:pt x="63246" y="897381"/>
                </a:lnTo>
                <a:lnTo>
                  <a:pt x="50926" y="874521"/>
                </a:lnTo>
                <a:lnTo>
                  <a:pt x="62394" y="868374"/>
                </a:lnTo>
                <a:lnTo>
                  <a:pt x="50164" y="845565"/>
                </a:lnTo>
                <a:close/>
              </a:path>
              <a:path extrusionOk="0" h="916939" w="1694814">
                <a:moveTo>
                  <a:pt x="62394" y="868374"/>
                </a:moveTo>
                <a:lnTo>
                  <a:pt x="50926" y="874521"/>
                </a:lnTo>
                <a:lnTo>
                  <a:pt x="63246" y="897381"/>
                </a:lnTo>
                <a:lnTo>
                  <a:pt x="74665" y="891260"/>
                </a:lnTo>
                <a:lnTo>
                  <a:pt x="62394" y="868374"/>
                </a:lnTo>
                <a:close/>
              </a:path>
              <a:path extrusionOk="0" h="916939" w="1694814">
                <a:moveTo>
                  <a:pt x="74665" y="891260"/>
                </a:moveTo>
                <a:lnTo>
                  <a:pt x="63246" y="897381"/>
                </a:lnTo>
                <a:lnTo>
                  <a:pt x="77947" y="897381"/>
                </a:lnTo>
                <a:lnTo>
                  <a:pt x="74665" y="891260"/>
                </a:lnTo>
                <a:close/>
              </a:path>
              <a:path extrusionOk="0" h="916939" w="1694814">
                <a:moveTo>
                  <a:pt x="1682368" y="0"/>
                </a:moveTo>
                <a:lnTo>
                  <a:pt x="62394" y="868374"/>
                </a:lnTo>
                <a:lnTo>
                  <a:pt x="74665" y="891260"/>
                </a:lnTo>
                <a:lnTo>
                  <a:pt x="1694561" y="22859"/>
                </a:lnTo>
                <a:lnTo>
                  <a:pt x="168236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5402579" y="1975104"/>
            <a:ext cx="1799844" cy="105765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4"/>
          <p:cNvSpPr/>
          <p:nvPr/>
        </p:nvSpPr>
        <p:spPr>
          <a:xfrm>
            <a:off x="5456428" y="1950847"/>
            <a:ext cx="1614805" cy="913130"/>
          </a:xfrm>
          <a:custGeom>
            <a:rect b="b" l="l" r="r" t="t"/>
            <a:pathLst>
              <a:path extrusionOk="0" h="913130" w="1614804">
                <a:moveTo>
                  <a:pt x="1540442" y="886378"/>
                </a:moveTo>
                <a:lnTo>
                  <a:pt x="1527810" y="908938"/>
                </a:lnTo>
                <a:lnTo>
                  <a:pt x="1614551" y="913002"/>
                </a:lnTo>
                <a:lnTo>
                  <a:pt x="1600764" y="892682"/>
                </a:lnTo>
                <a:lnTo>
                  <a:pt x="1551686" y="892682"/>
                </a:lnTo>
                <a:lnTo>
                  <a:pt x="1540442" y="886378"/>
                </a:lnTo>
                <a:close/>
              </a:path>
              <a:path extrusionOk="0" h="913130" w="1614804">
                <a:moveTo>
                  <a:pt x="1553110" y="863754"/>
                </a:moveTo>
                <a:lnTo>
                  <a:pt x="1540442" y="886378"/>
                </a:lnTo>
                <a:lnTo>
                  <a:pt x="1551686" y="892682"/>
                </a:lnTo>
                <a:lnTo>
                  <a:pt x="1564386" y="870076"/>
                </a:lnTo>
                <a:lnTo>
                  <a:pt x="1553110" y="863754"/>
                </a:lnTo>
                <a:close/>
              </a:path>
              <a:path extrusionOk="0" h="913130" w="1614804">
                <a:moveTo>
                  <a:pt x="1565782" y="841120"/>
                </a:moveTo>
                <a:lnTo>
                  <a:pt x="1553110" y="863754"/>
                </a:lnTo>
                <a:lnTo>
                  <a:pt x="1564386" y="870076"/>
                </a:lnTo>
                <a:lnTo>
                  <a:pt x="1551686" y="892682"/>
                </a:lnTo>
                <a:lnTo>
                  <a:pt x="1600764" y="892682"/>
                </a:lnTo>
                <a:lnTo>
                  <a:pt x="1565782" y="841120"/>
                </a:lnTo>
                <a:close/>
              </a:path>
              <a:path extrusionOk="0" h="913130" w="1614804">
                <a:moveTo>
                  <a:pt x="12700" y="0"/>
                </a:moveTo>
                <a:lnTo>
                  <a:pt x="0" y="22605"/>
                </a:lnTo>
                <a:lnTo>
                  <a:pt x="1540442" y="886378"/>
                </a:lnTo>
                <a:lnTo>
                  <a:pt x="1553110" y="863754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4"/>
          <p:cNvSpPr/>
          <p:nvPr/>
        </p:nvSpPr>
        <p:spPr>
          <a:xfrm>
            <a:off x="6144767" y="3413759"/>
            <a:ext cx="2241804" cy="229971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4"/>
          <p:cNvSpPr/>
          <p:nvPr/>
        </p:nvSpPr>
        <p:spPr>
          <a:xfrm>
            <a:off x="6276594" y="3337052"/>
            <a:ext cx="2056130" cy="2207260"/>
          </a:xfrm>
          <a:custGeom>
            <a:rect b="b" l="l" r="r" t="t"/>
            <a:pathLst>
              <a:path extrusionOk="0" h="2207260" w="2056129">
                <a:moveTo>
                  <a:pt x="24510" y="2123567"/>
                </a:moveTo>
                <a:lnTo>
                  <a:pt x="0" y="2206879"/>
                </a:lnTo>
                <a:lnTo>
                  <a:pt x="81406" y="2176526"/>
                </a:lnTo>
                <a:lnTo>
                  <a:pt x="72538" y="2168271"/>
                </a:lnTo>
                <a:lnTo>
                  <a:pt x="53593" y="2168271"/>
                </a:lnTo>
                <a:lnTo>
                  <a:pt x="34670" y="2150618"/>
                </a:lnTo>
                <a:lnTo>
                  <a:pt x="43447" y="2141192"/>
                </a:lnTo>
                <a:lnTo>
                  <a:pt x="24510" y="2123567"/>
                </a:lnTo>
                <a:close/>
              </a:path>
              <a:path extrusionOk="0" h="2207260" w="2056129">
                <a:moveTo>
                  <a:pt x="43447" y="2141192"/>
                </a:moveTo>
                <a:lnTo>
                  <a:pt x="34670" y="2150618"/>
                </a:lnTo>
                <a:lnTo>
                  <a:pt x="53593" y="2168271"/>
                </a:lnTo>
                <a:lnTo>
                  <a:pt x="62390" y="2158825"/>
                </a:lnTo>
                <a:lnTo>
                  <a:pt x="43447" y="2141192"/>
                </a:lnTo>
                <a:close/>
              </a:path>
              <a:path extrusionOk="0" h="2207260" w="2056129">
                <a:moveTo>
                  <a:pt x="62390" y="2158825"/>
                </a:moveTo>
                <a:lnTo>
                  <a:pt x="53593" y="2168271"/>
                </a:lnTo>
                <a:lnTo>
                  <a:pt x="72538" y="2168271"/>
                </a:lnTo>
                <a:lnTo>
                  <a:pt x="62390" y="2158825"/>
                </a:lnTo>
                <a:close/>
              </a:path>
              <a:path extrusionOk="0" h="2207260" w="2056129">
                <a:moveTo>
                  <a:pt x="2037206" y="0"/>
                </a:moveTo>
                <a:lnTo>
                  <a:pt x="43447" y="2141192"/>
                </a:lnTo>
                <a:lnTo>
                  <a:pt x="62390" y="2158825"/>
                </a:lnTo>
                <a:lnTo>
                  <a:pt x="2056129" y="17780"/>
                </a:lnTo>
                <a:lnTo>
                  <a:pt x="2037206" y="0"/>
                </a:lnTo>
                <a:close/>
              </a:path>
            </a:pathLst>
          </a:custGeom>
          <a:solidFill>
            <a:srgbClr val="9A66C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4"/>
          <p:cNvSpPr/>
          <p:nvPr/>
        </p:nvSpPr>
        <p:spPr>
          <a:xfrm>
            <a:off x="8258556" y="3424428"/>
            <a:ext cx="1447800" cy="23393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4"/>
          <p:cNvSpPr/>
          <p:nvPr/>
        </p:nvSpPr>
        <p:spPr>
          <a:xfrm>
            <a:off x="8312022" y="3347211"/>
            <a:ext cx="1263015" cy="2246630"/>
          </a:xfrm>
          <a:custGeom>
            <a:rect b="b" l="l" r="r" t="t"/>
            <a:pathLst>
              <a:path extrusionOk="0" h="2246629" w="1263015">
                <a:moveTo>
                  <a:pt x="1213367" y="2184733"/>
                </a:moveTo>
                <a:lnTo>
                  <a:pt x="1190752" y="2197354"/>
                </a:lnTo>
                <a:lnTo>
                  <a:pt x="1262633" y="2246312"/>
                </a:lnTo>
                <a:lnTo>
                  <a:pt x="1260282" y="2196084"/>
                </a:lnTo>
                <a:lnTo>
                  <a:pt x="1219707" y="2196084"/>
                </a:lnTo>
                <a:lnTo>
                  <a:pt x="1213367" y="2184733"/>
                </a:lnTo>
                <a:close/>
              </a:path>
              <a:path extrusionOk="0" h="2246629" w="1263015">
                <a:moveTo>
                  <a:pt x="1235955" y="2172128"/>
                </a:moveTo>
                <a:lnTo>
                  <a:pt x="1213367" y="2184733"/>
                </a:lnTo>
                <a:lnTo>
                  <a:pt x="1219707" y="2196084"/>
                </a:lnTo>
                <a:lnTo>
                  <a:pt x="1242313" y="2183511"/>
                </a:lnTo>
                <a:lnTo>
                  <a:pt x="1235955" y="2172128"/>
                </a:lnTo>
                <a:close/>
              </a:path>
              <a:path extrusionOk="0" h="2246629" w="1263015">
                <a:moveTo>
                  <a:pt x="1258570" y="2159508"/>
                </a:moveTo>
                <a:lnTo>
                  <a:pt x="1235955" y="2172128"/>
                </a:lnTo>
                <a:lnTo>
                  <a:pt x="1242313" y="2183511"/>
                </a:lnTo>
                <a:lnTo>
                  <a:pt x="1219707" y="2196084"/>
                </a:lnTo>
                <a:lnTo>
                  <a:pt x="1260282" y="2196084"/>
                </a:lnTo>
                <a:lnTo>
                  <a:pt x="1258570" y="2159508"/>
                </a:lnTo>
                <a:close/>
              </a:path>
              <a:path extrusionOk="0" h="2246629" w="1263015">
                <a:moveTo>
                  <a:pt x="22605" y="0"/>
                </a:moveTo>
                <a:lnTo>
                  <a:pt x="0" y="12700"/>
                </a:lnTo>
                <a:lnTo>
                  <a:pt x="1213367" y="2184733"/>
                </a:lnTo>
                <a:lnTo>
                  <a:pt x="1235955" y="2172128"/>
                </a:lnTo>
                <a:lnTo>
                  <a:pt x="22605" y="0"/>
                </a:lnTo>
                <a:close/>
              </a:path>
            </a:pathLst>
          </a:custGeom>
          <a:solidFill>
            <a:srgbClr val="499CC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"/>
          <p:cNvSpPr/>
          <p:nvPr/>
        </p:nvSpPr>
        <p:spPr>
          <a:xfrm>
            <a:off x="3825240" y="0"/>
            <a:ext cx="3906012" cy="266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3092195" y="2365248"/>
            <a:ext cx="5370576" cy="914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3898391" y="3340608"/>
            <a:ext cx="3758184" cy="914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1964435" y="4616196"/>
            <a:ext cx="3072384" cy="91439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7498080" y="4616196"/>
            <a:ext cx="3156204" cy="91439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5"/>
          <p:cNvSpPr txBox="1"/>
          <p:nvPr/>
        </p:nvSpPr>
        <p:spPr>
          <a:xfrm>
            <a:off x="3904869" y="2501635"/>
            <a:ext cx="4027804" cy="1867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27305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Project Images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0" marR="2717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(Primary/Basic Function)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272415" rtl="0" algn="ctr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Converting Energy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768985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(Secondary function)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Secondary functions are prerequisites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72" name="Google Shape;372;p15"/>
          <p:cNvSpPr txBox="1"/>
          <p:nvPr/>
        </p:nvSpPr>
        <p:spPr>
          <a:xfrm>
            <a:off x="2446782" y="4751948"/>
            <a:ext cx="2109470" cy="528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Generation of Light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(Desirable)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73" name="Google Shape;373;p15"/>
          <p:cNvSpPr txBox="1"/>
          <p:nvPr/>
        </p:nvSpPr>
        <p:spPr>
          <a:xfrm>
            <a:off x="8050783" y="4751948"/>
            <a:ext cx="2052955" cy="528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Generation of Heat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(Undesirable)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"/>
          <p:cNvSpPr/>
          <p:nvPr/>
        </p:nvSpPr>
        <p:spPr>
          <a:xfrm>
            <a:off x="91439" y="10667"/>
            <a:ext cx="3759708" cy="8884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6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3050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MEANS</a:t>
            </a:r>
            <a:endParaRPr/>
          </a:p>
        </p:txBody>
      </p:sp>
      <p:sp>
        <p:nvSpPr>
          <p:cNvPr id="380" name="Google Shape;380;p16"/>
          <p:cNvSpPr/>
          <p:nvPr/>
        </p:nvSpPr>
        <p:spPr>
          <a:xfrm>
            <a:off x="1693164" y="882396"/>
            <a:ext cx="8845296" cy="80162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6"/>
          <p:cNvSpPr txBox="1"/>
          <p:nvPr/>
        </p:nvSpPr>
        <p:spPr>
          <a:xfrm>
            <a:off x="1907285" y="1048283"/>
            <a:ext cx="829945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is the way in which a design executes a desired function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16"/>
          <p:cNvSpPr/>
          <p:nvPr/>
        </p:nvSpPr>
        <p:spPr>
          <a:xfrm>
            <a:off x="646176" y="2791967"/>
            <a:ext cx="2363724" cy="29336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6"/>
          <p:cNvSpPr txBox="1"/>
          <p:nvPr>
            <p:ph idx="1" type="body"/>
          </p:nvPr>
        </p:nvSpPr>
        <p:spPr>
          <a:xfrm>
            <a:off x="1193419" y="2990113"/>
            <a:ext cx="9805161" cy="166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1107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Eg:</a:t>
            </a:r>
            <a:endParaRPr/>
          </a:p>
          <a:p>
            <a:pPr indent="457200" lvl="0" marL="211074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</a:t>
            </a:r>
            <a:r>
              <a:rPr b="1" lang="en-US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 </a:t>
            </a:r>
            <a:r>
              <a:rPr lang="en-US"/>
              <a:t>of a bicycle brake is </a:t>
            </a:r>
            <a:r>
              <a:rPr b="1" lang="en-US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stop the wheel </a:t>
            </a:r>
            <a:r>
              <a:rPr lang="en-US"/>
              <a:t>when applying the brake lever by </a:t>
            </a:r>
            <a:r>
              <a:rPr b="1" lang="en-US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</a:t>
            </a:r>
            <a:r>
              <a:rPr lang="en-US"/>
              <a:t>of </a:t>
            </a:r>
            <a:r>
              <a:rPr b="1" lang="en-US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frictional force </a:t>
            </a:r>
            <a:r>
              <a:rPr lang="en-US"/>
              <a:t>between rim and brake pad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7"/>
          <p:cNvSpPr/>
          <p:nvPr/>
        </p:nvSpPr>
        <p:spPr>
          <a:xfrm>
            <a:off x="426719" y="1656588"/>
            <a:ext cx="5257800" cy="287121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7"/>
          <p:cNvSpPr txBox="1"/>
          <p:nvPr/>
        </p:nvSpPr>
        <p:spPr>
          <a:xfrm>
            <a:off x="505459" y="4704319"/>
            <a:ext cx="4577080" cy="528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The function of a hydraulic lift is to elevate heavy weight by means of pascals law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90" name="Google Shape;390;p17"/>
          <p:cNvSpPr/>
          <p:nvPr/>
        </p:nvSpPr>
        <p:spPr>
          <a:xfrm>
            <a:off x="6515100" y="0"/>
            <a:ext cx="4334256" cy="463143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7"/>
          <p:cNvSpPr txBox="1"/>
          <p:nvPr/>
        </p:nvSpPr>
        <p:spPr>
          <a:xfrm>
            <a:off x="6697471" y="4565635"/>
            <a:ext cx="5118735" cy="528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The function of a speaker is to produce sound by means of electro magnetic induction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8"/>
          <p:cNvSpPr/>
          <p:nvPr/>
        </p:nvSpPr>
        <p:spPr>
          <a:xfrm>
            <a:off x="0" y="36576"/>
            <a:ext cx="2694432" cy="8884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8"/>
          <p:cNvSpPr/>
          <p:nvPr/>
        </p:nvSpPr>
        <p:spPr>
          <a:xfrm>
            <a:off x="2161032" y="36576"/>
            <a:ext cx="675132" cy="8884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8"/>
          <p:cNvSpPr/>
          <p:nvPr/>
        </p:nvSpPr>
        <p:spPr>
          <a:xfrm>
            <a:off x="2302764" y="36576"/>
            <a:ext cx="3044952" cy="8884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8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2225">
            <a:spAutoFit/>
          </a:bodyPr>
          <a:lstStyle/>
          <a:p>
            <a:pPr indent="0" lvl="0" marL="1219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FUNCTION-MEAN TREE</a:t>
            </a:r>
            <a:endParaRPr/>
          </a:p>
        </p:txBody>
      </p:sp>
      <p:sp>
        <p:nvSpPr>
          <p:cNvPr id="400" name="Google Shape;400;p18"/>
          <p:cNvSpPr/>
          <p:nvPr/>
        </p:nvSpPr>
        <p:spPr>
          <a:xfrm>
            <a:off x="3332988" y="772668"/>
            <a:ext cx="8542019" cy="592226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8"/>
          <p:cNvSpPr/>
          <p:nvPr/>
        </p:nvSpPr>
        <p:spPr>
          <a:xfrm>
            <a:off x="96773" y="3031998"/>
            <a:ext cx="794385" cy="248920"/>
          </a:xfrm>
          <a:custGeom>
            <a:rect b="b" l="l" r="r" t="t"/>
            <a:pathLst>
              <a:path extrusionOk="0" h="248920" w="794385">
                <a:moveTo>
                  <a:pt x="635203" y="0"/>
                </a:moveTo>
                <a:lnTo>
                  <a:pt x="158800" y="0"/>
                </a:lnTo>
                <a:lnTo>
                  <a:pt x="0" y="248412"/>
                </a:lnTo>
                <a:lnTo>
                  <a:pt x="794004" y="248412"/>
                </a:lnTo>
                <a:lnTo>
                  <a:pt x="635203" y="0"/>
                </a:lnTo>
                <a:close/>
              </a:path>
            </a:pathLst>
          </a:custGeom>
          <a:solidFill>
            <a:srgbClr val="9EC5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8"/>
          <p:cNvSpPr/>
          <p:nvPr/>
        </p:nvSpPr>
        <p:spPr>
          <a:xfrm>
            <a:off x="96773" y="3031998"/>
            <a:ext cx="794385" cy="248920"/>
          </a:xfrm>
          <a:custGeom>
            <a:rect b="b" l="l" r="r" t="t"/>
            <a:pathLst>
              <a:path extrusionOk="0" h="248920" w="794385">
                <a:moveTo>
                  <a:pt x="0" y="248412"/>
                </a:moveTo>
                <a:lnTo>
                  <a:pt x="794004" y="248412"/>
                </a:lnTo>
                <a:lnTo>
                  <a:pt x="635203" y="0"/>
                </a:lnTo>
                <a:lnTo>
                  <a:pt x="158800" y="0"/>
                </a:lnTo>
                <a:lnTo>
                  <a:pt x="0" y="248412"/>
                </a:lnTo>
                <a:close/>
              </a:path>
            </a:pathLst>
          </a:custGeom>
          <a:noFill/>
          <a:ln cap="flat" cmpd="sng" w="19800">
            <a:solidFill>
              <a:srgbClr val="739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8"/>
          <p:cNvSpPr/>
          <p:nvPr/>
        </p:nvSpPr>
        <p:spPr>
          <a:xfrm>
            <a:off x="96773" y="2021585"/>
            <a:ext cx="794385" cy="410209"/>
          </a:xfrm>
          <a:custGeom>
            <a:rect b="b" l="l" r="r" t="t"/>
            <a:pathLst>
              <a:path extrusionOk="0" h="410210" w="794385">
                <a:moveTo>
                  <a:pt x="0" y="409956"/>
                </a:moveTo>
                <a:lnTo>
                  <a:pt x="794004" y="409956"/>
                </a:lnTo>
                <a:lnTo>
                  <a:pt x="794004" y="0"/>
                </a:lnTo>
                <a:lnTo>
                  <a:pt x="0" y="0"/>
                </a:lnTo>
                <a:lnTo>
                  <a:pt x="0" y="409956"/>
                </a:lnTo>
                <a:close/>
              </a:path>
            </a:pathLst>
          </a:custGeom>
          <a:solidFill>
            <a:srgbClr val="9EC5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8"/>
          <p:cNvSpPr/>
          <p:nvPr/>
        </p:nvSpPr>
        <p:spPr>
          <a:xfrm>
            <a:off x="96773" y="2021585"/>
            <a:ext cx="794385" cy="410209"/>
          </a:xfrm>
          <a:custGeom>
            <a:rect b="b" l="l" r="r" t="t"/>
            <a:pathLst>
              <a:path extrusionOk="0" h="410210" w="794385">
                <a:moveTo>
                  <a:pt x="0" y="409956"/>
                </a:moveTo>
                <a:lnTo>
                  <a:pt x="794004" y="409956"/>
                </a:lnTo>
                <a:lnTo>
                  <a:pt x="794004" y="0"/>
                </a:lnTo>
                <a:lnTo>
                  <a:pt x="0" y="0"/>
                </a:lnTo>
                <a:lnTo>
                  <a:pt x="0" y="409956"/>
                </a:lnTo>
                <a:close/>
              </a:path>
            </a:pathLst>
          </a:custGeom>
          <a:noFill/>
          <a:ln cap="flat" cmpd="sng" w="19800">
            <a:solidFill>
              <a:srgbClr val="739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8"/>
          <p:cNvSpPr txBox="1"/>
          <p:nvPr/>
        </p:nvSpPr>
        <p:spPr>
          <a:xfrm>
            <a:off x="1089456" y="2092818"/>
            <a:ext cx="1875789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 Functions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06" name="Google Shape;406;p18"/>
          <p:cNvSpPr txBox="1"/>
          <p:nvPr/>
        </p:nvSpPr>
        <p:spPr>
          <a:xfrm>
            <a:off x="1089456" y="3042905"/>
            <a:ext cx="1524635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 Means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"/>
          <p:cNvSpPr/>
          <p:nvPr/>
        </p:nvSpPr>
        <p:spPr>
          <a:xfrm>
            <a:off x="0" y="0"/>
            <a:ext cx="6769608" cy="675589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9"/>
          <p:cNvSpPr txBox="1"/>
          <p:nvPr/>
        </p:nvSpPr>
        <p:spPr>
          <a:xfrm>
            <a:off x="6848982" y="71105"/>
            <a:ext cx="2781935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 aspects of a ladder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13" name="Google Shape;413;p19"/>
          <p:cNvSpPr/>
          <p:nvPr/>
        </p:nvSpPr>
        <p:spPr>
          <a:xfrm>
            <a:off x="7046976" y="559307"/>
            <a:ext cx="4469891" cy="39806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/>
          <p:nvPr/>
        </p:nvSpPr>
        <p:spPr>
          <a:xfrm>
            <a:off x="146304" y="32003"/>
            <a:ext cx="7432548" cy="1219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600">
            <a:spAutoFit/>
          </a:bodyPr>
          <a:lstStyle/>
          <a:p>
            <a:pPr indent="0" lvl="0" marL="3759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DESIGN ENGINEERING</a:t>
            </a:r>
            <a:endParaRPr sz="4300"/>
          </a:p>
        </p:txBody>
      </p:sp>
      <p:sp>
        <p:nvSpPr>
          <p:cNvPr id="62" name="Google Shape;62;p2"/>
          <p:cNvSpPr/>
          <p:nvPr/>
        </p:nvSpPr>
        <p:spPr>
          <a:xfrm>
            <a:off x="57911" y="1363980"/>
            <a:ext cx="1905000" cy="69189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35251" y="1363980"/>
            <a:ext cx="1213103" cy="69189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519172" y="1363980"/>
            <a:ext cx="621792" cy="69189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813304" y="1363980"/>
            <a:ext cx="553212" cy="69189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3037332" y="1363980"/>
            <a:ext cx="1778508" cy="69189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4488179" y="1363980"/>
            <a:ext cx="1650492" cy="69189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5811011" y="1363980"/>
            <a:ext cx="1330452" cy="691896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6812280" y="1363980"/>
            <a:ext cx="655320" cy="691896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7139940" y="1363980"/>
            <a:ext cx="1161288" cy="691896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973568" y="1363980"/>
            <a:ext cx="1583435" cy="691896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9229343" y="1363980"/>
            <a:ext cx="1449324" cy="691896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10261092" y="1363980"/>
            <a:ext cx="492251" cy="691896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10425683" y="1363980"/>
            <a:ext cx="1505712" cy="691896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57911" y="1802892"/>
            <a:ext cx="858012" cy="691896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658368" y="1802892"/>
            <a:ext cx="1295400" cy="691896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696211" y="1802892"/>
            <a:ext cx="1519427" cy="691896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2958083" y="1802892"/>
            <a:ext cx="771144" cy="691896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3471671" y="1802892"/>
            <a:ext cx="1405127" cy="691896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4619244" y="1802892"/>
            <a:ext cx="1458468" cy="691896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20155" y="1802892"/>
            <a:ext cx="672084" cy="691896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6234684" y="1802892"/>
            <a:ext cx="1584960" cy="691896"/>
          </a:xfrm>
          <a:prstGeom prst="rect">
            <a:avLst/>
          </a:pr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7562088" y="1802892"/>
            <a:ext cx="1196340" cy="691896"/>
          </a:xfrm>
          <a:prstGeom prst="rect">
            <a:avLst/>
          </a:pr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8500871" y="1802892"/>
            <a:ext cx="1228344" cy="691896"/>
          </a:xfrm>
          <a:prstGeom prst="rect">
            <a:avLst/>
          </a:pr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9311640" y="1802892"/>
            <a:ext cx="519683" cy="691896"/>
          </a:xfrm>
          <a:prstGeom prst="rect">
            <a:avLst/>
          </a:pr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9573768" y="1802892"/>
            <a:ext cx="858012" cy="691896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10174223" y="1802892"/>
            <a:ext cx="1757172" cy="691896"/>
          </a:xfrm>
          <a:prstGeom prst="rect">
            <a:avLst/>
          </a:pr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57911" y="2241804"/>
            <a:ext cx="1350264" cy="691896"/>
          </a:xfrm>
          <a:prstGeom prst="rect">
            <a:avLst/>
          </a:pr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1062227" y="2241804"/>
            <a:ext cx="1295399" cy="691896"/>
          </a:xfrm>
          <a:prstGeom prst="rect">
            <a:avLst/>
          </a:pr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2011679" y="2241804"/>
            <a:ext cx="1655064" cy="691896"/>
          </a:xfrm>
          <a:prstGeom prst="rect">
            <a:avLst/>
          </a:pr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3320796" y="2241804"/>
            <a:ext cx="858012" cy="691896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837432" y="2241804"/>
            <a:ext cx="1124712" cy="691896"/>
          </a:xfrm>
          <a:prstGeom prst="rect">
            <a:avLst/>
          </a:pr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4619244" y="2241804"/>
            <a:ext cx="1112520" cy="691896"/>
          </a:xfrm>
          <a:prstGeom prst="rect">
            <a:avLst/>
          </a:pr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5388864" y="2241804"/>
            <a:ext cx="1095756" cy="691896"/>
          </a:xfrm>
          <a:prstGeom prst="rect">
            <a:avLst/>
          </a:pr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6141720" y="2241804"/>
            <a:ext cx="1604772" cy="691896"/>
          </a:xfrm>
          <a:prstGeom prst="rect">
            <a:avLst/>
          </a:pr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7402068" y="2241804"/>
            <a:ext cx="553212" cy="69189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7613904" y="2241804"/>
            <a:ext cx="1519427" cy="691896"/>
          </a:xfrm>
          <a:prstGeom prst="rect">
            <a:avLst/>
          </a:pr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788907" y="2241804"/>
            <a:ext cx="757427" cy="691896"/>
          </a:xfrm>
          <a:prstGeom prst="rect">
            <a:avLst/>
          </a:pr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9203435" y="2241804"/>
            <a:ext cx="670559" cy="691896"/>
          </a:xfrm>
          <a:prstGeom prst="rect">
            <a:avLst/>
          </a:pr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532619" y="2241804"/>
            <a:ext cx="1741931" cy="691896"/>
          </a:xfrm>
          <a:prstGeom prst="rect">
            <a:avLst/>
          </a:pr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856976" y="2241804"/>
            <a:ext cx="493775" cy="691896"/>
          </a:xfrm>
          <a:prstGeom prst="rect">
            <a:avLst/>
          </a:pr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4931664" y="2712720"/>
            <a:ext cx="2148840" cy="1691639"/>
          </a:xfrm>
          <a:prstGeom prst="rect">
            <a:avLst/>
          </a:pr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7911" y="4032503"/>
            <a:ext cx="672084" cy="691895"/>
          </a:xfrm>
          <a:prstGeom prst="rect">
            <a:avLst/>
          </a:pr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388620" y="4032503"/>
            <a:ext cx="1043940" cy="691895"/>
          </a:xfrm>
          <a:prstGeom prst="rect">
            <a:avLst/>
          </a:pr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091183" y="4032503"/>
            <a:ext cx="1239012" cy="691895"/>
          </a:xfrm>
          <a:prstGeom prst="rect">
            <a:avLst/>
          </a:pr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988820" y="4032503"/>
            <a:ext cx="1854708" cy="691895"/>
          </a:xfrm>
          <a:prstGeom prst="rect">
            <a:avLst/>
          </a:prstGeom>
          <a:blipFill rotWithShape="1">
            <a:blip r:embed="rId4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3502152" y="4032503"/>
            <a:ext cx="1214627" cy="691895"/>
          </a:xfrm>
          <a:prstGeom prst="rect">
            <a:avLst/>
          </a:prstGeom>
          <a:blipFill rotWithShape="1">
            <a:blip r:embed="rId4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4375403" y="4032503"/>
            <a:ext cx="621791" cy="69189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4655820" y="4032503"/>
            <a:ext cx="553212" cy="69189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4867655" y="4032503"/>
            <a:ext cx="1687068" cy="691895"/>
          </a:xfrm>
          <a:prstGeom prst="rect">
            <a:avLst/>
          </a:prstGeom>
          <a:blipFill rotWithShape="1">
            <a:blip r:embed="rId4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6213347" y="4032503"/>
            <a:ext cx="1333500" cy="691895"/>
          </a:xfrm>
          <a:prstGeom prst="rect">
            <a:avLst/>
          </a:prstGeom>
          <a:blipFill rotWithShape="1">
            <a:blip r:embed="rId4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7205471" y="4032503"/>
            <a:ext cx="772668" cy="691895"/>
          </a:xfrm>
          <a:prstGeom prst="rect">
            <a:avLst/>
          </a:prstGeom>
          <a:blipFill rotWithShape="1">
            <a:blip r:embed="rId4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7636764" y="4032503"/>
            <a:ext cx="1703831" cy="691895"/>
          </a:xfrm>
          <a:prstGeom prst="rect">
            <a:avLst/>
          </a:prstGeom>
          <a:blipFill rotWithShape="1">
            <a:blip r:embed="rId5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8999219" y="4032503"/>
            <a:ext cx="1060703" cy="691895"/>
          </a:xfrm>
          <a:prstGeom prst="rect">
            <a:avLst/>
          </a:prstGeom>
          <a:blipFill rotWithShape="1">
            <a:blip r:embed="rId5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9718547" y="4032503"/>
            <a:ext cx="672083" cy="691895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0049256" y="4032503"/>
            <a:ext cx="1447800" cy="691895"/>
          </a:xfrm>
          <a:prstGeom prst="rect">
            <a:avLst/>
          </a:prstGeom>
          <a:blipFill rotWithShape="1">
            <a:blip r:embed="rId5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11157204" y="4032503"/>
            <a:ext cx="774192" cy="691895"/>
          </a:xfrm>
          <a:prstGeom prst="rect">
            <a:avLst/>
          </a:prstGeom>
          <a:blipFill rotWithShape="1">
            <a:blip r:embed="rId5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57911" y="4471415"/>
            <a:ext cx="1408176" cy="691895"/>
          </a:xfrm>
          <a:prstGeom prst="rect">
            <a:avLst/>
          </a:prstGeom>
          <a:blipFill rotWithShape="1">
            <a:blip r:embed="rId5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1219200" y="4471415"/>
            <a:ext cx="1458468" cy="691895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430779" y="4471415"/>
            <a:ext cx="672083" cy="691895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2855976" y="4471415"/>
            <a:ext cx="1588008" cy="691895"/>
          </a:xfrm>
          <a:prstGeom prst="rect">
            <a:avLst/>
          </a:prstGeom>
          <a:blipFill rotWithShape="1">
            <a:blip r:embed="rId5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4197096" y="4471415"/>
            <a:ext cx="871727" cy="691895"/>
          </a:xfrm>
          <a:prstGeom prst="rect">
            <a:avLst/>
          </a:prstGeom>
          <a:blipFill rotWithShape="1">
            <a:blip r:embed="rId5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4821935" y="4471415"/>
            <a:ext cx="1094232" cy="691895"/>
          </a:xfrm>
          <a:prstGeom prst="rect">
            <a:avLst/>
          </a:prstGeom>
          <a:blipFill rotWithShape="1">
            <a:blip r:embed="rId5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5669279" y="4471415"/>
            <a:ext cx="1092707" cy="691895"/>
          </a:xfrm>
          <a:prstGeom prst="rect">
            <a:avLst/>
          </a:prstGeom>
          <a:blipFill rotWithShape="1">
            <a:blip r:embed="rId5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6515100" y="4471415"/>
            <a:ext cx="1652016" cy="691895"/>
          </a:xfrm>
          <a:prstGeom prst="rect">
            <a:avLst/>
          </a:prstGeom>
          <a:blipFill rotWithShape="1">
            <a:blip r:embed="rId5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7920228" y="4471415"/>
            <a:ext cx="1095755" cy="691895"/>
          </a:xfrm>
          <a:prstGeom prst="rect">
            <a:avLst/>
          </a:pr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8769095" y="4471415"/>
            <a:ext cx="1482852" cy="691895"/>
          </a:xfrm>
          <a:prstGeom prst="rect">
            <a:avLst/>
          </a:prstGeom>
          <a:blipFill rotWithShape="1">
            <a:blip r:embed="rId6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0005059" y="4471415"/>
            <a:ext cx="655320" cy="691895"/>
          </a:xfrm>
          <a:prstGeom prst="rect">
            <a:avLst/>
          </a:prstGeom>
          <a:blipFill rotWithShape="1">
            <a:blip r:embed="rId6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10413492" y="4471415"/>
            <a:ext cx="1517903" cy="691895"/>
          </a:xfrm>
          <a:prstGeom prst="rect">
            <a:avLst/>
          </a:prstGeom>
          <a:blipFill rotWithShape="1">
            <a:blip r:embed="rId6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57911" y="4910328"/>
            <a:ext cx="1740408" cy="691895"/>
          </a:xfrm>
          <a:prstGeom prst="rect">
            <a:avLst/>
          </a:prstGeom>
          <a:blipFill rotWithShape="1">
            <a:blip r:embed="rId6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1380744" y="4910328"/>
            <a:ext cx="493775" cy="691895"/>
          </a:xfrm>
          <a:prstGeom prst="rect">
            <a:avLst/>
          </a:pr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242417" y="1505557"/>
            <a:ext cx="11483340" cy="3877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Engineering design is a systematic, intelligent process in which engineers generate, evaluate, and  specify  solutions  for  devices,  systems,  or  processes  whose  form(s)  and  function(s) achieve clients’ objectives and users’ needs while satisfying a specified set of constraints.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6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endParaRPr sz="6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6350" rtl="0" algn="just">
              <a:lnSpc>
                <a:spcPct val="120000"/>
              </a:lnSpc>
              <a:spcBef>
                <a:spcPts val="158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other words, engineering design is a thoughtful process for generating plans or schemes for devices,  systems,  or  processes  that  attain  given  objectives  while  adhering  to  specified constraints.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"/>
          <p:cNvSpPr/>
          <p:nvPr/>
        </p:nvSpPr>
        <p:spPr>
          <a:xfrm>
            <a:off x="0" y="1869947"/>
            <a:ext cx="7717535" cy="49880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0"/>
          <p:cNvSpPr txBox="1"/>
          <p:nvPr/>
        </p:nvSpPr>
        <p:spPr>
          <a:xfrm>
            <a:off x="7442961" y="1947752"/>
            <a:ext cx="3054985" cy="2830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 ? Constrains ? Functions ?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?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"/>
          <p:cNvSpPr/>
          <p:nvPr/>
        </p:nvSpPr>
        <p:spPr>
          <a:xfrm>
            <a:off x="0" y="1345691"/>
            <a:ext cx="8298180" cy="516331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1"/>
          <p:cNvSpPr txBox="1"/>
          <p:nvPr/>
        </p:nvSpPr>
        <p:spPr>
          <a:xfrm>
            <a:off x="8044688" y="2082998"/>
            <a:ext cx="3054985" cy="2830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 ? Constrains ? Functions ?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?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/>
          <p:nvPr/>
        </p:nvSpPr>
        <p:spPr>
          <a:xfrm>
            <a:off x="0" y="1267966"/>
            <a:ext cx="8078724" cy="55488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2"/>
          <p:cNvSpPr txBox="1"/>
          <p:nvPr/>
        </p:nvSpPr>
        <p:spPr>
          <a:xfrm>
            <a:off x="8044688" y="2082998"/>
            <a:ext cx="3054985" cy="2830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 ? Constrains ? Functions ?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Means ?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"/>
          <p:cNvSpPr/>
          <p:nvPr/>
        </p:nvSpPr>
        <p:spPr>
          <a:xfrm>
            <a:off x="211836" y="208788"/>
            <a:ext cx="3869436" cy="9707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3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1600">
            <a:spAutoFit/>
          </a:bodyPr>
          <a:lstStyle/>
          <a:p>
            <a:pPr indent="0" lvl="0" marL="3733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DESIGN FORM</a:t>
            </a:r>
            <a:endParaRPr sz="3400"/>
          </a:p>
        </p:txBody>
      </p:sp>
      <p:sp>
        <p:nvSpPr>
          <p:cNvPr id="438" name="Google Shape;438;p23"/>
          <p:cNvSpPr/>
          <p:nvPr/>
        </p:nvSpPr>
        <p:spPr>
          <a:xfrm>
            <a:off x="213359" y="1470660"/>
            <a:ext cx="559308" cy="72694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3"/>
          <p:cNvSpPr/>
          <p:nvPr/>
        </p:nvSpPr>
        <p:spPr>
          <a:xfrm>
            <a:off x="428244" y="1444752"/>
            <a:ext cx="3505200" cy="7741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3"/>
          <p:cNvSpPr/>
          <p:nvPr/>
        </p:nvSpPr>
        <p:spPr>
          <a:xfrm>
            <a:off x="3552444" y="1444752"/>
            <a:ext cx="1365503" cy="77419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3"/>
          <p:cNvSpPr/>
          <p:nvPr/>
        </p:nvSpPr>
        <p:spPr>
          <a:xfrm>
            <a:off x="213359" y="2138172"/>
            <a:ext cx="559308" cy="72694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3"/>
          <p:cNvSpPr/>
          <p:nvPr/>
        </p:nvSpPr>
        <p:spPr>
          <a:xfrm>
            <a:off x="428244" y="2112264"/>
            <a:ext cx="6160008" cy="77419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23"/>
          <p:cNvSpPr/>
          <p:nvPr/>
        </p:nvSpPr>
        <p:spPr>
          <a:xfrm>
            <a:off x="213359" y="2807207"/>
            <a:ext cx="559308" cy="72694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3"/>
          <p:cNvSpPr/>
          <p:nvPr/>
        </p:nvSpPr>
        <p:spPr>
          <a:xfrm>
            <a:off x="428244" y="2781300"/>
            <a:ext cx="1161288" cy="774191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3"/>
          <p:cNvSpPr/>
          <p:nvPr/>
        </p:nvSpPr>
        <p:spPr>
          <a:xfrm>
            <a:off x="1123188" y="2781300"/>
            <a:ext cx="4363212" cy="774191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3"/>
          <p:cNvSpPr/>
          <p:nvPr/>
        </p:nvSpPr>
        <p:spPr>
          <a:xfrm>
            <a:off x="5020055" y="2781300"/>
            <a:ext cx="1612392" cy="774191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3"/>
          <p:cNvSpPr/>
          <p:nvPr/>
        </p:nvSpPr>
        <p:spPr>
          <a:xfrm>
            <a:off x="213359" y="3476244"/>
            <a:ext cx="559308" cy="72694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3"/>
          <p:cNvSpPr/>
          <p:nvPr/>
        </p:nvSpPr>
        <p:spPr>
          <a:xfrm>
            <a:off x="428244" y="3450335"/>
            <a:ext cx="9803892" cy="774191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3"/>
          <p:cNvSpPr/>
          <p:nvPr/>
        </p:nvSpPr>
        <p:spPr>
          <a:xfrm>
            <a:off x="428244" y="3902964"/>
            <a:ext cx="1755648" cy="774192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3"/>
          <p:cNvSpPr/>
          <p:nvPr/>
        </p:nvSpPr>
        <p:spPr>
          <a:xfrm>
            <a:off x="213359" y="4596384"/>
            <a:ext cx="559308" cy="72694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428244" y="4570476"/>
            <a:ext cx="1028700" cy="774192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990600" y="4570476"/>
            <a:ext cx="6879335" cy="774192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3"/>
          <p:cNvSpPr txBox="1"/>
          <p:nvPr/>
        </p:nvSpPr>
        <p:spPr>
          <a:xfrm>
            <a:off x="406400" y="1601997"/>
            <a:ext cx="9500235" cy="3496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 is the shape of a design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2014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design procedure starts from its form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203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has not much to do with the function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2025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of the time Form determines the aesthetics and ergonomics of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413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product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2014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the same function the shape could be different.</a:t>
            </a:r>
            <a:endParaRPr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4"/>
          <p:cNvSpPr/>
          <p:nvPr/>
        </p:nvSpPr>
        <p:spPr>
          <a:xfrm>
            <a:off x="5664708" y="169163"/>
            <a:ext cx="6175247" cy="221437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4"/>
          <p:cNvSpPr/>
          <p:nvPr/>
        </p:nvSpPr>
        <p:spPr>
          <a:xfrm>
            <a:off x="7292340" y="3709415"/>
            <a:ext cx="4547615" cy="282092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4"/>
          <p:cNvSpPr/>
          <p:nvPr/>
        </p:nvSpPr>
        <p:spPr>
          <a:xfrm>
            <a:off x="307847" y="2807207"/>
            <a:ext cx="3599688" cy="372313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4"/>
          <p:cNvSpPr/>
          <p:nvPr/>
        </p:nvSpPr>
        <p:spPr>
          <a:xfrm>
            <a:off x="307847" y="460248"/>
            <a:ext cx="3680460" cy="163220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4"/>
          <p:cNvSpPr txBox="1"/>
          <p:nvPr/>
        </p:nvSpPr>
        <p:spPr>
          <a:xfrm>
            <a:off x="4170045" y="2778994"/>
            <a:ext cx="4729480" cy="696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Designs with same </a:t>
            </a:r>
            <a:r>
              <a:rPr b="1" lang="en-US" sz="2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Functions </a:t>
            </a:r>
            <a:r>
              <a:rPr lang="en-US" sz="24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but</a:t>
            </a:r>
            <a:endParaRPr sz="2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different	</a:t>
            </a:r>
            <a:r>
              <a:rPr b="1" lang="en-US" sz="24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Form</a:t>
            </a:r>
            <a:endParaRPr sz="2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5"/>
          <p:cNvSpPr/>
          <p:nvPr/>
        </p:nvSpPr>
        <p:spPr>
          <a:xfrm>
            <a:off x="5974079" y="1121663"/>
            <a:ext cx="5359908" cy="36957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5"/>
          <p:cNvSpPr/>
          <p:nvPr/>
        </p:nvSpPr>
        <p:spPr>
          <a:xfrm>
            <a:off x="804672" y="1540763"/>
            <a:ext cx="3810000" cy="2857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5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86475">
            <a:spAutoFit/>
          </a:bodyPr>
          <a:lstStyle/>
          <a:p>
            <a:pPr indent="0" lvl="0" marL="20097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200">
                <a:solidFill>
                  <a:srgbClr val="B8E4DA"/>
                </a:solidFill>
                <a:latin typeface="Century"/>
                <a:ea typeface="Century"/>
                <a:cs typeface="Century"/>
                <a:sym typeface="Century"/>
              </a:rPr>
              <a:t>Form determines the Aesthetics</a:t>
            </a:r>
            <a:endParaRPr sz="32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70" name="Google Shape;470;p25"/>
          <p:cNvSpPr/>
          <p:nvPr/>
        </p:nvSpPr>
        <p:spPr>
          <a:xfrm>
            <a:off x="4614671" y="2551176"/>
            <a:ext cx="1377695" cy="4175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5"/>
          <p:cNvSpPr/>
          <p:nvPr/>
        </p:nvSpPr>
        <p:spPr>
          <a:xfrm>
            <a:off x="4614671" y="2551176"/>
            <a:ext cx="1377950" cy="417830"/>
          </a:xfrm>
          <a:custGeom>
            <a:rect b="b" l="l" r="r" t="t"/>
            <a:pathLst>
              <a:path extrusionOk="0" h="417830" w="1377950">
                <a:moveTo>
                  <a:pt x="0" y="104394"/>
                </a:moveTo>
                <a:lnTo>
                  <a:pt x="1168907" y="104394"/>
                </a:lnTo>
                <a:lnTo>
                  <a:pt x="1168907" y="0"/>
                </a:lnTo>
                <a:lnTo>
                  <a:pt x="1377695" y="208787"/>
                </a:lnTo>
                <a:lnTo>
                  <a:pt x="1168907" y="417575"/>
                </a:lnTo>
                <a:lnTo>
                  <a:pt x="1168907" y="313182"/>
                </a:lnTo>
                <a:lnTo>
                  <a:pt x="0" y="313182"/>
                </a:lnTo>
                <a:lnTo>
                  <a:pt x="0" y="104394"/>
                </a:lnTo>
                <a:close/>
              </a:path>
            </a:pathLst>
          </a:custGeom>
          <a:noFill/>
          <a:ln cap="flat" cmpd="sng" w="12175">
            <a:solidFill>
              <a:srgbClr val="50BD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6"/>
          <p:cNvSpPr/>
          <p:nvPr/>
        </p:nvSpPr>
        <p:spPr>
          <a:xfrm>
            <a:off x="8479535" y="3134867"/>
            <a:ext cx="2157983" cy="19537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6"/>
          <p:cNvSpPr/>
          <p:nvPr/>
        </p:nvSpPr>
        <p:spPr>
          <a:xfrm>
            <a:off x="5910071" y="4495800"/>
            <a:ext cx="1844039" cy="206044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6"/>
          <p:cNvSpPr/>
          <p:nvPr/>
        </p:nvSpPr>
        <p:spPr>
          <a:xfrm>
            <a:off x="8479535" y="922019"/>
            <a:ext cx="2157983" cy="200406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6"/>
          <p:cNvSpPr/>
          <p:nvPr/>
        </p:nvSpPr>
        <p:spPr>
          <a:xfrm>
            <a:off x="5957315" y="335279"/>
            <a:ext cx="2177795" cy="238506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6"/>
          <p:cNvSpPr/>
          <p:nvPr/>
        </p:nvSpPr>
        <p:spPr>
          <a:xfrm>
            <a:off x="345947" y="1897379"/>
            <a:ext cx="3176016" cy="496061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6"/>
          <p:cNvSpPr/>
          <p:nvPr/>
        </p:nvSpPr>
        <p:spPr>
          <a:xfrm>
            <a:off x="3404615" y="3349752"/>
            <a:ext cx="4777740" cy="61264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6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79625">
            <a:spAutoFit/>
          </a:bodyPr>
          <a:lstStyle/>
          <a:p>
            <a:pPr indent="0" lvl="0" marL="20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800">
                <a:solidFill>
                  <a:srgbClr val="B8E4DA"/>
                </a:solidFill>
                <a:latin typeface="Century"/>
                <a:ea typeface="Century"/>
                <a:cs typeface="Century"/>
                <a:sym typeface="Century"/>
              </a:rPr>
              <a:t>Form determines Ergonomics</a:t>
            </a:r>
            <a:endParaRPr sz="2800"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7"/>
          <p:cNvSpPr/>
          <p:nvPr/>
        </p:nvSpPr>
        <p:spPr>
          <a:xfrm>
            <a:off x="3261359" y="277368"/>
            <a:ext cx="4902708" cy="8884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7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3250">
            <a:spAutoFit/>
          </a:bodyPr>
          <a:lstStyle/>
          <a:p>
            <a:pPr indent="0" lvl="0" marL="34004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ASPECTS OF DESIGN</a:t>
            </a:r>
            <a:endParaRPr/>
          </a:p>
        </p:txBody>
      </p:sp>
      <p:sp>
        <p:nvSpPr>
          <p:cNvPr id="489" name="Google Shape;489;p27"/>
          <p:cNvSpPr/>
          <p:nvPr/>
        </p:nvSpPr>
        <p:spPr>
          <a:xfrm>
            <a:off x="2161032" y="1559052"/>
            <a:ext cx="8167116" cy="440740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8"/>
          <p:cNvSpPr/>
          <p:nvPr/>
        </p:nvSpPr>
        <p:spPr>
          <a:xfrm>
            <a:off x="396240" y="443483"/>
            <a:ext cx="5183124" cy="9707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28"/>
          <p:cNvSpPr txBox="1"/>
          <p:nvPr/>
        </p:nvSpPr>
        <p:spPr>
          <a:xfrm>
            <a:off x="648106" y="637032"/>
            <a:ext cx="8652510" cy="934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8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STRENGTH DESIGN</a:t>
            </a:r>
            <a:endParaRPr sz="34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1750695" marR="0" rtl="0" algn="l">
              <a:lnSpc>
                <a:spcPct val="118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quality or state of being physically strong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7" name="Google Shape;497;p28"/>
          <p:cNvSpPr txBox="1"/>
          <p:nvPr/>
        </p:nvSpPr>
        <p:spPr>
          <a:xfrm>
            <a:off x="840435" y="3155874"/>
            <a:ext cx="11366500" cy="713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15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5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In strength based designs </a:t>
            </a:r>
            <a:r>
              <a:rPr i="1" lang="en-US" sz="2500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‘</a:t>
            </a:r>
            <a:r>
              <a:rPr b="1" i="1" lang="en-US" sz="2500">
                <a:solidFill>
                  <a:srgbClr val="FF0000"/>
                </a:solidFill>
                <a:latin typeface="Century"/>
                <a:ea typeface="Century"/>
                <a:cs typeface="Century"/>
                <a:sym typeface="Century"/>
              </a:rPr>
              <a:t>STRENGTH’ </a:t>
            </a:r>
            <a:r>
              <a:rPr i="1" lang="en-US" sz="25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has higher priority than any other desig considerations…..</a:t>
            </a:r>
            <a:endParaRPr sz="25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9"/>
          <p:cNvSpPr/>
          <p:nvPr/>
        </p:nvSpPr>
        <p:spPr>
          <a:xfrm>
            <a:off x="68581" y="112776"/>
            <a:ext cx="6403848" cy="8884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29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1625">
            <a:spAutoFit/>
          </a:bodyPr>
          <a:lstStyle/>
          <a:p>
            <a:pPr indent="0" lvl="0" marL="207009" rtl="0" algn="l">
              <a:lnSpc>
                <a:spcPct val="1196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STRENGTH BASED DESIGNS</a:t>
            </a:r>
            <a:endParaRPr/>
          </a:p>
        </p:txBody>
      </p:sp>
      <p:sp>
        <p:nvSpPr>
          <p:cNvPr id="504" name="Google Shape;504;p29"/>
          <p:cNvSpPr/>
          <p:nvPr/>
        </p:nvSpPr>
        <p:spPr>
          <a:xfrm>
            <a:off x="3047" y="760476"/>
            <a:ext cx="498348" cy="64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219456" y="736091"/>
            <a:ext cx="7385304" cy="69189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3047" y="1325880"/>
            <a:ext cx="498348" cy="64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219456" y="1301496"/>
            <a:ext cx="8660892" cy="69189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3047" y="1892807"/>
            <a:ext cx="498348" cy="64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219456" y="1868423"/>
            <a:ext cx="8746236" cy="69189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3047" y="2458211"/>
            <a:ext cx="498348" cy="64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219456" y="2433827"/>
            <a:ext cx="10221468" cy="69189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9"/>
          <p:cNvSpPr/>
          <p:nvPr/>
        </p:nvSpPr>
        <p:spPr>
          <a:xfrm>
            <a:off x="219456" y="2872739"/>
            <a:ext cx="10288524" cy="69189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9"/>
          <p:cNvSpPr/>
          <p:nvPr/>
        </p:nvSpPr>
        <p:spPr>
          <a:xfrm>
            <a:off x="3047" y="3462528"/>
            <a:ext cx="498348" cy="64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9"/>
          <p:cNvSpPr/>
          <p:nvPr/>
        </p:nvSpPr>
        <p:spPr>
          <a:xfrm>
            <a:off x="219456" y="3438144"/>
            <a:ext cx="10774680" cy="691896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219456" y="3877055"/>
            <a:ext cx="1837944" cy="69189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9"/>
          <p:cNvSpPr/>
          <p:nvPr/>
        </p:nvSpPr>
        <p:spPr>
          <a:xfrm>
            <a:off x="3047" y="4468367"/>
            <a:ext cx="498348" cy="64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9"/>
          <p:cNvSpPr/>
          <p:nvPr/>
        </p:nvSpPr>
        <p:spPr>
          <a:xfrm>
            <a:off x="219456" y="4443984"/>
            <a:ext cx="11756136" cy="691895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29"/>
          <p:cNvSpPr/>
          <p:nvPr/>
        </p:nvSpPr>
        <p:spPr>
          <a:xfrm>
            <a:off x="219456" y="4882896"/>
            <a:ext cx="2479548" cy="691896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9"/>
          <p:cNvSpPr/>
          <p:nvPr/>
        </p:nvSpPr>
        <p:spPr>
          <a:xfrm>
            <a:off x="3047" y="5472684"/>
            <a:ext cx="498348" cy="64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29"/>
          <p:cNvSpPr/>
          <p:nvPr/>
        </p:nvSpPr>
        <p:spPr>
          <a:xfrm>
            <a:off x="219456" y="5448300"/>
            <a:ext cx="10443972" cy="691896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9"/>
          <p:cNvSpPr/>
          <p:nvPr/>
        </p:nvSpPr>
        <p:spPr>
          <a:xfrm>
            <a:off x="219456" y="5887211"/>
            <a:ext cx="4186428" cy="691896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29"/>
          <p:cNvSpPr txBox="1"/>
          <p:nvPr/>
        </p:nvSpPr>
        <p:spPr>
          <a:xfrm>
            <a:off x="174447" y="888650"/>
            <a:ext cx="11515725" cy="545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Strength is the quality or state of being physically strong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157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Design theories strength usually deals with capacity to bear load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1585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general strength of a design is the capacity to full fill its functions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157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designed member usually undergoes varieties of loading conditions as per the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40665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requirements, hence to sustain these designs the member has to be strong enough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984885" rtl="0" algn="l">
              <a:lnSpc>
                <a:spcPct val="120000"/>
              </a:lnSpc>
              <a:spcBef>
                <a:spcPts val="994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importance of strength become crucial in designs which deals with high loading conditions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order to prevent failure, the strength of a member has to be greater than the induced stress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40665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that member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157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Strength of a design depends up on the material properties, size, geometry, design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40665" marR="0" rtl="0" algn="l">
              <a:lnSpc>
                <a:spcPct val="119583"/>
              </a:lnSpc>
              <a:spcBef>
                <a:spcPts val="57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refinement, design pattern etc.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3" name="Google Shape;523;p29"/>
          <p:cNvSpPr/>
          <p:nvPr/>
        </p:nvSpPr>
        <p:spPr>
          <a:xfrm>
            <a:off x="10091928" y="190500"/>
            <a:ext cx="1908048" cy="1908048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469391" y="192023"/>
            <a:ext cx="4902708" cy="8869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16900">
            <a:spAutoFit/>
          </a:bodyPr>
          <a:lstStyle/>
          <a:p>
            <a:pPr indent="0" lvl="0" marL="60896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ASPECTS OF DESIGN</a:t>
            </a: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2468879" y="557783"/>
            <a:ext cx="9189720" cy="551230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0"/>
          <p:cNvSpPr/>
          <p:nvPr/>
        </p:nvSpPr>
        <p:spPr>
          <a:xfrm>
            <a:off x="225552" y="583691"/>
            <a:ext cx="4765548" cy="22037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0"/>
          <p:cNvSpPr/>
          <p:nvPr/>
        </p:nvSpPr>
        <p:spPr>
          <a:xfrm>
            <a:off x="225552" y="2967227"/>
            <a:ext cx="2639568" cy="380237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0"/>
          <p:cNvSpPr txBox="1"/>
          <p:nvPr/>
        </p:nvSpPr>
        <p:spPr>
          <a:xfrm>
            <a:off x="3899153" y="2969514"/>
            <a:ext cx="4584700" cy="523240"/>
          </a:xfrm>
          <a:prstGeom prst="rect">
            <a:avLst/>
          </a:prstGeom>
          <a:solidFill>
            <a:srgbClr val="50BDA2"/>
          </a:solidFill>
          <a:ln cap="flat" cmpd="sng" w="25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7747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Strength priority designs</a:t>
            </a:r>
            <a:endParaRPr sz="2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531" name="Google Shape;531;p30"/>
          <p:cNvSpPr/>
          <p:nvPr/>
        </p:nvSpPr>
        <p:spPr>
          <a:xfrm>
            <a:off x="4192523" y="3637788"/>
            <a:ext cx="6166104" cy="319430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0"/>
          <p:cNvSpPr/>
          <p:nvPr/>
        </p:nvSpPr>
        <p:spPr>
          <a:xfrm>
            <a:off x="5280659" y="348995"/>
            <a:ext cx="2494788" cy="247345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0"/>
          <p:cNvSpPr/>
          <p:nvPr/>
        </p:nvSpPr>
        <p:spPr>
          <a:xfrm>
            <a:off x="8796528" y="0"/>
            <a:ext cx="2281428" cy="369265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/>
          <p:nvPr/>
        </p:nvSpPr>
        <p:spPr>
          <a:xfrm>
            <a:off x="120395" y="1639823"/>
            <a:ext cx="5666232" cy="37017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1"/>
          <p:cNvSpPr txBox="1"/>
          <p:nvPr/>
        </p:nvSpPr>
        <p:spPr>
          <a:xfrm>
            <a:off x="199136" y="268791"/>
            <a:ext cx="2251075" cy="1256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Stress &amp;</a:t>
            </a:r>
            <a:endParaRPr sz="4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Strain</a:t>
            </a:r>
            <a:endParaRPr sz="4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6038088" y="1639823"/>
            <a:ext cx="4920996" cy="370179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1"/>
          <p:cNvSpPr txBox="1"/>
          <p:nvPr/>
        </p:nvSpPr>
        <p:spPr>
          <a:xfrm>
            <a:off x="1474724" y="5570911"/>
            <a:ext cx="8340725" cy="935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4889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C000"/>
                </a:solidFill>
                <a:latin typeface="Century"/>
                <a:ea typeface="Century"/>
                <a:cs typeface="Century"/>
                <a:sym typeface="Century"/>
              </a:rPr>
              <a:t>Ductile Material	Brittle Material</a:t>
            </a:r>
            <a:endParaRPr sz="2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39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Stress-Strain diagrams used to determine the strength of materials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2"/>
          <p:cNvSpPr txBox="1"/>
          <p:nvPr/>
        </p:nvSpPr>
        <p:spPr>
          <a:xfrm>
            <a:off x="343611" y="540338"/>
            <a:ext cx="5628005" cy="610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Factor of Safety (FOS)</a:t>
            </a:r>
            <a:endParaRPr sz="4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7" name="Google Shape;547;p32"/>
          <p:cNvSpPr txBox="1"/>
          <p:nvPr/>
        </p:nvSpPr>
        <p:spPr>
          <a:xfrm>
            <a:off x="2585085" y="1390542"/>
            <a:ext cx="8172450" cy="2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78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Structural capacity of a system beyond the expected loads or actual loads</a:t>
            </a:r>
            <a:endParaRPr sz="19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548" name="Google Shape;548;p32"/>
          <p:cNvSpPr txBox="1"/>
          <p:nvPr/>
        </p:nvSpPr>
        <p:spPr>
          <a:xfrm>
            <a:off x="387197" y="2636712"/>
            <a:ext cx="704215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mbria Math"/>
                <a:ea typeface="Cambria Math"/>
                <a:cs typeface="Cambria Math"/>
                <a:sym typeface="Cambria Math"/>
              </a:rPr>
              <a:t>𝑭𝑶𝑺 =</a:t>
            </a:r>
            <a:endParaRPr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49" name="Google Shape;549;p32"/>
          <p:cNvSpPr/>
          <p:nvPr/>
        </p:nvSpPr>
        <p:spPr>
          <a:xfrm>
            <a:off x="1142111" y="2761233"/>
            <a:ext cx="2066925" cy="0"/>
          </a:xfrm>
          <a:custGeom>
            <a:rect b="b" l="l" r="r" t="t"/>
            <a:pathLst>
              <a:path extrusionOk="0" h="120000" w="2066925">
                <a:moveTo>
                  <a:pt x="0" y="0"/>
                </a:moveTo>
                <a:lnTo>
                  <a:pt x="2066544" y="0"/>
                </a:lnTo>
              </a:path>
            </a:pathLst>
          </a:custGeom>
          <a:noFill/>
          <a:ln cap="flat" cmpd="sng" w="165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2"/>
          <p:cNvSpPr txBox="1"/>
          <p:nvPr/>
        </p:nvSpPr>
        <p:spPr>
          <a:xfrm>
            <a:off x="1129690" y="2462976"/>
            <a:ext cx="2093595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mbria Math"/>
                <a:ea typeface="Cambria Math"/>
                <a:cs typeface="Cambria Math"/>
                <a:sym typeface="Cambria Math"/>
              </a:rPr>
              <a:t>�𝒂����𝒂𝒍 𝑺�������</a:t>
            </a:r>
            <a:endParaRPr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51" name="Google Shape;551;p32"/>
          <p:cNvSpPr txBox="1"/>
          <p:nvPr/>
        </p:nvSpPr>
        <p:spPr>
          <a:xfrm>
            <a:off x="1463421" y="2789112"/>
            <a:ext cx="1423670" cy="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mbria Math"/>
                <a:ea typeface="Cambria Math"/>
                <a:cs typeface="Cambria Math"/>
                <a:sym typeface="Cambria Math"/>
              </a:rPr>
              <a:t>𝑫����� ��𝒂�</a:t>
            </a:r>
            <a:endParaRPr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52" name="Google Shape;552;p32"/>
          <p:cNvSpPr txBox="1"/>
          <p:nvPr/>
        </p:nvSpPr>
        <p:spPr>
          <a:xfrm>
            <a:off x="363423" y="3064626"/>
            <a:ext cx="11176000" cy="1355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2976245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Design load being the maximum load the part should ever see in service</a:t>
            </a:r>
            <a:endParaRPr sz="18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6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this definition, a structure with a </a:t>
            </a:r>
            <a:r>
              <a:rPr b="1"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FOS =1 </a:t>
            </a: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 support only the design load and no more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additional load will cause the structure to fail. A structure with a </a:t>
            </a:r>
            <a:r>
              <a:rPr b="1"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FOS=2 </a:t>
            </a: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 fail at twice the design load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3" name="Google Shape;553;p32"/>
          <p:cNvSpPr txBox="1"/>
          <p:nvPr/>
        </p:nvSpPr>
        <p:spPr>
          <a:xfrm>
            <a:off x="363423" y="5413336"/>
            <a:ext cx="8235315" cy="433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Hence FOS fixed based on the safety requirements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3"/>
          <p:cNvSpPr txBox="1"/>
          <p:nvPr/>
        </p:nvSpPr>
        <p:spPr>
          <a:xfrm>
            <a:off x="119278" y="432816"/>
            <a:ext cx="45135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DOWNLOAD SLIDES</a:t>
            </a:r>
            <a:endParaRPr sz="34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59" name="Google Shape;559;p33"/>
          <p:cNvSpPr/>
          <p:nvPr/>
        </p:nvSpPr>
        <p:spPr>
          <a:xfrm>
            <a:off x="0" y="2682239"/>
            <a:ext cx="8459724" cy="124968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3"/>
          <p:cNvSpPr txBox="1"/>
          <p:nvPr/>
        </p:nvSpPr>
        <p:spPr>
          <a:xfrm>
            <a:off x="177495" y="2946427"/>
            <a:ext cx="7903845" cy="584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www.slideshare.net/naseelazeeniya</a:t>
            </a:r>
            <a:endParaRPr sz="4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1" name="Google Shape;561;p33"/>
          <p:cNvSpPr/>
          <p:nvPr/>
        </p:nvSpPr>
        <p:spPr>
          <a:xfrm>
            <a:off x="0" y="2164079"/>
            <a:ext cx="2432304" cy="70561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51815" y="248411"/>
            <a:ext cx="5431536" cy="9707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3300">
            <a:spAutoFit/>
          </a:bodyPr>
          <a:lstStyle/>
          <a:p>
            <a:pPr indent="0" lvl="0" marL="214629" rtl="0" algn="l">
              <a:lnSpc>
                <a:spcPct val="1197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DESIGN OBJECTIVES</a:t>
            </a:r>
            <a:endParaRPr sz="3400"/>
          </a:p>
        </p:txBody>
      </p:sp>
      <p:sp>
        <p:nvSpPr>
          <p:cNvPr id="146" name="Google Shape;146;p4"/>
          <p:cNvSpPr/>
          <p:nvPr/>
        </p:nvSpPr>
        <p:spPr>
          <a:xfrm>
            <a:off x="0" y="1170432"/>
            <a:ext cx="9790177" cy="69189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136956" y="1326114"/>
            <a:ext cx="944499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rPr>
              <a:t>A feature or behaviour that we whish	the design to have or exhibit</a:t>
            </a:r>
            <a:endParaRPr sz="2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136956" y="2655474"/>
            <a:ext cx="11729720" cy="1795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defining the requirements of a design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5600" marR="571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Objectives, or design goals, are the desired attributes of the design, what the design will "be" and what qualities it will have.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556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  allow exploration of the design  space  to  select amongst  alternatives that  are  at least acceptable or satisfice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405384" y="336804"/>
            <a:ext cx="6793992" cy="701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222504" y="0"/>
            <a:ext cx="7263383" cy="60502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398170" y="59970"/>
            <a:ext cx="6766559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197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OBJECTIVES OF DESIGNING A PORTABLE</a:t>
            </a:r>
            <a:endParaRPr sz="24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2919983" y="242315"/>
            <a:ext cx="1868423" cy="69189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3102864" y="665987"/>
            <a:ext cx="1399032" cy="7010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8028431" y="0"/>
            <a:ext cx="3764279" cy="319277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222605" y="388910"/>
            <a:ext cx="7444740" cy="6145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317500" rtl="0" algn="ctr">
              <a:lnSpc>
                <a:spcPct val="11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LADDER</a:t>
            </a:r>
            <a:endParaRPr sz="24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12700" marR="0" rtl="0" algn="l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Ladder should be compact and portable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should be stable on smooth surfaces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Should stand safely without a support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be used for house hold requirements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019" lvl="0" marL="299085" marR="558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Should be reasonably stiff and comfortable for users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Must be safe and durable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Should be relatively economical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019" lvl="0" marL="29908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Should be reduce space requirements while packing by means of detachable parts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ladder should be marketable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0" rtl="0" algn="l">
              <a:lnSpc>
                <a:spcPct val="1195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❖</a:t>
            </a: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Useful for electrical and maintenance work</a:t>
            </a: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/>
          <p:nvPr/>
        </p:nvSpPr>
        <p:spPr>
          <a:xfrm>
            <a:off x="35051" y="92964"/>
            <a:ext cx="1435608" cy="57911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1187196" y="92964"/>
            <a:ext cx="659891" cy="5791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1562100" y="92964"/>
            <a:ext cx="1264920" cy="57911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/>
          <p:nvPr/>
        </p:nvSpPr>
        <p:spPr>
          <a:xfrm>
            <a:off x="2543555" y="92964"/>
            <a:ext cx="1350264" cy="579119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3610355" y="92964"/>
            <a:ext cx="560831" cy="57911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3887723" y="92964"/>
            <a:ext cx="1363979" cy="57911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4966715" y="92964"/>
            <a:ext cx="729996" cy="579119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5413247" y="92964"/>
            <a:ext cx="1095755" cy="579119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>
            <a:off x="6225540" y="92964"/>
            <a:ext cx="844295" cy="57911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>
            <a:off x="6786371" y="92964"/>
            <a:ext cx="659892" cy="579119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7161276" y="92964"/>
            <a:ext cx="1013459" cy="579119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7891271" y="92964"/>
            <a:ext cx="1027176" cy="579119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8633459" y="92964"/>
            <a:ext cx="591311" cy="579119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8874252" y="92964"/>
            <a:ext cx="413003" cy="579119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9003792" y="92964"/>
            <a:ext cx="560831" cy="579119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9281159" y="92964"/>
            <a:ext cx="1196340" cy="579119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0194035" y="92964"/>
            <a:ext cx="547116" cy="579119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10457688" y="92964"/>
            <a:ext cx="844296" cy="579119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35051" y="458723"/>
            <a:ext cx="661416" cy="57912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443483" y="458723"/>
            <a:ext cx="1013460" cy="579120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1202436" y="458723"/>
            <a:ext cx="1027176" cy="579120"/>
          </a:xfrm>
          <a:prstGeom prst="rect">
            <a:avLst/>
          </a:pr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6"/>
          <p:cNvSpPr/>
          <p:nvPr/>
        </p:nvSpPr>
        <p:spPr>
          <a:xfrm>
            <a:off x="1976627" y="458723"/>
            <a:ext cx="605027" cy="579120"/>
          </a:xfrm>
          <a:prstGeom prst="rect">
            <a:avLst/>
          </a:pr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2231135" y="458723"/>
            <a:ext cx="414527" cy="579120"/>
          </a:xfrm>
          <a:prstGeom prst="rect">
            <a:avLst/>
          </a:pr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/>
          <p:nvPr/>
        </p:nvSpPr>
        <p:spPr>
          <a:xfrm>
            <a:off x="2392679" y="458723"/>
            <a:ext cx="702563" cy="579120"/>
          </a:xfrm>
          <a:prstGeom prst="rect">
            <a:avLst/>
          </a:pr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/>
          <p:nvPr/>
        </p:nvSpPr>
        <p:spPr>
          <a:xfrm>
            <a:off x="2842260" y="458723"/>
            <a:ext cx="1272539" cy="579120"/>
          </a:xfrm>
          <a:prstGeom prst="rect">
            <a:avLst/>
          </a:pr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6"/>
          <p:cNvSpPr/>
          <p:nvPr/>
        </p:nvSpPr>
        <p:spPr>
          <a:xfrm>
            <a:off x="3861815" y="458723"/>
            <a:ext cx="1013460" cy="579120"/>
          </a:xfrm>
          <a:prstGeom prst="rect">
            <a:avLst/>
          </a:pr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622291" y="458723"/>
            <a:ext cx="729996" cy="579120"/>
          </a:xfrm>
          <a:prstGeom prst="rect">
            <a:avLst/>
          </a:pr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5100828" y="458723"/>
            <a:ext cx="461772" cy="579120"/>
          </a:xfrm>
          <a:prstGeom prst="rect">
            <a:avLst/>
          </a:pr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5311140" y="458723"/>
            <a:ext cx="982980" cy="579120"/>
          </a:xfrm>
          <a:prstGeom prst="rect">
            <a:avLst/>
          </a:pr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6042659" y="458723"/>
            <a:ext cx="1025652" cy="579120"/>
          </a:xfrm>
          <a:prstGeom prst="rect">
            <a:avLst/>
          </a:pr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6816852" y="458723"/>
            <a:ext cx="589788" cy="579120"/>
          </a:xfrm>
          <a:prstGeom prst="rect">
            <a:avLst/>
          </a:pr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153656" y="458723"/>
            <a:ext cx="1181100" cy="579120"/>
          </a:xfrm>
          <a:prstGeom prst="rect">
            <a:avLst/>
          </a:pr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083295" y="458723"/>
            <a:ext cx="560831" cy="579120"/>
          </a:xfrm>
          <a:prstGeom prst="rect">
            <a:avLst/>
          </a:pr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8392668" y="458723"/>
            <a:ext cx="1504187" cy="579120"/>
          </a:xfrm>
          <a:prstGeom prst="rect">
            <a:avLst/>
          </a:pr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9645395" y="458723"/>
            <a:ext cx="1319783" cy="579120"/>
          </a:xfrm>
          <a:prstGeom prst="rect">
            <a:avLst/>
          </a:pr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10712195" y="458723"/>
            <a:ext cx="589788" cy="579120"/>
          </a:xfrm>
          <a:prstGeom prst="rect">
            <a:avLst/>
          </a:pr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35051" y="824483"/>
            <a:ext cx="1197864" cy="579120"/>
          </a:xfrm>
          <a:prstGeom prst="rect">
            <a:avLst/>
          </a:pr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941832" y="824483"/>
            <a:ext cx="731519" cy="579120"/>
          </a:xfrm>
          <a:prstGeom prst="rect">
            <a:avLst/>
          </a:pr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383791" y="824483"/>
            <a:ext cx="661416" cy="57912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6"/>
          <p:cNvSpPr/>
          <p:nvPr/>
        </p:nvSpPr>
        <p:spPr>
          <a:xfrm>
            <a:off x="1757172" y="824483"/>
            <a:ext cx="914400" cy="579120"/>
          </a:xfrm>
          <a:prstGeom prst="rect">
            <a:avLst/>
          </a:pr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2383535" y="824483"/>
            <a:ext cx="944880" cy="579120"/>
          </a:xfrm>
          <a:prstGeom prst="rect">
            <a:avLst/>
          </a:pr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3038855" y="824483"/>
            <a:ext cx="661416" cy="57912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3412235" y="824483"/>
            <a:ext cx="987551" cy="579120"/>
          </a:xfrm>
          <a:prstGeom prst="rect">
            <a:avLst/>
          </a:pr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4108703" y="824483"/>
            <a:ext cx="548639" cy="579120"/>
          </a:xfrm>
          <a:prstGeom prst="rect">
            <a:avLst/>
          </a:pr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4369308" y="824483"/>
            <a:ext cx="832103" cy="579120"/>
          </a:xfrm>
          <a:prstGeom prst="rect">
            <a:avLst/>
          </a:prstGeom>
          <a:blipFill rotWithShape="1">
            <a:blip r:embed="rId4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4850891" y="824483"/>
            <a:ext cx="414527" cy="579120"/>
          </a:xfrm>
          <a:prstGeom prst="rect">
            <a:avLst/>
          </a:pr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35051" y="1316736"/>
            <a:ext cx="957072" cy="579120"/>
          </a:xfrm>
          <a:prstGeom prst="rect">
            <a:avLst/>
          </a:prstGeom>
          <a:blipFill rotWithShape="1">
            <a:blip r:embed="rId4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>
            <a:off x="708659" y="1316736"/>
            <a:ext cx="1152143" cy="579120"/>
          </a:xfrm>
          <a:prstGeom prst="rect">
            <a:avLst/>
          </a:prstGeom>
          <a:blipFill rotWithShape="1">
            <a:blip r:embed="rId4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>
            <a:off x="1575816" y="1316736"/>
            <a:ext cx="717804" cy="579120"/>
          </a:xfrm>
          <a:prstGeom prst="rect">
            <a:avLst/>
          </a:prstGeom>
          <a:blipFill rotWithShape="1">
            <a:blip r:embed="rId4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2008632" y="1316736"/>
            <a:ext cx="1527047" cy="579120"/>
          </a:xfrm>
          <a:prstGeom prst="rect">
            <a:avLst/>
          </a:prstGeom>
          <a:blipFill rotWithShape="1">
            <a:blip r:embed="rId4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3252215" y="1316736"/>
            <a:ext cx="1350264" cy="579120"/>
          </a:xfrm>
          <a:prstGeom prst="rect">
            <a:avLst/>
          </a:prstGeom>
          <a:blipFill rotWithShape="1">
            <a:blip r:embed="rId5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>
            <a:off x="4319015" y="1316736"/>
            <a:ext cx="547115" cy="579120"/>
          </a:xfrm>
          <a:prstGeom prst="rect">
            <a:avLst/>
          </a:prstGeom>
          <a:blipFill rotWithShape="1">
            <a:blip r:embed="rId5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"/>
          <p:cNvSpPr/>
          <p:nvPr/>
        </p:nvSpPr>
        <p:spPr>
          <a:xfrm>
            <a:off x="4581144" y="1316736"/>
            <a:ext cx="659891" cy="579120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6"/>
          <p:cNvSpPr/>
          <p:nvPr/>
        </p:nvSpPr>
        <p:spPr>
          <a:xfrm>
            <a:off x="4956047" y="1316736"/>
            <a:ext cx="1054608" cy="579120"/>
          </a:xfrm>
          <a:prstGeom prst="rect">
            <a:avLst/>
          </a:prstGeom>
          <a:blipFill rotWithShape="1">
            <a:blip r:embed="rId5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/>
          <p:nvPr/>
        </p:nvSpPr>
        <p:spPr>
          <a:xfrm>
            <a:off x="5727191" y="1316736"/>
            <a:ext cx="1363980" cy="579120"/>
          </a:xfrm>
          <a:prstGeom prst="rect">
            <a:avLst/>
          </a:prstGeom>
          <a:blipFill rotWithShape="1">
            <a:blip r:embed="rId5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>
            <a:off x="6806183" y="1316736"/>
            <a:ext cx="562355" cy="579120"/>
          </a:xfrm>
          <a:prstGeom prst="rect">
            <a:avLst/>
          </a:prstGeom>
          <a:blipFill rotWithShape="1">
            <a:blip r:embed="rId5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>
            <a:off x="7085076" y="1316736"/>
            <a:ext cx="658368" cy="579120"/>
          </a:xfrm>
          <a:prstGeom prst="rect">
            <a:avLst/>
          </a:prstGeom>
          <a:blipFill rotWithShape="1">
            <a:blip r:embed="rId5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>
            <a:off x="7459980" y="1316736"/>
            <a:ext cx="912876" cy="579120"/>
          </a:xfrm>
          <a:prstGeom prst="rect">
            <a:avLst/>
          </a:prstGeom>
          <a:blipFill rotWithShape="1">
            <a:blip r:embed="rId5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8089392" y="1316736"/>
            <a:ext cx="716279" cy="579120"/>
          </a:xfrm>
          <a:prstGeom prst="rect">
            <a:avLst/>
          </a:prstGeom>
          <a:blipFill rotWithShape="1">
            <a:blip r:embed="rId5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8520683" y="1316736"/>
            <a:ext cx="562355" cy="579120"/>
          </a:xfrm>
          <a:prstGeom prst="rect">
            <a:avLst/>
          </a:prstGeom>
          <a:blipFill rotWithShape="1">
            <a:blip r:embed="rId5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8798052" y="1316736"/>
            <a:ext cx="1235963" cy="579120"/>
          </a:xfrm>
          <a:prstGeom prst="rect">
            <a:avLst/>
          </a:prstGeom>
          <a:blipFill rotWithShape="1">
            <a:blip r:embed="rId5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9750552" y="1316736"/>
            <a:ext cx="934211" cy="579120"/>
          </a:xfrm>
          <a:prstGeom prst="rect">
            <a:avLst/>
          </a:prstGeom>
          <a:blipFill rotWithShape="1">
            <a:blip r:embed="rId5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0401300" y="1316736"/>
            <a:ext cx="900683" cy="579120"/>
          </a:xfrm>
          <a:prstGeom prst="rect">
            <a:avLst/>
          </a:prstGeom>
          <a:blipFill rotWithShape="1">
            <a:blip r:embed="rId6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35051" y="1682495"/>
            <a:ext cx="661416" cy="57912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408431" y="1682495"/>
            <a:ext cx="973836" cy="579120"/>
          </a:xfrm>
          <a:prstGeom prst="rect">
            <a:avLst/>
          </a:prstGeom>
          <a:blipFill rotWithShape="1">
            <a:blip r:embed="rId6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91183" y="1682495"/>
            <a:ext cx="917447" cy="579120"/>
          </a:xfrm>
          <a:prstGeom prst="rect">
            <a:avLst/>
          </a:prstGeom>
          <a:blipFill rotWithShape="1">
            <a:blip r:embed="rId6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1717548" y="1682495"/>
            <a:ext cx="975360" cy="579120"/>
          </a:xfrm>
          <a:prstGeom prst="rect">
            <a:avLst/>
          </a:prstGeom>
          <a:blipFill rotWithShape="1">
            <a:blip r:embed="rId6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>
            <a:off x="2401823" y="1682495"/>
            <a:ext cx="548639" cy="579120"/>
          </a:xfrm>
          <a:prstGeom prst="rect">
            <a:avLst/>
          </a:prstGeom>
          <a:blipFill rotWithShape="1">
            <a:blip r:embed="rId6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>
            <a:off x="2662427" y="1682495"/>
            <a:ext cx="661415" cy="57912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>
            <a:off x="3035807" y="1682495"/>
            <a:ext cx="801623" cy="579120"/>
          </a:xfrm>
          <a:prstGeom prst="rect">
            <a:avLst/>
          </a:prstGeom>
          <a:blipFill rotWithShape="1">
            <a:blip r:embed="rId6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>
            <a:off x="3549396" y="1682495"/>
            <a:ext cx="563879" cy="579120"/>
          </a:xfrm>
          <a:prstGeom prst="rect">
            <a:avLst/>
          </a:prstGeom>
          <a:blipFill rotWithShape="1">
            <a:blip r:embed="rId6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/>
          <p:nvPr/>
        </p:nvSpPr>
        <p:spPr>
          <a:xfrm>
            <a:off x="3823715" y="1682495"/>
            <a:ext cx="661415" cy="57912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4197096" y="1682495"/>
            <a:ext cx="914400" cy="579120"/>
          </a:xfrm>
          <a:prstGeom prst="rect">
            <a:avLst/>
          </a:pr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4823459" y="1682495"/>
            <a:ext cx="563879" cy="579120"/>
          </a:xfrm>
          <a:prstGeom prst="rect">
            <a:avLst/>
          </a:prstGeom>
          <a:blipFill rotWithShape="1">
            <a:blip r:embed="rId6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5097779" y="1682495"/>
            <a:ext cx="762000" cy="579120"/>
          </a:xfrm>
          <a:prstGeom prst="rect">
            <a:avLst/>
          </a:prstGeom>
          <a:blipFill rotWithShape="1">
            <a:blip r:embed="rId6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5509259" y="1682495"/>
            <a:ext cx="414527" cy="579120"/>
          </a:xfrm>
          <a:prstGeom prst="rect">
            <a:avLst/>
          </a:pr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"/>
          <p:cNvSpPr txBox="1"/>
          <p:nvPr/>
        </p:nvSpPr>
        <p:spPr>
          <a:xfrm>
            <a:off x="186944" y="209859"/>
            <a:ext cx="10944225" cy="187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 are normally expressed as adjectives that capture what the design should be, as opposed to what the  design  should  do.  For  example,  saying  that  a  ladder  should  be  portable  or  lightweight  expresses  an attribute that the client wants the ladder to have.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2700" marR="6985" rtl="0" algn="just">
              <a:lnSpc>
                <a:spcPct val="12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features and behaviours, expressed in the natural languages of the client and of potential users, make the object “look good” in the eyes of the client or user.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3974591" y="1991867"/>
            <a:ext cx="4023360" cy="4431792"/>
          </a:xfrm>
          <a:prstGeom prst="rect">
            <a:avLst/>
          </a:prstGeom>
          <a:blipFill rotWithShape="1">
            <a:blip r:embed="rId6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/>
          <p:nvPr/>
        </p:nvSpPr>
        <p:spPr>
          <a:xfrm>
            <a:off x="0" y="0"/>
            <a:ext cx="4579620" cy="8945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7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08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OBJECTIVE TREE</a:t>
            </a:r>
            <a:endParaRPr sz="3400"/>
          </a:p>
        </p:txBody>
      </p:sp>
      <p:sp>
        <p:nvSpPr>
          <p:cNvPr id="248" name="Google Shape;248;p7"/>
          <p:cNvSpPr/>
          <p:nvPr/>
        </p:nvSpPr>
        <p:spPr>
          <a:xfrm>
            <a:off x="143255" y="605027"/>
            <a:ext cx="6786372" cy="568604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 txBox="1"/>
          <p:nvPr/>
        </p:nvSpPr>
        <p:spPr>
          <a:xfrm>
            <a:off x="7039102" y="1874857"/>
            <a:ext cx="4654550" cy="8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 are depended and interconnected hence it can be arranged in an hierarchy  with parent node followed by second stage objectives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"/>
          <p:cNvSpPr/>
          <p:nvPr/>
        </p:nvSpPr>
        <p:spPr>
          <a:xfrm>
            <a:off x="1220724" y="254508"/>
            <a:ext cx="10160508" cy="572109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 txBox="1"/>
          <p:nvPr/>
        </p:nvSpPr>
        <p:spPr>
          <a:xfrm>
            <a:off x="1943861" y="6000059"/>
            <a:ext cx="8619490" cy="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Century"/>
                <a:ea typeface="Century"/>
                <a:cs typeface="Century"/>
                <a:sym typeface="Century"/>
              </a:rPr>
              <a:t>Objective tree to design a juice	container</a:t>
            </a:r>
            <a:endParaRPr sz="36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"/>
          <p:cNvSpPr/>
          <p:nvPr/>
        </p:nvSpPr>
        <p:spPr>
          <a:xfrm>
            <a:off x="0" y="0"/>
            <a:ext cx="4873752" cy="8625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9"/>
          <p:cNvSpPr/>
          <p:nvPr/>
        </p:nvSpPr>
        <p:spPr>
          <a:xfrm>
            <a:off x="821436" y="2097023"/>
            <a:ext cx="498348" cy="6461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9"/>
          <p:cNvSpPr/>
          <p:nvPr/>
        </p:nvSpPr>
        <p:spPr>
          <a:xfrm>
            <a:off x="1037844" y="2072639"/>
            <a:ext cx="1880616" cy="69189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9"/>
          <p:cNvSpPr/>
          <p:nvPr/>
        </p:nvSpPr>
        <p:spPr>
          <a:xfrm>
            <a:off x="2500883" y="2072639"/>
            <a:ext cx="4745736" cy="69189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9"/>
          <p:cNvSpPr/>
          <p:nvPr/>
        </p:nvSpPr>
        <p:spPr>
          <a:xfrm>
            <a:off x="6829043" y="2072639"/>
            <a:ext cx="519683" cy="69189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6931152" y="2072639"/>
            <a:ext cx="665988" cy="691896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7179564" y="2072639"/>
            <a:ext cx="519683" cy="69189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7281671" y="2072639"/>
            <a:ext cx="797051" cy="691896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7661147" y="2072639"/>
            <a:ext cx="1214627" cy="691896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821436" y="2662427"/>
            <a:ext cx="498348" cy="6461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9"/>
          <p:cNvSpPr/>
          <p:nvPr/>
        </p:nvSpPr>
        <p:spPr>
          <a:xfrm>
            <a:off x="1037844" y="2638044"/>
            <a:ext cx="3587496" cy="691896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9"/>
          <p:cNvSpPr/>
          <p:nvPr/>
        </p:nvSpPr>
        <p:spPr>
          <a:xfrm>
            <a:off x="4207764" y="2638044"/>
            <a:ext cx="1178052" cy="691896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9"/>
          <p:cNvSpPr/>
          <p:nvPr/>
        </p:nvSpPr>
        <p:spPr>
          <a:xfrm>
            <a:off x="4968240" y="2638044"/>
            <a:ext cx="6108192" cy="691896"/>
          </a:xfrm>
          <a:prstGeom prst="rect">
            <a:avLst/>
          </a:pr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1037844" y="3076955"/>
            <a:ext cx="2042160" cy="691896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2662427" y="3076955"/>
            <a:ext cx="8426196" cy="691896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9"/>
          <p:cNvSpPr/>
          <p:nvPr/>
        </p:nvSpPr>
        <p:spPr>
          <a:xfrm>
            <a:off x="821436" y="3668267"/>
            <a:ext cx="498348" cy="6461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1037844" y="3643884"/>
            <a:ext cx="2750820" cy="691895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3371088" y="3643884"/>
            <a:ext cx="7979663" cy="691895"/>
          </a:xfrm>
          <a:prstGeom prst="rect">
            <a:avLst/>
          </a:pr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>
            <a:off x="1037844" y="4082796"/>
            <a:ext cx="1077468" cy="691895"/>
          </a:xfrm>
          <a:prstGeom prst="rect">
            <a:avLst/>
          </a:pr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/>
          <p:nvPr/>
        </p:nvSpPr>
        <p:spPr>
          <a:xfrm>
            <a:off x="1697735" y="4082796"/>
            <a:ext cx="2090927" cy="691895"/>
          </a:xfrm>
          <a:prstGeom prst="rect">
            <a:avLst/>
          </a:pr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3371088" y="4082796"/>
            <a:ext cx="4675632" cy="691895"/>
          </a:xfrm>
          <a:prstGeom prst="rect">
            <a:avLst/>
          </a:pr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9"/>
          <p:cNvSpPr/>
          <p:nvPr/>
        </p:nvSpPr>
        <p:spPr>
          <a:xfrm>
            <a:off x="7629143" y="4082796"/>
            <a:ext cx="1705355" cy="691895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9"/>
          <p:cNvSpPr txBox="1"/>
          <p:nvPr>
            <p:ph type="title"/>
          </p:nvPr>
        </p:nvSpPr>
        <p:spPr>
          <a:xfrm>
            <a:off x="102819" y="150089"/>
            <a:ext cx="11986361" cy="935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CONSTRAINS</a:t>
            </a:r>
            <a:endParaRPr/>
          </a:p>
          <a:p>
            <a:pPr indent="0" lvl="0" marL="2537460" rtl="0" algn="l">
              <a:lnSpc>
                <a:spcPct val="100000"/>
              </a:lnSpc>
              <a:spcBef>
                <a:spcPts val="730"/>
              </a:spcBef>
              <a:spcAft>
                <a:spcPts val="0"/>
              </a:spcAft>
              <a:buNone/>
            </a:pPr>
            <a:r>
              <a:rPr b="0" lang="en-US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 limit or restriction on the design’s behaviours or attributes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9"/>
          <p:cNvSpPr txBox="1"/>
          <p:nvPr/>
        </p:nvSpPr>
        <p:spPr>
          <a:xfrm>
            <a:off x="992530" y="2211362"/>
            <a:ext cx="10074910" cy="234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Constraints are typically framed as a binary yes-or-no choice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19558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Constraints are important to the design process because they limit the size of a design space by forcing the designer to meet a well defined set of requirements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0" marL="241300" marR="0" rtl="0" algn="l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Constraints enable us to reject unacceptable alternatives, while objectives enable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41300" marR="0" rtl="0" algn="l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to select among design alternatives that are at least acceptable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9"/>
          <p:cNvSpPr/>
          <p:nvPr/>
        </p:nvSpPr>
        <p:spPr>
          <a:xfrm>
            <a:off x="1834895" y="4730496"/>
            <a:ext cx="7874508" cy="1850136"/>
          </a:xfrm>
          <a:prstGeom prst="rect">
            <a:avLst/>
          </a:pr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2020-11-10T01:30:57Z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2016-02-11T00:00:00Z</vt:filetime>
  </property>
  <property fmtid="{D5CDD505-2E9C-101B-9397-08002B2CF9AE}" pid="3" name="LastSaved">
    <vt:filetime>2020-11-09T00:00:00Z</vt:filetime>
  </property>
</Properties>
</file>