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60194" y="171653"/>
            <a:ext cx="8071611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851404" cy="6859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182880" y="0"/>
                </a:moveTo>
                <a:lnTo>
                  <a:pt x="0" y="0"/>
                </a:lnTo>
                <a:lnTo>
                  <a:pt x="0" y="6858000"/>
                </a:lnTo>
                <a:lnTo>
                  <a:pt x="182880" y="6858000"/>
                </a:lnTo>
                <a:lnTo>
                  <a:pt x="182880" y="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851404" cy="68595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182880" y="0"/>
                </a:moveTo>
                <a:lnTo>
                  <a:pt x="0" y="0"/>
                </a:lnTo>
                <a:lnTo>
                  <a:pt x="0" y="6858000"/>
                </a:lnTo>
                <a:lnTo>
                  <a:pt x="182880" y="6858000"/>
                </a:lnTo>
                <a:lnTo>
                  <a:pt x="182880" y="0"/>
                </a:lnTo>
                <a:close/>
              </a:path>
            </a:pathLst>
          </a:custGeom>
          <a:solidFill>
            <a:srgbClr val="766E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70607" y="357073"/>
            <a:ext cx="2510154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71143" y="1762658"/>
            <a:ext cx="9982200" cy="2969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7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36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Relationship Id="rId22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23588"/>
            <a:ext cx="1743075" cy="779145"/>
          </a:xfrm>
          <a:custGeom>
            <a:avLst/>
            <a:gdLst/>
            <a:ahLst/>
            <a:cxnLst/>
            <a:rect l="l" t="t" r="r" b="b"/>
            <a:pathLst>
              <a:path w="1743075" h="779145">
                <a:moveTo>
                  <a:pt x="1346200" y="0"/>
                </a:moveTo>
                <a:lnTo>
                  <a:pt x="0" y="0"/>
                </a:lnTo>
                <a:lnTo>
                  <a:pt x="0" y="778763"/>
                </a:lnTo>
                <a:lnTo>
                  <a:pt x="1346200" y="778763"/>
                </a:lnTo>
                <a:lnTo>
                  <a:pt x="1355891" y="777956"/>
                </a:lnTo>
                <a:lnTo>
                  <a:pt x="1363821" y="775827"/>
                </a:lnTo>
                <a:lnTo>
                  <a:pt x="1369988" y="772816"/>
                </a:lnTo>
                <a:lnTo>
                  <a:pt x="1374394" y="769366"/>
                </a:lnTo>
                <a:lnTo>
                  <a:pt x="1374394" y="764667"/>
                </a:lnTo>
                <a:lnTo>
                  <a:pt x="1379093" y="764667"/>
                </a:lnTo>
                <a:lnTo>
                  <a:pt x="1735582" y="408178"/>
                </a:lnTo>
                <a:lnTo>
                  <a:pt x="1740868" y="399587"/>
                </a:lnTo>
                <a:lnTo>
                  <a:pt x="1742630" y="388794"/>
                </a:lnTo>
                <a:lnTo>
                  <a:pt x="1740868" y="377120"/>
                </a:lnTo>
                <a:lnTo>
                  <a:pt x="1735582" y="365887"/>
                </a:lnTo>
                <a:lnTo>
                  <a:pt x="1379093" y="14097"/>
                </a:lnTo>
                <a:lnTo>
                  <a:pt x="1379093" y="9398"/>
                </a:lnTo>
                <a:lnTo>
                  <a:pt x="1374394" y="9398"/>
                </a:lnTo>
                <a:lnTo>
                  <a:pt x="1369988" y="5947"/>
                </a:lnTo>
                <a:lnTo>
                  <a:pt x="1363821" y="2936"/>
                </a:lnTo>
                <a:lnTo>
                  <a:pt x="1355891" y="807"/>
                </a:lnTo>
                <a:lnTo>
                  <a:pt x="134620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28798" y="2979166"/>
            <a:ext cx="893127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295" dirty="0">
                <a:solidFill>
                  <a:srgbClr val="252525"/>
                </a:solidFill>
                <a:latin typeface="Arial"/>
                <a:cs typeface="Arial"/>
              </a:rPr>
              <a:t>MEMORY</a:t>
            </a:r>
            <a:r>
              <a:rPr sz="6000" spc="-95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6000" spc="-204" dirty="0">
                <a:solidFill>
                  <a:srgbClr val="252525"/>
                </a:solidFill>
                <a:latin typeface="Arial"/>
                <a:cs typeface="Arial"/>
              </a:rPr>
              <a:t>ORGANIZATION</a:t>
            </a:r>
            <a:endParaRPr sz="6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9339" y="4462652"/>
            <a:ext cx="1631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5" dirty="0">
                <a:solidFill>
                  <a:srgbClr val="FD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44623" y="941832"/>
            <a:ext cx="1963420" cy="2893060"/>
            <a:chOff x="1944623" y="941832"/>
            <a:chExt cx="1963420" cy="2893060"/>
          </a:xfrm>
        </p:grpSpPr>
        <p:sp>
          <p:nvSpPr>
            <p:cNvPr id="4" name="object 4"/>
            <p:cNvSpPr/>
            <p:nvPr/>
          </p:nvSpPr>
          <p:spPr>
            <a:xfrm>
              <a:off x="1944623" y="941832"/>
              <a:ext cx="1962912" cy="12542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88819" y="960120"/>
              <a:ext cx="1874520" cy="11658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88819" y="960120"/>
              <a:ext cx="1874520" cy="1165860"/>
            </a:xfrm>
            <a:custGeom>
              <a:avLst/>
              <a:gdLst/>
              <a:ahLst/>
              <a:cxnLst/>
              <a:rect l="l" t="t" r="r" b="b"/>
              <a:pathLst>
                <a:path w="1874520" h="1165860">
                  <a:moveTo>
                    <a:pt x="0" y="1165860"/>
                  </a:moveTo>
                  <a:lnTo>
                    <a:pt x="1874520" y="1165860"/>
                  </a:lnTo>
                  <a:lnTo>
                    <a:pt x="1874520" y="0"/>
                  </a:lnTo>
                  <a:lnTo>
                    <a:pt x="0" y="0"/>
                  </a:lnTo>
                  <a:lnTo>
                    <a:pt x="0" y="11658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44623" y="2580132"/>
              <a:ext cx="1962912" cy="12542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50719" y="2938272"/>
              <a:ext cx="1947672" cy="6126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88819" y="2598420"/>
              <a:ext cx="1874520" cy="116585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88819" y="2598420"/>
              <a:ext cx="1874520" cy="1165860"/>
            </a:xfrm>
            <a:custGeom>
              <a:avLst/>
              <a:gdLst/>
              <a:ahLst/>
              <a:cxnLst/>
              <a:rect l="l" t="t" r="r" b="b"/>
              <a:pathLst>
                <a:path w="1874520" h="1165860">
                  <a:moveTo>
                    <a:pt x="0" y="1165859"/>
                  </a:moveTo>
                  <a:lnTo>
                    <a:pt x="1874520" y="1165859"/>
                  </a:lnTo>
                  <a:lnTo>
                    <a:pt x="1874520" y="0"/>
                  </a:lnTo>
                  <a:lnTo>
                    <a:pt x="0" y="0"/>
                  </a:lnTo>
                  <a:lnTo>
                    <a:pt x="0" y="116585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130932" y="2931668"/>
            <a:ext cx="15887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Magnetic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disk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856988" y="1353311"/>
            <a:ext cx="2882265" cy="2070100"/>
            <a:chOff x="4856988" y="1353311"/>
            <a:chExt cx="2882265" cy="2070100"/>
          </a:xfrm>
        </p:grpSpPr>
        <p:sp>
          <p:nvSpPr>
            <p:cNvPr id="13" name="object 13"/>
            <p:cNvSpPr/>
            <p:nvPr/>
          </p:nvSpPr>
          <p:spPr>
            <a:xfrm>
              <a:off x="4856988" y="1353311"/>
              <a:ext cx="2881884" cy="20695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01184" y="1371599"/>
              <a:ext cx="2793491" cy="1981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01184" y="1371599"/>
              <a:ext cx="2794000" cy="1981200"/>
            </a:xfrm>
            <a:custGeom>
              <a:avLst/>
              <a:gdLst/>
              <a:ahLst/>
              <a:cxnLst/>
              <a:rect l="l" t="t" r="r" b="b"/>
              <a:pathLst>
                <a:path w="2794000" h="1981200">
                  <a:moveTo>
                    <a:pt x="0" y="1981200"/>
                  </a:moveTo>
                  <a:lnTo>
                    <a:pt x="2793491" y="1981200"/>
                  </a:lnTo>
                  <a:lnTo>
                    <a:pt x="2793491" y="0"/>
                  </a:lnTo>
                  <a:lnTo>
                    <a:pt x="0" y="0"/>
                  </a:lnTo>
                  <a:lnTo>
                    <a:pt x="0" y="1981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529834" y="2112391"/>
            <a:ext cx="15392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I/O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Processor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287256" y="1667255"/>
            <a:ext cx="1824355" cy="1442085"/>
            <a:chOff x="9287256" y="1667255"/>
            <a:chExt cx="1824355" cy="1442085"/>
          </a:xfrm>
        </p:grpSpPr>
        <p:sp>
          <p:nvSpPr>
            <p:cNvPr id="18" name="object 18"/>
            <p:cNvSpPr/>
            <p:nvPr/>
          </p:nvSpPr>
          <p:spPr>
            <a:xfrm>
              <a:off x="9287256" y="1667255"/>
              <a:ext cx="1824227" cy="14417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31452" y="1685543"/>
              <a:ext cx="1735836" cy="13533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331452" y="1685543"/>
              <a:ext cx="1736089" cy="1353820"/>
            </a:xfrm>
            <a:custGeom>
              <a:avLst/>
              <a:gdLst/>
              <a:ahLst/>
              <a:cxnLst/>
              <a:rect l="l" t="t" r="r" b="b"/>
              <a:pathLst>
                <a:path w="1736090" h="1353820">
                  <a:moveTo>
                    <a:pt x="0" y="1353312"/>
                  </a:moveTo>
                  <a:lnTo>
                    <a:pt x="1735836" y="1353312"/>
                  </a:lnTo>
                  <a:lnTo>
                    <a:pt x="1735836" y="0"/>
                  </a:lnTo>
                  <a:lnTo>
                    <a:pt x="0" y="0"/>
                  </a:lnTo>
                  <a:lnTo>
                    <a:pt x="0" y="13533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906127" y="1959305"/>
            <a:ext cx="5892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35" dirty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717151" y="2264791"/>
            <a:ext cx="9671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30" dirty="0">
                <a:solidFill>
                  <a:srgbClr val="FFFFFF"/>
                </a:solidFill>
                <a:latin typeface="Arial"/>
                <a:cs typeface="Arial"/>
              </a:rPr>
              <a:t>Memory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716779" y="3974591"/>
            <a:ext cx="3162300" cy="2070100"/>
            <a:chOff x="4716779" y="3974591"/>
            <a:chExt cx="3162300" cy="2070100"/>
          </a:xfrm>
        </p:grpSpPr>
        <p:sp>
          <p:nvSpPr>
            <p:cNvPr id="24" name="object 24"/>
            <p:cNvSpPr/>
            <p:nvPr/>
          </p:nvSpPr>
          <p:spPr>
            <a:xfrm>
              <a:off x="4716779" y="3974591"/>
              <a:ext cx="3162300" cy="206959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60975" y="3992879"/>
              <a:ext cx="3073907" cy="19812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760975" y="3992879"/>
              <a:ext cx="3074035" cy="1981200"/>
            </a:xfrm>
            <a:custGeom>
              <a:avLst/>
              <a:gdLst/>
              <a:ahLst/>
              <a:cxnLst/>
              <a:rect l="l" t="t" r="r" b="b"/>
              <a:pathLst>
                <a:path w="3074034" h="1981200">
                  <a:moveTo>
                    <a:pt x="0" y="1981200"/>
                  </a:moveTo>
                  <a:lnTo>
                    <a:pt x="3073907" y="1981200"/>
                  </a:lnTo>
                  <a:lnTo>
                    <a:pt x="3073907" y="0"/>
                  </a:lnTo>
                  <a:lnTo>
                    <a:pt x="0" y="0"/>
                  </a:lnTo>
                  <a:lnTo>
                    <a:pt x="0" y="19812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48502" y="4733925"/>
            <a:ext cx="5003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70" dirty="0">
                <a:solidFill>
                  <a:srgbClr val="FFFFFF"/>
                </a:solidFill>
                <a:latin typeface="Arial"/>
                <a:cs typeface="Arial"/>
              </a:rPr>
              <a:t>CPU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9287256" y="4288535"/>
            <a:ext cx="1824355" cy="1442085"/>
            <a:chOff x="9287256" y="4288535"/>
            <a:chExt cx="1824355" cy="1442085"/>
          </a:xfrm>
        </p:grpSpPr>
        <p:sp>
          <p:nvSpPr>
            <p:cNvPr id="29" name="object 29"/>
            <p:cNvSpPr/>
            <p:nvPr/>
          </p:nvSpPr>
          <p:spPr>
            <a:xfrm>
              <a:off x="9287256" y="4288535"/>
              <a:ext cx="1824227" cy="144170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331452" y="4306823"/>
              <a:ext cx="1735836" cy="135331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331452" y="4306823"/>
              <a:ext cx="1736089" cy="1353820"/>
            </a:xfrm>
            <a:custGeom>
              <a:avLst/>
              <a:gdLst/>
              <a:ahLst/>
              <a:cxnLst/>
              <a:rect l="l" t="t" r="r" b="b"/>
              <a:pathLst>
                <a:path w="1736090" h="1353820">
                  <a:moveTo>
                    <a:pt x="0" y="1353312"/>
                  </a:moveTo>
                  <a:lnTo>
                    <a:pt x="1735836" y="1353312"/>
                  </a:lnTo>
                  <a:lnTo>
                    <a:pt x="1735836" y="0"/>
                  </a:lnTo>
                  <a:lnTo>
                    <a:pt x="0" y="0"/>
                  </a:lnTo>
                  <a:lnTo>
                    <a:pt x="0" y="13533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9846691" y="4581525"/>
            <a:ext cx="7067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Ca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he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717151" y="4886325"/>
            <a:ext cx="9671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30" dirty="0">
                <a:solidFill>
                  <a:srgbClr val="FFFFFF"/>
                </a:solidFill>
                <a:latin typeface="Arial"/>
                <a:cs typeface="Arial"/>
              </a:rPr>
              <a:t>Memory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819144" y="1667255"/>
            <a:ext cx="6565900" cy="3667125"/>
            <a:chOff x="3819144" y="1667255"/>
            <a:chExt cx="6565900" cy="3667125"/>
          </a:xfrm>
        </p:grpSpPr>
        <p:sp>
          <p:nvSpPr>
            <p:cNvPr id="35" name="object 35"/>
            <p:cNvSpPr/>
            <p:nvPr/>
          </p:nvSpPr>
          <p:spPr>
            <a:xfrm>
              <a:off x="3819144" y="1667255"/>
              <a:ext cx="1126236" cy="36880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863340" y="1685543"/>
              <a:ext cx="1037844" cy="28041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863340" y="1685543"/>
              <a:ext cx="1038225" cy="280670"/>
            </a:xfrm>
            <a:custGeom>
              <a:avLst/>
              <a:gdLst/>
              <a:ahLst/>
              <a:cxnLst/>
              <a:rect l="l" t="t" r="r" b="b"/>
              <a:pathLst>
                <a:path w="1038225" h="280669">
                  <a:moveTo>
                    <a:pt x="0" y="140207"/>
                  </a:moveTo>
                  <a:lnTo>
                    <a:pt x="140208" y="0"/>
                  </a:lnTo>
                  <a:lnTo>
                    <a:pt x="140208" y="70103"/>
                  </a:lnTo>
                  <a:lnTo>
                    <a:pt x="897636" y="70103"/>
                  </a:lnTo>
                  <a:lnTo>
                    <a:pt x="897636" y="0"/>
                  </a:lnTo>
                  <a:lnTo>
                    <a:pt x="1037844" y="140207"/>
                  </a:lnTo>
                  <a:lnTo>
                    <a:pt x="897636" y="280415"/>
                  </a:lnTo>
                  <a:lnTo>
                    <a:pt x="897636" y="210311"/>
                  </a:lnTo>
                  <a:lnTo>
                    <a:pt x="140208" y="210311"/>
                  </a:lnTo>
                  <a:lnTo>
                    <a:pt x="140208" y="280415"/>
                  </a:lnTo>
                  <a:lnTo>
                    <a:pt x="0" y="14020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819144" y="2881883"/>
              <a:ext cx="1126236" cy="37033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863340" y="2900172"/>
              <a:ext cx="1037844" cy="28193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863340" y="2900172"/>
              <a:ext cx="1038225" cy="281940"/>
            </a:xfrm>
            <a:custGeom>
              <a:avLst/>
              <a:gdLst/>
              <a:ahLst/>
              <a:cxnLst/>
              <a:rect l="l" t="t" r="r" b="b"/>
              <a:pathLst>
                <a:path w="1038225" h="281939">
                  <a:moveTo>
                    <a:pt x="0" y="140969"/>
                  </a:moveTo>
                  <a:lnTo>
                    <a:pt x="140970" y="0"/>
                  </a:lnTo>
                  <a:lnTo>
                    <a:pt x="140970" y="70485"/>
                  </a:lnTo>
                  <a:lnTo>
                    <a:pt x="896874" y="70485"/>
                  </a:lnTo>
                  <a:lnTo>
                    <a:pt x="896874" y="0"/>
                  </a:lnTo>
                  <a:lnTo>
                    <a:pt x="1037844" y="140969"/>
                  </a:lnTo>
                  <a:lnTo>
                    <a:pt x="896874" y="281939"/>
                  </a:lnTo>
                  <a:lnTo>
                    <a:pt x="896874" y="211454"/>
                  </a:lnTo>
                  <a:lnTo>
                    <a:pt x="140970" y="211454"/>
                  </a:lnTo>
                  <a:lnTo>
                    <a:pt x="140970" y="281939"/>
                  </a:lnTo>
                  <a:lnTo>
                    <a:pt x="0" y="140969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633715" y="2107691"/>
              <a:ext cx="1760220" cy="36880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677911" y="2125979"/>
              <a:ext cx="1671828" cy="28041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677911" y="2125979"/>
              <a:ext cx="1671955" cy="280670"/>
            </a:xfrm>
            <a:custGeom>
              <a:avLst/>
              <a:gdLst/>
              <a:ahLst/>
              <a:cxnLst/>
              <a:rect l="l" t="t" r="r" b="b"/>
              <a:pathLst>
                <a:path w="1671954" h="280669">
                  <a:moveTo>
                    <a:pt x="0" y="140208"/>
                  </a:moveTo>
                  <a:lnTo>
                    <a:pt x="140208" y="0"/>
                  </a:lnTo>
                  <a:lnTo>
                    <a:pt x="140208" y="70104"/>
                  </a:lnTo>
                  <a:lnTo>
                    <a:pt x="1531620" y="70104"/>
                  </a:lnTo>
                  <a:lnTo>
                    <a:pt x="1531620" y="0"/>
                  </a:lnTo>
                  <a:lnTo>
                    <a:pt x="1671828" y="140208"/>
                  </a:lnTo>
                  <a:lnTo>
                    <a:pt x="1531620" y="280416"/>
                  </a:lnTo>
                  <a:lnTo>
                    <a:pt x="1531620" y="210312"/>
                  </a:lnTo>
                  <a:lnTo>
                    <a:pt x="140208" y="210312"/>
                  </a:lnTo>
                  <a:lnTo>
                    <a:pt x="140208" y="280416"/>
                  </a:lnTo>
                  <a:lnTo>
                    <a:pt x="0" y="14020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778496" y="4965191"/>
              <a:ext cx="1607820" cy="36880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822691" y="4983479"/>
              <a:ext cx="1519427" cy="28041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822691" y="4983479"/>
              <a:ext cx="1519555" cy="280670"/>
            </a:xfrm>
            <a:custGeom>
              <a:avLst/>
              <a:gdLst/>
              <a:ahLst/>
              <a:cxnLst/>
              <a:rect l="l" t="t" r="r" b="b"/>
              <a:pathLst>
                <a:path w="1519554" h="280670">
                  <a:moveTo>
                    <a:pt x="0" y="140208"/>
                  </a:moveTo>
                  <a:lnTo>
                    <a:pt x="140207" y="0"/>
                  </a:lnTo>
                  <a:lnTo>
                    <a:pt x="140207" y="70104"/>
                  </a:lnTo>
                  <a:lnTo>
                    <a:pt x="1379219" y="70104"/>
                  </a:lnTo>
                  <a:lnTo>
                    <a:pt x="1379219" y="0"/>
                  </a:lnTo>
                  <a:lnTo>
                    <a:pt x="1519427" y="140208"/>
                  </a:lnTo>
                  <a:lnTo>
                    <a:pt x="1379219" y="280416"/>
                  </a:lnTo>
                  <a:lnTo>
                    <a:pt x="1379219" y="210312"/>
                  </a:lnTo>
                  <a:lnTo>
                    <a:pt x="140207" y="210312"/>
                  </a:lnTo>
                  <a:lnTo>
                    <a:pt x="140207" y="280416"/>
                  </a:lnTo>
                  <a:lnTo>
                    <a:pt x="0" y="140208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283196" y="2244851"/>
              <a:ext cx="2552700" cy="290931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810500" y="2503931"/>
              <a:ext cx="1497583" cy="233984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014203" y="3028188"/>
              <a:ext cx="370331" cy="134416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058400" y="3046475"/>
              <a:ext cx="281940" cy="1255776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0058400" y="3046475"/>
              <a:ext cx="281940" cy="1256030"/>
            </a:xfrm>
            <a:custGeom>
              <a:avLst/>
              <a:gdLst/>
              <a:ahLst/>
              <a:cxnLst/>
              <a:rect l="l" t="t" r="r" b="b"/>
              <a:pathLst>
                <a:path w="281940" h="1256029">
                  <a:moveTo>
                    <a:pt x="140970" y="1255776"/>
                  </a:moveTo>
                  <a:lnTo>
                    <a:pt x="0" y="1114806"/>
                  </a:lnTo>
                  <a:lnTo>
                    <a:pt x="70484" y="1114806"/>
                  </a:lnTo>
                  <a:lnTo>
                    <a:pt x="70484" y="140970"/>
                  </a:lnTo>
                  <a:lnTo>
                    <a:pt x="0" y="140970"/>
                  </a:lnTo>
                  <a:lnTo>
                    <a:pt x="140970" y="0"/>
                  </a:lnTo>
                  <a:lnTo>
                    <a:pt x="281940" y="140970"/>
                  </a:lnTo>
                  <a:lnTo>
                    <a:pt x="211454" y="140970"/>
                  </a:lnTo>
                  <a:lnTo>
                    <a:pt x="211454" y="1114806"/>
                  </a:lnTo>
                  <a:lnTo>
                    <a:pt x="281940" y="1114806"/>
                  </a:lnTo>
                  <a:lnTo>
                    <a:pt x="140970" y="125577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932180" y="605698"/>
            <a:ext cx="2533015" cy="1170940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R="2225040" algn="ctr">
              <a:lnSpc>
                <a:spcPct val="100000"/>
              </a:lnSpc>
              <a:spcBef>
                <a:spcPts val="1005"/>
              </a:spcBef>
            </a:pPr>
            <a:r>
              <a:rPr sz="2000" spc="-40" dirty="0">
                <a:solidFill>
                  <a:srgbClr val="FDFFFF"/>
                </a:solidFill>
                <a:latin typeface="Arial"/>
                <a:cs typeface="Arial"/>
              </a:rPr>
              <a:t>10</a:t>
            </a:r>
            <a:endParaRPr sz="2000">
              <a:latin typeface="Arial"/>
              <a:cs typeface="Arial"/>
            </a:endParaRPr>
          </a:p>
          <a:p>
            <a:pPr marL="1456055" algn="ctr">
              <a:lnSpc>
                <a:spcPct val="100000"/>
              </a:lnSpc>
              <a:spcBef>
                <a:spcPts val="905"/>
              </a:spcBef>
            </a:pP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Magnetic</a:t>
            </a:r>
            <a:endParaRPr sz="2000">
              <a:latin typeface="Arial"/>
              <a:cs typeface="Arial"/>
            </a:endParaRPr>
          </a:p>
          <a:p>
            <a:pPr marL="1453515" algn="ctr">
              <a:lnSpc>
                <a:spcPct val="100000"/>
              </a:lnSpc>
              <a:spcBef>
                <a:spcPts val="5"/>
              </a:spcBef>
            </a:pP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tapes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942715" y="6121095"/>
            <a:ext cx="51098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70" dirty="0">
                <a:latin typeface="Arial"/>
                <a:cs typeface="Arial"/>
              </a:rPr>
              <a:t>Fig: </a:t>
            </a:r>
            <a:r>
              <a:rPr sz="2000" spc="30" dirty="0">
                <a:latin typeface="Arial"/>
                <a:cs typeface="Arial"/>
              </a:rPr>
              <a:t>Memory </a:t>
            </a:r>
            <a:r>
              <a:rPr sz="2000" spc="-20" dirty="0">
                <a:latin typeface="Arial"/>
                <a:cs typeface="Arial"/>
              </a:rPr>
              <a:t>Hierarchy </a:t>
            </a:r>
            <a:r>
              <a:rPr sz="2000" spc="20" dirty="0">
                <a:latin typeface="Arial"/>
                <a:cs typeface="Arial"/>
              </a:rPr>
              <a:t>in </a:t>
            </a:r>
            <a:r>
              <a:rPr sz="2000" spc="-95" dirty="0">
                <a:latin typeface="Arial"/>
                <a:cs typeface="Arial"/>
              </a:rPr>
              <a:t>a </a:t>
            </a:r>
            <a:r>
              <a:rPr sz="2000" spc="5" dirty="0">
                <a:latin typeface="Arial"/>
                <a:cs typeface="Arial"/>
              </a:rPr>
              <a:t>Computer</a:t>
            </a:r>
            <a:r>
              <a:rPr sz="2000" spc="60" dirty="0">
                <a:latin typeface="Arial"/>
                <a:cs typeface="Arial"/>
              </a:rPr>
              <a:t> </a:t>
            </a:r>
            <a:r>
              <a:rPr sz="2000" spc="-60" dirty="0">
                <a:latin typeface="Arial"/>
                <a:cs typeface="Arial"/>
              </a:rPr>
              <a:t>System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80488" y="2595372"/>
            <a:ext cx="7085330" cy="1297305"/>
            <a:chOff x="2380488" y="2595372"/>
            <a:chExt cx="7085330" cy="1297305"/>
          </a:xfrm>
        </p:grpSpPr>
        <p:sp>
          <p:nvSpPr>
            <p:cNvPr id="3" name="object 3"/>
            <p:cNvSpPr/>
            <p:nvPr/>
          </p:nvSpPr>
          <p:spPr>
            <a:xfrm>
              <a:off x="2388108" y="2602992"/>
              <a:ext cx="7070090" cy="1282065"/>
            </a:xfrm>
            <a:custGeom>
              <a:avLst/>
              <a:gdLst/>
              <a:ahLst/>
              <a:cxnLst/>
              <a:rect l="l" t="t" r="r" b="b"/>
              <a:pathLst>
                <a:path w="7070090" h="1282064">
                  <a:moveTo>
                    <a:pt x="7069835" y="0"/>
                  </a:moveTo>
                  <a:lnTo>
                    <a:pt x="0" y="0"/>
                  </a:lnTo>
                  <a:lnTo>
                    <a:pt x="0" y="1281684"/>
                  </a:lnTo>
                  <a:lnTo>
                    <a:pt x="7069835" y="1281684"/>
                  </a:lnTo>
                  <a:lnTo>
                    <a:pt x="7069835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88108" y="2602992"/>
              <a:ext cx="7070090" cy="1282065"/>
            </a:xfrm>
            <a:custGeom>
              <a:avLst/>
              <a:gdLst/>
              <a:ahLst/>
              <a:cxnLst/>
              <a:rect l="l" t="t" r="r" b="b"/>
              <a:pathLst>
                <a:path w="7070090" h="1282064">
                  <a:moveTo>
                    <a:pt x="0" y="1281684"/>
                  </a:moveTo>
                  <a:lnTo>
                    <a:pt x="7069835" y="1281684"/>
                  </a:lnTo>
                  <a:lnTo>
                    <a:pt x="7069835" y="0"/>
                  </a:lnTo>
                  <a:lnTo>
                    <a:pt x="0" y="0"/>
                  </a:lnTo>
                  <a:lnTo>
                    <a:pt x="0" y="1281684"/>
                  </a:lnTo>
                  <a:close/>
                </a:path>
              </a:pathLst>
            </a:custGeom>
            <a:ln w="15240">
              <a:solidFill>
                <a:srgbClr val="781F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80335" y="2686685"/>
            <a:ext cx="64636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100" dirty="0">
                <a:solidFill>
                  <a:srgbClr val="FFFFFF"/>
                </a:solidFill>
              </a:rPr>
              <a:t>MAIN</a:t>
            </a:r>
            <a:r>
              <a:rPr sz="7200" spc="-85" dirty="0">
                <a:solidFill>
                  <a:srgbClr val="FFFFFF"/>
                </a:solidFill>
              </a:rPr>
              <a:t> </a:t>
            </a:r>
            <a:r>
              <a:rPr sz="7200" spc="-355" dirty="0">
                <a:solidFill>
                  <a:srgbClr val="FFFFFF"/>
                </a:solidFill>
              </a:rPr>
              <a:t>MEMORY</a:t>
            </a:r>
            <a:endParaRPr sz="7200" dirty="0"/>
          </a:p>
        </p:txBody>
      </p:sp>
      <p:sp>
        <p:nvSpPr>
          <p:cNvPr id="6" name="object 6"/>
          <p:cNvSpPr txBox="1"/>
          <p:nvPr/>
        </p:nvSpPr>
        <p:spPr>
          <a:xfrm>
            <a:off x="877316" y="674370"/>
            <a:ext cx="354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5" dirty="0">
                <a:solidFill>
                  <a:srgbClr val="FDFFFF"/>
                </a:solidFill>
                <a:latin typeface="Arial"/>
                <a:cs typeface="Arial"/>
              </a:rPr>
              <a:t>11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1219200"/>
            <a:ext cx="8577580" cy="5331460"/>
          </a:xfrm>
          <a:custGeom>
            <a:avLst/>
            <a:gdLst/>
            <a:ahLst/>
            <a:cxnLst/>
            <a:rect l="l" t="t" r="r" b="b"/>
            <a:pathLst>
              <a:path w="8577580" h="5331459">
                <a:moveTo>
                  <a:pt x="8577072" y="0"/>
                </a:moveTo>
                <a:lnTo>
                  <a:pt x="0" y="0"/>
                </a:lnTo>
                <a:lnTo>
                  <a:pt x="0" y="5330952"/>
                </a:lnTo>
                <a:lnTo>
                  <a:pt x="8577072" y="5330952"/>
                </a:lnTo>
                <a:lnTo>
                  <a:pt x="85770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202179" y="220979"/>
            <a:ext cx="3401695" cy="821690"/>
            <a:chOff x="2202179" y="220979"/>
            <a:chExt cx="3401695" cy="821690"/>
          </a:xfrm>
        </p:grpSpPr>
        <p:sp>
          <p:nvSpPr>
            <p:cNvPr id="4" name="object 4"/>
            <p:cNvSpPr/>
            <p:nvPr/>
          </p:nvSpPr>
          <p:spPr>
            <a:xfrm>
              <a:off x="2209799" y="228599"/>
              <a:ext cx="3386454" cy="806450"/>
            </a:xfrm>
            <a:custGeom>
              <a:avLst/>
              <a:gdLst/>
              <a:ahLst/>
              <a:cxnLst/>
              <a:rect l="l" t="t" r="r" b="b"/>
              <a:pathLst>
                <a:path w="3386454" h="806450">
                  <a:moveTo>
                    <a:pt x="3386328" y="0"/>
                  </a:moveTo>
                  <a:lnTo>
                    <a:pt x="0" y="0"/>
                  </a:lnTo>
                  <a:lnTo>
                    <a:pt x="0" y="806196"/>
                  </a:lnTo>
                  <a:lnTo>
                    <a:pt x="3386328" y="806196"/>
                  </a:lnTo>
                  <a:lnTo>
                    <a:pt x="3386328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09799" y="228599"/>
              <a:ext cx="3386454" cy="806450"/>
            </a:xfrm>
            <a:custGeom>
              <a:avLst/>
              <a:gdLst/>
              <a:ahLst/>
              <a:cxnLst/>
              <a:rect l="l" t="t" r="r" b="b"/>
              <a:pathLst>
                <a:path w="3386454" h="806450">
                  <a:moveTo>
                    <a:pt x="0" y="806196"/>
                  </a:moveTo>
                  <a:lnTo>
                    <a:pt x="3386328" y="806196"/>
                  </a:lnTo>
                  <a:lnTo>
                    <a:pt x="3386328" y="0"/>
                  </a:lnTo>
                  <a:lnTo>
                    <a:pt x="0" y="0"/>
                  </a:lnTo>
                  <a:lnTo>
                    <a:pt x="0" y="806196"/>
                  </a:lnTo>
                  <a:close/>
                </a:path>
              </a:pathLst>
            </a:custGeom>
            <a:ln w="15240">
              <a:solidFill>
                <a:srgbClr val="781F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51735" y="339725"/>
            <a:ext cx="30346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90" dirty="0">
                <a:solidFill>
                  <a:srgbClr val="FFFFFF"/>
                </a:solidFill>
                <a:latin typeface="Arial"/>
                <a:cs typeface="Arial"/>
              </a:rPr>
              <a:t>Main</a:t>
            </a:r>
            <a:r>
              <a:rPr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10" dirty="0">
                <a:solidFill>
                  <a:srgbClr val="FFFFFF"/>
                </a:solidFill>
                <a:latin typeface="Arial"/>
                <a:cs typeface="Arial"/>
              </a:rPr>
              <a:t>memory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32180" y="641516"/>
            <a:ext cx="9319895" cy="5945217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000" spc="-40" dirty="0">
                <a:solidFill>
                  <a:srgbClr val="FDFFFF"/>
                </a:solidFill>
                <a:latin typeface="Arial"/>
                <a:cs typeface="Arial"/>
              </a:rPr>
              <a:t>12</a:t>
            </a:r>
            <a:endParaRPr sz="2000" dirty="0">
              <a:latin typeface="Arial"/>
              <a:cs typeface="Arial"/>
            </a:endParaRPr>
          </a:p>
          <a:p>
            <a:pPr marL="1483360" indent="-572135">
              <a:lnSpc>
                <a:spcPct val="100000"/>
              </a:lnSpc>
              <a:spcBef>
                <a:spcPts val="860"/>
              </a:spcBef>
              <a:buClr>
                <a:srgbClr val="A42F0F"/>
              </a:buClr>
              <a:buChar char="•"/>
              <a:tabLst>
                <a:tab pos="1483360" algn="l"/>
                <a:tab pos="1483995" algn="l"/>
              </a:tabLst>
            </a:pPr>
            <a:r>
              <a:rPr sz="2800" spc="-140" dirty="0">
                <a:latin typeface="Arial"/>
                <a:cs typeface="Arial"/>
              </a:rPr>
              <a:t>Basic </a:t>
            </a:r>
            <a:r>
              <a:rPr sz="2800" spc="20" dirty="0">
                <a:latin typeface="Arial"/>
                <a:cs typeface="Arial"/>
              </a:rPr>
              <a:t>memory </a:t>
            </a:r>
            <a:r>
              <a:rPr sz="2800" spc="90" dirty="0">
                <a:latin typeface="Arial"/>
                <a:cs typeface="Arial"/>
              </a:rPr>
              <a:t>of </a:t>
            </a:r>
            <a:r>
              <a:rPr sz="2800" spc="30" dirty="0">
                <a:latin typeface="Arial"/>
                <a:cs typeface="Arial"/>
              </a:rPr>
              <a:t>the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30" dirty="0">
                <a:latin typeface="Arial"/>
                <a:cs typeface="Arial"/>
              </a:rPr>
              <a:t>computer</a:t>
            </a:r>
            <a:endParaRPr sz="2800" dirty="0">
              <a:latin typeface="Arial"/>
              <a:cs typeface="Arial"/>
            </a:endParaRPr>
          </a:p>
          <a:p>
            <a:pPr marL="1581150" indent="-669290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Char char="•"/>
              <a:tabLst>
                <a:tab pos="1580515" algn="l"/>
                <a:tab pos="1581150" algn="l"/>
              </a:tabLst>
            </a:pPr>
            <a:r>
              <a:rPr sz="2800" spc="-15" dirty="0">
                <a:latin typeface="Arial"/>
                <a:cs typeface="Arial"/>
              </a:rPr>
              <a:t>Temprorary </a:t>
            </a:r>
            <a:r>
              <a:rPr sz="2800" spc="20" dirty="0">
                <a:latin typeface="Arial"/>
                <a:cs typeface="Arial"/>
              </a:rPr>
              <a:t>memory </a:t>
            </a:r>
            <a:r>
              <a:rPr sz="2800" spc="-25" dirty="0">
                <a:latin typeface="Arial"/>
                <a:cs typeface="Arial"/>
              </a:rPr>
              <a:t>except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lang="en-US" sz="2800" spc="65" dirty="0" smtClean="0">
                <a:latin typeface="Arial"/>
                <a:cs typeface="Arial"/>
              </a:rPr>
              <a:t>ROM</a:t>
            </a:r>
            <a:endParaRPr sz="2800" dirty="0">
              <a:latin typeface="Arial"/>
              <a:cs typeface="Arial"/>
            </a:endParaRPr>
          </a:p>
          <a:p>
            <a:pPr marL="1483360" indent="-572135">
              <a:lnSpc>
                <a:spcPct val="100000"/>
              </a:lnSpc>
              <a:spcBef>
                <a:spcPts val="1015"/>
              </a:spcBef>
              <a:buClr>
                <a:srgbClr val="A42F0F"/>
              </a:buClr>
              <a:buChar char="•"/>
              <a:tabLst>
                <a:tab pos="1483360" algn="l"/>
                <a:tab pos="1483995" algn="l"/>
              </a:tabLst>
            </a:pPr>
            <a:r>
              <a:rPr sz="2800" spc="-100" dirty="0">
                <a:latin typeface="Arial"/>
                <a:cs typeface="Arial"/>
              </a:rPr>
              <a:t>Faster </a:t>
            </a:r>
            <a:r>
              <a:rPr sz="2800" spc="70" dirty="0">
                <a:latin typeface="Arial"/>
                <a:cs typeface="Arial"/>
              </a:rPr>
              <a:t>for </a:t>
            </a:r>
            <a:r>
              <a:rPr sz="2800" spc="-30" dirty="0">
                <a:latin typeface="Arial"/>
                <a:cs typeface="Arial"/>
              </a:rPr>
              <a:t>read </a:t>
            </a:r>
            <a:r>
              <a:rPr sz="2800" spc="30" dirty="0">
                <a:latin typeface="Arial"/>
                <a:cs typeface="Arial"/>
              </a:rPr>
              <a:t>write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30" dirty="0">
                <a:latin typeface="Arial"/>
                <a:cs typeface="Arial"/>
              </a:rPr>
              <a:t>operation</a:t>
            </a:r>
            <a:endParaRPr sz="2800" dirty="0">
              <a:latin typeface="Arial"/>
              <a:cs typeface="Arial"/>
            </a:endParaRPr>
          </a:p>
          <a:p>
            <a:pPr marL="1483360" indent="-572135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Char char="•"/>
              <a:tabLst>
                <a:tab pos="1483360" algn="l"/>
                <a:tab pos="1483995" algn="l"/>
              </a:tabLst>
            </a:pPr>
            <a:r>
              <a:rPr sz="2800" spc="-100" dirty="0">
                <a:latin typeface="Arial"/>
                <a:cs typeface="Arial"/>
              </a:rPr>
              <a:t>Expensive </a:t>
            </a:r>
            <a:r>
              <a:rPr sz="2800" spc="10" dirty="0">
                <a:latin typeface="Arial"/>
                <a:cs typeface="Arial"/>
              </a:rPr>
              <a:t>internal </a:t>
            </a:r>
            <a:r>
              <a:rPr sz="2800" spc="20" dirty="0">
                <a:latin typeface="Arial"/>
                <a:cs typeface="Arial"/>
              </a:rPr>
              <a:t>memory </a:t>
            </a:r>
            <a:r>
              <a:rPr sz="2800" spc="-70" dirty="0">
                <a:latin typeface="Arial"/>
                <a:cs typeface="Arial"/>
              </a:rPr>
              <a:t>so </a:t>
            </a:r>
            <a:r>
              <a:rPr sz="2800" spc="90" dirty="0">
                <a:latin typeface="Arial"/>
                <a:cs typeface="Arial"/>
              </a:rPr>
              <a:t>not </a:t>
            </a:r>
            <a:r>
              <a:rPr sz="2800" spc="10" dirty="0">
                <a:latin typeface="Arial"/>
                <a:cs typeface="Arial"/>
              </a:rPr>
              <a:t>portable.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A42F0F"/>
              </a:buClr>
              <a:buFont typeface="Arial"/>
              <a:buChar char="•"/>
            </a:pPr>
            <a:endParaRPr sz="5350" dirty="0">
              <a:latin typeface="Arial"/>
              <a:cs typeface="Arial"/>
            </a:endParaRPr>
          </a:p>
          <a:p>
            <a:pPr marL="1369060">
              <a:lnSpc>
                <a:spcPct val="100000"/>
              </a:lnSpc>
            </a:pPr>
            <a:r>
              <a:rPr sz="3200" spc="180" dirty="0">
                <a:solidFill>
                  <a:srgbClr val="A42F0F"/>
                </a:solidFill>
                <a:latin typeface="Arial"/>
                <a:cs typeface="Arial"/>
              </a:rPr>
              <a:t></a:t>
            </a:r>
            <a:r>
              <a:rPr sz="3200" b="1" spc="180" dirty="0">
                <a:solidFill>
                  <a:srgbClr val="C00000"/>
                </a:solidFill>
                <a:latin typeface="Arial"/>
                <a:cs typeface="Arial"/>
              </a:rPr>
              <a:t>RAM</a:t>
            </a:r>
            <a:endParaRPr sz="3200" dirty="0">
              <a:latin typeface="Arial"/>
              <a:cs typeface="Arial"/>
            </a:endParaRPr>
          </a:p>
          <a:p>
            <a:pPr marL="1483360" indent="-572135">
              <a:lnSpc>
                <a:spcPct val="100000"/>
              </a:lnSpc>
              <a:spcBef>
                <a:spcPts val="175"/>
              </a:spcBef>
              <a:buClr>
                <a:srgbClr val="A42F0F"/>
              </a:buClr>
              <a:buChar char="•"/>
              <a:tabLst>
                <a:tab pos="1483360" algn="l"/>
                <a:tab pos="1483995" algn="l"/>
              </a:tabLst>
            </a:pPr>
            <a:r>
              <a:rPr sz="2800" dirty="0">
                <a:latin typeface="Arial"/>
                <a:cs typeface="Arial"/>
              </a:rPr>
              <a:t>Volatile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memory.</a:t>
            </a:r>
            <a:endParaRPr sz="2800" dirty="0">
              <a:latin typeface="Arial"/>
              <a:cs typeface="Arial"/>
            </a:endParaRPr>
          </a:p>
          <a:p>
            <a:pPr marL="1483360" indent="-572135">
              <a:lnSpc>
                <a:spcPct val="100000"/>
              </a:lnSpc>
              <a:spcBef>
                <a:spcPts val="1000"/>
              </a:spcBef>
              <a:buClr>
                <a:srgbClr val="A42F0F"/>
              </a:buClr>
              <a:buChar char="•"/>
              <a:tabLst>
                <a:tab pos="1483360" algn="l"/>
                <a:tab pos="1483995" algn="l"/>
              </a:tabLst>
            </a:pPr>
            <a:r>
              <a:rPr sz="2800" spc="-70" dirty="0" smtClean="0">
                <a:latin typeface="Arial"/>
                <a:cs typeface="Arial"/>
              </a:rPr>
              <a:t>Store</a:t>
            </a:r>
            <a:r>
              <a:rPr lang="en-US" sz="2800" spc="-70" dirty="0" smtClean="0">
                <a:latin typeface="Arial"/>
                <a:cs typeface="Arial"/>
              </a:rPr>
              <a:t> the</a:t>
            </a:r>
            <a:r>
              <a:rPr sz="2800" spc="-70" dirty="0" smtClean="0">
                <a:latin typeface="Arial"/>
                <a:cs typeface="Arial"/>
              </a:rPr>
              <a:t> </a:t>
            </a:r>
            <a:r>
              <a:rPr sz="2800" spc="45" dirty="0">
                <a:latin typeface="Arial"/>
                <a:cs typeface="Arial"/>
              </a:rPr>
              <a:t>information </a:t>
            </a:r>
            <a:r>
              <a:rPr sz="2800" spc="15" dirty="0">
                <a:latin typeface="Arial"/>
                <a:cs typeface="Arial"/>
              </a:rPr>
              <a:t>required </a:t>
            </a:r>
            <a:r>
              <a:rPr sz="2800" spc="50" dirty="0">
                <a:latin typeface="Arial"/>
                <a:cs typeface="Arial"/>
              </a:rPr>
              <a:t>during</a:t>
            </a:r>
            <a:r>
              <a:rPr sz="2800" spc="-15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processing</a:t>
            </a:r>
            <a:endParaRPr sz="2800" dirty="0">
              <a:latin typeface="Arial"/>
              <a:cs typeface="Arial"/>
            </a:endParaRPr>
          </a:p>
          <a:p>
            <a:pPr marL="911860" marR="5080">
              <a:lnSpc>
                <a:spcPct val="100000"/>
              </a:lnSpc>
              <a:spcBef>
                <a:spcPts val="1005"/>
              </a:spcBef>
            </a:pPr>
            <a:r>
              <a:rPr sz="2800" spc="-60" dirty="0">
                <a:latin typeface="Arial"/>
                <a:cs typeface="Arial"/>
              </a:rPr>
              <a:t>Two </a:t>
            </a:r>
            <a:r>
              <a:rPr sz="2800" spc="-20" dirty="0">
                <a:latin typeface="Arial"/>
                <a:cs typeface="Arial"/>
              </a:rPr>
              <a:t>types </a:t>
            </a:r>
            <a:r>
              <a:rPr sz="2800" spc="90" dirty="0">
                <a:latin typeface="Arial"/>
                <a:cs typeface="Arial"/>
              </a:rPr>
              <a:t>of </a:t>
            </a:r>
            <a:r>
              <a:rPr sz="2800" spc="25" dirty="0">
                <a:latin typeface="Arial"/>
                <a:cs typeface="Arial"/>
              </a:rPr>
              <a:t>random </a:t>
            </a:r>
            <a:r>
              <a:rPr sz="2800" spc="-45" dirty="0">
                <a:latin typeface="Arial"/>
                <a:cs typeface="Arial"/>
              </a:rPr>
              <a:t>Static </a:t>
            </a:r>
            <a:r>
              <a:rPr sz="2800" spc="-140" dirty="0" smtClean="0">
                <a:latin typeface="Arial"/>
                <a:cs typeface="Arial"/>
              </a:rPr>
              <a:t>R</a:t>
            </a:r>
            <a:r>
              <a:rPr lang="en-US" sz="2800" spc="-140" dirty="0" smtClean="0">
                <a:latin typeface="Arial"/>
                <a:cs typeface="Arial"/>
              </a:rPr>
              <a:t>AM</a:t>
            </a:r>
            <a:r>
              <a:rPr sz="2800" spc="-140" dirty="0" smtClean="0">
                <a:latin typeface="Arial"/>
                <a:cs typeface="Arial"/>
              </a:rPr>
              <a:t>(SRAM</a:t>
            </a:r>
            <a:r>
              <a:rPr sz="2800" spc="-140" dirty="0">
                <a:latin typeface="Arial"/>
                <a:cs typeface="Arial"/>
              </a:rPr>
              <a:t>) </a:t>
            </a:r>
            <a:r>
              <a:rPr sz="2800" spc="-10" dirty="0">
                <a:latin typeface="Arial"/>
                <a:cs typeface="Arial"/>
              </a:rPr>
              <a:t>and </a:t>
            </a:r>
            <a:r>
              <a:rPr sz="2800" spc="-30" dirty="0">
                <a:latin typeface="Arial"/>
                <a:cs typeface="Arial"/>
              </a:rPr>
              <a:t>Dynamic  </a:t>
            </a:r>
            <a:r>
              <a:rPr sz="2800" spc="-105" dirty="0" smtClean="0">
                <a:latin typeface="Arial"/>
                <a:cs typeface="Arial"/>
              </a:rPr>
              <a:t>R</a:t>
            </a:r>
            <a:r>
              <a:rPr lang="en-US" sz="2800" spc="-105" dirty="0" smtClean="0">
                <a:latin typeface="Arial"/>
                <a:cs typeface="Arial"/>
              </a:rPr>
              <a:t>AM</a:t>
            </a:r>
            <a:r>
              <a:rPr sz="2800" spc="-105" dirty="0" smtClean="0">
                <a:latin typeface="Arial"/>
                <a:cs typeface="Arial"/>
              </a:rPr>
              <a:t>(DRAM</a:t>
            </a:r>
            <a:r>
              <a:rPr sz="2800" spc="-105" dirty="0"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8730" y="3655567"/>
            <a:ext cx="389127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A42F0F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spc="25" dirty="0">
                <a:solidFill>
                  <a:srgbClr val="404040"/>
                </a:solidFill>
                <a:latin typeface="Arial"/>
                <a:cs typeface="Arial"/>
              </a:rPr>
              <a:t>Information 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is </a:t>
            </a:r>
            <a:r>
              <a:rPr sz="2000" spc="10" dirty="0">
                <a:solidFill>
                  <a:srgbClr val="404040"/>
                </a:solidFill>
                <a:latin typeface="Arial"/>
                <a:cs typeface="Arial"/>
              </a:rPr>
              <a:t>stored </a:t>
            </a:r>
            <a:r>
              <a:rPr sz="2000" spc="25" dirty="0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sz="2000" spc="55" dirty="0">
                <a:solidFill>
                  <a:srgbClr val="404040"/>
                </a:solidFill>
                <a:latin typeface="Arial"/>
                <a:cs typeface="Arial"/>
              </a:rPr>
              <a:t>form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8730" y="3834231"/>
            <a:ext cx="1200150" cy="88900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95"/>
              </a:spcBef>
            </a:pPr>
            <a:r>
              <a:rPr sz="2000" spc="10" dirty="0">
                <a:solidFill>
                  <a:srgbClr val="404040"/>
                </a:solidFill>
                <a:latin typeface="Arial"/>
                <a:cs typeface="Arial"/>
              </a:rPr>
              <a:t>voltage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A42F0F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faster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80530" y="2917951"/>
            <a:ext cx="32924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lr>
                <a:srgbClr val="A42F0F"/>
              </a:buClr>
              <a:buChar char="•"/>
              <a:tabLst>
                <a:tab pos="355600" algn="l"/>
                <a:tab pos="356235" algn="l"/>
              </a:tabLst>
            </a:pPr>
            <a:r>
              <a:rPr sz="2000" spc="-95" dirty="0">
                <a:solidFill>
                  <a:srgbClr val="404040"/>
                </a:solidFill>
                <a:latin typeface="Arial"/>
                <a:cs typeface="Arial"/>
              </a:rPr>
              <a:t>Loses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its </a:t>
            </a:r>
            <a:r>
              <a:rPr sz="2000" spc="30" dirty="0">
                <a:solidFill>
                  <a:srgbClr val="404040"/>
                </a:solidFill>
                <a:latin typeface="Arial"/>
                <a:cs typeface="Arial"/>
              </a:rPr>
              <a:t>content </a:t>
            </a:r>
            <a:r>
              <a:rPr sz="2000" spc="10" dirty="0">
                <a:solidFill>
                  <a:srgbClr val="404040"/>
                </a:solidFill>
                <a:latin typeface="Arial"/>
                <a:cs typeface="Arial"/>
              </a:rPr>
              <a:t>after</a:t>
            </a: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few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23684" y="3222751"/>
            <a:ext cx="93471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seconds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80530" y="3655567"/>
            <a:ext cx="342137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lr>
                <a:srgbClr val="A42F0F"/>
              </a:buClr>
              <a:buChar char="•"/>
              <a:tabLst>
                <a:tab pos="355600" algn="l"/>
                <a:tab pos="356235" algn="l"/>
              </a:tabLst>
            </a:pPr>
            <a:r>
              <a:rPr sz="2000" spc="25" dirty="0">
                <a:solidFill>
                  <a:srgbClr val="404040"/>
                </a:solidFill>
                <a:latin typeface="Arial"/>
                <a:cs typeface="Arial"/>
              </a:rPr>
              <a:t>Information 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is </a:t>
            </a:r>
            <a:r>
              <a:rPr sz="2000" spc="10" dirty="0">
                <a:solidFill>
                  <a:srgbClr val="404040"/>
                </a:solidFill>
                <a:latin typeface="Arial"/>
                <a:cs typeface="Arial"/>
              </a:rPr>
              <a:t>stored </a:t>
            </a:r>
            <a:r>
              <a:rPr sz="2000" spc="25" dirty="0">
                <a:solidFill>
                  <a:srgbClr val="404040"/>
                </a:solidFill>
                <a:latin typeface="Arial"/>
                <a:cs typeface="Arial"/>
              </a:rPr>
              <a:t>in</a:t>
            </a: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80530" y="3834231"/>
            <a:ext cx="2037080" cy="88900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95"/>
              </a:spcBef>
            </a:pPr>
            <a:r>
              <a:rPr sz="2000" spc="55" dirty="0">
                <a:solidFill>
                  <a:srgbClr val="404040"/>
                </a:solidFill>
                <a:latin typeface="Arial"/>
                <a:cs typeface="Arial"/>
              </a:rPr>
              <a:t>form </a:t>
            </a:r>
            <a:r>
              <a:rPr sz="2000" spc="6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000" spc="-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charge</a:t>
            </a:r>
            <a:endParaRPr sz="2000">
              <a:latin typeface="Arial"/>
              <a:cs typeface="Arial"/>
            </a:endParaRPr>
          </a:p>
          <a:p>
            <a:pPr marL="355600" indent="-343535">
              <a:lnSpc>
                <a:spcPct val="100000"/>
              </a:lnSpc>
              <a:spcBef>
                <a:spcPts val="1000"/>
              </a:spcBef>
              <a:buClr>
                <a:srgbClr val="A42F0F"/>
              </a:buClr>
              <a:buChar char="•"/>
              <a:tabLst>
                <a:tab pos="355600" algn="l"/>
                <a:tab pos="356235" algn="l"/>
              </a:tabLst>
            </a:pP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slower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301496" y="2494788"/>
            <a:ext cx="1546860" cy="487680"/>
            <a:chOff x="1301496" y="2494788"/>
            <a:chExt cx="1546860" cy="487680"/>
          </a:xfrm>
        </p:grpSpPr>
        <p:sp>
          <p:nvSpPr>
            <p:cNvPr id="9" name="object 9"/>
            <p:cNvSpPr/>
            <p:nvPr/>
          </p:nvSpPr>
          <p:spPr>
            <a:xfrm>
              <a:off x="1312926" y="2506218"/>
              <a:ext cx="1524000" cy="464820"/>
            </a:xfrm>
            <a:custGeom>
              <a:avLst/>
              <a:gdLst/>
              <a:ahLst/>
              <a:cxnLst/>
              <a:rect l="l" t="t" r="r" b="b"/>
              <a:pathLst>
                <a:path w="1524000" h="464819">
                  <a:moveTo>
                    <a:pt x="1524000" y="0"/>
                  </a:moveTo>
                  <a:lnTo>
                    <a:pt x="0" y="0"/>
                  </a:lnTo>
                  <a:lnTo>
                    <a:pt x="0" y="464820"/>
                  </a:lnTo>
                  <a:lnTo>
                    <a:pt x="1524000" y="464820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12926" y="2506218"/>
              <a:ext cx="1524000" cy="464820"/>
            </a:xfrm>
            <a:custGeom>
              <a:avLst/>
              <a:gdLst/>
              <a:ahLst/>
              <a:cxnLst/>
              <a:rect l="l" t="t" r="r" b="b"/>
              <a:pathLst>
                <a:path w="1524000" h="464819">
                  <a:moveTo>
                    <a:pt x="0" y="464820"/>
                  </a:moveTo>
                  <a:lnTo>
                    <a:pt x="1524000" y="464820"/>
                  </a:lnTo>
                  <a:lnTo>
                    <a:pt x="1524000" y="0"/>
                  </a:lnTo>
                  <a:lnTo>
                    <a:pt x="0" y="0"/>
                  </a:lnTo>
                  <a:lnTo>
                    <a:pt x="0" y="464820"/>
                  </a:lnTo>
                  <a:close/>
                </a:path>
              </a:pathLst>
            </a:custGeom>
            <a:ln w="2286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268730" y="2400300"/>
            <a:ext cx="3730625" cy="1257300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476884">
              <a:lnSpc>
                <a:spcPct val="100000"/>
              </a:lnSpc>
              <a:spcBef>
                <a:spcPts val="1350"/>
              </a:spcBef>
            </a:pPr>
            <a:r>
              <a:rPr sz="2000" spc="-110" dirty="0">
                <a:solidFill>
                  <a:srgbClr val="FFFFFF"/>
                </a:solidFill>
                <a:latin typeface="Arial"/>
                <a:cs typeface="Arial"/>
              </a:rPr>
              <a:t>SRAM</a:t>
            </a:r>
            <a:endParaRPr sz="20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250"/>
              </a:spcBef>
              <a:buClr>
                <a:srgbClr val="A42F0F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spc="-55" dirty="0">
                <a:solidFill>
                  <a:srgbClr val="404040"/>
                </a:solidFill>
                <a:latin typeface="Arial"/>
                <a:cs typeface="Arial"/>
              </a:rPr>
              <a:t>Does </a:t>
            </a:r>
            <a:r>
              <a:rPr sz="2000" spc="70" dirty="0">
                <a:solidFill>
                  <a:srgbClr val="404040"/>
                </a:solidFill>
                <a:latin typeface="Arial"/>
                <a:cs typeface="Arial"/>
              </a:rPr>
              <a:t>not 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lose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its </a:t>
            </a:r>
            <a:r>
              <a:rPr sz="2000" spc="30" dirty="0">
                <a:solidFill>
                  <a:srgbClr val="404040"/>
                </a:solidFill>
                <a:latin typeface="Arial"/>
                <a:cs typeface="Arial"/>
              </a:rPr>
              <a:t>content</a:t>
            </a:r>
            <a:r>
              <a:rPr sz="2000" spc="-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404040"/>
                </a:solidFill>
                <a:latin typeface="Arial"/>
                <a:cs typeface="Arial"/>
              </a:rPr>
              <a:t>until  </a:t>
            </a:r>
            <a:r>
              <a:rPr sz="2000" spc="25" dirty="0">
                <a:solidFill>
                  <a:srgbClr val="404040"/>
                </a:solidFill>
                <a:latin typeface="Arial"/>
                <a:cs typeface="Arial"/>
              </a:rPr>
              <a:t>computer </a:t>
            </a:r>
            <a:r>
              <a:rPr sz="2000" spc="-60" dirty="0">
                <a:solidFill>
                  <a:srgbClr val="404040"/>
                </a:solidFill>
                <a:latin typeface="Arial"/>
                <a:cs typeface="Arial"/>
              </a:rPr>
              <a:t>is </a:t>
            </a:r>
            <a:r>
              <a:rPr sz="2000" spc="30" dirty="0">
                <a:solidFill>
                  <a:srgbClr val="404040"/>
                </a:solidFill>
                <a:latin typeface="Arial"/>
                <a:cs typeface="Arial"/>
              </a:rPr>
              <a:t>turned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404040"/>
                </a:solidFill>
                <a:latin typeface="Arial"/>
                <a:cs typeface="Arial"/>
              </a:rPr>
              <a:t>off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302502" y="2438400"/>
            <a:ext cx="1437640" cy="527685"/>
          </a:xfrm>
          <a:custGeom>
            <a:avLst/>
            <a:gdLst/>
            <a:ahLst/>
            <a:cxnLst/>
            <a:rect l="l" t="t" r="r" b="b"/>
            <a:pathLst>
              <a:path w="1437640" h="527685">
                <a:moveTo>
                  <a:pt x="1437131" y="0"/>
                </a:moveTo>
                <a:lnTo>
                  <a:pt x="0" y="0"/>
                </a:lnTo>
                <a:lnTo>
                  <a:pt x="0" y="527303"/>
                </a:lnTo>
                <a:lnTo>
                  <a:pt x="1437131" y="527303"/>
                </a:lnTo>
                <a:lnTo>
                  <a:pt x="1437131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629400" y="2514600"/>
            <a:ext cx="7486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5" dirty="0">
                <a:solidFill>
                  <a:srgbClr val="FFFFFF"/>
                </a:solidFill>
                <a:latin typeface="Arial"/>
                <a:cs typeface="Arial"/>
              </a:rPr>
              <a:t>DRAM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076069" y="470661"/>
            <a:ext cx="3244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275" dirty="0">
                <a:solidFill>
                  <a:srgbClr val="C00000"/>
                </a:solidFill>
                <a:latin typeface="Arial"/>
                <a:cs typeface="Arial"/>
              </a:rPr>
              <a:t>TYPES </a:t>
            </a:r>
            <a:r>
              <a:rPr b="1" spc="-210" dirty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b="1" spc="18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b="1" spc="40" dirty="0">
                <a:solidFill>
                  <a:srgbClr val="C00000"/>
                </a:solidFill>
                <a:latin typeface="Arial"/>
                <a:cs typeface="Arial"/>
              </a:rPr>
              <a:t>RAM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32180" y="720089"/>
            <a:ext cx="2997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40" dirty="0">
                <a:solidFill>
                  <a:srgbClr val="FDFFFF"/>
                </a:solidFill>
                <a:latin typeface="Arial"/>
                <a:cs typeface="Arial"/>
              </a:rPr>
              <a:t>13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61947" y="2572442"/>
            <a:ext cx="9077453" cy="1688924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0"/>
              </a:spcBef>
              <a:buClr>
                <a:srgbClr val="A42F0F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Permanent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20" dirty="0">
                <a:solidFill>
                  <a:srgbClr val="404040"/>
                </a:solidFill>
                <a:latin typeface="Arial"/>
                <a:cs typeface="Arial"/>
              </a:rPr>
              <a:t>memory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A42F0F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70" dirty="0" smtClean="0">
                <a:solidFill>
                  <a:srgbClr val="404040"/>
                </a:solidFill>
                <a:latin typeface="Arial"/>
                <a:cs typeface="Arial"/>
              </a:rPr>
              <a:t>Store</a:t>
            </a:r>
            <a:r>
              <a:rPr lang="en-US" sz="2800" spc="-70" dirty="0" smtClean="0">
                <a:solidFill>
                  <a:srgbClr val="404040"/>
                </a:solidFill>
                <a:latin typeface="Arial"/>
                <a:cs typeface="Arial"/>
              </a:rPr>
              <a:t> the</a:t>
            </a:r>
            <a:r>
              <a:rPr sz="2800" spc="-70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50" dirty="0">
                <a:solidFill>
                  <a:srgbClr val="404040"/>
                </a:solidFill>
                <a:latin typeface="Arial"/>
                <a:cs typeface="Arial"/>
              </a:rPr>
              <a:t>information </a:t>
            </a:r>
            <a:r>
              <a:rPr sz="2800" spc="15" dirty="0">
                <a:solidFill>
                  <a:srgbClr val="404040"/>
                </a:solidFill>
                <a:latin typeface="Arial"/>
                <a:cs typeface="Arial"/>
              </a:rPr>
              <a:t>required </a:t>
            </a:r>
            <a:r>
              <a:rPr sz="2800" spc="75" dirty="0">
                <a:solidFill>
                  <a:srgbClr val="404040"/>
                </a:solidFill>
                <a:latin typeface="Arial"/>
                <a:cs typeface="Arial"/>
              </a:rPr>
              <a:t>for </a:t>
            </a:r>
            <a:r>
              <a:rPr sz="2800" spc="35" dirty="0">
                <a:solidFill>
                  <a:srgbClr val="404040"/>
                </a:solidFill>
                <a:latin typeface="Arial"/>
                <a:cs typeface="Arial"/>
              </a:rPr>
              <a:t>computer</a:t>
            </a:r>
            <a:r>
              <a:rPr sz="2800" spc="-1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404040"/>
                </a:solidFill>
                <a:latin typeface="Arial"/>
                <a:cs typeface="Arial"/>
              </a:rPr>
              <a:t>operations</a:t>
            </a:r>
            <a:endParaRPr sz="2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A42F0F"/>
              </a:buClr>
              <a:buChar char="•"/>
              <a:tabLst>
                <a:tab pos="354965" algn="l"/>
                <a:tab pos="355600" algn="l"/>
              </a:tabLst>
            </a:pPr>
            <a:r>
              <a:rPr sz="2800" spc="-105" dirty="0">
                <a:solidFill>
                  <a:srgbClr val="404040"/>
                </a:solidFill>
                <a:latin typeface="Arial"/>
                <a:cs typeface="Arial"/>
              </a:rPr>
              <a:t>Types </a:t>
            </a:r>
            <a:r>
              <a:rPr sz="2800" spc="8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800" spc="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sz="2800" spc="-155" dirty="0" smtClean="0">
                <a:solidFill>
                  <a:srgbClr val="404040"/>
                </a:solidFill>
                <a:latin typeface="Arial"/>
                <a:cs typeface="Arial"/>
              </a:rPr>
              <a:t>ROM </a:t>
            </a:r>
            <a:r>
              <a:rPr sz="2800" spc="-155" dirty="0" smtClean="0">
                <a:solidFill>
                  <a:srgbClr val="404040"/>
                </a:solidFill>
                <a:latin typeface="Arial"/>
                <a:cs typeface="Arial"/>
              </a:rPr>
              <a:t>(PROM,EPROM,EEPROM</a:t>
            </a:r>
            <a:r>
              <a:rPr sz="2800" spc="-155" dirty="0">
                <a:solidFill>
                  <a:srgbClr val="404040"/>
                </a:solidFill>
                <a:latin typeface="Arial"/>
                <a:cs typeface="Arial"/>
              </a:rPr>
              <a:t>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94305" y="827354"/>
            <a:ext cx="11093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40" dirty="0">
                <a:solidFill>
                  <a:srgbClr val="C00000"/>
                </a:solidFill>
                <a:latin typeface="Arial"/>
                <a:cs typeface="Arial"/>
              </a:rPr>
              <a:t>ROM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54786" y="690499"/>
            <a:ext cx="2997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40" dirty="0">
                <a:solidFill>
                  <a:srgbClr val="FDFFFF"/>
                </a:solidFill>
                <a:latin typeface="Arial"/>
                <a:cs typeface="Arial"/>
              </a:rPr>
              <a:t>14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1680"/>
            <a:ext cx="36620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0" dirty="0">
                <a:solidFill>
                  <a:srgbClr val="C00000"/>
                </a:solidFill>
                <a:latin typeface="Verdana"/>
                <a:cs typeface="Verdana"/>
              </a:rPr>
              <a:t>Boot </a:t>
            </a:r>
            <a:r>
              <a:rPr spc="-270" dirty="0">
                <a:solidFill>
                  <a:srgbClr val="C00000"/>
                </a:solidFill>
                <a:latin typeface="Verdana"/>
                <a:cs typeface="Verdana"/>
              </a:rPr>
              <a:t>Strap</a:t>
            </a:r>
            <a:r>
              <a:rPr spc="-33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pc="-155" dirty="0">
                <a:solidFill>
                  <a:srgbClr val="C00000"/>
                </a:solidFill>
                <a:latin typeface="Verdana"/>
                <a:cs typeface="Verdana"/>
              </a:rPr>
              <a:t>loader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90650" y="2158110"/>
            <a:ext cx="9281160" cy="2839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A42F0F"/>
              </a:buClr>
              <a:buFont typeface="Wingdings"/>
              <a:buChar char=""/>
              <a:tabLst>
                <a:tab pos="355600" algn="l"/>
                <a:tab pos="4975860" algn="l"/>
              </a:tabLst>
            </a:pPr>
            <a:r>
              <a:rPr sz="2400" spc="-190" dirty="0">
                <a:solidFill>
                  <a:srgbClr val="404040"/>
                </a:solidFill>
                <a:latin typeface="Verdana"/>
                <a:cs typeface="Verdana"/>
              </a:rPr>
              <a:t>Initial </a:t>
            </a:r>
            <a:r>
              <a:rPr sz="2400" spc="-125" dirty="0">
                <a:solidFill>
                  <a:srgbClr val="404040"/>
                </a:solidFill>
                <a:latin typeface="Verdana"/>
                <a:cs typeface="Verdana"/>
              </a:rPr>
              <a:t>program </a:t>
            </a:r>
            <a:r>
              <a:rPr sz="2400" spc="-145" dirty="0">
                <a:solidFill>
                  <a:srgbClr val="404040"/>
                </a:solidFill>
                <a:latin typeface="Verdana"/>
                <a:cs typeface="Verdana"/>
              </a:rPr>
              <a:t>whose </a:t>
            </a:r>
            <a:r>
              <a:rPr sz="2400" spc="-120" dirty="0">
                <a:solidFill>
                  <a:srgbClr val="404040"/>
                </a:solidFill>
                <a:latin typeface="Verdana"/>
                <a:cs typeface="Verdana"/>
              </a:rPr>
              <a:t>function </a:t>
            </a:r>
            <a:r>
              <a:rPr sz="2400" spc="-190" dirty="0">
                <a:solidFill>
                  <a:srgbClr val="404040"/>
                </a:solidFill>
                <a:latin typeface="Verdana"/>
                <a:cs typeface="Verdana"/>
              </a:rPr>
              <a:t>is </a:t>
            </a:r>
            <a:r>
              <a:rPr sz="2400" spc="-90" dirty="0">
                <a:solidFill>
                  <a:srgbClr val="404040"/>
                </a:solidFill>
                <a:latin typeface="Verdana"/>
                <a:cs typeface="Verdana"/>
              </a:rPr>
              <a:t>to </a:t>
            </a:r>
            <a:r>
              <a:rPr sz="2400" spc="-170" dirty="0">
                <a:solidFill>
                  <a:srgbClr val="404040"/>
                </a:solidFill>
                <a:latin typeface="Verdana"/>
                <a:cs typeface="Verdana"/>
              </a:rPr>
              <a:t>start </a:t>
            </a:r>
            <a:r>
              <a:rPr sz="2400" spc="-145" dirty="0">
                <a:solidFill>
                  <a:srgbClr val="404040"/>
                </a:solidFill>
                <a:latin typeface="Verdana"/>
                <a:cs typeface="Verdana"/>
              </a:rPr>
              <a:t>the </a:t>
            </a:r>
            <a:r>
              <a:rPr sz="2400" spc="-125" dirty="0">
                <a:solidFill>
                  <a:srgbClr val="404040"/>
                </a:solidFill>
                <a:latin typeface="Verdana"/>
                <a:cs typeface="Verdana"/>
              </a:rPr>
              <a:t>computer </a:t>
            </a:r>
            <a:r>
              <a:rPr sz="2400" spc="-114" dirty="0">
                <a:solidFill>
                  <a:srgbClr val="404040"/>
                </a:solidFill>
                <a:latin typeface="Verdana"/>
                <a:cs typeface="Verdana"/>
              </a:rPr>
              <a:t>operating  </a:t>
            </a:r>
            <a:r>
              <a:rPr sz="2400" spc="-210" dirty="0">
                <a:solidFill>
                  <a:srgbClr val="404040"/>
                </a:solidFill>
                <a:latin typeface="Verdana"/>
                <a:cs typeface="Verdana"/>
              </a:rPr>
              <a:t>system </a:t>
            </a:r>
            <a:r>
              <a:rPr sz="2400" spc="-140" dirty="0">
                <a:solidFill>
                  <a:srgbClr val="404040"/>
                </a:solidFill>
                <a:latin typeface="Verdana"/>
                <a:cs typeface="Verdana"/>
              </a:rPr>
              <a:t>after </a:t>
            </a:r>
            <a:r>
              <a:rPr sz="2400" spc="-145" dirty="0">
                <a:solidFill>
                  <a:srgbClr val="404040"/>
                </a:solidFill>
                <a:latin typeface="Verdana"/>
                <a:cs typeface="Verdana"/>
              </a:rPr>
              <a:t>the </a:t>
            </a:r>
            <a:r>
              <a:rPr sz="2400" spc="-110" dirty="0">
                <a:solidFill>
                  <a:srgbClr val="404040"/>
                </a:solidFill>
                <a:latin typeface="Verdana"/>
                <a:cs typeface="Verdana"/>
              </a:rPr>
              <a:t>power</a:t>
            </a:r>
            <a:r>
              <a:rPr sz="2400" spc="-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400" spc="-190" dirty="0">
                <a:solidFill>
                  <a:srgbClr val="404040"/>
                </a:solidFill>
                <a:latin typeface="Verdana"/>
                <a:cs typeface="Verdana"/>
              </a:rPr>
              <a:t>is</a:t>
            </a:r>
            <a:r>
              <a:rPr sz="24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400" spc="-135" dirty="0" smtClean="0">
                <a:solidFill>
                  <a:srgbClr val="404040"/>
                </a:solidFill>
                <a:latin typeface="Verdana"/>
                <a:cs typeface="Verdana"/>
              </a:rPr>
              <a:t>turned</a:t>
            </a:r>
            <a:r>
              <a:rPr lang="en-US" sz="2400" spc="-135" dirty="0" smtClean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400" spc="-145" dirty="0" smtClean="0">
                <a:solidFill>
                  <a:srgbClr val="404040"/>
                </a:solidFill>
                <a:latin typeface="Verdana"/>
                <a:cs typeface="Verdana"/>
              </a:rPr>
              <a:t>on</a:t>
            </a:r>
            <a:r>
              <a:rPr sz="2400" spc="-145" dirty="0">
                <a:solidFill>
                  <a:srgbClr val="404040"/>
                </a:solidFill>
                <a:latin typeface="Verdana"/>
                <a:cs typeface="Verdana"/>
              </a:rPr>
              <a:t>. </a:t>
            </a:r>
            <a:r>
              <a:rPr sz="2400" spc="-114" dirty="0">
                <a:solidFill>
                  <a:srgbClr val="404040"/>
                </a:solidFill>
                <a:latin typeface="Verdana"/>
                <a:cs typeface="Verdana"/>
              </a:rPr>
              <a:t>and </a:t>
            </a:r>
            <a:r>
              <a:rPr sz="2400" spc="-155" dirty="0">
                <a:solidFill>
                  <a:srgbClr val="404040"/>
                </a:solidFill>
                <a:latin typeface="Verdana"/>
                <a:cs typeface="Verdana"/>
              </a:rPr>
              <a:t>it </a:t>
            </a:r>
            <a:r>
              <a:rPr sz="2400" spc="-190" dirty="0">
                <a:solidFill>
                  <a:srgbClr val="404040"/>
                </a:solidFill>
                <a:latin typeface="Verdana"/>
                <a:cs typeface="Verdana"/>
              </a:rPr>
              <a:t>is </a:t>
            </a:r>
            <a:r>
              <a:rPr sz="2400" spc="-135" dirty="0">
                <a:solidFill>
                  <a:srgbClr val="404040"/>
                </a:solidFill>
                <a:latin typeface="Verdana"/>
                <a:cs typeface="Verdana"/>
              </a:rPr>
              <a:t>stored </a:t>
            </a:r>
            <a:r>
              <a:rPr sz="2400" spc="-130" dirty="0">
                <a:solidFill>
                  <a:srgbClr val="404040"/>
                </a:solidFill>
                <a:latin typeface="Verdana"/>
                <a:cs typeface="Verdana"/>
              </a:rPr>
              <a:t>in </a:t>
            </a:r>
            <a:r>
              <a:rPr sz="2400" spc="-145" dirty="0">
                <a:solidFill>
                  <a:srgbClr val="404040"/>
                </a:solidFill>
                <a:latin typeface="Verdana"/>
                <a:cs typeface="Verdana"/>
              </a:rPr>
              <a:t>the </a:t>
            </a:r>
            <a:r>
              <a:rPr lang="en-US" sz="2400" spc="-145" dirty="0" smtClean="0">
                <a:solidFill>
                  <a:srgbClr val="404040"/>
                </a:solidFill>
                <a:latin typeface="Verdana"/>
                <a:cs typeface="Verdana"/>
              </a:rPr>
              <a:t>ROM</a:t>
            </a:r>
            <a:r>
              <a:rPr sz="2400" spc="-145" dirty="0" smtClean="0">
                <a:solidFill>
                  <a:srgbClr val="404040"/>
                </a:solidFill>
                <a:latin typeface="Verdana"/>
                <a:cs typeface="Verdana"/>
              </a:rPr>
              <a:t>  </a:t>
            </a:r>
            <a:r>
              <a:rPr sz="2400" spc="-85" dirty="0">
                <a:solidFill>
                  <a:srgbClr val="404040"/>
                </a:solidFill>
                <a:latin typeface="Verdana"/>
                <a:cs typeface="Verdana"/>
              </a:rPr>
              <a:t>portion </a:t>
            </a:r>
            <a:r>
              <a:rPr sz="2400" spc="-105" dirty="0">
                <a:solidFill>
                  <a:srgbClr val="404040"/>
                </a:solidFill>
                <a:latin typeface="Verdana"/>
                <a:cs typeface="Verdana"/>
              </a:rPr>
              <a:t>of </a:t>
            </a:r>
            <a:r>
              <a:rPr sz="2400" spc="-145" dirty="0">
                <a:solidFill>
                  <a:srgbClr val="404040"/>
                </a:solidFill>
                <a:latin typeface="Verdana"/>
                <a:cs typeface="Verdana"/>
              </a:rPr>
              <a:t>the </a:t>
            </a:r>
            <a:r>
              <a:rPr sz="2400" spc="-155" dirty="0">
                <a:solidFill>
                  <a:srgbClr val="404040"/>
                </a:solidFill>
                <a:latin typeface="Verdana"/>
                <a:cs typeface="Verdana"/>
              </a:rPr>
              <a:t>main </a:t>
            </a:r>
            <a:r>
              <a:rPr sz="2400" spc="-135" dirty="0" smtClean="0">
                <a:solidFill>
                  <a:srgbClr val="404040"/>
                </a:solidFill>
                <a:latin typeface="Verdana"/>
                <a:cs typeface="Verdana"/>
              </a:rPr>
              <a:t>memory</a:t>
            </a:r>
            <a:r>
              <a:rPr sz="2400" spc="-300" dirty="0" smtClean="0">
                <a:solidFill>
                  <a:srgbClr val="404040"/>
                </a:solidFill>
                <a:latin typeface="Verdana"/>
                <a:cs typeface="Verdana"/>
              </a:rPr>
              <a:t>.</a:t>
            </a:r>
            <a:endParaRPr sz="2400" dirty="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Font typeface="Arial"/>
              <a:buChar char=""/>
              <a:tabLst>
                <a:tab pos="355600" algn="l"/>
              </a:tabLst>
            </a:pPr>
            <a:r>
              <a:rPr sz="2400" spc="-114" dirty="0">
                <a:solidFill>
                  <a:srgbClr val="404040"/>
                </a:solidFill>
                <a:latin typeface="Verdana"/>
                <a:cs typeface="Verdana"/>
              </a:rPr>
              <a:t>Computer </a:t>
            </a:r>
            <a:r>
              <a:rPr sz="2400" spc="-170" dirty="0">
                <a:solidFill>
                  <a:srgbClr val="404040"/>
                </a:solidFill>
                <a:latin typeface="Verdana"/>
                <a:cs typeface="Verdana"/>
              </a:rPr>
              <a:t>start </a:t>
            </a:r>
            <a:r>
              <a:rPr sz="2400" spc="-85" dirty="0">
                <a:solidFill>
                  <a:srgbClr val="404040"/>
                </a:solidFill>
                <a:latin typeface="Verdana"/>
                <a:cs typeface="Verdana"/>
              </a:rPr>
              <a:t>up </a:t>
            </a:r>
            <a:r>
              <a:rPr sz="2400" spc="-185" dirty="0">
                <a:solidFill>
                  <a:srgbClr val="404040"/>
                </a:solidFill>
                <a:latin typeface="Verdana"/>
                <a:cs typeface="Verdana"/>
              </a:rPr>
              <a:t>:starting </a:t>
            </a:r>
            <a:r>
              <a:rPr sz="2400" spc="-145" dirty="0">
                <a:solidFill>
                  <a:srgbClr val="404040"/>
                </a:solidFill>
                <a:latin typeface="Verdana"/>
                <a:cs typeface="Verdana"/>
              </a:rPr>
              <a:t>the execution </a:t>
            </a:r>
            <a:r>
              <a:rPr sz="2400" spc="-105" dirty="0">
                <a:solidFill>
                  <a:srgbClr val="404040"/>
                </a:solidFill>
                <a:latin typeface="Verdana"/>
                <a:cs typeface="Verdana"/>
              </a:rPr>
              <a:t>of </a:t>
            </a:r>
            <a:r>
              <a:rPr sz="2400" spc="-140" dirty="0">
                <a:solidFill>
                  <a:srgbClr val="404040"/>
                </a:solidFill>
                <a:latin typeface="Verdana"/>
                <a:cs typeface="Verdana"/>
              </a:rPr>
              <a:t>initial </a:t>
            </a:r>
            <a:r>
              <a:rPr sz="2400" spc="-125" dirty="0">
                <a:solidFill>
                  <a:srgbClr val="404040"/>
                </a:solidFill>
                <a:latin typeface="Verdana"/>
                <a:cs typeface="Verdana"/>
              </a:rPr>
              <a:t>program</a:t>
            </a:r>
            <a:r>
              <a:rPr sz="2400" spc="-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400" spc="-160" dirty="0">
                <a:solidFill>
                  <a:srgbClr val="404040"/>
                </a:solidFill>
                <a:latin typeface="Verdana"/>
                <a:cs typeface="Verdana"/>
              </a:rPr>
              <a:t>after</a:t>
            </a:r>
            <a:endParaRPr sz="2400" dirty="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</a:pPr>
            <a:r>
              <a:rPr sz="2400" spc="-125" dirty="0">
                <a:solidFill>
                  <a:srgbClr val="404040"/>
                </a:solidFill>
                <a:latin typeface="Verdana"/>
                <a:cs typeface="Verdana"/>
              </a:rPr>
              <a:t>computer </a:t>
            </a:r>
            <a:r>
              <a:rPr sz="2400" spc="-190" dirty="0">
                <a:solidFill>
                  <a:srgbClr val="404040"/>
                </a:solidFill>
                <a:latin typeface="Verdana"/>
                <a:cs typeface="Verdana"/>
              </a:rPr>
              <a:t>is </a:t>
            </a:r>
            <a:r>
              <a:rPr sz="2400" spc="-135" dirty="0">
                <a:solidFill>
                  <a:srgbClr val="404040"/>
                </a:solidFill>
                <a:latin typeface="Verdana"/>
                <a:cs typeface="Verdana"/>
              </a:rPr>
              <a:t>turned</a:t>
            </a:r>
            <a:r>
              <a:rPr sz="2400" spc="-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400" spc="-70" dirty="0">
                <a:solidFill>
                  <a:srgbClr val="404040"/>
                </a:solidFill>
                <a:latin typeface="Verdana"/>
                <a:cs typeface="Verdana"/>
              </a:rPr>
              <a:t>on</a:t>
            </a:r>
            <a:endParaRPr sz="2400" dirty="0">
              <a:latin typeface="Verdana"/>
              <a:cs typeface="Verdana"/>
            </a:endParaRPr>
          </a:p>
          <a:p>
            <a:pPr marL="355600" marR="91440" indent="-342900">
              <a:lnSpc>
                <a:spcPct val="100000"/>
              </a:lnSpc>
              <a:spcBef>
                <a:spcPts val="1000"/>
              </a:spcBef>
              <a:buClr>
                <a:srgbClr val="A42F0F"/>
              </a:buClr>
              <a:buFont typeface="Arial"/>
              <a:buChar char=""/>
              <a:tabLst>
                <a:tab pos="355600" algn="l"/>
              </a:tabLst>
            </a:pPr>
            <a:r>
              <a:rPr sz="2400" spc="-110" dirty="0">
                <a:solidFill>
                  <a:srgbClr val="404040"/>
                </a:solidFill>
                <a:latin typeface="Verdana"/>
                <a:cs typeface="Verdana"/>
              </a:rPr>
              <a:t>Boot </a:t>
            </a:r>
            <a:r>
              <a:rPr sz="2400" spc="-160" dirty="0">
                <a:solidFill>
                  <a:srgbClr val="404040"/>
                </a:solidFill>
                <a:latin typeface="Verdana"/>
                <a:cs typeface="Verdana"/>
              </a:rPr>
              <a:t>strap </a:t>
            </a:r>
            <a:r>
              <a:rPr sz="2400" spc="-110" dirty="0">
                <a:solidFill>
                  <a:srgbClr val="404040"/>
                </a:solidFill>
                <a:latin typeface="Verdana"/>
                <a:cs typeface="Verdana"/>
              </a:rPr>
              <a:t>loader </a:t>
            </a:r>
            <a:r>
              <a:rPr sz="2400" spc="-120" dirty="0">
                <a:solidFill>
                  <a:srgbClr val="404040"/>
                </a:solidFill>
                <a:latin typeface="Verdana"/>
                <a:cs typeface="Verdana"/>
              </a:rPr>
              <a:t>loads </a:t>
            </a:r>
            <a:r>
              <a:rPr sz="2400" spc="-145" dirty="0">
                <a:solidFill>
                  <a:srgbClr val="404040"/>
                </a:solidFill>
                <a:latin typeface="Verdana"/>
                <a:cs typeface="Verdana"/>
              </a:rPr>
              <a:t>the </a:t>
            </a:r>
            <a:r>
              <a:rPr sz="2400" spc="-85" dirty="0">
                <a:solidFill>
                  <a:srgbClr val="404040"/>
                </a:solidFill>
                <a:latin typeface="Verdana"/>
                <a:cs typeface="Verdana"/>
              </a:rPr>
              <a:t>portion </a:t>
            </a:r>
            <a:r>
              <a:rPr sz="2400" spc="-105" dirty="0">
                <a:solidFill>
                  <a:srgbClr val="404040"/>
                </a:solidFill>
                <a:latin typeface="Verdana"/>
                <a:cs typeface="Verdana"/>
              </a:rPr>
              <a:t>of </a:t>
            </a:r>
            <a:r>
              <a:rPr sz="2400" spc="-175" dirty="0">
                <a:solidFill>
                  <a:srgbClr val="404040"/>
                </a:solidFill>
                <a:latin typeface="Verdana"/>
                <a:cs typeface="Verdana"/>
              </a:rPr>
              <a:t>disk </a:t>
            </a:r>
            <a:r>
              <a:rPr sz="2400" spc="-90" dirty="0">
                <a:solidFill>
                  <a:srgbClr val="404040"/>
                </a:solidFill>
                <a:latin typeface="Verdana"/>
                <a:cs typeface="Verdana"/>
              </a:rPr>
              <a:t>to </a:t>
            </a:r>
            <a:r>
              <a:rPr sz="2400" spc="-155" dirty="0">
                <a:solidFill>
                  <a:srgbClr val="404040"/>
                </a:solidFill>
                <a:latin typeface="Verdana"/>
                <a:cs typeface="Verdana"/>
              </a:rPr>
              <a:t>main </a:t>
            </a:r>
            <a:r>
              <a:rPr sz="2400" spc="-135" dirty="0">
                <a:solidFill>
                  <a:srgbClr val="404040"/>
                </a:solidFill>
                <a:latin typeface="Verdana"/>
                <a:cs typeface="Verdana"/>
              </a:rPr>
              <a:t>memory </a:t>
            </a:r>
            <a:r>
              <a:rPr sz="2400" spc="-335" dirty="0">
                <a:solidFill>
                  <a:srgbClr val="404040"/>
                </a:solidFill>
                <a:latin typeface="Verdana"/>
                <a:cs typeface="Verdana"/>
              </a:rPr>
              <a:t>and  </a:t>
            </a:r>
            <a:r>
              <a:rPr sz="2400" spc="-114" dirty="0">
                <a:solidFill>
                  <a:srgbClr val="404040"/>
                </a:solidFill>
                <a:latin typeface="Verdana"/>
                <a:cs typeface="Verdana"/>
              </a:rPr>
              <a:t>control </a:t>
            </a:r>
            <a:r>
              <a:rPr sz="2400" spc="-195" dirty="0">
                <a:solidFill>
                  <a:srgbClr val="404040"/>
                </a:solidFill>
                <a:latin typeface="Verdana"/>
                <a:cs typeface="Verdana"/>
              </a:rPr>
              <a:t>is </a:t>
            </a:r>
            <a:r>
              <a:rPr sz="2400" spc="-140" dirty="0">
                <a:solidFill>
                  <a:srgbClr val="404040"/>
                </a:solidFill>
                <a:latin typeface="Verdana"/>
                <a:cs typeface="Verdana"/>
              </a:rPr>
              <a:t>then </a:t>
            </a:r>
            <a:r>
              <a:rPr sz="2400" spc="-155" dirty="0">
                <a:solidFill>
                  <a:srgbClr val="404040"/>
                </a:solidFill>
                <a:latin typeface="Verdana"/>
                <a:cs typeface="Verdana"/>
              </a:rPr>
              <a:t>transferred </a:t>
            </a:r>
            <a:r>
              <a:rPr sz="2400" spc="-90" dirty="0" smtClean="0">
                <a:solidFill>
                  <a:srgbClr val="404040"/>
                </a:solidFill>
                <a:latin typeface="Verdana"/>
                <a:cs typeface="Verdana"/>
              </a:rPr>
              <a:t>to</a:t>
            </a:r>
            <a:r>
              <a:rPr lang="en-US" sz="2400" spc="-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lang="en-US" sz="2400" spc="-50" dirty="0" smtClean="0">
                <a:solidFill>
                  <a:srgbClr val="404040"/>
                </a:solidFill>
                <a:latin typeface="Verdana"/>
                <a:cs typeface="Verdana"/>
              </a:rPr>
              <a:t>OS</a:t>
            </a:r>
            <a:r>
              <a:rPr sz="2400" spc="-185" dirty="0" smtClean="0">
                <a:solidFill>
                  <a:srgbClr val="404040"/>
                </a:solidFill>
                <a:latin typeface="Verdana"/>
                <a:cs typeface="Verdana"/>
              </a:rPr>
              <a:t>.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7232" y="796289"/>
            <a:ext cx="2641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35" dirty="0">
                <a:solidFill>
                  <a:srgbClr val="FDFFFF"/>
                </a:solidFill>
                <a:latin typeface="Verdana"/>
                <a:cs typeface="Verdana"/>
              </a:rPr>
              <a:t>15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60194" y="1977593"/>
            <a:ext cx="7093584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Clr>
                <a:srgbClr val="A42F0F"/>
              </a:buClr>
              <a:buFontTx/>
              <a:buChar char="•"/>
              <a:tabLst>
                <a:tab pos="354965" algn="l"/>
                <a:tab pos="355600" algn="l"/>
              </a:tabLst>
            </a:pPr>
            <a:r>
              <a:rPr sz="2000" spc="-65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most </a:t>
            </a:r>
            <a:r>
              <a:rPr sz="2000" spc="20" dirty="0">
                <a:solidFill>
                  <a:srgbClr val="404040"/>
                </a:solidFill>
                <a:latin typeface="Arial"/>
                <a:cs typeface="Arial"/>
              </a:rPr>
              <a:t>common 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auxilliary 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device used </a:t>
            </a:r>
            <a:r>
              <a:rPr sz="2000" spc="20" dirty="0">
                <a:solidFill>
                  <a:srgbClr val="404040"/>
                </a:solidFill>
                <a:latin typeface="Arial"/>
                <a:cs typeface="Arial"/>
              </a:rPr>
              <a:t>in the computer 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system</a:t>
            </a:r>
            <a:r>
              <a:rPr sz="2000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5" dirty="0" smtClean="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lang="en-US" sz="2000" spc="-55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404040"/>
                </a:solidFill>
                <a:latin typeface="Arial"/>
                <a:cs typeface="Arial"/>
              </a:rPr>
              <a:t>magnetic </a:t>
            </a:r>
            <a:r>
              <a:rPr lang="en-US" sz="2000" spc="-20" dirty="0" smtClean="0">
                <a:solidFill>
                  <a:srgbClr val="404040"/>
                </a:solidFill>
                <a:latin typeface="Arial"/>
                <a:cs typeface="Arial"/>
              </a:rPr>
              <a:t>disk </a:t>
            </a:r>
            <a:r>
              <a:rPr lang="en-US" sz="2000" spc="-5" dirty="0" smtClean="0">
                <a:solidFill>
                  <a:srgbClr val="404040"/>
                </a:solidFill>
                <a:latin typeface="Arial"/>
                <a:cs typeface="Arial"/>
              </a:rPr>
              <a:t>and </a:t>
            </a:r>
            <a:r>
              <a:rPr lang="en-US" sz="2000" dirty="0" smtClean="0">
                <a:solidFill>
                  <a:srgbClr val="404040"/>
                </a:solidFill>
                <a:latin typeface="Arial"/>
                <a:cs typeface="Arial"/>
              </a:rPr>
              <a:t>magnetic</a:t>
            </a:r>
            <a:r>
              <a:rPr lang="en-US" sz="2000" spc="5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sz="2000" spc="-25" dirty="0" smtClean="0">
                <a:solidFill>
                  <a:srgbClr val="404040"/>
                </a:solidFill>
                <a:latin typeface="Arial"/>
                <a:cs typeface="Arial"/>
              </a:rPr>
              <a:t>tape.</a:t>
            </a:r>
            <a:endParaRPr lang="en-US" sz="2000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A42F0F"/>
              </a:buClr>
              <a:buChar char="•"/>
              <a:tabLst>
                <a:tab pos="354965" algn="l"/>
                <a:tab pos="355600" algn="l"/>
              </a:tabLst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94230" y="2578735"/>
            <a:ext cx="5297170" cy="885499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A42F0F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spc="-25" dirty="0" smtClean="0">
                <a:solidFill>
                  <a:srgbClr val="404040"/>
                </a:solidFill>
                <a:latin typeface="Arial"/>
                <a:cs typeface="Arial"/>
              </a:rPr>
              <a:t>Store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large </a:t>
            </a:r>
            <a:r>
              <a:rPr sz="2000" spc="20" dirty="0">
                <a:solidFill>
                  <a:srgbClr val="404040"/>
                </a:solidFill>
                <a:latin typeface="Arial"/>
                <a:cs typeface="Arial"/>
              </a:rPr>
              <a:t>amount </a:t>
            </a:r>
            <a:r>
              <a:rPr sz="2000" spc="5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data</a:t>
            </a:r>
            <a:r>
              <a:rPr sz="20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permanantly.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Portable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60194" y="4270628"/>
            <a:ext cx="3288029" cy="1156086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55"/>
              </a:spcBef>
              <a:buClr>
                <a:srgbClr val="A42F0F"/>
              </a:buClr>
              <a:buFont typeface="Arial"/>
              <a:buChar char=""/>
              <a:tabLst>
                <a:tab pos="354965" algn="l"/>
                <a:tab pos="355600" algn="l"/>
              </a:tabLst>
            </a:pPr>
            <a:r>
              <a:rPr sz="1800" b="1" spc="-60" dirty="0">
                <a:solidFill>
                  <a:srgbClr val="404040"/>
                </a:solidFill>
                <a:latin typeface="Arial"/>
                <a:cs typeface="Arial"/>
              </a:rPr>
              <a:t>Types </a:t>
            </a:r>
            <a:r>
              <a:rPr sz="1800" b="1" spc="40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1800" b="1" spc="-10" dirty="0">
                <a:solidFill>
                  <a:srgbClr val="404040"/>
                </a:solidFill>
                <a:latin typeface="Arial"/>
                <a:cs typeface="Arial"/>
              </a:rPr>
              <a:t>auxilliary</a:t>
            </a:r>
            <a:r>
              <a:rPr sz="1800" b="1" spc="-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404040"/>
                </a:solidFill>
                <a:latin typeface="Arial"/>
                <a:cs typeface="Arial"/>
              </a:rPr>
              <a:t>memory</a:t>
            </a:r>
            <a:endParaRPr sz="18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55"/>
              </a:spcBef>
              <a:buClr>
                <a:srgbClr val="A42F0F"/>
              </a:buClr>
              <a:buChar char=""/>
              <a:tabLst>
                <a:tab pos="354965" algn="l"/>
                <a:tab pos="355600" algn="l"/>
              </a:tabLst>
            </a:pPr>
            <a:r>
              <a:rPr sz="2000" spc="10" dirty="0">
                <a:solidFill>
                  <a:srgbClr val="404040"/>
                </a:solidFill>
                <a:latin typeface="Arial"/>
                <a:cs typeface="Arial"/>
              </a:rPr>
              <a:t>Magnetic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disk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A42F0F"/>
              </a:buClr>
              <a:buChar char=""/>
              <a:tabLst>
                <a:tab pos="354965" algn="l"/>
                <a:tab pos="355600" algn="l"/>
              </a:tabLst>
            </a:pPr>
            <a:r>
              <a:rPr sz="2000" spc="10" dirty="0">
                <a:solidFill>
                  <a:srgbClr val="404040"/>
                </a:solidFill>
                <a:latin typeface="Arial"/>
                <a:cs typeface="Arial"/>
              </a:rPr>
              <a:t>Magnetic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tape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71952" y="495376"/>
            <a:ext cx="74993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5" dirty="0">
                <a:solidFill>
                  <a:srgbClr val="C00000"/>
                </a:solidFill>
                <a:latin typeface="Arial"/>
                <a:cs typeface="Arial"/>
              </a:rPr>
              <a:t>Auxiliary</a:t>
            </a:r>
            <a:r>
              <a:rPr sz="4000" b="1" spc="-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000" b="1" spc="-100" dirty="0">
                <a:solidFill>
                  <a:srgbClr val="C00000"/>
                </a:solidFill>
                <a:latin typeface="Arial"/>
                <a:cs typeface="Arial"/>
              </a:rPr>
              <a:t>memory(SECONDARY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71952" y="1105661"/>
            <a:ext cx="24796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85" dirty="0">
                <a:solidFill>
                  <a:srgbClr val="C00000"/>
                </a:solidFill>
                <a:latin typeface="Arial"/>
                <a:cs typeface="Arial"/>
              </a:rPr>
              <a:t>MEM</a:t>
            </a:r>
            <a:r>
              <a:rPr sz="4000" b="1" spc="9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4000" b="1" spc="-130" dirty="0">
                <a:solidFill>
                  <a:srgbClr val="C00000"/>
                </a:solidFill>
                <a:latin typeface="Arial"/>
                <a:cs typeface="Arial"/>
              </a:rPr>
              <a:t>RY)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2180" y="720089"/>
            <a:ext cx="2997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40" dirty="0">
                <a:solidFill>
                  <a:srgbClr val="FDFFFF"/>
                </a:solidFill>
                <a:latin typeface="Arial"/>
                <a:cs typeface="Arial"/>
              </a:rPr>
              <a:t>16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60194" y="1937969"/>
            <a:ext cx="7998206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Clr>
                <a:srgbClr val="A42F0F"/>
              </a:buClr>
              <a:buFontTx/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circular </a:t>
            </a:r>
            <a:r>
              <a:rPr sz="2000" spc="5" dirty="0">
                <a:solidFill>
                  <a:srgbClr val="404040"/>
                </a:solidFill>
                <a:latin typeface="Arial"/>
                <a:cs typeface="Arial"/>
              </a:rPr>
              <a:t>plate </a:t>
            </a:r>
            <a:r>
              <a:rPr sz="2000" spc="-35" dirty="0">
                <a:solidFill>
                  <a:srgbClr val="404040"/>
                </a:solidFill>
                <a:latin typeface="Arial"/>
                <a:cs typeface="Arial"/>
              </a:rPr>
              <a:t>,made </a:t>
            </a:r>
            <a:r>
              <a:rPr sz="2000" spc="5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2000" spc="5" dirty="0">
                <a:solidFill>
                  <a:srgbClr val="404040"/>
                </a:solidFill>
                <a:latin typeface="Arial"/>
                <a:cs typeface="Arial"/>
              </a:rPr>
              <a:t>metal </a:t>
            </a:r>
            <a:r>
              <a:rPr sz="2000" spc="40" dirty="0">
                <a:solidFill>
                  <a:srgbClr val="404040"/>
                </a:solidFill>
                <a:latin typeface="Arial"/>
                <a:cs typeface="Arial"/>
              </a:rPr>
              <a:t>or 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plastic 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coated </a:t>
            </a:r>
            <a:r>
              <a:rPr sz="2000" spc="35" dirty="0">
                <a:solidFill>
                  <a:srgbClr val="404040"/>
                </a:solidFill>
                <a:latin typeface="Arial"/>
                <a:cs typeface="Arial"/>
              </a:rPr>
              <a:t>with 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magnetize</a:t>
            </a:r>
            <a:r>
              <a:rPr sz="20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" dirty="0" smtClean="0">
                <a:solidFill>
                  <a:srgbClr val="404040"/>
                </a:solidFill>
                <a:latin typeface="Arial"/>
                <a:cs typeface="Arial"/>
              </a:rPr>
              <a:t>material. High</a:t>
            </a:r>
            <a:r>
              <a:rPr lang="en-US" sz="2000" spc="-5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sz="2000" spc="-35" dirty="0" smtClean="0">
                <a:solidFill>
                  <a:srgbClr val="404040"/>
                </a:solidFill>
                <a:latin typeface="Arial"/>
                <a:cs typeface="Arial"/>
              </a:rPr>
              <a:t>speed </a:t>
            </a:r>
            <a:r>
              <a:rPr lang="en-US" sz="2000" spc="55" dirty="0" smtClean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lang="en-US" sz="2000" spc="-5" dirty="0" smtClean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lang="en-US" sz="2000" spc="35" dirty="0" smtClean="0">
                <a:solidFill>
                  <a:srgbClr val="404040"/>
                </a:solidFill>
                <a:latin typeface="Arial"/>
                <a:cs typeface="Arial"/>
              </a:rPr>
              <a:t>rotation</a:t>
            </a:r>
            <a:endParaRPr lang="en-US" sz="2000" dirty="0" smtClean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A42F0F"/>
              </a:buClr>
              <a:buChar char="•"/>
              <a:tabLst>
                <a:tab pos="354965" algn="l"/>
                <a:tab pos="355600" algn="l"/>
              </a:tabLst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60194" y="2619701"/>
            <a:ext cx="6321806" cy="885499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A42F0F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spc="-45" dirty="0" smtClean="0">
                <a:solidFill>
                  <a:srgbClr val="404040"/>
                </a:solidFill>
                <a:latin typeface="Arial"/>
                <a:cs typeface="Arial"/>
              </a:rPr>
              <a:t>Bits 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are 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store </a:t>
            </a:r>
            <a:r>
              <a:rPr sz="2000" spc="20" dirty="0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sz="2000" spc="-9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concentric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circle called</a:t>
            </a:r>
            <a:r>
              <a:rPr sz="2000" spc="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tracks.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Division </a:t>
            </a:r>
            <a:r>
              <a:rPr sz="2000" spc="5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tracks 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are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called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404040"/>
                </a:solidFill>
                <a:latin typeface="Arial"/>
                <a:cs typeface="Arial"/>
              </a:rPr>
              <a:t>sectors</a:t>
            </a:r>
            <a:r>
              <a:rPr sz="1800" spc="-5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71952" y="495376"/>
            <a:ext cx="33743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30" dirty="0">
                <a:solidFill>
                  <a:srgbClr val="C00000"/>
                </a:solidFill>
                <a:latin typeface="Arial"/>
                <a:cs typeface="Arial"/>
              </a:rPr>
              <a:t>Magnetic</a:t>
            </a:r>
            <a:r>
              <a:rPr sz="4000" b="1" spc="-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000" b="1" spc="-105" dirty="0">
                <a:solidFill>
                  <a:srgbClr val="C00000"/>
                </a:solidFill>
                <a:latin typeface="Arial"/>
                <a:cs typeface="Arial"/>
              </a:rPr>
              <a:t>disk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2180" y="720089"/>
            <a:ext cx="2997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40" dirty="0">
                <a:solidFill>
                  <a:srgbClr val="FDFFFF"/>
                </a:solidFill>
                <a:latin typeface="Arial"/>
                <a:cs typeface="Arial"/>
              </a:rPr>
              <a:t>17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34128" y="3153155"/>
            <a:ext cx="2523744" cy="1810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1952" y="640156"/>
            <a:ext cx="31819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0" dirty="0">
                <a:solidFill>
                  <a:srgbClr val="C00000"/>
                </a:solidFill>
                <a:latin typeface="Verdana"/>
                <a:cs typeface="Verdana"/>
              </a:rPr>
              <a:t>Magnetic</a:t>
            </a:r>
            <a:r>
              <a:rPr sz="4000" spc="-31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4000" spc="-285" dirty="0">
                <a:solidFill>
                  <a:srgbClr val="C00000"/>
                </a:solidFill>
                <a:latin typeface="Verdana"/>
                <a:cs typeface="Verdana"/>
              </a:rPr>
              <a:t>disk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7232" y="796289"/>
            <a:ext cx="2641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35" dirty="0">
                <a:solidFill>
                  <a:srgbClr val="FDFFFF"/>
                </a:solidFill>
                <a:latin typeface="Verdana"/>
                <a:cs typeface="Verdana"/>
              </a:rPr>
              <a:t>18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60194" y="1849085"/>
            <a:ext cx="8531606" cy="1322798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15"/>
              </a:spcBef>
              <a:buClr>
                <a:srgbClr val="A42F0F"/>
              </a:buClr>
              <a:buChar char=""/>
              <a:tabLst>
                <a:tab pos="354965" algn="l"/>
                <a:tab pos="355600" algn="l"/>
              </a:tabLst>
            </a:pPr>
            <a:r>
              <a:rPr sz="2000" spc="-25" dirty="0">
                <a:solidFill>
                  <a:srgbClr val="404040"/>
                </a:solidFill>
                <a:latin typeface="Arial"/>
                <a:cs typeface="Arial"/>
              </a:rPr>
              <a:t>Sequential </a:t>
            </a:r>
            <a:r>
              <a:rPr sz="2000" spc="-100" dirty="0">
                <a:solidFill>
                  <a:srgbClr val="404040"/>
                </a:solidFill>
                <a:latin typeface="Arial"/>
                <a:cs typeface="Arial"/>
              </a:rPr>
              <a:t>access </a:t>
            </a:r>
            <a:r>
              <a:rPr sz="2000" spc="10" dirty="0">
                <a:solidFill>
                  <a:srgbClr val="404040"/>
                </a:solidFill>
                <a:latin typeface="Arial"/>
                <a:cs typeface="Arial"/>
              </a:rPr>
              <a:t>memory </a:t>
            </a:r>
            <a:r>
              <a:rPr sz="2000" spc="-30" dirty="0">
                <a:solidFill>
                  <a:srgbClr val="404040"/>
                </a:solidFill>
                <a:latin typeface="Arial"/>
                <a:cs typeface="Arial"/>
              </a:rPr>
              <a:t>used </a:t>
            </a:r>
            <a:r>
              <a:rPr sz="2000" spc="45" dirty="0">
                <a:solidFill>
                  <a:srgbClr val="404040"/>
                </a:solidFill>
                <a:latin typeface="Arial"/>
                <a:cs typeface="Arial"/>
              </a:rPr>
              <a:t>for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storing,backup,audio,video </a:t>
            </a:r>
            <a:r>
              <a:rPr sz="2000" spc="-5" dirty="0">
                <a:solidFill>
                  <a:srgbClr val="404040"/>
                </a:solidFill>
                <a:latin typeface="Arial"/>
                <a:cs typeface="Arial"/>
              </a:rPr>
              <a:t>data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etc</a:t>
            </a:r>
            <a:r>
              <a:rPr sz="2000" spc="9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404040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A42F0F"/>
              </a:buClr>
              <a:buChar char=""/>
              <a:tabLst>
                <a:tab pos="354965" algn="l"/>
                <a:tab pos="355600" algn="l"/>
              </a:tabLst>
            </a:pPr>
            <a:r>
              <a:rPr sz="2000" spc="10" dirty="0">
                <a:solidFill>
                  <a:srgbClr val="404040"/>
                </a:solidFill>
                <a:latin typeface="Arial"/>
                <a:cs typeface="Arial"/>
              </a:rPr>
              <a:t>Highly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reliable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Arial"/>
                <a:cs typeface="Arial"/>
              </a:rPr>
              <a:t>memory.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Char char=""/>
              <a:tabLst>
                <a:tab pos="354965" algn="l"/>
                <a:tab pos="355600" algn="l"/>
              </a:tabLst>
            </a:pPr>
            <a:r>
              <a:rPr sz="2000" spc="-40" dirty="0">
                <a:solidFill>
                  <a:srgbClr val="404040"/>
                </a:solidFill>
                <a:latin typeface="Arial"/>
                <a:cs typeface="Arial"/>
              </a:rPr>
              <a:t>Slower </a:t>
            </a:r>
            <a:r>
              <a:rPr sz="2000" spc="45" dirty="0">
                <a:solidFill>
                  <a:srgbClr val="404040"/>
                </a:solidFill>
                <a:latin typeface="Arial"/>
                <a:cs typeface="Arial"/>
              </a:rPr>
              <a:t>for </a:t>
            </a:r>
            <a:r>
              <a:rPr sz="2000" spc="-20" dirty="0">
                <a:solidFill>
                  <a:srgbClr val="404040"/>
                </a:solidFill>
                <a:latin typeface="Arial"/>
                <a:cs typeface="Arial"/>
              </a:rPr>
              <a:t>read </a:t>
            </a:r>
            <a:r>
              <a:rPr sz="2000" spc="15" dirty="0">
                <a:solidFill>
                  <a:srgbClr val="404040"/>
                </a:solidFill>
                <a:latin typeface="Arial"/>
                <a:cs typeface="Arial"/>
              </a:rPr>
              <a:t>write</a:t>
            </a:r>
            <a:r>
              <a:rPr sz="2000" spc="-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Arial"/>
                <a:cs typeface="Arial"/>
              </a:rPr>
              <a:t>operation.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71952" y="495376"/>
            <a:ext cx="34683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30" dirty="0">
                <a:solidFill>
                  <a:srgbClr val="C00000"/>
                </a:solidFill>
                <a:latin typeface="Arial"/>
                <a:cs typeface="Arial"/>
              </a:rPr>
              <a:t>Magnetic</a:t>
            </a:r>
            <a:r>
              <a:rPr sz="40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000" b="1" spc="25" dirty="0">
                <a:solidFill>
                  <a:srgbClr val="C00000"/>
                </a:solidFill>
                <a:latin typeface="Arial"/>
                <a:cs typeface="Arial"/>
              </a:rPr>
              <a:t>tape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2180" y="720089"/>
            <a:ext cx="2997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40" dirty="0">
                <a:solidFill>
                  <a:srgbClr val="FDFFFF"/>
                </a:solidFill>
                <a:latin typeface="Arial"/>
                <a:cs typeface="Arial"/>
              </a:rPr>
              <a:t>19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0000" y="2743200"/>
            <a:ext cx="4724399" cy="1059180"/>
            <a:chOff x="4195571" y="3032760"/>
            <a:chExt cx="4110354" cy="769620"/>
          </a:xfrm>
        </p:grpSpPr>
        <p:sp>
          <p:nvSpPr>
            <p:cNvPr id="3" name="object 3"/>
            <p:cNvSpPr/>
            <p:nvPr/>
          </p:nvSpPr>
          <p:spPr>
            <a:xfrm>
              <a:off x="4203191" y="3040380"/>
              <a:ext cx="4095115" cy="754380"/>
            </a:xfrm>
            <a:custGeom>
              <a:avLst/>
              <a:gdLst/>
              <a:ahLst/>
              <a:cxnLst/>
              <a:rect l="l" t="t" r="r" b="b"/>
              <a:pathLst>
                <a:path w="4095115" h="754379">
                  <a:moveTo>
                    <a:pt x="4094988" y="0"/>
                  </a:moveTo>
                  <a:lnTo>
                    <a:pt x="0" y="0"/>
                  </a:lnTo>
                  <a:lnTo>
                    <a:pt x="0" y="754379"/>
                  </a:lnTo>
                  <a:lnTo>
                    <a:pt x="4094988" y="754379"/>
                  </a:lnTo>
                  <a:lnTo>
                    <a:pt x="4094988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03191" y="3040380"/>
              <a:ext cx="4095115" cy="754380"/>
            </a:xfrm>
            <a:custGeom>
              <a:avLst/>
              <a:gdLst/>
              <a:ahLst/>
              <a:cxnLst/>
              <a:rect l="l" t="t" r="r" b="b"/>
              <a:pathLst>
                <a:path w="4095115" h="754379">
                  <a:moveTo>
                    <a:pt x="0" y="754379"/>
                  </a:moveTo>
                  <a:lnTo>
                    <a:pt x="4094988" y="754379"/>
                  </a:lnTo>
                  <a:lnTo>
                    <a:pt x="4094988" y="0"/>
                  </a:lnTo>
                  <a:lnTo>
                    <a:pt x="0" y="0"/>
                  </a:lnTo>
                  <a:lnTo>
                    <a:pt x="0" y="754379"/>
                  </a:lnTo>
                  <a:close/>
                </a:path>
              </a:pathLst>
            </a:custGeom>
            <a:ln w="15240">
              <a:solidFill>
                <a:srgbClr val="781F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82566" y="2887167"/>
            <a:ext cx="377571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10" dirty="0">
                <a:solidFill>
                  <a:srgbClr val="FFFFFF"/>
                </a:solidFill>
              </a:rPr>
              <a:t>MEMORY</a:t>
            </a:r>
            <a:r>
              <a:rPr sz="4400" spc="-125" dirty="0">
                <a:solidFill>
                  <a:srgbClr val="FFFFFF"/>
                </a:solidFill>
              </a:rPr>
              <a:t> UNIT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1069339" y="720089"/>
            <a:ext cx="1631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5" dirty="0">
                <a:solidFill>
                  <a:srgbClr val="FD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28800" y="1447800"/>
            <a:ext cx="8587740" cy="4874260"/>
            <a:chOff x="1828800" y="1447800"/>
            <a:chExt cx="8587740" cy="4874260"/>
          </a:xfrm>
        </p:grpSpPr>
        <p:sp>
          <p:nvSpPr>
            <p:cNvPr id="3" name="object 3"/>
            <p:cNvSpPr/>
            <p:nvPr/>
          </p:nvSpPr>
          <p:spPr>
            <a:xfrm>
              <a:off x="1828800" y="1447800"/>
              <a:ext cx="4183379" cy="28194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974079" y="3429000"/>
              <a:ext cx="4442460" cy="289255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71952" y="640156"/>
            <a:ext cx="332295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0" dirty="0">
                <a:solidFill>
                  <a:srgbClr val="C00000"/>
                </a:solidFill>
                <a:latin typeface="Verdana"/>
                <a:cs typeface="Verdana"/>
              </a:rPr>
              <a:t>Magnetic</a:t>
            </a:r>
            <a:r>
              <a:rPr sz="4000" spc="-315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4000" spc="-210" dirty="0">
                <a:solidFill>
                  <a:srgbClr val="C00000"/>
                </a:solidFill>
                <a:latin typeface="Verdana"/>
                <a:cs typeface="Verdana"/>
              </a:rPr>
              <a:t>tape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3036" y="796289"/>
            <a:ext cx="3092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60" dirty="0">
                <a:solidFill>
                  <a:srgbClr val="FDFFFF"/>
                </a:solidFill>
                <a:latin typeface="Verdana"/>
                <a:cs typeface="Verdana"/>
              </a:rPr>
              <a:t>20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91867" y="3054095"/>
            <a:ext cx="6414770" cy="780415"/>
          </a:xfrm>
          <a:prstGeom prst="rect">
            <a:avLst/>
          </a:prstGeom>
          <a:solidFill>
            <a:srgbClr val="A42F0F"/>
          </a:solidFill>
          <a:ln w="15240">
            <a:solidFill>
              <a:srgbClr val="781F09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04"/>
              </a:spcBef>
            </a:pPr>
            <a:r>
              <a:rPr sz="4800" spc="-65" dirty="0">
                <a:solidFill>
                  <a:srgbClr val="FFFFFF"/>
                </a:solidFill>
                <a:latin typeface="Verdana"/>
                <a:cs typeface="Verdana"/>
              </a:rPr>
              <a:t>RAM </a:t>
            </a:r>
            <a:r>
              <a:rPr sz="4800" spc="-45" dirty="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sz="4800" dirty="0">
                <a:solidFill>
                  <a:srgbClr val="FFFFFF"/>
                </a:solidFill>
                <a:latin typeface="Verdana"/>
                <a:cs typeface="Verdana"/>
              </a:rPr>
              <a:t>ROM</a:t>
            </a:r>
            <a:r>
              <a:rPr sz="4800" spc="-7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800" spc="-285" dirty="0">
                <a:solidFill>
                  <a:srgbClr val="FFFFFF"/>
                </a:solidFill>
                <a:latin typeface="Verdana"/>
                <a:cs typeface="Verdana"/>
              </a:rPr>
              <a:t>CHIP</a:t>
            </a:r>
            <a:endParaRPr sz="4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7232" y="796289"/>
            <a:ext cx="2654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30" dirty="0">
                <a:solidFill>
                  <a:srgbClr val="FDFFFF"/>
                </a:solidFill>
                <a:latin typeface="Verdana"/>
                <a:cs typeface="Verdana"/>
              </a:rPr>
              <a:t>21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194" y="292734"/>
            <a:ext cx="47517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>
                <a:solidFill>
                  <a:srgbClr val="C00000"/>
                </a:solidFill>
                <a:latin typeface="Verdana"/>
                <a:cs typeface="Verdana"/>
              </a:rPr>
              <a:t>RAM </a:t>
            </a:r>
            <a:r>
              <a:rPr spc="-30" dirty="0">
                <a:solidFill>
                  <a:srgbClr val="C00000"/>
                </a:solidFill>
                <a:latin typeface="Verdana"/>
                <a:cs typeface="Verdana"/>
              </a:rPr>
              <a:t>AND </a:t>
            </a:r>
            <a:r>
              <a:rPr dirty="0">
                <a:solidFill>
                  <a:srgbClr val="C00000"/>
                </a:solidFill>
                <a:latin typeface="Verdana"/>
                <a:cs typeface="Verdana"/>
              </a:rPr>
              <a:t>ROM</a:t>
            </a:r>
            <a:r>
              <a:rPr spc="-66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pc="-280" dirty="0">
                <a:solidFill>
                  <a:srgbClr val="C00000"/>
                </a:solidFill>
                <a:latin typeface="Verdana"/>
                <a:cs typeface="Verdana"/>
              </a:rPr>
              <a:t>CHIPS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3036" y="641254"/>
            <a:ext cx="9208770" cy="4196715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z="2000" spc="-160" dirty="0">
                <a:solidFill>
                  <a:srgbClr val="FDFFFF"/>
                </a:solidFill>
                <a:latin typeface="Verdana"/>
                <a:cs typeface="Verdana"/>
              </a:rPr>
              <a:t>22</a:t>
            </a:r>
            <a:endParaRPr sz="2000">
              <a:latin typeface="Verdana"/>
              <a:cs typeface="Verdana"/>
            </a:endParaRPr>
          </a:p>
          <a:p>
            <a:pPr marL="1149350">
              <a:lnSpc>
                <a:spcPct val="100000"/>
              </a:lnSpc>
              <a:spcBef>
                <a:spcPts val="1700"/>
              </a:spcBef>
            </a:pPr>
            <a:r>
              <a:rPr sz="2800" u="heavy" spc="-4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Verdana"/>
                <a:cs typeface="Verdana"/>
              </a:rPr>
              <a:t>RAM</a:t>
            </a:r>
            <a:r>
              <a:rPr sz="2800" u="heavy" spc="-17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Verdana"/>
                <a:cs typeface="Verdana"/>
              </a:rPr>
              <a:t> </a:t>
            </a:r>
            <a:r>
              <a:rPr sz="2800" u="heavy" spc="-21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Verdana"/>
                <a:cs typeface="Verdana"/>
              </a:rPr>
              <a:t>chip: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400">
              <a:latin typeface="Verdana"/>
              <a:cs typeface="Verdana"/>
            </a:endParaRPr>
          </a:p>
          <a:p>
            <a:pPr marL="1492250" marR="5080" indent="-342900">
              <a:lnSpc>
                <a:spcPct val="100000"/>
              </a:lnSpc>
            </a:pPr>
            <a:r>
              <a:rPr sz="2800" spc="30" dirty="0">
                <a:solidFill>
                  <a:srgbClr val="A42F0F"/>
                </a:solidFill>
                <a:latin typeface="Arial"/>
                <a:cs typeface="Arial"/>
              </a:rPr>
              <a:t></a:t>
            </a:r>
            <a:r>
              <a:rPr sz="2800" spc="30" dirty="0">
                <a:solidFill>
                  <a:srgbClr val="404040"/>
                </a:solidFill>
                <a:latin typeface="Verdana"/>
                <a:cs typeface="Verdana"/>
              </a:rPr>
              <a:t>Used </a:t>
            </a:r>
            <a:r>
              <a:rPr sz="2800" spc="-120" dirty="0">
                <a:solidFill>
                  <a:srgbClr val="404040"/>
                </a:solidFill>
                <a:latin typeface="Verdana"/>
                <a:cs typeface="Verdana"/>
              </a:rPr>
              <a:t>for </a:t>
            </a:r>
            <a:r>
              <a:rPr sz="2800" spc="-150" dirty="0">
                <a:solidFill>
                  <a:srgbClr val="404040"/>
                </a:solidFill>
                <a:latin typeface="Verdana"/>
                <a:cs typeface="Verdana"/>
              </a:rPr>
              <a:t>communication </a:t>
            </a:r>
            <a:r>
              <a:rPr sz="2800" spc="-190" dirty="0">
                <a:solidFill>
                  <a:srgbClr val="404040"/>
                </a:solidFill>
                <a:latin typeface="Verdana"/>
                <a:cs typeface="Verdana"/>
              </a:rPr>
              <a:t>with </a:t>
            </a:r>
            <a:r>
              <a:rPr sz="2800" spc="-170" dirty="0">
                <a:solidFill>
                  <a:srgbClr val="404040"/>
                </a:solidFill>
                <a:latin typeface="Verdana"/>
                <a:cs typeface="Verdana"/>
              </a:rPr>
              <a:t>the </a:t>
            </a:r>
            <a:r>
              <a:rPr sz="2800" spc="-75" dirty="0">
                <a:solidFill>
                  <a:srgbClr val="404040"/>
                </a:solidFill>
                <a:latin typeface="Verdana"/>
                <a:cs typeface="Verdana"/>
              </a:rPr>
              <a:t>CPU </a:t>
            </a:r>
            <a:r>
              <a:rPr sz="2800" spc="-155" dirty="0">
                <a:solidFill>
                  <a:srgbClr val="404040"/>
                </a:solidFill>
                <a:latin typeface="Verdana"/>
                <a:cs typeface="Verdana"/>
              </a:rPr>
              <a:t>if </a:t>
            </a:r>
            <a:r>
              <a:rPr sz="2800" spc="-105" dirty="0">
                <a:solidFill>
                  <a:srgbClr val="404040"/>
                </a:solidFill>
                <a:latin typeface="Verdana"/>
                <a:cs typeface="Verdana"/>
              </a:rPr>
              <a:t>one </a:t>
            </a:r>
            <a:r>
              <a:rPr sz="2800" spc="-505" dirty="0">
                <a:solidFill>
                  <a:srgbClr val="404040"/>
                </a:solidFill>
                <a:latin typeface="Verdana"/>
                <a:cs typeface="Verdana"/>
              </a:rPr>
              <a:t>or  </a:t>
            </a:r>
            <a:r>
              <a:rPr sz="2800" spc="-165" dirty="0">
                <a:solidFill>
                  <a:srgbClr val="404040"/>
                </a:solidFill>
                <a:latin typeface="Verdana"/>
                <a:cs typeface="Verdana"/>
              </a:rPr>
              <a:t>more </a:t>
            </a:r>
            <a:r>
              <a:rPr sz="2800" spc="-130" dirty="0">
                <a:solidFill>
                  <a:srgbClr val="404040"/>
                </a:solidFill>
                <a:latin typeface="Verdana"/>
                <a:cs typeface="Verdana"/>
              </a:rPr>
              <a:t>control</a:t>
            </a:r>
            <a:r>
              <a:rPr sz="2800" spc="-12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800" spc="-195" dirty="0">
                <a:solidFill>
                  <a:srgbClr val="404040"/>
                </a:solidFill>
                <a:latin typeface="Verdana"/>
                <a:cs typeface="Verdana"/>
              </a:rPr>
              <a:t>inputs.</a:t>
            </a:r>
            <a:endParaRPr sz="2800">
              <a:latin typeface="Verdana"/>
              <a:cs typeface="Verdana"/>
            </a:endParaRPr>
          </a:p>
          <a:p>
            <a:pPr marL="1492250" marR="6985" indent="-342900">
              <a:lnSpc>
                <a:spcPct val="100000"/>
              </a:lnSpc>
              <a:spcBef>
                <a:spcPts val="1010"/>
              </a:spcBef>
            </a:pPr>
            <a:r>
              <a:rPr sz="2800" spc="-85" dirty="0">
                <a:solidFill>
                  <a:srgbClr val="A42F0F"/>
                </a:solidFill>
                <a:latin typeface="Arial"/>
                <a:cs typeface="Arial"/>
              </a:rPr>
              <a:t></a:t>
            </a:r>
            <a:r>
              <a:rPr sz="2800" spc="-85" dirty="0">
                <a:solidFill>
                  <a:srgbClr val="404040"/>
                </a:solidFill>
                <a:latin typeface="Verdana"/>
                <a:cs typeface="Verdana"/>
              </a:rPr>
              <a:t>requires </a:t>
            </a:r>
            <a:r>
              <a:rPr sz="2800" spc="-155" dirty="0">
                <a:solidFill>
                  <a:srgbClr val="404040"/>
                </a:solidFill>
                <a:latin typeface="Verdana"/>
                <a:cs typeface="Verdana"/>
              </a:rPr>
              <a:t>7-bit </a:t>
            </a:r>
            <a:r>
              <a:rPr sz="2800" spc="-185" dirty="0">
                <a:solidFill>
                  <a:srgbClr val="404040"/>
                </a:solidFill>
                <a:latin typeface="Verdana"/>
                <a:cs typeface="Verdana"/>
              </a:rPr>
              <a:t>address </a:t>
            </a:r>
            <a:r>
              <a:rPr sz="2800" spc="-135" dirty="0">
                <a:solidFill>
                  <a:srgbClr val="404040"/>
                </a:solidFill>
                <a:latin typeface="Verdana"/>
                <a:cs typeface="Verdana"/>
              </a:rPr>
              <a:t>and </a:t>
            </a:r>
            <a:r>
              <a:rPr sz="2800" spc="-180" dirty="0">
                <a:solidFill>
                  <a:srgbClr val="404040"/>
                </a:solidFill>
                <a:latin typeface="Verdana"/>
                <a:cs typeface="Verdana"/>
              </a:rPr>
              <a:t>an </a:t>
            </a:r>
            <a:r>
              <a:rPr sz="2800" spc="-140" dirty="0">
                <a:solidFill>
                  <a:srgbClr val="404040"/>
                </a:solidFill>
                <a:latin typeface="Verdana"/>
                <a:cs typeface="Verdana"/>
              </a:rPr>
              <a:t>8-bit </a:t>
            </a:r>
            <a:r>
              <a:rPr sz="2800" spc="-195" dirty="0">
                <a:solidFill>
                  <a:srgbClr val="404040"/>
                </a:solidFill>
                <a:latin typeface="Verdana"/>
                <a:cs typeface="Verdana"/>
              </a:rPr>
              <a:t>bidirectional  </a:t>
            </a:r>
            <a:r>
              <a:rPr sz="2800" spc="-160" dirty="0">
                <a:solidFill>
                  <a:srgbClr val="404040"/>
                </a:solidFill>
                <a:latin typeface="Verdana"/>
                <a:cs typeface="Verdana"/>
              </a:rPr>
              <a:t>data</a:t>
            </a:r>
            <a:r>
              <a:rPr sz="28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800" spc="-210" dirty="0">
                <a:solidFill>
                  <a:srgbClr val="404040"/>
                </a:solidFill>
                <a:latin typeface="Verdana"/>
                <a:cs typeface="Verdana"/>
              </a:rPr>
              <a:t>bus.</a:t>
            </a:r>
            <a:endParaRPr sz="2800">
              <a:latin typeface="Verdana"/>
              <a:cs typeface="Verdana"/>
            </a:endParaRPr>
          </a:p>
          <a:p>
            <a:pPr marL="1149350">
              <a:lnSpc>
                <a:spcPct val="100000"/>
              </a:lnSpc>
              <a:spcBef>
                <a:spcPts val="994"/>
              </a:spcBef>
              <a:tabLst>
                <a:tab pos="4232910" algn="l"/>
              </a:tabLst>
            </a:pPr>
            <a:r>
              <a:rPr sz="2800" spc="520" dirty="0">
                <a:solidFill>
                  <a:srgbClr val="A42F0F"/>
                </a:solidFill>
                <a:latin typeface="Arial"/>
                <a:cs typeface="Arial"/>
              </a:rPr>
              <a:t> </a:t>
            </a:r>
            <a:r>
              <a:rPr sz="2800" spc="-120" dirty="0">
                <a:solidFill>
                  <a:srgbClr val="404040"/>
                </a:solidFill>
                <a:latin typeface="Verdana"/>
                <a:cs typeface="Verdana"/>
              </a:rPr>
              <a:t>chip</a:t>
            </a:r>
            <a:r>
              <a:rPr sz="2800" spc="-40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800" spc="-180" dirty="0">
                <a:solidFill>
                  <a:srgbClr val="404040"/>
                </a:solidFill>
                <a:latin typeface="Verdana"/>
                <a:cs typeface="Verdana"/>
              </a:rPr>
              <a:t>select</a:t>
            </a:r>
            <a:r>
              <a:rPr sz="2800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800" spc="-335" dirty="0">
                <a:solidFill>
                  <a:srgbClr val="404040"/>
                </a:solidFill>
                <a:latin typeface="Verdana"/>
                <a:cs typeface="Verdana"/>
              </a:rPr>
              <a:t>(CS)	</a:t>
            </a:r>
            <a:r>
              <a:rPr sz="2800" spc="-200" dirty="0">
                <a:solidFill>
                  <a:srgbClr val="404040"/>
                </a:solidFill>
                <a:latin typeface="Verdana"/>
                <a:cs typeface="Verdana"/>
              </a:rPr>
              <a:t>are </a:t>
            </a:r>
            <a:r>
              <a:rPr sz="2800" spc="-120" dirty="0">
                <a:solidFill>
                  <a:srgbClr val="404040"/>
                </a:solidFill>
                <a:latin typeface="Verdana"/>
                <a:cs typeface="Verdana"/>
              </a:rPr>
              <a:t>for </a:t>
            </a:r>
            <a:r>
              <a:rPr sz="2800" spc="-135" dirty="0">
                <a:solidFill>
                  <a:srgbClr val="404040"/>
                </a:solidFill>
                <a:latin typeface="Verdana"/>
                <a:cs typeface="Verdana"/>
              </a:rPr>
              <a:t>enabling </a:t>
            </a:r>
            <a:r>
              <a:rPr sz="2800" spc="-170" dirty="0">
                <a:solidFill>
                  <a:srgbClr val="404040"/>
                </a:solidFill>
                <a:latin typeface="Verdana"/>
                <a:cs typeface="Verdana"/>
              </a:rPr>
              <a:t>the</a:t>
            </a:r>
            <a:r>
              <a:rPr sz="28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800" spc="-165" dirty="0">
                <a:solidFill>
                  <a:srgbClr val="404040"/>
                </a:solidFill>
                <a:latin typeface="Verdana"/>
                <a:cs typeface="Verdana"/>
              </a:rPr>
              <a:t>chip.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60194" y="171653"/>
            <a:ext cx="24987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10" dirty="0">
                <a:solidFill>
                  <a:srgbClr val="252525"/>
                </a:solidFill>
                <a:latin typeface="Arial"/>
                <a:cs typeface="Arial"/>
              </a:rPr>
              <a:t>Fig. </a:t>
            </a:r>
            <a:r>
              <a:rPr sz="3200" spc="-90" dirty="0">
                <a:solidFill>
                  <a:srgbClr val="252525"/>
                </a:solidFill>
                <a:latin typeface="Arial"/>
                <a:cs typeface="Arial"/>
              </a:rPr>
              <a:t>RAM</a:t>
            </a:r>
            <a:r>
              <a:rPr sz="320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3200" spc="20" dirty="0">
                <a:solidFill>
                  <a:srgbClr val="252525"/>
                </a:solidFill>
                <a:latin typeface="Arial"/>
                <a:cs typeface="Arial"/>
              </a:rPr>
              <a:t>chip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57400" y="1328927"/>
            <a:ext cx="7879080" cy="5300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32180" y="720089"/>
            <a:ext cx="2997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40" dirty="0">
                <a:solidFill>
                  <a:srgbClr val="FDFFFF"/>
                </a:solidFill>
                <a:latin typeface="Arial"/>
                <a:cs typeface="Arial"/>
              </a:rPr>
              <a:t>23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6012" y="1611249"/>
            <a:ext cx="6585584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434" dirty="0">
                <a:solidFill>
                  <a:srgbClr val="A42F0F"/>
                </a:solidFill>
              </a:rPr>
              <a:t></a:t>
            </a:r>
            <a:r>
              <a:rPr sz="2300" spc="-85" dirty="0">
                <a:solidFill>
                  <a:srgbClr val="A42F0F"/>
                </a:solidFill>
              </a:rPr>
              <a:t> </a:t>
            </a:r>
            <a:r>
              <a:rPr sz="2300" spc="-10" dirty="0">
                <a:solidFill>
                  <a:srgbClr val="404040"/>
                </a:solidFill>
              </a:rPr>
              <a:t>when </a:t>
            </a:r>
            <a:r>
              <a:rPr sz="2300" spc="-80" dirty="0">
                <a:solidFill>
                  <a:srgbClr val="404040"/>
                </a:solidFill>
              </a:rPr>
              <a:t>CS1=1 </a:t>
            </a:r>
            <a:r>
              <a:rPr sz="2300" dirty="0">
                <a:solidFill>
                  <a:srgbClr val="404040"/>
                </a:solidFill>
              </a:rPr>
              <a:t>and </a:t>
            </a:r>
            <a:r>
              <a:rPr sz="2300" spc="-75" dirty="0">
                <a:solidFill>
                  <a:srgbClr val="404040"/>
                </a:solidFill>
              </a:rPr>
              <a:t>(CS2)’=0, </a:t>
            </a:r>
            <a:r>
              <a:rPr sz="2300" spc="30" dirty="0">
                <a:solidFill>
                  <a:srgbClr val="404040"/>
                </a:solidFill>
              </a:rPr>
              <a:t>the </a:t>
            </a:r>
            <a:r>
              <a:rPr sz="2300" spc="55" dirty="0">
                <a:solidFill>
                  <a:srgbClr val="404040"/>
                </a:solidFill>
              </a:rPr>
              <a:t>unit </a:t>
            </a:r>
            <a:r>
              <a:rPr sz="2300" spc="30" dirty="0">
                <a:solidFill>
                  <a:srgbClr val="404040"/>
                </a:solidFill>
              </a:rPr>
              <a:t>in </a:t>
            </a:r>
            <a:r>
              <a:rPr sz="2300" spc="-50" dirty="0">
                <a:solidFill>
                  <a:srgbClr val="404040"/>
                </a:solidFill>
              </a:rPr>
              <a:t>operation.</a:t>
            </a:r>
            <a:endParaRPr sz="2300"/>
          </a:p>
        </p:txBody>
      </p:sp>
      <p:sp>
        <p:nvSpPr>
          <p:cNvPr id="3" name="object 3"/>
          <p:cNvSpPr txBox="1"/>
          <p:nvPr/>
        </p:nvSpPr>
        <p:spPr>
          <a:xfrm>
            <a:off x="966012" y="2566797"/>
            <a:ext cx="10744835" cy="263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5"/>
              </a:spcBef>
              <a:buClr>
                <a:srgbClr val="A42F0F"/>
              </a:buClr>
              <a:buChar char=""/>
              <a:tabLst>
                <a:tab pos="355600" algn="l"/>
              </a:tabLst>
            </a:pPr>
            <a:r>
              <a:rPr sz="2300" spc="30" dirty="0">
                <a:solidFill>
                  <a:srgbClr val="404040"/>
                </a:solidFill>
                <a:latin typeface="Arial"/>
                <a:cs typeface="Arial"/>
              </a:rPr>
              <a:t>High </a:t>
            </a:r>
            <a:r>
              <a:rPr sz="2300" spc="-10" dirty="0">
                <a:solidFill>
                  <a:srgbClr val="404040"/>
                </a:solidFill>
                <a:latin typeface="Arial"/>
                <a:cs typeface="Arial"/>
              </a:rPr>
              <a:t>impedance </a:t>
            </a:r>
            <a:r>
              <a:rPr sz="2300" spc="-20" dirty="0">
                <a:solidFill>
                  <a:srgbClr val="404040"/>
                </a:solidFill>
                <a:latin typeface="Arial"/>
                <a:cs typeface="Arial"/>
              </a:rPr>
              <a:t>state </a:t>
            </a:r>
            <a:r>
              <a:rPr sz="2300" spc="-15" dirty="0">
                <a:solidFill>
                  <a:srgbClr val="404040"/>
                </a:solidFill>
                <a:latin typeface="Arial"/>
                <a:cs typeface="Arial"/>
              </a:rPr>
              <a:t>indicates </a:t>
            </a:r>
            <a:r>
              <a:rPr sz="2300" spc="20" dirty="0">
                <a:solidFill>
                  <a:srgbClr val="404040"/>
                </a:solidFill>
                <a:latin typeface="Arial"/>
                <a:cs typeface="Arial"/>
              </a:rPr>
              <a:t>open</a:t>
            </a:r>
            <a:r>
              <a:rPr sz="2300" spc="-18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404040"/>
                </a:solidFill>
                <a:latin typeface="Arial"/>
                <a:cs typeface="Arial"/>
              </a:rPr>
              <a:t>circuit.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A42F0F"/>
              </a:buClr>
              <a:buFont typeface="Arial"/>
              <a:buChar char=""/>
            </a:pPr>
            <a:endParaRPr sz="410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spcBef>
                <a:spcPts val="5"/>
              </a:spcBef>
              <a:buClr>
                <a:srgbClr val="A42F0F"/>
              </a:buClr>
              <a:buChar char=""/>
              <a:tabLst>
                <a:tab pos="355600" algn="l"/>
              </a:tabLst>
            </a:pPr>
            <a:r>
              <a:rPr sz="2300" spc="-15" dirty="0">
                <a:solidFill>
                  <a:srgbClr val="404040"/>
                </a:solidFill>
                <a:latin typeface="Arial"/>
                <a:cs typeface="Arial"/>
              </a:rPr>
              <a:t>When </a:t>
            </a:r>
            <a:r>
              <a:rPr sz="2300" spc="-80" dirty="0">
                <a:solidFill>
                  <a:srgbClr val="404040"/>
                </a:solidFill>
                <a:latin typeface="Arial"/>
                <a:cs typeface="Arial"/>
              </a:rPr>
              <a:t>CS1=1 </a:t>
            </a: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and </a:t>
            </a:r>
            <a:r>
              <a:rPr sz="2300" spc="-75" dirty="0">
                <a:solidFill>
                  <a:srgbClr val="404040"/>
                </a:solidFill>
                <a:latin typeface="Arial"/>
                <a:cs typeface="Arial"/>
              </a:rPr>
              <a:t>(CS2)’=0, </a:t>
            </a:r>
            <a:r>
              <a:rPr sz="2300" spc="30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2300" spc="15" dirty="0">
                <a:solidFill>
                  <a:srgbClr val="404040"/>
                </a:solidFill>
                <a:latin typeface="Arial"/>
                <a:cs typeface="Arial"/>
              </a:rPr>
              <a:t>memory </a:t>
            </a:r>
            <a:r>
              <a:rPr sz="2300" spc="-70" dirty="0">
                <a:solidFill>
                  <a:srgbClr val="404040"/>
                </a:solidFill>
                <a:latin typeface="Arial"/>
                <a:cs typeface="Arial"/>
              </a:rPr>
              <a:t>is </a:t>
            </a:r>
            <a:r>
              <a:rPr sz="2300" spc="-55" dirty="0">
                <a:solidFill>
                  <a:srgbClr val="404040"/>
                </a:solidFill>
                <a:latin typeface="Arial"/>
                <a:cs typeface="Arial"/>
              </a:rPr>
              <a:t>places </a:t>
            </a:r>
            <a:r>
              <a:rPr sz="2300" spc="30" dirty="0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sz="2300" spc="-110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2300" spc="-20" dirty="0">
                <a:solidFill>
                  <a:srgbClr val="404040"/>
                </a:solidFill>
                <a:latin typeface="Arial"/>
                <a:cs typeface="Arial"/>
              </a:rPr>
              <a:t>R/W</a:t>
            </a:r>
            <a:r>
              <a:rPr sz="2300" spc="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spc="-5" dirty="0">
                <a:solidFill>
                  <a:srgbClr val="404040"/>
                </a:solidFill>
                <a:latin typeface="Arial"/>
                <a:cs typeface="Arial"/>
              </a:rPr>
              <a:t>mode.</a:t>
            </a:r>
            <a:endParaRPr sz="23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A42F0F"/>
              </a:buClr>
              <a:buFont typeface="Arial"/>
              <a:buChar char=""/>
            </a:pPr>
            <a:endParaRPr sz="4100">
              <a:latin typeface="Arial"/>
              <a:cs typeface="Arial"/>
            </a:endParaRPr>
          </a:p>
          <a:p>
            <a:pPr marL="354965" indent="-342900">
              <a:lnSpc>
                <a:spcPct val="100000"/>
              </a:lnSpc>
              <a:buClr>
                <a:srgbClr val="A42F0F"/>
              </a:buClr>
              <a:buChar char=""/>
              <a:tabLst>
                <a:tab pos="355600" algn="l"/>
              </a:tabLst>
            </a:pPr>
            <a:r>
              <a:rPr sz="2300" spc="-15" dirty="0">
                <a:solidFill>
                  <a:srgbClr val="404040"/>
                </a:solidFill>
                <a:latin typeface="Arial"/>
                <a:cs typeface="Arial"/>
              </a:rPr>
              <a:t>When </a:t>
            </a:r>
            <a:r>
              <a:rPr sz="2300" spc="30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2300" spc="-170" dirty="0">
                <a:solidFill>
                  <a:srgbClr val="404040"/>
                </a:solidFill>
                <a:latin typeface="Arial"/>
                <a:cs typeface="Arial"/>
              </a:rPr>
              <a:t>RD </a:t>
            </a:r>
            <a:r>
              <a:rPr sz="2300" spc="60" dirty="0">
                <a:solidFill>
                  <a:srgbClr val="404040"/>
                </a:solidFill>
                <a:latin typeface="Arial"/>
                <a:cs typeface="Arial"/>
              </a:rPr>
              <a:t>input </a:t>
            </a:r>
            <a:r>
              <a:rPr sz="2300" spc="-65" dirty="0">
                <a:solidFill>
                  <a:srgbClr val="404040"/>
                </a:solidFill>
                <a:latin typeface="Arial"/>
                <a:cs typeface="Arial"/>
              </a:rPr>
              <a:t>is </a:t>
            </a:r>
            <a:r>
              <a:rPr sz="2300" spc="-25" dirty="0">
                <a:solidFill>
                  <a:srgbClr val="404040"/>
                </a:solidFill>
                <a:latin typeface="Arial"/>
                <a:cs typeface="Arial"/>
              </a:rPr>
              <a:t>enabled, </a:t>
            </a:r>
            <a:r>
              <a:rPr sz="2300" spc="30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2300" spc="35" dirty="0">
                <a:solidFill>
                  <a:srgbClr val="404040"/>
                </a:solidFill>
                <a:latin typeface="Arial"/>
                <a:cs typeface="Arial"/>
              </a:rPr>
              <a:t>content </a:t>
            </a:r>
            <a:r>
              <a:rPr sz="2300" spc="7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2300" spc="25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2300" spc="-35" dirty="0">
                <a:solidFill>
                  <a:srgbClr val="404040"/>
                </a:solidFill>
                <a:latin typeface="Arial"/>
                <a:cs typeface="Arial"/>
              </a:rPr>
              <a:t>selected </a:t>
            </a:r>
            <a:r>
              <a:rPr sz="2300" spc="25" dirty="0">
                <a:solidFill>
                  <a:srgbClr val="404040"/>
                </a:solidFill>
                <a:latin typeface="Arial"/>
                <a:cs typeface="Arial"/>
              </a:rPr>
              <a:t>byte </a:t>
            </a:r>
            <a:r>
              <a:rPr sz="2300" spc="-65" dirty="0">
                <a:solidFill>
                  <a:srgbClr val="404040"/>
                </a:solidFill>
                <a:latin typeface="Arial"/>
                <a:cs typeface="Arial"/>
              </a:rPr>
              <a:t>is </a:t>
            </a:r>
            <a:r>
              <a:rPr sz="2300" spc="-10" dirty="0">
                <a:solidFill>
                  <a:srgbClr val="404040"/>
                </a:solidFill>
                <a:latin typeface="Arial"/>
                <a:cs typeface="Arial"/>
              </a:rPr>
              <a:t>placed </a:t>
            </a:r>
            <a:r>
              <a:rPr sz="2300" spc="70" dirty="0">
                <a:solidFill>
                  <a:srgbClr val="404040"/>
                </a:solidFill>
                <a:latin typeface="Arial"/>
                <a:cs typeface="Arial"/>
              </a:rPr>
              <a:t>into</a:t>
            </a:r>
            <a:r>
              <a:rPr sz="2300" spc="-3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spc="-145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endParaRPr sz="23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  <a:spcBef>
                <a:spcPts val="5"/>
              </a:spcBef>
            </a:pPr>
            <a:r>
              <a:rPr sz="2300" dirty="0">
                <a:solidFill>
                  <a:srgbClr val="404040"/>
                </a:solidFill>
                <a:latin typeface="Arial"/>
                <a:cs typeface="Arial"/>
              </a:rPr>
              <a:t>data</a:t>
            </a:r>
            <a:r>
              <a:rPr sz="2300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300" spc="-55" dirty="0">
                <a:solidFill>
                  <a:srgbClr val="404040"/>
                </a:solidFill>
                <a:latin typeface="Arial"/>
                <a:cs typeface="Arial"/>
              </a:rPr>
              <a:t>bus.</a:t>
            </a:r>
            <a:endParaRPr sz="2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2180" y="720089"/>
            <a:ext cx="2997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40" dirty="0">
                <a:solidFill>
                  <a:srgbClr val="FDFFFF"/>
                </a:solidFill>
                <a:latin typeface="Arial"/>
                <a:cs typeface="Arial"/>
              </a:rPr>
              <a:t>24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3204"/>
            <a:ext cx="18605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5" dirty="0">
                <a:solidFill>
                  <a:srgbClr val="C00000"/>
                </a:solidFill>
                <a:latin typeface="Verdana"/>
                <a:cs typeface="Verdana"/>
              </a:rPr>
              <a:t>ROM</a:t>
            </a:r>
            <a:r>
              <a:rPr sz="3200" spc="-29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3200" spc="-130" dirty="0">
                <a:solidFill>
                  <a:srgbClr val="C00000"/>
                </a:solidFill>
                <a:latin typeface="Verdana"/>
                <a:cs typeface="Verdana"/>
              </a:rPr>
              <a:t>chip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57400" y="1629155"/>
            <a:ext cx="8077200" cy="4848225"/>
            <a:chOff x="2057400" y="1629155"/>
            <a:chExt cx="8077200" cy="4848225"/>
          </a:xfrm>
        </p:grpSpPr>
        <p:sp>
          <p:nvSpPr>
            <p:cNvPr id="4" name="object 4"/>
            <p:cNvSpPr/>
            <p:nvPr/>
          </p:nvSpPr>
          <p:spPr>
            <a:xfrm>
              <a:off x="2057400" y="1629155"/>
              <a:ext cx="6096000" cy="484784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058911" y="3822192"/>
              <a:ext cx="850392" cy="2926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98535" y="3885819"/>
              <a:ext cx="665480" cy="115570"/>
            </a:xfrm>
            <a:custGeom>
              <a:avLst/>
              <a:gdLst/>
              <a:ahLst/>
              <a:cxnLst/>
              <a:rect l="l" t="t" r="r" b="b"/>
              <a:pathLst>
                <a:path w="665479" h="115570">
                  <a:moveTo>
                    <a:pt x="619919" y="57530"/>
                  </a:moveTo>
                  <a:lnTo>
                    <a:pt x="555244" y="95249"/>
                  </a:lnTo>
                  <a:lnTo>
                    <a:pt x="553466" y="102234"/>
                  </a:lnTo>
                  <a:lnTo>
                    <a:pt x="559816" y="113156"/>
                  </a:lnTo>
                  <a:lnTo>
                    <a:pt x="566801" y="115061"/>
                  </a:lnTo>
                  <a:lnTo>
                    <a:pt x="648383" y="67436"/>
                  </a:lnTo>
                  <a:lnTo>
                    <a:pt x="636905" y="67436"/>
                  </a:lnTo>
                  <a:lnTo>
                    <a:pt x="619919" y="57530"/>
                  </a:lnTo>
                  <a:close/>
                </a:path>
                <a:path w="665479" h="115570">
                  <a:moveTo>
                    <a:pt x="600320" y="46100"/>
                  </a:moveTo>
                  <a:lnTo>
                    <a:pt x="5080" y="46100"/>
                  </a:lnTo>
                  <a:lnTo>
                    <a:pt x="0" y="51180"/>
                  </a:lnTo>
                  <a:lnTo>
                    <a:pt x="0" y="63880"/>
                  </a:lnTo>
                  <a:lnTo>
                    <a:pt x="5080" y="68960"/>
                  </a:lnTo>
                  <a:lnTo>
                    <a:pt x="600320" y="68960"/>
                  </a:lnTo>
                  <a:lnTo>
                    <a:pt x="619919" y="57530"/>
                  </a:lnTo>
                  <a:lnTo>
                    <a:pt x="600320" y="46100"/>
                  </a:lnTo>
                  <a:close/>
                </a:path>
                <a:path w="665479" h="115570">
                  <a:moveTo>
                    <a:pt x="653453" y="64477"/>
                  </a:moveTo>
                  <a:lnTo>
                    <a:pt x="645773" y="68960"/>
                  </a:lnTo>
                  <a:lnTo>
                    <a:pt x="648970" y="68960"/>
                  </a:lnTo>
                  <a:lnTo>
                    <a:pt x="653453" y="64477"/>
                  </a:lnTo>
                  <a:close/>
                </a:path>
                <a:path w="665479" h="115570">
                  <a:moveTo>
                    <a:pt x="636905" y="47624"/>
                  </a:moveTo>
                  <a:lnTo>
                    <a:pt x="619919" y="57530"/>
                  </a:lnTo>
                  <a:lnTo>
                    <a:pt x="636905" y="67436"/>
                  </a:lnTo>
                  <a:lnTo>
                    <a:pt x="636905" y="47624"/>
                  </a:lnTo>
                  <a:close/>
                </a:path>
                <a:path w="665479" h="115570">
                  <a:moveTo>
                    <a:pt x="648387" y="47624"/>
                  </a:moveTo>
                  <a:lnTo>
                    <a:pt x="636905" y="47624"/>
                  </a:lnTo>
                  <a:lnTo>
                    <a:pt x="636905" y="67436"/>
                  </a:lnTo>
                  <a:lnTo>
                    <a:pt x="648383" y="67436"/>
                  </a:lnTo>
                  <a:lnTo>
                    <a:pt x="653453" y="64477"/>
                  </a:lnTo>
                  <a:lnTo>
                    <a:pt x="654050" y="63880"/>
                  </a:lnTo>
                  <a:lnTo>
                    <a:pt x="654050" y="51180"/>
                  </a:lnTo>
                  <a:lnTo>
                    <a:pt x="653449" y="50580"/>
                  </a:lnTo>
                  <a:lnTo>
                    <a:pt x="648387" y="47624"/>
                  </a:lnTo>
                  <a:close/>
                </a:path>
                <a:path w="665479" h="115570">
                  <a:moveTo>
                    <a:pt x="653449" y="50580"/>
                  </a:moveTo>
                  <a:lnTo>
                    <a:pt x="654050" y="51180"/>
                  </a:lnTo>
                  <a:lnTo>
                    <a:pt x="654050" y="63880"/>
                  </a:lnTo>
                  <a:lnTo>
                    <a:pt x="653453" y="64477"/>
                  </a:lnTo>
                  <a:lnTo>
                    <a:pt x="665353" y="57530"/>
                  </a:lnTo>
                  <a:lnTo>
                    <a:pt x="653449" y="50580"/>
                  </a:lnTo>
                  <a:close/>
                </a:path>
                <a:path w="665479" h="115570">
                  <a:moveTo>
                    <a:pt x="566801" y="0"/>
                  </a:moveTo>
                  <a:lnTo>
                    <a:pt x="559816" y="1904"/>
                  </a:lnTo>
                  <a:lnTo>
                    <a:pt x="553466" y="12826"/>
                  </a:lnTo>
                  <a:lnTo>
                    <a:pt x="555244" y="19811"/>
                  </a:lnTo>
                  <a:lnTo>
                    <a:pt x="619919" y="57530"/>
                  </a:lnTo>
                  <a:lnTo>
                    <a:pt x="636905" y="47624"/>
                  </a:lnTo>
                  <a:lnTo>
                    <a:pt x="648387" y="47624"/>
                  </a:lnTo>
                  <a:lnTo>
                    <a:pt x="566801" y="0"/>
                  </a:lnTo>
                  <a:close/>
                </a:path>
                <a:path w="665479" h="115570">
                  <a:moveTo>
                    <a:pt x="648970" y="46100"/>
                  </a:moveTo>
                  <a:lnTo>
                    <a:pt x="645777" y="46100"/>
                  </a:lnTo>
                  <a:lnTo>
                    <a:pt x="653449" y="50580"/>
                  </a:lnTo>
                  <a:lnTo>
                    <a:pt x="648970" y="46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791956" y="3589020"/>
              <a:ext cx="1342644" cy="8321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23036" y="796289"/>
            <a:ext cx="3092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60" dirty="0">
                <a:solidFill>
                  <a:srgbClr val="FDFFFF"/>
                </a:solidFill>
                <a:latin typeface="Verdana"/>
                <a:cs typeface="Verdana"/>
              </a:rPr>
              <a:t>25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194" y="68072"/>
            <a:ext cx="48977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330" dirty="0">
                <a:solidFill>
                  <a:srgbClr val="A42F0F"/>
                </a:solidFill>
              </a:rPr>
              <a:t></a:t>
            </a:r>
            <a:r>
              <a:rPr sz="2800" spc="330" dirty="0">
                <a:solidFill>
                  <a:srgbClr val="404040"/>
                </a:solidFill>
              </a:rPr>
              <a:t>A </a:t>
            </a:r>
            <a:r>
              <a:rPr sz="2800" spc="-85" dirty="0">
                <a:solidFill>
                  <a:srgbClr val="404040"/>
                </a:solidFill>
              </a:rPr>
              <a:t>ROM </a:t>
            </a:r>
            <a:r>
              <a:rPr sz="2800" spc="10" dirty="0">
                <a:solidFill>
                  <a:srgbClr val="404040"/>
                </a:solidFill>
              </a:rPr>
              <a:t>chip </a:t>
            </a:r>
            <a:r>
              <a:rPr sz="2800" spc="-85" dirty="0">
                <a:solidFill>
                  <a:srgbClr val="404040"/>
                </a:solidFill>
              </a:rPr>
              <a:t>is</a:t>
            </a:r>
            <a:r>
              <a:rPr sz="2800" spc="-365" dirty="0">
                <a:solidFill>
                  <a:srgbClr val="404040"/>
                </a:solidFill>
              </a:rPr>
              <a:t> </a:t>
            </a:r>
            <a:r>
              <a:rPr sz="2800" spc="-40" dirty="0">
                <a:solidFill>
                  <a:srgbClr val="404040"/>
                </a:solidFill>
              </a:rPr>
              <a:t>unidirectional.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932180" y="612024"/>
            <a:ext cx="9352915" cy="4084320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2000" spc="-40" dirty="0">
                <a:solidFill>
                  <a:srgbClr val="FDFFFF"/>
                </a:solidFill>
                <a:latin typeface="Arial"/>
                <a:cs typeface="Arial"/>
              </a:rPr>
              <a:t>26</a:t>
            </a:r>
            <a:endParaRPr sz="2000">
              <a:latin typeface="Arial"/>
              <a:cs typeface="Arial"/>
            </a:endParaRPr>
          </a:p>
          <a:p>
            <a:pPr marR="995044" algn="ctr">
              <a:lnSpc>
                <a:spcPct val="100000"/>
              </a:lnSpc>
              <a:spcBef>
                <a:spcPts val="1180"/>
              </a:spcBef>
            </a:pPr>
            <a:r>
              <a:rPr sz="2800" spc="335" dirty="0">
                <a:solidFill>
                  <a:srgbClr val="A42F0F"/>
                </a:solidFill>
                <a:latin typeface="Arial"/>
                <a:cs typeface="Arial"/>
              </a:rPr>
              <a:t></a:t>
            </a:r>
            <a:r>
              <a:rPr sz="2800" spc="335" dirty="0">
                <a:solidFill>
                  <a:srgbClr val="404040"/>
                </a:solidFill>
                <a:latin typeface="Arial"/>
                <a:cs typeface="Arial"/>
              </a:rPr>
              <a:t>9 </a:t>
            </a:r>
            <a:r>
              <a:rPr sz="2800" spc="-65" dirty="0">
                <a:solidFill>
                  <a:srgbClr val="404040"/>
                </a:solidFill>
                <a:latin typeface="Arial"/>
                <a:cs typeface="Arial"/>
              </a:rPr>
              <a:t>address 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lines </a:t>
            </a:r>
            <a:r>
              <a:rPr sz="2800" spc="125" dirty="0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sz="2800" spc="-65" dirty="0">
                <a:solidFill>
                  <a:srgbClr val="404040"/>
                </a:solidFill>
                <a:latin typeface="Arial"/>
                <a:cs typeface="Arial"/>
              </a:rPr>
              <a:t>address 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512</a:t>
            </a:r>
            <a:r>
              <a:rPr sz="2800" spc="-37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bytes.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650">
              <a:latin typeface="Arial"/>
              <a:cs typeface="Arial"/>
            </a:endParaRPr>
          </a:p>
          <a:p>
            <a:pPr marL="1483360" marR="5080" indent="-342900">
              <a:lnSpc>
                <a:spcPct val="100000"/>
              </a:lnSpc>
              <a:tabLst>
                <a:tab pos="2409825" algn="l"/>
                <a:tab pos="3472179" algn="l"/>
                <a:tab pos="4678045" algn="l"/>
                <a:tab pos="5440045" algn="l"/>
                <a:tab pos="6941184" algn="l"/>
                <a:tab pos="7555865" algn="l"/>
                <a:tab pos="8232775" algn="l"/>
                <a:tab pos="9011285" algn="l"/>
              </a:tabLst>
            </a:pPr>
            <a:r>
              <a:rPr sz="2800" spc="520" dirty="0">
                <a:solidFill>
                  <a:srgbClr val="A42F0F"/>
                </a:solidFill>
                <a:latin typeface="Arial"/>
                <a:cs typeface="Arial"/>
              </a:rPr>
              <a:t></a:t>
            </a:r>
            <a:r>
              <a:rPr sz="2800" spc="195" dirty="0">
                <a:solidFill>
                  <a:srgbClr val="A42F0F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404040"/>
                </a:solidFill>
                <a:latin typeface="Arial"/>
                <a:cs typeface="Arial"/>
              </a:rPr>
              <a:t>chip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2800" spc="-155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800" spc="-165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lect	</a:t>
            </a:r>
            <a:r>
              <a:rPr sz="2800" spc="-355" dirty="0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sz="2800" spc="-325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1</a:t>
            </a:r>
            <a:r>
              <a:rPr sz="2800" spc="270" dirty="0">
                <a:solidFill>
                  <a:srgbClr val="404040"/>
                </a:solidFill>
                <a:latin typeface="Arial"/>
                <a:cs typeface="Arial"/>
              </a:rPr>
              <a:t>=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1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2800" spc="-235" dirty="0">
                <a:solidFill>
                  <a:srgbClr val="404040"/>
                </a:solidFill>
                <a:latin typeface="Arial"/>
                <a:cs typeface="Arial"/>
              </a:rPr>
              <a:t>(C</a:t>
            </a:r>
            <a:r>
              <a:rPr sz="2800" spc="-295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sz="2800" spc="45" dirty="0">
                <a:solidFill>
                  <a:srgbClr val="404040"/>
                </a:solidFill>
                <a:latin typeface="Arial"/>
                <a:cs typeface="Arial"/>
              </a:rPr>
              <a:t>)’</a:t>
            </a:r>
            <a:r>
              <a:rPr sz="2800" spc="95" dirty="0">
                <a:solidFill>
                  <a:srgbClr val="404040"/>
                </a:solidFill>
                <a:latin typeface="Arial"/>
                <a:cs typeface="Arial"/>
              </a:rPr>
              <a:t>=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0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2800" spc="70" dirty="0">
                <a:solidFill>
                  <a:srgbClr val="404040"/>
                </a:solidFill>
                <a:latin typeface="Arial"/>
                <a:cs typeface="Arial"/>
              </a:rPr>
              <a:t>for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2800" spc="3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2800" spc="65" dirty="0">
                <a:solidFill>
                  <a:srgbClr val="404040"/>
                </a:solidFill>
                <a:latin typeface="Arial"/>
                <a:cs typeface="Arial"/>
              </a:rPr>
              <a:t>unit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2800" spc="100" dirty="0">
                <a:solidFill>
                  <a:srgbClr val="404040"/>
                </a:solidFill>
                <a:latin typeface="Arial"/>
                <a:cs typeface="Arial"/>
              </a:rPr>
              <a:t>to  </a:t>
            </a:r>
            <a:r>
              <a:rPr sz="2800" spc="-15" dirty="0">
                <a:solidFill>
                  <a:srgbClr val="404040"/>
                </a:solidFill>
                <a:latin typeface="Arial"/>
                <a:cs typeface="Arial"/>
              </a:rPr>
              <a:t>operate.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650">
              <a:latin typeface="Arial"/>
              <a:cs typeface="Arial"/>
            </a:endParaRPr>
          </a:p>
          <a:p>
            <a:pPr marL="1483360" marR="5715" indent="-342900">
              <a:lnSpc>
                <a:spcPct val="100000"/>
              </a:lnSpc>
              <a:tabLst>
                <a:tab pos="3375025" algn="l"/>
                <a:tab pos="4115435" algn="l"/>
                <a:tab pos="5040630" algn="l"/>
                <a:tab pos="5835015" algn="l"/>
                <a:tab pos="6354445" algn="l"/>
                <a:tab pos="6769100" algn="l"/>
              </a:tabLst>
            </a:pPr>
            <a:r>
              <a:rPr sz="2800" spc="725" dirty="0">
                <a:solidFill>
                  <a:srgbClr val="A42F0F"/>
                </a:solidFill>
                <a:latin typeface="Arial"/>
                <a:cs typeface="Arial"/>
              </a:rPr>
              <a:t></a:t>
            </a:r>
            <a:r>
              <a:rPr sz="2800" spc="10" dirty="0">
                <a:solidFill>
                  <a:srgbClr val="404040"/>
                </a:solidFill>
                <a:latin typeface="Arial"/>
                <a:cs typeface="Arial"/>
              </a:rPr>
              <a:t>Other</a:t>
            </a:r>
            <a:r>
              <a:rPr sz="2800" spc="25" dirty="0">
                <a:solidFill>
                  <a:srgbClr val="404040"/>
                </a:solidFill>
                <a:latin typeface="Arial"/>
                <a:cs typeface="Arial"/>
              </a:rPr>
              <a:t>w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2800" spc="-105" dirty="0">
                <a:solidFill>
                  <a:srgbClr val="404040"/>
                </a:solidFill>
                <a:latin typeface="Arial"/>
                <a:cs typeface="Arial"/>
              </a:rPr>
              <a:t>s</a:t>
            </a:r>
            <a:r>
              <a:rPr sz="2800" spc="-135" dirty="0">
                <a:solidFill>
                  <a:srgbClr val="404040"/>
                </a:solidFill>
                <a:latin typeface="Arial"/>
                <a:cs typeface="Arial"/>
              </a:rPr>
              <a:t>e,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2800" spc="30" dirty="0">
                <a:solidFill>
                  <a:srgbClr val="404040"/>
                </a:solidFill>
                <a:latin typeface="Arial"/>
                <a:cs typeface="Arial"/>
              </a:rPr>
              <a:t>the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404040"/>
                </a:solidFill>
                <a:latin typeface="Arial"/>
                <a:cs typeface="Arial"/>
              </a:rPr>
              <a:t>data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bus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2800" spc="1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2800" spc="55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2800" spc="-135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	</a:t>
            </a:r>
            <a:r>
              <a:rPr sz="2800" spc="45" dirty="0">
                <a:solidFill>
                  <a:srgbClr val="404040"/>
                </a:solidFill>
                <a:latin typeface="Arial"/>
                <a:cs typeface="Arial"/>
              </a:rPr>
              <a:t>hig</a:t>
            </a:r>
            <a:r>
              <a:rPr sz="2800" spc="65" dirty="0">
                <a:solidFill>
                  <a:srgbClr val="404040"/>
                </a:solidFill>
                <a:latin typeface="Arial"/>
                <a:cs typeface="Arial"/>
              </a:rPr>
              <a:t>h</a:t>
            </a:r>
            <a:r>
              <a:rPr sz="2800" spc="180" dirty="0">
                <a:solidFill>
                  <a:srgbClr val="404040"/>
                </a:solidFill>
                <a:latin typeface="Arial"/>
                <a:cs typeface="Arial"/>
              </a:rPr>
              <a:t>-</a:t>
            </a:r>
            <a:r>
              <a:rPr sz="2800" spc="20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sz="2800" spc="105" dirty="0">
                <a:solidFill>
                  <a:srgbClr val="404040"/>
                </a:solidFill>
                <a:latin typeface="Arial"/>
                <a:cs typeface="Arial"/>
              </a:rPr>
              <a:t>m</a:t>
            </a:r>
            <a:r>
              <a:rPr sz="2800" spc="-15" dirty="0">
                <a:solidFill>
                  <a:srgbClr val="404040"/>
                </a:solidFill>
                <a:latin typeface="Arial"/>
                <a:cs typeface="Arial"/>
              </a:rPr>
              <a:t>ped</a:t>
            </a:r>
            <a:r>
              <a:rPr sz="2800" spc="-5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nce  state.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71444" y="2609088"/>
            <a:ext cx="6812280" cy="1056640"/>
            <a:chOff x="3171444" y="2609088"/>
            <a:chExt cx="6812280" cy="1056640"/>
          </a:xfrm>
        </p:grpSpPr>
        <p:sp>
          <p:nvSpPr>
            <p:cNvPr id="3" name="object 3"/>
            <p:cNvSpPr/>
            <p:nvPr/>
          </p:nvSpPr>
          <p:spPr>
            <a:xfrm>
              <a:off x="3179064" y="2616708"/>
              <a:ext cx="6797040" cy="1041400"/>
            </a:xfrm>
            <a:custGeom>
              <a:avLst/>
              <a:gdLst/>
              <a:ahLst/>
              <a:cxnLst/>
              <a:rect l="l" t="t" r="r" b="b"/>
              <a:pathLst>
                <a:path w="6797040" h="1041400">
                  <a:moveTo>
                    <a:pt x="6797040" y="0"/>
                  </a:moveTo>
                  <a:lnTo>
                    <a:pt x="0" y="0"/>
                  </a:lnTo>
                  <a:lnTo>
                    <a:pt x="0" y="1040891"/>
                  </a:lnTo>
                  <a:lnTo>
                    <a:pt x="6797040" y="1040891"/>
                  </a:lnTo>
                  <a:lnTo>
                    <a:pt x="6797040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79064" y="2616708"/>
              <a:ext cx="6797040" cy="1041400"/>
            </a:xfrm>
            <a:custGeom>
              <a:avLst/>
              <a:gdLst/>
              <a:ahLst/>
              <a:cxnLst/>
              <a:rect l="l" t="t" r="r" b="b"/>
              <a:pathLst>
                <a:path w="6797040" h="1041400">
                  <a:moveTo>
                    <a:pt x="0" y="1040891"/>
                  </a:moveTo>
                  <a:lnTo>
                    <a:pt x="6797040" y="1040891"/>
                  </a:lnTo>
                  <a:lnTo>
                    <a:pt x="6797040" y="0"/>
                  </a:lnTo>
                  <a:lnTo>
                    <a:pt x="0" y="0"/>
                  </a:lnTo>
                  <a:lnTo>
                    <a:pt x="0" y="1040891"/>
                  </a:lnTo>
                  <a:close/>
                </a:path>
              </a:pathLst>
            </a:custGeom>
            <a:ln w="15239">
              <a:solidFill>
                <a:srgbClr val="781F0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33115" y="2641600"/>
            <a:ext cx="634428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355" dirty="0">
                <a:solidFill>
                  <a:srgbClr val="FFFFFF"/>
                </a:solidFill>
              </a:rPr>
              <a:t>VIRTUAL</a:t>
            </a:r>
            <a:r>
              <a:rPr sz="6000" spc="-125" dirty="0">
                <a:solidFill>
                  <a:srgbClr val="FFFFFF"/>
                </a:solidFill>
              </a:rPr>
              <a:t> </a:t>
            </a:r>
            <a:r>
              <a:rPr sz="6000" spc="-295" dirty="0">
                <a:solidFill>
                  <a:srgbClr val="FFFFFF"/>
                </a:solidFill>
              </a:rPr>
              <a:t>MEMORY</a:t>
            </a:r>
            <a:endParaRPr sz="6000" dirty="0"/>
          </a:p>
        </p:txBody>
      </p:sp>
      <p:sp>
        <p:nvSpPr>
          <p:cNvPr id="6" name="object 6"/>
          <p:cNvSpPr txBox="1"/>
          <p:nvPr/>
        </p:nvSpPr>
        <p:spPr>
          <a:xfrm>
            <a:off x="932180" y="720089"/>
            <a:ext cx="2997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40" dirty="0">
                <a:solidFill>
                  <a:srgbClr val="FDFFFF"/>
                </a:solidFill>
                <a:latin typeface="Arial"/>
                <a:cs typeface="Arial"/>
              </a:rPr>
              <a:t>27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1143" y="1338453"/>
            <a:ext cx="96367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110" dirty="0">
                <a:solidFill>
                  <a:srgbClr val="A42F0F"/>
                </a:solidFill>
              </a:rPr>
              <a:t></a:t>
            </a:r>
            <a:r>
              <a:rPr sz="2800" spc="110" dirty="0">
                <a:solidFill>
                  <a:srgbClr val="404040"/>
                </a:solidFill>
              </a:rPr>
              <a:t>Attempts </a:t>
            </a:r>
            <a:r>
              <a:rPr sz="2800" spc="125" dirty="0">
                <a:solidFill>
                  <a:srgbClr val="404040"/>
                </a:solidFill>
              </a:rPr>
              <a:t>to </a:t>
            </a:r>
            <a:r>
              <a:rPr sz="2800" spc="35" dirty="0">
                <a:solidFill>
                  <a:srgbClr val="404040"/>
                </a:solidFill>
              </a:rPr>
              <a:t>optimize </a:t>
            </a:r>
            <a:r>
              <a:rPr sz="2800" spc="30" dirty="0">
                <a:solidFill>
                  <a:srgbClr val="404040"/>
                </a:solidFill>
              </a:rPr>
              <a:t>the </a:t>
            </a:r>
            <a:r>
              <a:rPr sz="2800" spc="-95" dirty="0">
                <a:solidFill>
                  <a:srgbClr val="404040"/>
                </a:solidFill>
              </a:rPr>
              <a:t>use </a:t>
            </a:r>
            <a:r>
              <a:rPr sz="2800" spc="85" dirty="0">
                <a:solidFill>
                  <a:srgbClr val="404040"/>
                </a:solidFill>
              </a:rPr>
              <a:t>of </a:t>
            </a:r>
            <a:r>
              <a:rPr sz="2800" spc="30" dirty="0">
                <a:solidFill>
                  <a:srgbClr val="404040"/>
                </a:solidFill>
              </a:rPr>
              <a:t>the </a:t>
            </a:r>
            <a:r>
              <a:rPr sz="2800" spc="5" dirty="0">
                <a:solidFill>
                  <a:srgbClr val="404040"/>
                </a:solidFill>
              </a:rPr>
              <a:t>main </a:t>
            </a:r>
            <a:r>
              <a:rPr sz="2800" spc="10" dirty="0">
                <a:solidFill>
                  <a:srgbClr val="404040"/>
                </a:solidFill>
              </a:rPr>
              <a:t>memory(the</a:t>
            </a:r>
            <a:r>
              <a:rPr sz="2800" spc="-445" dirty="0">
                <a:solidFill>
                  <a:srgbClr val="404040"/>
                </a:solidFill>
              </a:rPr>
              <a:t> </a:t>
            </a:r>
            <a:r>
              <a:rPr sz="2800" spc="-125" dirty="0">
                <a:solidFill>
                  <a:srgbClr val="404040"/>
                </a:solidFill>
              </a:rPr>
              <a:t>high</a:t>
            </a:r>
            <a:endParaRPr sz="28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10"/>
              </a:spcBef>
            </a:pPr>
            <a:r>
              <a:rPr spc="75" dirty="0">
                <a:solidFill>
                  <a:srgbClr val="A42F0F"/>
                </a:solidFill>
              </a:rPr>
              <a:t></a:t>
            </a:r>
            <a:r>
              <a:rPr spc="75" dirty="0"/>
              <a:t>speed </a:t>
            </a:r>
            <a:r>
              <a:rPr spc="55" dirty="0"/>
              <a:t>portion) with </a:t>
            </a:r>
            <a:r>
              <a:rPr spc="30" dirty="0"/>
              <a:t>the </a:t>
            </a:r>
            <a:r>
              <a:rPr spc="5" dirty="0"/>
              <a:t>hard </a:t>
            </a:r>
            <a:r>
              <a:rPr spc="-25" dirty="0"/>
              <a:t>disk </a:t>
            </a:r>
            <a:r>
              <a:rPr dirty="0"/>
              <a:t>(the </a:t>
            </a:r>
            <a:r>
              <a:rPr spc="10" dirty="0"/>
              <a:t>lower </a:t>
            </a:r>
            <a:r>
              <a:rPr spc="-50" dirty="0"/>
              <a:t>speed</a:t>
            </a:r>
            <a:r>
              <a:rPr spc="-285" dirty="0"/>
              <a:t> </a:t>
            </a:r>
            <a:r>
              <a:rPr spc="30" dirty="0"/>
              <a:t>portion).</a:t>
            </a:r>
          </a:p>
          <a:p>
            <a:pPr marL="355600" marR="552450" indent="-343535" algn="just">
              <a:lnSpc>
                <a:spcPct val="100000"/>
              </a:lnSpc>
              <a:spcBef>
                <a:spcPts val="1010"/>
              </a:spcBef>
            </a:pPr>
            <a:r>
              <a:rPr spc="40" dirty="0">
                <a:solidFill>
                  <a:srgbClr val="A42F0F"/>
                </a:solidFill>
              </a:rPr>
              <a:t></a:t>
            </a:r>
            <a:r>
              <a:rPr spc="40" dirty="0"/>
              <a:t>Technique </a:t>
            </a:r>
            <a:r>
              <a:rPr spc="70" dirty="0"/>
              <a:t>for </a:t>
            </a:r>
            <a:r>
              <a:rPr spc="-5" dirty="0"/>
              <a:t>using </a:t>
            </a:r>
            <a:r>
              <a:rPr spc="30" dirty="0"/>
              <a:t>the </a:t>
            </a:r>
            <a:r>
              <a:rPr spc="-45" dirty="0"/>
              <a:t>secondary </a:t>
            </a:r>
            <a:r>
              <a:rPr spc="-15" dirty="0"/>
              <a:t>storage </a:t>
            </a:r>
            <a:r>
              <a:rPr spc="125" dirty="0"/>
              <a:t>to </a:t>
            </a:r>
            <a:r>
              <a:rPr spc="-5" dirty="0"/>
              <a:t>extend </a:t>
            </a:r>
            <a:r>
              <a:rPr spc="-235" dirty="0"/>
              <a:t>the  </a:t>
            </a:r>
            <a:r>
              <a:rPr spc="5" dirty="0"/>
              <a:t>apparent </a:t>
            </a:r>
            <a:r>
              <a:rPr spc="50" dirty="0"/>
              <a:t>limited </a:t>
            </a:r>
            <a:r>
              <a:rPr spc="-105" dirty="0"/>
              <a:t>size </a:t>
            </a:r>
            <a:r>
              <a:rPr spc="85" dirty="0"/>
              <a:t>of </a:t>
            </a:r>
            <a:r>
              <a:rPr spc="30" dirty="0"/>
              <a:t>the </a:t>
            </a:r>
            <a:r>
              <a:rPr spc="-40" dirty="0"/>
              <a:t>physical </a:t>
            </a:r>
            <a:r>
              <a:rPr spc="20" dirty="0"/>
              <a:t>memory beyond </a:t>
            </a:r>
            <a:r>
              <a:rPr spc="-5" dirty="0"/>
              <a:t>its  </a:t>
            </a:r>
            <a:r>
              <a:rPr spc="-35" dirty="0"/>
              <a:t>physical </a:t>
            </a:r>
            <a:r>
              <a:rPr spc="-105" dirty="0"/>
              <a:t>size</a:t>
            </a:r>
            <a:r>
              <a:rPr spc="-15" dirty="0"/>
              <a:t> </a:t>
            </a:r>
            <a:r>
              <a:rPr spc="-175" dirty="0"/>
              <a:t>.</a:t>
            </a:r>
          </a:p>
          <a:p>
            <a:pPr marL="355600" marR="5080" indent="-343535" algn="just">
              <a:lnSpc>
                <a:spcPct val="100000"/>
              </a:lnSpc>
              <a:spcBef>
                <a:spcPts val="994"/>
              </a:spcBef>
            </a:pPr>
            <a:r>
              <a:rPr spc="520" dirty="0">
                <a:solidFill>
                  <a:srgbClr val="A42F0F"/>
                </a:solidFill>
              </a:rPr>
              <a:t> </a:t>
            </a:r>
            <a:r>
              <a:rPr spc="20" dirty="0"/>
              <a:t>Implemented </a:t>
            </a:r>
            <a:r>
              <a:rPr spc="-70" dirty="0"/>
              <a:t>since </a:t>
            </a:r>
            <a:r>
              <a:rPr spc="30" dirty="0"/>
              <a:t>the </a:t>
            </a:r>
            <a:r>
              <a:rPr spc="-35" dirty="0"/>
              <a:t>available physical </a:t>
            </a:r>
            <a:r>
              <a:rPr spc="20" dirty="0"/>
              <a:t>memory </a:t>
            </a:r>
            <a:r>
              <a:rPr spc="35" dirty="0"/>
              <a:t>will </a:t>
            </a:r>
            <a:r>
              <a:rPr spc="90" dirty="0"/>
              <a:t>not</a:t>
            </a:r>
            <a:r>
              <a:rPr spc="-480" dirty="0"/>
              <a:t> </a:t>
            </a:r>
            <a:r>
              <a:rPr spc="-375" dirty="0"/>
              <a:t>be  </a:t>
            </a:r>
            <a:r>
              <a:rPr spc="25" dirty="0"/>
              <a:t>enough </a:t>
            </a:r>
            <a:r>
              <a:rPr spc="125" dirty="0"/>
              <a:t>to </a:t>
            </a:r>
            <a:r>
              <a:rPr spc="15" dirty="0"/>
              <a:t>host </a:t>
            </a:r>
            <a:r>
              <a:rPr spc="-10" dirty="0"/>
              <a:t>all </a:t>
            </a:r>
            <a:r>
              <a:rPr spc="30" dirty="0"/>
              <a:t>the</a:t>
            </a:r>
            <a:r>
              <a:rPr spc="-229" dirty="0"/>
              <a:t> </a:t>
            </a:r>
            <a:r>
              <a:rPr spc="10" dirty="0"/>
              <a:t>program.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32180" y="720089"/>
            <a:ext cx="2997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40" dirty="0">
                <a:solidFill>
                  <a:srgbClr val="FDFFFF"/>
                </a:solidFill>
                <a:latin typeface="Arial"/>
                <a:cs typeface="Arial"/>
              </a:rPr>
              <a:t>28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1680"/>
            <a:ext cx="712850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0" dirty="0">
                <a:solidFill>
                  <a:srgbClr val="C00000"/>
                </a:solidFill>
                <a:latin typeface="Verdana"/>
                <a:cs typeface="Verdana"/>
              </a:rPr>
              <a:t>Address space </a:t>
            </a:r>
            <a:r>
              <a:rPr spc="-165" dirty="0">
                <a:solidFill>
                  <a:srgbClr val="C00000"/>
                </a:solidFill>
                <a:latin typeface="Verdana"/>
                <a:cs typeface="Verdana"/>
              </a:rPr>
              <a:t>and </a:t>
            </a:r>
            <a:r>
              <a:rPr spc="-105" dirty="0">
                <a:solidFill>
                  <a:srgbClr val="C00000"/>
                </a:solidFill>
                <a:latin typeface="Verdana"/>
                <a:cs typeface="Verdana"/>
              </a:rPr>
              <a:t>Memory</a:t>
            </a:r>
            <a:r>
              <a:rPr spc="-39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pc="-200" dirty="0">
                <a:solidFill>
                  <a:srgbClr val="C00000"/>
                </a:solidFill>
                <a:latin typeface="Verdana"/>
                <a:cs typeface="Verdana"/>
              </a:rPr>
              <a:t>space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3406" y="2156586"/>
            <a:ext cx="10725150" cy="3265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180340" indent="-342900">
              <a:lnSpc>
                <a:spcPct val="100000"/>
              </a:lnSpc>
              <a:spcBef>
                <a:spcPts val="95"/>
              </a:spcBef>
              <a:buClr>
                <a:srgbClr val="A42F0F"/>
              </a:buClr>
              <a:buFont typeface="Wingdings"/>
              <a:buChar char=""/>
              <a:tabLst>
                <a:tab pos="355600" algn="l"/>
                <a:tab pos="4418330" algn="l"/>
              </a:tabLst>
            </a:pPr>
            <a:r>
              <a:rPr sz="2800" spc="-90" dirty="0">
                <a:solidFill>
                  <a:srgbClr val="404040"/>
                </a:solidFill>
                <a:latin typeface="Verdana"/>
                <a:cs typeface="Verdana"/>
              </a:rPr>
              <a:t>An </a:t>
            </a:r>
            <a:r>
              <a:rPr sz="2800" spc="-185" dirty="0">
                <a:solidFill>
                  <a:srgbClr val="404040"/>
                </a:solidFill>
                <a:latin typeface="Verdana"/>
                <a:cs typeface="Verdana"/>
              </a:rPr>
              <a:t>address </a:t>
            </a:r>
            <a:r>
              <a:rPr sz="2800" spc="-165" dirty="0">
                <a:solidFill>
                  <a:srgbClr val="404040"/>
                </a:solidFill>
                <a:latin typeface="Verdana"/>
                <a:cs typeface="Verdana"/>
              </a:rPr>
              <a:t>used </a:t>
            </a:r>
            <a:r>
              <a:rPr sz="2800" spc="-175" dirty="0">
                <a:solidFill>
                  <a:srgbClr val="404040"/>
                </a:solidFill>
                <a:latin typeface="Verdana"/>
                <a:cs typeface="Verdana"/>
              </a:rPr>
              <a:t>by </a:t>
            </a:r>
            <a:r>
              <a:rPr sz="2800" spc="-170" dirty="0">
                <a:solidFill>
                  <a:srgbClr val="404040"/>
                </a:solidFill>
                <a:latin typeface="Verdana"/>
                <a:cs typeface="Verdana"/>
              </a:rPr>
              <a:t>the </a:t>
            </a:r>
            <a:r>
              <a:rPr sz="2800" spc="-160" dirty="0">
                <a:solidFill>
                  <a:srgbClr val="404040"/>
                </a:solidFill>
                <a:latin typeface="Verdana"/>
                <a:cs typeface="Verdana"/>
              </a:rPr>
              <a:t>programmer </a:t>
            </a:r>
            <a:r>
              <a:rPr sz="2800" spc="-220" dirty="0">
                <a:solidFill>
                  <a:srgbClr val="404040"/>
                </a:solidFill>
                <a:latin typeface="Verdana"/>
                <a:cs typeface="Verdana"/>
              </a:rPr>
              <a:t>is </a:t>
            </a:r>
            <a:r>
              <a:rPr sz="2800" spc="-175" dirty="0">
                <a:solidFill>
                  <a:srgbClr val="404040"/>
                </a:solidFill>
                <a:latin typeface="Verdana"/>
                <a:cs typeface="Verdana"/>
              </a:rPr>
              <a:t>virtual </a:t>
            </a:r>
            <a:r>
              <a:rPr sz="2800" spc="-160" dirty="0">
                <a:solidFill>
                  <a:srgbClr val="404040"/>
                </a:solidFill>
                <a:latin typeface="Verdana"/>
                <a:cs typeface="Verdana"/>
              </a:rPr>
              <a:t>memory </a:t>
            </a:r>
            <a:r>
              <a:rPr sz="2800" spc="-350" dirty="0">
                <a:solidFill>
                  <a:srgbClr val="404040"/>
                </a:solidFill>
                <a:latin typeface="Verdana"/>
                <a:cs typeface="Verdana"/>
              </a:rPr>
              <a:t>, </a:t>
            </a:r>
            <a:r>
              <a:rPr sz="2800" spc="-170" dirty="0">
                <a:solidFill>
                  <a:srgbClr val="404040"/>
                </a:solidFill>
                <a:latin typeface="Verdana"/>
                <a:cs typeface="Verdana"/>
              </a:rPr>
              <a:t>the </a:t>
            </a:r>
            <a:r>
              <a:rPr sz="2800" spc="-215" dirty="0">
                <a:solidFill>
                  <a:srgbClr val="404040"/>
                </a:solidFill>
                <a:latin typeface="Verdana"/>
                <a:cs typeface="Verdana"/>
              </a:rPr>
              <a:t>set  </a:t>
            </a:r>
            <a:r>
              <a:rPr sz="2800" spc="-125" dirty="0">
                <a:solidFill>
                  <a:srgbClr val="404040"/>
                </a:solidFill>
                <a:latin typeface="Verdana"/>
                <a:cs typeface="Verdana"/>
              </a:rPr>
              <a:t>of </a:t>
            </a:r>
            <a:r>
              <a:rPr sz="2800" spc="-180" dirty="0">
                <a:solidFill>
                  <a:srgbClr val="404040"/>
                </a:solidFill>
                <a:latin typeface="Verdana"/>
                <a:cs typeface="Verdana"/>
              </a:rPr>
              <a:t>such </a:t>
            </a:r>
            <a:r>
              <a:rPr sz="2800" spc="-185" dirty="0">
                <a:solidFill>
                  <a:srgbClr val="404040"/>
                </a:solidFill>
                <a:latin typeface="Verdana"/>
                <a:cs typeface="Verdana"/>
              </a:rPr>
              <a:t>address</a:t>
            </a:r>
            <a:r>
              <a:rPr sz="2800" spc="-114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800" spc="-220" dirty="0">
                <a:solidFill>
                  <a:srgbClr val="404040"/>
                </a:solidFill>
                <a:latin typeface="Verdana"/>
                <a:cs typeface="Verdana"/>
              </a:rPr>
              <a:t>is</a:t>
            </a:r>
            <a:r>
              <a:rPr sz="28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800" spc="-135" dirty="0">
                <a:solidFill>
                  <a:srgbClr val="404040"/>
                </a:solidFill>
                <a:latin typeface="Verdana"/>
                <a:cs typeface="Verdana"/>
              </a:rPr>
              <a:t>called	</a:t>
            </a:r>
            <a:r>
              <a:rPr sz="2800" spc="-185" dirty="0">
                <a:solidFill>
                  <a:srgbClr val="404040"/>
                </a:solidFill>
                <a:latin typeface="Verdana"/>
                <a:cs typeface="Verdana"/>
              </a:rPr>
              <a:t>address</a:t>
            </a:r>
            <a:r>
              <a:rPr sz="2800" spc="-12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800" spc="-195" dirty="0">
                <a:solidFill>
                  <a:srgbClr val="404040"/>
                </a:solidFill>
                <a:latin typeface="Verdana"/>
                <a:cs typeface="Verdana"/>
              </a:rPr>
              <a:t>space.</a:t>
            </a:r>
            <a:endParaRPr sz="2800">
              <a:latin typeface="Verdana"/>
              <a:cs typeface="Verdana"/>
            </a:endParaRPr>
          </a:p>
          <a:p>
            <a:pPr marL="354965" marR="5080" indent="-342900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Font typeface="Wingdings"/>
              <a:buChar char=""/>
              <a:tabLst>
                <a:tab pos="460375" algn="l"/>
                <a:tab pos="461009" algn="l"/>
                <a:tab pos="1828164" algn="l"/>
                <a:tab pos="7628255" algn="l"/>
              </a:tabLst>
            </a:pPr>
            <a:r>
              <a:rPr dirty="0"/>
              <a:t>	</a:t>
            </a:r>
            <a:r>
              <a:rPr sz="2800" spc="-90" dirty="0">
                <a:solidFill>
                  <a:srgbClr val="404040"/>
                </a:solidFill>
                <a:latin typeface="Verdana"/>
                <a:cs typeface="Verdana"/>
              </a:rPr>
              <a:t>An </a:t>
            </a:r>
            <a:r>
              <a:rPr sz="2800" spc="-185" dirty="0">
                <a:solidFill>
                  <a:srgbClr val="404040"/>
                </a:solidFill>
                <a:latin typeface="Verdana"/>
                <a:cs typeface="Verdana"/>
              </a:rPr>
              <a:t>address </a:t>
            </a:r>
            <a:r>
              <a:rPr sz="2800" spc="-155" dirty="0">
                <a:solidFill>
                  <a:srgbClr val="404040"/>
                </a:solidFill>
                <a:latin typeface="Verdana"/>
                <a:cs typeface="Verdana"/>
              </a:rPr>
              <a:t>in </a:t>
            </a:r>
            <a:r>
              <a:rPr sz="2800" spc="-185" dirty="0">
                <a:solidFill>
                  <a:srgbClr val="404040"/>
                </a:solidFill>
                <a:latin typeface="Verdana"/>
                <a:cs typeface="Verdana"/>
              </a:rPr>
              <a:t>main </a:t>
            </a:r>
            <a:r>
              <a:rPr sz="2800" spc="-160" dirty="0">
                <a:solidFill>
                  <a:srgbClr val="404040"/>
                </a:solidFill>
                <a:latin typeface="Verdana"/>
                <a:cs typeface="Verdana"/>
              </a:rPr>
              <a:t>memory </a:t>
            </a:r>
            <a:r>
              <a:rPr sz="2800" spc="-220" dirty="0">
                <a:solidFill>
                  <a:srgbClr val="404040"/>
                </a:solidFill>
                <a:latin typeface="Verdana"/>
                <a:cs typeface="Verdana"/>
              </a:rPr>
              <a:t>is</a:t>
            </a:r>
            <a:r>
              <a:rPr sz="2800" spc="-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800" spc="-125" dirty="0">
                <a:solidFill>
                  <a:srgbClr val="404040"/>
                </a:solidFill>
                <a:latin typeface="Verdana"/>
                <a:cs typeface="Verdana"/>
              </a:rPr>
              <a:t>location </a:t>
            </a:r>
            <a:r>
              <a:rPr sz="2800" spc="-215" dirty="0">
                <a:solidFill>
                  <a:srgbClr val="404040"/>
                </a:solidFill>
                <a:latin typeface="Verdana"/>
                <a:cs typeface="Verdana"/>
              </a:rPr>
              <a:t>,the	set </a:t>
            </a:r>
            <a:r>
              <a:rPr sz="2800" spc="-125" dirty="0">
                <a:solidFill>
                  <a:srgbClr val="404040"/>
                </a:solidFill>
                <a:latin typeface="Verdana"/>
                <a:cs typeface="Verdana"/>
              </a:rPr>
              <a:t>of </a:t>
            </a:r>
            <a:r>
              <a:rPr sz="2800" spc="-180" dirty="0">
                <a:solidFill>
                  <a:srgbClr val="404040"/>
                </a:solidFill>
                <a:latin typeface="Verdana"/>
                <a:cs typeface="Verdana"/>
              </a:rPr>
              <a:t>such </a:t>
            </a:r>
            <a:r>
              <a:rPr sz="2800" spc="-125" dirty="0">
                <a:solidFill>
                  <a:srgbClr val="404040"/>
                </a:solidFill>
                <a:latin typeface="Verdana"/>
                <a:cs typeface="Verdana"/>
              </a:rPr>
              <a:t>location  </a:t>
            </a:r>
            <a:r>
              <a:rPr sz="2800" spc="-220" dirty="0">
                <a:solidFill>
                  <a:srgbClr val="404040"/>
                </a:solidFill>
                <a:latin typeface="Verdana"/>
                <a:cs typeface="Verdana"/>
              </a:rPr>
              <a:t>is</a:t>
            </a:r>
            <a:r>
              <a:rPr sz="28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800" spc="-135" dirty="0">
                <a:solidFill>
                  <a:srgbClr val="404040"/>
                </a:solidFill>
                <a:latin typeface="Verdana"/>
                <a:cs typeface="Verdana"/>
              </a:rPr>
              <a:t>called	</a:t>
            </a:r>
            <a:r>
              <a:rPr sz="2800" spc="-160" dirty="0">
                <a:solidFill>
                  <a:srgbClr val="404040"/>
                </a:solidFill>
                <a:latin typeface="Verdana"/>
                <a:cs typeface="Verdana"/>
              </a:rPr>
              <a:t>memory</a:t>
            </a:r>
            <a:r>
              <a:rPr sz="2800" spc="-14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800" spc="-195" dirty="0">
                <a:solidFill>
                  <a:srgbClr val="404040"/>
                </a:solidFill>
                <a:latin typeface="Verdana"/>
                <a:cs typeface="Verdana"/>
              </a:rPr>
              <a:t>space.</a:t>
            </a:r>
            <a:endParaRPr sz="2800">
              <a:latin typeface="Verdana"/>
              <a:cs typeface="Verdana"/>
            </a:endParaRPr>
          </a:p>
          <a:p>
            <a:pPr marL="354965" marR="50165" indent="-342900">
              <a:lnSpc>
                <a:spcPct val="100000"/>
              </a:lnSpc>
              <a:spcBef>
                <a:spcPts val="1000"/>
              </a:spcBef>
              <a:buClr>
                <a:srgbClr val="A42F0F"/>
              </a:buClr>
              <a:buFont typeface="Wingdings"/>
              <a:buChar char=""/>
              <a:tabLst>
                <a:tab pos="355600" algn="l"/>
                <a:tab pos="3461385" algn="l"/>
              </a:tabLst>
            </a:pPr>
            <a:r>
              <a:rPr sz="2800" spc="-260" dirty="0">
                <a:solidFill>
                  <a:srgbClr val="404040"/>
                </a:solidFill>
                <a:latin typeface="Verdana"/>
                <a:cs typeface="Verdana"/>
              </a:rPr>
              <a:t>Example:</a:t>
            </a:r>
            <a:r>
              <a:rPr sz="2800" spc="-13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800" spc="-140" dirty="0">
                <a:solidFill>
                  <a:srgbClr val="404040"/>
                </a:solidFill>
                <a:latin typeface="Verdana"/>
                <a:cs typeface="Verdana"/>
              </a:rPr>
              <a:t>consider	</a:t>
            </a:r>
            <a:r>
              <a:rPr sz="2800" spc="-185" dirty="0">
                <a:solidFill>
                  <a:srgbClr val="404040"/>
                </a:solidFill>
                <a:latin typeface="Verdana"/>
                <a:cs typeface="Verdana"/>
              </a:rPr>
              <a:t>main </a:t>
            </a:r>
            <a:r>
              <a:rPr sz="2800" spc="-160" dirty="0">
                <a:solidFill>
                  <a:srgbClr val="404040"/>
                </a:solidFill>
                <a:latin typeface="Verdana"/>
                <a:cs typeface="Verdana"/>
              </a:rPr>
              <a:t>memory </a:t>
            </a:r>
            <a:r>
              <a:rPr sz="2800" spc="-345" dirty="0">
                <a:solidFill>
                  <a:srgbClr val="404040"/>
                </a:solidFill>
                <a:latin typeface="Verdana"/>
                <a:cs typeface="Verdana"/>
              </a:rPr>
              <a:t>:32k </a:t>
            </a:r>
            <a:r>
              <a:rPr sz="2800" spc="-305" dirty="0">
                <a:solidFill>
                  <a:srgbClr val="404040"/>
                </a:solidFill>
                <a:latin typeface="Verdana"/>
                <a:cs typeface="Verdana"/>
              </a:rPr>
              <a:t>words(k=1024)=2^15 </a:t>
            </a:r>
            <a:r>
              <a:rPr sz="2800" spc="-135" dirty="0">
                <a:solidFill>
                  <a:srgbClr val="404040"/>
                </a:solidFill>
                <a:latin typeface="Verdana"/>
                <a:cs typeface="Verdana"/>
              </a:rPr>
              <a:t>and  </a:t>
            </a:r>
            <a:r>
              <a:rPr sz="2800" spc="-190" dirty="0">
                <a:solidFill>
                  <a:srgbClr val="404040"/>
                </a:solidFill>
                <a:latin typeface="Verdana"/>
                <a:cs typeface="Verdana"/>
              </a:rPr>
              <a:t>auxiliary </a:t>
            </a:r>
            <a:r>
              <a:rPr sz="2800" spc="-160" dirty="0">
                <a:solidFill>
                  <a:srgbClr val="404040"/>
                </a:solidFill>
                <a:latin typeface="Verdana"/>
                <a:cs typeface="Verdana"/>
              </a:rPr>
              <a:t>memory </a:t>
            </a:r>
            <a:r>
              <a:rPr sz="2800" spc="-330" dirty="0">
                <a:solidFill>
                  <a:srgbClr val="404040"/>
                </a:solidFill>
                <a:latin typeface="Verdana"/>
                <a:cs typeface="Verdana"/>
              </a:rPr>
              <a:t>1024k </a:t>
            </a:r>
            <a:r>
              <a:rPr sz="2800" spc="-220" dirty="0">
                <a:solidFill>
                  <a:srgbClr val="404040"/>
                </a:solidFill>
                <a:latin typeface="Verdana"/>
                <a:cs typeface="Verdana"/>
              </a:rPr>
              <a:t>words=2^20(to </a:t>
            </a:r>
            <a:r>
              <a:rPr sz="2800" spc="-185" dirty="0">
                <a:solidFill>
                  <a:srgbClr val="404040"/>
                </a:solidFill>
                <a:latin typeface="Verdana"/>
                <a:cs typeface="Verdana"/>
              </a:rPr>
              <a:t>address </a:t>
            </a:r>
            <a:r>
              <a:rPr sz="2800" spc="-465" dirty="0">
                <a:solidFill>
                  <a:srgbClr val="404040"/>
                </a:solidFill>
                <a:latin typeface="Verdana"/>
                <a:cs typeface="Verdana"/>
              </a:rPr>
              <a:t>15 </a:t>
            </a:r>
            <a:r>
              <a:rPr sz="2800" spc="-175" dirty="0">
                <a:solidFill>
                  <a:srgbClr val="404040"/>
                </a:solidFill>
                <a:latin typeface="Verdana"/>
                <a:cs typeface="Verdana"/>
              </a:rPr>
              <a:t>bits </a:t>
            </a:r>
            <a:r>
              <a:rPr sz="2800" spc="-125" dirty="0">
                <a:solidFill>
                  <a:srgbClr val="404040"/>
                </a:solidFill>
                <a:latin typeface="Verdana"/>
                <a:cs typeface="Verdana"/>
              </a:rPr>
              <a:t>of  </a:t>
            </a:r>
            <a:r>
              <a:rPr sz="2800" spc="-175" dirty="0">
                <a:solidFill>
                  <a:srgbClr val="404040"/>
                </a:solidFill>
                <a:latin typeface="Verdana"/>
                <a:cs typeface="Verdana"/>
              </a:rPr>
              <a:t>physical </a:t>
            </a:r>
            <a:r>
              <a:rPr sz="2800" spc="-160" dirty="0">
                <a:solidFill>
                  <a:srgbClr val="404040"/>
                </a:solidFill>
                <a:latin typeface="Verdana"/>
                <a:cs typeface="Verdana"/>
              </a:rPr>
              <a:t>memory </a:t>
            </a:r>
            <a:r>
              <a:rPr sz="2800" spc="-135" dirty="0">
                <a:solidFill>
                  <a:srgbClr val="404040"/>
                </a:solidFill>
                <a:latin typeface="Verdana"/>
                <a:cs typeface="Verdana"/>
              </a:rPr>
              <a:t>and </a:t>
            </a:r>
            <a:r>
              <a:rPr sz="2800" spc="-229" dirty="0">
                <a:solidFill>
                  <a:srgbClr val="404040"/>
                </a:solidFill>
                <a:latin typeface="Verdana"/>
                <a:cs typeface="Verdana"/>
              </a:rPr>
              <a:t>20 </a:t>
            </a:r>
            <a:r>
              <a:rPr sz="2800" spc="-175" dirty="0">
                <a:solidFill>
                  <a:srgbClr val="404040"/>
                </a:solidFill>
                <a:latin typeface="Verdana"/>
                <a:cs typeface="Verdana"/>
              </a:rPr>
              <a:t>bits </a:t>
            </a:r>
            <a:r>
              <a:rPr sz="2800" spc="-125" dirty="0">
                <a:solidFill>
                  <a:srgbClr val="404040"/>
                </a:solidFill>
                <a:latin typeface="Verdana"/>
                <a:cs typeface="Verdana"/>
              </a:rPr>
              <a:t>of </a:t>
            </a:r>
            <a:r>
              <a:rPr sz="2800" spc="-175" dirty="0">
                <a:solidFill>
                  <a:srgbClr val="404040"/>
                </a:solidFill>
                <a:latin typeface="Verdana"/>
                <a:cs typeface="Verdana"/>
              </a:rPr>
              <a:t>virtual </a:t>
            </a:r>
            <a:r>
              <a:rPr sz="2800" spc="-160" dirty="0">
                <a:solidFill>
                  <a:srgbClr val="404040"/>
                </a:solidFill>
                <a:latin typeface="Verdana"/>
                <a:cs typeface="Verdana"/>
              </a:rPr>
              <a:t>memory </a:t>
            </a:r>
            <a:r>
              <a:rPr sz="2800" spc="-220" dirty="0">
                <a:solidFill>
                  <a:srgbClr val="404040"/>
                </a:solidFill>
                <a:latin typeface="Verdana"/>
                <a:cs typeface="Verdana"/>
              </a:rPr>
              <a:t>is</a:t>
            </a:r>
            <a:r>
              <a:rPr sz="2800" spc="5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800" spc="-185" dirty="0">
                <a:solidFill>
                  <a:srgbClr val="404040"/>
                </a:solidFill>
                <a:latin typeface="Verdana"/>
                <a:cs typeface="Verdana"/>
              </a:rPr>
              <a:t>required)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6289"/>
            <a:ext cx="3092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60" dirty="0">
                <a:solidFill>
                  <a:srgbClr val="FDFFFF"/>
                </a:solidFill>
                <a:latin typeface="Verdana"/>
                <a:cs typeface="Verdana"/>
              </a:rPr>
              <a:t>29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602" y="1447292"/>
            <a:ext cx="10589260" cy="4674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</a:pPr>
            <a:r>
              <a:rPr sz="2800" spc="204" dirty="0">
                <a:solidFill>
                  <a:srgbClr val="A42F0F"/>
                </a:solidFill>
                <a:latin typeface="Arial"/>
                <a:cs typeface="Arial"/>
              </a:rPr>
              <a:t></a:t>
            </a:r>
            <a:r>
              <a:rPr sz="2800" spc="204" dirty="0">
                <a:solidFill>
                  <a:srgbClr val="404040"/>
                </a:solidFill>
                <a:latin typeface="Arial"/>
                <a:cs typeface="Arial"/>
              </a:rPr>
              <a:t>an 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essential </a:t>
            </a:r>
            <a:r>
              <a:rPr sz="2800" spc="35" dirty="0">
                <a:solidFill>
                  <a:srgbClr val="404040"/>
                </a:solidFill>
                <a:latin typeface="Arial"/>
                <a:cs typeface="Arial"/>
              </a:rPr>
              <a:t>component in 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any </a:t>
            </a:r>
            <a:r>
              <a:rPr sz="2800" spc="-20" dirty="0">
                <a:solidFill>
                  <a:srgbClr val="404040"/>
                </a:solidFill>
                <a:latin typeface="Arial"/>
                <a:cs typeface="Arial"/>
              </a:rPr>
              <a:t>general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purpose </a:t>
            </a:r>
            <a:r>
              <a:rPr sz="2800" spc="35" dirty="0">
                <a:solidFill>
                  <a:srgbClr val="404040"/>
                </a:solidFill>
                <a:latin typeface="Arial"/>
                <a:cs typeface="Arial"/>
              </a:rPr>
              <a:t>computer </a:t>
            </a:r>
            <a:r>
              <a:rPr sz="2800" spc="-75" dirty="0">
                <a:solidFill>
                  <a:srgbClr val="404040"/>
                </a:solidFill>
                <a:latin typeface="Arial"/>
                <a:cs typeface="Arial"/>
              </a:rPr>
              <a:t>since</a:t>
            </a:r>
            <a:r>
              <a:rPr sz="2800" spc="-3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85" dirty="0">
                <a:solidFill>
                  <a:srgbClr val="404040"/>
                </a:solidFill>
                <a:latin typeface="Arial"/>
                <a:cs typeface="Arial"/>
              </a:rPr>
              <a:t>it  </a:t>
            </a:r>
            <a:r>
              <a:rPr sz="2800" spc="-85" dirty="0">
                <a:solidFill>
                  <a:srgbClr val="404040"/>
                </a:solidFill>
                <a:latin typeface="Arial"/>
                <a:cs typeface="Arial"/>
              </a:rPr>
              <a:t>is </a:t>
            </a:r>
            <a:r>
              <a:rPr sz="2800" spc="-15" dirty="0">
                <a:solidFill>
                  <a:srgbClr val="404040"/>
                </a:solidFill>
                <a:latin typeface="Arial"/>
                <a:cs typeface="Arial"/>
              </a:rPr>
              <a:t>needed </a:t>
            </a:r>
            <a:r>
              <a:rPr sz="2800" spc="125" dirty="0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store </a:t>
            </a:r>
            <a:r>
              <a:rPr sz="2800" spc="5" dirty="0">
                <a:solidFill>
                  <a:srgbClr val="404040"/>
                </a:solidFill>
                <a:latin typeface="Arial"/>
                <a:cs typeface="Arial"/>
              </a:rPr>
              <a:t>programs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and</a:t>
            </a:r>
            <a:r>
              <a:rPr sz="2800" spc="-1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data.</a:t>
            </a:r>
            <a:endParaRPr sz="2800" dirty="0">
              <a:latin typeface="Arial"/>
              <a:cs typeface="Arial"/>
            </a:endParaRPr>
          </a:p>
          <a:p>
            <a:pPr marL="355600" marR="544195" indent="-342900">
              <a:lnSpc>
                <a:spcPct val="100000"/>
              </a:lnSpc>
              <a:spcBef>
                <a:spcPts val="994"/>
              </a:spcBef>
            </a:pPr>
            <a:r>
              <a:rPr sz="2800" spc="120" dirty="0">
                <a:solidFill>
                  <a:srgbClr val="A42F0F"/>
                </a:solidFill>
                <a:latin typeface="Arial"/>
                <a:cs typeface="Arial"/>
              </a:rPr>
              <a:t></a:t>
            </a:r>
            <a:r>
              <a:rPr sz="2800" spc="120" dirty="0">
                <a:solidFill>
                  <a:srgbClr val="404040"/>
                </a:solidFill>
                <a:latin typeface="Arial"/>
                <a:cs typeface="Arial"/>
              </a:rPr>
              <a:t>memory </a:t>
            </a:r>
            <a:r>
              <a:rPr sz="2800" spc="60" dirty="0">
                <a:solidFill>
                  <a:srgbClr val="404040"/>
                </a:solidFill>
                <a:latin typeface="Arial"/>
                <a:cs typeface="Arial"/>
              </a:rPr>
              <a:t>unit </a:t>
            </a:r>
            <a:r>
              <a:rPr sz="2800" spc="55" dirty="0">
                <a:solidFill>
                  <a:srgbClr val="404040"/>
                </a:solidFill>
                <a:latin typeface="Arial"/>
                <a:cs typeface="Arial"/>
              </a:rPr>
              <a:t>that </a:t>
            </a:r>
            <a:r>
              <a:rPr sz="2800" spc="-15" dirty="0">
                <a:solidFill>
                  <a:srgbClr val="404040"/>
                </a:solidFill>
                <a:latin typeface="Arial"/>
                <a:cs typeface="Arial"/>
              </a:rPr>
              <a:t>communicates </a:t>
            </a:r>
            <a:r>
              <a:rPr sz="2800" spc="15" dirty="0">
                <a:solidFill>
                  <a:srgbClr val="404040"/>
                </a:solidFill>
                <a:latin typeface="Arial"/>
                <a:cs typeface="Arial"/>
              </a:rPr>
              <a:t>directly </a:t>
            </a:r>
            <a:r>
              <a:rPr sz="2800" spc="60" dirty="0">
                <a:solidFill>
                  <a:srgbClr val="404040"/>
                </a:solidFill>
                <a:latin typeface="Arial"/>
                <a:cs typeface="Arial"/>
              </a:rPr>
              <a:t>with </a:t>
            </a:r>
            <a:r>
              <a:rPr sz="2800" spc="30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2800" spc="-235" dirty="0">
                <a:solidFill>
                  <a:srgbClr val="404040"/>
                </a:solidFill>
                <a:latin typeface="Arial"/>
                <a:cs typeface="Arial"/>
              </a:rPr>
              <a:t>CPU </a:t>
            </a:r>
            <a:r>
              <a:rPr sz="2800" spc="275" dirty="0">
                <a:solidFill>
                  <a:srgbClr val="404040"/>
                </a:solidFill>
                <a:latin typeface="Arial"/>
                <a:cs typeface="Arial"/>
              </a:rPr>
              <a:t>=</a:t>
            </a:r>
            <a:r>
              <a:rPr sz="2800" spc="-1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95" dirty="0">
                <a:solidFill>
                  <a:srgbClr val="404040"/>
                </a:solidFill>
                <a:latin typeface="Arial"/>
                <a:cs typeface="Arial"/>
              </a:rPr>
              <a:t>main  </a:t>
            </a:r>
            <a:r>
              <a:rPr sz="2800" spc="20" dirty="0">
                <a:solidFill>
                  <a:srgbClr val="404040"/>
                </a:solidFill>
                <a:latin typeface="Arial"/>
                <a:cs typeface="Arial"/>
              </a:rPr>
              <a:t>memory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800" spc="35" dirty="0">
                <a:solidFill>
                  <a:srgbClr val="A42F0F"/>
                </a:solidFill>
                <a:latin typeface="Arial"/>
                <a:cs typeface="Arial"/>
              </a:rPr>
              <a:t></a:t>
            </a:r>
            <a:r>
              <a:rPr sz="2800" spc="35" dirty="0">
                <a:solidFill>
                  <a:srgbClr val="404040"/>
                </a:solidFill>
                <a:latin typeface="Arial"/>
                <a:cs typeface="Arial"/>
              </a:rPr>
              <a:t>devices </a:t>
            </a:r>
            <a:r>
              <a:rPr sz="2800" spc="55" dirty="0">
                <a:solidFill>
                  <a:srgbClr val="404040"/>
                </a:solidFill>
                <a:latin typeface="Arial"/>
                <a:cs typeface="Arial"/>
              </a:rPr>
              <a:t>that </a:t>
            </a:r>
            <a:r>
              <a:rPr sz="2800" spc="25" dirty="0">
                <a:solidFill>
                  <a:srgbClr val="404040"/>
                </a:solidFill>
                <a:latin typeface="Arial"/>
                <a:cs typeface="Arial"/>
              </a:rPr>
              <a:t>provide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backup </a:t>
            </a:r>
            <a:r>
              <a:rPr sz="2800" spc="-15" dirty="0">
                <a:solidFill>
                  <a:srgbClr val="404040"/>
                </a:solidFill>
                <a:latin typeface="Arial"/>
                <a:cs typeface="Arial"/>
              </a:rPr>
              <a:t>storage </a:t>
            </a:r>
            <a:r>
              <a:rPr sz="2800" spc="275" dirty="0">
                <a:solidFill>
                  <a:srgbClr val="404040"/>
                </a:solidFill>
                <a:latin typeface="Arial"/>
                <a:cs typeface="Arial"/>
              </a:rPr>
              <a:t>=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auxiliary</a:t>
            </a:r>
            <a:r>
              <a:rPr sz="2800" spc="-4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memory.</a:t>
            </a:r>
            <a:endParaRPr sz="2800" dirty="0">
              <a:latin typeface="Arial"/>
              <a:cs typeface="Arial"/>
            </a:endParaRPr>
          </a:p>
          <a:p>
            <a:pPr marL="355600" marR="633095" indent="-342900">
              <a:lnSpc>
                <a:spcPct val="100000"/>
              </a:lnSpc>
              <a:spcBef>
                <a:spcPts val="1000"/>
              </a:spcBef>
            </a:pPr>
            <a:r>
              <a:rPr sz="2800" spc="50" dirty="0">
                <a:solidFill>
                  <a:srgbClr val="A42F0F"/>
                </a:solidFill>
                <a:latin typeface="Arial"/>
                <a:cs typeface="Arial"/>
              </a:rPr>
              <a:t></a:t>
            </a:r>
            <a:r>
              <a:rPr sz="2800" spc="50" dirty="0">
                <a:solidFill>
                  <a:srgbClr val="404040"/>
                </a:solidFill>
                <a:latin typeface="Arial"/>
                <a:cs typeface="Arial"/>
              </a:rPr>
              <a:t>Auxiliary </a:t>
            </a:r>
            <a:r>
              <a:rPr sz="2800" spc="20" dirty="0">
                <a:solidFill>
                  <a:srgbClr val="404040"/>
                </a:solidFill>
                <a:latin typeface="Arial"/>
                <a:cs typeface="Arial"/>
              </a:rPr>
              <a:t>memory </a:t>
            </a:r>
            <a:r>
              <a:rPr sz="2800" spc="-65" dirty="0">
                <a:solidFill>
                  <a:srgbClr val="404040"/>
                </a:solidFill>
                <a:latin typeface="Arial"/>
                <a:cs typeface="Arial"/>
              </a:rPr>
              <a:t>devices are 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used </a:t>
            </a:r>
            <a:r>
              <a:rPr sz="2800" spc="125" dirty="0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sz="2800" spc="-5" dirty="0">
                <a:solidFill>
                  <a:srgbClr val="404040"/>
                </a:solidFill>
                <a:latin typeface="Arial"/>
                <a:cs typeface="Arial"/>
              </a:rPr>
              <a:t>store 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system </a:t>
            </a:r>
            <a:r>
              <a:rPr sz="2800" spc="-95" dirty="0">
                <a:solidFill>
                  <a:srgbClr val="404040"/>
                </a:solidFill>
                <a:latin typeface="Arial"/>
                <a:cs typeface="Arial"/>
              </a:rPr>
              <a:t>programs,  </a:t>
            </a:r>
            <a:r>
              <a:rPr sz="2800" spc="-15" dirty="0">
                <a:solidFill>
                  <a:srgbClr val="404040"/>
                </a:solidFill>
                <a:latin typeface="Arial"/>
                <a:cs typeface="Arial"/>
              </a:rPr>
              <a:t>large </a:t>
            </a:r>
            <a:r>
              <a:rPr sz="2800" spc="-5" dirty="0">
                <a:solidFill>
                  <a:srgbClr val="404040"/>
                </a:solidFill>
                <a:latin typeface="Arial"/>
                <a:cs typeface="Arial"/>
              </a:rPr>
              <a:t>data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files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and </a:t>
            </a:r>
            <a:r>
              <a:rPr sz="2800" spc="45" dirty="0">
                <a:solidFill>
                  <a:srgbClr val="404040"/>
                </a:solidFill>
                <a:latin typeface="Arial"/>
                <a:cs typeface="Arial"/>
              </a:rPr>
              <a:t>other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backup </a:t>
            </a:r>
            <a:r>
              <a:rPr sz="2800" spc="30" dirty="0">
                <a:solidFill>
                  <a:srgbClr val="404040"/>
                </a:solidFill>
                <a:latin typeface="Arial"/>
                <a:cs typeface="Arial"/>
              </a:rPr>
              <a:t>information.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Only</a:t>
            </a:r>
            <a:r>
              <a:rPr sz="28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Arial"/>
                <a:cs typeface="Arial"/>
              </a:rPr>
              <a:t>programs 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and </a:t>
            </a:r>
            <a:r>
              <a:rPr sz="2800" spc="-5" dirty="0">
                <a:solidFill>
                  <a:srgbClr val="404040"/>
                </a:solidFill>
                <a:latin typeface="Arial"/>
                <a:cs typeface="Arial"/>
              </a:rPr>
              <a:t>data </a:t>
            </a:r>
            <a:r>
              <a:rPr sz="2800" spc="10" dirty="0">
                <a:solidFill>
                  <a:srgbClr val="404040"/>
                </a:solidFill>
                <a:latin typeface="Arial"/>
                <a:cs typeface="Arial"/>
              </a:rPr>
              <a:t>currently </a:t>
            </a:r>
            <a:r>
              <a:rPr sz="2800" spc="-15" dirty="0">
                <a:solidFill>
                  <a:srgbClr val="404040"/>
                </a:solidFill>
                <a:latin typeface="Arial"/>
                <a:cs typeface="Arial"/>
              </a:rPr>
              <a:t>needed </a:t>
            </a:r>
            <a:r>
              <a:rPr sz="2800" spc="20" dirty="0">
                <a:solidFill>
                  <a:srgbClr val="404040"/>
                </a:solidFill>
                <a:latin typeface="Arial"/>
                <a:cs typeface="Arial"/>
              </a:rPr>
              <a:t>by </a:t>
            </a:r>
            <a:r>
              <a:rPr sz="2800" spc="30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processor 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reside </a:t>
            </a:r>
            <a:r>
              <a:rPr sz="2800" spc="35" dirty="0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main 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memory. </a:t>
            </a:r>
            <a:r>
              <a:rPr sz="2800" spc="5" dirty="0">
                <a:solidFill>
                  <a:srgbClr val="404040"/>
                </a:solidFill>
                <a:latin typeface="Arial"/>
                <a:cs typeface="Arial"/>
              </a:rPr>
              <a:t>All </a:t>
            </a:r>
            <a:r>
              <a:rPr sz="2800" spc="40" dirty="0">
                <a:solidFill>
                  <a:srgbClr val="404040"/>
                </a:solidFill>
                <a:latin typeface="Arial"/>
                <a:cs typeface="Arial"/>
              </a:rPr>
              <a:t>other </a:t>
            </a:r>
            <a:r>
              <a:rPr sz="2800" spc="50" dirty="0">
                <a:solidFill>
                  <a:srgbClr val="404040"/>
                </a:solidFill>
                <a:latin typeface="Arial"/>
                <a:cs typeface="Arial"/>
              </a:rPr>
              <a:t>information </a:t>
            </a:r>
            <a:r>
              <a:rPr sz="2800" spc="-85" dirty="0">
                <a:solidFill>
                  <a:srgbClr val="404040"/>
                </a:solidFill>
                <a:latin typeface="Arial"/>
                <a:cs typeface="Arial"/>
              </a:rPr>
              <a:t>is </a:t>
            </a:r>
            <a:r>
              <a:rPr sz="2800" spc="5" dirty="0">
                <a:solidFill>
                  <a:srgbClr val="404040"/>
                </a:solidFill>
                <a:latin typeface="Arial"/>
                <a:cs typeface="Arial"/>
              </a:rPr>
              <a:t>stored </a:t>
            </a:r>
            <a:r>
              <a:rPr sz="2800" spc="35" dirty="0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main </a:t>
            </a:r>
            <a:r>
              <a:rPr sz="2800" spc="20" dirty="0">
                <a:solidFill>
                  <a:srgbClr val="404040"/>
                </a:solidFill>
                <a:latin typeface="Arial"/>
                <a:cs typeface="Arial"/>
              </a:rPr>
              <a:t>memory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and  </a:t>
            </a:r>
            <a:r>
              <a:rPr sz="2800" spc="-5" dirty="0">
                <a:solidFill>
                  <a:srgbClr val="404040"/>
                </a:solidFill>
                <a:latin typeface="Arial"/>
                <a:cs typeface="Arial"/>
              </a:rPr>
              <a:t>transferred </a:t>
            </a:r>
            <a:r>
              <a:rPr sz="2800" spc="125" dirty="0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main </a:t>
            </a:r>
            <a:r>
              <a:rPr sz="2800" spc="20" dirty="0">
                <a:solidFill>
                  <a:srgbClr val="404040"/>
                </a:solidFill>
                <a:latin typeface="Arial"/>
                <a:cs typeface="Arial"/>
              </a:rPr>
              <a:t>memory </a:t>
            </a:r>
            <a:r>
              <a:rPr sz="2800" spc="-15" dirty="0">
                <a:solidFill>
                  <a:srgbClr val="404040"/>
                </a:solidFill>
                <a:latin typeface="Arial"/>
                <a:cs typeface="Arial"/>
              </a:rPr>
              <a:t>when</a:t>
            </a:r>
            <a:r>
              <a:rPr sz="2800" spc="-2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needed.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68779" y="662940"/>
            <a:ext cx="2674620" cy="594360"/>
          </a:xfrm>
          <a:custGeom>
            <a:avLst/>
            <a:gdLst/>
            <a:ahLst/>
            <a:cxnLst/>
            <a:rect l="l" t="t" r="r" b="b"/>
            <a:pathLst>
              <a:path w="2674620" h="594360">
                <a:moveTo>
                  <a:pt x="2575560" y="0"/>
                </a:moveTo>
                <a:lnTo>
                  <a:pt x="99059" y="0"/>
                </a:lnTo>
                <a:lnTo>
                  <a:pt x="60489" y="7780"/>
                </a:lnTo>
                <a:lnTo>
                  <a:pt x="29003" y="29003"/>
                </a:lnTo>
                <a:lnTo>
                  <a:pt x="7780" y="60489"/>
                </a:lnTo>
                <a:lnTo>
                  <a:pt x="0" y="99060"/>
                </a:lnTo>
                <a:lnTo>
                  <a:pt x="0" y="495300"/>
                </a:lnTo>
                <a:lnTo>
                  <a:pt x="7780" y="533870"/>
                </a:lnTo>
                <a:lnTo>
                  <a:pt x="29003" y="565356"/>
                </a:lnTo>
                <a:lnTo>
                  <a:pt x="60489" y="586579"/>
                </a:lnTo>
                <a:lnTo>
                  <a:pt x="99059" y="594360"/>
                </a:lnTo>
                <a:lnTo>
                  <a:pt x="2575560" y="594360"/>
                </a:lnTo>
                <a:lnTo>
                  <a:pt x="2614130" y="586579"/>
                </a:lnTo>
                <a:lnTo>
                  <a:pt x="2645616" y="565356"/>
                </a:lnTo>
                <a:lnTo>
                  <a:pt x="2666839" y="533870"/>
                </a:lnTo>
                <a:lnTo>
                  <a:pt x="2674620" y="495300"/>
                </a:lnTo>
                <a:lnTo>
                  <a:pt x="2674620" y="99060"/>
                </a:lnTo>
                <a:lnTo>
                  <a:pt x="2666839" y="60489"/>
                </a:lnTo>
                <a:lnTo>
                  <a:pt x="2645616" y="29003"/>
                </a:lnTo>
                <a:lnTo>
                  <a:pt x="2614130" y="7780"/>
                </a:lnTo>
                <a:lnTo>
                  <a:pt x="257556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9339" y="767080"/>
            <a:ext cx="32264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59765" algn="l"/>
                <a:tab pos="3213100" algn="l"/>
              </a:tabLst>
            </a:pPr>
            <a:r>
              <a:rPr sz="2000" spc="-35" dirty="0">
                <a:solidFill>
                  <a:srgbClr val="FDFFFF"/>
                </a:solidFill>
              </a:rPr>
              <a:t>3	</a:t>
            </a:r>
            <a:r>
              <a:rPr sz="2000" spc="-35" dirty="0">
                <a:solidFill>
                  <a:srgbClr val="FFFFFF"/>
                </a:solidFill>
                <a:uFill>
                  <a:solidFill>
                    <a:srgbClr val="781F09"/>
                  </a:solidFill>
                </a:uFill>
              </a:rPr>
              <a:t> </a:t>
            </a:r>
            <a:r>
              <a:rPr sz="2800" b="1" spc="50" dirty="0">
                <a:solidFill>
                  <a:srgbClr val="FFFFFF"/>
                </a:solidFill>
                <a:uFill>
                  <a:solidFill>
                    <a:srgbClr val="781F09"/>
                  </a:solidFill>
                </a:uFill>
              </a:rPr>
              <a:t>Memory</a:t>
            </a:r>
            <a:r>
              <a:rPr sz="2800" b="1" spc="-55" dirty="0">
                <a:solidFill>
                  <a:srgbClr val="FFFFFF"/>
                </a:solidFill>
                <a:uFill>
                  <a:solidFill>
                    <a:srgbClr val="781F09"/>
                  </a:solidFill>
                </a:uFill>
              </a:rPr>
              <a:t> </a:t>
            </a:r>
            <a:r>
              <a:rPr sz="2800" b="1" spc="30" dirty="0">
                <a:solidFill>
                  <a:srgbClr val="FFFFFF"/>
                </a:solidFill>
                <a:uFill>
                  <a:solidFill>
                    <a:srgbClr val="781F09"/>
                  </a:solidFill>
                </a:uFill>
              </a:rPr>
              <a:t>Unit	</a:t>
            </a:r>
            <a:endParaRPr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0194" y="148793"/>
            <a:ext cx="1143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95" dirty="0">
                <a:solidFill>
                  <a:srgbClr val="252525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11224" y="1409700"/>
            <a:ext cx="10233660" cy="4387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32180" y="720089"/>
            <a:ext cx="2997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40" dirty="0">
                <a:solidFill>
                  <a:srgbClr val="FDFFFF"/>
                </a:solidFill>
                <a:latin typeface="Arial"/>
                <a:cs typeface="Arial"/>
              </a:rPr>
              <a:t>30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60194" y="171653"/>
            <a:ext cx="1143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95" dirty="0">
                <a:solidFill>
                  <a:srgbClr val="252525"/>
                </a:solidFill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2180" y="720089"/>
            <a:ext cx="10652760" cy="29184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40" dirty="0">
                <a:solidFill>
                  <a:srgbClr val="FDFFFF"/>
                </a:solidFill>
                <a:latin typeface="Arial"/>
                <a:cs typeface="Arial"/>
              </a:rPr>
              <a:t>31</a:t>
            </a:r>
            <a:endParaRPr sz="2000">
              <a:latin typeface="Arial"/>
              <a:cs typeface="Arial"/>
            </a:endParaRPr>
          </a:p>
          <a:p>
            <a:pPr marL="1483360" marR="138430" indent="-342900">
              <a:lnSpc>
                <a:spcPct val="100000"/>
              </a:lnSpc>
              <a:spcBef>
                <a:spcPts val="2095"/>
              </a:spcBef>
              <a:buClr>
                <a:srgbClr val="A42F0F"/>
              </a:buClr>
              <a:buFont typeface="Arial"/>
              <a:buChar char=""/>
              <a:tabLst>
                <a:tab pos="1567180" algn="l"/>
                <a:tab pos="1567815" algn="l"/>
              </a:tabLst>
            </a:pPr>
            <a:r>
              <a:rPr dirty="0"/>
              <a:t>	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sz="2400" spc="40" dirty="0">
                <a:solidFill>
                  <a:srgbClr val="404040"/>
                </a:solidFill>
                <a:latin typeface="Arial"/>
                <a:cs typeface="Arial"/>
              </a:rPr>
              <a:t>our </a:t>
            </a:r>
            <a:r>
              <a:rPr sz="2400" spc="-30" dirty="0">
                <a:solidFill>
                  <a:srgbClr val="404040"/>
                </a:solidFill>
                <a:latin typeface="Arial"/>
                <a:cs typeface="Arial"/>
              </a:rPr>
              <a:t>example </a:t>
            </a:r>
            <a:r>
              <a:rPr sz="2400" spc="-40" dirty="0">
                <a:solidFill>
                  <a:srgbClr val="404040"/>
                </a:solidFill>
                <a:latin typeface="Arial"/>
                <a:cs typeface="Arial"/>
              </a:rPr>
              <a:t>we </a:t>
            </a:r>
            <a:r>
              <a:rPr sz="2400" spc="-60" dirty="0">
                <a:solidFill>
                  <a:srgbClr val="404040"/>
                </a:solidFill>
                <a:latin typeface="Arial"/>
                <a:cs typeface="Arial"/>
              </a:rPr>
              <a:t>have </a:t>
            </a:r>
            <a:r>
              <a:rPr sz="2400" spc="55" dirty="0">
                <a:solidFill>
                  <a:srgbClr val="404040"/>
                </a:solidFill>
                <a:latin typeface="Arial"/>
                <a:cs typeface="Arial"/>
              </a:rPr>
              <a:t>20-bit </a:t>
            </a:r>
            <a:r>
              <a:rPr sz="2400" spc="-55" dirty="0">
                <a:solidFill>
                  <a:srgbClr val="404040"/>
                </a:solidFill>
                <a:latin typeface="Arial"/>
                <a:cs typeface="Arial"/>
              </a:rPr>
              <a:t>address </a:t>
            </a:r>
            <a:r>
              <a:rPr sz="2400" spc="7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2400" spc="-50" dirty="0">
                <a:solidFill>
                  <a:srgbClr val="404040"/>
                </a:solidFill>
                <a:latin typeface="Arial"/>
                <a:cs typeface="Arial"/>
              </a:rPr>
              <a:t>an </a:t>
            </a:r>
            <a:r>
              <a:rPr sz="2400" spc="20" dirty="0">
                <a:solidFill>
                  <a:srgbClr val="404040"/>
                </a:solidFill>
                <a:latin typeface="Arial"/>
                <a:cs typeface="Arial"/>
              </a:rPr>
              <a:t>instruction </a:t>
            </a:r>
            <a:r>
              <a:rPr sz="2400" spc="45" dirty="0">
                <a:solidFill>
                  <a:srgbClr val="404040"/>
                </a:solidFill>
                <a:latin typeface="Arial"/>
                <a:cs typeface="Arial"/>
              </a:rPr>
              <a:t>(to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refer  </a:t>
            </a:r>
            <a:r>
              <a:rPr sz="2400" spc="55" dirty="0">
                <a:solidFill>
                  <a:srgbClr val="404040"/>
                </a:solidFill>
                <a:latin typeface="Arial"/>
                <a:cs typeface="Arial"/>
              </a:rPr>
              <a:t>20-bit 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virtual </a:t>
            </a:r>
            <a:r>
              <a:rPr sz="2400" spc="-55" dirty="0">
                <a:solidFill>
                  <a:srgbClr val="404040"/>
                </a:solidFill>
                <a:latin typeface="Arial"/>
                <a:cs typeface="Arial"/>
              </a:rPr>
              <a:t>address) </a:t>
            </a:r>
            <a:r>
              <a:rPr sz="2400" spc="80" dirty="0">
                <a:solidFill>
                  <a:srgbClr val="404040"/>
                </a:solidFill>
                <a:latin typeface="Arial"/>
                <a:cs typeface="Arial"/>
              </a:rPr>
              <a:t>but 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physical 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memory </a:t>
            </a:r>
            <a:r>
              <a:rPr sz="2400" spc="-70" dirty="0">
                <a:solidFill>
                  <a:srgbClr val="404040"/>
                </a:solidFill>
                <a:latin typeface="Arial"/>
                <a:cs typeface="Arial"/>
              </a:rPr>
              <a:t>addresses </a:t>
            </a:r>
            <a:r>
              <a:rPr sz="2400" spc="-55" dirty="0">
                <a:solidFill>
                  <a:srgbClr val="404040"/>
                </a:solidFill>
                <a:latin typeface="Arial"/>
                <a:cs typeface="Arial"/>
              </a:rPr>
              <a:t>are </a:t>
            </a:r>
            <a:r>
              <a:rPr sz="2400" spc="-15" dirty="0">
                <a:solidFill>
                  <a:srgbClr val="404040"/>
                </a:solidFill>
                <a:latin typeface="Arial"/>
                <a:cs typeface="Arial"/>
              </a:rPr>
              <a:t>specified  </a:t>
            </a:r>
            <a:r>
              <a:rPr sz="2400" spc="55" dirty="0">
                <a:solidFill>
                  <a:srgbClr val="404040"/>
                </a:solidFill>
                <a:latin typeface="Arial"/>
                <a:cs typeface="Arial"/>
              </a:rPr>
              <a:t>with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15-bits. </a:t>
            </a:r>
            <a:r>
              <a:rPr sz="2400" spc="-130" dirty="0">
                <a:solidFill>
                  <a:srgbClr val="404040"/>
                </a:solidFill>
                <a:latin typeface="Arial"/>
                <a:cs typeface="Arial"/>
              </a:rPr>
              <a:t>So </a:t>
            </a:r>
            <a:r>
              <a:rPr sz="2400" spc="-114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table </a:t>
            </a:r>
            <a:r>
              <a:rPr sz="2400" spc="-70" dirty="0">
                <a:solidFill>
                  <a:srgbClr val="404040"/>
                </a:solidFill>
                <a:latin typeface="Arial"/>
                <a:cs typeface="Arial"/>
              </a:rPr>
              <a:t>is</a:t>
            </a:r>
            <a:r>
              <a:rPr sz="2400" spc="15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Arial"/>
                <a:cs typeface="Arial"/>
              </a:rPr>
              <a:t>needed</a:t>
            </a:r>
            <a:endParaRPr sz="2400">
              <a:latin typeface="Arial"/>
              <a:cs typeface="Arial"/>
            </a:endParaRPr>
          </a:p>
          <a:p>
            <a:pPr marL="1483360">
              <a:lnSpc>
                <a:spcPct val="100000"/>
              </a:lnSpc>
              <a:spcBef>
                <a:spcPts val="5"/>
              </a:spcBef>
            </a:pPr>
            <a:r>
              <a:rPr sz="2400" spc="105" dirty="0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sz="2400" spc="5" dirty="0">
                <a:solidFill>
                  <a:srgbClr val="404040"/>
                </a:solidFill>
                <a:latin typeface="Arial"/>
                <a:cs typeface="Arial"/>
              </a:rPr>
              <a:t>map </a:t>
            </a:r>
            <a:r>
              <a:rPr sz="2400" spc="-114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virtual </a:t>
            </a:r>
            <a:r>
              <a:rPr sz="2400" spc="-55" dirty="0">
                <a:solidFill>
                  <a:srgbClr val="404040"/>
                </a:solidFill>
                <a:latin typeface="Arial"/>
                <a:cs typeface="Arial"/>
              </a:rPr>
              <a:t>address </a:t>
            </a:r>
            <a:r>
              <a:rPr sz="2400" spc="75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2400" spc="25" dirty="0">
                <a:solidFill>
                  <a:srgbClr val="404040"/>
                </a:solidFill>
                <a:latin typeface="Arial"/>
                <a:cs typeface="Arial"/>
              </a:rPr>
              <a:t>20-bits </a:t>
            </a:r>
            <a:r>
              <a:rPr sz="2400" spc="105" dirty="0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sz="2400" spc="-114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2400" spc="-35" dirty="0">
                <a:solidFill>
                  <a:srgbClr val="404040"/>
                </a:solidFill>
                <a:latin typeface="Arial"/>
                <a:cs typeface="Arial"/>
              </a:rPr>
              <a:t>physical </a:t>
            </a:r>
            <a:r>
              <a:rPr sz="2400" spc="-55" dirty="0">
                <a:solidFill>
                  <a:srgbClr val="404040"/>
                </a:solidFill>
                <a:latin typeface="Arial"/>
                <a:cs typeface="Arial"/>
              </a:rPr>
              <a:t>address </a:t>
            </a:r>
            <a:r>
              <a:rPr sz="2400" spc="7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400" spc="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04040"/>
                </a:solidFill>
                <a:latin typeface="Arial"/>
                <a:cs typeface="Arial"/>
              </a:rPr>
              <a:t>15-bits.</a:t>
            </a:r>
            <a:endParaRPr sz="2400">
              <a:latin typeface="Arial"/>
              <a:cs typeface="Arial"/>
            </a:endParaRPr>
          </a:p>
          <a:p>
            <a:pPr marL="1483360" marR="5080" indent="-342900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Font typeface="Arial"/>
              <a:buChar char=""/>
              <a:tabLst>
                <a:tab pos="1567180" algn="l"/>
                <a:tab pos="1567815" algn="l"/>
              </a:tabLst>
            </a:pPr>
            <a:r>
              <a:rPr dirty="0"/>
              <a:t>	</a:t>
            </a:r>
            <a:r>
              <a:rPr sz="2400" spc="45" dirty="0">
                <a:solidFill>
                  <a:srgbClr val="404040"/>
                </a:solidFill>
                <a:latin typeface="Arial"/>
                <a:cs typeface="Arial"/>
              </a:rPr>
              <a:t>Mapping </a:t>
            </a:r>
            <a:r>
              <a:rPr sz="2400" spc="-75" dirty="0">
                <a:solidFill>
                  <a:srgbClr val="404040"/>
                </a:solidFill>
                <a:latin typeface="Arial"/>
                <a:cs typeface="Arial"/>
              </a:rPr>
              <a:t>is </a:t>
            </a:r>
            <a:r>
              <a:rPr sz="2400" spc="-114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dynamic 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operation,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which </a:t>
            </a:r>
            <a:r>
              <a:rPr sz="2400" spc="-65" dirty="0">
                <a:solidFill>
                  <a:srgbClr val="404040"/>
                </a:solidFill>
                <a:latin typeface="Arial"/>
                <a:cs typeface="Arial"/>
              </a:rPr>
              <a:t>means </a:t>
            </a:r>
            <a:r>
              <a:rPr sz="2400" spc="50" dirty="0">
                <a:solidFill>
                  <a:srgbClr val="404040"/>
                </a:solidFill>
                <a:latin typeface="Arial"/>
                <a:cs typeface="Arial"/>
              </a:rPr>
              <a:t>that </a:t>
            </a:r>
            <a:r>
              <a:rPr sz="2400" spc="-45" dirty="0">
                <a:solidFill>
                  <a:srgbClr val="404040"/>
                </a:solidFill>
                <a:latin typeface="Arial"/>
                <a:cs typeface="Arial"/>
              </a:rPr>
              <a:t>every </a:t>
            </a:r>
            <a:r>
              <a:rPr sz="2400" spc="-55" dirty="0">
                <a:solidFill>
                  <a:srgbClr val="404040"/>
                </a:solidFill>
                <a:latin typeface="Arial"/>
                <a:cs typeface="Arial"/>
              </a:rPr>
              <a:t>address </a:t>
            </a:r>
            <a:r>
              <a:rPr sz="2400" spc="-75" dirty="0">
                <a:solidFill>
                  <a:srgbClr val="404040"/>
                </a:solidFill>
                <a:latin typeface="Arial"/>
                <a:cs typeface="Arial"/>
              </a:rPr>
              <a:t>is  </a:t>
            </a:r>
            <a:r>
              <a:rPr sz="2400" spc="-5" dirty="0">
                <a:solidFill>
                  <a:srgbClr val="404040"/>
                </a:solidFill>
                <a:latin typeface="Arial"/>
                <a:cs typeface="Arial"/>
              </a:rPr>
              <a:t>translated </a:t>
            </a:r>
            <a:r>
              <a:rPr sz="2400" spc="10" dirty="0">
                <a:solidFill>
                  <a:srgbClr val="404040"/>
                </a:solidFill>
                <a:latin typeface="Arial"/>
                <a:cs typeface="Arial"/>
              </a:rPr>
              <a:t>immediately </a:t>
            </a:r>
            <a:r>
              <a:rPr sz="2400" spc="-150" dirty="0">
                <a:solidFill>
                  <a:srgbClr val="404040"/>
                </a:solidFill>
                <a:latin typeface="Arial"/>
                <a:cs typeface="Arial"/>
              </a:rPr>
              <a:t>as </a:t>
            </a:r>
            <a:r>
              <a:rPr sz="2400" spc="-114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2400" spc="45" dirty="0">
                <a:solidFill>
                  <a:srgbClr val="404040"/>
                </a:solidFill>
                <a:latin typeface="Arial"/>
                <a:cs typeface="Arial"/>
              </a:rPr>
              <a:t>word </a:t>
            </a:r>
            <a:r>
              <a:rPr sz="2400" spc="-70" dirty="0">
                <a:solidFill>
                  <a:srgbClr val="404040"/>
                </a:solidFill>
                <a:latin typeface="Arial"/>
                <a:cs typeface="Arial"/>
              </a:rPr>
              <a:t>is </a:t>
            </a:r>
            <a:r>
              <a:rPr sz="2400" spc="-20" dirty="0">
                <a:solidFill>
                  <a:srgbClr val="404040"/>
                </a:solidFill>
                <a:latin typeface="Arial"/>
                <a:cs typeface="Arial"/>
              </a:rPr>
              <a:t>referenced </a:t>
            </a:r>
            <a:r>
              <a:rPr sz="2400" spc="15" dirty="0">
                <a:solidFill>
                  <a:srgbClr val="404040"/>
                </a:solidFill>
                <a:latin typeface="Arial"/>
                <a:cs typeface="Arial"/>
              </a:rPr>
              <a:t>by</a:t>
            </a:r>
            <a:r>
              <a:rPr sz="2400" spc="229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spc="-190" dirty="0">
                <a:solidFill>
                  <a:srgbClr val="404040"/>
                </a:solidFill>
                <a:latin typeface="Arial"/>
                <a:cs typeface="Arial"/>
              </a:rPr>
              <a:t>CPU.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57400" y="1219200"/>
            <a:ext cx="7502652" cy="4049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32180" y="720089"/>
            <a:ext cx="2997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40" dirty="0">
                <a:solidFill>
                  <a:srgbClr val="FDFFFF"/>
                </a:solidFill>
                <a:latin typeface="Arial"/>
                <a:cs typeface="Arial"/>
              </a:rPr>
              <a:t>32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9094" y="613359"/>
            <a:ext cx="583311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3200" b="1" spc="-215" dirty="0" smtClean="0">
                <a:solidFill>
                  <a:srgbClr val="C00000"/>
                </a:solidFill>
                <a:latin typeface="Arial"/>
                <a:cs typeface="Arial"/>
              </a:rPr>
              <a:t>Address </a:t>
            </a:r>
            <a:r>
              <a:rPr sz="3200" b="1" spc="60" dirty="0">
                <a:solidFill>
                  <a:srgbClr val="C00000"/>
                </a:solidFill>
                <a:latin typeface="Arial"/>
                <a:cs typeface="Arial"/>
              </a:rPr>
              <a:t>Mapping </a:t>
            </a:r>
            <a:r>
              <a:rPr sz="3200" b="1" spc="-70" dirty="0">
                <a:solidFill>
                  <a:srgbClr val="C00000"/>
                </a:solidFill>
                <a:latin typeface="Arial"/>
                <a:cs typeface="Arial"/>
              </a:rPr>
              <a:t>using</a:t>
            </a:r>
            <a:r>
              <a:rPr sz="3200" b="1" spc="1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spc="-130" dirty="0">
                <a:solidFill>
                  <a:srgbClr val="C00000"/>
                </a:solidFill>
                <a:latin typeface="Arial"/>
                <a:cs typeface="Arial"/>
              </a:rPr>
              <a:t>Pages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74494" y="1798066"/>
            <a:ext cx="7980680" cy="2710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99900"/>
              </a:lnSpc>
              <a:spcBef>
                <a:spcPts val="100"/>
              </a:spcBef>
            </a:pPr>
            <a:r>
              <a:rPr sz="2800" spc="-10" dirty="0">
                <a:solidFill>
                  <a:srgbClr val="A42F0F"/>
                </a:solidFill>
                <a:latin typeface="Arial"/>
                <a:cs typeface="Arial"/>
              </a:rPr>
              <a:t></a:t>
            </a:r>
            <a:r>
              <a:rPr sz="2800" b="1" spc="-10" dirty="0">
                <a:solidFill>
                  <a:srgbClr val="404040"/>
                </a:solidFill>
                <a:latin typeface="Arial"/>
                <a:cs typeface="Arial"/>
              </a:rPr>
              <a:t>Blocks </a:t>
            </a:r>
            <a:r>
              <a:rPr sz="2800" spc="10" dirty="0">
                <a:solidFill>
                  <a:srgbClr val="404040"/>
                </a:solidFill>
                <a:latin typeface="Arial"/>
                <a:cs typeface="Arial"/>
              </a:rPr>
              <a:t>(or </a:t>
            </a:r>
            <a:r>
              <a:rPr sz="2800" spc="-15" dirty="0">
                <a:solidFill>
                  <a:srgbClr val="404040"/>
                </a:solidFill>
                <a:latin typeface="Arial"/>
                <a:cs typeface="Arial"/>
              </a:rPr>
              <a:t>page 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frame): </a:t>
            </a:r>
            <a:r>
              <a:rPr sz="2800" spc="-80" dirty="0">
                <a:solidFill>
                  <a:srgbClr val="404040"/>
                </a:solidFill>
                <a:latin typeface="Arial"/>
                <a:cs typeface="Arial"/>
              </a:rPr>
              <a:t>Blocks </a:t>
            </a:r>
            <a:r>
              <a:rPr sz="2800" spc="-65" dirty="0">
                <a:solidFill>
                  <a:srgbClr val="404040"/>
                </a:solidFill>
                <a:latin typeface="Arial"/>
                <a:cs typeface="Arial"/>
              </a:rPr>
              <a:t>are </a:t>
            </a:r>
            <a:r>
              <a:rPr sz="2800" spc="30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2800" spc="15" dirty="0">
                <a:solidFill>
                  <a:srgbClr val="404040"/>
                </a:solidFill>
                <a:latin typeface="Arial"/>
                <a:cs typeface="Arial"/>
              </a:rPr>
              <a:t>groups </a:t>
            </a:r>
            <a:r>
              <a:rPr sz="2800" spc="-180" dirty="0">
                <a:solidFill>
                  <a:srgbClr val="404040"/>
                </a:solidFill>
                <a:latin typeface="Arial"/>
                <a:cs typeface="Arial"/>
              </a:rPr>
              <a:t>of  </a:t>
            </a:r>
            <a:r>
              <a:rPr sz="2800" spc="-15" dirty="0">
                <a:solidFill>
                  <a:srgbClr val="404040"/>
                </a:solidFill>
                <a:latin typeface="Arial"/>
                <a:cs typeface="Arial"/>
              </a:rPr>
              <a:t>equal </a:t>
            </a:r>
            <a:r>
              <a:rPr sz="2800" spc="-105" dirty="0">
                <a:solidFill>
                  <a:srgbClr val="404040"/>
                </a:solidFill>
                <a:latin typeface="Arial"/>
                <a:cs typeface="Arial"/>
              </a:rPr>
              <a:t>size </a:t>
            </a:r>
            <a:r>
              <a:rPr sz="2800" spc="-5" dirty="0">
                <a:solidFill>
                  <a:srgbClr val="404040"/>
                </a:solidFill>
                <a:latin typeface="Arial"/>
                <a:cs typeface="Arial"/>
              </a:rPr>
              <a:t>which </a:t>
            </a:r>
            <a:r>
              <a:rPr sz="2800" spc="-65" dirty="0">
                <a:solidFill>
                  <a:srgbClr val="404040"/>
                </a:solidFill>
                <a:latin typeface="Arial"/>
                <a:cs typeface="Arial"/>
              </a:rPr>
              <a:t>are </a:t>
            </a:r>
            <a:r>
              <a:rPr sz="2800" spc="20" dirty="0">
                <a:solidFill>
                  <a:srgbClr val="404040"/>
                </a:solidFill>
                <a:latin typeface="Arial"/>
                <a:cs typeface="Arial"/>
              </a:rPr>
              <a:t>broken </a:t>
            </a:r>
            <a:r>
              <a:rPr sz="2800" spc="40" dirty="0">
                <a:solidFill>
                  <a:srgbClr val="404040"/>
                </a:solidFill>
                <a:latin typeface="Arial"/>
                <a:cs typeface="Arial"/>
              </a:rPr>
              <a:t>down </a:t>
            </a:r>
            <a:r>
              <a:rPr sz="2800" spc="70" dirty="0">
                <a:solidFill>
                  <a:srgbClr val="404040"/>
                </a:solidFill>
                <a:latin typeface="Arial"/>
                <a:cs typeface="Arial"/>
              </a:rPr>
              <a:t>from </a:t>
            </a:r>
            <a:r>
              <a:rPr sz="2800" spc="-35" dirty="0">
                <a:solidFill>
                  <a:srgbClr val="404040"/>
                </a:solidFill>
                <a:latin typeface="Arial"/>
                <a:cs typeface="Arial"/>
              </a:rPr>
              <a:t>physical  </a:t>
            </a:r>
            <a:r>
              <a:rPr sz="2800" spc="20" dirty="0">
                <a:solidFill>
                  <a:srgbClr val="404040"/>
                </a:solidFill>
                <a:latin typeface="Arial"/>
                <a:cs typeface="Arial"/>
              </a:rPr>
              <a:t>memory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and 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ranges </a:t>
            </a:r>
            <a:r>
              <a:rPr sz="2800" spc="70" dirty="0">
                <a:solidFill>
                  <a:srgbClr val="404040"/>
                </a:solidFill>
                <a:latin typeface="Arial"/>
                <a:cs typeface="Arial"/>
              </a:rPr>
              <a:t>from 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64 </a:t>
            </a:r>
            <a:r>
              <a:rPr sz="2800" spc="125" dirty="0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4096words</a:t>
            </a:r>
            <a:r>
              <a:rPr sz="2800" spc="-1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00" dirty="0">
                <a:solidFill>
                  <a:srgbClr val="404040"/>
                </a:solidFill>
                <a:latin typeface="Arial"/>
                <a:cs typeface="Arial"/>
              </a:rPr>
              <a:t>each.</a:t>
            </a:r>
            <a:endParaRPr sz="2800">
              <a:latin typeface="Arial"/>
              <a:cs typeface="Arial"/>
            </a:endParaRPr>
          </a:p>
          <a:p>
            <a:pPr marL="355600" marR="329565" indent="-342900" algn="just">
              <a:lnSpc>
                <a:spcPct val="99800"/>
              </a:lnSpc>
              <a:spcBef>
                <a:spcPts val="1015"/>
              </a:spcBef>
            </a:pPr>
            <a:r>
              <a:rPr sz="2800" spc="-5" dirty="0">
                <a:solidFill>
                  <a:srgbClr val="A42F0F"/>
                </a:solidFill>
                <a:latin typeface="Arial"/>
                <a:cs typeface="Arial"/>
              </a:rPr>
              <a:t></a:t>
            </a:r>
            <a:r>
              <a:rPr sz="2800" b="1" spc="-5" dirty="0">
                <a:solidFill>
                  <a:srgbClr val="404040"/>
                </a:solidFill>
                <a:latin typeface="Arial"/>
                <a:cs typeface="Arial"/>
              </a:rPr>
              <a:t>Pages</a:t>
            </a:r>
            <a:r>
              <a:rPr sz="2800" spc="-5" dirty="0">
                <a:solidFill>
                  <a:srgbClr val="404040"/>
                </a:solidFill>
                <a:latin typeface="Arial"/>
                <a:cs typeface="Arial"/>
              </a:rPr>
              <a:t>: 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refers </a:t>
            </a:r>
            <a:r>
              <a:rPr sz="2800" spc="125" dirty="0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sz="2800" spc="-135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2800" spc="75" dirty="0">
                <a:solidFill>
                  <a:srgbClr val="404040"/>
                </a:solidFill>
                <a:latin typeface="Arial"/>
                <a:cs typeface="Arial"/>
              </a:rPr>
              <a:t>portion </a:t>
            </a:r>
            <a:r>
              <a:rPr sz="2800" spc="90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2800" spc="5" dirty="0">
                <a:solidFill>
                  <a:srgbClr val="404040"/>
                </a:solidFill>
                <a:latin typeface="Arial"/>
                <a:cs typeface="Arial"/>
              </a:rPr>
              <a:t>subdivided</a:t>
            </a:r>
            <a:r>
              <a:rPr sz="2800" spc="-1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95" dirty="0">
                <a:solidFill>
                  <a:srgbClr val="404040"/>
                </a:solidFill>
                <a:latin typeface="Arial"/>
                <a:cs typeface="Arial"/>
              </a:rPr>
              <a:t>virtual  </a:t>
            </a:r>
            <a:r>
              <a:rPr sz="2800" spc="20" dirty="0">
                <a:solidFill>
                  <a:srgbClr val="404040"/>
                </a:solidFill>
                <a:latin typeface="Arial"/>
                <a:cs typeface="Arial"/>
              </a:rPr>
              <a:t>memory </a:t>
            </a:r>
            <a:r>
              <a:rPr sz="2800" spc="-5" dirty="0">
                <a:solidFill>
                  <a:srgbClr val="404040"/>
                </a:solidFill>
                <a:latin typeface="Arial"/>
                <a:cs typeface="Arial"/>
              </a:rPr>
              <a:t>having </a:t>
            </a:r>
            <a:r>
              <a:rPr sz="2800" spc="-95" dirty="0">
                <a:solidFill>
                  <a:srgbClr val="404040"/>
                </a:solidFill>
                <a:latin typeface="Arial"/>
                <a:cs typeface="Arial"/>
              </a:rPr>
              <a:t>same </a:t>
            </a:r>
            <a:r>
              <a:rPr sz="2800" spc="-105" dirty="0">
                <a:solidFill>
                  <a:srgbClr val="404040"/>
                </a:solidFill>
                <a:latin typeface="Arial"/>
                <a:cs typeface="Arial"/>
              </a:rPr>
              <a:t>size </a:t>
            </a:r>
            <a:r>
              <a:rPr sz="2800" spc="-175" dirty="0">
                <a:solidFill>
                  <a:srgbClr val="404040"/>
                </a:solidFill>
                <a:latin typeface="Arial"/>
                <a:cs typeface="Arial"/>
              </a:rPr>
              <a:t>as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blocks </a:t>
            </a:r>
            <a:r>
              <a:rPr sz="2800" spc="-100" dirty="0">
                <a:solidFill>
                  <a:srgbClr val="404040"/>
                </a:solidFill>
                <a:latin typeface="Arial"/>
                <a:cs typeface="Arial"/>
              </a:rPr>
              <a:t>i.e. </a:t>
            </a:r>
            <a:r>
              <a:rPr sz="2800" spc="15" dirty="0">
                <a:solidFill>
                  <a:srgbClr val="404040"/>
                </a:solidFill>
                <a:latin typeface="Arial"/>
                <a:cs typeface="Arial"/>
              </a:rPr>
              <a:t>groups  </a:t>
            </a:r>
            <a:r>
              <a:rPr sz="2800" spc="90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2800" spc="-65" dirty="0">
                <a:solidFill>
                  <a:srgbClr val="404040"/>
                </a:solidFill>
                <a:latin typeface="Arial"/>
                <a:cs typeface="Arial"/>
              </a:rPr>
              <a:t>address</a:t>
            </a:r>
            <a:r>
              <a:rPr sz="28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10" dirty="0">
                <a:solidFill>
                  <a:srgbClr val="404040"/>
                </a:solidFill>
                <a:latin typeface="Arial"/>
                <a:cs typeface="Arial"/>
              </a:rPr>
              <a:t>space.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2180" y="720089"/>
            <a:ext cx="2997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40" dirty="0">
                <a:solidFill>
                  <a:srgbClr val="FDFFFF"/>
                </a:solidFill>
                <a:latin typeface="Arial"/>
                <a:cs typeface="Arial"/>
              </a:rPr>
              <a:t>33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90294" y="2689170"/>
            <a:ext cx="4648200" cy="41757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90294" y="447497"/>
            <a:ext cx="7078345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r>
              <a:rPr sz="1600" spc="-150" dirty="0" smtClean="0">
                <a:solidFill>
                  <a:srgbClr val="404040"/>
                </a:solidFill>
              </a:rPr>
              <a:t>Example</a:t>
            </a:r>
            <a:r>
              <a:rPr sz="1600" spc="-150" dirty="0">
                <a:solidFill>
                  <a:srgbClr val="404040"/>
                </a:solidFill>
              </a:rPr>
              <a:t>: </a:t>
            </a:r>
            <a:r>
              <a:rPr sz="1600" spc="-15" dirty="0">
                <a:solidFill>
                  <a:srgbClr val="404040"/>
                </a:solidFill>
              </a:rPr>
              <a:t>consider </a:t>
            </a:r>
            <a:r>
              <a:rPr sz="1600" spc="15" dirty="0">
                <a:solidFill>
                  <a:srgbClr val="404040"/>
                </a:solidFill>
              </a:rPr>
              <a:t>computer </a:t>
            </a:r>
            <a:r>
              <a:rPr sz="1600" spc="30" dirty="0">
                <a:solidFill>
                  <a:srgbClr val="404040"/>
                </a:solidFill>
              </a:rPr>
              <a:t>with </a:t>
            </a:r>
            <a:r>
              <a:rPr sz="1600" spc="-40" dirty="0">
                <a:solidFill>
                  <a:srgbClr val="404040"/>
                </a:solidFill>
              </a:rPr>
              <a:t>address </a:t>
            </a:r>
            <a:r>
              <a:rPr sz="1600" spc="-60" dirty="0">
                <a:solidFill>
                  <a:srgbClr val="404040"/>
                </a:solidFill>
              </a:rPr>
              <a:t>space </a:t>
            </a:r>
            <a:r>
              <a:rPr sz="1600" spc="155" dirty="0">
                <a:solidFill>
                  <a:srgbClr val="404040"/>
                </a:solidFill>
              </a:rPr>
              <a:t>= </a:t>
            </a:r>
            <a:r>
              <a:rPr sz="1600" spc="-90" dirty="0">
                <a:solidFill>
                  <a:srgbClr val="404040"/>
                </a:solidFill>
              </a:rPr>
              <a:t>8K </a:t>
            </a:r>
            <a:r>
              <a:rPr sz="1600" spc="-5" dirty="0">
                <a:solidFill>
                  <a:srgbClr val="404040"/>
                </a:solidFill>
              </a:rPr>
              <a:t>and </a:t>
            </a:r>
            <a:r>
              <a:rPr sz="1600" spc="10" dirty="0">
                <a:solidFill>
                  <a:srgbClr val="404040"/>
                </a:solidFill>
              </a:rPr>
              <a:t>memory </a:t>
            </a:r>
            <a:r>
              <a:rPr sz="1600" spc="-60" dirty="0">
                <a:solidFill>
                  <a:srgbClr val="404040"/>
                </a:solidFill>
              </a:rPr>
              <a:t>space </a:t>
            </a:r>
            <a:r>
              <a:rPr sz="1600" spc="155" dirty="0">
                <a:solidFill>
                  <a:srgbClr val="404040"/>
                </a:solidFill>
              </a:rPr>
              <a:t>=</a:t>
            </a:r>
            <a:r>
              <a:rPr sz="1600" spc="-110" dirty="0">
                <a:solidFill>
                  <a:srgbClr val="404040"/>
                </a:solidFill>
              </a:rPr>
              <a:t> </a:t>
            </a:r>
            <a:r>
              <a:rPr sz="1600" spc="-95" dirty="0">
                <a:solidFill>
                  <a:srgbClr val="404040"/>
                </a:solidFill>
              </a:rPr>
              <a:t>4K.</a:t>
            </a:r>
            <a:endParaRPr sz="1600" dirty="0"/>
          </a:p>
        </p:txBody>
      </p:sp>
      <p:sp>
        <p:nvSpPr>
          <p:cNvPr id="4" name="object 4"/>
          <p:cNvSpPr txBox="1"/>
          <p:nvPr/>
        </p:nvSpPr>
        <p:spPr>
          <a:xfrm>
            <a:off x="1602994" y="893724"/>
            <a:ext cx="5194935" cy="175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90825" marR="5080" algn="just">
              <a:lnSpc>
                <a:spcPct val="152200"/>
              </a:lnSpc>
              <a:spcBef>
                <a:spcPts val="105"/>
              </a:spcBef>
            </a:pPr>
            <a:r>
              <a:rPr sz="1600" spc="15" dirty="0">
                <a:solidFill>
                  <a:srgbClr val="404040"/>
                </a:solidFill>
                <a:latin typeface="Arial"/>
                <a:cs typeface="Arial"/>
              </a:rPr>
              <a:t>If </a:t>
            </a:r>
            <a:r>
              <a:rPr sz="1600" spc="-30" dirty="0">
                <a:solidFill>
                  <a:srgbClr val="404040"/>
                </a:solidFill>
                <a:latin typeface="Arial"/>
                <a:cs typeface="Arial"/>
              </a:rPr>
              <a:t>we </a:t>
            </a:r>
            <a:r>
              <a:rPr sz="1600" spc="5" dirty="0">
                <a:solidFill>
                  <a:srgbClr val="404040"/>
                </a:solidFill>
                <a:latin typeface="Arial"/>
                <a:cs typeface="Arial"/>
              </a:rPr>
              <a:t>spit </a:t>
            </a:r>
            <a:r>
              <a:rPr sz="1600" spc="50" dirty="0">
                <a:solidFill>
                  <a:srgbClr val="404040"/>
                </a:solidFill>
                <a:latin typeface="Arial"/>
                <a:cs typeface="Arial"/>
              </a:rPr>
              <a:t>both </a:t>
            </a:r>
            <a:r>
              <a:rPr sz="1600" spc="-70" dirty="0">
                <a:solidFill>
                  <a:srgbClr val="404040"/>
                </a:solidFill>
                <a:latin typeface="Arial"/>
                <a:cs typeface="Arial"/>
              </a:rPr>
              <a:t>spaces </a:t>
            </a:r>
            <a:r>
              <a:rPr sz="1600" spc="40" dirty="0">
                <a:solidFill>
                  <a:srgbClr val="404040"/>
                </a:solidFill>
                <a:latin typeface="Arial"/>
                <a:cs typeface="Arial"/>
              </a:rPr>
              <a:t>into  </a:t>
            </a:r>
            <a:r>
              <a:rPr sz="1600" spc="5" dirty="0">
                <a:solidFill>
                  <a:srgbClr val="404040"/>
                </a:solidFill>
                <a:latin typeface="Arial"/>
                <a:cs typeface="Arial"/>
              </a:rPr>
              <a:t>groups </a:t>
            </a:r>
            <a:r>
              <a:rPr sz="1600" spc="50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1600" spc="-25" dirty="0">
                <a:solidFill>
                  <a:srgbClr val="404040"/>
                </a:solidFill>
                <a:latin typeface="Arial"/>
                <a:cs typeface="Arial"/>
              </a:rPr>
              <a:t>1k 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words </a:t>
            </a:r>
            <a:r>
              <a:rPr sz="1600" spc="-30" dirty="0">
                <a:solidFill>
                  <a:srgbClr val="404040"/>
                </a:solidFill>
                <a:latin typeface="Arial"/>
                <a:cs typeface="Arial"/>
              </a:rPr>
              <a:t>we</a:t>
            </a:r>
            <a:r>
              <a:rPr sz="1600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30" dirty="0">
                <a:solidFill>
                  <a:srgbClr val="404040"/>
                </a:solidFill>
                <a:latin typeface="Arial"/>
                <a:cs typeface="Arial"/>
              </a:rPr>
              <a:t>get  </a:t>
            </a:r>
            <a:r>
              <a:rPr sz="1600" spc="-30" dirty="0">
                <a:solidFill>
                  <a:srgbClr val="404040"/>
                </a:solidFill>
                <a:latin typeface="Arial"/>
                <a:cs typeface="Arial"/>
              </a:rPr>
              <a:t>8 </a:t>
            </a:r>
            <a:r>
              <a:rPr sz="1600" spc="-35" dirty="0">
                <a:solidFill>
                  <a:srgbClr val="404040"/>
                </a:solidFill>
                <a:latin typeface="Arial"/>
                <a:cs typeface="Arial"/>
              </a:rPr>
              <a:t>pages </a:t>
            </a:r>
            <a:r>
              <a:rPr sz="1600" spc="-5" dirty="0">
                <a:solidFill>
                  <a:srgbClr val="404040"/>
                </a:solidFill>
                <a:latin typeface="Arial"/>
                <a:cs typeface="Arial"/>
              </a:rPr>
              <a:t>and </a:t>
            </a:r>
            <a:r>
              <a:rPr sz="1600" spc="-30" dirty="0">
                <a:solidFill>
                  <a:srgbClr val="404040"/>
                </a:solidFill>
                <a:latin typeface="Arial"/>
                <a:cs typeface="Arial"/>
              </a:rPr>
              <a:t>4</a:t>
            </a:r>
            <a:r>
              <a:rPr sz="16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404040"/>
                </a:solidFill>
                <a:latin typeface="Arial"/>
                <a:cs typeface="Arial"/>
              </a:rPr>
              <a:t>blocks.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30" dirty="0">
                <a:solidFill>
                  <a:srgbClr val="404040"/>
                </a:solidFill>
                <a:latin typeface="Arial"/>
                <a:cs typeface="Arial"/>
              </a:rPr>
              <a:t>blocks.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2180" y="720089"/>
            <a:ext cx="2997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40" dirty="0">
                <a:solidFill>
                  <a:srgbClr val="FDFFFF"/>
                </a:solidFill>
                <a:latin typeface="Arial"/>
                <a:cs typeface="Arial"/>
              </a:rPr>
              <a:t>34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740402" y="877646"/>
            <a:ext cx="35655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65" dirty="0">
                <a:solidFill>
                  <a:srgbClr val="C00000"/>
                </a:solidFill>
                <a:latin typeface="Arial"/>
                <a:cs typeface="Arial"/>
              </a:rPr>
              <a:t>Page</a:t>
            </a:r>
            <a:r>
              <a:rPr sz="3200" b="1" spc="-5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3200" b="1" spc="-35" dirty="0">
                <a:solidFill>
                  <a:srgbClr val="C00000"/>
                </a:solidFill>
                <a:latin typeface="Arial"/>
                <a:cs typeface="Arial"/>
              </a:rPr>
              <a:t>Replacement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84757" y="1506092"/>
            <a:ext cx="9974580" cy="3267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18440">
              <a:lnSpc>
                <a:spcPct val="100000"/>
              </a:lnSpc>
              <a:spcBef>
                <a:spcPts val="95"/>
              </a:spcBef>
            </a:pPr>
            <a:r>
              <a:rPr sz="2800" spc="-65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2800" spc="20" dirty="0">
                <a:solidFill>
                  <a:srgbClr val="404040"/>
                </a:solidFill>
                <a:latin typeface="Arial"/>
                <a:cs typeface="Arial"/>
              </a:rPr>
              <a:t>virtual memory 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system </a:t>
            </a:r>
            <a:r>
              <a:rPr sz="2800" spc="-85" dirty="0">
                <a:solidFill>
                  <a:srgbClr val="404040"/>
                </a:solidFill>
                <a:latin typeface="Arial"/>
                <a:cs typeface="Arial"/>
              </a:rPr>
              <a:t>is </a:t>
            </a:r>
            <a:r>
              <a:rPr sz="2800" spc="-135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2800" spc="35" dirty="0">
                <a:solidFill>
                  <a:srgbClr val="404040"/>
                </a:solidFill>
                <a:latin typeface="Arial"/>
                <a:cs typeface="Arial"/>
              </a:rPr>
              <a:t>combination </a:t>
            </a:r>
            <a:r>
              <a:rPr sz="2800" spc="90" dirty="0">
                <a:solidFill>
                  <a:srgbClr val="404040"/>
                </a:solidFill>
                <a:latin typeface="Arial"/>
                <a:cs typeface="Arial"/>
              </a:rPr>
              <a:t>of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hardware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and  software 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techniques. </a:t>
            </a:r>
            <a:r>
              <a:rPr sz="2800" spc="-65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2800" spc="20" dirty="0">
                <a:solidFill>
                  <a:srgbClr val="404040"/>
                </a:solidFill>
                <a:latin typeface="Arial"/>
                <a:cs typeface="Arial"/>
              </a:rPr>
              <a:t>memory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management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software 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system  handles:</a:t>
            </a:r>
            <a:endParaRPr sz="2800">
              <a:latin typeface="Arial"/>
              <a:cs typeface="Arial"/>
            </a:endParaRPr>
          </a:p>
          <a:p>
            <a:pPr marL="355600" marR="488950" indent="-342900">
              <a:lnSpc>
                <a:spcPct val="100000"/>
              </a:lnSpc>
              <a:spcBef>
                <a:spcPts val="1010"/>
              </a:spcBef>
              <a:tabLst>
                <a:tab pos="6224905" algn="l"/>
              </a:tabLst>
            </a:pPr>
            <a:r>
              <a:rPr sz="2800" spc="110" dirty="0">
                <a:solidFill>
                  <a:srgbClr val="A42F0F"/>
                </a:solidFill>
                <a:latin typeface="Arial"/>
                <a:cs typeface="Arial"/>
              </a:rPr>
              <a:t></a:t>
            </a:r>
            <a:r>
              <a:rPr sz="2800" spc="110" dirty="0">
                <a:solidFill>
                  <a:srgbClr val="404040"/>
                </a:solidFill>
                <a:latin typeface="Arial"/>
                <a:cs typeface="Arial"/>
              </a:rPr>
              <a:t>Which </a:t>
            </a:r>
            <a:r>
              <a:rPr sz="2800" spc="-15" dirty="0">
                <a:solidFill>
                  <a:srgbClr val="404040"/>
                </a:solidFill>
                <a:latin typeface="Arial"/>
                <a:cs typeface="Arial"/>
              </a:rPr>
              <a:t>page </a:t>
            </a:r>
            <a:r>
              <a:rPr sz="2800" spc="35" dirty="0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main</a:t>
            </a:r>
            <a:r>
              <a:rPr sz="2800" spc="-1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20" dirty="0">
                <a:solidFill>
                  <a:srgbClr val="404040"/>
                </a:solidFill>
                <a:latin typeface="Arial"/>
                <a:cs typeface="Arial"/>
              </a:rPr>
              <a:t>memory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Arial"/>
                <a:cs typeface="Arial"/>
              </a:rPr>
              <a:t>should	</a:t>
            </a:r>
            <a:r>
              <a:rPr sz="2800" spc="-5" dirty="0">
                <a:solidFill>
                  <a:srgbClr val="404040"/>
                </a:solidFill>
                <a:latin typeface="Arial"/>
                <a:cs typeface="Arial"/>
              </a:rPr>
              <a:t>be </a:t>
            </a:r>
            <a:r>
              <a:rPr sz="2800" spc="5" dirty="0">
                <a:solidFill>
                  <a:srgbClr val="404040"/>
                </a:solidFill>
                <a:latin typeface="Arial"/>
                <a:cs typeface="Arial"/>
              </a:rPr>
              <a:t>removed </a:t>
            </a:r>
            <a:r>
              <a:rPr sz="2800" spc="125" dirty="0">
                <a:solidFill>
                  <a:srgbClr val="404040"/>
                </a:solidFill>
                <a:latin typeface="Arial"/>
                <a:cs typeface="Arial"/>
              </a:rPr>
              <a:t>to</a:t>
            </a:r>
            <a:r>
              <a:rPr sz="2800" spc="-1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make  </a:t>
            </a:r>
            <a:r>
              <a:rPr sz="2800" spc="70" dirty="0">
                <a:solidFill>
                  <a:srgbClr val="404040"/>
                </a:solidFill>
                <a:latin typeface="Arial"/>
                <a:cs typeface="Arial"/>
              </a:rPr>
              <a:t>room for </a:t>
            </a:r>
            <a:r>
              <a:rPr sz="2800" spc="-135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new</a:t>
            </a:r>
            <a:r>
              <a:rPr sz="2800" spc="-8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75" dirty="0">
                <a:solidFill>
                  <a:srgbClr val="404040"/>
                </a:solidFill>
                <a:latin typeface="Arial"/>
                <a:cs typeface="Arial"/>
              </a:rPr>
              <a:t>page?</a:t>
            </a:r>
            <a:endParaRPr sz="2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</a:pPr>
            <a:r>
              <a:rPr sz="2800" spc="520" dirty="0">
                <a:solidFill>
                  <a:srgbClr val="A42F0F"/>
                </a:solidFill>
                <a:latin typeface="Arial"/>
                <a:cs typeface="Arial"/>
              </a:rPr>
              <a:t>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When </a:t>
            </a:r>
            <a:r>
              <a:rPr sz="2800" spc="-135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new </a:t>
            </a:r>
            <a:r>
              <a:rPr sz="2800" spc="-15" dirty="0">
                <a:solidFill>
                  <a:srgbClr val="404040"/>
                </a:solidFill>
                <a:latin typeface="Arial"/>
                <a:cs typeface="Arial"/>
              </a:rPr>
              <a:t>page </a:t>
            </a:r>
            <a:r>
              <a:rPr sz="2800" spc="-85" dirty="0">
                <a:solidFill>
                  <a:srgbClr val="404040"/>
                </a:solidFill>
                <a:latin typeface="Arial"/>
                <a:cs typeface="Arial"/>
              </a:rPr>
              <a:t>is </a:t>
            </a:r>
            <a:r>
              <a:rPr sz="2800" spc="125" dirty="0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sz="2800" spc="-5" dirty="0">
                <a:solidFill>
                  <a:srgbClr val="404040"/>
                </a:solidFill>
                <a:latin typeface="Arial"/>
                <a:cs typeface="Arial"/>
              </a:rPr>
              <a:t>be transferred </a:t>
            </a:r>
            <a:r>
              <a:rPr sz="2800" spc="70" dirty="0">
                <a:solidFill>
                  <a:srgbClr val="404040"/>
                </a:solidFill>
                <a:latin typeface="Arial"/>
                <a:cs typeface="Arial"/>
              </a:rPr>
              <a:t>from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auxiliary</a:t>
            </a:r>
            <a:r>
              <a:rPr sz="2800" spc="-34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114" dirty="0">
                <a:solidFill>
                  <a:srgbClr val="404040"/>
                </a:solidFill>
                <a:latin typeface="Arial"/>
                <a:cs typeface="Arial"/>
              </a:rPr>
              <a:t>memory  </a:t>
            </a:r>
            <a:r>
              <a:rPr sz="2800" spc="125" dirty="0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main</a:t>
            </a:r>
            <a:r>
              <a:rPr sz="2800" spc="-16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memory?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2180" y="720089"/>
            <a:ext cx="2997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40" dirty="0">
                <a:solidFill>
                  <a:srgbClr val="FDFFFF"/>
                </a:solidFill>
                <a:latin typeface="Arial"/>
                <a:cs typeface="Arial"/>
              </a:rPr>
              <a:t>35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32180" y="563234"/>
            <a:ext cx="10222230" cy="4501515"/>
          </a:xfrm>
          <a:prstGeom prst="rect">
            <a:avLst/>
          </a:prstGeom>
        </p:spPr>
        <p:txBody>
          <a:bodyPr vert="horz" wrap="square" lIns="0" tIns="1701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sz="2000" spc="-40" dirty="0">
                <a:solidFill>
                  <a:srgbClr val="FDFFFF"/>
                </a:solidFill>
                <a:latin typeface="Arial"/>
                <a:cs typeface="Arial"/>
              </a:rPr>
              <a:t>36</a:t>
            </a:r>
            <a:endParaRPr sz="2000">
              <a:latin typeface="Arial"/>
              <a:cs typeface="Arial"/>
            </a:endParaRPr>
          </a:p>
          <a:p>
            <a:pPr marL="1173480">
              <a:lnSpc>
                <a:spcPct val="100000"/>
              </a:lnSpc>
              <a:spcBef>
                <a:spcPts val="1720"/>
              </a:spcBef>
            </a:pPr>
            <a:r>
              <a:rPr sz="2800" spc="520" dirty="0">
                <a:solidFill>
                  <a:srgbClr val="A42F0F"/>
                </a:solidFill>
                <a:latin typeface="Arial"/>
                <a:cs typeface="Arial"/>
              </a:rPr>
              <a:t> </a:t>
            </a:r>
            <a:r>
              <a:rPr sz="2800" spc="-40" dirty="0">
                <a:solidFill>
                  <a:srgbClr val="404040"/>
                </a:solidFill>
                <a:latin typeface="Arial"/>
                <a:cs typeface="Arial"/>
              </a:rPr>
              <a:t>Where </a:t>
            </a:r>
            <a:r>
              <a:rPr sz="2800" spc="30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2800" spc="-15" dirty="0">
                <a:solidFill>
                  <a:srgbClr val="404040"/>
                </a:solidFill>
                <a:latin typeface="Arial"/>
                <a:cs typeface="Arial"/>
              </a:rPr>
              <a:t>page </a:t>
            </a:r>
            <a:r>
              <a:rPr sz="2800" spc="-85" dirty="0">
                <a:solidFill>
                  <a:srgbClr val="404040"/>
                </a:solidFill>
                <a:latin typeface="Arial"/>
                <a:cs typeface="Arial"/>
              </a:rPr>
              <a:t>is </a:t>
            </a:r>
            <a:r>
              <a:rPr sz="2800" spc="125" dirty="0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sz="2800" spc="-5" dirty="0">
                <a:solidFill>
                  <a:srgbClr val="404040"/>
                </a:solidFill>
                <a:latin typeface="Arial"/>
                <a:cs typeface="Arial"/>
              </a:rPr>
              <a:t>be </a:t>
            </a:r>
            <a:r>
              <a:rPr sz="2800" spc="-20" dirty="0">
                <a:solidFill>
                  <a:srgbClr val="404040"/>
                </a:solidFill>
                <a:latin typeface="Arial"/>
                <a:cs typeface="Arial"/>
              </a:rPr>
              <a:t>placed </a:t>
            </a:r>
            <a:r>
              <a:rPr sz="2800" spc="35" dirty="0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main</a:t>
            </a:r>
            <a:r>
              <a:rPr sz="2800" spc="-4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30" dirty="0">
                <a:solidFill>
                  <a:srgbClr val="404040"/>
                </a:solidFill>
                <a:latin typeface="Arial"/>
                <a:cs typeface="Arial"/>
              </a:rPr>
              <a:t>memory?</a:t>
            </a:r>
            <a:endParaRPr sz="2800">
              <a:latin typeface="Arial"/>
              <a:cs typeface="Arial"/>
            </a:endParaRPr>
          </a:p>
          <a:p>
            <a:pPr marL="182880" marR="5080">
              <a:lnSpc>
                <a:spcPct val="100000"/>
              </a:lnSpc>
              <a:spcBef>
                <a:spcPts val="994"/>
              </a:spcBef>
            </a:pPr>
            <a:r>
              <a:rPr sz="2800" spc="-75" dirty="0">
                <a:solidFill>
                  <a:srgbClr val="404040"/>
                </a:solidFill>
                <a:latin typeface="Arial"/>
                <a:cs typeface="Arial"/>
              </a:rPr>
              <a:t>There </a:t>
            </a:r>
            <a:r>
              <a:rPr sz="2800" spc="-65" dirty="0">
                <a:solidFill>
                  <a:srgbClr val="404040"/>
                </a:solidFill>
                <a:latin typeface="Arial"/>
                <a:cs typeface="Arial"/>
              </a:rPr>
              <a:t>are </a:t>
            </a:r>
            <a:r>
              <a:rPr sz="2800" spc="-5" dirty="0">
                <a:solidFill>
                  <a:srgbClr val="404040"/>
                </a:solidFill>
                <a:latin typeface="Arial"/>
                <a:cs typeface="Arial"/>
              </a:rPr>
              <a:t>numerous </a:t>
            </a:r>
            <a:r>
              <a:rPr sz="2800" spc="-15" dirty="0">
                <a:solidFill>
                  <a:srgbClr val="404040"/>
                </a:solidFill>
                <a:latin typeface="Arial"/>
                <a:cs typeface="Arial"/>
              </a:rPr>
              <a:t>page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replacement </a:t>
            </a:r>
            <a:r>
              <a:rPr sz="2800" spc="5" dirty="0">
                <a:solidFill>
                  <a:srgbClr val="404040"/>
                </a:solidFill>
                <a:latin typeface="Arial"/>
                <a:cs typeface="Arial"/>
              </a:rPr>
              <a:t>algorithms, </a:t>
            </a:r>
            <a:r>
              <a:rPr sz="2800" spc="80" dirty="0">
                <a:solidFill>
                  <a:srgbClr val="404040"/>
                </a:solidFill>
                <a:latin typeface="Arial"/>
                <a:cs typeface="Arial"/>
              </a:rPr>
              <a:t>two </a:t>
            </a:r>
            <a:r>
              <a:rPr sz="2800" spc="85" dirty="0">
                <a:solidFill>
                  <a:srgbClr val="404040"/>
                </a:solidFill>
                <a:latin typeface="Arial"/>
                <a:cs typeface="Arial"/>
              </a:rPr>
              <a:t>of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Arial"/>
                <a:cs typeface="Arial"/>
              </a:rPr>
              <a:t>which  </a:t>
            </a:r>
            <a:r>
              <a:rPr sz="2800" spc="-95" dirty="0">
                <a:solidFill>
                  <a:srgbClr val="404040"/>
                </a:solidFill>
                <a:latin typeface="Arial"/>
                <a:cs typeface="Arial"/>
              </a:rPr>
              <a:t>are:</a:t>
            </a:r>
            <a:endParaRPr sz="2800">
              <a:latin typeface="Arial"/>
              <a:cs typeface="Arial"/>
            </a:endParaRPr>
          </a:p>
          <a:p>
            <a:pPr marL="697865" marR="653415" indent="-515620">
              <a:lnSpc>
                <a:spcPct val="100000"/>
              </a:lnSpc>
              <a:spcBef>
                <a:spcPts val="1010"/>
              </a:spcBef>
              <a:buClr>
                <a:srgbClr val="A42F0F"/>
              </a:buClr>
              <a:buFont typeface="Arial"/>
              <a:buAutoNum type="arabicPeriod"/>
              <a:tabLst>
                <a:tab pos="795655" algn="l"/>
                <a:tab pos="796290" algn="l"/>
              </a:tabLst>
            </a:pPr>
            <a:r>
              <a:rPr dirty="0"/>
              <a:t>	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First-in </a:t>
            </a:r>
            <a:r>
              <a:rPr sz="2800" spc="15" dirty="0">
                <a:solidFill>
                  <a:srgbClr val="404040"/>
                </a:solidFill>
                <a:latin typeface="Arial"/>
                <a:cs typeface="Arial"/>
              </a:rPr>
              <a:t>First-out </a:t>
            </a:r>
            <a:r>
              <a:rPr sz="2800" spc="-165" dirty="0">
                <a:solidFill>
                  <a:srgbClr val="404040"/>
                </a:solidFill>
                <a:latin typeface="Arial"/>
                <a:cs typeface="Arial"/>
              </a:rPr>
              <a:t>(FIFO): 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replaces </a:t>
            </a:r>
            <a:r>
              <a:rPr sz="2800" spc="-135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2800" spc="-15" dirty="0">
                <a:solidFill>
                  <a:srgbClr val="404040"/>
                </a:solidFill>
                <a:latin typeface="Arial"/>
                <a:cs typeface="Arial"/>
              </a:rPr>
              <a:t>page </a:t>
            </a:r>
            <a:r>
              <a:rPr sz="2800" spc="55" dirty="0">
                <a:solidFill>
                  <a:srgbClr val="404040"/>
                </a:solidFill>
                <a:latin typeface="Arial"/>
                <a:cs typeface="Arial"/>
              </a:rPr>
              <a:t>that </a:t>
            </a:r>
            <a:r>
              <a:rPr sz="2800" spc="-110" dirty="0">
                <a:solidFill>
                  <a:srgbClr val="404040"/>
                </a:solidFill>
                <a:latin typeface="Arial"/>
                <a:cs typeface="Arial"/>
              </a:rPr>
              <a:t>has </a:t>
            </a:r>
            <a:r>
              <a:rPr sz="2800" spc="-20" dirty="0">
                <a:solidFill>
                  <a:srgbClr val="404040"/>
                </a:solidFill>
                <a:latin typeface="Arial"/>
                <a:cs typeface="Arial"/>
              </a:rPr>
              <a:t>been </a:t>
            </a:r>
            <a:r>
              <a:rPr sz="2800" spc="35" dirty="0">
                <a:solidFill>
                  <a:srgbClr val="404040"/>
                </a:solidFill>
                <a:latin typeface="Arial"/>
                <a:cs typeface="Arial"/>
              </a:rPr>
              <a:t>in  </a:t>
            </a:r>
            <a:r>
              <a:rPr sz="2800" spc="20" dirty="0">
                <a:solidFill>
                  <a:srgbClr val="404040"/>
                </a:solidFill>
                <a:latin typeface="Arial"/>
                <a:cs typeface="Arial"/>
              </a:rPr>
              <a:t>memory </a:t>
            </a:r>
            <a:r>
              <a:rPr sz="2800" spc="10" dirty="0">
                <a:solidFill>
                  <a:srgbClr val="404040"/>
                </a:solidFill>
                <a:latin typeface="Arial"/>
                <a:cs typeface="Arial"/>
              </a:rPr>
              <a:t>longest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5" dirty="0">
                <a:solidFill>
                  <a:srgbClr val="404040"/>
                </a:solidFill>
                <a:latin typeface="Arial"/>
                <a:cs typeface="Arial"/>
              </a:rPr>
              <a:t>time.</a:t>
            </a:r>
            <a:endParaRPr sz="2800">
              <a:latin typeface="Arial"/>
              <a:cs typeface="Arial"/>
            </a:endParaRPr>
          </a:p>
          <a:p>
            <a:pPr marL="697865" marR="241935" indent="-515620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AutoNum type="arabicPeriod"/>
              <a:tabLst>
                <a:tab pos="697865" algn="l"/>
                <a:tab pos="698500" algn="l"/>
              </a:tabLst>
            </a:pPr>
            <a:r>
              <a:rPr sz="2800" spc="-105" dirty="0">
                <a:solidFill>
                  <a:srgbClr val="404040"/>
                </a:solidFill>
                <a:latin typeface="Arial"/>
                <a:cs typeface="Arial"/>
              </a:rPr>
              <a:t>Least </a:t>
            </a:r>
            <a:r>
              <a:rPr sz="2800" spc="-60" dirty="0">
                <a:solidFill>
                  <a:srgbClr val="404040"/>
                </a:solidFill>
                <a:latin typeface="Arial"/>
                <a:cs typeface="Arial"/>
              </a:rPr>
              <a:t>Recently </a:t>
            </a:r>
            <a:r>
              <a:rPr sz="2800" spc="-85" dirty="0">
                <a:solidFill>
                  <a:srgbClr val="404040"/>
                </a:solidFill>
                <a:latin typeface="Arial"/>
                <a:cs typeface="Arial"/>
              </a:rPr>
              <a:t>Used </a:t>
            </a:r>
            <a:r>
              <a:rPr sz="2800" spc="-175" dirty="0">
                <a:solidFill>
                  <a:srgbClr val="404040"/>
                </a:solidFill>
                <a:latin typeface="Arial"/>
                <a:cs typeface="Arial"/>
              </a:rPr>
              <a:t>(LRU): </a:t>
            </a:r>
            <a:r>
              <a:rPr sz="2800" spc="-110" dirty="0">
                <a:solidFill>
                  <a:srgbClr val="404040"/>
                </a:solidFill>
                <a:latin typeface="Arial"/>
                <a:cs typeface="Arial"/>
              </a:rPr>
              <a:t>assumes </a:t>
            </a:r>
            <a:r>
              <a:rPr sz="2800" spc="55" dirty="0">
                <a:solidFill>
                  <a:srgbClr val="404040"/>
                </a:solidFill>
                <a:latin typeface="Arial"/>
                <a:cs typeface="Arial"/>
              </a:rPr>
              <a:t>that 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least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recently 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used  </a:t>
            </a:r>
            <a:r>
              <a:rPr sz="2800" spc="-15" dirty="0">
                <a:solidFill>
                  <a:srgbClr val="404040"/>
                </a:solidFill>
                <a:latin typeface="Arial"/>
                <a:cs typeface="Arial"/>
              </a:rPr>
              <a:t>page </a:t>
            </a:r>
            <a:r>
              <a:rPr sz="2800" spc="-85" dirty="0">
                <a:solidFill>
                  <a:srgbClr val="404040"/>
                </a:solidFill>
                <a:latin typeface="Arial"/>
                <a:cs typeface="Arial"/>
              </a:rPr>
              <a:t>is </a:t>
            </a:r>
            <a:r>
              <a:rPr sz="2800" spc="30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2800" spc="45" dirty="0">
                <a:solidFill>
                  <a:srgbClr val="404040"/>
                </a:solidFill>
                <a:latin typeface="Arial"/>
                <a:cs typeface="Arial"/>
              </a:rPr>
              <a:t>better </a:t>
            </a:r>
            <a:r>
              <a:rPr sz="2800" spc="-5" dirty="0">
                <a:solidFill>
                  <a:srgbClr val="404040"/>
                </a:solidFill>
                <a:latin typeface="Arial"/>
                <a:cs typeface="Arial"/>
              </a:rPr>
              <a:t>candidate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70" dirty="0">
                <a:solidFill>
                  <a:srgbClr val="404040"/>
                </a:solidFill>
                <a:latin typeface="Arial"/>
                <a:cs typeface="Arial"/>
              </a:rPr>
              <a:t>for</a:t>
            </a:r>
            <a:endParaRPr sz="2800">
              <a:latin typeface="Arial"/>
              <a:cs typeface="Arial"/>
            </a:endParaRPr>
          </a:p>
          <a:p>
            <a:pPr marL="1097280">
              <a:lnSpc>
                <a:spcPct val="100000"/>
              </a:lnSpc>
            </a:pPr>
            <a:r>
              <a:rPr sz="2800" spc="-5" dirty="0">
                <a:solidFill>
                  <a:srgbClr val="404040"/>
                </a:solidFill>
                <a:latin typeface="Arial"/>
                <a:cs typeface="Arial"/>
              </a:rPr>
              <a:t>removal </a:t>
            </a:r>
            <a:r>
              <a:rPr sz="2800" spc="20" dirty="0">
                <a:solidFill>
                  <a:srgbClr val="404040"/>
                </a:solidFill>
                <a:latin typeface="Arial"/>
                <a:cs typeface="Arial"/>
              </a:rPr>
              <a:t>than </a:t>
            </a:r>
            <a:r>
              <a:rPr sz="2800" spc="30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least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recently </a:t>
            </a:r>
            <a:r>
              <a:rPr sz="2800" spc="10" dirty="0">
                <a:solidFill>
                  <a:srgbClr val="404040"/>
                </a:solidFill>
                <a:latin typeface="Arial"/>
                <a:cs typeface="Arial"/>
              </a:rPr>
              <a:t>loaded</a:t>
            </a:r>
            <a:r>
              <a:rPr sz="2800" spc="-12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page.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05180" y="76200"/>
            <a:ext cx="10612755" cy="5251450"/>
          </a:xfrm>
          <a:prstGeom prst="rect">
            <a:avLst/>
          </a:prstGeom>
        </p:spPr>
        <p:txBody>
          <a:bodyPr vert="horz" wrap="square" lIns="0" tIns="196850" rIns="0" bIns="0" rtlCol="0">
            <a:spAutoFit/>
          </a:bodyPr>
          <a:lstStyle/>
          <a:p>
            <a:pPr marL="1267460">
              <a:lnSpc>
                <a:spcPct val="100000"/>
              </a:lnSpc>
              <a:spcBef>
                <a:spcPts val="1550"/>
              </a:spcBef>
            </a:pPr>
            <a:endParaRPr sz="3200" dirty="0">
              <a:latin typeface="Arial"/>
              <a:cs typeface="Arial"/>
            </a:endParaRPr>
          </a:p>
          <a:p>
            <a:pPr marL="953135" marR="55880" indent="-814069">
              <a:lnSpc>
                <a:spcPct val="100000"/>
              </a:lnSpc>
              <a:spcBef>
                <a:spcPts val="1255"/>
              </a:spcBef>
              <a:tabLst>
                <a:tab pos="610235" algn="l"/>
              </a:tabLst>
            </a:pPr>
            <a:r>
              <a:rPr sz="3000" spc="-52" baseline="38888" dirty="0">
                <a:solidFill>
                  <a:srgbClr val="FDFFFF"/>
                </a:solidFill>
                <a:latin typeface="Arial"/>
                <a:cs typeface="Arial"/>
              </a:rPr>
              <a:t>37	</a:t>
            </a:r>
            <a:r>
              <a:rPr lang="en-US" sz="3000" spc="-52" baseline="38888" dirty="0" smtClean="0">
                <a:solidFill>
                  <a:srgbClr val="FDFFFF"/>
                </a:solidFill>
                <a:latin typeface="Arial"/>
                <a:cs typeface="Arial"/>
              </a:rPr>
              <a:t>   </a:t>
            </a:r>
            <a:r>
              <a:rPr sz="2800" spc="125" dirty="0" smtClean="0">
                <a:solidFill>
                  <a:srgbClr val="A42F0F"/>
                </a:solidFill>
                <a:latin typeface="Arial"/>
                <a:cs typeface="Arial"/>
              </a:rPr>
              <a:t></a:t>
            </a:r>
            <a:r>
              <a:rPr sz="2800" spc="125" dirty="0">
                <a:solidFill>
                  <a:srgbClr val="404040"/>
                </a:solidFill>
                <a:latin typeface="Arial"/>
                <a:cs typeface="Arial"/>
              </a:rPr>
              <a:t>When </a:t>
            </a:r>
            <a:r>
              <a:rPr sz="2800" spc="-135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2800" spc="-15" dirty="0">
                <a:solidFill>
                  <a:srgbClr val="404040"/>
                </a:solidFill>
                <a:latin typeface="Arial"/>
                <a:cs typeface="Arial"/>
              </a:rPr>
              <a:t>page </a:t>
            </a:r>
            <a:r>
              <a:rPr sz="2800" spc="40" dirty="0">
                <a:solidFill>
                  <a:srgbClr val="404040"/>
                </a:solidFill>
                <a:latin typeface="Arial"/>
                <a:cs typeface="Arial"/>
              </a:rPr>
              <a:t>fault 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occurs </a:t>
            </a:r>
            <a:r>
              <a:rPr sz="2800" spc="35" dirty="0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sz="2800" spc="-135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2800" spc="15" dirty="0">
                <a:solidFill>
                  <a:srgbClr val="404040"/>
                </a:solidFill>
                <a:latin typeface="Arial"/>
                <a:cs typeface="Arial"/>
              </a:rPr>
              <a:t>virtual </a:t>
            </a:r>
            <a:r>
              <a:rPr sz="2800" spc="20" dirty="0">
                <a:solidFill>
                  <a:srgbClr val="404040"/>
                </a:solidFill>
                <a:latin typeface="Arial"/>
                <a:cs typeface="Arial"/>
              </a:rPr>
              <a:t>memory </a:t>
            </a:r>
            <a:r>
              <a:rPr sz="2800" spc="-75" dirty="0">
                <a:solidFill>
                  <a:srgbClr val="404040"/>
                </a:solidFill>
                <a:latin typeface="Arial"/>
                <a:cs typeface="Arial"/>
              </a:rPr>
              <a:t>system, </a:t>
            </a:r>
            <a:r>
              <a:rPr sz="2800" spc="105" dirty="0">
                <a:solidFill>
                  <a:srgbClr val="404040"/>
                </a:solidFill>
                <a:latin typeface="Arial"/>
                <a:cs typeface="Arial"/>
              </a:rPr>
              <a:t>it 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signifies </a:t>
            </a:r>
            <a:r>
              <a:rPr sz="2800" spc="55" dirty="0">
                <a:solidFill>
                  <a:srgbClr val="404040"/>
                </a:solidFill>
                <a:latin typeface="Arial"/>
                <a:cs typeface="Arial"/>
              </a:rPr>
              <a:t>that </a:t>
            </a:r>
            <a:r>
              <a:rPr sz="2800" spc="30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2800" spc="-15" dirty="0">
                <a:solidFill>
                  <a:srgbClr val="404040"/>
                </a:solidFill>
                <a:latin typeface="Arial"/>
                <a:cs typeface="Arial"/>
              </a:rPr>
              <a:t>page </a:t>
            </a:r>
            <a:r>
              <a:rPr sz="2800" spc="-20" dirty="0">
                <a:solidFill>
                  <a:srgbClr val="404040"/>
                </a:solidFill>
                <a:latin typeface="Arial"/>
                <a:cs typeface="Arial"/>
              </a:rPr>
              <a:t>referenced </a:t>
            </a:r>
            <a:r>
              <a:rPr sz="2800" spc="15" dirty="0">
                <a:solidFill>
                  <a:srgbClr val="404040"/>
                </a:solidFill>
                <a:latin typeface="Arial"/>
                <a:cs typeface="Arial"/>
              </a:rPr>
              <a:t>by </a:t>
            </a:r>
            <a:r>
              <a:rPr sz="2800" spc="30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2800" spc="35" dirty="0">
                <a:solidFill>
                  <a:srgbClr val="404040"/>
                </a:solidFill>
                <a:latin typeface="Arial"/>
                <a:cs typeface="Arial"/>
              </a:rPr>
              <a:t>program </a:t>
            </a:r>
            <a:r>
              <a:rPr sz="2800" spc="-85" dirty="0">
                <a:solidFill>
                  <a:srgbClr val="404040"/>
                </a:solidFill>
                <a:latin typeface="Arial"/>
                <a:cs typeface="Arial"/>
              </a:rPr>
              <a:t>is </a:t>
            </a:r>
            <a:r>
              <a:rPr sz="2800" spc="90" dirty="0">
                <a:solidFill>
                  <a:srgbClr val="404040"/>
                </a:solidFill>
                <a:latin typeface="Arial"/>
                <a:cs typeface="Arial"/>
              </a:rPr>
              <a:t>not </a:t>
            </a:r>
            <a:r>
              <a:rPr sz="2800" spc="35" dirty="0">
                <a:solidFill>
                  <a:srgbClr val="404040"/>
                </a:solidFill>
                <a:latin typeface="Arial"/>
                <a:cs typeface="Arial"/>
              </a:rPr>
              <a:t>in 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main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memory. </a:t>
            </a:r>
            <a:r>
              <a:rPr sz="2800" spc="-65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new </a:t>
            </a:r>
            <a:r>
              <a:rPr sz="2800" spc="-15" dirty="0">
                <a:solidFill>
                  <a:srgbClr val="404040"/>
                </a:solidFill>
                <a:latin typeface="Arial"/>
                <a:cs typeface="Arial"/>
              </a:rPr>
              <a:t>page </a:t>
            </a:r>
            <a:r>
              <a:rPr sz="2800" spc="-85" dirty="0">
                <a:solidFill>
                  <a:srgbClr val="404040"/>
                </a:solidFill>
                <a:latin typeface="Arial"/>
                <a:cs typeface="Arial"/>
              </a:rPr>
              <a:t>is </a:t>
            </a:r>
            <a:r>
              <a:rPr sz="2800" spc="30" dirty="0">
                <a:solidFill>
                  <a:srgbClr val="404040"/>
                </a:solidFill>
                <a:latin typeface="Arial"/>
                <a:cs typeface="Arial"/>
              </a:rPr>
              <a:t>then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transferred </a:t>
            </a:r>
            <a:r>
              <a:rPr sz="2800" spc="70" dirty="0">
                <a:solidFill>
                  <a:srgbClr val="404040"/>
                </a:solidFill>
                <a:latin typeface="Arial"/>
                <a:cs typeface="Arial"/>
              </a:rPr>
              <a:t>from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auxiliary  </a:t>
            </a:r>
            <a:r>
              <a:rPr sz="2800" spc="20" dirty="0">
                <a:solidFill>
                  <a:srgbClr val="404040"/>
                </a:solidFill>
                <a:latin typeface="Arial"/>
                <a:cs typeface="Arial"/>
              </a:rPr>
              <a:t>memory </a:t>
            </a:r>
            <a:r>
              <a:rPr sz="2800" spc="125" dirty="0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main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memory. </a:t>
            </a:r>
            <a:r>
              <a:rPr sz="2800" spc="25" dirty="0">
                <a:solidFill>
                  <a:srgbClr val="404040"/>
                </a:solidFill>
                <a:latin typeface="Arial"/>
                <a:cs typeface="Arial"/>
              </a:rPr>
              <a:t>If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main </a:t>
            </a:r>
            <a:r>
              <a:rPr sz="2800" spc="20" dirty="0">
                <a:solidFill>
                  <a:srgbClr val="404040"/>
                </a:solidFill>
                <a:latin typeface="Arial"/>
                <a:cs typeface="Arial"/>
              </a:rPr>
              <a:t>memory </a:t>
            </a:r>
            <a:r>
              <a:rPr sz="2800" spc="-85" dirty="0">
                <a:solidFill>
                  <a:srgbClr val="404040"/>
                </a:solidFill>
                <a:latin typeface="Arial"/>
                <a:cs typeface="Arial"/>
              </a:rPr>
              <a:t>is </a:t>
            </a:r>
            <a:r>
              <a:rPr sz="2800" spc="5" dirty="0">
                <a:solidFill>
                  <a:srgbClr val="404040"/>
                </a:solidFill>
                <a:latin typeface="Arial"/>
                <a:cs typeface="Arial"/>
              </a:rPr>
              <a:t>full, </a:t>
            </a:r>
            <a:r>
              <a:rPr sz="2800" spc="110" dirty="0">
                <a:solidFill>
                  <a:srgbClr val="404040"/>
                </a:solidFill>
                <a:latin typeface="Arial"/>
                <a:cs typeface="Arial"/>
              </a:rPr>
              <a:t>it </a:t>
            </a:r>
            <a:r>
              <a:rPr sz="2800" spc="50" dirty="0">
                <a:solidFill>
                  <a:srgbClr val="404040"/>
                </a:solidFill>
                <a:latin typeface="Arial"/>
                <a:cs typeface="Arial"/>
              </a:rPr>
              <a:t>would </a:t>
            </a:r>
            <a:r>
              <a:rPr sz="2800" spc="-5" dirty="0">
                <a:solidFill>
                  <a:srgbClr val="404040"/>
                </a:solidFill>
                <a:latin typeface="Arial"/>
                <a:cs typeface="Arial"/>
              </a:rPr>
              <a:t>be  </a:t>
            </a:r>
            <a:r>
              <a:rPr sz="2800" spc="-95" dirty="0">
                <a:solidFill>
                  <a:srgbClr val="404040"/>
                </a:solidFill>
                <a:latin typeface="Arial"/>
                <a:cs typeface="Arial"/>
              </a:rPr>
              <a:t>necessary </a:t>
            </a:r>
            <a:r>
              <a:rPr sz="2800" spc="125" dirty="0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remove </a:t>
            </a:r>
            <a:r>
              <a:rPr sz="2800" spc="-135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2800" spc="-15" dirty="0">
                <a:solidFill>
                  <a:srgbClr val="404040"/>
                </a:solidFill>
                <a:latin typeface="Arial"/>
                <a:cs typeface="Arial"/>
              </a:rPr>
              <a:t>page </a:t>
            </a:r>
            <a:r>
              <a:rPr sz="2800" spc="70" dirty="0">
                <a:solidFill>
                  <a:srgbClr val="404040"/>
                </a:solidFill>
                <a:latin typeface="Arial"/>
                <a:cs typeface="Arial"/>
              </a:rPr>
              <a:t>from </a:t>
            </a:r>
            <a:r>
              <a:rPr sz="2800" spc="-135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2800" spc="20" dirty="0">
                <a:solidFill>
                  <a:srgbClr val="404040"/>
                </a:solidFill>
                <a:latin typeface="Arial"/>
                <a:cs typeface="Arial"/>
              </a:rPr>
              <a:t>memory </a:t>
            </a:r>
            <a:r>
              <a:rPr sz="2800" spc="15" dirty="0">
                <a:solidFill>
                  <a:srgbClr val="404040"/>
                </a:solidFill>
                <a:latin typeface="Arial"/>
                <a:cs typeface="Arial"/>
              </a:rPr>
              <a:t>block </a:t>
            </a:r>
            <a:r>
              <a:rPr sz="2800" spc="125" dirty="0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make </a:t>
            </a:r>
            <a:r>
              <a:rPr sz="2800" spc="-135" dirty="0">
                <a:solidFill>
                  <a:srgbClr val="404040"/>
                </a:solidFill>
                <a:latin typeface="Arial"/>
                <a:cs typeface="Arial"/>
              </a:rPr>
              <a:t>a  </a:t>
            </a:r>
            <a:r>
              <a:rPr sz="2800" spc="70" dirty="0">
                <a:solidFill>
                  <a:srgbClr val="404040"/>
                </a:solidFill>
                <a:latin typeface="Arial"/>
                <a:cs typeface="Arial"/>
              </a:rPr>
              <a:t>room for </a:t>
            </a:r>
            <a:r>
              <a:rPr sz="2800" spc="-135" dirty="0">
                <a:solidFill>
                  <a:srgbClr val="404040"/>
                </a:solidFill>
                <a:latin typeface="Arial"/>
                <a:cs typeface="Arial"/>
              </a:rPr>
              <a:t>a </a:t>
            </a:r>
            <a:r>
              <a:rPr sz="2800" spc="-25" dirty="0">
                <a:solidFill>
                  <a:srgbClr val="404040"/>
                </a:solidFill>
                <a:latin typeface="Arial"/>
                <a:cs typeface="Arial"/>
              </a:rPr>
              <a:t>new </a:t>
            </a:r>
            <a:r>
              <a:rPr sz="2800" spc="-45" dirty="0">
                <a:solidFill>
                  <a:srgbClr val="404040"/>
                </a:solidFill>
                <a:latin typeface="Arial"/>
                <a:cs typeface="Arial"/>
              </a:rPr>
              <a:t>page. </a:t>
            </a:r>
            <a:r>
              <a:rPr sz="2800" spc="-110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2800" spc="20" dirty="0">
                <a:solidFill>
                  <a:srgbClr val="404040"/>
                </a:solidFill>
                <a:latin typeface="Arial"/>
                <a:cs typeface="Arial"/>
              </a:rPr>
              <a:t>policy </a:t>
            </a:r>
            <a:r>
              <a:rPr sz="2800" spc="70" dirty="0">
                <a:solidFill>
                  <a:srgbClr val="404040"/>
                </a:solidFill>
                <a:latin typeface="Arial"/>
                <a:cs typeface="Arial"/>
              </a:rPr>
              <a:t>for </a:t>
            </a:r>
            <a:r>
              <a:rPr sz="2800" dirty="0">
                <a:solidFill>
                  <a:srgbClr val="404040"/>
                </a:solidFill>
                <a:latin typeface="Arial"/>
                <a:cs typeface="Arial"/>
              </a:rPr>
              <a:t>choosing </a:t>
            </a:r>
            <a:r>
              <a:rPr sz="2800" spc="-55" dirty="0">
                <a:solidFill>
                  <a:srgbClr val="404040"/>
                </a:solidFill>
                <a:latin typeface="Arial"/>
                <a:cs typeface="Arial"/>
              </a:rPr>
              <a:t>pages </a:t>
            </a:r>
            <a:r>
              <a:rPr sz="2800" spc="125" dirty="0">
                <a:solidFill>
                  <a:srgbClr val="404040"/>
                </a:solidFill>
                <a:latin typeface="Arial"/>
                <a:cs typeface="Arial"/>
              </a:rPr>
              <a:t>to 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remove </a:t>
            </a:r>
            <a:r>
              <a:rPr sz="2800" spc="-85" dirty="0">
                <a:solidFill>
                  <a:srgbClr val="404040"/>
                </a:solidFill>
                <a:latin typeface="Arial"/>
                <a:cs typeface="Arial"/>
              </a:rPr>
              <a:t>is </a:t>
            </a:r>
            <a:r>
              <a:rPr sz="2800" spc="25" dirty="0">
                <a:solidFill>
                  <a:srgbClr val="404040"/>
                </a:solidFill>
                <a:latin typeface="Arial"/>
                <a:cs typeface="Arial"/>
              </a:rPr>
              <a:t>determined </a:t>
            </a:r>
            <a:r>
              <a:rPr sz="2800" spc="70" dirty="0">
                <a:solidFill>
                  <a:srgbClr val="404040"/>
                </a:solidFill>
                <a:latin typeface="Arial"/>
                <a:cs typeface="Arial"/>
              </a:rPr>
              <a:t>from </a:t>
            </a:r>
            <a:r>
              <a:rPr sz="2800" spc="30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replacement </a:t>
            </a:r>
            <a:r>
              <a:rPr sz="2800" spc="50" dirty="0">
                <a:solidFill>
                  <a:srgbClr val="404040"/>
                </a:solidFill>
                <a:latin typeface="Arial"/>
                <a:cs typeface="Arial"/>
              </a:rPr>
              <a:t>algorithm </a:t>
            </a:r>
            <a:r>
              <a:rPr sz="2800" spc="55" dirty="0">
                <a:solidFill>
                  <a:srgbClr val="404040"/>
                </a:solidFill>
                <a:latin typeface="Arial"/>
                <a:cs typeface="Arial"/>
              </a:rPr>
              <a:t>that</a:t>
            </a:r>
            <a:r>
              <a:rPr sz="2800" spc="-16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85" dirty="0">
                <a:solidFill>
                  <a:srgbClr val="404040"/>
                </a:solidFill>
                <a:latin typeface="Arial"/>
                <a:cs typeface="Arial"/>
              </a:rPr>
              <a:t>is  </a:t>
            </a:r>
            <a:r>
              <a:rPr sz="2800" spc="-75" dirty="0">
                <a:solidFill>
                  <a:srgbClr val="404040"/>
                </a:solidFill>
                <a:latin typeface="Arial"/>
                <a:cs typeface="Arial"/>
              </a:rPr>
              <a:t>used.</a:t>
            </a:r>
            <a:endParaRPr sz="2800" dirty="0">
              <a:latin typeface="Arial"/>
              <a:cs typeface="Arial"/>
            </a:endParaRPr>
          </a:p>
          <a:p>
            <a:pPr marL="953135" marR="81280" indent="-342900">
              <a:lnSpc>
                <a:spcPct val="100000"/>
              </a:lnSpc>
              <a:spcBef>
                <a:spcPts val="1005"/>
              </a:spcBef>
            </a:pPr>
            <a:r>
              <a:rPr sz="2800" spc="-15" dirty="0">
                <a:solidFill>
                  <a:srgbClr val="A42F0F"/>
                </a:solidFill>
                <a:latin typeface="Arial"/>
                <a:cs typeface="Arial"/>
              </a:rPr>
              <a:t></a:t>
            </a:r>
            <a:r>
              <a:rPr sz="2800" u="heavy" spc="-1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GOAL</a:t>
            </a:r>
            <a:r>
              <a:rPr sz="2800" spc="-15" dirty="0">
                <a:solidFill>
                  <a:srgbClr val="404040"/>
                </a:solidFill>
                <a:latin typeface="Arial"/>
                <a:cs typeface="Arial"/>
              </a:rPr>
              <a:t>: </a:t>
            </a:r>
            <a:r>
              <a:rPr sz="2800" spc="50" dirty="0">
                <a:solidFill>
                  <a:srgbClr val="404040"/>
                </a:solidFill>
                <a:latin typeface="Arial"/>
                <a:cs typeface="Arial"/>
              </a:rPr>
              <a:t>try </a:t>
            </a:r>
            <a:r>
              <a:rPr sz="2800" spc="125" dirty="0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sz="2800" spc="-10" dirty="0">
                <a:solidFill>
                  <a:srgbClr val="404040"/>
                </a:solidFill>
                <a:latin typeface="Arial"/>
                <a:cs typeface="Arial"/>
              </a:rPr>
              <a:t>remove </a:t>
            </a:r>
            <a:r>
              <a:rPr sz="2800" spc="30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2800" spc="-15" dirty="0">
                <a:solidFill>
                  <a:srgbClr val="404040"/>
                </a:solidFill>
                <a:latin typeface="Arial"/>
                <a:cs typeface="Arial"/>
              </a:rPr>
              <a:t>page </a:t>
            </a:r>
            <a:r>
              <a:rPr sz="2800" spc="-50" dirty="0">
                <a:solidFill>
                  <a:srgbClr val="404040"/>
                </a:solidFill>
                <a:latin typeface="Arial"/>
                <a:cs typeface="Arial"/>
              </a:rPr>
              <a:t>least </a:t>
            </a:r>
            <a:r>
              <a:rPr sz="2800" spc="-5" dirty="0">
                <a:solidFill>
                  <a:srgbClr val="404040"/>
                </a:solidFill>
                <a:latin typeface="Arial"/>
                <a:cs typeface="Arial"/>
              </a:rPr>
              <a:t>likely </a:t>
            </a:r>
            <a:r>
              <a:rPr sz="2800" spc="125" dirty="0">
                <a:solidFill>
                  <a:srgbClr val="404040"/>
                </a:solidFill>
                <a:latin typeface="Arial"/>
                <a:cs typeface="Arial"/>
              </a:rPr>
              <a:t>to </a:t>
            </a:r>
            <a:r>
              <a:rPr sz="2800" spc="-5" dirty="0">
                <a:solidFill>
                  <a:srgbClr val="404040"/>
                </a:solidFill>
                <a:latin typeface="Arial"/>
                <a:cs typeface="Arial"/>
              </a:rPr>
              <a:t>be </a:t>
            </a:r>
            <a:r>
              <a:rPr sz="2800" spc="-20" dirty="0">
                <a:solidFill>
                  <a:srgbClr val="404040"/>
                </a:solidFill>
                <a:latin typeface="Arial"/>
                <a:cs typeface="Arial"/>
              </a:rPr>
              <a:t>referenced</a:t>
            </a:r>
            <a:r>
              <a:rPr sz="2800" spc="-3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-365" dirty="0">
                <a:solidFill>
                  <a:srgbClr val="404040"/>
                </a:solidFill>
                <a:latin typeface="Arial"/>
                <a:cs typeface="Arial"/>
              </a:rPr>
              <a:t>by  </a:t>
            </a:r>
            <a:r>
              <a:rPr sz="2800" spc="35" dirty="0">
                <a:solidFill>
                  <a:srgbClr val="404040"/>
                </a:solidFill>
                <a:latin typeface="Arial"/>
                <a:cs typeface="Arial"/>
              </a:rPr>
              <a:t>in </a:t>
            </a:r>
            <a:r>
              <a:rPr sz="2800" spc="30" dirty="0">
                <a:solidFill>
                  <a:srgbClr val="404040"/>
                </a:solidFill>
                <a:latin typeface="Arial"/>
                <a:cs typeface="Arial"/>
              </a:rPr>
              <a:t>the </a:t>
            </a:r>
            <a:r>
              <a:rPr sz="2800" spc="20" dirty="0">
                <a:solidFill>
                  <a:srgbClr val="404040"/>
                </a:solidFill>
                <a:latin typeface="Arial"/>
                <a:cs typeface="Arial"/>
              </a:rPr>
              <a:t>immediate</a:t>
            </a:r>
            <a:r>
              <a:rPr sz="2800" spc="-114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spc="10" dirty="0">
                <a:solidFill>
                  <a:srgbClr val="404040"/>
                </a:solidFill>
                <a:latin typeface="Arial"/>
                <a:cs typeface="Arial"/>
              </a:rPr>
              <a:t>future.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3723" y="2667000"/>
            <a:ext cx="8377555" cy="701040"/>
          </a:xfrm>
          <a:prstGeom prst="rect">
            <a:avLst/>
          </a:prstGeom>
          <a:solidFill>
            <a:srgbClr val="A42F0F"/>
          </a:solidFill>
          <a:ln w="15240">
            <a:solidFill>
              <a:srgbClr val="781F09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29"/>
              </a:spcBef>
            </a:pPr>
            <a:r>
              <a:rPr sz="4000" spc="-125" dirty="0">
                <a:solidFill>
                  <a:srgbClr val="FFFFFF"/>
                </a:solidFill>
                <a:latin typeface="Verdana"/>
                <a:cs typeface="Verdana"/>
              </a:rPr>
              <a:t>Memory </a:t>
            </a:r>
            <a:r>
              <a:rPr sz="4000" spc="-185" dirty="0">
                <a:solidFill>
                  <a:srgbClr val="FFFFFF"/>
                </a:solidFill>
                <a:latin typeface="Verdana"/>
                <a:cs typeface="Verdana"/>
              </a:rPr>
              <a:t>Management</a:t>
            </a:r>
            <a:r>
              <a:rPr sz="4000" spc="-3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4000" spc="-245" dirty="0">
                <a:solidFill>
                  <a:srgbClr val="FFFFFF"/>
                </a:solidFill>
                <a:latin typeface="Verdana"/>
                <a:cs typeface="Verdana"/>
              </a:rPr>
              <a:t>Hardware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3036" y="796289"/>
            <a:ext cx="3092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60" dirty="0">
                <a:solidFill>
                  <a:srgbClr val="FDFFFF"/>
                </a:solidFill>
                <a:latin typeface="Verdana"/>
                <a:cs typeface="Verdana"/>
              </a:rPr>
              <a:t>38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23588"/>
            <a:ext cx="1743075" cy="779145"/>
          </a:xfrm>
          <a:custGeom>
            <a:avLst/>
            <a:gdLst/>
            <a:ahLst/>
            <a:cxnLst/>
            <a:rect l="l" t="t" r="r" b="b"/>
            <a:pathLst>
              <a:path w="1743075" h="779145">
                <a:moveTo>
                  <a:pt x="1346200" y="0"/>
                </a:moveTo>
                <a:lnTo>
                  <a:pt x="0" y="0"/>
                </a:lnTo>
                <a:lnTo>
                  <a:pt x="0" y="778763"/>
                </a:lnTo>
                <a:lnTo>
                  <a:pt x="1346200" y="778763"/>
                </a:lnTo>
                <a:lnTo>
                  <a:pt x="1355891" y="777956"/>
                </a:lnTo>
                <a:lnTo>
                  <a:pt x="1363821" y="775827"/>
                </a:lnTo>
                <a:lnTo>
                  <a:pt x="1369988" y="772816"/>
                </a:lnTo>
                <a:lnTo>
                  <a:pt x="1374394" y="769366"/>
                </a:lnTo>
                <a:lnTo>
                  <a:pt x="1374394" y="764667"/>
                </a:lnTo>
                <a:lnTo>
                  <a:pt x="1379093" y="764667"/>
                </a:lnTo>
                <a:lnTo>
                  <a:pt x="1735582" y="408178"/>
                </a:lnTo>
                <a:lnTo>
                  <a:pt x="1740868" y="399587"/>
                </a:lnTo>
                <a:lnTo>
                  <a:pt x="1742630" y="388794"/>
                </a:lnTo>
                <a:lnTo>
                  <a:pt x="1740868" y="377120"/>
                </a:lnTo>
                <a:lnTo>
                  <a:pt x="1735582" y="365887"/>
                </a:lnTo>
                <a:lnTo>
                  <a:pt x="1379093" y="14097"/>
                </a:lnTo>
                <a:lnTo>
                  <a:pt x="1379093" y="9398"/>
                </a:lnTo>
                <a:lnTo>
                  <a:pt x="1374394" y="9398"/>
                </a:lnTo>
                <a:lnTo>
                  <a:pt x="1369988" y="5947"/>
                </a:lnTo>
                <a:lnTo>
                  <a:pt x="1363821" y="2936"/>
                </a:lnTo>
                <a:lnTo>
                  <a:pt x="1355891" y="807"/>
                </a:lnTo>
                <a:lnTo>
                  <a:pt x="134620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68270" y="3669919"/>
            <a:ext cx="37649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95" dirty="0">
                <a:solidFill>
                  <a:srgbClr val="252525"/>
                </a:solidFill>
                <a:latin typeface="Arial"/>
                <a:cs typeface="Arial"/>
              </a:rPr>
              <a:t>Introduction</a:t>
            </a:r>
            <a:endParaRPr sz="5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51150" y="4710810"/>
            <a:ext cx="838580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54985" marR="5080" indent="-304228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Collection </a:t>
            </a:r>
            <a:r>
              <a:rPr sz="2400" spc="75" dirty="0">
                <a:latin typeface="Arial"/>
                <a:cs typeface="Arial"/>
              </a:rPr>
              <a:t>of </a:t>
            </a:r>
            <a:r>
              <a:rPr sz="2400" spc="-15" dirty="0">
                <a:latin typeface="Arial"/>
                <a:cs typeface="Arial"/>
              </a:rPr>
              <a:t>hardware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spc="-10" dirty="0">
                <a:latin typeface="Arial"/>
                <a:cs typeface="Arial"/>
              </a:rPr>
              <a:t>software </a:t>
            </a:r>
            <a:r>
              <a:rPr sz="2400" spc="-15" dirty="0">
                <a:latin typeface="Arial"/>
                <a:cs typeface="Arial"/>
              </a:rPr>
              <a:t>procedures </a:t>
            </a:r>
            <a:r>
              <a:rPr sz="2400" spc="60" dirty="0">
                <a:latin typeface="Arial"/>
                <a:cs typeface="Arial"/>
              </a:rPr>
              <a:t>for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managing  </a:t>
            </a:r>
            <a:r>
              <a:rPr sz="2400" spc="-25" dirty="0">
                <a:latin typeface="Arial"/>
                <a:cs typeface="Arial"/>
              </a:rPr>
              <a:t>various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10" dirty="0">
                <a:latin typeface="Arial"/>
                <a:cs typeface="Arial"/>
              </a:rPr>
              <a:t>program.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2180" y="4462652"/>
            <a:ext cx="2997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40" dirty="0">
                <a:solidFill>
                  <a:srgbClr val="FDFFFF"/>
                </a:solidFill>
                <a:latin typeface="Arial"/>
                <a:cs typeface="Arial"/>
              </a:rPr>
              <a:t>39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6200" y="513080"/>
            <a:ext cx="12103735" cy="6040120"/>
            <a:chOff x="0" y="437387"/>
            <a:chExt cx="12103735" cy="6040120"/>
          </a:xfrm>
        </p:grpSpPr>
        <p:sp>
          <p:nvSpPr>
            <p:cNvPr id="3" name="object 3"/>
            <p:cNvSpPr/>
            <p:nvPr/>
          </p:nvSpPr>
          <p:spPr>
            <a:xfrm>
              <a:off x="1434083" y="566927"/>
              <a:ext cx="10655808" cy="58338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872484" y="437387"/>
              <a:ext cx="8231123" cy="60396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87424" y="582167"/>
              <a:ext cx="10549128" cy="57271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301490" y="666369"/>
            <a:ext cx="28809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40" dirty="0">
                <a:solidFill>
                  <a:srgbClr val="FFFFFF"/>
                </a:solidFill>
                <a:latin typeface="Arial"/>
                <a:cs typeface="Arial"/>
              </a:rPr>
              <a:t>Cache</a:t>
            </a:r>
            <a:r>
              <a:rPr sz="32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65" dirty="0">
                <a:solidFill>
                  <a:srgbClr val="FFFFFF"/>
                </a:solidFill>
                <a:latin typeface="Arial"/>
                <a:cs typeface="Arial"/>
              </a:rPr>
              <a:t>Memory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01490" y="1453286"/>
            <a:ext cx="7330440" cy="439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283210" indent="-287020">
              <a:lnSpc>
                <a:spcPct val="139700"/>
              </a:lnSpc>
              <a:spcBef>
                <a:spcPts val="100"/>
              </a:spcBef>
              <a:buChar char="•"/>
              <a:tabLst>
                <a:tab pos="299720" algn="l"/>
              </a:tabLst>
            </a:pPr>
            <a:r>
              <a:rPr sz="2800" spc="35" dirty="0">
                <a:solidFill>
                  <a:srgbClr val="FFFFFF"/>
                </a:solidFill>
                <a:latin typeface="Arial"/>
                <a:cs typeface="Arial"/>
              </a:rPr>
              <a:t>Memory </a:t>
            </a:r>
            <a:r>
              <a:rPr sz="2800" spc="5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lies </a:t>
            </a:r>
            <a:r>
              <a:rPr sz="2800" spc="3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between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main</a:t>
            </a:r>
            <a:r>
              <a:rPr sz="28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memory 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35" dirty="0">
                <a:solidFill>
                  <a:srgbClr val="FFFFFF"/>
                </a:solidFill>
                <a:latin typeface="Arial"/>
                <a:cs typeface="Arial"/>
              </a:rPr>
              <a:t>CPU</a:t>
            </a:r>
            <a:endParaRPr sz="2800" dirty="0">
              <a:latin typeface="Arial"/>
              <a:cs typeface="Arial"/>
            </a:endParaRPr>
          </a:p>
          <a:p>
            <a:pPr marL="299085" marR="312420">
              <a:lnSpc>
                <a:spcPct val="139600"/>
              </a:lnSpc>
              <a:spcBef>
                <a:spcPts val="770"/>
              </a:spcBef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Holds those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parts </a:t>
            </a:r>
            <a:r>
              <a:rPr sz="2800" spc="8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800" spc="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spc="40" dirty="0">
                <a:solidFill>
                  <a:srgbClr val="FFFFFF"/>
                </a:solidFill>
                <a:latin typeface="Arial"/>
                <a:cs typeface="Arial"/>
              </a:rPr>
              <a:t>program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800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data  </a:t>
            </a:r>
            <a:r>
              <a:rPr sz="2800" spc="5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800" spc="25" dirty="0">
                <a:solidFill>
                  <a:srgbClr val="FFFFFF"/>
                </a:solidFill>
                <a:latin typeface="Arial"/>
                <a:cs typeface="Arial"/>
              </a:rPr>
              <a:t>most 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heavily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endParaRPr sz="2800" dirty="0">
              <a:latin typeface="Arial"/>
              <a:cs typeface="Arial"/>
            </a:endParaRPr>
          </a:p>
          <a:p>
            <a:pPr marL="299085" marR="5080" indent="-287020">
              <a:lnSpc>
                <a:spcPct val="139700"/>
              </a:lnSpc>
              <a:spcBef>
                <a:spcPts val="780"/>
              </a:spcBef>
              <a:buChar char="•"/>
              <a:tabLst>
                <a:tab pos="299720" algn="l"/>
              </a:tabLst>
            </a:pPr>
            <a:r>
              <a:rPr sz="2800" spc="-90" dirty="0">
                <a:solidFill>
                  <a:srgbClr val="FFFFFF"/>
                </a:solidFill>
                <a:latin typeface="Arial"/>
                <a:cs typeface="Arial"/>
              </a:rPr>
              <a:t>increases </a:t>
            </a:r>
            <a:r>
              <a:rPr sz="2800" spc="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overall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processing 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speed </a:t>
            </a:r>
            <a:r>
              <a:rPr sz="2800" spc="8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800" spc="30" dirty="0">
                <a:solidFill>
                  <a:srgbClr val="FFFFFF"/>
                </a:solidFill>
                <a:latin typeface="Arial"/>
                <a:cs typeface="Arial"/>
              </a:rPr>
              <a:t>the  computer 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800" spc="50" dirty="0">
                <a:solidFill>
                  <a:srgbClr val="FFFFFF"/>
                </a:solidFill>
                <a:latin typeface="Arial"/>
                <a:cs typeface="Arial"/>
              </a:rPr>
              <a:t>providing </a:t>
            </a:r>
            <a:r>
              <a:rPr sz="2800" spc="25" dirty="0">
                <a:solidFill>
                  <a:srgbClr val="FFFFFF"/>
                </a:solidFill>
                <a:latin typeface="Arial"/>
                <a:cs typeface="Arial"/>
              </a:rPr>
              <a:t>frequently 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required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data </a:t>
            </a:r>
            <a:r>
              <a:rPr sz="2800" spc="1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800" spc="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spc="-235" dirty="0">
                <a:solidFill>
                  <a:srgbClr val="FFFFFF"/>
                </a:solidFill>
                <a:latin typeface="Arial"/>
                <a:cs typeface="Arial"/>
              </a:rPr>
              <a:t>CPU 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2800" spc="-13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faster</a:t>
            </a:r>
            <a:r>
              <a:rPr sz="2800" spc="-4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70" dirty="0">
                <a:solidFill>
                  <a:srgbClr val="FFFFFF"/>
                </a:solidFill>
                <a:latin typeface="Arial"/>
                <a:cs typeface="Arial"/>
              </a:rPr>
              <a:t>speed.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031492" y="923544"/>
            <a:ext cx="2228215" cy="4884420"/>
            <a:chOff x="2031492" y="923544"/>
            <a:chExt cx="2228215" cy="4884420"/>
          </a:xfrm>
        </p:grpSpPr>
        <p:sp>
          <p:nvSpPr>
            <p:cNvPr id="9" name="object 9"/>
            <p:cNvSpPr/>
            <p:nvPr/>
          </p:nvSpPr>
          <p:spPr>
            <a:xfrm>
              <a:off x="2031492" y="923544"/>
              <a:ext cx="2228087" cy="48844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84832" y="938784"/>
              <a:ext cx="2121408" cy="477774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69339" y="720089"/>
            <a:ext cx="1631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5" dirty="0">
                <a:solidFill>
                  <a:srgbClr val="FD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0156"/>
            <a:ext cx="59772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90" dirty="0">
                <a:solidFill>
                  <a:srgbClr val="C00000"/>
                </a:solidFill>
                <a:latin typeface="Verdana"/>
                <a:cs typeface="Verdana"/>
              </a:rPr>
              <a:t>Basic </a:t>
            </a:r>
            <a:r>
              <a:rPr sz="4000" spc="-170" dirty="0">
                <a:solidFill>
                  <a:srgbClr val="C00000"/>
                </a:solidFill>
                <a:latin typeface="Verdana"/>
                <a:cs typeface="Verdana"/>
              </a:rPr>
              <a:t>component of</a:t>
            </a:r>
            <a:r>
              <a:rPr sz="4000" spc="-310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4000" spc="110" dirty="0">
                <a:solidFill>
                  <a:srgbClr val="C00000"/>
                </a:solidFill>
                <a:latin typeface="Verdana"/>
                <a:cs typeface="Verdana"/>
              </a:rPr>
              <a:t>MMU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8270" y="2031618"/>
            <a:ext cx="6296025" cy="1010285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95"/>
              </a:spcBef>
              <a:buClr>
                <a:srgbClr val="A42F0F"/>
              </a:buClr>
              <a:buFont typeface="Arial"/>
              <a:buChar char=""/>
              <a:tabLst>
                <a:tab pos="355600" algn="l"/>
              </a:tabLst>
            </a:pPr>
            <a:r>
              <a:rPr sz="2400" spc="-160" dirty="0">
                <a:solidFill>
                  <a:srgbClr val="404040"/>
                </a:solidFill>
                <a:latin typeface="Verdana"/>
                <a:cs typeface="Verdana"/>
              </a:rPr>
              <a:t>Sharing </a:t>
            </a:r>
            <a:r>
              <a:rPr sz="2400" spc="-114" dirty="0">
                <a:solidFill>
                  <a:srgbClr val="404040"/>
                </a:solidFill>
                <a:latin typeface="Verdana"/>
                <a:cs typeface="Verdana"/>
              </a:rPr>
              <a:t>common </a:t>
            </a:r>
            <a:r>
              <a:rPr sz="2400" spc="-125" dirty="0">
                <a:solidFill>
                  <a:srgbClr val="404040"/>
                </a:solidFill>
                <a:latin typeface="Verdana"/>
                <a:cs typeface="Verdana"/>
              </a:rPr>
              <a:t>program </a:t>
            </a:r>
            <a:r>
              <a:rPr sz="2400" spc="-145" dirty="0">
                <a:solidFill>
                  <a:srgbClr val="404040"/>
                </a:solidFill>
                <a:latin typeface="Verdana"/>
                <a:cs typeface="Verdana"/>
              </a:rPr>
              <a:t>by </a:t>
            </a:r>
            <a:r>
              <a:rPr sz="2400" spc="-135" dirty="0">
                <a:solidFill>
                  <a:srgbClr val="404040"/>
                </a:solidFill>
                <a:latin typeface="Verdana"/>
                <a:cs typeface="Verdana"/>
              </a:rPr>
              <a:t>multiple</a:t>
            </a:r>
            <a:r>
              <a:rPr sz="2400" spc="-18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400" spc="-320" dirty="0">
                <a:solidFill>
                  <a:srgbClr val="404040"/>
                </a:solidFill>
                <a:latin typeface="Verdana"/>
                <a:cs typeface="Verdana"/>
              </a:rPr>
              <a:t>user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Font typeface="Arial"/>
              <a:buChar char=""/>
              <a:tabLst>
                <a:tab pos="355600" algn="l"/>
              </a:tabLst>
            </a:pPr>
            <a:r>
              <a:rPr sz="2400" spc="-114" dirty="0">
                <a:solidFill>
                  <a:srgbClr val="404040"/>
                </a:solidFill>
                <a:latin typeface="Verdana"/>
                <a:cs typeface="Verdana"/>
              </a:rPr>
              <a:t>Protection </a:t>
            </a:r>
            <a:r>
              <a:rPr sz="2400" spc="-105" dirty="0">
                <a:solidFill>
                  <a:srgbClr val="404040"/>
                </a:solidFill>
                <a:latin typeface="Verdana"/>
                <a:cs typeface="Verdana"/>
              </a:rPr>
              <a:t>of </a:t>
            </a:r>
            <a:r>
              <a:rPr sz="2400" spc="-125" dirty="0">
                <a:solidFill>
                  <a:srgbClr val="404040"/>
                </a:solidFill>
                <a:latin typeface="Verdana"/>
                <a:cs typeface="Verdana"/>
              </a:rPr>
              <a:t>information</a:t>
            </a:r>
            <a:r>
              <a:rPr sz="2400" spc="-18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400" spc="-120" dirty="0">
                <a:solidFill>
                  <a:srgbClr val="404040"/>
                </a:solidFill>
                <a:latin typeface="Verdana"/>
                <a:cs typeface="Verdana"/>
              </a:rPr>
              <a:t>unauthorized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8463" y="796289"/>
            <a:ext cx="3136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40" dirty="0">
                <a:solidFill>
                  <a:srgbClr val="FDFFFF"/>
                </a:solidFill>
                <a:latin typeface="Verdana"/>
                <a:cs typeface="Verdana"/>
              </a:rPr>
              <a:t>40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0156"/>
            <a:ext cx="61436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45" dirty="0">
                <a:solidFill>
                  <a:srgbClr val="C00000"/>
                </a:solidFill>
                <a:latin typeface="Verdana"/>
                <a:cs typeface="Verdana"/>
              </a:rPr>
              <a:t>Segmented </a:t>
            </a:r>
            <a:r>
              <a:rPr sz="4000" spc="-204" dirty="0">
                <a:solidFill>
                  <a:srgbClr val="C00000"/>
                </a:solidFill>
                <a:latin typeface="Verdana"/>
                <a:cs typeface="Verdana"/>
              </a:rPr>
              <a:t>Page</a:t>
            </a:r>
            <a:r>
              <a:rPr sz="4000" spc="-254" dirty="0">
                <a:solidFill>
                  <a:srgbClr val="C00000"/>
                </a:solidFill>
                <a:latin typeface="Verdana"/>
                <a:cs typeface="Verdana"/>
              </a:rPr>
              <a:t> </a:t>
            </a:r>
            <a:r>
              <a:rPr sz="4000" spc="-100" dirty="0">
                <a:solidFill>
                  <a:srgbClr val="C00000"/>
                </a:solidFill>
                <a:latin typeface="Verdana"/>
                <a:cs typeface="Verdana"/>
              </a:rPr>
              <a:t>Mapping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90650" y="2513838"/>
            <a:ext cx="10406380" cy="2107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A42F0F"/>
              </a:buClr>
              <a:buFont typeface="Arial"/>
              <a:buChar char=""/>
              <a:tabLst>
                <a:tab pos="355600" algn="l"/>
              </a:tabLst>
            </a:pPr>
            <a:r>
              <a:rPr sz="2400" spc="-130" dirty="0">
                <a:solidFill>
                  <a:srgbClr val="404040"/>
                </a:solidFill>
                <a:latin typeface="Verdana"/>
                <a:cs typeface="Verdana"/>
              </a:rPr>
              <a:t>Length </a:t>
            </a:r>
            <a:r>
              <a:rPr sz="2400" spc="-105" dirty="0">
                <a:solidFill>
                  <a:srgbClr val="404040"/>
                </a:solidFill>
                <a:latin typeface="Verdana"/>
                <a:cs typeface="Verdana"/>
              </a:rPr>
              <a:t>of </a:t>
            </a:r>
            <a:r>
              <a:rPr sz="2400" spc="-135" dirty="0">
                <a:solidFill>
                  <a:srgbClr val="404040"/>
                </a:solidFill>
                <a:latin typeface="Verdana"/>
                <a:cs typeface="Verdana"/>
              </a:rPr>
              <a:t>each </a:t>
            </a:r>
            <a:r>
              <a:rPr sz="2400" spc="-155" dirty="0">
                <a:solidFill>
                  <a:srgbClr val="404040"/>
                </a:solidFill>
                <a:latin typeface="Verdana"/>
                <a:cs typeface="Verdana"/>
              </a:rPr>
              <a:t>segment </a:t>
            </a:r>
            <a:r>
              <a:rPr sz="2400" spc="-114" dirty="0">
                <a:solidFill>
                  <a:srgbClr val="404040"/>
                </a:solidFill>
                <a:latin typeface="Verdana"/>
                <a:cs typeface="Verdana"/>
              </a:rPr>
              <a:t>allowed </a:t>
            </a:r>
            <a:r>
              <a:rPr sz="2400" spc="-90" dirty="0">
                <a:solidFill>
                  <a:srgbClr val="404040"/>
                </a:solidFill>
                <a:latin typeface="Verdana"/>
                <a:cs typeface="Verdana"/>
              </a:rPr>
              <a:t>to </a:t>
            </a:r>
            <a:r>
              <a:rPr sz="2400" spc="-120" dirty="0">
                <a:solidFill>
                  <a:srgbClr val="404040"/>
                </a:solidFill>
                <a:latin typeface="Verdana"/>
                <a:cs typeface="Verdana"/>
              </a:rPr>
              <a:t>grow </a:t>
            </a:r>
            <a:r>
              <a:rPr sz="2400" spc="-114" dirty="0">
                <a:solidFill>
                  <a:srgbClr val="404040"/>
                </a:solidFill>
                <a:latin typeface="Verdana"/>
                <a:cs typeface="Verdana"/>
              </a:rPr>
              <a:t>and </a:t>
            </a:r>
            <a:r>
              <a:rPr sz="2400" spc="-135" dirty="0">
                <a:solidFill>
                  <a:srgbClr val="404040"/>
                </a:solidFill>
                <a:latin typeface="Verdana"/>
                <a:cs typeface="Verdana"/>
              </a:rPr>
              <a:t>contract </a:t>
            </a:r>
            <a:r>
              <a:rPr sz="2400" spc="-105" dirty="0">
                <a:solidFill>
                  <a:srgbClr val="404040"/>
                </a:solidFill>
                <a:latin typeface="Verdana"/>
                <a:cs typeface="Verdana"/>
              </a:rPr>
              <a:t>according </a:t>
            </a:r>
            <a:r>
              <a:rPr sz="2400" spc="-110" dirty="0">
                <a:solidFill>
                  <a:srgbClr val="404040"/>
                </a:solidFill>
                <a:latin typeface="Verdana"/>
                <a:cs typeface="Verdana"/>
              </a:rPr>
              <a:t>need </a:t>
            </a:r>
            <a:r>
              <a:rPr sz="2400" spc="-420" dirty="0">
                <a:solidFill>
                  <a:srgbClr val="404040"/>
                </a:solidFill>
                <a:latin typeface="Verdana"/>
                <a:cs typeface="Verdana"/>
              </a:rPr>
              <a:t>of  </a:t>
            </a:r>
            <a:r>
              <a:rPr sz="2400" spc="-125" dirty="0">
                <a:solidFill>
                  <a:srgbClr val="404040"/>
                </a:solidFill>
                <a:latin typeface="Verdana"/>
                <a:cs typeface="Verdana"/>
              </a:rPr>
              <a:t>program</a:t>
            </a:r>
            <a:r>
              <a:rPr sz="2400" spc="-16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400" spc="-160" dirty="0">
                <a:solidFill>
                  <a:srgbClr val="404040"/>
                </a:solidFill>
                <a:latin typeface="Verdana"/>
                <a:cs typeface="Verdana"/>
              </a:rPr>
              <a:t>execution.</a:t>
            </a:r>
            <a:endParaRPr sz="2400">
              <a:latin typeface="Verdana"/>
              <a:cs typeface="Verdana"/>
            </a:endParaRPr>
          </a:p>
          <a:p>
            <a:pPr marL="355600" marR="191135" indent="-342900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Font typeface="Arial"/>
              <a:buChar char=""/>
              <a:tabLst>
                <a:tab pos="355600" algn="l"/>
              </a:tabLst>
            </a:pPr>
            <a:r>
              <a:rPr sz="2400" spc="-204" dirty="0">
                <a:solidFill>
                  <a:srgbClr val="404040"/>
                </a:solidFill>
                <a:latin typeface="Verdana"/>
                <a:cs typeface="Verdana"/>
              </a:rPr>
              <a:t>Way </a:t>
            </a:r>
            <a:r>
              <a:rPr sz="2400" spc="-105" dirty="0">
                <a:solidFill>
                  <a:srgbClr val="404040"/>
                </a:solidFill>
                <a:latin typeface="Verdana"/>
                <a:cs typeface="Verdana"/>
              </a:rPr>
              <a:t>of </a:t>
            </a:r>
            <a:r>
              <a:rPr sz="2400" spc="-130" dirty="0">
                <a:solidFill>
                  <a:srgbClr val="404040"/>
                </a:solidFill>
                <a:latin typeface="Verdana"/>
                <a:cs typeface="Verdana"/>
              </a:rPr>
              <a:t>specifying </a:t>
            </a:r>
            <a:r>
              <a:rPr sz="2400" spc="-145" dirty="0">
                <a:solidFill>
                  <a:srgbClr val="404040"/>
                </a:solidFill>
                <a:latin typeface="Verdana"/>
                <a:cs typeface="Verdana"/>
              </a:rPr>
              <a:t>the </a:t>
            </a:r>
            <a:r>
              <a:rPr sz="2400" spc="-125" dirty="0">
                <a:solidFill>
                  <a:srgbClr val="404040"/>
                </a:solidFill>
                <a:latin typeface="Verdana"/>
                <a:cs typeface="Verdana"/>
              </a:rPr>
              <a:t>length </a:t>
            </a:r>
            <a:r>
              <a:rPr sz="2400" spc="-105" dirty="0">
                <a:solidFill>
                  <a:srgbClr val="404040"/>
                </a:solidFill>
                <a:latin typeface="Verdana"/>
                <a:cs typeface="Verdana"/>
              </a:rPr>
              <a:t>of </a:t>
            </a:r>
            <a:r>
              <a:rPr sz="2400" spc="-165" dirty="0">
                <a:solidFill>
                  <a:srgbClr val="404040"/>
                </a:solidFill>
                <a:latin typeface="Verdana"/>
                <a:cs typeface="Verdana"/>
              </a:rPr>
              <a:t>a </a:t>
            </a:r>
            <a:r>
              <a:rPr sz="2400" spc="-155" dirty="0">
                <a:solidFill>
                  <a:srgbClr val="404040"/>
                </a:solidFill>
                <a:latin typeface="Verdana"/>
                <a:cs typeface="Verdana"/>
              </a:rPr>
              <a:t>segment </a:t>
            </a:r>
            <a:r>
              <a:rPr sz="2400" spc="-145" dirty="0">
                <a:solidFill>
                  <a:srgbClr val="404040"/>
                </a:solidFill>
                <a:latin typeface="Verdana"/>
                <a:cs typeface="Verdana"/>
              </a:rPr>
              <a:t>by </a:t>
            </a:r>
            <a:r>
              <a:rPr sz="2400" spc="-140" dirty="0">
                <a:solidFill>
                  <a:srgbClr val="404040"/>
                </a:solidFill>
                <a:latin typeface="Verdana"/>
                <a:cs typeface="Verdana"/>
              </a:rPr>
              <a:t>associating </a:t>
            </a:r>
            <a:r>
              <a:rPr sz="2400" spc="-165" dirty="0">
                <a:solidFill>
                  <a:srgbClr val="404040"/>
                </a:solidFill>
                <a:latin typeface="Verdana"/>
                <a:cs typeface="Verdana"/>
              </a:rPr>
              <a:t>with </a:t>
            </a:r>
            <a:r>
              <a:rPr sz="2400" spc="-155" dirty="0">
                <a:solidFill>
                  <a:srgbClr val="404040"/>
                </a:solidFill>
                <a:latin typeface="Verdana"/>
                <a:cs typeface="Verdana"/>
              </a:rPr>
              <a:t>it </a:t>
            </a:r>
            <a:r>
              <a:rPr sz="2400" spc="-165" dirty="0">
                <a:solidFill>
                  <a:srgbClr val="404040"/>
                </a:solidFill>
                <a:latin typeface="Verdana"/>
                <a:cs typeface="Verdana"/>
              </a:rPr>
              <a:t>a </a:t>
            </a:r>
            <a:r>
              <a:rPr sz="2400" spc="-150" dirty="0">
                <a:solidFill>
                  <a:srgbClr val="404040"/>
                </a:solidFill>
                <a:latin typeface="Verdana"/>
                <a:cs typeface="Verdana"/>
              </a:rPr>
              <a:t>no. </a:t>
            </a:r>
            <a:r>
              <a:rPr sz="2400" spc="-420" dirty="0">
                <a:solidFill>
                  <a:srgbClr val="404040"/>
                </a:solidFill>
                <a:latin typeface="Verdana"/>
                <a:cs typeface="Verdana"/>
              </a:rPr>
              <a:t>of  </a:t>
            </a:r>
            <a:r>
              <a:rPr sz="2400" spc="-125" dirty="0">
                <a:solidFill>
                  <a:srgbClr val="404040"/>
                </a:solidFill>
                <a:latin typeface="Verdana"/>
                <a:cs typeface="Verdana"/>
              </a:rPr>
              <a:t>equal sized</a:t>
            </a:r>
            <a:r>
              <a:rPr sz="2400" spc="-145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400" spc="-95" dirty="0">
                <a:solidFill>
                  <a:srgbClr val="404040"/>
                </a:solidFill>
                <a:latin typeface="Verdana"/>
                <a:cs typeface="Verdana"/>
              </a:rPr>
              <a:t>page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A42F0F"/>
              </a:buClr>
              <a:buFont typeface="Arial"/>
              <a:buChar char=""/>
              <a:tabLst>
                <a:tab pos="355600" algn="l"/>
              </a:tabLst>
            </a:pPr>
            <a:r>
              <a:rPr sz="2400" spc="-114" dirty="0">
                <a:solidFill>
                  <a:srgbClr val="404040"/>
                </a:solidFill>
                <a:latin typeface="Verdana"/>
                <a:cs typeface="Verdana"/>
              </a:rPr>
              <a:t>Consider </a:t>
            </a:r>
            <a:r>
              <a:rPr sz="2400" spc="-130" dirty="0">
                <a:solidFill>
                  <a:srgbClr val="404040"/>
                </a:solidFill>
                <a:latin typeface="Verdana"/>
                <a:cs typeface="Verdana"/>
              </a:rPr>
              <a:t>diagram</a:t>
            </a:r>
            <a:r>
              <a:rPr sz="2400" spc="-170" dirty="0">
                <a:solidFill>
                  <a:srgbClr val="404040"/>
                </a:solidFill>
                <a:latin typeface="Verdana"/>
                <a:cs typeface="Verdana"/>
              </a:rPr>
              <a:t> </a:t>
            </a:r>
            <a:r>
              <a:rPr sz="2400" spc="-105" dirty="0">
                <a:solidFill>
                  <a:srgbClr val="404040"/>
                </a:solidFill>
                <a:latin typeface="Verdana"/>
                <a:cs typeface="Verdana"/>
              </a:rPr>
              <a:t>below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2660" y="796289"/>
            <a:ext cx="2705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15" dirty="0">
                <a:solidFill>
                  <a:srgbClr val="FDFFFF"/>
                </a:solidFill>
                <a:latin typeface="Verdana"/>
                <a:cs typeface="Verdana"/>
              </a:rPr>
              <a:t>41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91835" y="477012"/>
            <a:ext cx="6248024" cy="5495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32180" y="720089"/>
            <a:ext cx="2997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40" dirty="0">
                <a:solidFill>
                  <a:srgbClr val="FDFFFF"/>
                </a:solidFill>
                <a:latin typeface="Arial"/>
                <a:cs typeface="Arial"/>
              </a:rPr>
              <a:t>42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 </a:t>
            </a:r>
            <a:r>
              <a:rPr spc="-30" dirty="0"/>
              <a:t>above</a:t>
            </a:r>
            <a:r>
              <a:rPr spc="-100" dirty="0"/>
              <a:t> </a:t>
            </a:r>
            <a:r>
              <a:rPr spc="25" dirty="0"/>
              <a:t>fig: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70607" y="906271"/>
            <a:ext cx="7962900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solidFill>
                  <a:srgbClr val="252525"/>
                </a:solidFill>
                <a:latin typeface="Arial"/>
                <a:cs typeface="Arial"/>
              </a:rPr>
              <a:t>Consider</a:t>
            </a:r>
            <a:endParaRPr sz="3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3600" spc="-35" dirty="0">
                <a:solidFill>
                  <a:srgbClr val="252525"/>
                </a:solidFill>
                <a:latin typeface="Arial"/>
                <a:cs typeface="Arial"/>
              </a:rPr>
              <a:t>Logical </a:t>
            </a:r>
            <a:r>
              <a:rPr sz="3600" spc="20" dirty="0">
                <a:solidFill>
                  <a:srgbClr val="252525"/>
                </a:solidFill>
                <a:latin typeface="Arial"/>
                <a:cs typeface="Arial"/>
              </a:rPr>
              <a:t>Address=Segment+page+word  </a:t>
            </a:r>
            <a:r>
              <a:rPr sz="3600" spc="-10" dirty="0">
                <a:solidFill>
                  <a:srgbClr val="252525"/>
                </a:solidFill>
                <a:latin typeface="Arial"/>
                <a:cs typeface="Arial"/>
              </a:rPr>
              <a:t>segment </a:t>
            </a:r>
            <a:r>
              <a:rPr sz="3600" spc="-65" dirty="0">
                <a:solidFill>
                  <a:srgbClr val="252525"/>
                </a:solidFill>
                <a:latin typeface="Arial"/>
                <a:cs typeface="Arial"/>
              </a:rPr>
              <a:t>specifies </a:t>
            </a:r>
            <a:r>
              <a:rPr sz="3600" spc="-10" dirty="0">
                <a:solidFill>
                  <a:srgbClr val="252525"/>
                </a:solidFill>
                <a:latin typeface="Arial"/>
                <a:cs typeface="Arial"/>
              </a:rPr>
              <a:t>segment</a:t>
            </a:r>
            <a:r>
              <a:rPr sz="3600" spc="4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3600" spc="-30" dirty="0">
                <a:solidFill>
                  <a:srgbClr val="252525"/>
                </a:solidFill>
                <a:latin typeface="Arial"/>
                <a:cs typeface="Arial"/>
              </a:rPr>
              <a:t>no.</a:t>
            </a:r>
            <a:endParaRPr sz="3600">
              <a:latin typeface="Arial"/>
              <a:cs typeface="Arial"/>
            </a:endParaRPr>
          </a:p>
          <a:p>
            <a:pPr marL="12700" marR="844550">
              <a:lnSpc>
                <a:spcPct val="100000"/>
              </a:lnSpc>
            </a:pPr>
            <a:r>
              <a:rPr sz="3600" spc="-145" dirty="0">
                <a:solidFill>
                  <a:srgbClr val="252525"/>
                </a:solidFill>
                <a:latin typeface="Arial"/>
                <a:cs typeface="Arial"/>
              </a:rPr>
              <a:t>Page </a:t>
            </a:r>
            <a:r>
              <a:rPr sz="3600" spc="50" dirty="0">
                <a:solidFill>
                  <a:srgbClr val="252525"/>
                </a:solidFill>
                <a:latin typeface="Arial"/>
                <a:cs typeface="Arial"/>
              </a:rPr>
              <a:t>field </a:t>
            </a:r>
            <a:r>
              <a:rPr sz="3600" spc="-65" dirty="0">
                <a:solidFill>
                  <a:srgbClr val="252525"/>
                </a:solidFill>
                <a:latin typeface="Arial"/>
                <a:cs typeface="Arial"/>
              </a:rPr>
              <a:t>specifies </a:t>
            </a:r>
            <a:r>
              <a:rPr sz="3600" spc="-15" dirty="0">
                <a:solidFill>
                  <a:srgbClr val="252525"/>
                </a:solidFill>
                <a:latin typeface="Arial"/>
                <a:cs typeface="Arial"/>
              </a:rPr>
              <a:t>page </a:t>
            </a:r>
            <a:r>
              <a:rPr sz="3600" spc="70" dirty="0">
                <a:solidFill>
                  <a:srgbClr val="252525"/>
                </a:solidFill>
                <a:latin typeface="Arial"/>
                <a:cs typeface="Arial"/>
              </a:rPr>
              <a:t>within </a:t>
            </a:r>
            <a:r>
              <a:rPr sz="3600" spc="45" dirty="0">
                <a:solidFill>
                  <a:srgbClr val="252525"/>
                </a:solidFill>
                <a:latin typeface="Arial"/>
                <a:cs typeface="Arial"/>
              </a:rPr>
              <a:t>the  </a:t>
            </a:r>
            <a:r>
              <a:rPr sz="3600" spc="-15" dirty="0">
                <a:solidFill>
                  <a:srgbClr val="252525"/>
                </a:solidFill>
                <a:latin typeface="Arial"/>
                <a:cs typeface="Arial"/>
              </a:rPr>
              <a:t>segment</a:t>
            </a:r>
            <a:endParaRPr sz="3600">
              <a:latin typeface="Arial"/>
              <a:cs typeface="Arial"/>
            </a:endParaRPr>
          </a:p>
          <a:p>
            <a:pPr marL="12700" marR="1216660">
              <a:lnSpc>
                <a:spcPct val="100000"/>
              </a:lnSpc>
              <a:spcBef>
                <a:spcPts val="5"/>
              </a:spcBef>
            </a:pPr>
            <a:r>
              <a:rPr sz="3600" spc="55" dirty="0">
                <a:solidFill>
                  <a:srgbClr val="252525"/>
                </a:solidFill>
                <a:latin typeface="Arial"/>
                <a:cs typeface="Arial"/>
              </a:rPr>
              <a:t>Word field </a:t>
            </a:r>
            <a:r>
              <a:rPr sz="3600" spc="-65" dirty="0">
                <a:solidFill>
                  <a:srgbClr val="252525"/>
                </a:solidFill>
                <a:latin typeface="Arial"/>
                <a:cs typeface="Arial"/>
              </a:rPr>
              <a:t>specifies </a:t>
            </a:r>
            <a:r>
              <a:rPr sz="3600" spc="-40" dirty="0">
                <a:solidFill>
                  <a:srgbClr val="252525"/>
                </a:solidFill>
                <a:latin typeface="Arial"/>
                <a:cs typeface="Arial"/>
              </a:rPr>
              <a:t>specific</a:t>
            </a:r>
            <a:r>
              <a:rPr sz="3600" spc="-15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3600" spc="65" dirty="0">
                <a:solidFill>
                  <a:srgbClr val="252525"/>
                </a:solidFill>
                <a:latin typeface="Arial"/>
                <a:cs typeface="Arial"/>
              </a:rPr>
              <a:t>word  </a:t>
            </a:r>
            <a:r>
              <a:rPr sz="3600" spc="70" dirty="0">
                <a:solidFill>
                  <a:srgbClr val="252525"/>
                </a:solidFill>
                <a:latin typeface="Arial"/>
                <a:cs typeface="Arial"/>
              </a:rPr>
              <a:t>within </a:t>
            </a:r>
            <a:r>
              <a:rPr sz="3600" spc="45" dirty="0">
                <a:solidFill>
                  <a:srgbClr val="252525"/>
                </a:solidFill>
                <a:latin typeface="Arial"/>
                <a:cs typeface="Arial"/>
              </a:rPr>
              <a:t>the</a:t>
            </a:r>
            <a:r>
              <a:rPr sz="3600" spc="-11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3600" spc="-15" dirty="0">
                <a:solidFill>
                  <a:srgbClr val="252525"/>
                </a:solidFill>
                <a:latin typeface="Arial"/>
                <a:cs typeface="Arial"/>
              </a:rPr>
              <a:t>page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2180" y="720089"/>
            <a:ext cx="2997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40" dirty="0">
                <a:solidFill>
                  <a:srgbClr val="FDFFFF"/>
                </a:solidFill>
                <a:latin typeface="Arial"/>
                <a:cs typeface="Arial"/>
              </a:rPr>
              <a:t>43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67939" y="405384"/>
            <a:ext cx="7488935" cy="53538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32180" y="720089"/>
            <a:ext cx="2997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40" dirty="0">
                <a:solidFill>
                  <a:srgbClr val="FDFFFF"/>
                </a:solidFill>
                <a:latin typeface="Arial"/>
                <a:cs typeface="Arial"/>
              </a:rPr>
              <a:t>44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51532" y="765048"/>
            <a:ext cx="7705344" cy="4463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32180" y="720089"/>
            <a:ext cx="2997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40" dirty="0">
                <a:solidFill>
                  <a:srgbClr val="FDFFFF"/>
                </a:solidFill>
                <a:latin typeface="Arial"/>
                <a:cs typeface="Arial"/>
              </a:rPr>
              <a:t>45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69263" y="1219200"/>
            <a:ext cx="10711180" cy="4815840"/>
            <a:chOff x="969263" y="1493519"/>
            <a:chExt cx="10711180" cy="4815840"/>
          </a:xfrm>
        </p:grpSpPr>
        <p:sp>
          <p:nvSpPr>
            <p:cNvPr id="3" name="object 3"/>
            <p:cNvSpPr/>
            <p:nvPr/>
          </p:nvSpPr>
          <p:spPr>
            <a:xfrm>
              <a:off x="969263" y="1493519"/>
              <a:ext cx="10710672" cy="48158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22603" y="1508759"/>
              <a:ext cx="10603992" cy="4709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85565" y="1404874"/>
            <a:ext cx="27190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85" dirty="0">
                <a:solidFill>
                  <a:srgbClr val="FFFFFF"/>
                </a:solidFill>
                <a:latin typeface="Arial"/>
                <a:cs typeface="Arial"/>
              </a:rPr>
              <a:t>Main</a:t>
            </a:r>
            <a:r>
              <a:rPr sz="32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65" dirty="0">
                <a:solidFill>
                  <a:srgbClr val="FFFFFF"/>
                </a:solidFill>
                <a:latin typeface="Arial"/>
                <a:cs typeface="Arial"/>
              </a:rPr>
              <a:t>Memory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85565" y="2620797"/>
            <a:ext cx="8129270" cy="220218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65"/>
              </a:spcBef>
              <a:buChar char="•"/>
              <a:tabLst>
                <a:tab pos="241300" algn="l"/>
              </a:tabLst>
            </a:pPr>
            <a:r>
              <a:rPr sz="2800" spc="35" dirty="0">
                <a:solidFill>
                  <a:srgbClr val="FFFFFF"/>
                </a:solidFill>
                <a:latin typeface="Arial"/>
                <a:cs typeface="Arial"/>
              </a:rPr>
              <a:t>Memory </a:t>
            </a:r>
            <a:r>
              <a:rPr sz="2800" spc="60" dirty="0">
                <a:solidFill>
                  <a:srgbClr val="FFFFFF"/>
                </a:solidFill>
                <a:latin typeface="Arial"/>
                <a:cs typeface="Arial"/>
              </a:rPr>
              <a:t>unit </a:t>
            </a:r>
            <a:r>
              <a:rPr sz="2800" spc="5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communicates 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directly </a:t>
            </a:r>
            <a:r>
              <a:rPr sz="2800" spc="55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800" spc="-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40" dirty="0">
                <a:solidFill>
                  <a:srgbClr val="FFFFFF"/>
                </a:solidFill>
                <a:latin typeface="Arial"/>
                <a:cs typeface="Arial"/>
              </a:rPr>
              <a:t>CPU</a:t>
            </a:r>
            <a:endParaRPr sz="2800">
              <a:latin typeface="Arial"/>
              <a:cs typeface="Arial"/>
            </a:endParaRPr>
          </a:p>
          <a:p>
            <a:pPr marL="241300" marR="1068705" indent="-228600">
              <a:lnSpc>
                <a:spcPts val="3030"/>
              </a:lnSpc>
              <a:spcBef>
                <a:spcPts val="545"/>
              </a:spcBef>
              <a:buChar char="•"/>
              <a:tabLst>
                <a:tab pos="241300" algn="l"/>
              </a:tabLst>
            </a:pP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Programs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data 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currently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needed 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by </a:t>
            </a:r>
            <a:r>
              <a:rPr sz="2800" spc="30" dirty="0">
                <a:solidFill>
                  <a:srgbClr val="FFFFFF"/>
                </a:solidFill>
                <a:latin typeface="Arial"/>
                <a:cs typeface="Arial"/>
              </a:rPr>
              <a:t>the  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processor 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reside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here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20"/>
              </a:spcBef>
              <a:buChar char="•"/>
              <a:tabLst>
                <a:tab pos="241300" algn="l"/>
              </a:tabLst>
            </a:pP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Also 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known </a:t>
            </a:r>
            <a:r>
              <a:rPr sz="2800" spc="-175" dirty="0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primary</a:t>
            </a:r>
            <a:r>
              <a:rPr sz="280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memory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65"/>
              </a:spcBef>
              <a:buChar char="•"/>
              <a:tabLst>
                <a:tab pos="241300" algn="l"/>
              </a:tabLst>
            </a:pPr>
            <a:r>
              <a:rPr sz="2800" spc="-85" dirty="0">
                <a:solidFill>
                  <a:srgbClr val="FFFFFF"/>
                </a:solidFill>
                <a:latin typeface="Arial"/>
                <a:cs typeface="Arial"/>
              </a:rPr>
              <a:t>RAM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8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90" dirty="0">
                <a:solidFill>
                  <a:srgbClr val="FFFFFF"/>
                </a:solidFill>
                <a:latin typeface="Arial"/>
                <a:cs typeface="Arial"/>
              </a:rPr>
              <a:t>ROM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6195" y="3006851"/>
            <a:ext cx="2497836" cy="17007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69339" y="720089"/>
            <a:ext cx="1631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5" dirty="0">
                <a:solidFill>
                  <a:srgbClr val="FD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6508" y="1264919"/>
            <a:ext cx="10983468" cy="5295900"/>
            <a:chOff x="1016508" y="1036319"/>
            <a:chExt cx="10983468" cy="5295900"/>
          </a:xfrm>
        </p:grpSpPr>
        <p:sp>
          <p:nvSpPr>
            <p:cNvPr id="3" name="object 3"/>
            <p:cNvSpPr/>
            <p:nvPr/>
          </p:nvSpPr>
          <p:spPr>
            <a:xfrm>
              <a:off x="1016508" y="1036319"/>
              <a:ext cx="10983468" cy="52959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69847" y="1066800"/>
              <a:ext cx="10876788" cy="51892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13530" y="1391285"/>
            <a:ext cx="34537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5" dirty="0">
                <a:solidFill>
                  <a:srgbClr val="FFFFFF"/>
                </a:solidFill>
                <a:latin typeface="Arial"/>
                <a:cs typeface="Arial"/>
              </a:rPr>
              <a:t>Auxiliary</a:t>
            </a:r>
            <a:r>
              <a:rPr sz="32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65" dirty="0">
                <a:solidFill>
                  <a:srgbClr val="FFFFFF"/>
                </a:solidFill>
                <a:latin typeface="Arial"/>
                <a:cs typeface="Arial"/>
              </a:rPr>
              <a:t>Memory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13530" y="2171217"/>
            <a:ext cx="8082280" cy="252222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65"/>
              </a:spcBef>
              <a:buChar char="•"/>
              <a:tabLst>
                <a:tab pos="241300" algn="l"/>
              </a:tabLst>
            </a:pP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Made </a:t>
            </a:r>
            <a:r>
              <a:rPr sz="2800" spc="9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devices </a:t>
            </a:r>
            <a:r>
              <a:rPr sz="2800" spc="55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800" spc="25" dirty="0">
                <a:solidFill>
                  <a:srgbClr val="FFFFFF"/>
                </a:solidFill>
                <a:latin typeface="Arial"/>
                <a:cs typeface="Arial"/>
              </a:rPr>
              <a:t>provide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backup</a:t>
            </a:r>
            <a:r>
              <a:rPr sz="2800" spc="-20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storage</a:t>
            </a:r>
            <a:endParaRPr sz="280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170"/>
              </a:spcBef>
              <a:buChar char="•"/>
              <a:tabLst>
                <a:tab pos="241300" algn="l"/>
              </a:tabLst>
            </a:pP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Magnetic </a:t>
            </a:r>
            <a:r>
              <a:rPr sz="2800" spc="-60" dirty="0">
                <a:solidFill>
                  <a:srgbClr val="FFFFFF"/>
                </a:solidFill>
                <a:latin typeface="Arial"/>
                <a:cs typeface="Arial"/>
              </a:rPr>
              <a:t>tapes, 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Magnetic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60" dirty="0">
                <a:solidFill>
                  <a:srgbClr val="FFFFFF"/>
                </a:solidFill>
                <a:latin typeface="Arial"/>
                <a:cs typeface="Arial"/>
              </a:rPr>
              <a:t>disks</a:t>
            </a:r>
            <a:endParaRPr sz="2800" dirty="0">
              <a:latin typeface="Arial"/>
              <a:cs typeface="Arial"/>
            </a:endParaRPr>
          </a:p>
          <a:p>
            <a:pPr marL="241300" marR="5080" indent="-228600">
              <a:lnSpc>
                <a:spcPct val="90000"/>
              </a:lnSpc>
              <a:spcBef>
                <a:spcPts val="505"/>
              </a:spcBef>
              <a:buChar char="•"/>
              <a:tabLst>
                <a:tab pos="241300" algn="l"/>
              </a:tabLst>
            </a:pPr>
            <a:r>
              <a:rPr sz="2800" spc="50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2800" spc="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spc="110" dirty="0">
                <a:solidFill>
                  <a:srgbClr val="FFFFFF"/>
                </a:solidFill>
                <a:latin typeface="Arial"/>
                <a:cs typeface="Arial"/>
              </a:rPr>
              <a:t>bottom </a:t>
            </a:r>
            <a:r>
              <a:rPr sz="2800" spc="8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800" spc="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hierarchy 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800" spc="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relatively  </a:t>
            </a:r>
            <a:r>
              <a:rPr sz="2800" spc="-25" dirty="0">
                <a:solidFill>
                  <a:srgbClr val="FFFFFF"/>
                </a:solidFill>
                <a:latin typeface="Arial"/>
                <a:cs typeface="Arial"/>
              </a:rPr>
              <a:t>slow 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magnetic 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tapes 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used </a:t>
            </a:r>
            <a:r>
              <a:rPr sz="2800" spc="1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store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removable </a:t>
            </a:r>
            <a:r>
              <a:rPr sz="2800" spc="-30" dirty="0">
                <a:solidFill>
                  <a:srgbClr val="FFFFFF"/>
                </a:solidFill>
                <a:latin typeface="Arial"/>
                <a:cs typeface="Arial"/>
              </a:rPr>
              <a:t>files  </a:t>
            </a:r>
            <a:r>
              <a:rPr sz="2800" spc="-70" dirty="0">
                <a:solidFill>
                  <a:srgbClr val="FFFFFF"/>
                </a:solidFill>
                <a:latin typeface="Arial"/>
                <a:cs typeface="Arial"/>
              </a:rPr>
              <a:t>whereas 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sz="2800" spc="3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800" spc="110" dirty="0">
                <a:solidFill>
                  <a:srgbClr val="FFFFFF"/>
                </a:solidFill>
                <a:latin typeface="Arial"/>
                <a:cs typeface="Arial"/>
              </a:rPr>
              <a:t>top </a:t>
            </a: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level, 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magnetic 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disks 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used </a:t>
            </a:r>
            <a:r>
              <a:rPr sz="2800" spc="-175" dirty="0">
                <a:solidFill>
                  <a:srgbClr val="FFFFFF"/>
                </a:solidFill>
                <a:latin typeface="Arial"/>
                <a:cs typeface="Arial"/>
              </a:rPr>
              <a:t>as 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backup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storage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98803" y="2676144"/>
            <a:ext cx="2442972" cy="19400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69339" y="720089"/>
            <a:ext cx="1631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5" dirty="0">
                <a:solidFill>
                  <a:srgbClr val="FD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6280" y="1418844"/>
            <a:ext cx="11341735" cy="2784475"/>
            <a:chOff x="716280" y="1418844"/>
            <a:chExt cx="11341735" cy="2784475"/>
          </a:xfrm>
        </p:grpSpPr>
        <p:sp>
          <p:nvSpPr>
            <p:cNvPr id="3" name="object 3"/>
            <p:cNvSpPr/>
            <p:nvPr/>
          </p:nvSpPr>
          <p:spPr>
            <a:xfrm>
              <a:off x="723900" y="1677924"/>
              <a:ext cx="11326495" cy="2517775"/>
            </a:xfrm>
            <a:custGeom>
              <a:avLst/>
              <a:gdLst/>
              <a:ahLst/>
              <a:cxnLst/>
              <a:rect l="l" t="t" r="r" b="b"/>
              <a:pathLst>
                <a:path w="11326495" h="2517775">
                  <a:moveTo>
                    <a:pt x="11326368" y="0"/>
                  </a:moveTo>
                  <a:lnTo>
                    <a:pt x="0" y="0"/>
                  </a:lnTo>
                  <a:lnTo>
                    <a:pt x="0" y="2517648"/>
                  </a:lnTo>
                  <a:lnTo>
                    <a:pt x="11326368" y="2517648"/>
                  </a:lnTo>
                  <a:lnTo>
                    <a:pt x="1132636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3900" y="1677924"/>
              <a:ext cx="11326495" cy="2517775"/>
            </a:xfrm>
            <a:custGeom>
              <a:avLst/>
              <a:gdLst/>
              <a:ahLst/>
              <a:cxnLst/>
              <a:rect l="l" t="t" r="r" b="b"/>
              <a:pathLst>
                <a:path w="11326495" h="2517775">
                  <a:moveTo>
                    <a:pt x="0" y="2517648"/>
                  </a:moveTo>
                  <a:lnTo>
                    <a:pt x="11326368" y="2517648"/>
                  </a:lnTo>
                  <a:lnTo>
                    <a:pt x="11326368" y="0"/>
                  </a:lnTo>
                  <a:lnTo>
                    <a:pt x="0" y="0"/>
                  </a:lnTo>
                  <a:lnTo>
                    <a:pt x="0" y="2517648"/>
                  </a:lnTo>
                  <a:close/>
                </a:path>
              </a:pathLst>
            </a:custGeom>
            <a:ln w="15240">
              <a:solidFill>
                <a:srgbClr val="A42F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89304" y="1426464"/>
              <a:ext cx="7929880" cy="502920"/>
            </a:xfrm>
            <a:custGeom>
              <a:avLst/>
              <a:gdLst/>
              <a:ahLst/>
              <a:cxnLst/>
              <a:rect l="l" t="t" r="r" b="b"/>
              <a:pathLst>
                <a:path w="7929880" h="502919">
                  <a:moveTo>
                    <a:pt x="7845552" y="0"/>
                  </a:moveTo>
                  <a:lnTo>
                    <a:pt x="83820" y="0"/>
                  </a:lnTo>
                  <a:lnTo>
                    <a:pt x="51167" y="6578"/>
                  </a:lnTo>
                  <a:lnTo>
                    <a:pt x="24526" y="24526"/>
                  </a:lnTo>
                  <a:lnTo>
                    <a:pt x="6578" y="51167"/>
                  </a:lnTo>
                  <a:lnTo>
                    <a:pt x="0" y="83820"/>
                  </a:lnTo>
                  <a:lnTo>
                    <a:pt x="0" y="419100"/>
                  </a:lnTo>
                  <a:lnTo>
                    <a:pt x="6578" y="451752"/>
                  </a:lnTo>
                  <a:lnTo>
                    <a:pt x="24526" y="478393"/>
                  </a:lnTo>
                  <a:lnTo>
                    <a:pt x="51167" y="496341"/>
                  </a:lnTo>
                  <a:lnTo>
                    <a:pt x="83820" y="502920"/>
                  </a:lnTo>
                  <a:lnTo>
                    <a:pt x="7845552" y="502920"/>
                  </a:lnTo>
                  <a:lnTo>
                    <a:pt x="7878204" y="496341"/>
                  </a:lnTo>
                  <a:lnTo>
                    <a:pt x="7904845" y="478393"/>
                  </a:lnTo>
                  <a:lnTo>
                    <a:pt x="7922793" y="451752"/>
                  </a:lnTo>
                  <a:lnTo>
                    <a:pt x="7929372" y="419100"/>
                  </a:lnTo>
                  <a:lnTo>
                    <a:pt x="7929372" y="83820"/>
                  </a:lnTo>
                  <a:lnTo>
                    <a:pt x="7922793" y="51167"/>
                  </a:lnTo>
                  <a:lnTo>
                    <a:pt x="7904845" y="24526"/>
                  </a:lnTo>
                  <a:lnTo>
                    <a:pt x="7878204" y="6578"/>
                  </a:lnTo>
                  <a:lnTo>
                    <a:pt x="7845552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89304" y="1426464"/>
              <a:ext cx="7929880" cy="502920"/>
            </a:xfrm>
            <a:custGeom>
              <a:avLst/>
              <a:gdLst/>
              <a:ahLst/>
              <a:cxnLst/>
              <a:rect l="l" t="t" r="r" b="b"/>
              <a:pathLst>
                <a:path w="7929880" h="502919">
                  <a:moveTo>
                    <a:pt x="0" y="83820"/>
                  </a:moveTo>
                  <a:lnTo>
                    <a:pt x="6578" y="51167"/>
                  </a:lnTo>
                  <a:lnTo>
                    <a:pt x="24526" y="24526"/>
                  </a:lnTo>
                  <a:lnTo>
                    <a:pt x="51167" y="6578"/>
                  </a:lnTo>
                  <a:lnTo>
                    <a:pt x="83820" y="0"/>
                  </a:lnTo>
                  <a:lnTo>
                    <a:pt x="7845552" y="0"/>
                  </a:lnTo>
                  <a:lnTo>
                    <a:pt x="7878204" y="6578"/>
                  </a:lnTo>
                  <a:lnTo>
                    <a:pt x="7904845" y="24526"/>
                  </a:lnTo>
                  <a:lnTo>
                    <a:pt x="7922793" y="51167"/>
                  </a:lnTo>
                  <a:lnTo>
                    <a:pt x="7929372" y="83820"/>
                  </a:lnTo>
                  <a:lnTo>
                    <a:pt x="7929372" y="419100"/>
                  </a:lnTo>
                  <a:lnTo>
                    <a:pt x="7922793" y="451752"/>
                  </a:lnTo>
                  <a:lnTo>
                    <a:pt x="7904845" y="478393"/>
                  </a:lnTo>
                  <a:lnTo>
                    <a:pt x="7878204" y="496341"/>
                  </a:lnTo>
                  <a:lnTo>
                    <a:pt x="7845552" y="502920"/>
                  </a:lnTo>
                  <a:lnTo>
                    <a:pt x="83820" y="502920"/>
                  </a:lnTo>
                  <a:lnTo>
                    <a:pt x="51167" y="496341"/>
                  </a:lnTo>
                  <a:lnTo>
                    <a:pt x="24526" y="478393"/>
                  </a:lnTo>
                  <a:lnTo>
                    <a:pt x="6578" y="451752"/>
                  </a:lnTo>
                  <a:lnTo>
                    <a:pt x="0" y="419100"/>
                  </a:lnTo>
                  <a:lnTo>
                    <a:pt x="0" y="83820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589913" y="1461592"/>
            <a:ext cx="9241790" cy="2449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5"/>
              </a:spcBef>
            </a:pPr>
            <a:r>
              <a:rPr sz="1700" spc="-20" dirty="0">
                <a:solidFill>
                  <a:srgbClr val="FFFFFF"/>
                </a:solidFill>
                <a:latin typeface="Arial"/>
                <a:cs typeface="Arial"/>
              </a:rPr>
              <a:t>Sequential </a:t>
            </a:r>
            <a:r>
              <a:rPr sz="1700" spc="-80" dirty="0">
                <a:solidFill>
                  <a:srgbClr val="FFFFFF"/>
                </a:solidFill>
                <a:latin typeface="Arial"/>
                <a:cs typeface="Arial"/>
              </a:rPr>
              <a:t>Access</a:t>
            </a:r>
            <a:r>
              <a:rPr sz="17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20" dirty="0">
                <a:solidFill>
                  <a:srgbClr val="FFFFFF"/>
                </a:solidFill>
                <a:latin typeface="Arial"/>
                <a:cs typeface="Arial"/>
              </a:rPr>
              <a:t>Memory</a:t>
            </a:r>
            <a:endParaRPr sz="17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2175"/>
              </a:spcBef>
              <a:buChar char="•"/>
              <a:tabLst>
                <a:tab pos="185420" algn="l"/>
              </a:tabLst>
            </a:pPr>
            <a:r>
              <a:rPr sz="1700" spc="-35" dirty="0">
                <a:latin typeface="Arial"/>
                <a:cs typeface="Arial"/>
              </a:rPr>
              <a:t>A </a:t>
            </a:r>
            <a:r>
              <a:rPr sz="1700" spc="-75" dirty="0">
                <a:latin typeface="Arial"/>
                <a:cs typeface="Arial"/>
              </a:rPr>
              <a:t>class </a:t>
            </a:r>
            <a:r>
              <a:rPr sz="1700" spc="55" dirty="0">
                <a:latin typeface="Arial"/>
                <a:cs typeface="Arial"/>
              </a:rPr>
              <a:t>of </a:t>
            </a:r>
            <a:r>
              <a:rPr sz="1700" dirty="0">
                <a:latin typeface="Arial"/>
                <a:cs typeface="Arial"/>
              </a:rPr>
              <a:t>data </a:t>
            </a:r>
            <a:r>
              <a:rPr sz="1700" spc="-10" dirty="0">
                <a:latin typeface="Arial"/>
                <a:cs typeface="Arial"/>
              </a:rPr>
              <a:t>storage </a:t>
            </a:r>
            <a:r>
              <a:rPr sz="1700" spc="-20" dirty="0">
                <a:latin typeface="Arial"/>
                <a:cs typeface="Arial"/>
              </a:rPr>
              <a:t>device </a:t>
            </a:r>
            <a:r>
              <a:rPr sz="1700" spc="35" dirty="0">
                <a:latin typeface="Arial"/>
                <a:cs typeface="Arial"/>
              </a:rPr>
              <a:t>that </a:t>
            </a:r>
            <a:r>
              <a:rPr sz="1700" spc="-20" dirty="0">
                <a:latin typeface="Arial"/>
                <a:cs typeface="Arial"/>
              </a:rPr>
              <a:t>read </a:t>
            </a:r>
            <a:r>
              <a:rPr sz="1700" spc="20" dirty="0">
                <a:latin typeface="Arial"/>
                <a:cs typeface="Arial"/>
              </a:rPr>
              <a:t>their </a:t>
            </a:r>
            <a:r>
              <a:rPr sz="1700" dirty="0">
                <a:latin typeface="Arial"/>
                <a:cs typeface="Arial"/>
              </a:rPr>
              <a:t>data </a:t>
            </a:r>
            <a:r>
              <a:rPr sz="1700" spc="20" dirty="0">
                <a:latin typeface="Arial"/>
                <a:cs typeface="Arial"/>
              </a:rPr>
              <a:t>in</a:t>
            </a:r>
            <a:r>
              <a:rPr sz="1700" spc="-95" dirty="0">
                <a:latin typeface="Arial"/>
                <a:cs typeface="Arial"/>
              </a:rPr>
              <a:t> </a:t>
            </a:r>
            <a:r>
              <a:rPr sz="1700" spc="-40" dirty="0">
                <a:latin typeface="Arial"/>
                <a:cs typeface="Arial"/>
              </a:rPr>
              <a:t>sequence</a:t>
            </a:r>
            <a:endParaRPr sz="17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1285"/>
              </a:spcBef>
              <a:buChar char="•"/>
              <a:tabLst>
                <a:tab pos="185420" algn="l"/>
              </a:tabLst>
            </a:pPr>
            <a:r>
              <a:rPr sz="1700" spc="-25" dirty="0">
                <a:latin typeface="Arial"/>
                <a:cs typeface="Arial"/>
              </a:rPr>
              <a:t>Are usually </a:t>
            </a:r>
            <a:r>
              <a:rPr sz="1700" spc="-80" dirty="0">
                <a:latin typeface="Arial"/>
                <a:cs typeface="Arial"/>
              </a:rPr>
              <a:t>a </a:t>
            </a:r>
            <a:r>
              <a:rPr sz="1700" spc="40" dirty="0">
                <a:latin typeface="Arial"/>
                <a:cs typeface="Arial"/>
              </a:rPr>
              <a:t>form </a:t>
            </a:r>
            <a:r>
              <a:rPr sz="1700" spc="55" dirty="0">
                <a:latin typeface="Arial"/>
                <a:cs typeface="Arial"/>
              </a:rPr>
              <a:t>of </a:t>
            </a:r>
            <a:r>
              <a:rPr sz="1700" spc="5" dirty="0">
                <a:latin typeface="Arial"/>
                <a:cs typeface="Arial"/>
              </a:rPr>
              <a:t>magnetic</a:t>
            </a:r>
            <a:r>
              <a:rPr sz="1700" spc="-20" dirty="0">
                <a:latin typeface="Arial"/>
                <a:cs typeface="Arial"/>
              </a:rPr>
              <a:t> </a:t>
            </a:r>
            <a:r>
              <a:rPr sz="1700" spc="10" dirty="0">
                <a:latin typeface="Arial"/>
                <a:cs typeface="Arial"/>
              </a:rPr>
              <a:t>memory</a:t>
            </a:r>
            <a:endParaRPr sz="1700">
              <a:latin typeface="Arial"/>
              <a:cs typeface="Arial"/>
            </a:endParaRPr>
          </a:p>
          <a:p>
            <a:pPr marL="184785" marR="5080" indent="-172720">
              <a:lnSpc>
                <a:spcPct val="139400"/>
              </a:lnSpc>
              <a:spcBef>
                <a:spcPts val="480"/>
              </a:spcBef>
              <a:buChar char="•"/>
              <a:tabLst>
                <a:tab pos="185420" algn="l"/>
              </a:tabLst>
            </a:pPr>
            <a:r>
              <a:rPr sz="1700" spc="-25" dirty="0">
                <a:latin typeface="Arial"/>
                <a:cs typeface="Arial"/>
              </a:rPr>
              <a:t>Typically </a:t>
            </a:r>
            <a:r>
              <a:rPr sz="1700" spc="-30" dirty="0">
                <a:latin typeface="Arial"/>
                <a:cs typeface="Arial"/>
              </a:rPr>
              <a:t>used </a:t>
            </a:r>
            <a:r>
              <a:rPr sz="1700" spc="40" dirty="0">
                <a:latin typeface="Arial"/>
                <a:cs typeface="Arial"/>
              </a:rPr>
              <a:t>for </a:t>
            </a:r>
            <a:r>
              <a:rPr sz="1700" spc="-25" dirty="0">
                <a:latin typeface="Arial"/>
                <a:cs typeface="Arial"/>
              </a:rPr>
              <a:t>secondary </a:t>
            </a:r>
            <a:r>
              <a:rPr sz="1700" spc="-10" dirty="0">
                <a:latin typeface="Arial"/>
                <a:cs typeface="Arial"/>
              </a:rPr>
              <a:t>storage </a:t>
            </a:r>
            <a:r>
              <a:rPr sz="1700" spc="20" dirty="0">
                <a:latin typeface="Arial"/>
                <a:cs typeface="Arial"/>
              </a:rPr>
              <a:t>in </a:t>
            </a:r>
            <a:r>
              <a:rPr sz="1700" dirty="0">
                <a:latin typeface="Arial"/>
                <a:cs typeface="Arial"/>
              </a:rPr>
              <a:t>general-purpose computers </a:t>
            </a:r>
            <a:r>
              <a:rPr sz="1700" spc="5" dirty="0">
                <a:latin typeface="Arial"/>
                <a:cs typeface="Arial"/>
              </a:rPr>
              <a:t>due </a:t>
            </a:r>
            <a:r>
              <a:rPr sz="1700" spc="75" dirty="0">
                <a:latin typeface="Arial"/>
                <a:cs typeface="Arial"/>
              </a:rPr>
              <a:t>to </a:t>
            </a:r>
            <a:r>
              <a:rPr sz="1700" spc="20" dirty="0">
                <a:latin typeface="Arial"/>
                <a:cs typeface="Arial"/>
              </a:rPr>
              <a:t>their </a:t>
            </a:r>
            <a:r>
              <a:rPr sz="1700" spc="15" dirty="0">
                <a:latin typeface="Arial"/>
                <a:cs typeface="Arial"/>
              </a:rPr>
              <a:t>higher </a:t>
            </a:r>
            <a:r>
              <a:rPr sz="1700" spc="-15" dirty="0">
                <a:latin typeface="Arial"/>
                <a:cs typeface="Arial"/>
              </a:rPr>
              <a:t>density,  </a:t>
            </a:r>
            <a:r>
              <a:rPr sz="1700" spc="-40" dirty="0">
                <a:latin typeface="Arial"/>
                <a:cs typeface="Arial"/>
              </a:rPr>
              <a:t>resistance </a:t>
            </a:r>
            <a:r>
              <a:rPr sz="1700" spc="75" dirty="0">
                <a:latin typeface="Arial"/>
                <a:cs typeface="Arial"/>
              </a:rPr>
              <a:t>to </a:t>
            </a:r>
            <a:r>
              <a:rPr sz="1700" spc="-30" dirty="0">
                <a:latin typeface="Arial"/>
                <a:cs typeface="Arial"/>
              </a:rPr>
              <a:t>wear </a:t>
            </a:r>
            <a:r>
              <a:rPr sz="1700" spc="-5" dirty="0">
                <a:latin typeface="Arial"/>
                <a:cs typeface="Arial"/>
              </a:rPr>
              <a:t>and</a:t>
            </a:r>
            <a:r>
              <a:rPr sz="1700" spc="-60" dirty="0">
                <a:latin typeface="Arial"/>
                <a:cs typeface="Arial"/>
              </a:rPr>
              <a:t> </a:t>
            </a:r>
            <a:r>
              <a:rPr sz="1700" spc="30" dirty="0">
                <a:latin typeface="Arial"/>
                <a:cs typeface="Arial"/>
              </a:rPr>
              <a:t>non-volatility</a:t>
            </a:r>
            <a:endParaRPr sz="170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1285"/>
              </a:spcBef>
              <a:buChar char="•"/>
              <a:tabLst>
                <a:tab pos="185420" algn="l"/>
              </a:tabLst>
            </a:pPr>
            <a:r>
              <a:rPr sz="1700" spc="-110" dirty="0">
                <a:latin typeface="Arial"/>
                <a:cs typeface="Arial"/>
              </a:rPr>
              <a:t>Eg: </a:t>
            </a:r>
            <a:r>
              <a:rPr sz="1700" dirty="0">
                <a:latin typeface="Arial"/>
                <a:cs typeface="Arial"/>
              </a:rPr>
              <a:t>hard </a:t>
            </a:r>
            <a:r>
              <a:rPr sz="1700" spc="-30" dirty="0">
                <a:latin typeface="Arial"/>
                <a:cs typeface="Arial"/>
              </a:rPr>
              <a:t>disk, </a:t>
            </a:r>
            <a:r>
              <a:rPr sz="1700" spc="-60" dirty="0">
                <a:latin typeface="Arial"/>
                <a:cs typeface="Arial"/>
              </a:rPr>
              <a:t>CD-ROMs, </a:t>
            </a:r>
            <a:r>
              <a:rPr sz="1700" spc="5" dirty="0">
                <a:latin typeface="Arial"/>
                <a:cs typeface="Arial"/>
              </a:rPr>
              <a:t>magnetic </a:t>
            </a:r>
            <a:r>
              <a:rPr sz="1700" spc="-25" dirty="0">
                <a:latin typeface="Arial"/>
                <a:cs typeface="Arial"/>
              </a:rPr>
              <a:t>tapes</a:t>
            </a:r>
            <a:r>
              <a:rPr sz="1700" spc="7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etc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16280" y="4279391"/>
            <a:ext cx="11341735" cy="2407920"/>
            <a:chOff x="716280" y="4279391"/>
            <a:chExt cx="11341735" cy="2407920"/>
          </a:xfrm>
        </p:grpSpPr>
        <p:sp>
          <p:nvSpPr>
            <p:cNvPr id="9" name="object 9"/>
            <p:cNvSpPr/>
            <p:nvPr/>
          </p:nvSpPr>
          <p:spPr>
            <a:xfrm>
              <a:off x="723900" y="4536947"/>
              <a:ext cx="11326495" cy="2143125"/>
            </a:xfrm>
            <a:custGeom>
              <a:avLst/>
              <a:gdLst/>
              <a:ahLst/>
              <a:cxnLst/>
              <a:rect l="l" t="t" r="r" b="b"/>
              <a:pathLst>
                <a:path w="11326495" h="2143125">
                  <a:moveTo>
                    <a:pt x="11326368" y="0"/>
                  </a:moveTo>
                  <a:lnTo>
                    <a:pt x="0" y="0"/>
                  </a:lnTo>
                  <a:lnTo>
                    <a:pt x="0" y="2142744"/>
                  </a:lnTo>
                  <a:lnTo>
                    <a:pt x="11326368" y="2142744"/>
                  </a:lnTo>
                  <a:lnTo>
                    <a:pt x="1132636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3900" y="4536947"/>
              <a:ext cx="11326495" cy="2143125"/>
            </a:xfrm>
            <a:custGeom>
              <a:avLst/>
              <a:gdLst/>
              <a:ahLst/>
              <a:cxnLst/>
              <a:rect l="l" t="t" r="r" b="b"/>
              <a:pathLst>
                <a:path w="11326495" h="2143125">
                  <a:moveTo>
                    <a:pt x="0" y="2142744"/>
                  </a:moveTo>
                  <a:lnTo>
                    <a:pt x="11326368" y="2142744"/>
                  </a:lnTo>
                  <a:lnTo>
                    <a:pt x="11326368" y="0"/>
                  </a:lnTo>
                  <a:lnTo>
                    <a:pt x="0" y="0"/>
                  </a:lnTo>
                  <a:lnTo>
                    <a:pt x="0" y="2142744"/>
                  </a:lnTo>
                  <a:close/>
                </a:path>
              </a:pathLst>
            </a:custGeom>
            <a:ln w="15240">
              <a:solidFill>
                <a:srgbClr val="A42F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89304" y="4287011"/>
              <a:ext cx="7929880" cy="501650"/>
            </a:xfrm>
            <a:custGeom>
              <a:avLst/>
              <a:gdLst/>
              <a:ahLst/>
              <a:cxnLst/>
              <a:rect l="l" t="t" r="r" b="b"/>
              <a:pathLst>
                <a:path w="7929880" h="501650">
                  <a:moveTo>
                    <a:pt x="7845806" y="0"/>
                  </a:moveTo>
                  <a:lnTo>
                    <a:pt x="83565" y="0"/>
                  </a:lnTo>
                  <a:lnTo>
                    <a:pt x="51059" y="6574"/>
                  </a:lnTo>
                  <a:lnTo>
                    <a:pt x="24495" y="24495"/>
                  </a:lnTo>
                  <a:lnTo>
                    <a:pt x="6574" y="51059"/>
                  </a:lnTo>
                  <a:lnTo>
                    <a:pt x="0" y="83565"/>
                  </a:lnTo>
                  <a:lnTo>
                    <a:pt x="0" y="417830"/>
                  </a:lnTo>
                  <a:lnTo>
                    <a:pt x="6574" y="450336"/>
                  </a:lnTo>
                  <a:lnTo>
                    <a:pt x="24495" y="476900"/>
                  </a:lnTo>
                  <a:lnTo>
                    <a:pt x="51059" y="494821"/>
                  </a:lnTo>
                  <a:lnTo>
                    <a:pt x="83565" y="501395"/>
                  </a:lnTo>
                  <a:lnTo>
                    <a:pt x="7845806" y="501395"/>
                  </a:lnTo>
                  <a:lnTo>
                    <a:pt x="7878312" y="494821"/>
                  </a:lnTo>
                  <a:lnTo>
                    <a:pt x="7904876" y="476900"/>
                  </a:lnTo>
                  <a:lnTo>
                    <a:pt x="7922797" y="450336"/>
                  </a:lnTo>
                  <a:lnTo>
                    <a:pt x="7929372" y="417830"/>
                  </a:lnTo>
                  <a:lnTo>
                    <a:pt x="7929372" y="83565"/>
                  </a:lnTo>
                  <a:lnTo>
                    <a:pt x="7922797" y="51059"/>
                  </a:lnTo>
                  <a:lnTo>
                    <a:pt x="7904876" y="24495"/>
                  </a:lnTo>
                  <a:lnTo>
                    <a:pt x="7878312" y="6574"/>
                  </a:lnTo>
                  <a:lnTo>
                    <a:pt x="7845806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89304" y="4287011"/>
              <a:ext cx="7929880" cy="501650"/>
            </a:xfrm>
            <a:custGeom>
              <a:avLst/>
              <a:gdLst/>
              <a:ahLst/>
              <a:cxnLst/>
              <a:rect l="l" t="t" r="r" b="b"/>
              <a:pathLst>
                <a:path w="7929880" h="501650">
                  <a:moveTo>
                    <a:pt x="0" y="83565"/>
                  </a:moveTo>
                  <a:lnTo>
                    <a:pt x="6574" y="51059"/>
                  </a:lnTo>
                  <a:lnTo>
                    <a:pt x="24495" y="24495"/>
                  </a:lnTo>
                  <a:lnTo>
                    <a:pt x="51059" y="6574"/>
                  </a:lnTo>
                  <a:lnTo>
                    <a:pt x="83565" y="0"/>
                  </a:lnTo>
                  <a:lnTo>
                    <a:pt x="7845806" y="0"/>
                  </a:lnTo>
                  <a:lnTo>
                    <a:pt x="7878312" y="6574"/>
                  </a:lnTo>
                  <a:lnTo>
                    <a:pt x="7904876" y="24495"/>
                  </a:lnTo>
                  <a:lnTo>
                    <a:pt x="7922797" y="51059"/>
                  </a:lnTo>
                  <a:lnTo>
                    <a:pt x="7929372" y="83565"/>
                  </a:lnTo>
                  <a:lnTo>
                    <a:pt x="7929372" y="417830"/>
                  </a:lnTo>
                  <a:lnTo>
                    <a:pt x="7922797" y="450336"/>
                  </a:lnTo>
                  <a:lnTo>
                    <a:pt x="7904876" y="476900"/>
                  </a:lnTo>
                  <a:lnTo>
                    <a:pt x="7878312" y="494821"/>
                  </a:lnTo>
                  <a:lnTo>
                    <a:pt x="7845806" y="501395"/>
                  </a:lnTo>
                  <a:lnTo>
                    <a:pt x="83565" y="501395"/>
                  </a:lnTo>
                  <a:lnTo>
                    <a:pt x="51059" y="494821"/>
                  </a:lnTo>
                  <a:lnTo>
                    <a:pt x="24495" y="476900"/>
                  </a:lnTo>
                  <a:lnTo>
                    <a:pt x="6574" y="450336"/>
                  </a:lnTo>
                  <a:lnTo>
                    <a:pt x="0" y="417830"/>
                  </a:lnTo>
                  <a:lnTo>
                    <a:pt x="0" y="83565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589913" y="4322190"/>
            <a:ext cx="4628515" cy="20853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">
              <a:lnSpc>
                <a:spcPct val="100000"/>
              </a:lnSpc>
              <a:spcBef>
                <a:spcPts val="100"/>
              </a:spcBef>
            </a:pPr>
            <a:r>
              <a:rPr sz="1700" spc="-25" dirty="0">
                <a:solidFill>
                  <a:srgbClr val="FFFFFF"/>
                </a:solidFill>
                <a:latin typeface="Arial"/>
                <a:cs typeface="Arial"/>
              </a:rPr>
              <a:t>Random </a:t>
            </a:r>
            <a:r>
              <a:rPr sz="1700" spc="-80" dirty="0">
                <a:solidFill>
                  <a:srgbClr val="FFFFFF"/>
                </a:solidFill>
                <a:latin typeface="Arial"/>
                <a:cs typeface="Arial"/>
              </a:rPr>
              <a:t>Access</a:t>
            </a:r>
            <a:r>
              <a:rPr sz="17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20" dirty="0">
                <a:solidFill>
                  <a:srgbClr val="FFFFFF"/>
                </a:solidFill>
                <a:latin typeface="Arial"/>
                <a:cs typeface="Arial"/>
              </a:rPr>
              <a:t>Memory</a:t>
            </a:r>
            <a:endParaRPr sz="17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2175"/>
              </a:spcBef>
              <a:buChar char="•"/>
              <a:tabLst>
                <a:tab pos="185420" algn="l"/>
              </a:tabLst>
            </a:pPr>
            <a:r>
              <a:rPr sz="1700" spc="-80" dirty="0">
                <a:latin typeface="Arial"/>
                <a:cs typeface="Arial"/>
              </a:rPr>
              <a:t>Is a </a:t>
            </a:r>
            <a:r>
              <a:rPr sz="1700" spc="40" dirty="0">
                <a:latin typeface="Arial"/>
                <a:cs typeface="Arial"/>
              </a:rPr>
              <a:t>form </a:t>
            </a:r>
            <a:r>
              <a:rPr sz="1700" spc="55" dirty="0">
                <a:latin typeface="Arial"/>
                <a:cs typeface="Arial"/>
              </a:rPr>
              <a:t>of </a:t>
            </a:r>
            <a:r>
              <a:rPr sz="1700" spc="20" dirty="0">
                <a:latin typeface="Arial"/>
                <a:cs typeface="Arial"/>
              </a:rPr>
              <a:t>computer </a:t>
            </a:r>
            <a:r>
              <a:rPr sz="1700" dirty="0">
                <a:latin typeface="Arial"/>
                <a:cs typeface="Arial"/>
              </a:rPr>
              <a:t>data</a:t>
            </a:r>
            <a:r>
              <a:rPr sz="1700" spc="-40" dirty="0">
                <a:latin typeface="Arial"/>
                <a:cs typeface="Arial"/>
              </a:rPr>
              <a:t> </a:t>
            </a:r>
            <a:r>
              <a:rPr sz="1700" spc="-10" dirty="0">
                <a:latin typeface="Arial"/>
                <a:cs typeface="Arial"/>
              </a:rPr>
              <a:t>storage</a:t>
            </a:r>
            <a:endParaRPr sz="17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1285"/>
              </a:spcBef>
              <a:buChar char="•"/>
              <a:tabLst>
                <a:tab pos="185420" algn="l"/>
              </a:tabLst>
            </a:pPr>
            <a:r>
              <a:rPr sz="1700" spc="-10" dirty="0">
                <a:latin typeface="Arial"/>
                <a:cs typeface="Arial"/>
              </a:rPr>
              <a:t>Allows </a:t>
            </a:r>
            <a:r>
              <a:rPr sz="1700" spc="5" dirty="0">
                <a:latin typeface="Arial"/>
                <a:cs typeface="Arial"/>
              </a:rPr>
              <a:t>stored </a:t>
            </a:r>
            <a:r>
              <a:rPr sz="1700" dirty="0">
                <a:latin typeface="Arial"/>
                <a:cs typeface="Arial"/>
              </a:rPr>
              <a:t>data </a:t>
            </a:r>
            <a:r>
              <a:rPr sz="1700" spc="80" dirty="0">
                <a:latin typeface="Arial"/>
                <a:cs typeface="Arial"/>
              </a:rPr>
              <a:t>to </a:t>
            </a:r>
            <a:r>
              <a:rPr sz="1700" spc="-5" dirty="0">
                <a:latin typeface="Arial"/>
                <a:cs typeface="Arial"/>
              </a:rPr>
              <a:t>be </a:t>
            </a:r>
            <a:r>
              <a:rPr sz="1700" spc="-70" dirty="0">
                <a:latin typeface="Arial"/>
                <a:cs typeface="Arial"/>
              </a:rPr>
              <a:t>accessed </a:t>
            </a:r>
            <a:r>
              <a:rPr sz="1700" spc="25" dirty="0">
                <a:latin typeface="Arial"/>
                <a:cs typeface="Arial"/>
              </a:rPr>
              <a:t>in </a:t>
            </a:r>
            <a:r>
              <a:rPr sz="1700" spc="-35" dirty="0">
                <a:latin typeface="Arial"/>
                <a:cs typeface="Arial"/>
              </a:rPr>
              <a:t>any</a:t>
            </a:r>
            <a:r>
              <a:rPr sz="1700" spc="-145" dirty="0">
                <a:latin typeface="Arial"/>
                <a:cs typeface="Arial"/>
              </a:rPr>
              <a:t> </a:t>
            </a:r>
            <a:r>
              <a:rPr sz="1700" spc="20" dirty="0">
                <a:latin typeface="Arial"/>
                <a:cs typeface="Arial"/>
              </a:rPr>
              <a:t>order</a:t>
            </a:r>
            <a:endParaRPr sz="17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1285"/>
              </a:spcBef>
              <a:buChar char="•"/>
              <a:tabLst>
                <a:tab pos="185420" algn="l"/>
              </a:tabLst>
            </a:pPr>
            <a:r>
              <a:rPr sz="1700" spc="-25" dirty="0">
                <a:latin typeface="Arial"/>
                <a:cs typeface="Arial"/>
              </a:rPr>
              <a:t>Associated </a:t>
            </a:r>
            <a:r>
              <a:rPr sz="1700" spc="40" dirty="0">
                <a:latin typeface="Arial"/>
                <a:cs typeface="Arial"/>
              </a:rPr>
              <a:t>with </a:t>
            </a:r>
            <a:r>
              <a:rPr sz="1700" spc="5" dirty="0">
                <a:latin typeface="Arial"/>
                <a:cs typeface="Arial"/>
              </a:rPr>
              <a:t>volatile </a:t>
            </a:r>
            <a:r>
              <a:rPr sz="1700" spc="-15" dirty="0">
                <a:latin typeface="Arial"/>
                <a:cs typeface="Arial"/>
              </a:rPr>
              <a:t>types </a:t>
            </a:r>
            <a:r>
              <a:rPr sz="1700" spc="55" dirty="0">
                <a:latin typeface="Arial"/>
                <a:cs typeface="Arial"/>
              </a:rPr>
              <a:t>of</a:t>
            </a:r>
            <a:r>
              <a:rPr sz="1700" spc="-90" dirty="0">
                <a:latin typeface="Arial"/>
                <a:cs typeface="Arial"/>
              </a:rPr>
              <a:t> </a:t>
            </a:r>
            <a:r>
              <a:rPr sz="1700" spc="10" dirty="0">
                <a:latin typeface="Arial"/>
                <a:cs typeface="Arial"/>
              </a:rPr>
              <a:t>memory</a:t>
            </a:r>
            <a:endParaRPr sz="17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1270"/>
              </a:spcBef>
              <a:buChar char="•"/>
              <a:tabLst>
                <a:tab pos="185420" algn="l"/>
              </a:tabLst>
            </a:pPr>
            <a:r>
              <a:rPr sz="1700" spc="-60" dirty="0">
                <a:latin typeface="Arial"/>
                <a:cs typeface="Arial"/>
              </a:rPr>
              <a:t>Type: </a:t>
            </a:r>
            <a:r>
              <a:rPr sz="1700" spc="-95" dirty="0">
                <a:latin typeface="Arial"/>
                <a:cs typeface="Arial"/>
              </a:rPr>
              <a:t>SRAM </a:t>
            </a:r>
            <a:r>
              <a:rPr sz="1700" spc="-5" dirty="0">
                <a:latin typeface="Arial"/>
                <a:cs typeface="Arial"/>
              </a:rPr>
              <a:t>and</a:t>
            </a:r>
            <a:r>
              <a:rPr sz="1700" spc="100" dirty="0">
                <a:latin typeface="Arial"/>
                <a:cs typeface="Arial"/>
              </a:rPr>
              <a:t> </a:t>
            </a:r>
            <a:r>
              <a:rPr sz="1700" spc="-45" dirty="0">
                <a:latin typeface="Arial"/>
                <a:cs typeface="Arial"/>
              </a:rPr>
              <a:t>DRAM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70304" y="650748"/>
            <a:ext cx="2887980" cy="597535"/>
          </a:xfrm>
          <a:custGeom>
            <a:avLst/>
            <a:gdLst/>
            <a:ahLst/>
            <a:cxnLst/>
            <a:rect l="l" t="t" r="r" b="b"/>
            <a:pathLst>
              <a:path w="2887979" h="597535">
                <a:moveTo>
                  <a:pt x="2788411" y="0"/>
                </a:moveTo>
                <a:lnTo>
                  <a:pt x="99568" y="0"/>
                </a:lnTo>
                <a:lnTo>
                  <a:pt x="60811" y="7824"/>
                </a:lnTo>
                <a:lnTo>
                  <a:pt x="29162" y="29162"/>
                </a:lnTo>
                <a:lnTo>
                  <a:pt x="7824" y="60811"/>
                </a:lnTo>
                <a:lnTo>
                  <a:pt x="0" y="99567"/>
                </a:lnTo>
                <a:lnTo>
                  <a:pt x="0" y="497839"/>
                </a:lnTo>
                <a:lnTo>
                  <a:pt x="7824" y="536596"/>
                </a:lnTo>
                <a:lnTo>
                  <a:pt x="29162" y="568245"/>
                </a:lnTo>
                <a:lnTo>
                  <a:pt x="60811" y="589583"/>
                </a:lnTo>
                <a:lnTo>
                  <a:pt x="99568" y="597407"/>
                </a:lnTo>
                <a:lnTo>
                  <a:pt x="2788411" y="597407"/>
                </a:lnTo>
                <a:lnTo>
                  <a:pt x="2827168" y="589583"/>
                </a:lnTo>
                <a:lnTo>
                  <a:pt x="2858817" y="568245"/>
                </a:lnTo>
                <a:lnTo>
                  <a:pt x="2880155" y="536596"/>
                </a:lnTo>
                <a:lnTo>
                  <a:pt x="2887980" y="497839"/>
                </a:lnTo>
                <a:lnTo>
                  <a:pt x="2887980" y="99567"/>
                </a:lnTo>
                <a:lnTo>
                  <a:pt x="2880155" y="60811"/>
                </a:lnTo>
                <a:lnTo>
                  <a:pt x="2858817" y="29162"/>
                </a:lnTo>
                <a:lnTo>
                  <a:pt x="2827168" y="7824"/>
                </a:lnTo>
                <a:lnTo>
                  <a:pt x="2788411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069339" y="690880"/>
            <a:ext cx="34410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61670" algn="l"/>
                <a:tab pos="3427729" algn="l"/>
              </a:tabLst>
            </a:pPr>
            <a:r>
              <a:rPr sz="2000" spc="-35" dirty="0">
                <a:solidFill>
                  <a:srgbClr val="FDFFFF"/>
                </a:solidFill>
              </a:rPr>
              <a:t>7	</a:t>
            </a:r>
            <a:r>
              <a:rPr sz="3000" spc="-52" baseline="1388" dirty="0">
                <a:solidFill>
                  <a:srgbClr val="FFFFFF"/>
                </a:solidFill>
                <a:uFill>
                  <a:solidFill>
                    <a:srgbClr val="781F09"/>
                  </a:solidFill>
                </a:uFill>
              </a:rPr>
              <a:t> </a:t>
            </a:r>
            <a:r>
              <a:rPr sz="2800" b="1" spc="50" dirty="0">
                <a:solidFill>
                  <a:srgbClr val="FFFFFF"/>
                </a:solidFill>
                <a:uFill>
                  <a:solidFill>
                    <a:srgbClr val="781F09"/>
                  </a:solidFill>
                </a:uFill>
              </a:rPr>
              <a:t>Memory</a:t>
            </a:r>
            <a:r>
              <a:rPr sz="2800" b="1" spc="-70" dirty="0">
                <a:solidFill>
                  <a:srgbClr val="FFFFFF"/>
                </a:solidFill>
                <a:uFill>
                  <a:solidFill>
                    <a:srgbClr val="781F09"/>
                  </a:solidFill>
                </a:uFill>
              </a:rPr>
              <a:t> </a:t>
            </a:r>
            <a:r>
              <a:rPr sz="2800" b="1" spc="-95" dirty="0">
                <a:solidFill>
                  <a:srgbClr val="FFFFFF"/>
                </a:solidFill>
                <a:uFill>
                  <a:solidFill>
                    <a:srgbClr val="781F09"/>
                  </a:solidFill>
                </a:uFill>
              </a:rPr>
              <a:t>Types	</a:t>
            </a:r>
            <a:endParaRPr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55520" y="2465830"/>
            <a:ext cx="8583168" cy="43921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39873" y="1201623"/>
            <a:ext cx="943483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</a:tabLst>
            </a:pPr>
            <a:r>
              <a:rPr sz="2400" spc="-70" dirty="0">
                <a:latin typeface="Arial"/>
                <a:cs typeface="Arial"/>
              </a:rPr>
              <a:t>To </a:t>
            </a:r>
            <a:r>
              <a:rPr sz="2400" spc="40" dirty="0">
                <a:latin typeface="Arial"/>
                <a:cs typeface="Arial"/>
              </a:rPr>
              <a:t>obtain </a:t>
            </a:r>
            <a:r>
              <a:rPr sz="2400" spc="30" dirty="0">
                <a:latin typeface="Arial"/>
                <a:cs typeface="Arial"/>
              </a:rPr>
              <a:t>the </a:t>
            </a:r>
            <a:r>
              <a:rPr sz="2400" spc="5" dirty="0">
                <a:latin typeface="Arial"/>
                <a:cs typeface="Arial"/>
              </a:rPr>
              <a:t>highest </a:t>
            </a:r>
            <a:r>
              <a:rPr sz="2400" spc="-15" dirty="0">
                <a:latin typeface="Arial"/>
                <a:cs typeface="Arial"/>
              </a:rPr>
              <a:t>possible </a:t>
            </a:r>
            <a:r>
              <a:rPr sz="2400" spc="-125" dirty="0">
                <a:latin typeface="Arial"/>
                <a:cs typeface="Arial"/>
              </a:rPr>
              <a:t>access </a:t>
            </a:r>
            <a:r>
              <a:rPr sz="2400" spc="-40" dirty="0">
                <a:latin typeface="Arial"/>
                <a:cs typeface="Arial"/>
              </a:rPr>
              <a:t>speed </a:t>
            </a:r>
            <a:r>
              <a:rPr sz="2400" spc="5" dirty="0">
                <a:latin typeface="Arial"/>
                <a:cs typeface="Arial"/>
              </a:rPr>
              <a:t>while </a:t>
            </a:r>
            <a:r>
              <a:rPr sz="2400" spc="25" dirty="0">
                <a:latin typeface="Arial"/>
                <a:cs typeface="Arial"/>
              </a:rPr>
              <a:t>minimizing</a:t>
            </a:r>
            <a:r>
              <a:rPr sz="2400" spc="170" dirty="0">
                <a:latin typeface="Arial"/>
                <a:cs typeface="Arial"/>
              </a:rPr>
              <a:t> </a:t>
            </a:r>
            <a:r>
              <a:rPr sz="2400" spc="30" dirty="0">
                <a:latin typeface="Arial"/>
                <a:cs typeface="Arial"/>
              </a:rPr>
              <a:t>the</a:t>
            </a:r>
            <a:endParaRPr sz="2400" dirty="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</a:pPr>
            <a:r>
              <a:rPr sz="2400" spc="55" dirty="0">
                <a:latin typeface="Arial"/>
                <a:cs typeface="Arial"/>
              </a:rPr>
              <a:t>total </a:t>
            </a:r>
            <a:r>
              <a:rPr sz="2400" spc="-20" dirty="0">
                <a:latin typeface="Arial"/>
                <a:cs typeface="Arial"/>
              </a:rPr>
              <a:t>cost </a:t>
            </a:r>
            <a:r>
              <a:rPr sz="2400" spc="75" dirty="0">
                <a:latin typeface="Arial"/>
                <a:cs typeface="Arial"/>
              </a:rPr>
              <a:t>of </a:t>
            </a:r>
            <a:r>
              <a:rPr sz="2400" spc="30" dirty="0">
                <a:latin typeface="Arial"/>
                <a:cs typeface="Arial"/>
              </a:rPr>
              <a:t>the </a:t>
            </a:r>
            <a:r>
              <a:rPr sz="2400" spc="15" dirty="0">
                <a:latin typeface="Arial"/>
                <a:cs typeface="Arial"/>
              </a:rPr>
              <a:t>memory</a:t>
            </a:r>
            <a:r>
              <a:rPr sz="2400" spc="-15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system</a:t>
            </a:r>
            <a:endParaRPr sz="2400" dirty="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400" spc="-70" dirty="0">
                <a:latin typeface="Arial"/>
                <a:cs typeface="Arial"/>
              </a:rPr>
              <a:t>Consists </a:t>
            </a:r>
            <a:r>
              <a:rPr sz="2400" spc="75" dirty="0">
                <a:latin typeface="Arial"/>
                <a:cs typeface="Arial"/>
              </a:rPr>
              <a:t>of </a:t>
            </a:r>
            <a:r>
              <a:rPr sz="2400" spc="-10" dirty="0">
                <a:latin typeface="Arial"/>
                <a:cs typeface="Arial"/>
              </a:rPr>
              <a:t>all storage </a:t>
            </a:r>
            <a:r>
              <a:rPr sz="2400" spc="-30" dirty="0">
                <a:latin typeface="Arial"/>
                <a:cs typeface="Arial"/>
              </a:rPr>
              <a:t>device </a:t>
            </a:r>
            <a:r>
              <a:rPr sz="2400" spc="25" dirty="0">
                <a:latin typeface="Arial"/>
                <a:cs typeface="Arial"/>
              </a:rPr>
              <a:t>in </a:t>
            </a:r>
            <a:r>
              <a:rPr sz="2400" spc="-114" dirty="0">
                <a:latin typeface="Arial"/>
                <a:cs typeface="Arial"/>
              </a:rPr>
              <a:t>a </a:t>
            </a:r>
            <a:r>
              <a:rPr sz="2400" spc="30" dirty="0">
                <a:latin typeface="Arial"/>
                <a:cs typeface="Arial"/>
              </a:rPr>
              <a:t>computer </a:t>
            </a:r>
            <a:r>
              <a:rPr sz="2400" spc="-50" dirty="0">
                <a:latin typeface="Arial"/>
                <a:cs typeface="Arial"/>
              </a:rPr>
              <a:t>system </a:t>
            </a:r>
            <a:r>
              <a:rPr sz="2400" spc="-40" dirty="0">
                <a:latin typeface="Arial"/>
                <a:cs typeface="Arial"/>
              </a:rPr>
              <a:t>(auxiliary, </a:t>
            </a:r>
            <a:r>
              <a:rPr sz="2400" spc="-85" dirty="0">
                <a:latin typeface="Arial"/>
                <a:cs typeface="Arial"/>
              </a:rPr>
              <a:t>cache,  </a:t>
            </a:r>
            <a:r>
              <a:rPr sz="2400" dirty="0">
                <a:latin typeface="Arial"/>
                <a:cs typeface="Arial"/>
              </a:rPr>
              <a:t>main </a:t>
            </a:r>
            <a:r>
              <a:rPr sz="2400" spc="-150" dirty="0">
                <a:latin typeface="Arial"/>
                <a:cs typeface="Arial"/>
              </a:rPr>
              <a:t>, </a:t>
            </a:r>
            <a:r>
              <a:rPr sz="2400" spc="40" dirty="0">
                <a:latin typeface="Arial"/>
                <a:cs typeface="Arial"/>
              </a:rPr>
              <a:t>high </a:t>
            </a:r>
            <a:r>
              <a:rPr sz="2400" spc="-40" dirty="0">
                <a:latin typeface="Arial"/>
                <a:cs typeface="Arial"/>
              </a:rPr>
              <a:t>speed </a:t>
            </a:r>
            <a:r>
              <a:rPr sz="2400" spc="-20" dirty="0">
                <a:latin typeface="Arial"/>
                <a:cs typeface="Arial"/>
              </a:rPr>
              <a:t>registers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spc="-25" dirty="0">
                <a:latin typeface="Arial"/>
                <a:cs typeface="Arial"/>
              </a:rPr>
              <a:t>processing</a:t>
            </a:r>
            <a:r>
              <a:rPr sz="2400" spc="85" dirty="0">
                <a:latin typeface="Arial"/>
                <a:cs typeface="Arial"/>
              </a:rPr>
              <a:t> </a:t>
            </a:r>
            <a:r>
              <a:rPr sz="2400" spc="5" dirty="0">
                <a:latin typeface="Arial"/>
                <a:cs typeface="Arial"/>
              </a:rPr>
              <a:t>logic)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78507" y="626363"/>
            <a:ext cx="3589020" cy="594360"/>
          </a:xfrm>
          <a:custGeom>
            <a:avLst/>
            <a:gdLst/>
            <a:ahLst/>
            <a:cxnLst/>
            <a:rect l="l" t="t" r="r" b="b"/>
            <a:pathLst>
              <a:path w="3589020" h="594360">
                <a:moveTo>
                  <a:pt x="3489959" y="0"/>
                </a:moveTo>
                <a:lnTo>
                  <a:pt x="99060" y="0"/>
                </a:lnTo>
                <a:lnTo>
                  <a:pt x="60489" y="7780"/>
                </a:lnTo>
                <a:lnTo>
                  <a:pt x="29003" y="29003"/>
                </a:lnTo>
                <a:lnTo>
                  <a:pt x="7780" y="60489"/>
                </a:lnTo>
                <a:lnTo>
                  <a:pt x="0" y="99060"/>
                </a:lnTo>
                <a:lnTo>
                  <a:pt x="0" y="495300"/>
                </a:lnTo>
                <a:lnTo>
                  <a:pt x="7780" y="533870"/>
                </a:lnTo>
                <a:lnTo>
                  <a:pt x="29003" y="565356"/>
                </a:lnTo>
                <a:lnTo>
                  <a:pt x="60489" y="586579"/>
                </a:lnTo>
                <a:lnTo>
                  <a:pt x="99060" y="594360"/>
                </a:lnTo>
                <a:lnTo>
                  <a:pt x="3489959" y="594360"/>
                </a:lnTo>
                <a:lnTo>
                  <a:pt x="3528530" y="586579"/>
                </a:lnTo>
                <a:lnTo>
                  <a:pt x="3560016" y="565356"/>
                </a:lnTo>
                <a:lnTo>
                  <a:pt x="3581239" y="533870"/>
                </a:lnTo>
                <a:lnTo>
                  <a:pt x="3589020" y="495300"/>
                </a:lnTo>
                <a:lnTo>
                  <a:pt x="3589020" y="99060"/>
                </a:lnTo>
                <a:lnTo>
                  <a:pt x="3581239" y="60489"/>
                </a:lnTo>
                <a:lnTo>
                  <a:pt x="3560016" y="29003"/>
                </a:lnTo>
                <a:lnTo>
                  <a:pt x="3528530" y="7780"/>
                </a:lnTo>
                <a:lnTo>
                  <a:pt x="3489959" y="0"/>
                </a:lnTo>
                <a:close/>
              </a:path>
            </a:pathLst>
          </a:custGeom>
          <a:solidFill>
            <a:srgbClr val="A42F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26297" y="690880"/>
            <a:ext cx="34937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480435" algn="l"/>
              </a:tabLst>
            </a:pPr>
            <a:r>
              <a:rPr sz="2800" b="1" spc="-10" dirty="0">
                <a:solidFill>
                  <a:srgbClr val="FFFFFF"/>
                </a:solidFill>
                <a:uFill>
                  <a:solidFill>
                    <a:srgbClr val="781F09"/>
                  </a:solidFill>
                </a:uFill>
                <a:latin typeface="Arial"/>
                <a:cs typeface="Arial"/>
              </a:rPr>
              <a:t> </a:t>
            </a:r>
            <a:r>
              <a:rPr sz="2800" b="1" spc="-190" dirty="0">
                <a:solidFill>
                  <a:srgbClr val="FFFFFF"/>
                </a:solidFill>
                <a:uFill>
                  <a:solidFill>
                    <a:srgbClr val="781F09"/>
                  </a:solidFill>
                </a:uFill>
                <a:latin typeface="Arial"/>
                <a:cs typeface="Arial"/>
              </a:rPr>
              <a:t> </a:t>
            </a:r>
            <a:r>
              <a:rPr sz="2800" b="1" spc="50" dirty="0">
                <a:solidFill>
                  <a:srgbClr val="FFFFFF"/>
                </a:solidFill>
                <a:uFill>
                  <a:solidFill>
                    <a:srgbClr val="781F09"/>
                  </a:solidFill>
                </a:uFill>
                <a:latin typeface="Arial"/>
                <a:cs typeface="Arial"/>
              </a:rPr>
              <a:t>Memory</a:t>
            </a:r>
            <a:r>
              <a:rPr sz="2800" b="1" spc="-45" dirty="0">
                <a:solidFill>
                  <a:srgbClr val="FFFFFF"/>
                </a:solidFill>
                <a:uFill>
                  <a:solidFill>
                    <a:srgbClr val="781F09"/>
                  </a:solidFill>
                </a:uFill>
                <a:latin typeface="Arial"/>
                <a:cs typeface="Arial"/>
              </a:rPr>
              <a:t> </a:t>
            </a:r>
            <a:r>
              <a:rPr sz="2800" b="1" spc="-30" dirty="0">
                <a:solidFill>
                  <a:srgbClr val="FFFFFF"/>
                </a:solidFill>
                <a:uFill>
                  <a:solidFill>
                    <a:srgbClr val="781F09"/>
                  </a:solidFill>
                </a:uFill>
                <a:latin typeface="Arial"/>
                <a:cs typeface="Arial"/>
              </a:rPr>
              <a:t>Hierarchy	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9339" y="720089"/>
            <a:ext cx="1631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5" dirty="0">
                <a:solidFill>
                  <a:srgbClr val="FDFFFF"/>
                </a:solidFill>
                <a:latin typeface="Arial"/>
                <a:cs typeface="Arial"/>
              </a:rPr>
              <a:t>8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14756"/>
            <a:ext cx="11739880" cy="6033770"/>
            <a:chOff x="0" y="714756"/>
            <a:chExt cx="11739880" cy="6033770"/>
          </a:xfrm>
        </p:grpSpPr>
        <p:sp>
          <p:nvSpPr>
            <p:cNvPr id="3" name="object 3"/>
            <p:cNvSpPr/>
            <p:nvPr/>
          </p:nvSpPr>
          <p:spPr>
            <a:xfrm>
              <a:off x="0" y="714756"/>
              <a:ext cx="1592580" cy="508000"/>
            </a:xfrm>
            <a:custGeom>
              <a:avLst/>
              <a:gdLst/>
              <a:ahLst/>
              <a:cxnLst/>
              <a:rect l="l" t="t" r="r" b="b"/>
              <a:pathLst>
                <a:path w="1592580" h="508000">
                  <a:moveTo>
                    <a:pt x="0" y="0"/>
                  </a:moveTo>
                  <a:lnTo>
                    <a:pt x="0" y="503948"/>
                  </a:lnTo>
                  <a:lnTo>
                    <a:pt x="1245844" y="507491"/>
                  </a:lnTo>
                  <a:lnTo>
                    <a:pt x="1346200" y="507491"/>
                  </a:lnTo>
                  <a:lnTo>
                    <a:pt x="1350899" y="502665"/>
                  </a:lnTo>
                  <a:lnTo>
                    <a:pt x="1352423" y="501141"/>
                  </a:lnTo>
                  <a:lnTo>
                    <a:pt x="1354328" y="499617"/>
                  </a:lnTo>
                  <a:lnTo>
                    <a:pt x="1355852" y="497966"/>
                  </a:lnTo>
                  <a:lnTo>
                    <a:pt x="1584960" y="268858"/>
                  </a:lnTo>
                  <a:lnTo>
                    <a:pt x="1590246" y="261714"/>
                  </a:lnTo>
                  <a:lnTo>
                    <a:pt x="1592008" y="254571"/>
                  </a:lnTo>
                  <a:lnTo>
                    <a:pt x="1590246" y="247427"/>
                  </a:lnTo>
                  <a:lnTo>
                    <a:pt x="1584960" y="240283"/>
                  </a:lnTo>
                  <a:lnTo>
                    <a:pt x="1355852" y="11302"/>
                  </a:lnTo>
                  <a:lnTo>
                    <a:pt x="1350899" y="11302"/>
                  </a:lnTo>
                  <a:lnTo>
                    <a:pt x="1350899" y="6476"/>
                  </a:lnTo>
                  <a:lnTo>
                    <a:pt x="1346200" y="6476"/>
                  </a:lnTo>
                  <a:lnTo>
                    <a:pt x="1341374" y="1777"/>
                  </a:lnTo>
                  <a:lnTo>
                    <a:pt x="1245844" y="1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2F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615439" y="804670"/>
              <a:ext cx="10123932" cy="5943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69339" y="720089"/>
            <a:ext cx="1631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35" dirty="0">
                <a:solidFill>
                  <a:srgbClr val="FDFFFF"/>
                </a:solidFill>
                <a:latin typeface="Arial"/>
                <a:cs typeface="Arial"/>
              </a:rPr>
              <a:t>9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1121</Words>
  <Application>Microsoft Office PowerPoint</Application>
  <PresentationFormat>Widescreen</PresentationFormat>
  <Paragraphs>207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Verdana</vt:lpstr>
      <vt:lpstr>Wingdings</vt:lpstr>
      <vt:lpstr>Office Theme</vt:lpstr>
      <vt:lpstr>PowerPoint Presentation</vt:lpstr>
      <vt:lpstr>MEMORY UNIT</vt:lpstr>
      <vt:lpstr>3  Memory Unit </vt:lpstr>
      <vt:lpstr>Cache Memory</vt:lpstr>
      <vt:lpstr>Main Memory</vt:lpstr>
      <vt:lpstr>Auxiliary Memory</vt:lpstr>
      <vt:lpstr>7  Memory Types </vt:lpstr>
      <vt:lpstr>  Memory Hierarchy </vt:lpstr>
      <vt:lpstr>PowerPoint Presentation</vt:lpstr>
      <vt:lpstr>PowerPoint Presentation</vt:lpstr>
      <vt:lpstr>MAIN MEMORY</vt:lpstr>
      <vt:lpstr>Main memory</vt:lpstr>
      <vt:lpstr>TYPES OF RAM</vt:lpstr>
      <vt:lpstr>ROM</vt:lpstr>
      <vt:lpstr>Boot Strap loader</vt:lpstr>
      <vt:lpstr>Auxiliary memory(SECONDARY</vt:lpstr>
      <vt:lpstr>Magnetic disk</vt:lpstr>
      <vt:lpstr>Magnetic disk</vt:lpstr>
      <vt:lpstr>Magnetic tape</vt:lpstr>
      <vt:lpstr>Magnetic tape</vt:lpstr>
      <vt:lpstr>PowerPoint Presentation</vt:lpstr>
      <vt:lpstr>RAM AND ROM CHIPS</vt:lpstr>
      <vt:lpstr>PowerPoint Presentation</vt:lpstr>
      <vt:lpstr> when CS1=1 and (CS2)’=0, the unit in operation.</vt:lpstr>
      <vt:lpstr>ROM chip</vt:lpstr>
      <vt:lpstr>A ROM chip is unidirectional.</vt:lpstr>
      <vt:lpstr>VIRTUAL MEMORY</vt:lpstr>
      <vt:lpstr>Attempts to optimize the use of the main memory(the high</vt:lpstr>
      <vt:lpstr>Address space and Memory space</vt:lpstr>
      <vt:lpstr>PowerPoint Presentation</vt:lpstr>
      <vt:lpstr>PowerPoint Presentation</vt:lpstr>
      <vt:lpstr>PowerPoint Presentation</vt:lpstr>
      <vt:lpstr>Address Mapping using Pages</vt:lpstr>
      <vt:lpstr>Example: consider computer with address space = 8K and memory space = 4K.</vt:lpstr>
      <vt:lpstr>PowerPoint Presentation</vt:lpstr>
      <vt:lpstr>PowerPoint Presentation</vt:lpstr>
      <vt:lpstr>PowerPoint Presentation</vt:lpstr>
      <vt:lpstr>Memory Management Hardware</vt:lpstr>
      <vt:lpstr>PowerPoint Presentation</vt:lpstr>
      <vt:lpstr>Basic component of MMU</vt:lpstr>
      <vt:lpstr>Segmented Page Mapping</vt:lpstr>
      <vt:lpstr>PowerPoint Presentation</vt:lpstr>
      <vt:lpstr>In above fig: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Mr. Ashwin R Patani</dc:creator>
  <cp:lastModifiedBy>Mr. Ashwin R Patani</cp:lastModifiedBy>
  <cp:revision>9</cp:revision>
  <dcterms:created xsi:type="dcterms:W3CDTF">2021-03-01T04:58:00Z</dcterms:created>
  <dcterms:modified xsi:type="dcterms:W3CDTF">2021-04-14T04:56:35Z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2017-09-09T00:00:00Z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2021-03-01T00:00:00Z</vt:filetime>
  </property>
</Properties>
</file>