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3EC6D-085B-46AD-9E98-416158F94CE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93AF7-BF28-463D-AE1A-61493927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87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66800" y="1573530"/>
            <a:ext cx="7772400" cy="130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44269" y="854709"/>
            <a:ext cx="685546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723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81F08-0E94-41AD-9139-EB14986B5E55}" type="datetime1">
              <a:rPr lang="en-US" smtClean="0"/>
              <a:t>2/22/2021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7230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723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723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26554-BA9D-483C-9804-8275BEDA44D2}" type="datetime1">
              <a:rPr lang="en-US" smtClean="0"/>
              <a:t>2/22/2021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7230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723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723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8D605-BEB4-4402-A703-BB1F22689BF5}" type="datetime1">
              <a:rPr lang="en-US" smtClean="0"/>
              <a:t>2/22/2021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7230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723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723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6A1B-2534-4D13-8FA0-74A979887A27}" type="datetime1">
              <a:rPr lang="en-US" smtClean="0"/>
              <a:t>2/22/2021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7230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723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34D46-3C03-411D-AB3E-F8C83C507728}" type="datetime1">
              <a:rPr lang="en-US" smtClean="0"/>
              <a:t>2/22/2021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7230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4269" y="184150"/>
            <a:ext cx="7129145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4723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9140" y="1800859"/>
            <a:ext cx="7665719" cy="1493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13150" y="6603062"/>
            <a:ext cx="2680970" cy="224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4723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45D02-1B49-4BE6-8797-8E0B4D168C93}" type="datetime1">
              <a:rPr lang="en-US" smtClean="0"/>
              <a:t>2/22/2021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9340" y="6603062"/>
            <a:ext cx="175259" cy="224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47230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5200" y="5715000"/>
            <a:ext cx="2857500" cy="95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81200" y="3657600"/>
            <a:ext cx="5715000" cy="95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67889" y="2894329"/>
            <a:ext cx="54165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Measuring</a:t>
            </a:r>
            <a:r>
              <a:rPr spc="-35" dirty="0"/>
              <a:t> </a:t>
            </a:r>
            <a:r>
              <a:rPr spc="-5" dirty="0"/>
              <a:t>Performance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6800" y="1573530"/>
            <a:ext cx="7772400" cy="130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4269" y="793750"/>
            <a:ext cx="66446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Make the Common Case</a:t>
            </a:r>
            <a:r>
              <a:rPr spc="-85" dirty="0"/>
              <a:t> </a:t>
            </a:r>
            <a:r>
              <a:rPr dirty="0"/>
              <a:t>Fast</a:t>
            </a:r>
          </a:p>
        </p:txBody>
      </p:sp>
      <p:sp>
        <p:nvSpPr>
          <p:cNvPr id="6" name="object 6"/>
          <p:cNvSpPr/>
          <p:nvPr/>
        </p:nvSpPr>
        <p:spPr>
          <a:xfrm>
            <a:off x="1151889" y="1911350"/>
            <a:ext cx="292100" cy="292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9089" y="2409189"/>
            <a:ext cx="256540" cy="256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9089" y="2814320"/>
            <a:ext cx="256540" cy="256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09089" y="4596129"/>
            <a:ext cx="256540" cy="256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9089" y="5336540"/>
            <a:ext cx="256540" cy="2565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82089" y="1790179"/>
            <a:ext cx="7226300" cy="385508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2500" spc="-5" dirty="0">
                <a:latin typeface="Times New Roman"/>
                <a:cs typeface="Times New Roman"/>
              </a:rPr>
              <a:t>In making </a:t>
            </a:r>
            <a:r>
              <a:rPr sz="2500" dirty="0">
                <a:latin typeface="Times New Roman"/>
                <a:cs typeface="Times New Roman"/>
              </a:rPr>
              <a:t>a </a:t>
            </a:r>
            <a:r>
              <a:rPr sz="2500" spc="-5" dirty="0">
                <a:latin typeface="Times New Roman"/>
                <a:cs typeface="Times New Roman"/>
              </a:rPr>
              <a:t>design</a:t>
            </a:r>
            <a:r>
              <a:rPr sz="2500" spc="-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trade-off,</a:t>
            </a:r>
            <a:endParaRPr sz="2500">
              <a:latin typeface="Times New Roman"/>
              <a:cs typeface="Times New Roman"/>
            </a:endParaRPr>
          </a:p>
          <a:p>
            <a:pPr marL="412115">
              <a:lnSpc>
                <a:spcPct val="100000"/>
              </a:lnSpc>
              <a:spcBef>
                <a:spcPts val="690"/>
              </a:spcBef>
            </a:pPr>
            <a:r>
              <a:rPr sz="2200" spc="-5" dirty="0">
                <a:latin typeface="Times New Roman"/>
                <a:cs typeface="Times New Roman"/>
              </a:rPr>
              <a:t>Favor the frequent case </a:t>
            </a:r>
            <a:r>
              <a:rPr sz="2200" dirty="0">
                <a:latin typeface="Times New Roman"/>
                <a:cs typeface="Times New Roman"/>
              </a:rPr>
              <a:t>over </a:t>
            </a:r>
            <a:r>
              <a:rPr sz="2200" spc="-5" dirty="0">
                <a:latin typeface="Times New Roman"/>
                <a:cs typeface="Times New Roman"/>
              </a:rPr>
              <a:t>the infrequent case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because</a:t>
            </a:r>
            <a:endParaRPr sz="2200">
              <a:latin typeface="Times New Roman"/>
              <a:cs typeface="Times New Roman"/>
            </a:endParaRPr>
          </a:p>
          <a:p>
            <a:pPr marL="412115" marR="445134">
              <a:lnSpc>
                <a:spcPct val="100000"/>
              </a:lnSpc>
              <a:spcBef>
                <a:spcPts val="550"/>
              </a:spcBef>
            </a:pP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frequent </a:t>
            </a:r>
            <a:r>
              <a:rPr sz="2200" spc="-10" dirty="0">
                <a:latin typeface="Times New Roman"/>
                <a:cs typeface="Times New Roman"/>
              </a:rPr>
              <a:t>case </a:t>
            </a:r>
            <a:r>
              <a:rPr sz="2200" spc="-5" dirty="0">
                <a:latin typeface="Times New Roman"/>
                <a:cs typeface="Times New Roman"/>
              </a:rPr>
              <a:t>is often simpler and </a:t>
            </a:r>
            <a:r>
              <a:rPr sz="2200" spc="-10" dirty="0">
                <a:latin typeface="Times New Roman"/>
                <a:cs typeface="Times New Roman"/>
              </a:rPr>
              <a:t>can </a:t>
            </a:r>
            <a:r>
              <a:rPr sz="2200" dirty="0">
                <a:latin typeface="Times New Roman"/>
                <a:cs typeface="Times New Roman"/>
              </a:rPr>
              <a:t>be done </a:t>
            </a:r>
            <a:r>
              <a:rPr sz="2200" spc="-5" dirty="0">
                <a:latin typeface="Times New Roman"/>
                <a:cs typeface="Times New Roman"/>
              </a:rPr>
              <a:t>faster  than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infrequent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case</a:t>
            </a:r>
            <a:endParaRPr sz="2200">
              <a:latin typeface="Times New Roman"/>
              <a:cs typeface="Times New Roman"/>
            </a:endParaRPr>
          </a:p>
          <a:p>
            <a:pPr marL="812165" marR="5080" indent="-228600">
              <a:lnSpc>
                <a:spcPct val="100000"/>
              </a:lnSpc>
              <a:spcBef>
                <a:spcPts val="500"/>
              </a:spcBef>
              <a:buChar char="•"/>
              <a:tabLst>
                <a:tab pos="812165" algn="l"/>
                <a:tab pos="812800" algn="l"/>
              </a:tabLst>
            </a:pPr>
            <a:r>
              <a:rPr sz="2000" dirty="0">
                <a:latin typeface="Times New Roman"/>
                <a:cs typeface="Times New Roman"/>
              </a:rPr>
              <a:t>e.g. when </a:t>
            </a:r>
            <a:r>
              <a:rPr sz="2000" spc="-5" dirty="0">
                <a:latin typeface="Times New Roman"/>
                <a:cs typeface="Times New Roman"/>
              </a:rPr>
              <a:t>multiplying </a:t>
            </a:r>
            <a:r>
              <a:rPr sz="2000" dirty="0">
                <a:latin typeface="Times New Roman"/>
                <a:cs typeface="Times New Roman"/>
              </a:rPr>
              <a:t>two numbers, overflow is the infrequent  </a:t>
            </a:r>
            <a:r>
              <a:rPr sz="2000" spc="-5" dirty="0">
                <a:latin typeface="Times New Roman"/>
                <a:cs typeface="Times New Roman"/>
              </a:rPr>
              <a:t>case, </a:t>
            </a:r>
            <a:r>
              <a:rPr sz="2000" spc="5" dirty="0">
                <a:latin typeface="Times New Roman"/>
                <a:cs typeface="Times New Roman"/>
              </a:rPr>
              <a:t>no </a:t>
            </a:r>
            <a:r>
              <a:rPr sz="2000" dirty="0">
                <a:latin typeface="Times New Roman"/>
                <a:cs typeface="Times New Roman"/>
              </a:rPr>
              <a:t>overflow </a:t>
            </a:r>
            <a:r>
              <a:rPr sz="2000" spc="-5" dirty="0">
                <a:latin typeface="Times New Roman"/>
                <a:cs typeface="Times New Roman"/>
              </a:rPr>
              <a:t>is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frequent.</a:t>
            </a:r>
            <a:endParaRPr sz="2000">
              <a:latin typeface="Times New Roman"/>
              <a:cs typeface="Times New Roman"/>
            </a:endParaRPr>
          </a:p>
          <a:p>
            <a:pPr marL="812800" indent="-229235">
              <a:lnSpc>
                <a:spcPct val="100000"/>
              </a:lnSpc>
              <a:spcBef>
                <a:spcPts val="500"/>
              </a:spcBef>
              <a:buChar char="•"/>
              <a:tabLst>
                <a:tab pos="812165" algn="l"/>
                <a:tab pos="812800" algn="l"/>
              </a:tabLst>
            </a:pPr>
            <a:r>
              <a:rPr sz="2000" dirty="0">
                <a:latin typeface="Times New Roman"/>
                <a:cs typeface="Times New Roman"/>
              </a:rPr>
              <a:t>However, system </a:t>
            </a:r>
            <a:r>
              <a:rPr sz="2000" spc="-5" dirty="0">
                <a:latin typeface="Times New Roman"/>
                <a:cs typeface="Times New Roman"/>
              </a:rPr>
              <a:t>will </a:t>
            </a:r>
            <a:r>
              <a:rPr sz="2000" dirty="0">
                <a:latin typeface="Times New Roman"/>
                <a:cs typeface="Times New Roman"/>
              </a:rPr>
              <a:t>slow down when overflow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occurs.</a:t>
            </a:r>
            <a:endParaRPr sz="2000">
              <a:latin typeface="Times New Roman"/>
              <a:cs typeface="Times New Roman"/>
            </a:endParaRPr>
          </a:p>
          <a:p>
            <a:pPr marL="412115" marR="187960">
              <a:lnSpc>
                <a:spcPct val="100000"/>
              </a:lnSpc>
              <a:spcBef>
                <a:spcPts val="550"/>
              </a:spcBef>
            </a:pPr>
            <a:r>
              <a:rPr sz="2200" spc="-5" dirty="0">
                <a:latin typeface="Times New Roman"/>
                <a:cs typeface="Times New Roman"/>
              </a:rPr>
              <a:t>We </a:t>
            </a:r>
            <a:r>
              <a:rPr sz="2200" dirty="0">
                <a:latin typeface="Times New Roman"/>
                <a:cs typeface="Times New Roman"/>
              </a:rPr>
              <a:t>have </a:t>
            </a:r>
            <a:r>
              <a:rPr sz="2200" spc="-5" dirty="0">
                <a:latin typeface="Times New Roman"/>
                <a:cs typeface="Times New Roman"/>
              </a:rPr>
              <a:t>to decide what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frequent </a:t>
            </a:r>
            <a:r>
              <a:rPr sz="2200" spc="-10" dirty="0">
                <a:latin typeface="Times New Roman"/>
                <a:cs typeface="Times New Roman"/>
              </a:rPr>
              <a:t>case </a:t>
            </a:r>
            <a:r>
              <a:rPr sz="2200" spc="-5" dirty="0">
                <a:latin typeface="Times New Roman"/>
                <a:cs typeface="Times New Roman"/>
              </a:rPr>
              <a:t>is </a:t>
            </a:r>
            <a:r>
              <a:rPr sz="2200" dirty="0">
                <a:latin typeface="Times New Roman"/>
                <a:cs typeface="Times New Roman"/>
              </a:rPr>
              <a:t>and how </a:t>
            </a:r>
            <a:r>
              <a:rPr sz="2200" spc="-5" dirty="0">
                <a:latin typeface="Times New Roman"/>
                <a:cs typeface="Times New Roman"/>
              </a:rPr>
              <a:t>much  performance </a:t>
            </a:r>
            <a:r>
              <a:rPr sz="2200" spc="-10" dirty="0">
                <a:latin typeface="Times New Roman"/>
                <a:cs typeface="Times New Roman"/>
              </a:rPr>
              <a:t>can </a:t>
            </a:r>
            <a:r>
              <a:rPr sz="2200" dirty="0">
                <a:latin typeface="Times New Roman"/>
                <a:cs typeface="Times New Roman"/>
              </a:rPr>
              <a:t>be </a:t>
            </a:r>
            <a:r>
              <a:rPr sz="2200" spc="-5" dirty="0">
                <a:latin typeface="Times New Roman"/>
                <a:cs typeface="Times New Roman"/>
              </a:rPr>
              <a:t>improved </a:t>
            </a:r>
            <a:r>
              <a:rPr sz="2200" dirty="0">
                <a:latin typeface="Times New Roman"/>
                <a:cs typeface="Times New Roman"/>
              </a:rPr>
              <a:t>by </a:t>
            </a:r>
            <a:r>
              <a:rPr sz="2200" spc="-5" dirty="0">
                <a:latin typeface="Times New Roman"/>
                <a:cs typeface="Times New Roman"/>
              </a:rPr>
              <a:t>making that case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faster</a:t>
            </a:r>
            <a:endParaRPr sz="2200">
              <a:latin typeface="Times New Roman"/>
              <a:cs typeface="Times New Roman"/>
            </a:endParaRPr>
          </a:p>
          <a:p>
            <a:pPr marL="412115">
              <a:lnSpc>
                <a:spcPct val="100000"/>
              </a:lnSpc>
              <a:spcBef>
                <a:spcPts val="540"/>
              </a:spcBef>
            </a:pPr>
            <a:r>
              <a:rPr sz="2200" spc="-5" dirty="0">
                <a:latin typeface="Times New Roman"/>
                <a:cs typeface="Times New Roman"/>
              </a:rPr>
              <a:t>Amdahl’s law quantify this principle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8689340" y="6603062"/>
            <a:ext cx="30226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6800" y="1573530"/>
            <a:ext cx="7772400" cy="130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4269" y="793750"/>
            <a:ext cx="31629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Amdahl’s</a:t>
            </a:r>
            <a:r>
              <a:rPr sz="4000" spc="5" dirty="0"/>
              <a:t> </a:t>
            </a:r>
            <a:r>
              <a:rPr dirty="0"/>
              <a:t>Law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1233169" y="1882139"/>
            <a:ext cx="292100" cy="292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90370" y="2636520"/>
            <a:ext cx="256539" cy="256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90370" y="3308350"/>
            <a:ext cx="256539" cy="256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82369" y="1824990"/>
            <a:ext cx="7675880" cy="417957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393700" marR="245745">
              <a:lnSpc>
                <a:spcPts val="2700"/>
              </a:lnSpc>
              <a:spcBef>
                <a:spcPts val="439"/>
              </a:spcBef>
            </a:pPr>
            <a:r>
              <a:rPr sz="2500" spc="-5" dirty="0">
                <a:latin typeface="Times New Roman"/>
                <a:cs typeface="Times New Roman"/>
              </a:rPr>
              <a:t>Impact of </a:t>
            </a:r>
            <a:r>
              <a:rPr sz="2500" dirty="0">
                <a:latin typeface="Times New Roman"/>
                <a:cs typeface="Times New Roman"/>
              </a:rPr>
              <a:t>a </a:t>
            </a:r>
            <a:r>
              <a:rPr sz="2500" spc="-5" dirty="0">
                <a:latin typeface="Times New Roman"/>
                <a:cs typeface="Times New Roman"/>
              </a:rPr>
              <a:t>given performance improvement on overall  performance depends on</a:t>
            </a:r>
            <a:endParaRPr sz="2500">
              <a:latin typeface="Times New Roman"/>
              <a:cs typeface="Times New Roman"/>
            </a:endParaRPr>
          </a:p>
          <a:p>
            <a:pPr marL="793750" marR="669290">
              <a:lnSpc>
                <a:spcPts val="2370"/>
              </a:lnSpc>
              <a:spcBef>
                <a:spcPts val="540"/>
              </a:spcBef>
            </a:pPr>
            <a:r>
              <a:rPr sz="2200" spc="-5" dirty="0">
                <a:latin typeface="Times New Roman"/>
                <a:cs typeface="Times New Roman"/>
              </a:rPr>
              <a:t>How much the improvement improves the performance  </a:t>
            </a:r>
            <a:r>
              <a:rPr sz="2200" dirty="0">
                <a:latin typeface="Times New Roman"/>
                <a:cs typeface="Times New Roman"/>
              </a:rPr>
              <a:t>( </a:t>
            </a:r>
            <a:r>
              <a:rPr sz="2200" spc="-5" dirty="0">
                <a:latin typeface="Times New Roman"/>
                <a:cs typeface="Times New Roman"/>
              </a:rPr>
              <a:t>when in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use)</a:t>
            </a:r>
            <a:endParaRPr sz="2200">
              <a:latin typeface="Times New Roman"/>
              <a:cs typeface="Times New Roman"/>
            </a:endParaRPr>
          </a:p>
          <a:p>
            <a:pPr marL="793750">
              <a:lnSpc>
                <a:spcPct val="100000"/>
              </a:lnSpc>
              <a:spcBef>
                <a:spcPts val="259"/>
              </a:spcBef>
            </a:pPr>
            <a:r>
              <a:rPr sz="2200" spc="-5" dirty="0">
                <a:latin typeface="Times New Roman"/>
                <a:cs typeface="Times New Roman"/>
              </a:rPr>
              <a:t>How often the improvement is in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use</a:t>
            </a:r>
            <a:endParaRPr sz="2200">
              <a:latin typeface="Times New Roman"/>
              <a:cs typeface="Times New Roman"/>
            </a:endParaRPr>
          </a:p>
          <a:p>
            <a:pPr marL="434340">
              <a:lnSpc>
                <a:spcPct val="100000"/>
              </a:lnSpc>
              <a:spcBef>
                <a:spcPts val="140"/>
              </a:spcBef>
              <a:tabLst>
                <a:tab pos="4651375" algn="l"/>
              </a:tabLst>
            </a:pPr>
            <a:r>
              <a:rPr sz="2000" dirty="0">
                <a:latin typeface="Times New Roman"/>
                <a:cs typeface="Times New Roman"/>
              </a:rPr>
              <a:t>Execution </a:t>
            </a:r>
            <a:r>
              <a:rPr sz="2000" spc="-5" dirty="0">
                <a:latin typeface="Times New Roman"/>
                <a:cs typeface="Times New Roman"/>
              </a:rPr>
              <a:t>Time </a:t>
            </a:r>
            <a:r>
              <a:rPr sz="1350" spc="22" baseline="-24691" dirty="0">
                <a:latin typeface="Times New Roman"/>
                <a:cs typeface="Times New Roman"/>
              </a:rPr>
              <a:t>new </a:t>
            </a:r>
            <a:r>
              <a:rPr sz="1600" dirty="0">
                <a:latin typeface="Times New Roman"/>
                <a:cs typeface="Times New Roman"/>
              </a:rPr>
              <a:t>= </a:t>
            </a:r>
            <a:r>
              <a:rPr sz="2000" dirty="0">
                <a:latin typeface="Times New Roman"/>
                <a:cs typeface="Times New Roman"/>
              </a:rPr>
              <a:t>Execution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Time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1350" spc="7" baseline="-24691" dirty="0">
                <a:latin typeface="Times New Roman"/>
                <a:cs typeface="Times New Roman"/>
              </a:rPr>
              <a:t>old	</a:t>
            </a:r>
            <a:r>
              <a:rPr sz="2000" spc="-5" dirty="0">
                <a:latin typeface="Times New Roman"/>
                <a:cs typeface="Times New Roman"/>
              </a:rPr>
              <a:t>Fraction </a:t>
            </a:r>
            <a:r>
              <a:rPr sz="1350" spc="15" baseline="-24691" dirty="0">
                <a:latin typeface="Times New Roman"/>
                <a:cs typeface="Times New Roman"/>
              </a:rPr>
              <a:t>unused </a:t>
            </a:r>
            <a:r>
              <a:rPr sz="2000" spc="-5" dirty="0">
                <a:latin typeface="Times New Roman"/>
                <a:cs typeface="Times New Roman"/>
              </a:rPr>
              <a:t>+Fraction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1350" spc="15" baseline="-24691" dirty="0">
                <a:latin typeface="Times New Roman"/>
                <a:cs typeface="Times New Roman"/>
              </a:rPr>
              <a:t>used</a:t>
            </a:r>
            <a:endParaRPr sz="1350" baseline="-24691">
              <a:latin typeface="Times New Roman"/>
              <a:cs typeface="Times New Roman"/>
            </a:endParaRPr>
          </a:p>
          <a:p>
            <a:pPr marL="6323330">
              <a:lnSpc>
                <a:spcPct val="100000"/>
              </a:lnSpc>
              <a:spcBef>
                <a:spcPts val="320"/>
              </a:spcBef>
            </a:pPr>
            <a:r>
              <a:rPr sz="2000" dirty="0">
                <a:latin typeface="Times New Roman"/>
                <a:cs typeface="Times New Roman"/>
              </a:rPr>
              <a:t>Speedup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1350" spc="15" baseline="-24691" dirty="0">
                <a:latin typeface="Times New Roman"/>
                <a:cs typeface="Times New Roman"/>
              </a:rPr>
              <a:t>used</a:t>
            </a:r>
            <a:endParaRPr sz="1350" baseline="-24691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439"/>
              </a:spcBef>
            </a:pPr>
            <a:r>
              <a:rPr sz="2000" dirty="0">
                <a:latin typeface="Times New Roman"/>
                <a:cs typeface="Times New Roman"/>
              </a:rPr>
              <a:t>Where</a:t>
            </a:r>
            <a:endParaRPr sz="2000">
              <a:latin typeface="Times New Roman"/>
              <a:cs typeface="Times New Roman"/>
            </a:endParaRPr>
          </a:p>
          <a:p>
            <a:pPr marL="393700" marR="43180" indent="-342900">
              <a:lnSpc>
                <a:spcPct val="103699"/>
              </a:lnSpc>
              <a:spcBef>
                <a:spcPts val="130"/>
              </a:spcBef>
            </a:pPr>
            <a:r>
              <a:rPr sz="2000" spc="-5" dirty="0">
                <a:latin typeface="Times New Roman"/>
                <a:cs typeface="Times New Roman"/>
              </a:rPr>
              <a:t>Fraction </a:t>
            </a:r>
            <a:r>
              <a:rPr sz="1725" spc="7" baseline="-24154" dirty="0">
                <a:latin typeface="Times New Roman"/>
                <a:cs typeface="Times New Roman"/>
              </a:rPr>
              <a:t>unused</a:t>
            </a:r>
            <a:r>
              <a:rPr sz="1725" spc="442" baseline="-2415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= </a:t>
            </a:r>
            <a:r>
              <a:rPr sz="2000" spc="-5" dirty="0">
                <a:latin typeface="Times New Roman"/>
                <a:cs typeface="Times New Roman"/>
              </a:rPr>
              <a:t>Fraction </a:t>
            </a:r>
            <a:r>
              <a:rPr sz="2000" spc="5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time( </a:t>
            </a:r>
            <a:r>
              <a:rPr sz="2000" dirty="0">
                <a:latin typeface="Times New Roman"/>
                <a:cs typeface="Times New Roman"/>
              </a:rPr>
              <a:t>not instructions) that the improvement </a:t>
            </a:r>
            <a:r>
              <a:rPr sz="2000" spc="-5" dirty="0">
                <a:latin typeface="Times New Roman"/>
                <a:cs typeface="Times New Roman"/>
              </a:rPr>
              <a:t>is  </a:t>
            </a:r>
            <a:r>
              <a:rPr sz="2000" dirty="0">
                <a:latin typeface="Times New Roman"/>
                <a:cs typeface="Times New Roman"/>
              </a:rPr>
              <a:t>not </a:t>
            </a:r>
            <a:r>
              <a:rPr sz="2000" spc="-5" dirty="0">
                <a:latin typeface="Times New Roman"/>
                <a:cs typeface="Times New Roman"/>
              </a:rPr>
              <a:t>in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use.</a:t>
            </a:r>
            <a:endParaRPr sz="20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229"/>
              </a:spcBef>
            </a:pPr>
            <a:r>
              <a:rPr sz="2000" spc="-5" dirty="0">
                <a:latin typeface="Times New Roman"/>
                <a:cs typeface="Times New Roman"/>
              </a:rPr>
              <a:t>Fraction </a:t>
            </a:r>
            <a:r>
              <a:rPr sz="1725" spc="7" baseline="-24154" dirty="0">
                <a:latin typeface="Times New Roman"/>
                <a:cs typeface="Times New Roman"/>
              </a:rPr>
              <a:t>used </a:t>
            </a:r>
            <a:r>
              <a:rPr sz="2000" dirty="0">
                <a:latin typeface="Times New Roman"/>
                <a:cs typeface="Times New Roman"/>
              </a:rPr>
              <a:t>= </a:t>
            </a:r>
            <a:r>
              <a:rPr sz="2000" spc="-5" dirty="0">
                <a:latin typeface="Times New Roman"/>
                <a:cs typeface="Times New Roman"/>
              </a:rPr>
              <a:t>Fraction </a:t>
            </a:r>
            <a:r>
              <a:rPr sz="2000" spc="5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time </a:t>
            </a:r>
            <a:r>
              <a:rPr sz="2000" dirty="0">
                <a:latin typeface="Times New Roman"/>
                <a:cs typeface="Times New Roman"/>
              </a:rPr>
              <a:t>that the improvement </a:t>
            </a:r>
            <a:r>
              <a:rPr sz="2000" spc="-5" dirty="0">
                <a:latin typeface="Times New Roman"/>
                <a:cs typeface="Times New Roman"/>
              </a:rPr>
              <a:t>is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use</a:t>
            </a:r>
            <a:endParaRPr sz="20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550"/>
              </a:spcBef>
            </a:pPr>
            <a:r>
              <a:rPr sz="2000" dirty="0">
                <a:latin typeface="Times New Roman"/>
                <a:cs typeface="Times New Roman"/>
              </a:rPr>
              <a:t>Speedup </a:t>
            </a:r>
            <a:r>
              <a:rPr sz="1725" baseline="-24154" dirty="0">
                <a:latin typeface="Times New Roman"/>
                <a:cs typeface="Times New Roman"/>
              </a:rPr>
              <a:t>used </a:t>
            </a:r>
            <a:r>
              <a:rPr sz="2000" dirty="0">
                <a:latin typeface="Times New Roman"/>
                <a:cs typeface="Times New Roman"/>
              </a:rPr>
              <a:t>= Speedup that occurs when the improvement is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used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67400" y="3581400"/>
            <a:ext cx="143510" cy="838200"/>
          </a:xfrm>
          <a:custGeom>
            <a:avLst/>
            <a:gdLst/>
            <a:ahLst/>
            <a:cxnLst/>
            <a:rect l="l" t="t" r="r" b="b"/>
            <a:pathLst>
              <a:path w="143510" h="838200">
                <a:moveTo>
                  <a:pt x="143510" y="0"/>
                </a:moveTo>
                <a:lnTo>
                  <a:pt x="100787" y="7975"/>
                </a:lnTo>
                <a:lnTo>
                  <a:pt x="61722" y="29667"/>
                </a:lnTo>
                <a:lnTo>
                  <a:pt x="29667" y="61721"/>
                </a:lnTo>
                <a:lnTo>
                  <a:pt x="7975" y="100787"/>
                </a:lnTo>
                <a:lnTo>
                  <a:pt x="0" y="143510"/>
                </a:lnTo>
                <a:lnTo>
                  <a:pt x="0" y="694689"/>
                </a:lnTo>
                <a:lnTo>
                  <a:pt x="7975" y="736925"/>
                </a:lnTo>
                <a:lnTo>
                  <a:pt x="29667" y="775929"/>
                </a:lnTo>
                <a:lnTo>
                  <a:pt x="61722" y="808167"/>
                </a:lnTo>
                <a:lnTo>
                  <a:pt x="100787" y="830102"/>
                </a:lnTo>
                <a:lnTo>
                  <a:pt x="143510" y="8382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67600" y="3581400"/>
            <a:ext cx="1371600" cy="838200"/>
          </a:xfrm>
          <a:custGeom>
            <a:avLst/>
            <a:gdLst/>
            <a:ahLst/>
            <a:cxnLst/>
            <a:rect l="l" t="t" r="r" b="b"/>
            <a:pathLst>
              <a:path w="1371600" h="838200">
                <a:moveTo>
                  <a:pt x="0" y="381000"/>
                </a:moveTo>
                <a:lnTo>
                  <a:pt x="1219200" y="381000"/>
                </a:lnTo>
              </a:path>
              <a:path w="1371600" h="838200">
                <a:moveTo>
                  <a:pt x="1228090" y="838200"/>
                </a:moveTo>
                <a:lnTo>
                  <a:pt x="1270325" y="830102"/>
                </a:lnTo>
                <a:lnTo>
                  <a:pt x="1309329" y="808167"/>
                </a:lnTo>
                <a:lnTo>
                  <a:pt x="1341567" y="775929"/>
                </a:lnTo>
                <a:lnTo>
                  <a:pt x="1363502" y="736925"/>
                </a:lnTo>
                <a:lnTo>
                  <a:pt x="1371600" y="694689"/>
                </a:lnTo>
                <a:lnTo>
                  <a:pt x="1371600" y="143510"/>
                </a:lnTo>
                <a:lnTo>
                  <a:pt x="1363502" y="100787"/>
                </a:lnTo>
                <a:lnTo>
                  <a:pt x="1341567" y="61722"/>
                </a:lnTo>
                <a:lnTo>
                  <a:pt x="1309329" y="29667"/>
                </a:lnTo>
                <a:lnTo>
                  <a:pt x="1270325" y="7975"/>
                </a:lnTo>
                <a:lnTo>
                  <a:pt x="122809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8689340" y="6603062"/>
            <a:ext cx="30226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6800" y="1573530"/>
            <a:ext cx="7772400" cy="130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4269" y="844550"/>
            <a:ext cx="42271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Amdahl’s </a:t>
            </a:r>
            <a:r>
              <a:rPr sz="4000" spc="-5" dirty="0"/>
              <a:t>Law</a:t>
            </a:r>
            <a:r>
              <a:rPr sz="4000" spc="-10" dirty="0"/>
              <a:t> </a:t>
            </a:r>
            <a:r>
              <a:rPr sz="1800" dirty="0"/>
              <a:t>Continued)</a:t>
            </a:r>
            <a:endParaRPr sz="1800"/>
          </a:p>
        </p:txBody>
      </p:sp>
      <p:sp>
        <p:nvSpPr>
          <p:cNvPr id="6" name="object 6"/>
          <p:cNvSpPr/>
          <p:nvPr/>
        </p:nvSpPr>
        <p:spPr>
          <a:xfrm>
            <a:off x="1151889" y="1884679"/>
            <a:ext cx="292100" cy="292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1889" y="2752089"/>
            <a:ext cx="292100" cy="292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93189" y="1748789"/>
            <a:ext cx="7074534" cy="4013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0" marR="93980">
              <a:lnSpc>
                <a:spcPct val="113700"/>
              </a:lnSpc>
              <a:spcBef>
                <a:spcPts val="100"/>
              </a:spcBef>
              <a:tabLst>
                <a:tab pos="1779905" algn="l"/>
              </a:tabLst>
            </a:pPr>
            <a:r>
              <a:rPr sz="2500" spc="-5" dirty="0">
                <a:latin typeface="Times New Roman"/>
                <a:cs typeface="Times New Roman"/>
              </a:rPr>
              <a:t>Fraction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175" baseline="-22988" dirty="0">
                <a:latin typeface="Times New Roman"/>
                <a:cs typeface="Times New Roman"/>
              </a:rPr>
              <a:t>used	</a:t>
            </a:r>
            <a:r>
              <a:rPr sz="2500" dirty="0">
                <a:latin typeface="Times New Roman"/>
                <a:cs typeface="Times New Roman"/>
              </a:rPr>
              <a:t>and </a:t>
            </a:r>
            <a:r>
              <a:rPr sz="2500" spc="-5" dirty="0">
                <a:latin typeface="Times New Roman"/>
                <a:cs typeface="Times New Roman"/>
              </a:rPr>
              <a:t>Fraction </a:t>
            </a:r>
            <a:r>
              <a:rPr sz="2175" baseline="-22988" dirty="0">
                <a:latin typeface="Times New Roman"/>
                <a:cs typeface="Times New Roman"/>
              </a:rPr>
              <a:t>unused </a:t>
            </a:r>
            <a:r>
              <a:rPr sz="2500" spc="-5" dirty="0">
                <a:latin typeface="Times New Roman"/>
                <a:cs typeface="Times New Roman"/>
              </a:rPr>
              <a:t>are computed </a:t>
            </a:r>
            <a:r>
              <a:rPr sz="2500" dirty="0">
                <a:latin typeface="Times New Roman"/>
                <a:cs typeface="Times New Roman"/>
              </a:rPr>
              <a:t>using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the  execution </a:t>
            </a:r>
            <a:r>
              <a:rPr sz="2500" dirty="0">
                <a:latin typeface="Times New Roman"/>
                <a:cs typeface="Times New Roman"/>
              </a:rPr>
              <a:t>time </a:t>
            </a:r>
            <a:r>
              <a:rPr sz="2500" spc="-5" dirty="0">
                <a:latin typeface="Times New Roman"/>
                <a:cs typeface="Times New Roman"/>
              </a:rPr>
              <a:t>before the modification </a:t>
            </a:r>
            <a:r>
              <a:rPr sz="2500" dirty="0">
                <a:latin typeface="Times New Roman"/>
                <a:cs typeface="Times New Roman"/>
              </a:rPr>
              <a:t>is</a:t>
            </a:r>
            <a:r>
              <a:rPr sz="2500" spc="-2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applied</a:t>
            </a:r>
            <a:endParaRPr sz="2500" dirty="0">
              <a:latin typeface="Times New Roman"/>
              <a:cs typeface="Times New Roman"/>
            </a:endParaRPr>
          </a:p>
          <a:p>
            <a:pPr marL="101600">
              <a:lnSpc>
                <a:spcPct val="100000"/>
              </a:lnSpc>
              <a:spcBef>
                <a:spcPts val="630"/>
              </a:spcBef>
            </a:pPr>
            <a:r>
              <a:rPr sz="2500" spc="-5" dirty="0">
                <a:latin typeface="Times New Roman"/>
                <a:cs typeface="Times New Roman"/>
              </a:rPr>
              <a:t>Speedup can be defined as</a:t>
            </a:r>
            <a:endParaRPr sz="2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850" dirty="0">
              <a:latin typeface="Times New Roman"/>
              <a:cs typeface="Times New Roman"/>
            </a:endParaRPr>
          </a:p>
          <a:p>
            <a:pPr marR="1604645" algn="r">
              <a:lnSpc>
                <a:spcPct val="100000"/>
              </a:lnSpc>
            </a:pPr>
            <a:r>
              <a:rPr sz="2200" i="1" dirty="0">
                <a:latin typeface="Times New Roman"/>
                <a:cs typeface="Times New Roman"/>
              </a:rPr>
              <a:t>Speedup = </a:t>
            </a:r>
            <a:r>
              <a:rPr sz="2200" i="1" spc="-5" dirty="0">
                <a:latin typeface="Times New Roman"/>
                <a:cs typeface="Times New Roman"/>
              </a:rPr>
              <a:t>Execution time</a:t>
            </a:r>
            <a:r>
              <a:rPr sz="2200" i="1" spc="-65" dirty="0">
                <a:latin typeface="Times New Roman"/>
                <a:cs typeface="Times New Roman"/>
              </a:rPr>
              <a:t> </a:t>
            </a:r>
            <a:r>
              <a:rPr sz="1875" i="1" spc="7" baseline="-24444" dirty="0">
                <a:latin typeface="Times New Roman"/>
                <a:cs typeface="Times New Roman"/>
              </a:rPr>
              <a:t>old(before)</a:t>
            </a:r>
            <a:endParaRPr sz="1875" baseline="-24444" dirty="0">
              <a:latin typeface="Times New Roman"/>
              <a:cs typeface="Times New Roman"/>
            </a:endParaRPr>
          </a:p>
          <a:p>
            <a:pPr marR="1677670" algn="r">
              <a:lnSpc>
                <a:spcPct val="100000"/>
              </a:lnSpc>
              <a:spcBef>
                <a:spcPts val="910"/>
              </a:spcBef>
            </a:pPr>
            <a:r>
              <a:rPr sz="2200" i="1" spc="-5" dirty="0">
                <a:latin typeface="Times New Roman"/>
                <a:cs typeface="Times New Roman"/>
              </a:rPr>
              <a:t>Execution </a:t>
            </a:r>
            <a:r>
              <a:rPr sz="2200" i="1" spc="-10" dirty="0">
                <a:latin typeface="Times New Roman"/>
                <a:cs typeface="Times New Roman"/>
              </a:rPr>
              <a:t>time</a:t>
            </a:r>
            <a:r>
              <a:rPr sz="2200" i="1" spc="-40" dirty="0">
                <a:latin typeface="Times New Roman"/>
                <a:cs typeface="Times New Roman"/>
              </a:rPr>
              <a:t> </a:t>
            </a:r>
            <a:r>
              <a:rPr sz="1875" i="1" spc="7" baseline="-24444" dirty="0">
                <a:latin typeface="Times New Roman"/>
                <a:cs typeface="Times New Roman"/>
              </a:rPr>
              <a:t>new(after)</a:t>
            </a:r>
            <a:endParaRPr sz="1875" baseline="-24444" dirty="0">
              <a:latin typeface="Times New Roman"/>
              <a:cs typeface="Times New Roman"/>
            </a:endParaRPr>
          </a:p>
          <a:p>
            <a:pPr marL="2874010">
              <a:lnSpc>
                <a:spcPct val="100000"/>
              </a:lnSpc>
              <a:spcBef>
                <a:spcPts val="910"/>
              </a:spcBef>
              <a:tabLst>
                <a:tab pos="4323715" algn="l"/>
                <a:tab pos="5692775" algn="l"/>
              </a:tabLst>
            </a:pPr>
            <a:r>
              <a:rPr sz="2200" strike="sngStrike" dirty="0">
                <a:latin typeface="Times New Roman"/>
                <a:cs typeface="Times New Roman"/>
              </a:rPr>
              <a:t> 	1	</a:t>
            </a:r>
            <a:endParaRPr sz="2200" dirty="0">
              <a:latin typeface="Times New Roman"/>
              <a:cs typeface="Times New Roman"/>
            </a:endParaRPr>
          </a:p>
          <a:p>
            <a:pPr marR="1129030" algn="r">
              <a:lnSpc>
                <a:spcPct val="100000"/>
              </a:lnSpc>
              <a:spcBef>
                <a:spcPts val="550"/>
              </a:spcBef>
              <a:tabLst>
                <a:tab pos="538480" algn="l"/>
              </a:tabLst>
            </a:pPr>
            <a:r>
              <a:rPr sz="2200" i="1" dirty="0">
                <a:latin typeface="Times New Roman"/>
                <a:cs typeface="Times New Roman"/>
              </a:rPr>
              <a:t>=	</a:t>
            </a:r>
            <a:r>
              <a:rPr sz="2200" i="1" spc="-5" dirty="0">
                <a:latin typeface="Times New Roman"/>
                <a:cs typeface="Times New Roman"/>
              </a:rPr>
              <a:t>Fraction </a:t>
            </a:r>
            <a:r>
              <a:rPr sz="1875" i="1" spc="15" baseline="-24444" dirty="0">
                <a:latin typeface="Times New Roman"/>
                <a:cs typeface="Times New Roman"/>
              </a:rPr>
              <a:t>unused </a:t>
            </a:r>
            <a:r>
              <a:rPr sz="2200" i="1" spc="-5" dirty="0">
                <a:latin typeface="Times New Roman"/>
                <a:cs typeface="Times New Roman"/>
              </a:rPr>
              <a:t>+Fraction</a:t>
            </a:r>
            <a:r>
              <a:rPr sz="2200" i="1" spc="-50" dirty="0">
                <a:latin typeface="Times New Roman"/>
                <a:cs typeface="Times New Roman"/>
              </a:rPr>
              <a:t> </a:t>
            </a:r>
            <a:r>
              <a:rPr sz="1875" i="1" spc="7" baseline="-24444" dirty="0">
                <a:latin typeface="Times New Roman"/>
                <a:cs typeface="Times New Roman"/>
              </a:rPr>
              <a:t>used</a:t>
            </a:r>
            <a:endParaRPr sz="1875" baseline="-24444" dirty="0">
              <a:latin typeface="Times New Roman"/>
              <a:cs typeface="Times New Roman"/>
            </a:endParaRPr>
          </a:p>
          <a:p>
            <a:pPr marR="1068070" algn="r">
              <a:lnSpc>
                <a:spcPct val="100000"/>
              </a:lnSpc>
              <a:spcBef>
                <a:spcPts val="910"/>
              </a:spcBef>
            </a:pPr>
            <a:r>
              <a:rPr sz="2200" i="1" dirty="0">
                <a:latin typeface="Times New Roman"/>
                <a:cs typeface="Times New Roman"/>
              </a:rPr>
              <a:t>Speedup</a:t>
            </a:r>
            <a:r>
              <a:rPr sz="2200" i="1" spc="-75" dirty="0">
                <a:latin typeface="Times New Roman"/>
                <a:cs typeface="Times New Roman"/>
              </a:rPr>
              <a:t> </a:t>
            </a:r>
            <a:r>
              <a:rPr sz="1875" i="1" spc="7" baseline="-24444" dirty="0">
                <a:latin typeface="Times New Roman"/>
                <a:cs typeface="Times New Roman"/>
              </a:rPr>
              <a:t>used</a:t>
            </a:r>
            <a:endParaRPr sz="1875" baseline="-24444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43400" y="4038600"/>
            <a:ext cx="2667000" cy="0"/>
          </a:xfrm>
          <a:custGeom>
            <a:avLst/>
            <a:gdLst/>
            <a:ahLst/>
            <a:cxnLst/>
            <a:rect l="l" t="t" r="r" b="b"/>
            <a:pathLst>
              <a:path w="2667000">
                <a:moveTo>
                  <a:pt x="0" y="0"/>
                </a:moveTo>
                <a:lnTo>
                  <a:pt x="266700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6000" y="5410200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>
                <a:moveTo>
                  <a:pt x="0" y="0"/>
                </a:moveTo>
                <a:lnTo>
                  <a:pt x="137160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8689340" y="6603062"/>
            <a:ext cx="30226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6800" y="1573530"/>
            <a:ext cx="7772400" cy="130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4269" y="519429"/>
            <a:ext cx="3365500" cy="97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Amdahl’s</a:t>
            </a:r>
            <a:r>
              <a:rPr spc="-85" dirty="0"/>
              <a:t> </a:t>
            </a:r>
            <a:r>
              <a:rPr dirty="0"/>
              <a:t>Law</a:t>
            </a:r>
          </a:p>
          <a:p>
            <a:pPr marL="12700">
              <a:lnSpc>
                <a:spcPct val="100000"/>
              </a:lnSpc>
            </a:pPr>
            <a:r>
              <a:rPr sz="1800" dirty="0"/>
              <a:t>(Continued)</a:t>
            </a:r>
            <a:endParaRPr sz="1800"/>
          </a:p>
        </p:txBody>
      </p:sp>
      <p:sp>
        <p:nvSpPr>
          <p:cNvPr id="6" name="object 6"/>
          <p:cNvSpPr/>
          <p:nvPr/>
        </p:nvSpPr>
        <p:spPr>
          <a:xfrm>
            <a:off x="1151889" y="1795779"/>
            <a:ext cx="292100" cy="292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75689" y="1734438"/>
            <a:ext cx="7134859" cy="428053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19100" algn="just">
              <a:lnSpc>
                <a:spcPct val="100000"/>
              </a:lnSpc>
              <a:spcBef>
                <a:spcPts val="370"/>
              </a:spcBef>
            </a:pPr>
            <a:r>
              <a:rPr sz="2100" dirty="0">
                <a:latin typeface="Times New Roman"/>
                <a:cs typeface="Times New Roman"/>
              </a:rPr>
              <a:t>The law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states</a:t>
            </a:r>
            <a:endParaRPr sz="2100">
              <a:latin typeface="Times New Roman"/>
              <a:cs typeface="Times New Roman"/>
            </a:endParaRPr>
          </a:p>
          <a:p>
            <a:pPr marL="419100" marR="43180" indent="41910" algn="just">
              <a:lnSpc>
                <a:spcPts val="2160"/>
              </a:lnSpc>
              <a:spcBef>
                <a:spcPts val="535"/>
              </a:spcBef>
            </a:pPr>
            <a:r>
              <a:rPr sz="2000" dirty="0">
                <a:latin typeface="Times New Roman"/>
                <a:cs typeface="Times New Roman"/>
              </a:rPr>
              <a:t>“ Performance improvement </a:t>
            </a:r>
            <a:r>
              <a:rPr sz="2000" spc="-5" dirty="0">
                <a:latin typeface="Times New Roman"/>
                <a:cs typeface="Times New Roman"/>
              </a:rPr>
              <a:t>to </a:t>
            </a:r>
            <a:r>
              <a:rPr sz="2000" spc="5" dirty="0">
                <a:latin typeface="Times New Roman"/>
                <a:cs typeface="Times New Roman"/>
              </a:rPr>
              <a:t>be </a:t>
            </a:r>
            <a:r>
              <a:rPr sz="2000" dirty="0">
                <a:latin typeface="Times New Roman"/>
                <a:cs typeface="Times New Roman"/>
              </a:rPr>
              <a:t>gained from using some faster  </a:t>
            </a:r>
            <a:r>
              <a:rPr sz="2000" spc="5" dirty="0">
                <a:latin typeface="Times New Roman"/>
                <a:cs typeface="Times New Roman"/>
              </a:rPr>
              <a:t>mode </a:t>
            </a:r>
            <a:r>
              <a:rPr sz="2000" dirty="0">
                <a:latin typeface="Times New Roman"/>
                <a:cs typeface="Times New Roman"/>
              </a:rPr>
              <a:t>of execution </a:t>
            </a:r>
            <a:r>
              <a:rPr sz="2000" spc="-5" dirty="0">
                <a:latin typeface="Times New Roman"/>
                <a:cs typeface="Times New Roman"/>
              </a:rPr>
              <a:t>is limited </a:t>
            </a:r>
            <a:r>
              <a:rPr sz="2000" spc="5" dirty="0">
                <a:latin typeface="Times New Roman"/>
                <a:cs typeface="Times New Roman"/>
              </a:rPr>
              <a:t>by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fraction </a:t>
            </a:r>
            <a:r>
              <a:rPr sz="2000" dirty="0">
                <a:latin typeface="Times New Roman"/>
                <a:cs typeface="Times New Roman"/>
              </a:rPr>
              <a:t>of the </a:t>
            </a:r>
            <a:r>
              <a:rPr sz="2000" spc="-5" dirty="0">
                <a:latin typeface="Times New Roman"/>
                <a:cs typeface="Times New Roman"/>
              </a:rPr>
              <a:t>time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faster  </a:t>
            </a:r>
            <a:r>
              <a:rPr sz="2000" spc="5" dirty="0">
                <a:latin typeface="Times New Roman"/>
                <a:cs typeface="Times New Roman"/>
              </a:rPr>
              <a:t>mode </a:t>
            </a:r>
            <a:r>
              <a:rPr sz="2000" spc="-5" dirty="0">
                <a:latin typeface="Times New Roman"/>
                <a:cs typeface="Times New Roman"/>
              </a:rPr>
              <a:t>can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used”</a:t>
            </a:r>
            <a:endParaRPr sz="2000">
              <a:latin typeface="Times New Roman"/>
              <a:cs typeface="Times New Roman"/>
            </a:endParaRPr>
          </a:p>
          <a:p>
            <a:pPr marL="1031240" marR="1297940" indent="-955040">
              <a:lnSpc>
                <a:spcPts val="2130"/>
              </a:lnSpc>
              <a:spcBef>
                <a:spcPts val="65"/>
              </a:spcBef>
              <a:tabLst>
                <a:tab pos="5781675" algn="l"/>
              </a:tabLst>
            </a:pPr>
            <a:r>
              <a:rPr sz="1600" spc="-5" dirty="0">
                <a:latin typeface="Times New Roman"/>
                <a:cs typeface="Times New Roman"/>
              </a:rPr>
              <a:t>Speedup </a:t>
            </a:r>
            <a:r>
              <a:rPr sz="1600" dirty="0">
                <a:latin typeface="Times New Roman"/>
                <a:cs typeface="Times New Roman"/>
              </a:rPr>
              <a:t>=  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Performance for entire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task using</a:t>
            </a:r>
            <a:r>
              <a:rPr sz="1600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enhancement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Performance for entire </a:t>
            </a:r>
            <a:r>
              <a:rPr sz="1600" dirty="0">
                <a:latin typeface="Times New Roman"/>
                <a:cs typeface="Times New Roman"/>
              </a:rPr>
              <a:t>task </a:t>
            </a:r>
            <a:r>
              <a:rPr sz="1600" spc="-5" dirty="0">
                <a:latin typeface="Times New Roman"/>
                <a:cs typeface="Times New Roman"/>
              </a:rPr>
              <a:t>without </a:t>
            </a:r>
            <a:r>
              <a:rPr sz="1600" dirty="0">
                <a:latin typeface="Times New Roman"/>
                <a:cs typeface="Times New Roman"/>
              </a:rPr>
              <a:t>using the </a:t>
            </a:r>
            <a:r>
              <a:rPr sz="1600" spc="-5" dirty="0">
                <a:latin typeface="Times New Roman"/>
                <a:cs typeface="Times New Roman"/>
              </a:rPr>
              <a:t>enhancement</a:t>
            </a:r>
            <a:endParaRPr sz="16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90"/>
              </a:spcBef>
            </a:pPr>
            <a:r>
              <a:rPr sz="1600" spc="-5" dirty="0">
                <a:latin typeface="Times New Roman"/>
                <a:cs typeface="Times New Roman"/>
              </a:rPr>
              <a:t>Or</a:t>
            </a:r>
            <a:endParaRPr sz="1600">
              <a:latin typeface="Times New Roman"/>
              <a:cs typeface="Times New Roman"/>
            </a:endParaRPr>
          </a:p>
          <a:p>
            <a:pPr marL="1031240" marR="560070" indent="-955040">
              <a:lnSpc>
                <a:spcPts val="2130"/>
              </a:lnSpc>
              <a:spcBef>
                <a:spcPts val="100"/>
              </a:spcBef>
            </a:pPr>
            <a:r>
              <a:rPr sz="1600" spc="-5" dirty="0">
                <a:latin typeface="Times New Roman"/>
                <a:cs typeface="Times New Roman"/>
              </a:rPr>
              <a:t>Speedup </a:t>
            </a:r>
            <a:r>
              <a:rPr sz="1600" dirty="0">
                <a:latin typeface="Times New Roman"/>
                <a:cs typeface="Times New Roman"/>
              </a:rPr>
              <a:t>= </a:t>
            </a:r>
            <a:r>
              <a:rPr sz="1600" spc="-5" dirty="0">
                <a:latin typeface="Times New Roman"/>
                <a:cs typeface="Times New Roman"/>
              </a:rPr>
              <a:t>Execution time for </a:t>
            </a:r>
            <a:r>
              <a:rPr sz="1600" dirty="0">
                <a:latin typeface="Times New Roman"/>
                <a:cs typeface="Times New Roman"/>
              </a:rPr>
              <a:t>the </a:t>
            </a:r>
            <a:r>
              <a:rPr sz="1600" spc="-5" dirty="0">
                <a:latin typeface="Times New Roman"/>
                <a:cs typeface="Times New Roman"/>
              </a:rPr>
              <a:t>entire work without </a:t>
            </a:r>
            <a:r>
              <a:rPr sz="1600" dirty="0">
                <a:latin typeface="Times New Roman"/>
                <a:cs typeface="Times New Roman"/>
              </a:rPr>
              <a:t>using the </a:t>
            </a:r>
            <a:r>
              <a:rPr sz="1600" spc="-5" dirty="0">
                <a:latin typeface="Times New Roman"/>
                <a:cs typeface="Times New Roman"/>
              </a:rPr>
              <a:t>enhancement  </a:t>
            </a:r>
            <a:r>
              <a:rPr sz="1600" dirty="0">
                <a:latin typeface="Times New Roman"/>
                <a:cs typeface="Times New Roman"/>
              </a:rPr>
              <a:t>Execution </a:t>
            </a:r>
            <a:r>
              <a:rPr sz="1600" spc="-5" dirty="0">
                <a:latin typeface="Times New Roman"/>
                <a:cs typeface="Times New Roman"/>
              </a:rPr>
              <a:t>time for entire </a:t>
            </a:r>
            <a:r>
              <a:rPr sz="1600" dirty="0">
                <a:latin typeface="Times New Roman"/>
                <a:cs typeface="Times New Roman"/>
              </a:rPr>
              <a:t>task using the </a:t>
            </a:r>
            <a:r>
              <a:rPr sz="1600" spc="-5" dirty="0">
                <a:latin typeface="Times New Roman"/>
                <a:cs typeface="Times New Roman"/>
              </a:rPr>
              <a:t>enhancement </a:t>
            </a:r>
            <a:r>
              <a:rPr sz="1600" dirty="0">
                <a:latin typeface="Times New Roman"/>
                <a:cs typeface="Times New Roman"/>
              </a:rPr>
              <a:t>when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possible</a:t>
            </a:r>
            <a:endParaRPr sz="1600">
              <a:latin typeface="Times New Roman"/>
              <a:cs typeface="Times New Roman"/>
            </a:endParaRPr>
          </a:p>
          <a:p>
            <a:pPr marR="3700145" algn="r">
              <a:lnSpc>
                <a:spcPct val="100000"/>
              </a:lnSpc>
              <a:spcBef>
                <a:spcPts val="70"/>
              </a:spcBef>
            </a:pPr>
            <a:r>
              <a:rPr sz="2000" i="1" dirty="0">
                <a:latin typeface="Times New Roman"/>
                <a:cs typeface="Times New Roman"/>
              </a:rPr>
              <a:t>Speedup = </a:t>
            </a:r>
            <a:r>
              <a:rPr sz="2000" i="1" spc="-5" dirty="0">
                <a:latin typeface="Times New Roman"/>
                <a:cs typeface="Times New Roman"/>
              </a:rPr>
              <a:t>Execution time</a:t>
            </a:r>
            <a:r>
              <a:rPr sz="2000" i="1" spc="65" dirty="0">
                <a:latin typeface="Times New Roman"/>
                <a:cs typeface="Times New Roman"/>
              </a:rPr>
              <a:t> </a:t>
            </a:r>
            <a:r>
              <a:rPr sz="1575" i="1" spc="-7" baseline="-23809" dirty="0">
                <a:latin typeface="Times New Roman"/>
                <a:cs typeface="Times New Roman"/>
              </a:rPr>
              <a:t>old(before)</a:t>
            </a:r>
            <a:endParaRPr sz="1575" baseline="-23809">
              <a:latin typeface="Times New Roman"/>
              <a:cs typeface="Times New Roman"/>
            </a:endParaRPr>
          </a:p>
          <a:p>
            <a:pPr marR="3637915" algn="r">
              <a:lnSpc>
                <a:spcPct val="100000"/>
              </a:lnSpc>
              <a:spcBef>
                <a:spcPts val="430"/>
              </a:spcBef>
            </a:pPr>
            <a:r>
              <a:rPr sz="2000" i="1" spc="-5" dirty="0">
                <a:latin typeface="Times New Roman"/>
                <a:cs typeface="Times New Roman"/>
              </a:rPr>
              <a:t>Execution time </a:t>
            </a:r>
            <a:r>
              <a:rPr sz="1575" i="1" spc="-7" baseline="-23809" dirty="0">
                <a:latin typeface="Times New Roman"/>
                <a:cs typeface="Times New Roman"/>
              </a:rPr>
              <a:t>new(after)</a:t>
            </a:r>
            <a:endParaRPr sz="1575" baseline="-23809">
              <a:latin typeface="Times New Roman"/>
              <a:cs typeface="Times New Roman"/>
            </a:endParaRPr>
          </a:p>
          <a:p>
            <a:pPr marL="944244">
              <a:lnSpc>
                <a:spcPct val="100000"/>
              </a:lnSpc>
              <a:spcBef>
                <a:spcPts val="490"/>
              </a:spcBef>
              <a:tabLst>
                <a:tab pos="2893695" algn="l"/>
                <a:tab pos="4333875" algn="l"/>
              </a:tabLst>
            </a:pPr>
            <a:r>
              <a:rPr sz="1800" i="1" dirty="0">
                <a:latin typeface="Times New Roman"/>
                <a:cs typeface="Times New Roman"/>
              </a:rPr>
              <a:t>=</a:t>
            </a:r>
            <a:r>
              <a:rPr sz="180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	</a:t>
            </a:r>
            <a:endParaRPr sz="1800">
              <a:latin typeface="Times New Roman"/>
              <a:cs typeface="Times New Roman"/>
            </a:endParaRPr>
          </a:p>
          <a:p>
            <a:pPr marL="1059815">
              <a:lnSpc>
                <a:spcPct val="100000"/>
              </a:lnSpc>
              <a:spcBef>
                <a:spcPts val="110"/>
              </a:spcBef>
            </a:pPr>
            <a:r>
              <a:rPr sz="1800" i="1" dirty="0">
                <a:latin typeface="Times New Roman"/>
                <a:cs typeface="Times New Roman"/>
              </a:rPr>
              <a:t>(1- </a:t>
            </a:r>
            <a:r>
              <a:rPr sz="1800" i="1" spc="-5" dirty="0">
                <a:latin typeface="Times New Roman"/>
                <a:cs typeface="Times New Roman"/>
              </a:rPr>
              <a:t>Fraction </a:t>
            </a:r>
            <a:r>
              <a:rPr sz="1200" i="1" baseline="-24305" dirty="0">
                <a:latin typeface="Times New Roman"/>
                <a:cs typeface="Times New Roman"/>
              </a:rPr>
              <a:t>enhanced </a:t>
            </a:r>
            <a:r>
              <a:rPr sz="1800" i="1" spc="-5" dirty="0">
                <a:latin typeface="Times New Roman"/>
                <a:cs typeface="Times New Roman"/>
              </a:rPr>
              <a:t>)+Fraction</a:t>
            </a:r>
            <a:r>
              <a:rPr sz="1800" i="1" spc="35" dirty="0">
                <a:latin typeface="Times New Roman"/>
                <a:cs typeface="Times New Roman"/>
              </a:rPr>
              <a:t> </a:t>
            </a:r>
            <a:r>
              <a:rPr sz="1200" i="1" baseline="-24305" dirty="0">
                <a:latin typeface="Times New Roman"/>
                <a:cs typeface="Times New Roman"/>
              </a:rPr>
              <a:t>enhanced</a:t>
            </a:r>
            <a:endParaRPr sz="1200" baseline="-24305">
              <a:latin typeface="Times New Roman"/>
              <a:cs typeface="Times New Roman"/>
            </a:endParaRPr>
          </a:p>
          <a:p>
            <a:pPr marL="3145790">
              <a:lnSpc>
                <a:spcPct val="100000"/>
              </a:lnSpc>
              <a:spcBef>
                <a:spcPts val="620"/>
              </a:spcBef>
            </a:pPr>
            <a:r>
              <a:rPr sz="2700" i="1" baseline="10802" dirty="0">
                <a:latin typeface="Times New Roman"/>
                <a:cs typeface="Times New Roman"/>
              </a:rPr>
              <a:t>Speedup</a:t>
            </a:r>
            <a:r>
              <a:rPr sz="2700" i="1" spc="-15" baseline="10802" dirty="0">
                <a:latin typeface="Times New Roman"/>
                <a:cs typeface="Times New Roman"/>
              </a:rPr>
              <a:t> </a:t>
            </a:r>
            <a:r>
              <a:rPr sz="800" i="1" dirty="0">
                <a:latin typeface="Times New Roman"/>
                <a:cs typeface="Times New Roman"/>
              </a:rPr>
              <a:t>enhanced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57400" y="4114800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4800" y="5638800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>
                <a:moveTo>
                  <a:pt x="0" y="0"/>
                </a:moveTo>
                <a:lnTo>
                  <a:pt x="137160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86000" y="4724400"/>
            <a:ext cx="2362200" cy="0"/>
          </a:xfrm>
          <a:custGeom>
            <a:avLst/>
            <a:gdLst/>
            <a:ahLst/>
            <a:cxnLst/>
            <a:rect l="l" t="t" r="r" b="b"/>
            <a:pathLst>
              <a:path w="2362200">
                <a:moveTo>
                  <a:pt x="0" y="0"/>
                </a:moveTo>
                <a:lnTo>
                  <a:pt x="236220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8689340" y="6603062"/>
            <a:ext cx="30226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6800" y="1573530"/>
            <a:ext cx="7772400" cy="130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4269" y="854709"/>
            <a:ext cx="2578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An</a:t>
            </a:r>
            <a:r>
              <a:rPr sz="4000" spc="-70" dirty="0"/>
              <a:t> </a:t>
            </a:r>
            <a:r>
              <a:rPr sz="4000" spc="-5" dirty="0"/>
              <a:t>Example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1151889" y="1819910"/>
            <a:ext cx="292100" cy="292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1889" y="3676650"/>
            <a:ext cx="292100" cy="292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46530" y="1721484"/>
            <a:ext cx="7110095" cy="44545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425"/>
              </a:spcBef>
            </a:pPr>
            <a:r>
              <a:rPr sz="2500" spc="-5" dirty="0">
                <a:latin typeface="Times New Roman"/>
                <a:cs typeface="Times New Roman"/>
              </a:rPr>
              <a:t>Problem.</a:t>
            </a:r>
            <a:endParaRPr sz="2500" dirty="0">
              <a:latin typeface="Times New Roman"/>
              <a:cs typeface="Times New Roman"/>
            </a:endParaRPr>
          </a:p>
          <a:p>
            <a:pPr marL="47625" marR="17780" indent="-22860">
              <a:lnSpc>
                <a:spcPts val="2160"/>
              </a:lnSpc>
              <a:spcBef>
                <a:spcPts val="530"/>
              </a:spcBef>
            </a:pPr>
            <a:r>
              <a:rPr sz="2000" dirty="0">
                <a:latin typeface="Times New Roman"/>
                <a:cs typeface="Times New Roman"/>
              </a:rPr>
              <a:t>An enhancement </a:t>
            </a:r>
            <a:r>
              <a:rPr sz="2000" spc="-5" dirty="0">
                <a:latin typeface="Times New Roman"/>
                <a:cs typeface="Times New Roman"/>
              </a:rPr>
              <a:t>is </a:t>
            </a:r>
            <a:r>
              <a:rPr sz="2000" dirty="0">
                <a:latin typeface="Times New Roman"/>
                <a:cs typeface="Times New Roman"/>
              </a:rPr>
              <a:t>made </a:t>
            </a:r>
            <a:r>
              <a:rPr sz="2000" spc="-5" dirty="0">
                <a:latin typeface="Times New Roman"/>
                <a:cs typeface="Times New Roman"/>
              </a:rPr>
              <a:t>to </a:t>
            </a:r>
            <a:r>
              <a:rPr sz="2000" dirty="0">
                <a:latin typeface="Times New Roman"/>
                <a:cs typeface="Times New Roman"/>
              </a:rPr>
              <a:t>a processor </a:t>
            </a:r>
            <a:r>
              <a:rPr sz="2000" spc="5" dirty="0">
                <a:latin typeface="Times New Roman"/>
                <a:cs typeface="Times New Roman"/>
              </a:rPr>
              <a:t>of </a:t>
            </a:r>
            <a:r>
              <a:rPr sz="2000" dirty="0">
                <a:latin typeface="Times New Roman"/>
                <a:cs typeface="Times New Roman"/>
              </a:rPr>
              <a:t>a server system. The new  CPU </a:t>
            </a:r>
            <a:r>
              <a:rPr sz="2000" spc="-5" dirty="0">
                <a:latin typeface="Times New Roman"/>
                <a:cs typeface="Times New Roman"/>
              </a:rPr>
              <a:t>time is </a:t>
            </a:r>
            <a:r>
              <a:rPr sz="2000" spc="5" dirty="0">
                <a:latin typeface="Times New Roman"/>
                <a:cs typeface="Times New Roman"/>
              </a:rPr>
              <a:t>20 </a:t>
            </a:r>
            <a:r>
              <a:rPr sz="2000" spc="-5" dirty="0">
                <a:latin typeface="Times New Roman"/>
                <a:cs typeface="Times New Roman"/>
              </a:rPr>
              <a:t>times faster than </a:t>
            </a:r>
            <a:r>
              <a:rPr sz="2000" dirty="0">
                <a:latin typeface="Times New Roman"/>
                <a:cs typeface="Times New Roman"/>
              </a:rPr>
              <a:t>original. If the original CPU </a:t>
            </a:r>
            <a:r>
              <a:rPr sz="2000" spc="-5" dirty="0">
                <a:latin typeface="Times New Roman"/>
                <a:cs typeface="Times New Roman"/>
              </a:rPr>
              <a:t>is </a:t>
            </a:r>
            <a:r>
              <a:rPr sz="2000" spc="5" dirty="0">
                <a:latin typeface="Times New Roman"/>
                <a:cs typeface="Times New Roman"/>
              </a:rPr>
              <a:t>busy  </a:t>
            </a:r>
            <a:r>
              <a:rPr sz="2000" spc="-5" dirty="0">
                <a:latin typeface="Times New Roman"/>
                <a:cs typeface="Times New Roman"/>
              </a:rPr>
              <a:t>with </a:t>
            </a:r>
            <a:r>
              <a:rPr sz="2000" dirty="0">
                <a:latin typeface="Times New Roman"/>
                <a:cs typeface="Times New Roman"/>
              </a:rPr>
              <a:t>computation </a:t>
            </a:r>
            <a:r>
              <a:rPr sz="2000" spc="5" dirty="0">
                <a:latin typeface="Times New Roman"/>
                <a:cs typeface="Times New Roman"/>
              </a:rPr>
              <a:t>35% of </a:t>
            </a:r>
            <a:r>
              <a:rPr sz="2000" spc="-5" dirty="0">
                <a:latin typeface="Times New Roman"/>
                <a:cs typeface="Times New Roman"/>
              </a:rPr>
              <a:t>the time </a:t>
            </a:r>
            <a:r>
              <a:rPr sz="2000" dirty="0">
                <a:latin typeface="Times New Roman"/>
                <a:cs typeface="Times New Roman"/>
              </a:rPr>
              <a:t>and </a:t>
            </a:r>
            <a:r>
              <a:rPr sz="2000" spc="-5" dirty="0">
                <a:latin typeface="Times New Roman"/>
                <a:cs typeface="Times New Roman"/>
              </a:rPr>
              <a:t>is waiting </a:t>
            </a:r>
            <a:r>
              <a:rPr sz="2000" dirty="0">
                <a:latin typeface="Times New Roman"/>
                <a:cs typeface="Times New Roman"/>
              </a:rPr>
              <a:t>for </a:t>
            </a:r>
            <a:r>
              <a:rPr sz="2000" spc="-5" dirty="0">
                <a:latin typeface="Times New Roman"/>
                <a:cs typeface="Times New Roman"/>
              </a:rPr>
              <a:t>I/O </a:t>
            </a:r>
            <a:r>
              <a:rPr sz="2000" dirty="0">
                <a:latin typeface="Times New Roman"/>
                <a:cs typeface="Times New Roman"/>
              </a:rPr>
              <a:t>65% of the  </a:t>
            </a:r>
            <a:r>
              <a:rPr sz="2000" spc="-5" dirty="0">
                <a:latin typeface="Times New Roman"/>
                <a:cs typeface="Times New Roman"/>
              </a:rPr>
              <a:t>time, </a:t>
            </a:r>
            <a:r>
              <a:rPr sz="2000" dirty="0">
                <a:latin typeface="Times New Roman"/>
                <a:cs typeface="Times New Roman"/>
              </a:rPr>
              <a:t>what is the overall speedup gained </a:t>
            </a:r>
            <a:r>
              <a:rPr sz="2000" spc="5" dirty="0">
                <a:latin typeface="Times New Roman"/>
                <a:cs typeface="Times New Roman"/>
              </a:rPr>
              <a:t>by </a:t>
            </a:r>
            <a:r>
              <a:rPr sz="2000" dirty="0">
                <a:latin typeface="Times New Roman"/>
                <a:cs typeface="Times New Roman"/>
              </a:rPr>
              <a:t>incorporating the  enhancement.</a:t>
            </a:r>
          </a:p>
          <a:p>
            <a:pPr marL="47625">
              <a:lnSpc>
                <a:spcPct val="100000"/>
              </a:lnSpc>
              <a:spcBef>
                <a:spcPts val="290"/>
              </a:spcBef>
            </a:pPr>
            <a:r>
              <a:rPr sz="2500" spc="-5" dirty="0">
                <a:latin typeface="Times New Roman"/>
                <a:cs typeface="Times New Roman"/>
              </a:rPr>
              <a:t>Solution.</a:t>
            </a:r>
            <a:endParaRPr sz="2500" dirty="0">
              <a:latin typeface="Times New Roman"/>
              <a:cs typeface="Times New Roman"/>
            </a:endParaRPr>
          </a:p>
          <a:p>
            <a:pPr marL="2456815">
              <a:lnSpc>
                <a:spcPct val="100000"/>
              </a:lnSpc>
              <a:spcBef>
                <a:spcPts val="320"/>
              </a:spcBef>
            </a:pPr>
            <a:r>
              <a:rPr sz="2000" i="1" spc="-5" dirty="0">
                <a:latin typeface="Times New Roman"/>
                <a:cs typeface="Times New Roman"/>
              </a:rPr>
              <a:t>Fraction </a:t>
            </a:r>
            <a:r>
              <a:rPr sz="1725" i="1" spc="7" baseline="-24154" dirty="0">
                <a:latin typeface="Times New Roman"/>
                <a:cs typeface="Times New Roman"/>
              </a:rPr>
              <a:t>enhanced </a:t>
            </a:r>
            <a:r>
              <a:rPr sz="2000" i="1" dirty="0">
                <a:latin typeface="Times New Roman"/>
                <a:cs typeface="Times New Roman"/>
              </a:rPr>
              <a:t>=</a:t>
            </a:r>
            <a:r>
              <a:rPr sz="2000" i="1" spc="-60" dirty="0">
                <a:latin typeface="Times New Roman"/>
                <a:cs typeface="Times New Roman"/>
              </a:rPr>
              <a:t> </a:t>
            </a:r>
            <a:r>
              <a:rPr sz="2000" i="1" spc="5" dirty="0">
                <a:latin typeface="Times New Roman"/>
                <a:cs typeface="Times New Roman"/>
              </a:rPr>
              <a:t>35/100=.35.</a:t>
            </a:r>
            <a:endParaRPr sz="2000" dirty="0">
              <a:latin typeface="Times New Roman"/>
              <a:cs typeface="Times New Roman"/>
            </a:endParaRPr>
          </a:p>
          <a:p>
            <a:pPr marL="2472690">
              <a:lnSpc>
                <a:spcPct val="100000"/>
              </a:lnSpc>
              <a:spcBef>
                <a:spcPts val="550"/>
              </a:spcBef>
            </a:pPr>
            <a:r>
              <a:rPr sz="2000" i="1" dirty="0">
                <a:latin typeface="Times New Roman"/>
                <a:cs typeface="Times New Roman"/>
              </a:rPr>
              <a:t>Speedup </a:t>
            </a:r>
            <a:r>
              <a:rPr sz="1725" i="1" spc="7" baseline="-24154" dirty="0">
                <a:latin typeface="Times New Roman"/>
                <a:cs typeface="Times New Roman"/>
              </a:rPr>
              <a:t>enhanced </a:t>
            </a:r>
            <a:r>
              <a:rPr sz="2000" i="1" dirty="0">
                <a:latin typeface="Times New Roman"/>
                <a:cs typeface="Times New Roman"/>
              </a:rPr>
              <a:t>=</a:t>
            </a:r>
            <a:r>
              <a:rPr sz="2000" i="1" spc="-7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20.</a:t>
            </a:r>
            <a:endParaRPr sz="2000" dirty="0">
              <a:latin typeface="Times New Roman"/>
              <a:cs typeface="Times New Roman"/>
            </a:endParaRPr>
          </a:p>
          <a:p>
            <a:pPr marL="4085590">
              <a:lnSpc>
                <a:spcPct val="100000"/>
              </a:lnSpc>
              <a:spcBef>
                <a:spcPts val="590"/>
              </a:spcBef>
              <a:tabLst>
                <a:tab pos="4420235" algn="l"/>
                <a:tab pos="5026025" algn="l"/>
                <a:tab pos="5791835" algn="l"/>
              </a:tabLst>
            </a:pPr>
            <a:r>
              <a:rPr sz="2000" i="1" dirty="0">
                <a:latin typeface="Times New Roman"/>
                <a:cs typeface="Times New Roman"/>
              </a:rPr>
              <a:t>=	</a:t>
            </a:r>
            <a:r>
              <a:rPr sz="2000" i="1" strike="sngStrike" dirty="0">
                <a:latin typeface="Times New Roman"/>
                <a:cs typeface="Times New Roman"/>
              </a:rPr>
              <a:t>	</a:t>
            </a:r>
            <a:r>
              <a:rPr sz="2000" strike="sngStrike" dirty="0">
                <a:latin typeface="Times New Roman"/>
                <a:cs typeface="Times New Roman"/>
              </a:rPr>
              <a:t>1	</a:t>
            </a:r>
            <a:endParaRPr sz="2000" dirty="0">
              <a:latin typeface="Times New Roman"/>
              <a:cs typeface="Times New Roman"/>
            </a:endParaRPr>
          </a:p>
          <a:p>
            <a:pPr marL="4387850">
              <a:lnSpc>
                <a:spcPct val="100000"/>
              </a:lnSpc>
              <a:spcBef>
                <a:spcPts val="220"/>
              </a:spcBef>
            </a:pPr>
            <a:r>
              <a:rPr sz="2000" i="1" dirty="0">
                <a:latin typeface="Times New Roman"/>
                <a:cs typeface="Times New Roman"/>
              </a:rPr>
              <a:t>(1- </a:t>
            </a:r>
            <a:r>
              <a:rPr sz="2000" i="1" spc="5" dirty="0">
                <a:latin typeface="Times New Roman"/>
                <a:cs typeface="Times New Roman"/>
              </a:rPr>
              <a:t>0.35</a:t>
            </a:r>
            <a:r>
              <a:rPr sz="2000" i="1" spc="-210" dirty="0">
                <a:latin typeface="Times New Roman"/>
                <a:cs typeface="Times New Roman"/>
              </a:rPr>
              <a:t> </a:t>
            </a:r>
            <a:r>
              <a:rPr sz="2000" i="1" spc="5" dirty="0">
                <a:latin typeface="Times New Roman"/>
                <a:cs typeface="Times New Roman"/>
              </a:rPr>
              <a:t>)+0</a:t>
            </a:r>
            <a:r>
              <a:rPr sz="2000" i="1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.35</a:t>
            </a:r>
            <a:endParaRPr sz="2000" dirty="0">
              <a:latin typeface="Times New Roman"/>
              <a:cs typeface="Times New Roman"/>
            </a:endParaRPr>
          </a:p>
          <a:p>
            <a:pPr marL="5612130">
              <a:lnSpc>
                <a:spcPct val="100000"/>
              </a:lnSpc>
              <a:spcBef>
                <a:spcPts val="590"/>
              </a:spcBef>
            </a:pPr>
            <a:r>
              <a:rPr sz="2000" i="1" spc="5" dirty="0">
                <a:latin typeface="Times New Roman"/>
                <a:cs typeface="Times New Roman"/>
              </a:rPr>
              <a:t>20</a:t>
            </a:r>
            <a:endParaRPr sz="2000" dirty="0">
              <a:latin typeface="Times New Roman"/>
              <a:cs typeface="Times New Roman"/>
            </a:endParaRPr>
          </a:p>
          <a:p>
            <a:pPr marL="4053840">
              <a:lnSpc>
                <a:spcPct val="100000"/>
              </a:lnSpc>
              <a:spcBef>
                <a:spcPts val="260"/>
              </a:spcBef>
            </a:pPr>
            <a:r>
              <a:rPr sz="2000" i="1" dirty="0">
                <a:latin typeface="Times New Roman"/>
                <a:cs typeface="Times New Roman"/>
              </a:rPr>
              <a:t>=</a:t>
            </a:r>
            <a:r>
              <a:rPr sz="2000" i="1" spc="5" dirty="0">
                <a:latin typeface="Times New Roman"/>
                <a:cs typeface="Times New Roman"/>
              </a:rPr>
              <a:t> 1.498173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8689340" y="6603062"/>
            <a:ext cx="30226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6800" y="1573530"/>
            <a:ext cx="7772400" cy="130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4269" y="854709"/>
            <a:ext cx="56991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CPU </a:t>
            </a:r>
            <a:r>
              <a:rPr sz="4000" dirty="0"/>
              <a:t>Performance</a:t>
            </a:r>
            <a:r>
              <a:rPr sz="4000" spc="-100" dirty="0"/>
              <a:t> </a:t>
            </a:r>
            <a:r>
              <a:rPr sz="4000" dirty="0"/>
              <a:t>Equation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1139189" y="1770379"/>
            <a:ext cx="7590790" cy="4044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81470" algn="l"/>
              </a:tabLst>
            </a:pPr>
            <a:r>
              <a:rPr sz="2000" dirty="0">
                <a:latin typeface="Times New Roman"/>
                <a:cs typeface="Times New Roman"/>
              </a:rPr>
              <a:t>CPU </a:t>
            </a:r>
            <a:r>
              <a:rPr sz="2000" spc="-5" dirty="0">
                <a:latin typeface="Times New Roman"/>
                <a:cs typeface="Times New Roman"/>
              </a:rPr>
              <a:t>time </a:t>
            </a:r>
            <a:r>
              <a:rPr sz="2000" dirty="0">
                <a:latin typeface="Times New Roman"/>
                <a:cs typeface="Times New Roman"/>
              </a:rPr>
              <a:t>= CPU </a:t>
            </a:r>
            <a:r>
              <a:rPr sz="2000" spc="-5" dirty="0">
                <a:latin typeface="Times New Roman"/>
                <a:cs typeface="Times New Roman"/>
              </a:rPr>
              <a:t>clock </a:t>
            </a:r>
            <a:r>
              <a:rPr sz="2000" dirty="0">
                <a:latin typeface="Times New Roman"/>
                <a:cs typeface="Times New Roman"/>
              </a:rPr>
              <a:t>cycles for a program x </a:t>
            </a:r>
            <a:r>
              <a:rPr sz="2000" spc="-5" dirty="0">
                <a:latin typeface="Times New Roman"/>
                <a:cs typeface="Times New Roman"/>
              </a:rPr>
              <a:t>Clock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cycle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time	</a:t>
            </a:r>
            <a:r>
              <a:rPr sz="2000" dirty="0">
                <a:latin typeface="Times New Roman"/>
                <a:cs typeface="Times New Roman"/>
              </a:rPr>
              <a:t>-------(1)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Times New Roman"/>
              <a:cs typeface="Times New Roman"/>
            </a:endParaRPr>
          </a:p>
          <a:p>
            <a:pPr marL="2573020" marR="3956685" indent="-2240280">
              <a:lnSpc>
                <a:spcPct val="110800"/>
              </a:lnSpc>
              <a:tabLst>
                <a:tab pos="3045460" algn="l"/>
              </a:tabLst>
            </a:pPr>
            <a:r>
              <a:rPr sz="2000" spc="-5" dirty="0">
                <a:latin typeface="Times New Roman"/>
                <a:cs typeface="Times New Roman"/>
              </a:rPr>
              <a:t>Clock Cycle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Time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=		1  </a:t>
            </a:r>
            <a:r>
              <a:rPr sz="2000" spc="-5" dirty="0">
                <a:latin typeface="Times New Roman"/>
                <a:cs typeface="Times New Roman"/>
              </a:rPr>
              <a:t>Clock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rate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2000" dirty="0">
                <a:latin typeface="Times New Roman"/>
                <a:cs typeface="Times New Roman"/>
              </a:rPr>
              <a:t>(1)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Implies</a:t>
            </a:r>
            <a:endParaRPr sz="2000">
              <a:latin typeface="Times New Roman"/>
              <a:cs typeface="Times New Roman"/>
            </a:endParaRPr>
          </a:p>
          <a:p>
            <a:pPr marL="140335">
              <a:lnSpc>
                <a:spcPct val="100000"/>
              </a:lnSpc>
              <a:spcBef>
                <a:spcPts val="260"/>
              </a:spcBef>
              <a:tabLst>
                <a:tab pos="2661920" algn="l"/>
              </a:tabLst>
            </a:pPr>
            <a:r>
              <a:rPr sz="2000" dirty="0">
                <a:latin typeface="Times New Roman"/>
                <a:cs typeface="Times New Roman"/>
              </a:rPr>
              <a:t>CPU </a:t>
            </a:r>
            <a:r>
              <a:rPr sz="2000" spc="-5" dirty="0">
                <a:latin typeface="Times New Roman"/>
                <a:cs typeface="Times New Roman"/>
              </a:rPr>
              <a:t>time </a:t>
            </a: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CPU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clock	cycles </a:t>
            </a:r>
            <a:r>
              <a:rPr sz="2000" dirty="0">
                <a:latin typeface="Times New Roman"/>
                <a:cs typeface="Times New Roman"/>
              </a:rPr>
              <a:t>for a program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-------------------(2)</a:t>
            </a:r>
            <a:endParaRPr sz="2000">
              <a:latin typeface="Times New Roman"/>
              <a:cs typeface="Times New Roman"/>
            </a:endParaRPr>
          </a:p>
          <a:p>
            <a:pPr marL="2381250">
              <a:lnSpc>
                <a:spcPct val="100000"/>
              </a:lnSpc>
              <a:spcBef>
                <a:spcPts val="250"/>
              </a:spcBef>
            </a:pPr>
            <a:r>
              <a:rPr sz="2000" spc="-5" dirty="0">
                <a:latin typeface="Times New Roman"/>
                <a:cs typeface="Times New Roman"/>
              </a:rPr>
              <a:t>Clock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rate</a:t>
            </a:r>
            <a:endParaRPr sz="2000">
              <a:latin typeface="Times New Roman"/>
              <a:cs typeface="Times New Roman"/>
            </a:endParaRPr>
          </a:p>
          <a:p>
            <a:pPr marL="1420495" marR="2934970" indent="-1408430">
              <a:lnSpc>
                <a:spcPct val="110800"/>
              </a:lnSpc>
              <a:tabLst>
                <a:tab pos="700405" algn="l"/>
              </a:tabLst>
            </a:pPr>
            <a:r>
              <a:rPr sz="2000" spc="5" dirty="0">
                <a:latin typeface="Times New Roman"/>
                <a:cs typeface="Times New Roman"/>
              </a:rPr>
              <a:t>Now,	</a:t>
            </a:r>
            <a:r>
              <a:rPr sz="2000" dirty="0">
                <a:latin typeface="Times New Roman"/>
                <a:cs typeface="Times New Roman"/>
              </a:rPr>
              <a:t>CPI =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CPU clock cycles for a program </a:t>
            </a:r>
            <a:r>
              <a:rPr sz="2000" dirty="0">
                <a:latin typeface="Times New Roman"/>
                <a:cs typeface="Times New Roman"/>
              </a:rPr>
              <a:t> Instruction</a:t>
            </a:r>
            <a:r>
              <a:rPr sz="2000" spc="5" dirty="0">
                <a:latin typeface="Times New Roman"/>
                <a:cs typeface="Times New Roman"/>
              </a:rPr>
              <a:t> Count</a:t>
            </a:r>
            <a:endParaRPr sz="2000">
              <a:latin typeface="Times New Roman"/>
              <a:cs typeface="Times New Roman"/>
            </a:endParaRPr>
          </a:p>
          <a:p>
            <a:pPr marL="12700" marR="2442210" indent="768350">
              <a:lnSpc>
                <a:spcPct val="110800"/>
              </a:lnSpc>
            </a:pPr>
            <a:r>
              <a:rPr sz="2000" dirty="0">
                <a:latin typeface="Times New Roman"/>
                <a:cs typeface="Times New Roman"/>
              </a:rPr>
              <a:t>CPU </a:t>
            </a:r>
            <a:r>
              <a:rPr sz="2000" spc="-5" dirty="0">
                <a:latin typeface="Times New Roman"/>
                <a:cs typeface="Times New Roman"/>
              </a:rPr>
              <a:t>clock </a:t>
            </a:r>
            <a:r>
              <a:rPr sz="2000" dirty="0">
                <a:latin typeface="Times New Roman"/>
                <a:cs typeface="Times New Roman"/>
              </a:rPr>
              <a:t>cycle for a program = CPI x </a:t>
            </a:r>
            <a:r>
              <a:rPr sz="2000" spc="5" dirty="0">
                <a:latin typeface="Times New Roman"/>
                <a:cs typeface="Times New Roman"/>
              </a:rPr>
              <a:t>IC  Now </a:t>
            </a:r>
            <a:r>
              <a:rPr sz="2000" dirty="0">
                <a:latin typeface="Times New Roman"/>
                <a:cs typeface="Times New Roman"/>
              </a:rPr>
              <a:t>(1)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implies</a:t>
            </a:r>
            <a:endParaRPr sz="2000">
              <a:latin typeface="Times New Roman"/>
              <a:cs typeface="Times New Roman"/>
            </a:endParaRPr>
          </a:p>
          <a:p>
            <a:pPr marL="76835">
              <a:lnSpc>
                <a:spcPct val="100000"/>
              </a:lnSpc>
              <a:spcBef>
                <a:spcPts val="260"/>
              </a:spcBef>
              <a:tabLst>
                <a:tab pos="4429125" algn="l"/>
              </a:tabLst>
            </a:pPr>
            <a:r>
              <a:rPr sz="2000" spc="-5" dirty="0">
                <a:latin typeface="Times New Roman"/>
                <a:cs typeface="Times New Roman"/>
              </a:rPr>
              <a:t>CPU time </a:t>
            </a:r>
            <a:r>
              <a:rPr sz="2000" dirty="0">
                <a:latin typeface="Times New Roman"/>
                <a:cs typeface="Times New Roman"/>
              </a:rPr>
              <a:t>= CPI x IC x </a:t>
            </a:r>
            <a:r>
              <a:rPr sz="2000" spc="-5" dirty="0">
                <a:latin typeface="Times New Roman"/>
                <a:cs typeface="Times New Roman"/>
              </a:rPr>
              <a:t>Clock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Cycle </a:t>
            </a:r>
            <a:r>
              <a:rPr sz="2000" spc="-5" dirty="0">
                <a:latin typeface="Times New Roman"/>
                <a:cs typeface="Times New Roman"/>
              </a:rPr>
              <a:t>time	</a:t>
            </a:r>
            <a:r>
              <a:rPr sz="2000" dirty="0">
                <a:latin typeface="Times New Roman"/>
                <a:cs typeface="Times New Roman"/>
              </a:rPr>
              <a:t>------------(3)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57600" y="2819400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67000" y="3810000"/>
            <a:ext cx="3124200" cy="0"/>
          </a:xfrm>
          <a:custGeom>
            <a:avLst/>
            <a:gdLst/>
            <a:ahLst/>
            <a:cxnLst/>
            <a:rect l="l" t="t" r="r" b="b"/>
            <a:pathLst>
              <a:path w="3124200">
                <a:moveTo>
                  <a:pt x="0" y="0"/>
                </a:moveTo>
                <a:lnTo>
                  <a:pt x="312420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8689340" y="6603062"/>
            <a:ext cx="37846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6800" y="1573530"/>
            <a:ext cx="7772400" cy="130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4269" y="580390"/>
            <a:ext cx="5699125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CPU </a:t>
            </a:r>
            <a:r>
              <a:rPr sz="4000" dirty="0"/>
              <a:t>Performance</a:t>
            </a:r>
            <a:r>
              <a:rPr sz="4000" spc="-100" dirty="0"/>
              <a:t> </a:t>
            </a:r>
            <a:r>
              <a:rPr sz="4000" dirty="0"/>
              <a:t>Equation</a:t>
            </a:r>
            <a:endParaRPr sz="4000"/>
          </a:p>
          <a:p>
            <a:pPr marL="12700">
              <a:lnSpc>
                <a:spcPct val="100000"/>
              </a:lnSpc>
            </a:pPr>
            <a:r>
              <a:rPr sz="1800" dirty="0"/>
              <a:t>(Continued)</a:t>
            </a:r>
            <a:endParaRPr sz="1800"/>
          </a:p>
        </p:txBody>
      </p:sp>
      <p:sp>
        <p:nvSpPr>
          <p:cNvPr id="6" name="object 6"/>
          <p:cNvSpPr/>
          <p:nvPr/>
        </p:nvSpPr>
        <p:spPr>
          <a:xfrm>
            <a:off x="1151889" y="4231640"/>
            <a:ext cx="292100" cy="292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9089" y="5204459"/>
            <a:ext cx="256540" cy="256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9089" y="5542279"/>
            <a:ext cx="256540" cy="2565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09089" y="5880100"/>
            <a:ext cx="256540" cy="2565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39189" y="1766570"/>
            <a:ext cx="7281545" cy="4682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Times New Roman"/>
                <a:cs typeface="Times New Roman"/>
              </a:rPr>
              <a:t>By </a:t>
            </a:r>
            <a:r>
              <a:rPr sz="2200" dirty="0">
                <a:latin typeface="Times New Roman"/>
                <a:cs typeface="Times New Roman"/>
              </a:rPr>
              <a:t>putting </a:t>
            </a:r>
            <a:r>
              <a:rPr sz="2200" spc="-5" dirty="0">
                <a:latin typeface="Times New Roman"/>
                <a:cs typeface="Times New Roman"/>
              </a:rPr>
              <a:t>values equation </a:t>
            </a:r>
            <a:r>
              <a:rPr sz="2200" dirty="0">
                <a:latin typeface="Times New Roman"/>
                <a:cs typeface="Times New Roman"/>
              </a:rPr>
              <a:t>(3)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becomes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50">
              <a:latin typeface="Times New Roman"/>
              <a:cs typeface="Times New Roman"/>
            </a:endParaRPr>
          </a:p>
          <a:p>
            <a:pPr marL="1356995" marR="1501140" indent="-1344930">
              <a:lnSpc>
                <a:spcPct val="110400"/>
              </a:lnSpc>
              <a:tabLst>
                <a:tab pos="2626360" algn="l"/>
                <a:tab pos="2684145" algn="l"/>
                <a:tab pos="2946400" algn="l"/>
                <a:tab pos="3004185" algn="l"/>
                <a:tab pos="5565775" algn="l"/>
              </a:tabLst>
            </a:pPr>
            <a:r>
              <a:rPr sz="2000" dirty="0">
                <a:latin typeface="Times New Roman"/>
                <a:cs typeface="Times New Roman"/>
              </a:rPr>
              <a:t>CPU </a:t>
            </a:r>
            <a:r>
              <a:rPr sz="2000" spc="-5" dirty="0">
                <a:latin typeface="Times New Roman"/>
                <a:cs typeface="Times New Roman"/>
              </a:rPr>
              <a:t>time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Instructions</a:t>
            </a:r>
            <a:r>
              <a:rPr sz="2000" dirty="0">
                <a:latin typeface="Times New Roman"/>
                <a:cs typeface="Times New Roman"/>
              </a:rPr>
              <a:t>	x	c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lock 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cycle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x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Seconds 	</a:t>
            </a:r>
            <a:r>
              <a:rPr sz="2000" dirty="0">
                <a:latin typeface="Times New Roman"/>
                <a:cs typeface="Times New Roman"/>
              </a:rPr>
              <a:t> Program		x		Instructions x </a:t>
            </a:r>
            <a:r>
              <a:rPr sz="2000" spc="-5" dirty="0">
                <a:latin typeface="Times New Roman"/>
                <a:cs typeface="Times New Roman"/>
              </a:rPr>
              <a:t>Clock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cycles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Times New Roman"/>
              <a:cs typeface="Times New Roman"/>
            </a:endParaRPr>
          </a:p>
          <a:p>
            <a:pPr marL="1356995" marR="5037455" indent="-256540">
              <a:lnSpc>
                <a:spcPct val="110800"/>
              </a:lnSpc>
              <a:spcBef>
                <a:spcPts val="5"/>
              </a:spcBef>
              <a:tabLst>
                <a:tab pos="1372235" algn="l"/>
              </a:tabLst>
            </a:pPr>
            <a:r>
              <a:rPr sz="2000" dirty="0">
                <a:latin typeface="Times New Roman"/>
                <a:cs typeface="Times New Roman"/>
              </a:rPr>
              <a:t>=		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Seconds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og</a:t>
            </a:r>
            <a:r>
              <a:rPr sz="2000" dirty="0">
                <a:latin typeface="Times New Roman"/>
                <a:cs typeface="Times New Roman"/>
              </a:rPr>
              <a:t>ram</a:t>
            </a:r>
            <a:endParaRPr sz="2000">
              <a:latin typeface="Times New Roman"/>
              <a:cs typeface="Times New Roman"/>
            </a:endParaRPr>
          </a:p>
          <a:p>
            <a:pPr marL="355600" marR="5080">
              <a:lnSpc>
                <a:spcPct val="90000"/>
              </a:lnSpc>
              <a:spcBef>
                <a:spcPts val="540"/>
              </a:spcBef>
            </a:pPr>
            <a:r>
              <a:rPr sz="2200" spc="-5" dirty="0">
                <a:latin typeface="Times New Roman"/>
                <a:cs typeface="Times New Roman"/>
              </a:rPr>
              <a:t>Unfortunately, it is difficult to change </a:t>
            </a:r>
            <a:r>
              <a:rPr sz="2200" dirty="0">
                <a:latin typeface="Times New Roman"/>
                <a:cs typeface="Times New Roman"/>
              </a:rPr>
              <a:t>one </a:t>
            </a:r>
            <a:r>
              <a:rPr sz="2200" spc="-5" dirty="0">
                <a:latin typeface="Times New Roman"/>
                <a:cs typeface="Times New Roman"/>
              </a:rPr>
              <a:t>parameter in  complete isolation </a:t>
            </a:r>
            <a:r>
              <a:rPr sz="2200" dirty="0">
                <a:latin typeface="Times New Roman"/>
                <a:cs typeface="Times New Roman"/>
              </a:rPr>
              <a:t>from </a:t>
            </a:r>
            <a:r>
              <a:rPr sz="2200" spc="-5" dirty="0">
                <a:latin typeface="Times New Roman"/>
                <a:cs typeface="Times New Roman"/>
              </a:rPr>
              <a:t>others because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basic technologies  involved in </a:t>
            </a:r>
            <a:r>
              <a:rPr sz="2200" dirty="0">
                <a:latin typeface="Times New Roman"/>
                <a:cs typeface="Times New Roman"/>
              </a:rPr>
              <a:t>changing </a:t>
            </a:r>
            <a:r>
              <a:rPr sz="2200" spc="-5" dirty="0">
                <a:latin typeface="Times New Roman"/>
                <a:cs typeface="Times New Roman"/>
              </a:rPr>
              <a:t>each characteristic are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interdependent:</a:t>
            </a:r>
            <a:endParaRPr sz="2200">
              <a:latin typeface="Times New Roman"/>
              <a:cs typeface="Times New Roman"/>
            </a:endParaRPr>
          </a:p>
          <a:p>
            <a:pPr marL="755015" marR="918210">
              <a:lnSpc>
                <a:spcPct val="110800"/>
              </a:lnSpc>
              <a:tabLst>
                <a:tab pos="1279525" algn="l"/>
              </a:tabLst>
            </a:pPr>
            <a:r>
              <a:rPr sz="2000" spc="-5" dirty="0">
                <a:latin typeface="Times New Roman"/>
                <a:cs typeface="Times New Roman"/>
              </a:rPr>
              <a:t>Clock Cycle Time </a:t>
            </a:r>
            <a:r>
              <a:rPr sz="2000" dirty="0">
                <a:latin typeface="Times New Roman"/>
                <a:cs typeface="Times New Roman"/>
              </a:rPr>
              <a:t>= H/W technology and organization  CPI	= Organization and </a:t>
            </a:r>
            <a:r>
              <a:rPr sz="2000" spc="-5" dirty="0">
                <a:latin typeface="Times New Roman"/>
                <a:cs typeface="Times New Roman"/>
              </a:rPr>
              <a:t>instruction </a:t>
            </a:r>
            <a:r>
              <a:rPr sz="2000" dirty="0">
                <a:latin typeface="Times New Roman"/>
                <a:cs typeface="Times New Roman"/>
              </a:rPr>
              <a:t>set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architecture</a:t>
            </a:r>
            <a:endParaRPr sz="2000">
              <a:latin typeface="Times New Roman"/>
              <a:cs typeface="Times New Roman"/>
            </a:endParaRPr>
          </a:p>
          <a:p>
            <a:pPr marL="755015" marR="337185">
              <a:lnSpc>
                <a:spcPts val="2160"/>
              </a:lnSpc>
              <a:spcBef>
                <a:spcPts val="535"/>
              </a:spcBef>
            </a:pPr>
            <a:r>
              <a:rPr sz="2000" dirty="0">
                <a:latin typeface="Times New Roman"/>
                <a:cs typeface="Times New Roman"/>
              </a:rPr>
              <a:t>Instruction </a:t>
            </a:r>
            <a:r>
              <a:rPr sz="2000" spc="5" dirty="0">
                <a:latin typeface="Times New Roman"/>
                <a:cs typeface="Times New Roman"/>
              </a:rPr>
              <a:t>Count </a:t>
            </a:r>
            <a:r>
              <a:rPr sz="2000" dirty="0">
                <a:latin typeface="Times New Roman"/>
                <a:cs typeface="Times New Roman"/>
              </a:rPr>
              <a:t>= Instruction set </a:t>
            </a:r>
            <a:r>
              <a:rPr sz="2000" spc="-5" dirty="0">
                <a:latin typeface="Times New Roman"/>
                <a:cs typeface="Times New Roman"/>
              </a:rPr>
              <a:t>architecture </a:t>
            </a:r>
            <a:r>
              <a:rPr sz="2000" dirty="0">
                <a:latin typeface="Times New Roman"/>
                <a:cs typeface="Times New Roman"/>
              </a:rPr>
              <a:t>and compiler  technology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8689340" y="6603062"/>
            <a:ext cx="30226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6800" y="1573530"/>
            <a:ext cx="7772400" cy="130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4269" y="854709"/>
            <a:ext cx="44342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Principles of</a:t>
            </a:r>
            <a:r>
              <a:rPr sz="4000" spc="-75" dirty="0"/>
              <a:t> </a:t>
            </a:r>
            <a:r>
              <a:rPr sz="4000" dirty="0"/>
              <a:t>Locality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1151889" y="1807210"/>
            <a:ext cx="292100" cy="292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9089" y="2509520"/>
            <a:ext cx="256540" cy="256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9089" y="3152139"/>
            <a:ext cx="256540" cy="256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1889" y="4083050"/>
            <a:ext cx="292100" cy="292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9089" y="4470400"/>
            <a:ext cx="256540" cy="256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09089" y="5405120"/>
            <a:ext cx="256540" cy="2565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82089" y="1765300"/>
            <a:ext cx="7265670" cy="452247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259079" algn="just">
              <a:lnSpc>
                <a:spcPts val="2480"/>
              </a:lnSpc>
              <a:spcBef>
                <a:spcPts val="415"/>
              </a:spcBef>
            </a:pPr>
            <a:r>
              <a:rPr sz="2300" spc="-5" dirty="0">
                <a:latin typeface="Times New Roman"/>
                <a:cs typeface="Times New Roman"/>
              </a:rPr>
              <a:t>Programs tend </a:t>
            </a:r>
            <a:r>
              <a:rPr sz="2300" dirty="0">
                <a:latin typeface="Times New Roman"/>
                <a:cs typeface="Times New Roman"/>
              </a:rPr>
              <a:t>to </a:t>
            </a:r>
            <a:r>
              <a:rPr sz="2300" spc="-5" dirty="0">
                <a:latin typeface="Times New Roman"/>
                <a:cs typeface="Times New Roman"/>
              </a:rPr>
              <a:t>reuse </a:t>
            </a:r>
            <a:r>
              <a:rPr sz="2300" dirty="0">
                <a:latin typeface="Times New Roman"/>
                <a:cs typeface="Times New Roman"/>
              </a:rPr>
              <a:t>data </a:t>
            </a:r>
            <a:r>
              <a:rPr sz="2300" spc="-5" dirty="0">
                <a:latin typeface="Times New Roman"/>
                <a:cs typeface="Times New Roman"/>
              </a:rPr>
              <a:t>and instructions </a:t>
            </a:r>
            <a:r>
              <a:rPr sz="2300" dirty="0">
                <a:latin typeface="Times New Roman"/>
                <a:cs typeface="Times New Roman"/>
              </a:rPr>
              <a:t>they have </a:t>
            </a:r>
            <a:r>
              <a:rPr sz="2300" spc="-5" dirty="0">
                <a:latin typeface="Times New Roman"/>
                <a:cs typeface="Times New Roman"/>
              </a:rPr>
              <a:t>used  recently</a:t>
            </a:r>
            <a:endParaRPr sz="2300">
              <a:latin typeface="Times New Roman"/>
              <a:cs typeface="Times New Roman"/>
            </a:endParaRPr>
          </a:p>
          <a:p>
            <a:pPr marL="412115" marR="5080" algn="just">
              <a:lnSpc>
                <a:spcPts val="2270"/>
              </a:lnSpc>
              <a:spcBef>
                <a:spcPts val="520"/>
              </a:spcBef>
            </a:pPr>
            <a:r>
              <a:rPr sz="2100" dirty="0">
                <a:latin typeface="Times New Roman"/>
                <a:cs typeface="Times New Roman"/>
              </a:rPr>
              <a:t>A program spends 90% </a:t>
            </a:r>
            <a:r>
              <a:rPr sz="2100" spc="5" dirty="0">
                <a:latin typeface="Times New Roman"/>
                <a:cs typeface="Times New Roman"/>
              </a:rPr>
              <a:t>of </a:t>
            </a:r>
            <a:r>
              <a:rPr sz="2100" dirty="0">
                <a:latin typeface="Times New Roman"/>
                <a:cs typeface="Times New Roman"/>
              </a:rPr>
              <a:t>its execution time in only 10% of the  code</a:t>
            </a:r>
            <a:endParaRPr sz="2100">
              <a:latin typeface="Times New Roman"/>
              <a:cs typeface="Times New Roman"/>
            </a:endParaRPr>
          </a:p>
          <a:p>
            <a:pPr marL="412115" marR="93980" algn="just">
              <a:lnSpc>
                <a:spcPts val="2270"/>
              </a:lnSpc>
              <a:spcBef>
                <a:spcPts val="520"/>
              </a:spcBef>
            </a:pPr>
            <a:r>
              <a:rPr sz="2100" spc="-5" dirty="0">
                <a:latin typeface="Times New Roman"/>
                <a:cs typeface="Times New Roman"/>
              </a:rPr>
              <a:t>We </a:t>
            </a:r>
            <a:r>
              <a:rPr sz="2100" dirty="0">
                <a:latin typeface="Times New Roman"/>
                <a:cs typeface="Times New Roman"/>
              </a:rPr>
              <a:t>can predict with reasonable accuracy what instructions and  data a program will use in </a:t>
            </a:r>
            <a:r>
              <a:rPr sz="2100" spc="5" dirty="0">
                <a:latin typeface="Times New Roman"/>
                <a:cs typeface="Times New Roman"/>
              </a:rPr>
              <a:t>the </a:t>
            </a:r>
            <a:r>
              <a:rPr sz="2100" dirty="0">
                <a:latin typeface="Times New Roman"/>
                <a:cs typeface="Times New Roman"/>
              </a:rPr>
              <a:t>near future based on its </a:t>
            </a:r>
            <a:r>
              <a:rPr sz="2100" spc="-5" dirty="0">
                <a:latin typeface="Times New Roman"/>
                <a:cs typeface="Times New Roman"/>
              </a:rPr>
              <a:t>accesses  </a:t>
            </a:r>
            <a:r>
              <a:rPr sz="2100" dirty="0">
                <a:latin typeface="Times New Roman"/>
                <a:cs typeface="Times New Roman"/>
              </a:rPr>
              <a:t>in the recent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past.</a:t>
            </a:r>
            <a:endParaRPr sz="2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254"/>
              </a:spcBef>
            </a:pPr>
            <a:r>
              <a:rPr sz="2300" dirty="0">
                <a:latin typeface="Times New Roman"/>
                <a:cs typeface="Times New Roman"/>
              </a:rPr>
              <a:t>Two types of</a:t>
            </a:r>
            <a:r>
              <a:rPr sz="2300" spc="-5" dirty="0">
                <a:latin typeface="Times New Roman"/>
                <a:cs typeface="Times New Roman"/>
              </a:rPr>
              <a:t> locality</a:t>
            </a:r>
            <a:endParaRPr sz="2300">
              <a:latin typeface="Times New Roman"/>
              <a:cs typeface="Times New Roman"/>
            </a:endParaRPr>
          </a:p>
          <a:p>
            <a:pPr marL="412115" algn="just">
              <a:lnSpc>
                <a:spcPct val="100000"/>
              </a:lnSpc>
              <a:spcBef>
                <a:spcPts val="270"/>
              </a:spcBef>
            </a:pPr>
            <a:r>
              <a:rPr sz="2100" dirty="0">
                <a:latin typeface="Times New Roman"/>
                <a:cs typeface="Times New Roman"/>
              </a:rPr>
              <a:t>Temporal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locality</a:t>
            </a:r>
            <a:endParaRPr sz="2100">
              <a:latin typeface="Times New Roman"/>
              <a:cs typeface="Times New Roman"/>
            </a:endParaRPr>
          </a:p>
          <a:p>
            <a:pPr marL="812165" marR="120650" indent="-228600" algn="just">
              <a:lnSpc>
                <a:spcPts val="2050"/>
              </a:lnSpc>
              <a:spcBef>
                <a:spcPts val="509"/>
              </a:spcBef>
              <a:buChar char="•"/>
              <a:tabLst>
                <a:tab pos="812800" algn="l"/>
              </a:tabLst>
            </a:pPr>
            <a:r>
              <a:rPr sz="1900" spc="-5" dirty="0">
                <a:latin typeface="Times New Roman"/>
                <a:cs typeface="Times New Roman"/>
              </a:rPr>
              <a:t>States that recently </a:t>
            </a:r>
            <a:r>
              <a:rPr sz="1900" spc="-10" dirty="0">
                <a:latin typeface="Times New Roman"/>
                <a:cs typeface="Times New Roman"/>
              </a:rPr>
              <a:t>accessed </a:t>
            </a:r>
            <a:r>
              <a:rPr sz="1900" spc="-5" dirty="0">
                <a:latin typeface="Times New Roman"/>
                <a:cs typeface="Times New Roman"/>
              </a:rPr>
              <a:t>items </a:t>
            </a:r>
            <a:r>
              <a:rPr sz="1900" dirty="0">
                <a:latin typeface="Times New Roman"/>
                <a:cs typeface="Times New Roman"/>
              </a:rPr>
              <a:t>are </a:t>
            </a:r>
            <a:r>
              <a:rPr sz="1900" spc="-5" dirty="0">
                <a:latin typeface="Times New Roman"/>
                <a:cs typeface="Times New Roman"/>
              </a:rPr>
              <a:t>likely </a:t>
            </a:r>
            <a:r>
              <a:rPr sz="1900" dirty="0">
                <a:latin typeface="Times New Roman"/>
                <a:cs typeface="Times New Roman"/>
              </a:rPr>
              <a:t>to </a:t>
            </a:r>
            <a:r>
              <a:rPr sz="1900" spc="-5" dirty="0">
                <a:latin typeface="Times New Roman"/>
                <a:cs typeface="Times New Roman"/>
              </a:rPr>
              <a:t>be accessed in </a:t>
            </a:r>
            <a:r>
              <a:rPr sz="1900" dirty="0">
                <a:latin typeface="Times New Roman"/>
                <a:cs typeface="Times New Roman"/>
              </a:rPr>
              <a:t>the  </a:t>
            </a:r>
            <a:r>
              <a:rPr sz="1900" spc="-5" dirty="0">
                <a:latin typeface="Times New Roman"/>
                <a:cs typeface="Times New Roman"/>
              </a:rPr>
              <a:t>near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future.</a:t>
            </a:r>
            <a:endParaRPr sz="1900">
              <a:latin typeface="Times New Roman"/>
              <a:cs typeface="Times New Roman"/>
            </a:endParaRPr>
          </a:p>
          <a:p>
            <a:pPr marL="412115" algn="just">
              <a:lnSpc>
                <a:spcPct val="100000"/>
              </a:lnSpc>
              <a:spcBef>
                <a:spcPts val="240"/>
              </a:spcBef>
            </a:pPr>
            <a:r>
              <a:rPr sz="2100" dirty="0">
                <a:latin typeface="Times New Roman"/>
                <a:cs typeface="Times New Roman"/>
              </a:rPr>
              <a:t>Spatial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Locality</a:t>
            </a:r>
            <a:endParaRPr sz="2100">
              <a:latin typeface="Times New Roman"/>
              <a:cs typeface="Times New Roman"/>
            </a:endParaRPr>
          </a:p>
          <a:p>
            <a:pPr marL="812165" marR="139065" indent="-228600" algn="just">
              <a:lnSpc>
                <a:spcPts val="2050"/>
              </a:lnSpc>
              <a:spcBef>
                <a:spcPts val="500"/>
              </a:spcBef>
              <a:buChar char="•"/>
              <a:tabLst>
                <a:tab pos="812800" algn="l"/>
              </a:tabLst>
            </a:pPr>
            <a:r>
              <a:rPr sz="1900" spc="-5" dirty="0">
                <a:latin typeface="Times New Roman"/>
                <a:cs typeface="Times New Roman"/>
              </a:rPr>
              <a:t>Items whose addresses are near one another tend </a:t>
            </a:r>
            <a:r>
              <a:rPr sz="1900" dirty="0">
                <a:latin typeface="Times New Roman"/>
                <a:cs typeface="Times New Roman"/>
              </a:rPr>
              <a:t>to be </a:t>
            </a:r>
            <a:r>
              <a:rPr sz="1900" spc="-5" dirty="0">
                <a:latin typeface="Times New Roman"/>
                <a:cs typeface="Times New Roman"/>
              </a:rPr>
              <a:t>referenced  close together </a:t>
            </a:r>
            <a:r>
              <a:rPr sz="1900" dirty="0">
                <a:latin typeface="Times New Roman"/>
                <a:cs typeface="Times New Roman"/>
              </a:rPr>
              <a:t>in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time.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8689340" y="6603062"/>
            <a:ext cx="30226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6800" y="1573530"/>
            <a:ext cx="7772400" cy="130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4269" y="854709"/>
            <a:ext cx="67621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Taking </a:t>
            </a:r>
            <a:r>
              <a:rPr sz="4000" spc="-5" dirty="0"/>
              <a:t>Advantage </a:t>
            </a:r>
            <a:r>
              <a:rPr sz="4000" spc="5" dirty="0"/>
              <a:t>of</a:t>
            </a:r>
            <a:r>
              <a:rPr sz="4000" dirty="0"/>
              <a:t> </a:t>
            </a:r>
            <a:r>
              <a:rPr sz="4000" spc="-5" dirty="0"/>
              <a:t>Parallelism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1151889" y="1858010"/>
            <a:ext cx="292100" cy="292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9089" y="2673350"/>
            <a:ext cx="256540" cy="256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015" marR="55308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One of </a:t>
            </a:r>
            <a:r>
              <a:rPr dirty="0"/>
              <a:t>the </a:t>
            </a:r>
            <a:r>
              <a:rPr spc="-5" dirty="0"/>
              <a:t>most important methods for improving  performance </a:t>
            </a:r>
            <a:r>
              <a:rPr dirty="0"/>
              <a:t>– </a:t>
            </a:r>
            <a:r>
              <a:rPr spc="-5" dirty="0"/>
              <a:t>It </a:t>
            </a:r>
            <a:r>
              <a:rPr dirty="0"/>
              <a:t>is </a:t>
            </a:r>
            <a:r>
              <a:rPr spc="-5" dirty="0"/>
              <a:t>obtained</a:t>
            </a:r>
            <a:r>
              <a:rPr spc="-25" dirty="0"/>
              <a:t> </a:t>
            </a:r>
            <a:r>
              <a:rPr spc="-5" dirty="0"/>
              <a:t>through</a:t>
            </a:r>
          </a:p>
          <a:p>
            <a:pPr marL="1154430" marR="5080">
              <a:lnSpc>
                <a:spcPct val="100000"/>
              </a:lnSpc>
              <a:spcBef>
                <a:spcPts val="520"/>
              </a:spcBef>
              <a:tabLst>
                <a:tab pos="2002789" algn="l"/>
              </a:tabLst>
            </a:pPr>
            <a:r>
              <a:rPr sz="2100" dirty="0"/>
              <a:t>Pipelining – </a:t>
            </a:r>
            <a:r>
              <a:rPr sz="2100" spc="-5" dirty="0"/>
              <a:t>to </a:t>
            </a:r>
            <a:r>
              <a:rPr sz="2100" dirty="0"/>
              <a:t>overlap the execution of instructions, so as to  reduce	</a:t>
            </a:r>
            <a:r>
              <a:rPr sz="2100" spc="5" dirty="0"/>
              <a:t>the </a:t>
            </a:r>
            <a:r>
              <a:rPr sz="2100" dirty="0"/>
              <a:t>total time </a:t>
            </a:r>
            <a:r>
              <a:rPr sz="2100" spc="-5" dirty="0"/>
              <a:t>to </a:t>
            </a:r>
            <a:r>
              <a:rPr sz="2100" dirty="0"/>
              <a:t>complete a sequence </a:t>
            </a:r>
            <a:r>
              <a:rPr sz="2100" spc="5" dirty="0"/>
              <a:t>of</a:t>
            </a:r>
            <a:r>
              <a:rPr sz="2100" spc="10" dirty="0"/>
              <a:t> </a:t>
            </a:r>
            <a:r>
              <a:rPr sz="2100" dirty="0"/>
              <a:t>instructions.</a:t>
            </a:r>
            <a:endParaRPr sz="21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8689340" y="6603062"/>
            <a:ext cx="45466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51889" y="1858010"/>
            <a:ext cx="292100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82089" y="1800859"/>
            <a:ext cx="672084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0" spc="-5" dirty="0">
                <a:latin typeface="Times New Roman"/>
                <a:cs typeface="Times New Roman"/>
              </a:rPr>
              <a:t>Research is carried </a:t>
            </a:r>
            <a:r>
              <a:rPr sz="2500" dirty="0">
                <a:latin typeface="Times New Roman"/>
                <a:cs typeface="Times New Roman"/>
              </a:rPr>
              <a:t>out on </a:t>
            </a:r>
            <a:r>
              <a:rPr sz="2500" spc="-5" dirty="0">
                <a:latin typeface="Times New Roman"/>
                <a:cs typeface="Times New Roman"/>
              </a:rPr>
              <a:t>various aspects </a:t>
            </a:r>
            <a:r>
              <a:rPr sz="2500" dirty="0">
                <a:latin typeface="Times New Roman"/>
                <a:cs typeface="Times New Roman"/>
              </a:rPr>
              <a:t>in </a:t>
            </a:r>
            <a:r>
              <a:rPr sz="2500" spc="-5" dirty="0">
                <a:latin typeface="Times New Roman"/>
                <a:cs typeface="Times New Roman"/>
              </a:rPr>
              <a:t>order </a:t>
            </a:r>
            <a:r>
              <a:rPr sz="2500" dirty="0">
                <a:latin typeface="Times New Roman"/>
                <a:cs typeface="Times New Roman"/>
              </a:rPr>
              <a:t>to  </a:t>
            </a:r>
            <a:r>
              <a:rPr sz="2500" spc="-5" dirty="0">
                <a:latin typeface="Times New Roman"/>
                <a:cs typeface="Times New Roman"/>
              </a:rPr>
              <a:t>improve performance and reduce cost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689340" y="6603062"/>
            <a:ext cx="45466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6800" y="1573530"/>
            <a:ext cx="7772400" cy="130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4269" y="793750"/>
            <a:ext cx="50012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 </a:t>
            </a:r>
            <a:r>
              <a:rPr sz="4000" spc="-5" dirty="0"/>
              <a:t>This</a:t>
            </a:r>
            <a:r>
              <a:rPr sz="4000" spc="50" dirty="0"/>
              <a:t> </a:t>
            </a:r>
            <a:r>
              <a:rPr dirty="0"/>
              <a:t>Demonstration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1151889" y="1844039"/>
            <a:ext cx="292100" cy="292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1889" y="2332989"/>
            <a:ext cx="292100" cy="292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9089" y="2813050"/>
            <a:ext cx="256540" cy="256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09089" y="3251200"/>
            <a:ext cx="256540" cy="256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9089" y="3690620"/>
            <a:ext cx="256540" cy="256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09089" y="4128770"/>
            <a:ext cx="256540" cy="256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51889" y="4541520"/>
            <a:ext cx="292100" cy="292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51889" y="4963159"/>
            <a:ext cx="292100" cy="292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82089" y="1709419"/>
            <a:ext cx="6395085" cy="3652538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2900" spc="-5" dirty="0">
                <a:latin typeface="Times New Roman"/>
                <a:cs typeface="Times New Roman"/>
              </a:rPr>
              <a:t>What is</a:t>
            </a:r>
            <a:r>
              <a:rPr sz="2900" spc="1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Times New Roman"/>
                <a:cs typeface="Times New Roman"/>
              </a:rPr>
              <a:t>Performance?</a:t>
            </a:r>
            <a:endParaRPr sz="2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2900" dirty="0">
                <a:latin typeface="Times New Roman"/>
                <a:cs typeface="Times New Roman"/>
              </a:rPr>
              <a:t>Performance </a:t>
            </a:r>
            <a:r>
              <a:rPr sz="2900" spc="-5" dirty="0">
                <a:latin typeface="Times New Roman"/>
                <a:cs typeface="Times New Roman"/>
              </a:rPr>
              <a:t>Measurement Methods</a:t>
            </a:r>
            <a:endParaRPr sz="2900" dirty="0">
              <a:latin typeface="Times New Roman"/>
              <a:cs typeface="Times New Roman"/>
            </a:endParaRPr>
          </a:p>
          <a:p>
            <a:pPr marL="412115" marR="4688840">
              <a:lnSpc>
                <a:spcPct val="110600"/>
              </a:lnSpc>
              <a:spcBef>
                <a:spcPts val="10"/>
              </a:spcBef>
            </a:pPr>
            <a:r>
              <a:rPr sz="2600" dirty="0">
                <a:latin typeface="Times New Roman"/>
                <a:cs typeface="Times New Roman"/>
              </a:rPr>
              <a:t>MIPS  CPI /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IPC</a:t>
            </a:r>
          </a:p>
          <a:p>
            <a:pPr marL="412115" marR="5080">
              <a:lnSpc>
                <a:spcPct val="110900"/>
              </a:lnSpc>
            </a:pPr>
            <a:r>
              <a:rPr sz="2600" dirty="0">
                <a:latin typeface="Times New Roman"/>
                <a:cs typeface="Times New Roman"/>
              </a:rPr>
              <a:t>Choosing Programs </a:t>
            </a:r>
            <a:r>
              <a:rPr sz="2600" spc="-5" dirty="0">
                <a:latin typeface="Times New Roman"/>
                <a:cs typeface="Times New Roman"/>
              </a:rPr>
              <a:t>to </a:t>
            </a:r>
            <a:r>
              <a:rPr sz="2600" dirty="0">
                <a:latin typeface="Times New Roman"/>
                <a:cs typeface="Times New Roman"/>
              </a:rPr>
              <a:t>Evaluate </a:t>
            </a:r>
            <a:r>
              <a:rPr sz="2600" spc="-5" dirty="0">
                <a:latin typeface="Times New Roman"/>
                <a:cs typeface="Times New Roman"/>
              </a:rPr>
              <a:t>Performance  </a:t>
            </a:r>
            <a:r>
              <a:rPr sz="2600" dirty="0">
                <a:latin typeface="Times New Roman"/>
                <a:cs typeface="Times New Roman"/>
              </a:rPr>
              <a:t>Benchmark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Suits</a:t>
            </a:r>
            <a:endParaRPr sz="2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2500" spc="-5" dirty="0">
                <a:latin typeface="Times New Roman"/>
                <a:cs typeface="Times New Roman"/>
              </a:rPr>
              <a:t>Speedup</a:t>
            </a:r>
            <a:endParaRPr sz="2500" dirty="0">
              <a:latin typeface="Times New Roman"/>
              <a:cs typeface="Times New Roman"/>
            </a:endParaRPr>
          </a:p>
          <a:p>
            <a:pPr marL="12700" marR="792480">
              <a:lnSpc>
                <a:spcPts val="3320"/>
              </a:lnSpc>
              <a:spcBef>
                <a:spcPts val="160"/>
              </a:spcBef>
            </a:pPr>
            <a:r>
              <a:rPr sz="2500" spc="-5" dirty="0">
                <a:latin typeface="Times New Roman"/>
                <a:cs typeface="Times New Roman"/>
              </a:rPr>
              <a:t>Quantitative Principles </a:t>
            </a:r>
            <a:r>
              <a:rPr sz="2500" dirty="0">
                <a:latin typeface="Times New Roman"/>
                <a:cs typeface="Times New Roman"/>
              </a:rPr>
              <a:t>of </a:t>
            </a:r>
            <a:r>
              <a:rPr sz="2500" spc="-5" dirty="0">
                <a:latin typeface="Times New Roman"/>
                <a:cs typeface="Times New Roman"/>
              </a:rPr>
              <a:t>Computer </a:t>
            </a:r>
            <a:r>
              <a:rPr sz="2500" spc="-5" dirty="0" smtClean="0">
                <a:latin typeface="Times New Roman"/>
                <a:cs typeface="Times New Roman"/>
              </a:rPr>
              <a:t>Design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6800" y="1573530"/>
            <a:ext cx="7772400" cy="130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4269" y="854709"/>
            <a:ext cx="26212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Performance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1151889" y="1858010"/>
            <a:ext cx="292100" cy="292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9089" y="2302510"/>
            <a:ext cx="256540" cy="256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1889" y="3058160"/>
            <a:ext cx="292100" cy="292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09089" y="3503929"/>
            <a:ext cx="256540" cy="2565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9089" y="4580890"/>
            <a:ext cx="256540" cy="256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82089" y="1721484"/>
            <a:ext cx="6870065" cy="353758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500" spc="-5" dirty="0">
                <a:latin typeface="Times New Roman"/>
                <a:cs typeface="Times New Roman"/>
              </a:rPr>
              <a:t>Performance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means</a:t>
            </a:r>
            <a:endParaRPr sz="2500">
              <a:latin typeface="Times New Roman"/>
              <a:cs typeface="Times New Roman"/>
            </a:endParaRPr>
          </a:p>
          <a:p>
            <a:pPr marL="412115" marR="71120">
              <a:lnSpc>
                <a:spcPct val="100000"/>
              </a:lnSpc>
              <a:spcBef>
                <a:spcPts val="550"/>
              </a:spcBef>
            </a:pPr>
            <a:r>
              <a:rPr sz="2200" dirty="0">
                <a:latin typeface="Times New Roman"/>
                <a:cs typeface="Times New Roman"/>
              </a:rPr>
              <a:t>How quickly a given </a:t>
            </a:r>
            <a:r>
              <a:rPr sz="2200" spc="-5" dirty="0">
                <a:latin typeface="Times New Roman"/>
                <a:cs typeface="Times New Roman"/>
              </a:rPr>
              <a:t>system executes </a:t>
            </a:r>
            <a:r>
              <a:rPr sz="2200" dirty="0">
                <a:latin typeface="Times New Roman"/>
                <a:cs typeface="Times New Roman"/>
              </a:rPr>
              <a:t>a </a:t>
            </a:r>
            <a:r>
              <a:rPr sz="2200" spc="-5" dirty="0">
                <a:latin typeface="Times New Roman"/>
                <a:cs typeface="Times New Roman"/>
              </a:rPr>
              <a:t>program/ </a:t>
            </a:r>
            <a:r>
              <a:rPr sz="2200" dirty="0">
                <a:latin typeface="Times New Roman"/>
                <a:cs typeface="Times New Roman"/>
              </a:rPr>
              <a:t>a </a:t>
            </a:r>
            <a:r>
              <a:rPr sz="2200" spc="-5" dirty="0">
                <a:latin typeface="Times New Roman"/>
                <a:cs typeface="Times New Roman"/>
              </a:rPr>
              <a:t>set </a:t>
            </a:r>
            <a:r>
              <a:rPr sz="2200" dirty="0">
                <a:latin typeface="Times New Roman"/>
                <a:cs typeface="Times New Roman"/>
              </a:rPr>
              <a:t>of  </a:t>
            </a:r>
            <a:r>
              <a:rPr sz="2200" spc="-5" dirty="0">
                <a:latin typeface="Times New Roman"/>
                <a:cs typeface="Times New Roman"/>
              </a:rPr>
              <a:t>programs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500" spc="-10" dirty="0">
                <a:latin typeface="Times New Roman"/>
                <a:cs typeface="Times New Roman"/>
              </a:rPr>
              <a:t>Two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aspects</a:t>
            </a:r>
            <a:endParaRPr sz="2500">
              <a:latin typeface="Times New Roman"/>
              <a:cs typeface="Times New Roman"/>
            </a:endParaRPr>
          </a:p>
          <a:p>
            <a:pPr marL="412115">
              <a:lnSpc>
                <a:spcPct val="100000"/>
              </a:lnSpc>
              <a:spcBef>
                <a:spcPts val="550"/>
              </a:spcBef>
            </a:pPr>
            <a:r>
              <a:rPr sz="2200" spc="-5" dirty="0">
                <a:latin typeface="Times New Roman"/>
                <a:cs typeface="Times New Roman"/>
              </a:rPr>
              <a:t>Response Time</a:t>
            </a:r>
            <a:endParaRPr sz="2200">
              <a:latin typeface="Times New Roman"/>
              <a:cs typeface="Times New Roman"/>
            </a:endParaRPr>
          </a:p>
          <a:p>
            <a:pPr marL="812165" marR="5080" indent="-228600">
              <a:lnSpc>
                <a:spcPct val="100000"/>
              </a:lnSpc>
              <a:spcBef>
                <a:spcPts val="500"/>
              </a:spcBef>
              <a:buChar char="•"/>
              <a:tabLst>
                <a:tab pos="812165" algn="l"/>
                <a:tab pos="812800" algn="l"/>
              </a:tabLst>
            </a:pP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time </a:t>
            </a:r>
            <a:r>
              <a:rPr sz="2000" dirty="0">
                <a:latin typeface="Times New Roman"/>
                <a:cs typeface="Times New Roman"/>
              </a:rPr>
              <a:t>between the </a:t>
            </a:r>
            <a:r>
              <a:rPr sz="2000" spc="-5" dirty="0">
                <a:latin typeface="Times New Roman"/>
                <a:cs typeface="Times New Roman"/>
              </a:rPr>
              <a:t>start </a:t>
            </a:r>
            <a:r>
              <a:rPr sz="2000" dirty="0">
                <a:latin typeface="Times New Roman"/>
                <a:cs typeface="Times New Roman"/>
              </a:rPr>
              <a:t>and the completion </a:t>
            </a:r>
            <a:r>
              <a:rPr sz="2000" spc="5" dirty="0">
                <a:latin typeface="Times New Roman"/>
                <a:cs typeface="Times New Roman"/>
              </a:rPr>
              <a:t>of </a:t>
            </a:r>
            <a:r>
              <a:rPr sz="2000" dirty="0">
                <a:latin typeface="Times New Roman"/>
                <a:cs typeface="Times New Roman"/>
              </a:rPr>
              <a:t>an event–  execution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time.</a:t>
            </a:r>
            <a:endParaRPr sz="2000">
              <a:latin typeface="Times New Roman"/>
              <a:cs typeface="Times New Roman"/>
            </a:endParaRPr>
          </a:p>
          <a:p>
            <a:pPr marL="412115">
              <a:lnSpc>
                <a:spcPct val="100000"/>
              </a:lnSpc>
              <a:spcBef>
                <a:spcPts val="550"/>
              </a:spcBef>
            </a:pPr>
            <a:r>
              <a:rPr sz="2200" dirty="0">
                <a:latin typeface="Times New Roman"/>
                <a:cs typeface="Times New Roman"/>
              </a:rPr>
              <a:t>Throughput</a:t>
            </a:r>
            <a:endParaRPr sz="2200">
              <a:latin typeface="Times New Roman"/>
              <a:cs typeface="Times New Roman"/>
            </a:endParaRPr>
          </a:p>
          <a:p>
            <a:pPr marL="812800" indent="-229235">
              <a:lnSpc>
                <a:spcPct val="100000"/>
              </a:lnSpc>
              <a:spcBef>
                <a:spcPts val="500"/>
              </a:spcBef>
              <a:buChar char="•"/>
              <a:tabLst>
                <a:tab pos="812165" algn="l"/>
                <a:tab pos="812800" algn="l"/>
              </a:tabLst>
            </a:pPr>
            <a:r>
              <a:rPr sz="2000" dirty="0">
                <a:latin typeface="Times New Roman"/>
                <a:cs typeface="Times New Roman"/>
              </a:rPr>
              <a:t>The total amount </a:t>
            </a:r>
            <a:r>
              <a:rPr sz="2000" spc="5" dirty="0">
                <a:latin typeface="Times New Roman"/>
                <a:cs typeface="Times New Roman"/>
              </a:rPr>
              <a:t>of work done </a:t>
            </a:r>
            <a:r>
              <a:rPr sz="2000" dirty="0">
                <a:latin typeface="Times New Roman"/>
                <a:cs typeface="Times New Roman"/>
              </a:rPr>
              <a:t>in a given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time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6800" y="1573530"/>
            <a:ext cx="7772400" cy="130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4269" y="854709"/>
            <a:ext cx="12103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M</a:t>
            </a:r>
            <a:r>
              <a:rPr sz="4000" dirty="0"/>
              <a:t>I</a:t>
            </a:r>
            <a:r>
              <a:rPr sz="4000" spc="-5" dirty="0"/>
              <a:t>P</a:t>
            </a:r>
            <a:r>
              <a:rPr sz="4000" dirty="0"/>
              <a:t>S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1151889" y="1819910"/>
            <a:ext cx="292100" cy="292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1889" y="2241550"/>
            <a:ext cx="292100" cy="292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1889" y="4268470"/>
            <a:ext cx="292100" cy="292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09089" y="4678679"/>
            <a:ext cx="256540" cy="256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9089" y="5652770"/>
            <a:ext cx="256540" cy="2565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43989" y="1722119"/>
            <a:ext cx="6996430" cy="454152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420"/>
              </a:spcBef>
            </a:pPr>
            <a:r>
              <a:rPr sz="2500" spc="-5" dirty="0">
                <a:latin typeface="Times New Roman"/>
                <a:cs typeface="Times New Roman"/>
              </a:rPr>
              <a:t>Millions of Instructions Per</a:t>
            </a:r>
            <a:r>
              <a:rPr sz="2500" spc="-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Second</a:t>
            </a:r>
            <a:endParaRPr sz="25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320"/>
              </a:spcBef>
            </a:pPr>
            <a:r>
              <a:rPr sz="2500" spc="-5" dirty="0">
                <a:latin typeface="Times New Roman"/>
                <a:cs typeface="Times New Roman"/>
              </a:rPr>
              <a:t>An early measure </a:t>
            </a:r>
            <a:r>
              <a:rPr sz="2500" dirty="0">
                <a:latin typeface="Times New Roman"/>
                <a:cs typeface="Times New Roman"/>
              </a:rPr>
              <a:t>of </a:t>
            </a:r>
            <a:r>
              <a:rPr sz="2500" spc="-5" dirty="0">
                <a:latin typeface="Times New Roman"/>
                <a:cs typeface="Times New Roman"/>
              </a:rPr>
              <a:t>computer</a:t>
            </a:r>
            <a:r>
              <a:rPr sz="2500" spc="-3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performance.</a:t>
            </a:r>
            <a:endParaRPr sz="2500">
              <a:latin typeface="Times New Roman"/>
              <a:cs typeface="Times New Roman"/>
            </a:endParaRPr>
          </a:p>
          <a:p>
            <a:pPr marL="1307465" marR="1732280" indent="-1089660">
              <a:lnSpc>
                <a:spcPct val="120400"/>
              </a:lnSpc>
              <a:spcBef>
                <a:spcPts val="830"/>
              </a:spcBef>
            </a:pPr>
            <a:r>
              <a:rPr sz="2000" i="1" spc="-5" dirty="0">
                <a:latin typeface="Times New Roman"/>
                <a:cs typeface="Times New Roman"/>
              </a:rPr>
              <a:t>MIPS </a:t>
            </a:r>
            <a:r>
              <a:rPr sz="2000" i="1" dirty="0">
                <a:latin typeface="Times New Roman"/>
                <a:cs typeface="Times New Roman"/>
              </a:rPr>
              <a:t>= </a:t>
            </a:r>
            <a:r>
              <a:rPr sz="2000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No. </a:t>
            </a:r>
            <a:r>
              <a:rPr sz="2000" i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 </a:t>
            </a: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instruction executed </a:t>
            </a:r>
            <a:r>
              <a:rPr sz="2000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 a program </a:t>
            </a:r>
            <a:r>
              <a:rPr sz="2000" i="1" dirty="0">
                <a:latin typeface="Times New Roman"/>
                <a:cs typeface="Times New Roman"/>
              </a:rPr>
              <a:t> Time required </a:t>
            </a:r>
            <a:r>
              <a:rPr sz="2000" i="1" spc="-5" dirty="0">
                <a:latin typeface="Times New Roman"/>
                <a:cs typeface="Times New Roman"/>
              </a:rPr>
              <a:t>to </a:t>
            </a:r>
            <a:r>
              <a:rPr sz="2000" i="1" dirty="0">
                <a:latin typeface="Times New Roman"/>
                <a:cs typeface="Times New Roman"/>
              </a:rPr>
              <a:t>run the</a:t>
            </a:r>
            <a:r>
              <a:rPr sz="2000" i="1" spc="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program</a:t>
            </a:r>
            <a:endParaRPr sz="2000">
              <a:latin typeface="Times New Roman"/>
              <a:cs typeface="Times New Roman"/>
            </a:endParaRPr>
          </a:p>
          <a:p>
            <a:pPr marL="50800" marR="705485" indent="-38100">
              <a:lnSpc>
                <a:spcPts val="2690"/>
              </a:lnSpc>
              <a:spcBef>
                <a:spcPts val="675"/>
              </a:spcBef>
            </a:pPr>
            <a:r>
              <a:rPr sz="2500" spc="-5" dirty="0">
                <a:latin typeface="Times New Roman"/>
                <a:cs typeface="Times New Roman"/>
              </a:rPr>
              <a:t>typically expressed </a:t>
            </a:r>
            <a:r>
              <a:rPr sz="2500" dirty="0">
                <a:latin typeface="Times New Roman"/>
                <a:cs typeface="Times New Roman"/>
              </a:rPr>
              <a:t>in millions of </a:t>
            </a:r>
            <a:r>
              <a:rPr sz="2500" spc="-5" dirty="0">
                <a:latin typeface="Times New Roman"/>
                <a:cs typeface="Times New Roman"/>
              </a:rPr>
              <a:t>instructions per  second.</a:t>
            </a:r>
            <a:endParaRPr sz="25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295"/>
              </a:spcBef>
            </a:pPr>
            <a:r>
              <a:rPr sz="2500" spc="-5" dirty="0">
                <a:latin typeface="Times New Roman"/>
                <a:cs typeface="Times New Roman"/>
              </a:rPr>
              <a:t>Out Of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Use</a:t>
            </a:r>
            <a:endParaRPr sz="2500">
              <a:latin typeface="Times New Roman"/>
              <a:cs typeface="Times New Roman"/>
            </a:endParaRPr>
          </a:p>
          <a:p>
            <a:pPr marL="450215" marR="5080" algn="just">
              <a:lnSpc>
                <a:spcPts val="2370"/>
              </a:lnSpc>
              <a:spcBef>
                <a:spcPts val="585"/>
              </a:spcBef>
            </a:pPr>
            <a:r>
              <a:rPr sz="2200" spc="-5" dirty="0">
                <a:latin typeface="Times New Roman"/>
                <a:cs typeface="Times New Roman"/>
              </a:rPr>
              <a:t>It </a:t>
            </a:r>
            <a:r>
              <a:rPr sz="2200" dirty="0">
                <a:latin typeface="Times New Roman"/>
                <a:cs typeface="Times New Roman"/>
              </a:rPr>
              <a:t>does not </a:t>
            </a:r>
            <a:r>
              <a:rPr sz="2200" spc="-5" dirty="0">
                <a:latin typeface="Times New Roman"/>
                <a:cs typeface="Times New Roman"/>
              </a:rPr>
              <a:t>account </a:t>
            </a:r>
            <a:r>
              <a:rPr sz="2200" dirty="0">
                <a:latin typeface="Times New Roman"/>
                <a:cs typeface="Times New Roman"/>
              </a:rPr>
              <a:t>for the </a:t>
            </a:r>
            <a:r>
              <a:rPr sz="2200" spc="-5" dirty="0">
                <a:latin typeface="Times New Roman"/>
                <a:cs typeface="Times New Roman"/>
              </a:rPr>
              <a:t>fact </a:t>
            </a:r>
            <a:r>
              <a:rPr sz="2200" dirty="0">
                <a:latin typeface="Times New Roman"/>
                <a:cs typeface="Times New Roman"/>
              </a:rPr>
              <a:t>that </a:t>
            </a:r>
            <a:r>
              <a:rPr sz="2200" spc="-5" dirty="0">
                <a:latin typeface="Times New Roman"/>
                <a:cs typeface="Times New Roman"/>
              </a:rPr>
              <a:t>different </a:t>
            </a:r>
            <a:r>
              <a:rPr sz="2200" spc="-10" dirty="0">
                <a:latin typeface="Times New Roman"/>
                <a:cs typeface="Times New Roman"/>
              </a:rPr>
              <a:t>systems </a:t>
            </a:r>
            <a:r>
              <a:rPr sz="2200" spc="-5" dirty="0">
                <a:latin typeface="Times New Roman"/>
                <a:cs typeface="Times New Roman"/>
              </a:rPr>
              <a:t>often  require different </a:t>
            </a:r>
            <a:r>
              <a:rPr sz="2200" dirty="0">
                <a:latin typeface="Times New Roman"/>
                <a:cs typeface="Times New Roman"/>
              </a:rPr>
              <a:t>no.s of </a:t>
            </a:r>
            <a:r>
              <a:rPr sz="2200" spc="-5" dirty="0">
                <a:latin typeface="Times New Roman"/>
                <a:cs typeface="Times New Roman"/>
              </a:rPr>
              <a:t>instructions to implement </a:t>
            </a:r>
            <a:r>
              <a:rPr sz="2200" dirty="0">
                <a:latin typeface="Times New Roman"/>
                <a:cs typeface="Times New Roman"/>
              </a:rPr>
              <a:t>a given  </a:t>
            </a:r>
            <a:r>
              <a:rPr sz="2200" spc="-5" dirty="0">
                <a:latin typeface="Times New Roman"/>
                <a:cs typeface="Times New Roman"/>
              </a:rPr>
              <a:t>program.</a:t>
            </a:r>
            <a:endParaRPr sz="2200">
              <a:latin typeface="Times New Roman"/>
              <a:cs typeface="Times New Roman"/>
            </a:endParaRPr>
          </a:p>
          <a:p>
            <a:pPr marL="450215" marR="283845" algn="just">
              <a:lnSpc>
                <a:spcPts val="2370"/>
              </a:lnSpc>
              <a:spcBef>
                <a:spcPts val="560"/>
              </a:spcBef>
            </a:pPr>
            <a:r>
              <a:rPr sz="2200" dirty="0">
                <a:latin typeface="Times New Roman"/>
                <a:cs typeface="Times New Roman"/>
              </a:rPr>
              <a:t>A </a:t>
            </a:r>
            <a:r>
              <a:rPr sz="2200" spc="-5" dirty="0">
                <a:latin typeface="Times New Roman"/>
                <a:cs typeface="Times New Roman"/>
              </a:rPr>
              <a:t>computer’s MIPS ratings </a:t>
            </a:r>
            <a:r>
              <a:rPr sz="2200" dirty="0">
                <a:latin typeface="Times New Roman"/>
                <a:cs typeface="Times New Roman"/>
              </a:rPr>
              <a:t>does not </a:t>
            </a:r>
            <a:r>
              <a:rPr sz="2200" spc="-5" dirty="0">
                <a:latin typeface="Times New Roman"/>
                <a:cs typeface="Times New Roman"/>
              </a:rPr>
              <a:t>tell </a:t>
            </a:r>
            <a:r>
              <a:rPr sz="2200" dirty="0">
                <a:latin typeface="Times New Roman"/>
                <a:cs typeface="Times New Roman"/>
              </a:rPr>
              <a:t>you about how  </a:t>
            </a:r>
            <a:r>
              <a:rPr sz="2200" spc="-5" dirty="0">
                <a:latin typeface="Times New Roman"/>
                <a:cs typeface="Times New Roman"/>
              </a:rPr>
              <a:t>many instructions it require to perform </a:t>
            </a:r>
            <a:r>
              <a:rPr sz="2200" dirty="0">
                <a:latin typeface="Times New Roman"/>
                <a:cs typeface="Times New Roman"/>
              </a:rPr>
              <a:t>a given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task.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6800" y="1573530"/>
            <a:ext cx="7772400" cy="130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4269" y="793750"/>
            <a:ext cx="21202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CPI </a:t>
            </a:r>
            <a:r>
              <a:rPr dirty="0"/>
              <a:t>/</a:t>
            </a:r>
            <a:r>
              <a:rPr spc="15" dirty="0"/>
              <a:t> </a:t>
            </a:r>
            <a:r>
              <a:rPr spc="-5" dirty="0"/>
              <a:t>IPC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1151889" y="1819910"/>
            <a:ext cx="292100" cy="292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9089" y="2231389"/>
            <a:ext cx="256540" cy="256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9089" y="2602229"/>
            <a:ext cx="256540" cy="256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1889" y="3727450"/>
            <a:ext cx="292100" cy="292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9089" y="4137659"/>
            <a:ext cx="256540" cy="256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09089" y="4509770"/>
            <a:ext cx="256540" cy="256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51889" y="5621020"/>
            <a:ext cx="292100" cy="292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82089" y="1722350"/>
            <a:ext cx="7002780" cy="459105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2500" spc="-5" dirty="0">
                <a:latin typeface="Times New Roman"/>
                <a:cs typeface="Times New Roman"/>
              </a:rPr>
              <a:t>CPI</a:t>
            </a:r>
            <a:endParaRPr sz="2500">
              <a:latin typeface="Times New Roman"/>
              <a:cs typeface="Times New Roman"/>
            </a:endParaRPr>
          </a:p>
          <a:p>
            <a:pPr marL="412115">
              <a:lnSpc>
                <a:spcPct val="100000"/>
              </a:lnSpc>
              <a:spcBef>
                <a:spcPts val="280"/>
              </a:spcBef>
            </a:pPr>
            <a:r>
              <a:rPr sz="2200" spc="-5" dirty="0">
                <a:latin typeface="Times New Roman"/>
                <a:cs typeface="Times New Roman"/>
              </a:rPr>
              <a:t>Cycle Per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Instruction</a:t>
            </a:r>
            <a:endParaRPr sz="2200">
              <a:latin typeface="Times New Roman"/>
              <a:cs typeface="Times New Roman"/>
            </a:endParaRPr>
          </a:p>
          <a:p>
            <a:pPr marL="412115">
              <a:lnSpc>
                <a:spcPct val="100000"/>
              </a:lnSpc>
              <a:spcBef>
                <a:spcPts val="290"/>
              </a:spcBef>
            </a:pPr>
            <a:r>
              <a:rPr sz="2200" spc="-5" dirty="0">
                <a:latin typeface="Times New Roman"/>
                <a:cs typeface="Times New Roman"/>
              </a:rPr>
              <a:t>No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clock cycles required to execute each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instruction</a:t>
            </a:r>
            <a:endParaRPr sz="2200">
              <a:latin typeface="Times New Roman"/>
              <a:cs typeface="Times New Roman"/>
            </a:endParaRPr>
          </a:p>
          <a:p>
            <a:pPr marL="511809">
              <a:lnSpc>
                <a:spcPct val="100000"/>
              </a:lnSpc>
              <a:spcBef>
                <a:spcPts val="250"/>
              </a:spcBef>
            </a:pPr>
            <a:r>
              <a:rPr sz="2000" i="1" spc="-5" dirty="0">
                <a:latin typeface="Times New Roman"/>
                <a:cs typeface="Times New Roman"/>
              </a:rPr>
              <a:t>CPI </a:t>
            </a:r>
            <a:r>
              <a:rPr sz="2000" i="1" dirty="0">
                <a:latin typeface="Times New Roman"/>
                <a:cs typeface="Times New Roman"/>
              </a:rPr>
              <a:t>= </a:t>
            </a:r>
            <a:r>
              <a:rPr sz="2000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No. </a:t>
            </a:r>
            <a:r>
              <a:rPr sz="2000" i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 </a:t>
            </a:r>
            <a:r>
              <a:rPr sz="2000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clock </a:t>
            </a: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cycles</a:t>
            </a:r>
            <a:r>
              <a:rPr sz="2000" i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required</a:t>
            </a:r>
            <a:endParaRPr sz="2000">
              <a:latin typeface="Times New Roman"/>
              <a:cs typeface="Times New Roman"/>
            </a:endParaRPr>
          </a:p>
          <a:p>
            <a:pPr marL="1215390">
              <a:lnSpc>
                <a:spcPct val="100000"/>
              </a:lnSpc>
              <a:spcBef>
                <a:spcPts val="710"/>
              </a:spcBef>
            </a:pPr>
            <a:r>
              <a:rPr sz="2000" i="1" dirty="0">
                <a:latin typeface="Times New Roman"/>
                <a:cs typeface="Times New Roman"/>
              </a:rPr>
              <a:t>No. </a:t>
            </a:r>
            <a:r>
              <a:rPr sz="2000" i="1" spc="5" dirty="0">
                <a:latin typeface="Times New Roman"/>
                <a:cs typeface="Times New Roman"/>
              </a:rPr>
              <a:t>of </a:t>
            </a:r>
            <a:r>
              <a:rPr sz="2000" i="1" dirty="0">
                <a:latin typeface="Times New Roman"/>
                <a:cs typeface="Times New Roman"/>
              </a:rPr>
              <a:t>instructions</a:t>
            </a:r>
            <a:r>
              <a:rPr sz="2000" i="1" spc="-65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executed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500" spc="-5" dirty="0">
                <a:latin typeface="Times New Roman"/>
                <a:cs typeface="Times New Roman"/>
              </a:rPr>
              <a:t>IPC</a:t>
            </a:r>
            <a:endParaRPr sz="2500">
              <a:latin typeface="Times New Roman"/>
              <a:cs typeface="Times New Roman"/>
            </a:endParaRPr>
          </a:p>
          <a:p>
            <a:pPr marL="412115">
              <a:lnSpc>
                <a:spcPct val="100000"/>
              </a:lnSpc>
              <a:spcBef>
                <a:spcPts val="280"/>
              </a:spcBef>
            </a:pPr>
            <a:r>
              <a:rPr sz="2200" spc="-5" dirty="0">
                <a:latin typeface="Times New Roman"/>
                <a:cs typeface="Times New Roman"/>
              </a:rPr>
              <a:t>Instructions Per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Cycle</a:t>
            </a:r>
            <a:endParaRPr sz="2200">
              <a:latin typeface="Times New Roman"/>
              <a:cs typeface="Times New Roman"/>
            </a:endParaRPr>
          </a:p>
          <a:p>
            <a:pPr marL="412115">
              <a:lnSpc>
                <a:spcPct val="100000"/>
              </a:lnSpc>
              <a:spcBef>
                <a:spcPts val="280"/>
              </a:spcBef>
            </a:pPr>
            <a:r>
              <a:rPr sz="2200" dirty="0">
                <a:latin typeface="Times New Roman"/>
                <a:cs typeface="Times New Roman"/>
              </a:rPr>
              <a:t>No. of </a:t>
            </a:r>
            <a:r>
              <a:rPr sz="2200" spc="-5" dirty="0">
                <a:latin typeface="Times New Roman"/>
                <a:cs typeface="Times New Roman"/>
              </a:rPr>
              <a:t>instructions executed per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cycle</a:t>
            </a:r>
            <a:endParaRPr sz="2200">
              <a:latin typeface="Times New Roman"/>
              <a:cs typeface="Times New Roman"/>
            </a:endParaRPr>
          </a:p>
          <a:p>
            <a:pPr marL="1215390" marR="2917825" indent="-707390">
              <a:lnSpc>
                <a:spcPct val="114199"/>
              </a:lnSpc>
              <a:spcBef>
                <a:spcPts val="270"/>
              </a:spcBef>
              <a:tabLst>
                <a:tab pos="3187700" algn="l"/>
              </a:tabLst>
            </a:pPr>
            <a:r>
              <a:rPr sz="2000" i="1" dirty="0">
                <a:latin typeface="Times New Roman"/>
                <a:cs typeface="Times New Roman"/>
              </a:rPr>
              <a:t>I</a:t>
            </a:r>
            <a:r>
              <a:rPr sz="2000" i="1" spc="5" dirty="0">
                <a:latin typeface="Times New Roman"/>
                <a:cs typeface="Times New Roman"/>
              </a:rPr>
              <a:t>P</a:t>
            </a:r>
            <a:r>
              <a:rPr sz="2000" i="1" dirty="0">
                <a:latin typeface="Times New Roman"/>
                <a:cs typeface="Times New Roman"/>
              </a:rPr>
              <a:t>C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=</a:t>
            </a:r>
            <a:r>
              <a:rPr sz="2000" i="1" spc="10" dirty="0">
                <a:latin typeface="Times New Roman"/>
                <a:cs typeface="Times New Roman"/>
              </a:rPr>
              <a:t> </a:t>
            </a: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2000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2000" i="1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000" i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2000" i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2000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2000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000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2000" i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</a:t>
            </a:r>
            <a:r>
              <a:rPr sz="2000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</a:t>
            </a:r>
            <a:r>
              <a:rPr sz="2000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ti</a:t>
            </a:r>
            <a:r>
              <a:rPr sz="2000" i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on</a:t>
            </a:r>
            <a:r>
              <a:rPr sz="2000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	e</a:t>
            </a:r>
            <a:r>
              <a:rPr sz="2000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x</a:t>
            </a:r>
            <a:r>
              <a:rPr sz="2000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ec</a:t>
            </a:r>
            <a:r>
              <a:rPr sz="2000" i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</a:t>
            </a:r>
            <a:r>
              <a:rPr sz="2000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000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ed </a:t>
            </a:r>
            <a:r>
              <a:rPr sz="2000" i="1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No </a:t>
            </a:r>
            <a:r>
              <a:rPr sz="2000" i="1" spc="5" dirty="0">
                <a:latin typeface="Times New Roman"/>
                <a:cs typeface="Times New Roman"/>
              </a:rPr>
              <a:t>of </a:t>
            </a:r>
            <a:r>
              <a:rPr sz="2000" i="1" spc="-5" dirty="0">
                <a:latin typeface="Times New Roman"/>
                <a:cs typeface="Times New Roman"/>
              </a:rPr>
              <a:t>clock cycles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required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ts val="2700"/>
              </a:lnSpc>
              <a:spcBef>
                <a:spcPts val="660"/>
              </a:spcBef>
              <a:tabLst>
                <a:tab pos="908050" algn="l"/>
              </a:tabLst>
            </a:pPr>
            <a:r>
              <a:rPr sz="2500" spc="-5" dirty="0">
                <a:latin typeface="Times New Roman"/>
                <a:cs typeface="Times New Roman"/>
              </a:rPr>
              <a:t>Large	IPC tends </a:t>
            </a:r>
            <a:r>
              <a:rPr sz="2500" dirty="0">
                <a:latin typeface="Times New Roman"/>
                <a:cs typeface="Times New Roman"/>
              </a:rPr>
              <a:t>to </a:t>
            </a:r>
            <a:r>
              <a:rPr sz="2500" spc="-5" dirty="0">
                <a:latin typeface="Times New Roman"/>
                <a:cs typeface="Times New Roman"/>
              </a:rPr>
              <a:t>indicate good performance </a:t>
            </a:r>
            <a:r>
              <a:rPr sz="2500" dirty="0">
                <a:latin typeface="Times New Roman"/>
                <a:cs typeface="Times New Roman"/>
              </a:rPr>
              <a:t>&amp; </a:t>
            </a:r>
            <a:r>
              <a:rPr sz="2500" spc="-5" dirty="0">
                <a:latin typeface="Times New Roman"/>
                <a:cs typeface="Times New Roman"/>
              </a:rPr>
              <a:t>large  CPI indicates </a:t>
            </a:r>
            <a:r>
              <a:rPr sz="2500" dirty="0">
                <a:latin typeface="Times New Roman"/>
                <a:cs typeface="Times New Roman"/>
              </a:rPr>
              <a:t>poor</a:t>
            </a:r>
            <a:r>
              <a:rPr sz="2500" spc="-2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performance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66800" y="1573530"/>
            <a:ext cx="7772400" cy="441959"/>
            <a:chOff x="1066800" y="1573530"/>
            <a:chExt cx="7772400" cy="441959"/>
          </a:xfrm>
        </p:grpSpPr>
        <p:sp>
          <p:nvSpPr>
            <p:cNvPr id="5" name="object 5"/>
            <p:cNvSpPr/>
            <p:nvPr/>
          </p:nvSpPr>
          <p:spPr>
            <a:xfrm>
              <a:off x="1066800" y="1573530"/>
              <a:ext cx="7772400" cy="1308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51889" y="1723390"/>
              <a:ext cx="292100" cy="2921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Choosing </a:t>
            </a:r>
            <a:r>
              <a:rPr spc="-5" dirty="0"/>
              <a:t>Programs </a:t>
            </a:r>
            <a:r>
              <a:rPr dirty="0"/>
              <a:t>to</a:t>
            </a:r>
            <a:r>
              <a:rPr spc="10" dirty="0"/>
              <a:t> </a:t>
            </a:r>
            <a:r>
              <a:rPr spc="-5" dirty="0"/>
              <a:t>Evaluate</a:t>
            </a:r>
          </a:p>
        </p:txBody>
      </p:sp>
      <p:sp>
        <p:nvSpPr>
          <p:cNvPr id="8" name="object 8"/>
          <p:cNvSpPr/>
          <p:nvPr/>
        </p:nvSpPr>
        <p:spPr>
          <a:xfrm>
            <a:off x="1609089" y="2127250"/>
            <a:ext cx="256540" cy="256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09089" y="2835910"/>
            <a:ext cx="256540" cy="256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9089" y="3818890"/>
            <a:ext cx="256540" cy="256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09089" y="4527550"/>
            <a:ext cx="256540" cy="256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09089" y="5510529"/>
            <a:ext cx="256540" cy="2565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44269" y="505459"/>
            <a:ext cx="7396480" cy="5927090"/>
          </a:xfrm>
          <a:prstGeom prst="rect">
            <a:avLst/>
          </a:prstGeom>
        </p:spPr>
        <p:txBody>
          <a:bodyPr vert="horz" wrap="square" lIns="0" tIns="361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0"/>
              </a:spcBef>
            </a:pPr>
            <a:r>
              <a:rPr sz="4000" spc="-5" dirty="0">
                <a:solidFill>
                  <a:srgbClr val="472300"/>
                </a:solidFill>
                <a:latin typeface="Times New Roman"/>
                <a:cs typeface="Times New Roman"/>
              </a:rPr>
              <a:t>Performance</a:t>
            </a:r>
            <a:endParaRPr sz="4000">
              <a:latin typeface="Times New Roman"/>
              <a:cs typeface="Times New Roman"/>
            </a:endParaRPr>
          </a:p>
          <a:p>
            <a:pPr marL="350520">
              <a:lnSpc>
                <a:spcPct val="100000"/>
              </a:lnSpc>
              <a:spcBef>
                <a:spcPts val="1650"/>
              </a:spcBef>
            </a:pPr>
            <a:r>
              <a:rPr sz="2400" spc="-5" dirty="0">
                <a:latin typeface="Times New Roman"/>
                <a:cs typeface="Times New Roman"/>
              </a:rPr>
              <a:t>Five </a:t>
            </a:r>
            <a:r>
              <a:rPr sz="2400" dirty="0">
                <a:latin typeface="Times New Roman"/>
                <a:cs typeface="Times New Roman"/>
              </a:rPr>
              <a:t>levels of programs used to evaluate performance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are</a:t>
            </a:r>
            <a:endParaRPr sz="2400">
              <a:latin typeface="Times New Roman"/>
              <a:cs typeface="Times New Roman"/>
            </a:endParaRPr>
          </a:p>
          <a:p>
            <a:pPr marL="749935">
              <a:lnSpc>
                <a:spcPct val="100000"/>
              </a:lnSpc>
              <a:spcBef>
                <a:spcPts val="280"/>
              </a:spcBef>
            </a:pPr>
            <a:r>
              <a:rPr sz="2200" spc="-5" dirty="0">
                <a:latin typeface="Times New Roman"/>
                <a:cs typeface="Times New Roman"/>
              </a:rPr>
              <a:t>Real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applications</a:t>
            </a:r>
            <a:endParaRPr sz="2200">
              <a:latin typeface="Times New Roman"/>
              <a:cs typeface="Times New Roman"/>
            </a:endParaRPr>
          </a:p>
          <a:p>
            <a:pPr marL="1150620" indent="-228600">
              <a:lnSpc>
                <a:spcPct val="100000"/>
              </a:lnSpc>
              <a:spcBef>
                <a:spcPts val="260"/>
              </a:spcBef>
              <a:buChar char="•"/>
              <a:tabLst>
                <a:tab pos="1149985" algn="l"/>
                <a:tab pos="1150620" algn="l"/>
              </a:tabLst>
            </a:pPr>
            <a:r>
              <a:rPr sz="2000" spc="-5" dirty="0">
                <a:latin typeface="Times New Roman"/>
                <a:cs typeface="Times New Roman"/>
              </a:rPr>
              <a:t>Compilers, </a:t>
            </a:r>
            <a:r>
              <a:rPr sz="2000" dirty="0">
                <a:latin typeface="Times New Roman"/>
                <a:cs typeface="Times New Roman"/>
              </a:rPr>
              <a:t>Text-processing </a:t>
            </a:r>
            <a:r>
              <a:rPr sz="2000" spc="-5" dirty="0">
                <a:latin typeface="Times New Roman"/>
                <a:cs typeface="Times New Roman"/>
              </a:rPr>
              <a:t>S/W like </a:t>
            </a:r>
            <a:r>
              <a:rPr sz="2000" spc="5" dirty="0">
                <a:latin typeface="Times New Roman"/>
                <a:cs typeface="Times New Roman"/>
              </a:rPr>
              <a:t>Word,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Photoshop.</a:t>
            </a:r>
            <a:endParaRPr sz="2000">
              <a:latin typeface="Times New Roman"/>
              <a:cs typeface="Times New Roman"/>
            </a:endParaRPr>
          </a:p>
          <a:p>
            <a:pPr marL="749935">
              <a:lnSpc>
                <a:spcPct val="100000"/>
              </a:lnSpc>
              <a:spcBef>
                <a:spcPts val="280"/>
              </a:spcBef>
            </a:pPr>
            <a:r>
              <a:rPr sz="2200" spc="-5" dirty="0">
                <a:latin typeface="Times New Roman"/>
                <a:cs typeface="Times New Roman"/>
              </a:rPr>
              <a:t>Modified </a:t>
            </a:r>
            <a:r>
              <a:rPr sz="2200" dirty="0">
                <a:latin typeface="Times New Roman"/>
                <a:cs typeface="Times New Roman"/>
              </a:rPr>
              <a:t>( </a:t>
            </a:r>
            <a:r>
              <a:rPr sz="2200" spc="5" dirty="0">
                <a:latin typeface="Times New Roman"/>
                <a:cs typeface="Times New Roman"/>
              </a:rPr>
              <a:t>or </a:t>
            </a:r>
            <a:r>
              <a:rPr sz="2200" spc="-5" dirty="0">
                <a:latin typeface="Times New Roman"/>
                <a:cs typeface="Times New Roman"/>
              </a:rPr>
              <a:t>scripted) applications</a:t>
            </a:r>
            <a:endParaRPr sz="2200">
              <a:latin typeface="Times New Roman"/>
              <a:cs typeface="Times New Roman"/>
            </a:endParaRPr>
          </a:p>
          <a:p>
            <a:pPr marL="1150620" marR="5080" indent="-228600">
              <a:lnSpc>
                <a:spcPts val="2160"/>
              </a:lnSpc>
              <a:spcBef>
                <a:spcPts val="530"/>
              </a:spcBef>
              <a:buChar char="•"/>
              <a:tabLst>
                <a:tab pos="1149985" algn="l"/>
                <a:tab pos="1150620" algn="l"/>
              </a:tabLst>
            </a:pPr>
            <a:r>
              <a:rPr sz="2000" dirty="0">
                <a:latin typeface="Times New Roman"/>
                <a:cs typeface="Times New Roman"/>
              </a:rPr>
              <a:t>To enhance </a:t>
            </a:r>
            <a:r>
              <a:rPr sz="2000" spc="-5" dirty="0">
                <a:latin typeface="Times New Roman"/>
                <a:cs typeface="Times New Roman"/>
              </a:rPr>
              <a:t>portability </a:t>
            </a:r>
            <a:r>
              <a:rPr sz="2000" spc="5" dirty="0">
                <a:latin typeface="Times New Roman"/>
                <a:cs typeface="Times New Roman"/>
              </a:rPr>
              <a:t>or </a:t>
            </a:r>
            <a:r>
              <a:rPr sz="2000" spc="-5" dirty="0">
                <a:latin typeface="Times New Roman"/>
                <a:cs typeface="Times New Roman"/>
              </a:rPr>
              <a:t>to </a:t>
            </a:r>
            <a:r>
              <a:rPr sz="2000" dirty="0">
                <a:latin typeface="Times New Roman"/>
                <a:cs typeface="Times New Roman"/>
              </a:rPr>
              <a:t>focus </a:t>
            </a:r>
            <a:r>
              <a:rPr sz="2000" spc="5" dirty="0">
                <a:latin typeface="Times New Roman"/>
                <a:cs typeface="Times New Roman"/>
              </a:rPr>
              <a:t>on one </a:t>
            </a:r>
            <a:r>
              <a:rPr sz="2000" spc="-5" dirty="0">
                <a:latin typeface="Times New Roman"/>
                <a:cs typeface="Times New Roman"/>
              </a:rPr>
              <a:t>particular </a:t>
            </a:r>
            <a:r>
              <a:rPr sz="2000" dirty="0">
                <a:latin typeface="Times New Roman"/>
                <a:cs typeface="Times New Roman"/>
              </a:rPr>
              <a:t>aspect </a:t>
            </a:r>
            <a:r>
              <a:rPr sz="2000" spc="5" dirty="0">
                <a:latin typeface="Times New Roman"/>
                <a:cs typeface="Times New Roman"/>
              </a:rPr>
              <a:t>of  </a:t>
            </a:r>
            <a:r>
              <a:rPr sz="2000" dirty="0">
                <a:latin typeface="Times New Roman"/>
                <a:cs typeface="Times New Roman"/>
              </a:rPr>
              <a:t>system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performance</a:t>
            </a:r>
            <a:endParaRPr sz="2000">
              <a:latin typeface="Times New Roman"/>
              <a:cs typeface="Times New Roman"/>
            </a:endParaRPr>
          </a:p>
          <a:p>
            <a:pPr marL="749935">
              <a:lnSpc>
                <a:spcPct val="100000"/>
              </a:lnSpc>
              <a:spcBef>
                <a:spcPts val="260"/>
              </a:spcBef>
            </a:pPr>
            <a:r>
              <a:rPr sz="2200" spc="-5" dirty="0">
                <a:latin typeface="Times New Roman"/>
                <a:cs typeface="Times New Roman"/>
              </a:rPr>
              <a:t>Kernels</a:t>
            </a:r>
            <a:endParaRPr sz="2200">
              <a:latin typeface="Times New Roman"/>
              <a:cs typeface="Times New Roman"/>
            </a:endParaRPr>
          </a:p>
          <a:p>
            <a:pPr marL="1150620" indent="-228600">
              <a:lnSpc>
                <a:spcPct val="100000"/>
              </a:lnSpc>
              <a:spcBef>
                <a:spcPts val="250"/>
              </a:spcBef>
              <a:buChar char="•"/>
              <a:tabLst>
                <a:tab pos="1149985" algn="l"/>
                <a:tab pos="1150620" algn="l"/>
              </a:tabLst>
            </a:pPr>
            <a:r>
              <a:rPr sz="2000" dirty="0">
                <a:latin typeface="Times New Roman"/>
                <a:cs typeface="Times New Roman"/>
              </a:rPr>
              <a:t>To </a:t>
            </a:r>
            <a:r>
              <a:rPr sz="2000" spc="-5" dirty="0">
                <a:latin typeface="Times New Roman"/>
                <a:cs typeface="Times New Roman"/>
              </a:rPr>
              <a:t>isolate </a:t>
            </a:r>
            <a:r>
              <a:rPr sz="2000" dirty="0">
                <a:latin typeface="Times New Roman"/>
                <a:cs typeface="Times New Roman"/>
              </a:rPr>
              <a:t>performance of individual features </a:t>
            </a:r>
            <a:r>
              <a:rPr sz="2000" spc="5" dirty="0">
                <a:latin typeface="Times New Roman"/>
                <a:cs typeface="Times New Roman"/>
              </a:rPr>
              <a:t>of </a:t>
            </a:r>
            <a:r>
              <a:rPr sz="2000" dirty="0">
                <a:latin typeface="Times New Roman"/>
                <a:cs typeface="Times New Roman"/>
              </a:rPr>
              <a:t>a machine.</a:t>
            </a:r>
            <a:endParaRPr sz="2000">
              <a:latin typeface="Times New Roman"/>
              <a:cs typeface="Times New Roman"/>
            </a:endParaRPr>
          </a:p>
          <a:p>
            <a:pPr marL="749935">
              <a:lnSpc>
                <a:spcPct val="100000"/>
              </a:lnSpc>
              <a:spcBef>
                <a:spcPts val="290"/>
              </a:spcBef>
            </a:pPr>
            <a:r>
              <a:rPr sz="2200" dirty="0">
                <a:latin typeface="Times New Roman"/>
                <a:cs typeface="Times New Roman"/>
              </a:rPr>
              <a:t>Toy</a:t>
            </a:r>
            <a:r>
              <a:rPr sz="2200" spc="-5" dirty="0">
                <a:latin typeface="Times New Roman"/>
                <a:cs typeface="Times New Roman"/>
              </a:rPr>
              <a:t> Benchmarks</a:t>
            </a:r>
            <a:endParaRPr sz="2200">
              <a:latin typeface="Times New Roman"/>
              <a:cs typeface="Times New Roman"/>
            </a:endParaRPr>
          </a:p>
          <a:p>
            <a:pPr marL="1150620" marR="60325" indent="-228600">
              <a:lnSpc>
                <a:spcPts val="2160"/>
              </a:lnSpc>
              <a:spcBef>
                <a:spcPts val="530"/>
              </a:spcBef>
              <a:buChar char="•"/>
              <a:tabLst>
                <a:tab pos="1149985" algn="l"/>
                <a:tab pos="1150620" algn="l"/>
              </a:tabLst>
            </a:pPr>
            <a:r>
              <a:rPr sz="2000" spc="-5" dirty="0">
                <a:latin typeface="Times New Roman"/>
                <a:cs typeface="Times New Roman"/>
              </a:rPr>
              <a:t>Typically </a:t>
            </a:r>
            <a:r>
              <a:rPr sz="2000" dirty="0">
                <a:latin typeface="Times New Roman"/>
                <a:cs typeface="Times New Roman"/>
              </a:rPr>
              <a:t>between </a:t>
            </a:r>
            <a:r>
              <a:rPr sz="2000" spc="5" dirty="0">
                <a:latin typeface="Times New Roman"/>
                <a:cs typeface="Times New Roman"/>
              </a:rPr>
              <a:t>10- 100 </a:t>
            </a:r>
            <a:r>
              <a:rPr sz="2000" spc="-5" dirty="0">
                <a:latin typeface="Times New Roman"/>
                <a:cs typeface="Times New Roman"/>
              </a:rPr>
              <a:t>lines if </a:t>
            </a:r>
            <a:r>
              <a:rPr sz="2000" spc="5" dirty="0">
                <a:latin typeface="Times New Roman"/>
                <a:cs typeface="Times New Roman"/>
              </a:rPr>
              <a:t>code </a:t>
            </a:r>
            <a:r>
              <a:rPr sz="2000" dirty="0">
                <a:latin typeface="Times New Roman"/>
                <a:cs typeface="Times New Roman"/>
              </a:rPr>
              <a:t>and produce a result  the user already</a:t>
            </a:r>
            <a:r>
              <a:rPr sz="2000" spc="5" dirty="0">
                <a:latin typeface="Times New Roman"/>
                <a:cs typeface="Times New Roman"/>
              </a:rPr>
              <a:t> knows.</a:t>
            </a:r>
            <a:endParaRPr sz="2000">
              <a:latin typeface="Times New Roman"/>
              <a:cs typeface="Times New Roman"/>
            </a:endParaRPr>
          </a:p>
          <a:p>
            <a:pPr marL="749935">
              <a:lnSpc>
                <a:spcPct val="100000"/>
              </a:lnSpc>
              <a:spcBef>
                <a:spcPts val="250"/>
              </a:spcBef>
            </a:pPr>
            <a:r>
              <a:rPr sz="2200" spc="-5" dirty="0">
                <a:latin typeface="Times New Roman"/>
                <a:cs typeface="Times New Roman"/>
              </a:rPr>
              <a:t>Synthetic benchmarks</a:t>
            </a:r>
            <a:endParaRPr sz="2200">
              <a:latin typeface="Times New Roman"/>
              <a:cs typeface="Times New Roman"/>
            </a:endParaRPr>
          </a:p>
          <a:p>
            <a:pPr marL="1150620" marR="768350" indent="-228600">
              <a:lnSpc>
                <a:spcPts val="2160"/>
              </a:lnSpc>
              <a:spcBef>
                <a:spcPts val="530"/>
              </a:spcBef>
              <a:buChar char="•"/>
              <a:tabLst>
                <a:tab pos="1149985" algn="l"/>
                <a:tab pos="1150620" algn="l"/>
              </a:tabLst>
            </a:pPr>
            <a:r>
              <a:rPr sz="2000" dirty="0">
                <a:latin typeface="Times New Roman"/>
                <a:cs typeface="Times New Roman"/>
              </a:rPr>
              <a:t>Try </a:t>
            </a:r>
            <a:r>
              <a:rPr sz="2000" spc="-5" dirty="0">
                <a:latin typeface="Times New Roman"/>
                <a:cs typeface="Times New Roman"/>
              </a:rPr>
              <a:t>to match </a:t>
            </a:r>
            <a:r>
              <a:rPr sz="2000" dirty="0">
                <a:latin typeface="Times New Roman"/>
                <a:cs typeface="Times New Roman"/>
              </a:rPr>
              <a:t>the average frequency </a:t>
            </a:r>
            <a:r>
              <a:rPr sz="2000" spc="5" dirty="0">
                <a:latin typeface="Times New Roman"/>
                <a:cs typeface="Times New Roman"/>
              </a:rPr>
              <a:t>of </a:t>
            </a:r>
            <a:r>
              <a:rPr sz="2000" dirty="0">
                <a:latin typeface="Times New Roman"/>
                <a:cs typeface="Times New Roman"/>
              </a:rPr>
              <a:t>operations and  operands </a:t>
            </a:r>
            <a:r>
              <a:rPr sz="2000" spc="5" dirty="0">
                <a:latin typeface="Times New Roman"/>
                <a:cs typeface="Times New Roman"/>
              </a:rPr>
              <a:t>of </a:t>
            </a:r>
            <a:r>
              <a:rPr sz="2000" dirty="0">
                <a:latin typeface="Times New Roman"/>
                <a:cs typeface="Times New Roman"/>
              </a:rPr>
              <a:t>a large set </a:t>
            </a:r>
            <a:r>
              <a:rPr sz="2000" spc="5" dirty="0">
                <a:latin typeface="Times New Roman"/>
                <a:cs typeface="Times New Roman"/>
              </a:rPr>
              <a:t>of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programs.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6800" y="1573530"/>
            <a:ext cx="7772400" cy="130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4269" y="793750"/>
            <a:ext cx="36271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Benchmark</a:t>
            </a:r>
            <a:r>
              <a:rPr sz="4000" spc="55" dirty="0"/>
              <a:t> </a:t>
            </a:r>
            <a:r>
              <a:rPr spc="-5" dirty="0"/>
              <a:t>Suits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1151889" y="1819910"/>
            <a:ext cx="292100" cy="292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1889" y="2584450"/>
            <a:ext cx="292100" cy="292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1889" y="3348990"/>
            <a:ext cx="292100" cy="292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1889" y="4113529"/>
            <a:ext cx="292100" cy="292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9089" y="4525009"/>
            <a:ext cx="256540" cy="256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09089" y="4895850"/>
            <a:ext cx="256540" cy="256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09089" y="5266690"/>
            <a:ext cx="256540" cy="2565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82089" y="1762759"/>
            <a:ext cx="7058025" cy="381381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129539">
              <a:lnSpc>
                <a:spcPts val="2700"/>
              </a:lnSpc>
              <a:spcBef>
                <a:spcPts val="439"/>
              </a:spcBef>
            </a:pPr>
            <a:r>
              <a:rPr sz="2500" dirty="0">
                <a:latin typeface="Times New Roman"/>
                <a:cs typeface="Times New Roman"/>
              </a:rPr>
              <a:t>A </a:t>
            </a:r>
            <a:r>
              <a:rPr sz="2500" spc="-5" dirty="0">
                <a:latin typeface="Times New Roman"/>
                <a:cs typeface="Times New Roman"/>
              </a:rPr>
              <a:t>set </a:t>
            </a:r>
            <a:r>
              <a:rPr sz="2500" dirty="0">
                <a:latin typeface="Times New Roman"/>
                <a:cs typeface="Times New Roman"/>
              </a:rPr>
              <a:t>of </a:t>
            </a:r>
            <a:r>
              <a:rPr sz="2500" spc="-5" dirty="0">
                <a:latin typeface="Times New Roman"/>
                <a:cs typeface="Times New Roman"/>
              </a:rPr>
              <a:t>programs that are believed </a:t>
            </a:r>
            <a:r>
              <a:rPr sz="2500" dirty="0">
                <a:latin typeface="Times New Roman"/>
                <a:cs typeface="Times New Roman"/>
              </a:rPr>
              <a:t>to be </a:t>
            </a:r>
            <a:r>
              <a:rPr sz="2500" spc="-5" dirty="0">
                <a:latin typeface="Times New Roman"/>
                <a:cs typeface="Times New Roman"/>
              </a:rPr>
              <a:t>typical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the  </a:t>
            </a:r>
            <a:r>
              <a:rPr sz="2500" spc="-5" dirty="0">
                <a:latin typeface="Times New Roman"/>
                <a:cs typeface="Times New Roman"/>
              </a:rPr>
              <a:t>programs that will </a:t>
            </a:r>
            <a:r>
              <a:rPr sz="2500" dirty="0">
                <a:latin typeface="Times New Roman"/>
                <a:cs typeface="Times New Roman"/>
              </a:rPr>
              <a:t>be </a:t>
            </a:r>
            <a:r>
              <a:rPr sz="2500" spc="-5" dirty="0">
                <a:latin typeface="Times New Roman"/>
                <a:cs typeface="Times New Roman"/>
              </a:rPr>
              <a:t>run </a:t>
            </a:r>
            <a:r>
              <a:rPr sz="2500" dirty="0">
                <a:latin typeface="Times New Roman"/>
                <a:cs typeface="Times New Roman"/>
              </a:rPr>
              <a:t>on </a:t>
            </a:r>
            <a:r>
              <a:rPr sz="2500" spc="-5" dirty="0">
                <a:latin typeface="Times New Roman"/>
                <a:cs typeface="Times New Roman"/>
              </a:rPr>
              <a:t>the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system</a:t>
            </a: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ts val="2700"/>
              </a:lnSpc>
              <a:spcBef>
                <a:spcPts val="620"/>
              </a:spcBef>
            </a:pPr>
            <a:r>
              <a:rPr sz="2500" spc="-5" dirty="0">
                <a:latin typeface="Times New Roman"/>
                <a:cs typeface="Times New Roman"/>
              </a:rPr>
              <a:t>System </a:t>
            </a:r>
            <a:r>
              <a:rPr sz="2500" dirty="0">
                <a:latin typeface="Times New Roman"/>
                <a:cs typeface="Times New Roman"/>
              </a:rPr>
              <a:t>is </a:t>
            </a:r>
            <a:r>
              <a:rPr sz="2500" spc="-5" dirty="0">
                <a:latin typeface="Times New Roman"/>
                <a:cs typeface="Times New Roman"/>
              </a:rPr>
              <a:t>checked for </a:t>
            </a:r>
            <a:r>
              <a:rPr sz="2500" dirty="0">
                <a:latin typeface="Times New Roman"/>
                <a:cs typeface="Times New Roman"/>
              </a:rPr>
              <a:t>how long </a:t>
            </a:r>
            <a:r>
              <a:rPr sz="2500" spc="-5" dirty="0">
                <a:latin typeface="Times New Roman"/>
                <a:cs typeface="Times New Roman"/>
              </a:rPr>
              <a:t>it take </a:t>
            </a:r>
            <a:r>
              <a:rPr sz="2500" dirty="0">
                <a:latin typeface="Times New Roman"/>
                <a:cs typeface="Times New Roman"/>
              </a:rPr>
              <a:t>to </a:t>
            </a:r>
            <a:r>
              <a:rPr sz="2500" spc="-5" dirty="0">
                <a:latin typeface="Times New Roman"/>
                <a:cs typeface="Times New Roman"/>
              </a:rPr>
              <a:t>execute all </a:t>
            </a:r>
            <a:r>
              <a:rPr sz="2500" dirty="0">
                <a:latin typeface="Times New Roman"/>
                <a:cs typeface="Times New Roman"/>
              </a:rPr>
              <a:t>of  </a:t>
            </a:r>
            <a:r>
              <a:rPr sz="2500" spc="-5" dirty="0">
                <a:latin typeface="Times New Roman"/>
                <a:cs typeface="Times New Roman"/>
              </a:rPr>
              <a:t>the programs in </a:t>
            </a: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-5" dirty="0">
                <a:latin typeface="Times New Roman"/>
                <a:cs typeface="Times New Roman"/>
              </a:rPr>
              <a:t> suite.</a:t>
            </a:r>
            <a:endParaRPr sz="2500">
              <a:latin typeface="Times New Roman"/>
              <a:cs typeface="Times New Roman"/>
            </a:endParaRPr>
          </a:p>
          <a:p>
            <a:pPr marL="12700" marR="1358265" indent="78740">
              <a:lnSpc>
                <a:spcPts val="2700"/>
              </a:lnSpc>
              <a:spcBef>
                <a:spcPts val="620"/>
              </a:spcBef>
              <a:tabLst>
                <a:tab pos="1842770" algn="l"/>
              </a:tabLst>
            </a:pPr>
            <a:r>
              <a:rPr sz="2500" spc="-5" dirty="0">
                <a:latin typeface="Times New Roman"/>
                <a:cs typeface="Times New Roman"/>
              </a:rPr>
              <a:t>For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example	SPEC benchmark </a:t>
            </a:r>
            <a:r>
              <a:rPr sz="2500" dirty="0">
                <a:latin typeface="Times New Roman"/>
                <a:cs typeface="Times New Roman"/>
              </a:rPr>
              <a:t>by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Standard  Performance Evaluation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Cooperation</a:t>
            </a:r>
            <a:endParaRPr sz="2500">
              <a:latin typeface="Times New Roman"/>
              <a:cs typeface="Times New Roman"/>
            </a:endParaRPr>
          </a:p>
          <a:p>
            <a:pPr marL="412115" indent="-400050">
              <a:lnSpc>
                <a:spcPct val="100000"/>
              </a:lnSpc>
              <a:spcBef>
                <a:spcPts val="280"/>
              </a:spcBef>
            </a:pPr>
            <a:r>
              <a:rPr sz="2500" spc="-5" dirty="0">
                <a:latin typeface="Times New Roman"/>
                <a:cs typeface="Times New Roman"/>
              </a:rPr>
              <a:t>Other benchmarks</a:t>
            </a:r>
            <a:r>
              <a:rPr sz="2500" spc="-2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are:</a:t>
            </a:r>
            <a:endParaRPr sz="2500">
              <a:latin typeface="Times New Roman"/>
              <a:cs typeface="Times New Roman"/>
            </a:endParaRPr>
          </a:p>
          <a:p>
            <a:pPr marL="412115" marR="4503420">
              <a:lnSpc>
                <a:spcPct val="110600"/>
              </a:lnSpc>
              <a:spcBef>
                <a:spcPts val="10"/>
              </a:spcBef>
            </a:pPr>
            <a:r>
              <a:rPr sz="2200" spc="-5" dirty="0">
                <a:latin typeface="Times New Roman"/>
                <a:cs typeface="Times New Roman"/>
              </a:rPr>
              <a:t>Business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Winstone  CC Windows  Winbench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6800" y="1573530"/>
            <a:ext cx="7772400" cy="130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4269" y="854709"/>
            <a:ext cx="17760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S</a:t>
            </a:r>
            <a:r>
              <a:rPr sz="4000" dirty="0"/>
              <a:t>p</a:t>
            </a:r>
            <a:r>
              <a:rPr sz="4000" spc="5" dirty="0"/>
              <a:t>e</a:t>
            </a:r>
            <a:r>
              <a:rPr sz="4000" dirty="0"/>
              <a:t>edup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1151889" y="1858010"/>
            <a:ext cx="292100" cy="292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1889" y="3079750"/>
            <a:ext cx="292100" cy="292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82089" y="1800859"/>
            <a:ext cx="7167880" cy="2843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3540">
              <a:lnSpc>
                <a:spcPct val="100000"/>
              </a:lnSpc>
              <a:spcBef>
                <a:spcPts val="100"/>
              </a:spcBef>
            </a:pPr>
            <a:r>
              <a:rPr sz="2500" spc="-5" dirty="0">
                <a:latin typeface="Times New Roman"/>
                <a:cs typeface="Times New Roman"/>
              </a:rPr>
              <a:t>Speedup </a:t>
            </a:r>
            <a:r>
              <a:rPr sz="2500" dirty="0">
                <a:latin typeface="Times New Roman"/>
                <a:cs typeface="Times New Roman"/>
              </a:rPr>
              <a:t>tells how the </a:t>
            </a:r>
            <a:r>
              <a:rPr sz="2500" spc="-5" dirty="0">
                <a:latin typeface="Times New Roman"/>
                <a:cs typeface="Times New Roman"/>
              </a:rPr>
              <a:t>performance </a:t>
            </a:r>
            <a:r>
              <a:rPr sz="2500" dirty="0">
                <a:latin typeface="Times New Roman"/>
                <a:cs typeface="Times New Roman"/>
              </a:rPr>
              <a:t>of </a:t>
            </a:r>
            <a:r>
              <a:rPr sz="2500" spc="-5" dirty="0">
                <a:latin typeface="Times New Roman"/>
                <a:cs typeface="Times New Roman"/>
              </a:rPr>
              <a:t>an</a:t>
            </a:r>
            <a:r>
              <a:rPr sz="2500" spc="-9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architecture  changes </a:t>
            </a:r>
            <a:r>
              <a:rPr sz="2500" dirty="0">
                <a:latin typeface="Times New Roman"/>
                <a:cs typeface="Times New Roman"/>
              </a:rPr>
              <a:t>as </a:t>
            </a:r>
            <a:r>
              <a:rPr sz="2500" spc="-5" dirty="0">
                <a:latin typeface="Times New Roman"/>
                <a:cs typeface="Times New Roman"/>
              </a:rPr>
              <a:t>different improvements are made </a:t>
            </a:r>
            <a:r>
              <a:rPr sz="2500" dirty="0">
                <a:latin typeface="Times New Roman"/>
                <a:cs typeface="Times New Roman"/>
              </a:rPr>
              <a:t>to  </a:t>
            </a:r>
            <a:r>
              <a:rPr sz="2500" spc="-5" dirty="0">
                <a:latin typeface="Times New Roman"/>
                <a:cs typeface="Times New Roman"/>
              </a:rPr>
              <a:t>architecture</a:t>
            </a: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620"/>
              </a:spcBef>
            </a:pPr>
            <a:r>
              <a:rPr sz="2500" spc="-5" dirty="0">
                <a:latin typeface="Times New Roman"/>
                <a:cs typeface="Times New Roman"/>
              </a:rPr>
              <a:t>Ratio </a:t>
            </a:r>
            <a:r>
              <a:rPr sz="2500" dirty="0">
                <a:latin typeface="Times New Roman"/>
                <a:cs typeface="Times New Roman"/>
              </a:rPr>
              <a:t>of </a:t>
            </a:r>
            <a:r>
              <a:rPr sz="2500" spc="-5" dirty="0">
                <a:latin typeface="Times New Roman"/>
                <a:cs typeface="Times New Roman"/>
              </a:rPr>
              <a:t>the execution times before and after </a:t>
            </a:r>
            <a:r>
              <a:rPr sz="2500" dirty="0">
                <a:latin typeface="Times New Roman"/>
                <a:cs typeface="Times New Roman"/>
              </a:rPr>
              <a:t>a </a:t>
            </a:r>
            <a:r>
              <a:rPr sz="2500" spc="-5" dirty="0">
                <a:latin typeface="Times New Roman"/>
                <a:cs typeface="Times New Roman"/>
              </a:rPr>
              <a:t>change </a:t>
            </a:r>
            <a:r>
              <a:rPr sz="2500" dirty="0">
                <a:latin typeface="Times New Roman"/>
                <a:cs typeface="Times New Roman"/>
              </a:rPr>
              <a:t>is  </a:t>
            </a:r>
            <a:r>
              <a:rPr sz="2500" spc="-5" dirty="0">
                <a:latin typeface="Times New Roman"/>
                <a:cs typeface="Times New Roman"/>
              </a:rPr>
              <a:t>made</a:t>
            </a:r>
            <a:endParaRPr sz="2500">
              <a:latin typeface="Times New Roman"/>
              <a:cs typeface="Times New Roman"/>
            </a:endParaRPr>
          </a:p>
          <a:p>
            <a:pPr marR="1484630" algn="r">
              <a:lnSpc>
                <a:spcPct val="100000"/>
              </a:lnSpc>
              <a:spcBef>
                <a:spcPts val="750"/>
              </a:spcBef>
            </a:pPr>
            <a:r>
              <a:rPr sz="2200" i="1" dirty="0">
                <a:latin typeface="Times New Roman"/>
                <a:cs typeface="Times New Roman"/>
              </a:rPr>
              <a:t>Speedup = </a:t>
            </a:r>
            <a:r>
              <a:rPr sz="2200" i="1" spc="-5" dirty="0">
                <a:latin typeface="Times New Roman"/>
                <a:cs typeface="Times New Roman"/>
              </a:rPr>
              <a:t>Execution time</a:t>
            </a:r>
            <a:r>
              <a:rPr sz="2200" i="1" spc="-50" dirty="0">
                <a:latin typeface="Times New Roman"/>
                <a:cs typeface="Times New Roman"/>
              </a:rPr>
              <a:t> </a:t>
            </a:r>
            <a:r>
              <a:rPr sz="2200" i="1" spc="-5" dirty="0">
                <a:latin typeface="Times New Roman"/>
                <a:cs typeface="Times New Roman"/>
              </a:rPr>
              <a:t>old(before)</a:t>
            </a:r>
            <a:endParaRPr sz="2200">
              <a:latin typeface="Times New Roman"/>
              <a:cs typeface="Times New Roman"/>
            </a:endParaRPr>
          </a:p>
          <a:p>
            <a:pPr marR="1548130" algn="r">
              <a:lnSpc>
                <a:spcPct val="100000"/>
              </a:lnSpc>
              <a:spcBef>
                <a:spcPts val="540"/>
              </a:spcBef>
            </a:pPr>
            <a:r>
              <a:rPr sz="2200" i="1" spc="-5" dirty="0">
                <a:latin typeface="Times New Roman"/>
                <a:cs typeface="Times New Roman"/>
              </a:rPr>
              <a:t>Execution time</a:t>
            </a:r>
            <a:r>
              <a:rPr sz="2200" i="1" spc="-45" dirty="0">
                <a:latin typeface="Times New Roman"/>
                <a:cs typeface="Times New Roman"/>
              </a:rPr>
              <a:t> </a:t>
            </a:r>
            <a:r>
              <a:rPr sz="2200" i="1" spc="-5" dirty="0">
                <a:latin typeface="Times New Roman"/>
                <a:cs typeface="Times New Roman"/>
              </a:rPr>
              <a:t>new(after</a:t>
            </a:r>
            <a:r>
              <a:rPr sz="2000" i="1" spc="-5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14800" y="4267200"/>
            <a:ext cx="2971800" cy="0"/>
          </a:xfrm>
          <a:custGeom>
            <a:avLst/>
            <a:gdLst/>
            <a:ahLst/>
            <a:cxnLst/>
            <a:rect l="l" t="t" r="r" b="b"/>
            <a:pathLst>
              <a:path w="2971800">
                <a:moveTo>
                  <a:pt x="0" y="0"/>
                </a:moveTo>
                <a:lnTo>
                  <a:pt x="297180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6800" y="1573530"/>
            <a:ext cx="7772400" cy="130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4269" y="133350"/>
            <a:ext cx="7417434" cy="1346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4000" dirty="0"/>
              <a:t>Quantitative Principles </a:t>
            </a:r>
            <a:r>
              <a:rPr sz="4000" spc="5" dirty="0"/>
              <a:t>of</a:t>
            </a:r>
            <a:r>
              <a:rPr sz="4000" spc="-70" dirty="0"/>
              <a:t> </a:t>
            </a:r>
            <a:r>
              <a:rPr sz="4000" dirty="0"/>
              <a:t>Computer  Design</a:t>
            </a:r>
            <a:r>
              <a:rPr sz="4000" spc="90" dirty="0"/>
              <a:t> </a:t>
            </a:r>
            <a:r>
              <a:rPr sz="1800" dirty="0"/>
              <a:t>(Continued)</a:t>
            </a:r>
            <a:endParaRPr sz="1800"/>
          </a:p>
        </p:txBody>
      </p:sp>
      <p:sp>
        <p:nvSpPr>
          <p:cNvPr id="6" name="object 6"/>
          <p:cNvSpPr/>
          <p:nvPr/>
        </p:nvSpPr>
        <p:spPr>
          <a:xfrm>
            <a:off x="1151889" y="1858010"/>
            <a:ext cx="292100" cy="292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9089" y="2683510"/>
            <a:ext cx="256540" cy="256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9089" y="3088639"/>
            <a:ext cx="256540" cy="256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09089" y="3493770"/>
            <a:ext cx="256540" cy="256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9089" y="3898900"/>
            <a:ext cx="256540" cy="256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09089" y="4304029"/>
            <a:ext cx="256540" cy="256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82089" y="1800859"/>
            <a:ext cx="7165340" cy="2811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0" spc="-5" dirty="0">
                <a:latin typeface="Times New Roman"/>
                <a:cs typeface="Times New Roman"/>
              </a:rPr>
              <a:t>Some principles that are useful </a:t>
            </a:r>
            <a:r>
              <a:rPr sz="2500" dirty="0">
                <a:latin typeface="Times New Roman"/>
                <a:cs typeface="Times New Roman"/>
              </a:rPr>
              <a:t>in </a:t>
            </a:r>
            <a:r>
              <a:rPr sz="2500" spc="-5" dirty="0">
                <a:latin typeface="Times New Roman"/>
                <a:cs typeface="Times New Roman"/>
              </a:rPr>
              <a:t>design and analysis </a:t>
            </a:r>
            <a:r>
              <a:rPr sz="2500" dirty="0">
                <a:latin typeface="Times New Roman"/>
                <a:cs typeface="Times New Roman"/>
              </a:rPr>
              <a:t>of  </a:t>
            </a:r>
            <a:r>
              <a:rPr sz="2500" spc="-5" dirty="0">
                <a:latin typeface="Times New Roman"/>
                <a:cs typeface="Times New Roman"/>
              </a:rPr>
              <a:t>computers</a:t>
            </a:r>
            <a:endParaRPr sz="2500">
              <a:latin typeface="Times New Roman"/>
              <a:cs typeface="Times New Roman"/>
            </a:endParaRPr>
          </a:p>
          <a:p>
            <a:pPr marL="412115" marR="3130550">
              <a:lnSpc>
                <a:spcPct val="120800"/>
              </a:lnSpc>
            </a:pPr>
            <a:r>
              <a:rPr sz="2200" spc="-5" dirty="0">
                <a:latin typeface="Times New Roman"/>
                <a:cs typeface="Times New Roman"/>
              </a:rPr>
              <a:t>Make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Common Case Faster  Amdahl’s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Law</a:t>
            </a:r>
            <a:endParaRPr sz="2200">
              <a:latin typeface="Times New Roman"/>
              <a:cs typeface="Times New Roman"/>
            </a:endParaRPr>
          </a:p>
          <a:p>
            <a:pPr marL="412115" marR="3625850">
              <a:lnSpc>
                <a:spcPct val="120800"/>
              </a:lnSpc>
            </a:pPr>
            <a:r>
              <a:rPr sz="2200" spc="-5" dirty="0">
                <a:latin typeface="Times New Roman"/>
                <a:cs typeface="Times New Roman"/>
              </a:rPr>
              <a:t>CPU Performance Equation  Principles Of Locality</a:t>
            </a:r>
            <a:endParaRPr sz="2200">
              <a:latin typeface="Times New Roman"/>
              <a:cs typeface="Times New Roman"/>
            </a:endParaRPr>
          </a:p>
          <a:p>
            <a:pPr marL="412115">
              <a:lnSpc>
                <a:spcPct val="100000"/>
              </a:lnSpc>
              <a:spcBef>
                <a:spcPts val="540"/>
              </a:spcBef>
            </a:pPr>
            <a:r>
              <a:rPr sz="2200" spc="-5" dirty="0">
                <a:latin typeface="Times New Roman"/>
                <a:cs typeface="Times New Roman"/>
              </a:rPr>
              <a:t>Taking </a:t>
            </a:r>
            <a:r>
              <a:rPr sz="2200" dirty="0">
                <a:latin typeface="Times New Roman"/>
                <a:cs typeface="Times New Roman"/>
              </a:rPr>
              <a:t>Advantage </a:t>
            </a:r>
            <a:r>
              <a:rPr sz="2200" spc="5" dirty="0">
                <a:latin typeface="Times New Roman"/>
                <a:cs typeface="Times New Roman"/>
              </a:rPr>
              <a:t>of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Parallelism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865</Words>
  <Application>Microsoft Office PowerPoint</Application>
  <PresentationFormat>On-screen Show (4:3)</PresentationFormat>
  <Paragraphs>165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Measuring Performance</vt:lpstr>
      <vt:lpstr>In This Demonstration</vt:lpstr>
      <vt:lpstr>Performance</vt:lpstr>
      <vt:lpstr>MIPS</vt:lpstr>
      <vt:lpstr>CPI / IPC</vt:lpstr>
      <vt:lpstr>Choosing Programs to Evaluate</vt:lpstr>
      <vt:lpstr>Benchmark Suits</vt:lpstr>
      <vt:lpstr>Speedup</vt:lpstr>
      <vt:lpstr>Quantitative Principles of Computer  Design (Continued)</vt:lpstr>
      <vt:lpstr>Make the Common Case Fast</vt:lpstr>
      <vt:lpstr>Amdahl’s Law</vt:lpstr>
      <vt:lpstr>Amdahl’s Law Continued)</vt:lpstr>
      <vt:lpstr>Amdahl’s Law (Continued)</vt:lpstr>
      <vt:lpstr>An Example</vt:lpstr>
      <vt:lpstr>CPU Performance Equation</vt:lpstr>
      <vt:lpstr>CPU Performance Equation (Continued)</vt:lpstr>
      <vt:lpstr>Principles of Locality</vt:lpstr>
      <vt:lpstr>Taking Advantage of Parallelism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Performance</dc:title>
  <dc:creator>ikramullah</dc:creator>
  <cp:lastModifiedBy>Mr. Ashwin R Patani</cp:lastModifiedBy>
  <cp:revision>2</cp:revision>
  <dcterms:created xsi:type="dcterms:W3CDTF">2021-02-22T05:00:42Z</dcterms:created>
  <dcterms:modified xsi:type="dcterms:W3CDTF">2021-02-22T05:04:05Z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2009-05-27T00:00:00Z</vt:filetime>
  </property>
  <property fmtid="{D5CDD505-2E9C-101B-9397-08002B2CF9AE}" pid="3" name="Creator">
    <vt:lpwstr>Impress</vt:lpwstr>
  </property>
  <property fmtid="{D5CDD505-2E9C-101B-9397-08002B2CF9AE}" pid="4" name="LastSaved">
    <vt:filetime>2021-02-22T00:00:00Z</vt:filetime>
  </property>
</Properties>
</file>