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slideLayouts/slideLayout12.xml" ContentType="application/vnd.openxmlformats-officedocument.presentationml.slideLayout+xml"/>
  <Override PartName="/ppt/theme/theme13.xml" ContentType="application/vnd.openxmlformats-officedocument.theme+xml"/>
  <Override PartName="/ppt/slideLayouts/slideLayout13.xml" ContentType="application/vnd.openxmlformats-officedocument.presentationml.slideLayout+xml"/>
  <Override PartName="/ppt/theme/theme14.xml" ContentType="application/vnd.openxmlformats-officedocument.theme+xml"/>
  <Override PartName="/ppt/slideLayouts/slideLayout14.xml" ContentType="application/vnd.openxmlformats-officedocument.presentationml.slideLayout+xml"/>
  <Override PartName="/ppt/theme/theme15.xml" ContentType="application/vnd.openxmlformats-officedocument.theme+xml"/>
  <Override PartName="/ppt/slideLayouts/slideLayout15.xml" ContentType="application/vnd.openxmlformats-officedocument.presentationml.slideLayout+xml"/>
  <Override PartName="/ppt/theme/theme16.xml" ContentType="application/vnd.openxmlformats-officedocument.theme+xml"/>
  <Override PartName="/ppt/slideLayouts/slideLayout16.xml" ContentType="application/vnd.openxmlformats-officedocument.presentationml.slideLayout+xml"/>
  <Override PartName="/ppt/theme/theme17.xml" ContentType="application/vnd.openxmlformats-officedocument.theme+xml"/>
  <Override PartName="/ppt/slideLayouts/slideLayout1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  <p:sldMasterId id="2147483668" r:id="rId4"/>
    <p:sldMasterId id="2147483669" r:id="rId5"/>
    <p:sldMasterId id="2147483670" r:id="rId6"/>
    <p:sldMasterId id="2147483671" r:id="rId7"/>
    <p:sldMasterId id="2147483672" r:id="rId8"/>
    <p:sldMasterId id="2147483673" r:id="rId9"/>
    <p:sldMasterId id="2147483674" r:id="rId10"/>
    <p:sldMasterId id="2147483675" r:id="rId11"/>
    <p:sldMasterId id="2147483676" r:id="rId12"/>
    <p:sldMasterId id="2147483677" r:id="rId13"/>
    <p:sldMasterId id="2147483678" r:id="rId14"/>
    <p:sldMasterId id="2147483679" r:id="rId15"/>
    <p:sldMasterId id="2147483680" r:id="rId16"/>
    <p:sldMasterId id="2147483681" r:id="rId17"/>
    <p:sldMasterId id="2147483682" r:id="rId18"/>
  </p:sldMasterIdLst>
  <p:notesMasterIdLst>
    <p:notesMasterId r:id="rId51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31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31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8" name="Google Shape;218;p31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 rot="5400000">
            <a:off x="2085181" y="794543"/>
            <a:ext cx="4195762" cy="67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674687" y="971550"/>
            <a:ext cx="600075" cy="197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2200"/>
              <a:buFont typeface="Arial"/>
              <a:buNone/>
            </a:pPr>
            <a:r>
              <a:rPr lang="en-US" sz="12200" b="0" i="0" u="none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6999287" y="2613025"/>
            <a:ext cx="601662" cy="197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2200"/>
              <a:buFont typeface="Arial"/>
              <a:buNone/>
            </a:pPr>
            <a:r>
              <a:rPr lang="en-US" sz="12200" b="0" i="0" u="none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8"/>
          <p:cNvCxnSpPr/>
          <p:nvPr/>
        </p:nvCxnSpPr>
        <p:spPr>
          <a:xfrm>
            <a:off x="2795587" y="2133600"/>
            <a:ext cx="0" cy="3962400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4" name="Google Shape;184;p28"/>
          <p:cNvCxnSpPr/>
          <p:nvPr/>
        </p:nvCxnSpPr>
        <p:spPr>
          <a:xfrm>
            <a:off x="5222875" y="2133600"/>
            <a:ext cx="0" cy="3967162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30"/>
          <p:cNvCxnSpPr/>
          <p:nvPr/>
        </p:nvCxnSpPr>
        <p:spPr>
          <a:xfrm>
            <a:off x="2795587" y="2133600"/>
            <a:ext cx="0" cy="3962400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3" name="Google Shape;203;p30"/>
          <p:cNvCxnSpPr/>
          <p:nvPr/>
        </p:nvCxnSpPr>
        <p:spPr>
          <a:xfrm>
            <a:off x="5222875" y="2133600"/>
            <a:ext cx="0" cy="3967162"/>
          </a:xfrm>
          <a:prstGeom prst="straightConnector1">
            <a:avLst/>
          </a:prstGeom>
          <a:noFill/>
          <a:ln w="12700" cap="rnd" cmpd="sng">
            <a:solidFill>
              <a:srgbClr val="8AD0D6">
                <a:alpha val="3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25400" dir="540000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3033712" y="6459537"/>
            <a:ext cx="4511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38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FFF381"/>
                </a:solidFill>
                <a:latin typeface="Arial"/>
                <a:ea typeface="Arial"/>
                <a:cs typeface="Arial"/>
                <a:sym typeface="Arial"/>
              </a:rPr>
              <a:t>Images courtesy of Addison Wesley Longman, Inc. Copyright © 2001 </a:t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12" y="6340475"/>
            <a:ext cx="2638425" cy="365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27087" y="2052637"/>
            <a:ext cx="6711950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 rot="5400000">
            <a:off x="7494587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 sz="28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ctr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7200"/>
              <a:buFont typeface="Arial"/>
              <a:buNone/>
            </a:pPr>
            <a:r>
              <a:rPr lang="en-US" sz="7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7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Introduction to Computer Organization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Types of Memory</a:t>
            </a:r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Static RAM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Dynamic RAM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ROM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PROM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EPROM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EEPROM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 Chip Organization - Linear</a:t>
            </a:r>
            <a:endParaRPr/>
          </a:p>
        </p:txBody>
      </p:sp>
      <p:pic>
        <p:nvPicPr>
          <p:cNvPr id="313" name="Google Shape;31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676400"/>
            <a:ext cx="4087812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 Chip Organization - Two Dimensional</a:t>
            </a:r>
            <a:endParaRPr/>
          </a:p>
        </p:txBody>
      </p:sp>
      <p:pic>
        <p:nvPicPr>
          <p:cNvPr id="319" name="Google Shape;3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95400"/>
            <a:ext cx="7380287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Combining Memory Chips to Increase Word Size</a:t>
            </a:r>
            <a:endParaRPr/>
          </a:p>
        </p:txBody>
      </p:sp>
      <p:pic>
        <p:nvPicPr>
          <p:cNvPr id="325" name="Google Shape;3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0"/>
            <a:ext cx="5867400" cy="468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Combining Memory Chips to Increase Address Space</a:t>
            </a:r>
            <a:endParaRPr/>
          </a:p>
        </p:txBody>
      </p:sp>
      <p:pic>
        <p:nvPicPr>
          <p:cNvPr id="331" name="Google Shape;33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371600"/>
            <a:ext cx="398462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Low-order Interleaving</a:t>
            </a:r>
            <a:endParaRPr/>
          </a:p>
        </p:txBody>
      </p:sp>
      <p:pic>
        <p:nvPicPr>
          <p:cNvPr id="337" name="Google Shape;33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990600"/>
            <a:ext cx="42481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von Neumann Architecture</a:t>
            </a:r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Instructions and data mixed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Used in modern computers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Harvard Architecture</a:t>
            </a:r>
            <a:endParaRPr/>
          </a:p>
        </p:txBody>
      </p:sp>
      <p:sp>
        <p:nvSpPr>
          <p:cNvPr id="349" name="Google Shape;349;p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Instructions and data separate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Used in low-level cache memory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Big Endian Data Organization</a:t>
            </a:r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Most significant byte first</a:t>
            </a:r>
            <a:endParaRPr/>
          </a:p>
        </p:txBody>
      </p:sp>
      <p:pic>
        <p:nvPicPr>
          <p:cNvPr id="356" name="Google Shape;35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819400"/>
            <a:ext cx="5773737" cy="25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Little Endian Data Organization</a:t>
            </a:r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Least significant byte first</a:t>
            </a:r>
            <a:endParaRPr/>
          </a:p>
        </p:txBody>
      </p:sp>
      <p:pic>
        <p:nvPicPr>
          <p:cNvPr id="363" name="Google Shape;36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895600"/>
            <a:ext cx="5789612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Chapter Outline</a:t>
            </a:r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System Organization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CPU Organization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 Organization and Interfacing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I/O Organization and Interfacing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Relatively Simple Computer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8085-based Computer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Input Device Organization</a:t>
            </a:r>
            <a:endParaRPr/>
          </a:p>
        </p:txBody>
      </p:sp>
      <p:pic>
        <p:nvPicPr>
          <p:cNvPr id="369" name="Google Shape;36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762" y="2133600"/>
            <a:ext cx="7104062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Output Device Organization</a:t>
            </a:r>
            <a:endParaRPr/>
          </a:p>
        </p:txBody>
      </p:sp>
      <p:pic>
        <p:nvPicPr>
          <p:cNvPr id="375" name="Google Shape;37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512" y="2019300"/>
            <a:ext cx="729456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Bidirectional I/O Device Organization</a:t>
            </a:r>
            <a:endParaRPr/>
          </a:p>
        </p:txBody>
      </p:sp>
      <p:sp>
        <p:nvSpPr>
          <p:cNvPr id="381" name="Google Shape;381;p57"/>
          <p:cNvSpPr txBox="1"/>
          <p:nvPr/>
        </p:nvSpPr>
        <p:spPr>
          <a:xfrm>
            <a:off x="533400" y="2438400"/>
            <a:ext cx="8153400" cy="350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2" name="Google Shape;38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971800"/>
            <a:ext cx="7764462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I/O Interface Enhancements</a:t>
            </a:r>
            <a:endParaRPr/>
          </a:p>
        </p:txBody>
      </p:sp>
      <p:sp>
        <p:nvSpPr>
          <p:cNvPr id="388" name="Google Shape;388;p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READY signal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Interrupts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DMA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Relatively Simple Computer Specifications</a:t>
            </a:r>
            <a:endParaRPr/>
          </a:p>
        </p:txBody>
      </p:sp>
      <p:sp>
        <p:nvSpPr>
          <p:cNvPr id="394" name="Google Shape;394;p5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Relatively Simple CPU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8K ROM starting at 0000H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8K RAM starting at 2000H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Memory-mapped, bidirectional I/O port at 8000H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Relatively Simple Computer Organization - CPU Details</a:t>
            </a:r>
            <a:endParaRPr/>
          </a:p>
        </p:txBody>
      </p:sp>
      <p:sp>
        <p:nvSpPr>
          <p:cNvPr id="400" name="Google Shape;400;p60"/>
          <p:cNvSpPr txBox="1"/>
          <p:nvPr/>
        </p:nvSpPr>
        <p:spPr>
          <a:xfrm>
            <a:off x="762000" y="2286000"/>
            <a:ext cx="7620000" cy="388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667000"/>
            <a:ext cx="7218362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1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Relatively Simple Computer Organization - Memory Details</a:t>
            </a:r>
            <a:endParaRPr/>
          </a:p>
        </p:txBody>
      </p:sp>
      <p:sp>
        <p:nvSpPr>
          <p:cNvPr id="407" name="Google Shape;407;p61"/>
          <p:cNvSpPr txBox="1"/>
          <p:nvPr/>
        </p:nvSpPr>
        <p:spPr>
          <a:xfrm>
            <a:off x="1143000" y="1371600"/>
            <a:ext cx="6781800" cy="4953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8" name="Google Shape;40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447800"/>
            <a:ext cx="5943600" cy="485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Relatively Simple Computer Organization - Final Design</a:t>
            </a:r>
            <a:endParaRPr/>
          </a:p>
        </p:txBody>
      </p:sp>
      <p:sp>
        <p:nvSpPr>
          <p:cNvPr id="414" name="Google Shape;414;p62"/>
          <p:cNvSpPr txBox="1"/>
          <p:nvPr/>
        </p:nvSpPr>
        <p:spPr>
          <a:xfrm>
            <a:off x="1524000" y="1752600"/>
            <a:ext cx="6172200" cy="4495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Google Shape;41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752600"/>
            <a:ext cx="5597525" cy="44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INCLUDE EXTERNAL ANIMATION FROM JAVA SIMULATOR HERE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8085-based Computer Specifications</a:t>
            </a:r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2K EPROM starting at 0000H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256 bytes RAM starting at 2000H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Four 8-bit I/O ports at 00H, 01H, 19H, and 1AH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One 6-bit I/O port at 1BH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Basic Computer Organization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457200" y="1600200"/>
            <a:ext cx="8077200" cy="441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81200"/>
            <a:ext cx="7164387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Demultiplexing the AD signals</a:t>
            </a:r>
            <a:endParaRPr/>
          </a:p>
        </p:txBody>
      </p:sp>
      <p:sp>
        <p:nvSpPr>
          <p:cNvPr id="432" name="Google Shape;432;p65"/>
          <p:cNvSpPr txBox="1"/>
          <p:nvPr/>
        </p:nvSpPr>
        <p:spPr>
          <a:xfrm>
            <a:off x="1676400" y="2057400"/>
            <a:ext cx="5943600" cy="373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362200"/>
            <a:ext cx="5824537" cy="317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8085-based Computer Organization</a:t>
            </a:r>
            <a:endParaRPr/>
          </a:p>
        </p:txBody>
      </p:sp>
      <p:pic>
        <p:nvPicPr>
          <p:cNvPr id="439" name="Google Shape;439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914400"/>
            <a:ext cx="38417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445" name="Google Shape;445;p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Basic Computer Organization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CPU Organization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 Chip Internal Organization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 Subsystem Organization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I/O Port Organization and Interfacing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System Components</a:t>
            </a:r>
            <a:endParaRPr/>
          </a:p>
        </p:txBody>
      </p:sp>
      <p:sp>
        <p:nvSpPr>
          <p:cNvPr id="270" name="Google Shape;270;p3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CPU/Microprocessor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 Subsystem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I/O Subsystem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System Buses</a:t>
            </a: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Address Bus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Data Bus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Control Bus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Instruction Cycle</a:t>
            </a:r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Fetch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Decode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Execute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Instruction Fetch</a:t>
            </a:r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162" y="2133600"/>
            <a:ext cx="7307262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Types of I/O Organization</a:t>
            </a:r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Isolated I/O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b="0" i="0" u="none" strike="noStrike" cap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Memory-mapped I/O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CPU Organization</a:t>
            </a:r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762000" y="1600200"/>
            <a:ext cx="7543800" cy="4572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057400"/>
            <a:ext cx="7237412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On-screen Show (4:3)</PresentationFormat>
  <Paragraphs>77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Arial</vt:lpstr>
      <vt:lpstr>Times New Roman</vt:lpstr>
      <vt:lpstr>Noto Sans Symbols</vt:lpstr>
      <vt:lpstr>Century Gothic</vt:lpstr>
      <vt:lpstr>1_Ion</vt:lpstr>
      <vt:lpstr>2_Ion</vt:lpstr>
      <vt:lpstr>Ion</vt:lpstr>
      <vt:lpstr>3_Ion</vt:lpstr>
      <vt:lpstr>4_Ion</vt:lpstr>
      <vt:lpstr>5_Ion</vt:lpstr>
      <vt:lpstr>6_Ion</vt:lpstr>
      <vt:lpstr>7_Ion</vt:lpstr>
      <vt:lpstr>8_Ion</vt:lpstr>
      <vt:lpstr>9_Ion</vt:lpstr>
      <vt:lpstr>10_Ion</vt:lpstr>
      <vt:lpstr>11_Ion</vt:lpstr>
      <vt:lpstr>12_Ion</vt:lpstr>
      <vt:lpstr>13_Ion</vt:lpstr>
      <vt:lpstr>14_Ion</vt:lpstr>
      <vt:lpstr>15_Ion</vt:lpstr>
      <vt:lpstr>16_Ion</vt:lpstr>
      <vt:lpstr>17_Ion</vt:lpstr>
      <vt:lpstr> Introduction to Computer Organization</vt:lpstr>
      <vt:lpstr>Chapter Outline</vt:lpstr>
      <vt:lpstr>Basic Computer Organization</vt:lpstr>
      <vt:lpstr>System Components</vt:lpstr>
      <vt:lpstr>System Buses</vt:lpstr>
      <vt:lpstr>Instruction Cycle</vt:lpstr>
      <vt:lpstr>Instruction Fetch</vt:lpstr>
      <vt:lpstr>Types of I/O Organization</vt:lpstr>
      <vt:lpstr>CPU Organization</vt:lpstr>
      <vt:lpstr>Types of Memory</vt:lpstr>
      <vt:lpstr>Memory Chip Organization - Linear</vt:lpstr>
      <vt:lpstr>Memory Chip Organization - Two Dimensional</vt:lpstr>
      <vt:lpstr>Combining Memory Chips to Increase Word Size</vt:lpstr>
      <vt:lpstr>Combining Memory Chips to Increase Address Space</vt:lpstr>
      <vt:lpstr>Low-order Interleaving</vt:lpstr>
      <vt:lpstr>von Neumann Architecture</vt:lpstr>
      <vt:lpstr>Harvard Architecture</vt:lpstr>
      <vt:lpstr>Big Endian Data Organization</vt:lpstr>
      <vt:lpstr>Little Endian Data Organization</vt:lpstr>
      <vt:lpstr>Input Device Organization</vt:lpstr>
      <vt:lpstr>Output Device Organization</vt:lpstr>
      <vt:lpstr>Bidirectional I/O Device Organization</vt:lpstr>
      <vt:lpstr>I/O Interface Enhancements</vt:lpstr>
      <vt:lpstr>Relatively Simple Computer Specifications</vt:lpstr>
      <vt:lpstr>Relatively Simple Computer Organization - CPU Details</vt:lpstr>
      <vt:lpstr>Relatively Simple Computer Organization - Memory Details</vt:lpstr>
      <vt:lpstr>Relatively Simple Computer Organization - Final Design</vt:lpstr>
      <vt:lpstr>INCLUDE EXTERNAL ANIMATION FROM JAVA SIMULATOR HERE</vt:lpstr>
      <vt:lpstr>8085-based Computer Specifications</vt:lpstr>
      <vt:lpstr>Demultiplexing the AD signals</vt:lpstr>
      <vt:lpstr>8085-based Computer Organization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Introduction to Computer Organization</dc:title>
  <dc:creator>Mr. Ashwin R Patani</dc:creator>
  <cp:lastModifiedBy>Mr. Ashwin R Patani</cp:lastModifiedBy>
  <cp:revision>1</cp:revision>
  <dcterms:modified xsi:type="dcterms:W3CDTF">2021-07-14T04:36:20Z</dcterms:modified>
</cp:coreProperties>
</file>