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7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3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6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2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6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6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6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6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7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yclopedia.com/doc/1O11-operationcod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ncyclopedia.com/doc/1O11-address.html" TargetMode="External"/><Relationship Id="rId4" Type="http://schemas.openxmlformats.org/officeDocument/2006/relationships/hyperlink" Target="http://www.encyclopedia.com/doc/1O11-operand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3000" y="2438400"/>
            <a:ext cx="719074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>
                <a:solidFill>
                  <a:srgbClr val="FF0000"/>
                </a:solidFill>
                <a:latin typeface="Comic Sans MS"/>
                <a:cs typeface="Comic Sans MS"/>
              </a:rPr>
              <a:t>Instruction</a:t>
            </a:r>
            <a:r>
              <a:rPr sz="6000" spc="-6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6000" spc="-5" dirty="0">
                <a:solidFill>
                  <a:srgbClr val="FF0000"/>
                </a:solidFill>
                <a:latin typeface="Comic Sans MS"/>
                <a:cs typeface="Comic Sans MS"/>
              </a:rPr>
              <a:t>formats</a:t>
            </a:r>
            <a:endParaRPr sz="60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3319" y="551179"/>
            <a:ext cx="59188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Comic Sans MS"/>
                <a:cs typeface="Comic Sans MS"/>
              </a:rPr>
              <a:t>Zero address</a:t>
            </a:r>
            <a:r>
              <a:rPr b="0" spc="-70" dirty="0">
                <a:latin typeface="Comic Sans MS"/>
                <a:cs typeface="Comic Sans MS"/>
              </a:rPr>
              <a:t> </a:t>
            </a:r>
            <a:r>
              <a:rPr b="0" spc="-5" dirty="0">
                <a:latin typeface="Comic Sans MS"/>
                <a:cs typeface="Comic Sans MS"/>
              </a:rPr>
              <a:t>instruction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8465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6169" y="1863090"/>
            <a:ext cx="4289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Evaluate </a:t>
            </a:r>
            <a:r>
              <a:rPr sz="2400" b="1" i="1" dirty="0">
                <a:solidFill>
                  <a:srgbClr val="6666FF"/>
                </a:solidFill>
                <a:latin typeface="Arial"/>
                <a:cs typeface="Arial"/>
              </a:rPr>
              <a:t>X = ( A +B ) * ( C </a:t>
            </a:r>
            <a:r>
              <a:rPr sz="2400" b="1" i="1" spc="-5" dirty="0">
                <a:solidFill>
                  <a:srgbClr val="6666FF"/>
                </a:solidFill>
                <a:latin typeface="Arial"/>
                <a:cs typeface="Arial"/>
              </a:rPr>
              <a:t>+D</a:t>
            </a:r>
            <a:r>
              <a:rPr sz="2400" b="1" i="1" spc="-70" dirty="0">
                <a:solidFill>
                  <a:srgbClr val="6666FF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6666FF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44219" y="2289365"/>
          <a:ext cx="4807582" cy="30648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4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9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703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Arial"/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8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PUSH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890" marB="0"/>
                </a:tc>
                <a:tc gridSpan="2"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8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TOS </a:t>
                      </a:r>
                      <a:r>
                        <a:rPr sz="18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850" spc="285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903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235"/>
                        </a:spcBef>
                        <a:buFont typeface="Arial"/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8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PUSH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74650" indent="-342900">
                        <a:lnSpc>
                          <a:spcPts val="211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8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9845" marB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9845" marB="0"/>
                </a:tc>
                <a:tc gridSpan="2"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TOS </a:t>
                      </a:r>
                      <a:r>
                        <a:rPr sz="18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850" spc="285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85115">
                        <a:lnSpc>
                          <a:spcPts val="2160"/>
                        </a:lnSpc>
                        <a:spcBef>
                          <a:spcPts val="380"/>
                        </a:spcBef>
                      </a:pPr>
                      <a:r>
                        <a:rPr sz="18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TOS </a:t>
                      </a:r>
                      <a:r>
                        <a:rPr sz="18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850" spc="285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(A+B)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436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1400"/>
                        </a:spcBef>
                        <a:buFont typeface="Arial"/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8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PUSH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7800" marB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18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7800" marB="0"/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8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TOS</a:t>
                      </a:r>
                      <a:r>
                        <a:rPr sz="1800" b="1" spc="-9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endParaRPr sz="1850">
                        <a:latin typeface="Symbol"/>
                        <a:cs typeface="Symbol"/>
                      </a:endParaRPr>
                    </a:p>
                  </a:txBody>
                  <a:tcPr marL="0" marR="0" marT="17145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18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7780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869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835"/>
                        </a:spcBef>
                        <a:buFont typeface="Arial"/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8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PUSH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8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tc>
                  <a:txBody>
                    <a:bodyPr/>
                    <a:lstStyle/>
                    <a:p>
                      <a:pPr marR="58419" algn="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8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TOS</a:t>
                      </a:r>
                      <a:r>
                        <a:rPr sz="1800" b="1" spc="-9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endParaRPr sz="1850">
                        <a:latin typeface="Symbol"/>
                        <a:cs typeface="Symbol"/>
                      </a:endParaRPr>
                    </a:p>
                  </a:txBody>
                  <a:tcPr marL="0" marR="0" marT="99695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8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902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110"/>
                        </a:lnSpc>
                        <a:spcBef>
                          <a:spcPts val="835"/>
                        </a:spcBef>
                        <a:buFont typeface="Arial"/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800" b="1" spc="-1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ts val="2160"/>
                        </a:lnSpc>
                        <a:spcBef>
                          <a:spcPts val="785"/>
                        </a:spcBef>
                      </a:pPr>
                      <a:r>
                        <a:rPr sz="18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TOS</a:t>
                      </a:r>
                      <a:r>
                        <a:rPr sz="1800" b="1" spc="-9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endParaRPr sz="1850">
                        <a:latin typeface="Symbol"/>
                        <a:cs typeface="Symbol"/>
                      </a:endParaRPr>
                    </a:p>
                  </a:txBody>
                  <a:tcPr marL="0" marR="0" marT="99695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2110"/>
                        </a:lnSpc>
                        <a:spcBef>
                          <a:spcPts val="835"/>
                        </a:spcBef>
                      </a:pPr>
                      <a:r>
                        <a:rPr sz="18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(C+D)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060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367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590"/>
                        </a:spcBef>
                        <a:buFont typeface="Arial"/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800" b="1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MUL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9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8638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TOS </a:t>
                      </a:r>
                      <a:r>
                        <a:rPr sz="18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850" spc="260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(C+D)*(A+B)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703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110"/>
                        </a:lnSpc>
                        <a:spcBef>
                          <a:spcPts val="235"/>
                        </a:spcBef>
                        <a:buFont typeface="Arial"/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18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POP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9845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ts val="2110"/>
                        </a:lnSpc>
                        <a:spcBef>
                          <a:spcPts val="235"/>
                        </a:spcBef>
                      </a:pPr>
                      <a:r>
                        <a:rPr sz="1800" b="1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9845" marB="0"/>
                </a:tc>
                <a:tc gridSpan="2">
                  <a:txBody>
                    <a:bodyPr/>
                    <a:lstStyle/>
                    <a:p>
                      <a:pPr marL="323215">
                        <a:lnSpc>
                          <a:spcPts val="2160"/>
                        </a:lnSpc>
                        <a:spcBef>
                          <a:spcPts val="185"/>
                        </a:spcBef>
                      </a:pPr>
                      <a:r>
                        <a:rPr sz="18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M[X] </a:t>
                      </a:r>
                      <a:r>
                        <a:rPr sz="18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1850" spc="285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TOS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349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310403" y="2271803"/>
          <a:ext cx="1676400" cy="4140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Push</a:t>
                      </a:r>
                      <a:r>
                        <a:rPr sz="2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88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Push</a:t>
                      </a:r>
                      <a:r>
                        <a:rPr sz="2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800" spc="-10" dirty="0">
                          <a:latin typeface="Arial"/>
                          <a:cs typeface="Arial"/>
                        </a:rPr>
                        <a:t>ADD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88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Push</a:t>
                      </a:r>
                      <a:r>
                        <a:rPr sz="2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C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Push</a:t>
                      </a:r>
                      <a:r>
                        <a:rPr sz="2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88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800" spc="-10" dirty="0">
                          <a:latin typeface="Arial"/>
                          <a:cs typeface="Arial"/>
                        </a:rPr>
                        <a:t>ADD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Mult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89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Store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9420" y="641350"/>
            <a:ext cx="4824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dirty="0">
                <a:latin typeface="Comic Sans MS"/>
                <a:cs typeface="Comic Sans MS"/>
              </a:rPr>
              <a:t>Addressing</a:t>
            </a:r>
            <a:r>
              <a:rPr sz="4400" b="0" spc="-60" dirty="0">
                <a:latin typeface="Comic Sans MS"/>
                <a:cs typeface="Comic Sans MS"/>
              </a:rPr>
              <a:t> </a:t>
            </a:r>
            <a:r>
              <a:rPr sz="4400" b="0" dirty="0">
                <a:latin typeface="Comic Sans MS"/>
                <a:cs typeface="Comic Sans MS"/>
              </a:rPr>
              <a:t>Modes</a:t>
            </a:r>
            <a:endParaRPr sz="4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6219" y="1863090"/>
            <a:ext cx="6560820" cy="173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43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Addressing </a:t>
            </a:r>
            <a:r>
              <a:rPr sz="2800" spc="-5" dirty="0">
                <a:latin typeface="Arial"/>
                <a:cs typeface="Arial"/>
              </a:rPr>
              <a:t>mode </a:t>
            </a:r>
            <a:r>
              <a:rPr sz="2800" dirty="0">
                <a:latin typeface="Arial"/>
                <a:cs typeface="Arial"/>
              </a:rPr>
              <a:t>specifies a rule for  </a:t>
            </a:r>
            <a:r>
              <a:rPr sz="2800" dirty="0">
                <a:solidFill>
                  <a:srgbClr val="6666FF"/>
                </a:solidFill>
                <a:latin typeface="Arial"/>
                <a:cs typeface="Arial"/>
              </a:rPr>
              <a:t>interpreting or </a:t>
            </a:r>
            <a:r>
              <a:rPr sz="2800" spc="-5" dirty="0">
                <a:solidFill>
                  <a:srgbClr val="6666FF"/>
                </a:solidFill>
                <a:latin typeface="Arial"/>
                <a:cs typeface="Arial"/>
              </a:rPr>
              <a:t>modifying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6666FF"/>
                </a:solidFill>
                <a:latin typeface="Arial"/>
                <a:cs typeface="Arial"/>
              </a:rPr>
              <a:t>address field  </a:t>
            </a:r>
            <a:r>
              <a:rPr sz="2800" dirty="0">
                <a:latin typeface="Arial"/>
                <a:cs typeface="Arial"/>
              </a:rPr>
              <a:t>of the instruction </a:t>
            </a:r>
            <a:r>
              <a:rPr sz="2800" spc="-5" dirty="0">
                <a:latin typeface="Arial"/>
                <a:cs typeface="Arial"/>
              </a:rPr>
              <a:t>before </a:t>
            </a:r>
            <a:r>
              <a:rPr sz="2800" dirty="0">
                <a:latin typeface="Arial"/>
                <a:cs typeface="Arial"/>
              </a:rPr>
              <a:t>the operand </a:t>
            </a:r>
            <a:r>
              <a:rPr sz="2800" spc="-5" dirty="0">
                <a:latin typeface="Arial"/>
                <a:cs typeface="Arial"/>
              </a:rPr>
              <a:t>is  </a:t>
            </a:r>
            <a:r>
              <a:rPr sz="2800" dirty="0">
                <a:latin typeface="Arial"/>
                <a:cs typeface="Arial"/>
              </a:rPr>
              <a:t>actually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executed.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3310" y="1205229"/>
            <a:ext cx="60750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CC00FF"/>
                </a:solidFill>
              </a:rPr>
              <a:t>Well </a:t>
            </a:r>
            <a:r>
              <a:rPr sz="3200" spc="-5" dirty="0">
                <a:solidFill>
                  <a:srgbClr val="CC00FF"/>
                </a:solidFill>
              </a:rPr>
              <a:t>known addressing</a:t>
            </a:r>
            <a:r>
              <a:rPr sz="3200" spc="5" dirty="0">
                <a:solidFill>
                  <a:srgbClr val="CC00FF"/>
                </a:solidFill>
              </a:rPr>
              <a:t> </a:t>
            </a:r>
            <a:r>
              <a:rPr sz="3200" spc="-5" dirty="0">
                <a:solidFill>
                  <a:srgbClr val="CC00FF"/>
                </a:solidFill>
              </a:rPr>
              <a:t>modes-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269" y="1770380"/>
            <a:ext cx="132715" cy="4075429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dirty="0">
                <a:solidFill>
                  <a:srgbClr val="6666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dirty="0">
                <a:solidFill>
                  <a:srgbClr val="6666FF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6169" y="1786889"/>
            <a:ext cx="4497070" cy="40754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427480">
              <a:lnSpc>
                <a:spcPct val="110800"/>
              </a:lnSpc>
              <a:spcBef>
                <a:spcPts val="95"/>
              </a:spcBef>
            </a:pPr>
            <a:r>
              <a:rPr sz="2400" spc="-5" dirty="0">
                <a:latin typeface="Arial"/>
                <a:cs typeface="Arial"/>
              </a:rPr>
              <a:t>Implied mode  Immediate mode  Register mode  Register indirect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400" spc="-5" dirty="0">
                <a:latin typeface="Arial"/>
                <a:cs typeface="Arial"/>
              </a:rPr>
              <a:t>Autoincrement or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Autodecrement</a:t>
            </a:r>
            <a:endParaRPr sz="2400">
              <a:latin typeface="Arial"/>
              <a:cs typeface="Arial"/>
            </a:endParaRPr>
          </a:p>
          <a:p>
            <a:pPr marL="12700" marR="972185">
              <a:lnSpc>
                <a:spcPct val="110600"/>
              </a:lnSpc>
              <a:spcBef>
                <a:spcPts val="5"/>
              </a:spcBef>
            </a:pPr>
            <a:r>
              <a:rPr sz="2400" b="1" spc="-5" dirty="0">
                <a:solidFill>
                  <a:srgbClr val="6666FF"/>
                </a:solidFill>
                <a:latin typeface="Arial"/>
                <a:cs typeface="Arial"/>
              </a:rPr>
              <a:t>Direct address mode  Indirect address mode  </a:t>
            </a:r>
            <a:r>
              <a:rPr sz="2400" spc="-5" dirty="0">
                <a:latin typeface="Arial"/>
                <a:cs typeface="Arial"/>
              </a:rPr>
              <a:t>Relative address mode  Indexed addressing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400" spc="-5" dirty="0">
                <a:latin typeface="Arial"/>
                <a:cs typeface="Arial"/>
              </a:rPr>
              <a:t>Base register addressing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7089" y="412750"/>
            <a:ext cx="36899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Implied</a:t>
            </a:r>
            <a:r>
              <a:rPr sz="4400" spc="-80" dirty="0"/>
              <a:t> </a:t>
            </a:r>
            <a:r>
              <a:rPr sz="4400" dirty="0"/>
              <a:t>Mode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3269" y="1506219"/>
            <a:ext cx="7420609" cy="2447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02590" indent="-342900">
              <a:lnSpc>
                <a:spcPct val="1119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In </a:t>
            </a:r>
            <a:r>
              <a:rPr sz="2800" spc="-5" dirty="0">
                <a:latin typeface="Arial"/>
                <a:cs typeface="Arial"/>
              </a:rPr>
              <a:t>this mode </a:t>
            </a:r>
            <a:r>
              <a:rPr sz="2800" dirty="0">
                <a:latin typeface="Arial"/>
                <a:cs typeface="Arial"/>
              </a:rPr>
              <a:t>the operands are specified  </a:t>
            </a:r>
            <a:r>
              <a:rPr sz="2800" spc="-5" dirty="0">
                <a:latin typeface="Arial"/>
                <a:cs typeface="Arial"/>
              </a:rPr>
              <a:t>implicitly </a:t>
            </a:r>
            <a:r>
              <a:rPr sz="2800" dirty="0">
                <a:latin typeface="Arial"/>
                <a:cs typeface="Arial"/>
              </a:rPr>
              <a:t>in the </a:t>
            </a:r>
            <a:r>
              <a:rPr sz="2800" spc="-5" dirty="0">
                <a:latin typeface="Arial"/>
                <a:cs typeface="Arial"/>
              </a:rPr>
              <a:t>definition </a:t>
            </a:r>
            <a:r>
              <a:rPr sz="2800" dirty="0">
                <a:latin typeface="Arial"/>
                <a:cs typeface="Arial"/>
              </a:rPr>
              <a:t>of the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instruction.</a:t>
            </a:r>
            <a:endParaRPr sz="28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All </a:t>
            </a:r>
            <a:r>
              <a:rPr sz="2800" dirty="0">
                <a:latin typeface="Arial"/>
                <a:cs typeface="Arial"/>
              </a:rPr>
              <a:t>register reference instructions that use an  accumulator are </a:t>
            </a:r>
            <a:r>
              <a:rPr sz="2800" spc="-5" dirty="0">
                <a:latin typeface="Arial"/>
                <a:cs typeface="Arial"/>
              </a:rPr>
              <a:t>implied mode</a:t>
            </a:r>
            <a:r>
              <a:rPr sz="2800" dirty="0">
                <a:latin typeface="Arial"/>
                <a:cs typeface="Arial"/>
              </a:rPr>
              <a:t> instruction.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Example: CMA compliment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accumulator.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0370" y="383540"/>
            <a:ext cx="48628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Comic Sans MS"/>
                <a:cs typeface="Comic Sans MS"/>
              </a:rPr>
              <a:t>Immediate</a:t>
            </a:r>
            <a:r>
              <a:rPr sz="3600" b="0" spc="-70" dirty="0">
                <a:latin typeface="Comic Sans MS"/>
                <a:cs typeface="Comic Sans MS"/>
              </a:rPr>
              <a:t> </a:t>
            </a:r>
            <a:r>
              <a:rPr sz="3600" b="0" spc="-5" dirty="0">
                <a:latin typeface="Comic Sans MS"/>
                <a:cs typeface="Comic Sans MS"/>
              </a:rPr>
              <a:t>Addressing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7069" y="1253490"/>
            <a:ext cx="7144384" cy="420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Data </a:t>
            </a:r>
            <a:r>
              <a:rPr sz="2800" dirty="0">
                <a:latin typeface="Arial"/>
                <a:cs typeface="Arial"/>
              </a:rPr>
              <a:t>needed </a:t>
            </a:r>
            <a:r>
              <a:rPr sz="2800" spc="5" dirty="0">
                <a:latin typeface="Arial"/>
                <a:cs typeface="Arial"/>
              </a:rPr>
              <a:t>by </a:t>
            </a:r>
            <a:r>
              <a:rPr sz="2800" dirty="0">
                <a:latin typeface="Arial"/>
                <a:cs typeface="Arial"/>
              </a:rPr>
              <a:t>the processor is contained 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instruction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Operand= </a:t>
            </a:r>
            <a:r>
              <a:rPr sz="2800" dirty="0">
                <a:latin typeface="Arial"/>
                <a:cs typeface="Arial"/>
              </a:rPr>
              <a:t>address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field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e.g-ADD </a:t>
            </a:r>
            <a:r>
              <a:rPr sz="2800" dirty="0">
                <a:latin typeface="Arial"/>
                <a:cs typeface="Arial"/>
              </a:rPr>
              <a:t>5</a:t>
            </a:r>
            <a:endParaRPr sz="2800">
              <a:latin typeface="Arial"/>
              <a:cs typeface="Arial"/>
            </a:endParaRPr>
          </a:p>
          <a:p>
            <a:pPr marL="408305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latin typeface="Arial"/>
                <a:cs typeface="Arial"/>
              </a:rPr>
              <a:t>-add 5 to the content of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accumulator</a:t>
            </a:r>
            <a:endParaRPr sz="2800">
              <a:latin typeface="Arial"/>
              <a:cs typeface="Arial"/>
            </a:endParaRPr>
          </a:p>
          <a:p>
            <a:pPr marL="408305">
              <a:lnSpc>
                <a:spcPct val="100000"/>
              </a:lnSpc>
              <a:spcBef>
                <a:spcPts val="690"/>
              </a:spcBef>
            </a:pPr>
            <a:r>
              <a:rPr sz="2800" dirty="0">
                <a:latin typeface="Arial"/>
                <a:cs typeface="Arial"/>
              </a:rPr>
              <a:t>-5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operand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Arial"/>
              <a:cs typeface="Arial"/>
            </a:endParaRPr>
          </a:p>
          <a:p>
            <a:pPr marL="1536700">
              <a:lnSpc>
                <a:spcPct val="100000"/>
              </a:lnSpc>
              <a:tabLst>
                <a:tab pos="2804795" algn="l"/>
                <a:tab pos="4246245" algn="l"/>
              </a:tabLst>
            </a:pPr>
            <a:r>
              <a:rPr sz="2400" spc="-5" dirty="0">
                <a:latin typeface="Arial"/>
                <a:cs typeface="Arial"/>
              </a:rPr>
              <a:t>opcode	Operand	</a:t>
            </a:r>
            <a:r>
              <a:rPr sz="2400" dirty="0">
                <a:latin typeface="Arial"/>
                <a:cs typeface="Arial"/>
              </a:rPr>
              <a:t>(5)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119403" y="5015003"/>
            <a:ext cx="4676775" cy="561975"/>
            <a:chOff x="2119403" y="5015003"/>
            <a:chExt cx="4676775" cy="561975"/>
          </a:xfrm>
        </p:grpSpPr>
        <p:sp>
          <p:nvSpPr>
            <p:cNvPr id="5" name="object 5"/>
            <p:cNvSpPr/>
            <p:nvPr/>
          </p:nvSpPr>
          <p:spPr>
            <a:xfrm>
              <a:off x="2133600" y="5029199"/>
              <a:ext cx="4648200" cy="533400"/>
            </a:xfrm>
            <a:custGeom>
              <a:avLst/>
              <a:gdLst/>
              <a:ahLst/>
              <a:cxnLst/>
              <a:rect l="l" t="t" r="r" b="b"/>
              <a:pathLst>
                <a:path w="4648200" h="533400">
                  <a:moveTo>
                    <a:pt x="0" y="0"/>
                  </a:moveTo>
                  <a:lnTo>
                    <a:pt x="4648200" y="0"/>
                  </a:lnTo>
                </a:path>
                <a:path w="4648200" h="533400">
                  <a:moveTo>
                    <a:pt x="0" y="533400"/>
                  </a:moveTo>
                  <a:lnTo>
                    <a:pt x="4648200" y="533400"/>
                  </a:lnTo>
                </a:path>
                <a:path w="4648200" h="533400">
                  <a:moveTo>
                    <a:pt x="0" y="0"/>
                  </a:moveTo>
                  <a:lnTo>
                    <a:pt x="0" y="53340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02330" y="5029199"/>
              <a:ext cx="0" cy="533400"/>
            </a:xfrm>
            <a:custGeom>
              <a:avLst/>
              <a:gdLst/>
              <a:ahLst/>
              <a:cxnLst/>
              <a:rect l="l" t="t" r="r" b="b"/>
              <a:pathLst>
                <a:path h="533400">
                  <a:moveTo>
                    <a:pt x="0" y="0"/>
                  </a:moveTo>
                  <a:lnTo>
                    <a:pt x="0" y="53340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781800" y="5029199"/>
              <a:ext cx="0" cy="533400"/>
            </a:xfrm>
            <a:custGeom>
              <a:avLst/>
              <a:gdLst/>
              <a:ahLst/>
              <a:cxnLst/>
              <a:rect l="l" t="t" r="r" b="b"/>
              <a:pathLst>
                <a:path h="533400">
                  <a:moveTo>
                    <a:pt x="0" y="0"/>
                  </a:moveTo>
                  <a:lnTo>
                    <a:pt x="0" y="53340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260350"/>
            <a:ext cx="53498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dirty="0">
                <a:latin typeface="Comic Sans MS"/>
                <a:cs typeface="Comic Sans MS"/>
              </a:rPr>
              <a:t>Register</a:t>
            </a:r>
            <a:r>
              <a:rPr sz="4400" b="0" spc="-70" dirty="0">
                <a:latin typeface="Comic Sans MS"/>
                <a:cs typeface="Comic Sans MS"/>
              </a:rPr>
              <a:t> </a:t>
            </a:r>
            <a:r>
              <a:rPr sz="4400" b="0" dirty="0">
                <a:latin typeface="Comic Sans MS"/>
                <a:cs typeface="Comic Sans MS"/>
              </a:rPr>
              <a:t>Addressing</a:t>
            </a:r>
            <a:endParaRPr sz="44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10820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85900" y="1099820"/>
            <a:ext cx="6455410" cy="1198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5496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Operand </a:t>
            </a:r>
            <a:r>
              <a:rPr sz="2400" spc="-10" dirty="0">
                <a:latin typeface="Arial"/>
                <a:cs typeface="Arial"/>
              </a:rPr>
              <a:t>is held </a:t>
            </a:r>
            <a:r>
              <a:rPr sz="2400" spc="-5" dirty="0">
                <a:latin typeface="Arial"/>
                <a:cs typeface="Arial"/>
              </a:rPr>
              <a:t>in register named in address  field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k-bit field can specify </a:t>
            </a:r>
            <a:r>
              <a:rPr sz="2400" spc="-10" dirty="0">
                <a:latin typeface="Arial"/>
                <a:cs typeface="Arial"/>
              </a:rPr>
              <a:t>any </a:t>
            </a:r>
            <a:r>
              <a:rPr sz="2400" spc="-5" dirty="0">
                <a:latin typeface="Arial"/>
                <a:cs typeface="Arial"/>
              </a:rPr>
              <a:t>one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2^k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registers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3000" y="188975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95903" y="3262403"/>
          <a:ext cx="3771900" cy="30441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8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599">
                <a:tc>
                  <a:txBody>
                    <a:bodyPr/>
                    <a:lstStyle/>
                    <a:p>
                      <a:pPr marL="68389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800" spc="-10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OPERAND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871209" y="2623820"/>
            <a:ext cx="1785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66"/>
                </a:solidFill>
                <a:latin typeface="Arial"/>
                <a:cs typeface="Arial"/>
              </a:rPr>
              <a:t>R</a:t>
            </a:r>
            <a:r>
              <a:rPr sz="2400" spc="-10" dirty="0">
                <a:solidFill>
                  <a:srgbClr val="FF0066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0066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FF0066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0066"/>
                </a:solidFill>
                <a:latin typeface="Arial"/>
                <a:cs typeface="Arial"/>
              </a:rPr>
              <a:t>S</a:t>
            </a:r>
            <a:r>
              <a:rPr sz="2400" spc="5" dirty="0">
                <a:solidFill>
                  <a:srgbClr val="FF0066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FF0066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0066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0066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95800" y="52197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66803" y="4176803"/>
          <a:ext cx="4130039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4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OPCODE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REGISTER ADDRESS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9000" y="229870"/>
            <a:ext cx="6464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Register Indirect</a:t>
            </a:r>
            <a:r>
              <a:rPr sz="3600" spc="-45" dirty="0"/>
              <a:t> </a:t>
            </a:r>
            <a:r>
              <a:rPr sz="3600" spc="-5" dirty="0"/>
              <a:t>Addressing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39469" y="1153159"/>
            <a:ext cx="6555740" cy="76581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55600" marR="5080" indent="-342900">
              <a:lnSpc>
                <a:spcPct val="102400"/>
              </a:lnSpc>
              <a:spcBef>
                <a:spcPts val="30"/>
              </a:spcBef>
              <a:buSzPct val="116666"/>
              <a:buFont typeface="Comic Sans MS"/>
              <a:buChar char="•"/>
              <a:tabLst>
                <a:tab pos="461645" algn="l"/>
                <a:tab pos="462280" algn="l"/>
              </a:tabLst>
            </a:pPr>
            <a:r>
              <a:rPr dirty="0"/>
              <a:t>	</a:t>
            </a:r>
            <a:r>
              <a:rPr sz="2400" spc="-1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selected register contains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address </a:t>
            </a:r>
            <a:r>
              <a:rPr sz="2400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operand </a:t>
            </a:r>
            <a:r>
              <a:rPr sz="2400" spc="-5" dirty="0">
                <a:latin typeface="Arial"/>
                <a:cs typeface="Arial"/>
              </a:rPr>
              <a:t>rather than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operand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itself.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472203" y="2348003"/>
          <a:ext cx="3048000" cy="26149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889">
                <a:tc>
                  <a:txBody>
                    <a:bodyPr/>
                    <a:lstStyle/>
                    <a:p>
                      <a:pPr marL="486409">
                        <a:lnSpc>
                          <a:spcPct val="100000"/>
                        </a:lnSpc>
                        <a:spcBef>
                          <a:spcPts val="116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OPERAND(72)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4732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8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172200" y="5214620"/>
            <a:ext cx="1126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66"/>
                </a:solidFill>
                <a:latin typeface="Arial"/>
                <a:cs typeface="Arial"/>
              </a:rPr>
              <a:t>Mem</a:t>
            </a:r>
            <a:r>
              <a:rPr sz="2400" spc="-5" dirty="0">
                <a:solidFill>
                  <a:srgbClr val="FF0066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0066"/>
                </a:solidFill>
                <a:latin typeface="Arial"/>
                <a:cs typeface="Arial"/>
              </a:rPr>
              <a:t>ry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05000" y="52197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043203" y="3657600"/>
          <a:ext cx="3048000" cy="30149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50">
                <a:tc rowSpan="2">
                  <a:txBody>
                    <a:bodyPr/>
                    <a:lstStyle/>
                    <a:p>
                      <a:pPr marL="89535" marR="83121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ADDRESS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OF  OPE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(5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9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98510" y="2355910"/>
          <a:ext cx="3914140" cy="2895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9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4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OPCODE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0170" marR="2159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REGISTER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ADDRESS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928369">
                        <a:lnSpc>
                          <a:spcPct val="100000"/>
                        </a:lnSpc>
                        <a:spcBef>
                          <a:spcPts val="2055"/>
                        </a:spcBef>
                      </a:pPr>
                      <a:r>
                        <a:rPr sz="2400" spc="-5" dirty="0">
                          <a:solidFill>
                            <a:srgbClr val="FF006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400" spc="-10" dirty="0">
                          <a:solidFill>
                            <a:srgbClr val="FF00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10" dirty="0">
                          <a:solidFill>
                            <a:srgbClr val="FF0066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2400" dirty="0">
                          <a:solidFill>
                            <a:srgbClr val="FF006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10" dirty="0">
                          <a:solidFill>
                            <a:srgbClr val="FF0066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5" dirty="0">
                          <a:solidFill>
                            <a:srgbClr val="FF0066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-10" dirty="0">
                          <a:solidFill>
                            <a:srgbClr val="FF0066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-5" dirty="0">
                          <a:solidFill>
                            <a:srgbClr val="FF0066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400" dirty="0">
                          <a:solidFill>
                            <a:srgbClr val="FF0066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228600" marR="21590">
                        <a:lnSpc>
                          <a:spcPct val="100000"/>
                        </a:lnSpc>
                        <a:spcBef>
                          <a:spcPts val="2030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5410200" y="36195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804409" y="3310890"/>
            <a:ext cx="5327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50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6465" marR="5080" indent="-9144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Auto Increment or</a:t>
            </a:r>
            <a:r>
              <a:rPr spc="-105" dirty="0"/>
              <a:t> </a:t>
            </a:r>
            <a:r>
              <a:rPr spc="-5" dirty="0"/>
              <a:t>Auto  Decrement</a:t>
            </a:r>
            <a:r>
              <a:rPr spc="-30" dirty="0"/>
              <a:t> </a:t>
            </a:r>
            <a:r>
              <a:rPr spc="-5" dirty="0"/>
              <a:t>Mode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8465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6169" y="1863090"/>
            <a:ext cx="6844030" cy="118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This </a:t>
            </a:r>
            <a:r>
              <a:rPr sz="2400" spc="-5" dirty="0">
                <a:latin typeface="Arial"/>
                <a:cs typeface="Arial"/>
              </a:rPr>
              <a:t>is similar </a:t>
            </a:r>
            <a:r>
              <a:rPr sz="2400" dirty="0">
                <a:latin typeface="Arial"/>
                <a:cs typeface="Arial"/>
              </a:rPr>
              <a:t>to the </a:t>
            </a:r>
            <a:r>
              <a:rPr sz="2400" spc="-5" dirty="0">
                <a:latin typeface="Arial"/>
                <a:cs typeface="Arial"/>
              </a:rPr>
              <a:t>register indirect mode except  that the register is </a:t>
            </a:r>
            <a:r>
              <a:rPr sz="2400" spc="-5" dirty="0">
                <a:solidFill>
                  <a:srgbClr val="6666FF"/>
                </a:solidFill>
                <a:latin typeface="Arial"/>
                <a:cs typeface="Arial"/>
              </a:rPr>
              <a:t>incremented </a:t>
            </a:r>
            <a:r>
              <a:rPr sz="2400" dirty="0">
                <a:solidFill>
                  <a:srgbClr val="6666FF"/>
                </a:solidFill>
                <a:latin typeface="Arial"/>
                <a:cs typeface="Arial"/>
              </a:rPr>
              <a:t>or </a:t>
            </a:r>
            <a:r>
              <a:rPr sz="2400" spc="-5" dirty="0">
                <a:solidFill>
                  <a:srgbClr val="6666FF"/>
                </a:solidFill>
                <a:latin typeface="Arial"/>
                <a:cs typeface="Arial"/>
              </a:rPr>
              <a:t>decremented  after or before </a:t>
            </a:r>
            <a:r>
              <a:rPr sz="2400" spc="-5" dirty="0">
                <a:latin typeface="Arial"/>
                <a:cs typeface="Arial"/>
              </a:rPr>
              <a:t>its value is used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access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memory</a:t>
            </a:r>
            <a:r>
              <a:rPr sz="2800" dirty="0">
                <a:latin typeface="Comic Sans MS"/>
                <a:cs typeface="Comic Sans MS"/>
              </a:rPr>
              <a:t>.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400" y="3429000"/>
            <a:ext cx="2590800" cy="53340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800" spc="-5" dirty="0">
                <a:latin typeface="Comic Sans MS"/>
                <a:cs typeface="Comic Sans MS"/>
              </a:rPr>
              <a:t>R1=400</a:t>
            </a:r>
            <a:endParaRPr sz="2800">
              <a:latin typeface="Comic Sans MS"/>
              <a:cs typeface="Comic Sans MS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386603" y="3948203"/>
          <a:ext cx="2286000" cy="2588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68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51689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800" spc="-10" dirty="0">
                          <a:latin typeface="Comic Sans MS"/>
                          <a:cs typeface="Comic Sans MS"/>
                        </a:rPr>
                        <a:t>450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890">
                <a:tc>
                  <a:txBody>
                    <a:bodyPr/>
                    <a:lstStyle/>
                    <a:p>
                      <a:pPr marL="51689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800" spc="-10" dirty="0">
                          <a:latin typeface="Comic Sans MS"/>
                          <a:cs typeface="Comic Sans MS"/>
                        </a:rPr>
                        <a:t>700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626100" y="4518660"/>
            <a:ext cx="546735" cy="858519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400" spc="-10" dirty="0">
                <a:latin typeface="Arial"/>
                <a:cs typeface="Arial"/>
              </a:rPr>
              <a:t>399</a:t>
            </a:r>
            <a:endParaRPr sz="240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400"/>
              </a:spcBef>
            </a:pPr>
            <a:r>
              <a:rPr sz="2400" spc="-10" dirty="0">
                <a:latin typeface="Arial"/>
                <a:cs typeface="Arial"/>
              </a:rPr>
              <a:t>40</a:t>
            </a:r>
            <a:r>
              <a:rPr sz="2400" dirty="0"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2270" y="4300220"/>
            <a:ext cx="49498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2000" spc="-5" dirty="0">
                <a:latin typeface="Arial"/>
                <a:cs typeface="Arial"/>
              </a:rPr>
              <a:t>1.	Auto </a:t>
            </a:r>
            <a:r>
              <a:rPr sz="2000" dirty="0">
                <a:latin typeface="Arial"/>
                <a:cs typeface="Arial"/>
              </a:rPr>
              <a:t>incr-E.A=400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R1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incremented </a:t>
            </a:r>
            <a:r>
              <a:rPr sz="2000" spc="-5" dirty="0">
                <a:latin typeface="Arial"/>
                <a:cs typeface="Arial"/>
              </a:rPr>
              <a:t>to 401after the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execution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270" y="5214620"/>
            <a:ext cx="50679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2. </a:t>
            </a:r>
            <a:r>
              <a:rPr sz="2000" spc="-5" dirty="0">
                <a:latin typeface="Arial"/>
                <a:cs typeface="Arial"/>
              </a:rPr>
              <a:t>Auto </a:t>
            </a:r>
            <a:r>
              <a:rPr sz="2000" dirty="0">
                <a:latin typeface="Arial"/>
                <a:cs typeface="Arial"/>
              </a:rPr>
              <a:t>decr-R1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decremented prior </a:t>
            </a:r>
            <a:r>
              <a:rPr sz="2000" spc="-5" dirty="0">
                <a:latin typeface="Arial"/>
                <a:cs typeface="Arial"/>
              </a:rPr>
              <a:t>to the  </a:t>
            </a:r>
            <a:r>
              <a:rPr sz="2000" dirty="0">
                <a:latin typeface="Arial"/>
                <a:cs typeface="Arial"/>
              </a:rPr>
              <a:t>execution,therefore,R1=399 and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E.A=399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2500" y="612140"/>
            <a:ext cx="63379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RELATIVE ADDRESS</a:t>
            </a:r>
            <a:r>
              <a:rPr sz="3600" spc="-65" dirty="0"/>
              <a:t> </a:t>
            </a:r>
            <a:r>
              <a:rPr sz="3600" dirty="0"/>
              <a:t>MODE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220469" y="1558290"/>
            <a:ext cx="60960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this mode the content of the program  counter is </a:t>
            </a:r>
            <a:r>
              <a:rPr sz="2400" spc="-10" dirty="0">
                <a:latin typeface="Arial"/>
                <a:cs typeface="Arial"/>
              </a:rPr>
              <a:t>added </a:t>
            </a:r>
            <a:r>
              <a:rPr sz="2400" dirty="0">
                <a:latin typeface="Arial"/>
                <a:cs typeface="Arial"/>
              </a:rPr>
              <a:t>to the </a:t>
            </a:r>
            <a:r>
              <a:rPr sz="2400" spc="-5" dirty="0">
                <a:latin typeface="Arial"/>
                <a:cs typeface="Arial"/>
              </a:rPr>
              <a:t>address part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  instruction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10" dirty="0">
                <a:latin typeface="Arial"/>
                <a:cs typeface="Arial"/>
              </a:rPr>
              <a:t>obtain </a:t>
            </a:r>
            <a:r>
              <a:rPr sz="2400" spc="-5" dirty="0">
                <a:latin typeface="Arial"/>
                <a:cs typeface="Arial"/>
              </a:rPr>
              <a:t>the effective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address.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47803" y="4176803"/>
            <a:ext cx="3800475" cy="1310005"/>
            <a:chOff x="747803" y="4176803"/>
            <a:chExt cx="3800475" cy="1310005"/>
          </a:xfrm>
        </p:grpSpPr>
        <p:sp>
          <p:nvSpPr>
            <p:cNvPr id="5" name="object 5"/>
            <p:cNvSpPr/>
            <p:nvPr/>
          </p:nvSpPr>
          <p:spPr>
            <a:xfrm>
              <a:off x="761999" y="4190999"/>
              <a:ext cx="3771900" cy="516890"/>
            </a:xfrm>
            <a:custGeom>
              <a:avLst/>
              <a:gdLst/>
              <a:ahLst/>
              <a:cxnLst/>
              <a:rect l="l" t="t" r="r" b="b"/>
              <a:pathLst>
                <a:path w="3771900" h="516889">
                  <a:moveTo>
                    <a:pt x="0" y="0"/>
                  </a:moveTo>
                  <a:lnTo>
                    <a:pt x="3771900" y="0"/>
                  </a:lnTo>
                </a:path>
                <a:path w="3771900" h="516889">
                  <a:moveTo>
                    <a:pt x="0" y="516889"/>
                  </a:moveTo>
                  <a:lnTo>
                    <a:pt x="3771900" y="516889"/>
                  </a:lnTo>
                </a:path>
                <a:path w="3771900" h="516889">
                  <a:moveTo>
                    <a:pt x="0" y="0"/>
                  </a:moveTo>
                  <a:lnTo>
                    <a:pt x="0" y="516889"/>
                  </a:lnTo>
                </a:path>
                <a:path w="3771900" h="516889">
                  <a:moveTo>
                    <a:pt x="3771900" y="0"/>
                  </a:moveTo>
                  <a:lnTo>
                    <a:pt x="3771900" y="516889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33600" y="4724399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615203" y="4634003"/>
          <a:ext cx="2057400" cy="1676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3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4801870" y="5105400"/>
            <a:ext cx="1827530" cy="690880"/>
            <a:chOff x="4801870" y="5105400"/>
            <a:chExt cx="1827530" cy="690880"/>
          </a:xfrm>
        </p:grpSpPr>
        <p:sp>
          <p:nvSpPr>
            <p:cNvPr id="9" name="object 9"/>
            <p:cNvSpPr/>
            <p:nvPr/>
          </p:nvSpPr>
          <p:spPr>
            <a:xfrm>
              <a:off x="4876800" y="5181600"/>
              <a:ext cx="457200" cy="609600"/>
            </a:xfrm>
            <a:custGeom>
              <a:avLst/>
              <a:gdLst/>
              <a:ahLst/>
              <a:cxnLst/>
              <a:rect l="l" t="t" r="r" b="b"/>
              <a:pathLst>
                <a:path w="457200" h="609600">
                  <a:moveTo>
                    <a:pt x="228600" y="0"/>
                  </a:moveTo>
                  <a:lnTo>
                    <a:pt x="187646" y="4891"/>
                  </a:lnTo>
                  <a:lnTo>
                    <a:pt x="149044" y="19002"/>
                  </a:lnTo>
                  <a:lnTo>
                    <a:pt x="113453" y="41486"/>
                  </a:lnTo>
                  <a:lnTo>
                    <a:pt x="81530" y="71496"/>
                  </a:lnTo>
                  <a:lnTo>
                    <a:pt x="53935" y="108185"/>
                  </a:lnTo>
                  <a:lnTo>
                    <a:pt x="31326" y="150706"/>
                  </a:lnTo>
                  <a:lnTo>
                    <a:pt x="14361" y="198214"/>
                  </a:lnTo>
                  <a:lnTo>
                    <a:pt x="3700" y="249860"/>
                  </a:lnTo>
                  <a:lnTo>
                    <a:pt x="0" y="304800"/>
                  </a:lnTo>
                  <a:lnTo>
                    <a:pt x="3700" y="359739"/>
                  </a:lnTo>
                  <a:lnTo>
                    <a:pt x="14361" y="411385"/>
                  </a:lnTo>
                  <a:lnTo>
                    <a:pt x="31326" y="458893"/>
                  </a:lnTo>
                  <a:lnTo>
                    <a:pt x="53935" y="501414"/>
                  </a:lnTo>
                  <a:lnTo>
                    <a:pt x="81530" y="538103"/>
                  </a:lnTo>
                  <a:lnTo>
                    <a:pt x="113453" y="568113"/>
                  </a:lnTo>
                  <a:lnTo>
                    <a:pt x="149044" y="590597"/>
                  </a:lnTo>
                  <a:lnTo>
                    <a:pt x="187646" y="604708"/>
                  </a:lnTo>
                  <a:lnTo>
                    <a:pt x="228600" y="609600"/>
                  </a:lnTo>
                  <a:lnTo>
                    <a:pt x="269888" y="604708"/>
                  </a:lnTo>
                  <a:lnTo>
                    <a:pt x="308667" y="590597"/>
                  </a:lnTo>
                  <a:lnTo>
                    <a:pt x="344311" y="568113"/>
                  </a:lnTo>
                  <a:lnTo>
                    <a:pt x="376191" y="538103"/>
                  </a:lnTo>
                  <a:lnTo>
                    <a:pt x="403682" y="501414"/>
                  </a:lnTo>
                  <a:lnTo>
                    <a:pt x="426155" y="458893"/>
                  </a:lnTo>
                  <a:lnTo>
                    <a:pt x="442984" y="411385"/>
                  </a:lnTo>
                  <a:lnTo>
                    <a:pt x="453541" y="359739"/>
                  </a:lnTo>
                  <a:lnTo>
                    <a:pt x="457200" y="304800"/>
                  </a:lnTo>
                  <a:lnTo>
                    <a:pt x="453541" y="249860"/>
                  </a:lnTo>
                  <a:lnTo>
                    <a:pt x="442984" y="198214"/>
                  </a:lnTo>
                  <a:lnTo>
                    <a:pt x="426155" y="150706"/>
                  </a:lnTo>
                  <a:lnTo>
                    <a:pt x="403682" y="108185"/>
                  </a:lnTo>
                  <a:lnTo>
                    <a:pt x="376191" y="71496"/>
                  </a:lnTo>
                  <a:lnTo>
                    <a:pt x="344311" y="41486"/>
                  </a:lnTo>
                  <a:lnTo>
                    <a:pt x="308667" y="19002"/>
                  </a:lnTo>
                  <a:lnTo>
                    <a:pt x="269888" y="4891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EE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76800" y="5181600"/>
              <a:ext cx="457200" cy="609600"/>
            </a:xfrm>
            <a:custGeom>
              <a:avLst/>
              <a:gdLst/>
              <a:ahLst/>
              <a:cxnLst/>
              <a:rect l="l" t="t" r="r" b="b"/>
              <a:pathLst>
                <a:path w="457200" h="609600">
                  <a:moveTo>
                    <a:pt x="228600" y="609600"/>
                  </a:moveTo>
                  <a:lnTo>
                    <a:pt x="187646" y="604708"/>
                  </a:lnTo>
                  <a:lnTo>
                    <a:pt x="149044" y="590597"/>
                  </a:lnTo>
                  <a:lnTo>
                    <a:pt x="113453" y="568113"/>
                  </a:lnTo>
                  <a:lnTo>
                    <a:pt x="81530" y="538103"/>
                  </a:lnTo>
                  <a:lnTo>
                    <a:pt x="53935" y="501414"/>
                  </a:lnTo>
                  <a:lnTo>
                    <a:pt x="31326" y="458893"/>
                  </a:lnTo>
                  <a:lnTo>
                    <a:pt x="14361" y="411385"/>
                  </a:lnTo>
                  <a:lnTo>
                    <a:pt x="3700" y="359739"/>
                  </a:lnTo>
                  <a:lnTo>
                    <a:pt x="0" y="304800"/>
                  </a:lnTo>
                  <a:lnTo>
                    <a:pt x="3700" y="249860"/>
                  </a:lnTo>
                  <a:lnTo>
                    <a:pt x="14361" y="198214"/>
                  </a:lnTo>
                  <a:lnTo>
                    <a:pt x="31326" y="150706"/>
                  </a:lnTo>
                  <a:lnTo>
                    <a:pt x="53935" y="108185"/>
                  </a:lnTo>
                  <a:lnTo>
                    <a:pt x="81530" y="71496"/>
                  </a:lnTo>
                  <a:lnTo>
                    <a:pt x="113453" y="41486"/>
                  </a:lnTo>
                  <a:lnTo>
                    <a:pt x="149044" y="19002"/>
                  </a:lnTo>
                  <a:lnTo>
                    <a:pt x="187646" y="4891"/>
                  </a:lnTo>
                  <a:lnTo>
                    <a:pt x="228600" y="0"/>
                  </a:lnTo>
                  <a:lnTo>
                    <a:pt x="269888" y="4891"/>
                  </a:lnTo>
                  <a:lnTo>
                    <a:pt x="308667" y="19002"/>
                  </a:lnTo>
                  <a:lnTo>
                    <a:pt x="344311" y="41486"/>
                  </a:lnTo>
                  <a:lnTo>
                    <a:pt x="376191" y="71496"/>
                  </a:lnTo>
                  <a:lnTo>
                    <a:pt x="403682" y="108185"/>
                  </a:lnTo>
                  <a:lnTo>
                    <a:pt x="426155" y="150706"/>
                  </a:lnTo>
                  <a:lnTo>
                    <a:pt x="442984" y="198214"/>
                  </a:lnTo>
                  <a:lnTo>
                    <a:pt x="453541" y="249860"/>
                  </a:lnTo>
                  <a:lnTo>
                    <a:pt x="457200" y="304800"/>
                  </a:lnTo>
                  <a:lnTo>
                    <a:pt x="453541" y="359739"/>
                  </a:lnTo>
                  <a:lnTo>
                    <a:pt x="442984" y="411385"/>
                  </a:lnTo>
                  <a:lnTo>
                    <a:pt x="426155" y="458893"/>
                  </a:lnTo>
                  <a:lnTo>
                    <a:pt x="403682" y="501414"/>
                  </a:lnTo>
                  <a:lnTo>
                    <a:pt x="376191" y="538103"/>
                  </a:lnTo>
                  <a:lnTo>
                    <a:pt x="344311" y="568113"/>
                  </a:lnTo>
                  <a:lnTo>
                    <a:pt x="308667" y="590597"/>
                  </a:lnTo>
                  <a:lnTo>
                    <a:pt x="269888" y="604708"/>
                  </a:lnTo>
                  <a:lnTo>
                    <a:pt x="228600" y="6096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01870" y="5105399"/>
              <a:ext cx="1827530" cy="495300"/>
            </a:xfrm>
            <a:custGeom>
              <a:avLst/>
              <a:gdLst/>
              <a:ahLst/>
              <a:cxnLst/>
              <a:rect l="l" t="t" r="r" b="b"/>
              <a:pathLst>
                <a:path w="1827529" h="495300">
                  <a:moveTo>
                    <a:pt x="74930" y="381000"/>
                  </a:moveTo>
                  <a:lnTo>
                    <a:pt x="0" y="342900"/>
                  </a:lnTo>
                  <a:lnTo>
                    <a:pt x="0" y="419100"/>
                  </a:lnTo>
                  <a:lnTo>
                    <a:pt x="74930" y="381000"/>
                  </a:lnTo>
                  <a:close/>
                </a:path>
                <a:path w="1827529" h="495300">
                  <a:moveTo>
                    <a:pt x="341630" y="0"/>
                  </a:moveTo>
                  <a:lnTo>
                    <a:pt x="265430" y="0"/>
                  </a:lnTo>
                  <a:lnTo>
                    <a:pt x="303530" y="76200"/>
                  </a:lnTo>
                  <a:lnTo>
                    <a:pt x="341630" y="0"/>
                  </a:lnTo>
                  <a:close/>
                </a:path>
                <a:path w="1827529" h="495300">
                  <a:moveTo>
                    <a:pt x="1827530" y="457200"/>
                  </a:moveTo>
                  <a:lnTo>
                    <a:pt x="1751330" y="419100"/>
                  </a:lnTo>
                  <a:lnTo>
                    <a:pt x="1751330" y="452120"/>
                  </a:lnTo>
                  <a:lnTo>
                    <a:pt x="532130" y="452120"/>
                  </a:lnTo>
                  <a:lnTo>
                    <a:pt x="532130" y="462280"/>
                  </a:lnTo>
                  <a:lnTo>
                    <a:pt x="1751330" y="462280"/>
                  </a:lnTo>
                  <a:lnTo>
                    <a:pt x="1751330" y="495300"/>
                  </a:lnTo>
                  <a:lnTo>
                    <a:pt x="182753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43003" y="3110003"/>
          <a:ext cx="6019800" cy="1996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800" spc="-10" dirty="0">
                          <a:latin typeface="Arial"/>
                          <a:cs typeface="Arial"/>
                        </a:rPr>
                        <a:t>OPCODE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Address</a:t>
                      </a:r>
                      <a:r>
                        <a:rPr sz="2800" spc="-5" dirty="0">
                          <a:latin typeface="Comic Sans MS"/>
                          <a:cs typeface="Comic Sans MS"/>
                        </a:rPr>
                        <a:t>(24)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03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3950">
                        <a:latin typeface="Times New Roman"/>
                        <a:cs typeface="Times New Roman"/>
                      </a:endParaRPr>
                    </a:p>
                    <a:p>
                      <a:pPr marR="295275" algn="ctr">
                        <a:lnSpc>
                          <a:spcPct val="100000"/>
                        </a:lnSpc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PC</a:t>
                      </a:r>
                      <a:r>
                        <a:rPr sz="2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(825)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5090338" y="4331970"/>
            <a:ext cx="366395" cy="36385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400" spc="-5" dirty="0">
                <a:latin typeface="Arial"/>
                <a:cs typeface="Arial"/>
              </a:rPr>
              <a:t>2</a:t>
            </a:r>
            <a:r>
              <a:rPr sz="2400" dirty="0"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70100" y="4149090"/>
            <a:ext cx="6213475" cy="2051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0480" algn="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MEMO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tabLst>
                <a:tab pos="977265" algn="l"/>
                <a:tab pos="2745105" algn="l"/>
                <a:tab pos="2945765" algn="l"/>
              </a:tabLst>
            </a:pPr>
            <a:r>
              <a:rPr sz="3600" u="sng" baseline="-694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3600" u="sng" spc="-7" baseline="-694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826	</a:t>
            </a:r>
            <a:r>
              <a:rPr sz="3600" spc="-7" baseline="-6944" dirty="0">
                <a:latin typeface="Arial"/>
                <a:cs typeface="Arial"/>
              </a:rPr>
              <a:t>	</a:t>
            </a:r>
            <a:r>
              <a:rPr sz="3600" baseline="-41666" dirty="0">
                <a:latin typeface="Arial"/>
                <a:cs typeface="Arial"/>
              </a:rPr>
              <a:t>+ </a:t>
            </a:r>
            <a:r>
              <a:rPr sz="1200" dirty="0">
                <a:latin typeface="Arial"/>
                <a:cs typeface="Arial"/>
              </a:rPr>
              <a:t>Effective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850</a:t>
            </a:r>
            <a:endParaRPr sz="2400">
              <a:latin typeface="Arial"/>
              <a:cs typeface="Arial"/>
            </a:endParaRPr>
          </a:p>
          <a:p>
            <a:pPr marL="751205" algn="ctr">
              <a:lnSpc>
                <a:spcPct val="100000"/>
              </a:lnSpc>
              <a:spcBef>
                <a:spcPts val="1889"/>
              </a:spcBef>
            </a:pPr>
            <a:r>
              <a:rPr sz="1200" dirty="0">
                <a:latin typeface="Arial"/>
                <a:cs typeface="Arial"/>
              </a:rPr>
              <a:t>Address</a:t>
            </a:r>
            <a:endParaRPr sz="1200">
              <a:latin typeface="Arial"/>
              <a:cs typeface="Arial"/>
            </a:endParaRPr>
          </a:p>
          <a:p>
            <a:pPr marR="249554" algn="ctr">
              <a:lnSpc>
                <a:spcPct val="100000"/>
              </a:lnSpc>
              <a:spcBef>
                <a:spcPts val="380"/>
              </a:spcBef>
            </a:pPr>
            <a:r>
              <a:rPr sz="1800" spc="-5" dirty="0">
                <a:latin typeface="Arial"/>
                <a:cs typeface="Arial"/>
              </a:rPr>
              <a:t>826+24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9930" y="185420"/>
            <a:ext cx="66700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Indexed </a:t>
            </a:r>
            <a:r>
              <a:rPr spc="-5" dirty="0"/>
              <a:t>addressing</a:t>
            </a:r>
            <a:r>
              <a:rPr spc="105" dirty="0"/>
              <a:t> </a:t>
            </a:r>
            <a:r>
              <a:rPr sz="4400" spc="-5" dirty="0"/>
              <a:t>mode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7200" y="1024890"/>
            <a:ext cx="6909434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103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661035" algn="l"/>
                <a:tab pos="661670" algn="l"/>
              </a:tabLst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this mode the content of an index register is  </a:t>
            </a:r>
            <a:r>
              <a:rPr sz="2400" spc="-10" dirty="0">
                <a:latin typeface="Arial"/>
                <a:cs typeface="Arial"/>
              </a:rPr>
              <a:t>added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 address part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instruction </a:t>
            </a:r>
            <a:r>
              <a:rPr sz="2400" dirty="0">
                <a:latin typeface="Arial"/>
                <a:cs typeface="Arial"/>
              </a:rPr>
              <a:t>to  </a:t>
            </a:r>
            <a:r>
              <a:rPr sz="2400" spc="-10" dirty="0">
                <a:latin typeface="Arial"/>
                <a:cs typeface="Arial"/>
              </a:rPr>
              <a:t>obtain </a:t>
            </a:r>
            <a:r>
              <a:rPr sz="2400" spc="-5" dirty="0">
                <a:latin typeface="Arial"/>
                <a:cs typeface="Arial"/>
              </a:rPr>
              <a:t>the effective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address.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364615" algn="l"/>
                <a:tab pos="2854325" algn="l"/>
                <a:tab pos="4213225" algn="l"/>
              </a:tabLst>
            </a:pPr>
            <a:r>
              <a:rPr sz="2000" dirty="0">
                <a:latin typeface="Arial"/>
                <a:cs typeface="Arial"/>
              </a:rPr>
              <a:t>opcode	Rb	Rt	ADDRESS(20)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66712" y="2500312"/>
            <a:ext cx="6200775" cy="423545"/>
            <a:chOff x="366712" y="2500312"/>
            <a:chExt cx="6200775" cy="423545"/>
          </a:xfrm>
        </p:grpSpPr>
        <p:sp>
          <p:nvSpPr>
            <p:cNvPr id="5" name="object 5"/>
            <p:cNvSpPr/>
            <p:nvPr/>
          </p:nvSpPr>
          <p:spPr>
            <a:xfrm>
              <a:off x="381000" y="2514600"/>
              <a:ext cx="6172200" cy="394970"/>
            </a:xfrm>
            <a:custGeom>
              <a:avLst/>
              <a:gdLst/>
              <a:ahLst/>
              <a:cxnLst/>
              <a:rect l="l" t="t" r="r" b="b"/>
              <a:pathLst>
                <a:path w="6172200" h="394969">
                  <a:moveTo>
                    <a:pt x="0" y="0"/>
                  </a:moveTo>
                  <a:lnTo>
                    <a:pt x="6172200" y="0"/>
                  </a:lnTo>
                </a:path>
                <a:path w="6172200" h="394969">
                  <a:moveTo>
                    <a:pt x="0" y="394970"/>
                  </a:moveTo>
                  <a:lnTo>
                    <a:pt x="6172200" y="394970"/>
                  </a:lnTo>
                </a:path>
                <a:path w="6172200" h="394969">
                  <a:moveTo>
                    <a:pt x="0" y="0"/>
                  </a:moveTo>
                  <a:lnTo>
                    <a:pt x="0" y="39497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33550" y="2514600"/>
              <a:ext cx="0" cy="394970"/>
            </a:xfrm>
            <a:custGeom>
              <a:avLst/>
              <a:gdLst/>
              <a:ahLst/>
              <a:cxnLst/>
              <a:rect l="l" t="t" r="r" b="b"/>
              <a:pathLst>
                <a:path h="394969">
                  <a:moveTo>
                    <a:pt x="0" y="0"/>
                  </a:moveTo>
                  <a:lnTo>
                    <a:pt x="0" y="39497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553200" y="2514600"/>
              <a:ext cx="0" cy="394970"/>
            </a:xfrm>
            <a:custGeom>
              <a:avLst/>
              <a:gdLst/>
              <a:ahLst/>
              <a:cxnLst/>
              <a:rect l="l" t="t" r="r" b="b"/>
              <a:pathLst>
                <a:path h="394969">
                  <a:moveTo>
                    <a:pt x="0" y="0"/>
                  </a:moveTo>
                  <a:lnTo>
                    <a:pt x="0" y="39497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23260" y="2514600"/>
              <a:ext cx="1357630" cy="394970"/>
            </a:xfrm>
            <a:custGeom>
              <a:avLst/>
              <a:gdLst/>
              <a:ahLst/>
              <a:cxnLst/>
              <a:rect l="l" t="t" r="r" b="b"/>
              <a:pathLst>
                <a:path w="1357629" h="394969">
                  <a:moveTo>
                    <a:pt x="0" y="0"/>
                  </a:moveTo>
                  <a:lnTo>
                    <a:pt x="0" y="394970"/>
                  </a:lnTo>
                </a:path>
                <a:path w="1357629" h="394969">
                  <a:moveTo>
                    <a:pt x="1357629" y="0"/>
                  </a:moveTo>
                  <a:lnTo>
                    <a:pt x="1357629" y="39497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04800" y="3657600"/>
            <a:ext cx="3771900" cy="518159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303530">
              <a:lnSpc>
                <a:spcPct val="100000"/>
              </a:lnSpc>
              <a:spcBef>
                <a:spcPts val="370"/>
              </a:spcBef>
              <a:tabLst>
                <a:tab pos="1353820" algn="l"/>
              </a:tabLst>
            </a:pPr>
            <a:r>
              <a:rPr sz="2800" spc="-5" dirty="0">
                <a:solidFill>
                  <a:srgbClr val="6666FF"/>
                </a:solidFill>
                <a:latin typeface="Arial"/>
                <a:cs typeface="Arial"/>
              </a:rPr>
              <a:t>index	</a:t>
            </a:r>
            <a:r>
              <a:rPr sz="2800" dirty="0">
                <a:solidFill>
                  <a:srgbClr val="6666FF"/>
                </a:solidFill>
                <a:latin typeface="Arial"/>
                <a:cs typeface="Arial"/>
              </a:rPr>
              <a:t>register(1000)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657600"/>
            <a:ext cx="3771900" cy="518159"/>
          </a:xfrm>
          <a:custGeom>
            <a:avLst/>
            <a:gdLst/>
            <a:ahLst/>
            <a:cxnLst/>
            <a:rect l="l" t="t" r="r" b="b"/>
            <a:pathLst>
              <a:path w="3771900" h="518160">
                <a:moveTo>
                  <a:pt x="0" y="0"/>
                </a:moveTo>
                <a:lnTo>
                  <a:pt x="3771900" y="0"/>
                </a:lnTo>
              </a:path>
              <a:path w="3771900" h="518160">
                <a:moveTo>
                  <a:pt x="0" y="518160"/>
                </a:moveTo>
                <a:lnTo>
                  <a:pt x="3771900" y="518160"/>
                </a:lnTo>
              </a:path>
              <a:path w="3771900" h="518160">
                <a:moveTo>
                  <a:pt x="0" y="0"/>
                </a:moveTo>
                <a:lnTo>
                  <a:pt x="0" y="518160"/>
                </a:lnTo>
              </a:path>
              <a:path w="3771900" h="518160">
                <a:moveTo>
                  <a:pt x="3771900" y="0"/>
                </a:moveTo>
                <a:lnTo>
                  <a:pt x="3771900" y="51816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6310403" y="4481603"/>
          <a:ext cx="2590800" cy="2139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7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890"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operand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2" name="object 12"/>
          <p:cNvGrpSpPr/>
          <p:nvPr/>
        </p:nvGrpSpPr>
        <p:grpSpPr>
          <a:xfrm>
            <a:off x="3119437" y="2895600"/>
            <a:ext cx="3205480" cy="3086100"/>
            <a:chOff x="3119437" y="2895600"/>
            <a:chExt cx="3205480" cy="3086100"/>
          </a:xfrm>
        </p:grpSpPr>
        <p:sp>
          <p:nvSpPr>
            <p:cNvPr id="13" name="object 13"/>
            <p:cNvSpPr/>
            <p:nvPr/>
          </p:nvSpPr>
          <p:spPr>
            <a:xfrm>
              <a:off x="3124200" y="4114800"/>
              <a:ext cx="0" cy="1447800"/>
            </a:xfrm>
            <a:custGeom>
              <a:avLst/>
              <a:gdLst/>
              <a:ahLst/>
              <a:cxnLst/>
              <a:rect l="l" t="t" r="r" b="b"/>
              <a:pathLst>
                <a:path h="1447800">
                  <a:moveTo>
                    <a:pt x="0" y="0"/>
                  </a:moveTo>
                  <a:lnTo>
                    <a:pt x="0" y="14478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419600" y="5105400"/>
              <a:ext cx="533400" cy="762000"/>
            </a:xfrm>
            <a:custGeom>
              <a:avLst/>
              <a:gdLst/>
              <a:ahLst/>
              <a:cxnLst/>
              <a:rect l="l" t="t" r="r" b="b"/>
              <a:pathLst>
                <a:path w="533400" h="762000">
                  <a:moveTo>
                    <a:pt x="266700" y="0"/>
                  </a:moveTo>
                  <a:lnTo>
                    <a:pt x="227283" y="4122"/>
                  </a:lnTo>
                  <a:lnTo>
                    <a:pt x="189664" y="16098"/>
                  </a:lnTo>
                  <a:lnTo>
                    <a:pt x="154254" y="35346"/>
                  </a:lnTo>
                  <a:lnTo>
                    <a:pt x="121467" y="61280"/>
                  </a:lnTo>
                  <a:lnTo>
                    <a:pt x="91714" y="93317"/>
                  </a:lnTo>
                  <a:lnTo>
                    <a:pt x="65408" y="130873"/>
                  </a:lnTo>
                  <a:lnTo>
                    <a:pt x="42960" y="173365"/>
                  </a:lnTo>
                  <a:lnTo>
                    <a:pt x="24783" y="220207"/>
                  </a:lnTo>
                  <a:lnTo>
                    <a:pt x="11289" y="270816"/>
                  </a:lnTo>
                  <a:lnTo>
                    <a:pt x="2891" y="324608"/>
                  </a:lnTo>
                  <a:lnTo>
                    <a:pt x="0" y="381000"/>
                  </a:lnTo>
                  <a:lnTo>
                    <a:pt x="2891" y="437391"/>
                  </a:lnTo>
                  <a:lnTo>
                    <a:pt x="11289" y="491183"/>
                  </a:lnTo>
                  <a:lnTo>
                    <a:pt x="24783" y="541792"/>
                  </a:lnTo>
                  <a:lnTo>
                    <a:pt x="42960" y="588634"/>
                  </a:lnTo>
                  <a:lnTo>
                    <a:pt x="65408" y="631126"/>
                  </a:lnTo>
                  <a:lnTo>
                    <a:pt x="91714" y="668682"/>
                  </a:lnTo>
                  <a:lnTo>
                    <a:pt x="121467" y="700719"/>
                  </a:lnTo>
                  <a:lnTo>
                    <a:pt x="154254" y="726653"/>
                  </a:lnTo>
                  <a:lnTo>
                    <a:pt x="189664" y="745901"/>
                  </a:lnTo>
                  <a:lnTo>
                    <a:pt x="227283" y="757877"/>
                  </a:lnTo>
                  <a:lnTo>
                    <a:pt x="266700" y="762000"/>
                  </a:lnTo>
                  <a:lnTo>
                    <a:pt x="306116" y="757877"/>
                  </a:lnTo>
                  <a:lnTo>
                    <a:pt x="343735" y="745901"/>
                  </a:lnTo>
                  <a:lnTo>
                    <a:pt x="379145" y="726653"/>
                  </a:lnTo>
                  <a:lnTo>
                    <a:pt x="411932" y="700719"/>
                  </a:lnTo>
                  <a:lnTo>
                    <a:pt x="441685" y="668682"/>
                  </a:lnTo>
                  <a:lnTo>
                    <a:pt x="467991" y="631126"/>
                  </a:lnTo>
                  <a:lnTo>
                    <a:pt x="490439" y="588634"/>
                  </a:lnTo>
                  <a:lnTo>
                    <a:pt x="508616" y="541792"/>
                  </a:lnTo>
                  <a:lnTo>
                    <a:pt x="522110" y="491183"/>
                  </a:lnTo>
                  <a:lnTo>
                    <a:pt x="530508" y="437391"/>
                  </a:lnTo>
                  <a:lnTo>
                    <a:pt x="533400" y="381000"/>
                  </a:lnTo>
                  <a:lnTo>
                    <a:pt x="530508" y="324608"/>
                  </a:lnTo>
                  <a:lnTo>
                    <a:pt x="522110" y="270816"/>
                  </a:lnTo>
                  <a:lnTo>
                    <a:pt x="508616" y="220207"/>
                  </a:lnTo>
                  <a:lnTo>
                    <a:pt x="490439" y="173365"/>
                  </a:lnTo>
                  <a:lnTo>
                    <a:pt x="467991" y="130873"/>
                  </a:lnTo>
                  <a:lnTo>
                    <a:pt x="441685" y="93317"/>
                  </a:lnTo>
                  <a:lnTo>
                    <a:pt x="411932" y="61280"/>
                  </a:lnTo>
                  <a:lnTo>
                    <a:pt x="379145" y="35346"/>
                  </a:lnTo>
                  <a:lnTo>
                    <a:pt x="343735" y="16098"/>
                  </a:lnTo>
                  <a:lnTo>
                    <a:pt x="306116" y="4122"/>
                  </a:lnTo>
                  <a:lnTo>
                    <a:pt x="266700" y="0"/>
                  </a:lnTo>
                  <a:close/>
                </a:path>
              </a:pathLst>
            </a:custGeom>
            <a:solidFill>
              <a:srgbClr val="FFEE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19600" y="5105400"/>
              <a:ext cx="533400" cy="762000"/>
            </a:xfrm>
            <a:custGeom>
              <a:avLst/>
              <a:gdLst/>
              <a:ahLst/>
              <a:cxnLst/>
              <a:rect l="l" t="t" r="r" b="b"/>
              <a:pathLst>
                <a:path w="533400" h="762000">
                  <a:moveTo>
                    <a:pt x="266700" y="762000"/>
                  </a:moveTo>
                  <a:lnTo>
                    <a:pt x="227283" y="757877"/>
                  </a:lnTo>
                  <a:lnTo>
                    <a:pt x="189664" y="745901"/>
                  </a:lnTo>
                  <a:lnTo>
                    <a:pt x="154254" y="726653"/>
                  </a:lnTo>
                  <a:lnTo>
                    <a:pt x="121467" y="700719"/>
                  </a:lnTo>
                  <a:lnTo>
                    <a:pt x="91714" y="668682"/>
                  </a:lnTo>
                  <a:lnTo>
                    <a:pt x="65408" y="631126"/>
                  </a:lnTo>
                  <a:lnTo>
                    <a:pt x="42960" y="588634"/>
                  </a:lnTo>
                  <a:lnTo>
                    <a:pt x="24783" y="541792"/>
                  </a:lnTo>
                  <a:lnTo>
                    <a:pt x="11289" y="491183"/>
                  </a:lnTo>
                  <a:lnTo>
                    <a:pt x="2891" y="437391"/>
                  </a:lnTo>
                  <a:lnTo>
                    <a:pt x="0" y="381000"/>
                  </a:lnTo>
                  <a:lnTo>
                    <a:pt x="2891" y="324608"/>
                  </a:lnTo>
                  <a:lnTo>
                    <a:pt x="11289" y="270816"/>
                  </a:lnTo>
                  <a:lnTo>
                    <a:pt x="24783" y="220207"/>
                  </a:lnTo>
                  <a:lnTo>
                    <a:pt x="42960" y="173365"/>
                  </a:lnTo>
                  <a:lnTo>
                    <a:pt x="65408" y="130873"/>
                  </a:lnTo>
                  <a:lnTo>
                    <a:pt x="91714" y="93317"/>
                  </a:lnTo>
                  <a:lnTo>
                    <a:pt x="121467" y="61280"/>
                  </a:lnTo>
                  <a:lnTo>
                    <a:pt x="154254" y="35346"/>
                  </a:lnTo>
                  <a:lnTo>
                    <a:pt x="189664" y="16098"/>
                  </a:lnTo>
                  <a:lnTo>
                    <a:pt x="227283" y="4122"/>
                  </a:lnTo>
                  <a:lnTo>
                    <a:pt x="266700" y="0"/>
                  </a:lnTo>
                  <a:lnTo>
                    <a:pt x="306116" y="4122"/>
                  </a:lnTo>
                  <a:lnTo>
                    <a:pt x="343735" y="16098"/>
                  </a:lnTo>
                  <a:lnTo>
                    <a:pt x="379145" y="35346"/>
                  </a:lnTo>
                  <a:lnTo>
                    <a:pt x="411932" y="61280"/>
                  </a:lnTo>
                  <a:lnTo>
                    <a:pt x="441685" y="93317"/>
                  </a:lnTo>
                  <a:lnTo>
                    <a:pt x="467991" y="130873"/>
                  </a:lnTo>
                  <a:lnTo>
                    <a:pt x="490439" y="173365"/>
                  </a:lnTo>
                  <a:lnTo>
                    <a:pt x="508616" y="220207"/>
                  </a:lnTo>
                  <a:lnTo>
                    <a:pt x="522110" y="270816"/>
                  </a:lnTo>
                  <a:lnTo>
                    <a:pt x="530508" y="324608"/>
                  </a:lnTo>
                  <a:lnTo>
                    <a:pt x="533400" y="381000"/>
                  </a:lnTo>
                  <a:lnTo>
                    <a:pt x="530508" y="437391"/>
                  </a:lnTo>
                  <a:lnTo>
                    <a:pt x="522110" y="491183"/>
                  </a:lnTo>
                  <a:lnTo>
                    <a:pt x="508616" y="541792"/>
                  </a:lnTo>
                  <a:lnTo>
                    <a:pt x="490439" y="588634"/>
                  </a:lnTo>
                  <a:lnTo>
                    <a:pt x="467991" y="631126"/>
                  </a:lnTo>
                  <a:lnTo>
                    <a:pt x="441685" y="668682"/>
                  </a:lnTo>
                  <a:lnTo>
                    <a:pt x="411932" y="700719"/>
                  </a:lnTo>
                  <a:lnTo>
                    <a:pt x="379145" y="726653"/>
                  </a:lnTo>
                  <a:lnTo>
                    <a:pt x="343735" y="745901"/>
                  </a:lnTo>
                  <a:lnTo>
                    <a:pt x="306116" y="757877"/>
                  </a:lnTo>
                  <a:lnTo>
                    <a:pt x="266700" y="7620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24200" y="2895599"/>
              <a:ext cx="1562100" cy="2705100"/>
            </a:xfrm>
            <a:custGeom>
              <a:avLst/>
              <a:gdLst/>
              <a:ahLst/>
              <a:cxnLst/>
              <a:rect l="l" t="t" r="r" b="b"/>
              <a:pathLst>
                <a:path w="1562100" h="2705100">
                  <a:moveTo>
                    <a:pt x="1295400" y="2667000"/>
                  </a:moveTo>
                  <a:lnTo>
                    <a:pt x="1220470" y="2628900"/>
                  </a:lnTo>
                  <a:lnTo>
                    <a:pt x="1220470" y="2661920"/>
                  </a:lnTo>
                  <a:lnTo>
                    <a:pt x="0" y="2661920"/>
                  </a:lnTo>
                  <a:lnTo>
                    <a:pt x="0" y="2672080"/>
                  </a:lnTo>
                  <a:lnTo>
                    <a:pt x="1220470" y="2672080"/>
                  </a:lnTo>
                  <a:lnTo>
                    <a:pt x="1220470" y="2705100"/>
                  </a:lnTo>
                  <a:lnTo>
                    <a:pt x="1295400" y="2667000"/>
                  </a:lnTo>
                  <a:close/>
                </a:path>
                <a:path w="1562100" h="2705100">
                  <a:moveTo>
                    <a:pt x="1562100" y="2134870"/>
                  </a:moveTo>
                  <a:lnTo>
                    <a:pt x="1529080" y="2134870"/>
                  </a:lnTo>
                  <a:lnTo>
                    <a:pt x="1529080" y="0"/>
                  </a:lnTo>
                  <a:lnTo>
                    <a:pt x="1518920" y="0"/>
                  </a:lnTo>
                  <a:lnTo>
                    <a:pt x="1518920" y="2134870"/>
                  </a:lnTo>
                  <a:lnTo>
                    <a:pt x="1485900" y="2134870"/>
                  </a:lnTo>
                  <a:lnTo>
                    <a:pt x="1524000" y="2209800"/>
                  </a:lnTo>
                  <a:lnTo>
                    <a:pt x="1562100" y="21348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953000" y="5486400"/>
              <a:ext cx="609600" cy="457200"/>
            </a:xfrm>
            <a:custGeom>
              <a:avLst/>
              <a:gdLst/>
              <a:ahLst/>
              <a:cxnLst/>
              <a:rect l="l" t="t" r="r" b="b"/>
              <a:pathLst>
                <a:path w="609600" h="457200">
                  <a:moveTo>
                    <a:pt x="0" y="0"/>
                  </a:moveTo>
                  <a:lnTo>
                    <a:pt x="609600" y="0"/>
                  </a:lnTo>
                </a:path>
                <a:path w="609600" h="457200">
                  <a:moveTo>
                    <a:pt x="609600" y="0"/>
                  </a:moveTo>
                  <a:lnTo>
                    <a:pt x="609600" y="4572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248400" y="59055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584700" y="5270500"/>
            <a:ext cx="1588135" cy="7010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2400" dirty="0"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  <a:p>
            <a:pPr marL="977900">
              <a:lnSpc>
                <a:spcPct val="100000"/>
              </a:lnSpc>
              <a:spcBef>
                <a:spcPts val="120"/>
              </a:spcBef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1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020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07940" y="4911090"/>
            <a:ext cx="517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E.A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93770" y="5026659"/>
            <a:ext cx="702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10</a:t>
            </a:r>
            <a:r>
              <a:rPr sz="2400" dirty="0">
                <a:latin typeface="Arial"/>
                <a:cs typeface="Arial"/>
              </a:rPr>
              <a:t>00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15688" y="3646170"/>
            <a:ext cx="366395" cy="36385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400" spc="-5" dirty="0">
                <a:latin typeface="Arial"/>
                <a:cs typeface="Arial"/>
              </a:rPr>
              <a:t>2</a:t>
            </a:r>
            <a:r>
              <a:rPr sz="2400" dirty="0"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225030" y="3807459"/>
            <a:ext cx="1127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Mem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467100" y="2895599"/>
            <a:ext cx="76200" cy="762000"/>
          </a:xfrm>
          <a:custGeom>
            <a:avLst/>
            <a:gdLst/>
            <a:ahLst/>
            <a:cxnLst/>
            <a:rect l="l" t="t" r="r" b="b"/>
            <a:pathLst>
              <a:path w="76200" h="762000">
                <a:moveTo>
                  <a:pt x="76200" y="685800"/>
                </a:moveTo>
                <a:lnTo>
                  <a:pt x="43180" y="685800"/>
                </a:lnTo>
                <a:lnTo>
                  <a:pt x="43180" y="0"/>
                </a:lnTo>
                <a:lnTo>
                  <a:pt x="33020" y="0"/>
                </a:lnTo>
                <a:lnTo>
                  <a:pt x="33020" y="685800"/>
                </a:lnTo>
                <a:lnTo>
                  <a:pt x="0" y="685800"/>
                </a:lnTo>
                <a:lnTo>
                  <a:pt x="38100" y="762000"/>
                </a:lnTo>
                <a:lnTo>
                  <a:pt x="76200" y="685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4343400"/>
            <a:ext cx="6400800" cy="1286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4250" y="458470"/>
            <a:ext cx="6274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What </a:t>
            </a:r>
            <a:r>
              <a:rPr sz="3600" dirty="0"/>
              <a:t>is </a:t>
            </a:r>
            <a:r>
              <a:rPr sz="3600" spc="-5" dirty="0"/>
              <a:t>instruction</a:t>
            </a:r>
            <a:r>
              <a:rPr sz="3600" spc="-60" dirty="0"/>
              <a:t> </a:t>
            </a:r>
            <a:r>
              <a:rPr sz="3600" spc="-5" dirty="0"/>
              <a:t>format?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763269" y="1432559"/>
            <a:ext cx="7383780" cy="226695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4965" marR="5080" indent="-342900">
              <a:lnSpc>
                <a:spcPct val="899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An </a:t>
            </a:r>
            <a:r>
              <a:rPr sz="3200" dirty="0">
                <a:latin typeface="Arial"/>
                <a:cs typeface="Arial"/>
              </a:rPr>
              <a:t>instruction </a:t>
            </a:r>
            <a:r>
              <a:rPr sz="3200" spc="-5" dirty="0">
                <a:latin typeface="Arial"/>
                <a:cs typeface="Arial"/>
              </a:rPr>
              <a:t>is normally </a:t>
            </a:r>
            <a:r>
              <a:rPr sz="3200" dirty="0">
                <a:latin typeface="Arial"/>
                <a:cs typeface="Arial"/>
              </a:rPr>
              <a:t>made up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a  </a:t>
            </a:r>
            <a:r>
              <a:rPr sz="3200" spc="-5" dirty="0">
                <a:latin typeface="Arial"/>
                <a:cs typeface="Arial"/>
              </a:rPr>
              <a:t>combination </a:t>
            </a:r>
            <a:r>
              <a:rPr sz="3200" dirty="0">
                <a:latin typeface="Arial"/>
                <a:cs typeface="Arial"/>
              </a:rPr>
              <a:t>of an </a:t>
            </a:r>
            <a:r>
              <a:rPr sz="3200" dirty="0">
                <a:solidFill>
                  <a:srgbClr val="00B100"/>
                </a:solidFill>
                <a:latin typeface="Arial"/>
                <a:cs typeface="Arial"/>
                <a:hlinkClick r:id="rId3"/>
              </a:rPr>
              <a:t>operation code </a:t>
            </a:r>
            <a:r>
              <a:rPr sz="3200" dirty="0">
                <a:latin typeface="Arial"/>
                <a:cs typeface="Arial"/>
              </a:rPr>
              <a:t>and  some way of specifying an </a:t>
            </a:r>
            <a:r>
              <a:rPr sz="3200" dirty="0">
                <a:solidFill>
                  <a:srgbClr val="00B100"/>
                </a:solidFill>
                <a:latin typeface="Arial"/>
                <a:cs typeface="Arial"/>
                <a:hlinkClick r:id="rId4"/>
              </a:rPr>
              <a:t>operand</a:t>
            </a:r>
            <a:r>
              <a:rPr sz="3200" dirty="0">
                <a:latin typeface="Arial"/>
                <a:cs typeface="Arial"/>
              </a:rPr>
              <a:t>,  most </a:t>
            </a:r>
            <a:r>
              <a:rPr sz="3200" spc="-5" dirty="0">
                <a:latin typeface="Arial"/>
                <a:cs typeface="Arial"/>
              </a:rPr>
              <a:t>commonly </a:t>
            </a:r>
            <a:r>
              <a:rPr sz="3200" dirty="0">
                <a:latin typeface="Arial"/>
                <a:cs typeface="Arial"/>
              </a:rPr>
              <a:t>by </a:t>
            </a:r>
            <a:r>
              <a:rPr sz="3200" spc="-5" dirty="0">
                <a:latin typeface="Arial"/>
                <a:cs typeface="Arial"/>
              </a:rPr>
              <a:t>its </a:t>
            </a:r>
            <a:r>
              <a:rPr sz="3200" dirty="0">
                <a:latin typeface="Arial"/>
                <a:cs typeface="Arial"/>
              </a:rPr>
              <a:t>location or </a:t>
            </a:r>
            <a:r>
              <a:rPr sz="3200" dirty="0">
                <a:solidFill>
                  <a:srgbClr val="00B100"/>
                </a:solidFill>
                <a:latin typeface="Arial"/>
                <a:cs typeface="Arial"/>
                <a:hlinkClick r:id="rId5"/>
              </a:rPr>
              <a:t> address </a:t>
            </a:r>
            <a:r>
              <a:rPr sz="3200" spc="-5" dirty="0">
                <a:latin typeface="Arial"/>
                <a:cs typeface="Arial"/>
              </a:rPr>
              <a:t>in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memory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2839" y="717550"/>
            <a:ext cx="5824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BASE REGISTER ADDRESSING MODE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63269" y="12750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6169" y="1291590"/>
            <a:ext cx="6955790" cy="10490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latin typeface="Arial"/>
                <a:cs typeface="Arial"/>
              </a:rPr>
              <a:t>In </a:t>
            </a:r>
            <a:r>
              <a:rPr sz="2400" spc="-5" dirty="0">
                <a:latin typeface="Arial"/>
                <a:cs typeface="Arial"/>
              </a:rPr>
              <a:t>this mode the content of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base register is </a:t>
            </a:r>
            <a:r>
              <a:rPr sz="2400" spc="-10" dirty="0">
                <a:latin typeface="Arial"/>
                <a:cs typeface="Arial"/>
              </a:rPr>
              <a:t>added  </a:t>
            </a:r>
            <a:r>
              <a:rPr sz="2400" dirty="0">
                <a:latin typeface="Arial"/>
                <a:cs typeface="Arial"/>
              </a:rPr>
              <a:t>to the </a:t>
            </a:r>
            <a:r>
              <a:rPr sz="2400" spc="-5" dirty="0">
                <a:latin typeface="Arial"/>
                <a:cs typeface="Arial"/>
              </a:rPr>
              <a:t>address part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instruction </a:t>
            </a:r>
            <a:r>
              <a:rPr sz="2400" spc="5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obtain the  effective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address.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8996" y="2548890"/>
            <a:ext cx="54584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100"/>
              </a:spcBef>
              <a:tabLst>
                <a:tab pos="1278255" algn="l"/>
                <a:tab pos="2600325" algn="l"/>
                <a:tab pos="3808095" algn="l"/>
              </a:tabLst>
            </a:pPr>
            <a:r>
              <a:rPr sz="2000" dirty="0">
                <a:latin typeface="Arial"/>
                <a:cs typeface="Arial"/>
              </a:rPr>
              <a:t>opcode	Rb	Rt	ADDRESS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90512" y="2500312"/>
            <a:ext cx="5514975" cy="485775"/>
            <a:chOff x="290512" y="2500312"/>
            <a:chExt cx="5514975" cy="485775"/>
          </a:xfrm>
        </p:grpSpPr>
        <p:sp>
          <p:nvSpPr>
            <p:cNvPr id="7" name="object 7"/>
            <p:cNvSpPr/>
            <p:nvPr/>
          </p:nvSpPr>
          <p:spPr>
            <a:xfrm>
              <a:off x="304800" y="2514600"/>
              <a:ext cx="5486400" cy="457200"/>
            </a:xfrm>
            <a:custGeom>
              <a:avLst/>
              <a:gdLst/>
              <a:ahLst/>
              <a:cxnLst/>
              <a:rect l="l" t="t" r="r" b="b"/>
              <a:pathLst>
                <a:path w="5486400" h="457200">
                  <a:moveTo>
                    <a:pt x="0" y="0"/>
                  </a:moveTo>
                  <a:lnTo>
                    <a:pt x="5486400" y="0"/>
                  </a:lnTo>
                </a:path>
                <a:path w="5486400" h="457200">
                  <a:moveTo>
                    <a:pt x="0" y="457200"/>
                  </a:moveTo>
                  <a:lnTo>
                    <a:pt x="5486400" y="457200"/>
                  </a:lnTo>
                </a:path>
                <a:path w="5486400" h="457200">
                  <a:moveTo>
                    <a:pt x="0" y="0"/>
                  </a:moveTo>
                  <a:lnTo>
                    <a:pt x="0" y="45720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07489" y="2514600"/>
              <a:ext cx="0" cy="457200"/>
            </a:xfrm>
            <a:custGeom>
              <a:avLst/>
              <a:gdLst/>
              <a:ahLst/>
              <a:cxnLst/>
              <a:rect l="l" t="t" r="r" b="b"/>
              <a:pathLst>
                <a:path h="457200">
                  <a:moveTo>
                    <a:pt x="0" y="0"/>
                  </a:moveTo>
                  <a:lnTo>
                    <a:pt x="0" y="45720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91200" y="2514600"/>
              <a:ext cx="0" cy="457200"/>
            </a:xfrm>
            <a:custGeom>
              <a:avLst/>
              <a:gdLst/>
              <a:ahLst/>
              <a:cxnLst/>
              <a:rect l="l" t="t" r="r" b="b"/>
              <a:pathLst>
                <a:path h="457200">
                  <a:moveTo>
                    <a:pt x="0" y="0"/>
                  </a:moveTo>
                  <a:lnTo>
                    <a:pt x="0" y="45720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30829" y="2514600"/>
              <a:ext cx="1207770" cy="457200"/>
            </a:xfrm>
            <a:custGeom>
              <a:avLst/>
              <a:gdLst/>
              <a:ahLst/>
              <a:cxnLst/>
              <a:rect l="l" t="t" r="r" b="b"/>
              <a:pathLst>
                <a:path w="1207770" h="457200">
                  <a:moveTo>
                    <a:pt x="0" y="0"/>
                  </a:moveTo>
                  <a:lnTo>
                    <a:pt x="0" y="457200"/>
                  </a:lnTo>
                </a:path>
                <a:path w="1207770" h="457200">
                  <a:moveTo>
                    <a:pt x="1207770" y="0"/>
                  </a:moveTo>
                  <a:lnTo>
                    <a:pt x="1207770" y="45720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66800" y="3505200"/>
            <a:ext cx="3771900" cy="51689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97790" rIns="0" bIns="0" rtlCol="0">
            <a:spAutoFit/>
          </a:bodyPr>
          <a:lstStyle/>
          <a:p>
            <a:pPr marL="730250">
              <a:lnSpc>
                <a:spcPct val="100000"/>
              </a:lnSpc>
              <a:spcBef>
                <a:spcPts val="770"/>
              </a:spcBef>
            </a:pPr>
            <a:r>
              <a:rPr sz="2400" spc="-5" dirty="0">
                <a:solidFill>
                  <a:srgbClr val="FF0066"/>
                </a:solidFill>
                <a:latin typeface="Arial"/>
                <a:cs typeface="Arial"/>
              </a:rPr>
              <a:t>REGISTER(400)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6234203" y="4329203"/>
          <a:ext cx="2895600" cy="218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83629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800" spc="-5" dirty="0">
                          <a:latin typeface="Comic Sans MS"/>
                          <a:cs typeface="Comic Sans MS"/>
                        </a:rPr>
                        <a:t>42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6860540" y="3691890"/>
            <a:ext cx="1126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66"/>
                </a:solidFill>
                <a:latin typeface="Arial"/>
                <a:cs typeface="Arial"/>
              </a:rPr>
              <a:t>Mem</a:t>
            </a:r>
            <a:r>
              <a:rPr sz="2400" spc="-5" dirty="0">
                <a:solidFill>
                  <a:srgbClr val="FF0066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0066"/>
                </a:solidFill>
                <a:latin typeface="Arial"/>
                <a:cs typeface="Arial"/>
              </a:rPr>
              <a:t>ry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714500" y="2971800"/>
            <a:ext cx="3776979" cy="2819400"/>
            <a:chOff x="1714500" y="2971800"/>
            <a:chExt cx="3776979" cy="2819400"/>
          </a:xfrm>
        </p:grpSpPr>
        <p:sp>
          <p:nvSpPr>
            <p:cNvPr id="15" name="object 15"/>
            <p:cNvSpPr/>
            <p:nvPr/>
          </p:nvSpPr>
          <p:spPr>
            <a:xfrm>
              <a:off x="1714500" y="2971799"/>
              <a:ext cx="76200" cy="533400"/>
            </a:xfrm>
            <a:custGeom>
              <a:avLst/>
              <a:gdLst/>
              <a:ahLst/>
              <a:cxnLst/>
              <a:rect l="l" t="t" r="r" b="b"/>
              <a:pathLst>
                <a:path w="76200" h="533400">
                  <a:moveTo>
                    <a:pt x="76200" y="458470"/>
                  </a:moveTo>
                  <a:lnTo>
                    <a:pt x="43180" y="458470"/>
                  </a:lnTo>
                  <a:lnTo>
                    <a:pt x="43180" y="0"/>
                  </a:lnTo>
                  <a:lnTo>
                    <a:pt x="33020" y="0"/>
                  </a:lnTo>
                  <a:lnTo>
                    <a:pt x="33020" y="458470"/>
                  </a:lnTo>
                  <a:lnTo>
                    <a:pt x="0" y="458470"/>
                  </a:lnTo>
                  <a:lnTo>
                    <a:pt x="38100" y="533400"/>
                  </a:lnTo>
                  <a:lnTo>
                    <a:pt x="76200" y="4584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29200" y="4953000"/>
              <a:ext cx="457200" cy="533400"/>
            </a:xfrm>
            <a:custGeom>
              <a:avLst/>
              <a:gdLst/>
              <a:ahLst/>
              <a:cxnLst/>
              <a:rect l="l" t="t" r="r" b="b"/>
              <a:pathLst>
                <a:path w="457200" h="533400">
                  <a:moveTo>
                    <a:pt x="228600" y="0"/>
                  </a:moveTo>
                  <a:lnTo>
                    <a:pt x="182679" y="5417"/>
                  </a:lnTo>
                  <a:lnTo>
                    <a:pt x="139838" y="20955"/>
                  </a:lnTo>
                  <a:lnTo>
                    <a:pt x="101017" y="45541"/>
                  </a:lnTo>
                  <a:lnTo>
                    <a:pt x="67151" y="78105"/>
                  </a:lnTo>
                  <a:lnTo>
                    <a:pt x="39179" y="117574"/>
                  </a:lnTo>
                  <a:lnTo>
                    <a:pt x="18037" y="162877"/>
                  </a:lnTo>
                  <a:lnTo>
                    <a:pt x="4665" y="212943"/>
                  </a:lnTo>
                  <a:lnTo>
                    <a:pt x="0" y="266700"/>
                  </a:lnTo>
                  <a:lnTo>
                    <a:pt x="4665" y="320456"/>
                  </a:lnTo>
                  <a:lnTo>
                    <a:pt x="18037" y="370522"/>
                  </a:lnTo>
                  <a:lnTo>
                    <a:pt x="39179" y="415825"/>
                  </a:lnTo>
                  <a:lnTo>
                    <a:pt x="67151" y="455294"/>
                  </a:lnTo>
                  <a:lnTo>
                    <a:pt x="101017" y="487858"/>
                  </a:lnTo>
                  <a:lnTo>
                    <a:pt x="139838" y="512444"/>
                  </a:lnTo>
                  <a:lnTo>
                    <a:pt x="182679" y="527982"/>
                  </a:lnTo>
                  <a:lnTo>
                    <a:pt x="228600" y="533400"/>
                  </a:lnTo>
                  <a:lnTo>
                    <a:pt x="274520" y="527982"/>
                  </a:lnTo>
                  <a:lnTo>
                    <a:pt x="317361" y="512444"/>
                  </a:lnTo>
                  <a:lnTo>
                    <a:pt x="356182" y="487858"/>
                  </a:lnTo>
                  <a:lnTo>
                    <a:pt x="390048" y="455294"/>
                  </a:lnTo>
                  <a:lnTo>
                    <a:pt x="418020" y="415825"/>
                  </a:lnTo>
                  <a:lnTo>
                    <a:pt x="439162" y="370522"/>
                  </a:lnTo>
                  <a:lnTo>
                    <a:pt x="452534" y="320456"/>
                  </a:lnTo>
                  <a:lnTo>
                    <a:pt x="457200" y="266700"/>
                  </a:lnTo>
                  <a:lnTo>
                    <a:pt x="452534" y="212943"/>
                  </a:lnTo>
                  <a:lnTo>
                    <a:pt x="439162" y="162877"/>
                  </a:lnTo>
                  <a:lnTo>
                    <a:pt x="418020" y="117574"/>
                  </a:lnTo>
                  <a:lnTo>
                    <a:pt x="390048" y="78104"/>
                  </a:lnTo>
                  <a:lnTo>
                    <a:pt x="356182" y="45541"/>
                  </a:lnTo>
                  <a:lnTo>
                    <a:pt x="317361" y="20954"/>
                  </a:lnTo>
                  <a:lnTo>
                    <a:pt x="274520" y="5417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FFEE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29200" y="4953000"/>
              <a:ext cx="457200" cy="533400"/>
            </a:xfrm>
            <a:custGeom>
              <a:avLst/>
              <a:gdLst/>
              <a:ahLst/>
              <a:cxnLst/>
              <a:rect l="l" t="t" r="r" b="b"/>
              <a:pathLst>
                <a:path w="457200" h="533400">
                  <a:moveTo>
                    <a:pt x="228600" y="533400"/>
                  </a:moveTo>
                  <a:lnTo>
                    <a:pt x="182679" y="527982"/>
                  </a:lnTo>
                  <a:lnTo>
                    <a:pt x="139838" y="512444"/>
                  </a:lnTo>
                  <a:lnTo>
                    <a:pt x="101017" y="487858"/>
                  </a:lnTo>
                  <a:lnTo>
                    <a:pt x="67151" y="455294"/>
                  </a:lnTo>
                  <a:lnTo>
                    <a:pt x="39179" y="415825"/>
                  </a:lnTo>
                  <a:lnTo>
                    <a:pt x="18037" y="370522"/>
                  </a:lnTo>
                  <a:lnTo>
                    <a:pt x="4665" y="320456"/>
                  </a:lnTo>
                  <a:lnTo>
                    <a:pt x="0" y="266700"/>
                  </a:lnTo>
                  <a:lnTo>
                    <a:pt x="4665" y="212943"/>
                  </a:lnTo>
                  <a:lnTo>
                    <a:pt x="18037" y="162877"/>
                  </a:lnTo>
                  <a:lnTo>
                    <a:pt x="39179" y="117574"/>
                  </a:lnTo>
                  <a:lnTo>
                    <a:pt x="67151" y="78105"/>
                  </a:lnTo>
                  <a:lnTo>
                    <a:pt x="101017" y="45541"/>
                  </a:lnTo>
                  <a:lnTo>
                    <a:pt x="139838" y="20955"/>
                  </a:lnTo>
                  <a:lnTo>
                    <a:pt x="182679" y="5417"/>
                  </a:lnTo>
                  <a:lnTo>
                    <a:pt x="228600" y="0"/>
                  </a:lnTo>
                  <a:lnTo>
                    <a:pt x="274520" y="5417"/>
                  </a:lnTo>
                  <a:lnTo>
                    <a:pt x="317361" y="20954"/>
                  </a:lnTo>
                  <a:lnTo>
                    <a:pt x="356182" y="45541"/>
                  </a:lnTo>
                  <a:lnTo>
                    <a:pt x="390048" y="78104"/>
                  </a:lnTo>
                  <a:lnTo>
                    <a:pt x="418020" y="117574"/>
                  </a:lnTo>
                  <a:lnTo>
                    <a:pt x="439162" y="162877"/>
                  </a:lnTo>
                  <a:lnTo>
                    <a:pt x="452534" y="212943"/>
                  </a:lnTo>
                  <a:lnTo>
                    <a:pt x="457200" y="266700"/>
                  </a:lnTo>
                  <a:lnTo>
                    <a:pt x="452534" y="320456"/>
                  </a:lnTo>
                  <a:lnTo>
                    <a:pt x="439162" y="370522"/>
                  </a:lnTo>
                  <a:lnTo>
                    <a:pt x="418020" y="415825"/>
                  </a:lnTo>
                  <a:lnTo>
                    <a:pt x="390048" y="455294"/>
                  </a:lnTo>
                  <a:lnTo>
                    <a:pt x="356182" y="487858"/>
                  </a:lnTo>
                  <a:lnTo>
                    <a:pt x="317361" y="512444"/>
                  </a:lnTo>
                  <a:lnTo>
                    <a:pt x="274520" y="527982"/>
                  </a:lnTo>
                  <a:lnTo>
                    <a:pt x="228600" y="5334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953000" y="51435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33600" y="4038600"/>
              <a:ext cx="0" cy="1143000"/>
            </a:xfrm>
            <a:custGeom>
              <a:avLst/>
              <a:gdLst/>
              <a:ahLst/>
              <a:cxnLst/>
              <a:rect l="l" t="t" r="r" b="b"/>
              <a:pathLst>
                <a:path h="1143000">
                  <a:moveTo>
                    <a:pt x="0" y="0"/>
                  </a:moveTo>
                  <a:lnTo>
                    <a:pt x="0" y="11430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33600" y="2971799"/>
              <a:ext cx="3162300" cy="2214880"/>
            </a:xfrm>
            <a:custGeom>
              <a:avLst/>
              <a:gdLst/>
              <a:ahLst/>
              <a:cxnLst/>
              <a:rect l="l" t="t" r="r" b="b"/>
              <a:pathLst>
                <a:path w="3162300" h="2214879">
                  <a:moveTo>
                    <a:pt x="2834640" y="2204720"/>
                  </a:moveTo>
                  <a:lnTo>
                    <a:pt x="0" y="2204720"/>
                  </a:lnTo>
                  <a:lnTo>
                    <a:pt x="0" y="2214880"/>
                  </a:lnTo>
                  <a:lnTo>
                    <a:pt x="2834640" y="2214880"/>
                  </a:lnTo>
                  <a:lnTo>
                    <a:pt x="2834640" y="2204720"/>
                  </a:lnTo>
                  <a:close/>
                </a:path>
                <a:path w="3162300" h="2214879">
                  <a:moveTo>
                    <a:pt x="3162300" y="1905000"/>
                  </a:moveTo>
                  <a:lnTo>
                    <a:pt x="3129280" y="1905000"/>
                  </a:lnTo>
                  <a:lnTo>
                    <a:pt x="3129280" y="0"/>
                  </a:lnTo>
                  <a:lnTo>
                    <a:pt x="3119120" y="0"/>
                  </a:lnTo>
                  <a:lnTo>
                    <a:pt x="3119120" y="1905000"/>
                  </a:lnTo>
                  <a:lnTo>
                    <a:pt x="3086100" y="1905000"/>
                  </a:lnTo>
                  <a:lnTo>
                    <a:pt x="3124200" y="1981200"/>
                  </a:lnTo>
                  <a:lnTo>
                    <a:pt x="3162300" y="1905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57800" y="5486400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509009" y="3996690"/>
            <a:ext cx="2587625" cy="2294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33679" algn="r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10</a:t>
            </a:r>
            <a:r>
              <a:rPr sz="2400" dirty="0"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12700">
              <a:lnSpc>
                <a:spcPts val="2785"/>
              </a:lnSpc>
            </a:pPr>
            <a:r>
              <a:rPr sz="2400" spc="-5" dirty="0">
                <a:latin typeface="Arial"/>
                <a:cs typeface="Arial"/>
              </a:rPr>
              <a:t>400</a:t>
            </a:r>
            <a:endParaRPr sz="2400">
              <a:latin typeface="Arial"/>
              <a:cs typeface="Arial"/>
            </a:endParaRPr>
          </a:p>
          <a:p>
            <a:pPr marL="1659889">
              <a:lnSpc>
                <a:spcPts val="2700"/>
              </a:lnSpc>
            </a:pPr>
            <a:r>
              <a:rPr sz="2400" dirty="0"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  <a:p>
            <a:pPr marL="1748789">
              <a:lnSpc>
                <a:spcPts val="2795"/>
              </a:lnSpc>
              <a:tabLst>
                <a:tab pos="2066925" algn="l"/>
              </a:tabLst>
            </a:pPr>
            <a:r>
              <a:rPr sz="2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4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50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 marL="1790700">
              <a:lnSpc>
                <a:spcPct val="100000"/>
              </a:lnSpc>
              <a:spcBef>
                <a:spcPts val="1310"/>
              </a:spcBef>
            </a:pPr>
            <a:r>
              <a:rPr sz="2400" spc="-5" dirty="0">
                <a:solidFill>
                  <a:srgbClr val="FF0066"/>
                </a:solidFill>
                <a:latin typeface="Arial"/>
                <a:cs typeface="Arial"/>
              </a:rPr>
              <a:t>E.A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73470" y="5753100"/>
            <a:ext cx="74930" cy="76200"/>
          </a:xfrm>
          <a:custGeom>
            <a:avLst/>
            <a:gdLst/>
            <a:ahLst/>
            <a:cxnLst/>
            <a:rect l="l" t="t" r="r" b="b"/>
            <a:pathLst>
              <a:path w="74929" h="76200">
                <a:moveTo>
                  <a:pt x="0" y="0"/>
                </a:moveTo>
                <a:lnTo>
                  <a:pt x="0" y="76200"/>
                </a:lnTo>
                <a:lnTo>
                  <a:pt x="74929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2429" y="17779"/>
            <a:ext cx="4765675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6769" marR="5080" indent="-814069">
              <a:lnSpc>
                <a:spcPct val="100000"/>
              </a:lnSpc>
              <a:spcBef>
                <a:spcPts val="100"/>
              </a:spcBef>
            </a:pPr>
            <a:r>
              <a:rPr sz="4400" u="heavy" spc="-5" dirty="0">
                <a:uFill>
                  <a:solidFill>
                    <a:srgbClr val="9800FF"/>
                  </a:solidFill>
                </a:uFill>
              </a:rPr>
              <a:t>Types </a:t>
            </a:r>
            <a:r>
              <a:rPr sz="4400" u="heavy" dirty="0">
                <a:uFill>
                  <a:solidFill>
                    <a:srgbClr val="9800FF"/>
                  </a:solidFill>
                </a:uFill>
              </a:rPr>
              <a:t>of</a:t>
            </a:r>
            <a:r>
              <a:rPr sz="4400" u="heavy" spc="-60" dirty="0">
                <a:uFill>
                  <a:solidFill>
                    <a:srgbClr val="9800FF"/>
                  </a:solidFill>
                </a:uFill>
              </a:rPr>
              <a:t> </a:t>
            </a:r>
            <a:r>
              <a:rPr sz="4400" u="heavy" dirty="0">
                <a:uFill>
                  <a:solidFill>
                    <a:srgbClr val="9800FF"/>
                  </a:solidFill>
                </a:uFill>
              </a:rPr>
              <a:t>address </a:t>
            </a:r>
            <a:r>
              <a:rPr sz="4400" dirty="0"/>
              <a:t> </a:t>
            </a:r>
            <a:r>
              <a:rPr sz="4400" u="heavy" spc="-5" dirty="0">
                <a:uFill>
                  <a:solidFill>
                    <a:srgbClr val="9800FF"/>
                  </a:solidFill>
                </a:uFill>
              </a:rPr>
              <a:t>instructions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3269" y="1907540"/>
            <a:ext cx="7499350" cy="3233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9415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0066"/>
                </a:solidFill>
                <a:latin typeface="Comic Sans MS"/>
                <a:cs typeface="Comic Sans MS"/>
              </a:rPr>
              <a:t>Three address instructions</a:t>
            </a:r>
            <a:endParaRPr sz="3600">
              <a:latin typeface="Comic Sans MS"/>
              <a:cs typeface="Comic Sans MS"/>
            </a:endParaRPr>
          </a:p>
          <a:p>
            <a:pPr marL="354965" marR="66675" indent="-342900">
              <a:lnSpc>
                <a:spcPct val="100000"/>
              </a:lnSpc>
              <a:spcBef>
                <a:spcPts val="253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Memory </a:t>
            </a:r>
            <a:r>
              <a:rPr sz="2800" dirty="0">
                <a:latin typeface="Arial"/>
                <a:cs typeface="Arial"/>
              </a:rPr>
              <a:t>addresses for the </a:t>
            </a:r>
            <a:r>
              <a:rPr sz="2800" spc="-5" dirty="0">
                <a:latin typeface="Arial"/>
                <a:cs typeface="Arial"/>
              </a:rPr>
              <a:t>two </a:t>
            </a:r>
            <a:r>
              <a:rPr sz="2800" dirty="0">
                <a:latin typeface="Arial"/>
                <a:cs typeface="Arial"/>
              </a:rPr>
              <a:t>operands and  one destination need to be specified.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It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also called </a:t>
            </a:r>
            <a:r>
              <a:rPr sz="2800" spc="-5" dirty="0">
                <a:solidFill>
                  <a:srgbClr val="FF0066"/>
                </a:solidFill>
                <a:latin typeface="Arial"/>
                <a:cs typeface="Arial"/>
              </a:rPr>
              <a:t>General </a:t>
            </a:r>
            <a:r>
              <a:rPr sz="2800" dirty="0">
                <a:solidFill>
                  <a:srgbClr val="FF0066"/>
                </a:solidFill>
                <a:latin typeface="Arial"/>
                <a:cs typeface="Arial"/>
              </a:rPr>
              <a:t>register</a:t>
            </a:r>
            <a:r>
              <a:rPr sz="2800" spc="-15" dirty="0">
                <a:solidFill>
                  <a:srgbClr val="FF0066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0066"/>
                </a:solidFill>
                <a:latin typeface="Arial"/>
                <a:cs typeface="Arial"/>
              </a:rPr>
              <a:t>organization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454659" indent="-441959">
              <a:lnSpc>
                <a:spcPts val="3304"/>
              </a:lnSpc>
              <a:spcBef>
                <a:spcPts val="900"/>
              </a:spcBef>
              <a:buFont typeface="Arial"/>
              <a:buChar char="•"/>
              <a:tabLst>
                <a:tab pos="454025" algn="l"/>
                <a:tab pos="454659" algn="l"/>
              </a:tabLst>
            </a:pPr>
            <a:r>
              <a:rPr sz="2800" b="1" spc="-5" dirty="0">
                <a:latin typeface="Arial"/>
                <a:cs typeface="Arial"/>
              </a:rPr>
              <a:t>Instruction: </a:t>
            </a:r>
            <a:r>
              <a:rPr sz="2800" b="1" spc="-10" dirty="0">
                <a:latin typeface="Arial"/>
                <a:cs typeface="Arial"/>
              </a:rPr>
              <a:t>ADD </a:t>
            </a:r>
            <a:r>
              <a:rPr sz="2800" b="1" spc="-5" dirty="0">
                <a:latin typeface="Arial"/>
                <a:cs typeface="Arial"/>
              </a:rPr>
              <a:t>R1, R2,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R3</a:t>
            </a:r>
            <a:endParaRPr sz="2800">
              <a:latin typeface="Arial"/>
              <a:cs typeface="Arial"/>
            </a:endParaRPr>
          </a:p>
          <a:p>
            <a:pPr marL="354965">
              <a:lnSpc>
                <a:spcPts val="3425"/>
              </a:lnSpc>
            </a:pPr>
            <a:r>
              <a:rPr sz="2800" b="1" i="1" spc="-5" dirty="0">
                <a:latin typeface="Arial"/>
                <a:cs typeface="Arial"/>
              </a:rPr>
              <a:t>Microoperation: R1 </a:t>
            </a:r>
            <a:r>
              <a:rPr sz="2900" i="1" spc="-100" dirty="0">
                <a:latin typeface="Wingdings"/>
                <a:cs typeface="Wingdings"/>
              </a:rPr>
              <a:t></a:t>
            </a:r>
            <a:r>
              <a:rPr sz="2900" i="1" spc="-10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R2 </a:t>
            </a:r>
            <a:r>
              <a:rPr sz="2800" b="1" i="1" dirty="0">
                <a:latin typeface="Arial"/>
                <a:cs typeface="Arial"/>
              </a:rPr>
              <a:t>+</a:t>
            </a:r>
            <a:r>
              <a:rPr sz="2800" b="1" i="1" spc="-254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R3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7150" y="534670"/>
            <a:ext cx="57423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FF0066"/>
                </a:solidFill>
                <a:latin typeface="Comic Sans MS"/>
                <a:cs typeface="Comic Sans MS"/>
              </a:rPr>
              <a:t>EVALUATE</a:t>
            </a:r>
            <a:r>
              <a:rPr sz="3600" b="0" spc="-40" dirty="0">
                <a:solidFill>
                  <a:srgbClr val="FF0066"/>
                </a:solidFill>
                <a:latin typeface="Comic Sans MS"/>
                <a:cs typeface="Comic Sans MS"/>
              </a:rPr>
              <a:t> </a:t>
            </a:r>
            <a:r>
              <a:rPr sz="3600" b="0" spc="-5" dirty="0">
                <a:solidFill>
                  <a:srgbClr val="FF0066"/>
                </a:solidFill>
                <a:latin typeface="Comic Sans MS"/>
                <a:cs typeface="Comic Sans MS"/>
              </a:rPr>
              <a:t>X=(A+B)*(C+D)</a:t>
            </a:r>
            <a:endParaRPr sz="3600">
              <a:latin typeface="Comic Sans MS"/>
              <a:cs typeface="Comic Sans M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44219" y="1659552"/>
          <a:ext cx="5947409" cy="1240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5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0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1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0819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785"/>
                        </a:lnSpc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2785"/>
                        </a:lnSpc>
                      </a:pP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R1, A,</a:t>
                      </a:r>
                      <a:r>
                        <a:rPr sz="2400" spc="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R2, C, </a:t>
                      </a:r>
                      <a:r>
                        <a:rPr sz="2400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ts val="2785"/>
                        </a:lnSpc>
                      </a:pP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R1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290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M[A]+M[B]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32258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R2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260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M[C]+M[D]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129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810"/>
                        </a:lnSpc>
                        <a:spcBef>
                          <a:spcPts val="240"/>
                        </a:spcBef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MUL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299085">
                        <a:lnSpc>
                          <a:spcPts val="2810"/>
                        </a:lnSpc>
                        <a:spcBef>
                          <a:spcPts val="240"/>
                        </a:spcBef>
                      </a:pP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X, R1,</a:t>
                      </a:r>
                      <a:r>
                        <a:rPr sz="2400" spc="-20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R2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2810"/>
                        </a:lnSpc>
                        <a:spcBef>
                          <a:spcPts val="240"/>
                        </a:spcBef>
                      </a:pPr>
                      <a:r>
                        <a:rPr sz="24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M[X]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305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R1*R2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27150" y="40386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X=A+(B.C)+(D.E)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5210" y="321309"/>
            <a:ext cx="61544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Two address</a:t>
            </a:r>
            <a:r>
              <a:rPr spc="-100" dirty="0"/>
              <a:t> </a:t>
            </a:r>
            <a:r>
              <a:rPr spc="-5" dirty="0"/>
              <a:t>instructions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328420"/>
            <a:ext cx="7261225" cy="2838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94170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Two </a:t>
            </a:r>
            <a:r>
              <a:rPr sz="2800" dirty="0">
                <a:latin typeface="Arial"/>
                <a:cs typeface="Arial"/>
              </a:rPr>
              <a:t>address registers or </a:t>
            </a:r>
            <a:r>
              <a:rPr sz="2800" spc="-5" dirty="0">
                <a:latin typeface="Arial"/>
                <a:cs typeface="Arial"/>
              </a:rPr>
              <a:t>two memory  </a:t>
            </a:r>
            <a:r>
              <a:rPr sz="2800" dirty="0">
                <a:latin typeface="Arial"/>
                <a:cs typeface="Arial"/>
              </a:rPr>
              <a:t>locations are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specified</a:t>
            </a:r>
            <a:endParaRPr sz="28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Assumes </a:t>
            </a:r>
            <a:r>
              <a:rPr sz="2800" dirty="0">
                <a:latin typeface="Arial"/>
                <a:cs typeface="Arial"/>
              </a:rPr>
              <a:t>that the destination address is the  </a:t>
            </a:r>
            <a:r>
              <a:rPr sz="2800" spc="-5" dirty="0">
                <a:latin typeface="Arial"/>
                <a:cs typeface="Arial"/>
              </a:rPr>
              <a:t>same </a:t>
            </a:r>
            <a:r>
              <a:rPr sz="2800" dirty="0">
                <a:latin typeface="Arial"/>
                <a:cs typeface="Arial"/>
              </a:rPr>
              <a:t>as that of the first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operand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4965" marR="1770380" indent="-342900">
              <a:lnSpc>
                <a:spcPts val="3360"/>
              </a:lnSpc>
              <a:spcBef>
                <a:spcPts val="8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5" dirty="0">
                <a:latin typeface="Arial"/>
                <a:cs typeface="Arial"/>
              </a:rPr>
              <a:t>Instruction: ADD R1, </a:t>
            </a:r>
            <a:r>
              <a:rPr sz="2800" b="1" i="1" spc="-10" dirty="0">
                <a:latin typeface="Arial"/>
                <a:cs typeface="Arial"/>
              </a:rPr>
              <a:t>R2  </a:t>
            </a:r>
            <a:r>
              <a:rPr sz="2800" b="1" i="1" spc="-5" dirty="0">
                <a:latin typeface="Arial"/>
                <a:cs typeface="Arial"/>
              </a:rPr>
              <a:t>Microoperation: R1 </a:t>
            </a:r>
            <a:r>
              <a:rPr sz="2900" i="1" spc="-100" dirty="0">
                <a:latin typeface="Wingdings"/>
                <a:cs typeface="Wingdings"/>
              </a:rPr>
              <a:t></a:t>
            </a:r>
            <a:r>
              <a:rPr sz="2900" i="1" spc="-10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R1 </a:t>
            </a:r>
            <a:r>
              <a:rPr sz="2800" b="1" i="1" dirty="0">
                <a:latin typeface="Arial"/>
                <a:cs typeface="Arial"/>
              </a:rPr>
              <a:t>+</a:t>
            </a:r>
            <a:r>
              <a:rPr sz="2800" b="1" i="1" spc="-300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R2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0950" y="458470"/>
            <a:ext cx="57429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FF0066"/>
                </a:solidFill>
                <a:latin typeface="Comic Sans MS"/>
                <a:cs typeface="Comic Sans MS"/>
              </a:rPr>
              <a:t>EVALUATE</a:t>
            </a:r>
            <a:r>
              <a:rPr sz="3600" b="0" spc="-40" dirty="0">
                <a:solidFill>
                  <a:srgbClr val="FF0066"/>
                </a:solidFill>
                <a:latin typeface="Comic Sans MS"/>
                <a:cs typeface="Comic Sans MS"/>
              </a:rPr>
              <a:t> </a:t>
            </a:r>
            <a:r>
              <a:rPr sz="3600" b="0" spc="-5" dirty="0">
                <a:solidFill>
                  <a:srgbClr val="FF0066"/>
                </a:solidFill>
                <a:latin typeface="Comic Sans MS"/>
                <a:cs typeface="Comic Sans MS"/>
              </a:rPr>
              <a:t>X=(A+B)*(C+D)</a:t>
            </a:r>
            <a:endParaRPr sz="3600">
              <a:latin typeface="Comic Sans MS"/>
              <a:cs typeface="Comic Sans M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44219" y="1888152"/>
          <a:ext cx="5097779" cy="25655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1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859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785"/>
                        </a:lnSpc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MOV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ts val="2785"/>
                        </a:lnSpc>
                      </a:pP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R1,</a:t>
                      </a:r>
                      <a:r>
                        <a:rPr sz="2400" spc="-1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ts val="2785"/>
                        </a:lnSpc>
                      </a:pPr>
                      <a:r>
                        <a:rPr sz="2400" b="1" spc="-10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R1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325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M[A]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240"/>
                        </a:spcBef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R1,</a:t>
                      </a:r>
                      <a:r>
                        <a:rPr sz="2400" spc="-1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R1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254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R1+M[B]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240"/>
                        </a:spcBef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MOV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2127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R2,</a:t>
                      </a:r>
                      <a:r>
                        <a:rPr sz="2400" spc="-1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R2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310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M[C]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240"/>
                        </a:spcBef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R2,</a:t>
                      </a:r>
                      <a:r>
                        <a:rPr sz="2400" spc="-1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R2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254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R2+M[D]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229"/>
                        </a:spcBef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MUL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R1,R2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3225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R1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300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R1*R2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20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494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810"/>
                        </a:lnSpc>
                        <a:spcBef>
                          <a:spcPts val="235"/>
                        </a:spcBef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MOV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845" marB="0"/>
                </a:tc>
                <a:tc>
                  <a:txBody>
                    <a:bodyPr/>
                    <a:lstStyle/>
                    <a:p>
                      <a:pPr marL="297815">
                        <a:lnSpc>
                          <a:spcPts val="2810"/>
                        </a:lnSpc>
                        <a:spcBef>
                          <a:spcPts val="235"/>
                        </a:spcBef>
                      </a:pPr>
                      <a:r>
                        <a:rPr sz="2400" spc="-5" dirty="0">
                          <a:solidFill>
                            <a:srgbClr val="6666FF"/>
                          </a:solidFill>
                          <a:latin typeface="Arial"/>
                          <a:cs typeface="Arial"/>
                        </a:rPr>
                        <a:t>X,R1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845" marB="0"/>
                </a:tc>
                <a:tc>
                  <a:txBody>
                    <a:bodyPr/>
                    <a:lstStyle/>
                    <a:p>
                      <a:pPr marL="359410">
                        <a:lnSpc>
                          <a:spcPts val="2810"/>
                        </a:lnSpc>
                        <a:spcBef>
                          <a:spcPts val="235"/>
                        </a:spcBef>
                      </a:pPr>
                      <a:r>
                        <a:rPr sz="24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M[X]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315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R1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2984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2520" y="51816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X=A+(B.C)+(D.E)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1560" y="626109"/>
            <a:ext cx="61429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One address</a:t>
            </a:r>
            <a:r>
              <a:rPr spc="-45" dirty="0"/>
              <a:t> </a:t>
            </a:r>
            <a:r>
              <a:rPr spc="-10" dirty="0"/>
              <a:t>instructions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482090"/>
            <a:ext cx="7458709" cy="3597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One address can be a register name or  </a:t>
            </a:r>
            <a:r>
              <a:rPr sz="3200" spc="-5" dirty="0">
                <a:latin typeface="Arial"/>
                <a:cs typeface="Arial"/>
              </a:rPr>
              <a:t>memory </a:t>
            </a:r>
            <a:r>
              <a:rPr sz="3200" dirty="0">
                <a:latin typeface="Arial"/>
                <a:cs typeface="Arial"/>
              </a:rPr>
              <a:t>address.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solidFill>
                  <a:srgbClr val="FF0000"/>
                </a:solidFill>
                <a:latin typeface="Arial"/>
                <a:cs typeface="Arial"/>
              </a:rPr>
              <a:t>SINGLE ACCUMULATOR</a:t>
            </a:r>
            <a:r>
              <a:rPr sz="28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Arial"/>
                <a:cs typeface="Arial"/>
              </a:rPr>
              <a:t>ORGANIZATION</a:t>
            </a:r>
            <a:endParaRPr sz="2800">
              <a:latin typeface="Arial"/>
              <a:cs typeface="Arial"/>
            </a:endParaRPr>
          </a:p>
          <a:p>
            <a:pPr marL="354965" marR="173228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It </a:t>
            </a:r>
            <a:r>
              <a:rPr sz="3200" dirty="0">
                <a:latin typeface="Arial"/>
                <a:cs typeface="Arial"/>
              </a:rPr>
              <a:t>uses AC register for all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data  </a:t>
            </a:r>
            <a:r>
              <a:rPr sz="3200" spc="-5" dirty="0">
                <a:latin typeface="Arial"/>
                <a:cs typeface="Arial"/>
              </a:rPr>
              <a:t>manipulation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ts val="3304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Instruction: ADD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X</a:t>
            </a:r>
            <a:endParaRPr sz="2800">
              <a:latin typeface="Arial"/>
              <a:cs typeface="Arial"/>
            </a:endParaRPr>
          </a:p>
          <a:p>
            <a:pPr marL="354965">
              <a:lnSpc>
                <a:spcPts val="3904"/>
              </a:lnSpc>
              <a:tabLst>
                <a:tab pos="4319905" algn="l"/>
              </a:tabLst>
            </a:pPr>
            <a:r>
              <a:rPr sz="2800" b="1" i="1" spc="-5" dirty="0">
                <a:latin typeface="Arial"/>
                <a:cs typeface="Arial"/>
              </a:rPr>
              <a:t>Microoperation:</a:t>
            </a:r>
            <a:r>
              <a:rPr sz="2800" b="1" i="1" spc="5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AC </a:t>
            </a:r>
            <a:r>
              <a:rPr sz="3300" spc="-100" dirty="0">
                <a:latin typeface="Symbol"/>
                <a:cs typeface="Symbol"/>
              </a:rPr>
              <a:t></a:t>
            </a:r>
            <a:r>
              <a:rPr sz="3300" spc="-100" dirty="0">
                <a:latin typeface="Times New Roman"/>
                <a:cs typeface="Times New Roman"/>
              </a:rPr>
              <a:t>	</a:t>
            </a:r>
            <a:r>
              <a:rPr sz="2800" b="1" i="1" spc="-5" dirty="0">
                <a:latin typeface="Arial"/>
                <a:cs typeface="Arial"/>
              </a:rPr>
              <a:t>AC </a:t>
            </a:r>
            <a:r>
              <a:rPr sz="2800" b="1" i="1" dirty="0">
                <a:latin typeface="Arial"/>
                <a:cs typeface="Arial"/>
              </a:rPr>
              <a:t>+</a:t>
            </a:r>
            <a:r>
              <a:rPr sz="2800" b="1" i="1" spc="-20" dirty="0">
                <a:latin typeface="Arial"/>
                <a:cs typeface="Arial"/>
              </a:rPr>
              <a:t> </a:t>
            </a:r>
            <a:r>
              <a:rPr sz="2800" b="1" i="1" spc="-5" dirty="0">
                <a:latin typeface="Arial"/>
                <a:cs typeface="Arial"/>
              </a:rPr>
              <a:t>M[X]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0950" y="610870"/>
            <a:ext cx="57429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solidFill>
                  <a:srgbClr val="FF0066"/>
                </a:solidFill>
                <a:latin typeface="Comic Sans MS"/>
                <a:cs typeface="Comic Sans MS"/>
              </a:rPr>
              <a:t>EVALUATE</a:t>
            </a:r>
            <a:r>
              <a:rPr sz="3600" b="0" spc="-40" dirty="0">
                <a:solidFill>
                  <a:srgbClr val="FF0066"/>
                </a:solidFill>
                <a:latin typeface="Comic Sans MS"/>
                <a:cs typeface="Comic Sans MS"/>
              </a:rPr>
              <a:t> </a:t>
            </a:r>
            <a:r>
              <a:rPr sz="3600" b="0" spc="-5" dirty="0">
                <a:solidFill>
                  <a:srgbClr val="FF0066"/>
                </a:solidFill>
                <a:latin typeface="Comic Sans MS"/>
                <a:cs typeface="Comic Sans MS"/>
              </a:rPr>
              <a:t>X=(A+B)*(C+D)</a:t>
            </a:r>
            <a:endParaRPr sz="3600">
              <a:latin typeface="Comic Sans MS"/>
              <a:cs typeface="Comic Sans M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44219" y="1505882"/>
          <a:ext cx="4639308" cy="3008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1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6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129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795"/>
                        </a:lnSpc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LOAD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ts val="2795"/>
                        </a:lnSpc>
                      </a:pPr>
                      <a:r>
                        <a:rPr sz="24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ts val="2795"/>
                        </a:lnSpc>
                      </a:pP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AC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300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M[A]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240"/>
                        </a:spcBef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4064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AC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254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AC+M[B]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240"/>
                        </a:spcBef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STORE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24154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4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M[T]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320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AC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229"/>
                        </a:spcBef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LOAD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AC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300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M[C]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20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235"/>
                        </a:spcBef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ADD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845" marB="0"/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84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AC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250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AC+M[D]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8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235"/>
                        </a:spcBef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MUL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845" marB="0"/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845" marB="0"/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AC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280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AC*M[T]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2984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129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810"/>
                        </a:lnSpc>
                        <a:spcBef>
                          <a:spcPts val="240"/>
                        </a:spcBef>
                        <a:buChar char="•"/>
                        <a:tabLst>
                          <a:tab pos="374015" algn="l"/>
                          <a:tab pos="374650" algn="l"/>
                        </a:tabLst>
                      </a:pPr>
                      <a:r>
                        <a:rPr sz="2400" spc="-5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STORE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207010" algn="r">
                        <a:lnSpc>
                          <a:spcPts val="2810"/>
                        </a:lnSpc>
                        <a:spcBef>
                          <a:spcPts val="240"/>
                        </a:spcBef>
                      </a:pPr>
                      <a:r>
                        <a:rPr sz="2400" dirty="0">
                          <a:solidFill>
                            <a:srgbClr val="3333CC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2810"/>
                        </a:lnSpc>
                        <a:spcBef>
                          <a:spcPts val="240"/>
                        </a:spcBef>
                      </a:pPr>
                      <a:r>
                        <a:rPr sz="2400" b="1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M[X] </a:t>
                      </a:r>
                      <a:r>
                        <a:rPr sz="2050" spc="-50" dirty="0">
                          <a:solidFill>
                            <a:srgbClr val="339833"/>
                          </a:solidFill>
                          <a:latin typeface="Symbol"/>
                          <a:cs typeface="Symbol"/>
                        </a:rPr>
                        <a:t></a:t>
                      </a:r>
                      <a:r>
                        <a:rPr sz="2050" spc="320" dirty="0">
                          <a:solidFill>
                            <a:srgbClr val="3398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339833"/>
                          </a:solidFill>
                          <a:latin typeface="Arial"/>
                          <a:cs typeface="Arial"/>
                        </a:rPr>
                        <a:t>AC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2520" y="51816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X=A+(B.C)+(D.E)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3300" y="626109"/>
            <a:ext cx="60871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Zero address</a:t>
            </a:r>
            <a:r>
              <a:rPr spc="-100" dirty="0"/>
              <a:t> </a:t>
            </a:r>
            <a:r>
              <a:rPr spc="-5" dirty="0"/>
              <a:t>instruction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3100" y="1634490"/>
            <a:ext cx="7402195" cy="1894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marR="177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67665" algn="l"/>
                <a:tab pos="368300" algn="l"/>
              </a:tabLst>
            </a:pPr>
            <a:r>
              <a:rPr sz="2800" spc="-5" dirty="0">
                <a:latin typeface="Arial"/>
                <a:cs typeface="Arial"/>
              </a:rPr>
              <a:t>Stack </a:t>
            </a:r>
            <a:r>
              <a:rPr sz="2800" dirty="0">
                <a:latin typeface="Arial"/>
                <a:cs typeface="Arial"/>
              </a:rPr>
              <a:t>is used. </a:t>
            </a:r>
            <a:r>
              <a:rPr sz="2800" spc="-5" dirty="0">
                <a:latin typeface="Arial"/>
                <a:cs typeface="Arial"/>
              </a:rPr>
              <a:t>Arithmetic </a:t>
            </a:r>
            <a:r>
              <a:rPr sz="2800" dirty="0">
                <a:latin typeface="Arial"/>
                <a:cs typeface="Arial"/>
              </a:rPr>
              <a:t>operation pops </a:t>
            </a:r>
            <a:r>
              <a:rPr sz="2800" spc="-5" dirty="0">
                <a:latin typeface="Arial"/>
                <a:cs typeface="Arial"/>
              </a:rPr>
              <a:t>two  operands from </a:t>
            </a:r>
            <a:r>
              <a:rPr sz="2800" dirty="0">
                <a:latin typeface="Arial"/>
                <a:cs typeface="Arial"/>
              </a:rPr>
              <a:t>the stack and pushes the  result.</a:t>
            </a:r>
            <a:endParaRPr sz="2800">
              <a:latin typeface="Arial"/>
              <a:cs typeface="Arial"/>
            </a:endParaRPr>
          </a:p>
          <a:p>
            <a:pPr marL="3683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67665" algn="l"/>
                <a:tab pos="368300" algn="l"/>
              </a:tabLst>
            </a:pPr>
            <a:r>
              <a:rPr sz="2800" spc="-5" dirty="0">
                <a:latin typeface="Arial"/>
                <a:cs typeface="Arial"/>
              </a:rPr>
              <a:t>Also </a:t>
            </a:r>
            <a:r>
              <a:rPr sz="2800" dirty="0">
                <a:latin typeface="Arial"/>
                <a:cs typeface="Arial"/>
              </a:rPr>
              <a:t>called </a:t>
            </a:r>
            <a:r>
              <a:rPr sz="3200" b="1" i="1" dirty="0">
                <a:solidFill>
                  <a:srgbClr val="6666FF"/>
                </a:solidFill>
                <a:latin typeface="Arial"/>
                <a:cs typeface="Arial"/>
              </a:rPr>
              <a:t>stack</a:t>
            </a:r>
            <a:r>
              <a:rPr sz="3200" b="1" i="1" spc="5" dirty="0">
                <a:solidFill>
                  <a:srgbClr val="6666FF"/>
                </a:solidFill>
                <a:latin typeface="Arial"/>
                <a:cs typeface="Arial"/>
              </a:rPr>
              <a:t> </a:t>
            </a:r>
            <a:r>
              <a:rPr sz="3200" b="1" i="1" dirty="0">
                <a:solidFill>
                  <a:srgbClr val="6666FF"/>
                </a:solidFill>
                <a:latin typeface="Arial"/>
                <a:cs typeface="Arial"/>
              </a:rPr>
              <a:t>organization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757</Words>
  <Application>Microsoft Office PowerPoint</Application>
  <PresentationFormat>On-screen Show (4:3)</PresentationFormat>
  <Paragraphs>211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Symbol</vt:lpstr>
      <vt:lpstr>Times New Roman</vt:lpstr>
      <vt:lpstr>Wingdings</vt:lpstr>
      <vt:lpstr>Office Theme</vt:lpstr>
      <vt:lpstr>PowerPoint Presentation</vt:lpstr>
      <vt:lpstr>What is instruction format?</vt:lpstr>
      <vt:lpstr>Types of address  instructions</vt:lpstr>
      <vt:lpstr>EVALUATE X=(A+B)*(C+D)</vt:lpstr>
      <vt:lpstr>Two address instructions</vt:lpstr>
      <vt:lpstr>EVALUATE X=(A+B)*(C+D)</vt:lpstr>
      <vt:lpstr>One address instructions</vt:lpstr>
      <vt:lpstr>EVALUATE X=(A+B)*(C+D)</vt:lpstr>
      <vt:lpstr>Zero address instruction</vt:lpstr>
      <vt:lpstr>Zero address instruction</vt:lpstr>
      <vt:lpstr>Addressing Modes</vt:lpstr>
      <vt:lpstr>Well known addressing modes-</vt:lpstr>
      <vt:lpstr>Implied Mode</vt:lpstr>
      <vt:lpstr>Immediate Addressing</vt:lpstr>
      <vt:lpstr>Register Addressing</vt:lpstr>
      <vt:lpstr>Register Indirect Addressing</vt:lpstr>
      <vt:lpstr>Auto Increment or Auto  Decrement Mode</vt:lpstr>
      <vt:lpstr>RELATIVE ADDRESS MODE</vt:lpstr>
      <vt:lpstr>Indexed addressing mode</vt:lpstr>
      <vt:lpstr>BASE REGISTER ADDRESSING MODE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computer instruction</dc:title>
  <dc:creator>Kapil</dc:creator>
  <cp:lastModifiedBy>Mr. Ashwin R Patani</cp:lastModifiedBy>
  <cp:revision>4</cp:revision>
  <dcterms:created xsi:type="dcterms:W3CDTF">2021-01-29T04:14:26Z</dcterms:created>
  <dcterms:modified xsi:type="dcterms:W3CDTF">2021-02-11T05:31:20Z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2011-08-18T00:00:00Z</vt:filetime>
  </property>
  <property fmtid="{D5CDD505-2E9C-101B-9397-08002B2CF9AE}" pid="3" name="Creator">
    <vt:lpwstr>Impress</vt:lpwstr>
  </property>
  <property fmtid="{D5CDD505-2E9C-101B-9397-08002B2CF9AE}" pid="4" name="LastSaved">
    <vt:filetime>2021-01-29T00:00:00Z</vt:filetime>
  </property>
</Properties>
</file>